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5"/>
  </p:notesMasterIdLst>
  <p:handoutMasterIdLst>
    <p:handoutMasterId r:id="rId66"/>
  </p:handoutMasterIdLst>
  <p:sldIdLst>
    <p:sldId id="461" r:id="rId2"/>
    <p:sldId id="463" r:id="rId3"/>
    <p:sldId id="464" r:id="rId4"/>
    <p:sldId id="527" r:id="rId5"/>
    <p:sldId id="466" r:id="rId6"/>
    <p:sldId id="467" r:id="rId7"/>
    <p:sldId id="468" r:id="rId8"/>
    <p:sldId id="469" r:id="rId9"/>
    <p:sldId id="470" r:id="rId10"/>
    <p:sldId id="471" r:id="rId11"/>
    <p:sldId id="472" r:id="rId12"/>
    <p:sldId id="473" r:id="rId13"/>
    <p:sldId id="475" r:id="rId14"/>
    <p:sldId id="529" r:id="rId15"/>
    <p:sldId id="478" r:id="rId16"/>
    <p:sldId id="479" r:id="rId17"/>
    <p:sldId id="480" r:id="rId18"/>
    <p:sldId id="528" r:id="rId19"/>
    <p:sldId id="482" r:id="rId20"/>
    <p:sldId id="483" r:id="rId21"/>
    <p:sldId id="484" r:id="rId22"/>
    <p:sldId id="485" r:id="rId23"/>
    <p:sldId id="486" r:id="rId24"/>
    <p:sldId id="487" r:id="rId25"/>
    <p:sldId id="488" r:id="rId26"/>
    <p:sldId id="489" r:id="rId27"/>
    <p:sldId id="490" r:id="rId28"/>
    <p:sldId id="531" r:id="rId29"/>
    <p:sldId id="492" r:id="rId30"/>
    <p:sldId id="493" r:id="rId31"/>
    <p:sldId id="494" r:id="rId32"/>
    <p:sldId id="495" r:id="rId33"/>
    <p:sldId id="496" r:id="rId34"/>
    <p:sldId id="497" r:id="rId35"/>
    <p:sldId id="498" r:id="rId36"/>
    <p:sldId id="499" r:id="rId37"/>
    <p:sldId id="500" r:id="rId38"/>
    <p:sldId id="501" r:id="rId39"/>
    <p:sldId id="502" r:id="rId40"/>
    <p:sldId id="503" r:id="rId41"/>
    <p:sldId id="504" r:id="rId42"/>
    <p:sldId id="505" r:id="rId43"/>
    <p:sldId id="508" r:id="rId44"/>
    <p:sldId id="510" r:id="rId45"/>
    <p:sldId id="511" r:id="rId46"/>
    <p:sldId id="512" r:id="rId47"/>
    <p:sldId id="513" r:id="rId48"/>
    <p:sldId id="514" r:id="rId49"/>
    <p:sldId id="515" r:id="rId50"/>
    <p:sldId id="516" r:id="rId51"/>
    <p:sldId id="517" r:id="rId52"/>
    <p:sldId id="518" r:id="rId53"/>
    <p:sldId id="519" r:id="rId54"/>
    <p:sldId id="520" r:id="rId55"/>
    <p:sldId id="521" r:id="rId56"/>
    <p:sldId id="522" r:id="rId57"/>
    <p:sldId id="523" r:id="rId58"/>
    <p:sldId id="524" r:id="rId59"/>
    <p:sldId id="525" r:id="rId60"/>
    <p:sldId id="526" r:id="rId61"/>
    <p:sldId id="532" r:id="rId62"/>
    <p:sldId id="443" r:id="rId63"/>
    <p:sldId id="459" r:id="rId6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4D4D4D"/>
    <a:srgbClr val="AB0810"/>
    <a:srgbClr val="FDBE24"/>
    <a:srgbClr val="FA661C"/>
    <a:srgbClr val="90BDDB"/>
    <a:srgbClr val="335FFA"/>
    <a:srgbClr val="349A97"/>
    <a:srgbClr val="2C92B6"/>
    <a:srgbClr val="4895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napToObjects="1" showGuides="1">
      <p:cViewPr varScale="1">
        <p:scale>
          <a:sx n="136" d="100"/>
          <a:sy n="136" d="100"/>
        </p:scale>
        <p:origin x="340" y="92"/>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7/8/2016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7/8/2016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66741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ja-JP" baseline="0" dirty="0" smtClean="0"/>
          </a:p>
        </p:txBody>
      </p:sp>
      <p:sp>
        <p:nvSpPr>
          <p:cNvPr id="4" name="Slide Number Placeholder 3"/>
          <p:cNvSpPr>
            <a:spLocks noGrp="1"/>
          </p:cNvSpPr>
          <p:nvPr>
            <p:ph type="sldNum" sz="quarter" idx="10"/>
          </p:nvPr>
        </p:nvSpPr>
        <p:spPr/>
        <p:txBody>
          <a:bodyPr/>
          <a:lstStyle/>
          <a:p>
            <a:pPr>
              <a:defRPr/>
            </a:pPr>
            <a:fld id="{C63D29DA-2E5E-694B-8B17-C0AE76381473}" type="slidenum">
              <a:rPr lang="en-US" smtClean="0"/>
              <a:pPr>
                <a:defRPr/>
              </a:pPr>
              <a:t>16</a:t>
            </a:fld>
            <a:endParaRPr lang="en-US"/>
          </a:p>
        </p:txBody>
      </p:sp>
    </p:spTree>
    <p:extLst>
      <p:ext uri="{BB962C8B-B14F-4D97-AF65-F5344CB8AC3E}">
        <p14:creationId xmlns:p14="http://schemas.microsoft.com/office/powerpoint/2010/main" val="90944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17</a:t>
            </a:fld>
            <a:endParaRPr lang="en-US"/>
          </a:p>
        </p:txBody>
      </p:sp>
    </p:spTree>
    <p:extLst>
      <p:ext uri="{BB962C8B-B14F-4D97-AF65-F5344CB8AC3E}">
        <p14:creationId xmlns:p14="http://schemas.microsoft.com/office/powerpoint/2010/main" val="2427955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35" indent="-168235">
              <a:buFontTx/>
              <a:buChar char="-"/>
            </a:pPr>
            <a:r>
              <a:rPr lang="ja-JP" altLang="en-US" sz="1600" dirty="0" smtClean="0">
                <a:latin typeface="Arial" pitchFamily="34" charset="0"/>
                <a:cs typeface="Arial" pitchFamily="34" charset="0"/>
              </a:rPr>
              <a:t>ロケーションとの違いを明確に話す</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959F602-BDF1-407D-A79B-0A9565B4441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3241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19</a:t>
            </a:fld>
            <a:endParaRPr lang="en-US"/>
          </a:p>
        </p:txBody>
      </p:sp>
    </p:spTree>
    <p:extLst>
      <p:ext uri="{BB962C8B-B14F-4D97-AF65-F5344CB8AC3E}">
        <p14:creationId xmlns:p14="http://schemas.microsoft.com/office/powerpoint/2010/main" val="22168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143151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388134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3857209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41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latin typeface="Arial"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113600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35</a:t>
            </a:fld>
            <a:endParaRPr lang="en-US"/>
          </a:p>
        </p:txBody>
      </p:sp>
    </p:spTree>
    <p:extLst>
      <p:ext uri="{BB962C8B-B14F-4D97-AF65-F5344CB8AC3E}">
        <p14:creationId xmlns:p14="http://schemas.microsoft.com/office/powerpoint/2010/main" val="1533678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183703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007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MS PGothic" charset="0"/>
            </a:endParaRPr>
          </a:p>
        </p:txBody>
      </p:sp>
      <p:sp>
        <p:nvSpPr>
          <p:cNvPr id="137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MS PGothic" charset="0"/>
              </a:defRPr>
            </a:lvl1pPr>
            <a:lvl2pPr marL="758255" indent="-291636">
              <a:defRPr sz="2400">
                <a:solidFill>
                  <a:schemeClr val="tx1"/>
                </a:solidFill>
                <a:latin typeface="Arial" charset="0"/>
                <a:ea typeface="MS PGothic" charset="0"/>
                <a:cs typeface="MS PGothic" charset="0"/>
              </a:defRPr>
            </a:lvl2pPr>
            <a:lvl3pPr marL="1166546" indent="-233309">
              <a:defRPr sz="2400">
                <a:solidFill>
                  <a:schemeClr val="tx1"/>
                </a:solidFill>
                <a:latin typeface="Arial" charset="0"/>
                <a:ea typeface="MS PGothic" charset="0"/>
                <a:cs typeface="MS PGothic" charset="0"/>
              </a:defRPr>
            </a:lvl3pPr>
            <a:lvl4pPr marL="1633164" indent="-233309">
              <a:defRPr sz="2400">
                <a:solidFill>
                  <a:schemeClr val="tx1"/>
                </a:solidFill>
                <a:latin typeface="Arial" charset="0"/>
                <a:ea typeface="MS PGothic" charset="0"/>
                <a:cs typeface="MS PGothic" charset="0"/>
              </a:defRPr>
            </a:lvl4pPr>
            <a:lvl5pPr marL="2099782" indent="-233309">
              <a:defRPr sz="2400">
                <a:solidFill>
                  <a:schemeClr val="tx1"/>
                </a:solidFill>
                <a:latin typeface="Arial" charset="0"/>
                <a:ea typeface="MS PGothic" charset="0"/>
                <a:cs typeface="MS PGothic" charset="0"/>
              </a:defRPr>
            </a:lvl5pPr>
            <a:lvl6pPr marL="2566401" indent="-233309" eaLnBrk="0" fontAlgn="base" hangingPunct="0">
              <a:spcBef>
                <a:spcPct val="0"/>
              </a:spcBef>
              <a:spcAft>
                <a:spcPct val="0"/>
              </a:spcAft>
              <a:defRPr sz="2400">
                <a:solidFill>
                  <a:schemeClr val="tx1"/>
                </a:solidFill>
                <a:latin typeface="Arial" charset="0"/>
                <a:ea typeface="MS PGothic" charset="0"/>
                <a:cs typeface="MS PGothic" charset="0"/>
              </a:defRPr>
            </a:lvl6pPr>
            <a:lvl7pPr marL="3033019" indent="-233309" eaLnBrk="0" fontAlgn="base" hangingPunct="0">
              <a:spcBef>
                <a:spcPct val="0"/>
              </a:spcBef>
              <a:spcAft>
                <a:spcPct val="0"/>
              </a:spcAft>
              <a:defRPr sz="2400">
                <a:solidFill>
                  <a:schemeClr val="tx1"/>
                </a:solidFill>
                <a:latin typeface="Arial" charset="0"/>
                <a:ea typeface="MS PGothic" charset="0"/>
                <a:cs typeface="MS PGothic" charset="0"/>
              </a:defRPr>
            </a:lvl7pPr>
            <a:lvl8pPr marL="3499637" indent="-233309" eaLnBrk="0" fontAlgn="base" hangingPunct="0">
              <a:spcBef>
                <a:spcPct val="0"/>
              </a:spcBef>
              <a:spcAft>
                <a:spcPct val="0"/>
              </a:spcAft>
              <a:defRPr sz="2400">
                <a:solidFill>
                  <a:schemeClr val="tx1"/>
                </a:solidFill>
                <a:latin typeface="Arial" charset="0"/>
                <a:ea typeface="MS PGothic" charset="0"/>
                <a:cs typeface="MS PGothic" charset="0"/>
              </a:defRPr>
            </a:lvl8pPr>
            <a:lvl9pPr marL="3966256" indent="-233309"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BF71080-0324-2B42-8CD4-6F45AF8673D4}" type="slidenum">
              <a:rPr lang="en-US" sz="1200">
                <a:latin typeface="Calibri" charset="0"/>
              </a:rPr>
              <a:pPr/>
              <a:t>38</a:t>
            </a:fld>
            <a:endParaRPr lang="en-US" sz="1200">
              <a:latin typeface="Calibri" charset="0"/>
            </a:endParaRPr>
          </a:p>
        </p:txBody>
      </p:sp>
    </p:spTree>
    <p:extLst>
      <p:ext uri="{BB962C8B-B14F-4D97-AF65-F5344CB8AC3E}">
        <p14:creationId xmlns:p14="http://schemas.microsoft.com/office/powerpoint/2010/main" val="112962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7B2FCB79-2C0C-F84D-A224-30C295992FCE}" type="slidenum">
              <a:rPr lang="en-US" smtClean="0"/>
              <a:t>51</a:t>
            </a:fld>
            <a:endParaRPr lang="en-US"/>
          </a:p>
        </p:txBody>
      </p:sp>
    </p:spTree>
    <p:extLst>
      <p:ext uri="{BB962C8B-B14F-4D97-AF65-F5344CB8AC3E}">
        <p14:creationId xmlns:p14="http://schemas.microsoft.com/office/powerpoint/2010/main" val="1084585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55</a:t>
            </a:fld>
            <a:endParaRPr lang="en-US"/>
          </a:p>
        </p:txBody>
      </p:sp>
    </p:spTree>
    <p:extLst>
      <p:ext uri="{BB962C8B-B14F-4D97-AF65-F5344CB8AC3E}">
        <p14:creationId xmlns:p14="http://schemas.microsoft.com/office/powerpoint/2010/main" val="17980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57</a:t>
            </a:fld>
            <a:endParaRPr lang="en-US"/>
          </a:p>
        </p:txBody>
      </p:sp>
    </p:spTree>
    <p:extLst>
      <p:ext uri="{BB962C8B-B14F-4D97-AF65-F5344CB8AC3E}">
        <p14:creationId xmlns:p14="http://schemas.microsoft.com/office/powerpoint/2010/main" val="3116572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sldNum" sz="quarter" idx="5"/>
          </p:nvPr>
        </p:nvSpPr>
        <p:spPr/>
        <p:txBody>
          <a:bodyPr/>
          <a:lstStyle/>
          <a:p>
            <a:pPr>
              <a:defRPr/>
            </a:pPr>
            <a:fld id="{12B51818-6E79-4D41-9F32-6162C86EEAFA}" type="slidenum">
              <a:rPr lang="en-US"/>
              <a:pPr>
                <a:defRPr/>
              </a:pPr>
              <a:t>58</a:t>
            </a:fld>
            <a:endParaRPr lang="en-US"/>
          </a:p>
        </p:txBody>
      </p:sp>
      <p:sp>
        <p:nvSpPr>
          <p:cNvPr id="3604482" name="AutoShape 2"/>
          <p:cNvSpPr>
            <a:spLocks noGrp="1" noRot="1" noChangeAspect="1" noChangeArrowheads="1" noTextEdit="1"/>
          </p:cNvSpPr>
          <p:nvPr>
            <p:ph type="sldImg"/>
          </p:nvPr>
        </p:nvSpPr>
        <p:spPr>
          <a:xfrm>
            <a:off x="-82550" y="244475"/>
            <a:ext cx="7129463" cy="4010025"/>
          </a:xfrm>
          <a:ln/>
          <a:extLst>
            <a:ext uri="{FAA26D3D-D897-4be2-8F04-BA451C77F1D7}">
              <ma14:placeholderFlag xmlns:ma14="http://schemas.microsoft.com/office/mac/drawingml/2011/main" xmlns="" val="1"/>
            </a:ext>
          </a:extLst>
        </p:spPr>
      </p:sp>
      <p:sp>
        <p:nvSpPr>
          <p:cNvPr id="3604483" name="Rectangle 3"/>
          <p:cNvSpPr>
            <a:spLocks noGrp="1" noChangeArrowheads="1"/>
          </p:cNvSpPr>
          <p:nvPr>
            <p:ph type="body" idx="1"/>
          </p:nvPr>
        </p:nvSpPr>
        <p:spPr>
          <a:xfrm>
            <a:off x="398287" y="4395314"/>
            <a:ext cx="6033422" cy="4273350"/>
          </a:xfrm>
        </p:spPr>
        <p:txBody>
          <a:bodyPr/>
          <a:lstStyle/>
          <a:p>
            <a:pPr>
              <a:defRPr/>
            </a:pPr>
            <a:endParaRPr lang="en-US" dirty="0" smtClean="0">
              <a:cs typeface="+mn-cs"/>
            </a:endParaRPr>
          </a:p>
        </p:txBody>
      </p:sp>
    </p:spTree>
    <p:extLst>
      <p:ext uri="{BB962C8B-B14F-4D97-AF65-F5344CB8AC3E}">
        <p14:creationId xmlns:p14="http://schemas.microsoft.com/office/powerpoint/2010/main" val="3818999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59</a:t>
            </a:fld>
            <a:endParaRPr lang="en-US"/>
          </a:p>
        </p:txBody>
      </p:sp>
    </p:spTree>
    <p:extLst>
      <p:ext uri="{BB962C8B-B14F-4D97-AF65-F5344CB8AC3E}">
        <p14:creationId xmlns:p14="http://schemas.microsoft.com/office/powerpoint/2010/main" val="1978974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a:p>
        </p:txBody>
      </p:sp>
    </p:spTree>
    <p:extLst>
      <p:ext uri="{BB962C8B-B14F-4D97-AF65-F5344CB8AC3E}">
        <p14:creationId xmlns:p14="http://schemas.microsoft.com/office/powerpoint/2010/main" val="350830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23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8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43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42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B2FCB79-2C0C-F84D-A224-30C295992FCE}" type="slidenum">
              <a:rPr lang="en-US" smtClean="0">
                <a:latin typeface="Arial" panose="020B0604020202020204" pitchFamily="34" charset="0"/>
                <a:cs typeface="Arial" panose="020B0604020202020204" pitchFamily="34" charset="0"/>
              </a:rPr>
              <a:p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53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72D4E1B-63A0-433B-B845-712B8FC944E4}" type="slidenum">
              <a:rPr lang="en-US" smtClean="0"/>
              <a:pPr/>
              <a:t>11</a:t>
            </a:fld>
            <a:endParaRPr lang="en-US"/>
          </a:p>
        </p:txBody>
      </p:sp>
    </p:spTree>
    <p:extLst>
      <p:ext uri="{BB962C8B-B14F-4D97-AF65-F5344CB8AC3E}">
        <p14:creationId xmlns:p14="http://schemas.microsoft.com/office/powerpoint/2010/main" val="1444100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1651856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12" y="324000"/>
            <a:ext cx="941172"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3164433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1553266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08147761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8967244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Photo">
    <p:spTree>
      <p:nvGrpSpPr>
        <p:cNvPr id="1" name=""/>
        <p:cNvGrpSpPr/>
        <p:nvPr/>
      </p:nvGrpSpPr>
      <p:grpSpPr>
        <a:xfrm>
          <a:off x="0" y="0"/>
          <a:ext cx="0" cy="0"/>
          <a:chOff x="0" y="0"/>
          <a:chExt cx="0" cy="0"/>
        </a:xfrm>
      </p:grpSpPr>
      <p:pic>
        <p:nvPicPr>
          <p:cNvPr id="2" name="Picture 1" descr="duck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 y="-5999"/>
            <a:ext cx="9153144" cy="5155499"/>
          </a:xfrm>
          <a:prstGeom prst="rect">
            <a:avLst/>
          </a:prstGeom>
        </p:spPr>
      </p:pic>
      <p:pic>
        <p:nvPicPr>
          <p:cNvPr id="15"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426047" y="320675"/>
            <a:ext cx="948131"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4D4D4D"/>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2" name="Text Placeholder 38"/>
          <p:cNvSpPr>
            <a:spLocks noGrp="1"/>
          </p:cNvSpPr>
          <p:nvPr>
            <p:ph type="body" sz="quarter" idx="11" hasCustomPrompt="1"/>
          </p:nvPr>
        </p:nvSpPr>
        <p:spPr>
          <a:xfrm>
            <a:off x="469496" y="4078551"/>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3" name="Text Placeholder 40"/>
          <p:cNvSpPr>
            <a:spLocks noGrp="1"/>
          </p:cNvSpPr>
          <p:nvPr>
            <p:ph type="body" sz="quarter" idx="12" hasCustomPrompt="1"/>
          </p:nvPr>
        </p:nvSpPr>
        <p:spPr>
          <a:xfrm>
            <a:off x="469496" y="4363904"/>
            <a:ext cx="8296421" cy="288131"/>
          </a:xfrm>
          <a:prstGeom prst="rect">
            <a:avLst/>
          </a:prstGeom>
        </p:spPr>
        <p:txBody>
          <a:bodyPr lIns="91420" tIns="45710" rIns="91420" bIns="45710"/>
          <a:lstStyle>
            <a:lvl1pPr marL="0" indent="0" algn="l">
              <a:buFontTx/>
              <a:buNone/>
              <a:defRPr lang="en-US" sz="1400" b="0" i="0" kern="1200" dirty="0" smtClean="0">
                <a:solidFill>
                  <a:srgbClr val="4D4D4D"/>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1672290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0256367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8129543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56983574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71212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427897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88500548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smtClean="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smtClean="0"/>
              <a:t>メディアを追加</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76545" y="1646238"/>
            <a:ext cx="1990911"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spd="slow">
    <p:wip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16" y="-2571"/>
            <a:ext cx="9150431" cy="514864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4"/>
            <a:ext cx="2080678" cy="1856232"/>
          </a:xfrm>
          <a:prstGeom prst="rect">
            <a:avLst/>
          </a:prstGeom>
        </p:spPr>
      </p:pic>
    </p:spTree>
    <p:extLst>
      <p:ext uri="{BB962C8B-B14F-4D97-AF65-F5344CB8AC3E}">
        <p14:creationId xmlns:p14="http://schemas.microsoft.com/office/powerpoint/2010/main" val="622079113"/>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13"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4"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15"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6"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7"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8" name="Rectangle 17"/>
          <p:cNvSpPr/>
          <p:nvPr userDrawn="1"/>
        </p:nvSpPr>
        <p:spPr>
          <a:xfrm>
            <a:off x="-8626" y="0"/>
            <a:ext cx="7502697" cy="1846053"/>
          </a:xfrm>
          <a:prstGeom prst="rect">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smtClean="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842315" y="0"/>
            <a:ext cx="3301675" cy="18471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6" y="133350"/>
            <a:ext cx="672860" cy="355270"/>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 y="1230828"/>
            <a:ext cx="3412389" cy="599050"/>
          </a:xfrm>
          <a:prstGeom prst="rect">
            <a:avLst/>
          </a:prstGeom>
        </p:spPr>
      </p:pic>
    </p:spTree>
    <p:extLst>
      <p:ext uri="{BB962C8B-B14F-4D97-AF65-F5344CB8AC3E}">
        <p14:creationId xmlns:p14="http://schemas.microsoft.com/office/powerpoint/2010/main" val="1196694968"/>
      </p:ext>
    </p:extLst>
  </p:cSld>
  <p:clrMapOvr>
    <a:masterClrMapping/>
  </p:clrMapOvr>
  <p:transition spd="slow">
    <p:wip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8409709" y="4884991"/>
            <a:ext cx="359666" cy="274637"/>
          </a:xfrm>
          <a:prstGeom prst="rect">
            <a:avLst/>
          </a:prstGeom>
        </p:spPr>
        <p:txBody>
          <a:bodyPr vert="horz" lIns="68589" tIns="34295" rIns="68589" bIns="34295"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51321370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spd="slow">
    <p:wip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30189" y="1004888"/>
            <a:ext cx="8580437" cy="37242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0839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Tree>
    <p:extLst>
      <p:ext uri="{BB962C8B-B14F-4D97-AF65-F5344CB8AC3E}">
        <p14:creationId xmlns:p14="http://schemas.microsoft.com/office/powerpoint/2010/main" val="18571304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Tree>
    <p:extLst>
      <p:ext uri="{BB962C8B-B14F-4D97-AF65-F5344CB8AC3E}">
        <p14:creationId xmlns:p14="http://schemas.microsoft.com/office/powerpoint/2010/main" val="105003873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_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86" tIns="34294" rIns="68586" bIns="34294" anchor="ctr"/>
          <a:lstStyle/>
          <a:p>
            <a:endParaRPr lang="en-US">
              <a:latin typeface="+mj-lt"/>
            </a:endParaRPr>
          </a:p>
        </p:txBody>
      </p:sp>
    </p:spTree>
    <p:extLst>
      <p:ext uri="{BB962C8B-B14F-4D97-AF65-F5344CB8AC3E}">
        <p14:creationId xmlns:p14="http://schemas.microsoft.com/office/powerpoint/2010/main" val="267908921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5" name="Title 1"/>
          <p:cNvSpPr>
            <a:spLocks noGrp="1"/>
          </p:cNvSpPr>
          <p:nvPr>
            <p:ph type="title"/>
          </p:nvPr>
        </p:nvSpPr>
        <p:spPr>
          <a:xfrm>
            <a:off x="181405" y="5715"/>
            <a:ext cx="8711929" cy="628650"/>
          </a:xfrm>
        </p:spPr>
        <p:txBody>
          <a:bodyPr/>
          <a:lstStyle>
            <a:lvl1pPr algn="l" defTabSz="685691" rtl="0" eaLnBrk="1" latinLnBrk="0" hangingPunct="1">
              <a:lnSpc>
                <a:spcPct val="80000"/>
              </a:lnSpc>
              <a:spcBef>
                <a:spcPct val="0"/>
              </a:spcBef>
              <a:buNone/>
              <a:defRPr lang="en-US" sz="2699" b="0" kern="1200" spc="-75" baseline="0" dirty="0">
                <a:gradFill flip="none" rotWithShape="1">
                  <a:gsLst>
                    <a:gs pos="100000">
                      <a:srgbClr val="025CE0"/>
                    </a:gs>
                    <a:gs pos="0">
                      <a:srgbClr val="332298"/>
                    </a:gs>
                  </a:gsLst>
                  <a:lin ang="13500000" scaled="1"/>
                  <a:tileRect/>
                </a:gradFill>
                <a:latin typeface="+mj-lt"/>
                <a:ea typeface="+mj-ea"/>
                <a:cs typeface="+mj-cs"/>
              </a:defRPr>
            </a:lvl1pPr>
          </a:lstStyle>
          <a:p>
            <a:r>
              <a:rPr lang="en-US" smtClean="0"/>
              <a:t>Click to edit Master title style</a:t>
            </a:r>
            <a:endParaRPr lang="en-US" dirty="0"/>
          </a:p>
        </p:txBody>
      </p:sp>
      <p:sp>
        <p:nvSpPr>
          <p:cNvPr id="6" name="Text Placeholder 3"/>
          <p:cNvSpPr>
            <a:spLocks noGrp="1"/>
          </p:cNvSpPr>
          <p:nvPr>
            <p:ph type="body" sz="quarter" idx="10" hasCustomPrompt="1"/>
          </p:nvPr>
        </p:nvSpPr>
        <p:spPr>
          <a:xfrm>
            <a:off x="219515" y="1104906"/>
            <a:ext cx="8711929" cy="3710069"/>
          </a:xfrm>
          <a:prstGeom prst="rect">
            <a:avLst/>
          </a:prstGeom>
        </p:spPr>
        <p:txBody>
          <a:bodyPr lIns="68589" tIns="34295" rIns="68589" bIns="34295"/>
          <a:lstStyle>
            <a:lvl1pPr marL="171423" indent="-171423">
              <a:lnSpc>
                <a:spcPct val="95000"/>
              </a:lnSpc>
              <a:spcBef>
                <a:spcPts val="1110"/>
              </a:spcBef>
              <a:buClr>
                <a:schemeClr val="tx2"/>
              </a:buClr>
              <a:buFont typeface="Arial" pitchFamily="34" charset="0"/>
              <a:buChar char="•"/>
              <a:defRPr lang="en-US" sz="1700" kern="1200" dirty="0" smtClean="0">
                <a:solidFill>
                  <a:srgbClr val="5C5E6C"/>
                </a:solidFill>
                <a:latin typeface="+mj-lt"/>
                <a:ea typeface="+mn-ea"/>
                <a:cs typeface="+mn-cs"/>
              </a:defRPr>
            </a:lvl1pPr>
            <a:lvl2pPr>
              <a:lnSpc>
                <a:spcPct val="95000"/>
              </a:lnSpc>
              <a:spcBef>
                <a:spcPts val="450"/>
              </a:spcBef>
              <a:defRPr lang="en-US" sz="1400" kern="1200" dirty="0" smtClean="0">
                <a:solidFill>
                  <a:srgbClr val="5C5E6C"/>
                </a:solidFill>
                <a:latin typeface="+mj-lt"/>
                <a:ea typeface="+mn-ea"/>
                <a:cs typeface="+mn-cs"/>
              </a:defRPr>
            </a:lvl2pPr>
            <a:lvl3pPr marL="427367" indent="0">
              <a:defRPr lang="en-US" sz="1200" kern="1200" dirty="0" smtClean="0">
                <a:solidFill>
                  <a:srgbClr val="5C5E6C"/>
                </a:solidFill>
                <a:latin typeface="+mj-lt"/>
                <a:ea typeface="+mn-ea"/>
                <a:cs typeface="+mn-cs"/>
              </a:defRPr>
            </a:lvl3pPr>
            <a:lvl4pPr>
              <a:defRPr>
                <a:solidFill>
                  <a:srgbClr val="5C5E6C"/>
                </a:solidFill>
                <a:latin typeface="+mj-lt"/>
              </a:defRPr>
            </a:lvl4pPr>
            <a:lvl5pPr>
              <a:defRPr>
                <a:solidFill>
                  <a:srgbClr val="5C5E6C"/>
                </a:solidFill>
                <a:latin typeface="+mj-lt"/>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7"/>
          <p:cNvSpPr>
            <a:spLocks noGrp="1"/>
          </p:cNvSpPr>
          <p:nvPr>
            <p:ph type="body" sz="quarter" idx="11" hasCustomPrompt="1"/>
          </p:nvPr>
        </p:nvSpPr>
        <p:spPr>
          <a:xfrm>
            <a:off x="181405" y="588645"/>
            <a:ext cx="8711929" cy="342900"/>
          </a:xfrm>
          <a:prstGeom prst="rect">
            <a:avLst/>
          </a:prstGeom>
        </p:spPr>
        <p:txBody>
          <a:bodyPr lIns="68589" tIns="34295" rIns="68589" bIns="34295">
            <a:noAutofit/>
          </a:bodyPr>
          <a:lstStyle>
            <a:lvl1pPr marL="0" indent="0">
              <a:buNone/>
              <a:defRPr lang="en-US" sz="2099" kern="1200" spc="-38" baseline="0" dirty="0">
                <a:solidFill>
                  <a:srgbClr val="5C5E6C"/>
                </a:solidFill>
                <a:latin typeface="+mj-lt"/>
                <a:ea typeface="+mn-ea"/>
                <a:cs typeface="+mn-cs"/>
              </a:defRPr>
            </a:lvl1pPr>
          </a:lstStyle>
          <a:p>
            <a:pPr marL="0" lvl="0" indent="0" algn="l" defTabSz="685691" rtl="0" eaLnBrk="1" latinLnBrk="0" hangingPunct="1">
              <a:lnSpc>
                <a:spcPct val="95000"/>
              </a:lnSpc>
              <a:spcBef>
                <a:spcPts val="1080"/>
              </a:spcBef>
              <a:buClr>
                <a:schemeClr val="accent1"/>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233694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84859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74916705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783011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39144255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922" r:id="rId2"/>
    <p:sldLayoutId id="2147483875" r:id="rId3"/>
    <p:sldLayoutId id="2147483877" r:id="rId4"/>
    <p:sldLayoutId id="2147483876" r:id="rId5"/>
    <p:sldLayoutId id="2147483878" r:id="rId6"/>
    <p:sldLayoutId id="2147483881" r:id="rId7"/>
    <p:sldLayoutId id="2147483880" r:id="rId8"/>
    <p:sldLayoutId id="2147483905" r:id="rId9"/>
    <p:sldLayoutId id="2147483906" r:id="rId10"/>
    <p:sldLayoutId id="2147483879" r:id="rId11"/>
    <p:sldLayoutId id="2147483883" r:id="rId12"/>
    <p:sldLayoutId id="2147483886" r:id="rId13"/>
    <p:sldLayoutId id="2147483887" r:id="rId14"/>
    <p:sldLayoutId id="2147483884" r:id="rId15"/>
    <p:sldLayoutId id="2147483885" r:id="rId16"/>
    <p:sldLayoutId id="2147483907" r:id="rId17"/>
    <p:sldLayoutId id="2147483889" r:id="rId18"/>
    <p:sldLayoutId id="2147483890" r:id="rId19"/>
    <p:sldLayoutId id="2147483891" r:id="rId20"/>
    <p:sldLayoutId id="2147483892" r:id="rId21"/>
    <p:sldLayoutId id="2147483893" r:id="rId22"/>
    <p:sldLayoutId id="2147483917" r:id="rId23"/>
    <p:sldLayoutId id="2147483918" r:id="rId24"/>
    <p:sldLayoutId id="2147483895" r:id="rId25"/>
    <p:sldLayoutId id="2147483871" r:id="rId26"/>
    <p:sldLayoutId id="2147483898" r:id="rId27"/>
    <p:sldLayoutId id="2147483908" r:id="rId28"/>
    <p:sldLayoutId id="2147483909" r:id="rId29"/>
    <p:sldLayoutId id="2147483910" r:id="rId30"/>
    <p:sldLayoutId id="2147483911" r:id="rId31"/>
    <p:sldLayoutId id="2147483914" r:id="rId32"/>
    <p:sldLayoutId id="2147483896" r:id="rId33"/>
    <p:sldLayoutId id="2147483912" r:id="rId34"/>
    <p:sldLayoutId id="2147483913" r:id="rId35"/>
    <p:sldLayoutId id="2147483897" r:id="rId36"/>
    <p:sldLayoutId id="2147483923" r:id="rId37"/>
    <p:sldLayoutId id="2147483924" r:id="rId38"/>
    <p:sldLayoutId id="2147483925" r:id="rId39"/>
    <p:sldLayoutId id="2147483926" r:id="rId40"/>
    <p:sldLayoutId id="2147483927" r:id="rId41"/>
    <p:sldLayoutId id="2147483929" r:id="rId42"/>
    <p:sldLayoutId id="2147483930" r:id="rId43"/>
    <p:sldLayoutId id="2147483931" r:id="rId44"/>
    <p:sldLayoutId id="2147483932" r:id="rId45"/>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www.cisco.com/c/en/us/products/collateral/wireless/aironet-1560-series/guide-c07-737428.html" TargetMode="External"/><Relationship Id="rId2" Type="http://schemas.openxmlformats.org/officeDocument/2006/relationships/hyperlink" Target="http://www.cisco.com/c/en/us/products/collateral/wireless/aironet-1560-series/datasheet-c78-737416.html"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cisco.com/c/en/us/td/docs/wireless/mse/102/cmx_config/b_cg_cmx102/getting_started_with_cisco_cmx.html#concept_48D1D73677E9492D9D2BA51EE81AD2AE" TargetMode="Externa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isco.com/c/en/us/td/docs/wireless/mse/102/installation/guide/installation_guide/MSE_Installation_Using_Vsphere_Client.html"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dcloud-sng-web-1.cisco.com/dCloud/drn.jsp"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www.cisco.com/c/en/us/td/docs/wireless/mse/10-2/cmx_config/b_cg_cmx102.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hyperlink" Target="http://www.cisco.com/c/en/us/td/docs/net_" TargetMode="Externa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www.cisco.com/c/en/us/td/docs/net_mgmt/prime/infrastructure/3-1/administrator/guide/PIAdminBook.html" TargetMode="External"/><Relationship Id="rId2" Type="http://schemas.openxmlformats.org/officeDocument/2006/relationships/hyperlink" Target="https://dcloud-sng-web-1.cisco.com/dCloud/availableDemos.jsp" TargetMode="External"/><Relationship Id="rId1" Type="http://schemas.openxmlformats.org/officeDocument/2006/relationships/slideLayout" Target="../slideLayouts/slideLayout16.xml"/><Relationship Id="rId4" Type="http://schemas.openxmlformats.org/officeDocument/2006/relationships/hyperlink" Target="http://www.cisco.com/c/en/us/td/docs/net_mgmt/prime/infrastructure/3-1/user/guide/pi_ug.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emf"/><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5.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hyperlink" Target="http://www.cisco.com/c/en/us/td/docs/switches/lan/catalyst3850/software/release/16-2/release_notes/ol-16-2-3850.html" TargetMode="Externa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5765" y="2893387"/>
            <a:ext cx="8340152" cy="644730"/>
          </a:xfrm>
        </p:spPr>
        <p:txBody>
          <a:bodyPr/>
          <a:lstStyle/>
          <a:p>
            <a:r>
              <a:rPr lang="en-US" sz="4800" dirty="0" smtClean="0">
                <a:latin typeface="+mn-lt"/>
              </a:rPr>
              <a:t>Mobility Product Update Part2</a:t>
            </a:r>
            <a:endParaRPr lang="en-US" sz="4800" dirty="0">
              <a:latin typeface="+mn-lt"/>
            </a:endParaRPr>
          </a:p>
        </p:txBody>
      </p:sp>
      <p:sp>
        <p:nvSpPr>
          <p:cNvPr id="5" name="Text Placeholder 4"/>
          <p:cNvSpPr>
            <a:spLocks noGrp="1"/>
          </p:cNvSpPr>
          <p:nvPr>
            <p:ph type="body" sz="quarter" idx="11"/>
          </p:nvPr>
        </p:nvSpPr>
        <p:spPr/>
        <p:txBody>
          <a:bodyPr/>
          <a:lstStyle/>
          <a:p>
            <a:r>
              <a:rPr lang="en-US" altLang="ja-JP" dirty="0"/>
              <a:t>Enterprise Network Systems Engineering</a:t>
            </a:r>
            <a:endParaRPr lang="en-US" dirty="0"/>
          </a:p>
        </p:txBody>
      </p:sp>
      <p:sp>
        <p:nvSpPr>
          <p:cNvPr id="6" name="Text Placeholder 5"/>
          <p:cNvSpPr>
            <a:spLocks noGrp="1"/>
          </p:cNvSpPr>
          <p:nvPr>
            <p:ph type="body" sz="quarter" idx="12"/>
          </p:nvPr>
        </p:nvSpPr>
        <p:spPr/>
        <p:txBody>
          <a:bodyPr/>
          <a:lstStyle/>
          <a:p>
            <a:r>
              <a:rPr lang="en-US" dirty="0" smtClean="0"/>
              <a:t>July, 2016</a:t>
            </a:r>
            <a:endParaRPr lang="en-US" dirty="0"/>
          </a:p>
        </p:txBody>
      </p:sp>
      <p:sp>
        <p:nvSpPr>
          <p:cNvPr id="8" name="サブタイトル 7"/>
          <p:cNvSpPr>
            <a:spLocks noGrp="1"/>
          </p:cNvSpPr>
          <p:nvPr>
            <p:ph type="subTitle" idx="1"/>
          </p:nvPr>
        </p:nvSpPr>
        <p:spPr/>
        <p:txBody>
          <a:bodyPr/>
          <a:lstStyle/>
          <a:p>
            <a:r>
              <a:rPr kumimoji="1" lang="en-US" altLang="ja-JP" dirty="0" smtClean="0"/>
              <a:t>Mika Suzuki</a:t>
            </a:r>
            <a:endParaRPr kumimoji="1" lang="ja-JP" altLang="en-US" dirty="0"/>
          </a:p>
        </p:txBody>
      </p:sp>
    </p:spTree>
    <p:extLst>
      <p:ext uri="{BB962C8B-B14F-4D97-AF65-F5344CB8AC3E}">
        <p14:creationId xmlns:p14="http://schemas.microsoft.com/office/powerpoint/2010/main" val="54999589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3" y="214721"/>
            <a:ext cx="8909656" cy="731647"/>
          </a:xfrm>
        </p:spPr>
        <p:txBody>
          <a:bodyPr/>
          <a:lstStyle/>
          <a:p>
            <a:pPr defTabSz="914240">
              <a:defRPr/>
            </a:pPr>
            <a:r>
              <a:rPr lang="en-US" altLang="ja-JP" sz="3000" spc="-100" dirty="0" smtClean="0"/>
              <a:t>4.9GHz</a:t>
            </a:r>
            <a:r>
              <a:rPr lang="ja-JP" altLang="en-US" sz="3000" spc="-100" dirty="0" smtClean="0"/>
              <a:t>対応タイプ</a:t>
            </a:r>
            <a:r>
              <a:rPr lang="ja-JP" altLang="en-US" sz="3000" spc="-100" dirty="0"/>
              <a:t>：</a:t>
            </a:r>
            <a:r>
              <a:rPr lang="en-US" altLang="ja-JP" sz="3000" spc="-100" dirty="0" smtClean="0"/>
              <a:t>AP1562PS</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7" y="1165165"/>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223184" y="1084967"/>
            <a:ext cx="4920816" cy="3477875"/>
          </a:xfrm>
          <a:prstGeom prst="rect">
            <a:avLst/>
          </a:prstGeom>
        </p:spPr>
        <p:txBody>
          <a:bodyPr wrap="square">
            <a:spAutoFit/>
          </a:bodyPr>
          <a:lstStyle/>
          <a:p>
            <a:pPr marL="342900" indent="-342900">
              <a:buFont typeface="Arial" panose="020B0604020202020204" pitchFamily="34" charset="0"/>
              <a:buChar char="•"/>
            </a:pPr>
            <a:r>
              <a:rPr lang="en-US" sz="2100" dirty="0">
                <a:solidFill>
                  <a:schemeClr val="tx2"/>
                </a:solidFill>
              </a:rPr>
              <a:t>2x2 with 2 spatial streams</a:t>
            </a:r>
          </a:p>
          <a:p>
            <a:pPr marL="346472" lvl="1" indent="-172641">
              <a:buFont typeface="Arial" panose="020B0604020202020204" pitchFamily="34" charset="0"/>
              <a:buChar char="•"/>
            </a:pPr>
            <a:r>
              <a:rPr lang="en-US" sz="1500" dirty="0">
                <a:solidFill>
                  <a:srgbClr val="FF0000"/>
                </a:solidFill>
              </a:rPr>
              <a:t>2.4 GHz </a:t>
            </a:r>
            <a:r>
              <a:rPr lang="en-US" sz="1500" dirty="0" smtClean="0">
                <a:solidFill>
                  <a:srgbClr val="FF0000"/>
                </a:solidFill>
              </a:rPr>
              <a:t>/4.9 </a:t>
            </a:r>
            <a:r>
              <a:rPr lang="en-US" sz="1500" dirty="0">
                <a:solidFill>
                  <a:srgbClr val="FF0000"/>
                </a:solidFill>
              </a:rPr>
              <a:t>GHz radios</a:t>
            </a:r>
          </a:p>
          <a:p>
            <a:pPr marL="342900" indent="-342900">
              <a:buFont typeface="Arial" panose="020B0604020202020204" pitchFamily="34" charset="0"/>
              <a:buChar char="•"/>
            </a:pPr>
            <a:r>
              <a:rPr lang="en-US" sz="2100" dirty="0">
                <a:solidFill>
                  <a:schemeClr val="tx2"/>
                </a:solidFill>
              </a:rPr>
              <a:t>DC </a:t>
            </a:r>
            <a:r>
              <a:rPr lang="ja-JP" altLang="en-US" sz="2100" dirty="0" smtClean="0">
                <a:solidFill>
                  <a:schemeClr val="tx2"/>
                </a:solidFill>
              </a:rPr>
              <a:t>また</a:t>
            </a:r>
            <a:r>
              <a:rPr lang="ja-JP" altLang="en-US" sz="2100" dirty="0">
                <a:solidFill>
                  <a:schemeClr val="tx2"/>
                </a:solidFill>
              </a:rPr>
              <a:t>は</a:t>
            </a:r>
            <a:r>
              <a:rPr lang="en-US" sz="2100" dirty="0" smtClean="0">
                <a:solidFill>
                  <a:schemeClr val="tx2"/>
                </a:solidFill>
              </a:rPr>
              <a:t> </a:t>
            </a:r>
            <a:r>
              <a:rPr lang="en-US" sz="2100" dirty="0" err="1" smtClean="0">
                <a:solidFill>
                  <a:schemeClr val="tx2"/>
                </a:solidFill>
              </a:rPr>
              <a:t>PoE</a:t>
            </a:r>
            <a:r>
              <a:rPr lang="en-US" sz="2100" dirty="0" smtClean="0">
                <a:solidFill>
                  <a:schemeClr val="tx2"/>
                </a:solidFill>
              </a:rPr>
              <a:t>+ (802.3at</a:t>
            </a:r>
            <a:r>
              <a:rPr lang="en-US" sz="2100" dirty="0">
                <a:solidFill>
                  <a:schemeClr val="tx2"/>
                </a:solidFill>
              </a:rPr>
              <a:t>) </a:t>
            </a:r>
            <a:r>
              <a:rPr lang="ja-JP" altLang="en-US" sz="2100" dirty="0">
                <a:solidFill>
                  <a:schemeClr val="tx2"/>
                </a:solidFill>
              </a:rPr>
              <a:t>給電</a:t>
            </a:r>
            <a:endParaRPr lang="en-US" sz="2100" dirty="0">
              <a:solidFill>
                <a:schemeClr val="tx2"/>
              </a:solidFill>
            </a:endParaRPr>
          </a:p>
          <a:p>
            <a:pPr marL="346472" lvl="4" indent="-172641">
              <a:buFont typeface="Arial" panose="020B0604020202020204" pitchFamily="34" charset="0"/>
              <a:buChar char="•"/>
            </a:pPr>
            <a:r>
              <a:rPr lang="ja-JP" altLang="en-US" sz="1500" dirty="0" smtClean="0"/>
              <a:t>屋外仕様の</a:t>
            </a:r>
            <a:r>
              <a:rPr lang="en-US" sz="1500" dirty="0" smtClean="0"/>
              <a:t> </a:t>
            </a:r>
            <a:r>
              <a:rPr lang="en-US" sz="1500" dirty="0"/>
              <a:t>AC/DC power </a:t>
            </a:r>
            <a:r>
              <a:rPr lang="en-US" sz="1500" dirty="0" smtClean="0"/>
              <a:t>adapter</a:t>
            </a:r>
            <a:r>
              <a:rPr lang="ja-JP" altLang="en-US" sz="1500" dirty="0" err="1" smtClean="0"/>
              <a:t>、</a:t>
            </a:r>
            <a:r>
              <a:rPr lang="ja-JP" altLang="en-US" sz="1500" dirty="0"/>
              <a:t>屋外仕様のパワーインジェクターを提供</a:t>
            </a:r>
            <a:r>
              <a:rPr lang="ja-JP" altLang="en-US" sz="1500" dirty="0" smtClean="0"/>
              <a:t>予定</a:t>
            </a:r>
            <a:endParaRPr lang="en-US" altLang="ja-JP" sz="1500" dirty="0" smtClean="0"/>
          </a:p>
          <a:p>
            <a:pPr marL="346472" lvl="4" indent="-172641">
              <a:buFont typeface="Arial" panose="020B0604020202020204" pitchFamily="34" charset="0"/>
              <a:buChar char="•"/>
            </a:pPr>
            <a:r>
              <a:rPr lang="ja-JP" altLang="en-US" sz="1500" dirty="0" smtClean="0"/>
              <a:t>屋内仕様のパワーインジェクター（</a:t>
            </a:r>
            <a:r>
              <a:rPr lang="en-US" altLang="ja-JP" sz="1600" dirty="0" smtClean="0"/>
              <a:t>AIR-PWRINJ6=</a:t>
            </a:r>
            <a:r>
              <a:rPr lang="ja-JP" altLang="en-US" sz="1600" dirty="0" smtClean="0"/>
              <a:t>）</a:t>
            </a:r>
            <a:endParaRPr lang="en-US" sz="1500" dirty="0"/>
          </a:p>
          <a:p>
            <a:pPr marL="342900" indent="-342900">
              <a:buFont typeface="Arial" panose="020B0604020202020204" pitchFamily="34" charset="0"/>
              <a:buChar char="•"/>
            </a:pPr>
            <a:r>
              <a:rPr lang="ja-JP" altLang="en-US" sz="2100" dirty="0" smtClean="0">
                <a:solidFill>
                  <a:schemeClr val="tx2"/>
                </a:solidFill>
              </a:rPr>
              <a:t>外付けアンテナ</a:t>
            </a:r>
            <a:endParaRPr lang="en-US" sz="2400" dirty="0">
              <a:solidFill>
                <a:schemeClr val="tx2"/>
              </a:solidFill>
            </a:endParaRPr>
          </a:p>
          <a:p>
            <a:pPr marL="346472" lvl="4" indent="-172641">
              <a:buFont typeface="Arial" panose="020B0604020202020204" pitchFamily="34" charset="0"/>
              <a:buChar char="•"/>
            </a:pPr>
            <a:r>
              <a:rPr lang="en-US" sz="1500" dirty="0"/>
              <a:t>Flexible Antenna </a:t>
            </a:r>
            <a:r>
              <a:rPr lang="en-US" sz="1500" dirty="0" smtClean="0"/>
              <a:t>Port </a:t>
            </a:r>
            <a:r>
              <a:rPr lang="ja-JP" altLang="en-US" sz="1500" dirty="0" smtClean="0"/>
              <a:t>で</a:t>
            </a:r>
            <a:r>
              <a:rPr lang="en-US" sz="1500" dirty="0" smtClean="0"/>
              <a:t> single </a:t>
            </a:r>
            <a:r>
              <a:rPr lang="en-US" sz="1500" dirty="0"/>
              <a:t>band </a:t>
            </a:r>
            <a:r>
              <a:rPr lang="ja-JP" altLang="en-US" sz="1500" dirty="0" smtClean="0"/>
              <a:t>また</a:t>
            </a:r>
            <a:r>
              <a:rPr lang="ja-JP" altLang="en-US" sz="1500" dirty="0"/>
              <a:t>は</a:t>
            </a:r>
            <a:r>
              <a:rPr lang="en-US" sz="1500" dirty="0" smtClean="0"/>
              <a:t> </a:t>
            </a:r>
            <a:r>
              <a:rPr lang="en-US" sz="1500" dirty="0"/>
              <a:t>dual band </a:t>
            </a:r>
            <a:r>
              <a:rPr lang="ja-JP" altLang="en-US" sz="1500" dirty="0"/>
              <a:t>アンテナ</a:t>
            </a:r>
            <a:r>
              <a:rPr lang="ja-JP" altLang="en-US" sz="1500" dirty="0" smtClean="0"/>
              <a:t>に対応</a:t>
            </a:r>
            <a:endParaRPr lang="en-US" sz="1500" dirty="0"/>
          </a:p>
          <a:p>
            <a:pPr marL="346472" lvl="4" indent="-172641">
              <a:buFont typeface="Arial" panose="020B0604020202020204" pitchFamily="34" charset="0"/>
              <a:buChar char="•"/>
            </a:pPr>
            <a:r>
              <a:rPr lang="en-US" sz="1500" dirty="0" smtClean="0"/>
              <a:t>AP1530/AP1570</a:t>
            </a:r>
            <a:r>
              <a:rPr lang="ja-JP" altLang="en-US" sz="1500" dirty="0" smtClean="0"/>
              <a:t>の既存アンテナに対応</a:t>
            </a:r>
            <a:endParaRPr lang="en-US" sz="1500" dirty="0"/>
          </a:p>
          <a:p>
            <a:pPr marL="342900" indent="-342900">
              <a:buFont typeface="Arial" panose="020B0604020202020204" pitchFamily="34" charset="0"/>
              <a:buChar char="•"/>
            </a:pPr>
            <a:r>
              <a:rPr lang="ja-JP" altLang="en-US" sz="2100" dirty="0" smtClean="0"/>
              <a:t>想定使用用途</a:t>
            </a:r>
            <a:r>
              <a:rPr lang="en-US" sz="2100" dirty="0" smtClean="0"/>
              <a:t>: </a:t>
            </a:r>
            <a:endParaRPr lang="en-US" sz="2100" dirty="0"/>
          </a:p>
          <a:p>
            <a:pPr marL="346472" lvl="2" indent="-172641">
              <a:buFont typeface="Arial" panose="020B0604020202020204" pitchFamily="34" charset="0"/>
              <a:buChar char="•"/>
            </a:pPr>
            <a:r>
              <a:rPr lang="en-US" sz="1500" dirty="0" smtClean="0"/>
              <a:t>4.9GHz</a:t>
            </a:r>
            <a:r>
              <a:rPr lang="ja-JP" altLang="en-US" sz="1500" dirty="0" smtClean="0"/>
              <a:t>を必要とするカスタマー</a:t>
            </a:r>
            <a:r>
              <a:rPr lang="en-US" sz="1500" dirty="0" smtClean="0"/>
              <a:t> (</a:t>
            </a:r>
            <a:r>
              <a:rPr lang="ja-JP" altLang="en-US" sz="1500" dirty="0" smtClean="0"/>
              <a:t>地方自治体防災無線、</a:t>
            </a:r>
            <a:r>
              <a:rPr lang="en-US" altLang="ja-JP" sz="1500" dirty="0" smtClean="0"/>
              <a:t>5.6GHz</a:t>
            </a:r>
            <a:r>
              <a:rPr lang="ja-JP" altLang="en-US" sz="1500" dirty="0" smtClean="0"/>
              <a:t>のレーダーを避けたい、等</a:t>
            </a:r>
            <a:r>
              <a:rPr lang="en-US" sz="1500" dirty="0" smtClean="0"/>
              <a:t>)</a:t>
            </a:r>
            <a:endParaRPr lang="en-US" sz="1500" b="1" dirty="0"/>
          </a:p>
        </p:txBody>
      </p:sp>
      <p:grpSp>
        <p:nvGrpSpPr>
          <p:cNvPr id="5" name="Group 4"/>
          <p:cNvGrpSpPr/>
          <p:nvPr/>
        </p:nvGrpSpPr>
        <p:grpSpPr>
          <a:xfrm>
            <a:off x="1191" y="4486620"/>
            <a:ext cx="9141619" cy="656881"/>
            <a:chOff x="0" y="5982159"/>
            <a:chExt cx="12188825" cy="875841"/>
          </a:xfrm>
          <a:solidFill>
            <a:schemeClr val="accent1"/>
          </a:solidFill>
        </p:grpSpPr>
        <p:sp>
          <p:nvSpPr>
            <p:cNvPr id="4" name="Rectangle 3"/>
            <p:cNvSpPr/>
            <p:nvPr/>
          </p:nvSpPr>
          <p:spPr>
            <a:xfrm>
              <a:off x="0" y="5982159"/>
              <a:ext cx="12188825" cy="8758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1112705" y="6158470"/>
              <a:ext cx="9827046" cy="553997"/>
            </a:xfrm>
            <a:prstGeom prst="rect">
              <a:avLst/>
            </a:prstGeom>
            <a:grpFill/>
          </p:spPr>
          <p:txBody>
            <a:bodyPr wrap="square" rtlCol="0">
              <a:spAutoFit/>
            </a:bodyPr>
            <a:lstStyle/>
            <a:p>
              <a:r>
                <a:rPr lang="en-US" altLang="ja-JP" sz="2100" b="1" dirty="0">
                  <a:solidFill>
                    <a:schemeClr val="bg1"/>
                  </a:solidFill>
                </a:rPr>
                <a:t>802.11ac Wave 2 </a:t>
              </a:r>
              <a:r>
                <a:rPr lang="ja-JP" altLang="en-US" sz="2100" b="1" dirty="0">
                  <a:solidFill>
                    <a:schemeClr val="bg1"/>
                  </a:solidFill>
                </a:rPr>
                <a:t>屋外向け</a:t>
              </a:r>
              <a:r>
                <a:rPr lang="ja-JP" altLang="en-US" sz="2100" b="1" dirty="0" smtClean="0">
                  <a:solidFill>
                    <a:schemeClr val="bg1"/>
                  </a:solidFill>
                </a:rPr>
                <a:t>アクセスポイント</a:t>
              </a:r>
              <a:endParaRPr lang="en-US" altLang="ja-JP" sz="2100" b="1" dirty="0">
                <a:solidFill>
                  <a:schemeClr val="bg1"/>
                </a:solidFill>
              </a:endParaRPr>
            </a:p>
          </p:txBody>
        </p:sp>
      </p:grpSp>
      <p:grpSp>
        <p:nvGrpSpPr>
          <p:cNvPr id="18" name="Group 17"/>
          <p:cNvGrpSpPr/>
          <p:nvPr/>
        </p:nvGrpSpPr>
        <p:grpSpPr>
          <a:xfrm>
            <a:off x="937991" y="1898932"/>
            <a:ext cx="1852446" cy="1011893"/>
            <a:chOff x="7947322" y="668593"/>
            <a:chExt cx="2469928" cy="134919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47322" y="668593"/>
              <a:ext cx="1079353" cy="134919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3690" y="668593"/>
              <a:ext cx="1053560" cy="1316950"/>
            </a:xfrm>
            <a:prstGeom prst="rect">
              <a:avLst/>
            </a:prstGeom>
          </p:spPr>
        </p:pic>
      </p:grpSp>
      <p:sp>
        <p:nvSpPr>
          <p:cNvPr id="6" name="テキスト ボックス 5"/>
          <p:cNvSpPr txBox="1"/>
          <p:nvPr/>
        </p:nvSpPr>
        <p:spPr>
          <a:xfrm>
            <a:off x="353290" y="1112894"/>
            <a:ext cx="2625437" cy="369332"/>
          </a:xfrm>
          <a:prstGeom prst="rect">
            <a:avLst/>
          </a:prstGeom>
          <a:solidFill>
            <a:srgbClr val="FFFF00"/>
          </a:solidFill>
        </p:spPr>
        <p:txBody>
          <a:bodyPr wrap="square" rtlCol="0">
            <a:spAutoFit/>
          </a:bodyPr>
          <a:lstStyle/>
          <a:p>
            <a:r>
              <a:rPr kumimoji="1" lang="ja-JP" altLang="en-US" dirty="0" smtClean="0"/>
              <a:t>日本向けもリリース予定</a:t>
            </a:r>
            <a:endParaRPr kumimoji="1" lang="ja-JP" altLang="en-US" dirty="0"/>
          </a:p>
        </p:txBody>
      </p:sp>
      <p:sp>
        <p:nvSpPr>
          <p:cNvPr id="25" name="爆発 1 24"/>
          <p:cNvSpPr/>
          <p:nvPr/>
        </p:nvSpPr>
        <p:spPr>
          <a:xfrm>
            <a:off x="1504175" y="3219696"/>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
        <p:nvSpPr>
          <p:cNvPr id="26" name="爆発 1 25"/>
          <p:cNvSpPr/>
          <p:nvPr/>
        </p:nvSpPr>
        <p:spPr>
          <a:xfrm>
            <a:off x="7923732" y="112258"/>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Tree>
    <p:extLst>
      <p:ext uri="{BB962C8B-B14F-4D97-AF65-F5344CB8AC3E}">
        <p14:creationId xmlns:p14="http://schemas.microsoft.com/office/powerpoint/2010/main" val="1409900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6861230"/>
              </p:ext>
            </p:extLst>
          </p:nvPr>
        </p:nvGraphicFramePr>
        <p:xfrm>
          <a:off x="167482" y="323709"/>
          <a:ext cx="8888709" cy="4105899"/>
        </p:xfrm>
        <a:graphic>
          <a:graphicData uri="http://schemas.openxmlformats.org/drawingml/2006/table">
            <a:tbl>
              <a:tblPr firstRow="1" bandRow="1">
                <a:tableStyleId>{7DF18680-E054-41AD-8BC1-D1AEF772440D}</a:tableStyleId>
              </a:tblPr>
              <a:tblGrid>
                <a:gridCol w="1172652"/>
                <a:gridCol w="759279"/>
                <a:gridCol w="1126671"/>
                <a:gridCol w="737507"/>
                <a:gridCol w="877325"/>
                <a:gridCol w="1071218"/>
                <a:gridCol w="1085850"/>
                <a:gridCol w="1128988"/>
                <a:gridCol w="929219"/>
              </a:tblGrid>
              <a:tr h="575799">
                <a:tc>
                  <a:txBody>
                    <a:bodyPr/>
                    <a:lstStyle/>
                    <a:p>
                      <a:pPr marL="0" marR="0" algn="ctr">
                        <a:lnSpc>
                          <a:spcPct val="115000"/>
                        </a:lnSpc>
                        <a:spcBef>
                          <a:spcPts val="0"/>
                        </a:spcBef>
                        <a:spcAft>
                          <a:spcPts val="1000"/>
                        </a:spcAft>
                      </a:pPr>
                      <a:r>
                        <a:rPr lang="en-US" sz="1200" dirty="0" smtClean="0">
                          <a:effectLst/>
                        </a:rPr>
                        <a:t>Cisco</a:t>
                      </a:r>
                      <a:r>
                        <a:rPr lang="ja-JP" altLang="en-US" sz="1200" dirty="0" smtClean="0">
                          <a:effectLst/>
                        </a:rPr>
                        <a:t>屋外</a:t>
                      </a:r>
                      <a:r>
                        <a:rPr lang="en-US" sz="1200" baseline="0" dirty="0" smtClean="0">
                          <a:effectLst/>
                        </a:rPr>
                        <a:t>AP</a:t>
                      </a:r>
                      <a:endParaRPr lang="en-US" sz="1200" dirty="0">
                        <a:effectLst/>
                        <a:latin typeface="Calibri"/>
                        <a:ea typeface="Calibri"/>
                        <a:cs typeface="Times New Roman"/>
                      </a:endParaRP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b="1" kern="1200" dirty="0" smtClean="0">
                          <a:solidFill>
                            <a:schemeClr val="bg1"/>
                          </a:solidFill>
                          <a:effectLst/>
                          <a:latin typeface="+mn-lt"/>
                        </a:rPr>
                        <a:t>1532I</a:t>
                      </a: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b="1" kern="1200" dirty="0" smtClean="0">
                          <a:solidFill>
                            <a:schemeClr val="bg1"/>
                          </a:solidFill>
                          <a:effectLst/>
                          <a:latin typeface="+mn-lt"/>
                        </a:rPr>
                        <a:t>1532E</a:t>
                      </a: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kern="1200" dirty="0" smtClean="0">
                          <a:solidFill>
                            <a:srgbClr val="FFFF00"/>
                          </a:solidFill>
                          <a:effectLst/>
                        </a:rPr>
                        <a:t>1562I</a:t>
                      </a:r>
                      <a:endParaRPr lang="en-US" sz="1200" b="1" kern="1200" dirty="0" smtClean="0">
                        <a:solidFill>
                          <a:srgbClr val="FFFF00"/>
                        </a:solidFill>
                        <a:effectLst/>
                        <a:latin typeface="+mn-lt"/>
                      </a:endParaRP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b="1" kern="1200" dirty="0" smtClean="0">
                          <a:solidFill>
                            <a:srgbClr val="FFFF00"/>
                          </a:solidFill>
                          <a:effectLst/>
                          <a:latin typeface="+mn-lt"/>
                        </a:rPr>
                        <a:t>1562D</a:t>
                      </a: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kern="1200" dirty="0" smtClean="0">
                          <a:solidFill>
                            <a:srgbClr val="FFFF00"/>
                          </a:solidFill>
                          <a:effectLst/>
                        </a:rPr>
                        <a:t>1562E</a:t>
                      </a:r>
                      <a:endParaRPr lang="en-US" sz="1200" b="1" kern="1200" dirty="0">
                        <a:solidFill>
                          <a:srgbClr val="FFFF00"/>
                        </a:solidFill>
                        <a:effectLst/>
                        <a:latin typeface="+mn-lt"/>
                        <a:ea typeface="+mn-ea"/>
                        <a:cs typeface="+mn-cs"/>
                      </a:endParaRPr>
                    </a:p>
                  </a:txBody>
                  <a:tcPr marL="44210" marR="44210" marT="16583" marB="16583" anchor="ctr">
                    <a:solidFill>
                      <a:schemeClr val="accent1"/>
                    </a:solidFill>
                  </a:tcPr>
                </a:tc>
                <a:tc>
                  <a:txBody>
                    <a:bodyPr/>
                    <a:lstStyle/>
                    <a:p>
                      <a:pPr marL="0" marR="0" algn="ctr" defTabSz="914400" rtl="0" eaLnBrk="1" latinLnBrk="0" hangingPunct="1">
                        <a:lnSpc>
                          <a:spcPct val="115000"/>
                        </a:lnSpc>
                        <a:spcBef>
                          <a:spcPts val="0"/>
                        </a:spcBef>
                        <a:spcAft>
                          <a:spcPts val="1000"/>
                        </a:spcAft>
                      </a:pPr>
                      <a:r>
                        <a:rPr lang="en-US" sz="1200" kern="1200" dirty="0" smtClean="0">
                          <a:solidFill>
                            <a:srgbClr val="FFFF00"/>
                          </a:solidFill>
                          <a:effectLst/>
                        </a:rPr>
                        <a:t>1562PS</a:t>
                      </a:r>
                      <a:endParaRPr lang="en-US" sz="1200" b="1" kern="1200" dirty="0">
                        <a:solidFill>
                          <a:srgbClr val="FFFF00"/>
                        </a:solidFill>
                        <a:effectLst/>
                        <a:latin typeface="+mn-lt"/>
                        <a:ea typeface="+mn-ea"/>
                        <a:cs typeface="+mn-cs"/>
                      </a:endParaRPr>
                    </a:p>
                  </a:txBody>
                  <a:tcPr marL="44210" marR="44210" marT="16583" marB="16583" anchor="ctr">
                    <a:solidFill>
                      <a:schemeClr val="accent1"/>
                    </a:solidFill>
                  </a:tcPr>
                </a:tc>
                <a:tc>
                  <a:txBody>
                    <a:bodyPr/>
                    <a:lstStyle/>
                    <a:p>
                      <a:pPr marL="0" marR="0" algn="ctr">
                        <a:lnSpc>
                          <a:spcPct val="115000"/>
                        </a:lnSpc>
                        <a:spcBef>
                          <a:spcPts val="0"/>
                        </a:spcBef>
                        <a:spcAft>
                          <a:spcPts val="1000"/>
                        </a:spcAft>
                      </a:pPr>
                      <a:r>
                        <a:rPr lang="en-US" sz="1200" dirty="0" smtClean="0">
                          <a:effectLst/>
                        </a:rPr>
                        <a:t>1572EAC</a:t>
                      </a:r>
                      <a:endParaRPr lang="en-US" sz="1200" b="1" dirty="0">
                        <a:effectLst/>
                        <a:latin typeface="+mn-lt"/>
                        <a:ea typeface="Calibri"/>
                        <a:cs typeface="Times New Roman"/>
                      </a:endParaRPr>
                    </a:p>
                  </a:txBody>
                  <a:tcPr marL="44210" marR="44210" marT="16583" marB="16583" anchor="ctr">
                    <a:solidFill>
                      <a:schemeClr val="accent1"/>
                    </a:solidFill>
                  </a:tcPr>
                </a:tc>
                <a:tc>
                  <a:txBody>
                    <a:bodyPr/>
                    <a:lstStyle/>
                    <a:p>
                      <a:pPr marL="0" marR="0" algn="ctr">
                        <a:lnSpc>
                          <a:spcPct val="115000"/>
                        </a:lnSpc>
                        <a:spcBef>
                          <a:spcPts val="0"/>
                        </a:spcBef>
                        <a:spcAft>
                          <a:spcPts val="1000"/>
                        </a:spcAft>
                      </a:pPr>
                      <a:r>
                        <a:rPr lang="en-US" sz="1200" dirty="0" smtClean="0">
                          <a:effectLst/>
                        </a:rPr>
                        <a:t>1572IC</a:t>
                      </a:r>
                      <a:endParaRPr lang="en-US" sz="1200" b="1" dirty="0">
                        <a:effectLst/>
                        <a:latin typeface="+mn-lt"/>
                        <a:ea typeface="Calibri"/>
                        <a:cs typeface="Times New Roman"/>
                      </a:endParaRPr>
                    </a:p>
                  </a:txBody>
                  <a:tcPr marL="44210" marR="44210" marT="16583" marB="16583" anchor="ctr">
                    <a:solidFill>
                      <a:schemeClr val="accent1"/>
                    </a:solidFill>
                  </a:tcPr>
                </a:tc>
              </a:tr>
              <a:tr h="221377">
                <a:tc>
                  <a:txBody>
                    <a:bodyPr/>
                    <a:lstStyle/>
                    <a:p>
                      <a:pPr marL="0" marR="0" algn="ctr">
                        <a:lnSpc>
                          <a:spcPct val="115000"/>
                        </a:lnSpc>
                        <a:spcBef>
                          <a:spcPts val="0"/>
                        </a:spcBef>
                        <a:spcAft>
                          <a:spcPts val="1000"/>
                        </a:spcAft>
                      </a:pPr>
                      <a:r>
                        <a:rPr lang="en-US" sz="800" dirty="0">
                          <a:effectLst/>
                        </a:rPr>
                        <a:t>Type</a:t>
                      </a:r>
                      <a:endParaRPr lang="en-US" sz="800" dirty="0">
                        <a:effectLst/>
                        <a:latin typeface="+mn-lt"/>
                        <a:ea typeface="Calibri"/>
                        <a:cs typeface="Times New Roman"/>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802.11n</a:t>
                      </a:r>
                      <a:r>
                        <a:rPr lang="en-US" sz="800" kern="1200" baseline="0" dirty="0" smtClean="0">
                          <a:effectLst/>
                        </a:rPr>
                        <a:t>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802.11n</a:t>
                      </a:r>
                      <a:r>
                        <a:rPr lang="en-US" sz="800" kern="1200" baseline="0" dirty="0" smtClean="0">
                          <a:effectLst/>
                        </a:rPr>
                        <a:t>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802.11ac W2</a:t>
                      </a:r>
                      <a:r>
                        <a:rPr lang="en-US" sz="800" kern="1200" baseline="0" dirty="0" smtClean="0">
                          <a:effectLst/>
                        </a:rPr>
                        <a:t>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802.11ac</a:t>
                      </a:r>
                      <a:r>
                        <a:rPr lang="en-US" sz="800" kern="1200" baseline="0" dirty="0" smtClean="0">
                          <a:effectLst/>
                        </a:rPr>
                        <a:t> W2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802.11ac</a:t>
                      </a:r>
                      <a:r>
                        <a:rPr lang="en-US" sz="800" kern="1200" baseline="0" dirty="0" smtClean="0">
                          <a:effectLst/>
                        </a:rPr>
                        <a:t> W2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802.11ac</a:t>
                      </a:r>
                      <a:r>
                        <a:rPr lang="en-US" sz="800" kern="1200" baseline="0" dirty="0" smtClean="0">
                          <a:effectLst/>
                        </a:rPr>
                        <a:t> W2 </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effectLst/>
                        </a:rPr>
                        <a:t>802.11ac W1</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effectLst/>
                        </a:rPr>
                        <a:t>802.11ac W1 </a:t>
                      </a:r>
                      <a:endParaRPr lang="en-US" sz="800" dirty="0" smtClean="0">
                        <a:effectLst/>
                        <a:latin typeface="+mn-lt"/>
                        <a:ea typeface="Calibri"/>
                        <a:cs typeface="Times New Roman"/>
                      </a:endParaRPr>
                    </a:p>
                  </a:txBody>
                  <a:tcPr marL="44210" marR="44210" marT="16583" marB="16583" anchor="ctr"/>
                </a:tc>
              </a:tr>
              <a:tr h="348099">
                <a:tc>
                  <a:txBody>
                    <a:bodyPr/>
                    <a:lstStyle/>
                    <a:p>
                      <a:pPr marL="0" marR="0" algn="ctr">
                        <a:lnSpc>
                          <a:spcPct val="115000"/>
                        </a:lnSpc>
                        <a:spcBef>
                          <a:spcPts val="0"/>
                        </a:spcBef>
                        <a:spcAft>
                          <a:spcPts val="1000"/>
                        </a:spcAft>
                      </a:pPr>
                      <a:r>
                        <a:rPr lang="en-US" sz="800" dirty="0" smtClean="0">
                          <a:effectLst/>
                          <a:latin typeface="+mn-lt"/>
                          <a:ea typeface="Calibri"/>
                          <a:cs typeface="Times New Roman"/>
                        </a:rPr>
                        <a:t>Radios</a:t>
                      </a:r>
                      <a:endParaRPr lang="en-US" sz="800" dirty="0">
                        <a:effectLst/>
                        <a:latin typeface="+mn-lt"/>
                        <a:ea typeface="Calibri"/>
                        <a:cs typeface="Times New Roman"/>
                      </a:endParaRPr>
                    </a:p>
                  </a:txBody>
                  <a:tcPr marL="33158" marR="33158"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 3x3:3</a:t>
                      </a:r>
                      <a:r>
                        <a:rPr lang="en-US" sz="800" kern="1200" baseline="0" dirty="0">
                          <a:solidFill>
                            <a:schemeClr val="dk1"/>
                          </a:solidFill>
                          <a:effectLst/>
                          <a:latin typeface="+mn-lt"/>
                          <a:ea typeface="+mn-ea"/>
                          <a:cs typeface="+mn-cs"/>
                        </a:rPr>
                        <a:t> </a:t>
                      </a:r>
                      <a:endParaRPr lang="en-US" sz="800" kern="1200" baseline="0" dirty="0" smtClean="0">
                        <a:solidFill>
                          <a:schemeClr val="dk1"/>
                        </a:solidFill>
                        <a:effectLst/>
                        <a:latin typeface="+mn-lt"/>
                        <a:ea typeface="+mn-ea"/>
                        <a:cs typeface="+mn-cs"/>
                      </a:endParaRP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2x3:2</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a:t>
                      </a:r>
                      <a:r>
                        <a:rPr lang="en-US" sz="800" kern="1200" baseline="0" dirty="0" smtClean="0">
                          <a:solidFill>
                            <a:schemeClr val="dk1"/>
                          </a:solidFill>
                          <a:effectLst/>
                          <a:latin typeface="+mn-lt"/>
                          <a:ea typeface="+mn-ea"/>
                          <a:cs typeface="+mn-cs"/>
                        </a:rPr>
                        <a:t> 2x2:2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2x2:2</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 3x3:3</a:t>
                      </a:r>
                      <a:r>
                        <a:rPr lang="en-US" sz="800" kern="1200" baseline="0" dirty="0" smtClean="0">
                          <a:solidFill>
                            <a:schemeClr val="dk1"/>
                          </a:solidFill>
                          <a:effectLst/>
                          <a:latin typeface="+mn-lt"/>
                          <a:ea typeface="+mn-ea"/>
                          <a:cs typeface="+mn-cs"/>
                        </a:rPr>
                        <a:t>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3x3:3</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a:t>
                      </a:r>
                      <a:r>
                        <a:rPr lang="en-US" sz="800" kern="1200" baseline="0" dirty="0" smtClean="0">
                          <a:solidFill>
                            <a:schemeClr val="dk1"/>
                          </a:solidFill>
                          <a:effectLst/>
                          <a:latin typeface="+mn-lt"/>
                          <a:ea typeface="+mn-ea"/>
                          <a:cs typeface="+mn-cs"/>
                        </a:rPr>
                        <a:t> 2x2:2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2x2:2</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a:t>
                      </a:r>
                      <a:r>
                        <a:rPr lang="en-US" sz="800" kern="1200" baseline="0" dirty="0" smtClean="0">
                          <a:solidFill>
                            <a:schemeClr val="dk1"/>
                          </a:solidFill>
                          <a:effectLst/>
                          <a:latin typeface="+mn-lt"/>
                          <a:ea typeface="+mn-ea"/>
                          <a:cs typeface="+mn-cs"/>
                        </a:rPr>
                        <a:t> 2x2:2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2x2:2</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a:t>
                      </a:r>
                      <a:r>
                        <a:rPr lang="en-US" sz="800" kern="1200" baseline="0" dirty="0" smtClean="0">
                          <a:solidFill>
                            <a:schemeClr val="dk1"/>
                          </a:solidFill>
                          <a:effectLst/>
                          <a:latin typeface="+mn-lt"/>
                          <a:ea typeface="+mn-ea"/>
                          <a:cs typeface="+mn-cs"/>
                        </a:rPr>
                        <a:t> 2x2:2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4.9G: 2x2:2</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 4x4:3</a:t>
                      </a:r>
                      <a:r>
                        <a:rPr lang="en-US" sz="800" kern="1200" baseline="0" dirty="0" smtClean="0">
                          <a:solidFill>
                            <a:schemeClr val="dk1"/>
                          </a:solidFill>
                          <a:effectLst/>
                          <a:latin typeface="+mn-lt"/>
                          <a:ea typeface="+mn-ea"/>
                          <a:cs typeface="+mn-cs"/>
                        </a:rPr>
                        <a:t>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4x4:3</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00000"/>
                        </a:lnSpc>
                        <a:spcBef>
                          <a:spcPts val="0"/>
                        </a:spcBef>
                        <a:spcAft>
                          <a:spcPts val="0"/>
                        </a:spcAft>
                      </a:pPr>
                      <a:r>
                        <a:rPr lang="en-US" sz="800" kern="1200" dirty="0" smtClean="0">
                          <a:solidFill>
                            <a:schemeClr val="dk1"/>
                          </a:solidFill>
                          <a:effectLst/>
                          <a:latin typeface="+mn-lt"/>
                          <a:ea typeface="+mn-ea"/>
                          <a:cs typeface="+mn-cs"/>
                        </a:rPr>
                        <a:t>2.4G: 4x4:3</a:t>
                      </a:r>
                      <a:r>
                        <a:rPr lang="en-US" sz="800" kern="1200" baseline="0" dirty="0" smtClean="0">
                          <a:solidFill>
                            <a:schemeClr val="dk1"/>
                          </a:solidFill>
                          <a:effectLst/>
                          <a:latin typeface="+mn-lt"/>
                          <a:ea typeface="+mn-ea"/>
                          <a:cs typeface="+mn-cs"/>
                        </a:rPr>
                        <a:t> </a:t>
                      </a:r>
                    </a:p>
                    <a:p>
                      <a:pPr marL="0" marR="0" algn="ctr" defTabSz="914400" rtl="0" eaLnBrk="1" latinLnBrk="0" hangingPunct="1">
                        <a:lnSpc>
                          <a:spcPct val="100000"/>
                        </a:lnSpc>
                        <a:spcBef>
                          <a:spcPts val="0"/>
                        </a:spcBef>
                        <a:spcAft>
                          <a:spcPts val="0"/>
                        </a:spcAft>
                      </a:pPr>
                      <a:r>
                        <a:rPr lang="en-US" sz="800" kern="1200" baseline="0" dirty="0" smtClean="0">
                          <a:solidFill>
                            <a:schemeClr val="dk1"/>
                          </a:solidFill>
                          <a:effectLst/>
                          <a:latin typeface="+mn-lt"/>
                          <a:ea typeface="+mn-ea"/>
                          <a:cs typeface="+mn-cs"/>
                        </a:rPr>
                        <a:t>5G:    4x4:3</a:t>
                      </a:r>
                      <a:endParaRPr lang="en-US" sz="800" kern="1200" dirty="0" smtClean="0">
                        <a:solidFill>
                          <a:schemeClr val="dk1"/>
                        </a:solidFill>
                        <a:effectLst/>
                        <a:latin typeface="+mn-lt"/>
                        <a:ea typeface="+mn-ea"/>
                        <a:cs typeface="+mn-cs"/>
                      </a:endParaRPr>
                    </a:p>
                  </a:txBody>
                  <a:tcPr marL="44210" marR="44210" marT="16583" marB="16583" anchor="ctr"/>
                </a:tc>
              </a:tr>
              <a:tr h="348099">
                <a:tc>
                  <a:txBody>
                    <a:bodyPr/>
                    <a:lstStyle/>
                    <a:p>
                      <a:pPr marL="0" marR="0" algn="ctr">
                        <a:lnSpc>
                          <a:spcPct val="115000"/>
                        </a:lnSpc>
                        <a:spcBef>
                          <a:spcPts val="0"/>
                        </a:spcBef>
                        <a:spcAft>
                          <a:spcPts val="1000"/>
                        </a:spcAft>
                      </a:pPr>
                      <a:r>
                        <a:rPr lang="ja-JP" altLang="en-US" sz="800" dirty="0" smtClean="0">
                          <a:effectLst/>
                          <a:latin typeface="+mn-lt"/>
                          <a:ea typeface="+mn-ea"/>
                          <a:cs typeface="+mn-cs"/>
                        </a:rPr>
                        <a:t>アンテナ</a:t>
                      </a:r>
                      <a:endParaRPr lang="en-US" sz="800" dirty="0">
                        <a:effectLst/>
                        <a:latin typeface="+mn-lt"/>
                        <a:ea typeface="Calibri"/>
                        <a:cs typeface="Times New Roman"/>
                      </a:endParaRPr>
                    </a:p>
                  </a:txBody>
                  <a:tcPr marL="33158" marR="33158" marT="16583" marB="16583" anchor="ctr"/>
                </a:tc>
                <a:tc>
                  <a:txBody>
                    <a:bodyPr/>
                    <a:lstStyle/>
                    <a:p>
                      <a:pPr marL="0" marR="0" algn="ctr" defTabSz="914400" rtl="0" eaLnBrk="1" latinLnBrk="0" hangingPunct="1">
                        <a:lnSpc>
                          <a:spcPct val="115000"/>
                        </a:lnSpc>
                        <a:spcBef>
                          <a:spcPts val="0"/>
                        </a:spcBef>
                        <a:spcAft>
                          <a:spcPts val="1000"/>
                        </a:spcAft>
                      </a:pPr>
                      <a:r>
                        <a:rPr lang="ja-JP" altLang="en-US" sz="800" kern="1200" dirty="0" smtClean="0">
                          <a:solidFill>
                            <a:schemeClr val="dk1"/>
                          </a:solidFill>
                          <a:effectLst/>
                          <a:latin typeface="+mn-lt"/>
                          <a:ea typeface="+mn-ea"/>
                          <a:cs typeface="+mn-cs"/>
                        </a:rPr>
                        <a:t>内蔵オムニ</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Flexible</a:t>
                      </a:r>
                      <a:r>
                        <a:rPr lang="en-US" sz="800" kern="1200" baseline="0" dirty="0" smtClean="0">
                          <a:effectLst/>
                        </a:rPr>
                        <a:t> Antenna Port</a:t>
                      </a:r>
                      <a:br>
                        <a:rPr lang="en-US" sz="800" kern="1200" baseline="0" dirty="0" smtClean="0">
                          <a:effectLst/>
                        </a:rPr>
                      </a:br>
                      <a:r>
                        <a:rPr lang="en-US" sz="800" kern="1200" dirty="0" smtClean="0">
                          <a:effectLst/>
                        </a:rPr>
                        <a:t> (dual or single band)</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ja-JP" altLang="en-US" sz="800" kern="1200" dirty="0" smtClean="0">
                          <a:solidFill>
                            <a:schemeClr val="dk1"/>
                          </a:solidFill>
                          <a:effectLst/>
                          <a:latin typeface="+mn-lt"/>
                          <a:ea typeface="+mn-ea"/>
                          <a:cs typeface="+mn-cs"/>
                        </a:rPr>
                        <a:t>内蔵オムニ</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ja-JP" altLang="en-US" sz="800" kern="1200" dirty="0" smtClean="0">
                          <a:solidFill>
                            <a:schemeClr val="dk1"/>
                          </a:solidFill>
                          <a:effectLst/>
                          <a:latin typeface="+mn-lt"/>
                          <a:ea typeface="+mn-ea"/>
                          <a:cs typeface="+mn-cs"/>
                        </a:rPr>
                        <a:t>内蔵指向性</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Flexible</a:t>
                      </a:r>
                      <a:r>
                        <a:rPr lang="en-US" sz="800" kern="1200" baseline="0" dirty="0" smtClean="0">
                          <a:effectLst/>
                        </a:rPr>
                        <a:t> Antenna Port</a:t>
                      </a:r>
                      <a:br>
                        <a:rPr lang="en-US" sz="800" kern="1200" baseline="0" dirty="0" smtClean="0">
                          <a:effectLst/>
                        </a:rPr>
                      </a:br>
                      <a:r>
                        <a:rPr lang="en-US" sz="800" kern="1200" dirty="0" smtClean="0">
                          <a:effectLst/>
                        </a:rPr>
                        <a:t> (dual or single band)</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Flexible</a:t>
                      </a:r>
                      <a:r>
                        <a:rPr lang="en-US" sz="800" kern="1200" baseline="0" dirty="0" smtClean="0">
                          <a:effectLst/>
                        </a:rPr>
                        <a:t> Antenna Port</a:t>
                      </a:r>
                      <a:br>
                        <a:rPr lang="en-US" sz="800" kern="1200" baseline="0" dirty="0" smtClean="0">
                          <a:effectLst/>
                        </a:rPr>
                      </a:br>
                      <a:r>
                        <a:rPr lang="en-US" sz="800" kern="1200" dirty="0" smtClean="0">
                          <a:effectLst/>
                        </a:rPr>
                        <a:t> (dual or single band)</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800" kern="1200" dirty="0" smtClean="0">
                          <a:effectLst/>
                        </a:rPr>
                        <a:t>Flexible</a:t>
                      </a:r>
                      <a:r>
                        <a:rPr lang="en-US" sz="800" kern="1200" baseline="0" dirty="0" smtClean="0">
                          <a:effectLst/>
                        </a:rPr>
                        <a:t> Antenna Port</a:t>
                      </a:r>
                      <a:br>
                        <a:rPr lang="en-US" sz="800" kern="1200" baseline="0" dirty="0" smtClean="0">
                          <a:effectLst/>
                        </a:rPr>
                      </a:br>
                      <a:r>
                        <a:rPr lang="en-US" sz="800" kern="1200" dirty="0" smtClean="0">
                          <a:effectLst/>
                        </a:rPr>
                        <a:t> (dual or single band)</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algn="ctr">
                        <a:lnSpc>
                          <a:spcPct val="100000"/>
                        </a:lnSpc>
                        <a:spcBef>
                          <a:spcPts val="0"/>
                        </a:spcBef>
                        <a:spcAft>
                          <a:spcPts val="0"/>
                        </a:spcAft>
                      </a:pPr>
                      <a:r>
                        <a:rPr lang="ja-JP" altLang="en-US" sz="800" dirty="0" smtClean="0">
                          <a:effectLst/>
                        </a:rPr>
                        <a:t>内蔵オムニ</a:t>
                      </a:r>
                      <a:endParaRPr lang="en-US" sz="800" dirty="0" smtClean="0">
                        <a:effectLst/>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smtClean="0">
                          <a:effectLst/>
                        </a:rPr>
                        <a:t>SFP</a:t>
                      </a:r>
                      <a:r>
                        <a:rPr lang="en-US" sz="800" baseline="0" dirty="0" smtClean="0">
                          <a:effectLst/>
                        </a:rPr>
                        <a:t> Port</a:t>
                      </a:r>
                      <a:endParaRPr lang="en-US" sz="800" dirty="0">
                        <a:effectLst/>
                        <a:latin typeface="+mn-lt"/>
                        <a:ea typeface="Calibri"/>
                        <a:cs typeface="Times New Roman"/>
                      </a:endParaRPr>
                    </a:p>
                  </a:txBody>
                  <a:tcPr marL="33158" marR="33158"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r>
              <a:tr h="219229">
                <a:tc>
                  <a:txBody>
                    <a:bodyPr/>
                    <a:lstStyle/>
                    <a:p>
                      <a:pPr marL="0" marR="0" algn="ctr" defTabSz="914400" rtl="0" eaLnBrk="1" latinLnBrk="0" hangingPunct="1">
                        <a:lnSpc>
                          <a:spcPct val="100000"/>
                        </a:lnSpc>
                        <a:spcBef>
                          <a:spcPts val="0"/>
                        </a:spcBef>
                        <a:spcAft>
                          <a:spcPts val="0"/>
                        </a:spcAft>
                      </a:pPr>
                      <a:r>
                        <a:rPr lang="en-US" sz="800" kern="1200" dirty="0">
                          <a:effectLst/>
                        </a:rPr>
                        <a:t>PoE </a:t>
                      </a:r>
                      <a:r>
                        <a:rPr lang="en-US" sz="800" kern="1200" dirty="0" smtClean="0">
                          <a:effectLst/>
                        </a:rPr>
                        <a:t>out </a:t>
                      </a:r>
                      <a:endParaRPr lang="en-US" sz="800" kern="1200" dirty="0">
                        <a:solidFill>
                          <a:schemeClr val="dk1"/>
                        </a:solidFill>
                        <a:effectLst/>
                        <a:latin typeface="+mn-lt"/>
                        <a:ea typeface="+mn-ea"/>
                        <a:cs typeface="+mn-cs"/>
                      </a:endParaRPr>
                    </a:p>
                  </a:txBody>
                  <a:tcPr marL="33158" marR="33158"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endParaRPr lang="en-US" sz="800" dirty="0">
                        <a:effectLst/>
                        <a:latin typeface="+mn-lt"/>
                        <a:ea typeface="Calibri"/>
                        <a:cs typeface="Times New Roman"/>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endParaRPr lang="en-US" sz="800" dirty="0" smtClean="0">
                        <a:effectLst/>
                        <a:latin typeface="Wingdings" pitchFamily="2" charset="2"/>
                        <a:ea typeface="Calibri"/>
                        <a:cs typeface="Wingdings" charset="2"/>
                      </a:endParaRPr>
                    </a:p>
                  </a:txBody>
                  <a:tcPr marL="44210" marR="44210" marT="16583" marB="16583" anchor="ctr"/>
                </a:tc>
              </a:tr>
              <a:tr h="234229">
                <a:tc>
                  <a:txBody>
                    <a:bodyPr/>
                    <a:lstStyle/>
                    <a:p>
                      <a:pPr marL="0" marR="0" algn="ctr">
                        <a:lnSpc>
                          <a:spcPct val="115000"/>
                        </a:lnSpc>
                        <a:spcBef>
                          <a:spcPts val="0"/>
                        </a:spcBef>
                        <a:spcAft>
                          <a:spcPts val="0"/>
                        </a:spcAft>
                      </a:pPr>
                      <a:r>
                        <a:rPr lang="ja-JP" altLang="en-US" sz="800" dirty="0" smtClean="0">
                          <a:effectLst/>
                          <a:latin typeface="+mn-lt"/>
                        </a:rPr>
                        <a:t>ケーブルモデム</a:t>
                      </a:r>
                      <a:endParaRPr lang="en-US" sz="800" dirty="0">
                        <a:effectLst/>
                        <a:latin typeface="+mn-lt"/>
                      </a:endParaRPr>
                    </a:p>
                  </a:txBody>
                  <a:tcPr marL="33158" marR="33158"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r>
              <a:tr h="348099">
                <a:tc>
                  <a:txBody>
                    <a:bodyPr/>
                    <a:lstStyle/>
                    <a:p>
                      <a:pPr marL="0" marR="0" algn="ctr">
                        <a:lnSpc>
                          <a:spcPct val="115000"/>
                        </a:lnSpc>
                        <a:spcBef>
                          <a:spcPts val="0"/>
                        </a:spcBef>
                        <a:spcAft>
                          <a:spcPts val="1000"/>
                        </a:spcAft>
                      </a:pPr>
                      <a:r>
                        <a:rPr lang="ja-JP" altLang="en-US" sz="800" dirty="0" smtClean="0">
                          <a:effectLst/>
                          <a:latin typeface="+mn-lt"/>
                          <a:ea typeface="+mn-ea"/>
                          <a:cs typeface="+mn-cs"/>
                        </a:rPr>
                        <a:t>給電オプション</a:t>
                      </a:r>
                      <a:endParaRPr lang="en-US" sz="800" dirty="0">
                        <a:effectLst/>
                        <a:latin typeface="+mn-lt"/>
                        <a:ea typeface="Calibri"/>
                        <a:cs typeface="Times New Roman"/>
                      </a:endParaRPr>
                    </a:p>
                  </a:txBody>
                  <a:tcPr marL="33158" marR="33158"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err="1" smtClean="0">
                          <a:effectLst/>
                        </a:rPr>
                        <a:t>UPoE</a:t>
                      </a:r>
                      <a:r>
                        <a:rPr lang="en-US" sz="800" kern="1200" dirty="0" smtClean="0">
                          <a:effectLst/>
                        </a:rPr>
                        <a:t>/3at</a:t>
                      </a:r>
                    </a:p>
                    <a:p>
                      <a:pPr marL="0" marR="0" algn="ctr" defTabSz="914400" rtl="0" eaLnBrk="1" latinLnBrk="0" hangingPunct="1">
                        <a:lnSpc>
                          <a:spcPct val="115000"/>
                        </a:lnSpc>
                        <a:spcBef>
                          <a:spcPts val="0"/>
                        </a:spcBef>
                        <a:spcAft>
                          <a:spcPts val="0"/>
                        </a:spcAft>
                      </a:pPr>
                      <a:r>
                        <a:rPr lang="en-US" sz="800" kern="1200" dirty="0" smtClean="0">
                          <a:effectLst/>
                        </a:rPr>
                        <a:t> 24-57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smtClean="0">
                          <a:effectLst/>
                        </a:rPr>
                        <a:t>PoE (802.3at) </a:t>
                      </a:r>
                    </a:p>
                    <a:p>
                      <a:pPr marL="0" marR="0" algn="ctr" defTabSz="914400" rtl="0" eaLnBrk="1" latinLnBrk="0" hangingPunct="1">
                        <a:lnSpc>
                          <a:spcPct val="115000"/>
                        </a:lnSpc>
                        <a:spcBef>
                          <a:spcPts val="0"/>
                        </a:spcBef>
                        <a:spcAft>
                          <a:spcPts val="0"/>
                        </a:spcAft>
                      </a:pPr>
                      <a:r>
                        <a:rPr lang="en-US" sz="800" kern="1200" dirty="0" smtClean="0">
                          <a:effectLst/>
                        </a:rPr>
                        <a:t> 24-57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err="1" smtClean="0">
                          <a:effectLst/>
                        </a:rPr>
                        <a:t>UPoE</a:t>
                      </a:r>
                      <a:r>
                        <a:rPr lang="en-US" sz="800" kern="1200" dirty="0" smtClean="0">
                          <a:effectLst/>
                        </a:rPr>
                        <a:t>/802.3at </a:t>
                      </a:r>
                    </a:p>
                    <a:p>
                      <a:pPr marL="0" marR="0" algn="ctr" defTabSz="914400" rtl="0" eaLnBrk="1" latinLnBrk="0" hangingPunct="1">
                        <a:lnSpc>
                          <a:spcPct val="115000"/>
                        </a:lnSpc>
                        <a:spcBef>
                          <a:spcPts val="0"/>
                        </a:spcBef>
                        <a:spcAft>
                          <a:spcPts val="0"/>
                        </a:spcAft>
                      </a:pPr>
                      <a:r>
                        <a:rPr lang="en-US" sz="800" kern="1200" dirty="0" smtClean="0">
                          <a:effectLst/>
                        </a:rPr>
                        <a:t> 48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smtClean="0">
                          <a:effectLst/>
                        </a:rPr>
                        <a:t>PoE+ (802.3at) </a:t>
                      </a:r>
                    </a:p>
                    <a:p>
                      <a:pPr marL="0" marR="0" algn="ctr" defTabSz="914400" rtl="0" eaLnBrk="1" latinLnBrk="0" hangingPunct="1">
                        <a:lnSpc>
                          <a:spcPct val="115000"/>
                        </a:lnSpc>
                        <a:spcBef>
                          <a:spcPts val="0"/>
                        </a:spcBef>
                        <a:spcAft>
                          <a:spcPts val="0"/>
                        </a:spcAft>
                      </a:pPr>
                      <a:r>
                        <a:rPr lang="en-US" sz="800" kern="1200" dirty="0" smtClean="0">
                          <a:effectLst/>
                        </a:rPr>
                        <a:t> 48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smtClean="0">
                          <a:effectLst/>
                        </a:rPr>
                        <a:t>PoE+ (802.3at) </a:t>
                      </a:r>
                    </a:p>
                    <a:p>
                      <a:pPr marL="0" marR="0" algn="ctr" defTabSz="914400" rtl="0" eaLnBrk="1" latinLnBrk="0" hangingPunct="1">
                        <a:lnSpc>
                          <a:spcPct val="115000"/>
                        </a:lnSpc>
                        <a:spcBef>
                          <a:spcPts val="0"/>
                        </a:spcBef>
                        <a:spcAft>
                          <a:spcPts val="0"/>
                        </a:spcAft>
                      </a:pPr>
                      <a:r>
                        <a:rPr lang="en-US" sz="800" kern="1200" dirty="0" smtClean="0">
                          <a:effectLst/>
                        </a:rPr>
                        <a:t> 48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0"/>
                        </a:spcAft>
                      </a:pPr>
                      <a:r>
                        <a:rPr lang="en-US" sz="800" kern="1200" dirty="0" smtClean="0">
                          <a:effectLst/>
                        </a:rPr>
                        <a:t>PoE+ (802.3at) </a:t>
                      </a:r>
                    </a:p>
                    <a:p>
                      <a:pPr marL="0" marR="0" algn="ctr" defTabSz="914400" rtl="0" eaLnBrk="1" latinLnBrk="0" hangingPunct="1">
                        <a:lnSpc>
                          <a:spcPct val="115000"/>
                        </a:lnSpc>
                        <a:spcBef>
                          <a:spcPts val="0"/>
                        </a:spcBef>
                        <a:spcAft>
                          <a:spcPts val="0"/>
                        </a:spcAft>
                      </a:pPr>
                      <a:r>
                        <a:rPr lang="en-US" sz="800" kern="1200" dirty="0" smtClean="0">
                          <a:effectLst/>
                        </a:rPr>
                        <a:t> 48 VDC</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0"/>
                        </a:spcAft>
                        <a:buClrTx/>
                        <a:buSzTx/>
                        <a:buFontTx/>
                        <a:buNone/>
                        <a:tabLst/>
                        <a:defRPr/>
                      </a:pPr>
                      <a:r>
                        <a:rPr lang="en-US" sz="800" dirty="0" smtClean="0">
                          <a:effectLst/>
                        </a:rPr>
                        <a:t>AC, 12 VDC, PoE</a:t>
                      </a:r>
                      <a:endParaRPr lang="en-US" sz="800" dirty="0" smtClean="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0"/>
                        </a:spcAft>
                      </a:pPr>
                      <a:r>
                        <a:rPr lang="en-US" sz="800" dirty="0" smtClean="0">
                          <a:effectLst/>
                        </a:rPr>
                        <a:t>40-90</a:t>
                      </a:r>
                      <a:r>
                        <a:rPr lang="en-US" sz="800" baseline="0" dirty="0" smtClean="0">
                          <a:effectLst/>
                        </a:rPr>
                        <a:t>V </a:t>
                      </a:r>
                      <a:r>
                        <a:rPr lang="en-US" sz="800" dirty="0" smtClean="0">
                          <a:effectLst/>
                        </a:rPr>
                        <a:t>cable plant</a:t>
                      </a:r>
                    </a:p>
                    <a:p>
                      <a:pPr marL="0" marR="0" algn="ctr">
                        <a:lnSpc>
                          <a:spcPct val="115000"/>
                        </a:lnSpc>
                        <a:spcBef>
                          <a:spcPts val="0"/>
                        </a:spcBef>
                        <a:spcAft>
                          <a:spcPts val="0"/>
                        </a:spcAft>
                      </a:pPr>
                      <a:r>
                        <a:rPr lang="en-US" sz="800" dirty="0" smtClean="0">
                          <a:effectLst/>
                        </a:rPr>
                        <a:t>12VDC</a:t>
                      </a:r>
                      <a:endParaRPr lang="en-US" sz="800" dirty="0" smtClean="0">
                        <a:effectLst/>
                        <a:latin typeface="+mn-lt"/>
                        <a:ea typeface="Calibri"/>
                        <a:cs typeface="Times New Roman"/>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a:effectLst/>
                        </a:rPr>
                        <a:t>Data </a:t>
                      </a:r>
                      <a:r>
                        <a:rPr lang="en-US" sz="800" dirty="0" smtClean="0">
                          <a:effectLst/>
                        </a:rPr>
                        <a:t>rate (2.4/5G) Mbps</a:t>
                      </a:r>
                      <a:endParaRPr lang="en-US" sz="800" dirty="0">
                        <a:effectLst/>
                        <a:latin typeface="+mn-lt"/>
                        <a:ea typeface="Calibri"/>
                        <a:cs typeface="Times New Roman"/>
                      </a:endParaRPr>
                    </a:p>
                  </a:txBody>
                  <a:tcPr marL="33158" marR="33158" marT="16583" marB="16583" anchor="ctr"/>
                </a:tc>
                <a:tc>
                  <a:txBody>
                    <a:bodyPr/>
                    <a:lstStyle/>
                    <a:p>
                      <a:pPr marL="0" marR="0" algn="ctr">
                        <a:lnSpc>
                          <a:spcPct val="115000"/>
                        </a:lnSpc>
                        <a:spcBef>
                          <a:spcPts val="0"/>
                        </a:spcBef>
                        <a:spcAft>
                          <a:spcPts val="1000"/>
                        </a:spcAft>
                      </a:pPr>
                      <a:r>
                        <a:rPr lang="en-US" sz="800" kern="1200" baseline="0" dirty="0" smtClean="0">
                          <a:effectLst/>
                        </a:rPr>
                        <a:t> </a:t>
                      </a:r>
                      <a:r>
                        <a:rPr lang="en-US" sz="800" dirty="0" smtClean="0">
                          <a:effectLst/>
                        </a:rPr>
                        <a:t>216 / 300</a:t>
                      </a:r>
                      <a:endParaRPr lang="en-US" sz="800" dirty="0">
                        <a:effectLst/>
                        <a:latin typeface="+mn-lt"/>
                        <a:ea typeface="Calibri"/>
                        <a:cs typeface="Times New Roman"/>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144 / 300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a:lnSpc>
                          <a:spcPct val="115000"/>
                        </a:lnSpc>
                        <a:spcBef>
                          <a:spcPts val="0"/>
                        </a:spcBef>
                        <a:spcAft>
                          <a:spcPts val="1000"/>
                        </a:spcAft>
                      </a:pPr>
                      <a:r>
                        <a:rPr lang="en-US" sz="800" kern="1200" baseline="0" dirty="0" smtClean="0">
                          <a:effectLst/>
                        </a:rPr>
                        <a:t> </a:t>
                      </a:r>
                      <a:r>
                        <a:rPr lang="en-US" sz="800" dirty="0" smtClean="0">
                          <a:effectLst/>
                        </a:rPr>
                        <a:t>216 / 1300</a:t>
                      </a:r>
                      <a:endParaRPr lang="en-US" sz="800" dirty="0">
                        <a:effectLst/>
                        <a:latin typeface="+mn-lt"/>
                        <a:ea typeface="Calibri"/>
                        <a:cs typeface="Times New Roman"/>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144 / 867</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144 / 867</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144 / 867</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a:lnSpc>
                          <a:spcPct val="115000"/>
                        </a:lnSpc>
                        <a:spcBef>
                          <a:spcPts val="0"/>
                        </a:spcBef>
                        <a:spcAft>
                          <a:spcPts val="1000"/>
                        </a:spcAft>
                      </a:pPr>
                      <a:r>
                        <a:rPr lang="en-US" sz="800" dirty="0" smtClean="0">
                          <a:effectLst/>
                        </a:rPr>
                        <a:t>216 / 1300</a:t>
                      </a:r>
                      <a:endParaRPr lang="en-US" sz="800" dirty="0">
                        <a:effectLst/>
                        <a:latin typeface="+mn-lt"/>
                        <a:ea typeface="Calibri"/>
                        <a:cs typeface="Times New Roman"/>
                      </a:endParaRP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dirty="0" smtClean="0">
                          <a:effectLst/>
                        </a:rPr>
                        <a:t>216 / 1300</a:t>
                      </a:r>
                      <a:endParaRPr lang="en-US" sz="800" dirty="0" smtClean="0">
                        <a:effectLst/>
                        <a:latin typeface="+mn-lt"/>
                        <a:ea typeface="Calibri"/>
                        <a:cs typeface="Times New Roman"/>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smtClean="0">
                          <a:effectLst/>
                        </a:rPr>
                        <a:t>Clients per radio</a:t>
                      </a:r>
                      <a:endParaRPr lang="en-US" sz="800" dirty="0">
                        <a:effectLst/>
                        <a:latin typeface="+mn-lt"/>
                        <a:ea typeface="Calibri"/>
                        <a:cs typeface="Times New Roman"/>
                      </a:endParaRPr>
                    </a:p>
                  </a:txBody>
                  <a:tcPr marL="33158" marR="33158"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100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200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200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200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200</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800" kern="1200" dirty="0" smtClean="0">
                          <a:effectLst/>
                        </a:rPr>
                        <a:t>200</a:t>
                      </a:r>
                      <a:endParaRPr lang="en-US" sz="800" kern="1200" dirty="0" smtClean="0">
                        <a:solidFill>
                          <a:schemeClr val="dk1"/>
                        </a:solidFill>
                        <a:effectLst/>
                        <a:latin typeface="+mn-lt"/>
                        <a:ea typeface="+mn-ea"/>
                        <a:cs typeface="+mn-cs"/>
                      </a:endParaRPr>
                    </a:p>
                  </a:txBody>
                  <a:tcPr marL="44210" marR="44210" marT="16583" marB="16583"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800" kern="1200" dirty="0" smtClean="0">
                          <a:effectLst/>
                        </a:rPr>
                        <a:t>200</a:t>
                      </a:r>
                      <a:endParaRPr lang="en-US" sz="800" kern="1200" dirty="0" smtClean="0">
                        <a:solidFill>
                          <a:schemeClr val="dk1"/>
                        </a:solidFill>
                        <a:effectLst/>
                        <a:latin typeface="+mn-lt"/>
                        <a:ea typeface="+mn-ea"/>
                        <a:cs typeface="+mn-cs"/>
                      </a:endParaRPr>
                    </a:p>
                  </a:txBody>
                  <a:tcPr marL="44210" marR="44210" marT="16583" marB="16583" anchor="ctr"/>
                </a:tc>
              </a:tr>
              <a:tr h="180421">
                <a:tc>
                  <a:txBody>
                    <a:bodyPr/>
                    <a:lstStyle/>
                    <a:p>
                      <a:pPr marL="0" marR="0" algn="ctr">
                        <a:lnSpc>
                          <a:spcPct val="115000"/>
                        </a:lnSpc>
                        <a:spcBef>
                          <a:spcPts val="0"/>
                        </a:spcBef>
                        <a:spcAft>
                          <a:spcPts val="1000"/>
                        </a:spcAft>
                      </a:pPr>
                      <a:r>
                        <a:rPr lang="en-US" sz="800" dirty="0">
                          <a:effectLst/>
                        </a:rPr>
                        <a:t>CleanAir </a:t>
                      </a:r>
                      <a:endParaRPr lang="en-US" sz="800" dirty="0">
                        <a:effectLst/>
                        <a:latin typeface="+mn-lt"/>
                        <a:ea typeface="Calibri"/>
                        <a:cs typeface="Times New Roman"/>
                      </a:endParaRPr>
                    </a:p>
                  </a:txBody>
                  <a:tcPr marL="33158" marR="33158"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r>
              <a:tr h="190607">
                <a:tc>
                  <a:txBody>
                    <a:bodyPr/>
                    <a:lstStyle/>
                    <a:p>
                      <a:pPr marL="0" marR="0" algn="ctr">
                        <a:lnSpc>
                          <a:spcPct val="115000"/>
                        </a:lnSpc>
                        <a:spcBef>
                          <a:spcPts val="0"/>
                        </a:spcBef>
                        <a:spcAft>
                          <a:spcPts val="1000"/>
                        </a:spcAft>
                      </a:pPr>
                      <a:r>
                        <a:rPr lang="en-US" sz="800" dirty="0">
                          <a:effectLst/>
                        </a:rPr>
                        <a:t>ClientLink</a:t>
                      </a:r>
                      <a:endParaRPr lang="en-US" sz="800" dirty="0">
                        <a:effectLst/>
                        <a:latin typeface="+mn-lt"/>
                        <a:ea typeface="Calibri"/>
                        <a:cs typeface="Times New Roman"/>
                      </a:endParaRPr>
                    </a:p>
                  </a:txBody>
                  <a:tcPr marL="33158" marR="33158"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endParaRPr lang="en-US" sz="800" kern="1200" dirty="0" smtClean="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lvl="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err="1">
                          <a:effectLst/>
                        </a:rPr>
                        <a:t>BandSelect</a:t>
                      </a:r>
                      <a:endParaRPr lang="en-US" sz="800" dirty="0">
                        <a:effectLst/>
                        <a:latin typeface="+mn-lt"/>
                        <a:ea typeface="Calibri"/>
                        <a:cs typeface="Times New Roman"/>
                      </a:endParaRPr>
                    </a:p>
                  </a:txBody>
                  <a:tcPr marL="33158" marR="33158"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err="1">
                          <a:effectLst/>
                        </a:rPr>
                        <a:t>FlexConnect</a:t>
                      </a:r>
                      <a:endParaRPr lang="en-US" sz="800" dirty="0">
                        <a:effectLst/>
                        <a:latin typeface="+mn-lt"/>
                        <a:ea typeface="Calibri"/>
                        <a:cs typeface="Times New Roman"/>
                      </a:endParaRPr>
                    </a:p>
                  </a:txBody>
                  <a:tcPr marL="33158" marR="33158"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indent="0" algn="ctr" defTabSz="914247" rtl="0" eaLnBrk="1" fontAlgn="auto" latinLnBrk="0" hangingPunct="1">
                        <a:lnSpc>
                          <a:spcPct val="115000"/>
                        </a:lnSpc>
                        <a:spcBef>
                          <a:spcPts val="0"/>
                        </a:spcBef>
                        <a:spcAft>
                          <a:spcPts val="1000"/>
                        </a:spcAft>
                        <a:buClrTx/>
                        <a:buSzTx/>
                        <a:buFontTx/>
                        <a:buNone/>
                        <a:tabLst/>
                        <a:defRPr/>
                      </a:pPr>
                      <a:r>
                        <a:rPr lang="en-US" sz="800" kern="1200" dirty="0" smtClean="0">
                          <a:solidFill>
                            <a:schemeClr val="dk1"/>
                          </a:solidFill>
                          <a:effectLst/>
                          <a:latin typeface="Wingdings" panose="05000000000000000000" pitchFamily="2" charset="2"/>
                          <a:ea typeface="+mn-ea"/>
                          <a:cs typeface="+mn-cs"/>
                        </a:rPr>
                        <a:t>n</a:t>
                      </a: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r>
              <a:tr h="190607">
                <a:tc>
                  <a:txBody>
                    <a:bodyPr/>
                    <a:lstStyle/>
                    <a:p>
                      <a:pPr marL="0" marR="0" algn="ctr">
                        <a:lnSpc>
                          <a:spcPct val="115000"/>
                        </a:lnSpc>
                        <a:spcBef>
                          <a:spcPts val="0"/>
                        </a:spcBef>
                        <a:spcAft>
                          <a:spcPts val="1000"/>
                        </a:spcAft>
                      </a:pPr>
                      <a:r>
                        <a:rPr lang="en-US" sz="800" dirty="0">
                          <a:effectLst/>
                        </a:rPr>
                        <a:t>Wireless mesh</a:t>
                      </a:r>
                      <a:endParaRPr lang="en-US" sz="800" dirty="0">
                        <a:effectLst/>
                        <a:latin typeface="+mn-lt"/>
                        <a:ea typeface="Calibri"/>
                        <a:cs typeface="Times New Roman"/>
                      </a:endParaRPr>
                    </a:p>
                  </a:txBody>
                  <a:tcPr marL="33158" marR="33158" marT="16583" marB="16583" anchor="ctr"/>
                </a:tc>
                <a:tc>
                  <a:txBody>
                    <a:bodyPr/>
                    <a:lstStyle/>
                    <a:p>
                      <a:pPr marL="0" marR="0" algn="ctr" defTabSz="914247" rtl="0" eaLnBrk="1" latinLnBrk="0" hangingPunct="1">
                        <a:lnSpc>
                          <a:spcPct val="115000"/>
                        </a:lnSpc>
                        <a:spcBef>
                          <a:spcPts val="0"/>
                        </a:spcBef>
                        <a:spcAft>
                          <a:spcPts val="1000"/>
                        </a:spcAft>
                      </a:pPr>
                      <a:r>
                        <a:rPr lang="en-US" sz="800" kern="120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c>
                  <a:txBody>
                    <a:bodyPr/>
                    <a:lstStyle/>
                    <a:p>
                      <a:pPr marL="0" marR="0" algn="ctr" defTabSz="914247" rtl="0" eaLnBrk="1" latinLnBrk="0" hangingPunct="1">
                        <a:lnSpc>
                          <a:spcPct val="115000"/>
                        </a:lnSpc>
                        <a:spcBef>
                          <a:spcPts val="0"/>
                        </a:spcBef>
                        <a:spcAft>
                          <a:spcPts val="1000"/>
                        </a:spcAft>
                      </a:pPr>
                      <a:r>
                        <a:rPr lang="en-US" sz="800" kern="1200" dirty="0" smtClean="0">
                          <a:solidFill>
                            <a:schemeClr val="dk1"/>
                          </a:solidFill>
                          <a:effectLst/>
                          <a:latin typeface="Wingdings" panose="05000000000000000000" pitchFamily="2" charset="2"/>
                          <a:ea typeface="+mn-ea"/>
                          <a:cs typeface="+mn-cs"/>
                        </a:rPr>
                        <a:t>n</a:t>
                      </a:r>
                      <a:endParaRPr lang="en-US" sz="800" kern="1200" dirty="0">
                        <a:solidFill>
                          <a:schemeClr val="dk1"/>
                        </a:solidFill>
                        <a:effectLst/>
                        <a:latin typeface="Wingdings" panose="05000000000000000000" pitchFamily="2" charset="2"/>
                        <a:ea typeface="+mn-ea"/>
                        <a:cs typeface="+mn-cs"/>
                      </a:endParaRPr>
                    </a:p>
                  </a:txBody>
                  <a:tcPr marL="44210" marR="44210" marT="16583" marB="16583" anchor="ctr"/>
                </a:tc>
              </a:tr>
              <a:tr h="190607">
                <a:tc>
                  <a:txBody>
                    <a:bodyPr/>
                    <a:lstStyle/>
                    <a:p>
                      <a:pPr marL="0" marR="0" algn="ctr">
                        <a:lnSpc>
                          <a:spcPct val="115000"/>
                        </a:lnSpc>
                        <a:spcBef>
                          <a:spcPts val="0"/>
                        </a:spcBef>
                        <a:spcAft>
                          <a:spcPts val="1000"/>
                        </a:spcAft>
                      </a:pPr>
                      <a:r>
                        <a:rPr lang="ja-JP" altLang="en-US" sz="800" dirty="0" smtClean="0">
                          <a:effectLst/>
                        </a:rPr>
                        <a:t>温度</a:t>
                      </a:r>
                      <a:r>
                        <a:rPr lang="en-US" sz="800" dirty="0" smtClean="0">
                          <a:effectLst/>
                        </a:rPr>
                        <a:t> </a:t>
                      </a:r>
                      <a:r>
                        <a:rPr lang="en-US" sz="800" dirty="0">
                          <a:effectLst/>
                        </a:rPr>
                        <a:t>°C</a:t>
                      </a:r>
                      <a:endParaRPr lang="en-US" sz="800" dirty="0">
                        <a:effectLst/>
                        <a:latin typeface="+mn-lt"/>
                        <a:ea typeface="Calibri"/>
                        <a:cs typeface="Times New Roman"/>
                      </a:endParaRPr>
                    </a:p>
                  </a:txBody>
                  <a:tcPr marL="33158" marR="33158"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-30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-30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-40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-40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-40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defTabSz="914400" rtl="0" eaLnBrk="1" latinLnBrk="0" hangingPunct="1">
                        <a:lnSpc>
                          <a:spcPct val="115000"/>
                        </a:lnSpc>
                        <a:spcBef>
                          <a:spcPts val="0"/>
                        </a:spcBef>
                        <a:spcAft>
                          <a:spcPts val="1000"/>
                        </a:spcAft>
                      </a:pPr>
                      <a:r>
                        <a:rPr lang="en-US" sz="800" kern="1200" dirty="0" smtClean="0">
                          <a:effectLst/>
                        </a:rPr>
                        <a:t>-40 </a:t>
                      </a:r>
                      <a:r>
                        <a:rPr lang="en-US" sz="800" kern="1200" dirty="0">
                          <a:effectLst/>
                        </a:rPr>
                        <a:t>to </a:t>
                      </a:r>
                      <a:r>
                        <a:rPr lang="en-US" sz="800" kern="1200" dirty="0" smtClean="0">
                          <a:effectLst/>
                        </a:rPr>
                        <a:t>65</a:t>
                      </a:r>
                      <a:endParaRPr lang="en-US" sz="800" kern="1200" dirty="0">
                        <a:solidFill>
                          <a:schemeClr val="dk1"/>
                        </a:solidFill>
                        <a:effectLst/>
                        <a:latin typeface="+mn-lt"/>
                        <a:ea typeface="+mn-ea"/>
                        <a:cs typeface="+mn-cs"/>
                      </a:endParaRPr>
                    </a:p>
                  </a:txBody>
                  <a:tcPr marL="44210" marR="44210" marT="16583" marB="16583" anchor="ctr"/>
                </a:tc>
                <a:tc>
                  <a:txBody>
                    <a:bodyPr/>
                    <a:lstStyle/>
                    <a:p>
                      <a:pPr marL="0" marR="0" algn="ctr">
                        <a:lnSpc>
                          <a:spcPct val="115000"/>
                        </a:lnSpc>
                        <a:spcBef>
                          <a:spcPts val="0"/>
                        </a:spcBef>
                        <a:spcAft>
                          <a:spcPts val="1000"/>
                        </a:spcAft>
                      </a:pPr>
                      <a:r>
                        <a:rPr lang="en-US" sz="800" dirty="0">
                          <a:effectLst/>
                        </a:rPr>
                        <a:t>-40 to </a:t>
                      </a:r>
                      <a:r>
                        <a:rPr lang="en-US" sz="800" dirty="0" smtClean="0">
                          <a:effectLst/>
                        </a:rPr>
                        <a:t>65</a:t>
                      </a:r>
                      <a:endParaRPr lang="en-US" sz="800" dirty="0">
                        <a:effectLst/>
                        <a:latin typeface="+mn-lt"/>
                        <a:ea typeface="Calibri"/>
                        <a:cs typeface="Times New Roman"/>
                      </a:endParaRPr>
                    </a:p>
                  </a:txBody>
                  <a:tcPr marL="44210" marR="44210" marT="16583" marB="16583" anchor="ctr"/>
                </a:tc>
                <a:tc>
                  <a:txBody>
                    <a:bodyPr/>
                    <a:lstStyle/>
                    <a:p>
                      <a:pPr marL="0" marR="0" algn="ctr">
                        <a:lnSpc>
                          <a:spcPct val="115000"/>
                        </a:lnSpc>
                        <a:spcBef>
                          <a:spcPts val="0"/>
                        </a:spcBef>
                        <a:spcAft>
                          <a:spcPts val="1000"/>
                        </a:spcAft>
                      </a:pPr>
                      <a:r>
                        <a:rPr lang="en-US" sz="800" dirty="0">
                          <a:effectLst/>
                        </a:rPr>
                        <a:t>-40 to </a:t>
                      </a:r>
                      <a:r>
                        <a:rPr lang="en-US" sz="800" dirty="0" smtClean="0">
                          <a:effectLst/>
                        </a:rPr>
                        <a:t>65</a:t>
                      </a:r>
                      <a:endParaRPr lang="en-US" sz="800" dirty="0">
                        <a:effectLst/>
                        <a:latin typeface="+mn-lt"/>
                        <a:ea typeface="Calibri"/>
                        <a:cs typeface="Times New Roman"/>
                      </a:endParaRPr>
                    </a:p>
                  </a:txBody>
                  <a:tcPr marL="44210" marR="44210" marT="16583" marB="16583" anchor="ctr"/>
                </a:tc>
              </a:tr>
            </a:tbl>
          </a:graphicData>
        </a:graphic>
      </p:graphicFrame>
      <p:sp>
        <p:nvSpPr>
          <p:cNvPr id="2" name="Rectangle 1"/>
          <p:cNvSpPr/>
          <p:nvPr/>
        </p:nvSpPr>
        <p:spPr>
          <a:xfrm>
            <a:off x="3226084" y="250224"/>
            <a:ext cx="3763736" cy="4270194"/>
          </a:xfrm>
          <a:prstGeom prst="rect">
            <a:avLst/>
          </a:prstGeom>
          <a:noFill/>
          <a:ln w="3810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正方形/長方形 7"/>
          <p:cNvSpPr/>
          <p:nvPr/>
        </p:nvSpPr>
        <p:spPr>
          <a:xfrm>
            <a:off x="309109" y="4770004"/>
            <a:ext cx="4572000" cy="233910"/>
          </a:xfrm>
          <a:prstGeom prst="rect">
            <a:avLst/>
          </a:prstGeom>
        </p:spPr>
        <p:txBody>
          <a:bodyPr>
            <a:spAutoFit/>
          </a:bodyPr>
          <a:lstStyle/>
          <a:p>
            <a:pPr lvl="0" algn="ctr" defTabSz="914400" fontAlgn="auto">
              <a:lnSpc>
                <a:spcPct val="115000"/>
              </a:lnSpc>
              <a:spcBef>
                <a:spcPts val="0"/>
              </a:spcBef>
              <a:spcAft>
                <a:spcPts val="1000"/>
              </a:spcAft>
            </a:pPr>
            <a:r>
              <a:rPr kumimoji="1" lang="en-US" altLang="ja-JP" sz="800" dirty="0">
                <a:solidFill>
                  <a:srgbClr val="676767"/>
                </a:solidFill>
                <a:latin typeface="Arial"/>
                <a:ea typeface="+mn-ea"/>
                <a:cs typeface="+mn-cs"/>
              </a:rPr>
              <a:t>Flexible Antenna </a:t>
            </a:r>
            <a:r>
              <a:rPr kumimoji="1" lang="en-US" altLang="ja-JP" sz="800" dirty="0" smtClean="0">
                <a:solidFill>
                  <a:srgbClr val="676767"/>
                </a:solidFill>
                <a:latin typeface="Arial"/>
                <a:ea typeface="+mn-ea"/>
                <a:cs typeface="+mn-cs"/>
              </a:rPr>
              <a:t>Port</a:t>
            </a:r>
            <a:r>
              <a:rPr kumimoji="1" lang="ja-JP" altLang="en-US" sz="800" dirty="0" smtClean="0">
                <a:solidFill>
                  <a:srgbClr val="676767"/>
                </a:solidFill>
                <a:latin typeface="Arial"/>
                <a:ea typeface="+mn-ea"/>
                <a:cs typeface="+mn-cs"/>
              </a:rPr>
              <a:t>　</a:t>
            </a:r>
            <a:r>
              <a:rPr kumimoji="1" lang="en-US" altLang="ja-JP" sz="800" dirty="0" smtClean="0">
                <a:solidFill>
                  <a:srgbClr val="676767"/>
                </a:solidFill>
                <a:latin typeface="Arial"/>
                <a:ea typeface="+mn-ea"/>
                <a:cs typeface="+mn-cs"/>
              </a:rPr>
              <a:t>(dual </a:t>
            </a:r>
            <a:r>
              <a:rPr kumimoji="1" lang="en-US" altLang="ja-JP" sz="800" dirty="0">
                <a:solidFill>
                  <a:srgbClr val="676767"/>
                </a:solidFill>
                <a:latin typeface="Arial"/>
                <a:ea typeface="+mn-ea"/>
                <a:cs typeface="+mn-cs"/>
              </a:rPr>
              <a:t>or single band</a:t>
            </a:r>
            <a:r>
              <a:rPr kumimoji="1" lang="en-US" altLang="ja-JP" sz="800" dirty="0" smtClean="0">
                <a:solidFill>
                  <a:srgbClr val="676767"/>
                </a:solidFill>
                <a:latin typeface="Arial"/>
                <a:ea typeface="+mn-ea"/>
                <a:cs typeface="+mn-cs"/>
              </a:rPr>
              <a:t>)</a:t>
            </a:r>
            <a:r>
              <a:rPr kumimoji="1" lang="ja-JP" altLang="en-US" sz="800" dirty="0">
                <a:solidFill>
                  <a:srgbClr val="676767"/>
                </a:solidFill>
                <a:latin typeface="Arial"/>
                <a:ea typeface="+mn-ea"/>
                <a:cs typeface="+mn-cs"/>
              </a:rPr>
              <a:t> </a:t>
            </a:r>
            <a:r>
              <a:rPr kumimoji="1" lang="en-US" altLang="ja-JP" sz="800" dirty="0" smtClean="0">
                <a:solidFill>
                  <a:srgbClr val="676767"/>
                </a:solidFill>
                <a:latin typeface="Arial"/>
                <a:ea typeface="+mn-ea"/>
                <a:cs typeface="+mn-cs"/>
              </a:rPr>
              <a:t>= </a:t>
            </a:r>
            <a:r>
              <a:rPr kumimoji="1" lang="ja-JP" altLang="en-US" sz="800" dirty="0" smtClean="0">
                <a:solidFill>
                  <a:srgbClr val="676767"/>
                </a:solidFill>
                <a:latin typeface="Arial"/>
                <a:ea typeface="+mn-ea"/>
                <a:cs typeface="+mn-cs"/>
              </a:rPr>
              <a:t>アンテナ外付け</a:t>
            </a:r>
            <a:endParaRPr kumimoji="1" lang="en-US" altLang="ja-JP" sz="800" dirty="0">
              <a:solidFill>
                <a:srgbClr val="676767"/>
              </a:solidFill>
              <a:latin typeface="Arial"/>
              <a:ea typeface="+mn-ea"/>
              <a:cs typeface="+mn-cs"/>
            </a:endParaRPr>
          </a:p>
        </p:txBody>
      </p:sp>
    </p:spTree>
    <p:extLst>
      <p:ext uri="{BB962C8B-B14F-4D97-AF65-F5344CB8AC3E}">
        <p14:creationId xmlns:p14="http://schemas.microsoft.com/office/powerpoint/2010/main" val="370037203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Placeholder 6"/>
          <p:cNvGraphicFramePr>
            <a:graphicFrameLocks noGrp="1"/>
          </p:cNvGraphicFramePr>
          <p:nvPr>
            <p:ph type="tbl" sz="quarter" idx="12"/>
            <p:extLst>
              <p:ext uri="{D42A27DB-BD31-4B8C-83A1-F6EECF244321}">
                <p14:modId xmlns:p14="http://schemas.microsoft.com/office/powerpoint/2010/main" val="316876055"/>
              </p:ext>
            </p:extLst>
          </p:nvPr>
        </p:nvGraphicFramePr>
        <p:xfrm>
          <a:off x="439341" y="1347788"/>
          <a:ext cx="8342709" cy="1390650"/>
        </p:xfrm>
        <a:graphic>
          <a:graphicData uri="http://schemas.openxmlformats.org/drawingml/2006/table">
            <a:tbl>
              <a:tblPr firstRow="1" bandRow="1">
                <a:tableStyleId>{5C22544A-7EE6-4342-B048-85BDC9FD1C3A}</a:tableStyleId>
              </a:tblPr>
              <a:tblGrid>
                <a:gridCol w="2780903"/>
                <a:gridCol w="2780903"/>
                <a:gridCol w="2780903"/>
              </a:tblGrid>
              <a:tr h="278130">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400" kern="1200" dirty="0" smtClean="0">
                          <a:solidFill>
                            <a:schemeClr val="lt1"/>
                          </a:solidFill>
                          <a:effectLst/>
                          <a:latin typeface="+mn-lt"/>
                          <a:ea typeface="CiscoSansTT" charset="0"/>
                          <a:cs typeface="CiscoSansTT" charset="0"/>
                        </a:rPr>
                        <a:t>動作モード</a:t>
                      </a:r>
                      <a:endParaRPr lang="en-US" sz="1400" kern="1200" dirty="0">
                        <a:solidFill>
                          <a:schemeClr val="dk1"/>
                        </a:solidFill>
                        <a:effectLst/>
                        <a:latin typeface="+mn-lt"/>
                        <a:ea typeface="CiscoSansTT" charset="0"/>
                        <a:cs typeface="CiscoSansTT" charset="0"/>
                      </a:endParaRPr>
                    </a:p>
                  </a:txBody>
                  <a:tcPr marL="68544" marR="68544" marT="0" marB="0" anchor="ctr"/>
                </a:tc>
                <a:tc>
                  <a:txBody>
                    <a:bodyPr/>
                    <a:lstStyle/>
                    <a:p>
                      <a:pPr marL="0" marR="0" algn="ctr">
                        <a:spcBef>
                          <a:spcPts val="0"/>
                        </a:spcBef>
                        <a:spcAft>
                          <a:spcPts val="0"/>
                        </a:spcAft>
                      </a:pPr>
                      <a:r>
                        <a:rPr lang="en-US" sz="1400" b="1" dirty="0" smtClean="0">
                          <a:effectLst/>
                          <a:latin typeface="+mn-lt"/>
                          <a:ea typeface="CiscoSansTT" charset="0"/>
                          <a:cs typeface="CiscoSansTT" charset="0"/>
                        </a:rPr>
                        <a:t>AP</a:t>
                      </a:r>
                      <a:r>
                        <a:rPr lang="en-US" sz="1400" b="1" baseline="0" dirty="0" smtClean="0">
                          <a:effectLst/>
                          <a:latin typeface="+mn-lt"/>
                          <a:ea typeface="CiscoSansTT" charset="0"/>
                          <a:cs typeface="CiscoSansTT" charset="0"/>
                        </a:rPr>
                        <a:t> 1562  I/E/D</a:t>
                      </a:r>
                      <a:endParaRPr lang="en-US" sz="1400" b="1" dirty="0">
                        <a:effectLst/>
                        <a:latin typeface="+mn-lt"/>
                        <a:ea typeface="CiscoSansTT" charset="0"/>
                        <a:cs typeface="CiscoSansTT" charset="0"/>
                      </a:endParaRPr>
                    </a:p>
                  </a:txBody>
                  <a:tcPr marL="68544" marR="68544" marT="0" marB="0" anchor="ctr"/>
                </a:tc>
                <a:tc>
                  <a:txBody>
                    <a:bodyPr/>
                    <a:lstStyle/>
                    <a:p>
                      <a:pPr marL="0" marR="0" algn="ctr">
                        <a:spcBef>
                          <a:spcPts val="0"/>
                        </a:spcBef>
                        <a:spcAft>
                          <a:spcPts val="0"/>
                        </a:spcAft>
                      </a:pPr>
                      <a:r>
                        <a:rPr lang="en-US" sz="1400" dirty="0" smtClean="0">
                          <a:effectLst/>
                          <a:latin typeface="+mn-lt"/>
                          <a:ea typeface="CiscoSansTT" charset="0"/>
                          <a:cs typeface="CiscoSansTT" charset="0"/>
                        </a:rPr>
                        <a:t>AP</a:t>
                      </a:r>
                      <a:r>
                        <a:rPr lang="en-US" sz="1400" baseline="0" dirty="0" smtClean="0">
                          <a:effectLst/>
                          <a:latin typeface="+mn-lt"/>
                          <a:ea typeface="CiscoSansTT" charset="0"/>
                          <a:cs typeface="CiscoSansTT" charset="0"/>
                        </a:rPr>
                        <a:t> </a:t>
                      </a:r>
                      <a:r>
                        <a:rPr lang="en-US" sz="1400" dirty="0" smtClean="0">
                          <a:effectLst/>
                          <a:latin typeface="+mn-lt"/>
                          <a:ea typeface="CiscoSansTT" charset="0"/>
                          <a:cs typeface="CiscoSansTT" charset="0"/>
                        </a:rPr>
                        <a:t>1562PS</a:t>
                      </a:r>
                      <a:endParaRPr lang="en-US" sz="1400" b="1" dirty="0">
                        <a:effectLst/>
                        <a:latin typeface="+mn-lt"/>
                        <a:ea typeface="CiscoSansTT" charset="0"/>
                        <a:cs typeface="CiscoSansTT" charset="0"/>
                      </a:endParaRPr>
                    </a:p>
                  </a:txBody>
                  <a:tcPr marL="68544" marR="68544" marT="0" marB="0" anchor="ctr"/>
                </a:tc>
              </a:tr>
              <a:tr h="278130">
                <a:tc>
                  <a:txBody>
                    <a:bodyPr/>
                    <a:lstStyle/>
                    <a:p>
                      <a:pPr algn="l" fontAlgn="b"/>
                      <a:r>
                        <a:rPr lang="en-US" sz="1400" b="0" i="0" u="none" strike="noStrike" dirty="0" smtClean="0">
                          <a:solidFill>
                            <a:schemeClr val="tx1"/>
                          </a:solidFill>
                          <a:effectLst/>
                          <a:latin typeface="+mn-lt"/>
                        </a:rPr>
                        <a:t>Centralized</a:t>
                      </a:r>
                      <a:endParaRPr lang="en-US" sz="1400" b="0" i="0" u="none" strike="noStrike" dirty="0">
                        <a:solidFill>
                          <a:schemeClr val="tx1"/>
                        </a:solidFill>
                        <a:effectLst/>
                        <a:latin typeface="+mn-lt"/>
                      </a:endParaRPr>
                    </a:p>
                  </a:txBody>
                  <a:tcPr marL="9523" marR="9523" marT="9523" marB="0" anchor="ctr"/>
                </a:tc>
                <a:tc>
                  <a:txBody>
                    <a:bodyPr/>
                    <a:lstStyle/>
                    <a:p>
                      <a:pPr algn="ctr" fontAlgn="b"/>
                      <a:r>
                        <a:rPr lang="en-US" sz="1400" b="0" i="0" u="none" strike="noStrike" dirty="0" smtClean="0">
                          <a:solidFill>
                            <a:schemeClr val="tx1"/>
                          </a:solidFill>
                          <a:effectLst/>
                          <a:latin typeface="+mn-lt"/>
                        </a:rPr>
                        <a:t>8.3 MR1 (2016</a:t>
                      </a:r>
                      <a:r>
                        <a:rPr lang="ja-JP" altLang="en-US" sz="1400" b="0" i="0" u="none" strike="noStrike" dirty="0" smtClean="0">
                          <a:solidFill>
                            <a:schemeClr val="tx1"/>
                          </a:solidFill>
                          <a:effectLst/>
                          <a:latin typeface="+mn-lt"/>
                        </a:rPr>
                        <a:t>年</a:t>
                      </a:r>
                      <a:r>
                        <a:rPr lang="en-US" altLang="ja-JP" sz="1400" b="0" i="0" u="none" strike="noStrike" dirty="0" smtClean="0">
                          <a:solidFill>
                            <a:schemeClr val="tx1"/>
                          </a:solidFill>
                          <a:effectLst/>
                          <a:latin typeface="+mn-lt"/>
                        </a:rPr>
                        <a:t>9</a:t>
                      </a:r>
                      <a:r>
                        <a:rPr lang="ja-JP" altLang="en-US" sz="1400" b="0" i="0" u="none" strike="noStrike" dirty="0" smtClean="0">
                          <a:solidFill>
                            <a:schemeClr val="tx1"/>
                          </a:solidFill>
                          <a:effectLst/>
                          <a:latin typeface="+mn-lt"/>
                        </a:rPr>
                        <a:t>月予定</a:t>
                      </a:r>
                      <a:r>
                        <a:rPr lang="en-US" sz="1400" b="0" i="0" u="none" strike="noStrike" dirty="0" smtClean="0">
                          <a:solidFill>
                            <a:schemeClr val="tx1"/>
                          </a:solidFill>
                          <a:effectLst/>
                          <a:latin typeface="+mn-lt"/>
                        </a:rPr>
                        <a:t>)</a:t>
                      </a:r>
                      <a:endParaRPr lang="en-US" sz="1400" b="0" i="0" u="none" strike="noStrike" dirty="0">
                        <a:solidFill>
                          <a:schemeClr val="tx1"/>
                        </a:solidFill>
                        <a:effectLst/>
                        <a:latin typeface="+mn-lt"/>
                      </a:endParaRPr>
                    </a:p>
                  </a:txBody>
                  <a:tcPr marL="9523" marR="9523" marT="9523" marB="0" anchor="ctr"/>
                </a:tc>
                <a:tc>
                  <a:txBody>
                    <a:bodyPr/>
                    <a:lstStyle/>
                    <a:p>
                      <a:pPr marL="0" marR="0" algn="ctr">
                        <a:spcBef>
                          <a:spcPts val="0"/>
                        </a:spcBef>
                        <a:spcAft>
                          <a:spcPts val="0"/>
                        </a:spcAft>
                      </a:pPr>
                      <a:r>
                        <a:rPr lang="en-US" sz="1400" dirty="0" smtClean="0">
                          <a:effectLst/>
                          <a:latin typeface="+mn-lt"/>
                          <a:ea typeface="CiscoSansTT" charset="0"/>
                          <a:cs typeface="CiscoSansTT" charset="0"/>
                        </a:rPr>
                        <a:t>8.5 (2017</a:t>
                      </a:r>
                      <a:r>
                        <a:rPr lang="ja-JP" altLang="en-US" sz="1400" dirty="0" smtClean="0">
                          <a:effectLst/>
                          <a:latin typeface="+mn-lt"/>
                          <a:ea typeface="CiscoSansTT" charset="0"/>
                          <a:cs typeface="CiscoSansTT" charset="0"/>
                        </a:rPr>
                        <a:t>年</a:t>
                      </a:r>
                      <a:r>
                        <a:rPr lang="en-US" altLang="ja-JP" sz="1400" dirty="0" smtClean="0">
                          <a:effectLst/>
                          <a:latin typeface="+mn-lt"/>
                          <a:ea typeface="CiscoSansTT" charset="0"/>
                          <a:cs typeface="CiscoSansTT" charset="0"/>
                        </a:rPr>
                        <a:t>3</a:t>
                      </a:r>
                      <a:r>
                        <a:rPr lang="ja-JP" altLang="en-US" sz="1400" dirty="0" smtClean="0">
                          <a:effectLst/>
                          <a:latin typeface="+mn-lt"/>
                          <a:ea typeface="CiscoSansTT" charset="0"/>
                          <a:cs typeface="CiscoSansTT" charset="0"/>
                        </a:rPr>
                        <a:t>月予定</a:t>
                      </a:r>
                      <a:r>
                        <a:rPr lang="en-US" sz="1400" dirty="0" smtClean="0">
                          <a:effectLst/>
                          <a:latin typeface="+mn-lt"/>
                          <a:ea typeface="CiscoSansTT" charset="0"/>
                          <a:cs typeface="CiscoSansTT" charset="0"/>
                        </a:rPr>
                        <a:t>)</a:t>
                      </a:r>
                      <a:endParaRPr lang="en-US" sz="1400" b="1" dirty="0">
                        <a:solidFill>
                          <a:schemeClr val="accent1"/>
                        </a:solidFill>
                        <a:effectLst/>
                        <a:latin typeface="+mn-lt"/>
                        <a:ea typeface="CiscoSansTT" charset="0"/>
                        <a:cs typeface="CiscoSansTT" charset="0"/>
                      </a:endParaRPr>
                    </a:p>
                  </a:txBody>
                  <a:tcPr marL="68544" marR="68544" marT="0" marB="0" anchor="ctr"/>
                </a:tc>
              </a:tr>
              <a:tr h="278130">
                <a:tc>
                  <a:txBody>
                    <a:bodyPr/>
                    <a:lstStyle/>
                    <a:p>
                      <a:pPr algn="l" fontAlgn="b"/>
                      <a:r>
                        <a:rPr lang="en-US" sz="1400" b="0" i="0" u="none" strike="noStrike" dirty="0" err="1" smtClean="0">
                          <a:solidFill>
                            <a:schemeClr val="tx1"/>
                          </a:solidFill>
                          <a:effectLst/>
                          <a:latin typeface="+mn-lt"/>
                        </a:rPr>
                        <a:t>Flexconnect</a:t>
                      </a:r>
                      <a:endParaRPr lang="en-US" sz="1400" b="0" i="0" u="none" strike="noStrike" dirty="0">
                        <a:solidFill>
                          <a:schemeClr val="tx1"/>
                        </a:solidFill>
                        <a:effectLst/>
                        <a:latin typeface="+mn-lt"/>
                      </a:endParaRPr>
                    </a:p>
                  </a:txBody>
                  <a:tcPr marL="9523" marR="9523" marT="9523" marB="0" anchor="ctr"/>
                </a:tc>
                <a:tc>
                  <a:txBody>
                    <a:bodyPr/>
                    <a:lstStyle/>
                    <a:p>
                      <a:pPr algn="ctr" fontAlgn="b"/>
                      <a:r>
                        <a:rPr lang="en-US" sz="1400" b="0" i="0" u="none" strike="noStrike" dirty="0" smtClean="0">
                          <a:solidFill>
                            <a:schemeClr val="tx1"/>
                          </a:solidFill>
                          <a:effectLst/>
                          <a:latin typeface="+mn-lt"/>
                        </a:rPr>
                        <a:t>8.3 MR1 (</a:t>
                      </a:r>
                      <a:r>
                        <a:rPr lang="en-US" altLang="ja-JP" sz="1400" b="0" i="0" u="none" strike="noStrike" dirty="0" smtClean="0">
                          <a:solidFill>
                            <a:schemeClr val="tx1"/>
                          </a:solidFill>
                          <a:effectLst/>
                          <a:latin typeface="+mn-lt"/>
                        </a:rPr>
                        <a:t>2016</a:t>
                      </a:r>
                      <a:r>
                        <a:rPr lang="ja-JP" altLang="en-US" sz="1400" b="0" i="0" u="none" strike="noStrike" dirty="0" smtClean="0">
                          <a:solidFill>
                            <a:schemeClr val="tx1"/>
                          </a:solidFill>
                          <a:effectLst/>
                          <a:latin typeface="+mn-lt"/>
                        </a:rPr>
                        <a:t>年</a:t>
                      </a:r>
                      <a:r>
                        <a:rPr lang="en-US" altLang="ja-JP" sz="1400" b="0" i="0" u="none" strike="noStrike" dirty="0" smtClean="0">
                          <a:solidFill>
                            <a:schemeClr val="tx1"/>
                          </a:solidFill>
                          <a:effectLst/>
                          <a:latin typeface="+mn-lt"/>
                        </a:rPr>
                        <a:t>9</a:t>
                      </a:r>
                      <a:r>
                        <a:rPr lang="ja-JP" altLang="en-US" sz="1400" b="0" i="0" u="none" strike="noStrike" dirty="0" smtClean="0">
                          <a:solidFill>
                            <a:schemeClr val="tx1"/>
                          </a:solidFill>
                          <a:effectLst/>
                          <a:latin typeface="+mn-lt"/>
                        </a:rPr>
                        <a:t>月予定</a:t>
                      </a:r>
                      <a:r>
                        <a:rPr lang="en-US" sz="1400" b="0" i="0" u="none" strike="noStrike" dirty="0" smtClean="0">
                          <a:solidFill>
                            <a:schemeClr val="tx1"/>
                          </a:solidFill>
                          <a:effectLst/>
                          <a:latin typeface="+mn-lt"/>
                        </a:rPr>
                        <a:t>)</a:t>
                      </a:r>
                      <a:endParaRPr lang="en-US" sz="1400" b="0" i="0" u="none" strike="noStrike" dirty="0">
                        <a:solidFill>
                          <a:schemeClr val="tx1"/>
                        </a:solidFill>
                        <a:effectLst/>
                        <a:latin typeface="+mn-lt"/>
                      </a:endParaRPr>
                    </a:p>
                  </a:txBody>
                  <a:tcPr marL="9523" marR="9523" marT="9523" marB="0" anchor="ctr"/>
                </a:tc>
                <a:tc>
                  <a:txBody>
                    <a:bodyPr/>
                    <a:lstStyle/>
                    <a:p>
                      <a:pPr marL="0" marR="0" algn="ctr">
                        <a:spcBef>
                          <a:spcPts val="0"/>
                        </a:spcBef>
                        <a:spcAft>
                          <a:spcPts val="0"/>
                        </a:spcAft>
                      </a:pPr>
                      <a:r>
                        <a:rPr lang="en-US" sz="1400" dirty="0" smtClean="0">
                          <a:effectLst/>
                          <a:latin typeface="+mn-lt"/>
                          <a:ea typeface="CiscoSansTT" charset="0"/>
                          <a:cs typeface="CiscoSansTT" charset="0"/>
                        </a:rPr>
                        <a:t>8.5 (</a:t>
                      </a:r>
                      <a:r>
                        <a:rPr lang="en-US" altLang="ja-JP" sz="1400" dirty="0" smtClean="0">
                          <a:effectLst/>
                          <a:latin typeface="+mn-lt"/>
                          <a:ea typeface="CiscoSansTT" charset="0"/>
                          <a:cs typeface="CiscoSansTT" charset="0"/>
                        </a:rPr>
                        <a:t>2017</a:t>
                      </a:r>
                      <a:r>
                        <a:rPr lang="ja-JP" altLang="en-US" sz="1400" dirty="0" smtClean="0">
                          <a:effectLst/>
                          <a:latin typeface="+mn-lt"/>
                          <a:ea typeface="CiscoSansTT" charset="0"/>
                          <a:cs typeface="CiscoSansTT" charset="0"/>
                        </a:rPr>
                        <a:t>年</a:t>
                      </a:r>
                      <a:r>
                        <a:rPr lang="en-US" altLang="ja-JP" sz="1400" dirty="0" smtClean="0">
                          <a:effectLst/>
                          <a:latin typeface="+mn-lt"/>
                          <a:ea typeface="CiscoSansTT" charset="0"/>
                          <a:cs typeface="CiscoSansTT" charset="0"/>
                        </a:rPr>
                        <a:t>3</a:t>
                      </a:r>
                      <a:r>
                        <a:rPr lang="ja-JP" altLang="en-US" sz="1400" dirty="0" smtClean="0">
                          <a:effectLst/>
                          <a:latin typeface="+mn-lt"/>
                          <a:ea typeface="CiscoSansTT" charset="0"/>
                          <a:cs typeface="CiscoSansTT" charset="0"/>
                        </a:rPr>
                        <a:t>月予定</a:t>
                      </a:r>
                      <a:r>
                        <a:rPr lang="en-US" sz="1400" dirty="0" smtClean="0">
                          <a:effectLst/>
                          <a:latin typeface="+mn-lt"/>
                          <a:ea typeface="CiscoSansTT" charset="0"/>
                          <a:cs typeface="CiscoSansTT" charset="0"/>
                        </a:rPr>
                        <a:t>)</a:t>
                      </a:r>
                      <a:endParaRPr lang="en-US" sz="1400" b="1" dirty="0">
                        <a:solidFill>
                          <a:schemeClr val="accent1"/>
                        </a:solidFill>
                        <a:effectLst/>
                        <a:latin typeface="+mn-lt"/>
                        <a:ea typeface="CiscoSansTT" charset="0"/>
                        <a:cs typeface="CiscoSansTT" charset="0"/>
                      </a:endParaRPr>
                    </a:p>
                  </a:txBody>
                  <a:tcPr marL="68544" marR="68544" marT="0" marB="0" anchor="ctr"/>
                </a:tc>
              </a:tr>
              <a:tr h="278130">
                <a:tc>
                  <a:txBody>
                    <a:bodyPr/>
                    <a:lstStyle/>
                    <a:p>
                      <a:pPr algn="l" fontAlgn="b"/>
                      <a:r>
                        <a:rPr lang="en-US" sz="1400" b="0" i="0" u="none" strike="noStrike" dirty="0" smtClean="0">
                          <a:solidFill>
                            <a:schemeClr val="tx1"/>
                          </a:solidFill>
                          <a:effectLst/>
                          <a:latin typeface="+mn-lt"/>
                        </a:rPr>
                        <a:t>Mobility Express</a:t>
                      </a:r>
                      <a:endParaRPr lang="en-US" sz="1400" b="0" i="0" u="none" strike="noStrike" dirty="0">
                        <a:solidFill>
                          <a:schemeClr val="tx1"/>
                        </a:solidFill>
                        <a:effectLst/>
                        <a:latin typeface="+mn-lt"/>
                      </a:endParaRPr>
                    </a:p>
                  </a:txBody>
                  <a:tcPr marL="9523" marR="9523" marT="9523" marB="0" anchor="ctr"/>
                </a:tc>
                <a:tc>
                  <a:txBody>
                    <a:bodyPr/>
                    <a:lstStyle/>
                    <a:p>
                      <a:pPr algn="ctr" fontAlgn="b"/>
                      <a:r>
                        <a:rPr lang="en-US" sz="1400" b="0" i="0" u="none" strike="noStrike" dirty="0" smtClean="0">
                          <a:solidFill>
                            <a:schemeClr val="tx1"/>
                          </a:solidFill>
                          <a:effectLst/>
                          <a:latin typeface="+mn-lt"/>
                        </a:rPr>
                        <a:t>8.3 MR1 (</a:t>
                      </a:r>
                      <a:r>
                        <a:rPr lang="en-US" altLang="ja-JP" sz="1400" b="0" i="0" u="none" strike="noStrike" dirty="0" smtClean="0">
                          <a:solidFill>
                            <a:schemeClr val="tx1"/>
                          </a:solidFill>
                          <a:effectLst/>
                          <a:latin typeface="+mn-lt"/>
                        </a:rPr>
                        <a:t>2016</a:t>
                      </a:r>
                      <a:r>
                        <a:rPr lang="ja-JP" altLang="en-US" sz="1400" b="0" i="0" u="none" strike="noStrike" dirty="0" smtClean="0">
                          <a:solidFill>
                            <a:schemeClr val="tx1"/>
                          </a:solidFill>
                          <a:effectLst/>
                          <a:latin typeface="+mn-lt"/>
                        </a:rPr>
                        <a:t>年</a:t>
                      </a:r>
                      <a:r>
                        <a:rPr lang="en-US" altLang="ja-JP" sz="1400" b="0" i="0" u="none" strike="noStrike" dirty="0" smtClean="0">
                          <a:solidFill>
                            <a:schemeClr val="tx1"/>
                          </a:solidFill>
                          <a:effectLst/>
                          <a:latin typeface="+mn-lt"/>
                        </a:rPr>
                        <a:t>9</a:t>
                      </a:r>
                      <a:r>
                        <a:rPr lang="ja-JP" altLang="en-US" sz="1400" b="0" i="0" u="none" strike="noStrike" dirty="0" smtClean="0">
                          <a:solidFill>
                            <a:schemeClr val="tx1"/>
                          </a:solidFill>
                          <a:effectLst/>
                          <a:latin typeface="+mn-lt"/>
                        </a:rPr>
                        <a:t>月予定</a:t>
                      </a:r>
                      <a:r>
                        <a:rPr lang="en-US" sz="1400" b="0" i="0" u="none" strike="noStrike" dirty="0" smtClean="0">
                          <a:solidFill>
                            <a:schemeClr val="tx1"/>
                          </a:solidFill>
                          <a:effectLst/>
                          <a:latin typeface="+mn-lt"/>
                        </a:rPr>
                        <a:t>)</a:t>
                      </a:r>
                      <a:endParaRPr lang="en-US" sz="1400" b="0" i="0" u="none" strike="noStrike" dirty="0">
                        <a:solidFill>
                          <a:schemeClr val="tx1"/>
                        </a:solidFill>
                        <a:effectLst/>
                        <a:latin typeface="+mn-lt"/>
                      </a:endParaRPr>
                    </a:p>
                  </a:txBody>
                  <a:tcPr marL="68544" marR="68544" marT="0" marB="0" anchor="ctr"/>
                </a:tc>
                <a:tc>
                  <a:txBody>
                    <a:bodyPr/>
                    <a:lstStyle/>
                    <a:p>
                      <a:pPr marL="0" marR="0" algn="ctr">
                        <a:spcBef>
                          <a:spcPts val="0"/>
                        </a:spcBef>
                        <a:spcAft>
                          <a:spcPts val="0"/>
                        </a:spcAft>
                      </a:pPr>
                      <a:r>
                        <a:rPr lang="en-US" sz="1400" dirty="0" smtClean="0">
                          <a:effectLst/>
                          <a:latin typeface="+mn-lt"/>
                          <a:ea typeface="CiscoSansTT" charset="0"/>
                          <a:cs typeface="CiscoSansTT" charset="0"/>
                        </a:rPr>
                        <a:t>8.5 (</a:t>
                      </a:r>
                      <a:r>
                        <a:rPr lang="en-US" altLang="ja-JP" sz="1400" dirty="0" smtClean="0">
                          <a:effectLst/>
                          <a:latin typeface="+mn-lt"/>
                          <a:ea typeface="CiscoSansTT" charset="0"/>
                          <a:cs typeface="CiscoSansTT" charset="0"/>
                        </a:rPr>
                        <a:t>2017</a:t>
                      </a:r>
                      <a:r>
                        <a:rPr lang="ja-JP" altLang="en-US" sz="1400" dirty="0" smtClean="0">
                          <a:effectLst/>
                          <a:latin typeface="+mn-lt"/>
                          <a:ea typeface="CiscoSansTT" charset="0"/>
                          <a:cs typeface="CiscoSansTT" charset="0"/>
                        </a:rPr>
                        <a:t>年</a:t>
                      </a:r>
                      <a:r>
                        <a:rPr lang="en-US" altLang="ja-JP" sz="1400" dirty="0" smtClean="0">
                          <a:effectLst/>
                          <a:latin typeface="+mn-lt"/>
                          <a:ea typeface="CiscoSansTT" charset="0"/>
                          <a:cs typeface="CiscoSansTT" charset="0"/>
                        </a:rPr>
                        <a:t>3</a:t>
                      </a:r>
                      <a:r>
                        <a:rPr lang="ja-JP" altLang="en-US" sz="1400" dirty="0" smtClean="0">
                          <a:effectLst/>
                          <a:latin typeface="+mn-lt"/>
                          <a:ea typeface="CiscoSansTT" charset="0"/>
                          <a:cs typeface="CiscoSansTT" charset="0"/>
                        </a:rPr>
                        <a:t>月予定</a:t>
                      </a:r>
                      <a:r>
                        <a:rPr lang="en-US" sz="1400" dirty="0" smtClean="0">
                          <a:effectLst/>
                          <a:latin typeface="+mn-lt"/>
                          <a:ea typeface="CiscoSansTT" charset="0"/>
                          <a:cs typeface="CiscoSansTT" charset="0"/>
                        </a:rPr>
                        <a:t>)</a:t>
                      </a:r>
                      <a:endParaRPr lang="en-US" sz="1400" b="1" dirty="0">
                        <a:solidFill>
                          <a:schemeClr val="accent1"/>
                        </a:solidFill>
                        <a:effectLst/>
                        <a:latin typeface="+mn-lt"/>
                        <a:ea typeface="CiscoSansTT" charset="0"/>
                        <a:cs typeface="CiscoSansTT" charset="0"/>
                      </a:endParaRPr>
                    </a:p>
                  </a:txBody>
                  <a:tcPr marL="68544" marR="68544" marT="0" marB="0" anchor="ctr"/>
                </a:tc>
              </a:tr>
              <a:tr h="278130">
                <a:tc>
                  <a:txBody>
                    <a:bodyPr/>
                    <a:lstStyle/>
                    <a:p>
                      <a:pPr algn="l" fontAlgn="b"/>
                      <a:r>
                        <a:rPr lang="en-US" sz="1400" b="0" i="0" u="none" strike="noStrike" dirty="0" smtClean="0">
                          <a:solidFill>
                            <a:schemeClr val="tx1"/>
                          </a:solidFill>
                          <a:effectLst/>
                          <a:latin typeface="+mn-lt"/>
                        </a:rPr>
                        <a:t>Bridge</a:t>
                      </a:r>
                      <a:r>
                        <a:rPr lang="en-US" sz="1400" b="0" i="0" u="none" strike="noStrike" baseline="0" dirty="0" smtClean="0">
                          <a:solidFill>
                            <a:schemeClr val="tx1"/>
                          </a:solidFill>
                          <a:effectLst/>
                          <a:latin typeface="+mn-lt"/>
                        </a:rPr>
                        <a:t> Mode (Mesh)</a:t>
                      </a:r>
                      <a:endParaRPr lang="en-US" sz="1400" b="0" i="0" u="none" strike="noStrike" dirty="0">
                        <a:solidFill>
                          <a:schemeClr val="tx1"/>
                        </a:solidFill>
                        <a:effectLst/>
                        <a:latin typeface="+mn-lt"/>
                      </a:endParaRPr>
                    </a:p>
                  </a:txBody>
                  <a:tcPr marL="9523" marR="9523" marT="9523" marB="0" anchor="ctr"/>
                </a:tc>
                <a:tc>
                  <a:txBody>
                    <a:bodyPr/>
                    <a:lstStyle/>
                    <a:p>
                      <a:pPr algn="ctr" fontAlgn="b"/>
                      <a:r>
                        <a:rPr lang="en-US" sz="1400" b="0" i="0" u="none" strike="noStrike" dirty="0" smtClean="0">
                          <a:solidFill>
                            <a:schemeClr val="tx1"/>
                          </a:solidFill>
                          <a:effectLst/>
                          <a:latin typeface="+mn-lt"/>
                        </a:rPr>
                        <a:t>8.4 (</a:t>
                      </a:r>
                      <a:r>
                        <a:rPr lang="en-US" altLang="ja-JP" sz="1400" b="0" i="0" u="none" strike="noStrike" dirty="0" smtClean="0">
                          <a:solidFill>
                            <a:schemeClr val="tx1"/>
                          </a:solidFill>
                          <a:effectLst/>
                          <a:latin typeface="+mn-lt"/>
                        </a:rPr>
                        <a:t>2016</a:t>
                      </a:r>
                      <a:r>
                        <a:rPr lang="ja-JP" altLang="en-US" sz="1400" b="0" i="0" u="none" strike="noStrike" dirty="0" smtClean="0">
                          <a:solidFill>
                            <a:schemeClr val="tx1"/>
                          </a:solidFill>
                          <a:effectLst/>
                          <a:latin typeface="+mn-lt"/>
                        </a:rPr>
                        <a:t>年</a:t>
                      </a:r>
                      <a:r>
                        <a:rPr lang="en-US" altLang="ja-JP" sz="1400" b="0" i="0" u="none" strike="noStrike" dirty="0" smtClean="0">
                          <a:solidFill>
                            <a:schemeClr val="tx1"/>
                          </a:solidFill>
                          <a:effectLst/>
                          <a:latin typeface="+mn-lt"/>
                        </a:rPr>
                        <a:t>12</a:t>
                      </a:r>
                      <a:r>
                        <a:rPr lang="ja-JP" altLang="en-US" sz="1400" b="0" i="0" u="none" strike="noStrike" dirty="0" smtClean="0">
                          <a:solidFill>
                            <a:schemeClr val="tx1"/>
                          </a:solidFill>
                          <a:effectLst/>
                          <a:latin typeface="+mn-lt"/>
                        </a:rPr>
                        <a:t>月予定</a:t>
                      </a:r>
                      <a:r>
                        <a:rPr lang="en-US" sz="1400" b="0" i="0" u="none" strike="noStrike" dirty="0" smtClean="0">
                          <a:solidFill>
                            <a:schemeClr val="tx1"/>
                          </a:solidFill>
                          <a:effectLst/>
                          <a:latin typeface="+mn-lt"/>
                        </a:rPr>
                        <a:t>)</a:t>
                      </a:r>
                      <a:endParaRPr lang="en-US" sz="1400" b="0" i="0" u="none" strike="noStrike" dirty="0">
                        <a:solidFill>
                          <a:schemeClr val="tx1"/>
                        </a:solidFill>
                        <a:effectLst/>
                        <a:latin typeface="+mn-lt"/>
                      </a:endParaRPr>
                    </a:p>
                  </a:txBody>
                  <a:tcPr marL="9523" marR="9523" marT="9523" marB="0" anchor="ctr"/>
                </a:tc>
                <a:tc>
                  <a:txBody>
                    <a:bodyPr/>
                    <a:lstStyle/>
                    <a:p>
                      <a:pPr marL="0" marR="0" algn="ctr">
                        <a:spcBef>
                          <a:spcPts val="0"/>
                        </a:spcBef>
                        <a:spcAft>
                          <a:spcPts val="0"/>
                        </a:spcAft>
                      </a:pPr>
                      <a:r>
                        <a:rPr lang="en-US" sz="1400" dirty="0" smtClean="0">
                          <a:effectLst/>
                          <a:latin typeface="+mn-lt"/>
                          <a:ea typeface="CiscoSansTT" charset="0"/>
                          <a:cs typeface="CiscoSansTT" charset="0"/>
                        </a:rPr>
                        <a:t>8.5 (</a:t>
                      </a:r>
                      <a:r>
                        <a:rPr lang="en-US" altLang="ja-JP" sz="1400" dirty="0" smtClean="0">
                          <a:effectLst/>
                          <a:latin typeface="+mn-lt"/>
                          <a:ea typeface="CiscoSansTT" charset="0"/>
                          <a:cs typeface="CiscoSansTT" charset="0"/>
                        </a:rPr>
                        <a:t>2017</a:t>
                      </a:r>
                      <a:r>
                        <a:rPr lang="ja-JP" altLang="en-US" sz="1400" dirty="0" smtClean="0">
                          <a:effectLst/>
                          <a:latin typeface="+mn-lt"/>
                          <a:ea typeface="CiscoSansTT" charset="0"/>
                          <a:cs typeface="CiscoSansTT" charset="0"/>
                        </a:rPr>
                        <a:t>年</a:t>
                      </a:r>
                      <a:r>
                        <a:rPr lang="en-US" altLang="ja-JP" sz="1400" dirty="0" smtClean="0">
                          <a:effectLst/>
                          <a:latin typeface="+mn-lt"/>
                          <a:ea typeface="CiscoSansTT" charset="0"/>
                          <a:cs typeface="CiscoSansTT" charset="0"/>
                        </a:rPr>
                        <a:t>3</a:t>
                      </a:r>
                      <a:r>
                        <a:rPr lang="ja-JP" altLang="en-US" sz="1400" dirty="0" smtClean="0">
                          <a:effectLst/>
                          <a:latin typeface="+mn-lt"/>
                          <a:ea typeface="CiscoSansTT" charset="0"/>
                          <a:cs typeface="CiscoSansTT" charset="0"/>
                        </a:rPr>
                        <a:t>月予定</a:t>
                      </a:r>
                      <a:r>
                        <a:rPr lang="en-US" sz="1400" dirty="0" smtClean="0">
                          <a:effectLst/>
                          <a:latin typeface="+mn-lt"/>
                          <a:ea typeface="CiscoSansTT" charset="0"/>
                          <a:cs typeface="CiscoSansTT" charset="0"/>
                        </a:rPr>
                        <a:t>)</a:t>
                      </a:r>
                      <a:endParaRPr lang="en-US" sz="1400" b="1" dirty="0">
                        <a:solidFill>
                          <a:schemeClr val="accent1"/>
                        </a:solidFill>
                        <a:effectLst/>
                        <a:latin typeface="+mn-lt"/>
                        <a:ea typeface="CiscoSansTT" charset="0"/>
                        <a:cs typeface="CiscoSansTT" charset="0"/>
                      </a:endParaRPr>
                    </a:p>
                  </a:txBody>
                  <a:tcPr marL="68544" marR="68544" marT="0" marB="0" anchor="ctr"/>
                </a:tc>
              </a:tr>
            </a:tbl>
          </a:graphicData>
        </a:graphic>
      </p:graphicFrame>
      <p:sp>
        <p:nvSpPr>
          <p:cNvPr id="9" name="Title 1"/>
          <p:cNvSpPr>
            <a:spLocks noGrp="1"/>
          </p:cNvSpPr>
          <p:nvPr>
            <p:ph type="title"/>
          </p:nvPr>
        </p:nvSpPr>
        <p:spPr>
          <a:xfrm>
            <a:off x="438843" y="341317"/>
            <a:ext cx="8343315" cy="731837"/>
          </a:xfrm>
        </p:spPr>
        <p:txBody>
          <a:bodyPr/>
          <a:lstStyle/>
          <a:p>
            <a:r>
              <a:rPr lang="en-US" dirty="0" smtClean="0"/>
              <a:t>AP1560 </a:t>
            </a:r>
            <a:r>
              <a:rPr lang="ja-JP" altLang="en-US" dirty="0" smtClean="0"/>
              <a:t>動作モード別ソフトウェア対応予定</a:t>
            </a:r>
            <a:endParaRPr lang="en-US" sz="2025" dirty="0">
              <a:solidFill>
                <a:schemeClr val="accent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148" y="2949767"/>
            <a:ext cx="2285671" cy="1522946"/>
          </a:xfrm>
          <a:prstGeom prst="rect">
            <a:avLst/>
          </a:prstGeom>
        </p:spPr>
      </p:pic>
      <p:sp>
        <p:nvSpPr>
          <p:cNvPr id="2" name="正方形/長方形 1"/>
          <p:cNvSpPr/>
          <p:nvPr/>
        </p:nvSpPr>
        <p:spPr>
          <a:xfrm>
            <a:off x="1290399" y="4530153"/>
            <a:ext cx="7325403" cy="523220"/>
          </a:xfrm>
          <a:prstGeom prst="rect">
            <a:avLst/>
          </a:prstGeom>
        </p:spPr>
        <p:txBody>
          <a:bodyPr wrap="none">
            <a:spAutoFit/>
          </a:bodyPr>
          <a:lstStyle/>
          <a:p>
            <a:pPr marL="173831" lvl="1"/>
            <a:r>
              <a:rPr lang="ja-JP" altLang="en-US" sz="1400" dirty="0" smtClean="0">
                <a:solidFill>
                  <a:srgbClr val="FF0000"/>
                </a:solidFill>
              </a:rPr>
              <a:t>・</a:t>
            </a:r>
            <a:r>
              <a:rPr lang="en-US" altLang="ja-JP" sz="1400" dirty="0" smtClean="0">
                <a:solidFill>
                  <a:srgbClr val="FF0000"/>
                </a:solidFill>
              </a:rPr>
              <a:t>Autonomous</a:t>
            </a:r>
            <a:r>
              <a:rPr lang="ja-JP" altLang="en-US" sz="1400" dirty="0" smtClean="0">
                <a:solidFill>
                  <a:srgbClr val="FF0000"/>
                </a:solidFill>
              </a:rPr>
              <a:t>の対応予定はありません。</a:t>
            </a:r>
            <a:endParaRPr lang="en-US" altLang="ja-JP" sz="1400" dirty="0" smtClean="0">
              <a:solidFill>
                <a:srgbClr val="FF0000"/>
              </a:solidFill>
            </a:endParaRPr>
          </a:p>
          <a:p>
            <a:pPr marL="173831" lvl="1"/>
            <a:r>
              <a:rPr lang="ja-JP" altLang="en-US" sz="1400" dirty="0" smtClean="0">
                <a:solidFill>
                  <a:srgbClr val="FF0000"/>
                </a:solidFill>
              </a:rPr>
              <a:t>・</a:t>
            </a:r>
            <a:r>
              <a:rPr lang="en-US" altLang="ja-JP" sz="1400" dirty="0" smtClean="0">
                <a:solidFill>
                  <a:srgbClr val="FF0000"/>
                </a:solidFill>
              </a:rPr>
              <a:t>AP1562 I/E/D </a:t>
            </a:r>
            <a:r>
              <a:rPr lang="ja-JP" altLang="en-US" sz="1400" dirty="0" smtClean="0">
                <a:solidFill>
                  <a:srgbClr val="FF0000"/>
                </a:solidFill>
              </a:rPr>
              <a:t>は</a:t>
            </a:r>
            <a:r>
              <a:rPr lang="en-US" altLang="ja-JP" sz="1400" dirty="0" smtClean="0">
                <a:solidFill>
                  <a:srgbClr val="FF0000"/>
                </a:solidFill>
              </a:rPr>
              <a:t>2016</a:t>
            </a:r>
            <a:r>
              <a:rPr lang="ja-JP" altLang="en-US" sz="1400" dirty="0" smtClean="0">
                <a:solidFill>
                  <a:srgbClr val="FF0000"/>
                </a:solidFill>
              </a:rPr>
              <a:t>年秋、</a:t>
            </a:r>
            <a:r>
              <a:rPr lang="en-US" altLang="ja-JP" sz="1400" dirty="0" smtClean="0">
                <a:solidFill>
                  <a:srgbClr val="FF0000"/>
                </a:solidFill>
              </a:rPr>
              <a:t>AP1562PS </a:t>
            </a:r>
            <a:r>
              <a:rPr lang="ja-JP" altLang="en-US" sz="1400" dirty="0" smtClean="0">
                <a:solidFill>
                  <a:srgbClr val="FF0000"/>
                </a:solidFill>
              </a:rPr>
              <a:t>は</a:t>
            </a:r>
            <a:r>
              <a:rPr lang="en-US" altLang="ja-JP" sz="1400" dirty="0" smtClean="0">
                <a:solidFill>
                  <a:srgbClr val="FF0000"/>
                </a:solidFill>
              </a:rPr>
              <a:t>2017</a:t>
            </a:r>
            <a:r>
              <a:rPr lang="ja-JP" altLang="en-US" sz="1400" dirty="0" smtClean="0">
                <a:solidFill>
                  <a:srgbClr val="FF0000"/>
                </a:solidFill>
              </a:rPr>
              <a:t>年春のリリース予定です（詳細次ページ）。</a:t>
            </a:r>
            <a:endParaRPr lang="en-US" altLang="ja-JP" sz="1400" dirty="0">
              <a:solidFill>
                <a:srgbClr val="FF0000"/>
              </a:solidFill>
            </a:endParaRPr>
          </a:p>
        </p:txBody>
      </p:sp>
    </p:spTree>
    <p:extLst>
      <p:ext uri="{BB962C8B-B14F-4D97-AF65-F5344CB8AC3E}">
        <p14:creationId xmlns:p14="http://schemas.microsoft.com/office/powerpoint/2010/main" val="3255182365"/>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AP1560 </a:t>
            </a:r>
            <a:r>
              <a:rPr lang="ja-JP" altLang="en-US" dirty="0" smtClean="0"/>
              <a:t>日本向けリリーススケジュール</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969518149"/>
              </p:ext>
            </p:extLst>
          </p:nvPr>
        </p:nvGraphicFramePr>
        <p:xfrm>
          <a:off x="438843" y="1073155"/>
          <a:ext cx="4255534" cy="691068"/>
        </p:xfrm>
        <a:graphic>
          <a:graphicData uri="http://schemas.openxmlformats.org/drawingml/2006/table">
            <a:tbl>
              <a:tblPr firstRow="1" bandRow="1">
                <a:tableStyleId>{5C22544A-7EE6-4342-B048-85BDC9FD1C3A}</a:tableStyleId>
              </a:tblPr>
              <a:tblGrid>
                <a:gridCol w="1540713"/>
                <a:gridCol w="1564534"/>
                <a:gridCol w="1150287"/>
              </a:tblGrid>
              <a:tr h="466723">
                <a:tc>
                  <a:txBody>
                    <a:bodyPr/>
                    <a:lstStyle/>
                    <a:p>
                      <a:pPr algn="ctr" fontAlgn="b"/>
                      <a:r>
                        <a:rPr lang="en-US" sz="1500" b="0" i="0" u="none" strike="noStrike" dirty="0" smtClean="0">
                          <a:solidFill>
                            <a:schemeClr val="bg1"/>
                          </a:solidFill>
                          <a:effectLst/>
                          <a:latin typeface="+mn-lt"/>
                        </a:rPr>
                        <a:t>1562</a:t>
                      </a:r>
                      <a:br>
                        <a:rPr lang="en-US" sz="1500" b="0" i="0" u="none" strike="noStrike" dirty="0" smtClean="0">
                          <a:solidFill>
                            <a:schemeClr val="bg1"/>
                          </a:solidFill>
                          <a:effectLst/>
                          <a:latin typeface="+mn-lt"/>
                        </a:rPr>
                      </a:br>
                      <a:r>
                        <a:rPr lang="en-US" sz="1500" b="0" i="0" u="none" strike="noStrike" dirty="0" smtClean="0">
                          <a:solidFill>
                            <a:schemeClr val="bg1"/>
                          </a:solidFill>
                          <a:effectLst/>
                          <a:latin typeface="+mn-lt"/>
                        </a:rPr>
                        <a:t>I</a:t>
                      </a:r>
                      <a:r>
                        <a:rPr lang="en-US" sz="1500" b="0" i="0" u="none" strike="noStrike" baseline="0" dirty="0" smtClean="0">
                          <a:solidFill>
                            <a:schemeClr val="bg1"/>
                          </a:solidFill>
                          <a:effectLst/>
                          <a:latin typeface="+mn-lt"/>
                        </a:rPr>
                        <a:t> / E / D</a:t>
                      </a:r>
                      <a:endParaRPr lang="en-US" sz="1500" b="0" i="0" u="none" strike="noStrike" dirty="0">
                        <a:solidFill>
                          <a:schemeClr val="bg1"/>
                        </a:solidFill>
                        <a:effectLst/>
                        <a:latin typeface="+mn-lt"/>
                      </a:endParaRPr>
                    </a:p>
                  </a:txBody>
                  <a:tcPr marL="9523" marR="9523" marT="9523" marB="0" anchor="ctr"/>
                </a:tc>
                <a:tc>
                  <a:txBody>
                    <a:bodyPr/>
                    <a:lstStyle/>
                    <a:p>
                      <a:pPr algn="ctr" fontAlgn="b"/>
                      <a:r>
                        <a:rPr lang="en-US" sz="1500" b="0" i="0" u="none" strike="noStrike" dirty="0" err="1" smtClean="0">
                          <a:solidFill>
                            <a:schemeClr val="bg1"/>
                          </a:solidFill>
                          <a:effectLst/>
                          <a:latin typeface="+mn-lt"/>
                        </a:rPr>
                        <a:t>Orderability</a:t>
                      </a:r>
                      <a:r>
                        <a:rPr lang="ja-JP" altLang="en-US" sz="1500" b="0" i="0" u="none" strike="noStrike" dirty="0" smtClean="0">
                          <a:solidFill>
                            <a:schemeClr val="bg1"/>
                          </a:solidFill>
                          <a:effectLst/>
                          <a:latin typeface="+mn-lt"/>
                        </a:rPr>
                        <a:t>予定</a:t>
                      </a:r>
                      <a:endParaRPr lang="en-US" sz="1500" b="0" i="0" u="none" strike="noStrike" dirty="0">
                        <a:solidFill>
                          <a:schemeClr val="bg1"/>
                        </a:solidFill>
                        <a:effectLst/>
                        <a:latin typeface="+mn-lt"/>
                      </a:endParaRPr>
                    </a:p>
                  </a:txBody>
                  <a:tcPr marL="9523" marR="9523" marT="9523" marB="0" anchor="ctr"/>
                </a:tc>
                <a:tc>
                  <a:txBody>
                    <a:bodyPr/>
                    <a:lstStyle/>
                    <a:p>
                      <a:pPr algn="ctr" fontAlgn="b"/>
                      <a:r>
                        <a:rPr lang="en-US" sz="1500" b="0" i="0" u="none" strike="noStrike" dirty="0" smtClean="0">
                          <a:solidFill>
                            <a:schemeClr val="bg1"/>
                          </a:solidFill>
                          <a:effectLst/>
                          <a:latin typeface="+mn-lt"/>
                        </a:rPr>
                        <a:t>FCS</a:t>
                      </a:r>
                      <a:r>
                        <a:rPr lang="ja-JP" altLang="en-US" sz="1500" b="0" i="0" u="none" strike="noStrike" dirty="0" smtClean="0">
                          <a:solidFill>
                            <a:schemeClr val="bg1"/>
                          </a:solidFill>
                          <a:effectLst/>
                          <a:latin typeface="+mn-lt"/>
                        </a:rPr>
                        <a:t>予定</a:t>
                      </a:r>
                      <a:endParaRPr lang="en-US" sz="1500" b="0" i="0" u="none" strike="noStrike" dirty="0">
                        <a:solidFill>
                          <a:schemeClr val="bg1"/>
                        </a:solidFill>
                        <a:effectLst/>
                        <a:latin typeface="+mn-lt"/>
                      </a:endParaRPr>
                    </a:p>
                  </a:txBody>
                  <a:tcPr marL="9523" marR="9523" marT="9523" marB="0" anchor="ctr"/>
                </a:tc>
              </a:tr>
              <a:tr h="224345">
                <a:tc>
                  <a:txBody>
                    <a:bodyPr/>
                    <a:lstStyle/>
                    <a:p>
                      <a:pPr algn="l" fontAlgn="b"/>
                      <a:r>
                        <a:rPr lang="en-US" sz="1100" b="0" i="0" u="none" strike="noStrike" dirty="0">
                          <a:solidFill>
                            <a:srgbClr val="000000"/>
                          </a:solidFill>
                          <a:effectLst/>
                          <a:latin typeface="Calibri"/>
                        </a:rPr>
                        <a:t>Japan</a:t>
                      </a:r>
                    </a:p>
                  </a:txBody>
                  <a:tcPr marL="9523" marR="9523" marT="9523" marB="0" anchor="b"/>
                </a:tc>
                <a:tc>
                  <a:txBody>
                    <a:bodyPr/>
                    <a:lstStyle/>
                    <a:p>
                      <a:pPr algn="ctr" fontAlgn="b"/>
                      <a:r>
                        <a:rPr lang="en-US" sz="1100" b="0" i="0" u="none" strike="noStrike" dirty="0" smtClean="0">
                          <a:solidFill>
                            <a:srgbClr val="000000"/>
                          </a:solidFill>
                          <a:effectLst/>
                          <a:latin typeface="Calibri"/>
                        </a:rPr>
                        <a:t>2016</a:t>
                      </a:r>
                      <a:r>
                        <a:rPr lang="ja-JP" altLang="en-US" sz="1100" b="0" i="0" u="none" strike="noStrike" dirty="0" smtClean="0">
                          <a:solidFill>
                            <a:srgbClr val="000000"/>
                          </a:solidFill>
                          <a:effectLst/>
                          <a:latin typeface="Calibri"/>
                        </a:rPr>
                        <a:t>年</a:t>
                      </a:r>
                      <a:r>
                        <a:rPr lang="en-US" sz="1100" b="0" i="0" u="none" strike="noStrike" dirty="0" smtClean="0">
                          <a:solidFill>
                            <a:srgbClr val="000000"/>
                          </a:solidFill>
                          <a:effectLst/>
                          <a:latin typeface="Calibri"/>
                        </a:rPr>
                        <a:t>11</a:t>
                      </a:r>
                      <a:r>
                        <a:rPr lang="ja-JP" altLang="en-US" sz="1100" b="0" i="0" u="none" strike="noStrike" dirty="0" smtClean="0">
                          <a:solidFill>
                            <a:srgbClr val="000000"/>
                          </a:solidFill>
                          <a:effectLst/>
                          <a:latin typeface="Calibri"/>
                        </a:rPr>
                        <a:t>月</a:t>
                      </a:r>
                      <a:endParaRPr lang="en-US" sz="1100" b="0" i="0" u="none" strike="noStrike" dirty="0" smtClean="0">
                        <a:solidFill>
                          <a:srgbClr val="000000"/>
                        </a:solidFill>
                        <a:effectLst/>
                        <a:latin typeface="Calibri"/>
                      </a:endParaRPr>
                    </a:p>
                  </a:txBody>
                  <a:tcPr marL="9523" marR="9523" marT="9523" marB="0" anchor="b"/>
                </a:tc>
                <a:tc>
                  <a:txBody>
                    <a:bodyPr/>
                    <a:lstStyle/>
                    <a:p>
                      <a:pPr marL="0" marR="0" lvl="0" indent="0" algn="ctr" defTabSz="685777" rtl="0" eaLnBrk="1" fontAlgn="b"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rgbClr val="000000"/>
                          </a:solidFill>
                          <a:effectLst/>
                          <a:uLnTx/>
                          <a:uFillTx/>
                          <a:latin typeface="Calibri"/>
                          <a:ea typeface="+mn-ea"/>
                          <a:cs typeface="+mn-cs"/>
                        </a:rPr>
                        <a:t>2016</a:t>
                      </a:r>
                      <a:r>
                        <a:rPr kumimoji="1" lang="ja-JP" altLang="en-US" sz="1100" b="0" i="0" u="none" strike="noStrike" kern="1200" cap="none" spc="0" normalizeH="0" baseline="0" noProof="0" dirty="0" smtClean="0">
                          <a:ln>
                            <a:noFill/>
                          </a:ln>
                          <a:solidFill>
                            <a:srgbClr val="000000"/>
                          </a:solidFill>
                          <a:effectLst/>
                          <a:uLnTx/>
                          <a:uFillTx/>
                          <a:latin typeface="Calibri"/>
                          <a:ea typeface="+mn-ea"/>
                          <a:cs typeface="+mn-cs"/>
                        </a:rPr>
                        <a:t>年</a:t>
                      </a:r>
                      <a:r>
                        <a:rPr kumimoji="1" lang="en-US" altLang="ja-JP" sz="1100" b="0" i="0" u="none" strike="noStrike" kern="1200" cap="none" spc="0" normalizeH="0" baseline="0" noProof="0" dirty="0" smtClean="0">
                          <a:ln>
                            <a:noFill/>
                          </a:ln>
                          <a:solidFill>
                            <a:srgbClr val="000000"/>
                          </a:solidFill>
                          <a:effectLst/>
                          <a:uLnTx/>
                          <a:uFillTx/>
                          <a:latin typeface="Calibri"/>
                          <a:ea typeface="+mn-ea"/>
                          <a:cs typeface="+mn-cs"/>
                        </a:rPr>
                        <a:t>11</a:t>
                      </a:r>
                      <a:r>
                        <a:rPr kumimoji="1" lang="ja-JP" altLang="en-US" sz="1100" b="0" i="0" u="none" strike="noStrike" kern="1200" cap="none" spc="0" normalizeH="0" baseline="0" noProof="0" dirty="0" smtClean="0">
                          <a:ln>
                            <a:noFill/>
                          </a:ln>
                          <a:solidFill>
                            <a:srgbClr val="000000"/>
                          </a:solidFill>
                          <a:effectLst/>
                          <a:uLnTx/>
                          <a:uFillTx/>
                          <a:latin typeface="Calibri"/>
                          <a:ea typeface="+mn-ea"/>
                          <a:cs typeface="+mn-cs"/>
                        </a:rPr>
                        <a:t>月</a:t>
                      </a:r>
                      <a:endParaRPr kumimoji="1" lang="en-US" altLang="ja-JP" sz="1100" b="0" i="0" u="none" strike="noStrike" kern="1200" cap="none" spc="0" normalizeH="0" baseline="0" noProof="0" dirty="0" smtClean="0">
                        <a:ln>
                          <a:noFill/>
                        </a:ln>
                        <a:solidFill>
                          <a:srgbClr val="000000"/>
                        </a:solidFill>
                        <a:effectLst/>
                        <a:uLnTx/>
                        <a:uFillTx/>
                        <a:latin typeface="Calibri"/>
                        <a:ea typeface="+mn-ea"/>
                        <a:cs typeface="+mn-cs"/>
                      </a:endParaRPr>
                    </a:p>
                  </a:txBody>
                  <a:tcPr marL="9523" marR="9523" marT="9523"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43413375"/>
              </p:ext>
            </p:extLst>
          </p:nvPr>
        </p:nvGraphicFramePr>
        <p:xfrm>
          <a:off x="4801523" y="1073154"/>
          <a:ext cx="4255534" cy="697512"/>
        </p:xfrm>
        <a:graphic>
          <a:graphicData uri="http://schemas.openxmlformats.org/drawingml/2006/table">
            <a:tbl>
              <a:tblPr firstRow="1" bandRow="1">
                <a:tableStyleId>{5C22544A-7EE6-4342-B048-85BDC9FD1C3A}</a:tableStyleId>
              </a:tblPr>
              <a:tblGrid>
                <a:gridCol w="1540713"/>
                <a:gridCol w="1564534"/>
                <a:gridCol w="1150287"/>
              </a:tblGrid>
              <a:tr h="466723">
                <a:tc>
                  <a:txBody>
                    <a:bodyPr/>
                    <a:lstStyle/>
                    <a:p>
                      <a:pPr algn="ctr" fontAlgn="b"/>
                      <a:r>
                        <a:rPr lang="en-US" sz="1500" b="0" i="0" u="none" strike="noStrike" dirty="0" smtClean="0">
                          <a:solidFill>
                            <a:schemeClr val="bg1"/>
                          </a:solidFill>
                          <a:effectLst/>
                          <a:latin typeface="+mn-lt"/>
                        </a:rPr>
                        <a:t>1562</a:t>
                      </a:r>
                      <a:r>
                        <a:rPr lang="en-US" sz="1500" b="0" i="0" u="none" strike="noStrike" baseline="0" dirty="0" smtClean="0">
                          <a:solidFill>
                            <a:schemeClr val="bg1"/>
                          </a:solidFill>
                          <a:effectLst/>
                          <a:latin typeface="+mn-lt"/>
                        </a:rPr>
                        <a:t> </a:t>
                      </a:r>
                    </a:p>
                    <a:p>
                      <a:pPr algn="ctr" fontAlgn="b"/>
                      <a:r>
                        <a:rPr lang="en-US" sz="1500" b="0" i="0" u="none" strike="noStrike" baseline="0" dirty="0" smtClean="0">
                          <a:solidFill>
                            <a:schemeClr val="bg1"/>
                          </a:solidFill>
                          <a:effectLst/>
                          <a:latin typeface="+mn-lt"/>
                        </a:rPr>
                        <a:t>PS</a:t>
                      </a:r>
                      <a:endParaRPr lang="en-US" sz="1500" b="0" i="0" u="none" strike="noStrike" dirty="0">
                        <a:solidFill>
                          <a:schemeClr val="bg1"/>
                        </a:solidFill>
                        <a:effectLst/>
                        <a:latin typeface="+mn-lt"/>
                      </a:endParaRPr>
                    </a:p>
                  </a:txBody>
                  <a:tcPr marL="9523" marR="9523" marT="9523" marB="0" anchor="ctr"/>
                </a:tc>
                <a:tc>
                  <a:txBody>
                    <a:bodyPr/>
                    <a:lstStyle/>
                    <a:p>
                      <a:pPr algn="ctr" fontAlgn="b"/>
                      <a:r>
                        <a:rPr lang="en-US" sz="1500" b="0" i="0" u="none" strike="noStrike" dirty="0" err="1" smtClean="0">
                          <a:solidFill>
                            <a:schemeClr val="bg1"/>
                          </a:solidFill>
                          <a:effectLst/>
                          <a:latin typeface="+mn-lt"/>
                        </a:rPr>
                        <a:t>Orderability</a:t>
                      </a:r>
                      <a:r>
                        <a:rPr lang="ja-JP" altLang="en-US" sz="1500" b="0" i="0" u="none" strike="noStrike" dirty="0" smtClean="0">
                          <a:solidFill>
                            <a:schemeClr val="bg1"/>
                          </a:solidFill>
                          <a:effectLst/>
                          <a:latin typeface="+mn-lt"/>
                        </a:rPr>
                        <a:t>予定</a:t>
                      </a:r>
                      <a:endParaRPr lang="en-US" sz="1500" b="0" i="0" u="none" strike="noStrike" dirty="0">
                        <a:solidFill>
                          <a:schemeClr val="bg1"/>
                        </a:solidFill>
                        <a:effectLst/>
                        <a:latin typeface="+mn-lt"/>
                      </a:endParaRPr>
                    </a:p>
                  </a:txBody>
                  <a:tcPr marL="9523" marR="9523" marT="9523" marB="0" anchor="ctr"/>
                </a:tc>
                <a:tc>
                  <a:txBody>
                    <a:bodyPr/>
                    <a:lstStyle/>
                    <a:p>
                      <a:pPr algn="ctr" fontAlgn="b"/>
                      <a:r>
                        <a:rPr lang="en-US" sz="1500" b="0" i="0" u="none" strike="noStrike" dirty="0" smtClean="0">
                          <a:solidFill>
                            <a:schemeClr val="bg1"/>
                          </a:solidFill>
                          <a:effectLst/>
                          <a:latin typeface="+mn-lt"/>
                        </a:rPr>
                        <a:t>FCS</a:t>
                      </a:r>
                      <a:r>
                        <a:rPr lang="ja-JP" altLang="en-US" sz="1500" b="0" i="0" u="none" strike="noStrike" dirty="0" smtClean="0">
                          <a:solidFill>
                            <a:schemeClr val="bg1"/>
                          </a:solidFill>
                          <a:effectLst/>
                          <a:latin typeface="+mn-lt"/>
                        </a:rPr>
                        <a:t>予定</a:t>
                      </a:r>
                      <a:endParaRPr lang="en-US" sz="1500" b="0" i="0" u="none" strike="noStrike" dirty="0">
                        <a:solidFill>
                          <a:schemeClr val="bg1"/>
                        </a:solidFill>
                        <a:effectLst/>
                        <a:latin typeface="+mn-lt"/>
                      </a:endParaRPr>
                    </a:p>
                  </a:txBody>
                  <a:tcPr marL="9523" marR="9523" marT="9523" marB="0" anchor="ctr"/>
                </a:tc>
              </a:tr>
              <a:tr h="230789">
                <a:tc>
                  <a:txBody>
                    <a:bodyPr/>
                    <a:lstStyle/>
                    <a:p>
                      <a:pPr algn="l" fontAlgn="b"/>
                      <a:r>
                        <a:rPr lang="en-US" sz="1100" b="0" i="0" u="none" strike="noStrike" dirty="0">
                          <a:solidFill>
                            <a:srgbClr val="000000"/>
                          </a:solidFill>
                          <a:effectLst/>
                          <a:latin typeface="Calibri"/>
                        </a:rPr>
                        <a:t>Japan</a:t>
                      </a:r>
                    </a:p>
                  </a:txBody>
                  <a:tcPr marL="9523" marR="9523" marT="9523" marB="0" anchor="b"/>
                </a:tc>
                <a:tc>
                  <a:txBody>
                    <a:bodyPr/>
                    <a:lstStyle/>
                    <a:p>
                      <a:pPr algn="ctr" fontAlgn="b"/>
                      <a:r>
                        <a:rPr lang="en-US" sz="1100" b="0" i="0" u="none" strike="noStrike" dirty="0" smtClean="0">
                          <a:solidFill>
                            <a:srgbClr val="000000"/>
                          </a:solidFill>
                          <a:effectLst/>
                          <a:latin typeface="Calibri"/>
                        </a:rPr>
                        <a:t>2017</a:t>
                      </a:r>
                      <a:r>
                        <a:rPr lang="ja-JP" altLang="en-US" sz="1100" b="0" i="0" u="none" strike="noStrike" dirty="0" smtClean="0">
                          <a:solidFill>
                            <a:srgbClr val="000000"/>
                          </a:solidFill>
                          <a:effectLst/>
                          <a:latin typeface="Calibri"/>
                        </a:rPr>
                        <a:t>年</a:t>
                      </a:r>
                      <a:r>
                        <a:rPr lang="en-US" altLang="ja-JP" sz="1100" b="0" i="0" u="none" strike="noStrike" dirty="0" smtClean="0">
                          <a:solidFill>
                            <a:srgbClr val="000000"/>
                          </a:solidFill>
                          <a:effectLst/>
                          <a:latin typeface="Calibri"/>
                        </a:rPr>
                        <a:t>1</a:t>
                      </a:r>
                      <a:r>
                        <a:rPr lang="ja-JP" altLang="en-US" sz="1100" b="0" i="0" u="none" strike="noStrike" dirty="0" smtClean="0">
                          <a:solidFill>
                            <a:srgbClr val="000000"/>
                          </a:solidFill>
                          <a:effectLst/>
                          <a:latin typeface="Calibri"/>
                        </a:rPr>
                        <a:t>月</a:t>
                      </a:r>
                      <a:endParaRPr lang="en-US" sz="1100" b="0" i="0" u="none" strike="noStrike" dirty="0" smtClean="0">
                        <a:solidFill>
                          <a:srgbClr val="000000"/>
                        </a:solidFill>
                        <a:effectLst/>
                        <a:latin typeface="Calibri"/>
                      </a:endParaRPr>
                    </a:p>
                  </a:txBody>
                  <a:tcPr marL="9523" marR="9523" marT="9523" marB="0" anchor="b"/>
                </a:tc>
                <a:tc>
                  <a:txBody>
                    <a:bodyPr/>
                    <a:lstStyle/>
                    <a:p>
                      <a:pPr algn="ctr" fontAlgn="b"/>
                      <a:r>
                        <a:rPr lang="en-US" sz="1100" b="0" i="0" u="none" strike="noStrike" dirty="0" smtClean="0">
                          <a:solidFill>
                            <a:srgbClr val="000000"/>
                          </a:solidFill>
                          <a:effectLst/>
                          <a:latin typeface="Calibri"/>
                        </a:rPr>
                        <a:t>2017</a:t>
                      </a:r>
                      <a:r>
                        <a:rPr lang="ja-JP" altLang="en-US" sz="1100" b="0" i="0" u="none" strike="noStrike" dirty="0" smtClean="0">
                          <a:solidFill>
                            <a:srgbClr val="000000"/>
                          </a:solidFill>
                          <a:effectLst/>
                          <a:latin typeface="Calibri"/>
                        </a:rPr>
                        <a:t>年</a:t>
                      </a:r>
                      <a:r>
                        <a:rPr lang="en-US" altLang="ja-JP" sz="1100" b="0" i="0" u="none" strike="noStrike" dirty="0" smtClean="0">
                          <a:solidFill>
                            <a:srgbClr val="000000"/>
                          </a:solidFill>
                          <a:effectLst/>
                          <a:latin typeface="Calibri"/>
                        </a:rPr>
                        <a:t>3</a:t>
                      </a:r>
                      <a:r>
                        <a:rPr lang="ja-JP" altLang="en-US" sz="1100" b="0" i="0" u="none" strike="noStrike" dirty="0" smtClean="0">
                          <a:solidFill>
                            <a:srgbClr val="000000"/>
                          </a:solidFill>
                          <a:effectLst/>
                          <a:latin typeface="Calibri"/>
                        </a:rPr>
                        <a:t>月</a:t>
                      </a:r>
                      <a:endParaRPr lang="en-US" sz="1100" b="0" i="0" u="none" strike="noStrike" dirty="0">
                        <a:solidFill>
                          <a:srgbClr val="000000"/>
                        </a:solidFill>
                        <a:effectLst/>
                        <a:latin typeface="Calibri"/>
                      </a:endParaRPr>
                    </a:p>
                  </a:txBody>
                  <a:tcPr marL="9523" marR="9523" marT="9523" marB="0" anchor="b"/>
                </a:tc>
              </a:tr>
            </a:tbl>
          </a:graphicData>
        </a:graphic>
      </p:graphicFrame>
      <p:sp>
        <p:nvSpPr>
          <p:cNvPr id="13" name="Rounded Rectangle 70"/>
          <p:cNvSpPr/>
          <p:nvPr/>
        </p:nvSpPr>
        <p:spPr>
          <a:xfrm>
            <a:off x="1729811" y="2241962"/>
            <a:ext cx="5929132" cy="2147158"/>
          </a:xfrm>
          <a:prstGeom prst="roundRect">
            <a:avLst/>
          </a:prstGeom>
          <a:solidFill>
            <a:srgbClr val="4895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ja-JP" altLang="en-US" sz="1600" b="1" dirty="0" smtClean="0">
                <a:latin typeface="+mj-lt"/>
              </a:rPr>
              <a:t> グローバルでの</a:t>
            </a:r>
            <a:r>
              <a:rPr lang="en-US" sz="1600" b="1" dirty="0" smtClean="0">
                <a:latin typeface="+mj-lt"/>
              </a:rPr>
              <a:t>FCS</a:t>
            </a:r>
            <a:r>
              <a:rPr lang="ja-JP" altLang="en-US" sz="1600" b="1" dirty="0" smtClean="0">
                <a:latin typeface="+mj-lt"/>
              </a:rPr>
              <a:t>は、</a:t>
            </a:r>
            <a:endParaRPr lang="en-US" altLang="ja-JP" sz="1600" b="1" dirty="0">
              <a:latin typeface="+mj-lt"/>
            </a:endParaRPr>
          </a:p>
          <a:p>
            <a:r>
              <a:rPr lang="en-US" altLang="ja-JP" sz="1600" b="1" dirty="0">
                <a:latin typeface="+mj-lt"/>
              </a:rPr>
              <a:t>-</a:t>
            </a:r>
            <a:r>
              <a:rPr lang="en-US" altLang="ja-JP" sz="1600" b="1" dirty="0" smtClean="0"/>
              <a:t>AP1562I/E/D : </a:t>
            </a:r>
            <a:r>
              <a:rPr lang="en-US" sz="1600" b="1" dirty="0" smtClean="0">
                <a:latin typeface="+mj-lt"/>
              </a:rPr>
              <a:t>2016</a:t>
            </a:r>
            <a:r>
              <a:rPr lang="ja-JP" altLang="en-US" sz="1600" b="1" dirty="0" smtClean="0">
                <a:latin typeface="+mj-lt"/>
              </a:rPr>
              <a:t>年</a:t>
            </a:r>
            <a:r>
              <a:rPr lang="en-US" altLang="ja-JP" sz="1600" b="1" dirty="0" smtClean="0">
                <a:latin typeface="+mj-lt"/>
              </a:rPr>
              <a:t>9</a:t>
            </a:r>
            <a:r>
              <a:rPr lang="ja-JP" altLang="en-US" sz="1600" b="1" dirty="0" smtClean="0">
                <a:latin typeface="+mj-lt"/>
              </a:rPr>
              <a:t>月予定</a:t>
            </a:r>
            <a:endParaRPr lang="en-US" altLang="ja-JP" sz="1600" b="1" dirty="0">
              <a:latin typeface="+mj-lt"/>
            </a:endParaRPr>
          </a:p>
          <a:p>
            <a:r>
              <a:rPr lang="en-US" altLang="ja-JP" sz="1600" b="1" dirty="0" smtClean="0">
                <a:latin typeface="+mj-lt"/>
              </a:rPr>
              <a:t>-AP1562PS : 2017</a:t>
            </a:r>
            <a:r>
              <a:rPr lang="ja-JP" altLang="en-US" sz="1600" b="1" dirty="0" smtClean="0">
                <a:latin typeface="+mj-lt"/>
              </a:rPr>
              <a:t>年</a:t>
            </a:r>
            <a:r>
              <a:rPr lang="en-US" altLang="ja-JP" sz="1600" b="1" dirty="0" smtClean="0">
                <a:latin typeface="+mj-lt"/>
              </a:rPr>
              <a:t>3</a:t>
            </a:r>
            <a:r>
              <a:rPr lang="ja-JP" altLang="en-US" sz="1600" b="1" dirty="0" smtClean="0">
                <a:latin typeface="+mj-lt"/>
              </a:rPr>
              <a:t>月予定</a:t>
            </a:r>
            <a:endParaRPr lang="en-US" altLang="ja-JP" sz="1600" b="1" dirty="0" smtClean="0">
              <a:latin typeface="+mj-lt"/>
            </a:endParaRPr>
          </a:p>
          <a:p>
            <a:endParaRPr lang="en-US" altLang="ja-JP" sz="1600" b="1" dirty="0">
              <a:latin typeface="+mj-lt"/>
            </a:endParaRPr>
          </a:p>
          <a:p>
            <a:pPr marL="285750" indent="-285750">
              <a:buFont typeface="Arial" panose="020B0604020202020204" pitchFamily="34" charset="0"/>
              <a:buChar char="•"/>
            </a:pPr>
            <a:r>
              <a:rPr lang="ja-JP" altLang="en-US" sz="1600" b="1" dirty="0" smtClean="0">
                <a:latin typeface="+mj-lt"/>
              </a:rPr>
              <a:t>日本向けの</a:t>
            </a:r>
            <a:r>
              <a:rPr lang="en-US" altLang="ja-JP" sz="1600" b="1" dirty="0" smtClean="0">
                <a:latin typeface="+mj-lt"/>
              </a:rPr>
              <a:t>FCS</a:t>
            </a:r>
            <a:r>
              <a:rPr lang="ja-JP" altLang="en-US" sz="1600" b="1" dirty="0" smtClean="0">
                <a:latin typeface="+mj-lt"/>
              </a:rPr>
              <a:t>は、</a:t>
            </a:r>
            <a:endParaRPr lang="en-US" altLang="ja-JP" sz="1600" b="1" dirty="0" smtClean="0">
              <a:latin typeface="+mj-lt"/>
            </a:endParaRPr>
          </a:p>
          <a:p>
            <a:r>
              <a:rPr lang="en-US" altLang="ja-JP" sz="1600" b="1" dirty="0"/>
              <a:t>-AP1562I/E/D : 2016</a:t>
            </a:r>
            <a:r>
              <a:rPr lang="ja-JP" altLang="en-US" sz="1600" b="1" dirty="0" smtClean="0"/>
              <a:t>年</a:t>
            </a:r>
            <a:r>
              <a:rPr lang="en-US" altLang="ja-JP" sz="1600" b="1" dirty="0" smtClean="0"/>
              <a:t>11</a:t>
            </a:r>
            <a:r>
              <a:rPr lang="ja-JP" altLang="en-US" sz="1600" b="1" dirty="0" smtClean="0"/>
              <a:t>月</a:t>
            </a:r>
            <a:r>
              <a:rPr lang="ja-JP" altLang="en-US" sz="1600" b="1" dirty="0"/>
              <a:t>予定</a:t>
            </a:r>
            <a:endParaRPr lang="en-US" altLang="ja-JP" sz="1600" b="1" dirty="0"/>
          </a:p>
          <a:p>
            <a:r>
              <a:rPr lang="en-US" altLang="ja-JP" sz="1600" b="1" dirty="0"/>
              <a:t>-AP1562PS : 2017</a:t>
            </a:r>
            <a:r>
              <a:rPr lang="ja-JP" altLang="en-US" sz="1600" b="1" dirty="0"/>
              <a:t>年</a:t>
            </a:r>
            <a:r>
              <a:rPr lang="en-US" altLang="ja-JP" sz="1600" b="1" dirty="0"/>
              <a:t>3</a:t>
            </a:r>
            <a:r>
              <a:rPr lang="ja-JP" altLang="en-US" sz="1600" b="1" dirty="0"/>
              <a:t>月</a:t>
            </a:r>
            <a:r>
              <a:rPr lang="ja-JP" altLang="en-US" sz="1600" b="1" dirty="0" smtClean="0"/>
              <a:t>予定</a:t>
            </a:r>
            <a:endParaRPr lang="en-US" altLang="ja-JP" sz="1600" b="1" dirty="0"/>
          </a:p>
          <a:p>
            <a:r>
              <a:rPr lang="en-US" altLang="ja-JP" sz="1600" b="1" dirty="0" smtClean="0">
                <a:latin typeface="+mj-lt"/>
              </a:rPr>
              <a:t>※</a:t>
            </a:r>
            <a:r>
              <a:rPr lang="ja-JP" altLang="en-US" sz="1600" b="1" dirty="0" smtClean="0">
                <a:latin typeface="+mj-lt"/>
              </a:rPr>
              <a:t>技適取得の関係でグローバルよりリリースが遅れます。</a:t>
            </a:r>
            <a:endParaRPr lang="en-US" altLang="ja-JP" sz="1600" b="1" dirty="0" smtClean="0">
              <a:latin typeface="+mj-lt"/>
            </a:endParaRPr>
          </a:p>
        </p:txBody>
      </p:sp>
    </p:spTree>
    <p:extLst>
      <p:ext uri="{BB962C8B-B14F-4D97-AF65-F5344CB8AC3E}">
        <p14:creationId xmlns:p14="http://schemas.microsoft.com/office/powerpoint/2010/main" val="369512913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参考資料</a:t>
            </a:r>
            <a:endParaRPr kumimoji="1" lang="ja-JP" altLang="en-US" dirty="0"/>
          </a:p>
        </p:txBody>
      </p:sp>
      <p:sp>
        <p:nvSpPr>
          <p:cNvPr id="4" name="テキスト ボックス 3"/>
          <p:cNvSpPr txBox="1"/>
          <p:nvPr/>
        </p:nvSpPr>
        <p:spPr>
          <a:xfrm>
            <a:off x="437766" y="1250151"/>
            <a:ext cx="8169965" cy="2862322"/>
          </a:xfrm>
          <a:prstGeom prst="rect">
            <a:avLst/>
          </a:prstGeom>
          <a:noFill/>
        </p:spPr>
        <p:txBody>
          <a:bodyPr wrap="square" rtlCol="0">
            <a:spAutoFit/>
          </a:bodyPr>
          <a:lstStyle/>
          <a:p>
            <a:pPr marL="285750" indent="-285750">
              <a:buFont typeface="Arial" panose="020B0604020202020204" pitchFamily="34" charset="0"/>
              <a:buChar char="•"/>
            </a:pPr>
            <a:r>
              <a:rPr lang="en-US" altLang="ja-JP" sz="2000" dirty="0"/>
              <a:t>Cisco </a:t>
            </a:r>
            <a:r>
              <a:rPr lang="en-US" altLang="ja-JP" sz="2000" dirty="0" err="1"/>
              <a:t>Aironet</a:t>
            </a:r>
            <a:r>
              <a:rPr lang="en-US" altLang="ja-JP" sz="2000" dirty="0"/>
              <a:t> 1560 Series Outdoor Access Points Data </a:t>
            </a:r>
            <a:r>
              <a:rPr lang="en-US" altLang="ja-JP" sz="2000" dirty="0" smtClean="0"/>
              <a:t>Sheet</a:t>
            </a:r>
            <a:endParaRPr kumimoji="1" lang="en-US" altLang="ja-JP" sz="2000" dirty="0" smtClean="0">
              <a:latin typeface="+mn-ea"/>
              <a:ea typeface="+mn-ea"/>
            </a:endParaRPr>
          </a:p>
          <a:p>
            <a:r>
              <a:rPr kumimoji="1" lang="en-US" altLang="ja-JP" sz="2000" dirty="0">
                <a:latin typeface="+mn-ea"/>
                <a:ea typeface="+mn-ea"/>
                <a:hlinkClick r:id="rId2"/>
              </a:rPr>
              <a:t>http://</a:t>
            </a:r>
            <a:r>
              <a:rPr kumimoji="1" lang="en-US" altLang="ja-JP" sz="2000" dirty="0" smtClean="0">
                <a:latin typeface="+mn-ea"/>
                <a:ea typeface="+mn-ea"/>
                <a:hlinkClick r:id="rId2"/>
              </a:rPr>
              <a:t>www.cisco.com/c/en/us/products/collateral/wireless/aironet-1560-series/datasheet-c78-737416.html</a:t>
            </a:r>
            <a:endParaRPr kumimoji="1" lang="en-US" altLang="ja-JP" sz="2000" dirty="0" smtClean="0">
              <a:latin typeface="+mn-ea"/>
              <a:ea typeface="+mn-ea"/>
            </a:endParaRPr>
          </a:p>
          <a:p>
            <a:endParaRPr kumimoji="1" lang="en-US" altLang="ja-JP" sz="2000" dirty="0">
              <a:latin typeface="+mn-ea"/>
              <a:ea typeface="+mn-ea"/>
            </a:endParaRPr>
          </a:p>
          <a:p>
            <a:pPr marL="285750" indent="-285750">
              <a:buFont typeface="Arial" panose="020B0604020202020204" pitchFamily="34" charset="0"/>
              <a:buChar char="•"/>
            </a:pPr>
            <a:r>
              <a:rPr lang="en-US" altLang="ja-JP" sz="2000" dirty="0"/>
              <a:t>Cisco </a:t>
            </a:r>
            <a:r>
              <a:rPr lang="en-US" altLang="ja-JP" sz="2000" dirty="0" err="1"/>
              <a:t>Aironet</a:t>
            </a:r>
            <a:r>
              <a:rPr lang="en-US" altLang="ja-JP" sz="2000" dirty="0"/>
              <a:t> 1560 Series Outdoor Access Points Ordering Guide</a:t>
            </a:r>
          </a:p>
          <a:p>
            <a:r>
              <a:rPr kumimoji="1" lang="en-US" altLang="ja-JP" sz="2000" dirty="0">
                <a:latin typeface="+mn-ea"/>
                <a:ea typeface="+mn-ea"/>
                <a:hlinkClick r:id="rId3"/>
              </a:rPr>
              <a:t>http://</a:t>
            </a:r>
            <a:r>
              <a:rPr kumimoji="1" lang="en-US" altLang="ja-JP" sz="2000" dirty="0" smtClean="0">
                <a:latin typeface="+mn-ea"/>
                <a:ea typeface="+mn-ea"/>
                <a:hlinkClick r:id="rId3"/>
              </a:rPr>
              <a:t>www.cisco.com/c/en/us/products/collateral/wireless/aironet-1560-series/guide-c07-737428.html</a:t>
            </a:r>
            <a:endParaRPr kumimoji="1" lang="en-US" altLang="ja-JP" sz="2000" dirty="0" smtClean="0">
              <a:latin typeface="+mn-ea"/>
              <a:ea typeface="+mn-ea"/>
            </a:endParaRPr>
          </a:p>
          <a:p>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p:txBody>
      </p:sp>
    </p:spTree>
    <p:extLst>
      <p:ext uri="{BB962C8B-B14F-4D97-AF65-F5344CB8AC3E}">
        <p14:creationId xmlns:p14="http://schemas.microsoft.com/office/powerpoint/2010/main" val="128681553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CMX </a:t>
            </a:r>
            <a:r>
              <a:rPr lang="en-US" sz="4000" dirty="0" err="1" smtClean="0"/>
              <a:t>on-premise</a:t>
            </a:r>
            <a:r>
              <a:rPr lang="en-US" sz="4000" dirty="0" smtClean="0"/>
              <a:t> </a:t>
            </a:r>
            <a:r>
              <a:rPr lang="ja-JP" altLang="en-US" sz="4000" dirty="0" smtClean="0"/>
              <a:t>アップデート</a:t>
            </a:r>
            <a:endParaRPr lang="en-US" sz="4000" dirty="0"/>
          </a:p>
        </p:txBody>
      </p:sp>
    </p:spTree>
    <p:extLst>
      <p:ext uri="{BB962C8B-B14F-4D97-AF65-F5344CB8AC3E}">
        <p14:creationId xmlns:p14="http://schemas.microsoft.com/office/powerpoint/2010/main" val="222348265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129"/>
          <p:cNvSpPr txBox="1"/>
          <p:nvPr/>
        </p:nvSpPr>
        <p:spPr>
          <a:xfrm>
            <a:off x="4796100" y="948376"/>
            <a:ext cx="1218151" cy="295873"/>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r>
              <a:rPr kumimoji="1" lang="ja-JP" altLang="en-US" sz="1200" dirty="0">
                <a:solidFill>
                  <a:srgbClr val="4D4D4D"/>
                </a:solidFill>
                <a:latin typeface="メイリオ" pitchFamily="50" charset="-128"/>
                <a:ea typeface="メイリオ" pitchFamily="50" charset="-128"/>
                <a:cs typeface="メイリオ" pitchFamily="50" charset="-128"/>
              </a:rPr>
              <a:t>デバイス管理</a:t>
            </a:r>
            <a:endParaRPr kumimoji="1" lang="en-US" altLang="ja-JP" sz="1200" dirty="0">
              <a:solidFill>
                <a:srgbClr val="4D4D4D"/>
              </a:solidFill>
              <a:latin typeface="メイリオ" pitchFamily="50" charset="-128"/>
              <a:ea typeface="メイリオ" pitchFamily="50" charset="-128"/>
              <a:cs typeface="メイリオ" pitchFamily="50" charset="-128"/>
            </a:endParaRPr>
          </a:p>
        </p:txBody>
      </p:sp>
      <p:sp>
        <p:nvSpPr>
          <p:cNvPr id="105" name="TextBox 104"/>
          <p:cNvSpPr txBox="1"/>
          <p:nvPr/>
        </p:nvSpPr>
        <p:spPr>
          <a:xfrm>
            <a:off x="1144937" y="3699121"/>
            <a:ext cx="1167071" cy="385371"/>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r>
              <a:rPr kumimoji="1" lang="ja-JP" altLang="en-US" sz="1050" dirty="0">
                <a:solidFill>
                  <a:srgbClr val="4D4D4D"/>
                </a:solidFill>
                <a:latin typeface="メイリオ" pitchFamily="50" charset="-128"/>
                <a:ea typeface="メイリオ" pitchFamily="50" charset="-128"/>
                <a:cs typeface="メイリオ" pitchFamily="50" charset="-128"/>
              </a:rPr>
              <a:t>クライアントの</a:t>
            </a:r>
            <a:r>
              <a:rPr kumimoji="1" lang="en-US" altLang="ja-JP" sz="1050" dirty="0">
                <a:solidFill>
                  <a:srgbClr val="4D4D4D"/>
                </a:solidFill>
                <a:latin typeface="メイリオ" pitchFamily="50" charset="-128"/>
                <a:ea typeface="メイリオ" pitchFamily="50" charset="-128"/>
                <a:cs typeface="メイリオ" pitchFamily="50" charset="-128"/>
              </a:rPr>
              <a:t/>
            </a:r>
            <a:br>
              <a:rPr kumimoji="1" lang="en-US" altLang="ja-JP" sz="1050" dirty="0">
                <a:solidFill>
                  <a:srgbClr val="4D4D4D"/>
                </a:solidFill>
                <a:latin typeface="メイリオ" pitchFamily="50" charset="-128"/>
                <a:ea typeface="メイリオ" pitchFamily="50" charset="-128"/>
                <a:cs typeface="メイリオ" pitchFamily="50" charset="-128"/>
              </a:rPr>
            </a:br>
            <a:r>
              <a:rPr kumimoji="1" lang="ja-JP" altLang="en-US" sz="1050" dirty="0">
                <a:solidFill>
                  <a:srgbClr val="4D4D4D"/>
                </a:solidFill>
                <a:latin typeface="メイリオ" pitchFamily="50" charset="-128"/>
                <a:ea typeface="メイリオ" pitchFamily="50" charset="-128"/>
                <a:cs typeface="メイリオ" pitchFamily="50" charset="-128"/>
              </a:rPr>
              <a:t>電波検出</a:t>
            </a:r>
          </a:p>
        </p:txBody>
      </p:sp>
      <p:sp>
        <p:nvSpPr>
          <p:cNvPr id="2" name="Title 1"/>
          <p:cNvSpPr>
            <a:spLocks noGrp="1"/>
          </p:cNvSpPr>
          <p:nvPr>
            <p:ph type="title"/>
          </p:nvPr>
        </p:nvSpPr>
        <p:spPr>
          <a:xfrm>
            <a:off x="313581" y="187811"/>
            <a:ext cx="8345488" cy="731837"/>
          </a:xfrm>
        </p:spPr>
        <p:txBody>
          <a:bodyPr/>
          <a:lstStyle/>
          <a:p>
            <a:r>
              <a:rPr lang="ja-JP" altLang="en-US" dirty="0" smtClean="0"/>
              <a:t>振り返り：</a:t>
            </a:r>
            <a:r>
              <a:rPr lang="en-US" altLang="ja-JP" dirty="0" smtClean="0"/>
              <a:t>CMX10.x </a:t>
            </a:r>
            <a:r>
              <a:rPr lang="ja-JP" altLang="en-US" dirty="0"/>
              <a:t>構成機器</a:t>
            </a:r>
            <a:r>
              <a:rPr lang="en-US" altLang="ja-JP" dirty="0"/>
              <a:t> </a:t>
            </a:r>
            <a:r>
              <a:rPr lang="ja-JP" altLang="en-US" dirty="0" smtClean="0"/>
              <a:t>全体図</a:t>
            </a:r>
            <a:endParaRPr lang="en-US" dirty="0"/>
          </a:p>
        </p:txBody>
      </p:sp>
      <p:sp>
        <p:nvSpPr>
          <p:cNvPr id="134" name="Content Placeholder 133"/>
          <p:cNvSpPr>
            <a:spLocks noGrp="1"/>
          </p:cNvSpPr>
          <p:nvPr>
            <p:ph idx="4294967295"/>
          </p:nvPr>
        </p:nvSpPr>
        <p:spPr>
          <a:xfrm>
            <a:off x="0" y="1004888"/>
            <a:ext cx="8551069" cy="3724275"/>
          </a:xfrm>
          <a:prstGeom prst="rect">
            <a:avLst/>
          </a:prstGeom>
        </p:spPr>
        <p:txBody>
          <a:bodyPr/>
          <a:lstStyle/>
          <a:p>
            <a:pPr marL="0" indent="0">
              <a:buNone/>
            </a:pPr>
            <a:r>
              <a:rPr lang="en-US" dirty="0" smtClean="0"/>
              <a:t> </a:t>
            </a:r>
            <a:endParaRPr lang="en-US" dirty="0"/>
          </a:p>
        </p:txBody>
      </p:sp>
      <p:grpSp>
        <p:nvGrpSpPr>
          <p:cNvPr id="17" name="Group 58"/>
          <p:cNvGrpSpPr>
            <a:grpSpLocks noChangeAspect="1"/>
          </p:cNvGrpSpPr>
          <p:nvPr/>
        </p:nvGrpSpPr>
        <p:grpSpPr bwMode="auto">
          <a:xfrm rot="17762804">
            <a:off x="1746924" y="3962010"/>
            <a:ext cx="1100654" cy="104654"/>
            <a:chOff x="3120" y="3600"/>
            <a:chExt cx="2112" cy="200"/>
          </a:xfrm>
        </p:grpSpPr>
        <p:sp>
          <p:nvSpPr>
            <p:cNvPr id="18"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19"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20"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56" name="Group 58"/>
          <p:cNvGrpSpPr>
            <a:grpSpLocks noChangeAspect="1"/>
          </p:cNvGrpSpPr>
          <p:nvPr/>
        </p:nvGrpSpPr>
        <p:grpSpPr bwMode="auto">
          <a:xfrm rot="16850339">
            <a:off x="3123785" y="3967357"/>
            <a:ext cx="1100654" cy="104654"/>
            <a:chOff x="3120" y="3600"/>
            <a:chExt cx="2112" cy="200"/>
          </a:xfrm>
        </p:grpSpPr>
        <p:sp>
          <p:nvSpPr>
            <p:cNvPr id="57"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58"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59"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60" name="Group 58"/>
          <p:cNvGrpSpPr>
            <a:grpSpLocks noChangeAspect="1"/>
          </p:cNvGrpSpPr>
          <p:nvPr/>
        </p:nvGrpSpPr>
        <p:grpSpPr bwMode="auto">
          <a:xfrm rot="17762804">
            <a:off x="5609917" y="4000368"/>
            <a:ext cx="1100654" cy="104654"/>
            <a:chOff x="3120" y="3600"/>
            <a:chExt cx="2112" cy="200"/>
          </a:xfrm>
        </p:grpSpPr>
        <p:sp>
          <p:nvSpPr>
            <p:cNvPr id="61"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62"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63"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64" name="Group 58"/>
          <p:cNvGrpSpPr>
            <a:grpSpLocks noChangeAspect="1"/>
          </p:cNvGrpSpPr>
          <p:nvPr/>
        </p:nvGrpSpPr>
        <p:grpSpPr bwMode="auto">
          <a:xfrm rot="3538080">
            <a:off x="2246154" y="3990770"/>
            <a:ext cx="1100654" cy="104654"/>
            <a:chOff x="3120" y="3600"/>
            <a:chExt cx="2112" cy="200"/>
          </a:xfrm>
        </p:grpSpPr>
        <p:sp>
          <p:nvSpPr>
            <p:cNvPr id="65"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66"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67"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68" name="Group 58"/>
          <p:cNvGrpSpPr>
            <a:grpSpLocks noChangeAspect="1"/>
          </p:cNvGrpSpPr>
          <p:nvPr/>
        </p:nvGrpSpPr>
        <p:grpSpPr bwMode="auto">
          <a:xfrm rot="4006905">
            <a:off x="3589493" y="3979358"/>
            <a:ext cx="1100654" cy="104654"/>
            <a:chOff x="3120" y="3600"/>
            <a:chExt cx="2112" cy="200"/>
          </a:xfrm>
        </p:grpSpPr>
        <p:sp>
          <p:nvSpPr>
            <p:cNvPr id="69"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70"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71"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72" name="Group 58"/>
          <p:cNvGrpSpPr>
            <a:grpSpLocks noChangeAspect="1"/>
          </p:cNvGrpSpPr>
          <p:nvPr/>
        </p:nvGrpSpPr>
        <p:grpSpPr bwMode="auto">
          <a:xfrm rot="3538080">
            <a:off x="6146156" y="4007240"/>
            <a:ext cx="1100654" cy="104654"/>
            <a:chOff x="3120" y="3600"/>
            <a:chExt cx="2112" cy="200"/>
          </a:xfrm>
        </p:grpSpPr>
        <p:sp>
          <p:nvSpPr>
            <p:cNvPr id="73"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74"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75"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76" name="Group 58"/>
          <p:cNvGrpSpPr>
            <a:grpSpLocks noChangeAspect="1"/>
          </p:cNvGrpSpPr>
          <p:nvPr/>
        </p:nvGrpSpPr>
        <p:grpSpPr bwMode="auto">
          <a:xfrm rot="16850339">
            <a:off x="4582849" y="3975696"/>
            <a:ext cx="1100654" cy="104654"/>
            <a:chOff x="3120" y="3600"/>
            <a:chExt cx="2112" cy="200"/>
          </a:xfrm>
        </p:grpSpPr>
        <p:sp>
          <p:nvSpPr>
            <p:cNvPr id="77" name="AutoShape 59"/>
            <p:cNvSpPr>
              <a:spLocks noChangeAspect="1" noChangeArrowheads="1" noTextEdit="1"/>
            </p:cNvSpPr>
            <p:nvPr/>
          </p:nvSpPr>
          <p:spPr bwMode="auto">
            <a:xfrm>
              <a:off x="3120" y="3600"/>
              <a:ext cx="2112" cy="200"/>
            </a:xfrm>
            <a:prstGeom prst="rect">
              <a:avLst/>
            </a:prstGeom>
            <a:noFill/>
            <a:ln w="9525">
              <a:noFill/>
              <a:miter lim="800000"/>
              <a:headEnd/>
              <a:tailEnd/>
            </a:ln>
          </p:spPr>
          <p:txBody>
            <a:bodyPr/>
            <a:lstStyle/>
            <a:p>
              <a:endParaRPr lang="en-US"/>
            </a:p>
          </p:txBody>
        </p:sp>
        <p:sp>
          <p:nvSpPr>
            <p:cNvPr id="78" name="Freeform 60"/>
            <p:cNvSpPr>
              <a:spLocks/>
            </p:cNvSpPr>
            <p:nvPr/>
          </p:nvSpPr>
          <p:spPr bwMode="auto">
            <a:xfrm>
              <a:off x="3134" y="3612"/>
              <a:ext cx="2084" cy="174"/>
            </a:xfrm>
            <a:custGeom>
              <a:avLst/>
              <a:gdLst/>
              <a:ahLst/>
              <a:cxnLst>
                <a:cxn ang="0">
                  <a:pos x="2058" y="138"/>
                </a:cxn>
                <a:cxn ang="0">
                  <a:pos x="2018" y="172"/>
                </a:cxn>
                <a:cxn ang="0">
                  <a:pos x="1972" y="160"/>
                </a:cxn>
                <a:cxn ang="0">
                  <a:pos x="1934" y="106"/>
                </a:cxn>
                <a:cxn ang="0">
                  <a:pos x="1894" y="30"/>
                </a:cxn>
                <a:cxn ang="0">
                  <a:pos x="1844" y="2"/>
                </a:cxn>
                <a:cxn ang="0">
                  <a:pos x="1800" y="22"/>
                </a:cxn>
                <a:cxn ang="0">
                  <a:pos x="1774" y="66"/>
                </a:cxn>
                <a:cxn ang="0">
                  <a:pos x="1732" y="134"/>
                </a:cxn>
                <a:cxn ang="0">
                  <a:pos x="1676" y="170"/>
                </a:cxn>
                <a:cxn ang="0">
                  <a:pos x="1646" y="150"/>
                </a:cxn>
                <a:cxn ang="0">
                  <a:pos x="1608" y="92"/>
                </a:cxn>
                <a:cxn ang="0">
                  <a:pos x="1574" y="30"/>
                </a:cxn>
                <a:cxn ang="0">
                  <a:pos x="1530" y="2"/>
                </a:cxn>
                <a:cxn ang="0">
                  <a:pos x="1486" y="18"/>
                </a:cxn>
                <a:cxn ang="0">
                  <a:pos x="1448" y="88"/>
                </a:cxn>
                <a:cxn ang="0">
                  <a:pos x="1418" y="138"/>
                </a:cxn>
                <a:cxn ang="0">
                  <a:pos x="1388" y="162"/>
                </a:cxn>
                <a:cxn ang="0">
                  <a:pos x="1350" y="170"/>
                </a:cxn>
                <a:cxn ang="0">
                  <a:pos x="1302" y="124"/>
                </a:cxn>
                <a:cxn ang="0">
                  <a:pos x="1254" y="38"/>
                </a:cxn>
                <a:cxn ang="0">
                  <a:pos x="1216" y="4"/>
                </a:cxn>
                <a:cxn ang="0">
                  <a:pos x="1174" y="12"/>
                </a:cxn>
                <a:cxn ang="0">
                  <a:pos x="1142" y="56"/>
                </a:cxn>
                <a:cxn ang="0">
                  <a:pos x="1108" y="122"/>
                </a:cxn>
                <a:cxn ang="0">
                  <a:pos x="1062" y="166"/>
                </a:cxn>
                <a:cxn ang="0">
                  <a:pos x="1032" y="174"/>
                </a:cxn>
                <a:cxn ang="0">
                  <a:pos x="996" y="150"/>
                </a:cxn>
                <a:cxn ang="0">
                  <a:pos x="958" y="76"/>
                </a:cxn>
                <a:cxn ang="0">
                  <a:pos x="926" y="24"/>
                </a:cxn>
                <a:cxn ang="0">
                  <a:pos x="902" y="8"/>
                </a:cxn>
                <a:cxn ang="0">
                  <a:pos x="878" y="4"/>
                </a:cxn>
                <a:cxn ang="0">
                  <a:pos x="852" y="14"/>
                </a:cxn>
                <a:cxn ang="0">
                  <a:pos x="826" y="40"/>
                </a:cxn>
                <a:cxn ang="0">
                  <a:pos x="788" y="118"/>
                </a:cxn>
                <a:cxn ang="0">
                  <a:pos x="754" y="160"/>
                </a:cxn>
                <a:cxn ang="0">
                  <a:pos x="738" y="170"/>
                </a:cxn>
                <a:cxn ang="0">
                  <a:pos x="724" y="174"/>
                </a:cxn>
                <a:cxn ang="0">
                  <a:pos x="692" y="162"/>
                </a:cxn>
                <a:cxn ang="0">
                  <a:pos x="656" y="116"/>
                </a:cxn>
                <a:cxn ang="0">
                  <a:pos x="608" y="34"/>
                </a:cxn>
                <a:cxn ang="0">
                  <a:pos x="564" y="4"/>
                </a:cxn>
                <a:cxn ang="0">
                  <a:pos x="526" y="22"/>
                </a:cxn>
                <a:cxn ang="0">
                  <a:pos x="484" y="80"/>
                </a:cxn>
                <a:cxn ang="0">
                  <a:pos x="450" y="146"/>
                </a:cxn>
                <a:cxn ang="0">
                  <a:pos x="414" y="170"/>
                </a:cxn>
                <a:cxn ang="0">
                  <a:pos x="378" y="166"/>
                </a:cxn>
                <a:cxn ang="0">
                  <a:pos x="350" y="144"/>
                </a:cxn>
                <a:cxn ang="0">
                  <a:pos x="318" y="86"/>
                </a:cxn>
                <a:cxn ang="0">
                  <a:pos x="276" y="22"/>
                </a:cxn>
                <a:cxn ang="0">
                  <a:pos x="240" y="0"/>
                </a:cxn>
                <a:cxn ang="0">
                  <a:pos x="200" y="18"/>
                </a:cxn>
                <a:cxn ang="0">
                  <a:pos x="166" y="80"/>
                </a:cxn>
                <a:cxn ang="0">
                  <a:pos x="142" y="132"/>
                </a:cxn>
                <a:cxn ang="0">
                  <a:pos x="96" y="168"/>
                </a:cxn>
                <a:cxn ang="0">
                  <a:pos x="50" y="166"/>
                </a:cxn>
                <a:cxn ang="0">
                  <a:pos x="14" y="118"/>
                </a:cxn>
              </a:cxnLst>
              <a:rect l="0" t="0" r="r" b="b"/>
              <a:pathLst>
                <a:path w="2084" h="174">
                  <a:moveTo>
                    <a:pt x="2084" y="84"/>
                  </a:moveTo>
                  <a:lnTo>
                    <a:pt x="2074" y="108"/>
                  </a:lnTo>
                  <a:lnTo>
                    <a:pt x="2058" y="138"/>
                  </a:lnTo>
                  <a:lnTo>
                    <a:pt x="2048" y="152"/>
                  </a:lnTo>
                  <a:lnTo>
                    <a:pt x="2034" y="164"/>
                  </a:lnTo>
                  <a:lnTo>
                    <a:pt x="2018" y="172"/>
                  </a:lnTo>
                  <a:lnTo>
                    <a:pt x="2002" y="172"/>
                  </a:lnTo>
                  <a:lnTo>
                    <a:pt x="1988" y="170"/>
                  </a:lnTo>
                  <a:lnTo>
                    <a:pt x="1972" y="160"/>
                  </a:lnTo>
                  <a:lnTo>
                    <a:pt x="1958" y="146"/>
                  </a:lnTo>
                  <a:lnTo>
                    <a:pt x="1946" y="130"/>
                  </a:lnTo>
                  <a:lnTo>
                    <a:pt x="1934" y="106"/>
                  </a:lnTo>
                  <a:lnTo>
                    <a:pt x="1922" y="78"/>
                  </a:lnTo>
                  <a:lnTo>
                    <a:pt x="1910" y="54"/>
                  </a:lnTo>
                  <a:lnTo>
                    <a:pt x="1894" y="30"/>
                  </a:lnTo>
                  <a:lnTo>
                    <a:pt x="1882" y="16"/>
                  </a:lnTo>
                  <a:lnTo>
                    <a:pt x="1864" y="6"/>
                  </a:lnTo>
                  <a:lnTo>
                    <a:pt x="1844" y="2"/>
                  </a:lnTo>
                  <a:lnTo>
                    <a:pt x="1834" y="4"/>
                  </a:lnTo>
                  <a:lnTo>
                    <a:pt x="1822" y="6"/>
                  </a:lnTo>
                  <a:lnTo>
                    <a:pt x="1800" y="22"/>
                  </a:lnTo>
                  <a:lnTo>
                    <a:pt x="1804" y="20"/>
                  </a:lnTo>
                  <a:lnTo>
                    <a:pt x="1788" y="38"/>
                  </a:lnTo>
                  <a:lnTo>
                    <a:pt x="1774" y="66"/>
                  </a:lnTo>
                  <a:lnTo>
                    <a:pt x="1760" y="90"/>
                  </a:lnTo>
                  <a:lnTo>
                    <a:pt x="1746" y="116"/>
                  </a:lnTo>
                  <a:lnTo>
                    <a:pt x="1732" y="134"/>
                  </a:lnTo>
                  <a:lnTo>
                    <a:pt x="1716" y="152"/>
                  </a:lnTo>
                  <a:lnTo>
                    <a:pt x="1698" y="164"/>
                  </a:lnTo>
                  <a:lnTo>
                    <a:pt x="1676" y="170"/>
                  </a:lnTo>
                  <a:lnTo>
                    <a:pt x="1662" y="164"/>
                  </a:lnTo>
                  <a:lnTo>
                    <a:pt x="1656" y="160"/>
                  </a:lnTo>
                  <a:lnTo>
                    <a:pt x="1646" y="150"/>
                  </a:lnTo>
                  <a:lnTo>
                    <a:pt x="1638" y="142"/>
                  </a:lnTo>
                  <a:lnTo>
                    <a:pt x="1624" y="122"/>
                  </a:lnTo>
                  <a:lnTo>
                    <a:pt x="1608" y="92"/>
                  </a:lnTo>
                  <a:lnTo>
                    <a:pt x="1600" y="74"/>
                  </a:lnTo>
                  <a:lnTo>
                    <a:pt x="1590" y="54"/>
                  </a:lnTo>
                  <a:lnTo>
                    <a:pt x="1574" y="30"/>
                  </a:lnTo>
                  <a:lnTo>
                    <a:pt x="1556" y="14"/>
                  </a:lnTo>
                  <a:lnTo>
                    <a:pt x="1544" y="6"/>
                  </a:lnTo>
                  <a:lnTo>
                    <a:pt x="1530" y="2"/>
                  </a:lnTo>
                  <a:lnTo>
                    <a:pt x="1514" y="2"/>
                  </a:lnTo>
                  <a:lnTo>
                    <a:pt x="1500" y="8"/>
                  </a:lnTo>
                  <a:lnTo>
                    <a:pt x="1486" y="18"/>
                  </a:lnTo>
                  <a:lnTo>
                    <a:pt x="1474" y="34"/>
                  </a:lnTo>
                  <a:lnTo>
                    <a:pt x="1462" y="56"/>
                  </a:lnTo>
                  <a:lnTo>
                    <a:pt x="1448" y="88"/>
                  </a:lnTo>
                  <a:lnTo>
                    <a:pt x="1434" y="114"/>
                  </a:lnTo>
                  <a:lnTo>
                    <a:pt x="1426" y="126"/>
                  </a:lnTo>
                  <a:lnTo>
                    <a:pt x="1418" y="138"/>
                  </a:lnTo>
                  <a:lnTo>
                    <a:pt x="1406" y="148"/>
                  </a:lnTo>
                  <a:lnTo>
                    <a:pt x="1402" y="154"/>
                  </a:lnTo>
                  <a:lnTo>
                    <a:pt x="1388" y="162"/>
                  </a:lnTo>
                  <a:lnTo>
                    <a:pt x="1374" y="170"/>
                  </a:lnTo>
                  <a:lnTo>
                    <a:pt x="1360" y="172"/>
                  </a:lnTo>
                  <a:lnTo>
                    <a:pt x="1350" y="170"/>
                  </a:lnTo>
                  <a:lnTo>
                    <a:pt x="1334" y="162"/>
                  </a:lnTo>
                  <a:lnTo>
                    <a:pt x="1318" y="150"/>
                  </a:lnTo>
                  <a:lnTo>
                    <a:pt x="1302" y="124"/>
                  </a:lnTo>
                  <a:lnTo>
                    <a:pt x="1280" y="84"/>
                  </a:lnTo>
                  <a:lnTo>
                    <a:pt x="1266" y="56"/>
                  </a:lnTo>
                  <a:lnTo>
                    <a:pt x="1254" y="38"/>
                  </a:lnTo>
                  <a:lnTo>
                    <a:pt x="1244" y="26"/>
                  </a:lnTo>
                  <a:lnTo>
                    <a:pt x="1226" y="8"/>
                  </a:lnTo>
                  <a:lnTo>
                    <a:pt x="1216" y="4"/>
                  </a:lnTo>
                  <a:lnTo>
                    <a:pt x="1204" y="0"/>
                  </a:lnTo>
                  <a:lnTo>
                    <a:pt x="1188" y="4"/>
                  </a:lnTo>
                  <a:lnTo>
                    <a:pt x="1174" y="12"/>
                  </a:lnTo>
                  <a:lnTo>
                    <a:pt x="1162" y="24"/>
                  </a:lnTo>
                  <a:lnTo>
                    <a:pt x="1152" y="38"/>
                  </a:lnTo>
                  <a:lnTo>
                    <a:pt x="1142" y="56"/>
                  </a:lnTo>
                  <a:lnTo>
                    <a:pt x="1132" y="76"/>
                  </a:lnTo>
                  <a:lnTo>
                    <a:pt x="1122" y="96"/>
                  </a:lnTo>
                  <a:lnTo>
                    <a:pt x="1108" y="122"/>
                  </a:lnTo>
                  <a:lnTo>
                    <a:pt x="1092" y="146"/>
                  </a:lnTo>
                  <a:lnTo>
                    <a:pt x="1078" y="158"/>
                  </a:lnTo>
                  <a:lnTo>
                    <a:pt x="1062" y="166"/>
                  </a:lnTo>
                  <a:lnTo>
                    <a:pt x="1054" y="170"/>
                  </a:lnTo>
                  <a:lnTo>
                    <a:pt x="1044" y="174"/>
                  </a:lnTo>
                  <a:lnTo>
                    <a:pt x="1032" y="174"/>
                  </a:lnTo>
                  <a:lnTo>
                    <a:pt x="1018" y="166"/>
                  </a:lnTo>
                  <a:lnTo>
                    <a:pt x="1004" y="158"/>
                  </a:lnTo>
                  <a:lnTo>
                    <a:pt x="996" y="150"/>
                  </a:lnTo>
                  <a:lnTo>
                    <a:pt x="990" y="138"/>
                  </a:lnTo>
                  <a:lnTo>
                    <a:pt x="972" y="106"/>
                  </a:lnTo>
                  <a:lnTo>
                    <a:pt x="958" y="76"/>
                  </a:lnTo>
                  <a:lnTo>
                    <a:pt x="950" y="56"/>
                  </a:lnTo>
                  <a:lnTo>
                    <a:pt x="940" y="42"/>
                  </a:lnTo>
                  <a:lnTo>
                    <a:pt x="926" y="24"/>
                  </a:lnTo>
                  <a:lnTo>
                    <a:pt x="916" y="14"/>
                  </a:lnTo>
                  <a:lnTo>
                    <a:pt x="910" y="12"/>
                  </a:lnTo>
                  <a:lnTo>
                    <a:pt x="902" y="8"/>
                  </a:lnTo>
                  <a:lnTo>
                    <a:pt x="896" y="4"/>
                  </a:lnTo>
                  <a:lnTo>
                    <a:pt x="888" y="2"/>
                  </a:lnTo>
                  <a:lnTo>
                    <a:pt x="878" y="4"/>
                  </a:lnTo>
                  <a:lnTo>
                    <a:pt x="870" y="6"/>
                  </a:lnTo>
                  <a:lnTo>
                    <a:pt x="860" y="10"/>
                  </a:lnTo>
                  <a:lnTo>
                    <a:pt x="852" y="14"/>
                  </a:lnTo>
                  <a:lnTo>
                    <a:pt x="846" y="18"/>
                  </a:lnTo>
                  <a:lnTo>
                    <a:pt x="838" y="26"/>
                  </a:lnTo>
                  <a:lnTo>
                    <a:pt x="826" y="40"/>
                  </a:lnTo>
                  <a:lnTo>
                    <a:pt x="812" y="64"/>
                  </a:lnTo>
                  <a:lnTo>
                    <a:pt x="800" y="94"/>
                  </a:lnTo>
                  <a:lnTo>
                    <a:pt x="788" y="118"/>
                  </a:lnTo>
                  <a:lnTo>
                    <a:pt x="780" y="132"/>
                  </a:lnTo>
                  <a:lnTo>
                    <a:pt x="770" y="146"/>
                  </a:lnTo>
                  <a:lnTo>
                    <a:pt x="754" y="160"/>
                  </a:lnTo>
                  <a:lnTo>
                    <a:pt x="746" y="166"/>
                  </a:lnTo>
                  <a:lnTo>
                    <a:pt x="740" y="168"/>
                  </a:lnTo>
                  <a:lnTo>
                    <a:pt x="738" y="170"/>
                  </a:lnTo>
                  <a:lnTo>
                    <a:pt x="742" y="168"/>
                  </a:lnTo>
                  <a:lnTo>
                    <a:pt x="732" y="172"/>
                  </a:lnTo>
                  <a:lnTo>
                    <a:pt x="724" y="174"/>
                  </a:lnTo>
                  <a:lnTo>
                    <a:pt x="710" y="172"/>
                  </a:lnTo>
                  <a:lnTo>
                    <a:pt x="700" y="168"/>
                  </a:lnTo>
                  <a:lnTo>
                    <a:pt x="692" y="162"/>
                  </a:lnTo>
                  <a:lnTo>
                    <a:pt x="682" y="154"/>
                  </a:lnTo>
                  <a:lnTo>
                    <a:pt x="666" y="134"/>
                  </a:lnTo>
                  <a:lnTo>
                    <a:pt x="656" y="116"/>
                  </a:lnTo>
                  <a:lnTo>
                    <a:pt x="640" y="88"/>
                  </a:lnTo>
                  <a:lnTo>
                    <a:pt x="624" y="56"/>
                  </a:lnTo>
                  <a:lnTo>
                    <a:pt x="608" y="34"/>
                  </a:lnTo>
                  <a:lnTo>
                    <a:pt x="590" y="12"/>
                  </a:lnTo>
                  <a:lnTo>
                    <a:pt x="578" y="8"/>
                  </a:lnTo>
                  <a:lnTo>
                    <a:pt x="564" y="4"/>
                  </a:lnTo>
                  <a:lnTo>
                    <a:pt x="544" y="8"/>
                  </a:lnTo>
                  <a:lnTo>
                    <a:pt x="530" y="18"/>
                  </a:lnTo>
                  <a:lnTo>
                    <a:pt x="526" y="22"/>
                  </a:lnTo>
                  <a:lnTo>
                    <a:pt x="510" y="40"/>
                  </a:lnTo>
                  <a:lnTo>
                    <a:pt x="494" y="62"/>
                  </a:lnTo>
                  <a:lnTo>
                    <a:pt x="484" y="80"/>
                  </a:lnTo>
                  <a:lnTo>
                    <a:pt x="474" y="102"/>
                  </a:lnTo>
                  <a:lnTo>
                    <a:pt x="464" y="124"/>
                  </a:lnTo>
                  <a:lnTo>
                    <a:pt x="450" y="146"/>
                  </a:lnTo>
                  <a:lnTo>
                    <a:pt x="432" y="160"/>
                  </a:lnTo>
                  <a:lnTo>
                    <a:pt x="422" y="166"/>
                  </a:lnTo>
                  <a:lnTo>
                    <a:pt x="414" y="170"/>
                  </a:lnTo>
                  <a:lnTo>
                    <a:pt x="404" y="172"/>
                  </a:lnTo>
                  <a:lnTo>
                    <a:pt x="390" y="170"/>
                  </a:lnTo>
                  <a:lnTo>
                    <a:pt x="378" y="166"/>
                  </a:lnTo>
                  <a:lnTo>
                    <a:pt x="368" y="160"/>
                  </a:lnTo>
                  <a:lnTo>
                    <a:pt x="356" y="150"/>
                  </a:lnTo>
                  <a:lnTo>
                    <a:pt x="350" y="144"/>
                  </a:lnTo>
                  <a:lnTo>
                    <a:pt x="342" y="128"/>
                  </a:lnTo>
                  <a:lnTo>
                    <a:pt x="332" y="112"/>
                  </a:lnTo>
                  <a:lnTo>
                    <a:pt x="318" y="86"/>
                  </a:lnTo>
                  <a:lnTo>
                    <a:pt x="306" y="64"/>
                  </a:lnTo>
                  <a:lnTo>
                    <a:pt x="292" y="42"/>
                  </a:lnTo>
                  <a:lnTo>
                    <a:pt x="276" y="22"/>
                  </a:lnTo>
                  <a:lnTo>
                    <a:pt x="266" y="12"/>
                  </a:lnTo>
                  <a:lnTo>
                    <a:pt x="254" y="4"/>
                  </a:lnTo>
                  <a:lnTo>
                    <a:pt x="240" y="0"/>
                  </a:lnTo>
                  <a:lnTo>
                    <a:pt x="224" y="4"/>
                  </a:lnTo>
                  <a:lnTo>
                    <a:pt x="212" y="8"/>
                  </a:lnTo>
                  <a:lnTo>
                    <a:pt x="200" y="18"/>
                  </a:lnTo>
                  <a:lnTo>
                    <a:pt x="186" y="38"/>
                  </a:lnTo>
                  <a:lnTo>
                    <a:pt x="174" y="62"/>
                  </a:lnTo>
                  <a:lnTo>
                    <a:pt x="166" y="80"/>
                  </a:lnTo>
                  <a:lnTo>
                    <a:pt x="160" y="98"/>
                  </a:lnTo>
                  <a:lnTo>
                    <a:pt x="152" y="112"/>
                  </a:lnTo>
                  <a:lnTo>
                    <a:pt x="142" y="132"/>
                  </a:lnTo>
                  <a:lnTo>
                    <a:pt x="130" y="146"/>
                  </a:lnTo>
                  <a:lnTo>
                    <a:pt x="120" y="156"/>
                  </a:lnTo>
                  <a:lnTo>
                    <a:pt x="96" y="168"/>
                  </a:lnTo>
                  <a:lnTo>
                    <a:pt x="72" y="174"/>
                  </a:lnTo>
                  <a:lnTo>
                    <a:pt x="56" y="168"/>
                  </a:lnTo>
                  <a:lnTo>
                    <a:pt x="50" y="166"/>
                  </a:lnTo>
                  <a:lnTo>
                    <a:pt x="40" y="156"/>
                  </a:lnTo>
                  <a:lnTo>
                    <a:pt x="30" y="142"/>
                  </a:lnTo>
                  <a:lnTo>
                    <a:pt x="14" y="118"/>
                  </a:lnTo>
                  <a:lnTo>
                    <a:pt x="4" y="100"/>
                  </a:lnTo>
                  <a:lnTo>
                    <a:pt x="0" y="90"/>
                  </a:lnTo>
                </a:path>
              </a:pathLst>
            </a:custGeom>
            <a:noFill/>
            <a:ln w="38100">
              <a:solidFill>
                <a:srgbClr val="0096D5"/>
              </a:solidFill>
              <a:prstDash val="solid"/>
              <a:round/>
              <a:headEnd/>
              <a:tailEnd/>
            </a:ln>
          </p:spPr>
          <p:txBody>
            <a:bodyPr/>
            <a:lstStyle/>
            <a:p>
              <a:endParaRPr lang="en-US"/>
            </a:p>
          </p:txBody>
        </p:sp>
        <p:sp>
          <p:nvSpPr>
            <p:cNvPr id="79" name="Freeform 61"/>
            <p:cNvSpPr>
              <a:spLocks/>
            </p:cNvSpPr>
            <p:nvPr/>
          </p:nvSpPr>
          <p:spPr bwMode="auto">
            <a:xfrm>
              <a:off x="3132" y="3612"/>
              <a:ext cx="2086" cy="174"/>
            </a:xfrm>
            <a:custGeom>
              <a:avLst/>
              <a:gdLst/>
              <a:ahLst/>
              <a:cxnLst>
                <a:cxn ang="0">
                  <a:pos x="2060" y="36"/>
                </a:cxn>
                <a:cxn ang="0">
                  <a:pos x="2020" y="2"/>
                </a:cxn>
                <a:cxn ang="0">
                  <a:pos x="1974" y="14"/>
                </a:cxn>
                <a:cxn ang="0">
                  <a:pos x="1936" y="68"/>
                </a:cxn>
                <a:cxn ang="0">
                  <a:pos x="1896" y="144"/>
                </a:cxn>
                <a:cxn ang="0">
                  <a:pos x="1846" y="172"/>
                </a:cxn>
                <a:cxn ang="0">
                  <a:pos x="1802" y="152"/>
                </a:cxn>
                <a:cxn ang="0">
                  <a:pos x="1774" y="108"/>
                </a:cxn>
                <a:cxn ang="0">
                  <a:pos x="1734" y="40"/>
                </a:cxn>
                <a:cxn ang="0">
                  <a:pos x="1678" y="4"/>
                </a:cxn>
                <a:cxn ang="0">
                  <a:pos x="1648" y="24"/>
                </a:cxn>
                <a:cxn ang="0">
                  <a:pos x="1610" y="82"/>
                </a:cxn>
                <a:cxn ang="0">
                  <a:pos x="1576" y="144"/>
                </a:cxn>
                <a:cxn ang="0">
                  <a:pos x="1532" y="172"/>
                </a:cxn>
                <a:cxn ang="0">
                  <a:pos x="1488" y="156"/>
                </a:cxn>
                <a:cxn ang="0">
                  <a:pos x="1448" y="86"/>
                </a:cxn>
                <a:cxn ang="0">
                  <a:pos x="1420" y="36"/>
                </a:cxn>
                <a:cxn ang="0">
                  <a:pos x="1390" y="12"/>
                </a:cxn>
                <a:cxn ang="0">
                  <a:pos x="1352" y="4"/>
                </a:cxn>
                <a:cxn ang="0">
                  <a:pos x="1304" y="50"/>
                </a:cxn>
                <a:cxn ang="0">
                  <a:pos x="1256" y="136"/>
                </a:cxn>
                <a:cxn ang="0">
                  <a:pos x="1218" y="170"/>
                </a:cxn>
                <a:cxn ang="0">
                  <a:pos x="1174" y="162"/>
                </a:cxn>
                <a:cxn ang="0">
                  <a:pos x="1144" y="118"/>
                </a:cxn>
                <a:cxn ang="0">
                  <a:pos x="1110" y="52"/>
                </a:cxn>
                <a:cxn ang="0">
                  <a:pos x="1064" y="8"/>
                </a:cxn>
                <a:cxn ang="0">
                  <a:pos x="1034" y="0"/>
                </a:cxn>
                <a:cxn ang="0">
                  <a:pos x="998" y="24"/>
                </a:cxn>
                <a:cxn ang="0">
                  <a:pos x="960" y="98"/>
                </a:cxn>
                <a:cxn ang="0">
                  <a:pos x="928" y="150"/>
                </a:cxn>
                <a:cxn ang="0">
                  <a:pos x="904" y="166"/>
                </a:cxn>
                <a:cxn ang="0">
                  <a:pos x="880" y="170"/>
                </a:cxn>
                <a:cxn ang="0">
                  <a:pos x="852" y="160"/>
                </a:cxn>
                <a:cxn ang="0">
                  <a:pos x="828" y="134"/>
                </a:cxn>
                <a:cxn ang="0">
                  <a:pos x="790" y="56"/>
                </a:cxn>
                <a:cxn ang="0">
                  <a:pos x="754" y="14"/>
                </a:cxn>
                <a:cxn ang="0">
                  <a:pos x="738" y="4"/>
                </a:cxn>
                <a:cxn ang="0">
                  <a:pos x="724" y="0"/>
                </a:cxn>
                <a:cxn ang="0">
                  <a:pos x="694" y="10"/>
                </a:cxn>
                <a:cxn ang="0">
                  <a:pos x="658" y="58"/>
                </a:cxn>
                <a:cxn ang="0">
                  <a:pos x="610" y="140"/>
                </a:cxn>
                <a:cxn ang="0">
                  <a:pos x="566" y="170"/>
                </a:cxn>
                <a:cxn ang="0">
                  <a:pos x="528" y="152"/>
                </a:cxn>
                <a:cxn ang="0">
                  <a:pos x="486" y="94"/>
                </a:cxn>
                <a:cxn ang="0">
                  <a:pos x="452" y="28"/>
                </a:cxn>
                <a:cxn ang="0">
                  <a:pos x="414" y="4"/>
                </a:cxn>
                <a:cxn ang="0">
                  <a:pos x="380" y="8"/>
                </a:cxn>
                <a:cxn ang="0">
                  <a:pos x="352" y="30"/>
                </a:cxn>
                <a:cxn ang="0">
                  <a:pos x="320" y="88"/>
                </a:cxn>
                <a:cxn ang="0">
                  <a:pos x="278" y="152"/>
                </a:cxn>
                <a:cxn ang="0">
                  <a:pos x="240" y="174"/>
                </a:cxn>
                <a:cxn ang="0">
                  <a:pos x="202" y="156"/>
                </a:cxn>
                <a:cxn ang="0">
                  <a:pos x="166" y="94"/>
                </a:cxn>
                <a:cxn ang="0">
                  <a:pos x="144" y="42"/>
                </a:cxn>
                <a:cxn ang="0">
                  <a:pos x="98" y="6"/>
                </a:cxn>
                <a:cxn ang="0">
                  <a:pos x="50" y="8"/>
                </a:cxn>
                <a:cxn ang="0">
                  <a:pos x="16" y="56"/>
                </a:cxn>
              </a:cxnLst>
              <a:rect l="0" t="0" r="r" b="b"/>
              <a:pathLst>
                <a:path w="2086" h="174">
                  <a:moveTo>
                    <a:pt x="2086" y="90"/>
                  </a:moveTo>
                  <a:lnTo>
                    <a:pt x="2076" y="66"/>
                  </a:lnTo>
                  <a:lnTo>
                    <a:pt x="2060" y="36"/>
                  </a:lnTo>
                  <a:lnTo>
                    <a:pt x="2050" y="22"/>
                  </a:lnTo>
                  <a:lnTo>
                    <a:pt x="2036" y="10"/>
                  </a:lnTo>
                  <a:lnTo>
                    <a:pt x="2020" y="2"/>
                  </a:lnTo>
                  <a:lnTo>
                    <a:pt x="2004" y="2"/>
                  </a:lnTo>
                  <a:lnTo>
                    <a:pt x="1990" y="4"/>
                  </a:lnTo>
                  <a:lnTo>
                    <a:pt x="1974" y="14"/>
                  </a:lnTo>
                  <a:lnTo>
                    <a:pt x="1960" y="28"/>
                  </a:lnTo>
                  <a:lnTo>
                    <a:pt x="1948" y="44"/>
                  </a:lnTo>
                  <a:lnTo>
                    <a:pt x="1936" y="68"/>
                  </a:lnTo>
                  <a:lnTo>
                    <a:pt x="1924" y="96"/>
                  </a:lnTo>
                  <a:lnTo>
                    <a:pt x="1912" y="120"/>
                  </a:lnTo>
                  <a:lnTo>
                    <a:pt x="1896" y="144"/>
                  </a:lnTo>
                  <a:lnTo>
                    <a:pt x="1882" y="158"/>
                  </a:lnTo>
                  <a:lnTo>
                    <a:pt x="1866" y="168"/>
                  </a:lnTo>
                  <a:lnTo>
                    <a:pt x="1846" y="172"/>
                  </a:lnTo>
                  <a:lnTo>
                    <a:pt x="1834" y="170"/>
                  </a:lnTo>
                  <a:lnTo>
                    <a:pt x="1824" y="168"/>
                  </a:lnTo>
                  <a:lnTo>
                    <a:pt x="1802" y="152"/>
                  </a:lnTo>
                  <a:lnTo>
                    <a:pt x="1806" y="154"/>
                  </a:lnTo>
                  <a:lnTo>
                    <a:pt x="1790" y="136"/>
                  </a:lnTo>
                  <a:lnTo>
                    <a:pt x="1774" y="108"/>
                  </a:lnTo>
                  <a:lnTo>
                    <a:pt x="1760" y="84"/>
                  </a:lnTo>
                  <a:lnTo>
                    <a:pt x="1746" y="58"/>
                  </a:lnTo>
                  <a:lnTo>
                    <a:pt x="1734" y="40"/>
                  </a:lnTo>
                  <a:lnTo>
                    <a:pt x="1718" y="22"/>
                  </a:lnTo>
                  <a:lnTo>
                    <a:pt x="1698" y="10"/>
                  </a:lnTo>
                  <a:lnTo>
                    <a:pt x="1678" y="4"/>
                  </a:lnTo>
                  <a:lnTo>
                    <a:pt x="1664" y="10"/>
                  </a:lnTo>
                  <a:lnTo>
                    <a:pt x="1658" y="14"/>
                  </a:lnTo>
                  <a:lnTo>
                    <a:pt x="1648" y="24"/>
                  </a:lnTo>
                  <a:lnTo>
                    <a:pt x="1638" y="32"/>
                  </a:lnTo>
                  <a:lnTo>
                    <a:pt x="1624" y="52"/>
                  </a:lnTo>
                  <a:lnTo>
                    <a:pt x="1610" y="82"/>
                  </a:lnTo>
                  <a:lnTo>
                    <a:pt x="1600" y="100"/>
                  </a:lnTo>
                  <a:lnTo>
                    <a:pt x="1592" y="120"/>
                  </a:lnTo>
                  <a:lnTo>
                    <a:pt x="1576" y="144"/>
                  </a:lnTo>
                  <a:lnTo>
                    <a:pt x="1558" y="160"/>
                  </a:lnTo>
                  <a:lnTo>
                    <a:pt x="1544" y="168"/>
                  </a:lnTo>
                  <a:lnTo>
                    <a:pt x="1532" y="172"/>
                  </a:lnTo>
                  <a:lnTo>
                    <a:pt x="1514" y="170"/>
                  </a:lnTo>
                  <a:lnTo>
                    <a:pt x="1502" y="166"/>
                  </a:lnTo>
                  <a:lnTo>
                    <a:pt x="1488" y="156"/>
                  </a:lnTo>
                  <a:lnTo>
                    <a:pt x="1476" y="140"/>
                  </a:lnTo>
                  <a:lnTo>
                    <a:pt x="1464" y="118"/>
                  </a:lnTo>
                  <a:lnTo>
                    <a:pt x="1448" y="86"/>
                  </a:lnTo>
                  <a:lnTo>
                    <a:pt x="1436" y="60"/>
                  </a:lnTo>
                  <a:lnTo>
                    <a:pt x="1428" y="48"/>
                  </a:lnTo>
                  <a:lnTo>
                    <a:pt x="1420" y="36"/>
                  </a:lnTo>
                  <a:lnTo>
                    <a:pt x="1408" y="26"/>
                  </a:lnTo>
                  <a:lnTo>
                    <a:pt x="1402" y="20"/>
                  </a:lnTo>
                  <a:lnTo>
                    <a:pt x="1390" y="12"/>
                  </a:lnTo>
                  <a:lnTo>
                    <a:pt x="1376" y="4"/>
                  </a:lnTo>
                  <a:lnTo>
                    <a:pt x="1362" y="2"/>
                  </a:lnTo>
                  <a:lnTo>
                    <a:pt x="1352" y="4"/>
                  </a:lnTo>
                  <a:lnTo>
                    <a:pt x="1336" y="10"/>
                  </a:lnTo>
                  <a:lnTo>
                    <a:pt x="1320" y="24"/>
                  </a:lnTo>
                  <a:lnTo>
                    <a:pt x="1304" y="50"/>
                  </a:lnTo>
                  <a:lnTo>
                    <a:pt x="1282" y="90"/>
                  </a:lnTo>
                  <a:lnTo>
                    <a:pt x="1268" y="118"/>
                  </a:lnTo>
                  <a:lnTo>
                    <a:pt x="1256" y="136"/>
                  </a:lnTo>
                  <a:lnTo>
                    <a:pt x="1246" y="148"/>
                  </a:lnTo>
                  <a:lnTo>
                    <a:pt x="1228" y="166"/>
                  </a:lnTo>
                  <a:lnTo>
                    <a:pt x="1218" y="170"/>
                  </a:lnTo>
                  <a:lnTo>
                    <a:pt x="1206" y="174"/>
                  </a:lnTo>
                  <a:lnTo>
                    <a:pt x="1190" y="170"/>
                  </a:lnTo>
                  <a:lnTo>
                    <a:pt x="1174" y="162"/>
                  </a:lnTo>
                  <a:lnTo>
                    <a:pt x="1164" y="150"/>
                  </a:lnTo>
                  <a:lnTo>
                    <a:pt x="1152" y="136"/>
                  </a:lnTo>
                  <a:lnTo>
                    <a:pt x="1144" y="118"/>
                  </a:lnTo>
                  <a:lnTo>
                    <a:pt x="1134" y="98"/>
                  </a:lnTo>
                  <a:lnTo>
                    <a:pt x="1124" y="78"/>
                  </a:lnTo>
                  <a:lnTo>
                    <a:pt x="1110" y="52"/>
                  </a:lnTo>
                  <a:lnTo>
                    <a:pt x="1094" y="28"/>
                  </a:lnTo>
                  <a:lnTo>
                    <a:pt x="1078" y="16"/>
                  </a:lnTo>
                  <a:lnTo>
                    <a:pt x="1064" y="8"/>
                  </a:lnTo>
                  <a:lnTo>
                    <a:pt x="1056" y="4"/>
                  </a:lnTo>
                  <a:lnTo>
                    <a:pt x="1044" y="0"/>
                  </a:lnTo>
                  <a:lnTo>
                    <a:pt x="1034" y="0"/>
                  </a:lnTo>
                  <a:lnTo>
                    <a:pt x="1018" y="6"/>
                  </a:lnTo>
                  <a:lnTo>
                    <a:pt x="1006" y="16"/>
                  </a:lnTo>
                  <a:lnTo>
                    <a:pt x="998" y="24"/>
                  </a:lnTo>
                  <a:lnTo>
                    <a:pt x="990" y="36"/>
                  </a:lnTo>
                  <a:lnTo>
                    <a:pt x="972" y="68"/>
                  </a:lnTo>
                  <a:lnTo>
                    <a:pt x="960" y="98"/>
                  </a:lnTo>
                  <a:lnTo>
                    <a:pt x="950" y="116"/>
                  </a:lnTo>
                  <a:lnTo>
                    <a:pt x="942" y="132"/>
                  </a:lnTo>
                  <a:lnTo>
                    <a:pt x="928" y="150"/>
                  </a:lnTo>
                  <a:lnTo>
                    <a:pt x="916" y="160"/>
                  </a:lnTo>
                  <a:lnTo>
                    <a:pt x="912" y="162"/>
                  </a:lnTo>
                  <a:lnTo>
                    <a:pt x="904" y="166"/>
                  </a:lnTo>
                  <a:lnTo>
                    <a:pt x="896" y="168"/>
                  </a:lnTo>
                  <a:lnTo>
                    <a:pt x="890" y="172"/>
                  </a:lnTo>
                  <a:lnTo>
                    <a:pt x="880" y="170"/>
                  </a:lnTo>
                  <a:lnTo>
                    <a:pt x="872" y="168"/>
                  </a:lnTo>
                  <a:lnTo>
                    <a:pt x="862" y="164"/>
                  </a:lnTo>
                  <a:lnTo>
                    <a:pt x="852" y="160"/>
                  </a:lnTo>
                  <a:lnTo>
                    <a:pt x="848" y="156"/>
                  </a:lnTo>
                  <a:lnTo>
                    <a:pt x="838" y="148"/>
                  </a:lnTo>
                  <a:lnTo>
                    <a:pt x="828" y="134"/>
                  </a:lnTo>
                  <a:lnTo>
                    <a:pt x="814" y="110"/>
                  </a:lnTo>
                  <a:lnTo>
                    <a:pt x="802" y="80"/>
                  </a:lnTo>
                  <a:lnTo>
                    <a:pt x="790" y="56"/>
                  </a:lnTo>
                  <a:lnTo>
                    <a:pt x="780" y="42"/>
                  </a:lnTo>
                  <a:lnTo>
                    <a:pt x="770" y="28"/>
                  </a:lnTo>
                  <a:lnTo>
                    <a:pt x="754" y="14"/>
                  </a:lnTo>
                  <a:lnTo>
                    <a:pt x="746" y="8"/>
                  </a:lnTo>
                  <a:lnTo>
                    <a:pt x="740" y="4"/>
                  </a:lnTo>
                  <a:lnTo>
                    <a:pt x="738" y="4"/>
                  </a:lnTo>
                  <a:lnTo>
                    <a:pt x="744" y="6"/>
                  </a:lnTo>
                  <a:lnTo>
                    <a:pt x="734" y="2"/>
                  </a:lnTo>
                  <a:lnTo>
                    <a:pt x="724" y="0"/>
                  </a:lnTo>
                  <a:lnTo>
                    <a:pt x="712" y="2"/>
                  </a:lnTo>
                  <a:lnTo>
                    <a:pt x="702" y="6"/>
                  </a:lnTo>
                  <a:lnTo>
                    <a:pt x="694" y="10"/>
                  </a:lnTo>
                  <a:lnTo>
                    <a:pt x="684" y="20"/>
                  </a:lnTo>
                  <a:lnTo>
                    <a:pt x="668" y="40"/>
                  </a:lnTo>
                  <a:lnTo>
                    <a:pt x="658" y="58"/>
                  </a:lnTo>
                  <a:lnTo>
                    <a:pt x="642" y="86"/>
                  </a:lnTo>
                  <a:lnTo>
                    <a:pt x="626" y="118"/>
                  </a:lnTo>
                  <a:lnTo>
                    <a:pt x="610" y="140"/>
                  </a:lnTo>
                  <a:lnTo>
                    <a:pt x="592" y="162"/>
                  </a:lnTo>
                  <a:lnTo>
                    <a:pt x="578" y="166"/>
                  </a:lnTo>
                  <a:lnTo>
                    <a:pt x="566" y="170"/>
                  </a:lnTo>
                  <a:lnTo>
                    <a:pt x="546" y="166"/>
                  </a:lnTo>
                  <a:lnTo>
                    <a:pt x="532" y="156"/>
                  </a:lnTo>
                  <a:lnTo>
                    <a:pt x="528" y="152"/>
                  </a:lnTo>
                  <a:lnTo>
                    <a:pt x="512" y="134"/>
                  </a:lnTo>
                  <a:lnTo>
                    <a:pt x="496" y="112"/>
                  </a:lnTo>
                  <a:lnTo>
                    <a:pt x="486" y="94"/>
                  </a:lnTo>
                  <a:lnTo>
                    <a:pt x="476" y="72"/>
                  </a:lnTo>
                  <a:lnTo>
                    <a:pt x="464" y="50"/>
                  </a:lnTo>
                  <a:lnTo>
                    <a:pt x="452" y="28"/>
                  </a:lnTo>
                  <a:lnTo>
                    <a:pt x="434" y="14"/>
                  </a:lnTo>
                  <a:lnTo>
                    <a:pt x="422" y="8"/>
                  </a:lnTo>
                  <a:lnTo>
                    <a:pt x="414" y="4"/>
                  </a:lnTo>
                  <a:lnTo>
                    <a:pt x="404" y="2"/>
                  </a:lnTo>
                  <a:lnTo>
                    <a:pt x="392" y="4"/>
                  </a:lnTo>
                  <a:lnTo>
                    <a:pt x="380" y="8"/>
                  </a:lnTo>
                  <a:lnTo>
                    <a:pt x="368" y="14"/>
                  </a:lnTo>
                  <a:lnTo>
                    <a:pt x="358" y="24"/>
                  </a:lnTo>
                  <a:lnTo>
                    <a:pt x="352" y="30"/>
                  </a:lnTo>
                  <a:lnTo>
                    <a:pt x="342" y="46"/>
                  </a:lnTo>
                  <a:lnTo>
                    <a:pt x="332" y="62"/>
                  </a:lnTo>
                  <a:lnTo>
                    <a:pt x="320" y="88"/>
                  </a:lnTo>
                  <a:lnTo>
                    <a:pt x="308" y="110"/>
                  </a:lnTo>
                  <a:lnTo>
                    <a:pt x="294" y="132"/>
                  </a:lnTo>
                  <a:lnTo>
                    <a:pt x="278" y="152"/>
                  </a:lnTo>
                  <a:lnTo>
                    <a:pt x="266" y="162"/>
                  </a:lnTo>
                  <a:lnTo>
                    <a:pt x="256" y="170"/>
                  </a:lnTo>
                  <a:lnTo>
                    <a:pt x="240" y="174"/>
                  </a:lnTo>
                  <a:lnTo>
                    <a:pt x="226" y="170"/>
                  </a:lnTo>
                  <a:lnTo>
                    <a:pt x="212" y="164"/>
                  </a:lnTo>
                  <a:lnTo>
                    <a:pt x="202" y="156"/>
                  </a:lnTo>
                  <a:lnTo>
                    <a:pt x="188" y="136"/>
                  </a:lnTo>
                  <a:lnTo>
                    <a:pt x="176" y="112"/>
                  </a:lnTo>
                  <a:lnTo>
                    <a:pt x="166" y="94"/>
                  </a:lnTo>
                  <a:lnTo>
                    <a:pt x="162" y="76"/>
                  </a:lnTo>
                  <a:lnTo>
                    <a:pt x="154" y="62"/>
                  </a:lnTo>
                  <a:lnTo>
                    <a:pt x="144" y="42"/>
                  </a:lnTo>
                  <a:lnTo>
                    <a:pt x="132" y="28"/>
                  </a:lnTo>
                  <a:lnTo>
                    <a:pt x="122" y="18"/>
                  </a:lnTo>
                  <a:lnTo>
                    <a:pt x="98" y="6"/>
                  </a:lnTo>
                  <a:lnTo>
                    <a:pt x="74" y="0"/>
                  </a:lnTo>
                  <a:lnTo>
                    <a:pt x="58" y="4"/>
                  </a:lnTo>
                  <a:lnTo>
                    <a:pt x="50" y="8"/>
                  </a:lnTo>
                  <a:lnTo>
                    <a:pt x="40" y="18"/>
                  </a:lnTo>
                  <a:lnTo>
                    <a:pt x="30" y="32"/>
                  </a:lnTo>
                  <a:lnTo>
                    <a:pt x="16" y="56"/>
                  </a:lnTo>
                  <a:lnTo>
                    <a:pt x="6" y="74"/>
                  </a:lnTo>
                  <a:lnTo>
                    <a:pt x="0" y="84"/>
                  </a:lnTo>
                </a:path>
              </a:pathLst>
            </a:custGeom>
            <a:noFill/>
            <a:ln w="15875">
              <a:solidFill>
                <a:srgbClr val="0096D5"/>
              </a:solidFill>
              <a:prstDash val="solid"/>
              <a:round/>
              <a:headEnd/>
              <a:tailEnd/>
            </a:ln>
          </p:spPr>
          <p:txBody>
            <a:bodyPr/>
            <a:lstStyle/>
            <a:p>
              <a:endParaRPr lang="en-US"/>
            </a:p>
          </p:txBody>
        </p:sp>
      </p:grpSp>
      <p:grpSp>
        <p:nvGrpSpPr>
          <p:cNvPr id="41" name="Group 40"/>
          <p:cNvGrpSpPr/>
          <p:nvPr/>
        </p:nvGrpSpPr>
        <p:grpSpPr>
          <a:xfrm>
            <a:off x="2337719" y="2619923"/>
            <a:ext cx="1841205" cy="1190102"/>
            <a:chOff x="1048687" y="3722510"/>
            <a:chExt cx="2454940" cy="1595841"/>
          </a:xfrm>
        </p:grpSpPr>
        <p:pic>
          <p:nvPicPr>
            <p:cNvPr id="14" name="Picture 44" descr="WLAN_Controll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92" y="3722510"/>
              <a:ext cx="907614" cy="663878"/>
            </a:xfrm>
            <a:prstGeom prst="rect">
              <a:avLst/>
            </a:prstGeom>
            <a:noFill/>
          </p:spPr>
        </p:pic>
        <p:grpSp>
          <p:nvGrpSpPr>
            <p:cNvPr id="27" name="Group 26"/>
            <p:cNvGrpSpPr/>
            <p:nvPr/>
          </p:nvGrpSpPr>
          <p:grpSpPr>
            <a:xfrm>
              <a:off x="1048687" y="4589068"/>
              <a:ext cx="837021" cy="684464"/>
              <a:chOff x="1413288" y="4938089"/>
              <a:chExt cx="1096963" cy="1019281"/>
            </a:xfrm>
          </p:grpSpPr>
          <p:pic>
            <p:nvPicPr>
              <p:cNvPr id="15" name="Picture 41" descr="DualMode_AccessPoi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3288" y="4995345"/>
                <a:ext cx="1096963" cy="962025"/>
              </a:xfrm>
              <a:prstGeom prst="rect">
                <a:avLst/>
              </a:prstGeom>
              <a:noFill/>
            </p:spPr>
          </p:pic>
          <p:sp>
            <p:nvSpPr>
              <p:cNvPr id="26" name="TextBox 25"/>
              <p:cNvSpPr txBox="1"/>
              <p:nvPr/>
            </p:nvSpPr>
            <p:spPr>
              <a:xfrm rot="1125025">
                <a:off x="1520488" y="4938089"/>
                <a:ext cx="909753" cy="553129"/>
              </a:xfrm>
              <a:prstGeom prst="rect">
                <a:avLst/>
              </a:prstGeom>
              <a:noFill/>
              <a:scene3d>
                <a:camera prst="orthographicFront">
                  <a:rot lat="19134000" lon="0" rev="0"/>
                </a:camera>
                <a:lightRig rig="threePt" dir="t"/>
              </a:scene3d>
            </p:spPr>
            <p:txBody>
              <a:bodyPr wrap="square" rtlCol="0">
                <a:spAutoFit/>
              </a:bodyPr>
              <a:lstStyle/>
              <a:p>
                <a:pPr algn="ctr"/>
                <a:r>
                  <a:rPr lang="en-US" sz="600" b="1" dirty="0">
                    <a:solidFill>
                      <a:schemeClr val="bg1"/>
                    </a:solidFill>
                  </a:rPr>
                  <a:t>CAPWAP</a:t>
                </a:r>
              </a:p>
            </p:txBody>
          </p:sp>
        </p:grpSp>
        <p:grpSp>
          <p:nvGrpSpPr>
            <p:cNvPr id="32" name="Group 31"/>
            <p:cNvGrpSpPr/>
            <p:nvPr/>
          </p:nvGrpSpPr>
          <p:grpSpPr>
            <a:xfrm>
              <a:off x="2666606" y="4633887"/>
              <a:ext cx="837021" cy="684464"/>
              <a:chOff x="1413288" y="4938089"/>
              <a:chExt cx="1096963" cy="1019281"/>
            </a:xfrm>
          </p:grpSpPr>
          <p:pic>
            <p:nvPicPr>
              <p:cNvPr id="33" name="Picture 41" descr="DualMode_AccessPoi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3288" y="4995345"/>
                <a:ext cx="1096963" cy="962025"/>
              </a:xfrm>
              <a:prstGeom prst="rect">
                <a:avLst/>
              </a:prstGeom>
              <a:noFill/>
            </p:spPr>
          </p:pic>
          <p:sp>
            <p:nvSpPr>
              <p:cNvPr id="34" name="TextBox 33"/>
              <p:cNvSpPr txBox="1"/>
              <p:nvPr/>
            </p:nvSpPr>
            <p:spPr>
              <a:xfrm rot="1125025">
                <a:off x="1520488" y="4938089"/>
                <a:ext cx="909753" cy="553129"/>
              </a:xfrm>
              <a:prstGeom prst="rect">
                <a:avLst/>
              </a:prstGeom>
              <a:noFill/>
              <a:scene3d>
                <a:camera prst="orthographicFront">
                  <a:rot lat="19134000" lon="0" rev="0"/>
                </a:camera>
                <a:lightRig rig="threePt" dir="t"/>
              </a:scene3d>
            </p:spPr>
            <p:txBody>
              <a:bodyPr wrap="square" rtlCol="0">
                <a:spAutoFit/>
              </a:bodyPr>
              <a:lstStyle/>
              <a:p>
                <a:pPr algn="ctr"/>
                <a:r>
                  <a:rPr lang="en-US" sz="600" b="1" dirty="0">
                    <a:solidFill>
                      <a:schemeClr val="bg1"/>
                    </a:solidFill>
                  </a:rPr>
                  <a:t>CAPWAP</a:t>
                </a:r>
              </a:p>
            </p:txBody>
          </p:sp>
        </p:grpSp>
      </p:grpSp>
      <p:grpSp>
        <p:nvGrpSpPr>
          <p:cNvPr id="45" name="Group 44"/>
          <p:cNvGrpSpPr/>
          <p:nvPr/>
        </p:nvGrpSpPr>
        <p:grpSpPr>
          <a:xfrm>
            <a:off x="4856630" y="2666359"/>
            <a:ext cx="1841205" cy="1190102"/>
            <a:chOff x="1048687" y="3722510"/>
            <a:chExt cx="2454940" cy="1595841"/>
          </a:xfrm>
        </p:grpSpPr>
        <p:pic>
          <p:nvPicPr>
            <p:cNvPr id="46" name="Picture 44" descr="WLAN_Controll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92" y="3722510"/>
              <a:ext cx="907614" cy="663878"/>
            </a:xfrm>
            <a:prstGeom prst="rect">
              <a:avLst/>
            </a:prstGeom>
            <a:noFill/>
          </p:spPr>
        </p:pic>
        <p:grpSp>
          <p:nvGrpSpPr>
            <p:cNvPr id="47" name="Group 46"/>
            <p:cNvGrpSpPr/>
            <p:nvPr/>
          </p:nvGrpSpPr>
          <p:grpSpPr>
            <a:xfrm>
              <a:off x="1048687" y="4589068"/>
              <a:ext cx="837021" cy="684464"/>
              <a:chOff x="1413288" y="4938089"/>
              <a:chExt cx="1096963" cy="1019281"/>
            </a:xfrm>
          </p:grpSpPr>
          <p:pic>
            <p:nvPicPr>
              <p:cNvPr id="51" name="Picture 41" descr="DualMode_AccessPoi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3288" y="4995345"/>
                <a:ext cx="1096963" cy="962025"/>
              </a:xfrm>
              <a:prstGeom prst="rect">
                <a:avLst/>
              </a:prstGeom>
              <a:noFill/>
            </p:spPr>
          </p:pic>
          <p:sp>
            <p:nvSpPr>
              <p:cNvPr id="52" name="TextBox 51"/>
              <p:cNvSpPr txBox="1"/>
              <p:nvPr/>
            </p:nvSpPr>
            <p:spPr>
              <a:xfrm rot="1125025">
                <a:off x="1520488" y="4938089"/>
                <a:ext cx="909753" cy="553129"/>
              </a:xfrm>
              <a:prstGeom prst="rect">
                <a:avLst/>
              </a:prstGeom>
              <a:noFill/>
              <a:scene3d>
                <a:camera prst="orthographicFront">
                  <a:rot lat="19134000" lon="0" rev="0"/>
                </a:camera>
                <a:lightRig rig="threePt" dir="t"/>
              </a:scene3d>
            </p:spPr>
            <p:txBody>
              <a:bodyPr wrap="square" rtlCol="0">
                <a:spAutoFit/>
              </a:bodyPr>
              <a:lstStyle/>
              <a:p>
                <a:pPr algn="ctr"/>
                <a:r>
                  <a:rPr lang="en-US" sz="600" b="1" dirty="0">
                    <a:solidFill>
                      <a:schemeClr val="bg1"/>
                    </a:solidFill>
                  </a:rPr>
                  <a:t>CAPWAP</a:t>
                </a:r>
              </a:p>
            </p:txBody>
          </p:sp>
        </p:grpSp>
        <p:grpSp>
          <p:nvGrpSpPr>
            <p:cNvPr id="48" name="Group 47"/>
            <p:cNvGrpSpPr/>
            <p:nvPr/>
          </p:nvGrpSpPr>
          <p:grpSpPr>
            <a:xfrm>
              <a:off x="2666606" y="4633887"/>
              <a:ext cx="837021" cy="684464"/>
              <a:chOff x="1413288" y="4938089"/>
              <a:chExt cx="1096963" cy="1019281"/>
            </a:xfrm>
          </p:grpSpPr>
          <p:pic>
            <p:nvPicPr>
              <p:cNvPr id="49" name="Picture 41" descr="DualMode_AccessPoi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3288" y="4995345"/>
                <a:ext cx="1096963" cy="962025"/>
              </a:xfrm>
              <a:prstGeom prst="rect">
                <a:avLst/>
              </a:prstGeom>
              <a:noFill/>
            </p:spPr>
          </p:pic>
          <p:sp>
            <p:nvSpPr>
              <p:cNvPr id="50" name="TextBox 49"/>
              <p:cNvSpPr txBox="1"/>
              <p:nvPr/>
            </p:nvSpPr>
            <p:spPr>
              <a:xfrm rot="1125025">
                <a:off x="1520488" y="4938089"/>
                <a:ext cx="909753" cy="553129"/>
              </a:xfrm>
              <a:prstGeom prst="rect">
                <a:avLst/>
              </a:prstGeom>
              <a:noFill/>
              <a:scene3d>
                <a:camera prst="orthographicFront">
                  <a:rot lat="19134000" lon="0" rev="0"/>
                </a:camera>
                <a:lightRig rig="threePt" dir="t"/>
              </a:scene3d>
            </p:spPr>
            <p:txBody>
              <a:bodyPr wrap="square" rtlCol="0">
                <a:spAutoFit/>
              </a:bodyPr>
              <a:lstStyle/>
              <a:p>
                <a:pPr algn="ctr"/>
                <a:r>
                  <a:rPr lang="en-US" sz="600" b="1" dirty="0">
                    <a:solidFill>
                      <a:schemeClr val="bg1"/>
                    </a:solidFill>
                  </a:rPr>
                  <a:t>CAPWAP</a:t>
                </a:r>
              </a:p>
            </p:txBody>
          </p:sp>
        </p:grpSp>
      </p:grpSp>
      <p:pic>
        <p:nvPicPr>
          <p:cNvPr id="7"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926775" y="4150549"/>
            <a:ext cx="199864" cy="388912"/>
          </a:xfrm>
          <a:prstGeom prst="rect">
            <a:avLst/>
          </a:prstGeom>
          <a:noFill/>
          <a:ln w="12700">
            <a:noFill/>
            <a:miter lim="800000"/>
            <a:headEnd/>
            <a:tailEnd/>
          </a:ln>
          <a:effectLst>
            <a:outerShdw blurRad="50800" dist="38100" dir="2700000">
              <a:srgbClr val="000000">
                <a:alpha val="35000"/>
              </a:srgbClr>
            </a:outerShdw>
          </a:effectLst>
        </p:spPr>
      </p:pic>
      <p:pic>
        <p:nvPicPr>
          <p:cNvPr id="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17478" y="4198761"/>
            <a:ext cx="182533" cy="356757"/>
          </a:xfrm>
          <a:prstGeom prst="rect">
            <a:avLst/>
          </a:prstGeom>
          <a:noFill/>
          <a:ln w="12700">
            <a:noFill/>
            <a:miter lim="800000"/>
            <a:headEnd/>
            <a:tailEnd/>
          </a:ln>
        </p:spPr>
      </p:pic>
      <p:pic>
        <p:nvPicPr>
          <p:cNvPr id="10"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19744" y="4176436"/>
            <a:ext cx="182533" cy="356757"/>
          </a:xfrm>
          <a:prstGeom prst="rect">
            <a:avLst/>
          </a:prstGeom>
          <a:noFill/>
          <a:ln w="12700">
            <a:noFill/>
            <a:miter lim="800000"/>
            <a:headEnd/>
            <a:tailEnd/>
          </a:ln>
        </p:spPr>
      </p:pic>
      <p:pic>
        <p:nvPicPr>
          <p:cNvPr id="53"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870206" y="4175617"/>
            <a:ext cx="199864" cy="388912"/>
          </a:xfrm>
          <a:prstGeom prst="rect">
            <a:avLst/>
          </a:prstGeom>
          <a:noFill/>
          <a:ln w="12700">
            <a:noFill/>
            <a:miter lim="800000"/>
            <a:headEnd/>
            <a:tailEnd/>
          </a:ln>
          <a:effectLst>
            <a:outerShdw blurRad="50800" dist="38100" dir="2700000">
              <a:srgbClr val="000000">
                <a:alpha val="35000"/>
              </a:srgbClr>
            </a:outerShdw>
          </a:effectLst>
        </p:spPr>
      </p:pic>
      <p:pic>
        <p:nvPicPr>
          <p:cNvPr id="54"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0643" y="4226572"/>
            <a:ext cx="182533" cy="356757"/>
          </a:xfrm>
          <a:prstGeom prst="rect">
            <a:avLst/>
          </a:prstGeom>
          <a:noFill/>
          <a:ln w="12700">
            <a:noFill/>
            <a:miter lim="800000"/>
            <a:headEnd/>
            <a:tailEnd/>
          </a:ln>
        </p:spPr>
      </p:pic>
      <p:pic>
        <p:nvPicPr>
          <p:cNvPr id="5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19042" y="4181883"/>
            <a:ext cx="182533" cy="356757"/>
          </a:xfrm>
          <a:prstGeom prst="rect">
            <a:avLst/>
          </a:prstGeom>
          <a:noFill/>
          <a:ln w="12700">
            <a:noFill/>
            <a:miter lim="800000"/>
            <a:headEnd/>
            <a:tailEnd/>
          </a:ln>
        </p:spPr>
      </p:pic>
      <p:grpSp>
        <p:nvGrpSpPr>
          <p:cNvPr id="84" name="Group 83"/>
          <p:cNvGrpSpPr/>
          <p:nvPr/>
        </p:nvGrpSpPr>
        <p:grpSpPr>
          <a:xfrm rot="19160743">
            <a:off x="2548093" y="3036606"/>
            <a:ext cx="554481" cy="184666"/>
            <a:chOff x="1324054" y="3196955"/>
            <a:chExt cx="739308" cy="247624"/>
          </a:xfrm>
        </p:grpSpPr>
        <p:cxnSp>
          <p:nvCxnSpPr>
            <p:cNvPr id="81" name="Straight Arrow Connector 80"/>
            <p:cNvCxnSpPr/>
            <p:nvPr/>
          </p:nvCxnSpPr>
          <p:spPr>
            <a:xfrm>
              <a:off x="1440109" y="3438136"/>
              <a:ext cx="56648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1324054" y="3196955"/>
              <a:ext cx="739308" cy="247624"/>
            </a:xfrm>
            <a:prstGeom prst="rect">
              <a:avLst/>
            </a:prstGeom>
            <a:noFill/>
          </p:spPr>
          <p:txBody>
            <a:bodyPr wrap="square" rtlCol="0">
              <a:spAutoFit/>
            </a:bodyPr>
            <a:lstStyle/>
            <a:p>
              <a:pPr algn="ctr"/>
              <a:r>
                <a:rPr lang="en-US" sz="600" b="1" dirty="0">
                  <a:solidFill>
                    <a:srgbClr val="000000"/>
                  </a:solidFill>
                </a:rPr>
                <a:t>CAPWAP</a:t>
              </a:r>
            </a:p>
          </p:txBody>
        </p:sp>
      </p:grpSp>
      <p:grpSp>
        <p:nvGrpSpPr>
          <p:cNvPr id="85" name="Group 84"/>
          <p:cNvGrpSpPr/>
          <p:nvPr/>
        </p:nvGrpSpPr>
        <p:grpSpPr>
          <a:xfrm rot="19160743">
            <a:off x="5064245" y="3085269"/>
            <a:ext cx="553618" cy="184666"/>
            <a:chOff x="1325205" y="3196956"/>
            <a:chExt cx="738157" cy="247624"/>
          </a:xfrm>
        </p:grpSpPr>
        <p:cxnSp>
          <p:nvCxnSpPr>
            <p:cNvPr id="86" name="Straight Arrow Connector 85"/>
            <p:cNvCxnSpPr/>
            <p:nvPr/>
          </p:nvCxnSpPr>
          <p:spPr>
            <a:xfrm>
              <a:off x="1440109" y="3438136"/>
              <a:ext cx="56648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1325205" y="3196956"/>
              <a:ext cx="738157" cy="247624"/>
            </a:xfrm>
            <a:prstGeom prst="rect">
              <a:avLst/>
            </a:prstGeom>
            <a:noFill/>
          </p:spPr>
          <p:txBody>
            <a:bodyPr wrap="square" rtlCol="0">
              <a:spAutoFit/>
            </a:bodyPr>
            <a:lstStyle/>
            <a:p>
              <a:pPr algn="ctr"/>
              <a:r>
                <a:rPr lang="en-US" sz="600" b="1" dirty="0">
                  <a:solidFill>
                    <a:srgbClr val="000000"/>
                  </a:solidFill>
                </a:rPr>
                <a:t>CAPWAP</a:t>
              </a:r>
            </a:p>
          </p:txBody>
        </p:sp>
      </p:grpSp>
      <p:grpSp>
        <p:nvGrpSpPr>
          <p:cNvPr id="88" name="Group 87"/>
          <p:cNvGrpSpPr/>
          <p:nvPr/>
        </p:nvGrpSpPr>
        <p:grpSpPr>
          <a:xfrm rot="2960743">
            <a:off x="3359996" y="3059809"/>
            <a:ext cx="584572" cy="184666"/>
            <a:chOff x="1392236" y="3197659"/>
            <a:chExt cx="783869" cy="246221"/>
          </a:xfrm>
        </p:grpSpPr>
        <p:cxnSp>
          <p:nvCxnSpPr>
            <p:cNvPr id="89" name="Straight Arrow Connector 88"/>
            <p:cNvCxnSpPr/>
            <p:nvPr/>
          </p:nvCxnSpPr>
          <p:spPr>
            <a:xfrm>
              <a:off x="1440109" y="3438136"/>
              <a:ext cx="56648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392236" y="3197659"/>
              <a:ext cx="783869" cy="246221"/>
            </a:xfrm>
            <a:prstGeom prst="rect">
              <a:avLst/>
            </a:prstGeom>
            <a:noFill/>
          </p:spPr>
          <p:txBody>
            <a:bodyPr wrap="square" rtlCol="0">
              <a:spAutoFit/>
            </a:bodyPr>
            <a:lstStyle/>
            <a:p>
              <a:pPr algn="ctr"/>
              <a:r>
                <a:rPr lang="en-US" sz="600" b="1" dirty="0">
                  <a:solidFill>
                    <a:srgbClr val="000000"/>
                  </a:solidFill>
                </a:rPr>
                <a:t>CAPWAP</a:t>
              </a:r>
            </a:p>
          </p:txBody>
        </p:sp>
      </p:grpSp>
      <p:grpSp>
        <p:nvGrpSpPr>
          <p:cNvPr id="91" name="Group 90"/>
          <p:cNvGrpSpPr/>
          <p:nvPr/>
        </p:nvGrpSpPr>
        <p:grpSpPr>
          <a:xfrm rot="2960743">
            <a:off x="5876696" y="3061870"/>
            <a:ext cx="563299" cy="276999"/>
            <a:chOff x="1392238" y="3136103"/>
            <a:chExt cx="671125" cy="369331"/>
          </a:xfrm>
        </p:grpSpPr>
        <p:cxnSp>
          <p:nvCxnSpPr>
            <p:cNvPr id="92" name="Straight Arrow Connector 91"/>
            <p:cNvCxnSpPr/>
            <p:nvPr/>
          </p:nvCxnSpPr>
          <p:spPr>
            <a:xfrm>
              <a:off x="1440109" y="3438136"/>
              <a:ext cx="56648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1392238" y="3136103"/>
              <a:ext cx="671125" cy="369331"/>
            </a:xfrm>
            <a:prstGeom prst="rect">
              <a:avLst/>
            </a:prstGeom>
            <a:noFill/>
          </p:spPr>
          <p:txBody>
            <a:bodyPr wrap="square" rtlCol="0">
              <a:spAutoFit/>
            </a:bodyPr>
            <a:lstStyle/>
            <a:p>
              <a:pPr algn="ctr"/>
              <a:r>
                <a:rPr lang="en-US" sz="600" b="1" dirty="0">
                  <a:solidFill>
                    <a:srgbClr val="000000"/>
                  </a:solidFill>
                </a:rPr>
                <a:t>CAPWAP</a:t>
              </a:r>
            </a:p>
          </p:txBody>
        </p:sp>
      </p:grpSp>
      <p:sp>
        <p:nvSpPr>
          <p:cNvPr id="139" name="TextBox 138"/>
          <p:cNvSpPr txBox="1"/>
          <p:nvPr/>
        </p:nvSpPr>
        <p:spPr>
          <a:xfrm>
            <a:off x="3853287" y="4540528"/>
            <a:ext cx="1441145" cy="253916"/>
          </a:xfrm>
          <a:prstGeom prst="rect">
            <a:avLst/>
          </a:prstGeom>
          <a:noFill/>
        </p:spPr>
        <p:txBody>
          <a:bodyPr wrap="square" rtlCol="0">
            <a:spAutoFit/>
          </a:bodyPr>
          <a:lstStyle/>
          <a:p>
            <a:pPr algn="ctr"/>
            <a:r>
              <a:rPr lang="en-US" sz="1050" dirty="0">
                <a:solidFill>
                  <a:srgbClr val="000000"/>
                </a:solidFill>
              </a:rPr>
              <a:t>Wireless Clients</a:t>
            </a:r>
          </a:p>
        </p:txBody>
      </p:sp>
      <p:pic>
        <p:nvPicPr>
          <p:cNvPr id="80" name="Picture 210" descr="MS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78926" y="2176727"/>
            <a:ext cx="614798" cy="3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7" name="Straight Arrow Connector 96"/>
          <p:cNvCxnSpPr/>
          <p:nvPr/>
        </p:nvCxnSpPr>
        <p:spPr>
          <a:xfrm rot="20455590" flipV="1">
            <a:off x="3361376" y="2528526"/>
            <a:ext cx="823383" cy="1"/>
          </a:xfrm>
          <a:prstGeom prst="straightConnector1">
            <a:avLst/>
          </a:prstGeom>
          <a:ln>
            <a:solidFill>
              <a:srgbClr val="FF6600"/>
            </a:solidFill>
            <a:prstDash val="lgDashDot"/>
            <a:headEnd type="arrow"/>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rot="20455590">
            <a:off x="3384743" y="2483337"/>
            <a:ext cx="863476" cy="196208"/>
          </a:xfrm>
          <a:prstGeom prst="rect">
            <a:avLst/>
          </a:prstGeom>
          <a:noFill/>
          <a:ln>
            <a:noFill/>
            <a:prstDash val="lgDashDot"/>
          </a:ln>
        </p:spPr>
        <p:txBody>
          <a:bodyPr wrap="square" rtlCol="0">
            <a:spAutoFit/>
          </a:bodyPr>
          <a:lstStyle/>
          <a:p>
            <a:pPr algn="ctr"/>
            <a:r>
              <a:rPr lang="en-US" sz="675" b="1" dirty="0">
                <a:solidFill>
                  <a:srgbClr val="000000"/>
                </a:solidFill>
              </a:rPr>
              <a:t>NMSP over SSL</a:t>
            </a:r>
          </a:p>
        </p:txBody>
      </p:sp>
      <p:cxnSp>
        <p:nvCxnSpPr>
          <p:cNvPr id="99" name="Straight Arrow Connector 98"/>
          <p:cNvCxnSpPr/>
          <p:nvPr/>
        </p:nvCxnSpPr>
        <p:spPr>
          <a:xfrm rot="1699290" flipV="1">
            <a:off x="4716009" y="2554147"/>
            <a:ext cx="823383" cy="1"/>
          </a:xfrm>
          <a:prstGeom prst="straightConnector1">
            <a:avLst/>
          </a:prstGeom>
          <a:ln>
            <a:solidFill>
              <a:srgbClr val="FF6600"/>
            </a:solidFill>
            <a:prstDash val="lgDashDot"/>
            <a:headEnd type="arrow"/>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rot="1699290">
            <a:off x="4670148" y="2525208"/>
            <a:ext cx="863476" cy="196208"/>
          </a:xfrm>
          <a:prstGeom prst="rect">
            <a:avLst/>
          </a:prstGeom>
          <a:noFill/>
        </p:spPr>
        <p:txBody>
          <a:bodyPr wrap="square" rtlCol="0">
            <a:spAutoFit/>
          </a:bodyPr>
          <a:lstStyle/>
          <a:p>
            <a:pPr algn="ctr"/>
            <a:r>
              <a:rPr lang="en-US" sz="675" b="1" dirty="0">
                <a:solidFill>
                  <a:srgbClr val="000000"/>
                </a:solidFill>
              </a:rPr>
              <a:t>NMSP over SSL</a:t>
            </a:r>
          </a:p>
        </p:txBody>
      </p:sp>
      <p:sp>
        <p:nvSpPr>
          <p:cNvPr id="94" name="Freeform 93"/>
          <p:cNvSpPr/>
          <p:nvPr/>
        </p:nvSpPr>
        <p:spPr>
          <a:xfrm>
            <a:off x="4787188" y="1814584"/>
            <a:ext cx="1561796" cy="541068"/>
          </a:xfrm>
          <a:custGeom>
            <a:avLst/>
            <a:gdLst>
              <a:gd name="connsiteX0" fmla="*/ 0 w 2082394"/>
              <a:gd name="connsiteY0" fmla="*/ 638963 h 725533"/>
              <a:gd name="connsiteX1" fmla="*/ 1569684 w 2082394"/>
              <a:gd name="connsiteY1" fmla="*/ 670517 h 725533"/>
              <a:gd name="connsiteX2" fmla="*/ 2082394 w 2082394"/>
              <a:gd name="connsiteY2" fmla="*/ 0 h 725533"/>
            </a:gdLst>
            <a:ahLst/>
            <a:cxnLst>
              <a:cxn ang="0">
                <a:pos x="connsiteX0" y="connsiteY0"/>
              </a:cxn>
              <a:cxn ang="0">
                <a:pos x="connsiteX1" y="connsiteY1"/>
              </a:cxn>
              <a:cxn ang="0">
                <a:pos x="connsiteX2" y="connsiteY2"/>
              </a:cxn>
            </a:cxnLst>
            <a:rect l="l" t="t" r="r" b="b"/>
            <a:pathLst>
              <a:path w="2082394" h="725533">
                <a:moveTo>
                  <a:pt x="0" y="638963"/>
                </a:moveTo>
                <a:cubicBezTo>
                  <a:pt x="611309" y="707987"/>
                  <a:pt x="1222618" y="777011"/>
                  <a:pt x="1569684" y="670517"/>
                </a:cubicBezTo>
                <a:cubicBezTo>
                  <a:pt x="1916750" y="564023"/>
                  <a:pt x="2082394" y="0"/>
                  <a:pt x="2082394" y="0"/>
                </a:cubicBezTo>
              </a:path>
            </a:pathLst>
          </a:custGeom>
          <a:ln>
            <a:solidFill>
              <a:schemeClr val="tx2">
                <a:lumMod val="50000"/>
              </a:schemeClr>
            </a:solidFill>
            <a:prstDash val="lgDashDotDot"/>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TextBox 94"/>
          <p:cNvSpPr txBox="1"/>
          <p:nvPr/>
        </p:nvSpPr>
        <p:spPr>
          <a:xfrm>
            <a:off x="6658615" y="1132985"/>
            <a:ext cx="1278886" cy="577081"/>
          </a:xfrm>
          <a:prstGeom prst="rect">
            <a:avLst/>
          </a:prstGeom>
          <a:noFill/>
        </p:spPr>
        <p:txBody>
          <a:bodyPr wrap="square" rtlCol="0">
            <a:spAutoFit/>
          </a:bodyPr>
          <a:lstStyle/>
          <a:p>
            <a:pPr algn="ctr"/>
            <a:r>
              <a:rPr lang="ja-JP" altLang="en-US" sz="1050" dirty="0">
                <a:solidFill>
                  <a:srgbClr val="000000"/>
                </a:solidFill>
              </a:rPr>
              <a:t>外部</a:t>
            </a:r>
            <a:r>
              <a:rPr lang="en-US" altLang="ja-JP" sz="1050" dirty="0">
                <a:solidFill>
                  <a:srgbClr val="000000"/>
                </a:solidFill>
              </a:rPr>
              <a:t/>
            </a:r>
            <a:br>
              <a:rPr lang="en-US" altLang="ja-JP" sz="1050" dirty="0">
                <a:solidFill>
                  <a:srgbClr val="000000"/>
                </a:solidFill>
              </a:rPr>
            </a:br>
            <a:r>
              <a:rPr lang="ja-JP" altLang="en-US" sz="1050" dirty="0">
                <a:solidFill>
                  <a:srgbClr val="000000"/>
                </a:solidFill>
              </a:rPr>
              <a:t>アプリケーション</a:t>
            </a:r>
            <a:r>
              <a:rPr lang="en-US" altLang="ja-JP" sz="1050" dirty="0">
                <a:solidFill>
                  <a:srgbClr val="000000"/>
                </a:solidFill>
              </a:rPr>
              <a:t/>
            </a:r>
            <a:br>
              <a:rPr lang="en-US" altLang="ja-JP" sz="1050" dirty="0">
                <a:solidFill>
                  <a:srgbClr val="000000"/>
                </a:solidFill>
              </a:rPr>
            </a:br>
            <a:r>
              <a:rPr lang="ja-JP" altLang="en-US" sz="1050" dirty="0">
                <a:solidFill>
                  <a:srgbClr val="000000"/>
                </a:solidFill>
              </a:rPr>
              <a:t>サーバ</a:t>
            </a:r>
            <a:endParaRPr lang="en-US" sz="1050" dirty="0">
              <a:solidFill>
                <a:srgbClr val="000000"/>
              </a:solidFill>
            </a:endParaRPr>
          </a:p>
        </p:txBody>
      </p:sp>
      <p:pic>
        <p:nvPicPr>
          <p:cNvPr id="101" name="Picture 68" descr="Network_Mgmt_Applianc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55709" y="1107762"/>
            <a:ext cx="514350" cy="551689"/>
          </a:xfrm>
          <a:prstGeom prst="rect">
            <a:avLst/>
          </a:prstGeom>
          <a:noFill/>
        </p:spPr>
      </p:pic>
      <p:pic>
        <p:nvPicPr>
          <p:cNvPr id="103" name="Picture 10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38346" y="992491"/>
            <a:ext cx="591096" cy="576434"/>
          </a:xfrm>
          <a:prstGeom prst="rect">
            <a:avLst/>
          </a:prstGeom>
        </p:spPr>
      </p:pic>
      <p:cxnSp>
        <p:nvCxnSpPr>
          <p:cNvPr id="107" name="Straight Arrow Connector 106"/>
          <p:cNvCxnSpPr>
            <a:stCxn id="103" idx="3"/>
          </p:cNvCxnSpPr>
          <p:nvPr/>
        </p:nvCxnSpPr>
        <p:spPr>
          <a:xfrm>
            <a:off x="3029442" y="1280708"/>
            <a:ext cx="1226267" cy="13176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rot="323641">
            <a:off x="3364391" y="1140649"/>
            <a:ext cx="541787" cy="219291"/>
          </a:xfrm>
          <a:prstGeom prst="rect">
            <a:avLst/>
          </a:prstGeom>
          <a:noFill/>
          <a:scene3d>
            <a:camera prst="orthographicFront">
              <a:rot lat="0" lon="0" rev="21474000"/>
            </a:camera>
            <a:lightRig rig="threePt" dir="t"/>
          </a:scene3d>
        </p:spPr>
        <p:txBody>
          <a:bodyPr wrap="square" rtlCol="0">
            <a:spAutoFit/>
          </a:bodyPr>
          <a:lstStyle/>
          <a:p>
            <a:pPr algn="ctr"/>
            <a:r>
              <a:rPr lang="en-US" sz="825" b="1" dirty="0">
                <a:solidFill>
                  <a:srgbClr val="000000"/>
                </a:solidFill>
              </a:rPr>
              <a:t>HTTPS</a:t>
            </a:r>
          </a:p>
        </p:txBody>
      </p:sp>
      <p:cxnSp>
        <p:nvCxnSpPr>
          <p:cNvPr id="109" name="Straight Arrow Connector 108"/>
          <p:cNvCxnSpPr/>
          <p:nvPr/>
        </p:nvCxnSpPr>
        <p:spPr>
          <a:xfrm flipV="1">
            <a:off x="3210804" y="1607390"/>
            <a:ext cx="1195300" cy="1012532"/>
          </a:xfrm>
          <a:prstGeom prst="straightConnector1">
            <a:avLst/>
          </a:prstGeom>
          <a:ln>
            <a:solidFill>
              <a:srgbClr val="FF0000"/>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rot="19214350">
            <a:off x="3371217" y="1960493"/>
            <a:ext cx="689087" cy="196208"/>
          </a:xfrm>
          <a:prstGeom prst="rect">
            <a:avLst/>
          </a:prstGeom>
          <a:noFill/>
        </p:spPr>
        <p:txBody>
          <a:bodyPr wrap="square" rtlCol="0">
            <a:spAutoFit/>
          </a:bodyPr>
          <a:lstStyle/>
          <a:p>
            <a:pPr algn="ctr"/>
            <a:r>
              <a:rPr lang="en-US" sz="675" b="1" dirty="0">
                <a:solidFill>
                  <a:srgbClr val="000000"/>
                </a:solidFill>
              </a:rPr>
              <a:t>SNMP</a:t>
            </a:r>
          </a:p>
        </p:txBody>
      </p:sp>
      <p:cxnSp>
        <p:nvCxnSpPr>
          <p:cNvPr id="111" name="Straight Arrow Connector 110"/>
          <p:cNvCxnSpPr/>
          <p:nvPr/>
        </p:nvCxnSpPr>
        <p:spPr>
          <a:xfrm>
            <a:off x="4680760" y="1559827"/>
            <a:ext cx="922919" cy="1106534"/>
          </a:xfrm>
          <a:prstGeom prst="straightConnector1">
            <a:avLst/>
          </a:prstGeom>
          <a:ln>
            <a:solidFill>
              <a:srgbClr val="FF0000"/>
            </a:solidFill>
            <a:prstDash val="lgDash"/>
            <a:headEnd type="arrow"/>
            <a:tailEnd type="arrow"/>
          </a:ln>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3014350">
            <a:off x="4920273" y="2012692"/>
            <a:ext cx="685184" cy="196208"/>
          </a:xfrm>
          <a:prstGeom prst="rect">
            <a:avLst/>
          </a:prstGeom>
          <a:noFill/>
        </p:spPr>
        <p:txBody>
          <a:bodyPr wrap="square" rtlCol="0">
            <a:spAutoFit/>
          </a:bodyPr>
          <a:lstStyle/>
          <a:p>
            <a:pPr algn="ctr"/>
            <a:r>
              <a:rPr lang="en-US" sz="675" b="1" dirty="0">
                <a:solidFill>
                  <a:srgbClr val="000000"/>
                </a:solidFill>
              </a:rPr>
              <a:t>SNMP</a:t>
            </a:r>
          </a:p>
        </p:txBody>
      </p:sp>
      <p:cxnSp>
        <p:nvCxnSpPr>
          <p:cNvPr id="113" name="Straight Arrow Connector 112"/>
          <p:cNvCxnSpPr/>
          <p:nvPr/>
        </p:nvCxnSpPr>
        <p:spPr>
          <a:xfrm flipV="1">
            <a:off x="4526894" y="1668011"/>
            <a:ext cx="0" cy="150852"/>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4136678" y="1800499"/>
            <a:ext cx="798279" cy="403957"/>
          </a:xfrm>
          <a:prstGeom prst="rect">
            <a:avLst/>
          </a:prstGeom>
          <a:noFill/>
        </p:spPr>
        <p:txBody>
          <a:bodyPr wrap="square" rtlCol="0">
            <a:spAutoFit/>
          </a:bodyPr>
          <a:lstStyle/>
          <a:p>
            <a:pPr algn="ctr"/>
            <a:r>
              <a:rPr lang="en-US" sz="675" b="1" dirty="0">
                <a:solidFill>
                  <a:srgbClr val="000000"/>
                </a:solidFill>
              </a:rPr>
              <a:t>SOAP/XML over</a:t>
            </a:r>
            <a:br>
              <a:rPr lang="en-US" sz="675" b="1" dirty="0">
                <a:solidFill>
                  <a:srgbClr val="000000"/>
                </a:solidFill>
              </a:rPr>
            </a:br>
            <a:r>
              <a:rPr lang="en-US" sz="675" b="1" dirty="0">
                <a:solidFill>
                  <a:srgbClr val="000000"/>
                </a:solidFill>
              </a:rPr>
              <a:t>HTTP/HTTPS</a:t>
            </a:r>
          </a:p>
        </p:txBody>
      </p:sp>
      <p:cxnSp>
        <p:nvCxnSpPr>
          <p:cNvPr id="115" name="Straight Arrow Connector 114"/>
          <p:cNvCxnSpPr/>
          <p:nvPr/>
        </p:nvCxnSpPr>
        <p:spPr>
          <a:xfrm flipV="1">
            <a:off x="4526894" y="1997497"/>
            <a:ext cx="0" cy="197709"/>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19" name="Freeform 118"/>
          <p:cNvSpPr/>
          <p:nvPr/>
        </p:nvSpPr>
        <p:spPr>
          <a:xfrm flipH="1">
            <a:off x="7015882" y="1686983"/>
            <a:ext cx="478211" cy="2615013"/>
          </a:xfrm>
          <a:custGeom>
            <a:avLst/>
            <a:gdLst>
              <a:gd name="connsiteX0" fmla="*/ 433832 w 1262057"/>
              <a:gd name="connsiteY0" fmla="*/ 0 h 3486684"/>
              <a:gd name="connsiteX1" fmla="*/ 0 w 1262057"/>
              <a:gd name="connsiteY1" fmla="*/ 0 h 3486684"/>
              <a:gd name="connsiteX2" fmla="*/ 23663 w 1262057"/>
              <a:gd name="connsiteY2" fmla="*/ 3486684 h 3486684"/>
              <a:gd name="connsiteX3" fmla="*/ 1262057 w 1262057"/>
              <a:gd name="connsiteY3" fmla="*/ 3478796 h 3486684"/>
            </a:gdLst>
            <a:ahLst/>
            <a:cxnLst>
              <a:cxn ang="0">
                <a:pos x="connsiteX0" y="connsiteY0"/>
              </a:cxn>
              <a:cxn ang="0">
                <a:pos x="connsiteX1" y="connsiteY1"/>
              </a:cxn>
              <a:cxn ang="0">
                <a:pos x="connsiteX2" y="connsiteY2"/>
              </a:cxn>
              <a:cxn ang="0">
                <a:pos x="connsiteX3" y="connsiteY3"/>
              </a:cxn>
            </a:cxnLst>
            <a:rect l="l" t="t" r="r" b="b"/>
            <a:pathLst>
              <a:path w="1262057" h="3486684">
                <a:moveTo>
                  <a:pt x="433832" y="0"/>
                </a:moveTo>
                <a:lnTo>
                  <a:pt x="0" y="0"/>
                </a:lnTo>
                <a:lnTo>
                  <a:pt x="23663" y="3486684"/>
                </a:lnTo>
                <a:lnTo>
                  <a:pt x="1262057" y="3478796"/>
                </a:lnTo>
              </a:path>
            </a:pathLst>
          </a:custGeom>
          <a:ln>
            <a:solidFill>
              <a:schemeClr val="accent1"/>
            </a:solidFill>
            <a:prstDash val="lgDashDot"/>
            <a:headEnd type="none" w="lg" len="med"/>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TextBox 119"/>
          <p:cNvSpPr txBox="1"/>
          <p:nvPr/>
        </p:nvSpPr>
        <p:spPr>
          <a:xfrm rot="5400000">
            <a:off x="7055518" y="2842385"/>
            <a:ext cx="1107996" cy="253916"/>
          </a:xfrm>
          <a:prstGeom prst="rect">
            <a:avLst/>
          </a:prstGeom>
          <a:noFill/>
        </p:spPr>
        <p:txBody>
          <a:bodyPr wrap="none" rtlCol="0">
            <a:spAutoFit/>
          </a:bodyPr>
          <a:lstStyle/>
          <a:p>
            <a:r>
              <a:rPr lang="en-US" sz="1050" dirty="0">
                <a:solidFill>
                  <a:srgbClr val="000000"/>
                </a:solidFill>
                <a:latin typeface="MS PGothic" charset="-128"/>
                <a:ea typeface="MS PGothic" charset="-128"/>
                <a:cs typeface="MS PGothic" charset="-128"/>
              </a:rPr>
              <a:t>位置情報</a:t>
            </a:r>
            <a:r>
              <a:rPr lang="ja-JP" altLang="en-US" sz="1050" dirty="0">
                <a:solidFill>
                  <a:srgbClr val="000000"/>
                </a:solidFill>
                <a:latin typeface="MS PGothic" charset="-128"/>
                <a:ea typeface="MS PGothic" charset="-128"/>
                <a:cs typeface="MS PGothic" charset="-128"/>
              </a:rPr>
              <a:t>を利</a:t>
            </a:r>
            <a:r>
              <a:rPr lang="ja-JP" altLang="en-US" sz="1050" dirty="0">
                <a:solidFill>
                  <a:srgbClr val="000000"/>
                </a:solidFill>
                <a:latin typeface="+mn-ea"/>
              </a:rPr>
              <a:t>用</a:t>
            </a:r>
            <a:endParaRPr lang="en-US" sz="1050" dirty="0">
              <a:solidFill>
                <a:srgbClr val="000000"/>
              </a:solidFill>
              <a:latin typeface="+mn-ea"/>
            </a:endParaRPr>
          </a:p>
        </p:txBody>
      </p:sp>
      <p:cxnSp>
        <p:nvCxnSpPr>
          <p:cNvPr id="5" name="Straight Connector 4"/>
          <p:cNvCxnSpPr/>
          <p:nvPr/>
        </p:nvCxnSpPr>
        <p:spPr>
          <a:xfrm>
            <a:off x="6462934" y="1686983"/>
            <a:ext cx="858935" cy="0"/>
          </a:xfrm>
          <a:prstGeom prst="line">
            <a:avLst/>
          </a:prstGeom>
          <a:ln>
            <a:solidFill>
              <a:srgbClr val="0096D6"/>
            </a:solidFill>
            <a:prstDash val="lgDashDot"/>
            <a:headEnd type="none" w="lg" len="med"/>
            <a:tailEnd type="none" w="lg" len="med"/>
          </a:ln>
        </p:spPr>
        <p:style>
          <a:lnRef idx="2">
            <a:schemeClr val="accent1"/>
          </a:lnRef>
          <a:fillRef idx="0">
            <a:schemeClr val="accent1"/>
          </a:fillRef>
          <a:effectRef idx="1">
            <a:schemeClr val="accent1"/>
          </a:effectRef>
          <a:fontRef idx="minor">
            <a:schemeClr val="tx1"/>
          </a:fontRef>
        </p:style>
      </p:cxnSp>
      <p:pic>
        <p:nvPicPr>
          <p:cNvPr id="82" name="Picture 81" descr="2013-02-01_17-16-37.jpe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27201" y="1068013"/>
            <a:ext cx="560030" cy="796100"/>
          </a:xfrm>
          <a:prstGeom prst="rect">
            <a:avLst/>
          </a:prstGeom>
        </p:spPr>
      </p:pic>
      <p:sp>
        <p:nvSpPr>
          <p:cNvPr id="121" name="TextBox 120"/>
          <p:cNvSpPr txBox="1"/>
          <p:nvPr/>
        </p:nvSpPr>
        <p:spPr>
          <a:xfrm>
            <a:off x="4733965" y="1251291"/>
            <a:ext cx="1855378" cy="253916"/>
          </a:xfrm>
          <a:prstGeom prst="rect">
            <a:avLst/>
          </a:prstGeom>
          <a:noFill/>
        </p:spPr>
        <p:txBody>
          <a:bodyPr wrap="square" rtlCol="0">
            <a:spAutoFit/>
          </a:bodyPr>
          <a:lstStyle/>
          <a:p>
            <a:r>
              <a:rPr lang="en-US" sz="1050" b="1" dirty="0">
                <a:solidFill>
                  <a:srgbClr val="000000"/>
                </a:solidFill>
              </a:rPr>
              <a:t>PI</a:t>
            </a:r>
          </a:p>
        </p:txBody>
      </p:sp>
      <p:sp>
        <p:nvSpPr>
          <p:cNvPr id="122" name="TextBox 121"/>
          <p:cNvSpPr txBox="1"/>
          <p:nvPr/>
        </p:nvSpPr>
        <p:spPr>
          <a:xfrm>
            <a:off x="3517478" y="2712219"/>
            <a:ext cx="1855378" cy="253916"/>
          </a:xfrm>
          <a:prstGeom prst="rect">
            <a:avLst/>
          </a:prstGeom>
          <a:noFill/>
        </p:spPr>
        <p:txBody>
          <a:bodyPr wrap="square" rtlCol="0">
            <a:spAutoFit/>
          </a:bodyPr>
          <a:lstStyle/>
          <a:p>
            <a:r>
              <a:rPr lang="en-US" sz="1050" b="1" dirty="0">
                <a:solidFill>
                  <a:srgbClr val="000000"/>
                </a:solidFill>
              </a:rPr>
              <a:t>WLC</a:t>
            </a:r>
          </a:p>
        </p:txBody>
      </p:sp>
      <p:sp>
        <p:nvSpPr>
          <p:cNvPr id="123" name="TextBox 122"/>
          <p:cNvSpPr txBox="1"/>
          <p:nvPr/>
        </p:nvSpPr>
        <p:spPr>
          <a:xfrm>
            <a:off x="4139705" y="3419030"/>
            <a:ext cx="1855378" cy="253916"/>
          </a:xfrm>
          <a:prstGeom prst="rect">
            <a:avLst/>
          </a:prstGeom>
          <a:noFill/>
        </p:spPr>
        <p:txBody>
          <a:bodyPr wrap="square" rtlCol="0">
            <a:spAutoFit/>
          </a:bodyPr>
          <a:lstStyle/>
          <a:p>
            <a:r>
              <a:rPr lang="en-US" altLang="ja-JP" sz="1050" b="1" dirty="0">
                <a:solidFill>
                  <a:srgbClr val="000000"/>
                </a:solidFill>
              </a:rPr>
              <a:t>AP</a:t>
            </a:r>
            <a:endParaRPr lang="en-US" sz="1050" b="1" dirty="0">
              <a:solidFill>
                <a:srgbClr val="000000"/>
              </a:solidFill>
            </a:endParaRPr>
          </a:p>
        </p:txBody>
      </p:sp>
      <p:grpSp>
        <p:nvGrpSpPr>
          <p:cNvPr id="117" name="Group 116"/>
          <p:cNvGrpSpPr/>
          <p:nvPr/>
        </p:nvGrpSpPr>
        <p:grpSpPr>
          <a:xfrm>
            <a:off x="1611180" y="1911340"/>
            <a:ext cx="591096" cy="576434"/>
            <a:chOff x="0" y="-34373"/>
            <a:chExt cx="8127977" cy="6705581"/>
          </a:xfrm>
        </p:grpSpPr>
        <p:pic>
          <p:nvPicPr>
            <p:cNvPr id="124" name="Picture 123"/>
            <p:cNvPicPr>
              <a:picLocks noChangeAspect="1"/>
            </p:cNvPicPr>
            <p:nvPr/>
          </p:nvPicPr>
          <p:blipFill>
            <a:blip r:embed="rId11"/>
            <a:stretch>
              <a:fillRect/>
            </a:stretch>
          </p:blipFill>
          <p:spPr>
            <a:xfrm>
              <a:off x="0" y="-34373"/>
              <a:ext cx="8127977" cy="6705581"/>
            </a:xfrm>
            <a:prstGeom prst="rect">
              <a:avLst/>
            </a:prstGeom>
          </p:spPr>
        </p:pic>
        <p:pic>
          <p:nvPicPr>
            <p:cNvPr id="125" name="Picture 124" descr="2013-02-01_19-27-49.jpe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153" y="480627"/>
              <a:ext cx="6226884" cy="3503028"/>
            </a:xfrm>
            <a:prstGeom prst="rect">
              <a:avLst/>
            </a:prstGeom>
          </p:spPr>
        </p:pic>
      </p:grpSp>
      <p:cxnSp>
        <p:nvCxnSpPr>
          <p:cNvPr id="126" name="Straight Arrow Connector 125"/>
          <p:cNvCxnSpPr/>
          <p:nvPr/>
        </p:nvCxnSpPr>
        <p:spPr>
          <a:xfrm flipH="1" flipV="1">
            <a:off x="2181408" y="2204606"/>
            <a:ext cx="1958297" cy="521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997058" y="2460832"/>
            <a:ext cx="1741003" cy="415498"/>
          </a:xfrm>
          <a:prstGeom prst="rect">
            <a:avLst/>
          </a:prstGeom>
          <a:noFill/>
        </p:spPr>
        <p:txBody>
          <a:bodyPr wrap="square" rtlCol="0">
            <a:spAutoFit/>
          </a:bodyPr>
          <a:lstStyle/>
          <a:p>
            <a:pPr algn="ctr"/>
            <a:r>
              <a:rPr lang="ja-JP" altLang="en-US" sz="1050" dirty="0">
                <a:solidFill>
                  <a:srgbClr val="000000"/>
                </a:solidFill>
              </a:rPr>
              <a:t>デバイス位置のマップ表示、</a:t>
            </a:r>
            <a:r>
              <a:rPr lang="en-US" altLang="ja-JP" sz="1050" dirty="0">
                <a:solidFill>
                  <a:srgbClr val="000000"/>
                </a:solidFill>
              </a:rPr>
              <a:t/>
            </a:r>
            <a:br>
              <a:rPr lang="en-US" altLang="ja-JP" sz="1050" dirty="0">
                <a:solidFill>
                  <a:srgbClr val="000000"/>
                </a:solidFill>
              </a:rPr>
            </a:br>
            <a:r>
              <a:rPr lang="ja-JP" altLang="en-US" sz="1050" dirty="0">
                <a:solidFill>
                  <a:srgbClr val="000000"/>
                </a:solidFill>
              </a:rPr>
              <a:t>及び、統計情報</a:t>
            </a:r>
            <a:endParaRPr lang="en-US" sz="1050" dirty="0">
              <a:solidFill>
                <a:srgbClr val="000000"/>
              </a:solidFill>
            </a:endParaRPr>
          </a:p>
        </p:txBody>
      </p:sp>
      <p:sp>
        <p:nvSpPr>
          <p:cNvPr id="129" name="TextBox 128"/>
          <p:cNvSpPr txBox="1"/>
          <p:nvPr/>
        </p:nvSpPr>
        <p:spPr>
          <a:xfrm>
            <a:off x="2809760" y="2219800"/>
            <a:ext cx="541787" cy="219291"/>
          </a:xfrm>
          <a:prstGeom prst="rect">
            <a:avLst/>
          </a:prstGeom>
          <a:noFill/>
          <a:scene3d>
            <a:camera prst="orthographicFront">
              <a:rot lat="0" lon="0" rev="21474000"/>
            </a:camera>
            <a:lightRig rig="threePt" dir="t"/>
          </a:scene3d>
        </p:spPr>
        <p:txBody>
          <a:bodyPr wrap="square" rtlCol="0">
            <a:spAutoFit/>
          </a:bodyPr>
          <a:lstStyle/>
          <a:p>
            <a:pPr algn="ctr"/>
            <a:r>
              <a:rPr lang="en-US" sz="825" b="1" dirty="0">
                <a:solidFill>
                  <a:srgbClr val="000000"/>
                </a:solidFill>
              </a:rPr>
              <a:t>HTTPS</a:t>
            </a:r>
          </a:p>
        </p:txBody>
      </p:sp>
      <p:sp>
        <p:nvSpPr>
          <p:cNvPr id="3" name="TextBox 2"/>
          <p:cNvSpPr txBox="1"/>
          <p:nvPr/>
        </p:nvSpPr>
        <p:spPr>
          <a:xfrm>
            <a:off x="1756369" y="3889648"/>
            <a:ext cx="184731" cy="369332"/>
          </a:xfrm>
          <a:prstGeom prst="rect">
            <a:avLst/>
          </a:prstGeom>
          <a:noFill/>
        </p:spPr>
        <p:txBody>
          <a:bodyPr wrap="none" rtlCol="0">
            <a:spAutoFit/>
          </a:bodyPr>
          <a:lstStyle/>
          <a:p>
            <a:endParaRPr lang="en-US"/>
          </a:p>
        </p:txBody>
      </p:sp>
      <p:sp>
        <p:nvSpPr>
          <p:cNvPr id="106" name="TextBox 105"/>
          <p:cNvSpPr txBox="1"/>
          <p:nvPr/>
        </p:nvSpPr>
        <p:spPr>
          <a:xfrm>
            <a:off x="4051089" y="2561829"/>
            <a:ext cx="872385" cy="295873"/>
          </a:xfrm>
          <a:prstGeom prst="roundRect">
            <a:avLst/>
          </a:prstGeom>
          <a:solidFill>
            <a:srgbClr val="FFC000"/>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r>
              <a:rPr kumimoji="1" lang="ja-JP" altLang="en-US" sz="1200" dirty="0">
                <a:solidFill>
                  <a:srgbClr val="4D4D4D"/>
                </a:solidFill>
                <a:latin typeface="メイリオ" pitchFamily="50" charset="-128"/>
                <a:ea typeface="メイリオ" pitchFamily="50" charset="-128"/>
                <a:cs typeface="メイリオ" pitchFamily="50" charset="-128"/>
              </a:rPr>
              <a:t>位置測位</a:t>
            </a:r>
            <a:endParaRPr kumimoji="1" lang="en-US" altLang="ja-JP" sz="1200" dirty="0">
              <a:solidFill>
                <a:srgbClr val="4D4D4D"/>
              </a:solidFill>
              <a:latin typeface="メイリオ" pitchFamily="50" charset="-128"/>
              <a:ea typeface="メイリオ" pitchFamily="50" charset="-128"/>
              <a:cs typeface="メイリオ" pitchFamily="50" charset="-128"/>
            </a:endParaRPr>
          </a:p>
        </p:txBody>
      </p:sp>
      <p:sp>
        <p:nvSpPr>
          <p:cNvPr id="116" name="TextBox 115"/>
          <p:cNvSpPr txBox="1"/>
          <p:nvPr/>
        </p:nvSpPr>
        <p:spPr>
          <a:xfrm>
            <a:off x="6463970" y="4416447"/>
            <a:ext cx="1486518" cy="293245"/>
          </a:xfrm>
          <a:prstGeom prst="roundRect">
            <a:avLst/>
          </a:prstGeom>
          <a:ln/>
        </p:spPr>
        <p:style>
          <a:lnRef idx="1">
            <a:schemeClr val="accent2"/>
          </a:lnRef>
          <a:fillRef idx="2">
            <a:schemeClr val="accent2"/>
          </a:fillRef>
          <a:effectRef idx="1">
            <a:schemeClr val="accent2"/>
          </a:effectRef>
          <a:fontRef idx="minor">
            <a:schemeClr val="dk1"/>
          </a:fontRef>
        </p:style>
        <p:txBody>
          <a:bodyPr wrap="none" rtlCol="0" anchor="ctr">
            <a:noAutofit/>
          </a:bodyPr>
          <a:lstStyle/>
          <a:p>
            <a:pPr algn="ctr"/>
            <a:r>
              <a:rPr kumimoji="1" lang="ja-JP" altLang="en-US" sz="1200" dirty="0">
                <a:solidFill>
                  <a:srgbClr val="4D4D4D"/>
                </a:solidFill>
                <a:latin typeface="メイリオ" pitchFamily="50" charset="-128"/>
                <a:ea typeface="メイリオ" pitchFamily="50" charset="-128"/>
                <a:cs typeface="メイリオ" pitchFamily="50" charset="-128"/>
              </a:rPr>
              <a:t>スマホ等アプリ連携</a:t>
            </a:r>
          </a:p>
        </p:txBody>
      </p:sp>
      <p:sp>
        <p:nvSpPr>
          <p:cNvPr id="131" name="TextBox 130"/>
          <p:cNvSpPr txBox="1"/>
          <p:nvPr/>
        </p:nvSpPr>
        <p:spPr>
          <a:xfrm>
            <a:off x="6014252" y="2123861"/>
            <a:ext cx="1186199" cy="600164"/>
          </a:xfrm>
          <a:prstGeom prst="rect">
            <a:avLst/>
          </a:prstGeom>
          <a:noFill/>
        </p:spPr>
        <p:txBody>
          <a:bodyPr wrap="square" rtlCol="0">
            <a:spAutoFit/>
          </a:bodyPr>
          <a:lstStyle/>
          <a:p>
            <a:pPr algn="ctr"/>
            <a:r>
              <a:rPr lang="en-US" altLang="ja-JP" sz="825" b="1" dirty="0">
                <a:solidFill>
                  <a:srgbClr val="000000"/>
                </a:solidFill>
              </a:rPr>
              <a:t>REST API</a:t>
            </a:r>
          </a:p>
          <a:p>
            <a:pPr algn="ctr"/>
            <a:r>
              <a:rPr lang="en-US" altLang="ja-JP" sz="825" b="1" dirty="0">
                <a:solidFill>
                  <a:srgbClr val="000000"/>
                </a:solidFill>
              </a:rPr>
              <a:t>or</a:t>
            </a:r>
          </a:p>
          <a:p>
            <a:pPr algn="ctr"/>
            <a:r>
              <a:rPr lang="en-US" altLang="ja-JP" sz="825" b="1" dirty="0">
                <a:solidFill>
                  <a:srgbClr val="000000"/>
                </a:solidFill>
              </a:rPr>
              <a:t>CMX notification</a:t>
            </a:r>
            <a:br>
              <a:rPr lang="en-US" altLang="ja-JP" sz="825" b="1" dirty="0">
                <a:solidFill>
                  <a:srgbClr val="000000"/>
                </a:solidFill>
              </a:rPr>
            </a:br>
            <a:r>
              <a:rPr lang="en-US" altLang="ja-JP" sz="825" b="1" dirty="0">
                <a:solidFill>
                  <a:srgbClr val="000000"/>
                </a:solidFill>
              </a:rPr>
              <a:t>(http POST)</a:t>
            </a:r>
          </a:p>
        </p:txBody>
      </p:sp>
      <p:pic>
        <p:nvPicPr>
          <p:cNvPr id="138" name="Picture 35" descr="iphone copy"/>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090525" y="4124052"/>
            <a:ext cx="342900" cy="441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 name="TextBox 117"/>
          <p:cNvSpPr txBox="1"/>
          <p:nvPr/>
        </p:nvSpPr>
        <p:spPr>
          <a:xfrm>
            <a:off x="1825305" y="1528788"/>
            <a:ext cx="1764679" cy="253916"/>
          </a:xfrm>
          <a:prstGeom prst="rect">
            <a:avLst/>
          </a:prstGeom>
          <a:noFill/>
        </p:spPr>
        <p:txBody>
          <a:bodyPr wrap="square" rtlCol="0">
            <a:spAutoFit/>
          </a:bodyPr>
          <a:lstStyle/>
          <a:p>
            <a:pPr algn="ctr"/>
            <a:r>
              <a:rPr lang="ja-JP" altLang="en-US" sz="1050" dirty="0">
                <a:solidFill>
                  <a:srgbClr val="000000"/>
                </a:solidFill>
              </a:rPr>
              <a:t>ネットワーク管理</a:t>
            </a:r>
            <a:r>
              <a:rPr lang="ja-JP" altLang="en-US" sz="1050">
                <a:solidFill>
                  <a:srgbClr val="000000"/>
                </a:solidFill>
              </a:rPr>
              <a:t>・可視化</a:t>
            </a:r>
            <a:endParaRPr lang="ja-JP" altLang="en-US" sz="1050" dirty="0">
              <a:solidFill>
                <a:srgbClr val="000000"/>
              </a:solidFill>
            </a:endParaRPr>
          </a:p>
        </p:txBody>
      </p:sp>
      <p:pic>
        <p:nvPicPr>
          <p:cNvPr id="132" name="図 131" descr="スクリーンショット 2015-09-28 18.32.38.png"/>
          <p:cNvPicPr>
            <a:picLocks noChangeAspect="1"/>
          </p:cNvPicPr>
          <p:nvPr/>
        </p:nvPicPr>
        <p:blipFill rotWithShape="1">
          <a:blip r:embed="rId14">
            <a:extLst>
              <a:ext uri="{28A0092B-C50C-407E-A947-70E740481C1C}">
                <a14:useLocalDpi xmlns:a14="http://schemas.microsoft.com/office/drawing/2010/main" val="0"/>
              </a:ext>
            </a:extLst>
          </a:blip>
          <a:srcRect t="14407" b="15183"/>
          <a:stretch/>
        </p:blipFill>
        <p:spPr>
          <a:xfrm>
            <a:off x="1654171" y="1952728"/>
            <a:ext cx="452842" cy="327338"/>
          </a:xfrm>
          <a:prstGeom prst="rect">
            <a:avLst/>
          </a:prstGeom>
        </p:spPr>
      </p:pic>
      <p:pic>
        <p:nvPicPr>
          <p:cNvPr id="133" name="Picture 4" descr="スクリーンショット 2015-06-17 16.23.24.png"/>
          <p:cNvPicPr>
            <a:picLocks noChangeAspect="1"/>
          </p:cNvPicPr>
          <p:nvPr/>
        </p:nvPicPr>
        <p:blipFill rotWithShape="1">
          <a:blip r:embed="rId15">
            <a:extLst>
              <a:ext uri="{28A0092B-C50C-407E-A947-70E740481C1C}">
                <a14:useLocalDpi xmlns:a14="http://schemas.microsoft.com/office/drawing/2010/main" val="0"/>
              </a:ext>
            </a:extLst>
          </a:blip>
          <a:srcRect r="9443"/>
          <a:stretch/>
        </p:blipFill>
        <p:spPr>
          <a:xfrm>
            <a:off x="2491871" y="1044080"/>
            <a:ext cx="434905" cy="280463"/>
          </a:xfrm>
          <a:prstGeom prst="rect">
            <a:avLst/>
          </a:prstGeom>
          <a:ln>
            <a:solidFill>
              <a:srgbClr val="676767"/>
            </a:solidFill>
          </a:ln>
        </p:spPr>
      </p:pic>
      <p:sp>
        <p:nvSpPr>
          <p:cNvPr id="135" name="テキスト ボックス 134"/>
          <p:cNvSpPr txBox="1"/>
          <p:nvPr/>
        </p:nvSpPr>
        <p:spPr>
          <a:xfrm>
            <a:off x="494882" y="4857327"/>
            <a:ext cx="8911522" cy="246221"/>
          </a:xfrm>
          <a:prstGeom prst="rect">
            <a:avLst/>
          </a:prstGeom>
          <a:noFill/>
        </p:spPr>
        <p:txBody>
          <a:bodyPr wrap="square" rtlCol="0">
            <a:spAutoFit/>
          </a:bodyPr>
          <a:lstStyle/>
          <a:p>
            <a:r>
              <a:rPr kumimoji="1" lang="en-US" altLang="ja-JP" sz="1000" dirty="0" smtClean="0"/>
              <a:t>※CMX10.x</a:t>
            </a:r>
            <a:r>
              <a:rPr kumimoji="1" lang="ja-JP" altLang="en-US" sz="1000" dirty="0" smtClean="0"/>
              <a:t>より</a:t>
            </a:r>
            <a:r>
              <a:rPr kumimoji="1" lang="en-US" altLang="ja-JP" sz="1000" dirty="0" smtClean="0"/>
              <a:t>PI</a:t>
            </a:r>
            <a:r>
              <a:rPr kumimoji="1" lang="ja-JP" altLang="en-US" sz="1000" dirty="0"/>
              <a:t>と</a:t>
            </a:r>
            <a:r>
              <a:rPr kumimoji="1" lang="en-US" altLang="ja-JP" sz="1000" dirty="0" smtClean="0"/>
              <a:t>CMX</a:t>
            </a:r>
            <a:r>
              <a:rPr kumimoji="1" lang="ja-JP" altLang="en-US" sz="1000" dirty="0" smtClean="0"/>
              <a:t>は</a:t>
            </a:r>
            <a:r>
              <a:rPr kumimoji="1" lang="ja-JP" altLang="en-US" sz="1000" dirty="0"/>
              <a:t>別々</a:t>
            </a:r>
            <a:r>
              <a:rPr kumimoji="1" lang="ja-JP" altLang="en-US" sz="1000" dirty="0" smtClean="0"/>
              <a:t>に動作します。（</a:t>
            </a:r>
            <a:r>
              <a:rPr kumimoji="1" lang="en-US" altLang="ja-JP" sz="1000" dirty="0" smtClean="0"/>
              <a:t>PI</a:t>
            </a:r>
            <a:r>
              <a:rPr kumimoji="1" lang="ja-JP" altLang="en-US" sz="1000" dirty="0" err="1"/>
              <a:t>で</a:t>
            </a:r>
            <a:r>
              <a:rPr kumimoji="1" lang="ja-JP" altLang="en-US" sz="1000" dirty="0" err="1" smtClean="0"/>
              <a:t>の</a:t>
            </a:r>
            <a:r>
              <a:rPr kumimoji="1" lang="en-US" altLang="ja-JP" sz="1000" dirty="0" smtClean="0"/>
              <a:t>CMX10.x</a:t>
            </a:r>
            <a:r>
              <a:rPr kumimoji="1" lang="ja-JP" altLang="en-US" sz="1000" dirty="0" smtClean="0"/>
              <a:t>の登録なし。）ただし、</a:t>
            </a:r>
            <a:r>
              <a:rPr kumimoji="1" lang="en-US" altLang="ja-JP" sz="1000" dirty="0" smtClean="0"/>
              <a:t>CMX10.x</a:t>
            </a:r>
            <a:r>
              <a:rPr kumimoji="1" lang="ja-JP" altLang="en-US" sz="1000" dirty="0" smtClean="0"/>
              <a:t>はフロアマップを</a:t>
            </a:r>
            <a:r>
              <a:rPr kumimoji="1" lang="en-US" altLang="ja-JP" sz="1000" dirty="0" smtClean="0"/>
              <a:t>PI</a:t>
            </a:r>
            <a:r>
              <a:rPr kumimoji="1" lang="ja-JP" altLang="en-US" sz="1000" dirty="0" smtClean="0"/>
              <a:t>から手動で同期</a:t>
            </a:r>
            <a:r>
              <a:rPr kumimoji="1" lang="en-US" altLang="ja-JP" sz="1000" dirty="0" smtClean="0"/>
              <a:t>/</a:t>
            </a:r>
            <a:r>
              <a:rPr kumimoji="1" lang="ja-JP" altLang="en-US" sz="1000" dirty="0" smtClean="0"/>
              <a:t>インポートします。</a:t>
            </a:r>
            <a:endParaRPr kumimoji="1" lang="ja-JP" altLang="en-US" sz="1000" dirty="0"/>
          </a:p>
        </p:txBody>
      </p:sp>
    </p:spTree>
    <p:extLst>
      <p:ext uri="{BB962C8B-B14F-4D97-AF65-F5344CB8AC3E}">
        <p14:creationId xmlns:p14="http://schemas.microsoft.com/office/powerpoint/2010/main" val="3327126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750" fill="hold"/>
                                        <p:tgtEl>
                                          <p:spTgt spid="105"/>
                                        </p:tgtEl>
                                        <p:attrNameLst>
                                          <p:attrName>ppt_w</p:attrName>
                                        </p:attrNameLst>
                                      </p:cBhvr>
                                      <p:tavLst>
                                        <p:tav tm="0">
                                          <p:val>
                                            <p:fltVal val="0"/>
                                          </p:val>
                                        </p:tav>
                                        <p:tav tm="100000">
                                          <p:val>
                                            <p:strVal val="#ppt_w"/>
                                          </p:val>
                                        </p:tav>
                                      </p:tavLst>
                                    </p:anim>
                                    <p:anim calcmode="lin" valueType="num">
                                      <p:cBhvr>
                                        <p:cTn id="8" dur="750" fill="hold"/>
                                        <p:tgtEl>
                                          <p:spTgt spid="105"/>
                                        </p:tgtEl>
                                        <p:attrNameLst>
                                          <p:attrName>ppt_h</p:attrName>
                                        </p:attrNameLst>
                                      </p:cBhvr>
                                      <p:tavLst>
                                        <p:tav tm="0">
                                          <p:val>
                                            <p:fltVal val="0"/>
                                          </p:val>
                                        </p:tav>
                                        <p:tav tm="100000">
                                          <p:val>
                                            <p:strVal val="#ppt_h"/>
                                          </p:val>
                                        </p:tav>
                                      </p:tavLst>
                                    </p:anim>
                                    <p:animEffect transition="in" filter="fade">
                                      <p:cBhvr>
                                        <p:cTn id="9" dur="750"/>
                                        <p:tgtEl>
                                          <p:spTgt spid="105"/>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06"/>
                                        </p:tgtEl>
                                        <p:attrNameLst>
                                          <p:attrName>style.visibility</p:attrName>
                                        </p:attrNameLst>
                                      </p:cBhvr>
                                      <p:to>
                                        <p:strVal val="visible"/>
                                      </p:to>
                                    </p:set>
                                    <p:anim calcmode="lin" valueType="num">
                                      <p:cBhvr>
                                        <p:cTn id="13" dur="750" fill="hold"/>
                                        <p:tgtEl>
                                          <p:spTgt spid="106"/>
                                        </p:tgtEl>
                                        <p:attrNameLst>
                                          <p:attrName>ppt_w</p:attrName>
                                        </p:attrNameLst>
                                      </p:cBhvr>
                                      <p:tavLst>
                                        <p:tav tm="0">
                                          <p:val>
                                            <p:fltVal val="0"/>
                                          </p:val>
                                        </p:tav>
                                        <p:tav tm="100000">
                                          <p:val>
                                            <p:strVal val="#ppt_w"/>
                                          </p:val>
                                        </p:tav>
                                      </p:tavLst>
                                    </p:anim>
                                    <p:anim calcmode="lin" valueType="num">
                                      <p:cBhvr>
                                        <p:cTn id="14" dur="750" fill="hold"/>
                                        <p:tgtEl>
                                          <p:spTgt spid="106"/>
                                        </p:tgtEl>
                                        <p:attrNameLst>
                                          <p:attrName>ppt_h</p:attrName>
                                        </p:attrNameLst>
                                      </p:cBhvr>
                                      <p:tavLst>
                                        <p:tav tm="0">
                                          <p:val>
                                            <p:fltVal val="0"/>
                                          </p:val>
                                        </p:tav>
                                        <p:tav tm="100000">
                                          <p:val>
                                            <p:strVal val="#ppt_h"/>
                                          </p:val>
                                        </p:tav>
                                      </p:tavLst>
                                    </p:anim>
                                    <p:animEffect transition="in" filter="fade">
                                      <p:cBhvr>
                                        <p:cTn id="15" dur="750"/>
                                        <p:tgtEl>
                                          <p:spTgt spid="106"/>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p:cTn id="19" dur="750" fill="hold"/>
                                        <p:tgtEl>
                                          <p:spTgt spid="116"/>
                                        </p:tgtEl>
                                        <p:attrNameLst>
                                          <p:attrName>ppt_w</p:attrName>
                                        </p:attrNameLst>
                                      </p:cBhvr>
                                      <p:tavLst>
                                        <p:tav tm="0">
                                          <p:val>
                                            <p:fltVal val="0"/>
                                          </p:val>
                                        </p:tav>
                                        <p:tav tm="100000">
                                          <p:val>
                                            <p:strVal val="#ppt_w"/>
                                          </p:val>
                                        </p:tav>
                                      </p:tavLst>
                                    </p:anim>
                                    <p:anim calcmode="lin" valueType="num">
                                      <p:cBhvr>
                                        <p:cTn id="20" dur="750" fill="hold"/>
                                        <p:tgtEl>
                                          <p:spTgt spid="116"/>
                                        </p:tgtEl>
                                        <p:attrNameLst>
                                          <p:attrName>ppt_h</p:attrName>
                                        </p:attrNameLst>
                                      </p:cBhvr>
                                      <p:tavLst>
                                        <p:tav tm="0">
                                          <p:val>
                                            <p:fltVal val="0"/>
                                          </p:val>
                                        </p:tav>
                                        <p:tav tm="100000">
                                          <p:val>
                                            <p:strVal val="#ppt_h"/>
                                          </p:val>
                                        </p:tav>
                                      </p:tavLst>
                                    </p:anim>
                                    <p:animEffect transition="in" filter="fade">
                                      <p:cBhvr>
                                        <p:cTn id="21" dur="750"/>
                                        <p:tgtEl>
                                          <p:spTgt spid="116"/>
                                        </p:tgtEl>
                                      </p:cBhvr>
                                    </p:animEffect>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750" fill="hold"/>
                                        <p:tgtEl>
                                          <p:spTgt spid="130"/>
                                        </p:tgtEl>
                                        <p:attrNameLst>
                                          <p:attrName>ppt_w</p:attrName>
                                        </p:attrNameLst>
                                      </p:cBhvr>
                                      <p:tavLst>
                                        <p:tav tm="0">
                                          <p:val>
                                            <p:fltVal val="0"/>
                                          </p:val>
                                        </p:tav>
                                        <p:tav tm="100000">
                                          <p:val>
                                            <p:strVal val="#ppt_w"/>
                                          </p:val>
                                        </p:tav>
                                      </p:tavLst>
                                    </p:anim>
                                    <p:anim calcmode="lin" valueType="num">
                                      <p:cBhvr>
                                        <p:cTn id="26" dur="750" fill="hold"/>
                                        <p:tgtEl>
                                          <p:spTgt spid="130"/>
                                        </p:tgtEl>
                                        <p:attrNameLst>
                                          <p:attrName>ppt_h</p:attrName>
                                        </p:attrNameLst>
                                      </p:cBhvr>
                                      <p:tavLst>
                                        <p:tav tm="0">
                                          <p:val>
                                            <p:fltVal val="0"/>
                                          </p:val>
                                        </p:tav>
                                        <p:tav tm="100000">
                                          <p:val>
                                            <p:strVal val="#ppt_h"/>
                                          </p:val>
                                        </p:tav>
                                      </p:tavLst>
                                    </p:anim>
                                    <p:animEffect transition="in" filter="fade">
                                      <p:cBhvr>
                                        <p:cTn id="27" dur="75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05" grpId="0" animBg="1"/>
      <p:bldP spid="106" grpId="0" animBg="1"/>
      <p:bldP spid="1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a:xfrm>
            <a:off x="462301" y="984004"/>
            <a:ext cx="8277344" cy="3168210"/>
          </a:xfrm>
        </p:spPr>
        <p:txBody>
          <a:bodyPr/>
          <a:lstStyle/>
          <a:p>
            <a:r>
              <a:rPr kumimoji="1" lang="en-US" altLang="ja-JP" sz="1800" dirty="0"/>
              <a:t>Version10.0 </a:t>
            </a:r>
            <a:r>
              <a:rPr kumimoji="1" lang="ja-JP" altLang="en-US" sz="1800" dirty="0"/>
              <a:t>から呼び名が変更になりました</a:t>
            </a:r>
            <a:r>
              <a:rPr kumimoji="1" lang="en-US" altLang="ja-JP" sz="1800" dirty="0"/>
              <a:t/>
            </a:r>
            <a:br>
              <a:rPr kumimoji="1" lang="en-US" altLang="ja-JP" sz="1800" dirty="0"/>
            </a:br>
            <a:r>
              <a:rPr kumimoji="1" lang="en-US" altLang="ja-JP" sz="1800" dirty="0"/>
              <a:t/>
            </a:r>
            <a:br>
              <a:rPr kumimoji="1" lang="en-US" altLang="ja-JP" sz="1800" dirty="0"/>
            </a:br>
            <a:r>
              <a:rPr kumimoji="1" lang="ja-JP" altLang="en-US" sz="1800" dirty="0"/>
              <a:t>プラットフォーム</a:t>
            </a:r>
            <a:r>
              <a:rPr kumimoji="1" lang="en-US" altLang="ja-JP" sz="1800" dirty="0"/>
              <a:t> </a:t>
            </a:r>
            <a:r>
              <a:rPr kumimoji="1" lang="ja-JP" altLang="en-US" sz="1800" dirty="0"/>
              <a:t>＝</a:t>
            </a:r>
            <a:r>
              <a:rPr kumimoji="1" lang="en-US" altLang="ja-JP" sz="1800" dirty="0"/>
              <a:t> MSE</a:t>
            </a:r>
            <a:br>
              <a:rPr kumimoji="1" lang="en-US" altLang="ja-JP" sz="1800" dirty="0"/>
            </a:br>
            <a:r>
              <a:rPr kumimoji="1" lang="ja-JP" altLang="en-US" sz="1800" dirty="0"/>
              <a:t>ソフトウェア</a:t>
            </a:r>
            <a:r>
              <a:rPr kumimoji="1" lang="en-US" altLang="ja-JP" sz="1800" dirty="0"/>
              <a:t> </a:t>
            </a:r>
            <a:r>
              <a:rPr kumimoji="1" lang="ja-JP" altLang="en-US" sz="1800" dirty="0"/>
              <a:t>＝</a:t>
            </a:r>
            <a:r>
              <a:rPr kumimoji="1" lang="en-US" altLang="ja-JP" sz="1800" dirty="0"/>
              <a:t> CMX</a:t>
            </a:r>
          </a:p>
          <a:p>
            <a:pPr marL="57140" indent="0">
              <a:buNone/>
            </a:pPr>
            <a:r>
              <a:rPr kumimoji="1" lang="en-US" altLang="ja-JP" sz="1800" dirty="0"/>
              <a:t>   </a:t>
            </a:r>
            <a:r>
              <a:rPr kumimoji="1" lang="ja-JP" altLang="en-US" sz="1800" dirty="0"/>
              <a:t>例）</a:t>
            </a:r>
            <a:r>
              <a:rPr kumimoji="1" lang="en-US" altLang="ja-JP" sz="1800" dirty="0"/>
              <a:t> </a:t>
            </a:r>
            <a:r>
              <a:rPr kumimoji="1" lang="ja-JP" altLang="en-US" sz="1800" dirty="0"/>
              <a:t>「</a:t>
            </a:r>
            <a:r>
              <a:rPr kumimoji="1" lang="en-US" altLang="ja-JP" sz="1800" dirty="0"/>
              <a:t>CMX10.x </a:t>
            </a:r>
            <a:r>
              <a:rPr kumimoji="1" lang="ja-JP" altLang="en-US" sz="1800" dirty="0"/>
              <a:t>は</a:t>
            </a:r>
            <a:r>
              <a:rPr kumimoji="1" lang="en-US" altLang="ja-JP" sz="1800" dirty="0"/>
              <a:t> </a:t>
            </a:r>
            <a:r>
              <a:rPr kumimoji="1" lang="en-US" altLang="ja-JP" sz="1800" dirty="0" smtClean="0"/>
              <a:t>MSE3365</a:t>
            </a:r>
            <a:r>
              <a:rPr kumimoji="1" lang="ja-JP" altLang="en-US" sz="1800" dirty="0"/>
              <a:t>、</a:t>
            </a:r>
            <a:r>
              <a:rPr kumimoji="1" lang="en-US" altLang="ja-JP" sz="1800" dirty="0" err="1"/>
              <a:t>vMSE</a:t>
            </a:r>
            <a:r>
              <a:rPr kumimoji="1" lang="en-US" altLang="ja-JP" sz="1800" dirty="0"/>
              <a:t> </a:t>
            </a:r>
            <a:r>
              <a:rPr kumimoji="1" lang="ja-JP" altLang="en-US" sz="1800" dirty="0"/>
              <a:t>の上で動作するソフトウェア」です</a:t>
            </a:r>
            <a:endParaRPr kumimoji="1" lang="en-US" altLang="ja-JP" sz="1800" dirty="0"/>
          </a:p>
          <a:p>
            <a:pPr marL="57140" indent="0">
              <a:buNone/>
            </a:pPr>
            <a:endParaRPr kumimoji="1" lang="en-US" altLang="ja-JP" sz="1800" dirty="0"/>
          </a:p>
        </p:txBody>
      </p:sp>
      <p:sp>
        <p:nvSpPr>
          <p:cNvPr id="3" name="タイトル 2"/>
          <p:cNvSpPr>
            <a:spLocks noGrp="1"/>
          </p:cNvSpPr>
          <p:nvPr>
            <p:ph type="ctrTitle"/>
          </p:nvPr>
        </p:nvSpPr>
        <p:spPr/>
        <p:txBody>
          <a:bodyPr/>
          <a:lstStyle/>
          <a:p>
            <a:r>
              <a:rPr kumimoji="1" lang="ja-JP" altLang="en-US" dirty="0" smtClean="0"/>
              <a:t>振り返り：</a:t>
            </a:r>
            <a:r>
              <a:rPr kumimoji="1" lang="en-US" altLang="ja-JP" dirty="0" smtClean="0"/>
              <a:t>CMX or MSE</a:t>
            </a:r>
            <a:r>
              <a:rPr kumimoji="1" lang="en-US" altLang="ja-JP" dirty="0"/>
              <a:t>?</a:t>
            </a:r>
            <a:endParaRPr kumimoji="1" lang="ja-JP" alt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43962" y="3927235"/>
            <a:ext cx="1791681"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図 7" descr="スクリーンショット 2015-05-11 18.20.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1432" y="2976992"/>
            <a:ext cx="1376739" cy="765636"/>
          </a:xfrm>
          <a:prstGeom prst="rect">
            <a:avLst/>
          </a:prstGeom>
          <a:ln>
            <a:solidFill>
              <a:srgbClr val="272A48"/>
            </a:solidFill>
          </a:ln>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3882" y="3946538"/>
            <a:ext cx="1791681" cy="77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3"/>
          <p:cNvPicPr>
            <a:picLocks noChangeAspect="1"/>
          </p:cNvPicPr>
          <p:nvPr/>
        </p:nvPicPr>
        <p:blipFill>
          <a:blip r:embed="rId5"/>
          <a:stretch>
            <a:fillRect/>
          </a:stretch>
        </p:blipFill>
        <p:spPr>
          <a:xfrm>
            <a:off x="4746599" y="2957688"/>
            <a:ext cx="1506245" cy="804244"/>
          </a:xfrm>
          <a:prstGeom prst="rect">
            <a:avLst/>
          </a:prstGeom>
          <a:ln>
            <a:solidFill>
              <a:srgbClr val="272A48"/>
            </a:solidFill>
          </a:ln>
        </p:spPr>
      </p:pic>
      <p:sp>
        <p:nvSpPr>
          <p:cNvPr id="2" name="テキスト ボックス 1"/>
          <p:cNvSpPr txBox="1"/>
          <p:nvPr/>
        </p:nvSpPr>
        <p:spPr>
          <a:xfrm>
            <a:off x="213319" y="3175144"/>
            <a:ext cx="2238113" cy="369332"/>
          </a:xfrm>
          <a:prstGeom prst="rect">
            <a:avLst/>
          </a:prstGeom>
          <a:noFill/>
        </p:spPr>
        <p:txBody>
          <a:bodyPr wrap="none" rtlCol="0">
            <a:spAutoFit/>
          </a:bodyPr>
          <a:lstStyle/>
          <a:p>
            <a:r>
              <a:rPr kumimoji="1" lang="ja-JP" altLang="en-US" dirty="0" smtClean="0"/>
              <a:t>ソフトウェア：</a:t>
            </a:r>
            <a:r>
              <a:rPr kumimoji="1" lang="en-US" altLang="ja-JP" dirty="0" smtClean="0"/>
              <a:t>MSE8.0</a:t>
            </a:r>
            <a:endParaRPr kumimoji="1" lang="ja-JP" altLang="en-US" dirty="0"/>
          </a:p>
        </p:txBody>
      </p:sp>
      <p:sp>
        <p:nvSpPr>
          <p:cNvPr id="11" name="テキスト ボックス 10"/>
          <p:cNvSpPr txBox="1"/>
          <p:nvPr/>
        </p:nvSpPr>
        <p:spPr>
          <a:xfrm>
            <a:off x="211244" y="3988188"/>
            <a:ext cx="2214068" cy="369332"/>
          </a:xfrm>
          <a:prstGeom prst="rect">
            <a:avLst/>
          </a:prstGeom>
          <a:noFill/>
        </p:spPr>
        <p:txBody>
          <a:bodyPr wrap="none" rtlCol="0">
            <a:spAutoFit/>
          </a:bodyPr>
          <a:lstStyle/>
          <a:p>
            <a:r>
              <a:rPr kumimoji="1" lang="ja-JP" altLang="en-US" dirty="0"/>
              <a:t>アプライアンス</a:t>
            </a:r>
            <a:r>
              <a:rPr kumimoji="1" lang="en-US" altLang="ja-JP" dirty="0" smtClean="0"/>
              <a:t>: MSE</a:t>
            </a:r>
            <a:endParaRPr kumimoji="1" lang="ja-JP" altLang="en-US" dirty="0"/>
          </a:p>
        </p:txBody>
      </p:sp>
      <p:sp>
        <p:nvSpPr>
          <p:cNvPr id="12" name="テキスト ボックス 11"/>
          <p:cNvSpPr txBox="1"/>
          <p:nvPr/>
        </p:nvSpPr>
        <p:spPr>
          <a:xfrm>
            <a:off x="6409390" y="3175144"/>
            <a:ext cx="2366353" cy="369332"/>
          </a:xfrm>
          <a:prstGeom prst="rect">
            <a:avLst/>
          </a:prstGeom>
          <a:noFill/>
        </p:spPr>
        <p:txBody>
          <a:bodyPr wrap="none" rtlCol="0">
            <a:spAutoFit/>
          </a:bodyPr>
          <a:lstStyle/>
          <a:p>
            <a:r>
              <a:rPr kumimoji="1" lang="ja-JP" altLang="en-US" dirty="0" smtClean="0"/>
              <a:t>ソフトウェア：</a:t>
            </a:r>
            <a:r>
              <a:rPr kumimoji="1" lang="en-US" altLang="ja-JP" dirty="0" smtClean="0"/>
              <a:t>CMX10.x</a:t>
            </a:r>
            <a:endParaRPr kumimoji="1" lang="ja-JP" altLang="en-US" dirty="0"/>
          </a:p>
        </p:txBody>
      </p:sp>
      <p:sp>
        <p:nvSpPr>
          <p:cNvPr id="13" name="テキスト ボックス 12"/>
          <p:cNvSpPr txBox="1"/>
          <p:nvPr/>
        </p:nvSpPr>
        <p:spPr>
          <a:xfrm>
            <a:off x="6569689" y="3988119"/>
            <a:ext cx="2201244" cy="369332"/>
          </a:xfrm>
          <a:prstGeom prst="rect">
            <a:avLst/>
          </a:prstGeom>
          <a:noFill/>
        </p:spPr>
        <p:txBody>
          <a:bodyPr wrap="none" rtlCol="0">
            <a:spAutoFit/>
          </a:bodyPr>
          <a:lstStyle/>
          <a:p>
            <a:r>
              <a:rPr kumimoji="1" lang="ja-JP" altLang="en-US" dirty="0" smtClean="0"/>
              <a:t>アプライアンス：</a:t>
            </a:r>
            <a:r>
              <a:rPr kumimoji="1" lang="en-US" altLang="ja-JP" dirty="0" smtClean="0"/>
              <a:t>MSE</a:t>
            </a:r>
            <a:endParaRPr kumimoji="1" lang="ja-JP" altLang="en-US" dirty="0"/>
          </a:p>
        </p:txBody>
      </p:sp>
      <p:sp>
        <p:nvSpPr>
          <p:cNvPr id="14" name="Rectangle 71"/>
          <p:cNvSpPr/>
          <p:nvPr/>
        </p:nvSpPr>
        <p:spPr>
          <a:xfrm rot="10800000">
            <a:off x="4178420" y="2902788"/>
            <a:ext cx="183128" cy="1799053"/>
          </a:xfrm>
          <a:prstGeom prst="rect">
            <a:avLst/>
          </a:prstGeom>
          <a:gradFill>
            <a:gsLst>
              <a:gs pos="0">
                <a:schemeClr val="tx1">
                  <a:lumMod val="50000"/>
                </a:schemeClr>
              </a:gs>
              <a:gs pos="35000">
                <a:schemeClr val="tx1">
                  <a:lumMod val="20000"/>
                  <a:lumOff val="80000"/>
                  <a:alpha val="0"/>
                </a:schemeClr>
              </a:gs>
            </a:gsLst>
            <a:lin ang="180000" scaled="0"/>
          </a:gradFill>
          <a:ln>
            <a:noFill/>
          </a:ln>
          <a:effectLst>
            <a:innerShdw blurRad="63500" dist="508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rgbClr val="FFFFFF"/>
              </a:solidFill>
              <a:latin typeface="CiscoSansTT Light"/>
            </a:endParaRPr>
          </a:p>
        </p:txBody>
      </p:sp>
    </p:spTree>
    <p:extLst>
      <p:ext uri="{BB962C8B-B14F-4D97-AF65-F5344CB8AC3E}">
        <p14:creationId xmlns:p14="http://schemas.microsoft.com/office/powerpoint/2010/main" val="3487692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1191" y="1073155"/>
            <a:ext cx="9141619" cy="406967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en-US" dirty="0">
              <a:latin typeface="MS PGothic" charset="-128"/>
              <a:ea typeface="MS PGothic" charset="-128"/>
              <a:cs typeface="MS PGothic" charset="-128"/>
            </a:endParaRPr>
          </a:p>
        </p:txBody>
      </p:sp>
      <p:sp>
        <p:nvSpPr>
          <p:cNvPr id="152" name="Rectangle 151"/>
          <p:cNvSpPr/>
          <p:nvPr/>
        </p:nvSpPr>
        <p:spPr>
          <a:xfrm rot="10800000" flipH="1" flipV="1">
            <a:off x="333526" y="1459208"/>
            <a:ext cx="2676317" cy="2759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456915"/>
            <a:endParaRPr lang="en-US" dirty="0">
              <a:solidFill>
                <a:srgbClr val="FFFFFF"/>
              </a:solidFill>
              <a:latin typeface="MS PGothic" charset="-128"/>
              <a:ea typeface="MS PGothic" charset="-128"/>
              <a:cs typeface="MS PGothic" charset="-128"/>
            </a:endParaRPr>
          </a:p>
        </p:txBody>
      </p:sp>
      <p:sp>
        <p:nvSpPr>
          <p:cNvPr id="108" name="Rectangle 107"/>
          <p:cNvSpPr/>
          <p:nvPr/>
        </p:nvSpPr>
        <p:spPr>
          <a:xfrm rot="10800000" flipH="1" flipV="1">
            <a:off x="3258540" y="1459208"/>
            <a:ext cx="2676317" cy="2759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456915"/>
            <a:endParaRPr lang="en-US" dirty="0">
              <a:solidFill>
                <a:srgbClr val="FFFFFF"/>
              </a:solidFill>
              <a:latin typeface="MS PGothic" charset="-128"/>
              <a:ea typeface="MS PGothic" charset="-128"/>
              <a:cs typeface="MS PGothic" charset="-128"/>
            </a:endParaRPr>
          </a:p>
        </p:txBody>
      </p:sp>
      <p:sp>
        <p:nvSpPr>
          <p:cNvPr id="110" name="Rectangle 109"/>
          <p:cNvSpPr/>
          <p:nvPr/>
        </p:nvSpPr>
        <p:spPr>
          <a:xfrm rot="10800000" flipH="1" flipV="1">
            <a:off x="6174103" y="1459208"/>
            <a:ext cx="2676317" cy="27598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algn="ctr" defTabSz="456915"/>
            <a:endParaRPr lang="en-US" dirty="0">
              <a:solidFill>
                <a:srgbClr val="FFFFFF"/>
              </a:solidFill>
              <a:latin typeface="MS PGothic" charset="-128"/>
              <a:ea typeface="MS PGothic" charset="-128"/>
              <a:cs typeface="MS PGothic" charset="-128"/>
            </a:endParaRPr>
          </a:p>
        </p:txBody>
      </p:sp>
      <p:sp>
        <p:nvSpPr>
          <p:cNvPr id="20" name="Rectangle 19"/>
          <p:cNvSpPr/>
          <p:nvPr/>
        </p:nvSpPr>
        <p:spPr>
          <a:xfrm>
            <a:off x="-18107" y="4853347"/>
            <a:ext cx="9158341" cy="2894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0" tIns="45690" rIns="91380" bIns="45690" rtlCol="0" anchor="ctr"/>
          <a:lstStyle/>
          <a:p>
            <a:pPr algn="ctr" defTabSz="456915"/>
            <a:endParaRPr lang="en-US" dirty="0">
              <a:solidFill>
                <a:srgbClr val="FFFFFF"/>
              </a:solidFill>
              <a:latin typeface="MS PGothic" charset="-128"/>
              <a:ea typeface="MS PGothic" charset="-128"/>
              <a:cs typeface="MS PGothic" charset="-128"/>
            </a:endParaRPr>
          </a:p>
        </p:txBody>
      </p:sp>
      <p:sp>
        <p:nvSpPr>
          <p:cNvPr id="3" name="Title 2"/>
          <p:cNvSpPr>
            <a:spLocks noGrp="1"/>
          </p:cNvSpPr>
          <p:nvPr>
            <p:ph type="title"/>
          </p:nvPr>
        </p:nvSpPr>
        <p:spPr/>
        <p:txBody>
          <a:bodyPr/>
          <a:lstStyle/>
          <a:p>
            <a:r>
              <a:rPr lang="ja-JP" altLang="en-US" dirty="0"/>
              <a:t>振り返り：</a:t>
            </a:r>
            <a:r>
              <a:rPr lang="en-US" altLang="ja-JP" dirty="0"/>
              <a:t>Cisco CMX</a:t>
            </a:r>
            <a:r>
              <a:rPr lang="ja-JP" altLang="en-US" dirty="0"/>
              <a:t> </a:t>
            </a:r>
            <a:r>
              <a:rPr lang="en-US" altLang="ja-JP" dirty="0"/>
              <a:t>10.x </a:t>
            </a:r>
            <a:r>
              <a:rPr lang="ja-JP" altLang="en-US" dirty="0"/>
              <a:t>機能</a:t>
            </a:r>
            <a:r>
              <a:rPr lang="ja-JP" altLang="en-US" dirty="0" smtClean="0"/>
              <a:t>概要</a:t>
            </a:r>
            <a:endParaRPr lang="en-US" sz="1800" dirty="0">
              <a:latin typeface="MS PGothic" charset="-128"/>
              <a:ea typeface="MS PGothic" charset="-128"/>
              <a:cs typeface="MS PGothic" charset="-128"/>
            </a:endParaRPr>
          </a:p>
        </p:txBody>
      </p:sp>
      <p:sp>
        <p:nvSpPr>
          <p:cNvPr id="5" name="Rectangle 4"/>
          <p:cNvSpPr/>
          <p:nvPr/>
        </p:nvSpPr>
        <p:spPr>
          <a:xfrm>
            <a:off x="347172" y="3475105"/>
            <a:ext cx="2651147" cy="512900"/>
          </a:xfrm>
          <a:prstGeom prst="rect">
            <a:avLst/>
          </a:prstGeom>
        </p:spPr>
        <p:txBody>
          <a:bodyPr wrap="square" lIns="91380" tIns="45690" rIns="91380" bIns="45690">
            <a:spAutoFit/>
          </a:bodyPr>
          <a:lstStyle/>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プレゼンスとロケーション検知</a:t>
            </a:r>
            <a:endParaRPr lang="en-US" sz="1200" dirty="0">
              <a:solidFill>
                <a:srgbClr val="676767"/>
              </a:solidFill>
              <a:latin typeface="MS PGothic" charset="-128"/>
              <a:ea typeface="MS PGothic" charset="-128"/>
              <a:cs typeface="MS PGothic" charset="-128"/>
            </a:endParaRPr>
          </a:p>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ビジビリティ</a:t>
            </a:r>
            <a:r>
              <a:rPr lang="en-US" sz="1200" dirty="0" smtClean="0">
                <a:solidFill>
                  <a:srgbClr val="676767"/>
                </a:solidFill>
                <a:latin typeface="MS PGothic" charset="-128"/>
                <a:ea typeface="MS PGothic" charset="-128"/>
                <a:cs typeface="MS PGothic" charset="-128"/>
              </a:rPr>
              <a:t> </a:t>
            </a:r>
            <a:r>
              <a:rPr lang="en-US" sz="1200" dirty="0">
                <a:solidFill>
                  <a:srgbClr val="676767"/>
                </a:solidFill>
                <a:latin typeface="MS PGothic" charset="-128"/>
                <a:ea typeface="MS PGothic" charset="-128"/>
                <a:cs typeface="MS PGothic" charset="-128"/>
              </a:rPr>
              <a:t>(Wi-Fi, BLE)</a:t>
            </a:r>
          </a:p>
        </p:txBody>
      </p:sp>
      <p:sp>
        <p:nvSpPr>
          <p:cNvPr id="68" name="Rectangle 67"/>
          <p:cNvSpPr/>
          <p:nvPr/>
        </p:nvSpPr>
        <p:spPr>
          <a:xfrm>
            <a:off x="3251737" y="3475103"/>
            <a:ext cx="2651147" cy="882232"/>
          </a:xfrm>
          <a:prstGeom prst="rect">
            <a:avLst/>
          </a:prstGeom>
        </p:spPr>
        <p:txBody>
          <a:bodyPr wrap="square" lIns="91380" tIns="45690" rIns="91380" bIns="45690">
            <a:spAutoFit/>
          </a:bodyPr>
          <a:lstStyle/>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簡単</a:t>
            </a:r>
            <a:r>
              <a:rPr lang="en-US" sz="1200" dirty="0" smtClean="0">
                <a:solidFill>
                  <a:srgbClr val="676767"/>
                </a:solidFill>
                <a:latin typeface="MS PGothic" charset="-128"/>
                <a:ea typeface="MS PGothic" charset="-128"/>
                <a:cs typeface="MS PGothic" charset="-128"/>
              </a:rPr>
              <a:t> </a:t>
            </a:r>
            <a:r>
              <a:rPr lang="en-US" sz="1200" dirty="0">
                <a:solidFill>
                  <a:srgbClr val="676767"/>
                </a:solidFill>
                <a:latin typeface="MS PGothic" charset="-128"/>
                <a:ea typeface="MS PGothic" charset="-128"/>
                <a:cs typeface="MS PGothic" charset="-128"/>
              </a:rPr>
              <a:t>Wi-Fi </a:t>
            </a:r>
            <a:r>
              <a:rPr lang="ja-JP" altLang="en-US" sz="1200" dirty="0" smtClean="0">
                <a:solidFill>
                  <a:srgbClr val="676767"/>
                </a:solidFill>
                <a:latin typeface="MS PGothic" charset="-128"/>
                <a:ea typeface="MS PGothic" charset="-128"/>
                <a:cs typeface="MS PGothic" charset="-128"/>
              </a:rPr>
              <a:t>ログイン</a:t>
            </a:r>
            <a:r>
              <a:rPr lang="en-US" sz="1200" dirty="0" smtClean="0">
                <a:solidFill>
                  <a:srgbClr val="676767"/>
                </a:solidFill>
                <a:latin typeface="MS PGothic" charset="-128"/>
                <a:ea typeface="MS PGothic" charset="-128"/>
                <a:cs typeface="MS PGothic" charset="-128"/>
              </a:rPr>
              <a:t>, </a:t>
            </a:r>
            <a:br>
              <a:rPr lang="en-US" sz="1200" dirty="0" smtClean="0">
                <a:solidFill>
                  <a:srgbClr val="676767"/>
                </a:solidFill>
                <a:latin typeface="MS PGothic" charset="-128"/>
                <a:ea typeface="MS PGothic" charset="-128"/>
                <a:cs typeface="MS PGothic" charset="-128"/>
              </a:rPr>
            </a:br>
            <a:r>
              <a:rPr lang="ja-JP" altLang="en-US" sz="1200" dirty="0" smtClean="0">
                <a:solidFill>
                  <a:srgbClr val="676767"/>
                </a:solidFill>
                <a:latin typeface="MS PGothic" charset="-128"/>
                <a:ea typeface="MS PGothic" charset="-128"/>
                <a:cs typeface="MS PGothic" charset="-128"/>
              </a:rPr>
              <a:t>カスタム</a:t>
            </a:r>
            <a:r>
              <a:rPr lang="en-US" altLang="ja-JP" sz="1200" dirty="0" smtClean="0">
                <a:solidFill>
                  <a:srgbClr val="676767"/>
                </a:solidFill>
                <a:latin typeface="MS PGothic" charset="-128"/>
                <a:ea typeface="MS PGothic" charset="-128"/>
                <a:cs typeface="MS PGothic" charset="-128"/>
              </a:rPr>
              <a:t>/</a:t>
            </a:r>
            <a:r>
              <a:rPr lang="ja-JP" altLang="en-US" sz="1200" dirty="0" smtClean="0">
                <a:solidFill>
                  <a:srgbClr val="676767"/>
                </a:solidFill>
                <a:latin typeface="MS PGothic" charset="-128"/>
                <a:ea typeface="MS PGothic" charset="-128"/>
                <a:cs typeface="MS PGothic" charset="-128"/>
              </a:rPr>
              <a:t>ソーシャル</a:t>
            </a:r>
            <a:endParaRPr lang="en-US" sz="1200" dirty="0">
              <a:solidFill>
                <a:srgbClr val="676767"/>
              </a:solidFill>
              <a:latin typeface="MS PGothic" charset="-128"/>
              <a:ea typeface="MS PGothic" charset="-128"/>
              <a:cs typeface="MS PGothic" charset="-128"/>
            </a:endParaRPr>
          </a:p>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ゾーンごとのカスタムスプラッシュページ</a:t>
            </a:r>
            <a:endParaRPr lang="en-US" sz="1200" dirty="0">
              <a:solidFill>
                <a:srgbClr val="676767"/>
              </a:solidFill>
              <a:latin typeface="MS PGothic" charset="-128"/>
              <a:ea typeface="MS PGothic" charset="-128"/>
              <a:cs typeface="MS PGothic" charset="-128"/>
            </a:endParaRPr>
          </a:p>
        </p:txBody>
      </p:sp>
      <p:sp>
        <p:nvSpPr>
          <p:cNvPr id="69" name="Rectangle 68"/>
          <p:cNvSpPr/>
          <p:nvPr/>
        </p:nvSpPr>
        <p:spPr>
          <a:xfrm>
            <a:off x="6185971" y="3475103"/>
            <a:ext cx="2651147" cy="512900"/>
          </a:xfrm>
          <a:prstGeom prst="rect">
            <a:avLst/>
          </a:prstGeom>
        </p:spPr>
        <p:txBody>
          <a:bodyPr wrap="square" lIns="91380" tIns="45690" rIns="91380" bIns="45690">
            <a:spAutoFit/>
          </a:bodyPr>
          <a:lstStyle/>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サイト上のビックデータ解析</a:t>
            </a:r>
            <a:endParaRPr lang="en-US" sz="1200" dirty="0">
              <a:solidFill>
                <a:srgbClr val="676767"/>
              </a:solidFill>
              <a:latin typeface="MS PGothic" charset="-128"/>
              <a:ea typeface="MS PGothic" charset="-128"/>
              <a:cs typeface="MS PGothic" charset="-128"/>
            </a:endParaRPr>
          </a:p>
          <a:p>
            <a:pPr marL="171344" indent="-171344" defTabSz="456915">
              <a:spcBef>
                <a:spcPts val="400"/>
              </a:spcBef>
              <a:buClr>
                <a:schemeClr val="tx1"/>
              </a:buClr>
              <a:buSzPct val="80000"/>
              <a:buFont typeface="Arial" panose="020B0604020202020204" pitchFamily="34" charset="0"/>
              <a:buChar char="•"/>
            </a:pPr>
            <a:r>
              <a:rPr lang="ja-JP" altLang="en-US" sz="1200" dirty="0" smtClean="0">
                <a:solidFill>
                  <a:srgbClr val="676767"/>
                </a:solidFill>
                <a:latin typeface="MS PGothic" charset="-128"/>
                <a:ea typeface="MS PGothic" charset="-128"/>
                <a:cs typeface="MS PGothic" charset="-128"/>
              </a:rPr>
              <a:t>モバイルアプリエンゲージ用データ</a:t>
            </a:r>
            <a:endParaRPr lang="en-US" sz="1200" dirty="0">
              <a:solidFill>
                <a:srgbClr val="676767"/>
              </a:solidFill>
              <a:latin typeface="MS PGothic" charset="-128"/>
              <a:ea typeface="MS PGothic" charset="-128"/>
              <a:cs typeface="MS PGothic" charset="-128"/>
            </a:endParaRPr>
          </a:p>
        </p:txBody>
      </p:sp>
      <p:sp>
        <p:nvSpPr>
          <p:cNvPr id="85" name="Rectangle 84"/>
          <p:cNvSpPr/>
          <p:nvPr/>
        </p:nvSpPr>
        <p:spPr>
          <a:xfrm>
            <a:off x="-18105" y="4412104"/>
            <a:ext cx="9169277" cy="731396"/>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6915"/>
            <a:endParaRPr lang="en-US" dirty="0">
              <a:solidFill>
                <a:srgbClr val="FFFFFF"/>
              </a:solidFill>
              <a:latin typeface="MS PGothic" charset="-128"/>
              <a:ea typeface="MS PGothic" charset="-128"/>
              <a:cs typeface="MS PGothic" charset="-128"/>
            </a:endParaRPr>
          </a:p>
        </p:txBody>
      </p:sp>
      <p:sp>
        <p:nvSpPr>
          <p:cNvPr id="77" name="Rectangle 76"/>
          <p:cNvSpPr/>
          <p:nvPr/>
        </p:nvSpPr>
        <p:spPr>
          <a:xfrm>
            <a:off x="331312" y="1175434"/>
            <a:ext cx="2685404" cy="234242"/>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61559" tIns="30779" rIns="61559" bIns="30779" numCol="1" spcCol="0" rtlCol="0" fromWordArt="0" anchor="ctr" anchorCtr="0" forceAA="0" compatLnSpc="1">
            <a:prstTxWarp prst="textNoShape">
              <a:avLst/>
            </a:prstTxWarp>
            <a:noAutofit/>
          </a:bodyPr>
          <a:lstStyle/>
          <a:p>
            <a:pPr algn="ctr" defTabSz="610490" eaLnBrk="0" hangingPunct="0">
              <a:lnSpc>
                <a:spcPct val="90000"/>
              </a:lnSpc>
            </a:pPr>
            <a:r>
              <a:rPr lang="ja-JP" altLang="en-US" sz="1575" b="1" cap="all" dirty="0" smtClean="0">
                <a:latin typeface="MS PGothic" charset="-128"/>
                <a:ea typeface="MS PGothic" charset="-128"/>
                <a:cs typeface="MS PGothic" charset="-128"/>
              </a:rPr>
              <a:t>検知</a:t>
            </a:r>
            <a:r>
              <a:rPr lang="en-US" altLang="ja-JP" sz="1575" b="1" cap="all" dirty="0" smtClean="0">
                <a:latin typeface="MS PGothic" charset="-128"/>
                <a:ea typeface="MS PGothic" charset="-128"/>
                <a:cs typeface="MS PGothic" charset="-128"/>
              </a:rPr>
              <a:t>(Detect)</a:t>
            </a:r>
            <a:endParaRPr lang="en-US" sz="1575" b="1" cap="all" dirty="0">
              <a:latin typeface="MS PGothic" charset="-128"/>
              <a:ea typeface="MS PGothic" charset="-128"/>
              <a:cs typeface="MS PGothic" charset="-128"/>
            </a:endParaRPr>
          </a:p>
        </p:txBody>
      </p:sp>
      <p:sp>
        <p:nvSpPr>
          <p:cNvPr id="82" name="Rectangle 81"/>
          <p:cNvSpPr/>
          <p:nvPr/>
        </p:nvSpPr>
        <p:spPr>
          <a:xfrm>
            <a:off x="3255382" y="1175434"/>
            <a:ext cx="2685404" cy="234242"/>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61559" tIns="30779" rIns="61559" bIns="30779" numCol="1" spcCol="0" rtlCol="0" fromWordArt="0" anchor="ctr" anchorCtr="0" forceAA="0" compatLnSpc="1">
            <a:prstTxWarp prst="textNoShape">
              <a:avLst/>
            </a:prstTxWarp>
            <a:noAutofit/>
          </a:bodyPr>
          <a:lstStyle/>
          <a:p>
            <a:pPr algn="ctr" defTabSz="610490" eaLnBrk="0" hangingPunct="0">
              <a:lnSpc>
                <a:spcPct val="90000"/>
              </a:lnSpc>
            </a:pPr>
            <a:r>
              <a:rPr lang="ja-JP" altLang="en-US" sz="1575" b="1" cap="all" dirty="0" smtClean="0">
                <a:latin typeface="MS PGothic" charset="-128"/>
                <a:ea typeface="MS PGothic" charset="-128"/>
                <a:cs typeface="MS PGothic" charset="-128"/>
              </a:rPr>
              <a:t>コネクト</a:t>
            </a:r>
            <a:r>
              <a:rPr lang="en-US" altLang="ja-JP" sz="1575" b="1" cap="all" dirty="0" smtClean="0">
                <a:latin typeface="MS PGothic" charset="-128"/>
                <a:ea typeface="MS PGothic" charset="-128"/>
                <a:cs typeface="MS PGothic" charset="-128"/>
              </a:rPr>
              <a:t>(Connect)</a:t>
            </a:r>
            <a:endParaRPr lang="en-US" sz="1575" b="1" cap="all" dirty="0">
              <a:latin typeface="MS PGothic" charset="-128"/>
              <a:ea typeface="MS PGothic" charset="-128"/>
              <a:cs typeface="MS PGothic" charset="-128"/>
            </a:endParaRPr>
          </a:p>
        </p:txBody>
      </p:sp>
      <p:sp>
        <p:nvSpPr>
          <p:cNvPr id="83" name="Rectangle 82"/>
          <p:cNvSpPr/>
          <p:nvPr/>
        </p:nvSpPr>
        <p:spPr>
          <a:xfrm>
            <a:off x="6172762" y="1175434"/>
            <a:ext cx="2685404" cy="234242"/>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61559" tIns="30779" rIns="61559" bIns="30779" numCol="1" spcCol="0" rtlCol="0" fromWordArt="0" anchor="ctr" anchorCtr="0" forceAA="0" compatLnSpc="1">
            <a:prstTxWarp prst="textNoShape">
              <a:avLst/>
            </a:prstTxWarp>
            <a:noAutofit/>
          </a:bodyPr>
          <a:lstStyle/>
          <a:p>
            <a:pPr algn="ctr" defTabSz="610490" eaLnBrk="0" hangingPunct="0">
              <a:lnSpc>
                <a:spcPct val="90000"/>
              </a:lnSpc>
            </a:pPr>
            <a:r>
              <a:rPr lang="ja-JP" altLang="en-US" sz="1575" b="1" cap="all" dirty="0" smtClean="0">
                <a:latin typeface="MS PGothic" charset="-128"/>
                <a:ea typeface="MS PGothic" charset="-128"/>
                <a:cs typeface="MS PGothic" charset="-128"/>
              </a:rPr>
              <a:t>エンゲージ</a:t>
            </a:r>
            <a:r>
              <a:rPr lang="en-US" altLang="ja-JP" sz="1575" b="1" cap="all" dirty="0" smtClean="0">
                <a:latin typeface="MS PGothic" charset="-128"/>
                <a:ea typeface="MS PGothic" charset="-128"/>
                <a:cs typeface="MS PGothic" charset="-128"/>
              </a:rPr>
              <a:t>(Engage)</a:t>
            </a:r>
            <a:endParaRPr lang="en-US" sz="1575" b="1" cap="all" dirty="0">
              <a:latin typeface="MS PGothic" charset="-128"/>
              <a:ea typeface="MS PGothic" charset="-128"/>
              <a:cs typeface="MS PGothic" charset="-128"/>
            </a:endParaRPr>
          </a:p>
        </p:txBody>
      </p:sp>
      <p:sp>
        <p:nvSpPr>
          <p:cNvPr id="94" name="Freeform 113"/>
          <p:cNvSpPr>
            <a:spLocks noEditPoints="1"/>
          </p:cNvSpPr>
          <p:nvPr/>
        </p:nvSpPr>
        <p:spPr bwMode="auto">
          <a:xfrm>
            <a:off x="3532746" y="2587471"/>
            <a:ext cx="347378" cy="639908"/>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91380" tIns="45690" rIns="91380" bIns="45690" numCol="1" anchor="t" anchorCtr="0" compatLnSpc="1">
            <a:prstTxWarp prst="textNoShape">
              <a:avLst/>
            </a:prstTxWarp>
          </a:bodyPr>
          <a:lstStyle/>
          <a:p>
            <a:pPr defTabSz="456915"/>
            <a:endParaRPr lang="en-US" dirty="0">
              <a:solidFill>
                <a:srgbClr val="676767"/>
              </a:solidFill>
              <a:latin typeface="MS PGothic" charset="-128"/>
              <a:ea typeface="MS PGothic" charset="-128"/>
              <a:cs typeface="MS PGothic" charset="-128"/>
            </a:endParaRPr>
          </a:p>
        </p:txBody>
      </p:sp>
      <p:sp>
        <p:nvSpPr>
          <p:cNvPr id="100" name="Freeform 113"/>
          <p:cNvSpPr>
            <a:spLocks noEditPoints="1"/>
          </p:cNvSpPr>
          <p:nvPr/>
        </p:nvSpPr>
        <p:spPr bwMode="auto">
          <a:xfrm>
            <a:off x="6457221" y="2587471"/>
            <a:ext cx="347378" cy="639908"/>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91380" tIns="45690" rIns="91380" bIns="45690" numCol="1" anchor="t" anchorCtr="0" compatLnSpc="1">
            <a:prstTxWarp prst="textNoShape">
              <a:avLst/>
            </a:prstTxWarp>
          </a:bodyPr>
          <a:lstStyle/>
          <a:p>
            <a:pPr defTabSz="456915"/>
            <a:endParaRPr lang="en-US" dirty="0">
              <a:solidFill>
                <a:srgbClr val="676767"/>
              </a:solidFill>
              <a:latin typeface="MS PGothic" charset="-128"/>
              <a:ea typeface="MS PGothic" charset="-128"/>
              <a:cs typeface="MS PGothic" charset="-128"/>
            </a:endParaRPr>
          </a:p>
        </p:txBody>
      </p:sp>
      <p:grpSp>
        <p:nvGrpSpPr>
          <p:cNvPr id="18" name="Group 17"/>
          <p:cNvGrpSpPr/>
          <p:nvPr/>
        </p:nvGrpSpPr>
        <p:grpSpPr>
          <a:xfrm>
            <a:off x="1437029" y="1521424"/>
            <a:ext cx="1266495" cy="2041313"/>
            <a:chOff x="1382420" y="5299546"/>
            <a:chExt cx="1266825" cy="2041844"/>
          </a:xfrm>
        </p:grpSpPr>
        <p:pic>
          <p:nvPicPr>
            <p:cNvPr id="113"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01" t="15920" r="9601" b="15764"/>
            <a:stretch/>
          </p:blipFill>
          <p:spPr bwMode="auto">
            <a:xfrm>
              <a:off x="1695450" y="5643563"/>
              <a:ext cx="766764" cy="1219200"/>
            </a:xfrm>
            <a:prstGeom prst="rect">
              <a:avLst/>
            </a:prstGeom>
            <a:noFill/>
            <a:ln w="12700">
              <a:noFill/>
              <a:miter lim="800000"/>
              <a:headEnd/>
              <a:tailEnd/>
            </a:ln>
            <a:effectLst/>
          </p:spPr>
        </p:pic>
        <p:pic>
          <p:nvPicPr>
            <p:cNvPr id="80"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1382420" y="5299546"/>
              <a:ext cx="1266825" cy="204184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 name="Group 16"/>
          <p:cNvGrpSpPr/>
          <p:nvPr/>
        </p:nvGrpSpPr>
        <p:grpSpPr>
          <a:xfrm>
            <a:off x="4365286" y="1521424"/>
            <a:ext cx="1266495" cy="2041313"/>
            <a:chOff x="4427984" y="5299546"/>
            <a:chExt cx="1266825" cy="2041844"/>
          </a:xfrm>
        </p:grpSpPr>
        <p:grpSp>
          <p:nvGrpSpPr>
            <p:cNvPr id="13" name="Group 12"/>
            <p:cNvGrpSpPr/>
            <p:nvPr/>
          </p:nvGrpSpPr>
          <p:grpSpPr>
            <a:xfrm>
              <a:off x="4746012" y="5746877"/>
              <a:ext cx="763144" cy="1106718"/>
              <a:chOff x="4991112" y="2268383"/>
              <a:chExt cx="704307" cy="1021393"/>
            </a:xfrm>
          </p:grpSpPr>
          <p:pic>
            <p:nvPicPr>
              <p:cNvPr id="7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2661"/>
              <a:stretch/>
            </p:blipFill>
            <p:spPr bwMode="auto">
              <a:xfrm>
                <a:off x="4992132" y="2268383"/>
                <a:ext cx="703287" cy="101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991112" y="3244057"/>
                <a:ext cx="703287" cy="45719"/>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5"/>
                <a:endParaRPr lang="en-US" dirty="0">
                  <a:solidFill>
                    <a:srgbClr val="FFFFFF"/>
                  </a:solidFill>
                  <a:latin typeface="MS PGothic" charset="-128"/>
                  <a:ea typeface="MS PGothic" charset="-128"/>
                  <a:cs typeface="MS PGothic" charset="-128"/>
                </a:endParaRPr>
              </a:p>
            </p:txBody>
          </p:sp>
        </p:grpSp>
        <p:pic>
          <p:nvPicPr>
            <p:cNvPr id="117"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4427984" y="5299546"/>
              <a:ext cx="1266825" cy="2041844"/>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15"/>
          <p:cNvGrpSpPr/>
          <p:nvPr/>
        </p:nvGrpSpPr>
        <p:grpSpPr>
          <a:xfrm>
            <a:off x="7266003" y="1521424"/>
            <a:ext cx="1266495" cy="2041313"/>
            <a:chOff x="7320493" y="5299546"/>
            <a:chExt cx="1266825" cy="2041844"/>
          </a:xfrm>
        </p:grpSpPr>
        <p:sp>
          <p:nvSpPr>
            <p:cNvPr id="2" name="Rectangle 1"/>
            <p:cNvSpPr/>
            <p:nvPr/>
          </p:nvSpPr>
          <p:spPr>
            <a:xfrm>
              <a:off x="7600949" y="5643563"/>
              <a:ext cx="813816" cy="12573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MS PGothic" charset="-128"/>
                <a:ea typeface="MS PGothic" charset="-128"/>
                <a:cs typeface="MS PGothic" charset="-128"/>
              </a:endParaRPr>
            </a:p>
          </p:txBody>
        </p:sp>
        <p:pic>
          <p:nvPicPr>
            <p:cNvPr id="118"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1013" t="16037" r="9904" b="18503"/>
            <a:stretch/>
          </p:blipFill>
          <p:spPr bwMode="auto">
            <a:xfrm>
              <a:off x="7643813" y="5700712"/>
              <a:ext cx="733425" cy="1143001"/>
            </a:xfrm>
            <a:prstGeom prst="rect">
              <a:avLst/>
            </a:prstGeom>
            <a:noFill/>
            <a:ln w="12700">
              <a:noFill/>
              <a:miter lim="800000"/>
              <a:headEnd/>
              <a:tailEnd/>
            </a:ln>
            <a:effectLst/>
          </p:spPr>
        </p:pic>
        <p:pic>
          <p:nvPicPr>
            <p:cNvPr id="122" name="Picture 2" descr="C:\Users\jacob.DUARTE\Desktop\resources\Devices\iphone6.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4045" r="24045"/>
            <a:stretch/>
          </p:blipFill>
          <p:spPr bwMode="auto">
            <a:xfrm>
              <a:off x="7320493" y="5299546"/>
              <a:ext cx="1266825" cy="204184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1" name="Rectangle 70"/>
          <p:cNvSpPr/>
          <p:nvPr/>
        </p:nvSpPr>
        <p:spPr>
          <a:xfrm>
            <a:off x="3424989" y="4491783"/>
            <a:ext cx="1193257" cy="582203"/>
          </a:xfrm>
          <a:prstGeom prst="rect">
            <a:avLst/>
          </a:prstGeom>
        </p:spPr>
        <p:txBody>
          <a:bodyPr wrap="none" lIns="68571" tIns="34286" rIns="68571" bIns="34286" anchor="ctr">
            <a:spAutoFit/>
          </a:bodyPr>
          <a:lstStyle/>
          <a:p>
            <a:pPr>
              <a:spcBef>
                <a:spcPts val="400"/>
              </a:spcBef>
            </a:pPr>
            <a:r>
              <a:rPr lang="ja-JP" altLang="en-US" sz="1500" b="1" dirty="0" smtClean="0">
                <a:solidFill>
                  <a:schemeClr val="bg1"/>
                </a:solidFill>
                <a:latin typeface="MS PGothic" charset="-128"/>
                <a:ea typeface="MS PGothic" charset="-128"/>
                <a:cs typeface="MS PGothic" charset="-128"/>
              </a:rPr>
              <a:t>プレゼンス</a:t>
            </a:r>
            <a:endParaRPr lang="en-US" altLang="ja-JP" sz="1500" b="1" dirty="0">
              <a:solidFill>
                <a:schemeClr val="bg1"/>
              </a:solidFill>
              <a:latin typeface="MS PGothic" charset="-128"/>
              <a:ea typeface="MS PGothic" charset="-128"/>
              <a:cs typeface="MS PGothic" charset="-128"/>
            </a:endParaRPr>
          </a:p>
          <a:p>
            <a:pPr>
              <a:spcBef>
                <a:spcPts val="400"/>
              </a:spcBef>
            </a:pPr>
            <a:r>
              <a:rPr lang="en-US" sz="1500" b="1" dirty="0" smtClean="0">
                <a:solidFill>
                  <a:schemeClr val="bg1"/>
                </a:solidFill>
                <a:latin typeface="MS PGothic" charset="-128"/>
                <a:ea typeface="MS PGothic" charset="-128"/>
                <a:cs typeface="MS PGothic" charset="-128"/>
              </a:rPr>
              <a:t>(PRESENCE)</a:t>
            </a:r>
            <a:endParaRPr lang="en-US" sz="1500" b="1" dirty="0">
              <a:solidFill>
                <a:schemeClr val="bg1"/>
              </a:solidFill>
              <a:latin typeface="MS PGothic" charset="-128"/>
              <a:ea typeface="MS PGothic" charset="-128"/>
              <a:cs typeface="MS PGothic" charset="-128"/>
            </a:endParaRPr>
          </a:p>
        </p:txBody>
      </p:sp>
      <p:sp>
        <p:nvSpPr>
          <p:cNvPr id="75" name="Rectangle 74"/>
          <p:cNvSpPr/>
          <p:nvPr/>
        </p:nvSpPr>
        <p:spPr>
          <a:xfrm>
            <a:off x="5191505" y="4491783"/>
            <a:ext cx="1169213" cy="582203"/>
          </a:xfrm>
          <a:prstGeom prst="rect">
            <a:avLst/>
          </a:prstGeom>
        </p:spPr>
        <p:txBody>
          <a:bodyPr wrap="none" lIns="68571" tIns="34286" rIns="68571" bIns="34286" anchor="ctr">
            <a:spAutoFit/>
          </a:bodyPr>
          <a:lstStyle/>
          <a:p>
            <a:pPr>
              <a:spcBef>
                <a:spcPts val="400"/>
              </a:spcBef>
            </a:pPr>
            <a:r>
              <a:rPr lang="ja-JP" altLang="en-US" sz="1500" b="1" dirty="0" smtClean="0">
                <a:solidFill>
                  <a:schemeClr val="bg1"/>
                </a:solidFill>
                <a:latin typeface="MS PGothic" charset="-128"/>
                <a:ea typeface="MS PGothic" charset="-128"/>
                <a:cs typeface="MS PGothic" charset="-128"/>
              </a:rPr>
              <a:t>ロケーション</a:t>
            </a:r>
            <a:endParaRPr lang="en-US" altLang="ja-JP" sz="1500" b="1" dirty="0" smtClean="0">
              <a:solidFill>
                <a:schemeClr val="bg1"/>
              </a:solidFill>
              <a:latin typeface="MS PGothic" charset="-128"/>
              <a:ea typeface="MS PGothic" charset="-128"/>
              <a:cs typeface="MS PGothic" charset="-128"/>
            </a:endParaRPr>
          </a:p>
          <a:p>
            <a:pPr>
              <a:spcBef>
                <a:spcPts val="400"/>
              </a:spcBef>
            </a:pPr>
            <a:r>
              <a:rPr lang="en-US" sz="1500" b="1" dirty="0" smtClean="0">
                <a:solidFill>
                  <a:schemeClr val="bg1"/>
                </a:solidFill>
                <a:latin typeface="MS PGothic" charset="-128"/>
                <a:ea typeface="MS PGothic" charset="-128"/>
                <a:cs typeface="MS PGothic" charset="-128"/>
              </a:rPr>
              <a:t>(LOCATION)</a:t>
            </a:r>
            <a:endParaRPr lang="en-US" sz="1500" b="1" dirty="0">
              <a:solidFill>
                <a:schemeClr val="bg1"/>
              </a:solidFill>
              <a:latin typeface="MS PGothic" charset="-128"/>
              <a:ea typeface="MS PGothic" charset="-128"/>
              <a:cs typeface="MS PGothic" charset="-128"/>
            </a:endParaRPr>
          </a:p>
        </p:txBody>
      </p:sp>
      <p:sp>
        <p:nvSpPr>
          <p:cNvPr id="76" name="Rectangle 75"/>
          <p:cNvSpPr/>
          <p:nvPr/>
        </p:nvSpPr>
        <p:spPr>
          <a:xfrm>
            <a:off x="6903919" y="4491783"/>
            <a:ext cx="1000897" cy="582203"/>
          </a:xfrm>
          <a:prstGeom prst="rect">
            <a:avLst/>
          </a:prstGeom>
        </p:spPr>
        <p:txBody>
          <a:bodyPr wrap="none" lIns="68571" tIns="34286" rIns="68571" bIns="34286" anchor="ctr">
            <a:spAutoFit/>
          </a:bodyPr>
          <a:lstStyle/>
          <a:p>
            <a:pPr>
              <a:spcBef>
                <a:spcPts val="400"/>
              </a:spcBef>
            </a:pPr>
            <a:r>
              <a:rPr lang="ja-JP" altLang="en-US" sz="1500" b="1" dirty="0" smtClean="0">
                <a:solidFill>
                  <a:schemeClr val="bg1"/>
                </a:solidFill>
                <a:latin typeface="MS PGothic" charset="-128"/>
                <a:ea typeface="MS PGothic" charset="-128"/>
                <a:cs typeface="MS PGothic" charset="-128"/>
              </a:rPr>
              <a:t>ソーシャル</a:t>
            </a:r>
            <a:endParaRPr lang="en-US" altLang="ja-JP" sz="1500" b="1" dirty="0" smtClean="0">
              <a:solidFill>
                <a:schemeClr val="bg1"/>
              </a:solidFill>
              <a:latin typeface="MS PGothic" charset="-128"/>
              <a:ea typeface="MS PGothic" charset="-128"/>
              <a:cs typeface="MS PGothic" charset="-128"/>
            </a:endParaRPr>
          </a:p>
          <a:p>
            <a:pPr>
              <a:spcBef>
                <a:spcPts val="400"/>
              </a:spcBef>
            </a:pPr>
            <a:r>
              <a:rPr lang="en-US" sz="1500" b="1" dirty="0" smtClean="0">
                <a:solidFill>
                  <a:schemeClr val="bg1"/>
                </a:solidFill>
                <a:latin typeface="MS PGothic" charset="-128"/>
                <a:ea typeface="MS PGothic" charset="-128"/>
                <a:cs typeface="MS PGothic" charset="-128"/>
              </a:rPr>
              <a:t>(SOCIAL)</a:t>
            </a:r>
            <a:endParaRPr lang="en-US" sz="1500" b="1" dirty="0">
              <a:solidFill>
                <a:schemeClr val="bg1"/>
              </a:solidFill>
              <a:latin typeface="MS PGothic" charset="-128"/>
              <a:ea typeface="MS PGothic" charset="-128"/>
              <a:cs typeface="MS PGothic" charset="-128"/>
            </a:endParaRPr>
          </a:p>
        </p:txBody>
      </p:sp>
      <p:sp>
        <p:nvSpPr>
          <p:cNvPr id="90" name="Freeform 113"/>
          <p:cNvSpPr>
            <a:spLocks noEditPoints="1"/>
          </p:cNvSpPr>
          <p:nvPr/>
        </p:nvSpPr>
        <p:spPr bwMode="auto">
          <a:xfrm>
            <a:off x="634809" y="2587471"/>
            <a:ext cx="347378" cy="639908"/>
          </a:xfrm>
          <a:custGeom>
            <a:avLst/>
            <a:gdLst/>
            <a:ahLst/>
            <a:cxnLst>
              <a:cxn ang="0">
                <a:pos x="9" y="0"/>
              </a:cxn>
              <a:cxn ang="0">
                <a:pos x="0" y="411"/>
              </a:cxn>
              <a:cxn ang="0">
                <a:pos x="77" y="341"/>
              </a:cxn>
              <a:cxn ang="0">
                <a:pos x="146" y="411"/>
              </a:cxn>
              <a:cxn ang="0">
                <a:pos x="223" y="9"/>
              </a:cxn>
              <a:cxn ang="0">
                <a:pos x="69" y="317"/>
              </a:cxn>
              <a:cxn ang="0">
                <a:pos x="18" y="282"/>
              </a:cxn>
              <a:cxn ang="0">
                <a:pos x="69" y="317"/>
              </a:cxn>
              <a:cxn ang="0">
                <a:pos x="18" y="222"/>
              </a:cxn>
              <a:cxn ang="0">
                <a:pos x="69" y="257"/>
              </a:cxn>
              <a:cxn ang="0">
                <a:pos x="69" y="197"/>
              </a:cxn>
              <a:cxn ang="0">
                <a:pos x="18" y="163"/>
              </a:cxn>
              <a:cxn ang="0">
                <a:pos x="69" y="197"/>
              </a:cxn>
              <a:cxn ang="0">
                <a:pos x="18" y="137"/>
              </a:cxn>
              <a:cxn ang="0">
                <a:pos x="69" y="103"/>
              </a:cxn>
              <a:cxn ang="0">
                <a:pos x="69" y="77"/>
              </a:cxn>
              <a:cxn ang="0">
                <a:pos x="18" y="43"/>
              </a:cxn>
              <a:cxn ang="0">
                <a:pos x="69" y="77"/>
              </a:cxn>
              <a:cxn ang="0">
                <a:pos x="86" y="317"/>
              </a:cxn>
              <a:cxn ang="0">
                <a:pos x="137" y="282"/>
              </a:cxn>
              <a:cxn ang="0">
                <a:pos x="86" y="257"/>
              </a:cxn>
              <a:cxn ang="0">
                <a:pos x="137" y="222"/>
              </a:cxn>
              <a:cxn ang="0">
                <a:pos x="86" y="257"/>
              </a:cxn>
              <a:cxn ang="0">
                <a:pos x="86" y="197"/>
              </a:cxn>
              <a:cxn ang="0">
                <a:pos x="137" y="163"/>
              </a:cxn>
              <a:cxn ang="0">
                <a:pos x="137" y="137"/>
              </a:cxn>
              <a:cxn ang="0">
                <a:pos x="86" y="103"/>
              </a:cxn>
              <a:cxn ang="0">
                <a:pos x="137" y="137"/>
              </a:cxn>
              <a:cxn ang="0">
                <a:pos x="86" y="77"/>
              </a:cxn>
              <a:cxn ang="0">
                <a:pos x="137" y="43"/>
              </a:cxn>
              <a:cxn ang="0">
                <a:pos x="206" y="317"/>
              </a:cxn>
              <a:cxn ang="0">
                <a:pos x="154" y="282"/>
              </a:cxn>
              <a:cxn ang="0">
                <a:pos x="206" y="317"/>
              </a:cxn>
              <a:cxn ang="0">
                <a:pos x="154" y="222"/>
              </a:cxn>
              <a:cxn ang="0">
                <a:pos x="206" y="257"/>
              </a:cxn>
              <a:cxn ang="0">
                <a:pos x="206" y="197"/>
              </a:cxn>
              <a:cxn ang="0">
                <a:pos x="154" y="163"/>
              </a:cxn>
              <a:cxn ang="0">
                <a:pos x="206" y="197"/>
              </a:cxn>
              <a:cxn ang="0">
                <a:pos x="154" y="137"/>
              </a:cxn>
              <a:cxn ang="0">
                <a:pos x="206" y="103"/>
              </a:cxn>
              <a:cxn ang="0">
                <a:pos x="206" y="77"/>
              </a:cxn>
              <a:cxn ang="0">
                <a:pos x="154" y="43"/>
              </a:cxn>
              <a:cxn ang="0">
                <a:pos x="206" y="77"/>
              </a:cxn>
            </a:cxnLst>
            <a:rect l="0" t="0" r="r" b="b"/>
            <a:pathLst>
              <a:path w="223" h="411">
                <a:moveTo>
                  <a:pt x="214" y="0"/>
                </a:moveTo>
                <a:cubicBezTo>
                  <a:pt x="9" y="0"/>
                  <a:pt x="9" y="0"/>
                  <a:pt x="9" y="0"/>
                </a:cubicBezTo>
                <a:cubicBezTo>
                  <a:pt x="4" y="0"/>
                  <a:pt x="0" y="4"/>
                  <a:pt x="0" y="9"/>
                </a:cubicBezTo>
                <a:cubicBezTo>
                  <a:pt x="0" y="411"/>
                  <a:pt x="0" y="411"/>
                  <a:pt x="0" y="411"/>
                </a:cubicBezTo>
                <a:cubicBezTo>
                  <a:pt x="77" y="411"/>
                  <a:pt x="77" y="411"/>
                  <a:pt x="77" y="411"/>
                </a:cubicBezTo>
                <a:cubicBezTo>
                  <a:pt x="77" y="341"/>
                  <a:pt x="77" y="341"/>
                  <a:pt x="77" y="341"/>
                </a:cubicBezTo>
                <a:cubicBezTo>
                  <a:pt x="146" y="341"/>
                  <a:pt x="146" y="341"/>
                  <a:pt x="146" y="341"/>
                </a:cubicBezTo>
                <a:cubicBezTo>
                  <a:pt x="146" y="411"/>
                  <a:pt x="146" y="411"/>
                  <a:pt x="146" y="411"/>
                </a:cubicBezTo>
                <a:cubicBezTo>
                  <a:pt x="223" y="411"/>
                  <a:pt x="223" y="411"/>
                  <a:pt x="223" y="411"/>
                </a:cubicBezTo>
                <a:cubicBezTo>
                  <a:pt x="223" y="9"/>
                  <a:pt x="223" y="9"/>
                  <a:pt x="223" y="9"/>
                </a:cubicBezTo>
                <a:cubicBezTo>
                  <a:pt x="223" y="4"/>
                  <a:pt x="219" y="0"/>
                  <a:pt x="214" y="0"/>
                </a:cubicBezTo>
                <a:close/>
                <a:moveTo>
                  <a:pt x="69" y="317"/>
                </a:moveTo>
                <a:cubicBezTo>
                  <a:pt x="18" y="317"/>
                  <a:pt x="18" y="317"/>
                  <a:pt x="18" y="317"/>
                </a:cubicBezTo>
                <a:cubicBezTo>
                  <a:pt x="18" y="282"/>
                  <a:pt x="18" y="282"/>
                  <a:pt x="18" y="282"/>
                </a:cubicBezTo>
                <a:cubicBezTo>
                  <a:pt x="69" y="282"/>
                  <a:pt x="69" y="282"/>
                  <a:pt x="69" y="282"/>
                </a:cubicBezTo>
                <a:lnTo>
                  <a:pt x="69" y="317"/>
                </a:lnTo>
                <a:close/>
                <a:moveTo>
                  <a:pt x="18" y="257"/>
                </a:moveTo>
                <a:cubicBezTo>
                  <a:pt x="18" y="222"/>
                  <a:pt x="18" y="222"/>
                  <a:pt x="18" y="222"/>
                </a:cubicBezTo>
                <a:cubicBezTo>
                  <a:pt x="69" y="222"/>
                  <a:pt x="69" y="222"/>
                  <a:pt x="69" y="222"/>
                </a:cubicBezTo>
                <a:cubicBezTo>
                  <a:pt x="69" y="257"/>
                  <a:pt x="69" y="257"/>
                  <a:pt x="69" y="257"/>
                </a:cubicBezTo>
                <a:lnTo>
                  <a:pt x="18" y="257"/>
                </a:lnTo>
                <a:close/>
                <a:moveTo>
                  <a:pt x="69" y="197"/>
                </a:moveTo>
                <a:cubicBezTo>
                  <a:pt x="18" y="197"/>
                  <a:pt x="18" y="197"/>
                  <a:pt x="18" y="197"/>
                </a:cubicBezTo>
                <a:cubicBezTo>
                  <a:pt x="18" y="163"/>
                  <a:pt x="18" y="163"/>
                  <a:pt x="18" y="163"/>
                </a:cubicBezTo>
                <a:cubicBezTo>
                  <a:pt x="69" y="163"/>
                  <a:pt x="69" y="163"/>
                  <a:pt x="69" y="163"/>
                </a:cubicBezTo>
                <a:lnTo>
                  <a:pt x="69" y="197"/>
                </a:lnTo>
                <a:close/>
                <a:moveTo>
                  <a:pt x="69" y="137"/>
                </a:moveTo>
                <a:cubicBezTo>
                  <a:pt x="18" y="137"/>
                  <a:pt x="18" y="137"/>
                  <a:pt x="18" y="137"/>
                </a:cubicBezTo>
                <a:cubicBezTo>
                  <a:pt x="18" y="103"/>
                  <a:pt x="18" y="103"/>
                  <a:pt x="18" y="103"/>
                </a:cubicBezTo>
                <a:cubicBezTo>
                  <a:pt x="69" y="103"/>
                  <a:pt x="69" y="103"/>
                  <a:pt x="69" y="103"/>
                </a:cubicBezTo>
                <a:lnTo>
                  <a:pt x="69" y="137"/>
                </a:lnTo>
                <a:close/>
                <a:moveTo>
                  <a:pt x="69" y="77"/>
                </a:moveTo>
                <a:cubicBezTo>
                  <a:pt x="18" y="77"/>
                  <a:pt x="18" y="77"/>
                  <a:pt x="18" y="77"/>
                </a:cubicBezTo>
                <a:cubicBezTo>
                  <a:pt x="18" y="43"/>
                  <a:pt x="18" y="43"/>
                  <a:pt x="18" y="43"/>
                </a:cubicBezTo>
                <a:cubicBezTo>
                  <a:pt x="69" y="43"/>
                  <a:pt x="69" y="43"/>
                  <a:pt x="69" y="43"/>
                </a:cubicBezTo>
                <a:lnTo>
                  <a:pt x="69" y="77"/>
                </a:lnTo>
                <a:close/>
                <a:moveTo>
                  <a:pt x="137" y="317"/>
                </a:moveTo>
                <a:cubicBezTo>
                  <a:pt x="86" y="317"/>
                  <a:pt x="86" y="317"/>
                  <a:pt x="86" y="317"/>
                </a:cubicBezTo>
                <a:cubicBezTo>
                  <a:pt x="86" y="282"/>
                  <a:pt x="86" y="282"/>
                  <a:pt x="86" y="282"/>
                </a:cubicBezTo>
                <a:cubicBezTo>
                  <a:pt x="137" y="282"/>
                  <a:pt x="137" y="282"/>
                  <a:pt x="137" y="282"/>
                </a:cubicBezTo>
                <a:lnTo>
                  <a:pt x="137" y="317"/>
                </a:lnTo>
                <a:close/>
                <a:moveTo>
                  <a:pt x="86" y="257"/>
                </a:moveTo>
                <a:cubicBezTo>
                  <a:pt x="86" y="222"/>
                  <a:pt x="86" y="222"/>
                  <a:pt x="86" y="222"/>
                </a:cubicBezTo>
                <a:cubicBezTo>
                  <a:pt x="137" y="222"/>
                  <a:pt x="137" y="222"/>
                  <a:pt x="137" y="222"/>
                </a:cubicBezTo>
                <a:cubicBezTo>
                  <a:pt x="137" y="257"/>
                  <a:pt x="137" y="257"/>
                  <a:pt x="137" y="257"/>
                </a:cubicBezTo>
                <a:lnTo>
                  <a:pt x="86" y="257"/>
                </a:lnTo>
                <a:close/>
                <a:moveTo>
                  <a:pt x="137" y="197"/>
                </a:moveTo>
                <a:cubicBezTo>
                  <a:pt x="86" y="197"/>
                  <a:pt x="86" y="197"/>
                  <a:pt x="86" y="197"/>
                </a:cubicBezTo>
                <a:cubicBezTo>
                  <a:pt x="86" y="163"/>
                  <a:pt x="86" y="163"/>
                  <a:pt x="86" y="163"/>
                </a:cubicBezTo>
                <a:cubicBezTo>
                  <a:pt x="137" y="163"/>
                  <a:pt x="137" y="163"/>
                  <a:pt x="137" y="163"/>
                </a:cubicBezTo>
                <a:lnTo>
                  <a:pt x="137" y="197"/>
                </a:lnTo>
                <a:close/>
                <a:moveTo>
                  <a:pt x="137" y="137"/>
                </a:moveTo>
                <a:cubicBezTo>
                  <a:pt x="86" y="137"/>
                  <a:pt x="86" y="137"/>
                  <a:pt x="86" y="137"/>
                </a:cubicBezTo>
                <a:cubicBezTo>
                  <a:pt x="86" y="103"/>
                  <a:pt x="86" y="103"/>
                  <a:pt x="86" y="103"/>
                </a:cubicBezTo>
                <a:cubicBezTo>
                  <a:pt x="137" y="103"/>
                  <a:pt x="137" y="103"/>
                  <a:pt x="137" y="103"/>
                </a:cubicBezTo>
                <a:lnTo>
                  <a:pt x="137" y="137"/>
                </a:lnTo>
                <a:close/>
                <a:moveTo>
                  <a:pt x="137" y="77"/>
                </a:moveTo>
                <a:cubicBezTo>
                  <a:pt x="86" y="77"/>
                  <a:pt x="86" y="77"/>
                  <a:pt x="86" y="77"/>
                </a:cubicBezTo>
                <a:cubicBezTo>
                  <a:pt x="86" y="43"/>
                  <a:pt x="86" y="43"/>
                  <a:pt x="86" y="43"/>
                </a:cubicBezTo>
                <a:cubicBezTo>
                  <a:pt x="137" y="43"/>
                  <a:pt x="137" y="43"/>
                  <a:pt x="137" y="43"/>
                </a:cubicBezTo>
                <a:lnTo>
                  <a:pt x="137" y="77"/>
                </a:lnTo>
                <a:close/>
                <a:moveTo>
                  <a:pt x="206" y="317"/>
                </a:moveTo>
                <a:cubicBezTo>
                  <a:pt x="154" y="317"/>
                  <a:pt x="154" y="317"/>
                  <a:pt x="154" y="317"/>
                </a:cubicBezTo>
                <a:cubicBezTo>
                  <a:pt x="154" y="282"/>
                  <a:pt x="154" y="282"/>
                  <a:pt x="154" y="282"/>
                </a:cubicBezTo>
                <a:cubicBezTo>
                  <a:pt x="206" y="282"/>
                  <a:pt x="206" y="282"/>
                  <a:pt x="206" y="282"/>
                </a:cubicBezTo>
                <a:lnTo>
                  <a:pt x="206" y="317"/>
                </a:lnTo>
                <a:close/>
                <a:moveTo>
                  <a:pt x="154" y="257"/>
                </a:moveTo>
                <a:cubicBezTo>
                  <a:pt x="154" y="222"/>
                  <a:pt x="154" y="222"/>
                  <a:pt x="154" y="222"/>
                </a:cubicBezTo>
                <a:cubicBezTo>
                  <a:pt x="206" y="222"/>
                  <a:pt x="206" y="222"/>
                  <a:pt x="206" y="222"/>
                </a:cubicBezTo>
                <a:cubicBezTo>
                  <a:pt x="206" y="257"/>
                  <a:pt x="206" y="257"/>
                  <a:pt x="206" y="257"/>
                </a:cubicBezTo>
                <a:lnTo>
                  <a:pt x="154" y="257"/>
                </a:lnTo>
                <a:close/>
                <a:moveTo>
                  <a:pt x="206" y="197"/>
                </a:moveTo>
                <a:cubicBezTo>
                  <a:pt x="154" y="197"/>
                  <a:pt x="154" y="197"/>
                  <a:pt x="154" y="197"/>
                </a:cubicBezTo>
                <a:cubicBezTo>
                  <a:pt x="154" y="163"/>
                  <a:pt x="154" y="163"/>
                  <a:pt x="154" y="163"/>
                </a:cubicBezTo>
                <a:cubicBezTo>
                  <a:pt x="206" y="163"/>
                  <a:pt x="206" y="163"/>
                  <a:pt x="206" y="163"/>
                </a:cubicBezTo>
                <a:lnTo>
                  <a:pt x="206" y="197"/>
                </a:lnTo>
                <a:close/>
                <a:moveTo>
                  <a:pt x="206" y="137"/>
                </a:moveTo>
                <a:cubicBezTo>
                  <a:pt x="154" y="137"/>
                  <a:pt x="154" y="137"/>
                  <a:pt x="154" y="137"/>
                </a:cubicBezTo>
                <a:cubicBezTo>
                  <a:pt x="154" y="103"/>
                  <a:pt x="154" y="103"/>
                  <a:pt x="154" y="103"/>
                </a:cubicBezTo>
                <a:cubicBezTo>
                  <a:pt x="206" y="103"/>
                  <a:pt x="206" y="103"/>
                  <a:pt x="206" y="103"/>
                </a:cubicBezTo>
                <a:lnTo>
                  <a:pt x="206" y="137"/>
                </a:lnTo>
                <a:close/>
                <a:moveTo>
                  <a:pt x="206" y="77"/>
                </a:moveTo>
                <a:cubicBezTo>
                  <a:pt x="154" y="77"/>
                  <a:pt x="154" y="77"/>
                  <a:pt x="154" y="77"/>
                </a:cubicBezTo>
                <a:cubicBezTo>
                  <a:pt x="154" y="43"/>
                  <a:pt x="154" y="43"/>
                  <a:pt x="154" y="43"/>
                </a:cubicBezTo>
                <a:cubicBezTo>
                  <a:pt x="206" y="43"/>
                  <a:pt x="206" y="43"/>
                  <a:pt x="206" y="43"/>
                </a:cubicBezTo>
                <a:lnTo>
                  <a:pt x="206" y="77"/>
                </a:lnTo>
                <a:close/>
              </a:path>
            </a:pathLst>
          </a:custGeom>
          <a:solidFill>
            <a:schemeClr val="bg1">
              <a:lumMod val="65000"/>
            </a:schemeClr>
          </a:solidFill>
          <a:ln w="9525">
            <a:noFill/>
            <a:round/>
            <a:headEnd/>
            <a:tailEnd/>
          </a:ln>
        </p:spPr>
        <p:txBody>
          <a:bodyPr vert="horz" wrap="square" lIns="91380" tIns="45690" rIns="91380" bIns="45690" numCol="1" anchor="t" anchorCtr="0" compatLnSpc="1">
            <a:prstTxWarp prst="textNoShape">
              <a:avLst/>
            </a:prstTxWarp>
          </a:bodyPr>
          <a:lstStyle/>
          <a:p>
            <a:pPr defTabSz="456915"/>
            <a:endParaRPr lang="en-US" dirty="0">
              <a:solidFill>
                <a:srgbClr val="676767"/>
              </a:solidFill>
              <a:latin typeface="MS PGothic" charset="-128"/>
              <a:ea typeface="MS PGothic" charset="-128"/>
              <a:cs typeface="MS PGothic" charset="-128"/>
            </a:endParaRPr>
          </a:p>
        </p:txBody>
      </p:sp>
      <p:grpSp>
        <p:nvGrpSpPr>
          <p:cNvPr id="25" name="Group 24"/>
          <p:cNvGrpSpPr/>
          <p:nvPr/>
        </p:nvGrpSpPr>
        <p:grpSpPr>
          <a:xfrm>
            <a:off x="493218" y="1881640"/>
            <a:ext cx="630560" cy="630560"/>
            <a:chOff x="1702500" y="1722565"/>
            <a:chExt cx="1119033" cy="1119033"/>
          </a:xfrm>
        </p:grpSpPr>
        <p:sp>
          <p:nvSpPr>
            <p:cNvPr id="115" name="Oval 114"/>
            <p:cNvSpPr/>
            <p:nvPr/>
          </p:nvSpPr>
          <p:spPr>
            <a:xfrm>
              <a:off x="1702500" y="1722565"/>
              <a:ext cx="1119033" cy="111903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S PGothic" charset="-128"/>
                <a:ea typeface="MS PGothic" charset="-128"/>
                <a:cs typeface="MS PGothic" charset="-128"/>
              </a:endParaRPr>
            </a:p>
          </p:txBody>
        </p:sp>
        <p:sp>
          <p:nvSpPr>
            <p:cNvPr id="24" name="Freeform 5"/>
            <p:cNvSpPr>
              <a:spLocks noEditPoints="1"/>
            </p:cNvSpPr>
            <p:nvPr/>
          </p:nvSpPr>
          <p:spPr bwMode="auto">
            <a:xfrm>
              <a:off x="2119937" y="2058466"/>
              <a:ext cx="284158" cy="469731"/>
            </a:xfrm>
            <a:custGeom>
              <a:avLst/>
              <a:gdLst>
                <a:gd name="T0" fmla="*/ 206 w 412"/>
                <a:gd name="T1" fmla="*/ 0 h 751"/>
                <a:gd name="T2" fmla="*/ 0 w 412"/>
                <a:gd name="T3" fmla="*/ 206 h 751"/>
                <a:gd name="T4" fmla="*/ 91 w 412"/>
                <a:gd name="T5" fmla="*/ 517 h 751"/>
                <a:gd name="T6" fmla="*/ 104 w 412"/>
                <a:gd name="T7" fmla="*/ 550 h 751"/>
                <a:gd name="T8" fmla="*/ 205 w 412"/>
                <a:gd name="T9" fmla="*/ 751 h 751"/>
                <a:gd name="T10" fmla="*/ 318 w 412"/>
                <a:gd name="T11" fmla="*/ 517 h 751"/>
                <a:gd name="T12" fmla="*/ 338 w 412"/>
                <a:gd name="T13" fmla="*/ 465 h 751"/>
                <a:gd name="T14" fmla="*/ 412 w 412"/>
                <a:gd name="T15" fmla="*/ 206 h 751"/>
                <a:gd name="T16" fmla="*/ 206 w 412"/>
                <a:gd name="T17" fmla="*/ 0 h 751"/>
                <a:gd name="T18" fmla="*/ 206 w 412"/>
                <a:gd name="T19" fmla="*/ 358 h 751"/>
                <a:gd name="T20" fmla="*/ 105 w 412"/>
                <a:gd name="T21" fmla="*/ 258 h 751"/>
                <a:gd name="T22" fmla="*/ 206 w 412"/>
                <a:gd name="T23" fmla="*/ 157 h 751"/>
                <a:gd name="T24" fmla="*/ 306 w 412"/>
                <a:gd name="T25" fmla="*/ 258 h 751"/>
                <a:gd name="T26" fmla="*/ 206 w 412"/>
                <a:gd name="T27" fmla="*/ 35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 h="751">
                  <a:moveTo>
                    <a:pt x="206" y="0"/>
                  </a:moveTo>
                  <a:cubicBezTo>
                    <a:pt x="92" y="0"/>
                    <a:pt x="0" y="93"/>
                    <a:pt x="0" y="206"/>
                  </a:cubicBezTo>
                  <a:cubicBezTo>
                    <a:pt x="0" y="257"/>
                    <a:pt x="35" y="379"/>
                    <a:pt x="91" y="517"/>
                  </a:cubicBezTo>
                  <a:cubicBezTo>
                    <a:pt x="96" y="528"/>
                    <a:pt x="100" y="539"/>
                    <a:pt x="104" y="550"/>
                  </a:cubicBezTo>
                  <a:cubicBezTo>
                    <a:pt x="149" y="657"/>
                    <a:pt x="186" y="725"/>
                    <a:pt x="205" y="751"/>
                  </a:cubicBezTo>
                  <a:cubicBezTo>
                    <a:pt x="226" y="721"/>
                    <a:pt x="269" y="637"/>
                    <a:pt x="318" y="517"/>
                  </a:cubicBezTo>
                  <a:cubicBezTo>
                    <a:pt x="325" y="499"/>
                    <a:pt x="332" y="482"/>
                    <a:pt x="338" y="465"/>
                  </a:cubicBezTo>
                  <a:cubicBezTo>
                    <a:pt x="384" y="347"/>
                    <a:pt x="412" y="250"/>
                    <a:pt x="412" y="206"/>
                  </a:cubicBezTo>
                  <a:cubicBezTo>
                    <a:pt x="412" y="93"/>
                    <a:pt x="319" y="0"/>
                    <a:pt x="206" y="0"/>
                  </a:cubicBezTo>
                  <a:close/>
                  <a:moveTo>
                    <a:pt x="206" y="358"/>
                  </a:moveTo>
                  <a:cubicBezTo>
                    <a:pt x="150" y="358"/>
                    <a:pt x="105" y="313"/>
                    <a:pt x="105" y="258"/>
                  </a:cubicBezTo>
                  <a:cubicBezTo>
                    <a:pt x="105" y="202"/>
                    <a:pt x="150" y="157"/>
                    <a:pt x="206" y="157"/>
                  </a:cubicBezTo>
                  <a:cubicBezTo>
                    <a:pt x="261" y="157"/>
                    <a:pt x="306" y="202"/>
                    <a:pt x="306" y="258"/>
                  </a:cubicBezTo>
                  <a:cubicBezTo>
                    <a:pt x="306" y="313"/>
                    <a:pt x="261" y="358"/>
                    <a:pt x="206" y="35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MS PGothic" charset="-128"/>
                <a:ea typeface="MS PGothic" charset="-128"/>
                <a:cs typeface="MS PGothic" charset="-128"/>
              </a:endParaRPr>
            </a:p>
          </p:txBody>
        </p:sp>
      </p:grpSp>
      <p:grpSp>
        <p:nvGrpSpPr>
          <p:cNvPr id="11" name="Group 10"/>
          <p:cNvGrpSpPr/>
          <p:nvPr/>
        </p:nvGrpSpPr>
        <p:grpSpPr>
          <a:xfrm>
            <a:off x="3391236" y="1896571"/>
            <a:ext cx="630398" cy="630186"/>
            <a:chOff x="4659475" y="2478255"/>
            <a:chExt cx="1118745" cy="1118370"/>
          </a:xfrm>
        </p:grpSpPr>
        <p:sp>
          <p:nvSpPr>
            <p:cNvPr id="120" name="Oval 119"/>
            <p:cNvSpPr/>
            <p:nvPr/>
          </p:nvSpPr>
          <p:spPr>
            <a:xfrm>
              <a:off x="4659475" y="2478255"/>
              <a:ext cx="1118745" cy="111837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456820"/>
              <a:endParaRPr lang="en-US" sz="1200" dirty="0">
                <a:solidFill>
                  <a:srgbClr val="FFFFFF"/>
                </a:solidFill>
                <a:latin typeface="MS PGothic" charset="-128"/>
                <a:ea typeface="MS PGothic" charset="-128"/>
                <a:cs typeface="MS PGothic" charset="-128"/>
              </a:endParaRPr>
            </a:p>
          </p:txBody>
        </p:sp>
        <p:sp>
          <p:nvSpPr>
            <p:cNvPr id="10" name="Freeform 5"/>
            <p:cNvSpPr>
              <a:spLocks noChangeAspect="1" noEditPoints="1"/>
            </p:cNvSpPr>
            <p:nvPr/>
          </p:nvSpPr>
          <p:spPr bwMode="auto">
            <a:xfrm>
              <a:off x="4899339" y="2831408"/>
              <a:ext cx="659095" cy="418514"/>
            </a:xfrm>
            <a:custGeom>
              <a:avLst/>
              <a:gdLst>
                <a:gd name="T0" fmla="*/ 2785 w 2785"/>
                <a:gd name="T1" fmla="*/ 679 h 1767"/>
                <a:gd name="T2" fmla="*/ 2691 w 2785"/>
                <a:gd name="T3" fmla="*/ 753 h 1767"/>
                <a:gd name="T4" fmla="*/ 2596 w 2785"/>
                <a:gd name="T5" fmla="*/ 827 h 1767"/>
                <a:gd name="T6" fmla="*/ 1393 w 2785"/>
                <a:gd name="T7" fmla="*/ 240 h 1767"/>
                <a:gd name="T8" fmla="*/ 189 w 2785"/>
                <a:gd name="T9" fmla="*/ 827 h 1767"/>
                <a:gd name="T10" fmla="*/ 94 w 2785"/>
                <a:gd name="T11" fmla="*/ 753 h 1767"/>
                <a:gd name="T12" fmla="*/ 0 w 2785"/>
                <a:gd name="T13" fmla="*/ 679 h 1767"/>
                <a:gd name="T14" fmla="*/ 143 w 2785"/>
                <a:gd name="T15" fmla="*/ 517 h 1767"/>
                <a:gd name="T16" fmla="*/ 704 w 2785"/>
                <a:gd name="T17" fmla="*/ 139 h 1767"/>
                <a:gd name="T18" fmla="*/ 1393 w 2785"/>
                <a:gd name="T19" fmla="*/ 0 h 1767"/>
                <a:gd name="T20" fmla="*/ 2081 w 2785"/>
                <a:gd name="T21" fmla="*/ 139 h 1767"/>
                <a:gd name="T22" fmla="*/ 2642 w 2785"/>
                <a:gd name="T23" fmla="*/ 517 h 1767"/>
                <a:gd name="T24" fmla="*/ 2785 w 2785"/>
                <a:gd name="T25" fmla="*/ 679 h 1767"/>
                <a:gd name="T26" fmla="*/ 2314 w 2785"/>
                <a:gd name="T27" fmla="*/ 846 h 1767"/>
                <a:gd name="T28" fmla="*/ 1900 w 2785"/>
                <a:gd name="T29" fmla="*/ 567 h 1767"/>
                <a:gd name="T30" fmla="*/ 1393 w 2785"/>
                <a:gd name="T31" fmla="*/ 465 h 1767"/>
                <a:gd name="T32" fmla="*/ 885 w 2785"/>
                <a:gd name="T33" fmla="*/ 567 h 1767"/>
                <a:gd name="T34" fmla="*/ 471 w 2785"/>
                <a:gd name="T35" fmla="*/ 846 h 1767"/>
                <a:gd name="T36" fmla="*/ 366 w 2785"/>
                <a:gd name="T37" fmla="*/ 965 h 1767"/>
                <a:gd name="T38" fmla="*/ 461 w 2785"/>
                <a:gd name="T39" fmla="*/ 1039 h 1767"/>
                <a:gd name="T40" fmla="*/ 556 w 2785"/>
                <a:gd name="T41" fmla="*/ 1113 h 1767"/>
                <a:gd name="T42" fmla="*/ 1393 w 2785"/>
                <a:gd name="T43" fmla="*/ 705 h 1767"/>
                <a:gd name="T44" fmla="*/ 2229 w 2785"/>
                <a:gd name="T45" fmla="*/ 1113 h 1767"/>
                <a:gd name="T46" fmla="*/ 2324 w 2785"/>
                <a:gd name="T47" fmla="*/ 1039 h 1767"/>
                <a:gd name="T48" fmla="*/ 2419 w 2785"/>
                <a:gd name="T49" fmla="*/ 965 h 1767"/>
                <a:gd name="T50" fmla="*/ 2314 w 2785"/>
                <a:gd name="T51" fmla="*/ 846 h 1767"/>
                <a:gd name="T52" fmla="*/ 2017 w 2785"/>
                <a:gd name="T53" fmla="*/ 1143 h 1767"/>
                <a:gd name="T54" fmla="*/ 1393 w 2785"/>
                <a:gd name="T55" fmla="*/ 885 h 1767"/>
                <a:gd name="T56" fmla="*/ 768 w 2785"/>
                <a:gd name="T57" fmla="*/ 1143 h 1767"/>
                <a:gd name="T58" fmla="*/ 697 w 2785"/>
                <a:gd name="T59" fmla="*/ 1224 h 1767"/>
                <a:gd name="T60" fmla="*/ 792 w 2785"/>
                <a:gd name="T61" fmla="*/ 1298 h 1767"/>
                <a:gd name="T62" fmla="*/ 886 w 2785"/>
                <a:gd name="T63" fmla="*/ 1372 h 1767"/>
                <a:gd name="T64" fmla="*/ 1393 w 2785"/>
                <a:gd name="T65" fmla="*/ 1125 h 1767"/>
                <a:gd name="T66" fmla="*/ 1899 w 2785"/>
                <a:gd name="T67" fmla="*/ 1372 h 1767"/>
                <a:gd name="T68" fmla="*/ 1993 w 2785"/>
                <a:gd name="T69" fmla="*/ 1298 h 1767"/>
                <a:gd name="T70" fmla="*/ 2088 w 2785"/>
                <a:gd name="T71" fmla="*/ 1224 h 1767"/>
                <a:gd name="T72" fmla="*/ 2017 w 2785"/>
                <a:gd name="T73" fmla="*/ 1143 h 1767"/>
                <a:gd name="T74" fmla="*/ 1392 w 2785"/>
                <a:gd name="T75" fmla="*/ 1290 h 1767"/>
                <a:gd name="T76" fmla="*/ 1016 w 2785"/>
                <a:gd name="T77" fmla="*/ 1473 h 1767"/>
                <a:gd name="T78" fmla="*/ 1393 w 2785"/>
                <a:gd name="T79" fmla="*/ 1767 h 1767"/>
                <a:gd name="T80" fmla="*/ 1769 w 2785"/>
                <a:gd name="T81" fmla="*/ 1473 h 1767"/>
                <a:gd name="T82" fmla="*/ 1392 w 2785"/>
                <a:gd name="T83" fmla="*/ 129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85" h="1767">
                  <a:moveTo>
                    <a:pt x="2785" y="679"/>
                  </a:moveTo>
                  <a:cubicBezTo>
                    <a:pt x="2691" y="753"/>
                    <a:pt x="2691" y="753"/>
                    <a:pt x="2691" y="753"/>
                  </a:cubicBezTo>
                  <a:cubicBezTo>
                    <a:pt x="2596" y="827"/>
                    <a:pt x="2596" y="827"/>
                    <a:pt x="2596" y="827"/>
                  </a:cubicBezTo>
                  <a:cubicBezTo>
                    <a:pt x="2316" y="470"/>
                    <a:pt x="1881" y="240"/>
                    <a:pt x="1393" y="240"/>
                  </a:cubicBezTo>
                  <a:cubicBezTo>
                    <a:pt x="904" y="240"/>
                    <a:pt x="469" y="470"/>
                    <a:pt x="189" y="827"/>
                  </a:cubicBezTo>
                  <a:cubicBezTo>
                    <a:pt x="94" y="753"/>
                    <a:pt x="94" y="753"/>
                    <a:pt x="94" y="753"/>
                  </a:cubicBezTo>
                  <a:cubicBezTo>
                    <a:pt x="0" y="679"/>
                    <a:pt x="0" y="679"/>
                    <a:pt x="0" y="679"/>
                  </a:cubicBezTo>
                  <a:cubicBezTo>
                    <a:pt x="44" y="622"/>
                    <a:pt x="91" y="569"/>
                    <a:pt x="143" y="517"/>
                  </a:cubicBezTo>
                  <a:cubicBezTo>
                    <a:pt x="305" y="355"/>
                    <a:pt x="494" y="228"/>
                    <a:pt x="704" y="139"/>
                  </a:cubicBezTo>
                  <a:cubicBezTo>
                    <a:pt x="922" y="46"/>
                    <a:pt x="1154" y="0"/>
                    <a:pt x="1393" y="0"/>
                  </a:cubicBezTo>
                  <a:cubicBezTo>
                    <a:pt x="1631" y="0"/>
                    <a:pt x="1863" y="46"/>
                    <a:pt x="2081" y="139"/>
                  </a:cubicBezTo>
                  <a:cubicBezTo>
                    <a:pt x="2291" y="228"/>
                    <a:pt x="2480" y="355"/>
                    <a:pt x="2642" y="517"/>
                  </a:cubicBezTo>
                  <a:cubicBezTo>
                    <a:pt x="2694" y="569"/>
                    <a:pt x="2741" y="622"/>
                    <a:pt x="2785" y="679"/>
                  </a:cubicBezTo>
                  <a:close/>
                  <a:moveTo>
                    <a:pt x="2314" y="846"/>
                  </a:moveTo>
                  <a:cubicBezTo>
                    <a:pt x="2194" y="727"/>
                    <a:pt x="2055" y="633"/>
                    <a:pt x="1900" y="567"/>
                  </a:cubicBezTo>
                  <a:cubicBezTo>
                    <a:pt x="1739" y="499"/>
                    <a:pt x="1568" y="465"/>
                    <a:pt x="1393" y="465"/>
                  </a:cubicBezTo>
                  <a:cubicBezTo>
                    <a:pt x="1217" y="465"/>
                    <a:pt x="1046" y="499"/>
                    <a:pt x="885" y="567"/>
                  </a:cubicBezTo>
                  <a:cubicBezTo>
                    <a:pt x="730" y="633"/>
                    <a:pt x="591" y="727"/>
                    <a:pt x="471" y="846"/>
                  </a:cubicBezTo>
                  <a:cubicBezTo>
                    <a:pt x="434" y="884"/>
                    <a:pt x="399" y="924"/>
                    <a:pt x="366" y="965"/>
                  </a:cubicBezTo>
                  <a:cubicBezTo>
                    <a:pt x="461" y="1039"/>
                    <a:pt x="461" y="1039"/>
                    <a:pt x="461" y="1039"/>
                  </a:cubicBezTo>
                  <a:cubicBezTo>
                    <a:pt x="556" y="1113"/>
                    <a:pt x="556" y="1113"/>
                    <a:pt x="556" y="1113"/>
                  </a:cubicBezTo>
                  <a:cubicBezTo>
                    <a:pt x="750" y="865"/>
                    <a:pt x="1053" y="705"/>
                    <a:pt x="1393" y="705"/>
                  </a:cubicBezTo>
                  <a:cubicBezTo>
                    <a:pt x="1732" y="705"/>
                    <a:pt x="2035" y="865"/>
                    <a:pt x="2229" y="1113"/>
                  </a:cubicBezTo>
                  <a:cubicBezTo>
                    <a:pt x="2324" y="1039"/>
                    <a:pt x="2324" y="1039"/>
                    <a:pt x="2324" y="1039"/>
                  </a:cubicBezTo>
                  <a:cubicBezTo>
                    <a:pt x="2419" y="965"/>
                    <a:pt x="2419" y="965"/>
                    <a:pt x="2419" y="965"/>
                  </a:cubicBezTo>
                  <a:cubicBezTo>
                    <a:pt x="2386" y="924"/>
                    <a:pt x="2351" y="884"/>
                    <a:pt x="2314" y="846"/>
                  </a:cubicBezTo>
                  <a:close/>
                  <a:moveTo>
                    <a:pt x="2017" y="1143"/>
                  </a:moveTo>
                  <a:cubicBezTo>
                    <a:pt x="1850" y="976"/>
                    <a:pt x="1628" y="885"/>
                    <a:pt x="1393" y="885"/>
                  </a:cubicBezTo>
                  <a:cubicBezTo>
                    <a:pt x="1157" y="885"/>
                    <a:pt x="935" y="976"/>
                    <a:pt x="768" y="1143"/>
                  </a:cubicBezTo>
                  <a:cubicBezTo>
                    <a:pt x="743" y="1169"/>
                    <a:pt x="719" y="1196"/>
                    <a:pt x="697" y="1224"/>
                  </a:cubicBezTo>
                  <a:cubicBezTo>
                    <a:pt x="792" y="1298"/>
                    <a:pt x="792" y="1298"/>
                    <a:pt x="792" y="1298"/>
                  </a:cubicBezTo>
                  <a:cubicBezTo>
                    <a:pt x="886" y="1372"/>
                    <a:pt x="886" y="1372"/>
                    <a:pt x="886" y="1372"/>
                  </a:cubicBezTo>
                  <a:cubicBezTo>
                    <a:pt x="1004" y="1221"/>
                    <a:pt x="1187" y="1125"/>
                    <a:pt x="1393" y="1125"/>
                  </a:cubicBezTo>
                  <a:cubicBezTo>
                    <a:pt x="1598" y="1125"/>
                    <a:pt x="1781" y="1221"/>
                    <a:pt x="1899" y="1372"/>
                  </a:cubicBezTo>
                  <a:cubicBezTo>
                    <a:pt x="1993" y="1298"/>
                    <a:pt x="1993" y="1298"/>
                    <a:pt x="1993" y="1298"/>
                  </a:cubicBezTo>
                  <a:cubicBezTo>
                    <a:pt x="2088" y="1224"/>
                    <a:pt x="2088" y="1224"/>
                    <a:pt x="2088" y="1224"/>
                  </a:cubicBezTo>
                  <a:cubicBezTo>
                    <a:pt x="2066" y="1196"/>
                    <a:pt x="2042" y="1169"/>
                    <a:pt x="2017" y="1143"/>
                  </a:cubicBezTo>
                  <a:close/>
                  <a:moveTo>
                    <a:pt x="1392" y="1290"/>
                  </a:moveTo>
                  <a:cubicBezTo>
                    <a:pt x="1240" y="1290"/>
                    <a:pt x="1104" y="1361"/>
                    <a:pt x="1016" y="1473"/>
                  </a:cubicBezTo>
                  <a:cubicBezTo>
                    <a:pt x="1393" y="1767"/>
                    <a:pt x="1393" y="1767"/>
                    <a:pt x="1393" y="1767"/>
                  </a:cubicBezTo>
                  <a:cubicBezTo>
                    <a:pt x="1769" y="1473"/>
                    <a:pt x="1769" y="1473"/>
                    <a:pt x="1769" y="1473"/>
                  </a:cubicBezTo>
                  <a:cubicBezTo>
                    <a:pt x="1681" y="1361"/>
                    <a:pt x="1545" y="1290"/>
                    <a:pt x="1392" y="129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MS PGothic" charset="-128"/>
                <a:ea typeface="MS PGothic" charset="-128"/>
                <a:cs typeface="MS PGothic" charset="-128"/>
              </a:endParaRPr>
            </a:p>
          </p:txBody>
        </p:sp>
      </p:grpSp>
      <p:grpSp>
        <p:nvGrpSpPr>
          <p:cNvPr id="74" name="Group 73"/>
          <p:cNvGrpSpPr/>
          <p:nvPr/>
        </p:nvGrpSpPr>
        <p:grpSpPr>
          <a:xfrm>
            <a:off x="6308239" y="1889783"/>
            <a:ext cx="645342" cy="645126"/>
            <a:chOff x="8654721" y="1591578"/>
            <a:chExt cx="1145267" cy="1144884"/>
          </a:xfrm>
        </p:grpSpPr>
        <p:sp>
          <p:nvSpPr>
            <p:cNvPr id="124" name="Oval 123"/>
            <p:cNvSpPr/>
            <p:nvPr/>
          </p:nvSpPr>
          <p:spPr>
            <a:xfrm>
              <a:off x="8654721" y="1591578"/>
              <a:ext cx="1145267" cy="1144884"/>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S PGothic" charset="-128"/>
                <a:ea typeface="MS PGothic" charset="-128"/>
                <a:cs typeface="MS PGothic" charset="-128"/>
              </a:endParaRPr>
            </a:p>
          </p:txBody>
        </p:sp>
        <p:sp>
          <p:nvSpPr>
            <p:cNvPr id="27" name="Freeform 14"/>
            <p:cNvSpPr>
              <a:spLocks noChangeAspect="1" noEditPoints="1"/>
            </p:cNvSpPr>
            <p:nvPr/>
          </p:nvSpPr>
          <p:spPr bwMode="auto">
            <a:xfrm rot="2700000">
              <a:off x="9018001" y="1841931"/>
              <a:ext cx="418705" cy="657795"/>
            </a:xfrm>
            <a:custGeom>
              <a:avLst/>
              <a:gdLst>
                <a:gd name="T0" fmla="*/ 244 w 906"/>
                <a:gd name="T1" fmla="*/ 733 h 1425"/>
                <a:gd name="T2" fmla="*/ 245 w 906"/>
                <a:gd name="T3" fmla="*/ 670 h 1425"/>
                <a:gd name="T4" fmla="*/ 245 w 906"/>
                <a:gd name="T5" fmla="*/ 579 h 1425"/>
                <a:gd name="T6" fmla="*/ 245 w 906"/>
                <a:gd name="T7" fmla="*/ 323 h 1425"/>
                <a:gd name="T8" fmla="*/ 247 w 906"/>
                <a:gd name="T9" fmla="*/ 189 h 1425"/>
                <a:gd name="T10" fmla="*/ 272 w 906"/>
                <a:gd name="T11" fmla="*/ 132 h 1425"/>
                <a:gd name="T12" fmla="*/ 315 w 906"/>
                <a:gd name="T13" fmla="*/ 114 h 1425"/>
                <a:gd name="T14" fmla="*/ 378 w 906"/>
                <a:gd name="T15" fmla="*/ 160 h 1425"/>
                <a:gd name="T16" fmla="*/ 387 w 906"/>
                <a:gd name="T17" fmla="*/ 283 h 1425"/>
                <a:gd name="T18" fmla="*/ 387 w 906"/>
                <a:gd name="T19" fmla="*/ 676 h 1425"/>
                <a:gd name="T20" fmla="*/ 403 w 906"/>
                <a:gd name="T21" fmla="*/ 731 h 1425"/>
                <a:gd name="T22" fmla="*/ 417 w 906"/>
                <a:gd name="T23" fmla="*/ 510 h 1425"/>
                <a:gd name="T24" fmla="*/ 453 w 906"/>
                <a:gd name="T25" fmla="*/ 390 h 1425"/>
                <a:gd name="T26" fmla="*/ 554 w 906"/>
                <a:gd name="T27" fmla="*/ 415 h 1425"/>
                <a:gd name="T28" fmla="*/ 565 w 906"/>
                <a:gd name="T29" fmla="*/ 723 h 1425"/>
                <a:gd name="T30" fmla="*/ 589 w 906"/>
                <a:gd name="T31" fmla="*/ 641 h 1425"/>
                <a:gd name="T32" fmla="*/ 589 w 906"/>
                <a:gd name="T33" fmla="*/ 465 h 1425"/>
                <a:gd name="T34" fmla="*/ 674 w 906"/>
                <a:gd name="T35" fmla="*/ 413 h 1425"/>
                <a:gd name="T36" fmla="*/ 736 w 906"/>
                <a:gd name="T37" fmla="*/ 529 h 1425"/>
                <a:gd name="T38" fmla="*/ 736 w 906"/>
                <a:gd name="T39" fmla="*/ 716 h 1425"/>
                <a:gd name="T40" fmla="*/ 759 w 906"/>
                <a:gd name="T41" fmla="*/ 723 h 1425"/>
                <a:gd name="T42" fmla="*/ 776 w 906"/>
                <a:gd name="T43" fmla="*/ 512 h 1425"/>
                <a:gd name="T44" fmla="*/ 867 w 906"/>
                <a:gd name="T45" fmla="*/ 492 h 1425"/>
                <a:gd name="T46" fmla="*/ 906 w 906"/>
                <a:gd name="T47" fmla="*/ 609 h 1425"/>
                <a:gd name="T48" fmla="*/ 905 w 906"/>
                <a:gd name="T49" fmla="*/ 746 h 1425"/>
                <a:gd name="T50" fmla="*/ 905 w 906"/>
                <a:gd name="T51" fmla="*/ 977 h 1425"/>
                <a:gd name="T52" fmla="*/ 886 w 906"/>
                <a:gd name="T53" fmla="*/ 1070 h 1425"/>
                <a:gd name="T54" fmla="*/ 832 w 906"/>
                <a:gd name="T55" fmla="*/ 1167 h 1425"/>
                <a:gd name="T56" fmla="*/ 788 w 906"/>
                <a:gd name="T57" fmla="*/ 1317 h 1425"/>
                <a:gd name="T58" fmla="*/ 786 w 906"/>
                <a:gd name="T59" fmla="*/ 1397 h 1425"/>
                <a:gd name="T60" fmla="*/ 759 w 906"/>
                <a:gd name="T61" fmla="*/ 1418 h 1425"/>
                <a:gd name="T62" fmla="*/ 530 w 906"/>
                <a:gd name="T63" fmla="*/ 1418 h 1425"/>
                <a:gd name="T64" fmla="*/ 412 w 906"/>
                <a:gd name="T65" fmla="*/ 1418 h 1425"/>
                <a:gd name="T66" fmla="*/ 350 w 906"/>
                <a:gd name="T67" fmla="*/ 1418 h 1425"/>
                <a:gd name="T68" fmla="*/ 344 w 906"/>
                <a:gd name="T69" fmla="*/ 1356 h 1425"/>
                <a:gd name="T70" fmla="*/ 338 w 906"/>
                <a:gd name="T71" fmla="*/ 1287 h 1425"/>
                <a:gd name="T72" fmla="*/ 277 w 906"/>
                <a:gd name="T73" fmla="*/ 1201 h 1425"/>
                <a:gd name="T74" fmla="*/ 192 w 906"/>
                <a:gd name="T75" fmla="*/ 1110 h 1425"/>
                <a:gd name="T76" fmla="*/ 182 w 906"/>
                <a:gd name="T77" fmla="*/ 1090 h 1425"/>
                <a:gd name="T78" fmla="*/ 168 w 906"/>
                <a:gd name="T79" fmla="*/ 1065 h 1425"/>
                <a:gd name="T80" fmla="*/ 148 w 906"/>
                <a:gd name="T81" fmla="*/ 1009 h 1425"/>
                <a:gd name="T82" fmla="*/ 134 w 906"/>
                <a:gd name="T83" fmla="*/ 936 h 1425"/>
                <a:gd name="T84" fmla="*/ 131 w 906"/>
                <a:gd name="T85" fmla="*/ 861 h 1425"/>
                <a:gd name="T86" fmla="*/ 71 w 906"/>
                <a:gd name="T87" fmla="*/ 763 h 1425"/>
                <a:gd name="T88" fmla="*/ 31 w 906"/>
                <a:gd name="T89" fmla="*/ 742 h 1425"/>
                <a:gd name="T90" fmla="*/ 5 w 906"/>
                <a:gd name="T91" fmla="*/ 700 h 1425"/>
                <a:gd name="T92" fmla="*/ 57 w 906"/>
                <a:gd name="T93" fmla="*/ 616 h 1425"/>
                <a:gd name="T94" fmla="*/ 177 w 906"/>
                <a:gd name="T95" fmla="*/ 640 h 1425"/>
                <a:gd name="T96" fmla="*/ 244 w 906"/>
                <a:gd name="T97" fmla="*/ 733 h 1425"/>
                <a:gd name="T98" fmla="*/ 316 w 906"/>
                <a:gd name="T99" fmla="*/ 0 h 1425"/>
                <a:gd name="T100" fmla="*/ 129 w 906"/>
                <a:gd name="T101" fmla="*/ 187 h 1425"/>
                <a:gd name="T102" fmla="*/ 223 w 906"/>
                <a:gd name="T103" fmla="*/ 349 h 1425"/>
                <a:gd name="T104" fmla="*/ 223 w 906"/>
                <a:gd name="T105" fmla="*/ 323 h 1425"/>
                <a:gd name="T106" fmla="*/ 223 w 906"/>
                <a:gd name="T107" fmla="*/ 288 h 1425"/>
                <a:gd name="T108" fmla="*/ 223 w 906"/>
                <a:gd name="T109" fmla="*/ 286 h 1425"/>
                <a:gd name="T110" fmla="*/ 180 w 906"/>
                <a:gd name="T111" fmla="*/ 187 h 1425"/>
                <a:gd name="T112" fmla="*/ 316 w 906"/>
                <a:gd name="T113" fmla="*/ 51 h 1425"/>
                <a:gd name="T114" fmla="*/ 452 w 906"/>
                <a:gd name="T115" fmla="*/ 187 h 1425"/>
                <a:gd name="T116" fmla="*/ 409 w 906"/>
                <a:gd name="T117" fmla="*/ 287 h 1425"/>
                <a:gd name="T118" fmla="*/ 409 w 906"/>
                <a:gd name="T119" fmla="*/ 349 h 1425"/>
                <a:gd name="T120" fmla="*/ 503 w 906"/>
                <a:gd name="T121" fmla="*/ 187 h 1425"/>
                <a:gd name="T122" fmla="*/ 316 w 906"/>
                <a:gd name="T123" fmla="*/ 0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6" h="1425">
                  <a:moveTo>
                    <a:pt x="244" y="733"/>
                  </a:moveTo>
                  <a:cubicBezTo>
                    <a:pt x="244" y="722"/>
                    <a:pt x="245" y="678"/>
                    <a:pt x="245" y="670"/>
                  </a:cubicBezTo>
                  <a:cubicBezTo>
                    <a:pt x="245" y="640"/>
                    <a:pt x="245" y="610"/>
                    <a:pt x="245" y="579"/>
                  </a:cubicBezTo>
                  <a:cubicBezTo>
                    <a:pt x="245" y="494"/>
                    <a:pt x="245" y="408"/>
                    <a:pt x="245" y="323"/>
                  </a:cubicBezTo>
                  <a:cubicBezTo>
                    <a:pt x="245" y="280"/>
                    <a:pt x="242" y="229"/>
                    <a:pt x="247" y="189"/>
                  </a:cubicBezTo>
                  <a:cubicBezTo>
                    <a:pt x="250" y="166"/>
                    <a:pt x="253" y="148"/>
                    <a:pt x="272" y="132"/>
                  </a:cubicBezTo>
                  <a:cubicBezTo>
                    <a:pt x="281" y="124"/>
                    <a:pt x="305" y="114"/>
                    <a:pt x="315" y="114"/>
                  </a:cubicBezTo>
                  <a:cubicBezTo>
                    <a:pt x="353" y="114"/>
                    <a:pt x="366" y="132"/>
                    <a:pt x="378" y="160"/>
                  </a:cubicBezTo>
                  <a:cubicBezTo>
                    <a:pt x="392" y="194"/>
                    <a:pt x="387" y="247"/>
                    <a:pt x="387" y="283"/>
                  </a:cubicBezTo>
                  <a:cubicBezTo>
                    <a:pt x="387" y="359"/>
                    <a:pt x="387" y="614"/>
                    <a:pt x="387" y="676"/>
                  </a:cubicBezTo>
                  <a:cubicBezTo>
                    <a:pt x="387" y="684"/>
                    <a:pt x="388" y="731"/>
                    <a:pt x="403" y="731"/>
                  </a:cubicBezTo>
                  <a:cubicBezTo>
                    <a:pt x="421" y="731"/>
                    <a:pt x="418" y="565"/>
                    <a:pt x="417" y="510"/>
                  </a:cubicBezTo>
                  <a:cubicBezTo>
                    <a:pt x="416" y="461"/>
                    <a:pt x="411" y="415"/>
                    <a:pt x="453" y="390"/>
                  </a:cubicBezTo>
                  <a:cubicBezTo>
                    <a:pt x="484" y="372"/>
                    <a:pt x="532" y="378"/>
                    <a:pt x="554" y="415"/>
                  </a:cubicBezTo>
                  <a:cubicBezTo>
                    <a:pt x="573" y="445"/>
                    <a:pt x="556" y="710"/>
                    <a:pt x="565" y="723"/>
                  </a:cubicBezTo>
                  <a:cubicBezTo>
                    <a:pt x="591" y="758"/>
                    <a:pt x="589" y="652"/>
                    <a:pt x="589" y="641"/>
                  </a:cubicBezTo>
                  <a:cubicBezTo>
                    <a:pt x="588" y="611"/>
                    <a:pt x="583" y="491"/>
                    <a:pt x="589" y="465"/>
                  </a:cubicBezTo>
                  <a:cubicBezTo>
                    <a:pt x="596" y="432"/>
                    <a:pt x="637" y="407"/>
                    <a:pt x="674" y="413"/>
                  </a:cubicBezTo>
                  <a:cubicBezTo>
                    <a:pt x="736" y="422"/>
                    <a:pt x="736" y="480"/>
                    <a:pt x="736" y="529"/>
                  </a:cubicBezTo>
                  <a:cubicBezTo>
                    <a:pt x="736" y="554"/>
                    <a:pt x="732" y="701"/>
                    <a:pt x="736" y="716"/>
                  </a:cubicBezTo>
                  <a:cubicBezTo>
                    <a:pt x="739" y="726"/>
                    <a:pt x="752" y="737"/>
                    <a:pt x="759" y="723"/>
                  </a:cubicBezTo>
                  <a:cubicBezTo>
                    <a:pt x="763" y="715"/>
                    <a:pt x="752" y="537"/>
                    <a:pt x="776" y="512"/>
                  </a:cubicBezTo>
                  <a:cubicBezTo>
                    <a:pt x="799" y="488"/>
                    <a:pt x="832" y="474"/>
                    <a:pt x="867" y="492"/>
                  </a:cubicBezTo>
                  <a:cubicBezTo>
                    <a:pt x="906" y="512"/>
                    <a:pt x="906" y="564"/>
                    <a:pt x="906" y="609"/>
                  </a:cubicBezTo>
                  <a:cubicBezTo>
                    <a:pt x="906" y="655"/>
                    <a:pt x="905" y="700"/>
                    <a:pt x="905" y="746"/>
                  </a:cubicBezTo>
                  <a:cubicBezTo>
                    <a:pt x="905" y="823"/>
                    <a:pt x="905" y="900"/>
                    <a:pt x="905" y="977"/>
                  </a:cubicBezTo>
                  <a:cubicBezTo>
                    <a:pt x="905" y="1012"/>
                    <a:pt x="895" y="1042"/>
                    <a:pt x="886" y="1070"/>
                  </a:cubicBezTo>
                  <a:cubicBezTo>
                    <a:pt x="875" y="1104"/>
                    <a:pt x="850" y="1135"/>
                    <a:pt x="832" y="1167"/>
                  </a:cubicBezTo>
                  <a:cubicBezTo>
                    <a:pt x="806" y="1212"/>
                    <a:pt x="791" y="1263"/>
                    <a:pt x="788" y="1317"/>
                  </a:cubicBezTo>
                  <a:cubicBezTo>
                    <a:pt x="786" y="1344"/>
                    <a:pt x="786" y="1371"/>
                    <a:pt x="786" y="1397"/>
                  </a:cubicBezTo>
                  <a:cubicBezTo>
                    <a:pt x="786" y="1423"/>
                    <a:pt x="783" y="1418"/>
                    <a:pt x="759" y="1418"/>
                  </a:cubicBezTo>
                  <a:cubicBezTo>
                    <a:pt x="683" y="1418"/>
                    <a:pt x="606" y="1418"/>
                    <a:pt x="530" y="1418"/>
                  </a:cubicBezTo>
                  <a:cubicBezTo>
                    <a:pt x="491" y="1418"/>
                    <a:pt x="451" y="1418"/>
                    <a:pt x="412" y="1418"/>
                  </a:cubicBezTo>
                  <a:cubicBezTo>
                    <a:pt x="401" y="1418"/>
                    <a:pt x="359" y="1425"/>
                    <a:pt x="350" y="1418"/>
                  </a:cubicBezTo>
                  <a:cubicBezTo>
                    <a:pt x="342" y="1412"/>
                    <a:pt x="344" y="1369"/>
                    <a:pt x="344" y="1356"/>
                  </a:cubicBezTo>
                  <a:cubicBezTo>
                    <a:pt x="344" y="1334"/>
                    <a:pt x="343" y="1305"/>
                    <a:pt x="338" y="1287"/>
                  </a:cubicBezTo>
                  <a:cubicBezTo>
                    <a:pt x="330" y="1256"/>
                    <a:pt x="310" y="1227"/>
                    <a:pt x="277" y="1201"/>
                  </a:cubicBezTo>
                  <a:cubicBezTo>
                    <a:pt x="245" y="1175"/>
                    <a:pt x="215" y="1140"/>
                    <a:pt x="192" y="1110"/>
                  </a:cubicBezTo>
                  <a:cubicBezTo>
                    <a:pt x="189" y="1105"/>
                    <a:pt x="186" y="1097"/>
                    <a:pt x="182" y="1090"/>
                  </a:cubicBezTo>
                  <a:cubicBezTo>
                    <a:pt x="176" y="1080"/>
                    <a:pt x="172" y="1073"/>
                    <a:pt x="168" y="1065"/>
                  </a:cubicBezTo>
                  <a:cubicBezTo>
                    <a:pt x="162" y="1049"/>
                    <a:pt x="154" y="1031"/>
                    <a:pt x="148" y="1009"/>
                  </a:cubicBezTo>
                  <a:cubicBezTo>
                    <a:pt x="140" y="982"/>
                    <a:pt x="136" y="959"/>
                    <a:pt x="134" y="936"/>
                  </a:cubicBezTo>
                  <a:cubicBezTo>
                    <a:pt x="132" y="915"/>
                    <a:pt x="132" y="885"/>
                    <a:pt x="131" y="861"/>
                  </a:cubicBezTo>
                  <a:cubicBezTo>
                    <a:pt x="127" y="815"/>
                    <a:pt x="107" y="785"/>
                    <a:pt x="71" y="763"/>
                  </a:cubicBezTo>
                  <a:cubicBezTo>
                    <a:pt x="61" y="756"/>
                    <a:pt x="43" y="752"/>
                    <a:pt x="31" y="742"/>
                  </a:cubicBezTo>
                  <a:cubicBezTo>
                    <a:pt x="17" y="730"/>
                    <a:pt x="7" y="715"/>
                    <a:pt x="5" y="700"/>
                  </a:cubicBezTo>
                  <a:cubicBezTo>
                    <a:pt x="0" y="660"/>
                    <a:pt x="21" y="627"/>
                    <a:pt x="57" y="616"/>
                  </a:cubicBezTo>
                  <a:cubicBezTo>
                    <a:pt x="98" y="603"/>
                    <a:pt x="150" y="620"/>
                    <a:pt x="177" y="640"/>
                  </a:cubicBezTo>
                  <a:cubicBezTo>
                    <a:pt x="209" y="664"/>
                    <a:pt x="223" y="698"/>
                    <a:pt x="244" y="733"/>
                  </a:cubicBezTo>
                  <a:close/>
                  <a:moveTo>
                    <a:pt x="316" y="0"/>
                  </a:moveTo>
                  <a:cubicBezTo>
                    <a:pt x="213" y="0"/>
                    <a:pt x="129" y="84"/>
                    <a:pt x="129" y="187"/>
                  </a:cubicBezTo>
                  <a:cubicBezTo>
                    <a:pt x="129" y="256"/>
                    <a:pt x="167" y="317"/>
                    <a:pt x="223" y="349"/>
                  </a:cubicBezTo>
                  <a:cubicBezTo>
                    <a:pt x="223" y="323"/>
                    <a:pt x="223" y="323"/>
                    <a:pt x="223" y="323"/>
                  </a:cubicBezTo>
                  <a:cubicBezTo>
                    <a:pt x="223" y="312"/>
                    <a:pt x="223" y="300"/>
                    <a:pt x="223" y="288"/>
                  </a:cubicBezTo>
                  <a:cubicBezTo>
                    <a:pt x="223" y="287"/>
                    <a:pt x="223" y="287"/>
                    <a:pt x="223" y="286"/>
                  </a:cubicBezTo>
                  <a:cubicBezTo>
                    <a:pt x="196" y="261"/>
                    <a:pt x="180" y="226"/>
                    <a:pt x="180" y="187"/>
                  </a:cubicBezTo>
                  <a:cubicBezTo>
                    <a:pt x="180" y="112"/>
                    <a:pt x="241" y="51"/>
                    <a:pt x="316" y="51"/>
                  </a:cubicBezTo>
                  <a:cubicBezTo>
                    <a:pt x="391" y="51"/>
                    <a:pt x="452" y="112"/>
                    <a:pt x="452" y="187"/>
                  </a:cubicBezTo>
                  <a:cubicBezTo>
                    <a:pt x="452" y="226"/>
                    <a:pt x="436" y="262"/>
                    <a:pt x="409" y="287"/>
                  </a:cubicBezTo>
                  <a:cubicBezTo>
                    <a:pt x="409" y="349"/>
                    <a:pt x="409" y="349"/>
                    <a:pt x="409" y="349"/>
                  </a:cubicBezTo>
                  <a:cubicBezTo>
                    <a:pt x="465" y="317"/>
                    <a:pt x="503" y="256"/>
                    <a:pt x="503" y="187"/>
                  </a:cubicBezTo>
                  <a:cubicBezTo>
                    <a:pt x="503" y="84"/>
                    <a:pt x="419" y="0"/>
                    <a:pt x="316"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a:latin typeface="MS PGothic" charset="-128"/>
                <a:ea typeface="MS PGothic" charset="-128"/>
                <a:cs typeface="MS PGothic" charset="-128"/>
              </a:endParaRPr>
            </a:p>
          </p:txBody>
        </p:sp>
      </p:grpSp>
      <p:sp>
        <p:nvSpPr>
          <p:cNvPr id="87" name="Freeform 18"/>
          <p:cNvSpPr>
            <a:spLocks noChangeAspect="1" noEditPoints="1"/>
          </p:cNvSpPr>
          <p:nvPr/>
        </p:nvSpPr>
        <p:spPr bwMode="auto">
          <a:xfrm>
            <a:off x="1109826" y="4611345"/>
            <a:ext cx="345274" cy="343076"/>
          </a:xfrm>
          <a:custGeom>
            <a:avLst/>
            <a:gdLst>
              <a:gd name="T0" fmla="*/ 4 w 1327"/>
              <a:gd name="T1" fmla="*/ 1319 h 1319"/>
              <a:gd name="T2" fmla="*/ 0 w 1327"/>
              <a:gd name="T3" fmla="*/ 1285 h 1319"/>
              <a:gd name="T4" fmla="*/ 1323 w 1327"/>
              <a:gd name="T5" fmla="*/ 1281 h 1319"/>
              <a:gd name="T6" fmla="*/ 1327 w 1327"/>
              <a:gd name="T7" fmla="*/ 1315 h 1319"/>
              <a:gd name="T8" fmla="*/ 293 w 1327"/>
              <a:gd name="T9" fmla="*/ 1210 h 1319"/>
              <a:gd name="T10" fmla="*/ 281 w 1327"/>
              <a:gd name="T11" fmla="*/ 808 h 1319"/>
              <a:gd name="T12" fmla="*/ 32 w 1327"/>
              <a:gd name="T13" fmla="*/ 820 h 1319"/>
              <a:gd name="T14" fmla="*/ 44 w 1327"/>
              <a:gd name="T15" fmla="*/ 1222 h 1319"/>
              <a:gd name="T16" fmla="*/ 293 w 1327"/>
              <a:gd name="T17" fmla="*/ 1210 h 1319"/>
              <a:gd name="T18" fmla="*/ 625 w 1327"/>
              <a:gd name="T19" fmla="*/ 581 h 1319"/>
              <a:gd name="T20" fmla="*/ 376 w 1327"/>
              <a:gd name="T21" fmla="*/ 569 h 1319"/>
              <a:gd name="T22" fmla="*/ 364 w 1327"/>
              <a:gd name="T23" fmla="*/ 1210 h 1319"/>
              <a:gd name="T24" fmla="*/ 613 w 1327"/>
              <a:gd name="T25" fmla="*/ 1222 h 1319"/>
              <a:gd name="T26" fmla="*/ 1282 w 1327"/>
              <a:gd name="T27" fmla="*/ 1210 h 1319"/>
              <a:gd name="T28" fmla="*/ 1270 w 1327"/>
              <a:gd name="T29" fmla="*/ 532 h 1319"/>
              <a:gd name="T30" fmla="*/ 1021 w 1327"/>
              <a:gd name="T31" fmla="*/ 544 h 1319"/>
              <a:gd name="T32" fmla="*/ 1033 w 1327"/>
              <a:gd name="T33" fmla="*/ 1222 h 1319"/>
              <a:gd name="T34" fmla="*/ 1282 w 1327"/>
              <a:gd name="T35" fmla="*/ 1210 h 1319"/>
              <a:gd name="T36" fmla="*/ 953 w 1327"/>
              <a:gd name="T37" fmla="*/ 732 h 1319"/>
              <a:gd name="T38" fmla="*/ 704 w 1327"/>
              <a:gd name="T39" fmla="*/ 720 h 1319"/>
              <a:gd name="T40" fmla="*/ 692 w 1327"/>
              <a:gd name="T41" fmla="*/ 1210 h 1319"/>
              <a:gd name="T42" fmla="*/ 941 w 1327"/>
              <a:gd name="T43" fmla="*/ 1222 h 1319"/>
              <a:gd name="T44" fmla="*/ 1282 w 1327"/>
              <a:gd name="T45" fmla="*/ 131 h 1319"/>
              <a:gd name="T46" fmla="*/ 1076 w 1327"/>
              <a:gd name="T47" fmla="*/ 238 h 1319"/>
              <a:gd name="T48" fmla="*/ 953 w 1327"/>
              <a:gd name="T49" fmla="*/ 449 h 1319"/>
              <a:gd name="T50" fmla="*/ 692 w 1327"/>
              <a:gd name="T51" fmla="*/ 449 h 1319"/>
              <a:gd name="T52" fmla="*/ 610 w 1327"/>
              <a:gd name="T53" fmla="*/ 380 h 1319"/>
              <a:gd name="T54" fmla="*/ 406 w 1327"/>
              <a:gd name="T55" fmla="*/ 415 h 1319"/>
              <a:gd name="T56" fmla="*/ 293 w 1327"/>
              <a:gd name="T57" fmla="*/ 606 h 1319"/>
              <a:gd name="T58" fmla="*/ 32 w 1327"/>
              <a:gd name="T59" fmla="*/ 606 h 1319"/>
              <a:gd name="T60" fmla="*/ 241 w 1327"/>
              <a:gd name="T61" fmla="*/ 502 h 1319"/>
              <a:gd name="T62" fmla="*/ 363 w 1327"/>
              <a:gd name="T63" fmla="*/ 318 h 1319"/>
              <a:gd name="T64" fmla="*/ 625 w 1327"/>
              <a:gd name="T65" fmla="*/ 318 h 1319"/>
              <a:gd name="T66" fmla="*/ 715 w 1327"/>
              <a:gd name="T67" fmla="*/ 374 h 1319"/>
              <a:gd name="T68" fmla="*/ 898 w 1327"/>
              <a:gd name="T69" fmla="*/ 342 h 1319"/>
              <a:gd name="T70" fmla="*/ 1021 w 1327"/>
              <a:gd name="T71" fmla="*/ 131 h 1319"/>
              <a:gd name="T72" fmla="*/ 1282 w 1327"/>
              <a:gd name="T73" fmla="*/ 131 h 1319"/>
              <a:gd name="T74" fmla="*/ 205 w 1327"/>
              <a:gd name="T75" fmla="*/ 535 h 1319"/>
              <a:gd name="T76" fmla="*/ 80 w 1327"/>
              <a:gd name="T77" fmla="*/ 606 h 1319"/>
              <a:gd name="T78" fmla="*/ 245 w 1327"/>
              <a:gd name="T79" fmla="*/ 606 h 1319"/>
              <a:gd name="T80" fmla="*/ 577 w 1327"/>
              <a:gd name="T81" fmla="*/ 318 h 1319"/>
              <a:gd name="T82" fmla="*/ 494 w 1327"/>
              <a:gd name="T83" fmla="*/ 236 h 1319"/>
              <a:gd name="T84" fmla="*/ 415 w 1327"/>
              <a:gd name="T85" fmla="*/ 342 h 1319"/>
              <a:gd name="T86" fmla="*/ 494 w 1327"/>
              <a:gd name="T87" fmla="*/ 401 h 1319"/>
              <a:gd name="T88" fmla="*/ 577 w 1327"/>
              <a:gd name="T89" fmla="*/ 318 h 1319"/>
              <a:gd name="T90" fmla="*/ 896 w 1327"/>
              <a:gd name="T91" fmla="*/ 411 h 1319"/>
              <a:gd name="T92" fmla="*/ 823 w 1327"/>
              <a:gd name="T93" fmla="*/ 366 h 1319"/>
              <a:gd name="T94" fmla="*/ 740 w 1327"/>
              <a:gd name="T95" fmla="*/ 438 h 1319"/>
              <a:gd name="T96" fmla="*/ 823 w 1327"/>
              <a:gd name="T97" fmla="*/ 532 h 1319"/>
              <a:gd name="T98" fmla="*/ 1234 w 1327"/>
              <a:gd name="T99" fmla="*/ 131 h 1319"/>
              <a:gd name="T100" fmla="*/ 1069 w 1327"/>
              <a:gd name="T101" fmla="*/ 131 h 1319"/>
              <a:gd name="T102" fmla="*/ 1111 w 1327"/>
              <a:gd name="T103" fmla="*/ 203 h 1319"/>
              <a:gd name="T104" fmla="*/ 1234 w 1327"/>
              <a:gd name="T105" fmla="*/ 131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7" h="1319">
                <a:moveTo>
                  <a:pt x="1323" y="1319"/>
                </a:moveTo>
                <a:cubicBezTo>
                  <a:pt x="4" y="1319"/>
                  <a:pt x="4" y="1319"/>
                  <a:pt x="4" y="1319"/>
                </a:cubicBezTo>
                <a:cubicBezTo>
                  <a:pt x="2" y="1319"/>
                  <a:pt x="0" y="1317"/>
                  <a:pt x="0" y="1315"/>
                </a:cubicBezTo>
                <a:cubicBezTo>
                  <a:pt x="0" y="1285"/>
                  <a:pt x="0" y="1285"/>
                  <a:pt x="0" y="1285"/>
                </a:cubicBezTo>
                <a:cubicBezTo>
                  <a:pt x="0" y="1283"/>
                  <a:pt x="2" y="1281"/>
                  <a:pt x="4" y="1281"/>
                </a:cubicBezTo>
                <a:cubicBezTo>
                  <a:pt x="1323" y="1281"/>
                  <a:pt x="1323" y="1281"/>
                  <a:pt x="1323" y="1281"/>
                </a:cubicBezTo>
                <a:cubicBezTo>
                  <a:pt x="1326" y="1281"/>
                  <a:pt x="1327" y="1283"/>
                  <a:pt x="1327" y="1285"/>
                </a:cubicBezTo>
                <a:cubicBezTo>
                  <a:pt x="1327" y="1315"/>
                  <a:pt x="1327" y="1315"/>
                  <a:pt x="1327" y="1315"/>
                </a:cubicBezTo>
                <a:cubicBezTo>
                  <a:pt x="1327" y="1317"/>
                  <a:pt x="1326" y="1319"/>
                  <a:pt x="1323" y="1319"/>
                </a:cubicBezTo>
                <a:close/>
                <a:moveTo>
                  <a:pt x="293" y="1210"/>
                </a:moveTo>
                <a:cubicBezTo>
                  <a:pt x="293" y="820"/>
                  <a:pt x="293" y="820"/>
                  <a:pt x="293" y="820"/>
                </a:cubicBezTo>
                <a:cubicBezTo>
                  <a:pt x="293" y="813"/>
                  <a:pt x="287" y="808"/>
                  <a:pt x="281" y="808"/>
                </a:cubicBezTo>
                <a:cubicBezTo>
                  <a:pt x="44" y="808"/>
                  <a:pt x="44" y="808"/>
                  <a:pt x="44" y="808"/>
                </a:cubicBezTo>
                <a:cubicBezTo>
                  <a:pt x="38" y="808"/>
                  <a:pt x="32" y="813"/>
                  <a:pt x="32" y="820"/>
                </a:cubicBezTo>
                <a:cubicBezTo>
                  <a:pt x="32" y="1210"/>
                  <a:pt x="32" y="1210"/>
                  <a:pt x="32" y="1210"/>
                </a:cubicBezTo>
                <a:cubicBezTo>
                  <a:pt x="32" y="1217"/>
                  <a:pt x="38" y="1222"/>
                  <a:pt x="44" y="1222"/>
                </a:cubicBezTo>
                <a:cubicBezTo>
                  <a:pt x="281" y="1222"/>
                  <a:pt x="281" y="1222"/>
                  <a:pt x="281" y="1222"/>
                </a:cubicBezTo>
                <a:cubicBezTo>
                  <a:pt x="287" y="1222"/>
                  <a:pt x="293" y="1217"/>
                  <a:pt x="293" y="1210"/>
                </a:cubicBezTo>
                <a:close/>
                <a:moveTo>
                  <a:pt x="625" y="1210"/>
                </a:moveTo>
                <a:cubicBezTo>
                  <a:pt x="625" y="581"/>
                  <a:pt x="625" y="581"/>
                  <a:pt x="625" y="581"/>
                </a:cubicBezTo>
                <a:cubicBezTo>
                  <a:pt x="625" y="574"/>
                  <a:pt x="619" y="569"/>
                  <a:pt x="613" y="569"/>
                </a:cubicBezTo>
                <a:cubicBezTo>
                  <a:pt x="376" y="569"/>
                  <a:pt x="376" y="569"/>
                  <a:pt x="376" y="569"/>
                </a:cubicBezTo>
                <a:cubicBezTo>
                  <a:pt x="369" y="569"/>
                  <a:pt x="364" y="574"/>
                  <a:pt x="364" y="581"/>
                </a:cubicBezTo>
                <a:cubicBezTo>
                  <a:pt x="364" y="1210"/>
                  <a:pt x="364" y="1210"/>
                  <a:pt x="364" y="1210"/>
                </a:cubicBezTo>
                <a:cubicBezTo>
                  <a:pt x="364" y="1217"/>
                  <a:pt x="369" y="1222"/>
                  <a:pt x="376" y="1222"/>
                </a:cubicBezTo>
                <a:cubicBezTo>
                  <a:pt x="613" y="1222"/>
                  <a:pt x="613" y="1222"/>
                  <a:pt x="613" y="1222"/>
                </a:cubicBezTo>
                <a:cubicBezTo>
                  <a:pt x="619" y="1222"/>
                  <a:pt x="625" y="1217"/>
                  <a:pt x="625" y="1210"/>
                </a:cubicBezTo>
                <a:close/>
                <a:moveTo>
                  <a:pt x="1282" y="1210"/>
                </a:moveTo>
                <a:cubicBezTo>
                  <a:pt x="1282" y="544"/>
                  <a:pt x="1282" y="544"/>
                  <a:pt x="1282" y="544"/>
                </a:cubicBezTo>
                <a:cubicBezTo>
                  <a:pt x="1282" y="537"/>
                  <a:pt x="1277" y="532"/>
                  <a:pt x="1270" y="532"/>
                </a:cubicBezTo>
                <a:cubicBezTo>
                  <a:pt x="1033" y="532"/>
                  <a:pt x="1033" y="532"/>
                  <a:pt x="1033" y="532"/>
                </a:cubicBezTo>
                <a:cubicBezTo>
                  <a:pt x="1027" y="532"/>
                  <a:pt x="1021" y="537"/>
                  <a:pt x="1021" y="544"/>
                </a:cubicBezTo>
                <a:cubicBezTo>
                  <a:pt x="1021" y="1210"/>
                  <a:pt x="1021" y="1210"/>
                  <a:pt x="1021" y="1210"/>
                </a:cubicBezTo>
                <a:cubicBezTo>
                  <a:pt x="1021" y="1217"/>
                  <a:pt x="1027" y="1222"/>
                  <a:pt x="1033" y="1222"/>
                </a:cubicBezTo>
                <a:cubicBezTo>
                  <a:pt x="1270" y="1222"/>
                  <a:pt x="1270" y="1222"/>
                  <a:pt x="1270" y="1222"/>
                </a:cubicBezTo>
                <a:cubicBezTo>
                  <a:pt x="1277" y="1222"/>
                  <a:pt x="1282" y="1217"/>
                  <a:pt x="1282" y="1210"/>
                </a:cubicBezTo>
                <a:close/>
                <a:moveTo>
                  <a:pt x="953" y="1210"/>
                </a:moveTo>
                <a:cubicBezTo>
                  <a:pt x="953" y="732"/>
                  <a:pt x="953" y="732"/>
                  <a:pt x="953" y="732"/>
                </a:cubicBezTo>
                <a:cubicBezTo>
                  <a:pt x="953" y="726"/>
                  <a:pt x="948" y="720"/>
                  <a:pt x="941" y="720"/>
                </a:cubicBezTo>
                <a:cubicBezTo>
                  <a:pt x="704" y="720"/>
                  <a:pt x="704" y="720"/>
                  <a:pt x="704" y="720"/>
                </a:cubicBezTo>
                <a:cubicBezTo>
                  <a:pt x="698" y="720"/>
                  <a:pt x="692" y="726"/>
                  <a:pt x="692" y="732"/>
                </a:cubicBezTo>
                <a:cubicBezTo>
                  <a:pt x="692" y="1210"/>
                  <a:pt x="692" y="1210"/>
                  <a:pt x="692" y="1210"/>
                </a:cubicBezTo>
                <a:cubicBezTo>
                  <a:pt x="692" y="1217"/>
                  <a:pt x="698" y="1222"/>
                  <a:pt x="704" y="1222"/>
                </a:cubicBezTo>
                <a:cubicBezTo>
                  <a:pt x="941" y="1222"/>
                  <a:pt x="941" y="1222"/>
                  <a:pt x="941" y="1222"/>
                </a:cubicBezTo>
                <a:cubicBezTo>
                  <a:pt x="948" y="1222"/>
                  <a:pt x="953" y="1217"/>
                  <a:pt x="953" y="1210"/>
                </a:cubicBezTo>
                <a:close/>
                <a:moveTo>
                  <a:pt x="1282" y="131"/>
                </a:moveTo>
                <a:cubicBezTo>
                  <a:pt x="1282" y="203"/>
                  <a:pt x="1224" y="262"/>
                  <a:pt x="1152" y="262"/>
                </a:cubicBezTo>
                <a:cubicBezTo>
                  <a:pt x="1123" y="262"/>
                  <a:pt x="1097" y="253"/>
                  <a:pt x="1076" y="238"/>
                </a:cubicBezTo>
                <a:cubicBezTo>
                  <a:pt x="932" y="377"/>
                  <a:pt x="932" y="377"/>
                  <a:pt x="932" y="377"/>
                </a:cubicBezTo>
                <a:cubicBezTo>
                  <a:pt x="945" y="397"/>
                  <a:pt x="953" y="422"/>
                  <a:pt x="953" y="449"/>
                </a:cubicBezTo>
                <a:cubicBezTo>
                  <a:pt x="953" y="521"/>
                  <a:pt x="895" y="580"/>
                  <a:pt x="823" y="580"/>
                </a:cubicBezTo>
                <a:cubicBezTo>
                  <a:pt x="750" y="580"/>
                  <a:pt x="692" y="521"/>
                  <a:pt x="692" y="449"/>
                </a:cubicBezTo>
                <a:cubicBezTo>
                  <a:pt x="692" y="438"/>
                  <a:pt x="693" y="428"/>
                  <a:pt x="695" y="418"/>
                </a:cubicBezTo>
                <a:cubicBezTo>
                  <a:pt x="610" y="380"/>
                  <a:pt x="610" y="380"/>
                  <a:pt x="610" y="380"/>
                </a:cubicBezTo>
                <a:cubicBezTo>
                  <a:pt x="588" y="421"/>
                  <a:pt x="544" y="449"/>
                  <a:pt x="494" y="449"/>
                </a:cubicBezTo>
                <a:cubicBezTo>
                  <a:pt x="460" y="449"/>
                  <a:pt x="430" y="436"/>
                  <a:pt x="406" y="415"/>
                </a:cubicBezTo>
                <a:cubicBezTo>
                  <a:pt x="274" y="537"/>
                  <a:pt x="274" y="537"/>
                  <a:pt x="274" y="537"/>
                </a:cubicBezTo>
                <a:cubicBezTo>
                  <a:pt x="286" y="557"/>
                  <a:pt x="293" y="581"/>
                  <a:pt x="293" y="606"/>
                </a:cubicBezTo>
                <a:cubicBezTo>
                  <a:pt x="293" y="678"/>
                  <a:pt x="235" y="737"/>
                  <a:pt x="162" y="737"/>
                </a:cubicBezTo>
                <a:cubicBezTo>
                  <a:pt x="90" y="737"/>
                  <a:pt x="32" y="678"/>
                  <a:pt x="32" y="606"/>
                </a:cubicBezTo>
                <a:cubicBezTo>
                  <a:pt x="32" y="534"/>
                  <a:pt x="90" y="475"/>
                  <a:pt x="162" y="475"/>
                </a:cubicBezTo>
                <a:cubicBezTo>
                  <a:pt x="192" y="475"/>
                  <a:pt x="219" y="485"/>
                  <a:pt x="241" y="502"/>
                </a:cubicBezTo>
                <a:cubicBezTo>
                  <a:pt x="377" y="377"/>
                  <a:pt x="377" y="377"/>
                  <a:pt x="377" y="377"/>
                </a:cubicBezTo>
                <a:cubicBezTo>
                  <a:pt x="368" y="359"/>
                  <a:pt x="363" y="339"/>
                  <a:pt x="363" y="318"/>
                </a:cubicBezTo>
                <a:cubicBezTo>
                  <a:pt x="363" y="246"/>
                  <a:pt x="422" y="188"/>
                  <a:pt x="494" y="188"/>
                </a:cubicBezTo>
                <a:cubicBezTo>
                  <a:pt x="566" y="188"/>
                  <a:pt x="625" y="246"/>
                  <a:pt x="625" y="318"/>
                </a:cubicBezTo>
                <a:cubicBezTo>
                  <a:pt x="625" y="324"/>
                  <a:pt x="625" y="329"/>
                  <a:pt x="624" y="334"/>
                </a:cubicBezTo>
                <a:cubicBezTo>
                  <a:pt x="715" y="374"/>
                  <a:pt x="715" y="374"/>
                  <a:pt x="715" y="374"/>
                </a:cubicBezTo>
                <a:cubicBezTo>
                  <a:pt x="739" y="340"/>
                  <a:pt x="778" y="318"/>
                  <a:pt x="823" y="318"/>
                </a:cubicBezTo>
                <a:cubicBezTo>
                  <a:pt x="851" y="318"/>
                  <a:pt x="877" y="327"/>
                  <a:pt x="898" y="342"/>
                </a:cubicBezTo>
                <a:cubicBezTo>
                  <a:pt x="1042" y="203"/>
                  <a:pt x="1042" y="203"/>
                  <a:pt x="1042" y="203"/>
                </a:cubicBezTo>
                <a:cubicBezTo>
                  <a:pt x="1029" y="182"/>
                  <a:pt x="1021" y="158"/>
                  <a:pt x="1021" y="131"/>
                </a:cubicBezTo>
                <a:cubicBezTo>
                  <a:pt x="1021" y="59"/>
                  <a:pt x="1079" y="0"/>
                  <a:pt x="1152" y="0"/>
                </a:cubicBezTo>
                <a:cubicBezTo>
                  <a:pt x="1224" y="0"/>
                  <a:pt x="1282" y="59"/>
                  <a:pt x="1282" y="131"/>
                </a:cubicBezTo>
                <a:close/>
                <a:moveTo>
                  <a:pt x="237" y="570"/>
                </a:moveTo>
                <a:cubicBezTo>
                  <a:pt x="230" y="556"/>
                  <a:pt x="219" y="543"/>
                  <a:pt x="205" y="535"/>
                </a:cubicBezTo>
                <a:cubicBezTo>
                  <a:pt x="192" y="528"/>
                  <a:pt x="178" y="523"/>
                  <a:pt x="162" y="523"/>
                </a:cubicBezTo>
                <a:cubicBezTo>
                  <a:pt x="117" y="523"/>
                  <a:pt x="80" y="560"/>
                  <a:pt x="80" y="606"/>
                </a:cubicBezTo>
                <a:cubicBezTo>
                  <a:pt x="80" y="652"/>
                  <a:pt x="117" y="689"/>
                  <a:pt x="162" y="689"/>
                </a:cubicBezTo>
                <a:cubicBezTo>
                  <a:pt x="208" y="689"/>
                  <a:pt x="245" y="652"/>
                  <a:pt x="245" y="606"/>
                </a:cubicBezTo>
                <a:cubicBezTo>
                  <a:pt x="245" y="593"/>
                  <a:pt x="242" y="581"/>
                  <a:pt x="237" y="570"/>
                </a:cubicBezTo>
                <a:close/>
                <a:moveTo>
                  <a:pt x="577" y="318"/>
                </a:moveTo>
                <a:cubicBezTo>
                  <a:pt x="577" y="317"/>
                  <a:pt x="577" y="315"/>
                  <a:pt x="577" y="313"/>
                </a:cubicBezTo>
                <a:cubicBezTo>
                  <a:pt x="574" y="270"/>
                  <a:pt x="538" y="236"/>
                  <a:pt x="494" y="236"/>
                </a:cubicBezTo>
                <a:cubicBezTo>
                  <a:pt x="449" y="236"/>
                  <a:pt x="411" y="273"/>
                  <a:pt x="411" y="318"/>
                </a:cubicBezTo>
                <a:cubicBezTo>
                  <a:pt x="411" y="327"/>
                  <a:pt x="413" y="335"/>
                  <a:pt x="415" y="342"/>
                </a:cubicBezTo>
                <a:cubicBezTo>
                  <a:pt x="420" y="358"/>
                  <a:pt x="429" y="372"/>
                  <a:pt x="442" y="383"/>
                </a:cubicBezTo>
                <a:cubicBezTo>
                  <a:pt x="456" y="394"/>
                  <a:pt x="474" y="401"/>
                  <a:pt x="494" y="401"/>
                </a:cubicBezTo>
                <a:cubicBezTo>
                  <a:pt x="525" y="401"/>
                  <a:pt x="551" y="385"/>
                  <a:pt x="566" y="360"/>
                </a:cubicBezTo>
                <a:cubicBezTo>
                  <a:pt x="573" y="348"/>
                  <a:pt x="577" y="334"/>
                  <a:pt x="577" y="318"/>
                </a:cubicBezTo>
                <a:close/>
                <a:moveTo>
                  <a:pt x="905" y="449"/>
                </a:moveTo>
                <a:cubicBezTo>
                  <a:pt x="905" y="435"/>
                  <a:pt x="902" y="422"/>
                  <a:pt x="896" y="411"/>
                </a:cubicBezTo>
                <a:cubicBezTo>
                  <a:pt x="889" y="396"/>
                  <a:pt x="877" y="384"/>
                  <a:pt x="863" y="376"/>
                </a:cubicBezTo>
                <a:cubicBezTo>
                  <a:pt x="851" y="370"/>
                  <a:pt x="837" y="366"/>
                  <a:pt x="823" y="366"/>
                </a:cubicBezTo>
                <a:cubicBezTo>
                  <a:pt x="798" y="366"/>
                  <a:pt x="775" y="377"/>
                  <a:pt x="760" y="395"/>
                </a:cubicBezTo>
                <a:cubicBezTo>
                  <a:pt x="750" y="407"/>
                  <a:pt x="743" y="422"/>
                  <a:pt x="740" y="438"/>
                </a:cubicBezTo>
                <a:cubicBezTo>
                  <a:pt x="740" y="442"/>
                  <a:pt x="740" y="445"/>
                  <a:pt x="740" y="449"/>
                </a:cubicBezTo>
                <a:cubicBezTo>
                  <a:pt x="740" y="494"/>
                  <a:pt x="777" y="532"/>
                  <a:pt x="823" y="532"/>
                </a:cubicBezTo>
                <a:cubicBezTo>
                  <a:pt x="868" y="532"/>
                  <a:pt x="905" y="494"/>
                  <a:pt x="905" y="449"/>
                </a:cubicBezTo>
                <a:close/>
                <a:moveTo>
                  <a:pt x="1234" y="131"/>
                </a:moveTo>
                <a:cubicBezTo>
                  <a:pt x="1234" y="85"/>
                  <a:pt x="1197" y="48"/>
                  <a:pt x="1152" y="48"/>
                </a:cubicBezTo>
                <a:cubicBezTo>
                  <a:pt x="1106" y="48"/>
                  <a:pt x="1069" y="85"/>
                  <a:pt x="1069" y="131"/>
                </a:cubicBezTo>
                <a:cubicBezTo>
                  <a:pt x="1069" y="145"/>
                  <a:pt x="1072" y="157"/>
                  <a:pt x="1078" y="169"/>
                </a:cubicBezTo>
                <a:cubicBezTo>
                  <a:pt x="1085" y="183"/>
                  <a:pt x="1097" y="195"/>
                  <a:pt x="1111" y="203"/>
                </a:cubicBezTo>
                <a:cubicBezTo>
                  <a:pt x="1123" y="210"/>
                  <a:pt x="1137" y="214"/>
                  <a:pt x="1152" y="214"/>
                </a:cubicBezTo>
                <a:cubicBezTo>
                  <a:pt x="1197" y="214"/>
                  <a:pt x="1234" y="177"/>
                  <a:pt x="1234" y="13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en-US">
              <a:solidFill>
                <a:schemeClr val="lt1"/>
              </a:solidFill>
              <a:latin typeface="MS PGothic" charset="-128"/>
              <a:ea typeface="MS PGothic" charset="-128"/>
              <a:cs typeface="MS PGothic" charset="-128"/>
            </a:endParaRPr>
          </a:p>
        </p:txBody>
      </p:sp>
      <p:grpSp>
        <p:nvGrpSpPr>
          <p:cNvPr id="89" name="Group 88"/>
          <p:cNvGrpSpPr/>
          <p:nvPr/>
        </p:nvGrpSpPr>
        <p:grpSpPr>
          <a:xfrm rot="10800000">
            <a:off x="757139" y="2474793"/>
            <a:ext cx="102719" cy="304351"/>
            <a:chOff x="1142726" y="3187564"/>
            <a:chExt cx="136958" cy="405801"/>
          </a:xfrm>
        </p:grpSpPr>
        <p:cxnSp>
          <p:nvCxnSpPr>
            <p:cNvPr id="92" name="Straight Connector 91"/>
            <p:cNvCxnSpPr/>
            <p:nvPr/>
          </p:nvCxnSpPr>
          <p:spPr>
            <a:xfrm rot="5400000">
              <a:off x="1028372" y="3410531"/>
              <a:ext cx="365665" cy="4"/>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rot="5400000">
              <a:off x="1144166" y="3186124"/>
              <a:ext cx="134077" cy="136958"/>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425" dirty="0">
                <a:latin typeface="MS PGothic" charset="-128"/>
                <a:ea typeface="MS PGothic" charset="-128"/>
                <a:cs typeface="MS PGothic" charset="-128"/>
              </a:endParaRPr>
            </a:p>
          </p:txBody>
        </p:sp>
      </p:grpSp>
      <p:grpSp>
        <p:nvGrpSpPr>
          <p:cNvPr id="96" name="Group 95"/>
          <p:cNvGrpSpPr/>
          <p:nvPr/>
        </p:nvGrpSpPr>
        <p:grpSpPr>
          <a:xfrm rot="10800000">
            <a:off x="3655075" y="2474793"/>
            <a:ext cx="102719" cy="304351"/>
            <a:chOff x="1142726" y="3187564"/>
            <a:chExt cx="136958" cy="405801"/>
          </a:xfrm>
        </p:grpSpPr>
        <p:cxnSp>
          <p:nvCxnSpPr>
            <p:cNvPr id="106" name="Straight Connector 105"/>
            <p:cNvCxnSpPr/>
            <p:nvPr/>
          </p:nvCxnSpPr>
          <p:spPr>
            <a:xfrm rot="5400000">
              <a:off x="1028372" y="3410531"/>
              <a:ext cx="365665" cy="4"/>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rot="5400000">
              <a:off x="1144166" y="3186124"/>
              <a:ext cx="134077" cy="136958"/>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425" dirty="0">
                <a:latin typeface="MS PGothic" charset="-128"/>
                <a:ea typeface="MS PGothic" charset="-128"/>
                <a:cs typeface="MS PGothic" charset="-128"/>
              </a:endParaRPr>
            </a:p>
          </p:txBody>
        </p:sp>
      </p:grpSp>
      <p:grpSp>
        <p:nvGrpSpPr>
          <p:cNvPr id="109" name="Group 108"/>
          <p:cNvGrpSpPr/>
          <p:nvPr/>
        </p:nvGrpSpPr>
        <p:grpSpPr>
          <a:xfrm rot="10800000">
            <a:off x="6579550" y="2474793"/>
            <a:ext cx="102719" cy="304351"/>
            <a:chOff x="1142726" y="3187564"/>
            <a:chExt cx="136958" cy="405801"/>
          </a:xfrm>
        </p:grpSpPr>
        <p:cxnSp>
          <p:nvCxnSpPr>
            <p:cNvPr id="111" name="Straight Connector 110"/>
            <p:cNvCxnSpPr/>
            <p:nvPr/>
          </p:nvCxnSpPr>
          <p:spPr>
            <a:xfrm rot="5400000">
              <a:off x="1028372" y="3410531"/>
              <a:ext cx="365665" cy="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rot="5400000">
              <a:off x="1144166" y="3186124"/>
              <a:ext cx="134077" cy="136958"/>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425" dirty="0">
                <a:latin typeface="MS PGothic" charset="-128"/>
                <a:ea typeface="MS PGothic" charset="-128"/>
                <a:cs typeface="MS PGothic" charset="-128"/>
              </a:endParaRPr>
            </a:p>
          </p:txBody>
        </p:sp>
      </p:grpSp>
      <p:cxnSp>
        <p:nvCxnSpPr>
          <p:cNvPr id="114" name="Straight Connector 113"/>
          <p:cNvCxnSpPr/>
          <p:nvPr/>
        </p:nvCxnSpPr>
        <p:spPr>
          <a:xfrm>
            <a:off x="331178" y="1449680"/>
            <a:ext cx="2678619" cy="0"/>
          </a:xfrm>
          <a:prstGeom prst="line">
            <a:avLst/>
          </a:prstGeom>
          <a:solidFill>
            <a:schemeClr val="bg1"/>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a:off x="3255247" y="1449680"/>
            <a:ext cx="2678619" cy="0"/>
          </a:xfrm>
          <a:prstGeom prst="line">
            <a:avLst/>
          </a:prstGeom>
          <a:solidFill>
            <a:schemeClr val="bg1"/>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a:off x="6171753" y="1449680"/>
            <a:ext cx="2678619" cy="0"/>
          </a:xfrm>
          <a:prstGeom prst="line">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125" name="Oval 124"/>
          <p:cNvSpPr/>
          <p:nvPr/>
        </p:nvSpPr>
        <p:spPr>
          <a:xfrm>
            <a:off x="4754211" y="4731602"/>
            <a:ext cx="102561" cy="102561"/>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en-US" dirty="0" smtClean="0">
              <a:latin typeface="MS PGothic" charset="-128"/>
              <a:ea typeface="MS PGothic" charset="-128"/>
              <a:cs typeface="MS PGothic" charset="-128"/>
            </a:endParaRPr>
          </a:p>
        </p:txBody>
      </p:sp>
      <p:sp>
        <p:nvSpPr>
          <p:cNvPr id="130" name="Oval 129"/>
          <p:cNvSpPr/>
          <p:nvPr/>
        </p:nvSpPr>
        <p:spPr>
          <a:xfrm>
            <a:off x="6466625" y="4731602"/>
            <a:ext cx="102561" cy="102561"/>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a:endParaRPr lang="en-US" dirty="0" smtClean="0">
              <a:latin typeface="MS PGothic" charset="-128"/>
              <a:ea typeface="MS PGothic" charset="-128"/>
              <a:cs typeface="MS PGothic" charset="-128"/>
            </a:endParaRPr>
          </a:p>
        </p:txBody>
      </p:sp>
      <p:sp>
        <p:nvSpPr>
          <p:cNvPr id="60" name="Rectangle 59"/>
          <p:cNvSpPr/>
          <p:nvPr/>
        </p:nvSpPr>
        <p:spPr>
          <a:xfrm>
            <a:off x="1397080" y="4627765"/>
            <a:ext cx="1634084" cy="300074"/>
          </a:xfrm>
          <a:prstGeom prst="rect">
            <a:avLst/>
          </a:prstGeom>
        </p:spPr>
        <p:txBody>
          <a:bodyPr wrap="none" lIns="68571" tIns="34286" rIns="68571" bIns="34286" anchor="ctr">
            <a:spAutoFit/>
          </a:bodyPr>
          <a:lstStyle/>
          <a:p>
            <a:pPr>
              <a:spcBef>
                <a:spcPts val="400"/>
              </a:spcBef>
            </a:pPr>
            <a:r>
              <a:rPr lang="ja-JP" altLang="en-US" sz="1500" b="1" dirty="0" smtClean="0">
                <a:solidFill>
                  <a:schemeClr val="bg1"/>
                </a:solidFill>
                <a:latin typeface="MS PGothic" charset="-128"/>
                <a:ea typeface="MS PGothic" charset="-128"/>
                <a:cs typeface="MS PGothic" charset="-128"/>
              </a:rPr>
              <a:t>分析</a:t>
            </a:r>
            <a:r>
              <a:rPr lang="en-US" altLang="ja-JP" sz="1500" b="1" dirty="0" smtClean="0">
                <a:solidFill>
                  <a:schemeClr val="bg1"/>
                </a:solidFill>
                <a:latin typeface="MS PGothic" charset="-128"/>
                <a:ea typeface="MS PGothic" charset="-128"/>
                <a:cs typeface="MS PGothic" charset="-128"/>
              </a:rPr>
              <a:t>(ANALYTICS)</a:t>
            </a:r>
            <a:endParaRPr lang="en-US" sz="1500" b="1" dirty="0">
              <a:solidFill>
                <a:schemeClr val="bg1"/>
              </a:solidFill>
              <a:latin typeface="MS PGothic" charset="-128"/>
              <a:ea typeface="MS PGothic" charset="-128"/>
              <a:cs typeface="MS PGothic" charset="-128"/>
            </a:endParaRPr>
          </a:p>
        </p:txBody>
      </p:sp>
      <p:grpSp>
        <p:nvGrpSpPr>
          <p:cNvPr id="12" name="Group 11"/>
          <p:cNvGrpSpPr/>
          <p:nvPr/>
        </p:nvGrpSpPr>
        <p:grpSpPr>
          <a:xfrm>
            <a:off x="2973143" y="4565427"/>
            <a:ext cx="92673" cy="437363"/>
            <a:chOff x="3226923" y="6087235"/>
            <a:chExt cx="123564" cy="583150"/>
          </a:xfrm>
        </p:grpSpPr>
        <p:cxnSp>
          <p:nvCxnSpPr>
            <p:cNvPr id="8" name="Straight Connector 7"/>
            <p:cNvCxnSpPr/>
            <p:nvPr/>
          </p:nvCxnSpPr>
          <p:spPr>
            <a:xfrm>
              <a:off x="3237645" y="6087235"/>
              <a:ext cx="0" cy="583150"/>
            </a:xfrm>
            <a:prstGeom prst="line">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9" name="Isosceles Triangle 8"/>
            <p:cNvSpPr/>
            <p:nvPr/>
          </p:nvSpPr>
          <p:spPr>
            <a:xfrm rot="5400000">
              <a:off x="3149047" y="6317028"/>
              <a:ext cx="279316" cy="123564"/>
            </a:xfrm>
            <a:prstGeom prst="triangle">
              <a:avLst/>
            </a:prstGeom>
            <a:gradFill flip="none" rotWithShape="0">
              <a:gsLst>
                <a:gs pos="0">
                  <a:schemeClr val="bg1"/>
                </a:gs>
                <a:gs pos="98000">
                  <a:schemeClr val="bg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rtlCol="0" anchor="ctr"/>
            <a:lstStyle/>
            <a:p>
              <a:pPr algn="ctr"/>
              <a:endParaRPr lang="en-US" dirty="0">
                <a:latin typeface="MS PGothic" charset="-128"/>
                <a:ea typeface="MS PGothic" charset="-128"/>
                <a:cs typeface="MS PGothic" charset="-128"/>
              </a:endParaRPr>
            </a:p>
          </p:txBody>
        </p:sp>
      </p:grpSp>
      <p:pic>
        <p:nvPicPr>
          <p:cNvPr id="4" name="Picture 3"/>
          <p:cNvPicPr>
            <a:picLocks noChangeAspect="1"/>
          </p:cNvPicPr>
          <p:nvPr/>
        </p:nvPicPr>
        <p:blipFill>
          <a:blip r:embed="rId7"/>
          <a:stretch>
            <a:fillRect/>
          </a:stretch>
        </p:blipFill>
        <p:spPr>
          <a:xfrm>
            <a:off x="7574930" y="1881716"/>
            <a:ext cx="751173" cy="1295130"/>
          </a:xfrm>
          <a:prstGeom prst="rect">
            <a:avLst/>
          </a:prstGeom>
        </p:spPr>
      </p:pic>
    </p:spTree>
    <p:extLst>
      <p:ext uri="{BB962C8B-B14F-4D97-AF65-F5344CB8AC3E}">
        <p14:creationId xmlns:p14="http://schemas.microsoft.com/office/powerpoint/2010/main" val="346502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37354" y="2048201"/>
            <a:ext cx="2468938" cy="2031321"/>
          </a:xfrm>
          <a:prstGeom prst="rect">
            <a:avLst/>
          </a:prstGeom>
          <a:noFill/>
        </p:spPr>
        <p:txBody>
          <a:bodyPr wrap="none" lIns="91436" tIns="45718" rIns="91436" bIns="45718" rtlCol="0">
            <a:spAutoFit/>
          </a:bodyPr>
          <a:lstStyle/>
          <a:p>
            <a:pPr marL="171443" indent="-171443">
              <a:buFont typeface="Arial"/>
              <a:buChar char="•"/>
            </a:pPr>
            <a:r>
              <a:rPr lang="en-US" sz="1400" dirty="0" smtClean="0">
                <a:solidFill>
                  <a:srgbClr val="FF0000"/>
                </a:solidFill>
                <a:latin typeface="+mj-lt"/>
              </a:rPr>
              <a:t>Hyperlocation</a:t>
            </a:r>
            <a:r>
              <a:rPr lang="en-US" sz="1050" dirty="0" smtClean="0">
                <a:solidFill>
                  <a:srgbClr val="FF0000"/>
                </a:solidFill>
                <a:latin typeface="+mj-lt"/>
              </a:rPr>
              <a:t>*1</a:t>
            </a:r>
            <a:r>
              <a:rPr lang="ja-JP" altLang="en-US" sz="1400" dirty="0" smtClean="0">
                <a:solidFill>
                  <a:srgbClr val="FF0000"/>
                </a:solidFill>
                <a:latin typeface="+mj-lt"/>
              </a:rPr>
              <a:t>（</a:t>
            </a:r>
            <a:r>
              <a:rPr lang="en-US" altLang="ja-JP" sz="1400" dirty="0" smtClean="0">
                <a:solidFill>
                  <a:srgbClr val="FF0000"/>
                </a:solidFill>
                <a:latin typeface="+mj-lt"/>
              </a:rPr>
              <a:t>10.2.1)</a:t>
            </a:r>
            <a:endParaRPr lang="en-US" sz="1400" dirty="0">
              <a:solidFill>
                <a:srgbClr val="FF0000"/>
              </a:solidFill>
              <a:latin typeface="+mj-lt"/>
            </a:endParaRPr>
          </a:p>
          <a:p>
            <a:pPr marL="171443" indent="-171443">
              <a:buFont typeface="Arial"/>
              <a:buChar char="•"/>
            </a:pPr>
            <a:r>
              <a:rPr lang="en-US" sz="1400" dirty="0">
                <a:solidFill>
                  <a:srgbClr val="676767"/>
                </a:solidFill>
                <a:latin typeface="+mj-lt"/>
              </a:rPr>
              <a:t>FastLocate (Local Mode)</a:t>
            </a:r>
          </a:p>
          <a:p>
            <a:pPr marL="171443" indent="-171443">
              <a:buFont typeface="Arial"/>
              <a:buChar char="•"/>
            </a:pPr>
            <a:r>
              <a:rPr lang="en-US" sz="1400" dirty="0">
                <a:solidFill>
                  <a:srgbClr val="676767"/>
                </a:solidFill>
                <a:latin typeface="+mj-lt"/>
              </a:rPr>
              <a:t>Presence </a:t>
            </a:r>
            <a:r>
              <a:rPr lang="en-US" sz="1400" dirty="0" smtClean="0">
                <a:solidFill>
                  <a:srgbClr val="676767"/>
                </a:solidFill>
                <a:latin typeface="+mj-lt"/>
              </a:rPr>
              <a:t>Analytics</a:t>
            </a:r>
          </a:p>
          <a:p>
            <a:pPr marL="171443" indent="-171443">
              <a:buFont typeface="Arial"/>
              <a:buChar char="•"/>
            </a:pPr>
            <a:r>
              <a:rPr lang="en-US" altLang="ja-JP" sz="1400" dirty="0" smtClean="0"/>
              <a:t>CMX Custom Guest Portal</a:t>
            </a:r>
          </a:p>
          <a:p>
            <a:pPr marL="171443" indent="-171443">
              <a:buFont typeface="Arial"/>
              <a:buChar char="•"/>
            </a:pPr>
            <a:r>
              <a:rPr lang="en-US" altLang="ja-JP" sz="1400" dirty="0" smtClean="0"/>
              <a:t>CMX Facebook </a:t>
            </a:r>
            <a:r>
              <a:rPr lang="en-US" altLang="ja-JP" sz="1400" dirty="0" err="1" smtClean="0"/>
              <a:t>WiFi</a:t>
            </a:r>
            <a:endParaRPr lang="en-US" altLang="ja-JP" sz="1400" dirty="0" smtClean="0"/>
          </a:p>
          <a:p>
            <a:pPr marL="171443" indent="-171443">
              <a:buFont typeface="Arial"/>
              <a:buChar char="•"/>
            </a:pPr>
            <a:r>
              <a:rPr lang="en-US" altLang="ja-JP" sz="1400" dirty="0" smtClean="0">
                <a:solidFill>
                  <a:srgbClr val="FF0000"/>
                </a:solidFill>
              </a:rPr>
              <a:t>CleanAir</a:t>
            </a:r>
            <a:r>
              <a:rPr lang="ja-JP" altLang="en-US" sz="1400" dirty="0" smtClean="0">
                <a:solidFill>
                  <a:srgbClr val="FF0000"/>
                </a:solidFill>
              </a:rPr>
              <a:t>（</a:t>
            </a:r>
            <a:r>
              <a:rPr lang="en-US" altLang="ja-JP" sz="1400" dirty="0" smtClean="0">
                <a:solidFill>
                  <a:srgbClr val="FF0000"/>
                </a:solidFill>
              </a:rPr>
              <a:t>10.2.2)</a:t>
            </a:r>
          </a:p>
          <a:p>
            <a:pPr marL="171443" indent="-171443">
              <a:buFont typeface="Arial"/>
              <a:buChar char="•"/>
            </a:pPr>
            <a:endParaRPr lang="en-US" altLang="ja-JP" sz="1400" dirty="0"/>
          </a:p>
          <a:p>
            <a:pPr marL="171443" indent="-171443">
              <a:buFont typeface="Arial"/>
              <a:buChar char="•"/>
            </a:pPr>
            <a:endParaRPr lang="en-US" sz="1400" dirty="0" smtClean="0">
              <a:solidFill>
                <a:srgbClr val="676767"/>
              </a:solidFill>
              <a:latin typeface="+mj-lt"/>
            </a:endParaRPr>
          </a:p>
          <a:p>
            <a:pPr marL="171443" indent="-171443">
              <a:buFont typeface="Arial"/>
              <a:buChar char="•"/>
            </a:pPr>
            <a:endParaRPr lang="en-US" sz="1400" dirty="0">
              <a:solidFill>
                <a:srgbClr val="676767"/>
              </a:solidFill>
              <a:latin typeface="+mj-lt"/>
            </a:endParaRPr>
          </a:p>
        </p:txBody>
      </p:sp>
      <p:sp>
        <p:nvSpPr>
          <p:cNvPr id="9" name="TextBox 8"/>
          <p:cNvSpPr txBox="1"/>
          <p:nvPr/>
        </p:nvSpPr>
        <p:spPr>
          <a:xfrm>
            <a:off x="7075846" y="2195100"/>
            <a:ext cx="2169175" cy="954103"/>
          </a:xfrm>
          <a:prstGeom prst="rect">
            <a:avLst/>
          </a:prstGeom>
          <a:noFill/>
        </p:spPr>
        <p:txBody>
          <a:bodyPr wrap="none" lIns="91436" tIns="45718" rIns="91436" bIns="45718" rtlCol="0">
            <a:spAutoFit/>
          </a:bodyPr>
          <a:lstStyle/>
          <a:p>
            <a:pPr marL="171443" indent="-171443">
              <a:buFont typeface="Arial"/>
              <a:buChar char="•"/>
            </a:pPr>
            <a:r>
              <a:rPr lang="en-US" sz="1400" dirty="0" smtClean="0">
                <a:solidFill>
                  <a:schemeClr val="tx2"/>
                </a:solidFill>
              </a:rPr>
              <a:t>HA/Cluster</a:t>
            </a:r>
          </a:p>
          <a:p>
            <a:pPr marL="171443" indent="-171443">
              <a:buFont typeface="Arial"/>
              <a:buChar char="•"/>
            </a:pPr>
            <a:r>
              <a:rPr lang="en-US" sz="1400" dirty="0">
                <a:solidFill>
                  <a:schemeClr val="tx2"/>
                </a:solidFill>
              </a:rPr>
              <a:t>Data </a:t>
            </a:r>
            <a:r>
              <a:rPr lang="en-US" sz="1400" dirty="0" smtClean="0">
                <a:solidFill>
                  <a:schemeClr val="tx2"/>
                </a:solidFill>
              </a:rPr>
              <a:t>privacy</a:t>
            </a:r>
            <a:endParaRPr lang="en-US" sz="1400" dirty="0">
              <a:solidFill>
                <a:schemeClr val="tx2"/>
              </a:solidFill>
            </a:endParaRPr>
          </a:p>
          <a:p>
            <a:pPr marL="171443" indent="-171443">
              <a:buFont typeface="Arial"/>
              <a:buChar char="•"/>
            </a:pPr>
            <a:r>
              <a:rPr lang="en-US" sz="1400" dirty="0" smtClean="0">
                <a:solidFill>
                  <a:schemeClr val="tx2"/>
                </a:solidFill>
              </a:rPr>
              <a:t>Auto map </a:t>
            </a:r>
            <a:r>
              <a:rPr lang="en-US" sz="1400" dirty="0">
                <a:solidFill>
                  <a:schemeClr val="tx2"/>
                </a:solidFill>
              </a:rPr>
              <a:t>sync from </a:t>
            </a:r>
            <a:r>
              <a:rPr lang="en-US" sz="1400" dirty="0" smtClean="0">
                <a:solidFill>
                  <a:schemeClr val="tx2"/>
                </a:solidFill>
              </a:rPr>
              <a:t>PI</a:t>
            </a:r>
          </a:p>
          <a:p>
            <a:r>
              <a:rPr lang="en-US" sz="1400" dirty="0" smtClean="0">
                <a:solidFill>
                  <a:schemeClr val="tx2"/>
                </a:solidFill>
              </a:rPr>
              <a:t>(PI3.2</a:t>
            </a:r>
            <a:r>
              <a:rPr lang="ja-JP" altLang="en-US" sz="1400" dirty="0" smtClean="0">
                <a:solidFill>
                  <a:schemeClr val="tx2"/>
                </a:solidFill>
              </a:rPr>
              <a:t>予定）</a:t>
            </a:r>
            <a:endParaRPr lang="en-US" sz="1400" dirty="0">
              <a:solidFill>
                <a:schemeClr val="tx2"/>
              </a:solidFill>
            </a:endParaRPr>
          </a:p>
        </p:txBody>
      </p:sp>
      <p:sp>
        <p:nvSpPr>
          <p:cNvPr id="13" name="TextBox 12"/>
          <p:cNvSpPr txBox="1"/>
          <p:nvPr/>
        </p:nvSpPr>
        <p:spPr>
          <a:xfrm>
            <a:off x="2441937" y="2001374"/>
            <a:ext cx="2292094" cy="1384990"/>
          </a:xfrm>
          <a:prstGeom prst="rect">
            <a:avLst/>
          </a:prstGeom>
          <a:noFill/>
        </p:spPr>
        <p:txBody>
          <a:bodyPr wrap="none" lIns="91436" tIns="45718" rIns="91436" bIns="45718" rtlCol="0">
            <a:spAutoFit/>
          </a:bodyPr>
          <a:lstStyle/>
          <a:p>
            <a:pPr marL="171443" indent="-171443">
              <a:buFont typeface="Arial"/>
              <a:buChar char="•"/>
            </a:pPr>
            <a:r>
              <a:rPr lang="en-US" sz="1400" dirty="0">
                <a:solidFill>
                  <a:srgbClr val="676767"/>
                </a:solidFill>
                <a:latin typeface="+mj-lt"/>
              </a:rPr>
              <a:t>Location</a:t>
            </a:r>
          </a:p>
          <a:p>
            <a:pPr marL="171443" indent="-171443">
              <a:buFont typeface="Arial"/>
              <a:buChar char="•"/>
            </a:pPr>
            <a:r>
              <a:rPr lang="en-US" sz="1400" dirty="0">
                <a:solidFill>
                  <a:srgbClr val="676767"/>
                </a:solidFill>
                <a:latin typeface="+mj-lt"/>
              </a:rPr>
              <a:t>CMX Analytics </a:t>
            </a:r>
          </a:p>
          <a:p>
            <a:pPr marL="171443" indent="-171443">
              <a:buFont typeface="Arial"/>
              <a:buChar char="•"/>
            </a:pPr>
            <a:r>
              <a:rPr lang="en-US" sz="1400" dirty="0">
                <a:solidFill>
                  <a:srgbClr val="676767"/>
                </a:solidFill>
                <a:latin typeface="+mj-lt"/>
              </a:rPr>
              <a:t>CMX Connect</a:t>
            </a:r>
          </a:p>
          <a:p>
            <a:pPr marL="171443" indent="-171443">
              <a:buFont typeface="Arial"/>
              <a:buChar char="•"/>
            </a:pPr>
            <a:r>
              <a:rPr lang="en-US" sz="1400" dirty="0">
                <a:solidFill>
                  <a:srgbClr val="676767"/>
                </a:solidFill>
                <a:latin typeface="+mj-lt"/>
              </a:rPr>
              <a:t>Location &amp; Analytics API</a:t>
            </a:r>
          </a:p>
          <a:p>
            <a:pPr marL="171443" indent="-171443">
              <a:buFont typeface="Arial"/>
              <a:buChar char="•"/>
            </a:pPr>
            <a:r>
              <a:rPr lang="en-US" sz="1400" dirty="0">
                <a:solidFill>
                  <a:srgbClr val="676767"/>
                </a:solidFill>
                <a:latin typeface="+mj-lt"/>
              </a:rPr>
              <a:t>BLE Visibility</a:t>
            </a:r>
          </a:p>
          <a:p>
            <a:pPr marL="171443" indent="-171443">
              <a:buFont typeface="Arial"/>
              <a:buChar char="•"/>
            </a:pPr>
            <a:r>
              <a:rPr lang="en-US" sz="1400" dirty="0">
                <a:solidFill>
                  <a:srgbClr val="676767"/>
                </a:solidFill>
                <a:latin typeface="+mj-lt"/>
              </a:rPr>
              <a:t>Manual map sync</a:t>
            </a:r>
          </a:p>
        </p:txBody>
      </p:sp>
      <p:sp>
        <p:nvSpPr>
          <p:cNvPr id="15" name="TextBox 14"/>
          <p:cNvSpPr txBox="1"/>
          <p:nvPr/>
        </p:nvSpPr>
        <p:spPr>
          <a:xfrm>
            <a:off x="83820" y="911881"/>
            <a:ext cx="2002360" cy="1384990"/>
          </a:xfrm>
          <a:prstGeom prst="rect">
            <a:avLst/>
          </a:prstGeom>
          <a:noFill/>
          <a:ln>
            <a:solidFill>
              <a:schemeClr val="tx1"/>
            </a:solidFill>
          </a:ln>
        </p:spPr>
        <p:txBody>
          <a:bodyPr wrap="square" lIns="91436" tIns="45718" rIns="91436" bIns="45718" rtlCol="0">
            <a:spAutoFit/>
          </a:bodyPr>
          <a:lstStyle/>
          <a:p>
            <a:pPr marL="171443" indent="-171443">
              <a:buFont typeface="Arial"/>
              <a:buChar char="•"/>
            </a:pPr>
            <a:r>
              <a:rPr lang="en-US" sz="1400" dirty="0">
                <a:solidFill>
                  <a:srgbClr val="676767"/>
                </a:solidFill>
              </a:rPr>
              <a:t>CleanAir</a:t>
            </a:r>
          </a:p>
          <a:p>
            <a:pPr marL="171443" indent="-171443">
              <a:buFont typeface="Arial"/>
              <a:buChar char="•"/>
            </a:pPr>
            <a:r>
              <a:rPr lang="en-US" sz="1400" dirty="0">
                <a:solidFill>
                  <a:srgbClr val="676767"/>
                </a:solidFill>
              </a:rPr>
              <a:t>Location</a:t>
            </a:r>
          </a:p>
          <a:p>
            <a:pPr marL="171443" indent="-171443">
              <a:buFont typeface="Arial"/>
              <a:buChar char="•"/>
            </a:pPr>
            <a:r>
              <a:rPr lang="en-US" sz="1400" dirty="0">
                <a:solidFill>
                  <a:srgbClr val="676767"/>
                </a:solidFill>
              </a:rPr>
              <a:t>Location </a:t>
            </a:r>
            <a:r>
              <a:rPr lang="en-US" sz="1400" dirty="0" smtClean="0">
                <a:solidFill>
                  <a:srgbClr val="676767"/>
                </a:solidFill>
              </a:rPr>
              <a:t>API</a:t>
            </a:r>
          </a:p>
          <a:p>
            <a:pPr marL="171443" indent="-171443">
              <a:buFont typeface="Arial"/>
              <a:buChar char="•"/>
            </a:pPr>
            <a:r>
              <a:rPr lang="en-US" sz="1400" dirty="0" smtClean="0">
                <a:solidFill>
                  <a:srgbClr val="676767"/>
                </a:solidFill>
              </a:rPr>
              <a:t>CMX Analytics</a:t>
            </a:r>
            <a:endParaRPr lang="en-US" sz="1400" dirty="0">
              <a:solidFill>
                <a:srgbClr val="676767"/>
              </a:solidFill>
            </a:endParaRPr>
          </a:p>
          <a:p>
            <a:pPr marL="171443" indent="-171443">
              <a:buFont typeface="Arial"/>
              <a:buChar char="•"/>
            </a:pPr>
            <a:r>
              <a:rPr lang="en-US" sz="1400" dirty="0">
                <a:solidFill>
                  <a:srgbClr val="676767"/>
                </a:solidFill>
              </a:rPr>
              <a:t>CMX </a:t>
            </a:r>
            <a:r>
              <a:rPr lang="en-US" sz="1400" dirty="0" smtClean="0">
                <a:solidFill>
                  <a:srgbClr val="676767"/>
                </a:solidFill>
              </a:rPr>
              <a:t>Connect</a:t>
            </a:r>
            <a:endParaRPr lang="en-US" sz="1400" dirty="0">
              <a:solidFill>
                <a:srgbClr val="676767"/>
              </a:solidFill>
            </a:endParaRPr>
          </a:p>
          <a:p>
            <a:pPr marL="171443" indent="-171443">
              <a:buFont typeface="Arial"/>
              <a:buChar char="•"/>
            </a:pPr>
            <a:r>
              <a:rPr lang="en-US" sz="1400" dirty="0" smtClean="0">
                <a:solidFill>
                  <a:srgbClr val="FF0000"/>
                </a:solidFill>
              </a:rPr>
              <a:t>WIPS</a:t>
            </a:r>
            <a:endParaRPr lang="en-US" sz="1400" dirty="0">
              <a:solidFill>
                <a:srgbClr val="FF0000"/>
              </a:solidFill>
            </a:endParaRPr>
          </a:p>
        </p:txBody>
      </p:sp>
      <p:sp>
        <p:nvSpPr>
          <p:cNvPr id="18" name="Right Arrow 17"/>
          <p:cNvSpPr/>
          <p:nvPr/>
        </p:nvSpPr>
        <p:spPr>
          <a:xfrm>
            <a:off x="1715146" y="1320800"/>
            <a:ext cx="7083283" cy="430527"/>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lstStyle/>
          <a:p>
            <a:endParaRPr lang="en-US" sz="1100">
              <a:latin typeface="+mj-lt"/>
            </a:endParaRPr>
          </a:p>
        </p:txBody>
      </p:sp>
      <p:sp>
        <p:nvSpPr>
          <p:cNvPr id="20" name="Right Arrow 19"/>
          <p:cNvSpPr/>
          <p:nvPr/>
        </p:nvSpPr>
        <p:spPr>
          <a:xfrm>
            <a:off x="2565026" y="3295774"/>
            <a:ext cx="6233403" cy="288768"/>
          </a:xfrm>
          <a:prstGeom prst="righ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lstStyle/>
          <a:p>
            <a:endParaRPr lang="en-US" sz="1100">
              <a:latin typeface="+mj-lt"/>
            </a:endParaRPr>
          </a:p>
        </p:txBody>
      </p:sp>
      <p:sp>
        <p:nvSpPr>
          <p:cNvPr id="22" name="TextBox 21"/>
          <p:cNvSpPr txBox="1"/>
          <p:nvPr/>
        </p:nvSpPr>
        <p:spPr>
          <a:xfrm>
            <a:off x="2565026" y="3489291"/>
            <a:ext cx="1484859" cy="954103"/>
          </a:xfrm>
          <a:prstGeom prst="rect">
            <a:avLst/>
          </a:prstGeom>
          <a:noFill/>
        </p:spPr>
        <p:txBody>
          <a:bodyPr wrap="square" lIns="91436" tIns="45718" rIns="91436" bIns="45718" rtlCol="0">
            <a:spAutoFit/>
          </a:bodyPr>
          <a:lstStyle/>
          <a:p>
            <a:r>
              <a:rPr lang="en-US" sz="1400" b="1" dirty="0">
                <a:solidFill>
                  <a:srgbClr val="676767"/>
                </a:solidFill>
                <a:latin typeface="+mj-lt"/>
              </a:rPr>
              <a:t>CMX </a:t>
            </a:r>
            <a:r>
              <a:rPr lang="en-US" sz="1400" b="1" dirty="0" smtClean="0">
                <a:solidFill>
                  <a:srgbClr val="676767"/>
                </a:solidFill>
                <a:latin typeface="+mj-lt"/>
              </a:rPr>
              <a:t>10.1</a:t>
            </a:r>
          </a:p>
          <a:p>
            <a:r>
              <a:rPr lang="en-US" sz="1400" b="1" dirty="0" smtClean="0">
                <a:solidFill>
                  <a:srgbClr val="676767"/>
                </a:solidFill>
                <a:latin typeface="+mj-lt"/>
              </a:rPr>
              <a:t>10.1.0</a:t>
            </a:r>
            <a:endParaRPr lang="en-US" sz="1400" b="1" dirty="0">
              <a:solidFill>
                <a:srgbClr val="676767"/>
              </a:solidFill>
              <a:latin typeface="+mj-lt"/>
            </a:endParaRPr>
          </a:p>
          <a:p>
            <a:r>
              <a:rPr lang="en-US" sz="1400" b="1" dirty="0" smtClean="0">
                <a:solidFill>
                  <a:srgbClr val="676767"/>
                </a:solidFill>
                <a:latin typeface="+mj-lt"/>
              </a:rPr>
              <a:t>10.1.1</a:t>
            </a:r>
          </a:p>
          <a:p>
            <a:r>
              <a:rPr lang="en-US" sz="1400" b="1" dirty="0" smtClean="0">
                <a:solidFill>
                  <a:srgbClr val="676767"/>
                </a:solidFill>
                <a:latin typeface="+mj-lt"/>
              </a:rPr>
              <a:t>10.1.2</a:t>
            </a:r>
            <a:endParaRPr lang="en-US" sz="1400" b="1" dirty="0">
              <a:solidFill>
                <a:srgbClr val="676767"/>
              </a:solidFill>
              <a:latin typeface="+mj-lt"/>
            </a:endParaRPr>
          </a:p>
        </p:txBody>
      </p:sp>
      <p:sp>
        <p:nvSpPr>
          <p:cNvPr id="24" name="TextBox 23"/>
          <p:cNvSpPr txBox="1"/>
          <p:nvPr/>
        </p:nvSpPr>
        <p:spPr>
          <a:xfrm>
            <a:off x="4556502" y="3488234"/>
            <a:ext cx="2649790" cy="1169547"/>
          </a:xfrm>
          <a:prstGeom prst="rect">
            <a:avLst/>
          </a:prstGeom>
          <a:noFill/>
        </p:spPr>
        <p:txBody>
          <a:bodyPr wrap="square" lIns="91436" tIns="45718" rIns="91436" bIns="45718" rtlCol="0">
            <a:spAutoFit/>
          </a:bodyPr>
          <a:lstStyle/>
          <a:p>
            <a:r>
              <a:rPr lang="en-US" sz="1400" b="1" dirty="0">
                <a:solidFill>
                  <a:srgbClr val="676767"/>
                </a:solidFill>
                <a:latin typeface="+mj-lt"/>
              </a:rPr>
              <a:t>CMX </a:t>
            </a:r>
            <a:r>
              <a:rPr lang="en-US" sz="1400" b="1" dirty="0" smtClean="0">
                <a:solidFill>
                  <a:srgbClr val="676767"/>
                </a:solidFill>
                <a:latin typeface="+mj-lt"/>
              </a:rPr>
              <a:t>10.2</a:t>
            </a:r>
          </a:p>
          <a:p>
            <a:r>
              <a:rPr lang="en-US" sz="1400" b="1" dirty="0" smtClean="0">
                <a:solidFill>
                  <a:srgbClr val="676767"/>
                </a:solidFill>
                <a:latin typeface="+mj-lt"/>
              </a:rPr>
              <a:t>10.2.0</a:t>
            </a:r>
            <a:endParaRPr lang="en-US" sz="1400" b="1" dirty="0">
              <a:solidFill>
                <a:srgbClr val="676767"/>
              </a:solidFill>
            </a:endParaRPr>
          </a:p>
          <a:p>
            <a:r>
              <a:rPr lang="en-US" altLang="ja-JP" sz="1400" b="1" dirty="0" smtClean="0">
                <a:solidFill>
                  <a:srgbClr val="676767"/>
                </a:solidFill>
              </a:rPr>
              <a:t>10.2.1</a:t>
            </a:r>
          </a:p>
          <a:p>
            <a:r>
              <a:rPr lang="en-US" altLang="ja-JP" sz="1400" b="1" dirty="0" smtClean="0">
                <a:solidFill>
                  <a:srgbClr val="676767"/>
                </a:solidFill>
              </a:rPr>
              <a:t>10.2.2 </a:t>
            </a:r>
          </a:p>
          <a:p>
            <a:r>
              <a:rPr lang="en-US" altLang="ja-JP" sz="1400" b="1" dirty="0" smtClean="0">
                <a:solidFill>
                  <a:srgbClr val="676767"/>
                </a:solidFill>
              </a:rPr>
              <a:t>10.2.3 (Q4 CY2016</a:t>
            </a:r>
            <a:r>
              <a:rPr lang="ja-JP" altLang="en-US" sz="1400" b="1" dirty="0" smtClean="0">
                <a:solidFill>
                  <a:srgbClr val="676767"/>
                </a:solidFill>
              </a:rPr>
              <a:t>予定</a:t>
            </a:r>
            <a:r>
              <a:rPr lang="en-US" altLang="ja-JP" sz="1400" b="1" dirty="0" smtClean="0">
                <a:solidFill>
                  <a:srgbClr val="676767"/>
                </a:solidFill>
              </a:rPr>
              <a:t>)</a:t>
            </a:r>
          </a:p>
        </p:txBody>
      </p:sp>
      <p:sp>
        <p:nvSpPr>
          <p:cNvPr id="26" name="TextBox 25"/>
          <p:cNvSpPr txBox="1"/>
          <p:nvPr/>
        </p:nvSpPr>
        <p:spPr>
          <a:xfrm>
            <a:off x="7024261" y="3489291"/>
            <a:ext cx="2213305" cy="523216"/>
          </a:xfrm>
          <a:prstGeom prst="rect">
            <a:avLst/>
          </a:prstGeom>
          <a:noFill/>
        </p:spPr>
        <p:txBody>
          <a:bodyPr wrap="square" lIns="91436" tIns="45718" rIns="91436" bIns="45718" rtlCol="0">
            <a:spAutoFit/>
          </a:bodyPr>
          <a:lstStyle/>
          <a:p>
            <a:r>
              <a:rPr lang="en-US" sz="1400" b="1" dirty="0">
                <a:solidFill>
                  <a:srgbClr val="676767"/>
                </a:solidFill>
                <a:latin typeface="+mj-lt"/>
              </a:rPr>
              <a:t>CMX </a:t>
            </a:r>
            <a:r>
              <a:rPr lang="en-US" sz="1400" b="1" dirty="0" smtClean="0">
                <a:solidFill>
                  <a:srgbClr val="676767"/>
                </a:solidFill>
                <a:latin typeface="+mj-lt"/>
              </a:rPr>
              <a:t>10.3</a:t>
            </a:r>
            <a:endParaRPr lang="en-US" sz="1400" b="1" dirty="0">
              <a:solidFill>
                <a:srgbClr val="676767"/>
              </a:solidFill>
              <a:latin typeface="+mj-lt"/>
            </a:endParaRPr>
          </a:p>
          <a:p>
            <a:r>
              <a:rPr lang="en-US" sz="1400" b="1" dirty="0" smtClean="0">
                <a:solidFill>
                  <a:srgbClr val="676767"/>
                </a:solidFill>
                <a:latin typeface="+mj-lt"/>
              </a:rPr>
              <a:t>(Q1 CY2017</a:t>
            </a:r>
            <a:r>
              <a:rPr lang="ja-JP" altLang="en-US" sz="1400" b="1" dirty="0" smtClean="0">
                <a:solidFill>
                  <a:srgbClr val="676767"/>
                </a:solidFill>
                <a:latin typeface="+mj-lt"/>
              </a:rPr>
              <a:t>予定</a:t>
            </a:r>
            <a:r>
              <a:rPr lang="en-US" sz="1400" b="1" dirty="0" smtClean="0">
                <a:solidFill>
                  <a:srgbClr val="676767"/>
                </a:solidFill>
                <a:latin typeface="+mj-lt"/>
              </a:rPr>
              <a:t>)</a:t>
            </a:r>
            <a:endParaRPr lang="en-US" sz="1400" b="1" dirty="0">
              <a:solidFill>
                <a:srgbClr val="676767"/>
              </a:solidFill>
              <a:latin typeface="+mj-lt"/>
            </a:endParaRPr>
          </a:p>
        </p:txBody>
      </p:sp>
      <p:sp>
        <p:nvSpPr>
          <p:cNvPr id="27" name="TextBox 26"/>
          <p:cNvSpPr txBox="1"/>
          <p:nvPr/>
        </p:nvSpPr>
        <p:spPr>
          <a:xfrm>
            <a:off x="2369523" y="1384150"/>
            <a:ext cx="872347" cy="307773"/>
          </a:xfrm>
          <a:prstGeom prst="rect">
            <a:avLst/>
          </a:prstGeom>
          <a:noFill/>
        </p:spPr>
        <p:txBody>
          <a:bodyPr wrap="none" lIns="91436" tIns="45718" rIns="91436" bIns="45718" rtlCol="0">
            <a:spAutoFit/>
          </a:bodyPr>
          <a:lstStyle/>
          <a:p>
            <a:r>
              <a:rPr lang="en-US" sz="1400" b="1" dirty="0">
                <a:solidFill>
                  <a:srgbClr val="676767"/>
                </a:solidFill>
                <a:latin typeface="+mj-lt"/>
              </a:rPr>
              <a:t>MSE </a:t>
            </a:r>
            <a:r>
              <a:rPr lang="en-US" sz="1400" b="1" dirty="0" smtClean="0">
                <a:solidFill>
                  <a:srgbClr val="676767"/>
                </a:solidFill>
                <a:latin typeface="+mj-lt"/>
              </a:rPr>
              <a:t>8.0</a:t>
            </a:r>
            <a:endParaRPr lang="en-US" sz="1400" b="1" dirty="0">
              <a:solidFill>
                <a:srgbClr val="676767"/>
              </a:solidFill>
              <a:latin typeface="+mj-lt"/>
            </a:endParaRPr>
          </a:p>
        </p:txBody>
      </p:sp>
      <p:cxnSp>
        <p:nvCxnSpPr>
          <p:cNvPr id="8" name="Straight Arrow Connector 7"/>
          <p:cNvCxnSpPr/>
          <p:nvPr/>
        </p:nvCxnSpPr>
        <p:spPr>
          <a:xfrm>
            <a:off x="6745252" y="1700844"/>
            <a:ext cx="312882" cy="464398"/>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016309" y="1768839"/>
            <a:ext cx="1620948" cy="523216"/>
          </a:xfrm>
          <a:prstGeom prst="rect">
            <a:avLst/>
          </a:prstGeom>
          <a:noFill/>
        </p:spPr>
        <p:txBody>
          <a:bodyPr wrap="none" lIns="91436" tIns="45718" rIns="91436" bIns="45718" rtlCol="0">
            <a:spAutoFit/>
          </a:bodyPr>
          <a:lstStyle/>
          <a:p>
            <a:r>
              <a:rPr lang="ja-JP" altLang="en-US" sz="1400" b="1" dirty="0">
                <a:solidFill>
                  <a:srgbClr val="FF6600"/>
                </a:solidFill>
                <a:latin typeface="+mj-lt"/>
              </a:rPr>
              <a:t>機能移行</a:t>
            </a:r>
            <a:r>
              <a:rPr lang="ja-JP" altLang="en-US" sz="1400" b="1" dirty="0">
                <a:solidFill>
                  <a:srgbClr val="FF6600"/>
                </a:solidFill>
              </a:rPr>
              <a:t>＋新機能</a:t>
            </a:r>
            <a:endParaRPr lang="en-US" altLang="ja-JP" sz="1400" b="1" dirty="0">
              <a:solidFill>
                <a:srgbClr val="FF6600"/>
              </a:solidFill>
            </a:endParaRPr>
          </a:p>
          <a:p>
            <a:endParaRPr lang="en-US" sz="1400" b="1" dirty="0">
              <a:solidFill>
                <a:srgbClr val="FF6600"/>
              </a:solidFill>
              <a:latin typeface="+mj-lt"/>
            </a:endParaRPr>
          </a:p>
        </p:txBody>
      </p:sp>
      <p:sp>
        <p:nvSpPr>
          <p:cNvPr id="7" name="TextBox 6"/>
          <p:cNvSpPr txBox="1"/>
          <p:nvPr/>
        </p:nvSpPr>
        <p:spPr>
          <a:xfrm>
            <a:off x="45724" y="2610091"/>
            <a:ext cx="2531454" cy="1588123"/>
          </a:xfrm>
          <a:prstGeom prst="rect">
            <a:avLst/>
          </a:prstGeom>
          <a:noFill/>
        </p:spPr>
        <p:txBody>
          <a:bodyPr wrap="none" lIns="91436" tIns="45718" rIns="91436" bIns="45718" rtlCol="0">
            <a:spAutoFit/>
          </a:bodyPr>
          <a:lstStyle/>
          <a:p>
            <a:pPr>
              <a:lnSpc>
                <a:spcPct val="120000"/>
              </a:lnSpc>
            </a:pPr>
            <a:r>
              <a:rPr lang="en-US" altLang="ja-JP" sz="900" dirty="0">
                <a:solidFill>
                  <a:srgbClr val="FF0000"/>
                </a:solidFill>
              </a:rPr>
              <a:t>*</a:t>
            </a:r>
            <a:r>
              <a:rPr lang="en-US" altLang="ja-JP" sz="900" dirty="0" smtClean="0">
                <a:solidFill>
                  <a:srgbClr val="FF0000"/>
                </a:solidFill>
              </a:rPr>
              <a:t>1 </a:t>
            </a:r>
            <a:r>
              <a:rPr lang="en-US" sz="900" b="1" dirty="0" smtClean="0"/>
              <a:t>Hyperlocation </a:t>
            </a:r>
            <a:r>
              <a:rPr lang="ja-JP" altLang="en-US" sz="900" b="1" dirty="0" smtClean="0"/>
              <a:t>セキュリティモジュールの</a:t>
            </a:r>
            <a:endParaRPr lang="en-US" altLang="ja-JP" sz="900" b="1" dirty="0" smtClean="0"/>
          </a:p>
          <a:p>
            <a:pPr>
              <a:lnSpc>
                <a:spcPct val="120000"/>
              </a:lnSpc>
            </a:pPr>
            <a:r>
              <a:rPr lang="ja-JP" altLang="en-US" sz="900" b="1" dirty="0" smtClean="0"/>
              <a:t>モニタリング</a:t>
            </a:r>
            <a:r>
              <a:rPr lang="ja-JP" altLang="en-US" sz="900" b="1" dirty="0"/>
              <a:t>としての</a:t>
            </a:r>
            <a:r>
              <a:rPr lang="ja-JP" altLang="en-US" sz="900" b="1" dirty="0" smtClean="0"/>
              <a:t>使用</a:t>
            </a:r>
            <a:r>
              <a:rPr lang="en-US" sz="900" b="1" dirty="0" smtClean="0"/>
              <a:t>: </a:t>
            </a:r>
          </a:p>
          <a:p>
            <a:pPr>
              <a:lnSpc>
                <a:spcPct val="120000"/>
              </a:lnSpc>
            </a:pPr>
            <a:r>
              <a:rPr lang="en-US" sz="900" b="1" dirty="0" smtClean="0"/>
              <a:t>PI </a:t>
            </a:r>
            <a:r>
              <a:rPr lang="en-US" sz="900" b="1" dirty="0"/>
              <a:t>2.2/WLC 8.1MR1/MSE 8.0MR1 </a:t>
            </a:r>
            <a:r>
              <a:rPr lang="ja-JP" altLang="en-US" sz="900" b="1" dirty="0" err="1" smtClean="0"/>
              <a:t>にて</a:t>
            </a:r>
            <a:endParaRPr lang="en-US" altLang="ja-JP" sz="900" b="1" dirty="0" smtClean="0"/>
          </a:p>
          <a:p>
            <a:pPr>
              <a:lnSpc>
                <a:spcPct val="120000"/>
              </a:lnSpc>
            </a:pPr>
            <a:r>
              <a:rPr lang="ja-JP" altLang="en-US" sz="900" b="1" dirty="0" smtClean="0"/>
              <a:t>既</a:t>
            </a:r>
            <a:r>
              <a:rPr lang="ja-JP" altLang="en-US" sz="900" b="1" dirty="0"/>
              <a:t>に</a:t>
            </a:r>
            <a:r>
              <a:rPr lang="ja-JP" altLang="en-US" sz="900" b="1" dirty="0" smtClean="0"/>
              <a:t>サポート</a:t>
            </a:r>
            <a:endParaRPr lang="en-US" altLang="ja-JP" sz="900" b="1" dirty="0" smtClean="0"/>
          </a:p>
          <a:p>
            <a:pPr>
              <a:lnSpc>
                <a:spcPct val="120000"/>
              </a:lnSpc>
            </a:pPr>
            <a:endParaRPr lang="en-US" altLang="ja-JP" sz="900" b="1" dirty="0"/>
          </a:p>
          <a:p>
            <a:pPr>
              <a:lnSpc>
                <a:spcPct val="120000"/>
              </a:lnSpc>
            </a:pPr>
            <a:r>
              <a:rPr lang="en-US" altLang="ja-JP" sz="900" dirty="0">
                <a:solidFill>
                  <a:srgbClr val="FF0000"/>
                </a:solidFill>
              </a:rPr>
              <a:t>*</a:t>
            </a:r>
            <a:r>
              <a:rPr lang="en-US" altLang="ja-JP" sz="900" dirty="0" smtClean="0">
                <a:solidFill>
                  <a:srgbClr val="FF0000"/>
                </a:solidFill>
              </a:rPr>
              <a:t>2 </a:t>
            </a:r>
            <a:r>
              <a:rPr lang="en-US" altLang="ja-JP" sz="900" dirty="0" smtClean="0">
                <a:solidFill>
                  <a:schemeClr val="tx1">
                    <a:lumMod val="50000"/>
                  </a:schemeClr>
                </a:solidFill>
              </a:rPr>
              <a:t>CMX10.x</a:t>
            </a:r>
            <a:r>
              <a:rPr lang="ja-JP" altLang="en-US" sz="900" dirty="0" smtClean="0">
                <a:solidFill>
                  <a:schemeClr val="tx1">
                    <a:lumMod val="50000"/>
                  </a:schemeClr>
                </a:solidFill>
              </a:rPr>
              <a:t>と</a:t>
            </a:r>
            <a:r>
              <a:rPr lang="en-US" altLang="ja-JP" sz="900" dirty="0" smtClean="0">
                <a:solidFill>
                  <a:schemeClr val="tx1">
                    <a:lumMod val="50000"/>
                  </a:schemeClr>
                </a:solidFill>
              </a:rPr>
              <a:t>WIPS10.x</a:t>
            </a:r>
            <a:r>
              <a:rPr lang="ja-JP" altLang="en-US" sz="900" dirty="0" smtClean="0">
                <a:solidFill>
                  <a:schemeClr val="tx1">
                    <a:lumMod val="50000"/>
                  </a:schemeClr>
                </a:solidFill>
              </a:rPr>
              <a:t>は別々のソフトウェアに</a:t>
            </a:r>
            <a:endParaRPr lang="en-US" altLang="ja-JP" sz="900" dirty="0" smtClean="0">
              <a:solidFill>
                <a:schemeClr val="tx1">
                  <a:lumMod val="50000"/>
                </a:schemeClr>
              </a:solidFill>
            </a:endParaRPr>
          </a:p>
          <a:p>
            <a:pPr>
              <a:lnSpc>
                <a:spcPct val="120000"/>
              </a:lnSpc>
            </a:pPr>
            <a:r>
              <a:rPr lang="ja-JP" altLang="en-US" sz="900" dirty="0" smtClean="0">
                <a:solidFill>
                  <a:schemeClr val="tx1">
                    <a:lumMod val="50000"/>
                  </a:schemeClr>
                </a:solidFill>
              </a:rPr>
              <a:t>なります。</a:t>
            </a:r>
            <a:endParaRPr lang="en-US" altLang="ja-JP" sz="900" dirty="0" smtClean="0">
              <a:solidFill>
                <a:schemeClr val="tx1">
                  <a:lumMod val="50000"/>
                </a:schemeClr>
              </a:solidFill>
            </a:endParaRPr>
          </a:p>
          <a:p>
            <a:pPr>
              <a:lnSpc>
                <a:spcPct val="120000"/>
              </a:lnSpc>
            </a:pPr>
            <a:endParaRPr lang="en-US" altLang="ja-JP" sz="900" b="1" dirty="0">
              <a:solidFill>
                <a:schemeClr val="tx1">
                  <a:lumMod val="50000"/>
                </a:schemeClr>
              </a:solidFill>
            </a:endParaRPr>
          </a:p>
          <a:p>
            <a:pPr>
              <a:lnSpc>
                <a:spcPct val="120000"/>
              </a:lnSpc>
            </a:pPr>
            <a:endParaRPr lang="en-US" altLang="ja-JP" sz="900" b="1" dirty="0"/>
          </a:p>
        </p:txBody>
      </p:sp>
      <p:sp>
        <p:nvSpPr>
          <p:cNvPr id="21" name="TextBox 20"/>
          <p:cNvSpPr txBox="1"/>
          <p:nvPr/>
        </p:nvSpPr>
        <p:spPr>
          <a:xfrm>
            <a:off x="4129002" y="1382176"/>
            <a:ext cx="1399734" cy="307773"/>
          </a:xfrm>
          <a:prstGeom prst="rect">
            <a:avLst/>
          </a:prstGeom>
          <a:noFill/>
        </p:spPr>
        <p:txBody>
          <a:bodyPr wrap="none" lIns="91436" tIns="45718" rIns="91436" bIns="45718" rtlCol="0">
            <a:spAutoFit/>
          </a:bodyPr>
          <a:lstStyle/>
          <a:p>
            <a:r>
              <a:rPr lang="en-US" sz="1400" dirty="0" smtClean="0">
                <a:solidFill>
                  <a:schemeClr val="bg1"/>
                </a:solidFill>
                <a:latin typeface="+mj-lt"/>
              </a:rPr>
              <a:t>Bug Fixes Only</a:t>
            </a:r>
            <a:endParaRPr lang="en-US" sz="1400" dirty="0">
              <a:solidFill>
                <a:schemeClr val="bg1"/>
              </a:solidFill>
              <a:latin typeface="+mj-lt"/>
            </a:endParaRPr>
          </a:p>
        </p:txBody>
      </p:sp>
      <p:cxnSp>
        <p:nvCxnSpPr>
          <p:cNvPr id="25" name="Straight Arrow Connector 7"/>
          <p:cNvCxnSpPr/>
          <p:nvPr/>
        </p:nvCxnSpPr>
        <p:spPr>
          <a:xfrm>
            <a:off x="4602001" y="1676928"/>
            <a:ext cx="312882" cy="464398"/>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28" name="TextBox 2"/>
          <p:cNvSpPr txBox="1"/>
          <p:nvPr/>
        </p:nvSpPr>
        <p:spPr>
          <a:xfrm>
            <a:off x="4953547" y="1771811"/>
            <a:ext cx="1620948" cy="307773"/>
          </a:xfrm>
          <a:prstGeom prst="rect">
            <a:avLst/>
          </a:prstGeom>
          <a:noFill/>
        </p:spPr>
        <p:txBody>
          <a:bodyPr wrap="none" lIns="91436" tIns="45718" rIns="91436" bIns="45718" rtlCol="0">
            <a:spAutoFit/>
          </a:bodyPr>
          <a:lstStyle/>
          <a:p>
            <a:r>
              <a:rPr lang="ja-JP" altLang="en-US" sz="1400" b="1" dirty="0">
                <a:solidFill>
                  <a:srgbClr val="FF6600"/>
                </a:solidFill>
                <a:latin typeface="+mj-lt"/>
              </a:rPr>
              <a:t>機能移行＋新機能</a:t>
            </a:r>
            <a:endParaRPr lang="en-US" sz="1400" b="1" dirty="0">
              <a:solidFill>
                <a:srgbClr val="FF6600"/>
              </a:solidFill>
              <a:latin typeface="+mj-lt"/>
            </a:endParaRPr>
          </a:p>
        </p:txBody>
      </p:sp>
      <p:sp>
        <p:nvSpPr>
          <p:cNvPr id="4" name="タイトル 3"/>
          <p:cNvSpPr>
            <a:spLocks noGrp="1"/>
          </p:cNvSpPr>
          <p:nvPr>
            <p:ph type="title"/>
          </p:nvPr>
        </p:nvSpPr>
        <p:spPr>
          <a:xfrm>
            <a:off x="350034" y="181860"/>
            <a:ext cx="8345488" cy="731837"/>
          </a:xfrm>
        </p:spPr>
        <p:txBody>
          <a:bodyPr/>
          <a:lstStyle/>
          <a:p>
            <a:r>
              <a:rPr lang="en-US" altLang="ja-JP" dirty="0"/>
              <a:t>CMX 10.x </a:t>
            </a:r>
            <a:r>
              <a:rPr lang="ja-JP" altLang="en-US" dirty="0"/>
              <a:t>概要</a:t>
            </a:r>
            <a:r>
              <a:rPr lang="ja-JP" altLang="en-US" dirty="0" smtClean="0"/>
              <a:t>ロードマップ</a:t>
            </a:r>
            <a:endParaRPr kumimoji="1" lang="ja-JP" altLang="en-US" dirty="0"/>
          </a:p>
        </p:txBody>
      </p:sp>
      <p:sp>
        <p:nvSpPr>
          <p:cNvPr id="29" name="TextBox 8"/>
          <p:cNvSpPr txBox="1"/>
          <p:nvPr/>
        </p:nvSpPr>
        <p:spPr>
          <a:xfrm>
            <a:off x="6912974" y="560176"/>
            <a:ext cx="2038050" cy="738660"/>
          </a:xfrm>
          <a:prstGeom prst="rect">
            <a:avLst/>
          </a:prstGeom>
          <a:noFill/>
        </p:spPr>
        <p:txBody>
          <a:bodyPr wrap="none" lIns="91436" tIns="45718" rIns="91436" bIns="45718" rtlCol="0">
            <a:spAutoFit/>
          </a:bodyPr>
          <a:lstStyle/>
          <a:p>
            <a:pPr marL="171443" indent="-171443">
              <a:buFont typeface="Arial"/>
              <a:buChar char="•"/>
            </a:pPr>
            <a:r>
              <a:rPr lang="en-US" altLang="ja-JP" sz="1400" dirty="0" smtClean="0">
                <a:latin typeface="Calibri"/>
                <a:cs typeface="Calibri"/>
              </a:rPr>
              <a:t>Rogue dashboard</a:t>
            </a:r>
            <a:r>
              <a:rPr lang="ja-JP" altLang="en-US" sz="1400" dirty="0">
                <a:latin typeface="Calibri"/>
                <a:cs typeface="Calibri"/>
              </a:rPr>
              <a:t> </a:t>
            </a:r>
            <a:r>
              <a:rPr lang="en-US" altLang="ja-JP" sz="1400" dirty="0" smtClean="0">
                <a:latin typeface="Calibri"/>
                <a:cs typeface="Calibri"/>
              </a:rPr>
              <a:t>with </a:t>
            </a:r>
          </a:p>
          <a:p>
            <a:r>
              <a:rPr lang="en-US" altLang="ja-JP" sz="1400" dirty="0" smtClean="0">
                <a:latin typeface="Calibri"/>
                <a:cs typeface="Calibri"/>
              </a:rPr>
              <a:t>CleanAir</a:t>
            </a:r>
            <a:endParaRPr lang="en-US" sz="1400" dirty="0" smtClean="0">
              <a:solidFill>
                <a:srgbClr val="676767"/>
              </a:solidFill>
            </a:endParaRPr>
          </a:p>
          <a:p>
            <a:pPr marL="171443" indent="-171443">
              <a:buFont typeface="Arial"/>
              <a:buChar char="•"/>
            </a:pPr>
            <a:r>
              <a:rPr lang="en-US" sz="1400" dirty="0" smtClean="0">
                <a:solidFill>
                  <a:srgbClr val="FF0000"/>
                </a:solidFill>
              </a:rPr>
              <a:t>WIPS</a:t>
            </a:r>
            <a:endParaRPr lang="en-US" sz="1400" dirty="0">
              <a:solidFill>
                <a:srgbClr val="FF0000"/>
              </a:solidFill>
            </a:endParaRPr>
          </a:p>
        </p:txBody>
      </p:sp>
      <p:sp>
        <p:nvSpPr>
          <p:cNvPr id="30" name="TextBox 25"/>
          <p:cNvSpPr txBox="1"/>
          <p:nvPr/>
        </p:nvSpPr>
        <p:spPr>
          <a:xfrm>
            <a:off x="6930695" y="61160"/>
            <a:ext cx="2213305" cy="523216"/>
          </a:xfrm>
          <a:prstGeom prst="rect">
            <a:avLst/>
          </a:prstGeom>
          <a:noFill/>
        </p:spPr>
        <p:txBody>
          <a:bodyPr wrap="square" lIns="91436" tIns="45718" rIns="91436" bIns="45718" rtlCol="0">
            <a:spAutoFit/>
          </a:bodyPr>
          <a:lstStyle/>
          <a:p>
            <a:r>
              <a:rPr lang="en-US" sz="1400" b="1" dirty="0" smtClean="0">
                <a:solidFill>
                  <a:srgbClr val="676767"/>
                </a:solidFill>
                <a:latin typeface="+mj-lt"/>
              </a:rPr>
              <a:t>WIPS 10.2</a:t>
            </a:r>
            <a:r>
              <a:rPr lang="en-US" altLang="ja-JP" sz="1100" dirty="0" smtClean="0">
                <a:solidFill>
                  <a:srgbClr val="FF0000"/>
                </a:solidFill>
              </a:rPr>
              <a:t>*2</a:t>
            </a:r>
            <a:endParaRPr lang="en-US" sz="1100" b="1" dirty="0">
              <a:solidFill>
                <a:srgbClr val="676767"/>
              </a:solidFill>
              <a:latin typeface="+mj-lt"/>
            </a:endParaRPr>
          </a:p>
          <a:p>
            <a:r>
              <a:rPr lang="en-US" sz="1400" b="1" dirty="0" smtClean="0">
                <a:solidFill>
                  <a:srgbClr val="676767"/>
                </a:solidFill>
                <a:latin typeface="+mj-lt"/>
              </a:rPr>
              <a:t>(Q1 CY2017</a:t>
            </a:r>
            <a:r>
              <a:rPr lang="ja-JP" altLang="en-US" sz="1400" b="1" dirty="0" smtClean="0">
                <a:solidFill>
                  <a:srgbClr val="676767"/>
                </a:solidFill>
                <a:latin typeface="+mj-lt"/>
              </a:rPr>
              <a:t>予定</a:t>
            </a:r>
            <a:r>
              <a:rPr lang="ja-JP" altLang="en-US" sz="1400" b="1" dirty="0">
                <a:solidFill>
                  <a:srgbClr val="676767"/>
                </a:solidFill>
                <a:latin typeface="+mj-lt"/>
              </a:rPr>
              <a:t>）</a:t>
            </a:r>
            <a:endParaRPr lang="en-US" sz="1400" b="1" dirty="0">
              <a:solidFill>
                <a:srgbClr val="676767"/>
              </a:solidFill>
              <a:latin typeface="+mj-lt"/>
            </a:endParaRPr>
          </a:p>
        </p:txBody>
      </p:sp>
      <p:cxnSp>
        <p:nvCxnSpPr>
          <p:cNvPr id="31" name="Straight Arrow Connector 7"/>
          <p:cNvCxnSpPr/>
          <p:nvPr/>
        </p:nvCxnSpPr>
        <p:spPr>
          <a:xfrm flipV="1">
            <a:off x="6675184" y="723537"/>
            <a:ext cx="255511" cy="472291"/>
          </a:xfrm>
          <a:prstGeom prst="straightConnector1">
            <a:avLst/>
          </a:prstGeom>
          <a:ln w="19050" cmpd="sng">
            <a:tailEnd type="arrow"/>
          </a:ln>
        </p:spPr>
        <p:style>
          <a:lnRef idx="2">
            <a:schemeClr val="accent1"/>
          </a:lnRef>
          <a:fillRef idx="0">
            <a:schemeClr val="accent1"/>
          </a:fillRef>
          <a:effectRef idx="1">
            <a:schemeClr val="accent1"/>
          </a:effectRef>
          <a:fontRef idx="minor">
            <a:schemeClr val="tx1"/>
          </a:fontRef>
        </p:style>
      </p:cxnSp>
      <p:sp>
        <p:nvSpPr>
          <p:cNvPr id="32" name="TextBox 2"/>
          <p:cNvSpPr txBox="1"/>
          <p:nvPr/>
        </p:nvSpPr>
        <p:spPr>
          <a:xfrm>
            <a:off x="5124304" y="789241"/>
            <a:ext cx="1620948" cy="307773"/>
          </a:xfrm>
          <a:prstGeom prst="rect">
            <a:avLst/>
          </a:prstGeom>
          <a:noFill/>
        </p:spPr>
        <p:txBody>
          <a:bodyPr wrap="none" lIns="91436" tIns="45718" rIns="91436" bIns="45718" rtlCol="0">
            <a:spAutoFit/>
          </a:bodyPr>
          <a:lstStyle/>
          <a:p>
            <a:r>
              <a:rPr lang="ja-JP" altLang="en-US" sz="1400" b="1" dirty="0">
                <a:solidFill>
                  <a:srgbClr val="FF6600"/>
                </a:solidFill>
                <a:latin typeface="+mj-lt"/>
              </a:rPr>
              <a:t>機能移行＋新機能</a:t>
            </a:r>
            <a:endParaRPr lang="en-US" sz="1400" b="1" dirty="0">
              <a:solidFill>
                <a:srgbClr val="FF6600"/>
              </a:solidFill>
              <a:latin typeface="+mj-lt"/>
            </a:endParaRPr>
          </a:p>
        </p:txBody>
      </p:sp>
      <p:sp>
        <p:nvSpPr>
          <p:cNvPr id="23" name="テキスト ボックス 22"/>
          <p:cNvSpPr txBox="1"/>
          <p:nvPr/>
        </p:nvSpPr>
        <p:spPr>
          <a:xfrm>
            <a:off x="3209828" y="3843243"/>
            <a:ext cx="1206385" cy="369332"/>
          </a:xfrm>
          <a:prstGeom prst="rect">
            <a:avLst/>
          </a:prstGeom>
          <a:solidFill>
            <a:srgbClr val="FFFF00"/>
          </a:solidFill>
        </p:spPr>
        <p:txBody>
          <a:bodyPr wrap="square" rtlCol="0">
            <a:spAutoFit/>
          </a:bodyPr>
          <a:lstStyle/>
          <a:p>
            <a:r>
              <a:rPr kumimoji="1" lang="ja-JP" altLang="en-US" dirty="0" smtClean="0"/>
              <a:t>リリース済</a:t>
            </a:r>
            <a:endParaRPr kumimoji="1" lang="ja-JP" altLang="en-US" dirty="0"/>
          </a:p>
        </p:txBody>
      </p:sp>
      <p:sp>
        <p:nvSpPr>
          <p:cNvPr id="33" name="テキスト ボックス 32"/>
          <p:cNvSpPr txBox="1"/>
          <p:nvPr/>
        </p:nvSpPr>
        <p:spPr>
          <a:xfrm>
            <a:off x="5187189" y="3843243"/>
            <a:ext cx="1206385" cy="369332"/>
          </a:xfrm>
          <a:prstGeom prst="rect">
            <a:avLst/>
          </a:prstGeom>
          <a:solidFill>
            <a:srgbClr val="FFFF00"/>
          </a:solidFill>
        </p:spPr>
        <p:txBody>
          <a:bodyPr wrap="square" rtlCol="0">
            <a:spAutoFit/>
          </a:bodyPr>
          <a:lstStyle/>
          <a:p>
            <a:r>
              <a:rPr kumimoji="1" lang="ja-JP" altLang="en-US" dirty="0" smtClean="0"/>
              <a:t>リリース済</a:t>
            </a:r>
            <a:endParaRPr kumimoji="1" lang="ja-JP" altLang="en-US" dirty="0"/>
          </a:p>
        </p:txBody>
      </p:sp>
    </p:spTree>
    <p:extLst>
      <p:ext uri="{BB962C8B-B14F-4D97-AF65-F5344CB8AC3E}">
        <p14:creationId xmlns:p14="http://schemas.microsoft.com/office/powerpoint/2010/main" val="1425235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6" name="テキスト ボックス 5"/>
          <p:cNvSpPr txBox="1"/>
          <p:nvPr/>
        </p:nvSpPr>
        <p:spPr>
          <a:xfrm>
            <a:off x="437766" y="1250151"/>
            <a:ext cx="8169965" cy="224676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smtClean="0">
                <a:latin typeface="+mn-ea"/>
                <a:ea typeface="+mn-ea"/>
              </a:rPr>
              <a:t>屋外向けアクセスポイント新製品</a:t>
            </a: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CMX </a:t>
            </a:r>
            <a:r>
              <a:rPr kumimoji="1" lang="en-US" altLang="ja-JP" sz="2000" dirty="0" err="1" smtClean="0">
                <a:latin typeface="+mn-ea"/>
                <a:ea typeface="+mn-ea"/>
              </a:rPr>
              <a:t>on-premise</a:t>
            </a:r>
            <a:r>
              <a:rPr kumimoji="1" lang="en-US" altLang="ja-JP" sz="2000" dirty="0" smtClean="0">
                <a:latin typeface="+mn-ea"/>
                <a:ea typeface="+mn-ea"/>
              </a:rPr>
              <a:t> </a:t>
            </a:r>
            <a:r>
              <a:rPr kumimoji="1" lang="ja-JP" altLang="en-US" sz="2000" dirty="0" smtClean="0">
                <a:latin typeface="+mn-ea"/>
                <a:ea typeface="+mn-ea"/>
              </a:rPr>
              <a:t>アップデート</a:t>
            </a: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Prime Infrastructure for Wireless </a:t>
            </a:r>
            <a:r>
              <a:rPr kumimoji="1" lang="ja-JP" altLang="en-US" sz="2000" dirty="0" smtClean="0">
                <a:latin typeface="+mn-ea"/>
                <a:ea typeface="+mn-ea"/>
              </a:rPr>
              <a:t>アップデート</a:t>
            </a: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IOS-XE for Wireless </a:t>
            </a:r>
            <a:r>
              <a:rPr kumimoji="1" lang="ja-JP" altLang="en-US" sz="2000" dirty="0" smtClean="0">
                <a:latin typeface="+mn-ea"/>
                <a:ea typeface="+mn-ea"/>
              </a:rPr>
              <a:t>アップデート</a:t>
            </a:r>
            <a:endParaRPr kumimoji="1" lang="ja-JP" altLang="en-US" sz="2000" dirty="0">
              <a:latin typeface="+mn-ea"/>
              <a:ea typeface="+mn-ea"/>
            </a:endParaRPr>
          </a:p>
        </p:txBody>
      </p:sp>
    </p:spTree>
    <p:extLst>
      <p:ext uri="{BB962C8B-B14F-4D97-AF65-F5344CB8AC3E}">
        <p14:creationId xmlns:p14="http://schemas.microsoft.com/office/powerpoint/2010/main" val="194683851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58738"/>
            <a:ext cx="9029700" cy="731837"/>
          </a:xfrm>
        </p:spPr>
        <p:txBody>
          <a:bodyPr>
            <a:normAutofit/>
          </a:bodyPr>
          <a:lstStyle/>
          <a:p>
            <a:r>
              <a:rPr lang="en-US" dirty="0" smtClean="0"/>
              <a:t>CMX 10.2/10.3</a:t>
            </a:r>
            <a:r>
              <a:rPr lang="ja-JP" altLang="en-US" dirty="0" smtClean="0"/>
              <a:t>ロードマップ</a:t>
            </a:r>
            <a:r>
              <a:rPr lang="en-US" dirty="0" smtClean="0"/>
              <a:t>  </a:t>
            </a:r>
            <a:endParaRPr lang="en-US" dirty="0"/>
          </a:p>
        </p:txBody>
      </p:sp>
      <p:sp>
        <p:nvSpPr>
          <p:cNvPr id="3" name="Rectangle 8"/>
          <p:cNvSpPr>
            <a:spLocks noChangeArrowheads="1"/>
          </p:cNvSpPr>
          <p:nvPr/>
        </p:nvSpPr>
        <p:spPr bwMode="gray">
          <a:xfrm>
            <a:off x="2457709" y="2069745"/>
            <a:ext cx="1999594" cy="228956"/>
          </a:xfrm>
          <a:prstGeom prst="rect">
            <a:avLst/>
          </a:prstGeom>
          <a:solidFill>
            <a:srgbClr val="A3A3A3"/>
          </a:solidFill>
          <a:ln w="9525">
            <a:solidFill>
              <a:srgbClr val="FFFFFF"/>
            </a:solidFill>
            <a:miter lim="800000"/>
            <a:headEnd/>
            <a:tailEnd/>
          </a:ln>
          <a:effectLst>
            <a:outerShdw blurRad="50800" dist="38100" dir="5400000" algn="t" rotWithShape="0">
              <a:prstClr val="black">
                <a:alpha val="40000"/>
              </a:prstClr>
            </a:outerShdw>
          </a:effectLst>
        </p:spPr>
        <p:txBody>
          <a:bodyPr wrap="none" lIns="81637" tIns="40819" rIns="81637" bIns="40819" anchor="ctr"/>
          <a:lstStyle/>
          <a:p>
            <a:pPr algn="ctr" fontAlgn="auto">
              <a:spcBef>
                <a:spcPts val="0"/>
              </a:spcBef>
              <a:spcAft>
                <a:spcPts val="0"/>
              </a:spcAft>
              <a:defRPr/>
            </a:pPr>
            <a:r>
              <a:rPr lang="en-CA" sz="1200" noProof="1" smtClean="0">
                <a:solidFill>
                  <a:schemeClr val="bg1"/>
                </a:solidFill>
                <a:latin typeface="+mn-lt"/>
                <a:cs typeface="+mn-cs"/>
              </a:rPr>
              <a:t>10.2.2 </a:t>
            </a:r>
            <a:endParaRPr lang="en-CA" sz="1200" noProof="1">
              <a:solidFill>
                <a:schemeClr val="bg1"/>
              </a:solidFill>
              <a:latin typeface="+mn-lt"/>
              <a:cs typeface="+mn-cs"/>
            </a:endParaRPr>
          </a:p>
        </p:txBody>
      </p:sp>
      <p:sp>
        <p:nvSpPr>
          <p:cNvPr id="5" name="Rectangle 33"/>
          <p:cNvSpPr>
            <a:spLocks noChangeArrowheads="1"/>
          </p:cNvSpPr>
          <p:nvPr/>
        </p:nvSpPr>
        <p:spPr bwMode="gray">
          <a:xfrm>
            <a:off x="2403934" y="943813"/>
            <a:ext cx="2053369" cy="1011957"/>
          </a:xfrm>
          <a:prstGeom prst="rect">
            <a:avLst/>
          </a:prstGeom>
          <a:gradFill rotWithShape="1">
            <a:gsLst>
              <a:gs pos="0">
                <a:srgbClr val="EAEAEA"/>
              </a:gs>
              <a:gs pos="100000">
                <a:srgbClr val="FFFFFF"/>
              </a:gs>
            </a:gsLst>
            <a:lin ang="5400000" scaled="1"/>
          </a:gradFill>
          <a:ln w="19050">
            <a:solidFill>
              <a:srgbClr val="FFFFFF"/>
            </a:solidFill>
            <a:miter lim="800000"/>
            <a:headEnd/>
            <a:tailEnd/>
          </a:ln>
        </p:spPr>
        <p:txBody>
          <a:bodyPr wrap="none" lIns="81637" tIns="40819" rIns="81637" bIns="40819" anchor="ctr"/>
          <a:lstStyle/>
          <a:p>
            <a:endParaRPr lang="en-US" sz="1000" noProof="1">
              <a:latin typeface="Calibri"/>
              <a:cs typeface="Calibri"/>
            </a:endParaRPr>
          </a:p>
        </p:txBody>
      </p:sp>
      <p:sp>
        <p:nvSpPr>
          <p:cNvPr id="7" name="Source"/>
          <p:cNvSpPr>
            <a:spLocks noGrp="1"/>
          </p:cNvSpPr>
          <p:nvPr/>
        </p:nvSpPr>
        <p:spPr bwMode="gray">
          <a:xfrm>
            <a:off x="2416764" y="983393"/>
            <a:ext cx="2236603" cy="878845"/>
          </a:xfrm>
          <a:prstGeom prst="rect">
            <a:avLst/>
          </a:prstGeom>
          <a:noFill/>
          <a:ln w="9525">
            <a:noFill/>
            <a:miter lim="800000"/>
            <a:headEnd/>
            <a:tailEnd/>
          </a:ln>
          <a:effectLst/>
        </p:spPr>
        <p:txBody>
          <a:bodyPr wrap="square" lIns="38933" tIns="38933" rIns="38933" bIns="38933">
            <a:spAutoFit/>
          </a:bodyPr>
          <a:lstStyle>
            <a:lvl1pPr marL="173038" indent="-173038" algn="l" defTabSz="981075" rtl="0" eaLnBrk="0" fontAlgn="base" hangingPunct="0">
              <a:spcBef>
                <a:spcPct val="40000"/>
              </a:spcBef>
              <a:spcAft>
                <a:spcPct val="0"/>
              </a:spcAft>
              <a:buClr>
                <a:schemeClr val="tx1"/>
              </a:buClr>
              <a:buFont typeface="Verdana" pitchFamily="34" charset="0"/>
              <a:buChar char="•"/>
              <a:defRPr sz="1400">
                <a:solidFill>
                  <a:schemeClr val="tx1"/>
                </a:solidFill>
                <a:latin typeface="Verdana" pitchFamily="34" charset="0"/>
                <a:ea typeface="+mn-ea"/>
                <a:cs typeface="+mn-cs"/>
              </a:defRPr>
            </a:lvl1pPr>
            <a:lvl2pPr marL="447675" indent="-119063"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2pPr>
            <a:lvl3pPr marL="812800" indent="-200025" algn="l" defTabSz="981075" rtl="0" eaLnBrk="0" fontAlgn="base" hangingPunct="0">
              <a:spcBef>
                <a:spcPct val="20000"/>
              </a:spcBef>
              <a:spcAft>
                <a:spcPct val="0"/>
              </a:spcAft>
              <a:buClr>
                <a:schemeClr val="tx1"/>
              </a:buClr>
              <a:buFont typeface="Marlett" pitchFamily="2" charset="2"/>
              <a:buChar char="8"/>
              <a:defRPr sz="1200">
                <a:solidFill>
                  <a:schemeClr val="tx1"/>
                </a:solidFill>
                <a:latin typeface="Verdana" pitchFamily="34" charset="0"/>
              </a:defRPr>
            </a:lvl3pPr>
            <a:lvl4pPr marL="971550" indent="-206375"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4pPr>
            <a:lvl5pPr marL="21574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5pPr>
            <a:lvl6pPr marL="26146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6pPr>
            <a:lvl7pPr marL="30718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7pPr>
            <a:lvl8pPr marL="35290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8pPr>
            <a:lvl9pPr marL="39862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9pPr>
          </a:lstStyle>
          <a:p>
            <a:pPr>
              <a:buFont typeface="Courier New"/>
              <a:buChar char="o"/>
              <a:defRPr/>
            </a:pPr>
            <a:r>
              <a:rPr lang="en-CA" sz="1000" dirty="0" smtClean="0">
                <a:solidFill>
                  <a:srgbClr val="FF0000"/>
                </a:solidFill>
                <a:latin typeface="+mn-ea"/>
                <a:cs typeface="Calibri"/>
              </a:rPr>
              <a:t>MD</a:t>
            </a:r>
            <a:r>
              <a:rPr lang="ja-JP" altLang="en-US" sz="1000" dirty="0" smtClean="0">
                <a:solidFill>
                  <a:srgbClr val="FF0000"/>
                </a:solidFill>
                <a:latin typeface="+mn-ea"/>
                <a:cs typeface="Calibri"/>
              </a:rPr>
              <a:t>リリース（安定バージョン）</a:t>
            </a:r>
            <a:endParaRPr lang="en-CA" sz="1000" dirty="0" smtClean="0">
              <a:solidFill>
                <a:srgbClr val="FF0000"/>
              </a:solidFill>
              <a:latin typeface="+mn-ea"/>
              <a:cs typeface="Calibri"/>
            </a:endParaRPr>
          </a:p>
          <a:p>
            <a:pPr>
              <a:buFont typeface="Courier New"/>
              <a:buChar char="o"/>
              <a:defRPr/>
            </a:pPr>
            <a:r>
              <a:rPr lang="en-CA" sz="1000" dirty="0" err="1" smtClean="0">
                <a:solidFill>
                  <a:srgbClr val="FF0000"/>
                </a:solidFill>
                <a:latin typeface="+mn-ea"/>
                <a:cs typeface="Calibri"/>
              </a:rPr>
              <a:t>Hyperlocation</a:t>
            </a:r>
            <a:r>
              <a:rPr lang="en-CA" sz="1000" dirty="0" smtClean="0">
                <a:solidFill>
                  <a:srgbClr val="FF0000"/>
                </a:solidFill>
                <a:latin typeface="+mn-ea"/>
                <a:cs typeface="Calibri"/>
              </a:rPr>
              <a:t> </a:t>
            </a:r>
            <a:r>
              <a:rPr lang="ja-JP" altLang="en-US" sz="1000" dirty="0" smtClean="0">
                <a:solidFill>
                  <a:srgbClr val="FF0000"/>
                </a:solidFill>
                <a:latin typeface="+mn-ea"/>
                <a:cs typeface="Calibri"/>
              </a:rPr>
              <a:t>安定バージョン</a:t>
            </a:r>
            <a:endParaRPr lang="en-CA" sz="1000" dirty="0" smtClean="0">
              <a:solidFill>
                <a:srgbClr val="FF0000"/>
              </a:solidFill>
              <a:latin typeface="+mn-ea"/>
              <a:cs typeface="Calibri"/>
            </a:endParaRPr>
          </a:p>
          <a:p>
            <a:pPr>
              <a:buFont typeface="Courier New"/>
              <a:buChar char="o"/>
              <a:defRPr/>
            </a:pPr>
            <a:r>
              <a:rPr lang="en-CA" sz="1000" dirty="0" err="1" smtClean="0">
                <a:solidFill>
                  <a:srgbClr val="FF0000"/>
                </a:solidFill>
                <a:latin typeface="+mn-ea"/>
                <a:cs typeface="Calibri"/>
              </a:rPr>
              <a:t>CleanAir</a:t>
            </a:r>
            <a:endParaRPr lang="en-CA" sz="1000" dirty="0" smtClean="0">
              <a:solidFill>
                <a:srgbClr val="FF0000"/>
              </a:solidFill>
              <a:latin typeface="+mn-ea"/>
              <a:cs typeface="Calibri"/>
            </a:endParaRPr>
          </a:p>
          <a:p>
            <a:pPr>
              <a:buFont typeface="Courier New"/>
              <a:buChar char="o"/>
              <a:defRPr/>
            </a:pPr>
            <a:r>
              <a:rPr lang="ja-JP" altLang="en-US" sz="1000" dirty="0" smtClean="0">
                <a:latin typeface="+mn-ea"/>
                <a:cs typeface="Calibri"/>
              </a:rPr>
              <a:t>その他新機能（詳細次ページ）</a:t>
            </a:r>
            <a:endParaRPr lang="en-CA" sz="1000" dirty="0" smtClean="0">
              <a:latin typeface="+mn-ea"/>
              <a:cs typeface="Calibri"/>
            </a:endParaRPr>
          </a:p>
        </p:txBody>
      </p:sp>
      <p:sp>
        <p:nvSpPr>
          <p:cNvPr id="8" name="Rectangle 8"/>
          <p:cNvSpPr>
            <a:spLocks noChangeArrowheads="1"/>
          </p:cNvSpPr>
          <p:nvPr/>
        </p:nvSpPr>
        <p:spPr bwMode="gray">
          <a:xfrm>
            <a:off x="4718723" y="2065678"/>
            <a:ext cx="1999594" cy="228956"/>
          </a:xfrm>
          <a:prstGeom prst="rect">
            <a:avLst/>
          </a:prstGeom>
          <a:solidFill>
            <a:srgbClr val="A3A3A3"/>
          </a:solidFill>
          <a:ln w="9525">
            <a:solidFill>
              <a:srgbClr val="FFFFFF"/>
            </a:solidFill>
            <a:miter lim="800000"/>
            <a:headEnd/>
            <a:tailEnd/>
          </a:ln>
          <a:effectLst>
            <a:outerShdw blurRad="50800" dist="38100" dir="5400000" algn="t" rotWithShape="0">
              <a:prstClr val="black">
                <a:alpha val="40000"/>
              </a:prstClr>
            </a:outerShdw>
          </a:effectLst>
        </p:spPr>
        <p:txBody>
          <a:bodyPr wrap="none" lIns="81637" tIns="40819" rIns="81637" bIns="40819" anchor="ctr"/>
          <a:lstStyle/>
          <a:p>
            <a:pPr algn="ctr" fontAlgn="auto">
              <a:spcBef>
                <a:spcPts val="0"/>
              </a:spcBef>
              <a:spcAft>
                <a:spcPts val="0"/>
              </a:spcAft>
              <a:defRPr/>
            </a:pPr>
            <a:r>
              <a:rPr lang="en-CA" sz="1200" noProof="1" smtClean="0">
                <a:solidFill>
                  <a:schemeClr val="bg1"/>
                </a:solidFill>
                <a:latin typeface="+mn-lt"/>
                <a:cs typeface="+mn-cs"/>
              </a:rPr>
              <a:t>10.2.3 </a:t>
            </a:r>
            <a:endParaRPr lang="en-CA" sz="1200" noProof="1">
              <a:solidFill>
                <a:schemeClr val="bg1"/>
              </a:solidFill>
              <a:latin typeface="+mn-lt"/>
              <a:cs typeface="+mn-cs"/>
            </a:endParaRPr>
          </a:p>
        </p:txBody>
      </p:sp>
      <p:sp>
        <p:nvSpPr>
          <p:cNvPr id="11" name="Rectangle 8"/>
          <p:cNvSpPr>
            <a:spLocks noChangeArrowheads="1"/>
          </p:cNvSpPr>
          <p:nvPr/>
        </p:nvSpPr>
        <p:spPr bwMode="gray">
          <a:xfrm>
            <a:off x="6979737" y="2057551"/>
            <a:ext cx="1847193" cy="218623"/>
          </a:xfrm>
          <a:prstGeom prst="rect">
            <a:avLst/>
          </a:prstGeom>
          <a:solidFill>
            <a:srgbClr val="A3A3A3"/>
          </a:solidFill>
          <a:ln w="9525">
            <a:solidFill>
              <a:srgbClr val="FFFFFF"/>
            </a:solidFill>
            <a:miter lim="800000"/>
            <a:headEnd/>
            <a:tailEnd/>
          </a:ln>
          <a:effectLst>
            <a:outerShdw blurRad="50800" dist="38100" dir="5400000" algn="t" rotWithShape="0">
              <a:prstClr val="black">
                <a:alpha val="40000"/>
              </a:prstClr>
            </a:outerShdw>
          </a:effectLst>
        </p:spPr>
        <p:txBody>
          <a:bodyPr wrap="none" lIns="81637" tIns="40819" rIns="81637" bIns="40819" anchor="ctr"/>
          <a:lstStyle/>
          <a:p>
            <a:pPr algn="ctr" fontAlgn="auto">
              <a:spcBef>
                <a:spcPts val="0"/>
              </a:spcBef>
              <a:spcAft>
                <a:spcPts val="0"/>
              </a:spcAft>
              <a:defRPr/>
            </a:pPr>
            <a:r>
              <a:rPr lang="en-CA" sz="1200" noProof="1" smtClean="0">
                <a:solidFill>
                  <a:schemeClr val="bg1"/>
                </a:solidFill>
                <a:latin typeface="+mn-lt"/>
                <a:cs typeface="+mn-cs"/>
              </a:rPr>
              <a:t>10.3 </a:t>
            </a:r>
            <a:endParaRPr lang="en-CA" sz="1200" noProof="1">
              <a:solidFill>
                <a:schemeClr val="bg1"/>
              </a:solidFill>
              <a:latin typeface="+mn-lt"/>
              <a:cs typeface="+mn-cs"/>
            </a:endParaRPr>
          </a:p>
        </p:txBody>
      </p:sp>
      <p:sp>
        <p:nvSpPr>
          <p:cNvPr id="14" name="Rectangle 33"/>
          <p:cNvSpPr>
            <a:spLocks noChangeArrowheads="1"/>
          </p:cNvSpPr>
          <p:nvPr/>
        </p:nvSpPr>
        <p:spPr bwMode="gray">
          <a:xfrm>
            <a:off x="4497443" y="854510"/>
            <a:ext cx="2321924" cy="1097682"/>
          </a:xfrm>
          <a:prstGeom prst="rect">
            <a:avLst/>
          </a:prstGeom>
          <a:gradFill rotWithShape="1">
            <a:gsLst>
              <a:gs pos="0">
                <a:srgbClr val="EAEAEA"/>
              </a:gs>
              <a:gs pos="100000">
                <a:srgbClr val="FFFFFF"/>
              </a:gs>
            </a:gsLst>
            <a:lin ang="5400000" scaled="1"/>
          </a:gradFill>
          <a:ln w="19050">
            <a:solidFill>
              <a:srgbClr val="FFFFFF"/>
            </a:solidFill>
            <a:miter lim="800000"/>
            <a:headEnd/>
            <a:tailEnd/>
          </a:ln>
        </p:spPr>
        <p:txBody>
          <a:bodyPr wrap="none" lIns="81637" tIns="40819" rIns="81637" bIns="40819" anchor="ctr"/>
          <a:lstStyle/>
          <a:p>
            <a:endParaRPr lang="en-US" sz="1000" noProof="1">
              <a:latin typeface="Calibri"/>
              <a:cs typeface="Calibri"/>
            </a:endParaRPr>
          </a:p>
        </p:txBody>
      </p:sp>
      <p:sp>
        <p:nvSpPr>
          <p:cNvPr id="15" name="Source"/>
          <p:cNvSpPr>
            <a:spLocks noGrp="1"/>
          </p:cNvSpPr>
          <p:nvPr/>
        </p:nvSpPr>
        <p:spPr bwMode="gray">
          <a:xfrm>
            <a:off x="4497443" y="862685"/>
            <a:ext cx="2236603" cy="1094289"/>
          </a:xfrm>
          <a:prstGeom prst="rect">
            <a:avLst/>
          </a:prstGeom>
          <a:noFill/>
          <a:ln w="9525">
            <a:noFill/>
            <a:miter lim="800000"/>
            <a:headEnd/>
            <a:tailEnd/>
          </a:ln>
          <a:effectLst/>
        </p:spPr>
        <p:txBody>
          <a:bodyPr wrap="square" lIns="38933" tIns="38933" rIns="38933" bIns="38933">
            <a:spAutoFit/>
          </a:bodyPr>
          <a:lstStyle>
            <a:lvl1pPr marL="173038" indent="-173038" algn="l" defTabSz="981075" rtl="0" eaLnBrk="0" fontAlgn="base" hangingPunct="0">
              <a:spcBef>
                <a:spcPct val="40000"/>
              </a:spcBef>
              <a:spcAft>
                <a:spcPct val="0"/>
              </a:spcAft>
              <a:buClr>
                <a:schemeClr val="tx1"/>
              </a:buClr>
              <a:buFont typeface="Verdana" pitchFamily="34" charset="0"/>
              <a:buChar char="•"/>
              <a:defRPr sz="1400">
                <a:solidFill>
                  <a:schemeClr val="tx1"/>
                </a:solidFill>
                <a:latin typeface="Verdana" pitchFamily="34" charset="0"/>
                <a:ea typeface="+mn-ea"/>
                <a:cs typeface="+mn-cs"/>
              </a:defRPr>
            </a:lvl1pPr>
            <a:lvl2pPr marL="447675" indent="-119063"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2pPr>
            <a:lvl3pPr marL="812800" indent="-200025" algn="l" defTabSz="981075" rtl="0" eaLnBrk="0" fontAlgn="base" hangingPunct="0">
              <a:spcBef>
                <a:spcPct val="20000"/>
              </a:spcBef>
              <a:spcAft>
                <a:spcPct val="0"/>
              </a:spcAft>
              <a:buClr>
                <a:schemeClr val="tx1"/>
              </a:buClr>
              <a:buFont typeface="Marlett" pitchFamily="2" charset="2"/>
              <a:buChar char="8"/>
              <a:defRPr sz="1200">
                <a:solidFill>
                  <a:schemeClr val="tx1"/>
                </a:solidFill>
                <a:latin typeface="Verdana" pitchFamily="34" charset="0"/>
              </a:defRPr>
            </a:lvl3pPr>
            <a:lvl4pPr marL="971550" indent="-206375"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4pPr>
            <a:lvl5pPr marL="21574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5pPr>
            <a:lvl6pPr marL="26146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6pPr>
            <a:lvl7pPr marL="30718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7pPr>
            <a:lvl8pPr marL="35290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8pPr>
            <a:lvl9pPr marL="39862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9pPr>
          </a:lstStyle>
          <a:p>
            <a:pPr>
              <a:buFont typeface="Courier New"/>
              <a:buChar char="o"/>
              <a:defRPr/>
            </a:pPr>
            <a:r>
              <a:rPr lang="en-CA" sz="1000" dirty="0" smtClean="0">
                <a:latin typeface="+mn-lt"/>
                <a:cs typeface="Calibri"/>
              </a:rPr>
              <a:t>SSID filtering</a:t>
            </a:r>
          </a:p>
          <a:p>
            <a:pPr>
              <a:buFont typeface="Courier New"/>
              <a:buChar char="o"/>
              <a:defRPr/>
            </a:pPr>
            <a:r>
              <a:rPr lang="en-CA" sz="1000" dirty="0" smtClean="0">
                <a:latin typeface="+mn-lt"/>
                <a:cs typeface="Calibri"/>
              </a:rPr>
              <a:t>Zone based accuracy reports </a:t>
            </a:r>
            <a:endParaRPr lang="en-US" sz="1000" dirty="0" smtClean="0">
              <a:latin typeface="+mn-lt"/>
              <a:ea typeface="Lucida Grande"/>
              <a:cs typeface="Calibri"/>
            </a:endParaRPr>
          </a:p>
          <a:p>
            <a:pPr>
              <a:buFont typeface="Courier New"/>
              <a:buChar char="o"/>
              <a:defRPr/>
            </a:pPr>
            <a:r>
              <a:rPr lang="en-US" sz="1000" dirty="0" smtClean="0">
                <a:latin typeface="+mn-lt"/>
                <a:ea typeface="Lucida Grande"/>
                <a:cs typeface="Calibri"/>
              </a:rPr>
              <a:t>Hyperlocation ease of orientation</a:t>
            </a:r>
          </a:p>
          <a:p>
            <a:pPr>
              <a:buFont typeface="Courier New"/>
              <a:buChar char="o"/>
              <a:defRPr/>
            </a:pPr>
            <a:r>
              <a:rPr lang="en-US" sz="1000" dirty="0" smtClean="0">
                <a:latin typeface="+mn-lt"/>
                <a:ea typeface="Lucida Grande"/>
                <a:cs typeface="Calibri"/>
              </a:rPr>
              <a:t>Geo-fencing </a:t>
            </a:r>
          </a:p>
          <a:p>
            <a:pPr>
              <a:buFont typeface="Courier New"/>
              <a:buChar char="o"/>
              <a:defRPr/>
            </a:pPr>
            <a:r>
              <a:rPr lang="en-US" sz="1000" dirty="0" smtClean="0">
                <a:latin typeface="+mn-lt"/>
                <a:ea typeface="Lucida Grande"/>
                <a:cs typeface="Calibri"/>
              </a:rPr>
              <a:t>Native inclusion/exclusion zone</a:t>
            </a:r>
          </a:p>
        </p:txBody>
      </p:sp>
      <p:sp>
        <p:nvSpPr>
          <p:cNvPr id="16" name="Rectangle 33"/>
          <p:cNvSpPr>
            <a:spLocks noChangeArrowheads="1"/>
          </p:cNvSpPr>
          <p:nvPr/>
        </p:nvSpPr>
        <p:spPr bwMode="gray">
          <a:xfrm>
            <a:off x="6979737" y="690529"/>
            <a:ext cx="1786668" cy="1161567"/>
          </a:xfrm>
          <a:prstGeom prst="rect">
            <a:avLst/>
          </a:prstGeom>
          <a:gradFill rotWithShape="1">
            <a:gsLst>
              <a:gs pos="0">
                <a:srgbClr val="EAEAEA"/>
              </a:gs>
              <a:gs pos="100000">
                <a:srgbClr val="FFFFFF"/>
              </a:gs>
            </a:gsLst>
            <a:lin ang="5400000" scaled="1"/>
          </a:gradFill>
          <a:ln w="19050">
            <a:solidFill>
              <a:srgbClr val="FFFFFF"/>
            </a:solidFill>
            <a:miter lim="800000"/>
            <a:headEnd/>
            <a:tailEnd/>
          </a:ln>
        </p:spPr>
        <p:txBody>
          <a:bodyPr wrap="none" lIns="81637" tIns="40819" rIns="81637" bIns="40819" anchor="ctr"/>
          <a:lstStyle/>
          <a:p>
            <a:endParaRPr lang="en-US" sz="1000" noProof="1">
              <a:latin typeface="Calibri"/>
              <a:cs typeface="Calibri"/>
            </a:endParaRPr>
          </a:p>
        </p:txBody>
      </p:sp>
      <p:sp>
        <p:nvSpPr>
          <p:cNvPr id="17" name="Source"/>
          <p:cNvSpPr>
            <a:spLocks noGrp="1"/>
          </p:cNvSpPr>
          <p:nvPr/>
        </p:nvSpPr>
        <p:spPr bwMode="gray">
          <a:xfrm>
            <a:off x="6995466" y="816339"/>
            <a:ext cx="1739447" cy="1248177"/>
          </a:xfrm>
          <a:prstGeom prst="rect">
            <a:avLst/>
          </a:prstGeom>
          <a:noFill/>
          <a:ln w="9525">
            <a:noFill/>
            <a:miter lim="800000"/>
            <a:headEnd/>
            <a:tailEnd/>
          </a:ln>
          <a:effectLst/>
        </p:spPr>
        <p:txBody>
          <a:bodyPr wrap="square" lIns="38933" tIns="38933" rIns="38933" bIns="38933">
            <a:spAutoFit/>
          </a:bodyPr>
          <a:lstStyle>
            <a:lvl1pPr marL="173038" indent="-173038" algn="l" defTabSz="981075" rtl="0" eaLnBrk="0" fontAlgn="base" hangingPunct="0">
              <a:spcBef>
                <a:spcPct val="40000"/>
              </a:spcBef>
              <a:spcAft>
                <a:spcPct val="0"/>
              </a:spcAft>
              <a:buClr>
                <a:schemeClr val="tx1"/>
              </a:buClr>
              <a:buFont typeface="Verdana" pitchFamily="34" charset="0"/>
              <a:buChar char="•"/>
              <a:defRPr sz="1400">
                <a:solidFill>
                  <a:schemeClr val="tx1"/>
                </a:solidFill>
                <a:latin typeface="Verdana" pitchFamily="34" charset="0"/>
                <a:ea typeface="+mn-ea"/>
                <a:cs typeface="+mn-cs"/>
              </a:defRPr>
            </a:lvl1pPr>
            <a:lvl2pPr marL="447675" indent="-119063"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2pPr>
            <a:lvl3pPr marL="812800" indent="-200025" algn="l" defTabSz="981075" rtl="0" eaLnBrk="0" fontAlgn="base" hangingPunct="0">
              <a:spcBef>
                <a:spcPct val="20000"/>
              </a:spcBef>
              <a:spcAft>
                <a:spcPct val="0"/>
              </a:spcAft>
              <a:buClr>
                <a:schemeClr val="tx1"/>
              </a:buClr>
              <a:buFont typeface="Marlett" pitchFamily="2" charset="2"/>
              <a:buChar char="8"/>
              <a:defRPr sz="1200">
                <a:solidFill>
                  <a:schemeClr val="tx1"/>
                </a:solidFill>
                <a:latin typeface="Verdana" pitchFamily="34" charset="0"/>
              </a:defRPr>
            </a:lvl3pPr>
            <a:lvl4pPr marL="971550" indent="-206375"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4pPr>
            <a:lvl5pPr marL="21574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5pPr>
            <a:lvl6pPr marL="26146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6pPr>
            <a:lvl7pPr marL="30718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7pPr>
            <a:lvl8pPr marL="35290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8pPr>
            <a:lvl9pPr marL="39862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9pPr>
          </a:lstStyle>
          <a:p>
            <a:pPr>
              <a:buFont typeface="Courier New"/>
              <a:buChar char="o"/>
              <a:defRPr/>
            </a:pPr>
            <a:r>
              <a:rPr lang="en-CA" sz="1000" dirty="0" smtClean="0">
                <a:solidFill>
                  <a:schemeClr val="tx2"/>
                </a:solidFill>
                <a:latin typeface="+mn-lt"/>
                <a:cs typeface="Calibri"/>
              </a:rPr>
              <a:t>Data privacy</a:t>
            </a:r>
          </a:p>
          <a:p>
            <a:pPr>
              <a:buFont typeface="Courier New"/>
              <a:buChar char="o"/>
              <a:defRPr/>
            </a:pPr>
            <a:r>
              <a:rPr lang="en-CA" sz="1000" dirty="0" smtClean="0">
                <a:solidFill>
                  <a:schemeClr val="tx2"/>
                </a:solidFill>
                <a:latin typeface="+mn-lt"/>
                <a:cs typeface="Calibri"/>
              </a:rPr>
              <a:t>HA/Cluster</a:t>
            </a:r>
          </a:p>
          <a:p>
            <a:pPr>
              <a:buFont typeface="Courier New"/>
              <a:buChar char="o"/>
              <a:defRPr/>
            </a:pPr>
            <a:r>
              <a:rPr lang="en-CA" sz="1000" dirty="0" smtClean="0">
                <a:latin typeface="+mn-lt"/>
                <a:cs typeface="Calibri"/>
              </a:rPr>
              <a:t>Device tagging</a:t>
            </a:r>
          </a:p>
          <a:p>
            <a:pPr>
              <a:buFont typeface="Courier New"/>
              <a:buChar char="o"/>
              <a:defRPr/>
            </a:pPr>
            <a:r>
              <a:rPr lang="en-US" altLang="ja-JP" sz="1000" dirty="0" smtClean="0">
                <a:solidFill>
                  <a:schemeClr val="tx2"/>
                </a:solidFill>
                <a:latin typeface="+mn-lt"/>
                <a:cs typeface="Calibri"/>
              </a:rPr>
              <a:t>Auto</a:t>
            </a:r>
            <a:r>
              <a:rPr lang="ja-JP" altLang="en-US" sz="1000" dirty="0">
                <a:solidFill>
                  <a:schemeClr val="tx2"/>
                </a:solidFill>
                <a:latin typeface="+mn-lt"/>
                <a:cs typeface="Calibri"/>
              </a:rPr>
              <a:t> </a:t>
            </a:r>
            <a:r>
              <a:rPr lang="en-US" altLang="ja-JP" sz="1000" dirty="0" smtClean="0">
                <a:solidFill>
                  <a:schemeClr val="tx2"/>
                </a:solidFill>
                <a:latin typeface="+mn-lt"/>
                <a:cs typeface="Calibri"/>
              </a:rPr>
              <a:t>map</a:t>
            </a:r>
            <a:r>
              <a:rPr lang="ja-JP" altLang="en-US" sz="1000" dirty="0">
                <a:solidFill>
                  <a:schemeClr val="tx2"/>
                </a:solidFill>
                <a:latin typeface="+mn-lt"/>
                <a:cs typeface="Calibri"/>
              </a:rPr>
              <a:t> </a:t>
            </a:r>
            <a:r>
              <a:rPr lang="en-US" altLang="ja-JP" sz="1000" dirty="0" smtClean="0">
                <a:solidFill>
                  <a:schemeClr val="tx2"/>
                </a:solidFill>
                <a:latin typeface="+mn-lt"/>
                <a:cs typeface="Calibri"/>
              </a:rPr>
              <a:t>sync</a:t>
            </a:r>
            <a:r>
              <a:rPr lang="ja-JP" altLang="en-US" sz="1000" dirty="0">
                <a:solidFill>
                  <a:schemeClr val="tx2"/>
                </a:solidFill>
                <a:latin typeface="+mn-lt"/>
                <a:cs typeface="Calibri"/>
              </a:rPr>
              <a:t> </a:t>
            </a:r>
            <a:r>
              <a:rPr lang="en-US" altLang="ja-JP" sz="1000" dirty="0" smtClean="0">
                <a:solidFill>
                  <a:schemeClr val="tx2"/>
                </a:solidFill>
                <a:latin typeface="+mn-lt"/>
                <a:cs typeface="Calibri"/>
              </a:rPr>
              <a:t>from</a:t>
            </a:r>
            <a:r>
              <a:rPr lang="ja-JP" altLang="en-US" sz="1000" dirty="0">
                <a:solidFill>
                  <a:schemeClr val="tx2"/>
                </a:solidFill>
                <a:latin typeface="+mn-lt"/>
                <a:cs typeface="Calibri"/>
              </a:rPr>
              <a:t> </a:t>
            </a:r>
            <a:r>
              <a:rPr lang="en-US" altLang="ja-JP" sz="1000" dirty="0" smtClean="0">
                <a:solidFill>
                  <a:schemeClr val="tx2"/>
                </a:solidFill>
                <a:latin typeface="+mn-lt"/>
                <a:cs typeface="Calibri"/>
              </a:rPr>
              <a:t>PI</a:t>
            </a:r>
            <a:r>
              <a:rPr lang="ja-JP" altLang="en-US" sz="1000" dirty="0">
                <a:solidFill>
                  <a:schemeClr val="tx2"/>
                </a:solidFill>
                <a:latin typeface="+mn-lt"/>
                <a:cs typeface="Calibri"/>
              </a:rPr>
              <a:t> </a:t>
            </a:r>
            <a:r>
              <a:rPr lang="en-US" altLang="ja-JP" sz="1000" dirty="0" smtClean="0">
                <a:solidFill>
                  <a:schemeClr val="tx2"/>
                </a:solidFill>
                <a:latin typeface="+mn-lt"/>
                <a:cs typeface="Calibri"/>
              </a:rPr>
              <a:t>(PI3.2</a:t>
            </a:r>
            <a:r>
              <a:rPr lang="ja-JP" altLang="en-US" sz="1000" dirty="0" smtClean="0">
                <a:solidFill>
                  <a:schemeClr val="tx2"/>
                </a:solidFill>
                <a:latin typeface="+mn-lt"/>
                <a:cs typeface="Calibri"/>
              </a:rPr>
              <a:t>予定）</a:t>
            </a:r>
            <a:endParaRPr lang="en-US" altLang="ja-JP" sz="1000" dirty="0" smtClean="0">
              <a:solidFill>
                <a:schemeClr val="tx2"/>
              </a:solidFill>
              <a:latin typeface="+mn-lt"/>
              <a:cs typeface="Calibri"/>
            </a:endParaRPr>
          </a:p>
          <a:p>
            <a:pPr>
              <a:buFont typeface="Courier New"/>
              <a:buChar char="o"/>
              <a:defRPr/>
            </a:pPr>
            <a:endParaRPr lang="en-CA" sz="1000" b="1" dirty="0" smtClean="0">
              <a:latin typeface="Calibri"/>
              <a:cs typeface="Calibri"/>
            </a:endParaRPr>
          </a:p>
        </p:txBody>
      </p:sp>
      <p:sp>
        <p:nvSpPr>
          <p:cNvPr id="4" name="TextBox 3"/>
          <p:cNvSpPr txBox="1"/>
          <p:nvPr/>
        </p:nvSpPr>
        <p:spPr>
          <a:xfrm>
            <a:off x="518967" y="3404712"/>
            <a:ext cx="8106067" cy="646331"/>
          </a:xfrm>
          <a:prstGeom prst="rect">
            <a:avLst/>
          </a:prstGeom>
          <a:solidFill>
            <a:schemeClr val="accent5">
              <a:lumMod val="40000"/>
              <a:lumOff val="60000"/>
            </a:schemeClr>
          </a:solidFill>
        </p:spPr>
        <p:txBody>
          <a:bodyPr wrap="square" rtlCol="0">
            <a:spAutoFit/>
          </a:bodyPr>
          <a:lstStyle/>
          <a:p>
            <a:r>
              <a:rPr lang="en-US" dirty="0" smtClean="0"/>
              <a:t>CMX10.2.2</a:t>
            </a:r>
            <a:r>
              <a:rPr lang="ja-JP" altLang="en-US" dirty="0" smtClean="0"/>
              <a:t>は</a:t>
            </a:r>
            <a:r>
              <a:rPr lang="en-US" altLang="ja-JP" dirty="0" smtClean="0"/>
              <a:t>MD</a:t>
            </a:r>
            <a:r>
              <a:rPr lang="ja-JP" altLang="en-US" dirty="0" smtClean="0"/>
              <a:t>リリースで、</a:t>
            </a:r>
            <a:r>
              <a:rPr lang="en-US" altLang="ja-JP" dirty="0" smtClean="0"/>
              <a:t>10.x</a:t>
            </a:r>
            <a:r>
              <a:rPr lang="ja-JP" altLang="en-US" dirty="0" smtClean="0"/>
              <a:t>バージョンの様々な不具合修正が入っています。</a:t>
            </a:r>
            <a:endParaRPr lang="en-US" altLang="ja-JP" dirty="0" smtClean="0"/>
          </a:p>
          <a:p>
            <a:r>
              <a:rPr lang="en-US" altLang="ja-JP" dirty="0" smtClean="0"/>
              <a:t>Hyperlocation</a:t>
            </a:r>
            <a:r>
              <a:rPr lang="ja-JP" altLang="en-US" dirty="0" smtClean="0"/>
              <a:t>を使う場合の安定バージョンとしても開発側から推奨されています。</a:t>
            </a:r>
            <a:endParaRPr lang="en-US" altLang="ja-JP" dirty="0" smtClean="0"/>
          </a:p>
        </p:txBody>
      </p:sp>
      <p:sp>
        <p:nvSpPr>
          <p:cNvPr id="6" name="TextBox 5"/>
          <p:cNvSpPr txBox="1"/>
          <p:nvPr/>
        </p:nvSpPr>
        <p:spPr>
          <a:xfrm>
            <a:off x="4572001" y="2451939"/>
            <a:ext cx="1886673" cy="307777"/>
          </a:xfrm>
          <a:prstGeom prst="rect">
            <a:avLst/>
          </a:prstGeom>
          <a:noFill/>
        </p:spPr>
        <p:txBody>
          <a:bodyPr wrap="square" rtlCol="0">
            <a:spAutoFit/>
          </a:bodyPr>
          <a:lstStyle/>
          <a:p>
            <a:r>
              <a:rPr lang="en-US" sz="1400" dirty="0" smtClean="0">
                <a:solidFill>
                  <a:schemeClr val="bg1"/>
                </a:solidFill>
              </a:rPr>
              <a:t>Bug fixes only </a:t>
            </a:r>
            <a:endParaRPr lang="en-US" sz="1400" dirty="0">
              <a:solidFill>
                <a:schemeClr val="bg1"/>
              </a:solidFill>
            </a:endParaRPr>
          </a:p>
        </p:txBody>
      </p:sp>
      <p:sp>
        <p:nvSpPr>
          <p:cNvPr id="18" name="Rectangle 8"/>
          <p:cNvSpPr>
            <a:spLocks noChangeArrowheads="1"/>
          </p:cNvSpPr>
          <p:nvPr/>
        </p:nvSpPr>
        <p:spPr bwMode="gray">
          <a:xfrm>
            <a:off x="327405" y="2070466"/>
            <a:ext cx="1999594" cy="228956"/>
          </a:xfrm>
          <a:prstGeom prst="rect">
            <a:avLst/>
          </a:prstGeom>
          <a:solidFill>
            <a:srgbClr val="A3A3A3"/>
          </a:solidFill>
          <a:ln w="9525">
            <a:solidFill>
              <a:srgbClr val="FFFFFF"/>
            </a:solidFill>
            <a:miter lim="800000"/>
            <a:headEnd/>
            <a:tailEnd/>
          </a:ln>
          <a:effectLst>
            <a:outerShdw blurRad="50800" dist="38100" dir="5400000" algn="t" rotWithShape="0">
              <a:prstClr val="black">
                <a:alpha val="40000"/>
              </a:prstClr>
            </a:outerShdw>
          </a:effectLst>
        </p:spPr>
        <p:txBody>
          <a:bodyPr wrap="none" lIns="81637" tIns="40819" rIns="81637" bIns="40819" anchor="ctr"/>
          <a:lstStyle/>
          <a:p>
            <a:pPr algn="ctr" fontAlgn="auto">
              <a:spcBef>
                <a:spcPts val="0"/>
              </a:spcBef>
              <a:spcAft>
                <a:spcPts val="0"/>
              </a:spcAft>
              <a:defRPr/>
            </a:pPr>
            <a:r>
              <a:rPr lang="en-CA" sz="1200" noProof="1" smtClean="0">
                <a:solidFill>
                  <a:schemeClr val="bg1"/>
                </a:solidFill>
                <a:latin typeface="+mn-lt"/>
                <a:cs typeface="+mn-cs"/>
              </a:rPr>
              <a:t>10.2.0/10.2.1 </a:t>
            </a:r>
            <a:endParaRPr lang="en-CA" sz="1200" noProof="1">
              <a:solidFill>
                <a:schemeClr val="bg1"/>
              </a:solidFill>
              <a:latin typeface="+mn-lt"/>
              <a:cs typeface="+mn-cs"/>
            </a:endParaRPr>
          </a:p>
        </p:txBody>
      </p:sp>
      <p:sp>
        <p:nvSpPr>
          <p:cNvPr id="19" name="Rectangle 33"/>
          <p:cNvSpPr>
            <a:spLocks noChangeArrowheads="1"/>
          </p:cNvSpPr>
          <p:nvPr/>
        </p:nvSpPr>
        <p:spPr bwMode="gray">
          <a:xfrm>
            <a:off x="273630" y="690529"/>
            <a:ext cx="2053369" cy="1277407"/>
          </a:xfrm>
          <a:prstGeom prst="rect">
            <a:avLst/>
          </a:prstGeom>
          <a:gradFill rotWithShape="1">
            <a:gsLst>
              <a:gs pos="0">
                <a:srgbClr val="EAEAEA"/>
              </a:gs>
              <a:gs pos="100000">
                <a:srgbClr val="FFFFFF"/>
              </a:gs>
            </a:gsLst>
            <a:lin ang="5400000" scaled="1"/>
          </a:gradFill>
          <a:ln w="19050">
            <a:solidFill>
              <a:srgbClr val="FFFFFF"/>
            </a:solidFill>
            <a:miter lim="800000"/>
            <a:headEnd/>
            <a:tailEnd/>
          </a:ln>
        </p:spPr>
        <p:txBody>
          <a:bodyPr wrap="none" lIns="81637" tIns="40819" rIns="81637" bIns="40819" anchor="ctr"/>
          <a:lstStyle/>
          <a:p>
            <a:endParaRPr lang="en-US" sz="1000" noProof="1">
              <a:latin typeface="Calibri"/>
              <a:cs typeface="Calibri"/>
            </a:endParaRPr>
          </a:p>
        </p:txBody>
      </p:sp>
      <p:sp>
        <p:nvSpPr>
          <p:cNvPr id="24" name="Source"/>
          <p:cNvSpPr>
            <a:spLocks noGrp="1"/>
          </p:cNvSpPr>
          <p:nvPr/>
        </p:nvSpPr>
        <p:spPr bwMode="gray">
          <a:xfrm>
            <a:off x="273630" y="816339"/>
            <a:ext cx="2236603" cy="1525176"/>
          </a:xfrm>
          <a:prstGeom prst="rect">
            <a:avLst/>
          </a:prstGeom>
          <a:noFill/>
          <a:ln w="9525">
            <a:noFill/>
            <a:miter lim="800000"/>
            <a:headEnd/>
            <a:tailEnd/>
          </a:ln>
          <a:effectLst/>
        </p:spPr>
        <p:txBody>
          <a:bodyPr wrap="square" lIns="38933" tIns="38933" rIns="38933" bIns="38933">
            <a:spAutoFit/>
          </a:bodyPr>
          <a:lstStyle>
            <a:lvl1pPr marL="173038" indent="-173038" algn="l" defTabSz="981075" rtl="0" eaLnBrk="0" fontAlgn="base" hangingPunct="0">
              <a:spcBef>
                <a:spcPct val="40000"/>
              </a:spcBef>
              <a:spcAft>
                <a:spcPct val="0"/>
              </a:spcAft>
              <a:buClr>
                <a:schemeClr val="tx1"/>
              </a:buClr>
              <a:buFont typeface="Verdana" pitchFamily="34" charset="0"/>
              <a:buChar char="•"/>
              <a:defRPr sz="1400">
                <a:solidFill>
                  <a:schemeClr val="tx1"/>
                </a:solidFill>
                <a:latin typeface="Verdana" pitchFamily="34" charset="0"/>
                <a:ea typeface="+mn-ea"/>
                <a:cs typeface="+mn-cs"/>
              </a:defRPr>
            </a:lvl1pPr>
            <a:lvl2pPr marL="447675" indent="-119063"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2pPr>
            <a:lvl3pPr marL="812800" indent="-200025" algn="l" defTabSz="981075" rtl="0" eaLnBrk="0" fontAlgn="base" hangingPunct="0">
              <a:spcBef>
                <a:spcPct val="20000"/>
              </a:spcBef>
              <a:spcAft>
                <a:spcPct val="0"/>
              </a:spcAft>
              <a:buClr>
                <a:schemeClr val="tx1"/>
              </a:buClr>
              <a:buFont typeface="Marlett" pitchFamily="2" charset="2"/>
              <a:buChar char="8"/>
              <a:defRPr sz="1200">
                <a:solidFill>
                  <a:schemeClr val="tx1"/>
                </a:solidFill>
                <a:latin typeface="Verdana" pitchFamily="34" charset="0"/>
              </a:defRPr>
            </a:lvl3pPr>
            <a:lvl4pPr marL="971550" indent="-206375" algn="l" defTabSz="981075" rtl="0" eaLnBrk="0" fontAlgn="base" hangingPunct="0">
              <a:spcBef>
                <a:spcPct val="20000"/>
              </a:spcBef>
              <a:spcAft>
                <a:spcPct val="0"/>
              </a:spcAft>
              <a:buClr>
                <a:schemeClr val="tx1"/>
              </a:buClr>
              <a:buChar char="-"/>
              <a:defRPr sz="1200">
                <a:solidFill>
                  <a:schemeClr val="tx1"/>
                </a:solidFill>
                <a:latin typeface="Verdana" pitchFamily="34" charset="0"/>
              </a:defRPr>
            </a:lvl4pPr>
            <a:lvl5pPr marL="21574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5pPr>
            <a:lvl6pPr marL="26146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6pPr>
            <a:lvl7pPr marL="30718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7pPr>
            <a:lvl8pPr marL="35290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8pPr>
            <a:lvl9pPr marL="3986213" indent="-339725" algn="l" defTabSz="981075" rtl="0" eaLnBrk="0" fontAlgn="base" hangingPunct="0">
              <a:spcBef>
                <a:spcPct val="0"/>
              </a:spcBef>
              <a:spcAft>
                <a:spcPct val="0"/>
              </a:spcAft>
              <a:buClr>
                <a:srgbClr val="FFFF66"/>
              </a:buClr>
              <a:buFont typeface="Marlett" pitchFamily="2" charset="2"/>
              <a:buChar char="8"/>
              <a:defRPr sz="2300">
                <a:solidFill>
                  <a:schemeClr val="bg1"/>
                </a:solidFill>
                <a:latin typeface="+mn-lt"/>
              </a:defRPr>
            </a:lvl9pPr>
          </a:lstStyle>
          <a:p>
            <a:pPr>
              <a:buFont typeface="Courier New"/>
              <a:buChar char="o"/>
              <a:defRPr/>
            </a:pPr>
            <a:r>
              <a:rPr lang="en-CA" sz="1000" dirty="0" smtClean="0">
                <a:latin typeface="+mn-lt"/>
                <a:cs typeface="Calibri"/>
              </a:rPr>
              <a:t>Presence Analytics (10.2.0)</a:t>
            </a:r>
          </a:p>
          <a:p>
            <a:pPr>
              <a:buFont typeface="Courier New"/>
              <a:buChar char="o"/>
              <a:defRPr/>
            </a:pPr>
            <a:r>
              <a:rPr lang="en-CA" sz="1000" dirty="0" smtClean="0">
                <a:latin typeface="+mn-lt"/>
                <a:cs typeface="Calibri"/>
              </a:rPr>
              <a:t>Social Analytics (10.2.0)</a:t>
            </a:r>
          </a:p>
          <a:p>
            <a:pPr>
              <a:buFont typeface="Courier New"/>
              <a:buChar char="o"/>
              <a:defRPr/>
            </a:pPr>
            <a:r>
              <a:rPr lang="en-CA" sz="1000" dirty="0" smtClean="0">
                <a:latin typeface="+mn-lt"/>
                <a:cs typeface="Calibri"/>
              </a:rPr>
              <a:t>CMX Custom Guest Portal (10.2.0)</a:t>
            </a:r>
          </a:p>
          <a:p>
            <a:pPr>
              <a:buFont typeface="Courier New"/>
              <a:buChar char="o"/>
              <a:defRPr/>
            </a:pPr>
            <a:r>
              <a:rPr lang="en-CA" sz="1000" dirty="0" smtClean="0">
                <a:latin typeface="+mn-lt"/>
                <a:cs typeface="Calibri"/>
              </a:rPr>
              <a:t>CMX Facebook </a:t>
            </a:r>
            <a:r>
              <a:rPr lang="en-CA" sz="1000" dirty="0" err="1" smtClean="0">
                <a:latin typeface="+mn-lt"/>
                <a:cs typeface="Calibri"/>
              </a:rPr>
              <a:t>WiFi</a:t>
            </a:r>
            <a:r>
              <a:rPr lang="en-CA" sz="1000" dirty="0" smtClean="0">
                <a:latin typeface="+mn-lt"/>
                <a:cs typeface="Calibri"/>
              </a:rPr>
              <a:t> (10.2.0)</a:t>
            </a:r>
          </a:p>
          <a:p>
            <a:pPr>
              <a:buFont typeface="Courier New"/>
              <a:buChar char="o"/>
              <a:defRPr/>
            </a:pPr>
            <a:r>
              <a:rPr lang="en-CA" sz="1000" dirty="0" err="1" smtClean="0">
                <a:latin typeface="+mn-lt"/>
                <a:cs typeface="Calibri"/>
              </a:rPr>
              <a:t>Hyperlocation</a:t>
            </a:r>
            <a:r>
              <a:rPr lang="en-CA" sz="1000" dirty="0" smtClean="0">
                <a:latin typeface="+mn-lt"/>
                <a:cs typeface="Calibri"/>
              </a:rPr>
              <a:t> (10.2.1)</a:t>
            </a:r>
          </a:p>
          <a:p>
            <a:pPr>
              <a:buFont typeface="Courier New"/>
              <a:buChar char="o"/>
              <a:defRPr/>
            </a:pPr>
            <a:r>
              <a:rPr lang="en-CA" sz="1000" dirty="0" err="1" smtClean="0">
                <a:latin typeface="+mn-lt"/>
                <a:cs typeface="Calibri"/>
              </a:rPr>
              <a:t>FastLocate</a:t>
            </a:r>
            <a:r>
              <a:rPr lang="en-CA" sz="1000" dirty="0" smtClean="0">
                <a:latin typeface="+mn-lt"/>
                <a:cs typeface="Calibri"/>
              </a:rPr>
              <a:t> (10.2.1)</a:t>
            </a:r>
          </a:p>
          <a:p>
            <a:pPr>
              <a:buFont typeface="Courier New"/>
              <a:buChar char="o"/>
              <a:defRPr/>
            </a:pPr>
            <a:endParaRPr lang="en-CA" sz="1000" b="1" dirty="0" smtClean="0">
              <a:latin typeface="+mn-lt"/>
              <a:cs typeface="Calibri"/>
            </a:endParaRPr>
          </a:p>
        </p:txBody>
      </p:sp>
      <p:sp>
        <p:nvSpPr>
          <p:cNvPr id="20" name="テキスト ボックス 19"/>
          <p:cNvSpPr txBox="1"/>
          <p:nvPr/>
        </p:nvSpPr>
        <p:spPr>
          <a:xfrm>
            <a:off x="796416" y="2373288"/>
            <a:ext cx="905775" cy="276999"/>
          </a:xfrm>
          <a:prstGeom prst="rect">
            <a:avLst/>
          </a:prstGeom>
          <a:solidFill>
            <a:srgbClr val="FFFF00"/>
          </a:solidFill>
        </p:spPr>
        <p:txBody>
          <a:bodyPr wrap="square" rtlCol="0">
            <a:spAutoFit/>
          </a:bodyPr>
          <a:lstStyle/>
          <a:p>
            <a:r>
              <a:rPr kumimoji="1" lang="ja-JP" altLang="en-US" sz="1200" dirty="0" smtClean="0"/>
              <a:t>リリース済</a:t>
            </a:r>
            <a:endParaRPr kumimoji="1" lang="ja-JP" altLang="en-US" sz="1200" dirty="0"/>
          </a:p>
        </p:txBody>
      </p:sp>
      <p:sp>
        <p:nvSpPr>
          <p:cNvPr id="23" name="テキスト ボックス 22"/>
          <p:cNvSpPr txBox="1"/>
          <p:nvPr/>
        </p:nvSpPr>
        <p:spPr>
          <a:xfrm>
            <a:off x="3004618" y="2384124"/>
            <a:ext cx="905775" cy="276999"/>
          </a:xfrm>
          <a:prstGeom prst="rect">
            <a:avLst/>
          </a:prstGeom>
          <a:solidFill>
            <a:srgbClr val="FFFF00"/>
          </a:solidFill>
        </p:spPr>
        <p:txBody>
          <a:bodyPr wrap="square" rtlCol="0">
            <a:spAutoFit/>
          </a:bodyPr>
          <a:lstStyle/>
          <a:p>
            <a:r>
              <a:rPr kumimoji="1" lang="ja-JP" altLang="en-US" sz="1200" dirty="0" smtClean="0"/>
              <a:t>リリース済</a:t>
            </a:r>
            <a:endParaRPr kumimoji="1" lang="ja-JP" altLang="en-US" sz="1200" dirty="0"/>
          </a:p>
        </p:txBody>
      </p:sp>
      <p:sp>
        <p:nvSpPr>
          <p:cNvPr id="25" name="テキスト ボックス 24"/>
          <p:cNvSpPr txBox="1"/>
          <p:nvPr/>
        </p:nvSpPr>
        <p:spPr>
          <a:xfrm>
            <a:off x="5178078" y="2392786"/>
            <a:ext cx="1325886" cy="276999"/>
          </a:xfrm>
          <a:prstGeom prst="rect">
            <a:avLst/>
          </a:prstGeom>
          <a:solidFill>
            <a:srgbClr val="FFFF00"/>
          </a:solidFill>
        </p:spPr>
        <p:txBody>
          <a:bodyPr wrap="square" rtlCol="0">
            <a:spAutoFit/>
          </a:bodyPr>
          <a:lstStyle/>
          <a:p>
            <a:r>
              <a:rPr kumimoji="1" lang="en-US" altLang="ja-JP" sz="1200" dirty="0" smtClean="0"/>
              <a:t>Q4 CY2016</a:t>
            </a:r>
            <a:r>
              <a:rPr kumimoji="1" lang="ja-JP" altLang="en-US" sz="1200" dirty="0" smtClean="0"/>
              <a:t>予定</a:t>
            </a:r>
            <a:endParaRPr kumimoji="1" lang="ja-JP" altLang="en-US" sz="1200" dirty="0"/>
          </a:p>
        </p:txBody>
      </p:sp>
      <p:sp>
        <p:nvSpPr>
          <p:cNvPr id="26" name="テキスト ボックス 25"/>
          <p:cNvSpPr txBox="1"/>
          <p:nvPr/>
        </p:nvSpPr>
        <p:spPr>
          <a:xfrm>
            <a:off x="7299148" y="2392785"/>
            <a:ext cx="1325886" cy="276999"/>
          </a:xfrm>
          <a:prstGeom prst="rect">
            <a:avLst/>
          </a:prstGeom>
          <a:solidFill>
            <a:srgbClr val="FFFF00"/>
          </a:solidFill>
        </p:spPr>
        <p:txBody>
          <a:bodyPr wrap="square" rtlCol="0">
            <a:spAutoFit/>
          </a:bodyPr>
          <a:lstStyle/>
          <a:p>
            <a:r>
              <a:rPr kumimoji="1" lang="en-US" altLang="ja-JP" sz="1200" dirty="0" smtClean="0"/>
              <a:t>Q1 CY2017</a:t>
            </a:r>
            <a:r>
              <a:rPr kumimoji="1" lang="ja-JP" altLang="en-US" sz="1200" dirty="0" smtClean="0"/>
              <a:t>予定</a:t>
            </a:r>
            <a:endParaRPr kumimoji="1" lang="ja-JP" altLang="en-US" sz="1200" dirty="0"/>
          </a:p>
        </p:txBody>
      </p:sp>
    </p:spTree>
    <p:extLst>
      <p:ext uri="{BB962C8B-B14F-4D97-AF65-F5344CB8AC3E}">
        <p14:creationId xmlns:p14="http://schemas.microsoft.com/office/powerpoint/2010/main" val="768640573"/>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75279" y="1073150"/>
            <a:ext cx="8345488" cy="3168210"/>
          </a:xfrm>
        </p:spPr>
        <p:txBody>
          <a:bodyPr/>
          <a:lstStyle/>
          <a:p>
            <a:pPr>
              <a:buClr>
                <a:schemeClr val="tx1"/>
              </a:buClr>
            </a:pPr>
            <a:endParaRPr lang="en-US" sz="1125" dirty="0"/>
          </a:p>
          <a:p>
            <a:pPr marL="317490" lvl="1" indent="-128588">
              <a:lnSpc>
                <a:spcPct val="100000"/>
              </a:lnSpc>
              <a:buFont typeface="Arial"/>
              <a:buChar char="•"/>
            </a:pPr>
            <a:r>
              <a:rPr lang="en-US" altLang="ja-JP" sz="1400" dirty="0" err="1">
                <a:solidFill>
                  <a:srgbClr val="FF0000"/>
                </a:solidFill>
                <a:ea typeface="+mn-ea"/>
              </a:rPr>
              <a:t>Hyperlocation</a:t>
            </a:r>
            <a:r>
              <a:rPr lang="en-US" altLang="ja-JP" sz="1400" dirty="0">
                <a:solidFill>
                  <a:srgbClr val="FF0000"/>
                </a:solidFill>
                <a:ea typeface="+mn-ea"/>
              </a:rPr>
              <a:t> Troubleshooting </a:t>
            </a:r>
            <a:r>
              <a:rPr lang="en-US" altLang="ja-JP" sz="1400" dirty="0" smtClean="0">
                <a:solidFill>
                  <a:srgbClr val="FF0000"/>
                </a:solidFill>
                <a:ea typeface="+mn-ea"/>
              </a:rPr>
              <a:t>Tool</a:t>
            </a:r>
          </a:p>
          <a:p>
            <a:pPr marL="317490" lvl="1" indent="-128588">
              <a:lnSpc>
                <a:spcPct val="100000"/>
              </a:lnSpc>
              <a:buFont typeface="Arial"/>
              <a:buChar char="•"/>
            </a:pPr>
            <a:r>
              <a:rPr lang="en-US" altLang="ja-JP" sz="1400" dirty="0" smtClean="0">
                <a:solidFill>
                  <a:srgbClr val="FF0000"/>
                </a:solidFill>
                <a:ea typeface="+mn-ea"/>
              </a:rPr>
              <a:t>CleanAir</a:t>
            </a:r>
            <a:r>
              <a:rPr lang="ja-JP" altLang="en-US" sz="1400" dirty="0" smtClean="0">
                <a:solidFill>
                  <a:srgbClr val="FF0000"/>
                </a:solidFill>
                <a:ea typeface="+mn-ea"/>
              </a:rPr>
              <a:t>（リアルタイムマップで干渉源を表示）</a:t>
            </a:r>
            <a:endParaRPr lang="en-US" altLang="ja-JP" sz="1400" dirty="0">
              <a:solidFill>
                <a:srgbClr val="FF0000"/>
              </a:solidFill>
              <a:ea typeface="+mn-ea"/>
            </a:endParaRPr>
          </a:p>
          <a:p>
            <a:pPr marL="317490" lvl="1" indent="-128588">
              <a:lnSpc>
                <a:spcPct val="100000"/>
              </a:lnSpc>
              <a:buFont typeface="Arial"/>
              <a:buChar char="•"/>
            </a:pPr>
            <a:r>
              <a:rPr lang="en-US" sz="1400" dirty="0" smtClean="0">
                <a:solidFill>
                  <a:schemeClr val="tx1"/>
                </a:solidFill>
                <a:latin typeface="+mn-ea"/>
                <a:ea typeface="+mn-ea"/>
              </a:rPr>
              <a:t>CMX Connect</a:t>
            </a:r>
            <a:r>
              <a:rPr lang="ja-JP" altLang="en-US" sz="1400" dirty="0" smtClean="0">
                <a:solidFill>
                  <a:schemeClr val="tx1"/>
                </a:solidFill>
                <a:latin typeface="+mn-ea"/>
                <a:ea typeface="+mn-ea"/>
              </a:rPr>
              <a:t>とホテル業界で使われている</a:t>
            </a:r>
            <a:r>
              <a:rPr lang="en-US" sz="1400" dirty="0" smtClean="0">
                <a:solidFill>
                  <a:schemeClr val="tx1"/>
                </a:solidFill>
                <a:latin typeface="+mn-ea"/>
                <a:ea typeface="+mn-ea"/>
              </a:rPr>
              <a:t>PMS(</a:t>
            </a:r>
            <a:r>
              <a:rPr lang="en-US" altLang="ja-JP" sz="1400" dirty="0" smtClean="0">
                <a:latin typeface="+mn-ea"/>
                <a:ea typeface="+mn-ea"/>
              </a:rPr>
              <a:t>Property </a:t>
            </a:r>
            <a:r>
              <a:rPr lang="en-US" altLang="ja-JP" sz="1400" dirty="0">
                <a:latin typeface="+mn-ea"/>
                <a:ea typeface="+mn-ea"/>
              </a:rPr>
              <a:t>Management </a:t>
            </a:r>
            <a:r>
              <a:rPr lang="en-US" altLang="ja-JP" sz="1400" dirty="0" smtClean="0">
                <a:latin typeface="+mn-ea"/>
                <a:ea typeface="+mn-ea"/>
              </a:rPr>
              <a:t>System)※</a:t>
            </a:r>
            <a:r>
              <a:rPr lang="en-US" sz="1400" dirty="0" smtClean="0">
                <a:solidFill>
                  <a:schemeClr val="tx1"/>
                </a:solidFill>
                <a:latin typeface="+mn-ea"/>
                <a:ea typeface="+mn-ea"/>
              </a:rPr>
              <a:t> </a:t>
            </a:r>
            <a:r>
              <a:rPr lang="ja-JP" altLang="en-US" sz="1400" dirty="0" smtClean="0">
                <a:solidFill>
                  <a:schemeClr val="tx1"/>
                </a:solidFill>
                <a:latin typeface="+mn-ea"/>
                <a:ea typeface="+mn-ea"/>
              </a:rPr>
              <a:t>の連携</a:t>
            </a:r>
            <a:endParaRPr lang="en-US" sz="1400" dirty="0" smtClean="0">
              <a:solidFill>
                <a:srgbClr val="FF0000"/>
              </a:solidFill>
              <a:latin typeface="+mn-ea"/>
              <a:ea typeface="+mn-ea"/>
            </a:endParaRPr>
          </a:p>
          <a:p>
            <a:pPr marL="317490" lvl="1" indent="-128588">
              <a:lnSpc>
                <a:spcPct val="100000"/>
              </a:lnSpc>
              <a:buFont typeface="Arial"/>
              <a:buChar char="•"/>
            </a:pPr>
            <a:r>
              <a:rPr lang="ja-JP" altLang="en-US" sz="1400" dirty="0" smtClean="0">
                <a:solidFill>
                  <a:schemeClr val="tx1"/>
                </a:solidFill>
                <a:latin typeface="+mn-ea"/>
                <a:ea typeface="+mn-ea"/>
              </a:rPr>
              <a:t>空港向けの設定（</a:t>
            </a:r>
            <a:r>
              <a:rPr lang="en-US" altLang="ja-JP" sz="1400" dirty="0"/>
              <a:t>airport </a:t>
            </a:r>
            <a:r>
              <a:rPr lang="en-US" altLang="ja-JP" sz="1400" dirty="0" smtClean="0"/>
              <a:t>vertical</a:t>
            </a:r>
            <a:r>
              <a:rPr lang="ja-JP" altLang="en-US" sz="1400" dirty="0" smtClean="0"/>
              <a:t>）を使うことで、</a:t>
            </a:r>
            <a:r>
              <a:rPr lang="en-US" altLang="ja-JP" sz="1400" dirty="0" smtClean="0"/>
              <a:t>Average </a:t>
            </a:r>
            <a:r>
              <a:rPr lang="en-US" altLang="ja-JP" sz="1400" dirty="0"/>
              <a:t>Dwell </a:t>
            </a:r>
            <a:r>
              <a:rPr lang="en-US" altLang="ja-JP" sz="1400" dirty="0" smtClean="0"/>
              <a:t>Time</a:t>
            </a:r>
            <a:r>
              <a:rPr lang="ja-JP" altLang="en-US" sz="1400" dirty="0" smtClean="0"/>
              <a:t>（平均滞在時間）の代わりに</a:t>
            </a:r>
            <a:endParaRPr lang="en-US" altLang="ja-JP" sz="1400" dirty="0" smtClean="0"/>
          </a:p>
          <a:p>
            <a:pPr marL="188902" lvl="1">
              <a:lnSpc>
                <a:spcPct val="100000"/>
              </a:lnSpc>
            </a:pPr>
            <a:r>
              <a:rPr lang="en-US" sz="1400" dirty="0" smtClean="0">
                <a:solidFill>
                  <a:schemeClr val="tx1"/>
                </a:solidFill>
                <a:latin typeface="+mn-ea"/>
                <a:ea typeface="+mn-ea"/>
              </a:rPr>
              <a:t>Queue Time</a:t>
            </a:r>
            <a:r>
              <a:rPr lang="ja-JP" altLang="en-US" sz="1400" dirty="0" smtClean="0">
                <a:solidFill>
                  <a:schemeClr val="tx1"/>
                </a:solidFill>
                <a:latin typeface="+mn-ea"/>
                <a:ea typeface="+mn-ea"/>
              </a:rPr>
              <a:t>（待ち時間）</a:t>
            </a:r>
            <a:r>
              <a:rPr lang="en-US" sz="1400" dirty="0" smtClean="0">
                <a:solidFill>
                  <a:schemeClr val="tx1"/>
                </a:solidFill>
                <a:latin typeface="+mn-ea"/>
                <a:ea typeface="+mn-ea"/>
              </a:rPr>
              <a:t> </a:t>
            </a:r>
            <a:r>
              <a:rPr lang="ja-JP" altLang="en-US" sz="1400" dirty="0" smtClean="0">
                <a:solidFill>
                  <a:schemeClr val="tx1"/>
                </a:solidFill>
                <a:latin typeface="+mn-ea"/>
                <a:ea typeface="+mn-ea"/>
              </a:rPr>
              <a:t>の</a:t>
            </a:r>
            <a:r>
              <a:rPr lang="en-US" sz="1400" dirty="0" smtClean="0">
                <a:solidFill>
                  <a:schemeClr val="tx1"/>
                </a:solidFill>
                <a:latin typeface="+mn-ea"/>
                <a:ea typeface="+mn-ea"/>
              </a:rPr>
              <a:t>Analytics W</a:t>
            </a:r>
            <a:r>
              <a:rPr lang="en-US" altLang="ja-JP" sz="1400" dirty="0" smtClean="0">
                <a:latin typeface="+mn-ea"/>
                <a:ea typeface="+mn-ea"/>
              </a:rPr>
              <a:t>idget</a:t>
            </a:r>
            <a:r>
              <a:rPr lang="ja-JP" altLang="en-US" sz="1400" dirty="0" smtClean="0">
                <a:latin typeface="+mn-ea"/>
                <a:ea typeface="+mn-ea"/>
              </a:rPr>
              <a:t>が使用可能</a:t>
            </a:r>
            <a:endParaRPr lang="en-US" sz="1400" dirty="0">
              <a:solidFill>
                <a:schemeClr val="tx1"/>
              </a:solidFill>
              <a:latin typeface="+mn-ea"/>
              <a:ea typeface="+mn-ea"/>
            </a:endParaRPr>
          </a:p>
          <a:p>
            <a:pPr marL="317490" lvl="1" indent="-128588">
              <a:lnSpc>
                <a:spcPct val="100000"/>
              </a:lnSpc>
              <a:buFont typeface="Arial"/>
              <a:buChar char="•"/>
            </a:pPr>
            <a:r>
              <a:rPr lang="en-US" sz="1400" dirty="0" smtClean="0">
                <a:latin typeface="+mn-ea"/>
                <a:ea typeface="+mn-ea"/>
              </a:rPr>
              <a:t>Analytics</a:t>
            </a:r>
            <a:r>
              <a:rPr lang="ja-JP" altLang="en-US" sz="1400" dirty="0" smtClean="0">
                <a:latin typeface="+mn-ea"/>
                <a:ea typeface="+mn-ea"/>
              </a:rPr>
              <a:t>レポートを</a:t>
            </a:r>
            <a:r>
              <a:rPr lang="en-US" sz="1400" dirty="0" smtClean="0">
                <a:latin typeface="+mn-ea"/>
                <a:ea typeface="+mn-ea"/>
              </a:rPr>
              <a:t>Excel </a:t>
            </a:r>
            <a:r>
              <a:rPr lang="ja-JP" altLang="en-US" sz="1400" dirty="0" smtClean="0">
                <a:latin typeface="+mn-ea"/>
                <a:ea typeface="+mn-ea"/>
              </a:rPr>
              <a:t>または</a:t>
            </a:r>
            <a:r>
              <a:rPr lang="en-US" sz="1400" dirty="0" smtClean="0">
                <a:latin typeface="+mn-ea"/>
                <a:ea typeface="+mn-ea"/>
              </a:rPr>
              <a:t> PDF</a:t>
            </a:r>
            <a:r>
              <a:rPr lang="ja-JP" altLang="en-US" sz="1400" dirty="0" smtClean="0">
                <a:latin typeface="+mn-ea"/>
                <a:ea typeface="+mn-ea"/>
              </a:rPr>
              <a:t>でエクスポート</a:t>
            </a:r>
            <a:endParaRPr lang="en-US" sz="1400" dirty="0">
              <a:latin typeface="+mn-ea"/>
              <a:ea typeface="+mn-ea"/>
            </a:endParaRPr>
          </a:p>
          <a:p>
            <a:pPr marL="188902" lvl="1">
              <a:lnSpc>
                <a:spcPct val="100000"/>
              </a:lnSpc>
            </a:pPr>
            <a:endParaRPr lang="en-US" sz="1500" dirty="0">
              <a:latin typeface="+mn-ea"/>
              <a:ea typeface="+mn-ea"/>
            </a:endParaRPr>
          </a:p>
          <a:p>
            <a:pPr marL="188902" lvl="1">
              <a:lnSpc>
                <a:spcPct val="100000"/>
              </a:lnSpc>
            </a:pPr>
            <a:endParaRPr lang="en-US" sz="1500" dirty="0">
              <a:latin typeface="+mn-ea"/>
              <a:ea typeface="+mn-ea"/>
            </a:endParaRPr>
          </a:p>
        </p:txBody>
      </p:sp>
      <p:sp>
        <p:nvSpPr>
          <p:cNvPr id="3" name="Title 2"/>
          <p:cNvSpPr>
            <a:spLocks noGrp="1"/>
          </p:cNvSpPr>
          <p:nvPr>
            <p:ph type="title"/>
          </p:nvPr>
        </p:nvSpPr>
        <p:spPr/>
        <p:txBody>
          <a:bodyPr/>
          <a:lstStyle/>
          <a:p>
            <a:r>
              <a:rPr lang="en-US" dirty="0" smtClean="0"/>
              <a:t>CMX 10.2.2 – </a:t>
            </a:r>
            <a:r>
              <a:rPr lang="ja-JP" altLang="en-US" dirty="0" smtClean="0"/>
              <a:t>新機能詳細</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292" y="2970212"/>
            <a:ext cx="3568505" cy="11938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2399" y="3014623"/>
            <a:ext cx="2896544" cy="831946"/>
          </a:xfrm>
          <a:prstGeom prst="rect">
            <a:avLst/>
          </a:prstGeom>
        </p:spPr>
      </p:pic>
      <p:sp>
        <p:nvSpPr>
          <p:cNvPr id="2" name="正方形/長方形 1"/>
          <p:cNvSpPr/>
          <p:nvPr/>
        </p:nvSpPr>
        <p:spPr>
          <a:xfrm>
            <a:off x="818255" y="4283724"/>
            <a:ext cx="8002512" cy="246221"/>
          </a:xfrm>
          <a:prstGeom prst="rect">
            <a:avLst/>
          </a:prstGeom>
        </p:spPr>
        <p:txBody>
          <a:bodyPr wrap="none">
            <a:spAutoFit/>
          </a:bodyPr>
          <a:lstStyle/>
          <a:p>
            <a:r>
              <a:rPr lang="en-US" altLang="ja-JP" sz="1000" dirty="0" smtClean="0">
                <a:latin typeface="+mn-ea"/>
              </a:rPr>
              <a:t>※PMS(Property </a:t>
            </a:r>
            <a:r>
              <a:rPr lang="en-US" altLang="ja-JP" sz="1000" dirty="0">
                <a:latin typeface="+mn-ea"/>
              </a:rPr>
              <a:t>Management System</a:t>
            </a:r>
            <a:r>
              <a:rPr lang="en-US" altLang="ja-JP" sz="1000" dirty="0" smtClean="0">
                <a:latin typeface="+mn-ea"/>
              </a:rPr>
              <a:t>)</a:t>
            </a:r>
            <a:r>
              <a:rPr lang="ja-JP" altLang="en-US" sz="1000" dirty="0" smtClean="0">
                <a:latin typeface="+mn-ea"/>
              </a:rPr>
              <a:t>とはホテル業界でよく使われている宿泊部門の管理システムの総称。予約管理、精算、顧客管理を行う。</a:t>
            </a:r>
            <a:r>
              <a:rPr lang="en-US" altLang="ja-JP" sz="1000" dirty="0" smtClean="0">
                <a:latin typeface="+mn-ea"/>
              </a:rPr>
              <a:t> </a:t>
            </a:r>
            <a:endParaRPr lang="ja-JP" altLang="en-US" sz="1000" dirty="0"/>
          </a:p>
        </p:txBody>
      </p:sp>
    </p:spTree>
    <p:extLst>
      <p:ext uri="{BB962C8B-B14F-4D97-AF65-F5344CB8AC3E}">
        <p14:creationId xmlns:p14="http://schemas.microsoft.com/office/powerpoint/2010/main" val="97172875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Hyperlocation Troubleshooting Tool</a:t>
            </a:r>
            <a:endParaRPr lang="en-US" dirty="0"/>
          </a:p>
        </p:txBody>
      </p:sp>
      <p:sp>
        <p:nvSpPr>
          <p:cNvPr id="3" name="Content Placeholder 2"/>
          <p:cNvSpPr>
            <a:spLocks noGrp="1"/>
          </p:cNvSpPr>
          <p:nvPr>
            <p:ph idx="1"/>
          </p:nvPr>
        </p:nvSpPr>
        <p:spPr/>
        <p:txBody>
          <a:bodyPr/>
          <a:lstStyle/>
          <a:p>
            <a:r>
              <a:rPr lang="en-US" dirty="0" smtClean="0">
                <a:solidFill>
                  <a:srgbClr val="4C4C4C"/>
                </a:solidFill>
              </a:rPr>
              <a:t>CMX10.2.2 </a:t>
            </a:r>
            <a:r>
              <a:rPr lang="ja-JP" altLang="en-US" dirty="0" smtClean="0">
                <a:solidFill>
                  <a:srgbClr val="4C4C4C"/>
                </a:solidFill>
              </a:rPr>
              <a:t>から</a:t>
            </a:r>
            <a:r>
              <a:rPr lang="en-US" dirty="0" err="1" smtClean="0">
                <a:solidFill>
                  <a:srgbClr val="4C4C4C"/>
                </a:solidFill>
              </a:rPr>
              <a:t>Hyperlocation</a:t>
            </a:r>
            <a:r>
              <a:rPr lang="en-US" dirty="0" smtClean="0">
                <a:solidFill>
                  <a:srgbClr val="4C4C4C"/>
                </a:solidFill>
              </a:rPr>
              <a:t> Troubleshooting  Tool</a:t>
            </a:r>
            <a:r>
              <a:rPr lang="ja-JP" altLang="en-US" dirty="0" smtClean="0">
                <a:solidFill>
                  <a:srgbClr val="4C4C4C"/>
                </a:solidFill>
              </a:rPr>
              <a:t>が追加されました。</a:t>
            </a:r>
            <a:endParaRPr lang="en-US" dirty="0">
              <a:solidFill>
                <a:srgbClr val="4C4C4C"/>
              </a:solidFill>
            </a:endParaRPr>
          </a:p>
          <a:p>
            <a:pPr marL="692150" lvl="1" indent="-285750">
              <a:buFont typeface="Lucida Grande"/>
              <a:buChar char="-"/>
            </a:pPr>
            <a:r>
              <a:rPr lang="en-US" dirty="0" err="1" smtClean="0">
                <a:solidFill>
                  <a:srgbClr val="4C4C4C"/>
                </a:solidFill>
              </a:rPr>
              <a:t>Hyperlocation</a:t>
            </a:r>
            <a:r>
              <a:rPr lang="ja-JP" altLang="en-US" dirty="0" smtClean="0">
                <a:solidFill>
                  <a:srgbClr val="4C4C4C"/>
                </a:solidFill>
              </a:rPr>
              <a:t>を使う際に</a:t>
            </a:r>
            <a:r>
              <a:rPr lang="en-US" dirty="0" smtClean="0">
                <a:solidFill>
                  <a:srgbClr val="4C4C4C"/>
                </a:solidFill>
              </a:rPr>
              <a:t>WLC</a:t>
            </a:r>
            <a:r>
              <a:rPr lang="ja-JP" altLang="en-US" dirty="0" err="1" smtClean="0">
                <a:solidFill>
                  <a:srgbClr val="4C4C4C"/>
                </a:solidFill>
              </a:rPr>
              <a:t>、</a:t>
            </a:r>
            <a:r>
              <a:rPr lang="ja-JP" altLang="en-US" dirty="0" smtClean="0">
                <a:solidFill>
                  <a:srgbClr val="4C4C4C"/>
                </a:solidFill>
              </a:rPr>
              <a:t>アクセスポイント、</a:t>
            </a:r>
            <a:r>
              <a:rPr lang="en-US" altLang="ja-JP" dirty="0" smtClean="0">
                <a:solidFill>
                  <a:srgbClr val="4C4C4C"/>
                </a:solidFill>
              </a:rPr>
              <a:t>CMX</a:t>
            </a:r>
            <a:r>
              <a:rPr lang="ja-JP" altLang="en-US" dirty="0" smtClean="0">
                <a:solidFill>
                  <a:srgbClr val="4C4C4C"/>
                </a:solidFill>
              </a:rPr>
              <a:t>の設定をチェックするためのツール</a:t>
            </a:r>
            <a:endParaRPr lang="en-US" altLang="ja-JP" dirty="0">
              <a:solidFill>
                <a:srgbClr val="4C4C4C"/>
              </a:solidFill>
            </a:endParaRPr>
          </a:p>
          <a:p>
            <a:pPr marL="692150" lvl="1" indent="-285750">
              <a:buFont typeface="Lucida Grande"/>
              <a:buChar char="-"/>
            </a:pPr>
            <a:r>
              <a:rPr lang="ja-JP" altLang="en-US" dirty="0" smtClean="0">
                <a:solidFill>
                  <a:srgbClr val="4C4C4C"/>
                </a:solidFill>
              </a:rPr>
              <a:t>１度に</a:t>
            </a:r>
            <a:r>
              <a:rPr lang="en-US" altLang="ja-JP" dirty="0" smtClean="0">
                <a:solidFill>
                  <a:srgbClr val="4C4C4C"/>
                </a:solidFill>
              </a:rPr>
              <a:t>2 </a:t>
            </a:r>
            <a:r>
              <a:rPr lang="en-US" dirty="0" smtClean="0">
                <a:solidFill>
                  <a:srgbClr val="4C4C4C"/>
                </a:solidFill>
              </a:rPr>
              <a:t>AP</a:t>
            </a:r>
            <a:r>
              <a:rPr lang="en-US" baseline="30000" dirty="0" smtClean="0">
                <a:solidFill>
                  <a:srgbClr val="FF0000"/>
                </a:solidFill>
              </a:rPr>
              <a:t>#</a:t>
            </a:r>
            <a:r>
              <a:rPr lang="ja-JP" altLang="en-US" dirty="0" err="1" smtClean="0">
                <a:solidFill>
                  <a:srgbClr val="4C4C4C"/>
                </a:solidFill>
              </a:rPr>
              <a:t>、</a:t>
            </a:r>
            <a:r>
              <a:rPr lang="en-US" altLang="ja-JP" dirty="0" smtClean="0">
                <a:solidFill>
                  <a:srgbClr val="4C4C4C"/>
                </a:solidFill>
              </a:rPr>
              <a:t>6 </a:t>
            </a:r>
            <a:r>
              <a:rPr lang="en-US" dirty="0" smtClean="0">
                <a:solidFill>
                  <a:srgbClr val="4C4C4C"/>
                </a:solidFill>
              </a:rPr>
              <a:t>WLC</a:t>
            </a:r>
            <a:r>
              <a:rPr lang="en-US" baseline="30000" dirty="0" smtClean="0">
                <a:solidFill>
                  <a:srgbClr val="FF0000"/>
                </a:solidFill>
              </a:rPr>
              <a:t>#</a:t>
            </a:r>
            <a:r>
              <a:rPr lang="en-US" baseline="30000" dirty="0" smtClean="0">
                <a:solidFill>
                  <a:srgbClr val="4C4C4C"/>
                </a:solidFill>
              </a:rPr>
              <a:t> </a:t>
            </a:r>
            <a:r>
              <a:rPr lang="ja-JP" altLang="en-US" dirty="0" err="1">
                <a:solidFill>
                  <a:srgbClr val="4C4C4C"/>
                </a:solidFill>
              </a:rPr>
              <a:t>、</a:t>
            </a:r>
            <a:r>
              <a:rPr lang="en-US" dirty="0" smtClean="0">
                <a:solidFill>
                  <a:srgbClr val="4C4C4C"/>
                </a:solidFill>
              </a:rPr>
              <a:t>16 CMX </a:t>
            </a:r>
            <a:r>
              <a:rPr lang="ja-JP" altLang="en-US" dirty="0" smtClean="0">
                <a:solidFill>
                  <a:srgbClr val="4C4C4C"/>
                </a:solidFill>
              </a:rPr>
              <a:t>のパラメーターや設定を確認できる</a:t>
            </a:r>
            <a:endParaRPr lang="en-US" altLang="ja-JP" dirty="0">
              <a:solidFill>
                <a:srgbClr val="4C4C4C"/>
              </a:solidFill>
            </a:endParaRPr>
          </a:p>
          <a:p>
            <a:pPr marL="692150" lvl="1" indent="-285750">
              <a:buFont typeface="Lucida Grande"/>
              <a:buChar char="-"/>
            </a:pPr>
            <a:r>
              <a:rPr lang="ja-JP" altLang="en-US" dirty="0" smtClean="0">
                <a:solidFill>
                  <a:srgbClr val="4C4C4C"/>
                </a:solidFill>
              </a:rPr>
              <a:t>ツールを使う前に必要な事前準備</a:t>
            </a:r>
            <a:endParaRPr lang="en-US" altLang="ja-JP" dirty="0" smtClean="0">
              <a:solidFill>
                <a:srgbClr val="4C4C4C"/>
              </a:solidFill>
            </a:endParaRPr>
          </a:p>
          <a:p>
            <a:pPr marL="406400" lvl="1" indent="0">
              <a:buClr>
                <a:schemeClr val="accent2"/>
              </a:buClr>
              <a:buNone/>
            </a:pPr>
            <a:r>
              <a:rPr lang="ja-JP" altLang="en-US" dirty="0" smtClean="0">
                <a:solidFill>
                  <a:srgbClr val="4C4C4C"/>
                </a:solidFill>
              </a:rPr>
              <a:t>１</a:t>
            </a:r>
            <a:r>
              <a:rPr lang="ja-JP" altLang="en-US" dirty="0">
                <a:solidFill>
                  <a:srgbClr val="4C4C4C"/>
                </a:solidFill>
              </a:rPr>
              <a:t>．</a:t>
            </a:r>
            <a:r>
              <a:rPr lang="en-US" altLang="ja-JP" dirty="0" err="1" smtClean="0">
                <a:solidFill>
                  <a:srgbClr val="4C4C4C"/>
                </a:solidFill>
              </a:rPr>
              <a:t>Hyperlocation</a:t>
            </a:r>
            <a:r>
              <a:rPr lang="ja-JP" altLang="en-US" dirty="0" smtClean="0">
                <a:solidFill>
                  <a:srgbClr val="4C4C4C"/>
                </a:solidFill>
              </a:rPr>
              <a:t>モジュールとアンテナがインストールされている</a:t>
            </a:r>
            <a:r>
              <a:rPr lang="en-US" altLang="ja-JP" dirty="0" smtClean="0">
                <a:solidFill>
                  <a:srgbClr val="4C4C4C"/>
                </a:solidFill>
              </a:rPr>
              <a:t>AP</a:t>
            </a:r>
            <a:r>
              <a:rPr lang="ja-JP" altLang="en-US" dirty="0">
                <a:solidFill>
                  <a:srgbClr val="4C4C4C"/>
                </a:solidFill>
              </a:rPr>
              <a:t>を</a:t>
            </a:r>
            <a:r>
              <a:rPr lang="en-US" dirty="0" smtClean="0">
                <a:solidFill>
                  <a:srgbClr val="4C4C4C"/>
                </a:solidFill>
              </a:rPr>
              <a:t>building/floor map</a:t>
            </a:r>
            <a:r>
              <a:rPr lang="ja-JP" altLang="en-US" dirty="0" smtClean="0">
                <a:solidFill>
                  <a:srgbClr val="4C4C4C"/>
                </a:solidFill>
              </a:rPr>
              <a:t>にアサインする</a:t>
            </a:r>
            <a:endParaRPr lang="en-US" altLang="ja-JP" dirty="0" smtClean="0">
              <a:solidFill>
                <a:srgbClr val="4C4C4C"/>
              </a:solidFill>
            </a:endParaRPr>
          </a:p>
          <a:p>
            <a:pPr marL="406400" lvl="1" indent="0">
              <a:buClr>
                <a:schemeClr val="accent2"/>
              </a:buClr>
              <a:buNone/>
            </a:pPr>
            <a:r>
              <a:rPr lang="ja-JP" altLang="en-US" dirty="0" smtClean="0">
                <a:solidFill>
                  <a:srgbClr val="4C4C4C"/>
                </a:solidFill>
              </a:rPr>
              <a:t>２</a:t>
            </a:r>
            <a:r>
              <a:rPr lang="ja-JP" altLang="en-US" dirty="0">
                <a:solidFill>
                  <a:srgbClr val="4C4C4C"/>
                </a:solidFill>
              </a:rPr>
              <a:t>．</a:t>
            </a:r>
            <a:r>
              <a:rPr lang="en-US" altLang="ja-JP" dirty="0" smtClean="0">
                <a:solidFill>
                  <a:srgbClr val="4C4C4C"/>
                </a:solidFill>
              </a:rPr>
              <a:t>AP</a:t>
            </a:r>
            <a:r>
              <a:rPr lang="ja-JP" altLang="en-US" dirty="0" smtClean="0">
                <a:solidFill>
                  <a:srgbClr val="4C4C4C"/>
                </a:solidFill>
              </a:rPr>
              <a:t>と</a:t>
            </a:r>
            <a:r>
              <a:rPr lang="en-US" altLang="ja-JP" dirty="0" smtClean="0">
                <a:solidFill>
                  <a:srgbClr val="4C4C4C"/>
                </a:solidFill>
              </a:rPr>
              <a:t>WLC</a:t>
            </a:r>
            <a:r>
              <a:rPr lang="ja-JP" altLang="en-US" dirty="0" smtClean="0">
                <a:solidFill>
                  <a:srgbClr val="4C4C4C"/>
                </a:solidFill>
              </a:rPr>
              <a:t>の</a:t>
            </a:r>
            <a:r>
              <a:rPr lang="en-US" altLang="ja-JP" dirty="0" smtClean="0">
                <a:solidFill>
                  <a:srgbClr val="4C4C4C"/>
                </a:solidFill>
              </a:rPr>
              <a:t>Telnet</a:t>
            </a:r>
            <a:r>
              <a:rPr lang="ja-JP" altLang="en-US" dirty="0" smtClean="0">
                <a:solidFill>
                  <a:srgbClr val="4C4C4C"/>
                </a:solidFill>
              </a:rPr>
              <a:t>または</a:t>
            </a:r>
            <a:r>
              <a:rPr lang="en-US" altLang="ja-JP" dirty="0" smtClean="0">
                <a:solidFill>
                  <a:srgbClr val="4C4C4C"/>
                </a:solidFill>
              </a:rPr>
              <a:t>SSH</a:t>
            </a:r>
            <a:r>
              <a:rPr lang="ja-JP" altLang="en-US" dirty="0" smtClean="0">
                <a:solidFill>
                  <a:srgbClr val="4C4C4C"/>
                </a:solidFill>
              </a:rPr>
              <a:t>を有効にする</a:t>
            </a:r>
            <a:endParaRPr lang="en-US" dirty="0" smtClean="0">
              <a:solidFill>
                <a:srgbClr val="4C4C4C"/>
              </a:solidFill>
            </a:endParaRPr>
          </a:p>
          <a:p>
            <a:pPr marL="857250" lvl="2" indent="-285750">
              <a:buFont typeface="Lucida Grande"/>
              <a:buChar char="-"/>
            </a:pPr>
            <a:endParaRPr lang="en-US" dirty="0" smtClean="0">
              <a:solidFill>
                <a:srgbClr val="4C4C4C"/>
              </a:solidFill>
            </a:endParaRPr>
          </a:p>
          <a:p>
            <a:pPr indent="0">
              <a:buNone/>
            </a:pPr>
            <a:endParaRPr lang="en-US" dirty="0"/>
          </a:p>
        </p:txBody>
      </p:sp>
      <p:grpSp>
        <p:nvGrpSpPr>
          <p:cNvPr id="7" name="Group 6"/>
          <p:cNvGrpSpPr/>
          <p:nvPr/>
        </p:nvGrpSpPr>
        <p:grpSpPr>
          <a:xfrm>
            <a:off x="1474433" y="2787826"/>
            <a:ext cx="6325148" cy="2076651"/>
            <a:chOff x="1146098" y="2812606"/>
            <a:chExt cx="6325148" cy="2076651"/>
          </a:xfrm>
        </p:grpSpPr>
        <p:pic>
          <p:nvPicPr>
            <p:cNvPr id="5" name="Picture 4" descr="2016-03-23_10-50-1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098" y="2812606"/>
              <a:ext cx="6300368" cy="1916557"/>
            </a:xfrm>
            <a:prstGeom prst="rect">
              <a:avLst/>
            </a:prstGeom>
          </p:spPr>
        </p:pic>
        <p:sp>
          <p:nvSpPr>
            <p:cNvPr id="6" name="TextBox 5"/>
            <p:cNvSpPr txBox="1"/>
            <p:nvPr/>
          </p:nvSpPr>
          <p:spPr>
            <a:xfrm>
              <a:off x="3599294" y="4489147"/>
              <a:ext cx="3871952" cy="400110"/>
            </a:xfrm>
            <a:prstGeom prst="rect">
              <a:avLst/>
            </a:prstGeom>
            <a:noFill/>
          </p:spPr>
          <p:txBody>
            <a:bodyPr wrap="square" rtlCol="0">
              <a:spAutoFit/>
            </a:bodyPr>
            <a:lstStyle/>
            <a:p>
              <a:pPr marL="406400" lvl="1" algn="ctr">
                <a:buClr>
                  <a:schemeClr val="accent2"/>
                </a:buClr>
              </a:pPr>
              <a:r>
                <a:rPr lang="en-US" sz="1000" dirty="0" smtClean="0">
                  <a:solidFill>
                    <a:srgbClr val="FF0000"/>
                  </a:solidFill>
                </a:rPr>
                <a:t># - CMX</a:t>
              </a:r>
              <a:r>
                <a:rPr lang="ja-JP" altLang="en-US" sz="1000" dirty="0" smtClean="0">
                  <a:solidFill>
                    <a:srgbClr val="FF0000"/>
                  </a:solidFill>
                </a:rPr>
                <a:t>が</a:t>
              </a:r>
              <a:r>
                <a:rPr lang="en-US" altLang="ja-JP" sz="1000" dirty="0" smtClean="0">
                  <a:solidFill>
                    <a:srgbClr val="FF0000"/>
                  </a:solidFill>
                </a:rPr>
                <a:t>AP</a:t>
              </a:r>
              <a:r>
                <a:rPr lang="ja-JP" altLang="en-US" sz="1000" dirty="0" err="1" smtClean="0">
                  <a:solidFill>
                    <a:srgbClr val="FF0000"/>
                  </a:solidFill>
                </a:rPr>
                <a:t>、</a:t>
              </a:r>
              <a:r>
                <a:rPr lang="en-US" altLang="ja-JP" sz="1000" dirty="0" smtClean="0">
                  <a:solidFill>
                    <a:srgbClr val="FF0000"/>
                  </a:solidFill>
                </a:rPr>
                <a:t>WLC</a:t>
              </a:r>
              <a:r>
                <a:rPr lang="ja-JP" altLang="en-US" sz="1000" dirty="0" smtClean="0">
                  <a:solidFill>
                    <a:srgbClr val="FF0000"/>
                  </a:solidFill>
                </a:rPr>
                <a:t>に対して</a:t>
              </a:r>
              <a:r>
                <a:rPr lang="en-US" altLang="ja-JP" sz="1000" dirty="0" smtClean="0">
                  <a:solidFill>
                    <a:srgbClr val="FF0000"/>
                  </a:solidFill>
                </a:rPr>
                <a:t>Telnet</a:t>
              </a:r>
              <a:r>
                <a:rPr lang="ja-JP" altLang="en-US" sz="1000" dirty="0" smtClean="0">
                  <a:solidFill>
                    <a:srgbClr val="FF0000"/>
                  </a:solidFill>
                </a:rPr>
                <a:t>または</a:t>
              </a:r>
              <a:r>
                <a:rPr lang="en-US" altLang="ja-JP" sz="1000" dirty="0" smtClean="0">
                  <a:solidFill>
                    <a:srgbClr val="FF0000"/>
                  </a:solidFill>
                </a:rPr>
                <a:t>SSH</a:t>
              </a:r>
              <a:r>
                <a:rPr lang="ja-JP" altLang="en-US" sz="1000" dirty="0" smtClean="0">
                  <a:solidFill>
                    <a:srgbClr val="FF0000"/>
                  </a:solidFill>
                </a:rPr>
                <a:t>で設定を確認するため、</a:t>
              </a:r>
              <a:r>
                <a:rPr lang="en-US" altLang="ja-JP" sz="1000" dirty="0" smtClean="0">
                  <a:solidFill>
                    <a:srgbClr val="FF0000"/>
                  </a:solidFill>
                </a:rPr>
                <a:t>AP</a:t>
              </a:r>
              <a:r>
                <a:rPr lang="ja-JP" altLang="en-US" sz="1000" dirty="0" err="1" smtClean="0">
                  <a:solidFill>
                    <a:srgbClr val="FF0000"/>
                  </a:solidFill>
                </a:rPr>
                <a:t>、</a:t>
              </a:r>
              <a:r>
                <a:rPr lang="en-US" altLang="ja-JP" sz="1000" dirty="0" smtClean="0">
                  <a:solidFill>
                    <a:srgbClr val="FF0000"/>
                  </a:solidFill>
                </a:rPr>
                <a:t>WLC</a:t>
              </a:r>
              <a:r>
                <a:rPr lang="ja-JP" altLang="en-US" sz="1000" dirty="0" smtClean="0">
                  <a:solidFill>
                    <a:srgbClr val="FF0000"/>
                  </a:solidFill>
                </a:rPr>
                <a:t>の正しいユーザ情報が必要になります。</a:t>
              </a:r>
              <a:endParaRPr lang="en-US" sz="1000" dirty="0">
                <a:solidFill>
                  <a:srgbClr val="FF0000"/>
                </a:solidFill>
              </a:endParaRPr>
            </a:p>
          </p:txBody>
        </p:sp>
      </p:grpSp>
      <p:sp>
        <p:nvSpPr>
          <p:cNvPr id="8" name="テキスト ボックス 7"/>
          <p:cNvSpPr txBox="1"/>
          <p:nvPr/>
        </p:nvSpPr>
        <p:spPr>
          <a:xfrm>
            <a:off x="6463880" y="-14708"/>
            <a:ext cx="2680120" cy="461665"/>
          </a:xfrm>
          <a:prstGeom prst="rect">
            <a:avLst/>
          </a:prstGeom>
          <a:solidFill>
            <a:srgbClr val="FA7AE8"/>
          </a:solidFill>
        </p:spPr>
        <p:txBody>
          <a:bodyPr wrap="square" rtlCol="0">
            <a:spAutoFit/>
          </a:bodyPr>
          <a:lstStyle/>
          <a:p>
            <a:r>
              <a:rPr kumimoji="1" lang="en-US" altLang="ja-JP" sz="1200" dirty="0" err="1" smtClean="0"/>
              <a:t>Hyperlocation</a:t>
            </a:r>
            <a:r>
              <a:rPr kumimoji="1" lang="en-US" altLang="ja-JP" sz="1200" dirty="0" smtClean="0"/>
              <a:t> Diagnostics</a:t>
            </a:r>
          </a:p>
          <a:p>
            <a:r>
              <a:rPr kumimoji="1" lang="en-US" altLang="ja-JP" sz="1200" dirty="0" smtClean="0"/>
              <a:t>Detect &amp; Locate </a:t>
            </a:r>
            <a:r>
              <a:rPr kumimoji="1" lang="ja-JP" altLang="en-US" sz="1200" dirty="0" smtClean="0"/>
              <a:t>＞ </a:t>
            </a:r>
            <a:r>
              <a:rPr kumimoji="1" lang="en-US" altLang="ja-JP" sz="1200" dirty="0" smtClean="0"/>
              <a:t>Troubleshooting</a:t>
            </a:r>
            <a:endParaRPr kumimoji="1" lang="ja-JP" altLang="en-US" sz="1200" dirty="0"/>
          </a:p>
        </p:txBody>
      </p:sp>
      <p:sp>
        <p:nvSpPr>
          <p:cNvPr id="9" name="テキスト ボックス 8"/>
          <p:cNvSpPr txBox="1"/>
          <p:nvPr/>
        </p:nvSpPr>
        <p:spPr>
          <a:xfrm>
            <a:off x="4336517" y="3700427"/>
            <a:ext cx="2855910" cy="276999"/>
          </a:xfrm>
          <a:prstGeom prst="rect">
            <a:avLst/>
          </a:prstGeom>
          <a:solidFill>
            <a:srgbClr val="FA7AE8"/>
          </a:solidFill>
        </p:spPr>
        <p:txBody>
          <a:bodyPr wrap="square" rtlCol="0">
            <a:spAutoFit/>
          </a:bodyPr>
          <a:lstStyle/>
          <a:p>
            <a:r>
              <a:rPr kumimoji="1" lang="en-US" altLang="ja-JP" sz="1200" dirty="0" smtClean="0"/>
              <a:t>1. Tool</a:t>
            </a:r>
            <a:r>
              <a:rPr kumimoji="1" lang="ja-JP" altLang="en-US" sz="1200" dirty="0" smtClean="0"/>
              <a:t>の対象となる</a:t>
            </a:r>
            <a:r>
              <a:rPr kumimoji="1" lang="en-US" altLang="ja-JP" sz="1200" dirty="0" smtClean="0"/>
              <a:t>building/floor</a:t>
            </a:r>
            <a:r>
              <a:rPr kumimoji="1" lang="ja-JP" altLang="en-US" sz="1200" dirty="0" smtClean="0"/>
              <a:t>を選択</a:t>
            </a:r>
            <a:endParaRPr kumimoji="1" lang="en-US" altLang="ja-JP" sz="1200" dirty="0" smtClean="0"/>
          </a:p>
        </p:txBody>
      </p:sp>
      <p:sp>
        <p:nvSpPr>
          <p:cNvPr id="10" name="Rounded Rectangle 17"/>
          <p:cNvSpPr/>
          <p:nvPr/>
        </p:nvSpPr>
        <p:spPr>
          <a:xfrm>
            <a:off x="3685270" y="2780272"/>
            <a:ext cx="516281" cy="267728"/>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ounded Rectangle 17"/>
          <p:cNvSpPr/>
          <p:nvPr/>
        </p:nvSpPr>
        <p:spPr>
          <a:xfrm>
            <a:off x="7398492" y="2965497"/>
            <a:ext cx="401090" cy="171598"/>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02187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Hyperlocation Troubleshooting Tool</a:t>
            </a:r>
            <a:r>
              <a:rPr lang="en-US" dirty="0" smtClean="0"/>
              <a:t> </a:t>
            </a:r>
            <a:r>
              <a:rPr lang="ja-JP" altLang="en-US" dirty="0" smtClean="0"/>
              <a:t>（続き）</a:t>
            </a:r>
            <a:endParaRPr lang="en-US" dirty="0"/>
          </a:p>
        </p:txBody>
      </p:sp>
      <p:pic>
        <p:nvPicPr>
          <p:cNvPr id="5" name="Content Placeholder 4" descr="2016-03-31_11-30-14.jpeg"/>
          <p:cNvPicPr>
            <a:picLocks noGrp="1" noChangeAspect="1"/>
          </p:cNvPicPr>
          <p:nvPr>
            <p:ph idx="1"/>
          </p:nvPr>
        </p:nvPicPr>
        <p:blipFill>
          <a:blip r:embed="rId2">
            <a:extLst>
              <a:ext uri="{28A0092B-C50C-407E-A947-70E740481C1C}">
                <a14:useLocalDpi xmlns:a14="http://schemas.microsoft.com/office/drawing/2010/main" val="0"/>
              </a:ext>
            </a:extLst>
          </a:blip>
          <a:srcRect t="10408" b="10408"/>
          <a:stretch>
            <a:fillRect/>
          </a:stretch>
        </p:blipFill>
        <p:spPr/>
      </p:pic>
      <p:pic>
        <p:nvPicPr>
          <p:cNvPr id="4" name="Picture 3" descr="2016-03-29_10-30-5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15" y="1075130"/>
            <a:ext cx="7019073" cy="3636178"/>
          </a:xfrm>
          <a:prstGeom prst="rect">
            <a:avLst/>
          </a:prstGeom>
          <a:ln>
            <a:solidFill>
              <a:srgbClr val="191919"/>
            </a:solidFill>
          </a:ln>
        </p:spPr>
      </p:pic>
      <p:pic>
        <p:nvPicPr>
          <p:cNvPr id="6" name="Picture 5" descr="2016-03-31_11-30-14.jpeg"/>
          <p:cNvPicPr>
            <a:picLocks noChangeAspect="1"/>
          </p:cNvPicPr>
          <p:nvPr/>
        </p:nvPicPr>
        <p:blipFill>
          <a:blip r:embed="rId2">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5588675" y="2986997"/>
            <a:ext cx="410681" cy="225114"/>
          </a:xfrm>
          <a:prstGeom prst="rect">
            <a:avLst/>
          </a:prstGeom>
        </p:spPr>
      </p:pic>
      <p:sp>
        <p:nvSpPr>
          <p:cNvPr id="11" name="Rounded Rectangle 10"/>
          <p:cNvSpPr/>
          <p:nvPr/>
        </p:nvSpPr>
        <p:spPr>
          <a:xfrm>
            <a:off x="6475476" y="3377028"/>
            <a:ext cx="609949" cy="14875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ounded Rectangle 17"/>
          <p:cNvSpPr/>
          <p:nvPr/>
        </p:nvSpPr>
        <p:spPr>
          <a:xfrm>
            <a:off x="3825947" y="3678181"/>
            <a:ext cx="609949" cy="148753"/>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テキスト ボックス 12"/>
          <p:cNvSpPr txBox="1"/>
          <p:nvPr/>
        </p:nvSpPr>
        <p:spPr>
          <a:xfrm>
            <a:off x="1781319" y="1844670"/>
            <a:ext cx="4699204" cy="461665"/>
          </a:xfrm>
          <a:prstGeom prst="rect">
            <a:avLst/>
          </a:prstGeom>
          <a:solidFill>
            <a:srgbClr val="FA7AE8"/>
          </a:solidFill>
        </p:spPr>
        <p:txBody>
          <a:bodyPr wrap="square" rtlCol="0">
            <a:spAutoFit/>
          </a:bodyPr>
          <a:lstStyle/>
          <a:p>
            <a:r>
              <a:rPr kumimoji="1" lang="en-US" altLang="ja-JP" sz="1200" dirty="0" smtClean="0"/>
              <a:t>2. Tool</a:t>
            </a:r>
            <a:r>
              <a:rPr kumimoji="1" lang="ja-JP" altLang="en-US" sz="1200" dirty="0" smtClean="0"/>
              <a:t>の対象となる</a:t>
            </a:r>
            <a:r>
              <a:rPr kumimoji="1" lang="en-US" altLang="ja-JP" sz="1200" dirty="0" smtClean="0"/>
              <a:t>WLC/AP</a:t>
            </a:r>
            <a:r>
              <a:rPr kumimoji="1" lang="ja-JP" altLang="en-US" sz="1200" dirty="0" smtClean="0"/>
              <a:t>の正しいユーザ情報を入力</a:t>
            </a:r>
            <a:endParaRPr kumimoji="1" lang="en-US" altLang="ja-JP" sz="1200" dirty="0" smtClean="0"/>
          </a:p>
          <a:p>
            <a:r>
              <a:rPr kumimoji="1" lang="ja-JP" altLang="en-US" sz="1200" dirty="0" smtClean="0"/>
              <a:t>（</a:t>
            </a:r>
            <a:r>
              <a:rPr kumimoji="1" lang="en-US" altLang="ja-JP" sz="1200" dirty="0" smtClean="0"/>
              <a:t>CMX</a:t>
            </a:r>
            <a:r>
              <a:rPr kumimoji="1" lang="ja-JP" altLang="en-US" sz="1200" dirty="0" smtClean="0"/>
              <a:t>が</a:t>
            </a:r>
            <a:r>
              <a:rPr kumimoji="1" lang="en-US" altLang="ja-JP" sz="1200" dirty="0" smtClean="0"/>
              <a:t>AP</a:t>
            </a:r>
            <a:r>
              <a:rPr kumimoji="1" lang="ja-JP" altLang="en-US" sz="1200" dirty="0" err="1" smtClean="0"/>
              <a:t>、</a:t>
            </a:r>
            <a:r>
              <a:rPr kumimoji="1" lang="en-US" altLang="ja-JP" sz="1200" dirty="0" smtClean="0"/>
              <a:t>WLC</a:t>
            </a:r>
            <a:r>
              <a:rPr kumimoji="1" lang="ja-JP" altLang="en-US" sz="1200" dirty="0" smtClean="0"/>
              <a:t>に対して</a:t>
            </a:r>
            <a:r>
              <a:rPr kumimoji="1" lang="en-US" altLang="ja-JP" sz="1200" dirty="0" smtClean="0"/>
              <a:t>Telnet</a:t>
            </a:r>
            <a:r>
              <a:rPr kumimoji="1" lang="ja-JP" altLang="en-US" sz="1200" dirty="0" smtClean="0"/>
              <a:t>または</a:t>
            </a:r>
            <a:r>
              <a:rPr kumimoji="1" lang="en-US" altLang="ja-JP" sz="1200" dirty="0" smtClean="0"/>
              <a:t>SSH</a:t>
            </a:r>
            <a:r>
              <a:rPr kumimoji="1" lang="ja-JP" altLang="en-US" sz="1200" dirty="0" smtClean="0"/>
              <a:t>で設定を確認するため）</a:t>
            </a:r>
            <a:endParaRPr kumimoji="1" lang="en-US" altLang="ja-JP" sz="1200" dirty="0" smtClean="0"/>
          </a:p>
        </p:txBody>
      </p:sp>
      <p:sp>
        <p:nvSpPr>
          <p:cNvPr id="14" name="テキスト ボックス 13"/>
          <p:cNvSpPr txBox="1"/>
          <p:nvPr/>
        </p:nvSpPr>
        <p:spPr>
          <a:xfrm>
            <a:off x="6122527" y="2380016"/>
            <a:ext cx="2660727" cy="461665"/>
          </a:xfrm>
          <a:prstGeom prst="rect">
            <a:avLst/>
          </a:prstGeom>
          <a:solidFill>
            <a:srgbClr val="FA7AE8"/>
          </a:solidFill>
        </p:spPr>
        <p:txBody>
          <a:bodyPr wrap="square" rtlCol="0">
            <a:spAutoFit/>
          </a:bodyPr>
          <a:lstStyle/>
          <a:p>
            <a:r>
              <a:rPr kumimoji="1" lang="en-US" altLang="ja-JP" sz="1200" dirty="0" smtClean="0"/>
              <a:t>3. </a:t>
            </a:r>
            <a:r>
              <a:rPr kumimoji="1" lang="ja-JP" altLang="en-US" sz="1200" dirty="0" smtClean="0"/>
              <a:t>入力したＡＰ、</a:t>
            </a:r>
            <a:r>
              <a:rPr kumimoji="1" lang="en-US" altLang="ja-JP" sz="1200" dirty="0" smtClean="0"/>
              <a:t>WLC</a:t>
            </a:r>
            <a:r>
              <a:rPr kumimoji="1" lang="ja-JP" altLang="en-US" sz="1200" dirty="0" smtClean="0"/>
              <a:t>のユーザ情報が正しいかどうかを確認</a:t>
            </a:r>
            <a:endParaRPr kumimoji="1" lang="en-US" altLang="ja-JP" sz="1200" dirty="0" smtClean="0"/>
          </a:p>
        </p:txBody>
      </p:sp>
      <p:cxnSp>
        <p:nvCxnSpPr>
          <p:cNvPr id="7" name="直線矢印コネクタ 6"/>
          <p:cNvCxnSpPr/>
          <p:nvPr/>
        </p:nvCxnSpPr>
        <p:spPr>
          <a:xfrm flipH="1">
            <a:off x="7095675" y="2886058"/>
            <a:ext cx="495782" cy="1828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7165571" y="2903913"/>
            <a:ext cx="568036" cy="5430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3417258" y="3962205"/>
            <a:ext cx="1548212" cy="276999"/>
          </a:xfrm>
          <a:prstGeom prst="rect">
            <a:avLst/>
          </a:prstGeom>
          <a:solidFill>
            <a:srgbClr val="FA7AE8"/>
          </a:solidFill>
        </p:spPr>
        <p:txBody>
          <a:bodyPr wrap="square" rtlCol="0">
            <a:spAutoFit/>
          </a:bodyPr>
          <a:lstStyle/>
          <a:p>
            <a:r>
              <a:rPr kumimoji="1" lang="en-US" altLang="ja-JP" sz="1200" dirty="0" smtClean="0"/>
              <a:t>4. Run Diagnostics </a:t>
            </a:r>
          </a:p>
        </p:txBody>
      </p:sp>
    </p:spTree>
    <p:extLst>
      <p:ext uri="{BB962C8B-B14F-4D97-AF65-F5344CB8AC3E}">
        <p14:creationId xmlns:p14="http://schemas.microsoft.com/office/powerpoint/2010/main" val="2765518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Hyperlocation Troubleshooting Tool</a:t>
            </a:r>
            <a:r>
              <a:rPr lang="en-US" dirty="0" smtClean="0"/>
              <a:t> </a:t>
            </a:r>
            <a:r>
              <a:rPr lang="ja-JP" altLang="en-US" dirty="0" smtClean="0"/>
              <a:t>（結果）</a:t>
            </a:r>
            <a:endParaRPr lang="en-US" dirty="0"/>
          </a:p>
        </p:txBody>
      </p:sp>
      <p:pic>
        <p:nvPicPr>
          <p:cNvPr id="7" name="Content Placeholder 6" descr="2016-03-31_13-44-04.jpeg"/>
          <p:cNvPicPr>
            <a:picLocks noGrp="1" noChangeAspect="1"/>
          </p:cNvPicPr>
          <p:nvPr>
            <p:ph idx="1"/>
          </p:nvPr>
        </p:nvPicPr>
        <p:blipFill>
          <a:blip r:embed="rId2">
            <a:extLst>
              <a:ext uri="{28A0092B-C50C-407E-A947-70E740481C1C}">
                <a14:useLocalDpi xmlns:a14="http://schemas.microsoft.com/office/drawing/2010/main" val="0"/>
              </a:ext>
            </a:extLst>
          </a:blip>
          <a:srcRect t="13950" b="13950"/>
          <a:stretch>
            <a:fillRect/>
          </a:stretch>
        </p:blipFill>
        <p:spPr/>
      </p:pic>
      <p:pic>
        <p:nvPicPr>
          <p:cNvPr id="4" name="Picture 3" descr="2016-03-31_13-32-2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91" y="1040797"/>
            <a:ext cx="7244013" cy="3711146"/>
          </a:xfrm>
          <a:prstGeom prst="rect">
            <a:avLst/>
          </a:prstGeom>
          <a:ln>
            <a:solidFill>
              <a:srgbClr val="191919"/>
            </a:solidFill>
          </a:ln>
        </p:spPr>
      </p:pic>
      <p:sp>
        <p:nvSpPr>
          <p:cNvPr id="5" name="TextBox 4"/>
          <p:cNvSpPr txBox="1"/>
          <p:nvPr/>
        </p:nvSpPr>
        <p:spPr>
          <a:xfrm>
            <a:off x="4544593" y="2785316"/>
            <a:ext cx="2277991" cy="461665"/>
          </a:xfrm>
          <a:prstGeom prst="rect">
            <a:avLst/>
          </a:prstGeom>
          <a:noFill/>
        </p:spPr>
        <p:txBody>
          <a:bodyPr wrap="square" rtlCol="0">
            <a:spAutoFit/>
          </a:bodyPr>
          <a:lstStyle/>
          <a:p>
            <a:r>
              <a:rPr lang="ja-JP" altLang="en-US" sz="1200" dirty="0" smtClean="0">
                <a:solidFill>
                  <a:srgbClr val="FF0000"/>
                </a:solidFill>
              </a:rPr>
              <a:t>ユーザ情報が正しくない場合、設定チェックがされません。</a:t>
            </a:r>
            <a:endParaRPr lang="en-US" sz="1200" dirty="0">
              <a:solidFill>
                <a:srgbClr val="FF0000"/>
              </a:solidFill>
            </a:endParaRPr>
          </a:p>
        </p:txBody>
      </p:sp>
      <p:sp>
        <p:nvSpPr>
          <p:cNvPr id="6" name="Rounded Rectangle 5"/>
          <p:cNvSpPr/>
          <p:nvPr/>
        </p:nvSpPr>
        <p:spPr>
          <a:xfrm>
            <a:off x="5182429" y="3650640"/>
            <a:ext cx="478378" cy="119600"/>
          </a:xfrm>
          <a:prstGeom prst="round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7" descr="2016-03-31_13-44-0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284" y="1287120"/>
            <a:ext cx="2337259" cy="1407036"/>
          </a:xfrm>
          <a:prstGeom prst="rect">
            <a:avLst/>
          </a:prstGeom>
          <a:ln>
            <a:solidFill>
              <a:srgbClr val="191919"/>
            </a:solidFill>
          </a:ln>
        </p:spPr>
      </p:pic>
      <p:sp>
        <p:nvSpPr>
          <p:cNvPr id="9" name="Freeform 8"/>
          <p:cNvSpPr/>
          <p:nvPr/>
        </p:nvSpPr>
        <p:spPr>
          <a:xfrm>
            <a:off x="6344206" y="2710927"/>
            <a:ext cx="973841" cy="1008055"/>
          </a:xfrm>
          <a:custGeom>
            <a:avLst/>
            <a:gdLst>
              <a:gd name="connsiteX0" fmla="*/ 0 w 973841"/>
              <a:gd name="connsiteY0" fmla="*/ 1008055 h 1008055"/>
              <a:gd name="connsiteX1" fmla="*/ 973841 w 973841"/>
              <a:gd name="connsiteY1" fmla="*/ 1008055 h 1008055"/>
              <a:gd name="connsiteX2" fmla="*/ 962452 w 973841"/>
              <a:gd name="connsiteY2" fmla="*/ 0 h 1008055"/>
            </a:gdLst>
            <a:ahLst/>
            <a:cxnLst>
              <a:cxn ang="0">
                <a:pos x="connsiteX0" y="connsiteY0"/>
              </a:cxn>
              <a:cxn ang="0">
                <a:pos x="connsiteX1" y="connsiteY1"/>
              </a:cxn>
              <a:cxn ang="0">
                <a:pos x="connsiteX2" y="connsiteY2"/>
              </a:cxn>
            </a:cxnLst>
            <a:rect l="l" t="t" r="r" b="b"/>
            <a:pathLst>
              <a:path w="973841" h="1008055">
                <a:moveTo>
                  <a:pt x="0" y="1008055"/>
                </a:moveTo>
                <a:lnTo>
                  <a:pt x="973841" y="1008055"/>
                </a:lnTo>
                <a:lnTo>
                  <a:pt x="962452" y="0"/>
                </a:lnTo>
              </a:path>
            </a:pathLst>
          </a:cu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52286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81362" y="1198880"/>
            <a:ext cx="4378461" cy="3339449"/>
          </a:xfrm>
        </p:spPr>
        <p:txBody>
          <a:bodyPr/>
          <a:lstStyle/>
          <a:p>
            <a:pPr marL="406400" lvl="1" indent="0">
              <a:buNone/>
            </a:pPr>
            <a:r>
              <a:rPr lang="ja-JP" altLang="en-US" sz="1600" dirty="0" smtClean="0"/>
              <a:t>＜</a:t>
            </a:r>
            <a:r>
              <a:rPr lang="en-US" sz="1600" dirty="0" smtClean="0"/>
              <a:t>AP</a:t>
            </a:r>
            <a:r>
              <a:rPr lang="ja-JP" altLang="en-US" sz="1600" dirty="0" smtClean="0"/>
              <a:t>の設定＞</a:t>
            </a:r>
            <a:endParaRPr lang="en-US" sz="1600" dirty="0"/>
          </a:p>
          <a:p>
            <a:pPr marL="569912" lvl="2" indent="0">
              <a:spcBef>
                <a:spcPts val="238"/>
              </a:spcBef>
            </a:pPr>
            <a:r>
              <a:rPr lang="en-US" dirty="0"/>
              <a:t>Check AP has correct </a:t>
            </a:r>
            <a:r>
              <a:rPr lang="en-US" dirty="0" err="1"/>
              <a:t>FastPath</a:t>
            </a:r>
            <a:r>
              <a:rPr lang="en-US" dirty="0"/>
              <a:t> configuration</a:t>
            </a:r>
          </a:p>
          <a:p>
            <a:pPr marL="569912" lvl="2" indent="0">
              <a:spcBef>
                <a:spcPts val="238"/>
              </a:spcBef>
            </a:pPr>
            <a:r>
              <a:rPr lang="en-US" dirty="0"/>
              <a:t>Check AP has CMX address configured</a:t>
            </a:r>
          </a:p>
          <a:p>
            <a:pPr marL="404812" lvl="1" indent="0">
              <a:buNone/>
            </a:pPr>
            <a:r>
              <a:rPr lang="ja-JP" altLang="en-US" sz="1600" dirty="0" smtClean="0"/>
              <a:t>＜</a:t>
            </a:r>
            <a:r>
              <a:rPr lang="en-US" sz="1600" dirty="0" smtClean="0"/>
              <a:t>WLC</a:t>
            </a:r>
            <a:r>
              <a:rPr lang="ja-JP" altLang="en-US" sz="1600" dirty="0" smtClean="0"/>
              <a:t>の設定＞</a:t>
            </a:r>
            <a:endParaRPr lang="en-US" sz="1600" dirty="0"/>
          </a:p>
          <a:p>
            <a:pPr marL="569912" lvl="2" indent="0">
              <a:spcBef>
                <a:spcPts val="238"/>
              </a:spcBef>
            </a:pPr>
            <a:r>
              <a:rPr lang="en-US" dirty="0"/>
              <a:t>Check Hyperlocation enabled on WLC</a:t>
            </a:r>
          </a:p>
          <a:p>
            <a:pPr marL="569912" lvl="2" indent="0">
              <a:spcBef>
                <a:spcPts val="238"/>
              </a:spcBef>
            </a:pPr>
            <a:r>
              <a:rPr lang="en-US" dirty="0"/>
              <a:t>Check AP Radios are installed properly</a:t>
            </a:r>
          </a:p>
          <a:p>
            <a:pPr marL="569912" lvl="2" indent="0">
              <a:spcBef>
                <a:spcPts val="238"/>
              </a:spcBef>
            </a:pPr>
            <a:r>
              <a:rPr lang="en-US" dirty="0"/>
              <a:t>Check NMSP connection on WLC</a:t>
            </a:r>
          </a:p>
          <a:p>
            <a:pPr marL="569912" lvl="2" indent="0">
              <a:spcBef>
                <a:spcPts val="238"/>
              </a:spcBef>
            </a:pPr>
            <a:r>
              <a:rPr lang="en-US" dirty="0"/>
              <a:t>Check NTP configuration on wireless LAN controller</a:t>
            </a:r>
          </a:p>
          <a:p>
            <a:pPr marL="569912" lvl="2" indent="0">
              <a:spcBef>
                <a:spcPts val="238"/>
              </a:spcBef>
            </a:pPr>
            <a:r>
              <a:rPr lang="en-US" dirty="0"/>
              <a:t>Check CMX and wireless LAN controller time difference</a:t>
            </a:r>
          </a:p>
          <a:p>
            <a:pPr marL="569912" lvl="2" indent="0">
              <a:spcBef>
                <a:spcPts val="238"/>
              </a:spcBef>
            </a:pPr>
            <a:r>
              <a:rPr lang="en-US" dirty="0"/>
              <a:t>Check wireless LAN controller receiving </a:t>
            </a:r>
            <a:r>
              <a:rPr lang="en-US" dirty="0" err="1"/>
              <a:t>Hyperlocation</a:t>
            </a:r>
            <a:r>
              <a:rPr lang="en-US" dirty="0"/>
              <a:t> messages</a:t>
            </a:r>
          </a:p>
          <a:p>
            <a:pPr marL="171450" indent="-171450"/>
            <a:endParaRPr lang="en-US" dirty="0"/>
          </a:p>
        </p:txBody>
      </p:sp>
      <p:sp>
        <p:nvSpPr>
          <p:cNvPr id="6" name="Text Placeholder 5"/>
          <p:cNvSpPr>
            <a:spLocks noGrp="1"/>
          </p:cNvSpPr>
          <p:nvPr>
            <p:ph type="body" sz="quarter" idx="11"/>
          </p:nvPr>
        </p:nvSpPr>
        <p:spPr>
          <a:xfrm>
            <a:off x="4588185" y="1229953"/>
            <a:ext cx="4222440" cy="3339449"/>
          </a:xfrm>
        </p:spPr>
        <p:txBody>
          <a:bodyPr>
            <a:normAutofit fontScale="85000" lnSpcReduction="20000"/>
          </a:bodyPr>
          <a:lstStyle/>
          <a:p>
            <a:pPr marL="0" lvl="1" indent="0">
              <a:spcBef>
                <a:spcPts val="1480"/>
              </a:spcBef>
              <a:buSzPct val="90000"/>
              <a:buNone/>
            </a:pPr>
            <a:r>
              <a:rPr lang="ja-JP" altLang="en-US" sz="1700" dirty="0" smtClean="0"/>
              <a:t>＜</a:t>
            </a:r>
            <a:r>
              <a:rPr lang="en-US" sz="1700" dirty="0" smtClean="0"/>
              <a:t>CMX</a:t>
            </a:r>
            <a:r>
              <a:rPr lang="ja-JP" altLang="en-US" sz="1700" dirty="0" smtClean="0"/>
              <a:t>の設定＞</a:t>
            </a:r>
            <a:endParaRPr lang="en-US" sz="1700" dirty="0" smtClean="0"/>
          </a:p>
          <a:p>
            <a:pPr marL="282575" lvl="3" indent="0">
              <a:spcBef>
                <a:spcPts val="280"/>
              </a:spcBef>
              <a:buSzPct val="90000"/>
            </a:pPr>
            <a:r>
              <a:rPr lang="en-US" dirty="0"/>
              <a:t>Check Hyperlocation calculation is enabled on </a:t>
            </a:r>
            <a:r>
              <a:rPr lang="en-US" dirty="0" smtClean="0"/>
              <a:t>CMX</a:t>
            </a:r>
          </a:p>
          <a:p>
            <a:pPr marL="282575" lvl="3" indent="0">
              <a:spcBef>
                <a:spcPts val="280"/>
              </a:spcBef>
              <a:buSzPct val="90000"/>
            </a:pPr>
            <a:r>
              <a:rPr lang="en-US" dirty="0"/>
              <a:t>Check WLC added to CMX</a:t>
            </a:r>
          </a:p>
          <a:p>
            <a:pPr marL="282575" lvl="3" indent="0">
              <a:spcBef>
                <a:spcPts val="280"/>
              </a:spcBef>
              <a:buSzPct val="90000"/>
            </a:pPr>
            <a:r>
              <a:rPr lang="en-US" dirty="0"/>
              <a:t>Check NTP configuration on CMX</a:t>
            </a:r>
          </a:p>
          <a:p>
            <a:pPr marL="282575" lvl="3" indent="0">
              <a:spcBef>
                <a:spcPts val="280"/>
              </a:spcBef>
              <a:buSzPct val="90000"/>
            </a:pPr>
            <a:r>
              <a:rPr lang="en-US" dirty="0"/>
              <a:t>Check map has </a:t>
            </a:r>
            <a:r>
              <a:rPr lang="en-US" dirty="0" err="1"/>
              <a:t>Hyperlocation</a:t>
            </a:r>
            <a:r>
              <a:rPr lang="en-US" dirty="0"/>
              <a:t> </a:t>
            </a:r>
            <a:r>
              <a:rPr lang="en-US" dirty="0" smtClean="0"/>
              <a:t>APs</a:t>
            </a:r>
          </a:p>
          <a:p>
            <a:pPr marL="282575" lvl="3" indent="0">
              <a:spcBef>
                <a:spcPts val="280"/>
              </a:spcBef>
              <a:buSzPct val="90000"/>
            </a:pPr>
            <a:r>
              <a:rPr lang="en-US" dirty="0"/>
              <a:t>Check for missing </a:t>
            </a:r>
            <a:r>
              <a:rPr lang="en-US" dirty="0" err="1"/>
              <a:t>Hyperlocation</a:t>
            </a:r>
            <a:r>
              <a:rPr lang="en-US" dirty="0"/>
              <a:t> </a:t>
            </a:r>
            <a:r>
              <a:rPr lang="en-US" dirty="0" smtClean="0"/>
              <a:t>APs</a:t>
            </a:r>
          </a:p>
          <a:p>
            <a:pPr marL="282575" lvl="3" indent="0">
              <a:spcBef>
                <a:spcPts val="280"/>
              </a:spcBef>
              <a:buSzPct val="90000"/>
            </a:pPr>
            <a:r>
              <a:rPr lang="en-US" dirty="0"/>
              <a:t>Check </a:t>
            </a:r>
            <a:r>
              <a:rPr lang="en-US" dirty="0" err="1"/>
              <a:t>Hyperlocation</a:t>
            </a:r>
            <a:r>
              <a:rPr lang="en-US" dirty="0"/>
              <a:t> APs exist on </a:t>
            </a:r>
            <a:r>
              <a:rPr lang="en-US" dirty="0" smtClean="0"/>
              <a:t>floor</a:t>
            </a:r>
          </a:p>
          <a:p>
            <a:pPr marL="282575" lvl="3" indent="0">
              <a:spcBef>
                <a:spcPts val="280"/>
              </a:spcBef>
              <a:buSzPct val="90000"/>
            </a:pPr>
            <a:r>
              <a:rPr lang="en-US" dirty="0"/>
              <a:t>Check CMX receiving </a:t>
            </a:r>
            <a:r>
              <a:rPr lang="en-US" dirty="0" err="1"/>
              <a:t>Hyperlocation</a:t>
            </a:r>
            <a:r>
              <a:rPr lang="en-US" dirty="0"/>
              <a:t> messages</a:t>
            </a:r>
          </a:p>
          <a:p>
            <a:pPr marL="282575" lvl="3" indent="0">
              <a:spcBef>
                <a:spcPts val="280"/>
              </a:spcBef>
              <a:buSzPct val="90000"/>
            </a:pPr>
            <a:r>
              <a:rPr lang="en-US" dirty="0"/>
              <a:t>Check </a:t>
            </a:r>
            <a:r>
              <a:rPr lang="en-US" dirty="0" err="1"/>
              <a:t>AoA</a:t>
            </a:r>
            <a:r>
              <a:rPr lang="en-US" dirty="0"/>
              <a:t> messages are increasing for access </a:t>
            </a:r>
            <a:r>
              <a:rPr lang="en-US" dirty="0" smtClean="0"/>
              <a:t>points</a:t>
            </a:r>
          </a:p>
          <a:p>
            <a:pPr marL="282575" lvl="3" indent="0">
              <a:spcBef>
                <a:spcPts val="280"/>
              </a:spcBef>
              <a:buSzPct val="90000"/>
            </a:pPr>
            <a:r>
              <a:rPr lang="en-US" dirty="0" smtClean="0"/>
              <a:t>Check </a:t>
            </a:r>
            <a:r>
              <a:rPr lang="en-US" dirty="0"/>
              <a:t>RSSI messages are increasing for access </a:t>
            </a:r>
            <a:r>
              <a:rPr lang="en-US" dirty="0" smtClean="0"/>
              <a:t>points</a:t>
            </a:r>
          </a:p>
          <a:p>
            <a:pPr marL="282575" lvl="3" indent="0">
              <a:spcBef>
                <a:spcPts val="280"/>
              </a:spcBef>
              <a:buSzPct val="90000"/>
            </a:pPr>
            <a:r>
              <a:rPr lang="en-US" dirty="0" smtClean="0"/>
              <a:t>Check </a:t>
            </a:r>
            <a:r>
              <a:rPr lang="en-US" dirty="0"/>
              <a:t>total </a:t>
            </a:r>
            <a:r>
              <a:rPr lang="en-US" dirty="0" err="1"/>
              <a:t>AoA</a:t>
            </a:r>
            <a:r>
              <a:rPr lang="en-US" dirty="0"/>
              <a:t> messages are </a:t>
            </a:r>
            <a:r>
              <a:rPr lang="en-US" dirty="0" smtClean="0"/>
              <a:t>increasing</a:t>
            </a:r>
          </a:p>
          <a:p>
            <a:pPr marL="282575" lvl="3" indent="0">
              <a:spcBef>
                <a:spcPts val="280"/>
              </a:spcBef>
              <a:buSzPct val="90000"/>
            </a:pPr>
            <a:r>
              <a:rPr lang="en-US" dirty="0" smtClean="0"/>
              <a:t>Check </a:t>
            </a:r>
            <a:r>
              <a:rPr lang="en-US" dirty="0"/>
              <a:t>total RSSI messages are </a:t>
            </a:r>
            <a:r>
              <a:rPr lang="en-US" dirty="0" smtClean="0"/>
              <a:t>increasing</a:t>
            </a:r>
          </a:p>
          <a:p>
            <a:pPr marL="282575" lvl="3" indent="0">
              <a:spcBef>
                <a:spcPts val="280"/>
              </a:spcBef>
              <a:buSzPct val="90000"/>
            </a:pPr>
            <a:r>
              <a:rPr lang="en-US" dirty="0" smtClean="0"/>
              <a:t>Check </a:t>
            </a:r>
            <a:r>
              <a:rPr lang="en-US" dirty="0"/>
              <a:t>for decoding </a:t>
            </a:r>
            <a:r>
              <a:rPr lang="en-US" dirty="0" smtClean="0"/>
              <a:t>errors</a:t>
            </a:r>
          </a:p>
          <a:p>
            <a:pPr marL="282575" lvl="3" indent="0">
              <a:spcBef>
                <a:spcPts val="280"/>
              </a:spcBef>
              <a:buSzPct val="90000"/>
            </a:pPr>
            <a:r>
              <a:rPr lang="en-US" dirty="0" smtClean="0"/>
              <a:t>Check </a:t>
            </a:r>
            <a:r>
              <a:rPr lang="en-US" dirty="0" err="1"/>
              <a:t>Hyperlocation</a:t>
            </a:r>
            <a:r>
              <a:rPr lang="en-US" dirty="0"/>
              <a:t> messages received by location </a:t>
            </a:r>
            <a:r>
              <a:rPr lang="en-US" dirty="0" smtClean="0"/>
              <a:t>service</a:t>
            </a:r>
          </a:p>
          <a:p>
            <a:pPr marL="282575" lvl="3" indent="0">
              <a:spcBef>
                <a:spcPts val="280"/>
              </a:spcBef>
              <a:buSzPct val="90000"/>
            </a:pPr>
            <a:r>
              <a:rPr lang="en-US" dirty="0" smtClean="0"/>
              <a:t>Check </a:t>
            </a:r>
            <a:r>
              <a:rPr lang="en-US" dirty="0"/>
              <a:t>for dropping Hyperlocation </a:t>
            </a:r>
            <a:r>
              <a:rPr lang="en-US" dirty="0" smtClean="0"/>
              <a:t>messages</a:t>
            </a:r>
          </a:p>
          <a:p>
            <a:pPr marL="282575" lvl="3" indent="0">
              <a:spcBef>
                <a:spcPts val="280"/>
              </a:spcBef>
              <a:buSzPct val="90000"/>
            </a:pPr>
            <a:r>
              <a:rPr lang="en-US" dirty="0" smtClean="0"/>
              <a:t>Check </a:t>
            </a:r>
            <a:r>
              <a:rPr lang="en-US" dirty="0" err="1"/>
              <a:t>AoA</a:t>
            </a:r>
            <a:r>
              <a:rPr lang="en-US" dirty="0"/>
              <a:t> calculations are being </a:t>
            </a:r>
            <a:r>
              <a:rPr lang="en-US" dirty="0" smtClean="0"/>
              <a:t>done</a:t>
            </a:r>
          </a:p>
          <a:p>
            <a:pPr marL="282575" lvl="3" indent="0">
              <a:spcBef>
                <a:spcPts val="280"/>
              </a:spcBef>
              <a:buSzPct val="90000"/>
            </a:pPr>
            <a:r>
              <a:rPr lang="en-US" dirty="0" smtClean="0"/>
              <a:t>Check </a:t>
            </a:r>
            <a:r>
              <a:rPr lang="en-US" dirty="0" err="1"/>
              <a:t>Hyperlocation</a:t>
            </a:r>
            <a:r>
              <a:rPr lang="en-US" dirty="0"/>
              <a:t> channel scan configuration</a:t>
            </a:r>
          </a:p>
          <a:p>
            <a:pPr marL="165100" lvl="2" indent="0">
              <a:spcBef>
                <a:spcPts val="280"/>
              </a:spcBef>
              <a:buSzPct val="90000"/>
            </a:pPr>
            <a:endParaRPr lang="en-US" dirty="0"/>
          </a:p>
          <a:p>
            <a:endParaRPr lang="en-US" dirty="0"/>
          </a:p>
        </p:txBody>
      </p:sp>
      <p:sp>
        <p:nvSpPr>
          <p:cNvPr id="4" name="Title 3"/>
          <p:cNvSpPr>
            <a:spLocks noGrp="1"/>
          </p:cNvSpPr>
          <p:nvPr>
            <p:ph type="title"/>
          </p:nvPr>
        </p:nvSpPr>
        <p:spPr>
          <a:xfrm>
            <a:off x="345944" y="124336"/>
            <a:ext cx="8345488" cy="731837"/>
          </a:xfrm>
        </p:spPr>
        <p:txBody>
          <a:bodyPr/>
          <a:lstStyle/>
          <a:p>
            <a:r>
              <a:rPr lang="en-US" altLang="ja-JP" dirty="0"/>
              <a:t>Hyperlocation Troubleshooting Tool</a:t>
            </a:r>
            <a:r>
              <a:rPr lang="en-US" dirty="0" smtClean="0"/>
              <a:t> </a:t>
            </a:r>
            <a:r>
              <a:rPr lang="ja-JP" altLang="en-US" dirty="0" smtClean="0"/>
              <a:t>で</a:t>
            </a:r>
            <a:r>
              <a:rPr lang="en-US" altLang="ja-JP" dirty="0" smtClean="0"/>
              <a:t/>
            </a:r>
            <a:br>
              <a:rPr lang="en-US" altLang="ja-JP" dirty="0" smtClean="0"/>
            </a:br>
            <a:r>
              <a:rPr lang="ja-JP" altLang="en-US" dirty="0" smtClean="0"/>
              <a:t>確認できる項目</a:t>
            </a:r>
            <a:endParaRPr lang="en-US" dirty="0"/>
          </a:p>
        </p:txBody>
      </p:sp>
    </p:spTree>
    <p:extLst>
      <p:ext uri="{BB962C8B-B14F-4D97-AF65-F5344CB8AC3E}">
        <p14:creationId xmlns:p14="http://schemas.microsoft.com/office/powerpoint/2010/main" val="391660021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5" y="341313"/>
            <a:ext cx="8556417" cy="731837"/>
          </a:xfrm>
        </p:spPr>
        <p:txBody>
          <a:bodyPr/>
          <a:lstStyle/>
          <a:p>
            <a:r>
              <a:rPr kumimoji="1" lang="en-US" altLang="ja-JP" dirty="0" smtClean="0"/>
              <a:t>CleanAir</a:t>
            </a:r>
            <a:r>
              <a:rPr kumimoji="1" lang="en-US" altLang="ja-JP" dirty="0"/>
              <a:t> </a:t>
            </a:r>
            <a:r>
              <a:rPr lang="ja-JP" altLang="en-US" dirty="0" smtClean="0"/>
              <a:t>（リアルタイムマップで干渉源を表示）</a:t>
            </a:r>
            <a:r>
              <a:rPr kumimoji="1" lang="en-US" altLang="ja-JP" dirty="0" smtClean="0"/>
              <a:t> </a:t>
            </a:r>
            <a:endParaRPr kumimoji="1"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68" y="1073150"/>
            <a:ext cx="8504846" cy="3813982"/>
          </a:xfrm>
          <a:prstGeom prst="rect">
            <a:avLst/>
          </a:prstGeom>
        </p:spPr>
      </p:pic>
      <p:sp>
        <p:nvSpPr>
          <p:cNvPr id="6" name="正方形/長方形 5"/>
          <p:cNvSpPr/>
          <p:nvPr/>
        </p:nvSpPr>
        <p:spPr>
          <a:xfrm>
            <a:off x="8338088" y="3084162"/>
            <a:ext cx="461226" cy="154983"/>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cxnSp>
        <p:nvCxnSpPr>
          <p:cNvPr id="8" name="直線矢印コネクタ 7"/>
          <p:cNvCxnSpPr/>
          <p:nvPr/>
        </p:nvCxnSpPr>
        <p:spPr>
          <a:xfrm flipH="1">
            <a:off x="7625166" y="3171986"/>
            <a:ext cx="640597" cy="28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7046563" y="3512949"/>
            <a:ext cx="1425844" cy="1200329"/>
          </a:xfrm>
          <a:prstGeom prst="rect">
            <a:avLst/>
          </a:prstGeom>
          <a:noFill/>
        </p:spPr>
        <p:txBody>
          <a:bodyPr wrap="square" rtlCol="0">
            <a:spAutoFit/>
          </a:bodyPr>
          <a:lstStyle/>
          <a:p>
            <a:r>
              <a:rPr kumimoji="1" lang="ja-JP" altLang="en-US" sz="1200" dirty="0" smtClean="0"/>
              <a:t>稲妻マークをクリックすると、</a:t>
            </a:r>
            <a:endParaRPr kumimoji="1" lang="en-US" altLang="ja-JP" sz="1200" dirty="0" smtClean="0"/>
          </a:p>
          <a:p>
            <a:r>
              <a:rPr kumimoji="1" lang="ja-JP" altLang="en-US" sz="1200" dirty="0" smtClean="0"/>
              <a:t>・非</a:t>
            </a:r>
            <a:r>
              <a:rPr kumimoji="1" lang="en-US" altLang="ja-JP" sz="1200" dirty="0" err="1" smtClean="0"/>
              <a:t>WiFi</a:t>
            </a:r>
            <a:r>
              <a:rPr kumimoji="1" lang="ja-JP" altLang="en-US" sz="1200" dirty="0" smtClean="0"/>
              <a:t>干渉源の位置を表示</a:t>
            </a:r>
            <a:endParaRPr kumimoji="1" lang="en-US" altLang="ja-JP" sz="1200" dirty="0" smtClean="0"/>
          </a:p>
          <a:p>
            <a:r>
              <a:rPr kumimoji="1" lang="ja-JP" altLang="en-US" sz="1200" dirty="0" smtClean="0"/>
              <a:t>・</a:t>
            </a:r>
            <a:r>
              <a:rPr kumimoji="1" lang="en-US" altLang="ja-JP" sz="1200" dirty="0"/>
              <a:t>z</a:t>
            </a:r>
            <a:r>
              <a:rPr kumimoji="1" lang="en-US" altLang="ja-JP" sz="1200" dirty="0" smtClean="0"/>
              <a:t>one of impact</a:t>
            </a:r>
            <a:r>
              <a:rPr kumimoji="1" lang="ja-JP" altLang="en-US" sz="1200" dirty="0" smtClean="0"/>
              <a:t>を表示</a:t>
            </a:r>
            <a:endParaRPr kumimoji="1" lang="ja-JP" altLang="en-US" sz="1200" dirty="0"/>
          </a:p>
        </p:txBody>
      </p:sp>
    </p:spTree>
    <p:extLst>
      <p:ext uri="{BB962C8B-B14F-4D97-AF65-F5344CB8AC3E}">
        <p14:creationId xmlns:p14="http://schemas.microsoft.com/office/powerpoint/2010/main" val="32367371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9" name="Group 120"/>
          <p:cNvGrpSpPr/>
          <p:nvPr/>
        </p:nvGrpSpPr>
        <p:grpSpPr>
          <a:xfrm>
            <a:off x="259424" y="-402534"/>
            <a:ext cx="8625156" cy="5188766"/>
            <a:chOff x="5232401" y="4483100"/>
            <a:chExt cx="3333750" cy="2005013"/>
          </a:xfrm>
          <a:solidFill>
            <a:schemeClr val="tx1">
              <a:lumMod val="20000"/>
              <a:lumOff val="80000"/>
            </a:schemeClr>
          </a:solidFill>
        </p:grpSpPr>
        <p:grpSp>
          <p:nvGrpSpPr>
            <p:cNvPr id="740" name="Group 208"/>
            <p:cNvGrpSpPr>
              <a:grpSpLocks/>
            </p:cNvGrpSpPr>
            <p:nvPr/>
          </p:nvGrpSpPr>
          <p:grpSpPr bwMode="auto">
            <a:xfrm>
              <a:off x="5453063" y="4483100"/>
              <a:ext cx="3008313" cy="1863725"/>
              <a:chOff x="3435" y="2824"/>
              <a:chExt cx="1895" cy="1174"/>
            </a:xfrm>
            <a:grpFill/>
          </p:grpSpPr>
          <p:sp>
            <p:nvSpPr>
              <p:cNvPr id="1197" name="Freeform 8"/>
              <p:cNvSpPr>
                <a:spLocks/>
              </p:cNvSpPr>
              <p:nvPr/>
            </p:nvSpPr>
            <p:spPr bwMode="auto">
              <a:xfrm>
                <a:off x="3798" y="3065"/>
                <a:ext cx="16" cy="23"/>
              </a:xfrm>
              <a:custGeom>
                <a:avLst/>
                <a:gdLst/>
                <a:ahLst/>
                <a:cxnLst>
                  <a:cxn ang="0">
                    <a:pos x="4" y="18"/>
                  </a:cxn>
                  <a:cxn ang="0">
                    <a:pos x="5" y="17"/>
                  </a:cxn>
                  <a:cxn ang="0">
                    <a:pos x="5" y="18"/>
                  </a:cxn>
                  <a:cxn ang="0">
                    <a:pos x="6" y="20"/>
                  </a:cxn>
                  <a:cxn ang="0">
                    <a:pos x="6" y="19"/>
                  </a:cxn>
                  <a:cxn ang="0">
                    <a:pos x="7" y="19"/>
                  </a:cxn>
                  <a:cxn ang="0">
                    <a:pos x="8" y="20"/>
                  </a:cxn>
                  <a:cxn ang="0">
                    <a:pos x="9" y="22"/>
                  </a:cxn>
                  <a:cxn ang="0">
                    <a:pos x="12" y="23"/>
                  </a:cxn>
                  <a:cxn ang="0">
                    <a:pos x="14" y="23"/>
                  </a:cxn>
                  <a:cxn ang="0">
                    <a:pos x="16" y="22"/>
                  </a:cxn>
                  <a:cxn ang="0">
                    <a:pos x="16" y="11"/>
                  </a:cxn>
                  <a:cxn ang="0">
                    <a:pos x="15" y="8"/>
                  </a:cxn>
                  <a:cxn ang="0">
                    <a:pos x="15" y="6"/>
                  </a:cxn>
                  <a:cxn ang="0">
                    <a:pos x="14" y="5"/>
                  </a:cxn>
                  <a:cxn ang="0">
                    <a:pos x="13" y="5"/>
                  </a:cxn>
                  <a:cxn ang="0">
                    <a:pos x="12" y="3"/>
                  </a:cxn>
                  <a:cxn ang="0">
                    <a:pos x="9" y="1"/>
                  </a:cxn>
                  <a:cxn ang="0">
                    <a:pos x="8" y="0"/>
                  </a:cxn>
                  <a:cxn ang="0">
                    <a:pos x="5" y="2"/>
                  </a:cxn>
                  <a:cxn ang="0">
                    <a:pos x="3" y="5"/>
                  </a:cxn>
                  <a:cxn ang="0">
                    <a:pos x="2" y="5"/>
                  </a:cxn>
                  <a:cxn ang="0">
                    <a:pos x="5" y="5"/>
                  </a:cxn>
                  <a:cxn ang="0">
                    <a:pos x="4" y="6"/>
                  </a:cxn>
                  <a:cxn ang="0">
                    <a:pos x="3" y="6"/>
                  </a:cxn>
                  <a:cxn ang="0">
                    <a:pos x="4" y="7"/>
                  </a:cxn>
                  <a:cxn ang="0">
                    <a:pos x="1" y="9"/>
                  </a:cxn>
                  <a:cxn ang="0">
                    <a:pos x="1" y="10"/>
                  </a:cxn>
                  <a:cxn ang="0">
                    <a:pos x="0" y="11"/>
                  </a:cxn>
                  <a:cxn ang="0">
                    <a:pos x="2" y="14"/>
                  </a:cxn>
                  <a:cxn ang="0">
                    <a:pos x="2" y="16"/>
                  </a:cxn>
                  <a:cxn ang="0">
                    <a:pos x="3" y="15"/>
                  </a:cxn>
                  <a:cxn ang="0">
                    <a:pos x="3" y="15"/>
                  </a:cxn>
                </a:cxnLst>
                <a:rect l="0" t="0" r="r" b="b"/>
                <a:pathLst>
                  <a:path w="16" h="23">
                    <a:moveTo>
                      <a:pt x="3" y="16"/>
                    </a:moveTo>
                    <a:lnTo>
                      <a:pt x="4" y="18"/>
                    </a:lnTo>
                    <a:lnTo>
                      <a:pt x="5" y="18"/>
                    </a:lnTo>
                    <a:lnTo>
                      <a:pt x="5" y="17"/>
                    </a:lnTo>
                    <a:lnTo>
                      <a:pt x="5" y="18"/>
                    </a:lnTo>
                    <a:lnTo>
                      <a:pt x="5" y="18"/>
                    </a:lnTo>
                    <a:lnTo>
                      <a:pt x="5" y="19"/>
                    </a:lnTo>
                    <a:lnTo>
                      <a:pt x="6" y="20"/>
                    </a:lnTo>
                    <a:lnTo>
                      <a:pt x="6" y="20"/>
                    </a:lnTo>
                    <a:lnTo>
                      <a:pt x="6" y="19"/>
                    </a:lnTo>
                    <a:lnTo>
                      <a:pt x="6" y="18"/>
                    </a:lnTo>
                    <a:lnTo>
                      <a:pt x="7" y="19"/>
                    </a:lnTo>
                    <a:lnTo>
                      <a:pt x="8" y="20"/>
                    </a:lnTo>
                    <a:lnTo>
                      <a:pt x="8" y="20"/>
                    </a:lnTo>
                    <a:lnTo>
                      <a:pt x="9" y="21"/>
                    </a:lnTo>
                    <a:lnTo>
                      <a:pt x="9" y="22"/>
                    </a:lnTo>
                    <a:lnTo>
                      <a:pt x="10" y="23"/>
                    </a:lnTo>
                    <a:lnTo>
                      <a:pt x="12" y="23"/>
                    </a:lnTo>
                    <a:lnTo>
                      <a:pt x="13" y="23"/>
                    </a:lnTo>
                    <a:lnTo>
                      <a:pt x="14" y="23"/>
                    </a:lnTo>
                    <a:lnTo>
                      <a:pt x="16" y="23"/>
                    </a:lnTo>
                    <a:lnTo>
                      <a:pt x="16" y="22"/>
                    </a:lnTo>
                    <a:lnTo>
                      <a:pt x="16" y="21"/>
                    </a:lnTo>
                    <a:lnTo>
                      <a:pt x="16" y="11"/>
                    </a:lnTo>
                    <a:lnTo>
                      <a:pt x="16" y="10"/>
                    </a:lnTo>
                    <a:lnTo>
                      <a:pt x="15" y="8"/>
                    </a:lnTo>
                    <a:lnTo>
                      <a:pt x="15" y="8"/>
                    </a:lnTo>
                    <a:lnTo>
                      <a:pt x="15" y="6"/>
                    </a:lnTo>
                    <a:lnTo>
                      <a:pt x="13" y="8"/>
                    </a:lnTo>
                    <a:lnTo>
                      <a:pt x="14" y="5"/>
                    </a:lnTo>
                    <a:lnTo>
                      <a:pt x="13" y="5"/>
                    </a:lnTo>
                    <a:lnTo>
                      <a:pt x="13" y="5"/>
                    </a:lnTo>
                    <a:lnTo>
                      <a:pt x="13" y="4"/>
                    </a:lnTo>
                    <a:lnTo>
                      <a:pt x="12" y="3"/>
                    </a:lnTo>
                    <a:lnTo>
                      <a:pt x="11" y="2"/>
                    </a:lnTo>
                    <a:lnTo>
                      <a:pt x="9" y="1"/>
                    </a:lnTo>
                    <a:lnTo>
                      <a:pt x="9" y="1"/>
                    </a:lnTo>
                    <a:lnTo>
                      <a:pt x="8" y="0"/>
                    </a:lnTo>
                    <a:lnTo>
                      <a:pt x="7" y="0"/>
                    </a:lnTo>
                    <a:lnTo>
                      <a:pt x="5" y="2"/>
                    </a:lnTo>
                    <a:lnTo>
                      <a:pt x="5" y="5"/>
                    </a:lnTo>
                    <a:lnTo>
                      <a:pt x="3" y="5"/>
                    </a:lnTo>
                    <a:lnTo>
                      <a:pt x="2" y="5"/>
                    </a:lnTo>
                    <a:lnTo>
                      <a:pt x="2" y="5"/>
                    </a:lnTo>
                    <a:lnTo>
                      <a:pt x="3" y="5"/>
                    </a:lnTo>
                    <a:lnTo>
                      <a:pt x="5" y="5"/>
                    </a:lnTo>
                    <a:lnTo>
                      <a:pt x="5" y="6"/>
                    </a:lnTo>
                    <a:lnTo>
                      <a:pt x="4" y="6"/>
                    </a:lnTo>
                    <a:lnTo>
                      <a:pt x="3" y="5"/>
                    </a:lnTo>
                    <a:lnTo>
                      <a:pt x="3" y="6"/>
                    </a:lnTo>
                    <a:lnTo>
                      <a:pt x="3" y="7"/>
                    </a:lnTo>
                    <a:lnTo>
                      <a:pt x="4" y="7"/>
                    </a:lnTo>
                    <a:lnTo>
                      <a:pt x="4" y="8"/>
                    </a:lnTo>
                    <a:lnTo>
                      <a:pt x="1" y="9"/>
                    </a:lnTo>
                    <a:lnTo>
                      <a:pt x="2" y="9"/>
                    </a:lnTo>
                    <a:lnTo>
                      <a:pt x="1" y="10"/>
                    </a:lnTo>
                    <a:lnTo>
                      <a:pt x="0" y="10"/>
                    </a:lnTo>
                    <a:lnTo>
                      <a:pt x="0" y="11"/>
                    </a:lnTo>
                    <a:lnTo>
                      <a:pt x="1" y="14"/>
                    </a:lnTo>
                    <a:lnTo>
                      <a:pt x="2" y="14"/>
                    </a:lnTo>
                    <a:lnTo>
                      <a:pt x="2" y="16"/>
                    </a:lnTo>
                    <a:lnTo>
                      <a:pt x="2" y="16"/>
                    </a:lnTo>
                    <a:lnTo>
                      <a:pt x="3" y="13"/>
                    </a:lnTo>
                    <a:lnTo>
                      <a:pt x="3" y="15"/>
                    </a:lnTo>
                    <a:lnTo>
                      <a:pt x="3" y="14"/>
                    </a:lnTo>
                    <a:lnTo>
                      <a:pt x="3" y="15"/>
                    </a:lnTo>
                    <a:lnTo>
                      <a:pt x="3" y="1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8" name="Freeform 9"/>
              <p:cNvSpPr>
                <a:spLocks/>
              </p:cNvSpPr>
              <p:nvPr/>
            </p:nvSpPr>
            <p:spPr bwMode="auto">
              <a:xfrm>
                <a:off x="3695" y="3008"/>
                <a:ext cx="8" cy="9"/>
              </a:xfrm>
              <a:custGeom>
                <a:avLst/>
                <a:gdLst/>
                <a:ahLst/>
                <a:cxnLst>
                  <a:cxn ang="0">
                    <a:pos x="2" y="5"/>
                  </a:cxn>
                  <a:cxn ang="0">
                    <a:pos x="3" y="4"/>
                  </a:cxn>
                  <a:cxn ang="0">
                    <a:pos x="3" y="8"/>
                  </a:cxn>
                  <a:cxn ang="0">
                    <a:pos x="5" y="9"/>
                  </a:cxn>
                  <a:cxn ang="0">
                    <a:pos x="8" y="8"/>
                  </a:cxn>
                  <a:cxn ang="0">
                    <a:pos x="8" y="7"/>
                  </a:cxn>
                  <a:cxn ang="0">
                    <a:pos x="8" y="5"/>
                  </a:cxn>
                  <a:cxn ang="0">
                    <a:pos x="5" y="2"/>
                  </a:cxn>
                  <a:cxn ang="0">
                    <a:pos x="4" y="0"/>
                  </a:cxn>
                  <a:cxn ang="0">
                    <a:pos x="4" y="0"/>
                  </a:cxn>
                  <a:cxn ang="0">
                    <a:pos x="4" y="0"/>
                  </a:cxn>
                  <a:cxn ang="0">
                    <a:pos x="3" y="0"/>
                  </a:cxn>
                  <a:cxn ang="0">
                    <a:pos x="3" y="1"/>
                  </a:cxn>
                  <a:cxn ang="0">
                    <a:pos x="3" y="2"/>
                  </a:cxn>
                  <a:cxn ang="0">
                    <a:pos x="2" y="2"/>
                  </a:cxn>
                  <a:cxn ang="0">
                    <a:pos x="1" y="2"/>
                  </a:cxn>
                  <a:cxn ang="0">
                    <a:pos x="0" y="3"/>
                  </a:cxn>
                  <a:cxn ang="0">
                    <a:pos x="1" y="4"/>
                  </a:cxn>
                  <a:cxn ang="0">
                    <a:pos x="2" y="5"/>
                  </a:cxn>
                </a:cxnLst>
                <a:rect l="0" t="0" r="r" b="b"/>
                <a:pathLst>
                  <a:path w="8" h="9">
                    <a:moveTo>
                      <a:pt x="2" y="5"/>
                    </a:moveTo>
                    <a:lnTo>
                      <a:pt x="3" y="4"/>
                    </a:lnTo>
                    <a:lnTo>
                      <a:pt x="3" y="8"/>
                    </a:lnTo>
                    <a:lnTo>
                      <a:pt x="5" y="9"/>
                    </a:lnTo>
                    <a:lnTo>
                      <a:pt x="8" y="8"/>
                    </a:lnTo>
                    <a:lnTo>
                      <a:pt x="8" y="7"/>
                    </a:lnTo>
                    <a:lnTo>
                      <a:pt x="8" y="5"/>
                    </a:lnTo>
                    <a:lnTo>
                      <a:pt x="5" y="2"/>
                    </a:lnTo>
                    <a:lnTo>
                      <a:pt x="4" y="0"/>
                    </a:lnTo>
                    <a:lnTo>
                      <a:pt x="4" y="0"/>
                    </a:lnTo>
                    <a:lnTo>
                      <a:pt x="4" y="0"/>
                    </a:lnTo>
                    <a:lnTo>
                      <a:pt x="3" y="0"/>
                    </a:lnTo>
                    <a:lnTo>
                      <a:pt x="3" y="1"/>
                    </a:lnTo>
                    <a:lnTo>
                      <a:pt x="3" y="2"/>
                    </a:lnTo>
                    <a:lnTo>
                      <a:pt x="2" y="2"/>
                    </a:lnTo>
                    <a:lnTo>
                      <a:pt x="1" y="2"/>
                    </a:lnTo>
                    <a:lnTo>
                      <a:pt x="0" y="3"/>
                    </a:lnTo>
                    <a:lnTo>
                      <a:pt x="1" y="4"/>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9" name="Freeform 10"/>
              <p:cNvSpPr>
                <a:spLocks/>
              </p:cNvSpPr>
              <p:nvPr/>
            </p:nvSpPr>
            <p:spPr bwMode="auto">
              <a:xfrm>
                <a:off x="3753" y="3042"/>
                <a:ext cx="9" cy="9"/>
              </a:xfrm>
              <a:custGeom>
                <a:avLst/>
                <a:gdLst/>
                <a:ahLst/>
                <a:cxnLst>
                  <a:cxn ang="0">
                    <a:pos x="4" y="0"/>
                  </a:cxn>
                  <a:cxn ang="0">
                    <a:pos x="3" y="0"/>
                  </a:cxn>
                  <a:cxn ang="0">
                    <a:pos x="1" y="1"/>
                  </a:cxn>
                  <a:cxn ang="0">
                    <a:pos x="0" y="3"/>
                  </a:cxn>
                  <a:cxn ang="0">
                    <a:pos x="0" y="3"/>
                  </a:cxn>
                  <a:cxn ang="0">
                    <a:pos x="1" y="3"/>
                  </a:cxn>
                  <a:cxn ang="0">
                    <a:pos x="1" y="4"/>
                  </a:cxn>
                  <a:cxn ang="0">
                    <a:pos x="1" y="4"/>
                  </a:cxn>
                  <a:cxn ang="0">
                    <a:pos x="2" y="3"/>
                  </a:cxn>
                  <a:cxn ang="0">
                    <a:pos x="2" y="6"/>
                  </a:cxn>
                  <a:cxn ang="0">
                    <a:pos x="2" y="6"/>
                  </a:cxn>
                  <a:cxn ang="0">
                    <a:pos x="3" y="8"/>
                  </a:cxn>
                  <a:cxn ang="0">
                    <a:pos x="6" y="9"/>
                  </a:cxn>
                  <a:cxn ang="0">
                    <a:pos x="9" y="7"/>
                  </a:cxn>
                  <a:cxn ang="0">
                    <a:pos x="9" y="7"/>
                  </a:cxn>
                  <a:cxn ang="0">
                    <a:pos x="8" y="4"/>
                  </a:cxn>
                  <a:cxn ang="0">
                    <a:pos x="7" y="3"/>
                  </a:cxn>
                  <a:cxn ang="0">
                    <a:pos x="7" y="3"/>
                  </a:cxn>
                  <a:cxn ang="0">
                    <a:pos x="5" y="1"/>
                  </a:cxn>
                  <a:cxn ang="0">
                    <a:pos x="4" y="2"/>
                  </a:cxn>
                  <a:cxn ang="0">
                    <a:pos x="4" y="2"/>
                  </a:cxn>
                  <a:cxn ang="0">
                    <a:pos x="4" y="1"/>
                  </a:cxn>
                  <a:cxn ang="0">
                    <a:pos x="4" y="0"/>
                  </a:cxn>
                </a:cxnLst>
                <a:rect l="0" t="0" r="r" b="b"/>
                <a:pathLst>
                  <a:path w="9" h="9">
                    <a:moveTo>
                      <a:pt x="4" y="0"/>
                    </a:moveTo>
                    <a:lnTo>
                      <a:pt x="3" y="0"/>
                    </a:lnTo>
                    <a:lnTo>
                      <a:pt x="1" y="1"/>
                    </a:lnTo>
                    <a:lnTo>
                      <a:pt x="0" y="3"/>
                    </a:lnTo>
                    <a:lnTo>
                      <a:pt x="0" y="3"/>
                    </a:lnTo>
                    <a:lnTo>
                      <a:pt x="1" y="3"/>
                    </a:lnTo>
                    <a:lnTo>
                      <a:pt x="1" y="4"/>
                    </a:lnTo>
                    <a:lnTo>
                      <a:pt x="1" y="4"/>
                    </a:lnTo>
                    <a:lnTo>
                      <a:pt x="2" y="3"/>
                    </a:lnTo>
                    <a:lnTo>
                      <a:pt x="2" y="6"/>
                    </a:lnTo>
                    <a:lnTo>
                      <a:pt x="2" y="6"/>
                    </a:lnTo>
                    <a:lnTo>
                      <a:pt x="3" y="8"/>
                    </a:lnTo>
                    <a:lnTo>
                      <a:pt x="6" y="9"/>
                    </a:lnTo>
                    <a:lnTo>
                      <a:pt x="9" y="7"/>
                    </a:lnTo>
                    <a:lnTo>
                      <a:pt x="9" y="7"/>
                    </a:lnTo>
                    <a:lnTo>
                      <a:pt x="8" y="4"/>
                    </a:lnTo>
                    <a:lnTo>
                      <a:pt x="7" y="3"/>
                    </a:lnTo>
                    <a:lnTo>
                      <a:pt x="7" y="3"/>
                    </a:lnTo>
                    <a:lnTo>
                      <a:pt x="5" y="1"/>
                    </a:lnTo>
                    <a:lnTo>
                      <a:pt x="4" y="2"/>
                    </a:lnTo>
                    <a:lnTo>
                      <a:pt x="4" y="2"/>
                    </a:lnTo>
                    <a:lnTo>
                      <a:pt x="4" y="1"/>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0" name="Rectangle 11"/>
              <p:cNvSpPr>
                <a:spLocks noChangeArrowheads="1"/>
              </p:cNvSpPr>
              <p:nvPr/>
            </p:nvSpPr>
            <p:spPr bwMode="auto">
              <a:xfrm>
                <a:off x="3807" y="3065"/>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1" name="Freeform 12"/>
              <p:cNvSpPr>
                <a:spLocks/>
              </p:cNvSpPr>
              <p:nvPr/>
            </p:nvSpPr>
            <p:spPr bwMode="auto">
              <a:xfrm>
                <a:off x="3812" y="2824"/>
                <a:ext cx="189" cy="231"/>
              </a:xfrm>
              <a:custGeom>
                <a:avLst/>
                <a:gdLst/>
                <a:ahLst/>
                <a:cxnLst>
                  <a:cxn ang="0">
                    <a:pos x="39" y="65"/>
                  </a:cxn>
                  <a:cxn ang="0">
                    <a:pos x="39" y="91"/>
                  </a:cxn>
                  <a:cxn ang="0">
                    <a:pos x="77" y="121"/>
                  </a:cxn>
                  <a:cxn ang="0">
                    <a:pos x="105" y="147"/>
                  </a:cxn>
                  <a:cxn ang="0">
                    <a:pos x="54" y="162"/>
                  </a:cxn>
                  <a:cxn ang="0">
                    <a:pos x="57" y="173"/>
                  </a:cxn>
                  <a:cxn ang="0">
                    <a:pos x="69" y="195"/>
                  </a:cxn>
                  <a:cxn ang="0">
                    <a:pos x="66" y="196"/>
                  </a:cxn>
                  <a:cxn ang="0">
                    <a:pos x="84" y="204"/>
                  </a:cxn>
                  <a:cxn ang="0">
                    <a:pos x="83" y="207"/>
                  </a:cxn>
                  <a:cxn ang="0">
                    <a:pos x="82" y="217"/>
                  </a:cxn>
                  <a:cxn ang="0">
                    <a:pos x="59" y="207"/>
                  </a:cxn>
                  <a:cxn ang="0">
                    <a:pos x="46" y="227"/>
                  </a:cxn>
                  <a:cxn ang="0">
                    <a:pos x="54" y="229"/>
                  </a:cxn>
                  <a:cxn ang="0">
                    <a:pos x="60" y="233"/>
                  </a:cxn>
                  <a:cxn ang="0">
                    <a:pos x="64" y="230"/>
                  </a:cxn>
                  <a:cxn ang="0">
                    <a:pos x="62" y="235"/>
                  </a:cxn>
                  <a:cxn ang="0">
                    <a:pos x="64" y="239"/>
                  </a:cxn>
                  <a:cxn ang="0">
                    <a:pos x="61" y="243"/>
                  </a:cxn>
                  <a:cxn ang="0">
                    <a:pos x="68" y="251"/>
                  </a:cxn>
                  <a:cxn ang="0">
                    <a:pos x="80" y="237"/>
                  </a:cxn>
                  <a:cxn ang="0">
                    <a:pos x="70" y="255"/>
                  </a:cxn>
                  <a:cxn ang="0">
                    <a:pos x="56" y="247"/>
                  </a:cxn>
                  <a:cxn ang="0">
                    <a:pos x="40" y="245"/>
                  </a:cxn>
                  <a:cxn ang="0">
                    <a:pos x="47" y="260"/>
                  </a:cxn>
                  <a:cxn ang="0">
                    <a:pos x="48" y="264"/>
                  </a:cxn>
                  <a:cxn ang="0">
                    <a:pos x="39" y="266"/>
                  </a:cxn>
                  <a:cxn ang="0">
                    <a:pos x="36" y="282"/>
                  </a:cxn>
                  <a:cxn ang="0">
                    <a:pos x="44" y="285"/>
                  </a:cxn>
                  <a:cxn ang="0">
                    <a:pos x="62" y="285"/>
                  </a:cxn>
                  <a:cxn ang="0">
                    <a:pos x="76" y="286"/>
                  </a:cxn>
                  <a:cxn ang="0">
                    <a:pos x="90" y="285"/>
                  </a:cxn>
                  <a:cxn ang="0">
                    <a:pos x="111" y="281"/>
                  </a:cxn>
                  <a:cxn ang="0">
                    <a:pos x="104" y="263"/>
                  </a:cxn>
                  <a:cxn ang="0">
                    <a:pos x="84" y="261"/>
                  </a:cxn>
                  <a:cxn ang="0">
                    <a:pos x="106" y="259"/>
                  </a:cxn>
                  <a:cxn ang="0">
                    <a:pos x="112" y="245"/>
                  </a:cxn>
                  <a:cxn ang="0">
                    <a:pos x="124" y="236"/>
                  </a:cxn>
                  <a:cxn ang="0">
                    <a:pos x="132" y="226"/>
                  </a:cxn>
                  <a:cxn ang="0">
                    <a:pos x="136" y="215"/>
                  </a:cxn>
                  <a:cxn ang="0">
                    <a:pos x="127" y="202"/>
                  </a:cxn>
                  <a:cxn ang="0">
                    <a:pos x="125" y="198"/>
                  </a:cxn>
                  <a:cxn ang="0">
                    <a:pos x="128" y="199"/>
                  </a:cxn>
                  <a:cxn ang="0">
                    <a:pos x="115" y="193"/>
                  </a:cxn>
                  <a:cxn ang="0">
                    <a:pos x="119" y="187"/>
                  </a:cxn>
                  <a:cxn ang="0">
                    <a:pos x="132" y="186"/>
                  </a:cxn>
                  <a:cxn ang="0">
                    <a:pos x="143" y="180"/>
                  </a:cxn>
                  <a:cxn ang="0">
                    <a:pos x="148" y="176"/>
                  </a:cxn>
                  <a:cxn ang="0">
                    <a:pos x="160" y="163"/>
                  </a:cxn>
                  <a:cxn ang="0">
                    <a:pos x="161" y="142"/>
                  </a:cxn>
                  <a:cxn ang="0">
                    <a:pos x="179" y="121"/>
                  </a:cxn>
                  <a:cxn ang="0">
                    <a:pos x="206" y="93"/>
                  </a:cxn>
                  <a:cxn ang="0">
                    <a:pos x="194" y="84"/>
                  </a:cxn>
                  <a:cxn ang="0">
                    <a:pos x="237" y="52"/>
                  </a:cxn>
                  <a:cxn ang="0">
                    <a:pos x="197" y="31"/>
                  </a:cxn>
                  <a:cxn ang="0">
                    <a:pos x="133" y="11"/>
                  </a:cxn>
                  <a:cxn ang="0">
                    <a:pos x="92" y="7"/>
                  </a:cxn>
                  <a:cxn ang="0">
                    <a:pos x="40" y="6"/>
                  </a:cxn>
                  <a:cxn ang="0">
                    <a:pos x="1" y="22"/>
                  </a:cxn>
                </a:cxnLst>
                <a:rect l="0" t="0" r="r" b="b"/>
                <a:pathLst>
                  <a:path w="241" h="294">
                    <a:moveTo>
                      <a:pt x="8" y="39"/>
                    </a:moveTo>
                    <a:cubicBezTo>
                      <a:pt x="16" y="52"/>
                      <a:pt x="16" y="52"/>
                      <a:pt x="16" y="52"/>
                    </a:cubicBezTo>
                    <a:cubicBezTo>
                      <a:pt x="19" y="54"/>
                      <a:pt x="23" y="55"/>
                      <a:pt x="25" y="55"/>
                    </a:cubicBezTo>
                    <a:cubicBezTo>
                      <a:pt x="25" y="55"/>
                      <a:pt x="26" y="55"/>
                      <a:pt x="26" y="55"/>
                    </a:cubicBezTo>
                    <a:cubicBezTo>
                      <a:pt x="26" y="54"/>
                      <a:pt x="27" y="54"/>
                      <a:pt x="29" y="54"/>
                    </a:cubicBezTo>
                    <a:cubicBezTo>
                      <a:pt x="31" y="54"/>
                      <a:pt x="34" y="55"/>
                      <a:pt x="34" y="55"/>
                    </a:cubicBezTo>
                    <a:cubicBezTo>
                      <a:pt x="39" y="60"/>
                      <a:pt x="39" y="60"/>
                      <a:pt x="39" y="60"/>
                    </a:cubicBezTo>
                    <a:cubicBezTo>
                      <a:pt x="23" y="60"/>
                      <a:pt x="23" y="60"/>
                      <a:pt x="23" y="60"/>
                    </a:cubicBezTo>
                    <a:cubicBezTo>
                      <a:pt x="23" y="65"/>
                      <a:pt x="23" y="65"/>
                      <a:pt x="23" y="65"/>
                    </a:cubicBezTo>
                    <a:cubicBezTo>
                      <a:pt x="23" y="65"/>
                      <a:pt x="23" y="65"/>
                      <a:pt x="28" y="65"/>
                    </a:cubicBezTo>
                    <a:cubicBezTo>
                      <a:pt x="33" y="65"/>
                      <a:pt x="39" y="65"/>
                      <a:pt x="39" y="65"/>
                    </a:cubicBezTo>
                    <a:cubicBezTo>
                      <a:pt x="35" y="70"/>
                      <a:pt x="35" y="70"/>
                      <a:pt x="35" y="70"/>
                    </a:cubicBezTo>
                    <a:cubicBezTo>
                      <a:pt x="35" y="70"/>
                      <a:pt x="32" y="70"/>
                      <a:pt x="27" y="70"/>
                    </a:cubicBezTo>
                    <a:cubicBezTo>
                      <a:pt x="22" y="70"/>
                      <a:pt x="19" y="83"/>
                      <a:pt x="19" y="83"/>
                    </a:cubicBezTo>
                    <a:cubicBezTo>
                      <a:pt x="27" y="83"/>
                      <a:pt x="27" y="83"/>
                      <a:pt x="27" y="83"/>
                    </a:cubicBezTo>
                    <a:cubicBezTo>
                      <a:pt x="27" y="83"/>
                      <a:pt x="27" y="83"/>
                      <a:pt x="31" y="83"/>
                    </a:cubicBezTo>
                    <a:cubicBezTo>
                      <a:pt x="33" y="83"/>
                      <a:pt x="35" y="84"/>
                      <a:pt x="37" y="84"/>
                    </a:cubicBezTo>
                    <a:cubicBezTo>
                      <a:pt x="39" y="84"/>
                      <a:pt x="41" y="83"/>
                      <a:pt x="43" y="81"/>
                    </a:cubicBezTo>
                    <a:cubicBezTo>
                      <a:pt x="45" y="80"/>
                      <a:pt x="46" y="79"/>
                      <a:pt x="46" y="79"/>
                    </a:cubicBezTo>
                    <a:cubicBezTo>
                      <a:pt x="47" y="79"/>
                      <a:pt x="47" y="81"/>
                      <a:pt x="47" y="81"/>
                    </a:cubicBezTo>
                    <a:cubicBezTo>
                      <a:pt x="47" y="81"/>
                      <a:pt x="45" y="86"/>
                      <a:pt x="42" y="89"/>
                    </a:cubicBezTo>
                    <a:cubicBezTo>
                      <a:pt x="41" y="90"/>
                      <a:pt x="40" y="91"/>
                      <a:pt x="39" y="91"/>
                    </a:cubicBezTo>
                    <a:cubicBezTo>
                      <a:pt x="37" y="91"/>
                      <a:pt x="35" y="89"/>
                      <a:pt x="33" y="89"/>
                    </a:cubicBezTo>
                    <a:cubicBezTo>
                      <a:pt x="30" y="89"/>
                      <a:pt x="33" y="92"/>
                      <a:pt x="33" y="96"/>
                    </a:cubicBezTo>
                    <a:cubicBezTo>
                      <a:pt x="33" y="100"/>
                      <a:pt x="39" y="109"/>
                      <a:pt x="39" y="109"/>
                    </a:cubicBezTo>
                    <a:cubicBezTo>
                      <a:pt x="39" y="109"/>
                      <a:pt x="39" y="103"/>
                      <a:pt x="41" y="100"/>
                    </a:cubicBezTo>
                    <a:cubicBezTo>
                      <a:pt x="43" y="99"/>
                      <a:pt x="48" y="98"/>
                      <a:pt x="51" y="98"/>
                    </a:cubicBezTo>
                    <a:cubicBezTo>
                      <a:pt x="54" y="98"/>
                      <a:pt x="55" y="99"/>
                      <a:pt x="54" y="100"/>
                    </a:cubicBezTo>
                    <a:cubicBezTo>
                      <a:pt x="51" y="103"/>
                      <a:pt x="43" y="104"/>
                      <a:pt x="43" y="112"/>
                    </a:cubicBezTo>
                    <a:cubicBezTo>
                      <a:pt x="43" y="119"/>
                      <a:pt x="49" y="130"/>
                      <a:pt x="49" y="130"/>
                    </a:cubicBezTo>
                    <a:cubicBezTo>
                      <a:pt x="49" y="130"/>
                      <a:pt x="56" y="130"/>
                      <a:pt x="61" y="130"/>
                    </a:cubicBezTo>
                    <a:cubicBezTo>
                      <a:pt x="67" y="130"/>
                      <a:pt x="65" y="127"/>
                      <a:pt x="72" y="127"/>
                    </a:cubicBezTo>
                    <a:cubicBezTo>
                      <a:pt x="78" y="127"/>
                      <a:pt x="77" y="121"/>
                      <a:pt x="77" y="121"/>
                    </a:cubicBezTo>
                    <a:cubicBezTo>
                      <a:pt x="77" y="121"/>
                      <a:pt x="80" y="118"/>
                      <a:pt x="88" y="118"/>
                    </a:cubicBezTo>
                    <a:cubicBezTo>
                      <a:pt x="95" y="118"/>
                      <a:pt x="93" y="112"/>
                      <a:pt x="93" y="112"/>
                    </a:cubicBezTo>
                    <a:cubicBezTo>
                      <a:pt x="93" y="112"/>
                      <a:pt x="100" y="105"/>
                      <a:pt x="105" y="105"/>
                    </a:cubicBezTo>
                    <a:cubicBezTo>
                      <a:pt x="111" y="105"/>
                      <a:pt x="105" y="105"/>
                      <a:pt x="105" y="110"/>
                    </a:cubicBezTo>
                    <a:cubicBezTo>
                      <a:pt x="105" y="115"/>
                      <a:pt x="105" y="118"/>
                      <a:pt x="113" y="118"/>
                    </a:cubicBezTo>
                    <a:cubicBezTo>
                      <a:pt x="120" y="118"/>
                      <a:pt x="123" y="118"/>
                      <a:pt x="123" y="118"/>
                    </a:cubicBezTo>
                    <a:cubicBezTo>
                      <a:pt x="123" y="118"/>
                      <a:pt x="119" y="122"/>
                      <a:pt x="113" y="122"/>
                    </a:cubicBezTo>
                    <a:cubicBezTo>
                      <a:pt x="108" y="122"/>
                      <a:pt x="107" y="127"/>
                      <a:pt x="102" y="131"/>
                    </a:cubicBezTo>
                    <a:cubicBezTo>
                      <a:pt x="99" y="134"/>
                      <a:pt x="99" y="134"/>
                      <a:pt x="99" y="134"/>
                    </a:cubicBezTo>
                    <a:cubicBezTo>
                      <a:pt x="96" y="137"/>
                      <a:pt x="97" y="139"/>
                      <a:pt x="97" y="139"/>
                    </a:cubicBezTo>
                    <a:cubicBezTo>
                      <a:pt x="97" y="139"/>
                      <a:pt x="102" y="144"/>
                      <a:pt x="105" y="147"/>
                    </a:cubicBezTo>
                    <a:cubicBezTo>
                      <a:pt x="108" y="150"/>
                      <a:pt x="110" y="152"/>
                      <a:pt x="110" y="152"/>
                    </a:cubicBezTo>
                    <a:cubicBezTo>
                      <a:pt x="110" y="152"/>
                      <a:pt x="107" y="153"/>
                      <a:pt x="103" y="153"/>
                    </a:cubicBezTo>
                    <a:cubicBezTo>
                      <a:pt x="101" y="153"/>
                      <a:pt x="99" y="153"/>
                      <a:pt x="98" y="152"/>
                    </a:cubicBezTo>
                    <a:cubicBezTo>
                      <a:pt x="90" y="144"/>
                      <a:pt x="90" y="144"/>
                      <a:pt x="90" y="144"/>
                    </a:cubicBezTo>
                    <a:cubicBezTo>
                      <a:pt x="87" y="141"/>
                      <a:pt x="80" y="139"/>
                      <a:pt x="80" y="139"/>
                    </a:cubicBezTo>
                    <a:cubicBezTo>
                      <a:pt x="80" y="139"/>
                      <a:pt x="65" y="138"/>
                      <a:pt x="57" y="138"/>
                    </a:cubicBezTo>
                    <a:cubicBezTo>
                      <a:pt x="50" y="138"/>
                      <a:pt x="50" y="146"/>
                      <a:pt x="50" y="150"/>
                    </a:cubicBezTo>
                    <a:cubicBezTo>
                      <a:pt x="50" y="152"/>
                      <a:pt x="50" y="156"/>
                      <a:pt x="51" y="159"/>
                    </a:cubicBezTo>
                    <a:cubicBezTo>
                      <a:pt x="60" y="159"/>
                      <a:pt x="60" y="159"/>
                      <a:pt x="60" y="159"/>
                    </a:cubicBezTo>
                    <a:cubicBezTo>
                      <a:pt x="60" y="159"/>
                      <a:pt x="60" y="160"/>
                      <a:pt x="60" y="162"/>
                    </a:cubicBezTo>
                    <a:cubicBezTo>
                      <a:pt x="54" y="162"/>
                      <a:pt x="54" y="162"/>
                      <a:pt x="54" y="162"/>
                    </a:cubicBezTo>
                    <a:cubicBezTo>
                      <a:pt x="59" y="163"/>
                      <a:pt x="59" y="163"/>
                      <a:pt x="59" y="163"/>
                    </a:cubicBezTo>
                    <a:cubicBezTo>
                      <a:pt x="60" y="165"/>
                      <a:pt x="60" y="165"/>
                      <a:pt x="60" y="165"/>
                    </a:cubicBezTo>
                    <a:cubicBezTo>
                      <a:pt x="60" y="165"/>
                      <a:pt x="60" y="165"/>
                      <a:pt x="60" y="165"/>
                    </a:cubicBezTo>
                    <a:cubicBezTo>
                      <a:pt x="60" y="166"/>
                      <a:pt x="60" y="166"/>
                      <a:pt x="60" y="166"/>
                    </a:cubicBezTo>
                    <a:cubicBezTo>
                      <a:pt x="55" y="164"/>
                      <a:pt x="55" y="164"/>
                      <a:pt x="55" y="164"/>
                    </a:cubicBezTo>
                    <a:cubicBezTo>
                      <a:pt x="54" y="163"/>
                      <a:pt x="54" y="163"/>
                      <a:pt x="54" y="163"/>
                    </a:cubicBezTo>
                    <a:cubicBezTo>
                      <a:pt x="53" y="163"/>
                      <a:pt x="53" y="163"/>
                      <a:pt x="53" y="163"/>
                    </a:cubicBezTo>
                    <a:cubicBezTo>
                      <a:pt x="52" y="163"/>
                      <a:pt x="52" y="163"/>
                      <a:pt x="52" y="163"/>
                    </a:cubicBezTo>
                    <a:cubicBezTo>
                      <a:pt x="52" y="169"/>
                      <a:pt x="52" y="169"/>
                      <a:pt x="52" y="169"/>
                    </a:cubicBezTo>
                    <a:cubicBezTo>
                      <a:pt x="54" y="171"/>
                      <a:pt x="54" y="171"/>
                      <a:pt x="54" y="171"/>
                    </a:cubicBezTo>
                    <a:cubicBezTo>
                      <a:pt x="57" y="173"/>
                      <a:pt x="57" y="173"/>
                      <a:pt x="57" y="173"/>
                    </a:cubicBezTo>
                    <a:cubicBezTo>
                      <a:pt x="58" y="173"/>
                      <a:pt x="58" y="173"/>
                      <a:pt x="58" y="173"/>
                    </a:cubicBezTo>
                    <a:cubicBezTo>
                      <a:pt x="62" y="176"/>
                      <a:pt x="62" y="176"/>
                      <a:pt x="62" y="176"/>
                    </a:cubicBezTo>
                    <a:cubicBezTo>
                      <a:pt x="63" y="180"/>
                      <a:pt x="63" y="180"/>
                      <a:pt x="63" y="180"/>
                    </a:cubicBezTo>
                    <a:cubicBezTo>
                      <a:pt x="66" y="185"/>
                      <a:pt x="66" y="185"/>
                      <a:pt x="66" y="185"/>
                    </a:cubicBezTo>
                    <a:cubicBezTo>
                      <a:pt x="67" y="190"/>
                      <a:pt x="67" y="190"/>
                      <a:pt x="67" y="190"/>
                    </a:cubicBezTo>
                    <a:cubicBezTo>
                      <a:pt x="67" y="191"/>
                      <a:pt x="67" y="191"/>
                      <a:pt x="67" y="191"/>
                    </a:cubicBezTo>
                    <a:cubicBezTo>
                      <a:pt x="68" y="194"/>
                      <a:pt x="68" y="194"/>
                      <a:pt x="68" y="194"/>
                    </a:cubicBezTo>
                    <a:cubicBezTo>
                      <a:pt x="69" y="194"/>
                      <a:pt x="69" y="194"/>
                      <a:pt x="69" y="194"/>
                    </a:cubicBezTo>
                    <a:cubicBezTo>
                      <a:pt x="70" y="192"/>
                      <a:pt x="70" y="192"/>
                      <a:pt x="70" y="192"/>
                    </a:cubicBezTo>
                    <a:cubicBezTo>
                      <a:pt x="70" y="194"/>
                      <a:pt x="70" y="194"/>
                      <a:pt x="70" y="194"/>
                    </a:cubicBezTo>
                    <a:cubicBezTo>
                      <a:pt x="69" y="195"/>
                      <a:pt x="69" y="195"/>
                      <a:pt x="69" y="195"/>
                    </a:cubicBezTo>
                    <a:cubicBezTo>
                      <a:pt x="71" y="197"/>
                      <a:pt x="71" y="197"/>
                      <a:pt x="71" y="197"/>
                    </a:cubicBezTo>
                    <a:cubicBezTo>
                      <a:pt x="72" y="197"/>
                      <a:pt x="72" y="197"/>
                      <a:pt x="72" y="197"/>
                    </a:cubicBezTo>
                    <a:cubicBezTo>
                      <a:pt x="72" y="199"/>
                      <a:pt x="72" y="199"/>
                      <a:pt x="72" y="199"/>
                    </a:cubicBezTo>
                    <a:cubicBezTo>
                      <a:pt x="73" y="200"/>
                      <a:pt x="73" y="200"/>
                      <a:pt x="73" y="200"/>
                    </a:cubicBezTo>
                    <a:cubicBezTo>
                      <a:pt x="75" y="200"/>
                      <a:pt x="75" y="200"/>
                      <a:pt x="75" y="200"/>
                    </a:cubicBezTo>
                    <a:cubicBezTo>
                      <a:pt x="74" y="201"/>
                      <a:pt x="74" y="201"/>
                      <a:pt x="74" y="201"/>
                    </a:cubicBezTo>
                    <a:cubicBezTo>
                      <a:pt x="71" y="201"/>
                      <a:pt x="71" y="201"/>
                      <a:pt x="71" y="201"/>
                    </a:cubicBezTo>
                    <a:cubicBezTo>
                      <a:pt x="70" y="200"/>
                      <a:pt x="70" y="200"/>
                      <a:pt x="70" y="200"/>
                    </a:cubicBezTo>
                    <a:cubicBezTo>
                      <a:pt x="68" y="198"/>
                      <a:pt x="68" y="198"/>
                      <a:pt x="68" y="198"/>
                    </a:cubicBezTo>
                    <a:cubicBezTo>
                      <a:pt x="67" y="197"/>
                      <a:pt x="67" y="197"/>
                      <a:pt x="67" y="197"/>
                    </a:cubicBezTo>
                    <a:cubicBezTo>
                      <a:pt x="66" y="196"/>
                      <a:pt x="66" y="196"/>
                      <a:pt x="66" y="196"/>
                    </a:cubicBezTo>
                    <a:cubicBezTo>
                      <a:pt x="65" y="196"/>
                      <a:pt x="65" y="196"/>
                      <a:pt x="65" y="196"/>
                    </a:cubicBezTo>
                    <a:cubicBezTo>
                      <a:pt x="64" y="198"/>
                      <a:pt x="64" y="198"/>
                      <a:pt x="64" y="198"/>
                    </a:cubicBezTo>
                    <a:cubicBezTo>
                      <a:pt x="65" y="200"/>
                      <a:pt x="65" y="200"/>
                      <a:pt x="65" y="200"/>
                    </a:cubicBezTo>
                    <a:cubicBezTo>
                      <a:pt x="66" y="201"/>
                      <a:pt x="66" y="201"/>
                      <a:pt x="66" y="201"/>
                    </a:cubicBezTo>
                    <a:cubicBezTo>
                      <a:pt x="68" y="204"/>
                      <a:pt x="68" y="204"/>
                      <a:pt x="68" y="204"/>
                    </a:cubicBezTo>
                    <a:cubicBezTo>
                      <a:pt x="76" y="204"/>
                      <a:pt x="76" y="204"/>
                      <a:pt x="76" y="204"/>
                    </a:cubicBezTo>
                    <a:cubicBezTo>
                      <a:pt x="79" y="206"/>
                      <a:pt x="79" y="206"/>
                      <a:pt x="79" y="206"/>
                    </a:cubicBezTo>
                    <a:cubicBezTo>
                      <a:pt x="83" y="206"/>
                      <a:pt x="83" y="206"/>
                      <a:pt x="83" y="206"/>
                    </a:cubicBezTo>
                    <a:cubicBezTo>
                      <a:pt x="83" y="205"/>
                      <a:pt x="83" y="205"/>
                      <a:pt x="83" y="205"/>
                    </a:cubicBezTo>
                    <a:cubicBezTo>
                      <a:pt x="83" y="205"/>
                      <a:pt x="83" y="205"/>
                      <a:pt x="83" y="205"/>
                    </a:cubicBezTo>
                    <a:cubicBezTo>
                      <a:pt x="84" y="204"/>
                      <a:pt x="84" y="204"/>
                      <a:pt x="84" y="204"/>
                    </a:cubicBezTo>
                    <a:cubicBezTo>
                      <a:pt x="86" y="202"/>
                      <a:pt x="86" y="202"/>
                      <a:pt x="86" y="202"/>
                    </a:cubicBezTo>
                    <a:cubicBezTo>
                      <a:pt x="87" y="202"/>
                      <a:pt x="87" y="202"/>
                      <a:pt x="87" y="202"/>
                    </a:cubicBezTo>
                    <a:cubicBezTo>
                      <a:pt x="87" y="202"/>
                      <a:pt x="87" y="202"/>
                      <a:pt x="87" y="202"/>
                    </a:cubicBezTo>
                    <a:cubicBezTo>
                      <a:pt x="86" y="204"/>
                      <a:pt x="86" y="204"/>
                      <a:pt x="86" y="204"/>
                    </a:cubicBezTo>
                    <a:cubicBezTo>
                      <a:pt x="86" y="206"/>
                      <a:pt x="86" y="206"/>
                      <a:pt x="86" y="206"/>
                    </a:cubicBezTo>
                    <a:cubicBezTo>
                      <a:pt x="86" y="207"/>
                      <a:pt x="86" y="207"/>
                      <a:pt x="86" y="207"/>
                    </a:cubicBezTo>
                    <a:cubicBezTo>
                      <a:pt x="85" y="208"/>
                      <a:pt x="85" y="208"/>
                      <a:pt x="85" y="208"/>
                    </a:cubicBezTo>
                    <a:cubicBezTo>
                      <a:pt x="85" y="208"/>
                      <a:pt x="85" y="208"/>
                      <a:pt x="85" y="208"/>
                    </a:cubicBezTo>
                    <a:cubicBezTo>
                      <a:pt x="84" y="209"/>
                      <a:pt x="84" y="209"/>
                      <a:pt x="84" y="209"/>
                    </a:cubicBezTo>
                    <a:cubicBezTo>
                      <a:pt x="84" y="209"/>
                      <a:pt x="84" y="209"/>
                      <a:pt x="84" y="209"/>
                    </a:cubicBezTo>
                    <a:cubicBezTo>
                      <a:pt x="83" y="207"/>
                      <a:pt x="83" y="207"/>
                      <a:pt x="83" y="207"/>
                    </a:cubicBezTo>
                    <a:cubicBezTo>
                      <a:pt x="82" y="208"/>
                      <a:pt x="82" y="208"/>
                      <a:pt x="82" y="208"/>
                    </a:cubicBezTo>
                    <a:cubicBezTo>
                      <a:pt x="76" y="207"/>
                      <a:pt x="76" y="207"/>
                      <a:pt x="76" y="207"/>
                    </a:cubicBezTo>
                    <a:cubicBezTo>
                      <a:pt x="75" y="208"/>
                      <a:pt x="75" y="208"/>
                      <a:pt x="75" y="208"/>
                    </a:cubicBezTo>
                    <a:cubicBezTo>
                      <a:pt x="76" y="210"/>
                      <a:pt x="76" y="210"/>
                      <a:pt x="76" y="210"/>
                    </a:cubicBezTo>
                    <a:cubicBezTo>
                      <a:pt x="77" y="211"/>
                      <a:pt x="77" y="211"/>
                      <a:pt x="77" y="211"/>
                    </a:cubicBezTo>
                    <a:cubicBezTo>
                      <a:pt x="78" y="211"/>
                      <a:pt x="78" y="211"/>
                      <a:pt x="78" y="211"/>
                    </a:cubicBezTo>
                    <a:cubicBezTo>
                      <a:pt x="79" y="212"/>
                      <a:pt x="79" y="212"/>
                      <a:pt x="79" y="212"/>
                    </a:cubicBezTo>
                    <a:cubicBezTo>
                      <a:pt x="82" y="212"/>
                      <a:pt x="82" y="212"/>
                      <a:pt x="82" y="212"/>
                    </a:cubicBezTo>
                    <a:cubicBezTo>
                      <a:pt x="82" y="213"/>
                      <a:pt x="82" y="213"/>
                      <a:pt x="82" y="213"/>
                    </a:cubicBezTo>
                    <a:cubicBezTo>
                      <a:pt x="80" y="213"/>
                      <a:pt x="80" y="213"/>
                      <a:pt x="80" y="213"/>
                    </a:cubicBezTo>
                    <a:cubicBezTo>
                      <a:pt x="82" y="217"/>
                      <a:pt x="82" y="217"/>
                      <a:pt x="82" y="217"/>
                    </a:cubicBezTo>
                    <a:cubicBezTo>
                      <a:pt x="82" y="218"/>
                      <a:pt x="82" y="218"/>
                      <a:pt x="82" y="218"/>
                    </a:cubicBezTo>
                    <a:cubicBezTo>
                      <a:pt x="79" y="216"/>
                      <a:pt x="79" y="216"/>
                      <a:pt x="79" y="216"/>
                    </a:cubicBezTo>
                    <a:cubicBezTo>
                      <a:pt x="79" y="215"/>
                      <a:pt x="79" y="215"/>
                      <a:pt x="79" y="215"/>
                    </a:cubicBezTo>
                    <a:cubicBezTo>
                      <a:pt x="78" y="213"/>
                      <a:pt x="78" y="213"/>
                      <a:pt x="78" y="213"/>
                    </a:cubicBezTo>
                    <a:cubicBezTo>
                      <a:pt x="76" y="213"/>
                      <a:pt x="76" y="213"/>
                      <a:pt x="76" y="213"/>
                    </a:cubicBezTo>
                    <a:cubicBezTo>
                      <a:pt x="71" y="207"/>
                      <a:pt x="71" y="207"/>
                      <a:pt x="71" y="207"/>
                    </a:cubicBezTo>
                    <a:cubicBezTo>
                      <a:pt x="65" y="206"/>
                      <a:pt x="65" y="206"/>
                      <a:pt x="65" y="206"/>
                    </a:cubicBezTo>
                    <a:cubicBezTo>
                      <a:pt x="62" y="204"/>
                      <a:pt x="62" y="204"/>
                      <a:pt x="62" y="204"/>
                    </a:cubicBezTo>
                    <a:cubicBezTo>
                      <a:pt x="60" y="204"/>
                      <a:pt x="60" y="204"/>
                      <a:pt x="60" y="204"/>
                    </a:cubicBezTo>
                    <a:cubicBezTo>
                      <a:pt x="60" y="205"/>
                      <a:pt x="60" y="205"/>
                      <a:pt x="60" y="205"/>
                    </a:cubicBezTo>
                    <a:cubicBezTo>
                      <a:pt x="59" y="207"/>
                      <a:pt x="59" y="207"/>
                      <a:pt x="59" y="207"/>
                    </a:cubicBezTo>
                    <a:cubicBezTo>
                      <a:pt x="51" y="209"/>
                      <a:pt x="51" y="209"/>
                      <a:pt x="51" y="209"/>
                    </a:cubicBezTo>
                    <a:cubicBezTo>
                      <a:pt x="50" y="209"/>
                      <a:pt x="50" y="209"/>
                      <a:pt x="50" y="209"/>
                    </a:cubicBezTo>
                    <a:cubicBezTo>
                      <a:pt x="48" y="216"/>
                      <a:pt x="48" y="216"/>
                      <a:pt x="48" y="216"/>
                    </a:cubicBezTo>
                    <a:cubicBezTo>
                      <a:pt x="49" y="217"/>
                      <a:pt x="49" y="217"/>
                      <a:pt x="49" y="217"/>
                    </a:cubicBezTo>
                    <a:cubicBezTo>
                      <a:pt x="49" y="217"/>
                      <a:pt x="49" y="217"/>
                      <a:pt x="49" y="217"/>
                    </a:cubicBezTo>
                    <a:cubicBezTo>
                      <a:pt x="47" y="218"/>
                      <a:pt x="47" y="218"/>
                      <a:pt x="47" y="218"/>
                    </a:cubicBezTo>
                    <a:cubicBezTo>
                      <a:pt x="46" y="220"/>
                      <a:pt x="46" y="220"/>
                      <a:pt x="46" y="220"/>
                    </a:cubicBezTo>
                    <a:cubicBezTo>
                      <a:pt x="44" y="222"/>
                      <a:pt x="44" y="222"/>
                      <a:pt x="44" y="222"/>
                    </a:cubicBezTo>
                    <a:cubicBezTo>
                      <a:pt x="45" y="224"/>
                      <a:pt x="45" y="224"/>
                      <a:pt x="45" y="224"/>
                    </a:cubicBezTo>
                    <a:cubicBezTo>
                      <a:pt x="45" y="226"/>
                      <a:pt x="45" y="226"/>
                      <a:pt x="45" y="226"/>
                    </a:cubicBezTo>
                    <a:cubicBezTo>
                      <a:pt x="46" y="227"/>
                      <a:pt x="46" y="227"/>
                      <a:pt x="46" y="227"/>
                    </a:cubicBezTo>
                    <a:cubicBezTo>
                      <a:pt x="45" y="229"/>
                      <a:pt x="45" y="229"/>
                      <a:pt x="45" y="229"/>
                    </a:cubicBezTo>
                    <a:cubicBezTo>
                      <a:pt x="47" y="229"/>
                      <a:pt x="47" y="229"/>
                      <a:pt x="47" y="229"/>
                    </a:cubicBezTo>
                    <a:cubicBezTo>
                      <a:pt x="48" y="230"/>
                      <a:pt x="48" y="230"/>
                      <a:pt x="48" y="230"/>
                    </a:cubicBezTo>
                    <a:cubicBezTo>
                      <a:pt x="47" y="230"/>
                      <a:pt x="47" y="230"/>
                      <a:pt x="47" y="230"/>
                    </a:cubicBezTo>
                    <a:cubicBezTo>
                      <a:pt x="46" y="231"/>
                      <a:pt x="46" y="231"/>
                      <a:pt x="46" y="231"/>
                    </a:cubicBezTo>
                    <a:cubicBezTo>
                      <a:pt x="45" y="232"/>
                      <a:pt x="45" y="232"/>
                      <a:pt x="45" y="232"/>
                    </a:cubicBezTo>
                    <a:cubicBezTo>
                      <a:pt x="46" y="232"/>
                      <a:pt x="46" y="232"/>
                      <a:pt x="46" y="232"/>
                    </a:cubicBezTo>
                    <a:cubicBezTo>
                      <a:pt x="49" y="233"/>
                      <a:pt x="49" y="233"/>
                      <a:pt x="49" y="233"/>
                    </a:cubicBezTo>
                    <a:cubicBezTo>
                      <a:pt x="52" y="231"/>
                      <a:pt x="52" y="231"/>
                      <a:pt x="52" y="231"/>
                    </a:cubicBezTo>
                    <a:cubicBezTo>
                      <a:pt x="53" y="229"/>
                      <a:pt x="53" y="229"/>
                      <a:pt x="53" y="229"/>
                    </a:cubicBezTo>
                    <a:cubicBezTo>
                      <a:pt x="54" y="229"/>
                      <a:pt x="54" y="229"/>
                      <a:pt x="54" y="229"/>
                    </a:cubicBezTo>
                    <a:cubicBezTo>
                      <a:pt x="55" y="229"/>
                      <a:pt x="55" y="229"/>
                      <a:pt x="55" y="229"/>
                    </a:cubicBezTo>
                    <a:cubicBezTo>
                      <a:pt x="55" y="226"/>
                      <a:pt x="55" y="226"/>
                      <a:pt x="55" y="226"/>
                    </a:cubicBezTo>
                    <a:cubicBezTo>
                      <a:pt x="57" y="224"/>
                      <a:pt x="57" y="224"/>
                      <a:pt x="57" y="224"/>
                    </a:cubicBezTo>
                    <a:cubicBezTo>
                      <a:pt x="56" y="228"/>
                      <a:pt x="56" y="228"/>
                      <a:pt x="56" y="228"/>
                    </a:cubicBezTo>
                    <a:cubicBezTo>
                      <a:pt x="54" y="231"/>
                      <a:pt x="54" y="231"/>
                      <a:pt x="54" y="231"/>
                    </a:cubicBezTo>
                    <a:cubicBezTo>
                      <a:pt x="54" y="232"/>
                      <a:pt x="54" y="232"/>
                      <a:pt x="54" y="232"/>
                    </a:cubicBezTo>
                    <a:cubicBezTo>
                      <a:pt x="54" y="233"/>
                      <a:pt x="54" y="233"/>
                      <a:pt x="54" y="233"/>
                    </a:cubicBezTo>
                    <a:cubicBezTo>
                      <a:pt x="55" y="233"/>
                      <a:pt x="55" y="233"/>
                      <a:pt x="55" y="233"/>
                    </a:cubicBezTo>
                    <a:cubicBezTo>
                      <a:pt x="56" y="234"/>
                      <a:pt x="56" y="234"/>
                      <a:pt x="56" y="234"/>
                    </a:cubicBezTo>
                    <a:cubicBezTo>
                      <a:pt x="59" y="232"/>
                      <a:pt x="59" y="232"/>
                      <a:pt x="59" y="232"/>
                    </a:cubicBezTo>
                    <a:cubicBezTo>
                      <a:pt x="60" y="233"/>
                      <a:pt x="60" y="233"/>
                      <a:pt x="60" y="233"/>
                    </a:cubicBezTo>
                    <a:cubicBezTo>
                      <a:pt x="60" y="232"/>
                      <a:pt x="60" y="232"/>
                      <a:pt x="60" y="232"/>
                    </a:cubicBezTo>
                    <a:cubicBezTo>
                      <a:pt x="65" y="216"/>
                      <a:pt x="65" y="216"/>
                      <a:pt x="65" y="216"/>
                    </a:cubicBezTo>
                    <a:cubicBezTo>
                      <a:pt x="64" y="223"/>
                      <a:pt x="64" y="223"/>
                      <a:pt x="64" y="223"/>
                    </a:cubicBezTo>
                    <a:cubicBezTo>
                      <a:pt x="64" y="224"/>
                      <a:pt x="64" y="224"/>
                      <a:pt x="64" y="224"/>
                    </a:cubicBezTo>
                    <a:cubicBezTo>
                      <a:pt x="65" y="225"/>
                      <a:pt x="65" y="225"/>
                      <a:pt x="65" y="225"/>
                    </a:cubicBezTo>
                    <a:cubicBezTo>
                      <a:pt x="66" y="224"/>
                      <a:pt x="66" y="224"/>
                      <a:pt x="66" y="224"/>
                    </a:cubicBezTo>
                    <a:cubicBezTo>
                      <a:pt x="66" y="225"/>
                      <a:pt x="66" y="225"/>
                      <a:pt x="66" y="225"/>
                    </a:cubicBezTo>
                    <a:cubicBezTo>
                      <a:pt x="64" y="226"/>
                      <a:pt x="64" y="226"/>
                      <a:pt x="64" y="226"/>
                    </a:cubicBezTo>
                    <a:cubicBezTo>
                      <a:pt x="64" y="227"/>
                      <a:pt x="64" y="227"/>
                      <a:pt x="64" y="227"/>
                    </a:cubicBezTo>
                    <a:cubicBezTo>
                      <a:pt x="64" y="230"/>
                      <a:pt x="64" y="230"/>
                      <a:pt x="64" y="230"/>
                    </a:cubicBezTo>
                    <a:cubicBezTo>
                      <a:pt x="64" y="230"/>
                      <a:pt x="64" y="230"/>
                      <a:pt x="64" y="230"/>
                    </a:cubicBezTo>
                    <a:cubicBezTo>
                      <a:pt x="66" y="229"/>
                      <a:pt x="66" y="229"/>
                      <a:pt x="66" y="229"/>
                    </a:cubicBezTo>
                    <a:cubicBezTo>
                      <a:pt x="68" y="230"/>
                      <a:pt x="68" y="230"/>
                      <a:pt x="68" y="230"/>
                    </a:cubicBezTo>
                    <a:cubicBezTo>
                      <a:pt x="69" y="231"/>
                      <a:pt x="69" y="231"/>
                      <a:pt x="69" y="231"/>
                    </a:cubicBezTo>
                    <a:cubicBezTo>
                      <a:pt x="69" y="230"/>
                      <a:pt x="69" y="230"/>
                      <a:pt x="69" y="230"/>
                    </a:cubicBezTo>
                    <a:cubicBezTo>
                      <a:pt x="69" y="231"/>
                      <a:pt x="69" y="231"/>
                      <a:pt x="69" y="231"/>
                    </a:cubicBezTo>
                    <a:cubicBezTo>
                      <a:pt x="69" y="232"/>
                      <a:pt x="69" y="232"/>
                      <a:pt x="69" y="232"/>
                    </a:cubicBezTo>
                    <a:cubicBezTo>
                      <a:pt x="66" y="231"/>
                      <a:pt x="66" y="231"/>
                      <a:pt x="66" y="231"/>
                    </a:cubicBezTo>
                    <a:cubicBezTo>
                      <a:pt x="63" y="232"/>
                      <a:pt x="63" y="232"/>
                      <a:pt x="63" y="232"/>
                    </a:cubicBezTo>
                    <a:cubicBezTo>
                      <a:pt x="62" y="233"/>
                      <a:pt x="62" y="233"/>
                      <a:pt x="62" y="233"/>
                    </a:cubicBezTo>
                    <a:cubicBezTo>
                      <a:pt x="62" y="233"/>
                      <a:pt x="62" y="233"/>
                      <a:pt x="62" y="233"/>
                    </a:cubicBezTo>
                    <a:cubicBezTo>
                      <a:pt x="62" y="235"/>
                      <a:pt x="62" y="235"/>
                      <a:pt x="62" y="235"/>
                    </a:cubicBezTo>
                    <a:cubicBezTo>
                      <a:pt x="63" y="235"/>
                      <a:pt x="63" y="235"/>
                      <a:pt x="63" y="235"/>
                    </a:cubicBezTo>
                    <a:cubicBezTo>
                      <a:pt x="62" y="236"/>
                      <a:pt x="62" y="236"/>
                      <a:pt x="62" y="236"/>
                    </a:cubicBezTo>
                    <a:cubicBezTo>
                      <a:pt x="60" y="235"/>
                      <a:pt x="60" y="235"/>
                      <a:pt x="60" y="235"/>
                    </a:cubicBezTo>
                    <a:cubicBezTo>
                      <a:pt x="60" y="236"/>
                      <a:pt x="60" y="236"/>
                      <a:pt x="60" y="236"/>
                    </a:cubicBezTo>
                    <a:cubicBezTo>
                      <a:pt x="57" y="239"/>
                      <a:pt x="57" y="239"/>
                      <a:pt x="57" y="239"/>
                    </a:cubicBezTo>
                    <a:cubicBezTo>
                      <a:pt x="57" y="239"/>
                      <a:pt x="57" y="239"/>
                      <a:pt x="57" y="239"/>
                    </a:cubicBezTo>
                    <a:cubicBezTo>
                      <a:pt x="58" y="239"/>
                      <a:pt x="58" y="239"/>
                      <a:pt x="58" y="239"/>
                    </a:cubicBezTo>
                    <a:cubicBezTo>
                      <a:pt x="59" y="241"/>
                      <a:pt x="59" y="241"/>
                      <a:pt x="59" y="241"/>
                    </a:cubicBezTo>
                    <a:cubicBezTo>
                      <a:pt x="60" y="240"/>
                      <a:pt x="60" y="240"/>
                      <a:pt x="60" y="240"/>
                    </a:cubicBezTo>
                    <a:cubicBezTo>
                      <a:pt x="63" y="239"/>
                      <a:pt x="63" y="239"/>
                      <a:pt x="63" y="239"/>
                    </a:cubicBezTo>
                    <a:cubicBezTo>
                      <a:pt x="64" y="239"/>
                      <a:pt x="64" y="239"/>
                      <a:pt x="64" y="239"/>
                    </a:cubicBezTo>
                    <a:cubicBezTo>
                      <a:pt x="64" y="239"/>
                      <a:pt x="64" y="239"/>
                      <a:pt x="64" y="239"/>
                    </a:cubicBezTo>
                    <a:cubicBezTo>
                      <a:pt x="64" y="240"/>
                      <a:pt x="64" y="240"/>
                      <a:pt x="64" y="240"/>
                    </a:cubicBezTo>
                    <a:cubicBezTo>
                      <a:pt x="64" y="240"/>
                      <a:pt x="64" y="240"/>
                      <a:pt x="64" y="240"/>
                    </a:cubicBezTo>
                    <a:cubicBezTo>
                      <a:pt x="63" y="241"/>
                      <a:pt x="63" y="241"/>
                      <a:pt x="63" y="241"/>
                    </a:cubicBezTo>
                    <a:cubicBezTo>
                      <a:pt x="63" y="241"/>
                      <a:pt x="63" y="241"/>
                      <a:pt x="63" y="241"/>
                    </a:cubicBezTo>
                    <a:cubicBezTo>
                      <a:pt x="62" y="240"/>
                      <a:pt x="62" y="240"/>
                      <a:pt x="62" y="240"/>
                    </a:cubicBezTo>
                    <a:cubicBezTo>
                      <a:pt x="60" y="241"/>
                      <a:pt x="60" y="241"/>
                      <a:pt x="60" y="241"/>
                    </a:cubicBezTo>
                    <a:cubicBezTo>
                      <a:pt x="60" y="241"/>
                      <a:pt x="60" y="241"/>
                      <a:pt x="60" y="241"/>
                    </a:cubicBezTo>
                    <a:cubicBezTo>
                      <a:pt x="60" y="242"/>
                      <a:pt x="60" y="242"/>
                      <a:pt x="60" y="242"/>
                    </a:cubicBezTo>
                    <a:cubicBezTo>
                      <a:pt x="62" y="242"/>
                      <a:pt x="62" y="242"/>
                      <a:pt x="62" y="242"/>
                    </a:cubicBezTo>
                    <a:cubicBezTo>
                      <a:pt x="61" y="243"/>
                      <a:pt x="61" y="243"/>
                      <a:pt x="61" y="243"/>
                    </a:cubicBezTo>
                    <a:cubicBezTo>
                      <a:pt x="61" y="245"/>
                      <a:pt x="61" y="245"/>
                      <a:pt x="61" y="245"/>
                    </a:cubicBezTo>
                    <a:cubicBezTo>
                      <a:pt x="61" y="247"/>
                      <a:pt x="61" y="247"/>
                      <a:pt x="61" y="247"/>
                    </a:cubicBezTo>
                    <a:cubicBezTo>
                      <a:pt x="63" y="249"/>
                      <a:pt x="63" y="249"/>
                      <a:pt x="63" y="249"/>
                    </a:cubicBezTo>
                    <a:cubicBezTo>
                      <a:pt x="65" y="247"/>
                      <a:pt x="65" y="247"/>
                      <a:pt x="65" y="247"/>
                    </a:cubicBezTo>
                    <a:cubicBezTo>
                      <a:pt x="65" y="245"/>
                      <a:pt x="65" y="245"/>
                      <a:pt x="65" y="245"/>
                    </a:cubicBezTo>
                    <a:cubicBezTo>
                      <a:pt x="65" y="244"/>
                      <a:pt x="65" y="244"/>
                      <a:pt x="65" y="244"/>
                    </a:cubicBezTo>
                    <a:cubicBezTo>
                      <a:pt x="65" y="246"/>
                      <a:pt x="65" y="246"/>
                      <a:pt x="65" y="246"/>
                    </a:cubicBezTo>
                    <a:cubicBezTo>
                      <a:pt x="64" y="249"/>
                      <a:pt x="64" y="249"/>
                      <a:pt x="64" y="249"/>
                    </a:cubicBezTo>
                    <a:cubicBezTo>
                      <a:pt x="64" y="251"/>
                      <a:pt x="64" y="251"/>
                      <a:pt x="64" y="251"/>
                    </a:cubicBezTo>
                    <a:cubicBezTo>
                      <a:pt x="66" y="252"/>
                      <a:pt x="66" y="252"/>
                      <a:pt x="66" y="252"/>
                    </a:cubicBezTo>
                    <a:cubicBezTo>
                      <a:pt x="68" y="251"/>
                      <a:pt x="68" y="251"/>
                      <a:pt x="68" y="251"/>
                    </a:cubicBezTo>
                    <a:cubicBezTo>
                      <a:pt x="71" y="252"/>
                      <a:pt x="71" y="252"/>
                      <a:pt x="71" y="252"/>
                    </a:cubicBezTo>
                    <a:cubicBezTo>
                      <a:pt x="73" y="251"/>
                      <a:pt x="73" y="251"/>
                      <a:pt x="73" y="251"/>
                    </a:cubicBezTo>
                    <a:cubicBezTo>
                      <a:pt x="75" y="249"/>
                      <a:pt x="75" y="249"/>
                      <a:pt x="75" y="249"/>
                    </a:cubicBezTo>
                    <a:cubicBezTo>
                      <a:pt x="76" y="243"/>
                      <a:pt x="76" y="243"/>
                      <a:pt x="76" y="243"/>
                    </a:cubicBezTo>
                    <a:cubicBezTo>
                      <a:pt x="77" y="242"/>
                      <a:pt x="77" y="242"/>
                      <a:pt x="77" y="242"/>
                    </a:cubicBezTo>
                    <a:cubicBezTo>
                      <a:pt x="78" y="238"/>
                      <a:pt x="78" y="238"/>
                      <a:pt x="78" y="238"/>
                    </a:cubicBezTo>
                    <a:cubicBezTo>
                      <a:pt x="78" y="237"/>
                      <a:pt x="78" y="237"/>
                      <a:pt x="78" y="237"/>
                    </a:cubicBezTo>
                    <a:cubicBezTo>
                      <a:pt x="79" y="236"/>
                      <a:pt x="79" y="236"/>
                      <a:pt x="79" y="236"/>
                    </a:cubicBezTo>
                    <a:cubicBezTo>
                      <a:pt x="80" y="235"/>
                      <a:pt x="80" y="235"/>
                      <a:pt x="80" y="235"/>
                    </a:cubicBezTo>
                    <a:cubicBezTo>
                      <a:pt x="81" y="235"/>
                      <a:pt x="81" y="235"/>
                      <a:pt x="81" y="235"/>
                    </a:cubicBezTo>
                    <a:cubicBezTo>
                      <a:pt x="80" y="237"/>
                      <a:pt x="80" y="237"/>
                      <a:pt x="80" y="237"/>
                    </a:cubicBezTo>
                    <a:cubicBezTo>
                      <a:pt x="80" y="239"/>
                      <a:pt x="80" y="239"/>
                      <a:pt x="80" y="239"/>
                    </a:cubicBezTo>
                    <a:cubicBezTo>
                      <a:pt x="74" y="251"/>
                      <a:pt x="74" y="251"/>
                      <a:pt x="74" y="251"/>
                    </a:cubicBezTo>
                    <a:cubicBezTo>
                      <a:pt x="74" y="251"/>
                      <a:pt x="74" y="251"/>
                      <a:pt x="74" y="251"/>
                    </a:cubicBezTo>
                    <a:cubicBezTo>
                      <a:pt x="72" y="254"/>
                      <a:pt x="72" y="254"/>
                      <a:pt x="72" y="254"/>
                    </a:cubicBezTo>
                    <a:cubicBezTo>
                      <a:pt x="72" y="254"/>
                      <a:pt x="72" y="254"/>
                      <a:pt x="72" y="254"/>
                    </a:cubicBezTo>
                    <a:cubicBezTo>
                      <a:pt x="72" y="255"/>
                      <a:pt x="72" y="255"/>
                      <a:pt x="72" y="255"/>
                    </a:cubicBezTo>
                    <a:cubicBezTo>
                      <a:pt x="74" y="255"/>
                      <a:pt x="74" y="255"/>
                      <a:pt x="74" y="255"/>
                    </a:cubicBezTo>
                    <a:cubicBezTo>
                      <a:pt x="74" y="256"/>
                      <a:pt x="74" y="256"/>
                      <a:pt x="74" y="256"/>
                    </a:cubicBezTo>
                    <a:cubicBezTo>
                      <a:pt x="73" y="257"/>
                      <a:pt x="73" y="257"/>
                      <a:pt x="73" y="257"/>
                    </a:cubicBezTo>
                    <a:cubicBezTo>
                      <a:pt x="71" y="256"/>
                      <a:pt x="71" y="256"/>
                      <a:pt x="71" y="256"/>
                    </a:cubicBezTo>
                    <a:cubicBezTo>
                      <a:pt x="70" y="255"/>
                      <a:pt x="70" y="255"/>
                      <a:pt x="70" y="255"/>
                    </a:cubicBezTo>
                    <a:cubicBezTo>
                      <a:pt x="66" y="256"/>
                      <a:pt x="66" y="256"/>
                      <a:pt x="66" y="256"/>
                    </a:cubicBezTo>
                    <a:cubicBezTo>
                      <a:pt x="67" y="257"/>
                      <a:pt x="67" y="257"/>
                      <a:pt x="67" y="257"/>
                    </a:cubicBezTo>
                    <a:cubicBezTo>
                      <a:pt x="67" y="258"/>
                      <a:pt x="67" y="258"/>
                      <a:pt x="67" y="258"/>
                    </a:cubicBezTo>
                    <a:cubicBezTo>
                      <a:pt x="67" y="259"/>
                      <a:pt x="67" y="259"/>
                      <a:pt x="67" y="259"/>
                    </a:cubicBezTo>
                    <a:cubicBezTo>
                      <a:pt x="66" y="259"/>
                      <a:pt x="66" y="259"/>
                      <a:pt x="66" y="259"/>
                    </a:cubicBezTo>
                    <a:cubicBezTo>
                      <a:pt x="63" y="256"/>
                      <a:pt x="63" y="256"/>
                      <a:pt x="63" y="256"/>
                    </a:cubicBezTo>
                    <a:cubicBezTo>
                      <a:pt x="60" y="256"/>
                      <a:pt x="60" y="256"/>
                      <a:pt x="60" y="256"/>
                    </a:cubicBezTo>
                    <a:cubicBezTo>
                      <a:pt x="58" y="254"/>
                      <a:pt x="58" y="254"/>
                      <a:pt x="58" y="254"/>
                    </a:cubicBezTo>
                    <a:cubicBezTo>
                      <a:pt x="58" y="254"/>
                      <a:pt x="58" y="254"/>
                      <a:pt x="58" y="254"/>
                    </a:cubicBezTo>
                    <a:cubicBezTo>
                      <a:pt x="58" y="253"/>
                      <a:pt x="58" y="253"/>
                      <a:pt x="58" y="253"/>
                    </a:cubicBezTo>
                    <a:cubicBezTo>
                      <a:pt x="56" y="247"/>
                      <a:pt x="56" y="247"/>
                      <a:pt x="56" y="247"/>
                    </a:cubicBezTo>
                    <a:cubicBezTo>
                      <a:pt x="55" y="246"/>
                      <a:pt x="55" y="246"/>
                      <a:pt x="55" y="246"/>
                    </a:cubicBezTo>
                    <a:cubicBezTo>
                      <a:pt x="54" y="244"/>
                      <a:pt x="54" y="244"/>
                      <a:pt x="54" y="244"/>
                    </a:cubicBezTo>
                    <a:cubicBezTo>
                      <a:pt x="52" y="241"/>
                      <a:pt x="52" y="241"/>
                      <a:pt x="52" y="241"/>
                    </a:cubicBezTo>
                    <a:cubicBezTo>
                      <a:pt x="46" y="240"/>
                      <a:pt x="46" y="240"/>
                      <a:pt x="46" y="240"/>
                    </a:cubicBezTo>
                    <a:cubicBezTo>
                      <a:pt x="42" y="242"/>
                      <a:pt x="42" y="242"/>
                      <a:pt x="42" y="242"/>
                    </a:cubicBezTo>
                    <a:cubicBezTo>
                      <a:pt x="41" y="242"/>
                      <a:pt x="41" y="242"/>
                      <a:pt x="41" y="242"/>
                    </a:cubicBezTo>
                    <a:cubicBezTo>
                      <a:pt x="40" y="243"/>
                      <a:pt x="40" y="243"/>
                      <a:pt x="40" y="243"/>
                    </a:cubicBezTo>
                    <a:cubicBezTo>
                      <a:pt x="39" y="243"/>
                      <a:pt x="39" y="243"/>
                      <a:pt x="39" y="243"/>
                    </a:cubicBezTo>
                    <a:cubicBezTo>
                      <a:pt x="40" y="245"/>
                      <a:pt x="40" y="245"/>
                      <a:pt x="40" y="245"/>
                    </a:cubicBezTo>
                    <a:cubicBezTo>
                      <a:pt x="39" y="245"/>
                      <a:pt x="39" y="245"/>
                      <a:pt x="39" y="245"/>
                    </a:cubicBezTo>
                    <a:cubicBezTo>
                      <a:pt x="40" y="245"/>
                      <a:pt x="40" y="245"/>
                      <a:pt x="40" y="245"/>
                    </a:cubicBezTo>
                    <a:cubicBezTo>
                      <a:pt x="40" y="249"/>
                      <a:pt x="40" y="249"/>
                      <a:pt x="40" y="249"/>
                    </a:cubicBezTo>
                    <a:cubicBezTo>
                      <a:pt x="42" y="250"/>
                      <a:pt x="42" y="250"/>
                      <a:pt x="42" y="250"/>
                    </a:cubicBezTo>
                    <a:cubicBezTo>
                      <a:pt x="42" y="251"/>
                      <a:pt x="42" y="251"/>
                      <a:pt x="42" y="251"/>
                    </a:cubicBezTo>
                    <a:cubicBezTo>
                      <a:pt x="43" y="253"/>
                      <a:pt x="43" y="253"/>
                      <a:pt x="43" y="253"/>
                    </a:cubicBezTo>
                    <a:cubicBezTo>
                      <a:pt x="43" y="256"/>
                      <a:pt x="43" y="256"/>
                      <a:pt x="43" y="256"/>
                    </a:cubicBezTo>
                    <a:cubicBezTo>
                      <a:pt x="44" y="258"/>
                      <a:pt x="44" y="258"/>
                      <a:pt x="44" y="258"/>
                    </a:cubicBezTo>
                    <a:cubicBezTo>
                      <a:pt x="46" y="259"/>
                      <a:pt x="46" y="259"/>
                      <a:pt x="46" y="259"/>
                    </a:cubicBezTo>
                    <a:cubicBezTo>
                      <a:pt x="47" y="257"/>
                      <a:pt x="47" y="257"/>
                      <a:pt x="47" y="257"/>
                    </a:cubicBezTo>
                    <a:cubicBezTo>
                      <a:pt x="49" y="257"/>
                      <a:pt x="49" y="257"/>
                      <a:pt x="49" y="257"/>
                    </a:cubicBezTo>
                    <a:cubicBezTo>
                      <a:pt x="49" y="258"/>
                      <a:pt x="49" y="258"/>
                      <a:pt x="49" y="258"/>
                    </a:cubicBezTo>
                    <a:cubicBezTo>
                      <a:pt x="47" y="260"/>
                      <a:pt x="47" y="260"/>
                      <a:pt x="47" y="260"/>
                    </a:cubicBezTo>
                    <a:cubicBezTo>
                      <a:pt x="47" y="260"/>
                      <a:pt x="47" y="260"/>
                      <a:pt x="47" y="260"/>
                    </a:cubicBezTo>
                    <a:cubicBezTo>
                      <a:pt x="48" y="260"/>
                      <a:pt x="48" y="260"/>
                      <a:pt x="48" y="260"/>
                    </a:cubicBezTo>
                    <a:cubicBezTo>
                      <a:pt x="48" y="261"/>
                      <a:pt x="48" y="261"/>
                      <a:pt x="48" y="261"/>
                    </a:cubicBezTo>
                    <a:cubicBezTo>
                      <a:pt x="47" y="262"/>
                      <a:pt x="47" y="262"/>
                      <a:pt x="47" y="262"/>
                    </a:cubicBezTo>
                    <a:cubicBezTo>
                      <a:pt x="47" y="263"/>
                      <a:pt x="47" y="263"/>
                      <a:pt x="47" y="263"/>
                    </a:cubicBezTo>
                    <a:cubicBezTo>
                      <a:pt x="47" y="263"/>
                      <a:pt x="47" y="263"/>
                      <a:pt x="47" y="263"/>
                    </a:cubicBezTo>
                    <a:cubicBezTo>
                      <a:pt x="48" y="263"/>
                      <a:pt x="48" y="263"/>
                      <a:pt x="48" y="263"/>
                    </a:cubicBezTo>
                    <a:cubicBezTo>
                      <a:pt x="50" y="263"/>
                      <a:pt x="50" y="263"/>
                      <a:pt x="50" y="263"/>
                    </a:cubicBezTo>
                    <a:cubicBezTo>
                      <a:pt x="49" y="264"/>
                      <a:pt x="49" y="264"/>
                      <a:pt x="49" y="264"/>
                    </a:cubicBezTo>
                    <a:cubicBezTo>
                      <a:pt x="49" y="265"/>
                      <a:pt x="49" y="265"/>
                      <a:pt x="49" y="265"/>
                    </a:cubicBezTo>
                    <a:cubicBezTo>
                      <a:pt x="48" y="264"/>
                      <a:pt x="48" y="264"/>
                      <a:pt x="48" y="264"/>
                    </a:cubicBezTo>
                    <a:cubicBezTo>
                      <a:pt x="48" y="263"/>
                      <a:pt x="48" y="263"/>
                      <a:pt x="48" y="263"/>
                    </a:cubicBezTo>
                    <a:cubicBezTo>
                      <a:pt x="46" y="264"/>
                      <a:pt x="46" y="264"/>
                      <a:pt x="46" y="264"/>
                    </a:cubicBezTo>
                    <a:cubicBezTo>
                      <a:pt x="45" y="265"/>
                      <a:pt x="45" y="265"/>
                      <a:pt x="45" y="265"/>
                    </a:cubicBezTo>
                    <a:cubicBezTo>
                      <a:pt x="46" y="266"/>
                      <a:pt x="46" y="266"/>
                      <a:pt x="46" y="266"/>
                    </a:cubicBezTo>
                    <a:cubicBezTo>
                      <a:pt x="44" y="266"/>
                      <a:pt x="44" y="266"/>
                      <a:pt x="44" y="266"/>
                    </a:cubicBezTo>
                    <a:cubicBezTo>
                      <a:pt x="44" y="265"/>
                      <a:pt x="44" y="265"/>
                      <a:pt x="44" y="265"/>
                    </a:cubicBezTo>
                    <a:cubicBezTo>
                      <a:pt x="44" y="265"/>
                      <a:pt x="44" y="265"/>
                      <a:pt x="44" y="265"/>
                    </a:cubicBezTo>
                    <a:cubicBezTo>
                      <a:pt x="42" y="266"/>
                      <a:pt x="42" y="266"/>
                      <a:pt x="42" y="266"/>
                    </a:cubicBezTo>
                    <a:cubicBezTo>
                      <a:pt x="41" y="266"/>
                      <a:pt x="41" y="266"/>
                      <a:pt x="41" y="266"/>
                    </a:cubicBezTo>
                    <a:cubicBezTo>
                      <a:pt x="40" y="265"/>
                      <a:pt x="40" y="265"/>
                      <a:pt x="40" y="265"/>
                    </a:cubicBezTo>
                    <a:cubicBezTo>
                      <a:pt x="39" y="266"/>
                      <a:pt x="39" y="266"/>
                      <a:pt x="39" y="266"/>
                    </a:cubicBezTo>
                    <a:cubicBezTo>
                      <a:pt x="39" y="267"/>
                      <a:pt x="39" y="267"/>
                      <a:pt x="39" y="267"/>
                    </a:cubicBezTo>
                    <a:cubicBezTo>
                      <a:pt x="37" y="269"/>
                      <a:pt x="37" y="269"/>
                      <a:pt x="37" y="269"/>
                    </a:cubicBezTo>
                    <a:cubicBezTo>
                      <a:pt x="36" y="270"/>
                      <a:pt x="36" y="270"/>
                      <a:pt x="36" y="270"/>
                    </a:cubicBezTo>
                    <a:cubicBezTo>
                      <a:pt x="32" y="273"/>
                      <a:pt x="32" y="273"/>
                      <a:pt x="32" y="273"/>
                    </a:cubicBezTo>
                    <a:cubicBezTo>
                      <a:pt x="31" y="276"/>
                      <a:pt x="31" y="276"/>
                      <a:pt x="31" y="276"/>
                    </a:cubicBezTo>
                    <a:cubicBezTo>
                      <a:pt x="31" y="279"/>
                      <a:pt x="31" y="279"/>
                      <a:pt x="31" y="279"/>
                    </a:cubicBezTo>
                    <a:cubicBezTo>
                      <a:pt x="31" y="282"/>
                      <a:pt x="31" y="282"/>
                      <a:pt x="31" y="282"/>
                    </a:cubicBezTo>
                    <a:cubicBezTo>
                      <a:pt x="33" y="286"/>
                      <a:pt x="33" y="286"/>
                      <a:pt x="33" y="286"/>
                    </a:cubicBezTo>
                    <a:cubicBezTo>
                      <a:pt x="34" y="287"/>
                      <a:pt x="34" y="287"/>
                      <a:pt x="34" y="287"/>
                    </a:cubicBezTo>
                    <a:cubicBezTo>
                      <a:pt x="36" y="284"/>
                      <a:pt x="36" y="284"/>
                      <a:pt x="36" y="284"/>
                    </a:cubicBezTo>
                    <a:cubicBezTo>
                      <a:pt x="36" y="282"/>
                      <a:pt x="36" y="282"/>
                      <a:pt x="36" y="282"/>
                    </a:cubicBezTo>
                    <a:cubicBezTo>
                      <a:pt x="36" y="286"/>
                      <a:pt x="36" y="286"/>
                      <a:pt x="36" y="286"/>
                    </a:cubicBezTo>
                    <a:cubicBezTo>
                      <a:pt x="37" y="283"/>
                      <a:pt x="37" y="283"/>
                      <a:pt x="37" y="283"/>
                    </a:cubicBezTo>
                    <a:cubicBezTo>
                      <a:pt x="36" y="276"/>
                      <a:pt x="36" y="276"/>
                      <a:pt x="36" y="276"/>
                    </a:cubicBezTo>
                    <a:cubicBezTo>
                      <a:pt x="37" y="275"/>
                      <a:pt x="37" y="275"/>
                      <a:pt x="37" y="275"/>
                    </a:cubicBezTo>
                    <a:cubicBezTo>
                      <a:pt x="38" y="287"/>
                      <a:pt x="38" y="287"/>
                      <a:pt x="38" y="287"/>
                    </a:cubicBezTo>
                    <a:cubicBezTo>
                      <a:pt x="41" y="287"/>
                      <a:pt x="41" y="287"/>
                      <a:pt x="41" y="287"/>
                    </a:cubicBezTo>
                    <a:cubicBezTo>
                      <a:pt x="41" y="288"/>
                      <a:pt x="41" y="288"/>
                      <a:pt x="41" y="288"/>
                    </a:cubicBezTo>
                    <a:cubicBezTo>
                      <a:pt x="43" y="288"/>
                      <a:pt x="43" y="288"/>
                      <a:pt x="43" y="288"/>
                    </a:cubicBezTo>
                    <a:cubicBezTo>
                      <a:pt x="44" y="285"/>
                      <a:pt x="44" y="285"/>
                      <a:pt x="44" y="285"/>
                    </a:cubicBezTo>
                    <a:cubicBezTo>
                      <a:pt x="44" y="283"/>
                      <a:pt x="44" y="283"/>
                      <a:pt x="44" y="283"/>
                    </a:cubicBezTo>
                    <a:cubicBezTo>
                      <a:pt x="44" y="285"/>
                      <a:pt x="44" y="285"/>
                      <a:pt x="44" y="285"/>
                    </a:cubicBezTo>
                    <a:cubicBezTo>
                      <a:pt x="46" y="286"/>
                      <a:pt x="46" y="286"/>
                      <a:pt x="46" y="286"/>
                    </a:cubicBezTo>
                    <a:cubicBezTo>
                      <a:pt x="47" y="288"/>
                      <a:pt x="47" y="288"/>
                      <a:pt x="47" y="288"/>
                    </a:cubicBezTo>
                    <a:cubicBezTo>
                      <a:pt x="49" y="288"/>
                      <a:pt x="49" y="288"/>
                      <a:pt x="49" y="288"/>
                    </a:cubicBezTo>
                    <a:cubicBezTo>
                      <a:pt x="49" y="286"/>
                      <a:pt x="49" y="286"/>
                      <a:pt x="49" y="286"/>
                    </a:cubicBezTo>
                    <a:cubicBezTo>
                      <a:pt x="51" y="284"/>
                      <a:pt x="51" y="284"/>
                      <a:pt x="51" y="284"/>
                    </a:cubicBezTo>
                    <a:cubicBezTo>
                      <a:pt x="52" y="285"/>
                      <a:pt x="52" y="285"/>
                      <a:pt x="52" y="285"/>
                    </a:cubicBezTo>
                    <a:cubicBezTo>
                      <a:pt x="56" y="290"/>
                      <a:pt x="56" y="290"/>
                      <a:pt x="56" y="290"/>
                    </a:cubicBezTo>
                    <a:cubicBezTo>
                      <a:pt x="59" y="290"/>
                      <a:pt x="59" y="290"/>
                      <a:pt x="59" y="290"/>
                    </a:cubicBezTo>
                    <a:cubicBezTo>
                      <a:pt x="60" y="292"/>
                      <a:pt x="60" y="292"/>
                      <a:pt x="60" y="292"/>
                    </a:cubicBezTo>
                    <a:cubicBezTo>
                      <a:pt x="66" y="291"/>
                      <a:pt x="66" y="291"/>
                      <a:pt x="66" y="291"/>
                    </a:cubicBezTo>
                    <a:cubicBezTo>
                      <a:pt x="62" y="285"/>
                      <a:pt x="62" y="285"/>
                      <a:pt x="62" y="285"/>
                    </a:cubicBezTo>
                    <a:cubicBezTo>
                      <a:pt x="61" y="282"/>
                      <a:pt x="61" y="282"/>
                      <a:pt x="61" y="282"/>
                    </a:cubicBezTo>
                    <a:cubicBezTo>
                      <a:pt x="63" y="286"/>
                      <a:pt x="63" y="286"/>
                      <a:pt x="63" y="286"/>
                    </a:cubicBezTo>
                    <a:cubicBezTo>
                      <a:pt x="65" y="286"/>
                      <a:pt x="65" y="286"/>
                      <a:pt x="65" y="286"/>
                    </a:cubicBezTo>
                    <a:cubicBezTo>
                      <a:pt x="67" y="284"/>
                      <a:pt x="67" y="284"/>
                      <a:pt x="67" y="284"/>
                    </a:cubicBezTo>
                    <a:cubicBezTo>
                      <a:pt x="67" y="280"/>
                      <a:pt x="67" y="280"/>
                      <a:pt x="67" y="280"/>
                    </a:cubicBezTo>
                    <a:cubicBezTo>
                      <a:pt x="70" y="285"/>
                      <a:pt x="70" y="285"/>
                      <a:pt x="70" y="285"/>
                    </a:cubicBezTo>
                    <a:cubicBezTo>
                      <a:pt x="73" y="287"/>
                      <a:pt x="73" y="287"/>
                      <a:pt x="73" y="287"/>
                    </a:cubicBezTo>
                    <a:cubicBezTo>
                      <a:pt x="75" y="286"/>
                      <a:pt x="75" y="286"/>
                      <a:pt x="75" y="286"/>
                    </a:cubicBezTo>
                    <a:cubicBezTo>
                      <a:pt x="75" y="282"/>
                      <a:pt x="75" y="282"/>
                      <a:pt x="75" y="282"/>
                    </a:cubicBezTo>
                    <a:cubicBezTo>
                      <a:pt x="73" y="276"/>
                      <a:pt x="73" y="276"/>
                      <a:pt x="73" y="276"/>
                    </a:cubicBezTo>
                    <a:cubicBezTo>
                      <a:pt x="76" y="286"/>
                      <a:pt x="76" y="286"/>
                      <a:pt x="76" y="286"/>
                    </a:cubicBezTo>
                    <a:cubicBezTo>
                      <a:pt x="78" y="288"/>
                      <a:pt x="78" y="288"/>
                      <a:pt x="78" y="288"/>
                    </a:cubicBezTo>
                    <a:cubicBezTo>
                      <a:pt x="82" y="287"/>
                      <a:pt x="82" y="287"/>
                      <a:pt x="82" y="287"/>
                    </a:cubicBezTo>
                    <a:cubicBezTo>
                      <a:pt x="83" y="284"/>
                      <a:pt x="83" y="284"/>
                      <a:pt x="83" y="284"/>
                    </a:cubicBezTo>
                    <a:cubicBezTo>
                      <a:pt x="80" y="279"/>
                      <a:pt x="80" y="279"/>
                      <a:pt x="80" y="279"/>
                    </a:cubicBezTo>
                    <a:cubicBezTo>
                      <a:pt x="81" y="280"/>
                      <a:pt x="81" y="280"/>
                      <a:pt x="81" y="280"/>
                    </a:cubicBezTo>
                    <a:cubicBezTo>
                      <a:pt x="83" y="280"/>
                      <a:pt x="83" y="280"/>
                      <a:pt x="83" y="280"/>
                    </a:cubicBezTo>
                    <a:cubicBezTo>
                      <a:pt x="83" y="283"/>
                      <a:pt x="83" y="283"/>
                      <a:pt x="83" y="283"/>
                    </a:cubicBezTo>
                    <a:cubicBezTo>
                      <a:pt x="84" y="285"/>
                      <a:pt x="84" y="285"/>
                      <a:pt x="84" y="285"/>
                    </a:cubicBezTo>
                    <a:cubicBezTo>
                      <a:pt x="87" y="285"/>
                      <a:pt x="87" y="285"/>
                      <a:pt x="87" y="285"/>
                    </a:cubicBezTo>
                    <a:cubicBezTo>
                      <a:pt x="89" y="284"/>
                      <a:pt x="89" y="284"/>
                      <a:pt x="89" y="284"/>
                    </a:cubicBezTo>
                    <a:cubicBezTo>
                      <a:pt x="90" y="285"/>
                      <a:pt x="90" y="285"/>
                      <a:pt x="90" y="285"/>
                    </a:cubicBezTo>
                    <a:cubicBezTo>
                      <a:pt x="91" y="286"/>
                      <a:pt x="91" y="286"/>
                      <a:pt x="91" y="286"/>
                    </a:cubicBezTo>
                    <a:cubicBezTo>
                      <a:pt x="91" y="288"/>
                      <a:pt x="91" y="288"/>
                      <a:pt x="91" y="288"/>
                    </a:cubicBezTo>
                    <a:cubicBezTo>
                      <a:pt x="91" y="291"/>
                      <a:pt x="91" y="291"/>
                      <a:pt x="91" y="291"/>
                    </a:cubicBezTo>
                    <a:cubicBezTo>
                      <a:pt x="90" y="293"/>
                      <a:pt x="90" y="293"/>
                      <a:pt x="90" y="293"/>
                    </a:cubicBezTo>
                    <a:cubicBezTo>
                      <a:pt x="91" y="294"/>
                      <a:pt x="91" y="294"/>
                      <a:pt x="91" y="294"/>
                    </a:cubicBezTo>
                    <a:cubicBezTo>
                      <a:pt x="100" y="290"/>
                      <a:pt x="100" y="290"/>
                      <a:pt x="100" y="290"/>
                    </a:cubicBezTo>
                    <a:cubicBezTo>
                      <a:pt x="105" y="282"/>
                      <a:pt x="105" y="282"/>
                      <a:pt x="105" y="282"/>
                    </a:cubicBezTo>
                    <a:cubicBezTo>
                      <a:pt x="106" y="286"/>
                      <a:pt x="106" y="286"/>
                      <a:pt x="106" y="286"/>
                    </a:cubicBezTo>
                    <a:cubicBezTo>
                      <a:pt x="108" y="284"/>
                      <a:pt x="108" y="284"/>
                      <a:pt x="108" y="284"/>
                    </a:cubicBezTo>
                    <a:cubicBezTo>
                      <a:pt x="109" y="282"/>
                      <a:pt x="109" y="282"/>
                      <a:pt x="109" y="282"/>
                    </a:cubicBezTo>
                    <a:cubicBezTo>
                      <a:pt x="111" y="281"/>
                      <a:pt x="111" y="281"/>
                      <a:pt x="111" y="281"/>
                    </a:cubicBezTo>
                    <a:cubicBezTo>
                      <a:pt x="112" y="272"/>
                      <a:pt x="112" y="272"/>
                      <a:pt x="112" y="272"/>
                    </a:cubicBezTo>
                    <a:cubicBezTo>
                      <a:pt x="111" y="270"/>
                      <a:pt x="111" y="270"/>
                      <a:pt x="111" y="270"/>
                    </a:cubicBezTo>
                    <a:cubicBezTo>
                      <a:pt x="108" y="270"/>
                      <a:pt x="108" y="270"/>
                      <a:pt x="108" y="270"/>
                    </a:cubicBezTo>
                    <a:cubicBezTo>
                      <a:pt x="106" y="274"/>
                      <a:pt x="106" y="274"/>
                      <a:pt x="106" y="274"/>
                    </a:cubicBezTo>
                    <a:cubicBezTo>
                      <a:pt x="104" y="274"/>
                      <a:pt x="104" y="274"/>
                      <a:pt x="104" y="274"/>
                    </a:cubicBezTo>
                    <a:cubicBezTo>
                      <a:pt x="104" y="272"/>
                      <a:pt x="104" y="272"/>
                      <a:pt x="104" y="272"/>
                    </a:cubicBezTo>
                    <a:cubicBezTo>
                      <a:pt x="102" y="270"/>
                      <a:pt x="102" y="270"/>
                      <a:pt x="102" y="270"/>
                    </a:cubicBezTo>
                    <a:cubicBezTo>
                      <a:pt x="102" y="269"/>
                      <a:pt x="102" y="269"/>
                      <a:pt x="102" y="269"/>
                    </a:cubicBezTo>
                    <a:cubicBezTo>
                      <a:pt x="104" y="268"/>
                      <a:pt x="104" y="268"/>
                      <a:pt x="104" y="268"/>
                    </a:cubicBezTo>
                    <a:cubicBezTo>
                      <a:pt x="105" y="266"/>
                      <a:pt x="105" y="266"/>
                      <a:pt x="105" y="266"/>
                    </a:cubicBezTo>
                    <a:cubicBezTo>
                      <a:pt x="104" y="263"/>
                      <a:pt x="104" y="263"/>
                      <a:pt x="104" y="263"/>
                    </a:cubicBezTo>
                    <a:cubicBezTo>
                      <a:pt x="102" y="263"/>
                      <a:pt x="102" y="263"/>
                      <a:pt x="102" y="263"/>
                    </a:cubicBezTo>
                    <a:cubicBezTo>
                      <a:pt x="100" y="263"/>
                      <a:pt x="100" y="263"/>
                      <a:pt x="100" y="263"/>
                    </a:cubicBezTo>
                    <a:cubicBezTo>
                      <a:pt x="96" y="267"/>
                      <a:pt x="96" y="267"/>
                      <a:pt x="96" y="267"/>
                    </a:cubicBezTo>
                    <a:cubicBezTo>
                      <a:pt x="95" y="267"/>
                      <a:pt x="95" y="267"/>
                      <a:pt x="95" y="267"/>
                    </a:cubicBezTo>
                    <a:cubicBezTo>
                      <a:pt x="97" y="264"/>
                      <a:pt x="97" y="264"/>
                      <a:pt x="97" y="264"/>
                    </a:cubicBezTo>
                    <a:cubicBezTo>
                      <a:pt x="97" y="263"/>
                      <a:pt x="97" y="263"/>
                      <a:pt x="97" y="263"/>
                    </a:cubicBezTo>
                    <a:cubicBezTo>
                      <a:pt x="91" y="262"/>
                      <a:pt x="91" y="262"/>
                      <a:pt x="91" y="262"/>
                    </a:cubicBezTo>
                    <a:cubicBezTo>
                      <a:pt x="88" y="262"/>
                      <a:pt x="88" y="262"/>
                      <a:pt x="88" y="262"/>
                    </a:cubicBezTo>
                    <a:cubicBezTo>
                      <a:pt x="85" y="266"/>
                      <a:pt x="85" y="266"/>
                      <a:pt x="85" y="266"/>
                    </a:cubicBezTo>
                    <a:cubicBezTo>
                      <a:pt x="84" y="262"/>
                      <a:pt x="84" y="262"/>
                      <a:pt x="84" y="262"/>
                    </a:cubicBezTo>
                    <a:cubicBezTo>
                      <a:pt x="84" y="261"/>
                      <a:pt x="84" y="261"/>
                      <a:pt x="84" y="261"/>
                    </a:cubicBezTo>
                    <a:cubicBezTo>
                      <a:pt x="85" y="261"/>
                      <a:pt x="85" y="261"/>
                      <a:pt x="85" y="261"/>
                    </a:cubicBezTo>
                    <a:cubicBezTo>
                      <a:pt x="89" y="260"/>
                      <a:pt x="89" y="260"/>
                      <a:pt x="89" y="260"/>
                    </a:cubicBezTo>
                    <a:cubicBezTo>
                      <a:pt x="89" y="259"/>
                      <a:pt x="89" y="259"/>
                      <a:pt x="89" y="259"/>
                    </a:cubicBezTo>
                    <a:cubicBezTo>
                      <a:pt x="87" y="257"/>
                      <a:pt x="87" y="257"/>
                      <a:pt x="87" y="257"/>
                    </a:cubicBezTo>
                    <a:cubicBezTo>
                      <a:pt x="87" y="255"/>
                      <a:pt x="87" y="255"/>
                      <a:pt x="87" y="255"/>
                    </a:cubicBezTo>
                    <a:cubicBezTo>
                      <a:pt x="87" y="254"/>
                      <a:pt x="87" y="254"/>
                      <a:pt x="87" y="254"/>
                    </a:cubicBezTo>
                    <a:cubicBezTo>
                      <a:pt x="90" y="258"/>
                      <a:pt x="90" y="258"/>
                      <a:pt x="90" y="258"/>
                    </a:cubicBezTo>
                    <a:cubicBezTo>
                      <a:pt x="94" y="261"/>
                      <a:pt x="94" y="261"/>
                      <a:pt x="94" y="261"/>
                    </a:cubicBezTo>
                    <a:cubicBezTo>
                      <a:pt x="105" y="260"/>
                      <a:pt x="105" y="260"/>
                      <a:pt x="105" y="260"/>
                    </a:cubicBezTo>
                    <a:cubicBezTo>
                      <a:pt x="105" y="259"/>
                      <a:pt x="105" y="259"/>
                      <a:pt x="105" y="259"/>
                    </a:cubicBezTo>
                    <a:cubicBezTo>
                      <a:pt x="106" y="259"/>
                      <a:pt x="106" y="259"/>
                      <a:pt x="106" y="259"/>
                    </a:cubicBezTo>
                    <a:cubicBezTo>
                      <a:pt x="106" y="260"/>
                      <a:pt x="106" y="260"/>
                      <a:pt x="106" y="260"/>
                    </a:cubicBezTo>
                    <a:cubicBezTo>
                      <a:pt x="106" y="260"/>
                      <a:pt x="106" y="260"/>
                      <a:pt x="106" y="260"/>
                    </a:cubicBezTo>
                    <a:cubicBezTo>
                      <a:pt x="110" y="258"/>
                      <a:pt x="110" y="258"/>
                      <a:pt x="110" y="258"/>
                    </a:cubicBezTo>
                    <a:cubicBezTo>
                      <a:pt x="112" y="254"/>
                      <a:pt x="112" y="254"/>
                      <a:pt x="112" y="254"/>
                    </a:cubicBezTo>
                    <a:cubicBezTo>
                      <a:pt x="112" y="252"/>
                      <a:pt x="112" y="252"/>
                      <a:pt x="112" y="252"/>
                    </a:cubicBezTo>
                    <a:cubicBezTo>
                      <a:pt x="112" y="251"/>
                      <a:pt x="112" y="251"/>
                      <a:pt x="112" y="251"/>
                    </a:cubicBezTo>
                    <a:cubicBezTo>
                      <a:pt x="114" y="250"/>
                      <a:pt x="114" y="250"/>
                      <a:pt x="114" y="250"/>
                    </a:cubicBezTo>
                    <a:cubicBezTo>
                      <a:pt x="114" y="250"/>
                      <a:pt x="114" y="250"/>
                      <a:pt x="114" y="250"/>
                    </a:cubicBezTo>
                    <a:cubicBezTo>
                      <a:pt x="112" y="247"/>
                      <a:pt x="112" y="247"/>
                      <a:pt x="112" y="247"/>
                    </a:cubicBezTo>
                    <a:cubicBezTo>
                      <a:pt x="112" y="246"/>
                      <a:pt x="112" y="246"/>
                      <a:pt x="112" y="246"/>
                    </a:cubicBezTo>
                    <a:cubicBezTo>
                      <a:pt x="112" y="245"/>
                      <a:pt x="112" y="245"/>
                      <a:pt x="112" y="245"/>
                    </a:cubicBezTo>
                    <a:cubicBezTo>
                      <a:pt x="111" y="243"/>
                      <a:pt x="111" y="243"/>
                      <a:pt x="111" y="243"/>
                    </a:cubicBezTo>
                    <a:cubicBezTo>
                      <a:pt x="110" y="242"/>
                      <a:pt x="110" y="242"/>
                      <a:pt x="110" y="242"/>
                    </a:cubicBezTo>
                    <a:cubicBezTo>
                      <a:pt x="111" y="242"/>
                      <a:pt x="111" y="242"/>
                      <a:pt x="111" y="242"/>
                    </a:cubicBezTo>
                    <a:cubicBezTo>
                      <a:pt x="111" y="240"/>
                      <a:pt x="111" y="240"/>
                      <a:pt x="111" y="240"/>
                    </a:cubicBezTo>
                    <a:cubicBezTo>
                      <a:pt x="110" y="239"/>
                      <a:pt x="110" y="239"/>
                      <a:pt x="110" y="239"/>
                    </a:cubicBezTo>
                    <a:cubicBezTo>
                      <a:pt x="110" y="238"/>
                      <a:pt x="110" y="238"/>
                      <a:pt x="110" y="238"/>
                    </a:cubicBezTo>
                    <a:cubicBezTo>
                      <a:pt x="112" y="239"/>
                      <a:pt x="112" y="239"/>
                      <a:pt x="112" y="239"/>
                    </a:cubicBezTo>
                    <a:cubicBezTo>
                      <a:pt x="118" y="239"/>
                      <a:pt x="118" y="239"/>
                      <a:pt x="118" y="239"/>
                    </a:cubicBezTo>
                    <a:cubicBezTo>
                      <a:pt x="118" y="240"/>
                      <a:pt x="118" y="240"/>
                      <a:pt x="118" y="240"/>
                    </a:cubicBezTo>
                    <a:cubicBezTo>
                      <a:pt x="121" y="239"/>
                      <a:pt x="121" y="239"/>
                      <a:pt x="121" y="239"/>
                    </a:cubicBezTo>
                    <a:cubicBezTo>
                      <a:pt x="124" y="236"/>
                      <a:pt x="124" y="236"/>
                      <a:pt x="124" y="236"/>
                    </a:cubicBezTo>
                    <a:cubicBezTo>
                      <a:pt x="126" y="237"/>
                      <a:pt x="126" y="237"/>
                      <a:pt x="126" y="237"/>
                    </a:cubicBezTo>
                    <a:cubicBezTo>
                      <a:pt x="126" y="238"/>
                      <a:pt x="126" y="238"/>
                      <a:pt x="126" y="238"/>
                    </a:cubicBezTo>
                    <a:cubicBezTo>
                      <a:pt x="128" y="235"/>
                      <a:pt x="128" y="235"/>
                      <a:pt x="128" y="235"/>
                    </a:cubicBezTo>
                    <a:cubicBezTo>
                      <a:pt x="128" y="235"/>
                      <a:pt x="128" y="235"/>
                      <a:pt x="128" y="235"/>
                    </a:cubicBezTo>
                    <a:cubicBezTo>
                      <a:pt x="129" y="233"/>
                      <a:pt x="129" y="233"/>
                      <a:pt x="129" y="233"/>
                    </a:cubicBezTo>
                    <a:cubicBezTo>
                      <a:pt x="119" y="230"/>
                      <a:pt x="119" y="230"/>
                      <a:pt x="119" y="230"/>
                    </a:cubicBezTo>
                    <a:cubicBezTo>
                      <a:pt x="121" y="228"/>
                      <a:pt x="121" y="228"/>
                      <a:pt x="121" y="228"/>
                    </a:cubicBezTo>
                    <a:cubicBezTo>
                      <a:pt x="124" y="229"/>
                      <a:pt x="124" y="229"/>
                      <a:pt x="124" y="229"/>
                    </a:cubicBezTo>
                    <a:cubicBezTo>
                      <a:pt x="128" y="231"/>
                      <a:pt x="128" y="231"/>
                      <a:pt x="128" y="231"/>
                    </a:cubicBezTo>
                    <a:cubicBezTo>
                      <a:pt x="130" y="227"/>
                      <a:pt x="130" y="227"/>
                      <a:pt x="130" y="227"/>
                    </a:cubicBezTo>
                    <a:cubicBezTo>
                      <a:pt x="132" y="226"/>
                      <a:pt x="132" y="226"/>
                      <a:pt x="132" y="226"/>
                    </a:cubicBezTo>
                    <a:cubicBezTo>
                      <a:pt x="133" y="225"/>
                      <a:pt x="133" y="225"/>
                      <a:pt x="133" y="225"/>
                    </a:cubicBezTo>
                    <a:cubicBezTo>
                      <a:pt x="131" y="223"/>
                      <a:pt x="131" y="223"/>
                      <a:pt x="131" y="223"/>
                    </a:cubicBezTo>
                    <a:cubicBezTo>
                      <a:pt x="130" y="221"/>
                      <a:pt x="130" y="221"/>
                      <a:pt x="130" y="221"/>
                    </a:cubicBezTo>
                    <a:cubicBezTo>
                      <a:pt x="127" y="221"/>
                      <a:pt x="127" y="221"/>
                      <a:pt x="127" y="221"/>
                    </a:cubicBezTo>
                    <a:cubicBezTo>
                      <a:pt x="125" y="220"/>
                      <a:pt x="125" y="220"/>
                      <a:pt x="125" y="220"/>
                    </a:cubicBezTo>
                    <a:cubicBezTo>
                      <a:pt x="123" y="219"/>
                      <a:pt x="123" y="219"/>
                      <a:pt x="123" y="219"/>
                    </a:cubicBezTo>
                    <a:cubicBezTo>
                      <a:pt x="124" y="218"/>
                      <a:pt x="124" y="218"/>
                      <a:pt x="124" y="218"/>
                    </a:cubicBezTo>
                    <a:cubicBezTo>
                      <a:pt x="131" y="218"/>
                      <a:pt x="131" y="218"/>
                      <a:pt x="131" y="218"/>
                    </a:cubicBezTo>
                    <a:cubicBezTo>
                      <a:pt x="133" y="218"/>
                      <a:pt x="133" y="218"/>
                      <a:pt x="133" y="218"/>
                    </a:cubicBezTo>
                    <a:cubicBezTo>
                      <a:pt x="134" y="217"/>
                      <a:pt x="134" y="217"/>
                      <a:pt x="134" y="217"/>
                    </a:cubicBezTo>
                    <a:cubicBezTo>
                      <a:pt x="136" y="215"/>
                      <a:pt x="136" y="215"/>
                      <a:pt x="136" y="215"/>
                    </a:cubicBezTo>
                    <a:cubicBezTo>
                      <a:pt x="135" y="214"/>
                      <a:pt x="135" y="214"/>
                      <a:pt x="135" y="214"/>
                    </a:cubicBezTo>
                    <a:cubicBezTo>
                      <a:pt x="135" y="213"/>
                      <a:pt x="135" y="213"/>
                      <a:pt x="135" y="213"/>
                    </a:cubicBezTo>
                    <a:cubicBezTo>
                      <a:pt x="135" y="212"/>
                      <a:pt x="135" y="212"/>
                      <a:pt x="135" y="212"/>
                    </a:cubicBezTo>
                    <a:cubicBezTo>
                      <a:pt x="135" y="207"/>
                      <a:pt x="135" y="207"/>
                      <a:pt x="135" y="207"/>
                    </a:cubicBezTo>
                    <a:cubicBezTo>
                      <a:pt x="133" y="206"/>
                      <a:pt x="133" y="206"/>
                      <a:pt x="133" y="206"/>
                    </a:cubicBezTo>
                    <a:cubicBezTo>
                      <a:pt x="130" y="204"/>
                      <a:pt x="130" y="204"/>
                      <a:pt x="130" y="204"/>
                    </a:cubicBezTo>
                    <a:cubicBezTo>
                      <a:pt x="124" y="205"/>
                      <a:pt x="124" y="205"/>
                      <a:pt x="124" y="205"/>
                    </a:cubicBezTo>
                    <a:cubicBezTo>
                      <a:pt x="124" y="204"/>
                      <a:pt x="124" y="204"/>
                      <a:pt x="124" y="204"/>
                    </a:cubicBezTo>
                    <a:cubicBezTo>
                      <a:pt x="126" y="204"/>
                      <a:pt x="126" y="204"/>
                      <a:pt x="126" y="204"/>
                    </a:cubicBezTo>
                    <a:cubicBezTo>
                      <a:pt x="127" y="202"/>
                      <a:pt x="127" y="202"/>
                      <a:pt x="127" y="202"/>
                    </a:cubicBezTo>
                    <a:cubicBezTo>
                      <a:pt x="127" y="202"/>
                      <a:pt x="127" y="202"/>
                      <a:pt x="127" y="202"/>
                    </a:cubicBezTo>
                    <a:cubicBezTo>
                      <a:pt x="127" y="200"/>
                      <a:pt x="127" y="200"/>
                      <a:pt x="127" y="200"/>
                    </a:cubicBezTo>
                    <a:cubicBezTo>
                      <a:pt x="117" y="201"/>
                      <a:pt x="117" y="201"/>
                      <a:pt x="117" y="201"/>
                    </a:cubicBezTo>
                    <a:cubicBezTo>
                      <a:pt x="116" y="202"/>
                      <a:pt x="116" y="202"/>
                      <a:pt x="116" y="202"/>
                    </a:cubicBezTo>
                    <a:cubicBezTo>
                      <a:pt x="114" y="204"/>
                      <a:pt x="114" y="204"/>
                      <a:pt x="114" y="204"/>
                    </a:cubicBezTo>
                    <a:cubicBezTo>
                      <a:pt x="114" y="204"/>
                      <a:pt x="114" y="204"/>
                      <a:pt x="114" y="204"/>
                    </a:cubicBezTo>
                    <a:cubicBezTo>
                      <a:pt x="115" y="200"/>
                      <a:pt x="115" y="200"/>
                      <a:pt x="115" y="200"/>
                    </a:cubicBezTo>
                    <a:cubicBezTo>
                      <a:pt x="113" y="200"/>
                      <a:pt x="113" y="200"/>
                      <a:pt x="113" y="200"/>
                    </a:cubicBezTo>
                    <a:cubicBezTo>
                      <a:pt x="113" y="199"/>
                      <a:pt x="113" y="199"/>
                      <a:pt x="113" y="199"/>
                    </a:cubicBezTo>
                    <a:cubicBezTo>
                      <a:pt x="116" y="200"/>
                      <a:pt x="116" y="200"/>
                      <a:pt x="116" y="200"/>
                    </a:cubicBezTo>
                    <a:cubicBezTo>
                      <a:pt x="122" y="198"/>
                      <a:pt x="122" y="198"/>
                      <a:pt x="122" y="198"/>
                    </a:cubicBezTo>
                    <a:cubicBezTo>
                      <a:pt x="125" y="198"/>
                      <a:pt x="125" y="198"/>
                      <a:pt x="125" y="198"/>
                    </a:cubicBezTo>
                    <a:cubicBezTo>
                      <a:pt x="125" y="197"/>
                      <a:pt x="125" y="197"/>
                      <a:pt x="125" y="197"/>
                    </a:cubicBezTo>
                    <a:cubicBezTo>
                      <a:pt x="122" y="196"/>
                      <a:pt x="122" y="196"/>
                      <a:pt x="122" y="196"/>
                    </a:cubicBezTo>
                    <a:cubicBezTo>
                      <a:pt x="114" y="196"/>
                      <a:pt x="114" y="196"/>
                      <a:pt x="114" y="196"/>
                    </a:cubicBezTo>
                    <a:cubicBezTo>
                      <a:pt x="113" y="195"/>
                      <a:pt x="113" y="195"/>
                      <a:pt x="113" y="195"/>
                    </a:cubicBezTo>
                    <a:cubicBezTo>
                      <a:pt x="115" y="194"/>
                      <a:pt x="115" y="194"/>
                      <a:pt x="115" y="194"/>
                    </a:cubicBezTo>
                    <a:cubicBezTo>
                      <a:pt x="121" y="194"/>
                      <a:pt x="121" y="194"/>
                      <a:pt x="121" y="194"/>
                    </a:cubicBezTo>
                    <a:cubicBezTo>
                      <a:pt x="122" y="193"/>
                      <a:pt x="122" y="193"/>
                      <a:pt x="122" y="193"/>
                    </a:cubicBezTo>
                    <a:cubicBezTo>
                      <a:pt x="126" y="194"/>
                      <a:pt x="126" y="194"/>
                      <a:pt x="126" y="194"/>
                    </a:cubicBezTo>
                    <a:cubicBezTo>
                      <a:pt x="127" y="195"/>
                      <a:pt x="127" y="195"/>
                      <a:pt x="127" y="195"/>
                    </a:cubicBezTo>
                    <a:cubicBezTo>
                      <a:pt x="127" y="197"/>
                      <a:pt x="127" y="197"/>
                      <a:pt x="127" y="197"/>
                    </a:cubicBezTo>
                    <a:cubicBezTo>
                      <a:pt x="128" y="199"/>
                      <a:pt x="128" y="199"/>
                      <a:pt x="128" y="199"/>
                    </a:cubicBezTo>
                    <a:cubicBezTo>
                      <a:pt x="129" y="199"/>
                      <a:pt x="129" y="199"/>
                      <a:pt x="129" y="199"/>
                    </a:cubicBezTo>
                    <a:cubicBezTo>
                      <a:pt x="135" y="200"/>
                      <a:pt x="135" y="200"/>
                      <a:pt x="135" y="200"/>
                    </a:cubicBezTo>
                    <a:cubicBezTo>
                      <a:pt x="137" y="200"/>
                      <a:pt x="137" y="200"/>
                      <a:pt x="137" y="200"/>
                    </a:cubicBezTo>
                    <a:cubicBezTo>
                      <a:pt x="137" y="198"/>
                      <a:pt x="137" y="198"/>
                      <a:pt x="137" y="198"/>
                    </a:cubicBezTo>
                    <a:cubicBezTo>
                      <a:pt x="137" y="197"/>
                      <a:pt x="137" y="197"/>
                      <a:pt x="137" y="197"/>
                    </a:cubicBezTo>
                    <a:cubicBezTo>
                      <a:pt x="135" y="194"/>
                      <a:pt x="135" y="194"/>
                      <a:pt x="135" y="194"/>
                    </a:cubicBezTo>
                    <a:cubicBezTo>
                      <a:pt x="136" y="192"/>
                      <a:pt x="136" y="192"/>
                      <a:pt x="136" y="192"/>
                    </a:cubicBezTo>
                    <a:cubicBezTo>
                      <a:pt x="135" y="191"/>
                      <a:pt x="135" y="191"/>
                      <a:pt x="135" y="191"/>
                    </a:cubicBezTo>
                    <a:cubicBezTo>
                      <a:pt x="127" y="192"/>
                      <a:pt x="127" y="192"/>
                      <a:pt x="127" y="192"/>
                    </a:cubicBezTo>
                    <a:cubicBezTo>
                      <a:pt x="126" y="191"/>
                      <a:pt x="126" y="191"/>
                      <a:pt x="126" y="191"/>
                    </a:cubicBezTo>
                    <a:cubicBezTo>
                      <a:pt x="115" y="193"/>
                      <a:pt x="115" y="193"/>
                      <a:pt x="115" y="193"/>
                    </a:cubicBezTo>
                    <a:cubicBezTo>
                      <a:pt x="116" y="192"/>
                      <a:pt x="116" y="192"/>
                      <a:pt x="116" y="192"/>
                    </a:cubicBezTo>
                    <a:cubicBezTo>
                      <a:pt x="117" y="191"/>
                      <a:pt x="117" y="191"/>
                      <a:pt x="117" y="191"/>
                    </a:cubicBezTo>
                    <a:cubicBezTo>
                      <a:pt x="114" y="190"/>
                      <a:pt x="114" y="190"/>
                      <a:pt x="114" y="190"/>
                    </a:cubicBezTo>
                    <a:cubicBezTo>
                      <a:pt x="113" y="189"/>
                      <a:pt x="113" y="189"/>
                      <a:pt x="113" y="189"/>
                    </a:cubicBezTo>
                    <a:cubicBezTo>
                      <a:pt x="115" y="188"/>
                      <a:pt x="115" y="188"/>
                      <a:pt x="115" y="188"/>
                    </a:cubicBezTo>
                    <a:cubicBezTo>
                      <a:pt x="118" y="189"/>
                      <a:pt x="118" y="189"/>
                      <a:pt x="118" y="189"/>
                    </a:cubicBezTo>
                    <a:cubicBezTo>
                      <a:pt x="117" y="186"/>
                      <a:pt x="117" y="186"/>
                      <a:pt x="117" y="186"/>
                    </a:cubicBezTo>
                    <a:cubicBezTo>
                      <a:pt x="117" y="185"/>
                      <a:pt x="117" y="185"/>
                      <a:pt x="117" y="185"/>
                    </a:cubicBezTo>
                    <a:cubicBezTo>
                      <a:pt x="117" y="184"/>
                      <a:pt x="117" y="184"/>
                      <a:pt x="117" y="184"/>
                    </a:cubicBezTo>
                    <a:cubicBezTo>
                      <a:pt x="118" y="185"/>
                      <a:pt x="118" y="185"/>
                      <a:pt x="118" y="185"/>
                    </a:cubicBezTo>
                    <a:cubicBezTo>
                      <a:pt x="119" y="187"/>
                      <a:pt x="119" y="187"/>
                      <a:pt x="119" y="187"/>
                    </a:cubicBezTo>
                    <a:cubicBezTo>
                      <a:pt x="120" y="188"/>
                      <a:pt x="120" y="188"/>
                      <a:pt x="120" y="188"/>
                    </a:cubicBezTo>
                    <a:cubicBezTo>
                      <a:pt x="126" y="188"/>
                      <a:pt x="126" y="188"/>
                      <a:pt x="126" y="188"/>
                    </a:cubicBezTo>
                    <a:cubicBezTo>
                      <a:pt x="127" y="187"/>
                      <a:pt x="127" y="187"/>
                      <a:pt x="127" y="187"/>
                    </a:cubicBezTo>
                    <a:cubicBezTo>
                      <a:pt x="125" y="186"/>
                      <a:pt x="125" y="186"/>
                      <a:pt x="125" y="186"/>
                    </a:cubicBezTo>
                    <a:cubicBezTo>
                      <a:pt x="125" y="185"/>
                      <a:pt x="125" y="185"/>
                      <a:pt x="125" y="185"/>
                    </a:cubicBezTo>
                    <a:cubicBezTo>
                      <a:pt x="119" y="183"/>
                      <a:pt x="119" y="183"/>
                      <a:pt x="119" y="183"/>
                    </a:cubicBezTo>
                    <a:cubicBezTo>
                      <a:pt x="118" y="182"/>
                      <a:pt x="118" y="182"/>
                      <a:pt x="118" y="182"/>
                    </a:cubicBezTo>
                    <a:cubicBezTo>
                      <a:pt x="119" y="182"/>
                      <a:pt x="119" y="182"/>
                      <a:pt x="119" y="182"/>
                    </a:cubicBezTo>
                    <a:cubicBezTo>
                      <a:pt x="123" y="182"/>
                      <a:pt x="123" y="182"/>
                      <a:pt x="123" y="182"/>
                    </a:cubicBezTo>
                    <a:cubicBezTo>
                      <a:pt x="128" y="186"/>
                      <a:pt x="128" y="186"/>
                      <a:pt x="128" y="186"/>
                    </a:cubicBezTo>
                    <a:cubicBezTo>
                      <a:pt x="132" y="186"/>
                      <a:pt x="132" y="186"/>
                      <a:pt x="132" y="186"/>
                    </a:cubicBezTo>
                    <a:cubicBezTo>
                      <a:pt x="133" y="185"/>
                      <a:pt x="133" y="185"/>
                      <a:pt x="133" y="185"/>
                    </a:cubicBezTo>
                    <a:cubicBezTo>
                      <a:pt x="133" y="183"/>
                      <a:pt x="133" y="183"/>
                      <a:pt x="133" y="183"/>
                    </a:cubicBezTo>
                    <a:cubicBezTo>
                      <a:pt x="134" y="184"/>
                      <a:pt x="134" y="184"/>
                      <a:pt x="134" y="184"/>
                    </a:cubicBezTo>
                    <a:cubicBezTo>
                      <a:pt x="138" y="184"/>
                      <a:pt x="138" y="184"/>
                      <a:pt x="138" y="184"/>
                    </a:cubicBezTo>
                    <a:cubicBezTo>
                      <a:pt x="139" y="183"/>
                      <a:pt x="139" y="183"/>
                      <a:pt x="139" y="183"/>
                    </a:cubicBezTo>
                    <a:cubicBezTo>
                      <a:pt x="139" y="181"/>
                      <a:pt x="139" y="181"/>
                      <a:pt x="139" y="181"/>
                    </a:cubicBezTo>
                    <a:cubicBezTo>
                      <a:pt x="139" y="182"/>
                      <a:pt x="139" y="182"/>
                      <a:pt x="139" y="182"/>
                    </a:cubicBezTo>
                    <a:cubicBezTo>
                      <a:pt x="140" y="180"/>
                      <a:pt x="140" y="180"/>
                      <a:pt x="140" y="180"/>
                    </a:cubicBezTo>
                    <a:cubicBezTo>
                      <a:pt x="141" y="182"/>
                      <a:pt x="141" y="182"/>
                      <a:pt x="141" y="182"/>
                    </a:cubicBezTo>
                    <a:cubicBezTo>
                      <a:pt x="143" y="182"/>
                      <a:pt x="143" y="182"/>
                      <a:pt x="143" y="182"/>
                    </a:cubicBezTo>
                    <a:cubicBezTo>
                      <a:pt x="143" y="180"/>
                      <a:pt x="143" y="180"/>
                      <a:pt x="143" y="180"/>
                    </a:cubicBezTo>
                    <a:cubicBezTo>
                      <a:pt x="142" y="173"/>
                      <a:pt x="142" y="173"/>
                      <a:pt x="142" y="173"/>
                    </a:cubicBezTo>
                    <a:cubicBezTo>
                      <a:pt x="135" y="172"/>
                      <a:pt x="135" y="172"/>
                      <a:pt x="135" y="172"/>
                    </a:cubicBezTo>
                    <a:cubicBezTo>
                      <a:pt x="135" y="170"/>
                      <a:pt x="135" y="170"/>
                      <a:pt x="135" y="170"/>
                    </a:cubicBezTo>
                    <a:cubicBezTo>
                      <a:pt x="137" y="169"/>
                      <a:pt x="137" y="169"/>
                      <a:pt x="137" y="169"/>
                    </a:cubicBezTo>
                    <a:cubicBezTo>
                      <a:pt x="140" y="171"/>
                      <a:pt x="140" y="171"/>
                      <a:pt x="140" y="171"/>
                    </a:cubicBezTo>
                    <a:cubicBezTo>
                      <a:pt x="144" y="172"/>
                      <a:pt x="144" y="172"/>
                      <a:pt x="144" y="172"/>
                    </a:cubicBezTo>
                    <a:cubicBezTo>
                      <a:pt x="144" y="173"/>
                      <a:pt x="144" y="173"/>
                      <a:pt x="144" y="173"/>
                    </a:cubicBezTo>
                    <a:cubicBezTo>
                      <a:pt x="144" y="175"/>
                      <a:pt x="144" y="175"/>
                      <a:pt x="144" y="175"/>
                    </a:cubicBezTo>
                    <a:cubicBezTo>
                      <a:pt x="146" y="176"/>
                      <a:pt x="146" y="176"/>
                      <a:pt x="146" y="176"/>
                    </a:cubicBezTo>
                    <a:cubicBezTo>
                      <a:pt x="148" y="176"/>
                      <a:pt x="148" y="176"/>
                      <a:pt x="148" y="176"/>
                    </a:cubicBezTo>
                    <a:cubicBezTo>
                      <a:pt x="148" y="176"/>
                      <a:pt x="148" y="176"/>
                      <a:pt x="148" y="176"/>
                    </a:cubicBezTo>
                    <a:cubicBezTo>
                      <a:pt x="151" y="175"/>
                      <a:pt x="151" y="175"/>
                      <a:pt x="151" y="175"/>
                    </a:cubicBezTo>
                    <a:cubicBezTo>
                      <a:pt x="154" y="176"/>
                      <a:pt x="154" y="176"/>
                      <a:pt x="154" y="176"/>
                    </a:cubicBezTo>
                    <a:cubicBezTo>
                      <a:pt x="155" y="174"/>
                      <a:pt x="155" y="174"/>
                      <a:pt x="155" y="174"/>
                    </a:cubicBezTo>
                    <a:cubicBezTo>
                      <a:pt x="156" y="174"/>
                      <a:pt x="156" y="174"/>
                      <a:pt x="156" y="174"/>
                    </a:cubicBezTo>
                    <a:cubicBezTo>
                      <a:pt x="159" y="169"/>
                      <a:pt x="159" y="169"/>
                      <a:pt x="159" y="169"/>
                    </a:cubicBezTo>
                    <a:cubicBezTo>
                      <a:pt x="158" y="169"/>
                      <a:pt x="158" y="169"/>
                      <a:pt x="158" y="169"/>
                    </a:cubicBezTo>
                    <a:cubicBezTo>
                      <a:pt x="156" y="169"/>
                      <a:pt x="156" y="169"/>
                      <a:pt x="156" y="169"/>
                    </a:cubicBezTo>
                    <a:cubicBezTo>
                      <a:pt x="156" y="167"/>
                      <a:pt x="156" y="167"/>
                      <a:pt x="156" y="167"/>
                    </a:cubicBezTo>
                    <a:cubicBezTo>
                      <a:pt x="157" y="165"/>
                      <a:pt x="157" y="165"/>
                      <a:pt x="157" y="165"/>
                    </a:cubicBezTo>
                    <a:cubicBezTo>
                      <a:pt x="160" y="164"/>
                      <a:pt x="160" y="164"/>
                      <a:pt x="160" y="164"/>
                    </a:cubicBezTo>
                    <a:cubicBezTo>
                      <a:pt x="160" y="163"/>
                      <a:pt x="160" y="163"/>
                      <a:pt x="160" y="163"/>
                    </a:cubicBezTo>
                    <a:cubicBezTo>
                      <a:pt x="162" y="162"/>
                      <a:pt x="162" y="162"/>
                      <a:pt x="162" y="162"/>
                    </a:cubicBezTo>
                    <a:cubicBezTo>
                      <a:pt x="156" y="162"/>
                      <a:pt x="156" y="162"/>
                      <a:pt x="156" y="162"/>
                    </a:cubicBezTo>
                    <a:cubicBezTo>
                      <a:pt x="157" y="160"/>
                      <a:pt x="159" y="159"/>
                      <a:pt x="160" y="159"/>
                    </a:cubicBezTo>
                    <a:cubicBezTo>
                      <a:pt x="162" y="159"/>
                      <a:pt x="162" y="157"/>
                      <a:pt x="162" y="157"/>
                    </a:cubicBezTo>
                    <a:cubicBezTo>
                      <a:pt x="160" y="155"/>
                      <a:pt x="160" y="155"/>
                      <a:pt x="160" y="155"/>
                    </a:cubicBezTo>
                    <a:cubicBezTo>
                      <a:pt x="165" y="150"/>
                      <a:pt x="165" y="150"/>
                      <a:pt x="165" y="150"/>
                    </a:cubicBezTo>
                    <a:cubicBezTo>
                      <a:pt x="165" y="150"/>
                      <a:pt x="167" y="147"/>
                      <a:pt x="165" y="147"/>
                    </a:cubicBezTo>
                    <a:cubicBezTo>
                      <a:pt x="163" y="147"/>
                      <a:pt x="162" y="146"/>
                      <a:pt x="161" y="145"/>
                    </a:cubicBezTo>
                    <a:cubicBezTo>
                      <a:pt x="160" y="144"/>
                      <a:pt x="160" y="144"/>
                      <a:pt x="159" y="142"/>
                    </a:cubicBezTo>
                    <a:cubicBezTo>
                      <a:pt x="158" y="142"/>
                      <a:pt x="158" y="141"/>
                      <a:pt x="157" y="140"/>
                    </a:cubicBezTo>
                    <a:cubicBezTo>
                      <a:pt x="158" y="141"/>
                      <a:pt x="161" y="142"/>
                      <a:pt x="161" y="142"/>
                    </a:cubicBezTo>
                    <a:cubicBezTo>
                      <a:pt x="161" y="142"/>
                      <a:pt x="162" y="144"/>
                      <a:pt x="163" y="144"/>
                    </a:cubicBezTo>
                    <a:cubicBezTo>
                      <a:pt x="164" y="144"/>
                      <a:pt x="165" y="145"/>
                      <a:pt x="166" y="145"/>
                    </a:cubicBezTo>
                    <a:cubicBezTo>
                      <a:pt x="167" y="145"/>
                      <a:pt x="167" y="144"/>
                      <a:pt x="167" y="144"/>
                    </a:cubicBezTo>
                    <a:cubicBezTo>
                      <a:pt x="168" y="143"/>
                      <a:pt x="169" y="139"/>
                      <a:pt x="169" y="139"/>
                    </a:cubicBezTo>
                    <a:cubicBezTo>
                      <a:pt x="172" y="137"/>
                      <a:pt x="172" y="137"/>
                      <a:pt x="172" y="137"/>
                    </a:cubicBezTo>
                    <a:cubicBezTo>
                      <a:pt x="172" y="137"/>
                      <a:pt x="174" y="136"/>
                      <a:pt x="172" y="134"/>
                    </a:cubicBezTo>
                    <a:cubicBezTo>
                      <a:pt x="170" y="133"/>
                      <a:pt x="170" y="131"/>
                      <a:pt x="170" y="131"/>
                    </a:cubicBezTo>
                    <a:cubicBezTo>
                      <a:pt x="174" y="131"/>
                      <a:pt x="174" y="131"/>
                      <a:pt x="174" y="131"/>
                    </a:cubicBezTo>
                    <a:cubicBezTo>
                      <a:pt x="174" y="131"/>
                      <a:pt x="176" y="131"/>
                      <a:pt x="176" y="128"/>
                    </a:cubicBezTo>
                    <a:cubicBezTo>
                      <a:pt x="176" y="126"/>
                      <a:pt x="179" y="123"/>
                      <a:pt x="179" y="123"/>
                    </a:cubicBezTo>
                    <a:cubicBezTo>
                      <a:pt x="179" y="121"/>
                      <a:pt x="179" y="121"/>
                      <a:pt x="179" y="121"/>
                    </a:cubicBezTo>
                    <a:cubicBezTo>
                      <a:pt x="179" y="121"/>
                      <a:pt x="179" y="119"/>
                      <a:pt x="181" y="117"/>
                    </a:cubicBezTo>
                    <a:cubicBezTo>
                      <a:pt x="182" y="116"/>
                      <a:pt x="185" y="113"/>
                      <a:pt x="186" y="111"/>
                    </a:cubicBezTo>
                    <a:cubicBezTo>
                      <a:pt x="187" y="110"/>
                      <a:pt x="187" y="109"/>
                      <a:pt x="189" y="107"/>
                    </a:cubicBezTo>
                    <a:cubicBezTo>
                      <a:pt x="191" y="105"/>
                      <a:pt x="192" y="103"/>
                      <a:pt x="193" y="102"/>
                    </a:cubicBezTo>
                    <a:cubicBezTo>
                      <a:pt x="194" y="102"/>
                      <a:pt x="198" y="101"/>
                      <a:pt x="198" y="100"/>
                    </a:cubicBezTo>
                    <a:cubicBezTo>
                      <a:pt x="199" y="100"/>
                      <a:pt x="204" y="97"/>
                      <a:pt x="205" y="97"/>
                    </a:cubicBezTo>
                    <a:cubicBezTo>
                      <a:pt x="207" y="97"/>
                      <a:pt x="207" y="96"/>
                      <a:pt x="207" y="94"/>
                    </a:cubicBezTo>
                    <a:cubicBezTo>
                      <a:pt x="207" y="94"/>
                      <a:pt x="207" y="94"/>
                      <a:pt x="207" y="94"/>
                    </a:cubicBezTo>
                    <a:cubicBezTo>
                      <a:pt x="207" y="94"/>
                      <a:pt x="206" y="94"/>
                      <a:pt x="206" y="94"/>
                    </a:cubicBezTo>
                    <a:cubicBezTo>
                      <a:pt x="206" y="94"/>
                      <a:pt x="206" y="94"/>
                      <a:pt x="206" y="94"/>
                    </a:cubicBezTo>
                    <a:cubicBezTo>
                      <a:pt x="206" y="94"/>
                      <a:pt x="206" y="94"/>
                      <a:pt x="206" y="93"/>
                    </a:cubicBezTo>
                    <a:cubicBezTo>
                      <a:pt x="206" y="90"/>
                      <a:pt x="205" y="89"/>
                      <a:pt x="205" y="89"/>
                    </a:cubicBezTo>
                    <a:cubicBezTo>
                      <a:pt x="205" y="89"/>
                      <a:pt x="204" y="88"/>
                      <a:pt x="203" y="88"/>
                    </a:cubicBezTo>
                    <a:cubicBezTo>
                      <a:pt x="202" y="88"/>
                      <a:pt x="202" y="88"/>
                      <a:pt x="201" y="89"/>
                    </a:cubicBezTo>
                    <a:cubicBezTo>
                      <a:pt x="200" y="90"/>
                      <a:pt x="200" y="95"/>
                      <a:pt x="195" y="95"/>
                    </a:cubicBezTo>
                    <a:cubicBezTo>
                      <a:pt x="189" y="95"/>
                      <a:pt x="182" y="97"/>
                      <a:pt x="180" y="97"/>
                    </a:cubicBezTo>
                    <a:cubicBezTo>
                      <a:pt x="178" y="97"/>
                      <a:pt x="173" y="99"/>
                      <a:pt x="173" y="99"/>
                    </a:cubicBezTo>
                    <a:cubicBezTo>
                      <a:pt x="168" y="99"/>
                      <a:pt x="168" y="99"/>
                      <a:pt x="168" y="99"/>
                    </a:cubicBezTo>
                    <a:cubicBezTo>
                      <a:pt x="168" y="99"/>
                      <a:pt x="167" y="95"/>
                      <a:pt x="170" y="95"/>
                    </a:cubicBezTo>
                    <a:cubicBezTo>
                      <a:pt x="173" y="95"/>
                      <a:pt x="180" y="91"/>
                      <a:pt x="183" y="91"/>
                    </a:cubicBezTo>
                    <a:cubicBezTo>
                      <a:pt x="186" y="91"/>
                      <a:pt x="184" y="90"/>
                      <a:pt x="188" y="89"/>
                    </a:cubicBezTo>
                    <a:cubicBezTo>
                      <a:pt x="192" y="88"/>
                      <a:pt x="194" y="86"/>
                      <a:pt x="194" y="84"/>
                    </a:cubicBezTo>
                    <a:cubicBezTo>
                      <a:pt x="194" y="83"/>
                      <a:pt x="194" y="82"/>
                      <a:pt x="191" y="82"/>
                    </a:cubicBezTo>
                    <a:cubicBezTo>
                      <a:pt x="189" y="82"/>
                      <a:pt x="186" y="80"/>
                      <a:pt x="186" y="80"/>
                    </a:cubicBezTo>
                    <a:cubicBezTo>
                      <a:pt x="186" y="80"/>
                      <a:pt x="190" y="80"/>
                      <a:pt x="193" y="80"/>
                    </a:cubicBezTo>
                    <a:cubicBezTo>
                      <a:pt x="194" y="80"/>
                      <a:pt x="195" y="80"/>
                      <a:pt x="196" y="80"/>
                    </a:cubicBezTo>
                    <a:cubicBezTo>
                      <a:pt x="198" y="80"/>
                      <a:pt x="200" y="80"/>
                      <a:pt x="201" y="79"/>
                    </a:cubicBezTo>
                    <a:cubicBezTo>
                      <a:pt x="202" y="77"/>
                      <a:pt x="205" y="76"/>
                      <a:pt x="208" y="72"/>
                    </a:cubicBezTo>
                    <a:cubicBezTo>
                      <a:pt x="210" y="68"/>
                      <a:pt x="214" y="67"/>
                      <a:pt x="215" y="66"/>
                    </a:cubicBezTo>
                    <a:cubicBezTo>
                      <a:pt x="215" y="66"/>
                      <a:pt x="225" y="62"/>
                      <a:pt x="225" y="62"/>
                    </a:cubicBezTo>
                    <a:cubicBezTo>
                      <a:pt x="225" y="62"/>
                      <a:pt x="228" y="58"/>
                      <a:pt x="229" y="57"/>
                    </a:cubicBezTo>
                    <a:cubicBezTo>
                      <a:pt x="230" y="56"/>
                      <a:pt x="232" y="55"/>
                      <a:pt x="234" y="54"/>
                    </a:cubicBezTo>
                    <a:cubicBezTo>
                      <a:pt x="235" y="53"/>
                      <a:pt x="236" y="52"/>
                      <a:pt x="237" y="52"/>
                    </a:cubicBezTo>
                    <a:cubicBezTo>
                      <a:pt x="238" y="50"/>
                      <a:pt x="241" y="48"/>
                      <a:pt x="240" y="47"/>
                    </a:cubicBezTo>
                    <a:cubicBezTo>
                      <a:pt x="239" y="46"/>
                      <a:pt x="236" y="44"/>
                      <a:pt x="234" y="43"/>
                    </a:cubicBezTo>
                    <a:cubicBezTo>
                      <a:pt x="232" y="43"/>
                      <a:pt x="230" y="42"/>
                      <a:pt x="229" y="42"/>
                    </a:cubicBezTo>
                    <a:cubicBezTo>
                      <a:pt x="225" y="42"/>
                      <a:pt x="221" y="41"/>
                      <a:pt x="220" y="40"/>
                    </a:cubicBezTo>
                    <a:cubicBezTo>
                      <a:pt x="219" y="39"/>
                      <a:pt x="219" y="37"/>
                      <a:pt x="217" y="37"/>
                    </a:cubicBezTo>
                    <a:cubicBezTo>
                      <a:pt x="214" y="37"/>
                      <a:pt x="213" y="36"/>
                      <a:pt x="212" y="36"/>
                    </a:cubicBezTo>
                    <a:cubicBezTo>
                      <a:pt x="211" y="36"/>
                      <a:pt x="207" y="31"/>
                      <a:pt x="206" y="31"/>
                    </a:cubicBezTo>
                    <a:cubicBezTo>
                      <a:pt x="206" y="31"/>
                      <a:pt x="205" y="31"/>
                      <a:pt x="205" y="31"/>
                    </a:cubicBezTo>
                    <a:cubicBezTo>
                      <a:pt x="204" y="32"/>
                      <a:pt x="203" y="33"/>
                      <a:pt x="201" y="35"/>
                    </a:cubicBezTo>
                    <a:cubicBezTo>
                      <a:pt x="199" y="36"/>
                      <a:pt x="193" y="37"/>
                      <a:pt x="193" y="37"/>
                    </a:cubicBezTo>
                    <a:cubicBezTo>
                      <a:pt x="193" y="37"/>
                      <a:pt x="194" y="34"/>
                      <a:pt x="197" y="31"/>
                    </a:cubicBezTo>
                    <a:cubicBezTo>
                      <a:pt x="199" y="29"/>
                      <a:pt x="202" y="28"/>
                      <a:pt x="195" y="25"/>
                    </a:cubicBezTo>
                    <a:cubicBezTo>
                      <a:pt x="187" y="23"/>
                      <a:pt x="186" y="21"/>
                      <a:pt x="184" y="19"/>
                    </a:cubicBezTo>
                    <a:cubicBezTo>
                      <a:pt x="182" y="18"/>
                      <a:pt x="174" y="17"/>
                      <a:pt x="174" y="17"/>
                    </a:cubicBezTo>
                    <a:cubicBezTo>
                      <a:pt x="174" y="14"/>
                      <a:pt x="174" y="14"/>
                      <a:pt x="174" y="14"/>
                    </a:cubicBezTo>
                    <a:cubicBezTo>
                      <a:pt x="162" y="11"/>
                      <a:pt x="162" y="11"/>
                      <a:pt x="162" y="11"/>
                    </a:cubicBezTo>
                    <a:cubicBezTo>
                      <a:pt x="147" y="8"/>
                      <a:pt x="147" y="8"/>
                      <a:pt x="147" y="8"/>
                    </a:cubicBezTo>
                    <a:cubicBezTo>
                      <a:pt x="147" y="8"/>
                      <a:pt x="147" y="11"/>
                      <a:pt x="144" y="11"/>
                    </a:cubicBezTo>
                    <a:cubicBezTo>
                      <a:pt x="142" y="11"/>
                      <a:pt x="142" y="10"/>
                      <a:pt x="142" y="10"/>
                    </a:cubicBezTo>
                    <a:cubicBezTo>
                      <a:pt x="142" y="10"/>
                      <a:pt x="142" y="11"/>
                      <a:pt x="141" y="11"/>
                    </a:cubicBezTo>
                    <a:cubicBezTo>
                      <a:pt x="140" y="12"/>
                      <a:pt x="139" y="12"/>
                      <a:pt x="138" y="12"/>
                    </a:cubicBezTo>
                    <a:cubicBezTo>
                      <a:pt x="136" y="12"/>
                      <a:pt x="133" y="11"/>
                      <a:pt x="133" y="11"/>
                    </a:cubicBezTo>
                    <a:cubicBezTo>
                      <a:pt x="131" y="9"/>
                      <a:pt x="131" y="9"/>
                      <a:pt x="131" y="9"/>
                    </a:cubicBezTo>
                    <a:cubicBezTo>
                      <a:pt x="128" y="9"/>
                      <a:pt x="128" y="9"/>
                      <a:pt x="128" y="9"/>
                    </a:cubicBezTo>
                    <a:cubicBezTo>
                      <a:pt x="128" y="9"/>
                      <a:pt x="124" y="6"/>
                      <a:pt x="122" y="6"/>
                    </a:cubicBezTo>
                    <a:cubicBezTo>
                      <a:pt x="122" y="6"/>
                      <a:pt x="121" y="6"/>
                      <a:pt x="121" y="6"/>
                    </a:cubicBezTo>
                    <a:cubicBezTo>
                      <a:pt x="119" y="8"/>
                      <a:pt x="114" y="10"/>
                      <a:pt x="114" y="10"/>
                    </a:cubicBezTo>
                    <a:cubicBezTo>
                      <a:pt x="110" y="10"/>
                      <a:pt x="107" y="7"/>
                      <a:pt x="107" y="7"/>
                    </a:cubicBezTo>
                    <a:cubicBezTo>
                      <a:pt x="107" y="7"/>
                      <a:pt x="106" y="5"/>
                      <a:pt x="105" y="5"/>
                    </a:cubicBezTo>
                    <a:cubicBezTo>
                      <a:pt x="105" y="5"/>
                      <a:pt x="104" y="6"/>
                      <a:pt x="103" y="7"/>
                    </a:cubicBezTo>
                    <a:cubicBezTo>
                      <a:pt x="99" y="10"/>
                      <a:pt x="99" y="10"/>
                      <a:pt x="99" y="10"/>
                    </a:cubicBezTo>
                    <a:cubicBezTo>
                      <a:pt x="95" y="7"/>
                      <a:pt x="95" y="7"/>
                      <a:pt x="95" y="7"/>
                    </a:cubicBezTo>
                    <a:cubicBezTo>
                      <a:pt x="92" y="7"/>
                      <a:pt x="92" y="7"/>
                      <a:pt x="92" y="7"/>
                    </a:cubicBezTo>
                    <a:cubicBezTo>
                      <a:pt x="92" y="7"/>
                      <a:pt x="91" y="7"/>
                      <a:pt x="89" y="7"/>
                    </a:cubicBezTo>
                    <a:cubicBezTo>
                      <a:pt x="88" y="7"/>
                      <a:pt x="86" y="7"/>
                      <a:pt x="83" y="4"/>
                    </a:cubicBezTo>
                    <a:cubicBezTo>
                      <a:pt x="79" y="0"/>
                      <a:pt x="79" y="0"/>
                      <a:pt x="79" y="0"/>
                    </a:cubicBezTo>
                    <a:cubicBezTo>
                      <a:pt x="79" y="0"/>
                      <a:pt x="72" y="2"/>
                      <a:pt x="69" y="4"/>
                    </a:cubicBezTo>
                    <a:cubicBezTo>
                      <a:pt x="66" y="7"/>
                      <a:pt x="64" y="5"/>
                      <a:pt x="66" y="7"/>
                    </a:cubicBezTo>
                    <a:cubicBezTo>
                      <a:pt x="69" y="9"/>
                      <a:pt x="75" y="13"/>
                      <a:pt x="72" y="13"/>
                    </a:cubicBezTo>
                    <a:cubicBezTo>
                      <a:pt x="68" y="13"/>
                      <a:pt x="65" y="13"/>
                      <a:pt x="65" y="13"/>
                    </a:cubicBezTo>
                    <a:cubicBezTo>
                      <a:pt x="59" y="7"/>
                      <a:pt x="59" y="7"/>
                      <a:pt x="59" y="7"/>
                    </a:cubicBezTo>
                    <a:cubicBezTo>
                      <a:pt x="49" y="6"/>
                      <a:pt x="49" y="6"/>
                      <a:pt x="49" y="6"/>
                    </a:cubicBezTo>
                    <a:cubicBezTo>
                      <a:pt x="47" y="9"/>
                      <a:pt x="47" y="9"/>
                      <a:pt x="47" y="9"/>
                    </a:cubicBezTo>
                    <a:cubicBezTo>
                      <a:pt x="47" y="9"/>
                      <a:pt x="43" y="6"/>
                      <a:pt x="40" y="6"/>
                    </a:cubicBezTo>
                    <a:cubicBezTo>
                      <a:pt x="39" y="6"/>
                      <a:pt x="38" y="6"/>
                      <a:pt x="38" y="8"/>
                    </a:cubicBezTo>
                    <a:cubicBezTo>
                      <a:pt x="38" y="14"/>
                      <a:pt x="41" y="11"/>
                      <a:pt x="38" y="14"/>
                    </a:cubicBezTo>
                    <a:cubicBezTo>
                      <a:pt x="36" y="16"/>
                      <a:pt x="34" y="18"/>
                      <a:pt x="31" y="18"/>
                    </a:cubicBezTo>
                    <a:cubicBezTo>
                      <a:pt x="31" y="18"/>
                      <a:pt x="30" y="18"/>
                      <a:pt x="29" y="17"/>
                    </a:cubicBezTo>
                    <a:cubicBezTo>
                      <a:pt x="26" y="14"/>
                      <a:pt x="24" y="9"/>
                      <a:pt x="24" y="9"/>
                    </a:cubicBezTo>
                    <a:cubicBezTo>
                      <a:pt x="16" y="3"/>
                      <a:pt x="16" y="3"/>
                      <a:pt x="16" y="3"/>
                    </a:cubicBezTo>
                    <a:cubicBezTo>
                      <a:pt x="16" y="3"/>
                      <a:pt x="12" y="13"/>
                      <a:pt x="12" y="17"/>
                    </a:cubicBezTo>
                    <a:cubicBezTo>
                      <a:pt x="12" y="21"/>
                      <a:pt x="18" y="27"/>
                      <a:pt x="18" y="27"/>
                    </a:cubicBezTo>
                    <a:cubicBezTo>
                      <a:pt x="19" y="36"/>
                      <a:pt x="19" y="36"/>
                      <a:pt x="19" y="36"/>
                    </a:cubicBezTo>
                    <a:cubicBezTo>
                      <a:pt x="19" y="36"/>
                      <a:pt x="13" y="33"/>
                      <a:pt x="8" y="28"/>
                    </a:cubicBezTo>
                    <a:cubicBezTo>
                      <a:pt x="4" y="25"/>
                      <a:pt x="2" y="22"/>
                      <a:pt x="1" y="22"/>
                    </a:cubicBezTo>
                    <a:cubicBezTo>
                      <a:pt x="0" y="22"/>
                      <a:pt x="0" y="23"/>
                      <a:pt x="1" y="25"/>
                    </a:cubicBezTo>
                    <a:cubicBezTo>
                      <a:pt x="3" y="31"/>
                      <a:pt x="8" y="39"/>
                      <a:pt x="8" y="39"/>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2" name="Freeform 13"/>
              <p:cNvSpPr>
                <a:spLocks/>
              </p:cNvSpPr>
              <p:nvPr/>
            </p:nvSpPr>
            <p:spPr bwMode="auto">
              <a:xfrm>
                <a:off x="3705" y="3006"/>
                <a:ext cx="20" cy="20"/>
              </a:xfrm>
              <a:custGeom>
                <a:avLst/>
                <a:gdLst/>
                <a:ahLst/>
                <a:cxnLst>
                  <a:cxn ang="0">
                    <a:pos x="0" y="13"/>
                  </a:cxn>
                  <a:cxn ang="0">
                    <a:pos x="0" y="15"/>
                  </a:cxn>
                  <a:cxn ang="0">
                    <a:pos x="1" y="16"/>
                  </a:cxn>
                  <a:cxn ang="0">
                    <a:pos x="4" y="17"/>
                  </a:cxn>
                  <a:cxn ang="0">
                    <a:pos x="4" y="18"/>
                  </a:cxn>
                  <a:cxn ang="0">
                    <a:pos x="5" y="19"/>
                  </a:cxn>
                  <a:cxn ang="0">
                    <a:pos x="7" y="20"/>
                  </a:cxn>
                  <a:cxn ang="0">
                    <a:pos x="8" y="20"/>
                  </a:cxn>
                  <a:cxn ang="0">
                    <a:pos x="11" y="17"/>
                  </a:cxn>
                  <a:cxn ang="0">
                    <a:pos x="12" y="17"/>
                  </a:cxn>
                  <a:cxn ang="0">
                    <a:pos x="16" y="17"/>
                  </a:cxn>
                  <a:cxn ang="0">
                    <a:pos x="18" y="15"/>
                  </a:cxn>
                  <a:cxn ang="0">
                    <a:pos x="18" y="9"/>
                  </a:cxn>
                  <a:cxn ang="0">
                    <a:pos x="15" y="10"/>
                  </a:cxn>
                  <a:cxn ang="0">
                    <a:pos x="15" y="9"/>
                  </a:cxn>
                  <a:cxn ang="0">
                    <a:pos x="14" y="8"/>
                  </a:cxn>
                  <a:cxn ang="0">
                    <a:pos x="14" y="9"/>
                  </a:cxn>
                  <a:cxn ang="0">
                    <a:pos x="13" y="10"/>
                  </a:cxn>
                  <a:cxn ang="0">
                    <a:pos x="13" y="10"/>
                  </a:cxn>
                  <a:cxn ang="0">
                    <a:pos x="13" y="10"/>
                  </a:cxn>
                  <a:cxn ang="0">
                    <a:pos x="12" y="10"/>
                  </a:cxn>
                  <a:cxn ang="0">
                    <a:pos x="11" y="10"/>
                  </a:cxn>
                  <a:cxn ang="0">
                    <a:pos x="11" y="10"/>
                  </a:cxn>
                  <a:cxn ang="0">
                    <a:pos x="11" y="9"/>
                  </a:cxn>
                  <a:cxn ang="0">
                    <a:pos x="11" y="10"/>
                  </a:cxn>
                  <a:cxn ang="0">
                    <a:pos x="11" y="9"/>
                  </a:cxn>
                  <a:cxn ang="0">
                    <a:pos x="11" y="8"/>
                  </a:cxn>
                  <a:cxn ang="0">
                    <a:pos x="13" y="8"/>
                  </a:cxn>
                  <a:cxn ang="0">
                    <a:pos x="13" y="7"/>
                  </a:cxn>
                  <a:cxn ang="0">
                    <a:pos x="13" y="7"/>
                  </a:cxn>
                  <a:cxn ang="0">
                    <a:pos x="13" y="6"/>
                  </a:cxn>
                  <a:cxn ang="0">
                    <a:pos x="14" y="6"/>
                  </a:cxn>
                  <a:cxn ang="0">
                    <a:pos x="15" y="6"/>
                  </a:cxn>
                  <a:cxn ang="0">
                    <a:pos x="19" y="5"/>
                  </a:cxn>
                  <a:cxn ang="0">
                    <a:pos x="20" y="3"/>
                  </a:cxn>
                  <a:cxn ang="0">
                    <a:pos x="20" y="2"/>
                  </a:cxn>
                  <a:cxn ang="0">
                    <a:pos x="20" y="1"/>
                  </a:cxn>
                  <a:cxn ang="0">
                    <a:pos x="17" y="0"/>
                  </a:cxn>
                  <a:cxn ang="0">
                    <a:pos x="15" y="0"/>
                  </a:cxn>
                  <a:cxn ang="0">
                    <a:pos x="14" y="2"/>
                  </a:cxn>
                  <a:cxn ang="0">
                    <a:pos x="13" y="2"/>
                  </a:cxn>
                  <a:cxn ang="0">
                    <a:pos x="13" y="1"/>
                  </a:cxn>
                  <a:cxn ang="0">
                    <a:pos x="9" y="2"/>
                  </a:cxn>
                  <a:cxn ang="0">
                    <a:pos x="8" y="2"/>
                  </a:cxn>
                  <a:cxn ang="0">
                    <a:pos x="8" y="2"/>
                  </a:cxn>
                  <a:cxn ang="0">
                    <a:pos x="8" y="2"/>
                  </a:cxn>
                  <a:cxn ang="0">
                    <a:pos x="8" y="2"/>
                  </a:cxn>
                  <a:cxn ang="0">
                    <a:pos x="6" y="2"/>
                  </a:cxn>
                  <a:cxn ang="0">
                    <a:pos x="5" y="3"/>
                  </a:cxn>
                  <a:cxn ang="0">
                    <a:pos x="4" y="3"/>
                  </a:cxn>
                  <a:cxn ang="0">
                    <a:pos x="4" y="4"/>
                  </a:cxn>
                  <a:cxn ang="0">
                    <a:pos x="3" y="5"/>
                  </a:cxn>
                  <a:cxn ang="0">
                    <a:pos x="0" y="6"/>
                  </a:cxn>
                  <a:cxn ang="0">
                    <a:pos x="0" y="6"/>
                  </a:cxn>
                  <a:cxn ang="0">
                    <a:pos x="0" y="8"/>
                  </a:cxn>
                  <a:cxn ang="0">
                    <a:pos x="0" y="13"/>
                  </a:cxn>
                  <a:cxn ang="0">
                    <a:pos x="0" y="13"/>
                  </a:cxn>
                </a:cxnLst>
                <a:rect l="0" t="0" r="r" b="b"/>
                <a:pathLst>
                  <a:path w="20" h="20">
                    <a:moveTo>
                      <a:pt x="0" y="13"/>
                    </a:moveTo>
                    <a:lnTo>
                      <a:pt x="0" y="15"/>
                    </a:lnTo>
                    <a:lnTo>
                      <a:pt x="1" y="16"/>
                    </a:lnTo>
                    <a:lnTo>
                      <a:pt x="4" y="17"/>
                    </a:lnTo>
                    <a:lnTo>
                      <a:pt x="4" y="18"/>
                    </a:lnTo>
                    <a:lnTo>
                      <a:pt x="5" y="19"/>
                    </a:lnTo>
                    <a:lnTo>
                      <a:pt x="7" y="20"/>
                    </a:lnTo>
                    <a:lnTo>
                      <a:pt x="8" y="20"/>
                    </a:lnTo>
                    <a:lnTo>
                      <a:pt x="11" y="17"/>
                    </a:lnTo>
                    <a:lnTo>
                      <a:pt x="12" y="17"/>
                    </a:lnTo>
                    <a:lnTo>
                      <a:pt x="16" y="17"/>
                    </a:lnTo>
                    <a:lnTo>
                      <a:pt x="18" y="15"/>
                    </a:lnTo>
                    <a:lnTo>
                      <a:pt x="18" y="9"/>
                    </a:lnTo>
                    <a:lnTo>
                      <a:pt x="15" y="10"/>
                    </a:lnTo>
                    <a:lnTo>
                      <a:pt x="15" y="9"/>
                    </a:lnTo>
                    <a:lnTo>
                      <a:pt x="14" y="8"/>
                    </a:lnTo>
                    <a:lnTo>
                      <a:pt x="14" y="9"/>
                    </a:lnTo>
                    <a:lnTo>
                      <a:pt x="13" y="10"/>
                    </a:lnTo>
                    <a:lnTo>
                      <a:pt x="13" y="10"/>
                    </a:lnTo>
                    <a:lnTo>
                      <a:pt x="13" y="10"/>
                    </a:lnTo>
                    <a:lnTo>
                      <a:pt x="12" y="10"/>
                    </a:lnTo>
                    <a:lnTo>
                      <a:pt x="11" y="10"/>
                    </a:lnTo>
                    <a:lnTo>
                      <a:pt x="11" y="10"/>
                    </a:lnTo>
                    <a:lnTo>
                      <a:pt x="11" y="9"/>
                    </a:lnTo>
                    <a:lnTo>
                      <a:pt x="11" y="10"/>
                    </a:lnTo>
                    <a:lnTo>
                      <a:pt x="11" y="9"/>
                    </a:lnTo>
                    <a:lnTo>
                      <a:pt x="11" y="8"/>
                    </a:lnTo>
                    <a:lnTo>
                      <a:pt x="13" y="8"/>
                    </a:lnTo>
                    <a:lnTo>
                      <a:pt x="13" y="7"/>
                    </a:lnTo>
                    <a:lnTo>
                      <a:pt x="13" y="7"/>
                    </a:lnTo>
                    <a:lnTo>
                      <a:pt x="13" y="6"/>
                    </a:lnTo>
                    <a:lnTo>
                      <a:pt x="14" y="6"/>
                    </a:lnTo>
                    <a:lnTo>
                      <a:pt x="15" y="6"/>
                    </a:lnTo>
                    <a:lnTo>
                      <a:pt x="19" y="5"/>
                    </a:lnTo>
                    <a:lnTo>
                      <a:pt x="20" y="3"/>
                    </a:lnTo>
                    <a:lnTo>
                      <a:pt x="20" y="2"/>
                    </a:lnTo>
                    <a:lnTo>
                      <a:pt x="20" y="1"/>
                    </a:lnTo>
                    <a:lnTo>
                      <a:pt x="17" y="0"/>
                    </a:lnTo>
                    <a:lnTo>
                      <a:pt x="15" y="0"/>
                    </a:lnTo>
                    <a:lnTo>
                      <a:pt x="14" y="2"/>
                    </a:lnTo>
                    <a:lnTo>
                      <a:pt x="13" y="2"/>
                    </a:lnTo>
                    <a:lnTo>
                      <a:pt x="13" y="1"/>
                    </a:lnTo>
                    <a:lnTo>
                      <a:pt x="9" y="2"/>
                    </a:lnTo>
                    <a:lnTo>
                      <a:pt x="8" y="2"/>
                    </a:lnTo>
                    <a:lnTo>
                      <a:pt x="8" y="2"/>
                    </a:lnTo>
                    <a:lnTo>
                      <a:pt x="8" y="2"/>
                    </a:lnTo>
                    <a:lnTo>
                      <a:pt x="8" y="2"/>
                    </a:lnTo>
                    <a:lnTo>
                      <a:pt x="6" y="2"/>
                    </a:lnTo>
                    <a:lnTo>
                      <a:pt x="5" y="3"/>
                    </a:lnTo>
                    <a:lnTo>
                      <a:pt x="4" y="3"/>
                    </a:lnTo>
                    <a:lnTo>
                      <a:pt x="4" y="4"/>
                    </a:lnTo>
                    <a:lnTo>
                      <a:pt x="3" y="5"/>
                    </a:lnTo>
                    <a:lnTo>
                      <a:pt x="0" y="6"/>
                    </a:lnTo>
                    <a:lnTo>
                      <a:pt x="0" y="6"/>
                    </a:lnTo>
                    <a:lnTo>
                      <a:pt x="0" y="8"/>
                    </a:lnTo>
                    <a:lnTo>
                      <a:pt x="0" y="13"/>
                    </a:lnTo>
                    <a:lnTo>
                      <a:pt x="0" y="1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3" name="Freeform 14"/>
              <p:cNvSpPr>
                <a:spLocks/>
              </p:cNvSpPr>
              <p:nvPr/>
            </p:nvSpPr>
            <p:spPr bwMode="auto">
              <a:xfrm>
                <a:off x="3764" y="3041"/>
                <a:ext cx="29" cy="39"/>
              </a:xfrm>
              <a:custGeom>
                <a:avLst/>
                <a:gdLst/>
                <a:ahLst/>
                <a:cxnLst>
                  <a:cxn ang="0">
                    <a:pos x="13" y="1"/>
                  </a:cxn>
                  <a:cxn ang="0">
                    <a:pos x="10" y="5"/>
                  </a:cxn>
                  <a:cxn ang="0">
                    <a:pos x="14" y="9"/>
                  </a:cxn>
                  <a:cxn ang="0">
                    <a:pos x="12" y="10"/>
                  </a:cxn>
                  <a:cxn ang="0">
                    <a:pos x="16" y="12"/>
                  </a:cxn>
                  <a:cxn ang="0">
                    <a:pos x="17" y="17"/>
                  </a:cxn>
                  <a:cxn ang="0">
                    <a:pos x="13" y="14"/>
                  </a:cxn>
                  <a:cxn ang="0">
                    <a:pos x="10" y="13"/>
                  </a:cxn>
                  <a:cxn ang="0">
                    <a:pos x="8" y="8"/>
                  </a:cxn>
                  <a:cxn ang="0">
                    <a:pos x="5" y="6"/>
                  </a:cxn>
                  <a:cxn ang="0">
                    <a:pos x="3" y="9"/>
                  </a:cxn>
                  <a:cxn ang="0">
                    <a:pos x="4" y="15"/>
                  </a:cxn>
                  <a:cxn ang="0">
                    <a:pos x="7" y="16"/>
                  </a:cxn>
                  <a:cxn ang="0">
                    <a:pos x="8" y="22"/>
                  </a:cxn>
                  <a:cxn ang="0">
                    <a:pos x="4" y="19"/>
                  </a:cxn>
                  <a:cxn ang="0">
                    <a:pos x="3" y="22"/>
                  </a:cxn>
                  <a:cxn ang="0">
                    <a:pos x="1" y="23"/>
                  </a:cxn>
                  <a:cxn ang="0">
                    <a:pos x="0" y="26"/>
                  </a:cxn>
                  <a:cxn ang="0">
                    <a:pos x="6" y="25"/>
                  </a:cxn>
                  <a:cxn ang="0">
                    <a:pos x="13" y="23"/>
                  </a:cxn>
                  <a:cxn ang="0">
                    <a:pos x="17" y="22"/>
                  </a:cxn>
                  <a:cxn ang="0">
                    <a:pos x="21" y="22"/>
                  </a:cxn>
                  <a:cxn ang="0">
                    <a:pos x="17" y="25"/>
                  </a:cxn>
                  <a:cxn ang="0">
                    <a:pos x="15" y="26"/>
                  </a:cxn>
                  <a:cxn ang="0">
                    <a:pos x="14" y="28"/>
                  </a:cxn>
                  <a:cxn ang="0">
                    <a:pos x="11" y="29"/>
                  </a:cxn>
                  <a:cxn ang="0">
                    <a:pos x="14" y="31"/>
                  </a:cxn>
                  <a:cxn ang="0">
                    <a:pos x="12" y="33"/>
                  </a:cxn>
                  <a:cxn ang="0">
                    <a:pos x="13" y="38"/>
                  </a:cxn>
                  <a:cxn ang="0">
                    <a:pos x="18" y="37"/>
                  </a:cxn>
                  <a:cxn ang="0">
                    <a:pos x="19" y="38"/>
                  </a:cxn>
                  <a:cxn ang="0">
                    <a:pos x="21" y="38"/>
                  </a:cxn>
                  <a:cxn ang="0">
                    <a:pos x="23" y="38"/>
                  </a:cxn>
                  <a:cxn ang="0">
                    <a:pos x="25" y="36"/>
                  </a:cxn>
                  <a:cxn ang="0">
                    <a:pos x="25" y="34"/>
                  </a:cxn>
                  <a:cxn ang="0">
                    <a:pos x="25" y="32"/>
                  </a:cxn>
                  <a:cxn ang="0">
                    <a:pos x="25" y="30"/>
                  </a:cxn>
                  <a:cxn ang="0">
                    <a:pos x="26" y="29"/>
                  </a:cxn>
                  <a:cxn ang="0">
                    <a:pos x="27" y="28"/>
                  </a:cxn>
                  <a:cxn ang="0">
                    <a:pos x="26" y="25"/>
                  </a:cxn>
                  <a:cxn ang="0">
                    <a:pos x="29" y="29"/>
                  </a:cxn>
                  <a:cxn ang="0">
                    <a:pos x="27" y="21"/>
                  </a:cxn>
                  <a:cxn ang="0">
                    <a:pos x="28" y="17"/>
                  </a:cxn>
                  <a:cxn ang="0">
                    <a:pos x="27" y="10"/>
                  </a:cxn>
                  <a:cxn ang="0">
                    <a:pos x="24" y="3"/>
                  </a:cxn>
                  <a:cxn ang="0">
                    <a:pos x="21" y="0"/>
                  </a:cxn>
                  <a:cxn ang="0">
                    <a:pos x="21" y="3"/>
                  </a:cxn>
                  <a:cxn ang="0">
                    <a:pos x="20" y="6"/>
                  </a:cxn>
                </a:cxnLst>
                <a:rect l="0" t="0" r="r" b="b"/>
                <a:pathLst>
                  <a:path w="29" h="39">
                    <a:moveTo>
                      <a:pt x="18" y="4"/>
                    </a:moveTo>
                    <a:lnTo>
                      <a:pt x="17" y="1"/>
                    </a:lnTo>
                    <a:lnTo>
                      <a:pt x="15" y="2"/>
                    </a:lnTo>
                    <a:lnTo>
                      <a:pt x="13" y="1"/>
                    </a:lnTo>
                    <a:lnTo>
                      <a:pt x="11" y="3"/>
                    </a:lnTo>
                    <a:lnTo>
                      <a:pt x="10" y="4"/>
                    </a:lnTo>
                    <a:lnTo>
                      <a:pt x="10" y="4"/>
                    </a:lnTo>
                    <a:lnTo>
                      <a:pt x="10" y="5"/>
                    </a:lnTo>
                    <a:lnTo>
                      <a:pt x="10" y="7"/>
                    </a:lnTo>
                    <a:lnTo>
                      <a:pt x="11" y="8"/>
                    </a:lnTo>
                    <a:lnTo>
                      <a:pt x="13" y="8"/>
                    </a:lnTo>
                    <a:lnTo>
                      <a:pt x="14" y="9"/>
                    </a:lnTo>
                    <a:lnTo>
                      <a:pt x="14" y="9"/>
                    </a:lnTo>
                    <a:lnTo>
                      <a:pt x="14" y="9"/>
                    </a:lnTo>
                    <a:lnTo>
                      <a:pt x="14" y="10"/>
                    </a:lnTo>
                    <a:lnTo>
                      <a:pt x="12" y="10"/>
                    </a:lnTo>
                    <a:lnTo>
                      <a:pt x="12" y="11"/>
                    </a:lnTo>
                    <a:lnTo>
                      <a:pt x="13" y="11"/>
                    </a:lnTo>
                    <a:lnTo>
                      <a:pt x="15" y="11"/>
                    </a:lnTo>
                    <a:lnTo>
                      <a:pt x="16" y="12"/>
                    </a:lnTo>
                    <a:lnTo>
                      <a:pt x="14" y="12"/>
                    </a:lnTo>
                    <a:lnTo>
                      <a:pt x="16" y="17"/>
                    </a:lnTo>
                    <a:lnTo>
                      <a:pt x="17" y="16"/>
                    </a:lnTo>
                    <a:lnTo>
                      <a:pt x="17" y="17"/>
                    </a:lnTo>
                    <a:lnTo>
                      <a:pt x="16" y="18"/>
                    </a:lnTo>
                    <a:lnTo>
                      <a:pt x="14" y="17"/>
                    </a:lnTo>
                    <a:lnTo>
                      <a:pt x="12" y="15"/>
                    </a:lnTo>
                    <a:lnTo>
                      <a:pt x="13" y="14"/>
                    </a:lnTo>
                    <a:lnTo>
                      <a:pt x="12" y="14"/>
                    </a:lnTo>
                    <a:lnTo>
                      <a:pt x="11" y="14"/>
                    </a:lnTo>
                    <a:lnTo>
                      <a:pt x="10" y="14"/>
                    </a:lnTo>
                    <a:lnTo>
                      <a:pt x="10" y="13"/>
                    </a:lnTo>
                    <a:lnTo>
                      <a:pt x="9" y="10"/>
                    </a:lnTo>
                    <a:lnTo>
                      <a:pt x="10" y="9"/>
                    </a:lnTo>
                    <a:lnTo>
                      <a:pt x="8" y="8"/>
                    </a:lnTo>
                    <a:lnTo>
                      <a:pt x="8" y="8"/>
                    </a:lnTo>
                    <a:lnTo>
                      <a:pt x="8" y="7"/>
                    </a:lnTo>
                    <a:lnTo>
                      <a:pt x="7" y="7"/>
                    </a:lnTo>
                    <a:lnTo>
                      <a:pt x="7" y="7"/>
                    </a:lnTo>
                    <a:lnTo>
                      <a:pt x="5" y="6"/>
                    </a:lnTo>
                    <a:lnTo>
                      <a:pt x="4" y="6"/>
                    </a:lnTo>
                    <a:lnTo>
                      <a:pt x="4" y="8"/>
                    </a:lnTo>
                    <a:lnTo>
                      <a:pt x="4" y="8"/>
                    </a:lnTo>
                    <a:lnTo>
                      <a:pt x="3" y="9"/>
                    </a:lnTo>
                    <a:lnTo>
                      <a:pt x="3" y="11"/>
                    </a:lnTo>
                    <a:lnTo>
                      <a:pt x="4" y="11"/>
                    </a:lnTo>
                    <a:lnTo>
                      <a:pt x="4" y="13"/>
                    </a:lnTo>
                    <a:lnTo>
                      <a:pt x="4" y="15"/>
                    </a:lnTo>
                    <a:lnTo>
                      <a:pt x="5" y="15"/>
                    </a:lnTo>
                    <a:lnTo>
                      <a:pt x="5" y="17"/>
                    </a:lnTo>
                    <a:lnTo>
                      <a:pt x="7" y="16"/>
                    </a:lnTo>
                    <a:lnTo>
                      <a:pt x="7" y="16"/>
                    </a:lnTo>
                    <a:lnTo>
                      <a:pt x="7" y="18"/>
                    </a:lnTo>
                    <a:lnTo>
                      <a:pt x="7" y="18"/>
                    </a:lnTo>
                    <a:lnTo>
                      <a:pt x="8" y="19"/>
                    </a:lnTo>
                    <a:lnTo>
                      <a:pt x="8" y="22"/>
                    </a:lnTo>
                    <a:lnTo>
                      <a:pt x="7" y="22"/>
                    </a:lnTo>
                    <a:lnTo>
                      <a:pt x="7" y="21"/>
                    </a:lnTo>
                    <a:lnTo>
                      <a:pt x="4" y="19"/>
                    </a:lnTo>
                    <a:lnTo>
                      <a:pt x="4" y="19"/>
                    </a:lnTo>
                    <a:lnTo>
                      <a:pt x="3" y="20"/>
                    </a:lnTo>
                    <a:lnTo>
                      <a:pt x="3" y="22"/>
                    </a:lnTo>
                    <a:lnTo>
                      <a:pt x="3" y="22"/>
                    </a:lnTo>
                    <a:lnTo>
                      <a:pt x="3" y="22"/>
                    </a:lnTo>
                    <a:lnTo>
                      <a:pt x="3" y="22"/>
                    </a:lnTo>
                    <a:lnTo>
                      <a:pt x="3" y="23"/>
                    </a:lnTo>
                    <a:lnTo>
                      <a:pt x="2" y="23"/>
                    </a:lnTo>
                    <a:lnTo>
                      <a:pt x="1" y="23"/>
                    </a:lnTo>
                    <a:lnTo>
                      <a:pt x="0" y="24"/>
                    </a:lnTo>
                    <a:lnTo>
                      <a:pt x="0" y="25"/>
                    </a:lnTo>
                    <a:lnTo>
                      <a:pt x="0" y="25"/>
                    </a:lnTo>
                    <a:lnTo>
                      <a:pt x="0" y="26"/>
                    </a:lnTo>
                    <a:lnTo>
                      <a:pt x="1" y="27"/>
                    </a:lnTo>
                    <a:lnTo>
                      <a:pt x="3" y="26"/>
                    </a:lnTo>
                    <a:lnTo>
                      <a:pt x="5" y="26"/>
                    </a:lnTo>
                    <a:lnTo>
                      <a:pt x="6" y="25"/>
                    </a:lnTo>
                    <a:lnTo>
                      <a:pt x="7" y="26"/>
                    </a:lnTo>
                    <a:lnTo>
                      <a:pt x="7" y="25"/>
                    </a:lnTo>
                    <a:lnTo>
                      <a:pt x="9" y="25"/>
                    </a:lnTo>
                    <a:lnTo>
                      <a:pt x="13" y="23"/>
                    </a:lnTo>
                    <a:lnTo>
                      <a:pt x="14" y="23"/>
                    </a:lnTo>
                    <a:lnTo>
                      <a:pt x="15" y="22"/>
                    </a:lnTo>
                    <a:lnTo>
                      <a:pt x="16" y="23"/>
                    </a:lnTo>
                    <a:lnTo>
                      <a:pt x="17" y="22"/>
                    </a:lnTo>
                    <a:lnTo>
                      <a:pt x="18" y="22"/>
                    </a:lnTo>
                    <a:lnTo>
                      <a:pt x="20" y="22"/>
                    </a:lnTo>
                    <a:lnTo>
                      <a:pt x="21" y="22"/>
                    </a:lnTo>
                    <a:lnTo>
                      <a:pt x="21" y="22"/>
                    </a:lnTo>
                    <a:lnTo>
                      <a:pt x="20" y="22"/>
                    </a:lnTo>
                    <a:lnTo>
                      <a:pt x="16" y="23"/>
                    </a:lnTo>
                    <a:lnTo>
                      <a:pt x="16" y="24"/>
                    </a:lnTo>
                    <a:lnTo>
                      <a:pt x="17" y="25"/>
                    </a:lnTo>
                    <a:lnTo>
                      <a:pt x="17" y="25"/>
                    </a:lnTo>
                    <a:lnTo>
                      <a:pt x="15" y="26"/>
                    </a:lnTo>
                    <a:lnTo>
                      <a:pt x="15" y="26"/>
                    </a:lnTo>
                    <a:lnTo>
                      <a:pt x="15" y="26"/>
                    </a:lnTo>
                    <a:lnTo>
                      <a:pt x="14" y="27"/>
                    </a:lnTo>
                    <a:lnTo>
                      <a:pt x="16" y="27"/>
                    </a:lnTo>
                    <a:lnTo>
                      <a:pt x="16" y="28"/>
                    </a:lnTo>
                    <a:lnTo>
                      <a:pt x="14" y="28"/>
                    </a:lnTo>
                    <a:lnTo>
                      <a:pt x="14" y="28"/>
                    </a:lnTo>
                    <a:lnTo>
                      <a:pt x="14" y="29"/>
                    </a:lnTo>
                    <a:lnTo>
                      <a:pt x="13" y="29"/>
                    </a:lnTo>
                    <a:lnTo>
                      <a:pt x="11" y="29"/>
                    </a:lnTo>
                    <a:lnTo>
                      <a:pt x="13" y="30"/>
                    </a:lnTo>
                    <a:lnTo>
                      <a:pt x="11" y="31"/>
                    </a:lnTo>
                    <a:lnTo>
                      <a:pt x="11" y="32"/>
                    </a:lnTo>
                    <a:lnTo>
                      <a:pt x="14" y="31"/>
                    </a:lnTo>
                    <a:lnTo>
                      <a:pt x="13" y="33"/>
                    </a:lnTo>
                    <a:lnTo>
                      <a:pt x="14" y="33"/>
                    </a:lnTo>
                    <a:lnTo>
                      <a:pt x="14" y="33"/>
                    </a:lnTo>
                    <a:lnTo>
                      <a:pt x="12" y="33"/>
                    </a:lnTo>
                    <a:lnTo>
                      <a:pt x="11" y="34"/>
                    </a:lnTo>
                    <a:lnTo>
                      <a:pt x="12" y="35"/>
                    </a:lnTo>
                    <a:lnTo>
                      <a:pt x="12" y="37"/>
                    </a:lnTo>
                    <a:lnTo>
                      <a:pt x="13" y="38"/>
                    </a:lnTo>
                    <a:lnTo>
                      <a:pt x="14" y="39"/>
                    </a:lnTo>
                    <a:lnTo>
                      <a:pt x="17" y="39"/>
                    </a:lnTo>
                    <a:lnTo>
                      <a:pt x="18" y="37"/>
                    </a:lnTo>
                    <a:lnTo>
                      <a:pt x="18" y="37"/>
                    </a:lnTo>
                    <a:lnTo>
                      <a:pt x="18" y="38"/>
                    </a:lnTo>
                    <a:lnTo>
                      <a:pt x="18" y="37"/>
                    </a:lnTo>
                    <a:lnTo>
                      <a:pt x="19" y="37"/>
                    </a:lnTo>
                    <a:lnTo>
                      <a:pt x="19" y="38"/>
                    </a:lnTo>
                    <a:lnTo>
                      <a:pt x="20" y="38"/>
                    </a:lnTo>
                    <a:lnTo>
                      <a:pt x="20" y="37"/>
                    </a:lnTo>
                    <a:lnTo>
                      <a:pt x="21" y="37"/>
                    </a:lnTo>
                    <a:lnTo>
                      <a:pt x="21" y="38"/>
                    </a:lnTo>
                    <a:lnTo>
                      <a:pt x="21" y="38"/>
                    </a:lnTo>
                    <a:lnTo>
                      <a:pt x="21" y="38"/>
                    </a:lnTo>
                    <a:lnTo>
                      <a:pt x="22" y="37"/>
                    </a:lnTo>
                    <a:lnTo>
                      <a:pt x="23" y="38"/>
                    </a:lnTo>
                    <a:lnTo>
                      <a:pt x="25" y="38"/>
                    </a:lnTo>
                    <a:lnTo>
                      <a:pt x="25" y="37"/>
                    </a:lnTo>
                    <a:lnTo>
                      <a:pt x="25" y="36"/>
                    </a:lnTo>
                    <a:lnTo>
                      <a:pt x="25" y="36"/>
                    </a:lnTo>
                    <a:lnTo>
                      <a:pt x="25" y="35"/>
                    </a:lnTo>
                    <a:lnTo>
                      <a:pt x="25" y="34"/>
                    </a:lnTo>
                    <a:lnTo>
                      <a:pt x="25" y="34"/>
                    </a:lnTo>
                    <a:lnTo>
                      <a:pt x="25" y="34"/>
                    </a:lnTo>
                    <a:lnTo>
                      <a:pt x="26" y="36"/>
                    </a:lnTo>
                    <a:lnTo>
                      <a:pt x="27" y="36"/>
                    </a:lnTo>
                    <a:lnTo>
                      <a:pt x="27" y="36"/>
                    </a:lnTo>
                    <a:lnTo>
                      <a:pt x="25" y="32"/>
                    </a:lnTo>
                    <a:lnTo>
                      <a:pt x="25" y="32"/>
                    </a:lnTo>
                    <a:lnTo>
                      <a:pt x="25" y="31"/>
                    </a:lnTo>
                    <a:lnTo>
                      <a:pt x="25" y="29"/>
                    </a:lnTo>
                    <a:lnTo>
                      <a:pt x="25" y="30"/>
                    </a:lnTo>
                    <a:lnTo>
                      <a:pt x="26" y="30"/>
                    </a:lnTo>
                    <a:lnTo>
                      <a:pt x="25" y="29"/>
                    </a:lnTo>
                    <a:lnTo>
                      <a:pt x="25" y="29"/>
                    </a:lnTo>
                    <a:lnTo>
                      <a:pt x="26" y="29"/>
                    </a:lnTo>
                    <a:lnTo>
                      <a:pt x="25" y="28"/>
                    </a:lnTo>
                    <a:lnTo>
                      <a:pt x="25" y="27"/>
                    </a:lnTo>
                    <a:lnTo>
                      <a:pt x="26" y="27"/>
                    </a:lnTo>
                    <a:lnTo>
                      <a:pt x="27" y="28"/>
                    </a:lnTo>
                    <a:lnTo>
                      <a:pt x="27" y="27"/>
                    </a:lnTo>
                    <a:lnTo>
                      <a:pt x="27" y="26"/>
                    </a:lnTo>
                    <a:lnTo>
                      <a:pt x="26" y="26"/>
                    </a:lnTo>
                    <a:lnTo>
                      <a:pt x="26" y="25"/>
                    </a:lnTo>
                    <a:lnTo>
                      <a:pt x="27" y="26"/>
                    </a:lnTo>
                    <a:lnTo>
                      <a:pt x="27" y="25"/>
                    </a:lnTo>
                    <a:lnTo>
                      <a:pt x="28" y="26"/>
                    </a:lnTo>
                    <a:lnTo>
                      <a:pt x="29" y="29"/>
                    </a:lnTo>
                    <a:lnTo>
                      <a:pt x="29" y="22"/>
                    </a:lnTo>
                    <a:lnTo>
                      <a:pt x="29" y="22"/>
                    </a:lnTo>
                    <a:lnTo>
                      <a:pt x="26" y="22"/>
                    </a:lnTo>
                    <a:lnTo>
                      <a:pt x="27" y="21"/>
                    </a:lnTo>
                    <a:lnTo>
                      <a:pt x="28" y="19"/>
                    </a:lnTo>
                    <a:lnTo>
                      <a:pt x="28" y="17"/>
                    </a:lnTo>
                    <a:lnTo>
                      <a:pt x="28" y="17"/>
                    </a:lnTo>
                    <a:lnTo>
                      <a:pt x="28" y="17"/>
                    </a:lnTo>
                    <a:lnTo>
                      <a:pt x="28" y="15"/>
                    </a:lnTo>
                    <a:lnTo>
                      <a:pt x="29" y="13"/>
                    </a:lnTo>
                    <a:lnTo>
                      <a:pt x="28" y="11"/>
                    </a:lnTo>
                    <a:lnTo>
                      <a:pt x="27" y="10"/>
                    </a:lnTo>
                    <a:lnTo>
                      <a:pt x="28" y="6"/>
                    </a:lnTo>
                    <a:lnTo>
                      <a:pt x="26" y="4"/>
                    </a:lnTo>
                    <a:lnTo>
                      <a:pt x="25" y="4"/>
                    </a:lnTo>
                    <a:lnTo>
                      <a:pt x="24" y="3"/>
                    </a:lnTo>
                    <a:lnTo>
                      <a:pt x="25" y="3"/>
                    </a:lnTo>
                    <a:lnTo>
                      <a:pt x="24" y="2"/>
                    </a:lnTo>
                    <a:lnTo>
                      <a:pt x="24" y="0"/>
                    </a:lnTo>
                    <a:lnTo>
                      <a:pt x="21" y="0"/>
                    </a:lnTo>
                    <a:lnTo>
                      <a:pt x="23" y="1"/>
                    </a:lnTo>
                    <a:lnTo>
                      <a:pt x="23" y="3"/>
                    </a:lnTo>
                    <a:lnTo>
                      <a:pt x="21" y="2"/>
                    </a:lnTo>
                    <a:lnTo>
                      <a:pt x="21" y="3"/>
                    </a:lnTo>
                    <a:lnTo>
                      <a:pt x="21" y="4"/>
                    </a:lnTo>
                    <a:lnTo>
                      <a:pt x="21" y="6"/>
                    </a:lnTo>
                    <a:lnTo>
                      <a:pt x="20" y="5"/>
                    </a:lnTo>
                    <a:lnTo>
                      <a:pt x="20" y="6"/>
                    </a:lnTo>
                    <a:lnTo>
                      <a:pt x="20" y="5"/>
                    </a:lnTo>
                    <a:lnTo>
                      <a:pt x="20" y="4"/>
                    </a:lnTo>
                    <a:lnTo>
                      <a:pt x="18"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4" name="Freeform 15"/>
              <p:cNvSpPr>
                <a:spLocks/>
              </p:cNvSpPr>
              <p:nvPr/>
            </p:nvSpPr>
            <p:spPr bwMode="auto">
              <a:xfrm>
                <a:off x="3796" y="3032"/>
                <a:ext cx="95" cy="60"/>
              </a:xfrm>
              <a:custGeom>
                <a:avLst/>
                <a:gdLst/>
                <a:ahLst/>
                <a:cxnLst>
                  <a:cxn ang="0">
                    <a:pos x="41" y="53"/>
                  </a:cxn>
                  <a:cxn ang="0">
                    <a:pos x="44" y="52"/>
                  </a:cxn>
                  <a:cxn ang="0">
                    <a:pos x="47" y="59"/>
                  </a:cxn>
                  <a:cxn ang="0">
                    <a:pos x="51" y="58"/>
                  </a:cxn>
                  <a:cxn ang="0">
                    <a:pos x="55" y="58"/>
                  </a:cxn>
                  <a:cxn ang="0">
                    <a:pos x="62" y="59"/>
                  </a:cxn>
                  <a:cxn ang="0">
                    <a:pos x="64" y="58"/>
                  </a:cxn>
                  <a:cxn ang="0">
                    <a:pos x="73" y="57"/>
                  </a:cxn>
                  <a:cxn ang="0">
                    <a:pos x="75" y="52"/>
                  </a:cxn>
                  <a:cxn ang="0">
                    <a:pos x="79" y="57"/>
                  </a:cxn>
                  <a:cxn ang="0">
                    <a:pos x="86" y="57"/>
                  </a:cxn>
                  <a:cxn ang="0">
                    <a:pos x="91" y="53"/>
                  </a:cxn>
                  <a:cxn ang="0">
                    <a:pos x="91" y="46"/>
                  </a:cxn>
                  <a:cxn ang="0">
                    <a:pos x="95" y="38"/>
                  </a:cxn>
                  <a:cxn ang="0">
                    <a:pos x="91" y="37"/>
                  </a:cxn>
                  <a:cxn ang="0">
                    <a:pos x="89" y="33"/>
                  </a:cxn>
                  <a:cxn ang="0">
                    <a:pos x="85" y="31"/>
                  </a:cxn>
                  <a:cxn ang="0">
                    <a:pos x="74" y="31"/>
                  </a:cxn>
                  <a:cxn ang="0">
                    <a:pos x="68" y="32"/>
                  </a:cxn>
                  <a:cxn ang="0">
                    <a:pos x="65" y="34"/>
                  </a:cxn>
                  <a:cxn ang="0">
                    <a:pos x="62" y="36"/>
                  </a:cxn>
                  <a:cxn ang="0">
                    <a:pos x="58" y="38"/>
                  </a:cxn>
                  <a:cxn ang="0">
                    <a:pos x="58" y="39"/>
                  </a:cxn>
                  <a:cxn ang="0">
                    <a:pos x="54" y="38"/>
                  </a:cxn>
                  <a:cxn ang="0">
                    <a:pos x="50" y="38"/>
                  </a:cxn>
                  <a:cxn ang="0">
                    <a:pos x="47" y="38"/>
                  </a:cxn>
                  <a:cxn ang="0">
                    <a:pos x="46" y="35"/>
                  </a:cxn>
                  <a:cxn ang="0">
                    <a:pos x="43" y="40"/>
                  </a:cxn>
                  <a:cxn ang="0">
                    <a:pos x="40" y="37"/>
                  </a:cxn>
                  <a:cxn ang="0">
                    <a:pos x="41" y="35"/>
                  </a:cxn>
                  <a:cxn ang="0">
                    <a:pos x="38" y="31"/>
                  </a:cxn>
                  <a:cxn ang="0">
                    <a:pos x="37" y="29"/>
                  </a:cxn>
                  <a:cxn ang="0">
                    <a:pos x="33" y="28"/>
                  </a:cxn>
                  <a:cxn ang="0">
                    <a:pos x="32" y="29"/>
                  </a:cxn>
                  <a:cxn ang="0">
                    <a:pos x="33" y="26"/>
                  </a:cxn>
                  <a:cxn ang="0">
                    <a:pos x="32" y="24"/>
                  </a:cxn>
                  <a:cxn ang="0">
                    <a:pos x="29" y="20"/>
                  </a:cxn>
                  <a:cxn ang="0">
                    <a:pos x="36" y="24"/>
                  </a:cxn>
                  <a:cxn ang="0">
                    <a:pos x="41" y="22"/>
                  </a:cxn>
                  <a:cxn ang="0">
                    <a:pos x="36" y="17"/>
                  </a:cxn>
                  <a:cxn ang="0">
                    <a:pos x="29" y="16"/>
                  </a:cxn>
                  <a:cxn ang="0">
                    <a:pos x="33" y="15"/>
                  </a:cxn>
                  <a:cxn ang="0">
                    <a:pos x="35" y="14"/>
                  </a:cxn>
                  <a:cxn ang="0">
                    <a:pos x="30" y="9"/>
                  </a:cxn>
                  <a:cxn ang="0">
                    <a:pos x="25" y="13"/>
                  </a:cxn>
                  <a:cxn ang="0">
                    <a:pos x="18" y="17"/>
                  </a:cxn>
                  <a:cxn ang="0">
                    <a:pos x="19" y="9"/>
                  </a:cxn>
                  <a:cxn ang="0">
                    <a:pos x="16" y="4"/>
                  </a:cxn>
                  <a:cxn ang="0">
                    <a:pos x="11" y="2"/>
                  </a:cxn>
                  <a:cxn ang="0">
                    <a:pos x="2" y="2"/>
                  </a:cxn>
                  <a:cxn ang="0">
                    <a:pos x="0" y="5"/>
                  </a:cxn>
                  <a:cxn ang="0">
                    <a:pos x="0" y="6"/>
                  </a:cxn>
                  <a:cxn ang="0">
                    <a:pos x="2" y="10"/>
                  </a:cxn>
                  <a:cxn ang="0">
                    <a:pos x="7" y="17"/>
                  </a:cxn>
                  <a:cxn ang="0">
                    <a:pos x="11" y="20"/>
                  </a:cxn>
                  <a:cxn ang="0">
                    <a:pos x="18" y="20"/>
                  </a:cxn>
                  <a:cxn ang="0">
                    <a:pos x="20" y="18"/>
                  </a:cxn>
                  <a:cxn ang="0">
                    <a:pos x="26" y="35"/>
                  </a:cxn>
                  <a:cxn ang="0">
                    <a:pos x="26" y="45"/>
                  </a:cxn>
                  <a:cxn ang="0">
                    <a:pos x="28" y="54"/>
                  </a:cxn>
                  <a:cxn ang="0">
                    <a:pos x="33" y="52"/>
                  </a:cxn>
                  <a:cxn ang="0">
                    <a:pos x="36" y="56"/>
                  </a:cxn>
                  <a:cxn ang="0">
                    <a:pos x="40" y="58"/>
                  </a:cxn>
                </a:cxnLst>
                <a:rect l="0" t="0" r="r" b="b"/>
                <a:pathLst>
                  <a:path w="95" h="60">
                    <a:moveTo>
                      <a:pt x="41" y="56"/>
                    </a:moveTo>
                    <a:lnTo>
                      <a:pt x="41" y="56"/>
                    </a:lnTo>
                    <a:lnTo>
                      <a:pt x="40" y="54"/>
                    </a:lnTo>
                    <a:lnTo>
                      <a:pt x="40" y="53"/>
                    </a:lnTo>
                    <a:lnTo>
                      <a:pt x="41" y="53"/>
                    </a:lnTo>
                    <a:lnTo>
                      <a:pt x="42" y="53"/>
                    </a:lnTo>
                    <a:lnTo>
                      <a:pt x="42" y="52"/>
                    </a:lnTo>
                    <a:lnTo>
                      <a:pt x="43" y="55"/>
                    </a:lnTo>
                    <a:lnTo>
                      <a:pt x="44" y="53"/>
                    </a:lnTo>
                    <a:lnTo>
                      <a:pt x="44" y="52"/>
                    </a:lnTo>
                    <a:lnTo>
                      <a:pt x="44" y="52"/>
                    </a:lnTo>
                    <a:lnTo>
                      <a:pt x="46" y="53"/>
                    </a:lnTo>
                    <a:lnTo>
                      <a:pt x="45" y="59"/>
                    </a:lnTo>
                    <a:lnTo>
                      <a:pt x="47" y="60"/>
                    </a:lnTo>
                    <a:lnTo>
                      <a:pt x="47" y="59"/>
                    </a:lnTo>
                    <a:lnTo>
                      <a:pt x="48" y="60"/>
                    </a:lnTo>
                    <a:lnTo>
                      <a:pt x="49" y="59"/>
                    </a:lnTo>
                    <a:lnTo>
                      <a:pt x="50" y="60"/>
                    </a:lnTo>
                    <a:lnTo>
                      <a:pt x="51" y="59"/>
                    </a:lnTo>
                    <a:lnTo>
                      <a:pt x="51" y="58"/>
                    </a:lnTo>
                    <a:lnTo>
                      <a:pt x="52" y="58"/>
                    </a:lnTo>
                    <a:lnTo>
                      <a:pt x="52" y="59"/>
                    </a:lnTo>
                    <a:lnTo>
                      <a:pt x="55" y="60"/>
                    </a:lnTo>
                    <a:lnTo>
                      <a:pt x="56" y="59"/>
                    </a:lnTo>
                    <a:lnTo>
                      <a:pt x="55" y="58"/>
                    </a:lnTo>
                    <a:lnTo>
                      <a:pt x="57" y="59"/>
                    </a:lnTo>
                    <a:lnTo>
                      <a:pt x="58" y="58"/>
                    </a:lnTo>
                    <a:lnTo>
                      <a:pt x="58" y="57"/>
                    </a:lnTo>
                    <a:lnTo>
                      <a:pt x="59" y="60"/>
                    </a:lnTo>
                    <a:lnTo>
                      <a:pt x="62" y="59"/>
                    </a:lnTo>
                    <a:lnTo>
                      <a:pt x="62" y="58"/>
                    </a:lnTo>
                    <a:lnTo>
                      <a:pt x="62" y="55"/>
                    </a:lnTo>
                    <a:lnTo>
                      <a:pt x="63" y="58"/>
                    </a:lnTo>
                    <a:lnTo>
                      <a:pt x="64" y="59"/>
                    </a:lnTo>
                    <a:lnTo>
                      <a:pt x="64" y="58"/>
                    </a:lnTo>
                    <a:lnTo>
                      <a:pt x="66" y="57"/>
                    </a:lnTo>
                    <a:lnTo>
                      <a:pt x="65" y="56"/>
                    </a:lnTo>
                    <a:lnTo>
                      <a:pt x="65" y="54"/>
                    </a:lnTo>
                    <a:lnTo>
                      <a:pt x="66" y="58"/>
                    </a:lnTo>
                    <a:lnTo>
                      <a:pt x="73" y="57"/>
                    </a:lnTo>
                    <a:lnTo>
                      <a:pt x="75" y="53"/>
                    </a:lnTo>
                    <a:lnTo>
                      <a:pt x="73" y="53"/>
                    </a:lnTo>
                    <a:lnTo>
                      <a:pt x="73" y="50"/>
                    </a:lnTo>
                    <a:lnTo>
                      <a:pt x="74" y="50"/>
                    </a:lnTo>
                    <a:lnTo>
                      <a:pt x="75" y="52"/>
                    </a:lnTo>
                    <a:lnTo>
                      <a:pt x="76" y="52"/>
                    </a:lnTo>
                    <a:lnTo>
                      <a:pt x="76" y="57"/>
                    </a:lnTo>
                    <a:lnTo>
                      <a:pt x="77" y="58"/>
                    </a:lnTo>
                    <a:lnTo>
                      <a:pt x="79" y="58"/>
                    </a:lnTo>
                    <a:lnTo>
                      <a:pt x="79" y="57"/>
                    </a:lnTo>
                    <a:lnTo>
                      <a:pt x="80" y="58"/>
                    </a:lnTo>
                    <a:lnTo>
                      <a:pt x="81" y="59"/>
                    </a:lnTo>
                    <a:lnTo>
                      <a:pt x="83" y="60"/>
                    </a:lnTo>
                    <a:lnTo>
                      <a:pt x="84" y="58"/>
                    </a:lnTo>
                    <a:lnTo>
                      <a:pt x="86" y="57"/>
                    </a:lnTo>
                    <a:lnTo>
                      <a:pt x="89" y="57"/>
                    </a:lnTo>
                    <a:lnTo>
                      <a:pt x="91" y="57"/>
                    </a:lnTo>
                    <a:lnTo>
                      <a:pt x="91" y="57"/>
                    </a:lnTo>
                    <a:lnTo>
                      <a:pt x="91" y="53"/>
                    </a:lnTo>
                    <a:lnTo>
                      <a:pt x="91" y="53"/>
                    </a:lnTo>
                    <a:lnTo>
                      <a:pt x="91" y="53"/>
                    </a:lnTo>
                    <a:lnTo>
                      <a:pt x="91" y="51"/>
                    </a:lnTo>
                    <a:lnTo>
                      <a:pt x="90" y="49"/>
                    </a:lnTo>
                    <a:lnTo>
                      <a:pt x="90" y="47"/>
                    </a:lnTo>
                    <a:lnTo>
                      <a:pt x="91" y="46"/>
                    </a:lnTo>
                    <a:lnTo>
                      <a:pt x="91" y="46"/>
                    </a:lnTo>
                    <a:lnTo>
                      <a:pt x="92" y="44"/>
                    </a:lnTo>
                    <a:lnTo>
                      <a:pt x="94" y="43"/>
                    </a:lnTo>
                    <a:lnTo>
                      <a:pt x="95" y="42"/>
                    </a:lnTo>
                    <a:lnTo>
                      <a:pt x="95" y="38"/>
                    </a:lnTo>
                    <a:lnTo>
                      <a:pt x="95" y="38"/>
                    </a:lnTo>
                    <a:lnTo>
                      <a:pt x="94" y="38"/>
                    </a:lnTo>
                    <a:lnTo>
                      <a:pt x="94" y="37"/>
                    </a:lnTo>
                    <a:lnTo>
                      <a:pt x="94" y="36"/>
                    </a:lnTo>
                    <a:lnTo>
                      <a:pt x="91" y="37"/>
                    </a:lnTo>
                    <a:lnTo>
                      <a:pt x="91" y="36"/>
                    </a:lnTo>
                    <a:lnTo>
                      <a:pt x="91" y="35"/>
                    </a:lnTo>
                    <a:lnTo>
                      <a:pt x="91" y="35"/>
                    </a:lnTo>
                    <a:lnTo>
                      <a:pt x="91" y="35"/>
                    </a:lnTo>
                    <a:lnTo>
                      <a:pt x="89" y="33"/>
                    </a:lnTo>
                    <a:lnTo>
                      <a:pt x="88" y="34"/>
                    </a:lnTo>
                    <a:lnTo>
                      <a:pt x="86" y="33"/>
                    </a:lnTo>
                    <a:lnTo>
                      <a:pt x="87" y="31"/>
                    </a:lnTo>
                    <a:lnTo>
                      <a:pt x="86" y="31"/>
                    </a:lnTo>
                    <a:lnTo>
                      <a:pt x="85" y="31"/>
                    </a:lnTo>
                    <a:lnTo>
                      <a:pt x="80" y="29"/>
                    </a:lnTo>
                    <a:lnTo>
                      <a:pt x="78" y="30"/>
                    </a:lnTo>
                    <a:lnTo>
                      <a:pt x="76" y="31"/>
                    </a:lnTo>
                    <a:lnTo>
                      <a:pt x="74" y="31"/>
                    </a:lnTo>
                    <a:lnTo>
                      <a:pt x="74" y="31"/>
                    </a:lnTo>
                    <a:lnTo>
                      <a:pt x="73" y="31"/>
                    </a:lnTo>
                    <a:lnTo>
                      <a:pt x="72" y="30"/>
                    </a:lnTo>
                    <a:lnTo>
                      <a:pt x="71" y="30"/>
                    </a:lnTo>
                    <a:lnTo>
                      <a:pt x="70" y="31"/>
                    </a:lnTo>
                    <a:lnTo>
                      <a:pt x="68" y="32"/>
                    </a:lnTo>
                    <a:lnTo>
                      <a:pt x="67" y="33"/>
                    </a:lnTo>
                    <a:lnTo>
                      <a:pt x="67" y="34"/>
                    </a:lnTo>
                    <a:lnTo>
                      <a:pt x="67" y="35"/>
                    </a:lnTo>
                    <a:lnTo>
                      <a:pt x="66" y="34"/>
                    </a:lnTo>
                    <a:lnTo>
                      <a:pt x="65" y="34"/>
                    </a:lnTo>
                    <a:lnTo>
                      <a:pt x="64" y="35"/>
                    </a:lnTo>
                    <a:lnTo>
                      <a:pt x="63" y="35"/>
                    </a:lnTo>
                    <a:lnTo>
                      <a:pt x="64" y="37"/>
                    </a:lnTo>
                    <a:lnTo>
                      <a:pt x="63" y="36"/>
                    </a:lnTo>
                    <a:lnTo>
                      <a:pt x="62" y="36"/>
                    </a:lnTo>
                    <a:lnTo>
                      <a:pt x="62" y="35"/>
                    </a:lnTo>
                    <a:lnTo>
                      <a:pt x="61" y="36"/>
                    </a:lnTo>
                    <a:lnTo>
                      <a:pt x="60" y="36"/>
                    </a:lnTo>
                    <a:lnTo>
                      <a:pt x="58" y="37"/>
                    </a:lnTo>
                    <a:lnTo>
                      <a:pt x="58" y="38"/>
                    </a:lnTo>
                    <a:lnTo>
                      <a:pt x="59" y="38"/>
                    </a:lnTo>
                    <a:lnTo>
                      <a:pt x="62" y="39"/>
                    </a:lnTo>
                    <a:lnTo>
                      <a:pt x="62" y="40"/>
                    </a:lnTo>
                    <a:lnTo>
                      <a:pt x="61" y="39"/>
                    </a:lnTo>
                    <a:lnTo>
                      <a:pt x="58" y="39"/>
                    </a:lnTo>
                    <a:lnTo>
                      <a:pt x="55" y="41"/>
                    </a:lnTo>
                    <a:lnTo>
                      <a:pt x="55" y="41"/>
                    </a:lnTo>
                    <a:lnTo>
                      <a:pt x="57" y="39"/>
                    </a:lnTo>
                    <a:lnTo>
                      <a:pt x="56" y="38"/>
                    </a:lnTo>
                    <a:lnTo>
                      <a:pt x="54" y="38"/>
                    </a:lnTo>
                    <a:lnTo>
                      <a:pt x="53" y="36"/>
                    </a:lnTo>
                    <a:lnTo>
                      <a:pt x="51" y="35"/>
                    </a:lnTo>
                    <a:lnTo>
                      <a:pt x="51" y="37"/>
                    </a:lnTo>
                    <a:lnTo>
                      <a:pt x="51" y="38"/>
                    </a:lnTo>
                    <a:lnTo>
                      <a:pt x="50" y="38"/>
                    </a:lnTo>
                    <a:lnTo>
                      <a:pt x="50" y="37"/>
                    </a:lnTo>
                    <a:lnTo>
                      <a:pt x="49" y="36"/>
                    </a:lnTo>
                    <a:lnTo>
                      <a:pt x="48" y="37"/>
                    </a:lnTo>
                    <a:lnTo>
                      <a:pt x="47" y="38"/>
                    </a:lnTo>
                    <a:lnTo>
                      <a:pt x="47" y="38"/>
                    </a:lnTo>
                    <a:lnTo>
                      <a:pt x="47" y="38"/>
                    </a:lnTo>
                    <a:lnTo>
                      <a:pt x="47" y="37"/>
                    </a:lnTo>
                    <a:lnTo>
                      <a:pt x="47" y="37"/>
                    </a:lnTo>
                    <a:lnTo>
                      <a:pt x="46" y="36"/>
                    </a:lnTo>
                    <a:lnTo>
                      <a:pt x="46" y="35"/>
                    </a:lnTo>
                    <a:lnTo>
                      <a:pt x="44" y="34"/>
                    </a:lnTo>
                    <a:lnTo>
                      <a:pt x="44" y="35"/>
                    </a:lnTo>
                    <a:lnTo>
                      <a:pt x="44" y="36"/>
                    </a:lnTo>
                    <a:lnTo>
                      <a:pt x="44" y="38"/>
                    </a:lnTo>
                    <a:lnTo>
                      <a:pt x="43" y="40"/>
                    </a:lnTo>
                    <a:lnTo>
                      <a:pt x="43" y="39"/>
                    </a:lnTo>
                    <a:lnTo>
                      <a:pt x="42" y="37"/>
                    </a:lnTo>
                    <a:lnTo>
                      <a:pt x="40" y="36"/>
                    </a:lnTo>
                    <a:lnTo>
                      <a:pt x="40" y="37"/>
                    </a:lnTo>
                    <a:lnTo>
                      <a:pt x="40" y="37"/>
                    </a:lnTo>
                    <a:lnTo>
                      <a:pt x="40" y="36"/>
                    </a:lnTo>
                    <a:lnTo>
                      <a:pt x="40" y="36"/>
                    </a:lnTo>
                    <a:lnTo>
                      <a:pt x="39" y="36"/>
                    </a:lnTo>
                    <a:lnTo>
                      <a:pt x="39" y="35"/>
                    </a:lnTo>
                    <a:lnTo>
                      <a:pt x="41" y="35"/>
                    </a:lnTo>
                    <a:lnTo>
                      <a:pt x="41" y="32"/>
                    </a:lnTo>
                    <a:lnTo>
                      <a:pt x="41" y="31"/>
                    </a:lnTo>
                    <a:lnTo>
                      <a:pt x="40" y="31"/>
                    </a:lnTo>
                    <a:lnTo>
                      <a:pt x="39" y="31"/>
                    </a:lnTo>
                    <a:lnTo>
                      <a:pt x="38" y="31"/>
                    </a:lnTo>
                    <a:lnTo>
                      <a:pt x="39" y="30"/>
                    </a:lnTo>
                    <a:lnTo>
                      <a:pt x="38" y="28"/>
                    </a:lnTo>
                    <a:lnTo>
                      <a:pt x="37" y="27"/>
                    </a:lnTo>
                    <a:lnTo>
                      <a:pt x="37" y="28"/>
                    </a:lnTo>
                    <a:lnTo>
                      <a:pt x="37" y="29"/>
                    </a:lnTo>
                    <a:lnTo>
                      <a:pt x="36" y="28"/>
                    </a:lnTo>
                    <a:lnTo>
                      <a:pt x="34" y="29"/>
                    </a:lnTo>
                    <a:lnTo>
                      <a:pt x="35" y="27"/>
                    </a:lnTo>
                    <a:lnTo>
                      <a:pt x="34" y="28"/>
                    </a:lnTo>
                    <a:lnTo>
                      <a:pt x="33" y="28"/>
                    </a:lnTo>
                    <a:lnTo>
                      <a:pt x="33" y="27"/>
                    </a:lnTo>
                    <a:lnTo>
                      <a:pt x="33" y="29"/>
                    </a:lnTo>
                    <a:lnTo>
                      <a:pt x="30" y="31"/>
                    </a:lnTo>
                    <a:lnTo>
                      <a:pt x="31" y="29"/>
                    </a:lnTo>
                    <a:lnTo>
                      <a:pt x="32" y="29"/>
                    </a:lnTo>
                    <a:lnTo>
                      <a:pt x="32" y="28"/>
                    </a:lnTo>
                    <a:lnTo>
                      <a:pt x="31" y="27"/>
                    </a:lnTo>
                    <a:lnTo>
                      <a:pt x="36" y="27"/>
                    </a:lnTo>
                    <a:lnTo>
                      <a:pt x="34" y="26"/>
                    </a:lnTo>
                    <a:lnTo>
                      <a:pt x="33" y="26"/>
                    </a:lnTo>
                    <a:lnTo>
                      <a:pt x="33" y="25"/>
                    </a:lnTo>
                    <a:lnTo>
                      <a:pt x="33" y="25"/>
                    </a:lnTo>
                    <a:lnTo>
                      <a:pt x="33" y="24"/>
                    </a:lnTo>
                    <a:lnTo>
                      <a:pt x="33" y="24"/>
                    </a:lnTo>
                    <a:lnTo>
                      <a:pt x="32" y="24"/>
                    </a:lnTo>
                    <a:lnTo>
                      <a:pt x="30" y="24"/>
                    </a:lnTo>
                    <a:lnTo>
                      <a:pt x="29" y="23"/>
                    </a:lnTo>
                    <a:lnTo>
                      <a:pt x="30" y="22"/>
                    </a:lnTo>
                    <a:lnTo>
                      <a:pt x="29" y="21"/>
                    </a:lnTo>
                    <a:lnTo>
                      <a:pt x="29" y="20"/>
                    </a:lnTo>
                    <a:lnTo>
                      <a:pt x="31" y="23"/>
                    </a:lnTo>
                    <a:lnTo>
                      <a:pt x="33" y="23"/>
                    </a:lnTo>
                    <a:lnTo>
                      <a:pt x="33" y="23"/>
                    </a:lnTo>
                    <a:lnTo>
                      <a:pt x="35" y="24"/>
                    </a:lnTo>
                    <a:lnTo>
                      <a:pt x="36" y="24"/>
                    </a:lnTo>
                    <a:lnTo>
                      <a:pt x="35" y="24"/>
                    </a:lnTo>
                    <a:lnTo>
                      <a:pt x="36" y="24"/>
                    </a:lnTo>
                    <a:lnTo>
                      <a:pt x="39" y="24"/>
                    </a:lnTo>
                    <a:lnTo>
                      <a:pt x="40" y="24"/>
                    </a:lnTo>
                    <a:lnTo>
                      <a:pt x="41" y="22"/>
                    </a:lnTo>
                    <a:lnTo>
                      <a:pt x="42" y="20"/>
                    </a:lnTo>
                    <a:lnTo>
                      <a:pt x="42" y="20"/>
                    </a:lnTo>
                    <a:lnTo>
                      <a:pt x="40" y="20"/>
                    </a:lnTo>
                    <a:lnTo>
                      <a:pt x="39" y="20"/>
                    </a:lnTo>
                    <a:lnTo>
                      <a:pt x="36" y="17"/>
                    </a:lnTo>
                    <a:lnTo>
                      <a:pt x="35" y="17"/>
                    </a:lnTo>
                    <a:lnTo>
                      <a:pt x="35" y="18"/>
                    </a:lnTo>
                    <a:lnTo>
                      <a:pt x="34" y="17"/>
                    </a:lnTo>
                    <a:lnTo>
                      <a:pt x="33" y="16"/>
                    </a:lnTo>
                    <a:lnTo>
                      <a:pt x="29" y="16"/>
                    </a:lnTo>
                    <a:lnTo>
                      <a:pt x="29" y="15"/>
                    </a:lnTo>
                    <a:lnTo>
                      <a:pt x="29" y="15"/>
                    </a:lnTo>
                    <a:lnTo>
                      <a:pt x="32" y="15"/>
                    </a:lnTo>
                    <a:lnTo>
                      <a:pt x="33" y="14"/>
                    </a:lnTo>
                    <a:lnTo>
                      <a:pt x="33" y="15"/>
                    </a:lnTo>
                    <a:lnTo>
                      <a:pt x="33" y="16"/>
                    </a:lnTo>
                    <a:lnTo>
                      <a:pt x="34" y="16"/>
                    </a:lnTo>
                    <a:lnTo>
                      <a:pt x="35" y="16"/>
                    </a:lnTo>
                    <a:lnTo>
                      <a:pt x="35" y="15"/>
                    </a:lnTo>
                    <a:lnTo>
                      <a:pt x="35" y="14"/>
                    </a:lnTo>
                    <a:lnTo>
                      <a:pt x="34" y="13"/>
                    </a:lnTo>
                    <a:lnTo>
                      <a:pt x="32" y="11"/>
                    </a:lnTo>
                    <a:lnTo>
                      <a:pt x="31" y="11"/>
                    </a:lnTo>
                    <a:lnTo>
                      <a:pt x="30" y="10"/>
                    </a:lnTo>
                    <a:lnTo>
                      <a:pt x="30" y="9"/>
                    </a:lnTo>
                    <a:lnTo>
                      <a:pt x="29" y="9"/>
                    </a:lnTo>
                    <a:lnTo>
                      <a:pt x="29" y="10"/>
                    </a:lnTo>
                    <a:lnTo>
                      <a:pt x="27" y="11"/>
                    </a:lnTo>
                    <a:lnTo>
                      <a:pt x="26" y="12"/>
                    </a:lnTo>
                    <a:lnTo>
                      <a:pt x="25" y="13"/>
                    </a:lnTo>
                    <a:lnTo>
                      <a:pt x="24" y="12"/>
                    </a:lnTo>
                    <a:lnTo>
                      <a:pt x="23" y="13"/>
                    </a:lnTo>
                    <a:lnTo>
                      <a:pt x="21" y="12"/>
                    </a:lnTo>
                    <a:lnTo>
                      <a:pt x="19" y="15"/>
                    </a:lnTo>
                    <a:lnTo>
                      <a:pt x="18" y="17"/>
                    </a:lnTo>
                    <a:lnTo>
                      <a:pt x="18" y="16"/>
                    </a:lnTo>
                    <a:lnTo>
                      <a:pt x="18" y="15"/>
                    </a:lnTo>
                    <a:lnTo>
                      <a:pt x="19" y="13"/>
                    </a:lnTo>
                    <a:lnTo>
                      <a:pt x="19" y="11"/>
                    </a:lnTo>
                    <a:lnTo>
                      <a:pt x="19" y="9"/>
                    </a:lnTo>
                    <a:lnTo>
                      <a:pt x="19" y="9"/>
                    </a:lnTo>
                    <a:lnTo>
                      <a:pt x="19" y="7"/>
                    </a:lnTo>
                    <a:lnTo>
                      <a:pt x="18" y="6"/>
                    </a:lnTo>
                    <a:lnTo>
                      <a:pt x="18" y="4"/>
                    </a:lnTo>
                    <a:lnTo>
                      <a:pt x="16" y="4"/>
                    </a:lnTo>
                    <a:lnTo>
                      <a:pt x="16" y="3"/>
                    </a:lnTo>
                    <a:lnTo>
                      <a:pt x="15" y="4"/>
                    </a:lnTo>
                    <a:lnTo>
                      <a:pt x="14" y="5"/>
                    </a:lnTo>
                    <a:lnTo>
                      <a:pt x="14" y="3"/>
                    </a:lnTo>
                    <a:lnTo>
                      <a:pt x="11" y="2"/>
                    </a:lnTo>
                    <a:lnTo>
                      <a:pt x="10" y="2"/>
                    </a:lnTo>
                    <a:lnTo>
                      <a:pt x="7" y="0"/>
                    </a:lnTo>
                    <a:lnTo>
                      <a:pt x="6" y="0"/>
                    </a:lnTo>
                    <a:lnTo>
                      <a:pt x="3" y="1"/>
                    </a:lnTo>
                    <a:lnTo>
                      <a:pt x="2" y="2"/>
                    </a:lnTo>
                    <a:lnTo>
                      <a:pt x="2" y="2"/>
                    </a:lnTo>
                    <a:lnTo>
                      <a:pt x="0" y="2"/>
                    </a:lnTo>
                    <a:lnTo>
                      <a:pt x="0" y="3"/>
                    </a:lnTo>
                    <a:lnTo>
                      <a:pt x="0" y="4"/>
                    </a:lnTo>
                    <a:lnTo>
                      <a:pt x="0" y="5"/>
                    </a:lnTo>
                    <a:lnTo>
                      <a:pt x="1" y="5"/>
                    </a:lnTo>
                    <a:lnTo>
                      <a:pt x="4" y="7"/>
                    </a:lnTo>
                    <a:lnTo>
                      <a:pt x="4" y="8"/>
                    </a:lnTo>
                    <a:lnTo>
                      <a:pt x="2" y="8"/>
                    </a:lnTo>
                    <a:lnTo>
                      <a:pt x="0" y="6"/>
                    </a:lnTo>
                    <a:lnTo>
                      <a:pt x="0" y="7"/>
                    </a:lnTo>
                    <a:lnTo>
                      <a:pt x="0" y="9"/>
                    </a:lnTo>
                    <a:lnTo>
                      <a:pt x="0" y="9"/>
                    </a:lnTo>
                    <a:lnTo>
                      <a:pt x="2" y="9"/>
                    </a:lnTo>
                    <a:lnTo>
                      <a:pt x="2" y="10"/>
                    </a:lnTo>
                    <a:lnTo>
                      <a:pt x="4" y="11"/>
                    </a:lnTo>
                    <a:lnTo>
                      <a:pt x="4" y="10"/>
                    </a:lnTo>
                    <a:lnTo>
                      <a:pt x="4" y="13"/>
                    </a:lnTo>
                    <a:lnTo>
                      <a:pt x="5" y="12"/>
                    </a:lnTo>
                    <a:lnTo>
                      <a:pt x="7" y="17"/>
                    </a:lnTo>
                    <a:lnTo>
                      <a:pt x="9" y="17"/>
                    </a:lnTo>
                    <a:lnTo>
                      <a:pt x="10" y="18"/>
                    </a:lnTo>
                    <a:lnTo>
                      <a:pt x="11" y="21"/>
                    </a:lnTo>
                    <a:lnTo>
                      <a:pt x="11" y="20"/>
                    </a:lnTo>
                    <a:lnTo>
                      <a:pt x="11" y="20"/>
                    </a:lnTo>
                    <a:lnTo>
                      <a:pt x="17" y="21"/>
                    </a:lnTo>
                    <a:lnTo>
                      <a:pt x="17" y="21"/>
                    </a:lnTo>
                    <a:lnTo>
                      <a:pt x="17" y="20"/>
                    </a:lnTo>
                    <a:lnTo>
                      <a:pt x="17" y="20"/>
                    </a:lnTo>
                    <a:lnTo>
                      <a:pt x="18" y="20"/>
                    </a:lnTo>
                    <a:lnTo>
                      <a:pt x="18" y="20"/>
                    </a:lnTo>
                    <a:lnTo>
                      <a:pt x="19" y="19"/>
                    </a:lnTo>
                    <a:lnTo>
                      <a:pt x="19" y="18"/>
                    </a:lnTo>
                    <a:lnTo>
                      <a:pt x="19" y="17"/>
                    </a:lnTo>
                    <a:lnTo>
                      <a:pt x="20" y="18"/>
                    </a:lnTo>
                    <a:lnTo>
                      <a:pt x="22" y="27"/>
                    </a:lnTo>
                    <a:lnTo>
                      <a:pt x="23" y="27"/>
                    </a:lnTo>
                    <a:lnTo>
                      <a:pt x="26" y="31"/>
                    </a:lnTo>
                    <a:lnTo>
                      <a:pt x="26" y="35"/>
                    </a:lnTo>
                    <a:lnTo>
                      <a:pt x="26" y="35"/>
                    </a:lnTo>
                    <a:lnTo>
                      <a:pt x="24" y="40"/>
                    </a:lnTo>
                    <a:lnTo>
                      <a:pt x="24" y="40"/>
                    </a:lnTo>
                    <a:lnTo>
                      <a:pt x="24" y="44"/>
                    </a:lnTo>
                    <a:lnTo>
                      <a:pt x="24" y="46"/>
                    </a:lnTo>
                    <a:lnTo>
                      <a:pt x="26" y="45"/>
                    </a:lnTo>
                    <a:lnTo>
                      <a:pt x="26" y="49"/>
                    </a:lnTo>
                    <a:lnTo>
                      <a:pt x="26" y="52"/>
                    </a:lnTo>
                    <a:lnTo>
                      <a:pt x="27" y="53"/>
                    </a:lnTo>
                    <a:lnTo>
                      <a:pt x="29" y="54"/>
                    </a:lnTo>
                    <a:lnTo>
                      <a:pt x="28" y="54"/>
                    </a:lnTo>
                    <a:lnTo>
                      <a:pt x="28" y="56"/>
                    </a:lnTo>
                    <a:lnTo>
                      <a:pt x="29" y="56"/>
                    </a:lnTo>
                    <a:lnTo>
                      <a:pt x="30" y="56"/>
                    </a:lnTo>
                    <a:lnTo>
                      <a:pt x="30" y="54"/>
                    </a:lnTo>
                    <a:lnTo>
                      <a:pt x="33" y="52"/>
                    </a:lnTo>
                    <a:lnTo>
                      <a:pt x="32" y="54"/>
                    </a:lnTo>
                    <a:lnTo>
                      <a:pt x="33" y="57"/>
                    </a:lnTo>
                    <a:lnTo>
                      <a:pt x="33" y="53"/>
                    </a:lnTo>
                    <a:lnTo>
                      <a:pt x="34" y="56"/>
                    </a:lnTo>
                    <a:lnTo>
                      <a:pt x="36" y="56"/>
                    </a:lnTo>
                    <a:lnTo>
                      <a:pt x="35" y="57"/>
                    </a:lnTo>
                    <a:lnTo>
                      <a:pt x="37" y="57"/>
                    </a:lnTo>
                    <a:lnTo>
                      <a:pt x="37" y="57"/>
                    </a:lnTo>
                    <a:lnTo>
                      <a:pt x="37" y="58"/>
                    </a:lnTo>
                    <a:lnTo>
                      <a:pt x="40" y="58"/>
                    </a:lnTo>
                    <a:lnTo>
                      <a:pt x="41" y="5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5" name="Freeform 16"/>
              <p:cNvSpPr>
                <a:spLocks/>
              </p:cNvSpPr>
              <p:nvPr/>
            </p:nvSpPr>
            <p:spPr bwMode="auto">
              <a:xfrm>
                <a:off x="3754" y="3050"/>
                <a:ext cx="11" cy="6"/>
              </a:xfrm>
              <a:custGeom>
                <a:avLst/>
                <a:gdLst/>
                <a:ahLst/>
                <a:cxnLst>
                  <a:cxn ang="0">
                    <a:pos x="10" y="0"/>
                  </a:cxn>
                  <a:cxn ang="0">
                    <a:pos x="9" y="0"/>
                  </a:cxn>
                  <a:cxn ang="0">
                    <a:pos x="8" y="0"/>
                  </a:cxn>
                  <a:cxn ang="0">
                    <a:pos x="3" y="2"/>
                  </a:cxn>
                  <a:cxn ang="0">
                    <a:pos x="1" y="2"/>
                  </a:cxn>
                  <a:cxn ang="0">
                    <a:pos x="1" y="3"/>
                  </a:cxn>
                  <a:cxn ang="0">
                    <a:pos x="0" y="4"/>
                  </a:cxn>
                  <a:cxn ang="0">
                    <a:pos x="1" y="6"/>
                  </a:cxn>
                  <a:cxn ang="0">
                    <a:pos x="2" y="6"/>
                  </a:cxn>
                  <a:cxn ang="0">
                    <a:pos x="2" y="6"/>
                  </a:cxn>
                  <a:cxn ang="0">
                    <a:pos x="3" y="6"/>
                  </a:cxn>
                  <a:cxn ang="0">
                    <a:pos x="3" y="6"/>
                  </a:cxn>
                  <a:cxn ang="0">
                    <a:pos x="3" y="6"/>
                  </a:cxn>
                  <a:cxn ang="0">
                    <a:pos x="7" y="6"/>
                  </a:cxn>
                  <a:cxn ang="0">
                    <a:pos x="10" y="5"/>
                  </a:cxn>
                  <a:cxn ang="0">
                    <a:pos x="11" y="4"/>
                  </a:cxn>
                  <a:cxn ang="0">
                    <a:pos x="11" y="2"/>
                  </a:cxn>
                  <a:cxn ang="0">
                    <a:pos x="10" y="2"/>
                  </a:cxn>
                  <a:cxn ang="0">
                    <a:pos x="10" y="0"/>
                  </a:cxn>
                </a:cxnLst>
                <a:rect l="0" t="0" r="r" b="b"/>
                <a:pathLst>
                  <a:path w="11" h="6">
                    <a:moveTo>
                      <a:pt x="10" y="0"/>
                    </a:moveTo>
                    <a:lnTo>
                      <a:pt x="9" y="0"/>
                    </a:lnTo>
                    <a:lnTo>
                      <a:pt x="8" y="0"/>
                    </a:lnTo>
                    <a:lnTo>
                      <a:pt x="3" y="2"/>
                    </a:lnTo>
                    <a:lnTo>
                      <a:pt x="1" y="2"/>
                    </a:lnTo>
                    <a:lnTo>
                      <a:pt x="1" y="3"/>
                    </a:lnTo>
                    <a:lnTo>
                      <a:pt x="0" y="4"/>
                    </a:lnTo>
                    <a:lnTo>
                      <a:pt x="1" y="6"/>
                    </a:lnTo>
                    <a:lnTo>
                      <a:pt x="2" y="6"/>
                    </a:lnTo>
                    <a:lnTo>
                      <a:pt x="2" y="6"/>
                    </a:lnTo>
                    <a:lnTo>
                      <a:pt x="3" y="6"/>
                    </a:lnTo>
                    <a:lnTo>
                      <a:pt x="3" y="6"/>
                    </a:lnTo>
                    <a:lnTo>
                      <a:pt x="3" y="6"/>
                    </a:lnTo>
                    <a:lnTo>
                      <a:pt x="7" y="6"/>
                    </a:lnTo>
                    <a:lnTo>
                      <a:pt x="10" y="5"/>
                    </a:lnTo>
                    <a:lnTo>
                      <a:pt x="11" y="4"/>
                    </a:lnTo>
                    <a:lnTo>
                      <a:pt x="11" y="2"/>
                    </a:lnTo>
                    <a:lnTo>
                      <a:pt x="10" y="2"/>
                    </a:lnTo>
                    <a:lnTo>
                      <a:pt x="1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6" name="Freeform 17"/>
              <p:cNvSpPr>
                <a:spLocks/>
              </p:cNvSpPr>
              <p:nvPr/>
            </p:nvSpPr>
            <p:spPr bwMode="auto">
              <a:xfrm>
                <a:off x="3748" y="2971"/>
                <a:ext cx="37" cy="43"/>
              </a:xfrm>
              <a:custGeom>
                <a:avLst/>
                <a:gdLst/>
                <a:ahLst/>
                <a:cxnLst>
                  <a:cxn ang="0">
                    <a:pos x="4" y="9"/>
                  </a:cxn>
                  <a:cxn ang="0">
                    <a:pos x="5" y="12"/>
                  </a:cxn>
                  <a:cxn ang="0">
                    <a:pos x="3" y="15"/>
                  </a:cxn>
                  <a:cxn ang="0">
                    <a:pos x="5" y="16"/>
                  </a:cxn>
                  <a:cxn ang="0">
                    <a:pos x="7" y="12"/>
                  </a:cxn>
                  <a:cxn ang="0">
                    <a:pos x="8" y="11"/>
                  </a:cxn>
                  <a:cxn ang="0">
                    <a:pos x="9" y="13"/>
                  </a:cxn>
                  <a:cxn ang="0">
                    <a:pos x="8" y="15"/>
                  </a:cxn>
                  <a:cxn ang="0">
                    <a:pos x="8" y="17"/>
                  </a:cxn>
                  <a:cxn ang="0">
                    <a:pos x="9" y="16"/>
                  </a:cxn>
                  <a:cxn ang="0">
                    <a:pos x="10" y="18"/>
                  </a:cxn>
                  <a:cxn ang="0">
                    <a:pos x="12" y="18"/>
                  </a:cxn>
                  <a:cxn ang="0">
                    <a:pos x="9" y="20"/>
                  </a:cxn>
                  <a:cxn ang="0">
                    <a:pos x="12" y="22"/>
                  </a:cxn>
                  <a:cxn ang="0">
                    <a:pos x="9" y="24"/>
                  </a:cxn>
                  <a:cxn ang="0">
                    <a:pos x="5" y="23"/>
                  </a:cxn>
                  <a:cxn ang="0">
                    <a:pos x="4" y="27"/>
                  </a:cxn>
                  <a:cxn ang="0">
                    <a:pos x="8" y="30"/>
                  </a:cxn>
                  <a:cxn ang="0">
                    <a:pos x="11" y="30"/>
                  </a:cxn>
                  <a:cxn ang="0">
                    <a:pos x="12" y="29"/>
                  </a:cxn>
                  <a:cxn ang="0">
                    <a:pos x="16" y="28"/>
                  </a:cxn>
                  <a:cxn ang="0">
                    <a:pos x="17" y="30"/>
                  </a:cxn>
                  <a:cxn ang="0">
                    <a:pos x="19" y="30"/>
                  </a:cxn>
                  <a:cxn ang="0">
                    <a:pos x="23" y="31"/>
                  </a:cxn>
                  <a:cxn ang="0">
                    <a:pos x="25" y="32"/>
                  </a:cxn>
                  <a:cxn ang="0">
                    <a:pos x="26" y="32"/>
                  </a:cxn>
                  <a:cxn ang="0">
                    <a:pos x="26" y="34"/>
                  </a:cxn>
                  <a:cxn ang="0">
                    <a:pos x="27" y="39"/>
                  </a:cxn>
                  <a:cxn ang="0">
                    <a:pos x="29" y="42"/>
                  </a:cxn>
                  <a:cxn ang="0">
                    <a:pos x="31" y="43"/>
                  </a:cxn>
                  <a:cxn ang="0">
                    <a:pos x="32" y="41"/>
                  </a:cxn>
                  <a:cxn ang="0">
                    <a:pos x="35" y="41"/>
                  </a:cxn>
                  <a:cxn ang="0">
                    <a:pos x="36" y="38"/>
                  </a:cxn>
                  <a:cxn ang="0">
                    <a:pos x="34" y="30"/>
                  </a:cxn>
                  <a:cxn ang="0">
                    <a:pos x="32" y="28"/>
                  </a:cxn>
                  <a:cxn ang="0">
                    <a:pos x="31" y="24"/>
                  </a:cxn>
                  <a:cxn ang="0">
                    <a:pos x="33" y="21"/>
                  </a:cxn>
                  <a:cxn ang="0">
                    <a:pos x="33" y="19"/>
                  </a:cxn>
                  <a:cxn ang="0">
                    <a:pos x="32" y="19"/>
                  </a:cxn>
                  <a:cxn ang="0">
                    <a:pos x="31" y="18"/>
                  </a:cxn>
                  <a:cxn ang="0">
                    <a:pos x="30" y="18"/>
                  </a:cxn>
                  <a:cxn ang="0">
                    <a:pos x="30" y="16"/>
                  </a:cxn>
                  <a:cxn ang="0">
                    <a:pos x="26" y="12"/>
                  </a:cxn>
                  <a:cxn ang="0">
                    <a:pos x="24" y="13"/>
                  </a:cxn>
                  <a:cxn ang="0">
                    <a:pos x="23" y="14"/>
                  </a:cxn>
                  <a:cxn ang="0">
                    <a:pos x="23" y="12"/>
                  </a:cxn>
                  <a:cxn ang="0">
                    <a:pos x="23" y="8"/>
                  </a:cxn>
                  <a:cxn ang="0">
                    <a:pos x="22" y="8"/>
                  </a:cxn>
                  <a:cxn ang="0">
                    <a:pos x="21" y="8"/>
                  </a:cxn>
                  <a:cxn ang="0">
                    <a:pos x="19" y="7"/>
                  </a:cxn>
                  <a:cxn ang="0">
                    <a:pos x="17" y="5"/>
                  </a:cxn>
                  <a:cxn ang="0">
                    <a:pos x="15" y="8"/>
                  </a:cxn>
                  <a:cxn ang="0">
                    <a:pos x="14" y="12"/>
                  </a:cxn>
                  <a:cxn ang="0">
                    <a:pos x="13" y="3"/>
                  </a:cxn>
                  <a:cxn ang="0">
                    <a:pos x="12" y="2"/>
                  </a:cxn>
                  <a:cxn ang="0">
                    <a:pos x="11" y="1"/>
                  </a:cxn>
                  <a:cxn ang="0">
                    <a:pos x="8" y="0"/>
                  </a:cxn>
                  <a:cxn ang="0">
                    <a:pos x="2" y="2"/>
                  </a:cxn>
                  <a:cxn ang="0">
                    <a:pos x="0" y="5"/>
                  </a:cxn>
                  <a:cxn ang="0">
                    <a:pos x="1" y="11"/>
                  </a:cxn>
                </a:cxnLst>
                <a:rect l="0" t="0" r="r" b="b"/>
                <a:pathLst>
                  <a:path w="37" h="43">
                    <a:moveTo>
                      <a:pt x="1" y="11"/>
                    </a:moveTo>
                    <a:lnTo>
                      <a:pt x="4" y="9"/>
                    </a:lnTo>
                    <a:lnTo>
                      <a:pt x="5" y="10"/>
                    </a:lnTo>
                    <a:lnTo>
                      <a:pt x="5" y="12"/>
                    </a:lnTo>
                    <a:lnTo>
                      <a:pt x="4" y="15"/>
                    </a:lnTo>
                    <a:lnTo>
                      <a:pt x="3" y="15"/>
                    </a:lnTo>
                    <a:lnTo>
                      <a:pt x="4" y="16"/>
                    </a:lnTo>
                    <a:lnTo>
                      <a:pt x="5" y="16"/>
                    </a:lnTo>
                    <a:lnTo>
                      <a:pt x="6" y="12"/>
                    </a:lnTo>
                    <a:lnTo>
                      <a:pt x="7" y="12"/>
                    </a:lnTo>
                    <a:lnTo>
                      <a:pt x="8" y="11"/>
                    </a:lnTo>
                    <a:lnTo>
                      <a:pt x="8" y="11"/>
                    </a:lnTo>
                    <a:lnTo>
                      <a:pt x="9" y="12"/>
                    </a:lnTo>
                    <a:lnTo>
                      <a:pt x="9" y="13"/>
                    </a:lnTo>
                    <a:lnTo>
                      <a:pt x="9" y="14"/>
                    </a:lnTo>
                    <a:lnTo>
                      <a:pt x="8" y="15"/>
                    </a:lnTo>
                    <a:lnTo>
                      <a:pt x="8" y="16"/>
                    </a:lnTo>
                    <a:lnTo>
                      <a:pt x="8" y="17"/>
                    </a:lnTo>
                    <a:lnTo>
                      <a:pt x="9" y="17"/>
                    </a:lnTo>
                    <a:lnTo>
                      <a:pt x="9" y="16"/>
                    </a:lnTo>
                    <a:lnTo>
                      <a:pt x="10" y="16"/>
                    </a:lnTo>
                    <a:lnTo>
                      <a:pt x="10" y="18"/>
                    </a:lnTo>
                    <a:lnTo>
                      <a:pt x="12" y="17"/>
                    </a:lnTo>
                    <a:lnTo>
                      <a:pt x="12" y="18"/>
                    </a:lnTo>
                    <a:lnTo>
                      <a:pt x="12" y="19"/>
                    </a:lnTo>
                    <a:lnTo>
                      <a:pt x="9" y="20"/>
                    </a:lnTo>
                    <a:lnTo>
                      <a:pt x="9" y="21"/>
                    </a:lnTo>
                    <a:lnTo>
                      <a:pt x="12" y="22"/>
                    </a:lnTo>
                    <a:lnTo>
                      <a:pt x="12" y="24"/>
                    </a:lnTo>
                    <a:lnTo>
                      <a:pt x="9" y="24"/>
                    </a:lnTo>
                    <a:lnTo>
                      <a:pt x="6" y="23"/>
                    </a:lnTo>
                    <a:lnTo>
                      <a:pt x="5" y="23"/>
                    </a:lnTo>
                    <a:lnTo>
                      <a:pt x="4" y="23"/>
                    </a:lnTo>
                    <a:lnTo>
                      <a:pt x="4" y="27"/>
                    </a:lnTo>
                    <a:lnTo>
                      <a:pt x="5" y="29"/>
                    </a:lnTo>
                    <a:lnTo>
                      <a:pt x="8" y="30"/>
                    </a:lnTo>
                    <a:lnTo>
                      <a:pt x="10" y="31"/>
                    </a:lnTo>
                    <a:lnTo>
                      <a:pt x="11" y="30"/>
                    </a:lnTo>
                    <a:lnTo>
                      <a:pt x="12" y="29"/>
                    </a:lnTo>
                    <a:lnTo>
                      <a:pt x="12" y="29"/>
                    </a:lnTo>
                    <a:lnTo>
                      <a:pt x="16" y="27"/>
                    </a:lnTo>
                    <a:lnTo>
                      <a:pt x="16" y="28"/>
                    </a:lnTo>
                    <a:lnTo>
                      <a:pt x="16" y="30"/>
                    </a:lnTo>
                    <a:lnTo>
                      <a:pt x="17" y="30"/>
                    </a:lnTo>
                    <a:lnTo>
                      <a:pt x="18" y="30"/>
                    </a:lnTo>
                    <a:lnTo>
                      <a:pt x="19" y="30"/>
                    </a:lnTo>
                    <a:lnTo>
                      <a:pt x="23" y="30"/>
                    </a:lnTo>
                    <a:lnTo>
                      <a:pt x="23" y="31"/>
                    </a:lnTo>
                    <a:lnTo>
                      <a:pt x="23" y="32"/>
                    </a:lnTo>
                    <a:lnTo>
                      <a:pt x="25" y="32"/>
                    </a:lnTo>
                    <a:lnTo>
                      <a:pt x="25" y="31"/>
                    </a:lnTo>
                    <a:lnTo>
                      <a:pt x="26" y="32"/>
                    </a:lnTo>
                    <a:lnTo>
                      <a:pt x="26" y="33"/>
                    </a:lnTo>
                    <a:lnTo>
                      <a:pt x="26" y="34"/>
                    </a:lnTo>
                    <a:lnTo>
                      <a:pt x="26" y="37"/>
                    </a:lnTo>
                    <a:lnTo>
                      <a:pt x="27" y="39"/>
                    </a:lnTo>
                    <a:lnTo>
                      <a:pt x="27" y="40"/>
                    </a:lnTo>
                    <a:lnTo>
                      <a:pt x="29" y="42"/>
                    </a:lnTo>
                    <a:lnTo>
                      <a:pt x="30" y="41"/>
                    </a:lnTo>
                    <a:lnTo>
                      <a:pt x="31" y="43"/>
                    </a:lnTo>
                    <a:lnTo>
                      <a:pt x="32" y="42"/>
                    </a:lnTo>
                    <a:lnTo>
                      <a:pt x="32" y="41"/>
                    </a:lnTo>
                    <a:lnTo>
                      <a:pt x="34" y="41"/>
                    </a:lnTo>
                    <a:lnTo>
                      <a:pt x="35" y="41"/>
                    </a:lnTo>
                    <a:lnTo>
                      <a:pt x="36" y="40"/>
                    </a:lnTo>
                    <a:lnTo>
                      <a:pt x="36" y="38"/>
                    </a:lnTo>
                    <a:lnTo>
                      <a:pt x="37" y="36"/>
                    </a:lnTo>
                    <a:lnTo>
                      <a:pt x="34" y="30"/>
                    </a:lnTo>
                    <a:lnTo>
                      <a:pt x="33" y="28"/>
                    </a:lnTo>
                    <a:lnTo>
                      <a:pt x="32" y="28"/>
                    </a:lnTo>
                    <a:lnTo>
                      <a:pt x="32" y="26"/>
                    </a:lnTo>
                    <a:lnTo>
                      <a:pt x="31" y="24"/>
                    </a:lnTo>
                    <a:lnTo>
                      <a:pt x="33" y="23"/>
                    </a:lnTo>
                    <a:lnTo>
                      <a:pt x="33" y="21"/>
                    </a:lnTo>
                    <a:lnTo>
                      <a:pt x="33" y="20"/>
                    </a:lnTo>
                    <a:lnTo>
                      <a:pt x="33" y="19"/>
                    </a:lnTo>
                    <a:lnTo>
                      <a:pt x="33" y="19"/>
                    </a:lnTo>
                    <a:lnTo>
                      <a:pt x="32" y="19"/>
                    </a:lnTo>
                    <a:lnTo>
                      <a:pt x="32" y="19"/>
                    </a:lnTo>
                    <a:lnTo>
                      <a:pt x="31" y="18"/>
                    </a:lnTo>
                    <a:lnTo>
                      <a:pt x="31" y="18"/>
                    </a:lnTo>
                    <a:lnTo>
                      <a:pt x="30" y="18"/>
                    </a:lnTo>
                    <a:lnTo>
                      <a:pt x="30" y="17"/>
                    </a:lnTo>
                    <a:lnTo>
                      <a:pt x="30" y="16"/>
                    </a:lnTo>
                    <a:lnTo>
                      <a:pt x="30" y="14"/>
                    </a:lnTo>
                    <a:lnTo>
                      <a:pt x="26" y="12"/>
                    </a:lnTo>
                    <a:lnTo>
                      <a:pt x="26" y="12"/>
                    </a:lnTo>
                    <a:lnTo>
                      <a:pt x="24" y="13"/>
                    </a:lnTo>
                    <a:lnTo>
                      <a:pt x="23" y="14"/>
                    </a:lnTo>
                    <a:lnTo>
                      <a:pt x="23" y="14"/>
                    </a:lnTo>
                    <a:lnTo>
                      <a:pt x="23" y="13"/>
                    </a:lnTo>
                    <a:lnTo>
                      <a:pt x="23" y="12"/>
                    </a:lnTo>
                    <a:lnTo>
                      <a:pt x="23" y="10"/>
                    </a:lnTo>
                    <a:lnTo>
                      <a:pt x="23" y="8"/>
                    </a:lnTo>
                    <a:lnTo>
                      <a:pt x="22" y="8"/>
                    </a:lnTo>
                    <a:lnTo>
                      <a:pt x="22" y="8"/>
                    </a:lnTo>
                    <a:lnTo>
                      <a:pt x="21" y="9"/>
                    </a:lnTo>
                    <a:lnTo>
                      <a:pt x="21" y="8"/>
                    </a:lnTo>
                    <a:lnTo>
                      <a:pt x="21" y="8"/>
                    </a:lnTo>
                    <a:lnTo>
                      <a:pt x="19" y="7"/>
                    </a:lnTo>
                    <a:lnTo>
                      <a:pt x="19" y="5"/>
                    </a:lnTo>
                    <a:lnTo>
                      <a:pt x="17" y="5"/>
                    </a:lnTo>
                    <a:lnTo>
                      <a:pt x="16" y="5"/>
                    </a:lnTo>
                    <a:lnTo>
                      <a:pt x="15" y="8"/>
                    </a:lnTo>
                    <a:lnTo>
                      <a:pt x="14" y="10"/>
                    </a:lnTo>
                    <a:lnTo>
                      <a:pt x="14" y="12"/>
                    </a:lnTo>
                    <a:lnTo>
                      <a:pt x="12" y="9"/>
                    </a:lnTo>
                    <a:lnTo>
                      <a:pt x="13" y="3"/>
                    </a:lnTo>
                    <a:lnTo>
                      <a:pt x="12" y="2"/>
                    </a:lnTo>
                    <a:lnTo>
                      <a:pt x="12" y="2"/>
                    </a:lnTo>
                    <a:lnTo>
                      <a:pt x="10" y="3"/>
                    </a:lnTo>
                    <a:lnTo>
                      <a:pt x="11" y="1"/>
                    </a:lnTo>
                    <a:lnTo>
                      <a:pt x="10" y="1"/>
                    </a:lnTo>
                    <a:lnTo>
                      <a:pt x="8" y="0"/>
                    </a:lnTo>
                    <a:lnTo>
                      <a:pt x="6" y="1"/>
                    </a:lnTo>
                    <a:lnTo>
                      <a:pt x="2" y="2"/>
                    </a:lnTo>
                    <a:lnTo>
                      <a:pt x="1" y="1"/>
                    </a:lnTo>
                    <a:lnTo>
                      <a:pt x="0" y="5"/>
                    </a:lnTo>
                    <a:lnTo>
                      <a:pt x="1" y="10"/>
                    </a:lnTo>
                    <a:lnTo>
                      <a:pt x="1"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7" name="Freeform 18"/>
              <p:cNvSpPr>
                <a:spLocks/>
              </p:cNvSpPr>
              <p:nvPr/>
            </p:nvSpPr>
            <p:spPr bwMode="auto">
              <a:xfrm>
                <a:off x="3746" y="3015"/>
                <a:ext cx="10" cy="16"/>
              </a:xfrm>
              <a:custGeom>
                <a:avLst/>
                <a:gdLst/>
                <a:ahLst/>
                <a:cxnLst>
                  <a:cxn ang="0">
                    <a:pos x="2" y="7"/>
                  </a:cxn>
                  <a:cxn ang="0">
                    <a:pos x="5" y="15"/>
                  </a:cxn>
                  <a:cxn ang="0">
                    <a:pos x="6" y="15"/>
                  </a:cxn>
                  <a:cxn ang="0">
                    <a:pos x="8" y="16"/>
                  </a:cxn>
                  <a:cxn ang="0">
                    <a:pos x="9" y="15"/>
                  </a:cxn>
                  <a:cxn ang="0">
                    <a:pos x="9" y="15"/>
                  </a:cxn>
                  <a:cxn ang="0">
                    <a:pos x="10" y="15"/>
                  </a:cxn>
                  <a:cxn ang="0">
                    <a:pos x="10" y="13"/>
                  </a:cxn>
                  <a:cxn ang="0">
                    <a:pos x="9" y="12"/>
                  </a:cxn>
                  <a:cxn ang="0">
                    <a:pos x="9" y="12"/>
                  </a:cxn>
                  <a:cxn ang="0">
                    <a:pos x="7" y="9"/>
                  </a:cxn>
                  <a:cxn ang="0">
                    <a:pos x="7" y="9"/>
                  </a:cxn>
                  <a:cxn ang="0">
                    <a:pos x="6" y="8"/>
                  </a:cxn>
                  <a:cxn ang="0">
                    <a:pos x="6" y="8"/>
                  </a:cxn>
                  <a:cxn ang="0">
                    <a:pos x="6" y="6"/>
                  </a:cxn>
                  <a:cxn ang="0">
                    <a:pos x="6" y="5"/>
                  </a:cxn>
                  <a:cxn ang="0">
                    <a:pos x="5" y="5"/>
                  </a:cxn>
                  <a:cxn ang="0">
                    <a:pos x="5" y="4"/>
                  </a:cxn>
                  <a:cxn ang="0">
                    <a:pos x="5" y="4"/>
                  </a:cxn>
                  <a:cxn ang="0">
                    <a:pos x="4" y="3"/>
                  </a:cxn>
                  <a:cxn ang="0">
                    <a:pos x="3" y="1"/>
                  </a:cxn>
                  <a:cxn ang="0">
                    <a:pos x="3" y="1"/>
                  </a:cxn>
                  <a:cxn ang="0">
                    <a:pos x="1" y="1"/>
                  </a:cxn>
                  <a:cxn ang="0">
                    <a:pos x="0" y="0"/>
                  </a:cxn>
                  <a:cxn ang="0">
                    <a:pos x="0" y="1"/>
                  </a:cxn>
                  <a:cxn ang="0">
                    <a:pos x="2" y="6"/>
                  </a:cxn>
                  <a:cxn ang="0">
                    <a:pos x="2" y="7"/>
                  </a:cxn>
                </a:cxnLst>
                <a:rect l="0" t="0" r="r" b="b"/>
                <a:pathLst>
                  <a:path w="10" h="16">
                    <a:moveTo>
                      <a:pt x="2" y="7"/>
                    </a:moveTo>
                    <a:lnTo>
                      <a:pt x="5" y="15"/>
                    </a:lnTo>
                    <a:lnTo>
                      <a:pt x="6" y="15"/>
                    </a:lnTo>
                    <a:lnTo>
                      <a:pt x="8" y="16"/>
                    </a:lnTo>
                    <a:lnTo>
                      <a:pt x="9" y="15"/>
                    </a:lnTo>
                    <a:lnTo>
                      <a:pt x="9" y="15"/>
                    </a:lnTo>
                    <a:lnTo>
                      <a:pt x="10" y="15"/>
                    </a:lnTo>
                    <a:lnTo>
                      <a:pt x="10" y="13"/>
                    </a:lnTo>
                    <a:lnTo>
                      <a:pt x="9" y="12"/>
                    </a:lnTo>
                    <a:lnTo>
                      <a:pt x="9" y="12"/>
                    </a:lnTo>
                    <a:lnTo>
                      <a:pt x="7" y="9"/>
                    </a:lnTo>
                    <a:lnTo>
                      <a:pt x="7" y="9"/>
                    </a:lnTo>
                    <a:lnTo>
                      <a:pt x="6" y="8"/>
                    </a:lnTo>
                    <a:lnTo>
                      <a:pt x="6" y="8"/>
                    </a:lnTo>
                    <a:lnTo>
                      <a:pt x="6" y="6"/>
                    </a:lnTo>
                    <a:lnTo>
                      <a:pt x="6" y="5"/>
                    </a:lnTo>
                    <a:lnTo>
                      <a:pt x="5" y="5"/>
                    </a:lnTo>
                    <a:lnTo>
                      <a:pt x="5" y="4"/>
                    </a:lnTo>
                    <a:lnTo>
                      <a:pt x="5" y="4"/>
                    </a:lnTo>
                    <a:lnTo>
                      <a:pt x="4" y="3"/>
                    </a:lnTo>
                    <a:lnTo>
                      <a:pt x="3" y="1"/>
                    </a:lnTo>
                    <a:lnTo>
                      <a:pt x="3" y="1"/>
                    </a:lnTo>
                    <a:lnTo>
                      <a:pt x="1" y="1"/>
                    </a:lnTo>
                    <a:lnTo>
                      <a:pt x="0" y="0"/>
                    </a:lnTo>
                    <a:lnTo>
                      <a:pt x="0" y="1"/>
                    </a:lnTo>
                    <a:lnTo>
                      <a:pt x="2" y="6"/>
                    </a:lnTo>
                    <a:lnTo>
                      <a:pt x="2"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8" name="Freeform 19"/>
              <p:cNvSpPr>
                <a:spLocks/>
              </p:cNvSpPr>
              <p:nvPr/>
            </p:nvSpPr>
            <p:spPr bwMode="auto">
              <a:xfrm>
                <a:off x="3758" y="2850"/>
                <a:ext cx="104" cy="157"/>
              </a:xfrm>
              <a:custGeom>
                <a:avLst/>
                <a:gdLst/>
                <a:ahLst/>
                <a:cxnLst>
                  <a:cxn ang="0">
                    <a:pos x="14" y="54"/>
                  </a:cxn>
                  <a:cxn ang="0">
                    <a:pos x="25" y="75"/>
                  </a:cxn>
                  <a:cxn ang="0">
                    <a:pos x="46" y="110"/>
                  </a:cxn>
                  <a:cxn ang="0">
                    <a:pos x="55" y="130"/>
                  </a:cxn>
                  <a:cxn ang="0">
                    <a:pos x="57" y="134"/>
                  </a:cxn>
                  <a:cxn ang="0">
                    <a:pos x="57" y="137"/>
                  </a:cxn>
                  <a:cxn ang="0">
                    <a:pos x="66" y="144"/>
                  </a:cxn>
                  <a:cxn ang="0">
                    <a:pos x="68" y="147"/>
                  </a:cxn>
                  <a:cxn ang="0">
                    <a:pos x="60" y="147"/>
                  </a:cxn>
                  <a:cxn ang="0">
                    <a:pos x="60" y="151"/>
                  </a:cxn>
                  <a:cxn ang="0">
                    <a:pos x="64" y="153"/>
                  </a:cxn>
                  <a:cxn ang="0">
                    <a:pos x="65" y="158"/>
                  </a:cxn>
                  <a:cxn ang="0">
                    <a:pos x="69" y="154"/>
                  </a:cxn>
                  <a:cxn ang="0">
                    <a:pos x="73" y="153"/>
                  </a:cxn>
                  <a:cxn ang="0">
                    <a:pos x="72" y="157"/>
                  </a:cxn>
                  <a:cxn ang="0">
                    <a:pos x="75" y="155"/>
                  </a:cxn>
                  <a:cxn ang="0">
                    <a:pos x="76" y="155"/>
                  </a:cxn>
                  <a:cxn ang="0">
                    <a:pos x="79" y="153"/>
                  </a:cxn>
                  <a:cxn ang="0">
                    <a:pos x="90" y="155"/>
                  </a:cxn>
                  <a:cxn ang="0">
                    <a:pos x="83" y="156"/>
                  </a:cxn>
                  <a:cxn ang="0">
                    <a:pos x="82" y="159"/>
                  </a:cxn>
                  <a:cxn ang="0">
                    <a:pos x="94" y="158"/>
                  </a:cxn>
                  <a:cxn ang="0">
                    <a:pos x="77" y="163"/>
                  </a:cxn>
                  <a:cxn ang="0">
                    <a:pos x="73" y="175"/>
                  </a:cxn>
                  <a:cxn ang="0">
                    <a:pos x="76" y="177"/>
                  </a:cxn>
                  <a:cxn ang="0">
                    <a:pos x="75" y="180"/>
                  </a:cxn>
                  <a:cxn ang="0">
                    <a:pos x="77" y="183"/>
                  </a:cxn>
                  <a:cxn ang="0">
                    <a:pos x="85" y="186"/>
                  </a:cxn>
                  <a:cxn ang="0">
                    <a:pos x="79" y="192"/>
                  </a:cxn>
                  <a:cxn ang="0">
                    <a:pos x="82" y="192"/>
                  </a:cxn>
                  <a:cxn ang="0">
                    <a:pos x="83" y="196"/>
                  </a:cxn>
                  <a:cxn ang="0">
                    <a:pos x="92" y="200"/>
                  </a:cxn>
                  <a:cxn ang="0">
                    <a:pos x="94" y="196"/>
                  </a:cxn>
                  <a:cxn ang="0">
                    <a:pos x="99" y="197"/>
                  </a:cxn>
                  <a:cxn ang="0">
                    <a:pos x="96" y="186"/>
                  </a:cxn>
                  <a:cxn ang="0">
                    <a:pos x="102" y="191"/>
                  </a:cxn>
                  <a:cxn ang="0">
                    <a:pos x="107" y="190"/>
                  </a:cxn>
                  <a:cxn ang="0">
                    <a:pos x="106" y="183"/>
                  </a:cxn>
                  <a:cxn ang="0">
                    <a:pos x="111" y="184"/>
                  </a:cxn>
                  <a:cxn ang="0">
                    <a:pos x="110" y="165"/>
                  </a:cxn>
                  <a:cxn ang="0">
                    <a:pos x="117" y="173"/>
                  </a:cxn>
                  <a:cxn ang="0">
                    <a:pos x="120" y="168"/>
                  </a:cxn>
                  <a:cxn ang="0">
                    <a:pos x="132" y="158"/>
                  </a:cxn>
                  <a:cxn ang="0">
                    <a:pos x="130" y="150"/>
                  </a:cxn>
                  <a:cxn ang="0">
                    <a:pos x="125" y="147"/>
                  </a:cxn>
                  <a:cxn ang="0">
                    <a:pos x="123" y="150"/>
                  </a:cxn>
                  <a:cxn ang="0">
                    <a:pos x="121" y="142"/>
                  </a:cxn>
                  <a:cxn ang="0">
                    <a:pos x="116" y="142"/>
                  </a:cxn>
                  <a:cxn ang="0">
                    <a:pos x="115" y="142"/>
                  </a:cxn>
                  <a:cxn ang="0">
                    <a:pos x="116" y="132"/>
                  </a:cxn>
                  <a:cxn ang="0">
                    <a:pos x="111" y="127"/>
                  </a:cxn>
                  <a:cxn ang="0">
                    <a:pos x="102" y="123"/>
                  </a:cxn>
                  <a:cxn ang="0">
                    <a:pos x="109" y="92"/>
                  </a:cxn>
                  <a:cxn ang="0">
                    <a:pos x="94" y="69"/>
                  </a:cxn>
                  <a:cxn ang="0">
                    <a:pos x="88" y="56"/>
                  </a:cxn>
                  <a:cxn ang="0">
                    <a:pos x="87" y="26"/>
                  </a:cxn>
                  <a:cxn ang="0">
                    <a:pos x="63" y="2"/>
                  </a:cxn>
                  <a:cxn ang="0">
                    <a:pos x="51" y="10"/>
                  </a:cxn>
                  <a:cxn ang="0">
                    <a:pos x="59" y="18"/>
                  </a:cxn>
                  <a:cxn ang="0">
                    <a:pos x="45" y="19"/>
                  </a:cxn>
                  <a:cxn ang="0">
                    <a:pos x="27" y="20"/>
                  </a:cxn>
                  <a:cxn ang="0">
                    <a:pos x="16" y="13"/>
                  </a:cxn>
                  <a:cxn ang="0">
                    <a:pos x="13" y="26"/>
                  </a:cxn>
                </a:cxnLst>
                <a:rect l="0" t="0" r="r" b="b"/>
                <a:pathLst>
                  <a:path w="132" h="200">
                    <a:moveTo>
                      <a:pt x="13" y="26"/>
                    </a:moveTo>
                    <a:cubicBezTo>
                      <a:pt x="22" y="32"/>
                      <a:pt x="22" y="32"/>
                      <a:pt x="22" y="32"/>
                    </a:cubicBezTo>
                    <a:cubicBezTo>
                      <a:pt x="22" y="32"/>
                      <a:pt x="23" y="37"/>
                      <a:pt x="16" y="43"/>
                    </a:cubicBezTo>
                    <a:cubicBezTo>
                      <a:pt x="10" y="49"/>
                      <a:pt x="8" y="54"/>
                      <a:pt x="14" y="54"/>
                    </a:cubicBezTo>
                    <a:cubicBezTo>
                      <a:pt x="21" y="54"/>
                      <a:pt x="29" y="56"/>
                      <a:pt x="29" y="56"/>
                    </a:cubicBezTo>
                    <a:cubicBezTo>
                      <a:pt x="29" y="56"/>
                      <a:pt x="33" y="57"/>
                      <a:pt x="28" y="62"/>
                    </a:cubicBezTo>
                    <a:cubicBezTo>
                      <a:pt x="22" y="68"/>
                      <a:pt x="20" y="70"/>
                      <a:pt x="20" y="70"/>
                    </a:cubicBezTo>
                    <a:cubicBezTo>
                      <a:pt x="20" y="70"/>
                      <a:pt x="12" y="75"/>
                      <a:pt x="25" y="75"/>
                    </a:cubicBezTo>
                    <a:cubicBezTo>
                      <a:pt x="37" y="75"/>
                      <a:pt x="37" y="81"/>
                      <a:pt x="37" y="81"/>
                    </a:cubicBezTo>
                    <a:cubicBezTo>
                      <a:pt x="37" y="81"/>
                      <a:pt x="40" y="91"/>
                      <a:pt x="43" y="94"/>
                    </a:cubicBezTo>
                    <a:cubicBezTo>
                      <a:pt x="45" y="96"/>
                      <a:pt x="45" y="106"/>
                      <a:pt x="45" y="106"/>
                    </a:cubicBezTo>
                    <a:cubicBezTo>
                      <a:pt x="45" y="106"/>
                      <a:pt x="49" y="107"/>
                      <a:pt x="46" y="110"/>
                    </a:cubicBezTo>
                    <a:cubicBezTo>
                      <a:pt x="43" y="113"/>
                      <a:pt x="44" y="119"/>
                      <a:pt x="47" y="119"/>
                    </a:cubicBezTo>
                    <a:cubicBezTo>
                      <a:pt x="50" y="119"/>
                      <a:pt x="52" y="122"/>
                      <a:pt x="52" y="122"/>
                    </a:cubicBezTo>
                    <a:cubicBezTo>
                      <a:pt x="55" y="129"/>
                      <a:pt x="55" y="129"/>
                      <a:pt x="55" y="129"/>
                    </a:cubicBezTo>
                    <a:cubicBezTo>
                      <a:pt x="55" y="130"/>
                      <a:pt x="55" y="130"/>
                      <a:pt x="55" y="130"/>
                    </a:cubicBezTo>
                    <a:cubicBezTo>
                      <a:pt x="55" y="131"/>
                      <a:pt x="55" y="131"/>
                      <a:pt x="55" y="131"/>
                    </a:cubicBezTo>
                    <a:cubicBezTo>
                      <a:pt x="58" y="132"/>
                      <a:pt x="58" y="132"/>
                      <a:pt x="58" y="132"/>
                    </a:cubicBezTo>
                    <a:cubicBezTo>
                      <a:pt x="58" y="133"/>
                      <a:pt x="58" y="133"/>
                      <a:pt x="58" y="133"/>
                    </a:cubicBezTo>
                    <a:cubicBezTo>
                      <a:pt x="57" y="134"/>
                      <a:pt x="57" y="134"/>
                      <a:pt x="57" y="134"/>
                    </a:cubicBezTo>
                    <a:cubicBezTo>
                      <a:pt x="55" y="134"/>
                      <a:pt x="55" y="134"/>
                      <a:pt x="55" y="134"/>
                    </a:cubicBezTo>
                    <a:cubicBezTo>
                      <a:pt x="56" y="135"/>
                      <a:pt x="56" y="135"/>
                      <a:pt x="56" y="135"/>
                    </a:cubicBezTo>
                    <a:cubicBezTo>
                      <a:pt x="56" y="136"/>
                      <a:pt x="56" y="136"/>
                      <a:pt x="56" y="136"/>
                    </a:cubicBezTo>
                    <a:cubicBezTo>
                      <a:pt x="57" y="137"/>
                      <a:pt x="57" y="137"/>
                      <a:pt x="57" y="137"/>
                    </a:cubicBezTo>
                    <a:cubicBezTo>
                      <a:pt x="59" y="142"/>
                      <a:pt x="59" y="142"/>
                      <a:pt x="59" y="142"/>
                    </a:cubicBezTo>
                    <a:cubicBezTo>
                      <a:pt x="62" y="144"/>
                      <a:pt x="62" y="144"/>
                      <a:pt x="62" y="144"/>
                    </a:cubicBezTo>
                    <a:cubicBezTo>
                      <a:pt x="62" y="145"/>
                      <a:pt x="62" y="145"/>
                      <a:pt x="62" y="145"/>
                    </a:cubicBezTo>
                    <a:cubicBezTo>
                      <a:pt x="66" y="144"/>
                      <a:pt x="66" y="144"/>
                      <a:pt x="66" y="144"/>
                    </a:cubicBezTo>
                    <a:cubicBezTo>
                      <a:pt x="68" y="145"/>
                      <a:pt x="68" y="145"/>
                      <a:pt x="68" y="145"/>
                    </a:cubicBezTo>
                    <a:cubicBezTo>
                      <a:pt x="71" y="142"/>
                      <a:pt x="71" y="142"/>
                      <a:pt x="71" y="142"/>
                    </a:cubicBezTo>
                    <a:cubicBezTo>
                      <a:pt x="70" y="145"/>
                      <a:pt x="70" y="145"/>
                      <a:pt x="70" y="145"/>
                    </a:cubicBezTo>
                    <a:cubicBezTo>
                      <a:pt x="68" y="147"/>
                      <a:pt x="68" y="147"/>
                      <a:pt x="68" y="147"/>
                    </a:cubicBezTo>
                    <a:cubicBezTo>
                      <a:pt x="65" y="147"/>
                      <a:pt x="65" y="147"/>
                      <a:pt x="65" y="147"/>
                    </a:cubicBezTo>
                    <a:cubicBezTo>
                      <a:pt x="65" y="148"/>
                      <a:pt x="65" y="148"/>
                      <a:pt x="65" y="148"/>
                    </a:cubicBezTo>
                    <a:cubicBezTo>
                      <a:pt x="63" y="148"/>
                      <a:pt x="63" y="148"/>
                      <a:pt x="63" y="148"/>
                    </a:cubicBezTo>
                    <a:cubicBezTo>
                      <a:pt x="60" y="147"/>
                      <a:pt x="60" y="147"/>
                      <a:pt x="60" y="147"/>
                    </a:cubicBezTo>
                    <a:cubicBezTo>
                      <a:pt x="60" y="148"/>
                      <a:pt x="60" y="148"/>
                      <a:pt x="60" y="148"/>
                    </a:cubicBezTo>
                    <a:cubicBezTo>
                      <a:pt x="59" y="149"/>
                      <a:pt x="59" y="149"/>
                      <a:pt x="59" y="149"/>
                    </a:cubicBezTo>
                    <a:cubicBezTo>
                      <a:pt x="60" y="150"/>
                      <a:pt x="60" y="150"/>
                      <a:pt x="60" y="150"/>
                    </a:cubicBezTo>
                    <a:cubicBezTo>
                      <a:pt x="60" y="151"/>
                      <a:pt x="60" y="151"/>
                      <a:pt x="60" y="151"/>
                    </a:cubicBezTo>
                    <a:cubicBezTo>
                      <a:pt x="61" y="153"/>
                      <a:pt x="61" y="153"/>
                      <a:pt x="61" y="153"/>
                    </a:cubicBezTo>
                    <a:cubicBezTo>
                      <a:pt x="62" y="153"/>
                      <a:pt x="62" y="153"/>
                      <a:pt x="62" y="153"/>
                    </a:cubicBezTo>
                    <a:cubicBezTo>
                      <a:pt x="62" y="154"/>
                      <a:pt x="62" y="154"/>
                      <a:pt x="62" y="154"/>
                    </a:cubicBezTo>
                    <a:cubicBezTo>
                      <a:pt x="64" y="153"/>
                      <a:pt x="64" y="153"/>
                      <a:pt x="64" y="153"/>
                    </a:cubicBezTo>
                    <a:cubicBezTo>
                      <a:pt x="64" y="154"/>
                      <a:pt x="64" y="154"/>
                      <a:pt x="64" y="154"/>
                    </a:cubicBezTo>
                    <a:cubicBezTo>
                      <a:pt x="64" y="155"/>
                      <a:pt x="64" y="155"/>
                      <a:pt x="64" y="155"/>
                    </a:cubicBezTo>
                    <a:cubicBezTo>
                      <a:pt x="64" y="156"/>
                      <a:pt x="64" y="156"/>
                      <a:pt x="64" y="156"/>
                    </a:cubicBezTo>
                    <a:cubicBezTo>
                      <a:pt x="65" y="158"/>
                      <a:pt x="65" y="158"/>
                      <a:pt x="65" y="158"/>
                    </a:cubicBezTo>
                    <a:cubicBezTo>
                      <a:pt x="66" y="157"/>
                      <a:pt x="66" y="157"/>
                      <a:pt x="66" y="157"/>
                    </a:cubicBezTo>
                    <a:cubicBezTo>
                      <a:pt x="67" y="156"/>
                      <a:pt x="67" y="156"/>
                      <a:pt x="67" y="156"/>
                    </a:cubicBezTo>
                    <a:cubicBezTo>
                      <a:pt x="68" y="155"/>
                      <a:pt x="68" y="155"/>
                      <a:pt x="68" y="155"/>
                    </a:cubicBezTo>
                    <a:cubicBezTo>
                      <a:pt x="69" y="154"/>
                      <a:pt x="69" y="154"/>
                      <a:pt x="69" y="154"/>
                    </a:cubicBezTo>
                    <a:cubicBezTo>
                      <a:pt x="69" y="153"/>
                      <a:pt x="69" y="153"/>
                      <a:pt x="69" y="153"/>
                    </a:cubicBezTo>
                    <a:cubicBezTo>
                      <a:pt x="69" y="152"/>
                      <a:pt x="69" y="152"/>
                      <a:pt x="69" y="152"/>
                    </a:cubicBezTo>
                    <a:cubicBezTo>
                      <a:pt x="72" y="153"/>
                      <a:pt x="72" y="153"/>
                      <a:pt x="72" y="153"/>
                    </a:cubicBezTo>
                    <a:cubicBezTo>
                      <a:pt x="73" y="153"/>
                      <a:pt x="73" y="153"/>
                      <a:pt x="73" y="153"/>
                    </a:cubicBezTo>
                    <a:cubicBezTo>
                      <a:pt x="71" y="155"/>
                      <a:pt x="71" y="155"/>
                      <a:pt x="71" y="155"/>
                    </a:cubicBezTo>
                    <a:cubicBezTo>
                      <a:pt x="71" y="155"/>
                      <a:pt x="71" y="155"/>
                      <a:pt x="71" y="155"/>
                    </a:cubicBezTo>
                    <a:cubicBezTo>
                      <a:pt x="71" y="157"/>
                      <a:pt x="71" y="157"/>
                      <a:pt x="71" y="157"/>
                    </a:cubicBezTo>
                    <a:cubicBezTo>
                      <a:pt x="72" y="157"/>
                      <a:pt x="72" y="157"/>
                      <a:pt x="72" y="157"/>
                    </a:cubicBezTo>
                    <a:cubicBezTo>
                      <a:pt x="72" y="159"/>
                      <a:pt x="72" y="159"/>
                      <a:pt x="72" y="159"/>
                    </a:cubicBezTo>
                    <a:cubicBezTo>
                      <a:pt x="73" y="158"/>
                      <a:pt x="73" y="158"/>
                      <a:pt x="73" y="158"/>
                    </a:cubicBezTo>
                    <a:cubicBezTo>
                      <a:pt x="74" y="157"/>
                      <a:pt x="74" y="157"/>
                      <a:pt x="74" y="157"/>
                    </a:cubicBezTo>
                    <a:cubicBezTo>
                      <a:pt x="75" y="155"/>
                      <a:pt x="75" y="155"/>
                      <a:pt x="75" y="155"/>
                    </a:cubicBezTo>
                    <a:cubicBezTo>
                      <a:pt x="76" y="154"/>
                      <a:pt x="76" y="154"/>
                      <a:pt x="76" y="154"/>
                    </a:cubicBezTo>
                    <a:cubicBezTo>
                      <a:pt x="77" y="151"/>
                      <a:pt x="77" y="151"/>
                      <a:pt x="77" y="151"/>
                    </a:cubicBezTo>
                    <a:cubicBezTo>
                      <a:pt x="77" y="152"/>
                      <a:pt x="77" y="152"/>
                      <a:pt x="77" y="152"/>
                    </a:cubicBezTo>
                    <a:cubicBezTo>
                      <a:pt x="76" y="155"/>
                      <a:pt x="76" y="155"/>
                      <a:pt x="76" y="155"/>
                    </a:cubicBezTo>
                    <a:cubicBezTo>
                      <a:pt x="77" y="156"/>
                      <a:pt x="77" y="156"/>
                      <a:pt x="77" y="156"/>
                    </a:cubicBezTo>
                    <a:cubicBezTo>
                      <a:pt x="79" y="155"/>
                      <a:pt x="79" y="155"/>
                      <a:pt x="79" y="155"/>
                    </a:cubicBezTo>
                    <a:cubicBezTo>
                      <a:pt x="79" y="153"/>
                      <a:pt x="79" y="153"/>
                      <a:pt x="79" y="153"/>
                    </a:cubicBezTo>
                    <a:cubicBezTo>
                      <a:pt x="79" y="153"/>
                      <a:pt x="79" y="153"/>
                      <a:pt x="79" y="153"/>
                    </a:cubicBezTo>
                    <a:cubicBezTo>
                      <a:pt x="83" y="152"/>
                      <a:pt x="83" y="152"/>
                      <a:pt x="83" y="152"/>
                    </a:cubicBezTo>
                    <a:cubicBezTo>
                      <a:pt x="82" y="154"/>
                      <a:pt x="82" y="154"/>
                      <a:pt x="82" y="154"/>
                    </a:cubicBezTo>
                    <a:cubicBezTo>
                      <a:pt x="84" y="155"/>
                      <a:pt x="84" y="155"/>
                      <a:pt x="84" y="155"/>
                    </a:cubicBezTo>
                    <a:cubicBezTo>
                      <a:pt x="90" y="155"/>
                      <a:pt x="90" y="155"/>
                      <a:pt x="90" y="155"/>
                    </a:cubicBezTo>
                    <a:cubicBezTo>
                      <a:pt x="90" y="155"/>
                      <a:pt x="90" y="155"/>
                      <a:pt x="90" y="155"/>
                    </a:cubicBezTo>
                    <a:cubicBezTo>
                      <a:pt x="90" y="156"/>
                      <a:pt x="90" y="156"/>
                      <a:pt x="90" y="156"/>
                    </a:cubicBezTo>
                    <a:cubicBezTo>
                      <a:pt x="88" y="156"/>
                      <a:pt x="88" y="156"/>
                      <a:pt x="88" y="156"/>
                    </a:cubicBezTo>
                    <a:cubicBezTo>
                      <a:pt x="83" y="156"/>
                      <a:pt x="83" y="156"/>
                      <a:pt x="83" y="156"/>
                    </a:cubicBezTo>
                    <a:cubicBezTo>
                      <a:pt x="83" y="157"/>
                      <a:pt x="83" y="157"/>
                      <a:pt x="83" y="157"/>
                    </a:cubicBezTo>
                    <a:cubicBezTo>
                      <a:pt x="81" y="157"/>
                      <a:pt x="81" y="157"/>
                      <a:pt x="81" y="157"/>
                    </a:cubicBezTo>
                    <a:cubicBezTo>
                      <a:pt x="81" y="158"/>
                      <a:pt x="81" y="158"/>
                      <a:pt x="81" y="158"/>
                    </a:cubicBezTo>
                    <a:cubicBezTo>
                      <a:pt x="82" y="159"/>
                      <a:pt x="82" y="159"/>
                      <a:pt x="82" y="159"/>
                    </a:cubicBezTo>
                    <a:cubicBezTo>
                      <a:pt x="84" y="160"/>
                      <a:pt x="84" y="160"/>
                      <a:pt x="84" y="160"/>
                    </a:cubicBezTo>
                    <a:cubicBezTo>
                      <a:pt x="88" y="160"/>
                      <a:pt x="88" y="160"/>
                      <a:pt x="88" y="160"/>
                    </a:cubicBezTo>
                    <a:cubicBezTo>
                      <a:pt x="89" y="159"/>
                      <a:pt x="89" y="159"/>
                      <a:pt x="89" y="159"/>
                    </a:cubicBezTo>
                    <a:cubicBezTo>
                      <a:pt x="94" y="158"/>
                      <a:pt x="94" y="158"/>
                      <a:pt x="94" y="158"/>
                    </a:cubicBezTo>
                    <a:cubicBezTo>
                      <a:pt x="96" y="157"/>
                      <a:pt x="96" y="157"/>
                      <a:pt x="96" y="157"/>
                    </a:cubicBezTo>
                    <a:cubicBezTo>
                      <a:pt x="95" y="159"/>
                      <a:pt x="95" y="159"/>
                      <a:pt x="95" y="159"/>
                    </a:cubicBezTo>
                    <a:cubicBezTo>
                      <a:pt x="95" y="160"/>
                      <a:pt x="95" y="160"/>
                      <a:pt x="95" y="160"/>
                    </a:cubicBezTo>
                    <a:cubicBezTo>
                      <a:pt x="77" y="163"/>
                      <a:pt x="77" y="163"/>
                      <a:pt x="77" y="163"/>
                    </a:cubicBezTo>
                    <a:cubicBezTo>
                      <a:pt x="74" y="166"/>
                      <a:pt x="74" y="166"/>
                      <a:pt x="74" y="166"/>
                    </a:cubicBezTo>
                    <a:cubicBezTo>
                      <a:pt x="72" y="167"/>
                      <a:pt x="72" y="167"/>
                      <a:pt x="72" y="167"/>
                    </a:cubicBezTo>
                    <a:cubicBezTo>
                      <a:pt x="71" y="169"/>
                      <a:pt x="71" y="169"/>
                      <a:pt x="71" y="169"/>
                    </a:cubicBezTo>
                    <a:cubicBezTo>
                      <a:pt x="73" y="175"/>
                      <a:pt x="73" y="175"/>
                      <a:pt x="73" y="175"/>
                    </a:cubicBezTo>
                    <a:cubicBezTo>
                      <a:pt x="75" y="174"/>
                      <a:pt x="75" y="174"/>
                      <a:pt x="75" y="174"/>
                    </a:cubicBezTo>
                    <a:cubicBezTo>
                      <a:pt x="78" y="176"/>
                      <a:pt x="78" y="176"/>
                      <a:pt x="78" y="176"/>
                    </a:cubicBezTo>
                    <a:cubicBezTo>
                      <a:pt x="78" y="178"/>
                      <a:pt x="78" y="178"/>
                      <a:pt x="78" y="178"/>
                    </a:cubicBezTo>
                    <a:cubicBezTo>
                      <a:pt x="76" y="177"/>
                      <a:pt x="76" y="177"/>
                      <a:pt x="76" y="177"/>
                    </a:cubicBezTo>
                    <a:cubicBezTo>
                      <a:pt x="75" y="176"/>
                      <a:pt x="75" y="176"/>
                      <a:pt x="75" y="176"/>
                    </a:cubicBezTo>
                    <a:cubicBezTo>
                      <a:pt x="74" y="177"/>
                      <a:pt x="74" y="177"/>
                      <a:pt x="74" y="177"/>
                    </a:cubicBezTo>
                    <a:cubicBezTo>
                      <a:pt x="74" y="179"/>
                      <a:pt x="74" y="179"/>
                      <a:pt x="74" y="179"/>
                    </a:cubicBezTo>
                    <a:cubicBezTo>
                      <a:pt x="75" y="180"/>
                      <a:pt x="75" y="180"/>
                      <a:pt x="75" y="180"/>
                    </a:cubicBezTo>
                    <a:cubicBezTo>
                      <a:pt x="76" y="180"/>
                      <a:pt x="76" y="180"/>
                      <a:pt x="76" y="180"/>
                    </a:cubicBezTo>
                    <a:cubicBezTo>
                      <a:pt x="76" y="181"/>
                      <a:pt x="76" y="181"/>
                      <a:pt x="76" y="181"/>
                    </a:cubicBezTo>
                    <a:cubicBezTo>
                      <a:pt x="76" y="182"/>
                      <a:pt x="76" y="182"/>
                      <a:pt x="76" y="182"/>
                    </a:cubicBezTo>
                    <a:cubicBezTo>
                      <a:pt x="77" y="183"/>
                      <a:pt x="77" y="183"/>
                      <a:pt x="77" y="183"/>
                    </a:cubicBezTo>
                    <a:cubicBezTo>
                      <a:pt x="79" y="182"/>
                      <a:pt x="79" y="182"/>
                      <a:pt x="79" y="182"/>
                    </a:cubicBezTo>
                    <a:cubicBezTo>
                      <a:pt x="80" y="183"/>
                      <a:pt x="80" y="183"/>
                      <a:pt x="80" y="183"/>
                    </a:cubicBezTo>
                    <a:cubicBezTo>
                      <a:pt x="86" y="185"/>
                      <a:pt x="86" y="185"/>
                      <a:pt x="86" y="185"/>
                    </a:cubicBezTo>
                    <a:cubicBezTo>
                      <a:pt x="85" y="186"/>
                      <a:pt x="85" y="186"/>
                      <a:pt x="85" y="186"/>
                    </a:cubicBezTo>
                    <a:cubicBezTo>
                      <a:pt x="77" y="187"/>
                      <a:pt x="77" y="187"/>
                      <a:pt x="77" y="187"/>
                    </a:cubicBezTo>
                    <a:cubicBezTo>
                      <a:pt x="77" y="189"/>
                      <a:pt x="77" y="189"/>
                      <a:pt x="77" y="189"/>
                    </a:cubicBezTo>
                    <a:cubicBezTo>
                      <a:pt x="78" y="191"/>
                      <a:pt x="78" y="191"/>
                      <a:pt x="78" y="191"/>
                    </a:cubicBezTo>
                    <a:cubicBezTo>
                      <a:pt x="79" y="192"/>
                      <a:pt x="79" y="192"/>
                      <a:pt x="79" y="192"/>
                    </a:cubicBezTo>
                    <a:cubicBezTo>
                      <a:pt x="80" y="193"/>
                      <a:pt x="80" y="193"/>
                      <a:pt x="80" y="193"/>
                    </a:cubicBezTo>
                    <a:cubicBezTo>
                      <a:pt x="81" y="194"/>
                      <a:pt x="81" y="194"/>
                      <a:pt x="81" y="194"/>
                    </a:cubicBezTo>
                    <a:cubicBezTo>
                      <a:pt x="82" y="193"/>
                      <a:pt x="82" y="193"/>
                      <a:pt x="82" y="193"/>
                    </a:cubicBezTo>
                    <a:cubicBezTo>
                      <a:pt x="82" y="192"/>
                      <a:pt x="82" y="192"/>
                      <a:pt x="82" y="192"/>
                    </a:cubicBezTo>
                    <a:cubicBezTo>
                      <a:pt x="82" y="193"/>
                      <a:pt x="82" y="193"/>
                      <a:pt x="82" y="193"/>
                    </a:cubicBezTo>
                    <a:cubicBezTo>
                      <a:pt x="82" y="193"/>
                      <a:pt x="82" y="193"/>
                      <a:pt x="82" y="193"/>
                    </a:cubicBezTo>
                    <a:cubicBezTo>
                      <a:pt x="82" y="194"/>
                      <a:pt x="82" y="194"/>
                      <a:pt x="82" y="194"/>
                    </a:cubicBezTo>
                    <a:cubicBezTo>
                      <a:pt x="83" y="196"/>
                      <a:pt x="83" y="196"/>
                      <a:pt x="83" y="196"/>
                    </a:cubicBezTo>
                    <a:cubicBezTo>
                      <a:pt x="83" y="197"/>
                      <a:pt x="83" y="197"/>
                      <a:pt x="83" y="197"/>
                    </a:cubicBezTo>
                    <a:cubicBezTo>
                      <a:pt x="86" y="197"/>
                      <a:pt x="86" y="197"/>
                      <a:pt x="86" y="197"/>
                    </a:cubicBezTo>
                    <a:cubicBezTo>
                      <a:pt x="87" y="199"/>
                      <a:pt x="87" y="199"/>
                      <a:pt x="87" y="199"/>
                    </a:cubicBezTo>
                    <a:cubicBezTo>
                      <a:pt x="92" y="200"/>
                      <a:pt x="92" y="200"/>
                      <a:pt x="92" y="200"/>
                    </a:cubicBezTo>
                    <a:cubicBezTo>
                      <a:pt x="96" y="200"/>
                      <a:pt x="96" y="200"/>
                      <a:pt x="96" y="200"/>
                    </a:cubicBezTo>
                    <a:cubicBezTo>
                      <a:pt x="96" y="199"/>
                      <a:pt x="96" y="199"/>
                      <a:pt x="96" y="199"/>
                    </a:cubicBezTo>
                    <a:cubicBezTo>
                      <a:pt x="96" y="197"/>
                      <a:pt x="96" y="197"/>
                      <a:pt x="96" y="197"/>
                    </a:cubicBezTo>
                    <a:cubicBezTo>
                      <a:pt x="94" y="196"/>
                      <a:pt x="94" y="196"/>
                      <a:pt x="94" y="196"/>
                    </a:cubicBezTo>
                    <a:cubicBezTo>
                      <a:pt x="93" y="194"/>
                      <a:pt x="93" y="194"/>
                      <a:pt x="93" y="194"/>
                    </a:cubicBezTo>
                    <a:cubicBezTo>
                      <a:pt x="96" y="194"/>
                      <a:pt x="96" y="194"/>
                      <a:pt x="96" y="194"/>
                    </a:cubicBezTo>
                    <a:cubicBezTo>
                      <a:pt x="98" y="195"/>
                      <a:pt x="98" y="195"/>
                      <a:pt x="98" y="195"/>
                    </a:cubicBezTo>
                    <a:cubicBezTo>
                      <a:pt x="99" y="197"/>
                      <a:pt x="99" y="197"/>
                      <a:pt x="99" y="197"/>
                    </a:cubicBezTo>
                    <a:cubicBezTo>
                      <a:pt x="101" y="198"/>
                      <a:pt x="101" y="198"/>
                      <a:pt x="101" y="198"/>
                    </a:cubicBezTo>
                    <a:cubicBezTo>
                      <a:pt x="101" y="199"/>
                      <a:pt x="101" y="199"/>
                      <a:pt x="101" y="199"/>
                    </a:cubicBezTo>
                    <a:cubicBezTo>
                      <a:pt x="102" y="198"/>
                      <a:pt x="102" y="198"/>
                      <a:pt x="102" y="198"/>
                    </a:cubicBezTo>
                    <a:cubicBezTo>
                      <a:pt x="96" y="186"/>
                      <a:pt x="96" y="186"/>
                      <a:pt x="96" y="186"/>
                    </a:cubicBezTo>
                    <a:cubicBezTo>
                      <a:pt x="96" y="183"/>
                      <a:pt x="96" y="183"/>
                      <a:pt x="96" y="183"/>
                    </a:cubicBezTo>
                    <a:cubicBezTo>
                      <a:pt x="96" y="183"/>
                      <a:pt x="96" y="183"/>
                      <a:pt x="96" y="183"/>
                    </a:cubicBezTo>
                    <a:cubicBezTo>
                      <a:pt x="99" y="189"/>
                      <a:pt x="99" y="189"/>
                      <a:pt x="99" y="189"/>
                    </a:cubicBezTo>
                    <a:cubicBezTo>
                      <a:pt x="102" y="191"/>
                      <a:pt x="102" y="191"/>
                      <a:pt x="102" y="191"/>
                    </a:cubicBezTo>
                    <a:cubicBezTo>
                      <a:pt x="104" y="197"/>
                      <a:pt x="104" y="197"/>
                      <a:pt x="104" y="197"/>
                    </a:cubicBezTo>
                    <a:cubicBezTo>
                      <a:pt x="105" y="198"/>
                      <a:pt x="105" y="198"/>
                      <a:pt x="105" y="198"/>
                    </a:cubicBezTo>
                    <a:cubicBezTo>
                      <a:pt x="106" y="198"/>
                      <a:pt x="106" y="198"/>
                      <a:pt x="106" y="198"/>
                    </a:cubicBezTo>
                    <a:cubicBezTo>
                      <a:pt x="107" y="190"/>
                      <a:pt x="107" y="190"/>
                      <a:pt x="107" y="190"/>
                    </a:cubicBezTo>
                    <a:cubicBezTo>
                      <a:pt x="105" y="186"/>
                      <a:pt x="105" y="186"/>
                      <a:pt x="105" y="186"/>
                    </a:cubicBezTo>
                    <a:cubicBezTo>
                      <a:pt x="106" y="182"/>
                      <a:pt x="106" y="182"/>
                      <a:pt x="106" y="182"/>
                    </a:cubicBezTo>
                    <a:cubicBezTo>
                      <a:pt x="106" y="182"/>
                      <a:pt x="106" y="182"/>
                      <a:pt x="106" y="182"/>
                    </a:cubicBezTo>
                    <a:cubicBezTo>
                      <a:pt x="106" y="183"/>
                      <a:pt x="106" y="183"/>
                      <a:pt x="106" y="183"/>
                    </a:cubicBezTo>
                    <a:cubicBezTo>
                      <a:pt x="108" y="186"/>
                      <a:pt x="108" y="186"/>
                      <a:pt x="108" y="186"/>
                    </a:cubicBezTo>
                    <a:cubicBezTo>
                      <a:pt x="109" y="188"/>
                      <a:pt x="109" y="188"/>
                      <a:pt x="109" y="188"/>
                    </a:cubicBezTo>
                    <a:cubicBezTo>
                      <a:pt x="110" y="188"/>
                      <a:pt x="110" y="188"/>
                      <a:pt x="110" y="188"/>
                    </a:cubicBezTo>
                    <a:cubicBezTo>
                      <a:pt x="111" y="184"/>
                      <a:pt x="111" y="184"/>
                      <a:pt x="111" y="184"/>
                    </a:cubicBezTo>
                    <a:cubicBezTo>
                      <a:pt x="110" y="182"/>
                      <a:pt x="110" y="182"/>
                      <a:pt x="110" y="182"/>
                    </a:cubicBezTo>
                    <a:cubicBezTo>
                      <a:pt x="109" y="181"/>
                      <a:pt x="109" y="181"/>
                      <a:pt x="109" y="181"/>
                    </a:cubicBezTo>
                    <a:cubicBezTo>
                      <a:pt x="110" y="165"/>
                      <a:pt x="110" y="165"/>
                      <a:pt x="110" y="165"/>
                    </a:cubicBezTo>
                    <a:cubicBezTo>
                      <a:pt x="110" y="165"/>
                      <a:pt x="110" y="165"/>
                      <a:pt x="110" y="165"/>
                    </a:cubicBezTo>
                    <a:cubicBezTo>
                      <a:pt x="111" y="177"/>
                      <a:pt x="111" y="177"/>
                      <a:pt x="111" y="177"/>
                    </a:cubicBezTo>
                    <a:cubicBezTo>
                      <a:pt x="113" y="181"/>
                      <a:pt x="113" y="181"/>
                      <a:pt x="113" y="181"/>
                    </a:cubicBezTo>
                    <a:cubicBezTo>
                      <a:pt x="114" y="180"/>
                      <a:pt x="114" y="180"/>
                      <a:pt x="114" y="180"/>
                    </a:cubicBezTo>
                    <a:cubicBezTo>
                      <a:pt x="117" y="173"/>
                      <a:pt x="117" y="173"/>
                      <a:pt x="117" y="173"/>
                    </a:cubicBezTo>
                    <a:cubicBezTo>
                      <a:pt x="117" y="166"/>
                      <a:pt x="117" y="166"/>
                      <a:pt x="117" y="166"/>
                    </a:cubicBezTo>
                    <a:cubicBezTo>
                      <a:pt x="118" y="167"/>
                      <a:pt x="118" y="167"/>
                      <a:pt x="118" y="167"/>
                    </a:cubicBezTo>
                    <a:cubicBezTo>
                      <a:pt x="118" y="171"/>
                      <a:pt x="118" y="171"/>
                      <a:pt x="118" y="171"/>
                    </a:cubicBezTo>
                    <a:cubicBezTo>
                      <a:pt x="120" y="168"/>
                      <a:pt x="120" y="168"/>
                      <a:pt x="120" y="168"/>
                    </a:cubicBezTo>
                    <a:cubicBezTo>
                      <a:pt x="120" y="168"/>
                      <a:pt x="120" y="168"/>
                      <a:pt x="120" y="168"/>
                    </a:cubicBezTo>
                    <a:cubicBezTo>
                      <a:pt x="120" y="166"/>
                      <a:pt x="120" y="166"/>
                      <a:pt x="120" y="166"/>
                    </a:cubicBezTo>
                    <a:cubicBezTo>
                      <a:pt x="127" y="163"/>
                      <a:pt x="127" y="163"/>
                      <a:pt x="127" y="163"/>
                    </a:cubicBezTo>
                    <a:cubicBezTo>
                      <a:pt x="132" y="158"/>
                      <a:pt x="132" y="158"/>
                      <a:pt x="132" y="158"/>
                    </a:cubicBezTo>
                    <a:cubicBezTo>
                      <a:pt x="132" y="155"/>
                      <a:pt x="132" y="155"/>
                      <a:pt x="132" y="155"/>
                    </a:cubicBezTo>
                    <a:cubicBezTo>
                      <a:pt x="132" y="154"/>
                      <a:pt x="132" y="154"/>
                      <a:pt x="132" y="154"/>
                    </a:cubicBezTo>
                    <a:cubicBezTo>
                      <a:pt x="130" y="152"/>
                      <a:pt x="130" y="152"/>
                      <a:pt x="130" y="152"/>
                    </a:cubicBezTo>
                    <a:cubicBezTo>
                      <a:pt x="130" y="150"/>
                      <a:pt x="130" y="150"/>
                      <a:pt x="130" y="150"/>
                    </a:cubicBezTo>
                    <a:cubicBezTo>
                      <a:pt x="126" y="144"/>
                      <a:pt x="126" y="144"/>
                      <a:pt x="126" y="144"/>
                    </a:cubicBezTo>
                    <a:cubicBezTo>
                      <a:pt x="125" y="145"/>
                      <a:pt x="125" y="145"/>
                      <a:pt x="125" y="145"/>
                    </a:cubicBezTo>
                    <a:cubicBezTo>
                      <a:pt x="125" y="146"/>
                      <a:pt x="125" y="146"/>
                      <a:pt x="125" y="146"/>
                    </a:cubicBezTo>
                    <a:cubicBezTo>
                      <a:pt x="125" y="147"/>
                      <a:pt x="125" y="147"/>
                      <a:pt x="125" y="147"/>
                    </a:cubicBezTo>
                    <a:cubicBezTo>
                      <a:pt x="125" y="149"/>
                      <a:pt x="125" y="149"/>
                      <a:pt x="125" y="149"/>
                    </a:cubicBezTo>
                    <a:cubicBezTo>
                      <a:pt x="124" y="150"/>
                      <a:pt x="124" y="150"/>
                      <a:pt x="124" y="150"/>
                    </a:cubicBezTo>
                    <a:cubicBezTo>
                      <a:pt x="123" y="151"/>
                      <a:pt x="123" y="151"/>
                      <a:pt x="123" y="151"/>
                    </a:cubicBezTo>
                    <a:cubicBezTo>
                      <a:pt x="123" y="150"/>
                      <a:pt x="123" y="150"/>
                      <a:pt x="123" y="150"/>
                    </a:cubicBezTo>
                    <a:cubicBezTo>
                      <a:pt x="124" y="149"/>
                      <a:pt x="124" y="149"/>
                      <a:pt x="124" y="149"/>
                    </a:cubicBezTo>
                    <a:cubicBezTo>
                      <a:pt x="123" y="145"/>
                      <a:pt x="123" y="145"/>
                      <a:pt x="123" y="145"/>
                    </a:cubicBezTo>
                    <a:cubicBezTo>
                      <a:pt x="122" y="144"/>
                      <a:pt x="122" y="144"/>
                      <a:pt x="122" y="144"/>
                    </a:cubicBezTo>
                    <a:cubicBezTo>
                      <a:pt x="121" y="142"/>
                      <a:pt x="121" y="142"/>
                      <a:pt x="121" y="142"/>
                    </a:cubicBezTo>
                    <a:cubicBezTo>
                      <a:pt x="120" y="141"/>
                      <a:pt x="120" y="141"/>
                      <a:pt x="120" y="141"/>
                    </a:cubicBezTo>
                    <a:cubicBezTo>
                      <a:pt x="119" y="140"/>
                      <a:pt x="119" y="140"/>
                      <a:pt x="119" y="140"/>
                    </a:cubicBezTo>
                    <a:cubicBezTo>
                      <a:pt x="117" y="142"/>
                      <a:pt x="117" y="142"/>
                      <a:pt x="117" y="142"/>
                    </a:cubicBezTo>
                    <a:cubicBezTo>
                      <a:pt x="116" y="142"/>
                      <a:pt x="116" y="142"/>
                      <a:pt x="116" y="142"/>
                    </a:cubicBezTo>
                    <a:cubicBezTo>
                      <a:pt x="115" y="145"/>
                      <a:pt x="115" y="145"/>
                      <a:pt x="115" y="145"/>
                    </a:cubicBezTo>
                    <a:cubicBezTo>
                      <a:pt x="114" y="145"/>
                      <a:pt x="114" y="145"/>
                      <a:pt x="114" y="145"/>
                    </a:cubicBezTo>
                    <a:cubicBezTo>
                      <a:pt x="114" y="143"/>
                      <a:pt x="114" y="143"/>
                      <a:pt x="114" y="143"/>
                    </a:cubicBezTo>
                    <a:cubicBezTo>
                      <a:pt x="115" y="142"/>
                      <a:pt x="115" y="142"/>
                      <a:pt x="115" y="142"/>
                    </a:cubicBezTo>
                    <a:cubicBezTo>
                      <a:pt x="116" y="141"/>
                      <a:pt x="116" y="141"/>
                      <a:pt x="116" y="141"/>
                    </a:cubicBezTo>
                    <a:cubicBezTo>
                      <a:pt x="118" y="132"/>
                      <a:pt x="118" y="132"/>
                      <a:pt x="118" y="132"/>
                    </a:cubicBezTo>
                    <a:cubicBezTo>
                      <a:pt x="116" y="133"/>
                      <a:pt x="116" y="133"/>
                      <a:pt x="116" y="133"/>
                    </a:cubicBezTo>
                    <a:cubicBezTo>
                      <a:pt x="116" y="132"/>
                      <a:pt x="116" y="132"/>
                      <a:pt x="116" y="132"/>
                    </a:cubicBezTo>
                    <a:cubicBezTo>
                      <a:pt x="118" y="131"/>
                      <a:pt x="118" y="131"/>
                      <a:pt x="118" y="131"/>
                    </a:cubicBezTo>
                    <a:cubicBezTo>
                      <a:pt x="117" y="129"/>
                      <a:pt x="117" y="129"/>
                      <a:pt x="117" y="129"/>
                    </a:cubicBezTo>
                    <a:cubicBezTo>
                      <a:pt x="108" y="129"/>
                      <a:pt x="108" y="129"/>
                      <a:pt x="108" y="129"/>
                    </a:cubicBezTo>
                    <a:cubicBezTo>
                      <a:pt x="109" y="128"/>
                      <a:pt x="110" y="127"/>
                      <a:pt x="111" y="127"/>
                    </a:cubicBezTo>
                    <a:cubicBezTo>
                      <a:pt x="111" y="127"/>
                      <a:pt x="111" y="127"/>
                      <a:pt x="111" y="127"/>
                    </a:cubicBezTo>
                    <a:cubicBezTo>
                      <a:pt x="107" y="122"/>
                      <a:pt x="107" y="122"/>
                      <a:pt x="107" y="122"/>
                    </a:cubicBezTo>
                    <a:cubicBezTo>
                      <a:pt x="107" y="122"/>
                      <a:pt x="105" y="123"/>
                      <a:pt x="104" y="123"/>
                    </a:cubicBezTo>
                    <a:cubicBezTo>
                      <a:pt x="103" y="123"/>
                      <a:pt x="102" y="123"/>
                      <a:pt x="102" y="123"/>
                    </a:cubicBezTo>
                    <a:cubicBezTo>
                      <a:pt x="100" y="120"/>
                      <a:pt x="102" y="116"/>
                      <a:pt x="104" y="114"/>
                    </a:cubicBezTo>
                    <a:cubicBezTo>
                      <a:pt x="107" y="111"/>
                      <a:pt x="106" y="112"/>
                      <a:pt x="109" y="109"/>
                    </a:cubicBezTo>
                    <a:cubicBezTo>
                      <a:pt x="113" y="105"/>
                      <a:pt x="109" y="106"/>
                      <a:pt x="109" y="101"/>
                    </a:cubicBezTo>
                    <a:cubicBezTo>
                      <a:pt x="109" y="96"/>
                      <a:pt x="109" y="96"/>
                      <a:pt x="109" y="92"/>
                    </a:cubicBezTo>
                    <a:cubicBezTo>
                      <a:pt x="109" y="91"/>
                      <a:pt x="109" y="90"/>
                      <a:pt x="108" y="89"/>
                    </a:cubicBezTo>
                    <a:cubicBezTo>
                      <a:pt x="106" y="86"/>
                      <a:pt x="102" y="84"/>
                      <a:pt x="102" y="84"/>
                    </a:cubicBezTo>
                    <a:cubicBezTo>
                      <a:pt x="102" y="84"/>
                      <a:pt x="89" y="79"/>
                      <a:pt x="89" y="73"/>
                    </a:cubicBezTo>
                    <a:cubicBezTo>
                      <a:pt x="89" y="69"/>
                      <a:pt x="93" y="69"/>
                      <a:pt x="94" y="69"/>
                    </a:cubicBezTo>
                    <a:cubicBezTo>
                      <a:pt x="94" y="69"/>
                      <a:pt x="94" y="69"/>
                      <a:pt x="94" y="69"/>
                    </a:cubicBezTo>
                    <a:cubicBezTo>
                      <a:pt x="94" y="69"/>
                      <a:pt x="94" y="69"/>
                      <a:pt x="94" y="69"/>
                    </a:cubicBezTo>
                    <a:cubicBezTo>
                      <a:pt x="94" y="69"/>
                      <a:pt x="94" y="63"/>
                      <a:pt x="92" y="61"/>
                    </a:cubicBezTo>
                    <a:cubicBezTo>
                      <a:pt x="90" y="59"/>
                      <a:pt x="88" y="56"/>
                      <a:pt x="88" y="56"/>
                    </a:cubicBezTo>
                    <a:cubicBezTo>
                      <a:pt x="88" y="56"/>
                      <a:pt x="88" y="56"/>
                      <a:pt x="84" y="53"/>
                    </a:cubicBezTo>
                    <a:cubicBezTo>
                      <a:pt x="81" y="50"/>
                      <a:pt x="83" y="44"/>
                      <a:pt x="83" y="44"/>
                    </a:cubicBezTo>
                    <a:cubicBezTo>
                      <a:pt x="84" y="34"/>
                      <a:pt x="84" y="34"/>
                      <a:pt x="84" y="34"/>
                    </a:cubicBezTo>
                    <a:cubicBezTo>
                      <a:pt x="84" y="34"/>
                      <a:pt x="84" y="28"/>
                      <a:pt x="87" y="26"/>
                    </a:cubicBezTo>
                    <a:cubicBezTo>
                      <a:pt x="87" y="25"/>
                      <a:pt x="87" y="24"/>
                      <a:pt x="87" y="23"/>
                    </a:cubicBezTo>
                    <a:cubicBezTo>
                      <a:pt x="79" y="23"/>
                      <a:pt x="72" y="18"/>
                      <a:pt x="72" y="15"/>
                    </a:cubicBezTo>
                    <a:cubicBezTo>
                      <a:pt x="72" y="11"/>
                      <a:pt x="72" y="11"/>
                      <a:pt x="72" y="11"/>
                    </a:cubicBezTo>
                    <a:cubicBezTo>
                      <a:pt x="63" y="2"/>
                      <a:pt x="63" y="2"/>
                      <a:pt x="63" y="2"/>
                    </a:cubicBezTo>
                    <a:cubicBezTo>
                      <a:pt x="60" y="0"/>
                      <a:pt x="60" y="0"/>
                      <a:pt x="60" y="0"/>
                    </a:cubicBezTo>
                    <a:cubicBezTo>
                      <a:pt x="60" y="0"/>
                      <a:pt x="60" y="0"/>
                      <a:pt x="56" y="3"/>
                    </a:cubicBezTo>
                    <a:cubicBezTo>
                      <a:pt x="53" y="7"/>
                      <a:pt x="57" y="7"/>
                      <a:pt x="53" y="7"/>
                    </a:cubicBezTo>
                    <a:cubicBezTo>
                      <a:pt x="48" y="7"/>
                      <a:pt x="46" y="10"/>
                      <a:pt x="51" y="10"/>
                    </a:cubicBezTo>
                    <a:cubicBezTo>
                      <a:pt x="54" y="10"/>
                      <a:pt x="57" y="10"/>
                      <a:pt x="59" y="10"/>
                    </a:cubicBezTo>
                    <a:cubicBezTo>
                      <a:pt x="61" y="10"/>
                      <a:pt x="62" y="10"/>
                      <a:pt x="62" y="13"/>
                    </a:cubicBezTo>
                    <a:cubicBezTo>
                      <a:pt x="62" y="18"/>
                      <a:pt x="65" y="18"/>
                      <a:pt x="62" y="18"/>
                    </a:cubicBezTo>
                    <a:cubicBezTo>
                      <a:pt x="61" y="18"/>
                      <a:pt x="60" y="18"/>
                      <a:pt x="59" y="18"/>
                    </a:cubicBezTo>
                    <a:cubicBezTo>
                      <a:pt x="57" y="18"/>
                      <a:pt x="54" y="18"/>
                      <a:pt x="53" y="16"/>
                    </a:cubicBezTo>
                    <a:cubicBezTo>
                      <a:pt x="50" y="13"/>
                      <a:pt x="50" y="13"/>
                      <a:pt x="50" y="13"/>
                    </a:cubicBezTo>
                    <a:cubicBezTo>
                      <a:pt x="50" y="13"/>
                      <a:pt x="50" y="20"/>
                      <a:pt x="48" y="20"/>
                    </a:cubicBezTo>
                    <a:cubicBezTo>
                      <a:pt x="47" y="20"/>
                      <a:pt x="46" y="20"/>
                      <a:pt x="45" y="19"/>
                    </a:cubicBezTo>
                    <a:cubicBezTo>
                      <a:pt x="40" y="13"/>
                      <a:pt x="40" y="10"/>
                      <a:pt x="40" y="10"/>
                    </a:cubicBezTo>
                    <a:cubicBezTo>
                      <a:pt x="32" y="12"/>
                      <a:pt x="32" y="12"/>
                      <a:pt x="32" y="12"/>
                    </a:cubicBezTo>
                    <a:cubicBezTo>
                      <a:pt x="33" y="15"/>
                      <a:pt x="33" y="15"/>
                      <a:pt x="33" y="15"/>
                    </a:cubicBezTo>
                    <a:cubicBezTo>
                      <a:pt x="33" y="15"/>
                      <a:pt x="30" y="20"/>
                      <a:pt x="27" y="20"/>
                    </a:cubicBezTo>
                    <a:cubicBezTo>
                      <a:pt x="25" y="20"/>
                      <a:pt x="24" y="20"/>
                      <a:pt x="23" y="18"/>
                    </a:cubicBezTo>
                    <a:cubicBezTo>
                      <a:pt x="19" y="14"/>
                      <a:pt x="21" y="10"/>
                      <a:pt x="21" y="10"/>
                    </a:cubicBezTo>
                    <a:cubicBezTo>
                      <a:pt x="21" y="10"/>
                      <a:pt x="20" y="10"/>
                      <a:pt x="20" y="10"/>
                    </a:cubicBezTo>
                    <a:cubicBezTo>
                      <a:pt x="18" y="13"/>
                      <a:pt x="16" y="13"/>
                      <a:pt x="16" y="13"/>
                    </a:cubicBezTo>
                    <a:cubicBezTo>
                      <a:pt x="16" y="20"/>
                      <a:pt x="16" y="20"/>
                      <a:pt x="16" y="20"/>
                    </a:cubicBezTo>
                    <a:cubicBezTo>
                      <a:pt x="6" y="13"/>
                      <a:pt x="6" y="13"/>
                      <a:pt x="6" y="13"/>
                    </a:cubicBezTo>
                    <a:cubicBezTo>
                      <a:pt x="6" y="13"/>
                      <a:pt x="0" y="18"/>
                      <a:pt x="4" y="22"/>
                    </a:cubicBezTo>
                    <a:cubicBezTo>
                      <a:pt x="8" y="26"/>
                      <a:pt x="13" y="26"/>
                      <a:pt x="13" y="26"/>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09" name="Freeform 20"/>
              <p:cNvSpPr>
                <a:spLocks/>
              </p:cNvSpPr>
              <p:nvPr/>
            </p:nvSpPr>
            <p:spPr bwMode="auto">
              <a:xfrm>
                <a:off x="3705" y="2988"/>
                <a:ext cx="22" cy="13"/>
              </a:xfrm>
              <a:custGeom>
                <a:avLst/>
                <a:gdLst/>
                <a:ahLst/>
                <a:cxnLst>
                  <a:cxn ang="0">
                    <a:pos x="0" y="13"/>
                  </a:cxn>
                  <a:cxn ang="0">
                    <a:pos x="1" y="13"/>
                  </a:cxn>
                  <a:cxn ang="0">
                    <a:pos x="3" y="13"/>
                  </a:cxn>
                  <a:cxn ang="0">
                    <a:pos x="3" y="13"/>
                  </a:cxn>
                  <a:cxn ang="0">
                    <a:pos x="3" y="13"/>
                  </a:cxn>
                  <a:cxn ang="0">
                    <a:pos x="3" y="12"/>
                  </a:cxn>
                  <a:cxn ang="0">
                    <a:pos x="4" y="11"/>
                  </a:cxn>
                  <a:cxn ang="0">
                    <a:pos x="5" y="11"/>
                  </a:cxn>
                  <a:cxn ang="0">
                    <a:pos x="5" y="11"/>
                  </a:cxn>
                  <a:cxn ang="0">
                    <a:pos x="5" y="10"/>
                  </a:cxn>
                  <a:cxn ang="0">
                    <a:pos x="6" y="10"/>
                  </a:cxn>
                  <a:cxn ang="0">
                    <a:pos x="6" y="11"/>
                  </a:cxn>
                  <a:cxn ang="0">
                    <a:pos x="8" y="12"/>
                  </a:cxn>
                  <a:cxn ang="0">
                    <a:pos x="8" y="13"/>
                  </a:cxn>
                  <a:cxn ang="0">
                    <a:pos x="11" y="13"/>
                  </a:cxn>
                  <a:cxn ang="0">
                    <a:pos x="11" y="13"/>
                  </a:cxn>
                  <a:cxn ang="0">
                    <a:pos x="11" y="12"/>
                  </a:cxn>
                  <a:cxn ang="0">
                    <a:pos x="11" y="11"/>
                  </a:cxn>
                  <a:cxn ang="0">
                    <a:pos x="11" y="10"/>
                  </a:cxn>
                  <a:cxn ang="0">
                    <a:pos x="11" y="10"/>
                  </a:cxn>
                  <a:cxn ang="0">
                    <a:pos x="11" y="10"/>
                  </a:cxn>
                  <a:cxn ang="0">
                    <a:pos x="12" y="11"/>
                  </a:cxn>
                  <a:cxn ang="0">
                    <a:pos x="13" y="11"/>
                  </a:cxn>
                  <a:cxn ang="0">
                    <a:pos x="15" y="13"/>
                  </a:cxn>
                  <a:cxn ang="0">
                    <a:pos x="16" y="13"/>
                  </a:cxn>
                  <a:cxn ang="0">
                    <a:pos x="19" y="13"/>
                  </a:cxn>
                  <a:cxn ang="0">
                    <a:pos x="19" y="13"/>
                  </a:cxn>
                  <a:cxn ang="0">
                    <a:pos x="21" y="13"/>
                  </a:cxn>
                  <a:cxn ang="0">
                    <a:pos x="22" y="12"/>
                  </a:cxn>
                  <a:cxn ang="0">
                    <a:pos x="22" y="7"/>
                  </a:cxn>
                  <a:cxn ang="0">
                    <a:pos x="21" y="6"/>
                  </a:cxn>
                  <a:cxn ang="0">
                    <a:pos x="21" y="5"/>
                  </a:cxn>
                  <a:cxn ang="0">
                    <a:pos x="19" y="5"/>
                  </a:cxn>
                  <a:cxn ang="0">
                    <a:pos x="19" y="3"/>
                  </a:cxn>
                  <a:cxn ang="0">
                    <a:pos x="19" y="3"/>
                  </a:cxn>
                  <a:cxn ang="0">
                    <a:pos x="19" y="3"/>
                  </a:cxn>
                  <a:cxn ang="0">
                    <a:pos x="17" y="2"/>
                  </a:cxn>
                  <a:cxn ang="0">
                    <a:pos x="17" y="2"/>
                  </a:cxn>
                  <a:cxn ang="0">
                    <a:pos x="16" y="2"/>
                  </a:cxn>
                  <a:cxn ang="0">
                    <a:pos x="16" y="1"/>
                  </a:cxn>
                  <a:cxn ang="0">
                    <a:pos x="16" y="0"/>
                  </a:cxn>
                  <a:cxn ang="0">
                    <a:pos x="14" y="1"/>
                  </a:cxn>
                  <a:cxn ang="0">
                    <a:pos x="12" y="3"/>
                  </a:cxn>
                  <a:cxn ang="0">
                    <a:pos x="11" y="2"/>
                  </a:cxn>
                  <a:cxn ang="0">
                    <a:pos x="11" y="5"/>
                  </a:cxn>
                  <a:cxn ang="0">
                    <a:pos x="5" y="6"/>
                  </a:cxn>
                  <a:cxn ang="0">
                    <a:pos x="4" y="8"/>
                  </a:cxn>
                  <a:cxn ang="0">
                    <a:pos x="4" y="9"/>
                  </a:cxn>
                  <a:cxn ang="0">
                    <a:pos x="3" y="9"/>
                  </a:cxn>
                  <a:cxn ang="0">
                    <a:pos x="2" y="9"/>
                  </a:cxn>
                  <a:cxn ang="0">
                    <a:pos x="0" y="10"/>
                  </a:cxn>
                  <a:cxn ang="0">
                    <a:pos x="0" y="13"/>
                  </a:cxn>
                  <a:cxn ang="0">
                    <a:pos x="0" y="13"/>
                  </a:cxn>
                  <a:cxn ang="0">
                    <a:pos x="0" y="13"/>
                  </a:cxn>
                </a:cxnLst>
                <a:rect l="0" t="0" r="r" b="b"/>
                <a:pathLst>
                  <a:path w="22" h="13">
                    <a:moveTo>
                      <a:pt x="0" y="13"/>
                    </a:moveTo>
                    <a:lnTo>
                      <a:pt x="1" y="13"/>
                    </a:lnTo>
                    <a:lnTo>
                      <a:pt x="3" y="13"/>
                    </a:lnTo>
                    <a:lnTo>
                      <a:pt x="3" y="13"/>
                    </a:lnTo>
                    <a:lnTo>
                      <a:pt x="3" y="13"/>
                    </a:lnTo>
                    <a:lnTo>
                      <a:pt x="3" y="12"/>
                    </a:lnTo>
                    <a:lnTo>
                      <a:pt x="4" y="11"/>
                    </a:lnTo>
                    <a:lnTo>
                      <a:pt x="5" y="11"/>
                    </a:lnTo>
                    <a:lnTo>
                      <a:pt x="5" y="11"/>
                    </a:lnTo>
                    <a:lnTo>
                      <a:pt x="5" y="10"/>
                    </a:lnTo>
                    <a:lnTo>
                      <a:pt x="6" y="10"/>
                    </a:lnTo>
                    <a:lnTo>
                      <a:pt x="6" y="11"/>
                    </a:lnTo>
                    <a:lnTo>
                      <a:pt x="8" y="12"/>
                    </a:lnTo>
                    <a:lnTo>
                      <a:pt x="8" y="13"/>
                    </a:lnTo>
                    <a:lnTo>
                      <a:pt x="11" y="13"/>
                    </a:lnTo>
                    <a:lnTo>
                      <a:pt x="11" y="13"/>
                    </a:lnTo>
                    <a:lnTo>
                      <a:pt x="11" y="12"/>
                    </a:lnTo>
                    <a:lnTo>
                      <a:pt x="11" y="11"/>
                    </a:lnTo>
                    <a:lnTo>
                      <a:pt x="11" y="10"/>
                    </a:lnTo>
                    <a:lnTo>
                      <a:pt x="11" y="10"/>
                    </a:lnTo>
                    <a:lnTo>
                      <a:pt x="11" y="10"/>
                    </a:lnTo>
                    <a:lnTo>
                      <a:pt x="12" y="11"/>
                    </a:lnTo>
                    <a:lnTo>
                      <a:pt x="13" y="11"/>
                    </a:lnTo>
                    <a:lnTo>
                      <a:pt x="15" y="13"/>
                    </a:lnTo>
                    <a:lnTo>
                      <a:pt x="16" y="13"/>
                    </a:lnTo>
                    <a:lnTo>
                      <a:pt x="19" y="13"/>
                    </a:lnTo>
                    <a:lnTo>
                      <a:pt x="19" y="13"/>
                    </a:lnTo>
                    <a:lnTo>
                      <a:pt x="21" y="13"/>
                    </a:lnTo>
                    <a:lnTo>
                      <a:pt x="22" y="12"/>
                    </a:lnTo>
                    <a:lnTo>
                      <a:pt x="22" y="7"/>
                    </a:lnTo>
                    <a:lnTo>
                      <a:pt x="21" y="6"/>
                    </a:lnTo>
                    <a:lnTo>
                      <a:pt x="21" y="5"/>
                    </a:lnTo>
                    <a:lnTo>
                      <a:pt x="19" y="5"/>
                    </a:lnTo>
                    <a:lnTo>
                      <a:pt x="19" y="3"/>
                    </a:lnTo>
                    <a:lnTo>
                      <a:pt x="19" y="3"/>
                    </a:lnTo>
                    <a:lnTo>
                      <a:pt x="19" y="3"/>
                    </a:lnTo>
                    <a:lnTo>
                      <a:pt x="17" y="2"/>
                    </a:lnTo>
                    <a:lnTo>
                      <a:pt x="17" y="2"/>
                    </a:lnTo>
                    <a:lnTo>
                      <a:pt x="16" y="2"/>
                    </a:lnTo>
                    <a:lnTo>
                      <a:pt x="16" y="1"/>
                    </a:lnTo>
                    <a:lnTo>
                      <a:pt x="16" y="0"/>
                    </a:lnTo>
                    <a:lnTo>
                      <a:pt x="14" y="1"/>
                    </a:lnTo>
                    <a:lnTo>
                      <a:pt x="12" y="3"/>
                    </a:lnTo>
                    <a:lnTo>
                      <a:pt x="11" y="2"/>
                    </a:lnTo>
                    <a:lnTo>
                      <a:pt x="11" y="5"/>
                    </a:lnTo>
                    <a:lnTo>
                      <a:pt x="5" y="6"/>
                    </a:lnTo>
                    <a:lnTo>
                      <a:pt x="4" y="8"/>
                    </a:lnTo>
                    <a:lnTo>
                      <a:pt x="4" y="9"/>
                    </a:lnTo>
                    <a:lnTo>
                      <a:pt x="3" y="9"/>
                    </a:lnTo>
                    <a:lnTo>
                      <a:pt x="2" y="9"/>
                    </a:lnTo>
                    <a:lnTo>
                      <a:pt x="0" y="10"/>
                    </a:lnTo>
                    <a:lnTo>
                      <a:pt x="0" y="13"/>
                    </a:lnTo>
                    <a:lnTo>
                      <a:pt x="0" y="13"/>
                    </a:lnTo>
                    <a:lnTo>
                      <a:pt x="0" y="1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0" name="Freeform 21"/>
              <p:cNvSpPr>
                <a:spLocks/>
              </p:cNvSpPr>
              <p:nvPr/>
            </p:nvSpPr>
            <p:spPr bwMode="auto">
              <a:xfrm>
                <a:off x="5078" y="3053"/>
                <a:ext cx="36" cy="33"/>
              </a:xfrm>
              <a:custGeom>
                <a:avLst/>
                <a:gdLst/>
                <a:ahLst/>
                <a:cxnLst>
                  <a:cxn ang="0">
                    <a:pos x="0" y="20"/>
                  </a:cxn>
                  <a:cxn ang="0">
                    <a:pos x="4" y="26"/>
                  </a:cxn>
                  <a:cxn ang="0">
                    <a:pos x="7" y="31"/>
                  </a:cxn>
                  <a:cxn ang="0">
                    <a:pos x="11" y="32"/>
                  </a:cxn>
                  <a:cxn ang="0">
                    <a:pos x="14" y="33"/>
                  </a:cxn>
                  <a:cxn ang="0">
                    <a:pos x="16" y="28"/>
                  </a:cxn>
                  <a:cxn ang="0">
                    <a:pos x="15" y="26"/>
                  </a:cxn>
                  <a:cxn ang="0">
                    <a:pos x="17" y="28"/>
                  </a:cxn>
                  <a:cxn ang="0">
                    <a:pos x="18" y="29"/>
                  </a:cxn>
                  <a:cxn ang="0">
                    <a:pos x="17" y="30"/>
                  </a:cxn>
                  <a:cxn ang="0">
                    <a:pos x="18" y="31"/>
                  </a:cxn>
                  <a:cxn ang="0">
                    <a:pos x="23" y="28"/>
                  </a:cxn>
                  <a:cxn ang="0">
                    <a:pos x="29" y="25"/>
                  </a:cxn>
                  <a:cxn ang="0">
                    <a:pos x="29" y="27"/>
                  </a:cxn>
                  <a:cxn ang="0">
                    <a:pos x="31" y="30"/>
                  </a:cxn>
                  <a:cxn ang="0">
                    <a:pos x="32" y="28"/>
                  </a:cxn>
                  <a:cxn ang="0">
                    <a:pos x="36" y="28"/>
                  </a:cxn>
                  <a:cxn ang="0">
                    <a:pos x="36" y="27"/>
                  </a:cxn>
                  <a:cxn ang="0">
                    <a:pos x="32" y="25"/>
                  </a:cxn>
                  <a:cxn ang="0">
                    <a:pos x="30" y="18"/>
                  </a:cxn>
                  <a:cxn ang="0">
                    <a:pos x="32" y="11"/>
                  </a:cxn>
                  <a:cxn ang="0">
                    <a:pos x="30" y="11"/>
                  </a:cxn>
                  <a:cxn ang="0">
                    <a:pos x="27" y="5"/>
                  </a:cxn>
                  <a:cxn ang="0">
                    <a:pos x="24" y="3"/>
                  </a:cxn>
                  <a:cxn ang="0">
                    <a:pos x="23" y="9"/>
                  </a:cxn>
                  <a:cxn ang="0">
                    <a:pos x="23" y="11"/>
                  </a:cxn>
                  <a:cxn ang="0">
                    <a:pos x="23" y="14"/>
                  </a:cxn>
                  <a:cxn ang="0">
                    <a:pos x="21" y="14"/>
                  </a:cxn>
                  <a:cxn ang="0">
                    <a:pos x="20" y="14"/>
                  </a:cxn>
                  <a:cxn ang="0">
                    <a:pos x="20" y="12"/>
                  </a:cxn>
                  <a:cxn ang="0">
                    <a:pos x="20" y="10"/>
                  </a:cxn>
                  <a:cxn ang="0">
                    <a:pos x="20" y="10"/>
                  </a:cxn>
                  <a:cxn ang="0">
                    <a:pos x="18" y="10"/>
                  </a:cxn>
                  <a:cxn ang="0">
                    <a:pos x="18" y="9"/>
                  </a:cxn>
                  <a:cxn ang="0">
                    <a:pos x="17" y="8"/>
                  </a:cxn>
                  <a:cxn ang="0">
                    <a:pos x="17" y="6"/>
                  </a:cxn>
                  <a:cxn ang="0">
                    <a:pos x="15" y="6"/>
                  </a:cxn>
                  <a:cxn ang="0">
                    <a:pos x="12" y="3"/>
                  </a:cxn>
                  <a:cxn ang="0">
                    <a:pos x="12" y="0"/>
                  </a:cxn>
                  <a:cxn ang="0">
                    <a:pos x="10" y="0"/>
                  </a:cxn>
                  <a:cxn ang="0">
                    <a:pos x="8" y="2"/>
                  </a:cxn>
                  <a:cxn ang="0">
                    <a:pos x="4" y="6"/>
                  </a:cxn>
                  <a:cxn ang="0">
                    <a:pos x="3" y="6"/>
                  </a:cxn>
                  <a:cxn ang="0">
                    <a:pos x="4" y="8"/>
                  </a:cxn>
                  <a:cxn ang="0">
                    <a:pos x="4" y="10"/>
                  </a:cxn>
                  <a:cxn ang="0">
                    <a:pos x="2" y="10"/>
                  </a:cxn>
                  <a:cxn ang="0">
                    <a:pos x="3" y="13"/>
                  </a:cxn>
                  <a:cxn ang="0">
                    <a:pos x="2" y="15"/>
                  </a:cxn>
                  <a:cxn ang="0">
                    <a:pos x="1" y="14"/>
                  </a:cxn>
                  <a:cxn ang="0">
                    <a:pos x="3" y="16"/>
                  </a:cxn>
                  <a:cxn ang="0">
                    <a:pos x="2" y="17"/>
                  </a:cxn>
                  <a:cxn ang="0">
                    <a:pos x="2" y="18"/>
                  </a:cxn>
                  <a:cxn ang="0">
                    <a:pos x="3" y="19"/>
                  </a:cxn>
                  <a:cxn ang="0">
                    <a:pos x="1" y="19"/>
                  </a:cxn>
                </a:cxnLst>
                <a:rect l="0" t="0" r="r" b="b"/>
                <a:pathLst>
                  <a:path w="36" h="33">
                    <a:moveTo>
                      <a:pt x="1" y="19"/>
                    </a:moveTo>
                    <a:lnTo>
                      <a:pt x="0" y="20"/>
                    </a:lnTo>
                    <a:lnTo>
                      <a:pt x="2" y="24"/>
                    </a:lnTo>
                    <a:lnTo>
                      <a:pt x="4" y="26"/>
                    </a:lnTo>
                    <a:lnTo>
                      <a:pt x="6" y="26"/>
                    </a:lnTo>
                    <a:lnTo>
                      <a:pt x="7" y="31"/>
                    </a:lnTo>
                    <a:lnTo>
                      <a:pt x="9" y="32"/>
                    </a:lnTo>
                    <a:lnTo>
                      <a:pt x="11" y="32"/>
                    </a:lnTo>
                    <a:lnTo>
                      <a:pt x="13" y="33"/>
                    </a:lnTo>
                    <a:lnTo>
                      <a:pt x="14" y="33"/>
                    </a:lnTo>
                    <a:lnTo>
                      <a:pt x="14" y="32"/>
                    </a:lnTo>
                    <a:lnTo>
                      <a:pt x="16" y="28"/>
                    </a:lnTo>
                    <a:lnTo>
                      <a:pt x="14" y="29"/>
                    </a:lnTo>
                    <a:lnTo>
                      <a:pt x="15" y="26"/>
                    </a:lnTo>
                    <a:lnTo>
                      <a:pt x="17" y="25"/>
                    </a:lnTo>
                    <a:lnTo>
                      <a:pt x="17" y="28"/>
                    </a:lnTo>
                    <a:lnTo>
                      <a:pt x="18" y="29"/>
                    </a:lnTo>
                    <a:lnTo>
                      <a:pt x="18" y="29"/>
                    </a:lnTo>
                    <a:lnTo>
                      <a:pt x="18" y="30"/>
                    </a:lnTo>
                    <a:lnTo>
                      <a:pt x="17" y="30"/>
                    </a:lnTo>
                    <a:lnTo>
                      <a:pt x="18" y="31"/>
                    </a:lnTo>
                    <a:lnTo>
                      <a:pt x="18" y="31"/>
                    </a:lnTo>
                    <a:lnTo>
                      <a:pt x="21" y="30"/>
                    </a:lnTo>
                    <a:lnTo>
                      <a:pt x="23" y="28"/>
                    </a:lnTo>
                    <a:lnTo>
                      <a:pt x="27" y="27"/>
                    </a:lnTo>
                    <a:lnTo>
                      <a:pt x="29" y="25"/>
                    </a:lnTo>
                    <a:lnTo>
                      <a:pt x="29" y="26"/>
                    </a:lnTo>
                    <a:lnTo>
                      <a:pt x="29" y="27"/>
                    </a:lnTo>
                    <a:lnTo>
                      <a:pt x="29" y="28"/>
                    </a:lnTo>
                    <a:lnTo>
                      <a:pt x="31" y="30"/>
                    </a:lnTo>
                    <a:lnTo>
                      <a:pt x="32" y="29"/>
                    </a:lnTo>
                    <a:lnTo>
                      <a:pt x="32" y="28"/>
                    </a:lnTo>
                    <a:lnTo>
                      <a:pt x="35" y="29"/>
                    </a:lnTo>
                    <a:lnTo>
                      <a:pt x="36" y="28"/>
                    </a:lnTo>
                    <a:lnTo>
                      <a:pt x="36" y="28"/>
                    </a:lnTo>
                    <a:lnTo>
                      <a:pt x="36" y="27"/>
                    </a:lnTo>
                    <a:lnTo>
                      <a:pt x="35" y="26"/>
                    </a:lnTo>
                    <a:lnTo>
                      <a:pt x="32" y="25"/>
                    </a:lnTo>
                    <a:lnTo>
                      <a:pt x="31" y="24"/>
                    </a:lnTo>
                    <a:lnTo>
                      <a:pt x="30" y="18"/>
                    </a:lnTo>
                    <a:lnTo>
                      <a:pt x="32" y="13"/>
                    </a:lnTo>
                    <a:lnTo>
                      <a:pt x="32" y="11"/>
                    </a:lnTo>
                    <a:lnTo>
                      <a:pt x="31" y="11"/>
                    </a:lnTo>
                    <a:lnTo>
                      <a:pt x="30" y="11"/>
                    </a:lnTo>
                    <a:lnTo>
                      <a:pt x="29" y="8"/>
                    </a:lnTo>
                    <a:lnTo>
                      <a:pt x="27" y="5"/>
                    </a:lnTo>
                    <a:lnTo>
                      <a:pt x="25" y="3"/>
                    </a:lnTo>
                    <a:lnTo>
                      <a:pt x="24" y="3"/>
                    </a:lnTo>
                    <a:lnTo>
                      <a:pt x="23" y="5"/>
                    </a:lnTo>
                    <a:lnTo>
                      <a:pt x="23" y="9"/>
                    </a:lnTo>
                    <a:lnTo>
                      <a:pt x="24" y="10"/>
                    </a:lnTo>
                    <a:lnTo>
                      <a:pt x="23" y="11"/>
                    </a:lnTo>
                    <a:lnTo>
                      <a:pt x="23" y="14"/>
                    </a:lnTo>
                    <a:lnTo>
                      <a:pt x="23" y="14"/>
                    </a:lnTo>
                    <a:lnTo>
                      <a:pt x="21" y="14"/>
                    </a:lnTo>
                    <a:lnTo>
                      <a:pt x="21" y="14"/>
                    </a:lnTo>
                    <a:lnTo>
                      <a:pt x="21" y="14"/>
                    </a:lnTo>
                    <a:lnTo>
                      <a:pt x="20" y="14"/>
                    </a:lnTo>
                    <a:lnTo>
                      <a:pt x="20" y="13"/>
                    </a:lnTo>
                    <a:lnTo>
                      <a:pt x="20" y="12"/>
                    </a:lnTo>
                    <a:lnTo>
                      <a:pt x="20" y="12"/>
                    </a:lnTo>
                    <a:lnTo>
                      <a:pt x="20" y="10"/>
                    </a:lnTo>
                    <a:lnTo>
                      <a:pt x="20" y="10"/>
                    </a:lnTo>
                    <a:lnTo>
                      <a:pt x="20" y="10"/>
                    </a:lnTo>
                    <a:lnTo>
                      <a:pt x="18" y="9"/>
                    </a:lnTo>
                    <a:lnTo>
                      <a:pt x="18" y="10"/>
                    </a:lnTo>
                    <a:lnTo>
                      <a:pt x="18" y="9"/>
                    </a:lnTo>
                    <a:lnTo>
                      <a:pt x="18" y="9"/>
                    </a:lnTo>
                    <a:lnTo>
                      <a:pt x="17" y="9"/>
                    </a:lnTo>
                    <a:lnTo>
                      <a:pt x="17" y="8"/>
                    </a:lnTo>
                    <a:lnTo>
                      <a:pt x="18" y="6"/>
                    </a:lnTo>
                    <a:lnTo>
                      <a:pt x="17" y="6"/>
                    </a:lnTo>
                    <a:lnTo>
                      <a:pt x="16" y="5"/>
                    </a:lnTo>
                    <a:lnTo>
                      <a:pt x="15" y="6"/>
                    </a:lnTo>
                    <a:lnTo>
                      <a:pt x="14" y="5"/>
                    </a:lnTo>
                    <a:lnTo>
                      <a:pt x="12" y="3"/>
                    </a:lnTo>
                    <a:lnTo>
                      <a:pt x="12" y="1"/>
                    </a:lnTo>
                    <a:lnTo>
                      <a:pt x="12" y="0"/>
                    </a:lnTo>
                    <a:lnTo>
                      <a:pt x="12" y="0"/>
                    </a:lnTo>
                    <a:lnTo>
                      <a:pt x="10" y="0"/>
                    </a:lnTo>
                    <a:lnTo>
                      <a:pt x="8" y="2"/>
                    </a:lnTo>
                    <a:lnTo>
                      <a:pt x="8" y="2"/>
                    </a:lnTo>
                    <a:lnTo>
                      <a:pt x="7" y="4"/>
                    </a:lnTo>
                    <a:lnTo>
                      <a:pt x="4" y="6"/>
                    </a:lnTo>
                    <a:lnTo>
                      <a:pt x="3" y="5"/>
                    </a:lnTo>
                    <a:lnTo>
                      <a:pt x="3" y="6"/>
                    </a:lnTo>
                    <a:lnTo>
                      <a:pt x="3" y="9"/>
                    </a:lnTo>
                    <a:lnTo>
                      <a:pt x="4" y="8"/>
                    </a:lnTo>
                    <a:lnTo>
                      <a:pt x="4" y="10"/>
                    </a:lnTo>
                    <a:lnTo>
                      <a:pt x="4" y="10"/>
                    </a:lnTo>
                    <a:lnTo>
                      <a:pt x="3" y="10"/>
                    </a:lnTo>
                    <a:lnTo>
                      <a:pt x="2" y="10"/>
                    </a:lnTo>
                    <a:lnTo>
                      <a:pt x="2" y="12"/>
                    </a:lnTo>
                    <a:lnTo>
                      <a:pt x="3" y="13"/>
                    </a:lnTo>
                    <a:lnTo>
                      <a:pt x="2" y="14"/>
                    </a:lnTo>
                    <a:lnTo>
                      <a:pt x="2" y="15"/>
                    </a:lnTo>
                    <a:lnTo>
                      <a:pt x="1" y="14"/>
                    </a:lnTo>
                    <a:lnTo>
                      <a:pt x="1" y="14"/>
                    </a:lnTo>
                    <a:lnTo>
                      <a:pt x="1" y="15"/>
                    </a:lnTo>
                    <a:lnTo>
                      <a:pt x="3" y="16"/>
                    </a:lnTo>
                    <a:lnTo>
                      <a:pt x="3" y="17"/>
                    </a:lnTo>
                    <a:lnTo>
                      <a:pt x="2" y="17"/>
                    </a:lnTo>
                    <a:lnTo>
                      <a:pt x="2" y="17"/>
                    </a:lnTo>
                    <a:lnTo>
                      <a:pt x="2" y="18"/>
                    </a:lnTo>
                    <a:lnTo>
                      <a:pt x="3" y="17"/>
                    </a:lnTo>
                    <a:lnTo>
                      <a:pt x="3" y="19"/>
                    </a:lnTo>
                    <a:lnTo>
                      <a:pt x="2" y="20"/>
                    </a:lnTo>
                    <a:lnTo>
                      <a:pt x="1" y="1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1" name="Freeform 22"/>
              <p:cNvSpPr>
                <a:spLocks/>
              </p:cNvSpPr>
              <p:nvPr/>
            </p:nvSpPr>
            <p:spPr bwMode="auto">
              <a:xfrm>
                <a:off x="3765" y="3009"/>
                <a:ext cx="9" cy="7"/>
              </a:xfrm>
              <a:custGeom>
                <a:avLst/>
                <a:gdLst/>
                <a:ahLst/>
                <a:cxnLst>
                  <a:cxn ang="0">
                    <a:pos x="5" y="0"/>
                  </a:cxn>
                  <a:cxn ang="0">
                    <a:pos x="3" y="1"/>
                  </a:cxn>
                  <a:cxn ang="0">
                    <a:pos x="2" y="1"/>
                  </a:cxn>
                  <a:cxn ang="0">
                    <a:pos x="0" y="2"/>
                  </a:cxn>
                  <a:cxn ang="0">
                    <a:pos x="0" y="3"/>
                  </a:cxn>
                  <a:cxn ang="0">
                    <a:pos x="2" y="7"/>
                  </a:cxn>
                  <a:cxn ang="0">
                    <a:pos x="5" y="6"/>
                  </a:cxn>
                  <a:cxn ang="0">
                    <a:pos x="6" y="5"/>
                  </a:cxn>
                  <a:cxn ang="0">
                    <a:pos x="7" y="5"/>
                  </a:cxn>
                  <a:cxn ang="0">
                    <a:pos x="9" y="5"/>
                  </a:cxn>
                  <a:cxn ang="0">
                    <a:pos x="9" y="4"/>
                  </a:cxn>
                  <a:cxn ang="0">
                    <a:pos x="5" y="0"/>
                  </a:cxn>
                </a:cxnLst>
                <a:rect l="0" t="0" r="r" b="b"/>
                <a:pathLst>
                  <a:path w="9" h="7">
                    <a:moveTo>
                      <a:pt x="5" y="0"/>
                    </a:moveTo>
                    <a:lnTo>
                      <a:pt x="3" y="1"/>
                    </a:lnTo>
                    <a:lnTo>
                      <a:pt x="2" y="1"/>
                    </a:lnTo>
                    <a:lnTo>
                      <a:pt x="0" y="2"/>
                    </a:lnTo>
                    <a:lnTo>
                      <a:pt x="0" y="3"/>
                    </a:lnTo>
                    <a:lnTo>
                      <a:pt x="2" y="7"/>
                    </a:lnTo>
                    <a:lnTo>
                      <a:pt x="5" y="6"/>
                    </a:lnTo>
                    <a:lnTo>
                      <a:pt x="6" y="5"/>
                    </a:lnTo>
                    <a:lnTo>
                      <a:pt x="7" y="5"/>
                    </a:lnTo>
                    <a:lnTo>
                      <a:pt x="9" y="5"/>
                    </a:lnTo>
                    <a:lnTo>
                      <a:pt x="9" y="4"/>
                    </a:lnTo>
                    <a:lnTo>
                      <a:pt x="5"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2" name="Freeform 23"/>
              <p:cNvSpPr>
                <a:spLocks/>
              </p:cNvSpPr>
              <p:nvPr/>
            </p:nvSpPr>
            <p:spPr bwMode="auto">
              <a:xfrm>
                <a:off x="3852" y="3048"/>
                <a:ext cx="3" cy="3"/>
              </a:xfrm>
              <a:custGeom>
                <a:avLst/>
                <a:gdLst/>
                <a:ahLst/>
                <a:cxnLst>
                  <a:cxn ang="0">
                    <a:pos x="0" y="2"/>
                  </a:cxn>
                  <a:cxn ang="0">
                    <a:pos x="3" y="3"/>
                  </a:cxn>
                  <a:cxn ang="0">
                    <a:pos x="1" y="0"/>
                  </a:cxn>
                  <a:cxn ang="0">
                    <a:pos x="0" y="1"/>
                  </a:cxn>
                  <a:cxn ang="0">
                    <a:pos x="0" y="2"/>
                  </a:cxn>
                </a:cxnLst>
                <a:rect l="0" t="0" r="r" b="b"/>
                <a:pathLst>
                  <a:path w="3" h="3">
                    <a:moveTo>
                      <a:pt x="0" y="2"/>
                    </a:moveTo>
                    <a:lnTo>
                      <a:pt x="3" y="3"/>
                    </a:lnTo>
                    <a:lnTo>
                      <a:pt x="1" y="0"/>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3" name="Freeform 24"/>
              <p:cNvSpPr>
                <a:spLocks/>
              </p:cNvSpPr>
              <p:nvPr/>
            </p:nvSpPr>
            <p:spPr bwMode="auto">
              <a:xfrm>
                <a:off x="3890" y="3056"/>
                <a:ext cx="4" cy="7"/>
              </a:xfrm>
              <a:custGeom>
                <a:avLst/>
                <a:gdLst/>
                <a:ahLst/>
                <a:cxnLst>
                  <a:cxn ang="0">
                    <a:pos x="4" y="1"/>
                  </a:cxn>
                  <a:cxn ang="0">
                    <a:pos x="2" y="0"/>
                  </a:cxn>
                  <a:cxn ang="0">
                    <a:pos x="2" y="0"/>
                  </a:cxn>
                  <a:cxn ang="0">
                    <a:pos x="2" y="0"/>
                  </a:cxn>
                  <a:cxn ang="0">
                    <a:pos x="1" y="1"/>
                  </a:cxn>
                  <a:cxn ang="0">
                    <a:pos x="1" y="2"/>
                  </a:cxn>
                  <a:cxn ang="0">
                    <a:pos x="1" y="4"/>
                  </a:cxn>
                  <a:cxn ang="0">
                    <a:pos x="1" y="5"/>
                  </a:cxn>
                  <a:cxn ang="0">
                    <a:pos x="0" y="6"/>
                  </a:cxn>
                  <a:cxn ang="0">
                    <a:pos x="2" y="7"/>
                  </a:cxn>
                  <a:cxn ang="0">
                    <a:pos x="2" y="7"/>
                  </a:cxn>
                  <a:cxn ang="0">
                    <a:pos x="2" y="6"/>
                  </a:cxn>
                  <a:cxn ang="0">
                    <a:pos x="4" y="6"/>
                  </a:cxn>
                  <a:cxn ang="0">
                    <a:pos x="4" y="5"/>
                  </a:cxn>
                  <a:cxn ang="0">
                    <a:pos x="3" y="4"/>
                  </a:cxn>
                  <a:cxn ang="0">
                    <a:pos x="4" y="1"/>
                  </a:cxn>
                  <a:cxn ang="0">
                    <a:pos x="4" y="1"/>
                  </a:cxn>
                </a:cxnLst>
                <a:rect l="0" t="0" r="r" b="b"/>
                <a:pathLst>
                  <a:path w="4" h="7">
                    <a:moveTo>
                      <a:pt x="4" y="1"/>
                    </a:moveTo>
                    <a:lnTo>
                      <a:pt x="2" y="0"/>
                    </a:lnTo>
                    <a:lnTo>
                      <a:pt x="2" y="0"/>
                    </a:lnTo>
                    <a:lnTo>
                      <a:pt x="2" y="0"/>
                    </a:lnTo>
                    <a:lnTo>
                      <a:pt x="1" y="1"/>
                    </a:lnTo>
                    <a:lnTo>
                      <a:pt x="1" y="2"/>
                    </a:lnTo>
                    <a:lnTo>
                      <a:pt x="1" y="4"/>
                    </a:lnTo>
                    <a:lnTo>
                      <a:pt x="1" y="5"/>
                    </a:lnTo>
                    <a:lnTo>
                      <a:pt x="0" y="6"/>
                    </a:lnTo>
                    <a:lnTo>
                      <a:pt x="2" y="7"/>
                    </a:lnTo>
                    <a:lnTo>
                      <a:pt x="2" y="7"/>
                    </a:lnTo>
                    <a:lnTo>
                      <a:pt x="2" y="6"/>
                    </a:lnTo>
                    <a:lnTo>
                      <a:pt x="4" y="6"/>
                    </a:lnTo>
                    <a:lnTo>
                      <a:pt x="4" y="5"/>
                    </a:lnTo>
                    <a:lnTo>
                      <a:pt x="3" y="4"/>
                    </a:lnTo>
                    <a:lnTo>
                      <a:pt x="4"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4" name="Freeform 25"/>
              <p:cNvSpPr>
                <a:spLocks/>
              </p:cNvSpPr>
              <p:nvPr/>
            </p:nvSpPr>
            <p:spPr bwMode="auto">
              <a:xfrm>
                <a:off x="4826" y="2932"/>
                <a:ext cx="5" cy="4"/>
              </a:xfrm>
              <a:custGeom>
                <a:avLst/>
                <a:gdLst/>
                <a:ahLst/>
                <a:cxnLst>
                  <a:cxn ang="0">
                    <a:pos x="1" y="5"/>
                  </a:cxn>
                  <a:cxn ang="0">
                    <a:pos x="3" y="4"/>
                  </a:cxn>
                  <a:cxn ang="0">
                    <a:pos x="5" y="4"/>
                  </a:cxn>
                  <a:cxn ang="0">
                    <a:pos x="7" y="3"/>
                  </a:cxn>
                  <a:cxn ang="0">
                    <a:pos x="7" y="0"/>
                  </a:cxn>
                  <a:cxn ang="0">
                    <a:pos x="6" y="0"/>
                  </a:cxn>
                  <a:cxn ang="0">
                    <a:pos x="3" y="0"/>
                  </a:cxn>
                  <a:cxn ang="0">
                    <a:pos x="2" y="1"/>
                  </a:cxn>
                  <a:cxn ang="0">
                    <a:pos x="1" y="5"/>
                  </a:cxn>
                  <a:cxn ang="0">
                    <a:pos x="1" y="5"/>
                  </a:cxn>
                </a:cxnLst>
                <a:rect l="0" t="0" r="r" b="b"/>
                <a:pathLst>
                  <a:path w="7" h="5">
                    <a:moveTo>
                      <a:pt x="1" y="5"/>
                    </a:moveTo>
                    <a:cubicBezTo>
                      <a:pt x="2" y="5"/>
                      <a:pt x="2" y="4"/>
                      <a:pt x="3" y="4"/>
                    </a:cubicBezTo>
                    <a:cubicBezTo>
                      <a:pt x="4" y="4"/>
                      <a:pt x="4" y="4"/>
                      <a:pt x="5" y="4"/>
                    </a:cubicBezTo>
                    <a:cubicBezTo>
                      <a:pt x="6" y="4"/>
                      <a:pt x="7" y="4"/>
                      <a:pt x="7" y="3"/>
                    </a:cubicBezTo>
                    <a:cubicBezTo>
                      <a:pt x="7" y="2"/>
                      <a:pt x="7" y="0"/>
                      <a:pt x="7" y="0"/>
                    </a:cubicBezTo>
                    <a:cubicBezTo>
                      <a:pt x="6" y="0"/>
                      <a:pt x="6" y="0"/>
                      <a:pt x="6" y="0"/>
                    </a:cubicBezTo>
                    <a:cubicBezTo>
                      <a:pt x="5" y="0"/>
                      <a:pt x="4" y="0"/>
                      <a:pt x="3" y="0"/>
                    </a:cubicBezTo>
                    <a:cubicBezTo>
                      <a:pt x="2" y="0"/>
                      <a:pt x="2" y="0"/>
                      <a:pt x="2" y="1"/>
                    </a:cubicBezTo>
                    <a:cubicBezTo>
                      <a:pt x="2" y="3"/>
                      <a:pt x="0" y="4"/>
                      <a:pt x="1" y="5"/>
                    </a:cubicBezTo>
                    <a:cubicBezTo>
                      <a:pt x="1" y="5"/>
                      <a:pt x="1" y="5"/>
                      <a:pt x="1" y="5"/>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5" name="Rectangle 26"/>
              <p:cNvSpPr>
                <a:spLocks noChangeArrowheads="1"/>
              </p:cNvSpPr>
              <p:nvPr/>
            </p:nvSpPr>
            <p:spPr bwMode="auto">
              <a:xfrm>
                <a:off x="4842" y="2951"/>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6" name="Freeform 27"/>
              <p:cNvSpPr>
                <a:spLocks/>
              </p:cNvSpPr>
              <p:nvPr/>
            </p:nvSpPr>
            <p:spPr bwMode="auto">
              <a:xfrm>
                <a:off x="4828" y="2915"/>
                <a:ext cx="25" cy="36"/>
              </a:xfrm>
              <a:custGeom>
                <a:avLst/>
                <a:gdLst/>
                <a:ahLst/>
                <a:cxnLst>
                  <a:cxn ang="0">
                    <a:pos x="8" y="17"/>
                  </a:cxn>
                  <a:cxn ang="0">
                    <a:pos x="5" y="19"/>
                  </a:cxn>
                  <a:cxn ang="0">
                    <a:pos x="12" y="20"/>
                  </a:cxn>
                  <a:cxn ang="0">
                    <a:pos x="12" y="24"/>
                  </a:cxn>
                  <a:cxn ang="0">
                    <a:pos x="14" y="27"/>
                  </a:cxn>
                  <a:cxn ang="0">
                    <a:pos x="13" y="31"/>
                  </a:cxn>
                  <a:cxn ang="0">
                    <a:pos x="12" y="32"/>
                  </a:cxn>
                  <a:cxn ang="0">
                    <a:pos x="11" y="32"/>
                  </a:cxn>
                  <a:cxn ang="0">
                    <a:pos x="10" y="28"/>
                  </a:cxn>
                  <a:cxn ang="0">
                    <a:pos x="10" y="28"/>
                  </a:cxn>
                  <a:cxn ang="0">
                    <a:pos x="8" y="28"/>
                  </a:cxn>
                  <a:cxn ang="0">
                    <a:pos x="7" y="28"/>
                  </a:cxn>
                  <a:cxn ang="0">
                    <a:pos x="3" y="29"/>
                  </a:cxn>
                  <a:cxn ang="0">
                    <a:pos x="1" y="33"/>
                  </a:cxn>
                  <a:cxn ang="0">
                    <a:pos x="0" y="39"/>
                  </a:cxn>
                  <a:cxn ang="0">
                    <a:pos x="1" y="41"/>
                  </a:cxn>
                  <a:cxn ang="0">
                    <a:pos x="2" y="40"/>
                  </a:cxn>
                  <a:cxn ang="0">
                    <a:pos x="9" y="44"/>
                  </a:cxn>
                  <a:cxn ang="0">
                    <a:pos x="14" y="46"/>
                  </a:cxn>
                  <a:cxn ang="0">
                    <a:pos x="16" y="44"/>
                  </a:cxn>
                  <a:cxn ang="0">
                    <a:pos x="17" y="43"/>
                  </a:cxn>
                  <a:cxn ang="0">
                    <a:pos x="18" y="43"/>
                  </a:cxn>
                  <a:cxn ang="0">
                    <a:pos x="18" y="43"/>
                  </a:cxn>
                  <a:cxn ang="0">
                    <a:pos x="21" y="43"/>
                  </a:cxn>
                  <a:cxn ang="0">
                    <a:pos x="21" y="41"/>
                  </a:cxn>
                  <a:cxn ang="0">
                    <a:pos x="22" y="38"/>
                  </a:cxn>
                  <a:cxn ang="0">
                    <a:pos x="24" y="35"/>
                  </a:cxn>
                  <a:cxn ang="0">
                    <a:pos x="27" y="33"/>
                  </a:cxn>
                  <a:cxn ang="0">
                    <a:pos x="29" y="32"/>
                  </a:cxn>
                  <a:cxn ang="0">
                    <a:pos x="31" y="33"/>
                  </a:cxn>
                  <a:cxn ang="0">
                    <a:pos x="31" y="31"/>
                  </a:cxn>
                  <a:cxn ang="0">
                    <a:pos x="32" y="29"/>
                  </a:cxn>
                  <a:cxn ang="0">
                    <a:pos x="32" y="26"/>
                  </a:cxn>
                  <a:cxn ang="0">
                    <a:pos x="31" y="23"/>
                  </a:cxn>
                  <a:cxn ang="0">
                    <a:pos x="31" y="18"/>
                  </a:cxn>
                  <a:cxn ang="0">
                    <a:pos x="30" y="16"/>
                  </a:cxn>
                  <a:cxn ang="0">
                    <a:pos x="29" y="13"/>
                  </a:cxn>
                  <a:cxn ang="0">
                    <a:pos x="31" y="10"/>
                  </a:cxn>
                  <a:cxn ang="0">
                    <a:pos x="31" y="7"/>
                  </a:cxn>
                  <a:cxn ang="0">
                    <a:pos x="30" y="5"/>
                  </a:cxn>
                  <a:cxn ang="0">
                    <a:pos x="26" y="2"/>
                  </a:cxn>
                  <a:cxn ang="0">
                    <a:pos x="24" y="0"/>
                  </a:cxn>
                  <a:cxn ang="0">
                    <a:pos x="21" y="3"/>
                  </a:cxn>
                  <a:cxn ang="0">
                    <a:pos x="20" y="5"/>
                  </a:cxn>
                  <a:cxn ang="0">
                    <a:pos x="19" y="6"/>
                  </a:cxn>
                  <a:cxn ang="0">
                    <a:pos x="19" y="9"/>
                  </a:cxn>
                  <a:cxn ang="0">
                    <a:pos x="18" y="10"/>
                  </a:cxn>
                  <a:cxn ang="0">
                    <a:pos x="17" y="10"/>
                  </a:cxn>
                  <a:cxn ang="0">
                    <a:pos x="14" y="9"/>
                  </a:cxn>
                  <a:cxn ang="0">
                    <a:pos x="11" y="11"/>
                  </a:cxn>
                  <a:cxn ang="0">
                    <a:pos x="8" y="12"/>
                  </a:cxn>
                  <a:cxn ang="0">
                    <a:pos x="8" y="14"/>
                  </a:cxn>
                  <a:cxn ang="0">
                    <a:pos x="8" y="17"/>
                  </a:cxn>
                </a:cxnLst>
                <a:rect l="0" t="0" r="r" b="b"/>
                <a:pathLst>
                  <a:path w="32" h="46">
                    <a:moveTo>
                      <a:pt x="8" y="17"/>
                    </a:moveTo>
                    <a:cubicBezTo>
                      <a:pt x="8" y="18"/>
                      <a:pt x="5" y="18"/>
                      <a:pt x="5" y="19"/>
                    </a:cubicBezTo>
                    <a:cubicBezTo>
                      <a:pt x="4" y="19"/>
                      <a:pt x="12" y="20"/>
                      <a:pt x="12" y="20"/>
                    </a:cubicBezTo>
                    <a:cubicBezTo>
                      <a:pt x="12" y="24"/>
                      <a:pt x="12" y="24"/>
                      <a:pt x="12" y="24"/>
                    </a:cubicBezTo>
                    <a:cubicBezTo>
                      <a:pt x="12" y="24"/>
                      <a:pt x="13" y="26"/>
                      <a:pt x="14" y="27"/>
                    </a:cubicBezTo>
                    <a:cubicBezTo>
                      <a:pt x="15" y="28"/>
                      <a:pt x="13" y="29"/>
                      <a:pt x="13" y="31"/>
                    </a:cubicBezTo>
                    <a:cubicBezTo>
                      <a:pt x="13" y="32"/>
                      <a:pt x="12" y="32"/>
                      <a:pt x="12" y="32"/>
                    </a:cubicBezTo>
                    <a:cubicBezTo>
                      <a:pt x="11" y="32"/>
                      <a:pt x="11" y="32"/>
                      <a:pt x="11" y="32"/>
                    </a:cubicBezTo>
                    <a:cubicBezTo>
                      <a:pt x="11" y="32"/>
                      <a:pt x="10" y="29"/>
                      <a:pt x="10" y="28"/>
                    </a:cubicBezTo>
                    <a:cubicBezTo>
                      <a:pt x="10" y="28"/>
                      <a:pt x="10" y="28"/>
                      <a:pt x="10" y="28"/>
                    </a:cubicBezTo>
                    <a:cubicBezTo>
                      <a:pt x="10" y="28"/>
                      <a:pt x="8" y="28"/>
                      <a:pt x="8" y="28"/>
                    </a:cubicBezTo>
                    <a:cubicBezTo>
                      <a:pt x="7" y="28"/>
                      <a:pt x="7" y="28"/>
                      <a:pt x="7" y="28"/>
                    </a:cubicBezTo>
                    <a:cubicBezTo>
                      <a:pt x="7" y="28"/>
                      <a:pt x="4" y="29"/>
                      <a:pt x="3" y="29"/>
                    </a:cubicBezTo>
                    <a:cubicBezTo>
                      <a:pt x="2" y="29"/>
                      <a:pt x="1" y="32"/>
                      <a:pt x="1" y="33"/>
                    </a:cubicBezTo>
                    <a:cubicBezTo>
                      <a:pt x="0" y="34"/>
                      <a:pt x="0" y="36"/>
                      <a:pt x="0" y="39"/>
                    </a:cubicBezTo>
                    <a:cubicBezTo>
                      <a:pt x="0" y="40"/>
                      <a:pt x="0" y="41"/>
                      <a:pt x="1" y="41"/>
                    </a:cubicBezTo>
                    <a:cubicBezTo>
                      <a:pt x="1" y="41"/>
                      <a:pt x="2" y="40"/>
                      <a:pt x="2" y="40"/>
                    </a:cubicBezTo>
                    <a:cubicBezTo>
                      <a:pt x="2" y="40"/>
                      <a:pt x="9" y="43"/>
                      <a:pt x="9" y="44"/>
                    </a:cubicBezTo>
                    <a:cubicBezTo>
                      <a:pt x="14" y="46"/>
                      <a:pt x="14" y="46"/>
                      <a:pt x="14" y="46"/>
                    </a:cubicBezTo>
                    <a:cubicBezTo>
                      <a:pt x="14" y="46"/>
                      <a:pt x="15" y="45"/>
                      <a:pt x="16" y="44"/>
                    </a:cubicBezTo>
                    <a:cubicBezTo>
                      <a:pt x="16" y="43"/>
                      <a:pt x="17" y="43"/>
                      <a:pt x="17" y="43"/>
                    </a:cubicBezTo>
                    <a:cubicBezTo>
                      <a:pt x="18" y="43"/>
                      <a:pt x="18" y="43"/>
                      <a:pt x="18" y="43"/>
                    </a:cubicBezTo>
                    <a:cubicBezTo>
                      <a:pt x="18" y="43"/>
                      <a:pt x="18" y="43"/>
                      <a:pt x="18" y="43"/>
                    </a:cubicBezTo>
                    <a:cubicBezTo>
                      <a:pt x="18" y="43"/>
                      <a:pt x="20" y="43"/>
                      <a:pt x="21" y="43"/>
                    </a:cubicBezTo>
                    <a:cubicBezTo>
                      <a:pt x="22" y="43"/>
                      <a:pt x="21" y="41"/>
                      <a:pt x="21" y="41"/>
                    </a:cubicBezTo>
                    <a:cubicBezTo>
                      <a:pt x="22" y="38"/>
                      <a:pt x="22" y="38"/>
                      <a:pt x="22" y="38"/>
                    </a:cubicBezTo>
                    <a:cubicBezTo>
                      <a:pt x="22" y="38"/>
                      <a:pt x="23" y="36"/>
                      <a:pt x="24" y="35"/>
                    </a:cubicBezTo>
                    <a:cubicBezTo>
                      <a:pt x="25" y="34"/>
                      <a:pt x="26" y="34"/>
                      <a:pt x="27" y="33"/>
                    </a:cubicBezTo>
                    <a:cubicBezTo>
                      <a:pt x="28" y="32"/>
                      <a:pt x="29" y="32"/>
                      <a:pt x="29" y="32"/>
                    </a:cubicBezTo>
                    <a:cubicBezTo>
                      <a:pt x="30" y="32"/>
                      <a:pt x="31" y="33"/>
                      <a:pt x="31" y="33"/>
                    </a:cubicBezTo>
                    <a:cubicBezTo>
                      <a:pt x="31" y="33"/>
                      <a:pt x="31" y="32"/>
                      <a:pt x="31" y="31"/>
                    </a:cubicBezTo>
                    <a:cubicBezTo>
                      <a:pt x="31" y="30"/>
                      <a:pt x="32" y="29"/>
                      <a:pt x="32" y="29"/>
                    </a:cubicBezTo>
                    <a:cubicBezTo>
                      <a:pt x="32" y="29"/>
                      <a:pt x="32" y="27"/>
                      <a:pt x="32" y="26"/>
                    </a:cubicBezTo>
                    <a:cubicBezTo>
                      <a:pt x="32" y="25"/>
                      <a:pt x="31" y="24"/>
                      <a:pt x="31" y="23"/>
                    </a:cubicBezTo>
                    <a:cubicBezTo>
                      <a:pt x="30" y="22"/>
                      <a:pt x="31" y="20"/>
                      <a:pt x="31" y="18"/>
                    </a:cubicBezTo>
                    <a:cubicBezTo>
                      <a:pt x="31" y="17"/>
                      <a:pt x="30" y="16"/>
                      <a:pt x="30" y="16"/>
                    </a:cubicBezTo>
                    <a:cubicBezTo>
                      <a:pt x="29" y="13"/>
                      <a:pt x="29" y="13"/>
                      <a:pt x="29" y="13"/>
                    </a:cubicBezTo>
                    <a:cubicBezTo>
                      <a:pt x="29" y="13"/>
                      <a:pt x="29" y="12"/>
                      <a:pt x="31" y="10"/>
                    </a:cubicBezTo>
                    <a:cubicBezTo>
                      <a:pt x="32" y="9"/>
                      <a:pt x="31" y="9"/>
                      <a:pt x="31" y="7"/>
                    </a:cubicBezTo>
                    <a:cubicBezTo>
                      <a:pt x="31" y="6"/>
                      <a:pt x="30" y="5"/>
                      <a:pt x="30" y="5"/>
                    </a:cubicBezTo>
                    <a:cubicBezTo>
                      <a:pt x="26" y="2"/>
                      <a:pt x="26" y="2"/>
                      <a:pt x="26" y="2"/>
                    </a:cubicBezTo>
                    <a:cubicBezTo>
                      <a:pt x="24" y="0"/>
                      <a:pt x="24" y="0"/>
                      <a:pt x="24" y="0"/>
                    </a:cubicBezTo>
                    <a:cubicBezTo>
                      <a:pt x="24" y="0"/>
                      <a:pt x="22" y="1"/>
                      <a:pt x="21" y="3"/>
                    </a:cubicBezTo>
                    <a:cubicBezTo>
                      <a:pt x="19" y="5"/>
                      <a:pt x="20" y="4"/>
                      <a:pt x="20" y="5"/>
                    </a:cubicBezTo>
                    <a:cubicBezTo>
                      <a:pt x="20" y="6"/>
                      <a:pt x="19" y="6"/>
                      <a:pt x="19" y="6"/>
                    </a:cubicBezTo>
                    <a:cubicBezTo>
                      <a:pt x="19" y="6"/>
                      <a:pt x="19" y="7"/>
                      <a:pt x="19" y="9"/>
                    </a:cubicBezTo>
                    <a:cubicBezTo>
                      <a:pt x="19" y="10"/>
                      <a:pt x="19" y="10"/>
                      <a:pt x="18" y="10"/>
                    </a:cubicBezTo>
                    <a:cubicBezTo>
                      <a:pt x="18" y="10"/>
                      <a:pt x="17" y="10"/>
                      <a:pt x="17" y="10"/>
                    </a:cubicBezTo>
                    <a:cubicBezTo>
                      <a:pt x="14" y="9"/>
                      <a:pt x="14" y="9"/>
                      <a:pt x="14" y="9"/>
                    </a:cubicBezTo>
                    <a:cubicBezTo>
                      <a:pt x="14" y="9"/>
                      <a:pt x="12" y="10"/>
                      <a:pt x="11" y="11"/>
                    </a:cubicBezTo>
                    <a:cubicBezTo>
                      <a:pt x="10" y="12"/>
                      <a:pt x="8" y="12"/>
                      <a:pt x="8" y="12"/>
                    </a:cubicBezTo>
                    <a:cubicBezTo>
                      <a:pt x="8" y="14"/>
                      <a:pt x="8" y="14"/>
                      <a:pt x="8" y="14"/>
                    </a:cubicBezTo>
                    <a:cubicBezTo>
                      <a:pt x="8" y="14"/>
                      <a:pt x="8" y="16"/>
                      <a:pt x="8" y="17"/>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7" name="Freeform 28"/>
              <p:cNvSpPr>
                <a:spLocks/>
              </p:cNvSpPr>
              <p:nvPr/>
            </p:nvSpPr>
            <p:spPr bwMode="auto">
              <a:xfrm>
                <a:off x="4827" y="2951"/>
                <a:ext cx="15" cy="11"/>
              </a:xfrm>
              <a:custGeom>
                <a:avLst/>
                <a:gdLst/>
                <a:ahLst/>
                <a:cxnLst>
                  <a:cxn ang="0">
                    <a:pos x="5" y="9"/>
                  </a:cxn>
                  <a:cxn ang="0">
                    <a:pos x="4" y="10"/>
                  </a:cxn>
                  <a:cxn ang="0">
                    <a:pos x="3" y="8"/>
                  </a:cxn>
                  <a:cxn ang="0">
                    <a:pos x="1" y="8"/>
                  </a:cxn>
                  <a:cxn ang="0">
                    <a:pos x="1" y="9"/>
                  </a:cxn>
                  <a:cxn ang="0">
                    <a:pos x="4" y="11"/>
                  </a:cxn>
                  <a:cxn ang="0">
                    <a:pos x="6" y="10"/>
                  </a:cxn>
                  <a:cxn ang="0">
                    <a:pos x="7" y="10"/>
                  </a:cxn>
                  <a:cxn ang="0">
                    <a:pos x="8" y="10"/>
                  </a:cxn>
                  <a:cxn ang="0">
                    <a:pos x="10" y="9"/>
                  </a:cxn>
                  <a:cxn ang="0">
                    <a:pos x="13" y="6"/>
                  </a:cxn>
                  <a:cxn ang="0">
                    <a:pos x="14" y="5"/>
                  </a:cxn>
                  <a:cxn ang="0">
                    <a:pos x="15" y="3"/>
                  </a:cxn>
                  <a:cxn ang="0">
                    <a:pos x="15" y="3"/>
                  </a:cxn>
                  <a:cxn ang="0">
                    <a:pos x="11" y="0"/>
                  </a:cxn>
                  <a:cxn ang="0">
                    <a:pos x="1" y="0"/>
                  </a:cxn>
                  <a:cxn ang="0">
                    <a:pos x="0" y="1"/>
                  </a:cxn>
                  <a:cxn ang="0">
                    <a:pos x="0" y="3"/>
                  </a:cxn>
                  <a:cxn ang="0">
                    <a:pos x="2" y="3"/>
                  </a:cxn>
                  <a:cxn ang="0">
                    <a:pos x="2" y="5"/>
                  </a:cxn>
                  <a:cxn ang="0">
                    <a:pos x="1" y="5"/>
                  </a:cxn>
                  <a:cxn ang="0">
                    <a:pos x="5" y="6"/>
                  </a:cxn>
                  <a:cxn ang="0">
                    <a:pos x="7" y="8"/>
                  </a:cxn>
                  <a:cxn ang="0">
                    <a:pos x="7" y="9"/>
                  </a:cxn>
                  <a:cxn ang="0">
                    <a:pos x="5" y="9"/>
                  </a:cxn>
                </a:cxnLst>
                <a:rect l="0" t="0" r="r" b="b"/>
                <a:pathLst>
                  <a:path w="15" h="11">
                    <a:moveTo>
                      <a:pt x="5" y="9"/>
                    </a:moveTo>
                    <a:lnTo>
                      <a:pt x="4" y="10"/>
                    </a:lnTo>
                    <a:lnTo>
                      <a:pt x="3" y="8"/>
                    </a:lnTo>
                    <a:lnTo>
                      <a:pt x="1" y="8"/>
                    </a:lnTo>
                    <a:lnTo>
                      <a:pt x="1" y="9"/>
                    </a:lnTo>
                    <a:lnTo>
                      <a:pt x="4" y="11"/>
                    </a:lnTo>
                    <a:lnTo>
                      <a:pt x="6" y="10"/>
                    </a:lnTo>
                    <a:lnTo>
                      <a:pt x="7" y="10"/>
                    </a:lnTo>
                    <a:lnTo>
                      <a:pt x="8" y="10"/>
                    </a:lnTo>
                    <a:lnTo>
                      <a:pt x="10" y="9"/>
                    </a:lnTo>
                    <a:lnTo>
                      <a:pt x="13" y="6"/>
                    </a:lnTo>
                    <a:lnTo>
                      <a:pt x="14" y="5"/>
                    </a:lnTo>
                    <a:lnTo>
                      <a:pt x="15" y="3"/>
                    </a:lnTo>
                    <a:lnTo>
                      <a:pt x="15" y="3"/>
                    </a:lnTo>
                    <a:lnTo>
                      <a:pt x="11" y="0"/>
                    </a:lnTo>
                    <a:lnTo>
                      <a:pt x="1" y="0"/>
                    </a:lnTo>
                    <a:lnTo>
                      <a:pt x="0" y="1"/>
                    </a:lnTo>
                    <a:lnTo>
                      <a:pt x="0" y="3"/>
                    </a:lnTo>
                    <a:lnTo>
                      <a:pt x="2" y="3"/>
                    </a:lnTo>
                    <a:lnTo>
                      <a:pt x="2" y="5"/>
                    </a:lnTo>
                    <a:lnTo>
                      <a:pt x="1" y="5"/>
                    </a:lnTo>
                    <a:lnTo>
                      <a:pt x="5" y="6"/>
                    </a:lnTo>
                    <a:lnTo>
                      <a:pt x="7" y="8"/>
                    </a:lnTo>
                    <a:lnTo>
                      <a:pt x="7" y="9"/>
                    </a:lnTo>
                    <a:lnTo>
                      <a:pt x="5"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8" name="Freeform 29"/>
              <p:cNvSpPr>
                <a:spLocks/>
              </p:cNvSpPr>
              <p:nvPr/>
            </p:nvSpPr>
            <p:spPr bwMode="auto">
              <a:xfrm>
                <a:off x="4849" y="3030"/>
                <a:ext cx="7" cy="8"/>
              </a:xfrm>
              <a:custGeom>
                <a:avLst/>
                <a:gdLst/>
                <a:ahLst/>
                <a:cxnLst>
                  <a:cxn ang="0">
                    <a:pos x="3" y="7"/>
                  </a:cxn>
                  <a:cxn ang="0">
                    <a:pos x="3" y="8"/>
                  </a:cxn>
                  <a:cxn ang="0">
                    <a:pos x="3" y="8"/>
                  </a:cxn>
                  <a:cxn ang="0">
                    <a:pos x="5" y="7"/>
                  </a:cxn>
                  <a:cxn ang="0">
                    <a:pos x="7" y="4"/>
                  </a:cxn>
                  <a:cxn ang="0">
                    <a:pos x="7" y="4"/>
                  </a:cxn>
                  <a:cxn ang="0">
                    <a:pos x="7" y="4"/>
                  </a:cxn>
                  <a:cxn ang="0">
                    <a:pos x="7" y="4"/>
                  </a:cxn>
                  <a:cxn ang="0">
                    <a:pos x="7" y="2"/>
                  </a:cxn>
                  <a:cxn ang="0">
                    <a:pos x="7" y="0"/>
                  </a:cxn>
                  <a:cxn ang="0">
                    <a:pos x="5" y="3"/>
                  </a:cxn>
                  <a:cxn ang="0">
                    <a:pos x="3" y="4"/>
                  </a:cxn>
                  <a:cxn ang="0">
                    <a:pos x="3" y="4"/>
                  </a:cxn>
                  <a:cxn ang="0">
                    <a:pos x="0" y="6"/>
                  </a:cxn>
                  <a:cxn ang="0">
                    <a:pos x="1" y="7"/>
                  </a:cxn>
                  <a:cxn ang="0">
                    <a:pos x="3" y="7"/>
                  </a:cxn>
                  <a:cxn ang="0">
                    <a:pos x="4" y="5"/>
                  </a:cxn>
                  <a:cxn ang="0">
                    <a:pos x="4" y="6"/>
                  </a:cxn>
                  <a:cxn ang="0">
                    <a:pos x="4" y="7"/>
                  </a:cxn>
                  <a:cxn ang="0">
                    <a:pos x="3" y="7"/>
                  </a:cxn>
                </a:cxnLst>
                <a:rect l="0" t="0" r="r" b="b"/>
                <a:pathLst>
                  <a:path w="7" h="8">
                    <a:moveTo>
                      <a:pt x="3" y="7"/>
                    </a:moveTo>
                    <a:lnTo>
                      <a:pt x="3" y="8"/>
                    </a:lnTo>
                    <a:lnTo>
                      <a:pt x="3" y="8"/>
                    </a:lnTo>
                    <a:lnTo>
                      <a:pt x="5" y="7"/>
                    </a:lnTo>
                    <a:lnTo>
                      <a:pt x="7" y="4"/>
                    </a:lnTo>
                    <a:lnTo>
                      <a:pt x="7" y="4"/>
                    </a:lnTo>
                    <a:lnTo>
                      <a:pt x="7" y="4"/>
                    </a:lnTo>
                    <a:lnTo>
                      <a:pt x="7" y="4"/>
                    </a:lnTo>
                    <a:lnTo>
                      <a:pt x="7" y="2"/>
                    </a:lnTo>
                    <a:lnTo>
                      <a:pt x="7" y="0"/>
                    </a:lnTo>
                    <a:lnTo>
                      <a:pt x="5" y="3"/>
                    </a:lnTo>
                    <a:lnTo>
                      <a:pt x="3" y="4"/>
                    </a:lnTo>
                    <a:lnTo>
                      <a:pt x="3" y="4"/>
                    </a:lnTo>
                    <a:lnTo>
                      <a:pt x="0" y="6"/>
                    </a:lnTo>
                    <a:lnTo>
                      <a:pt x="1" y="7"/>
                    </a:lnTo>
                    <a:lnTo>
                      <a:pt x="3" y="7"/>
                    </a:lnTo>
                    <a:lnTo>
                      <a:pt x="4" y="5"/>
                    </a:lnTo>
                    <a:lnTo>
                      <a:pt x="4" y="6"/>
                    </a:lnTo>
                    <a:lnTo>
                      <a:pt x="4" y="7"/>
                    </a:lnTo>
                    <a:lnTo>
                      <a:pt x="3"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19" name="Freeform 30"/>
              <p:cNvSpPr>
                <a:spLocks/>
              </p:cNvSpPr>
              <p:nvPr/>
            </p:nvSpPr>
            <p:spPr bwMode="auto">
              <a:xfrm>
                <a:off x="4820" y="3027"/>
                <a:ext cx="3" cy="4"/>
              </a:xfrm>
              <a:custGeom>
                <a:avLst/>
                <a:gdLst/>
                <a:ahLst/>
                <a:cxnLst>
                  <a:cxn ang="0">
                    <a:pos x="1" y="4"/>
                  </a:cxn>
                  <a:cxn ang="0">
                    <a:pos x="1" y="3"/>
                  </a:cxn>
                  <a:cxn ang="0">
                    <a:pos x="2" y="4"/>
                  </a:cxn>
                  <a:cxn ang="0">
                    <a:pos x="3" y="3"/>
                  </a:cxn>
                  <a:cxn ang="0">
                    <a:pos x="3" y="2"/>
                  </a:cxn>
                  <a:cxn ang="0">
                    <a:pos x="3" y="2"/>
                  </a:cxn>
                  <a:cxn ang="0">
                    <a:pos x="3" y="1"/>
                  </a:cxn>
                  <a:cxn ang="0">
                    <a:pos x="2" y="1"/>
                  </a:cxn>
                  <a:cxn ang="0">
                    <a:pos x="2" y="0"/>
                  </a:cxn>
                  <a:cxn ang="0">
                    <a:pos x="1" y="0"/>
                  </a:cxn>
                  <a:cxn ang="0">
                    <a:pos x="0" y="1"/>
                  </a:cxn>
                  <a:cxn ang="0">
                    <a:pos x="0" y="2"/>
                  </a:cxn>
                  <a:cxn ang="0">
                    <a:pos x="0" y="3"/>
                  </a:cxn>
                  <a:cxn ang="0">
                    <a:pos x="1" y="4"/>
                  </a:cxn>
                </a:cxnLst>
                <a:rect l="0" t="0" r="r" b="b"/>
                <a:pathLst>
                  <a:path w="3" h="4">
                    <a:moveTo>
                      <a:pt x="1" y="4"/>
                    </a:moveTo>
                    <a:lnTo>
                      <a:pt x="1" y="3"/>
                    </a:lnTo>
                    <a:lnTo>
                      <a:pt x="2" y="4"/>
                    </a:lnTo>
                    <a:lnTo>
                      <a:pt x="3" y="3"/>
                    </a:lnTo>
                    <a:lnTo>
                      <a:pt x="3" y="2"/>
                    </a:lnTo>
                    <a:lnTo>
                      <a:pt x="3" y="2"/>
                    </a:lnTo>
                    <a:lnTo>
                      <a:pt x="3" y="1"/>
                    </a:lnTo>
                    <a:lnTo>
                      <a:pt x="2" y="1"/>
                    </a:lnTo>
                    <a:lnTo>
                      <a:pt x="2" y="0"/>
                    </a:lnTo>
                    <a:lnTo>
                      <a:pt x="1" y="0"/>
                    </a:lnTo>
                    <a:lnTo>
                      <a:pt x="0" y="1"/>
                    </a:lnTo>
                    <a:lnTo>
                      <a:pt x="0" y="2"/>
                    </a:lnTo>
                    <a:lnTo>
                      <a:pt x="0" y="3"/>
                    </a:lnTo>
                    <a:lnTo>
                      <a:pt x="1"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0" name="Freeform 31"/>
              <p:cNvSpPr>
                <a:spLocks/>
              </p:cNvSpPr>
              <p:nvPr/>
            </p:nvSpPr>
            <p:spPr bwMode="auto">
              <a:xfrm>
                <a:off x="4850" y="3051"/>
                <a:ext cx="7" cy="4"/>
              </a:xfrm>
              <a:custGeom>
                <a:avLst/>
                <a:gdLst/>
                <a:ahLst/>
                <a:cxnLst>
                  <a:cxn ang="0">
                    <a:pos x="6" y="1"/>
                  </a:cxn>
                  <a:cxn ang="0">
                    <a:pos x="7" y="1"/>
                  </a:cxn>
                  <a:cxn ang="0">
                    <a:pos x="7" y="3"/>
                  </a:cxn>
                  <a:cxn ang="0">
                    <a:pos x="7" y="1"/>
                  </a:cxn>
                  <a:cxn ang="0">
                    <a:pos x="7" y="1"/>
                  </a:cxn>
                  <a:cxn ang="0">
                    <a:pos x="6" y="1"/>
                  </a:cxn>
                  <a:cxn ang="0">
                    <a:pos x="6" y="0"/>
                  </a:cxn>
                  <a:cxn ang="0">
                    <a:pos x="4" y="1"/>
                  </a:cxn>
                  <a:cxn ang="0">
                    <a:pos x="2" y="0"/>
                  </a:cxn>
                  <a:cxn ang="0">
                    <a:pos x="2" y="1"/>
                  </a:cxn>
                  <a:cxn ang="0">
                    <a:pos x="2" y="1"/>
                  </a:cxn>
                  <a:cxn ang="0">
                    <a:pos x="1" y="2"/>
                  </a:cxn>
                  <a:cxn ang="0">
                    <a:pos x="1" y="1"/>
                  </a:cxn>
                  <a:cxn ang="0">
                    <a:pos x="1" y="1"/>
                  </a:cxn>
                  <a:cxn ang="0">
                    <a:pos x="0" y="1"/>
                  </a:cxn>
                  <a:cxn ang="0">
                    <a:pos x="0" y="2"/>
                  </a:cxn>
                  <a:cxn ang="0">
                    <a:pos x="3" y="4"/>
                  </a:cxn>
                  <a:cxn ang="0">
                    <a:pos x="6" y="4"/>
                  </a:cxn>
                  <a:cxn ang="0">
                    <a:pos x="6" y="2"/>
                  </a:cxn>
                  <a:cxn ang="0">
                    <a:pos x="6" y="2"/>
                  </a:cxn>
                  <a:cxn ang="0">
                    <a:pos x="6" y="1"/>
                  </a:cxn>
                  <a:cxn ang="0">
                    <a:pos x="6" y="1"/>
                  </a:cxn>
                </a:cxnLst>
                <a:rect l="0" t="0" r="r" b="b"/>
                <a:pathLst>
                  <a:path w="7" h="4">
                    <a:moveTo>
                      <a:pt x="6" y="1"/>
                    </a:moveTo>
                    <a:lnTo>
                      <a:pt x="7" y="1"/>
                    </a:lnTo>
                    <a:lnTo>
                      <a:pt x="7" y="3"/>
                    </a:lnTo>
                    <a:lnTo>
                      <a:pt x="7" y="1"/>
                    </a:lnTo>
                    <a:lnTo>
                      <a:pt x="7" y="1"/>
                    </a:lnTo>
                    <a:lnTo>
                      <a:pt x="6" y="1"/>
                    </a:lnTo>
                    <a:lnTo>
                      <a:pt x="6" y="0"/>
                    </a:lnTo>
                    <a:lnTo>
                      <a:pt x="4" y="1"/>
                    </a:lnTo>
                    <a:lnTo>
                      <a:pt x="2" y="0"/>
                    </a:lnTo>
                    <a:lnTo>
                      <a:pt x="2" y="1"/>
                    </a:lnTo>
                    <a:lnTo>
                      <a:pt x="2" y="1"/>
                    </a:lnTo>
                    <a:lnTo>
                      <a:pt x="1" y="2"/>
                    </a:lnTo>
                    <a:lnTo>
                      <a:pt x="1" y="1"/>
                    </a:lnTo>
                    <a:lnTo>
                      <a:pt x="1" y="1"/>
                    </a:lnTo>
                    <a:lnTo>
                      <a:pt x="0" y="1"/>
                    </a:lnTo>
                    <a:lnTo>
                      <a:pt x="0" y="2"/>
                    </a:lnTo>
                    <a:lnTo>
                      <a:pt x="3" y="4"/>
                    </a:lnTo>
                    <a:lnTo>
                      <a:pt x="6" y="4"/>
                    </a:lnTo>
                    <a:lnTo>
                      <a:pt x="6" y="2"/>
                    </a:lnTo>
                    <a:lnTo>
                      <a:pt x="6" y="2"/>
                    </a:lnTo>
                    <a:lnTo>
                      <a:pt x="6" y="1"/>
                    </a:lnTo>
                    <a:lnTo>
                      <a:pt x="6"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1" name="Freeform 32"/>
              <p:cNvSpPr>
                <a:spLocks/>
              </p:cNvSpPr>
              <p:nvPr/>
            </p:nvSpPr>
            <p:spPr bwMode="auto">
              <a:xfrm>
                <a:off x="4827" y="2921"/>
                <a:ext cx="2" cy="1"/>
              </a:xfrm>
              <a:custGeom>
                <a:avLst/>
                <a:gdLst/>
                <a:ahLst/>
                <a:cxnLst>
                  <a:cxn ang="0">
                    <a:pos x="1" y="1"/>
                  </a:cxn>
                  <a:cxn ang="0">
                    <a:pos x="2" y="1"/>
                  </a:cxn>
                  <a:cxn ang="0">
                    <a:pos x="3" y="1"/>
                  </a:cxn>
                  <a:cxn ang="0">
                    <a:pos x="2" y="0"/>
                  </a:cxn>
                  <a:cxn ang="0">
                    <a:pos x="1" y="1"/>
                  </a:cxn>
                </a:cxnLst>
                <a:rect l="0" t="0" r="r" b="b"/>
                <a:pathLst>
                  <a:path w="3" h="1">
                    <a:moveTo>
                      <a:pt x="1" y="1"/>
                    </a:moveTo>
                    <a:cubicBezTo>
                      <a:pt x="2" y="1"/>
                      <a:pt x="2" y="1"/>
                      <a:pt x="2" y="1"/>
                    </a:cubicBezTo>
                    <a:cubicBezTo>
                      <a:pt x="3" y="1"/>
                      <a:pt x="3" y="1"/>
                      <a:pt x="3" y="1"/>
                    </a:cubicBezTo>
                    <a:cubicBezTo>
                      <a:pt x="2" y="0"/>
                      <a:pt x="2" y="0"/>
                      <a:pt x="2" y="0"/>
                    </a:cubicBezTo>
                    <a:cubicBezTo>
                      <a:pt x="2" y="0"/>
                      <a:pt x="0" y="1"/>
                      <a:pt x="1" y="1"/>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2" name="Freeform 33"/>
              <p:cNvSpPr>
                <a:spLocks/>
              </p:cNvSpPr>
              <p:nvPr/>
            </p:nvSpPr>
            <p:spPr bwMode="auto">
              <a:xfrm>
                <a:off x="3800" y="3014"/>
                <a:ext cx="17" cy="11"/>
              </a:xfrm>
              <a:custGeom>
                <a:avLst/>
                <a:gdLst/>
                <a:ahLst/>
                <a:cxnLst>
                  <a:cxn ang="0">
                    <a:pos x="7" y="2"/>
                  </a:cxn>
                  <a:cxn ang="0">
                    <a:pos x="7" y="2"/>
                  </a:cxn>
                  <a:cxn ang="0">
                    <a:pos x="7" y="2"/>
                  </a:cxn>
                  <a:cxn ang="0">
                    <a:pos x="6" y="2"/>
                  </a:cxn>
                  <a:cxn ang="0">
                    <a:pos x="5" y="2"/>
                  </a:cxn>
                  <a:cxn ang="0">
                    <a:pos x="5" y="2"/>
                  </a:cxn>
                  <a:cxn ang="0">
                    <a:pos x="4" y="0"/>
                  </a:cxn>
                  <a:cxn ang="0">
                    <a:pos x="3" y="0"/>
                  </a:cxn>
                  <a:cxn ang="0">
                    <a:pos x="3" y="2"/>
                  </a:cxn>
                  <a:cxn ang="0">
                    <a:pos x="1" y="2"/>
                  </a:cxn>
                  <a:cxn ang="0">
                    <a:pos x="0" y="3"/>
                  </a:cxn>
                  <a:cxn ang="0">
                    <a:pos x="0" y="5"/>
                  </a:cxn>
                  <a:cxn ang="0">
                    <a:pos x="0" y="5"/>
                  </a:cxn>
                  <a:cxn ang="0">
                    <a:pos x="0" y="5"/>
                  </a:cxn>
                  <a:cxn ang="0">
                    <a:pos x="1" y="6"/>
                  </a:cxn>
                  <a:cxn ang="0">
                    <a:pos x="2" y="8"/>
                  </a:cxn>
                  <a:cxn ang="0">
                    <a:pos x="3" y="8"/>
                  </a:cxn>
                  <a:cxn ang="0">
                    <a:pos x="3" y="9"/>
                  </a:cxn>
                  <a:cxn ang="0">
                    <a:pos x="6" y="9"/>
                  </a:cxn>
                  <a:cxn ang="0">
                    <a:pos x="7" y="9"/>
                  </a:cxn>
                  <a:cxn ang="0">
                    <a:pos x="7" y="10"/>
                  </a:cxn>
                  <a:cxn ang="0">
                    <a:pos x="8" y="9"/>
                  </a:cxn>
                  <a:cxn ang="0">
                    <a:pos x="8" y="9"/>
                  </a:cxn>
                  <a:cxn ang="0">
                    <a:pos x="11" y="9"/>
                  </a:cxn>
                  <a:cxn ang="0">
                    <a:pos x="11" y="10"/>
                  </a:cxn>
                  <a:cxn ang="0">
                    <a:pos x="13" y="11"/>
                  </a:cxn>
                  <a:cxn ang="0">
                    <a:pos x="15" y="10"/>
                  </a:cxn>
                  <a:cxn ang="0">
                    <a:pos x="15" y="9"/>
                  </a:cxn>
                  <a:cxn ang="0">
                    <a:pos x="15" y="9"/>
                  </a:cxn>
                  <a:cxn ang="0">
                    <a:pos x="15" y="7"/>
                  </a:cxn>
                  <a:cxn ang="0">
                    <a:pos x="15" y="6"/>
                  </a:cxn>
                  <a:cxn ang="0">
                    <a:pos x="15" y="6"/>
                  </a:cxn>
                  <a:cxn ang="0">
                    <a:pos x="15" y="5"/>
                  </a:cxn>
                  <a:cxn ang="0">
                    <a:pos x="17" y="5"/>
                  </a:cxn>
                  <a:cxn ang="0">
                    <a:pos x="17" y="5"/>
                  </a:cxn>
                  <a:cxn ang="0">
                    <a:pos x="16" y="3"/>
                  </a:cxn>
                  <a:cxn ang="0">
                    <a:pos x="15" y="2"/>
                  </a:cxn>
                  <a:cxn ang="0">
                    <a:pos x="14" y="2"/>
                  </a:cxn>
                  <a:cxn ang="0">
                    <a:pos x="14" y="2"/>
                  </a:cxn>
                  <a:cxn ang="0">
                    <a:pos x="13" y="3"/>
                  </a:cxn>
                  <a:cxn ang="0">
                    <a:pos x="11" y="2"/>
                  </a:cxn>
                  <a:cxn ang="0">
                    <a:pos x="11" y="2"/>
                  </a:cxn>
                  <a:cxn ang="0">
                    <a:pos x="9" y="2"/>
                  </a:cxn>
                  <a:cxn ang="0">
                    <a:pos x="9" y="2"/>
                  </a:cxn>
                  <a:cxn ang="0">
                    <a:pos x="7" y="2"/>
                  </a:cxn>
                </a:cxnLst>
                <a:rect l="0" t="0" r="r" b="b"/>
                <a:pathLst>
                  <a:path w="17" h="11">
                    <a:moveTo>
                      <a:pt x="7" y="2"/>
                    </a:moveTo>
                    <a:lnTo>
                      <a:pt x="7" y="2"/>
                    </a:lnTo>
                    <a:lnTo>
                      <a:pt x="7" y="2"/>
                    </a:lnTo>
                    <a:lnTo>
                      <a:pt x="6" y="2"/>
                    </a:lnTo>
                    <a:lnTo>
                      <a:pt x="5" y="2"/>
                    </a:lnTo>
                    <a:lnTo>
                      <a:pt x="5" y="2"/>
                    </a:lnTo>
                    <a:lnTo>
                      <a:pt x="4" y="0"/>
                    </a:lnTo>
                    <a:lnTo>
                      <a:pt x="3" y="0"/>
                    </a:lnTo>
                    <a:lnTo>
                      <a:pt x="3" y="2"/>
                    </a:lnTo>
                    <a:lnTo>
                      <a:pt x="1" y="2"/>
                    </a:lnTo>
                    <a:lnTo>
                      <a:pt x="0" y="3"/>
                    </a:lnTo>
                    <a:lnTo>
                      <a:pt x="0" y="5"/>
                    </a:lnTo>
                    <a:lnTo>
                      <a:pt x="0" y="5"/>
                    </a:lnTo>
                    <a:lnTo>
                      <a:pt x="0" y="5"/>
                    </a:lnTo>
                    <a:lnTo>
                      <a:pt x="1" y="6"/>
                    </a:lnTo>
                    <a:lnTo>
                      <a:pt x="2" y="8"/>
                    </a:lnTo>
                    <a:lnTo>
                      <a:pt x="3" y="8"/>
                    </a:lnTo>
                    <a:lnTo>
                      <a:pt x="3" y="9"/>
                    </a:lnTo>
                    <a:lnTo>
                      <a:pt x="6" y="9"/>
                    </a:lnTo>
                    <a:lnTo>
                      <a:pt x="7" y="9"/>
                    </a:lnTo>
                    <a:lnTo>
                      <a:pt x="7" y="10"/>
                    </a:lnTo>
                    <a:lnTo>
                      <a:pt x="8" y="9"/>
                    </a:lnTo>
                    <a:lnTo>
                      <a:pt x="8" y="9"/>
                    </a:lnTo>
                    <a:lnTo>
                      <a:pt x="11" y="9"/>
                    </a:lnTo>
                    <a:lnTo>
                      <a:pt x="11" y="10"/>
                    </a:lnTo>
                    <a:lnTo>
                      <a:pt x="13" y="11"/>
                    </a:lnTo>
                    <a:lnTo>
                      <a:pt x="15" y="10"/>
                    </a:lnTo>
                    <a:lnTo>
                      <a:pt x="15" y="9"/>
                    </a:lnTo>
                    <a:lnTo>
                      <a:pt x="15" y="9"/>
                    </a:lnTo>
                    <a:lnTo>
                      <a:pt x="15" y="7"/>
                    </a:lnTo>
                    <a:lnTo>
                      <a:pt x="15" y="6"/>
                    </a:lnTo>
                    <a:lnTo>
                      <a:pt x="15" y="6"/>
                    </a:lnTo>
                    <a:lnTo>
                      <a:pt x="15" y="5"/>
                    </a:lnTo>
                    <a:lnTo>
                      <a:pt x="17" y="5"/>
                    </a:lnTo>
                    <a:lnTo>
                      <a:pt x="17" y="5"/>
                    </a:lnTo>
                    <a:lnTo>
                      <a:pt x="16" y="3"/>
                    </a:lnTo>
                    <a:lnTo>
                      <a:pt x="15" y="2"/>
                    </a:lnTo>
                    <a:lnTo>
                      <a:pt x="14" y="2"/>
                    </a:lnTo>
                    <a:lnTo>
                      <a:pt x="14" y="2"/>
                    </a:lnTo>
                    <a:lnTo>
                      <a:pt x="13" y="3"/>
                    </a:lnTo>
                    <a:lnTo>
                      <a:pt x="11" y="2"/>
                    </a:lnTo>
                    <a:lnTo>
                      <a:pt x="11" y="2"/>
                    </a:lnTo>
                    <a:lnTo>
                      <a:pt x="9" y="2"/>
                    </a:lnTo>
                    <a:lnTo>
                      <a:pt x="9" y="2"/>
                    </a:lnTo>
                    <a:lnTo>
                      <a:pt x="7"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3" name="Freeform 34"/>
              <p:cNvSpPr>
                <a:spLocks/>
              </p:cNvSpPr>
              <p:nvPr/>
            </p:nvSpPr>
            <p:spPr bwMode="auto">
              <a:xfrm>
                <a:off x="3795" y="3064"/>
                <a:ext cx="6" cy="7"/>
              </a:xfrm>
              <a:custGeom>
                <a:avLst/>
                <a:gdLst/>
                <a:ahLst/>
                <a:cxnLst>
                  <a:cxn ang="0">
                    <a:pos x="4" y="2"/>
                  </a:cxn>
                  <a:cxn ang="0">
                    <a:pos x="4" y="3"/>
                  </a:cxn>
                  <a:cxn ang="0">
                    <a:pos x="5" y="4"/>
                  </a:cxn>
                  <a:cxn ang="0">
                    <a:pos x="5" y="5"/>
                  </a:cxn>
                  <a:cxn ang="0">
                    <a:pos x="6" y="3"/>
                  </a:cxn>
                  <a:cxn ang="0">
                    <a:pos x="6" y="2"/>
                  </a:cxn>
                  <a:cxn ang="0">
                    <a:pos x="4" y="0"/>
                  </a:cxn>
                  <a:cxn ang="0">
                    <a:pos x="4" y="2"/>
                  </a:cxn>
                  <a:cxn ang="0">
                    <a:pos x="3" y="2"/>
                  </a:cxn>
                  <a:cxn ang="0">
                    <a:pos x="2" y="3"/>
                  </a:cxn>
                  <a:cxn ang="0">
                    <a:pos x="1" y="3"/>
                  </a:cxn>
                  <a:cxn ang="0">
                    <a:pos x="0" y="4"/>
                  </a:cxn>
                  <a:cxn ang="0">
                    <a:pos x="0" y="5"/>
                  </a:cxn>
                  <a:cxn ang="0">
                    <a:pos x="1" y="6"/>
                  </a:cxn>
                  <a:cxn ang="0">
                    <a:pos x="1" y="6"/>
                  </a:cxn>
                  <a:cxn ang="0">
                    <a:pos x="1" y="7"/>
                  </a:cxn>
                  <a:cxn ang="0">
                    <a:pos x="2" y="6"/>
                  </a:cxn>
                  <a:cxn ang="0">
                    <a:pos x="2" y="6"/>
                  </a:cxn>
                  <a:cxn ang="0">
                    <a:pos x="2" y="6"/>
                  </a:cxn>
                  <a:cxn ang="0">
                    <a:pos x="3" y="5"/>
                  </a:cxn>
                  <a:cxn ang="0">
                    <a:pos x="3" y="4"/>
                  </a:cxn>
                  <a:cxn ang="0">
                    <a:pos x="3" y="4"/>
                  </a:cxn>
                  <a:cxn ang="0">
                    <a:pos x="4" y="2"/>
                  </a:cxn>
                  <a:cxn ang="0">
                    <a:pos x="4" y="2"/>
                  </a:cxn>
                </a:cxnLst>
                <a:rect l="0" t="0" r="r" b="b"/>
                <a:pathLst>
                  <a:path w="6" h="7">
                    <a:moveTo>
                      <a:pt x="4" y="2"/>
                    </a:moveTo>
                    <a:lnTo>
                      <a:pt x="4" y="3"/>
                    </a:lnTo>
                    <a:lnTo>
                      <a:pt x="5" y="4"/>
                    </a:lnTo>
                    <a:lnTo>
                      <a:pt x="5" y="5"/>
                    </a:lnTo>
                    <a:lnTo>
                      <a:pt x="6" y="3"/>
                    </a:lnTo>
                    <a:lnTo>
                      <a:pt x="6" y="2"/>
                    </a:lnTo>
                    <a:lnTo>
                      <a:pt x="4" y="0"/>
                    </a:lnTo>
                    <a:lnTo>
                      <a:pt x="4" y="2"/>
                    </a:lnTo>
                    <a:lnTo>
                      <a:pt x="3" y="2"/>
                    </a:lnTo>
                    <a:lnTo>
                      <a:pt x="2" y="3"/>
                    </a:lnTo>
                    <a:lnTo>
                      <a:pt x="1" y="3"/>
                    </a:lnTo>
                    <a:lnTo>
                      <a:pt x="0" y="4"/>
                    </a:lnTo>
                    <a:lnTo>
                      <a:pt x="0" y="5"/>
                    </a:lnTo>
                    <a:lnTo>
                      <a:pt x="1" y="6"/>
                    </a:lnTo>
                    <a:lnTo>
                      <a:pt x="1" y="6"/>
                    </a:lnTo>
                    <a:lnTo>
                      <a:pt x="1" y="7"/>
                    </a:lnTo>
                    <a:lnTo>
                      <a:pt x="2" y="6"/>
                    </a:lnTo>
                    <a:lnTo>
                      <a:pt x="2" y="6"/>
                    </a:lnTo>
                    <a:lnTo>
                      <a:pt x="2" y="6"/>
                    </a:lnTo>
                    <a:lnTo>
                      <a:pt x="3" y="5"/>
                    </a:lnTo>
                    <a:lnTo>
                      <a:pt x="3" y="4"/>
                    </a:lnTo>
                    <a:lnTo>
                      <a:pt x="3" y="4"/>
                    </a:lnTo>
                    <a:lnTo>
                      <a:pt x="4" y="2"/>
                    </a:lnTo>
                    <a:lnTo>
                      <a:pt x="4"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4" name="Freeform 35"/>
              <p:cNvSpPr>
                <a:spLocks/>
              </p:cNvSpPr>
              <p:nvPr/>
            </p:nvSpPr>
            <p:spPr bwMode="auto">
              <a:xfrm>
                <a:off x="3789" y="2983"/>
                <a:ext cx="19" cy="32"/>
              </a:xfrm>
              <a:custGeom>
                <a:avLst/>
                <a:gdLst/>
                <a:ahLst/>
                <a:cxnLst>
                  <a:cxn ang="0">
                    <a:pos x="12" y="7"/>
                  </a:cxn>
                  <a:cxn ang="0">
                    <a:pos x="11" y="7"/>
                  </a:cxn>
                  <a:cxn ang="0">
                    <a:pos x="10" y="5"/>
                  </a:cxn>
                  <a:cxn ang="0">
                    <a:pos x="9" y="5"/>
                  </a:cxn>
                  <a:cxn ang="0">
                    <a:pos x="4" y="1"/>
                  </a:cxn>
                  <a:cxn ang="0">
                    <a:pos x="1" y="0"/>
                  </a:cxn>
                  <a:cxn ang="0">
                    <a:pos x="0" y="2"/>
                  </a:cxn>
                  <a:cxn ang="0">
                    <a:pos x="0" y="3"/>
                  </a:cxn>
                  <a:cxn ang="0">
                    <a:pos x="0" y="3"/>
                  </a:cxn>
                  <a:cxn ang="0">
                    <a:pos x="0" y="7"/>
                  </a:cxn>
                  <a:cxn ang="0">
                    <a:pos x="0" y="7"/>
                  </a:cxn>
                  <a:cxn ang="0">
                    <a:pos x="1" y="8"/>
                  </a:cxn>
                  <a:cxn ang="0">
                    <a:pos x="0" y="9"/>
                  </a:cxn>
                  <a:cxn ang="0">
                    <a:pos x="0" y="11"/>
                  </a:cxn>
                  <a:cxn ang="0">
                    <a:pos x="0" y="13"/>
                  </a:cxn>
                  <a:cxn ang="0">
                    <a:pos x="1" y="13"/>
                  </a:cxn>
                  <a:cxn ang="0">
                    <a:pos x="1" y="15"/>
                  </a:cxn>
                  <a:cxn ang="0">
                    <a:pos x="1" y="17"/>
                  </a:cxn>
                  <a:cxn ang="0">
                    <a:pos x="3" y="17"/>
                  </a:cxn>
                  <a:cxn ang="0">
                    <a:pos x="3" y="18"/>
                  </a:cxn>
                  <a:cxn ang="0">
                    <a:pos x="2" y="18"/>
                  </a:cxn>
                  <a:cxn ang="0">
                    <a:pos x="2" y="19"/>
                  </a:cxn>
                  <a:cxn ang="0">
                    <a:pos x="4" y="19"/>
                  </a:cxn>
                  <a:cxn ang="0">
                    <a:pos x="4" y="19"/>
                  </a:cxn>
                  <a:cxn ang="0">
                    <a:pos x="7" y="21"/>
                  </a:cxn>
                  <a:cxn ang="0">
                    <a:pos x="7" y="22"/>
                  </a:cxn>
                  <a:cxn ang="0">
                    <a:pos x="8" y="22"/>
                  </a:cxn>
                  <a:cxn ang="0">
                    <a:pos x="7" y="23"/>
                  </a:cxn>
                  <a:cxn ang="0">
                    <a:pos x="3" y="23"/>
                  </a:cxn>
                  <a:cxn ang="0">
                    <a:pos x="3" y="24"/>
                  </a:cxn>
                  <a:cxn ang="0">
                    <a:pos x="7" y="29"/>
                  </a:cxn>
                  <a:cxn ang="0">
                    <a:pos x="6" y="30"/>
                  </a:cxn>
                  <a:cxn ang="0">
                    <a:pos x="6" y="31"/>
                  </a:cxn>
                  <a:cxn ang="0">
                    <a:pos x="7" y="32"/>
                  </a:cxn>
                  <a:cxn ang="0">
                    <a:pos x="9" y="30"/>
                  </a:cxn>
                  <a:cxn ang="0">
                    <a:pos x="9" y="30"/>
                  </a:cxn>
                  <a:cxn ang="0">
                    <a:pos x="8" y="29"/>
                  </a:cxn>
                  <a:cxn ang="0">
                    <a:pos x="8" y="29"/>
                  </a:cxn>
                  <a:cxn ang="0">
                    <a:pos x="10" y="28"/>
                  </a:cxn>
                  <a:cxn ang="0">
                    <a:pos x="11" y="29"/>
                  </a:cxn>
                  <a:cxn ang="0">
                    <a:pos x="12" y="29"/>
                  </a:cxn>
                  <a:cxn ang="0">
                    <a:pos x="16" y="27"/>
                  </a:cxn>
                  <a:cxn ang="0">
                    <a:pos x="18" y="28"/>
                  </a:cxn>
                  <a:cxn ang="0">
                    <a:pos x="18" y="28"/>
                  </a:cxn>
                  <a:cxn ang="0">
                    <a:pos x="18" y="28"/>
                  </a:cxn>
                  <a:cxn ang="0">
                    <a:pos x="19" y="24"/>
                  </a:cxn>
                  <a:cxn ang="0">
                    <a:pos x="18" y="23"/>
                  </a:cxn>
                  <a:cxn ang="0">
                    <a:pos x="18" y="22"/>
                  </a:cxn>
                  <a:cxn ang="0">
                    <a:pos x="18" y="23"/>
                  </a:cxn>
                  <a:cxn ang="0">
                    <a:pos x="18" y="18"/>
                  </a:cxn>
                  <a:cxn ang="0">
                    <a:pos x="19" y="17"/>
                  </a:cxn>
                  <a:cxn ang="0">
                    <a:pos x="19" y="16"/>
                  </a:cxn>
                  <a:cxn ang="0">
                    <a:pos x="18" y="12"/>
                  </a:cxn>
                  <a:cxn ang="0">
                    <a:pos x="14" y="11"/>
                  </a:cxn>
                  <a:cxn ang="0">
                    <a:pos x="13" y="11"/>
                  </a:cxn>
                  <a:cxn ang="0">
                    <a:pos x="12" y="11"/>
                  </a:cxn>
                  <a:cxn ang="0">
                    <a:pos x="12" y="7"/>
                  </a:cxn>
                  <a:cxn ang="0">
                    <a:pos x="12" y="7"/>
                  </a:cxn>
                </a:cxnLst>
                <a:rect l="0" t="0" r="r" b="b"/>
                <a:pathLst>
                  <a:path w="19" h="32">
                    <a:moveTo>
                      <a:pt x="12" y="7"/>
                    </a:moveTo>
                    <a:lnTo>
                      <a:pt x="11" y="7"/>
                    </a:lnTo>
                    <a:lnTo>
                      <a:pt x="10" y="5"/>
                    </a:lnTo>
                    <a:lnTo>
                      <a:pt x="9" y="5"/>
                    </a:lnTo>
                    <a:lnTo>
                      <a:pt x="4" y="1"/>
                    </a:lnTo>
                    <a:lnTo>
                      <a:pt x="1" y="0"/>
                    </a:lnTo>
                    <a:lnTo>
                      <a:pt x="0" y="2"/>
                    </a:lnTo>
                    <a:lnTo>
                      <a:pt x="0" y="3"/>
                    </a:lnTo>
                    <a:lnTo>
                      <a:pt x="0" y="3"/>
                    </a:lnTo>
                    <a:lnTo>
                      <a:pt x="0" y="7"/>
                    </a:lnTo>
                    <a:lnTo>
                      <a:pt x="0" y="7"/>
                    </a:lnTo>
                    <a:lnTo>
                      <a:pt x="1" y="8"/>
                    </a:lnTo>
                    <a:lnTo>
                      <a:pt x="0" y="9"/>
                    </a:lnTo>
                    <a:lnTo>
                      <a:pt x="0" y="11"/>
                    </a:lnTo>
                    <a:lnTo>
                      <a:pt x="0" y="13"/>
                    </a:lnTo>
                    <a:lnTo>
                      <a:pt x="1" y="13"/>
                    </a:lnTo>
                    <a:lnTo>
                      <a:pt x="1" y="15"/>
                    </a:lnTo>
                    <a:lnTo>
                      <a:pt x="1" y="17"/>
                    </a:lnTo>
                    <a:lnTo>
                      <a:pt x="3" y="17"/>
                    </a:lnTo>
                    <a:lnTo>
                      <a:pt x="3" y="18"/>
                    </a:lnTo>
                    <a:lnTo>
                      <a:pt x="2" y="18"/>
                    </a:lnTo>
                    <a:lnTo>
                      <a:pt x="2" y="19"/>
                    </a:lnTo>
                    <a:lnTo>
                      <a:pt x="4" y="19"/>
                    </a:lnTo>
                    <a:lnTo>
                      <a:pt x="4" y="19"/>
                    </a:lnTo>
                    <a:lnTo>
                      <a:pt x="7" y="21"/>
                    </a:lnTo>
                    <a:lnTo>
                      <a:pt x="7" y="22"/>
                    </a:lnTo>
                    <a:lnTo>
                      <a:pt x="8" y="22"/>
                    </a:lnTo>
                    <a:lnTo>
                      <a:pt x="7" y="23"/>
                    </a:lnTo>
                    <a:lnTo>
                      <a:pt x="3" y="23"/>
                    </a:lnTo>
                    <a:lnTo>
                      <a:pt x="3" y="24"/>
                    </a:lnTo>
                    <a:lnTo>
                      <a:pt x="7" y="29"/>
                    </a:lnTo>
                    <a:lnTo>
                      <a:pt x="6" y="30"/>
                    </a:lnTo>
                    <a:lnTo>
                      <a:pt x="6" y="31"/>
                    </a:lnTo>
                    <a:lnTo>
                      <a:pt x="7" y="32"/>
                    </a:lnTo>
                    <a:lnTo>
                      <a:pt x="9" y="30"/>
                    </a:lnTo>
                    <a:lnTo>
                      <a:pt x="9" y="30"/>
                    </a:lnTo>
                    <a:lnTo>
                      <a:pt x="8" y="29"/>
                    </a:lnTo>
                    <a:lnTo>
                      <a:pt x="8" y="29"/>
                    </a:lnTo>
                    <a:lnTo>
                      <a:pt x="10" y="28"/>
                    </a:lnTo>
                    <a:lnTo>
                      <a:pt x="11" y="29"/>
                    </a:lnTo>
                    <a:lnTo>
                      <a:pt x="12" y="29"/>
                    </a:lnTo>
                    <a:lnTo>
                      <a:pt x="16" y="27"/>
                    </a:lnTo>
                    <a:lnTo>
                      <a:pt x="18" y="28"/>
                    </a:lnTo>
                    <a:lnTo>
                      <a:pt x="18" y="28"/>
                    </a:lnTo>
                    <a:lnTo>
                      <a:pt x="18" y="28"/>
                    </a:lnTo>
                    <a:lnTo>
                      <a:pt x="19" y="24"/>
                    </a:lnTo>
                    <a:lnTo>
                      <a:pt x="18" y="23"/>
                    </a:lnTo>
                    <a:lnTo>
                      <a:pt x="18" y="22"/>
                    </a:lnTo>
                    <a:lnTo>
                      <a:pt x="18" y="23"/>
                    </a:lnTo>
                    <a:lnTo>
                      <a:pt x="18" y="18"/>
                    </a:lnTo>
                    <a:lnTo>
                      <a:pt x="19" y="17"/>
                    </a:lnTo>
                    <a:lnTo>
                      <a:pt x="19" y="16"/>
                    </a:lnTo>
                    <a:lnTo>
                      <a:pt x="18" y="12"/>
                    </a:lnTo>
                    <a:lnTo>
                      <a:pt x="14" y="11"/>
                    </a:lnTo>
                    <a:lnTo>
                      <a:pt x="13" y="11"/>
                    </a:lnTo>
                    <a:lnTo>
                      <a:pt x="12" y="11"/>
                    </a:lnTo>
                    <a:lnTo>
                      <a:pt x="12" y="7"/>
                    </a:lnTo>
                    <a:lnTo>
                      <a:pt x="12"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5" name="Freeform 36"/>
              <p:cNvSpPr>
                <a:spLocks/>
              </p:cNvSpPr>
              <p:nvPr/>
            </p:nvSpPr>
            <p:spPr bwMode="auto">
              <a:xfrm>
                <a:off x="3770" y="3040"/>
                <a:ext cx="6" cy="5"/>
              </a:xfrm>
              <a:custGeom>
                <a:avLst/>
                <a:gdLst/>
                <a:ahLst/>
                <a:cxnLst>
                  <a:cxn ang="0">
                    <a:pos x="4" y="1"/>
                  </a:cxn>
                  <a:cxn ang="0">
                    <a:pos x="3" y="1"/>
                  </a:cxn>
                  <a:cxn ang="0">
                    <a:pos x="1" y="3"/>
                  </a:cxn>
                  <a:cxn ang="0">
                    <a:pos x="0" y="4"/>
                  </a:cxn>
                  <a:cxn ang="0">
                    <a:pos x="0" y="5"/>
                  </a:cxn>
                  <a:cxn ang="0">
                    <a:pos x="2" y="5"/>
                  </a:cxn>
                  <a:cxn ang="0">
                    <a:pos x="4" y="3"/>
                  </a:cxn>
                  <a:cxn ang="0">
                    <a:pos x="6" y="1"/>
                  </a:cxn>
                  <a:cxn ang="0">
                    <a:pos x="5" y="0"/>
                  </a:cxn>
                  <a:cxn ang="0">
                    <a:pos x="4" y="1"/>
                  </a:cxn>
                </a:cxnLst>
                <a:rect l="0" t="0" r="r" b="b"/>
                <a:pathLst>
                  <a:path w="6" h="5">
                    <a:moveTo>
                      <a:pt x="4" y="1"/>
                    </a:moveTo>
                    <a:lnTo>
                      <a:pt x="3" y="1"/>
                    </a:lnTo>
                    <a:lnTo>
                      <a:pt x="1" y="3"/>
                    </a:lnTo>
                    <a:lnTo>
                      <a:pt x="0" y="4"/>
                    </a:lnTo>
                    <a:lnTo>
                      <a:pt x="0" y="5"/>
                    </a:lnTo>
                    <a:lnTo>
                      <a:pt x="2" y="5"/>
                    </a:lnTo>
                    <a:lnTo>
                      <a:pt x="4" y="3"/>
                    </a:lnTo>
                    <a:lnTo>
                      <a:pt x="6" y="1"/>
                    </a:lnTo>
                    <a:lnTo>
                      <a:pt x="5" y="0"/>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6" name="Freeform 37"/>
              <p:cNvSpPr>
                <a:spLocks/>
              </p:cNvSpPr>
              <p:nvPr/>
            </p:nvSpPr>
            <p:spPr bwMode="auto">
              <a:xfrm>
                <a:off x="3782" y="2951"/>
                <a:ext cx="7" cy="12"/>
              </a:xfrm>
              <a:custGeom>
                <a:avLst/>
                <a:gdLst/>
                <a:ahLst/>
                <a:cxnLst>
                  <a:cxn ang="0">
                    <a:pos x="0" y="0"/>
                  </a:cxn>
                  <a:cxn ang="0">
                    <a:pos x="0" y="5"/>
                  </a:cxn>
                  <a:cxn ang="0">
                    <a:pos x="3" y="5"/>
                  </a:cxn>
                  <a:cxn ang="0">
                    <a:pos x="3" y="6"/>
                  </a:cxn>
                  <a:cxn ang="0">
                    <a:pos x="3" y="7"/>
                  </a:cxn>
                  <a:cxn ang="0">
                    <a:pos x="3" y="8"/>
                  </a:cxn>
                  <a:cxn ang="0">
                    <a:pos x="5" y="11"/>
                  </a:cxn>
                  <a:cxn ang="0">
                    <a:pos x="6" y="12"/>
                  </a:cxn>
                  <a:cxn ang="0">
                    <a:pos x="7" y="3"/>
                  </a:cxn>
                  <a:cxn ang="0">
                    <a:pos x="7" y="0"/>
                  </a:cxn>
                  <a:cxn ang="0">
                    <a:pos x="0" y="0"/>
                  </a:cxn>
                </a:cxnLst>
                <a:rect l="0" t="0" r="r" b="b"/>
                <a:pathLst>
                  <a:path w="7" h="12">
                    <a:moveTo>
                      <a:pt x="0" y="0"/>
                    </a:moveTo>
                    <a:lnTo>
                      <a:pt x="0" y="5"/>
                    </a:lnTo>
                    <a:lnTo>
                      <a:pt x="3" y="5"/>
                    </a:lnTo>
                    <a:lnTo>
                      <a:pt x="3" y="6"/>
                    </a:lnTo>
                    <a:lnTo>
                      <a:pt x="3" y="7"/>
                    </a:lnTo>
                    <a:lnTo>
                      <a:pt x="3" y="8"/>
                    </a:lnTo>
                    <a:lnTo>
                      <a:pt x="5" y="11"/>
                    </a:lnTo>
                    <a:lnTo>
                      <a:pt x="6" y="12"/>
                    </a:lnTo>
                    <a:lnTo>
                      <a:pt x="7" y="3"/>
                    </a:lnTo>
                    <a:lnTo>
                      <a:pt x="7"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7" name="Freeform 38"/>
              <p:cNvSpPr>
                <a:spLocks/>
              </p:cNvSpPr>
              <p:nvPr/>
            </p:nvSpPr>
            <p:spPr bwMode="auto">
              <a:xfrm>
                <a:off x="3760" y="3058"/>
                <a:ext cx="7" cy="5"/>
              </a:xfrm>
              <a:custGeom>
                <a:avLst/>
                <a:gdLst/>
                <a:ahLst/>
                <a:cxnLst>
                  <a:cxn ang="0">
                    <a:pos x="2" y="5"/>
                  </a:cxn>
                  <a:cxn ang="0">
                    <a:pos x="4" y="5"/>
                  </a:cxn>
                  <a:cxn ang="0">
                    <a:pos x="5" y="5"/>
                  </a:cxn>
                  <a:cxn ang="0">
                    <a:pos x="5" y="3"/>
                  </a:cxn>
                  <a:cxn ang="0">
                    <a:pos x="7" y="1"/>
                  </a:cxn>
                  <a:cxn ang="0">
                    <a:pos x="7" y="0"/>
                  </a:cxn>
                  <a:cxn ang="0">
                    <a:pos x="3" y="1"/>
                  </a:cxn>
                  <a:cxn ang="0">
                    <a:pos x="3" y="1"/>
                  </a:cxn>
                  <a:cxn ang="0">
                    <a:pos x="2" y="2"/>
                  </a:cxn>
                  <a:cxn ang="0">
                    <a:pos x="0" y="4"/>
                  </a:cxn>
                  <a:cxn ang="0">
                    <a:pos x="0" y="5"/>
                  </a:cxn>
                  <a:cxn ang="0">
                    <a:pos x="1" y="5"/>
                  </a:cxn>
                  <a:cxn ang="0">
                    <a:pos x="2" y="5"/>
                  </a:cxn>
                </a:cxnLst>
                <a:rect l="0" t="0" r="r" b="b"/>
                <a:pathLst>
                  <a:path w="7" h="5">
                    <a:moveTo>
                      <a:pt x="2" y="5"/>
                    </a:moveTo>
                    <a:lnTo>
                      <a:pt x="4" y="5"/>
                    </a:lnTo>
                    <a:lnTo>
                      <a:pt x="5" y="5"/>
                    </a:lnTo>
                    <a:lnTo>
                      <a:pt x="5" y="3"/>
                    </a:lnTo>
                    <a:lnTo>
                      <a:pt x="7" y="1"/>
                    </a:lnTo>
                    <a:lnTo>
                      <a:pt x="7" y="0"/>
                    </a:lnTo>
                    <a:lnTo>
                      <a:pt x="3" y="1"/>
                    </a:lnTo>
                    <a:lnTo>
                      <a:pt x="3" y="1"/>
                    </a:lnTo>
                    <a:lnTo>
                      <a:pt x="2" y="2"/>
                    </a:lnTo>
                    <a:lnTo>
                      <a:pt x="0" y="4"/>
                    </a:lnTo>
                    <a:lnTo>
                      <a:pt x="0" y="5"/>
                    </a:lnTo>
                    <a:lnTo>
                      <a:pt x="1" y="5"/>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8" name="Freeform 39"/>
              <p:cNvSpPr>
                <a:spLocks/>
              </p:cNvSpPr>
              <p:nvPr/>
            </p:nvSpPr>
            <p:spPr bwMode="auto">
              <a:xfrm>
                <a:off x="4837" y="2943"/>
                <a:ext cx="41" cy="45"/>
              </a:xfrm>
              <a:custGeom>
                <a:avLst/>
                <a:gdLst/>
                <a:ahLst/>
                <a:cxnLst>
                  <a:cxn ang="0">
                    <a:pos x="18" y="0"/>
                  </a:cxn>
                  <a:cxn ang="0">
                    <a:pos x="14" y="3"/>
                  </a:cxn>
                  <a:cxn ang="0">
                    <a:pos x="11" y="10"/>
                  </a:cxn>
                  <a:cxn ang="0">
                    <a:pos x="11" y="13"/>
                  </a:cxn>
                  <a:cxn ang="0">
                    <a:pos x="10" y="17"/>
                  </a:cxn>
                  <a:cxn ang="0">
                    <a:pos x="11" y="19"/>
                  </a:cxn>
                  <a:cxn ang="0">
                    <a:pos x="7" y="21"/>
                  </a:cxn>
                  <a:cxn ang="0">
                    <a:pos x="2" y="29"/>
                  </a:cxn>
                  <a:cxn ang="0">
                    <a:pos x="2" y="30"/>
                  </a:cxn>
                  <a:cxn ang="0">
                    <a:pos x="3" y="32"/>
                  </a:cxn>
                  <a:cxn ang="0">
                    <a:pos x="4" y="29"/>
                  </a:cxn>
                  <a:cxn ang="0">
                    <a:pos x="6" y="30"/>
                  </a:cxn>
                  <a:cxn ang="0">
                    <a:pos x="7" y="32"/>
                  </a:cxn>
                  <a:cxn ang="0">
                    <a:pos x="9" y="31"/>
                  </a:cxn>
                  <a:cxn ang="0">
                    <a:pos x="11" y="42"/>
                  </a:cxn>
                  <a:cxn ang="0">
                    <a:pos x="13" y="46"/>
                  </a:cxn>
                  <a:cxn ang="0">
                    <a:pos x="15" y="49"/>
                  </a:cxn>
                  <a:cxn ang="0">
                    <a:pos x="21" y="49"/>
                  </a:cxn>
                  <a:cxn ang="0">
                    <a:pos x="22" y="49"/>
                  </a:cxn>
                  <a:cxn ang="0">
                    <a:pos x="24" y="51"/>
                  </a:cxn>
                  <a:cxn ang="0">
                    <a:pos x="30" y="54"/>
                  </a:cxn>
                  <a:cxn ang="0">
                    <a:pos x="33" y="56"/>
                  </a:cxn>
                  <a:cxn ang="0">
                    <a:pos x="42" y="58"/>
                  </a:cxn>
                  <a:cxn ang="0">
                    <a:pos x="45" y="57"/>
                  </a:cxn>
                  <a:cxn ang="0">
                    <a:pos x="47" y="55"/>
                  </a:cxn>
                  <a:cxn ang="0">
                    <a:pos x="48" y="52"/>
                  </a:cxn>
                  <a:cxn ang="0">
                    <a:pos x="48" y="48"/>
                  </a:cxn>
                  <a:cxn ang="0">
                    <a:pos x="47" y="44"/>
                  </a:cxn>
                  <a:cxn ang="0">
                    <a:pos x="43" y="40"/>
                  </a:cxn>
                  <a:cxn ang="0">
                    <a:pos x="47" y="40"/>
                  </a:cxn>
                  <a:cxn ang="0">
                    <a:pos x="48" y="31"/>
                  </a:cxn>
                  <a:cxn ang="0">
                    <a:pos x="50" y="25"/>
                  </a:cxn>
                  <a:cxn ang="0">
                    <a:pos x="51" y="24"/>
                  </a:cxn>
                  <a:cxn ang="0">
                    <a:pos x="49" y="22"/>
                  </a:cxn>
                  <a:cxn ang="0">
                    <a:pos x="49" y="19"/>
                  </a:cxn>
                  <a:cxn ang="0">
                    <a:pos x="47" y="13"/>
                  </a:cxn>
                  <a:cxn ang="0">
                    <a:pos x="46" y="11"/>
                  </a:cxn>
                  <a:cxn ang="0">
                    <a:pos x="43" y="11"/>
                  </a:cxn>
                  <a:cxn ang="0">
                    <a:pos x="39" y="11"/>
                  </a:cxn>
                  <a:cxn ang="0">
                    <a:pos x="39" y="15"/>
                  </a:cxn>
                  <a:cxn ang="0">
                    <a:pos x="34" y="20"/>
                  </a:cxn>
                  <a:cxn ang="0">
                    <a:pos x="30" y="23"/>
                  </a:cxn>
                  <a:cxn ang="0">
                    <a:pos x="33" y="19"/>
                  </a:cxn>
                  <a:cxn ang="0">
                    <a:pos x="34" y="16"/>
                  </a:cxn>
                  <a:cxn ang="0">
                    <a:pos x="37" y="11"/>
                  </a:cxn>
                  <a:cxn ang="0">
                    <a:pos x="36" y="11"/>
                  </a:cxn>
                  <a:cxn ang="0">
                    <a:pos x="37" y="7"/>
                  </a:cxn>
                  <a:cxn ang="0">
                    <a:pos x="34" y="6"/>
                  </a:cxn>
                  <a:cxn ang="0">
                    <a:pos x="32" y="3"/>
                  </a:cxn>
                  <a:cxn ang="0">
                    <a:pos x="24" y="0"/>
                  </a:cxn>
                  <a:cxn ang="0">
                    <a:pos x="22" y="0"/>
                  </a:cxn>
                  <a:cxn ang="0">
                    <a:pos x="18" y="0"/>
                  </a:cxn>
                </a:cxnLst>
                <a:rect l="0" t="0" r="r" b="b"/>
                <a:pathLst>
                  <a:path w="52" h="58">
                    <a:moveTo>
                      <a:pt x="18" y="0"/>
                    </a:moveTo>
                    <a:cubicBezTo>
                      <a:pt x="18" y="0"/>
                      <a:pt x="18" y="0"/>
                      <a:pt x="18" y="0"/>
                    </a:cubicBezTo>
                    <a:cubicBezTo>
                      <a:pt x="17" y="0"/>
                      <a:pt x="17" y="0"/>
                      <a:pt x="16" y="1"/>
                    </a:cubicBezTo>
                    <a:cubicBezTo>
                      <a:pt x="15" y="3"/>
                      <a:pt x="14" y="2"/>
                      <a:pt x="14" y="3"/>
                    </a:cubicBezTo>
                    <a:cubicBezTo>
                      <a:pt x="14" y="4"/>
                      <a:pt x="14" y="3"/>
                      <a:pt x="13" y="5"/>
                    </a:cubicBezTo>
                    <a:cubicBezTo>
                      <a:pt x="12" y="6"/>
                      <a:pt x="11" y="10"/>
                      <a:pt x="11" y="10"/>
                    </a:cubicBezTo>
                    <a:cubicBezTo>
                      <a:pt x="11" y="10"/>
                      <a:pt x="11" y="11"/>
                      <a:pt x="12" y="12"/>
                    </a:cubicBezTo>
                    <a:cubicBezTo>
                      <a:pt x="11" y="13"/>
                      <a:pt x="11" y="13"/>
                      <a:pt x="11" y="13"/>
                    </a:cubicBezTo>
                    <a:cubicBezTo>
                      <a:pt x="10" y="15"/>
                      <a:pt x="10" y="15"/>
                      <a:pt x="10" y="15"/>
                    </a:cubicBezTo>
                    <a:cubicBezTo>
                      <a:pt x="10" y="17"/>
                      <a:pt x="10" y="17"/>
                      <a:pt x="10" y="17"/>
                    </a:cubicBezTo>
                    <a:cubicBezTo>
                      <a:pt x="12" y="18"/>
                      <a:pt x="12" y="18"/>
                      <a:pt x="12" y="18"/>
                    </a:cubicBezTo>
                    <a:cubicBezTo>
                      <a:pt x="11" y="19"/>
                      <a:pt x="11" y="19"/>
                      <a:pt x="11" y="19"/>
                    </a:cubicBezTo>
                    <a:cubicBezTo>
                      <a:pt x="10" y="20"/>
                      <a:pt x="10" y="20"/>
                      <a:pt x="10" y="20"/>
                    </a:cubicBezTo>
                    <a:cubicBezTo>
                      <a:pt x="7" y="21"/>
                      <a:pt x="7" y="21"/>
                      <a:pt x="7" y="21"/>
                    </a:cubicBezTo>
                    <a:cubicBezTo>
                      <a:pt x="6" y="24"/>
                      <a:pt x="6" y="24"/>
                      <a:pt x="6" y="24"/>
                    </a:cubicBezTo>
                    <a:cubicBezTo>
                      <a:pt x="2" y="29"/>
                      <a:pt x="2" y="29"/>
                      <a:pt x="2" y="29"/>
                    </a:cubicBezTo>
                    <a:cubicBezTo>
                      <a:pt x="0" y="28"/>
                      <a:pt x="0" y="28"/>
                      <a:pt x="0" y="28"/>
                    </a:cubicBezTo>
                    <a:cubicBezTo>
                      <a:pt x="2" y="30"/>
                      <a:pt x="2" y="30"/>
                      <a:pt x="2" y="30"/>
                    </a:cubicBezTo>
                    <a:cubicBezTo>
                      <a:pt x="2" y="32"/>
                      <a:pt x="2" y="32"/>
                      <a:pt x="2" y="32"/>
                    </a:cubicBezTo>
                    <a:cubicBezTo>
                      <a:pt x="3" y="32"/>
                      <a:pt x="3" y="32"/>
                      <a:pt x="3" y="32"/>
                    </a:cubicBezTo>
                    <a:cubicBezTo>
                      <a:pt x="3" y="29"/>
                      <a:pt x="3" y="29"/>
                      <a:pt x="3" y="29"/>
                    </a:cubicBezTo>
                    <a:cubicBezTo>
                      <a:pt x="4" y="29"/>
                      <a:pt x="4" y="29"/>
                      <a:pt x="4" y="29"/>
                    </a:cubicBezTo>
                    <a:cubicBezTo>
                      <a:pt x="5" y="31"/>
                      <a:pt x="5" y="31"/>
                      <a:pt x="5" y="31"/>
                    </a:cubicBezTo>
                    <a:cubicBezTo>
                      <a:pt x="6" y="30"/>
                      <a:pt x="6" y="30"/>
                      <a:pt x="6" y="30"/>
                    </a:cubicBezTo>
                    <a:cubicBezTo>
                      <a:pt x="6" y="31"/>
                      <a:pt x="6" y="31"/>
                      <a:pt x="6" y="31"/>
                    </a:cubicBezTo>
                    <a:cubicBezTo>
                      <a:pt x="7" y="32"/>
                      <a:pt x="7" y="32"/>
                      <a:pt x="7" y="32"/>
                    </a:cubicBezTo>
                    <a:cubicBezTo>
                      <a:pt x="8" y="31"/>
                      <a:pt x="8" y="31"/>
                      <a:pt x="8" y="31"/>
                    </a:cubicBezTo>
                    <a:cubicBezTo>
                      <a:pt x="9" y="31"/>
                      <a:pt x="9" y="31"/>
                      <a:pt x="9" y="31"/>
                    </a:cubicBezTo>
                    <a:cubicBezTo>
                      <a:pt x="10" y="41"/>
                      <a:pt x="10" y="41"/>
                      <a:pt x="10" y="41"/>
                    </a:cubicBezTo>
                    <a:cubicBezTo>
                      <a:pt x="11" y="42"/>
                      <a:pt x="11" y="42"/>
                      <a:pt x="11" y="42"/>
                    </a:cubicBezTo>
                    <a:cubicBezTo>
                      <a:pt x="12" y="43"/>
                      <a:pt x="12" y="43"/>
                      <a:pt x="12" y="43"/>
                    </a:cubicBezTo>
                    <a:cubicBezTo>
                      <a:pt x="13" y="46"/>
                      <a:pt x="13" y="46"/>
                      <a:pt x="13" y="46"/>
                    </a:cubicBezTo>
                    <a:cubicBezTo>
                      <a:pt x="15" y="48"/>
                      <a:pt x="15" y="48"/>
                      <a:pt x="15" y="48"/>
                    </a:cubicBezTo>
                    <a:cubicBezTo>
                      <a:pt x="15" y="49"/>
                      <a:pt x="15" y="49"/>
                      <a:pt x="15" y="49"/>
                    </a:cubicBezTo>
                    <a:cubicBezTo>
                      <a:pt x="20" y="43"/>
                      <a:pt x="20" y="43"/>
                      <a:pt x="20" y="43"/>
                    </a:cubicBezTo>
                    <a:cubicBezTo>
                      <a:pt x="21" y="49"/>
                      <a:pt x="21" y="49"/>
                      <a:pt x="21" y="49"/>
                    </a:cubicBezTo>
                    <a:cubicBezTo>
                      <a:pt x="21" y="50"/>
                      <a:pt x="21" y="50"/>
                      <a:pt x="21" y="50"/>
                    </a:cubicBezTo>
                    <a:cubicBezTo>
                      <a:pt x="22" y="49"/>
                      <a:pt x="22" y="49"/>
                      <a:pt x="22" y="49"/>
                    </a:cubicBezTo>
                    <a:cubicBezTo>
                      <a:pt x="24" y="49"/>
                      <a:pt x="24" y="49"/>
                      <a:pt x="24" y="49"/>
                    </a:cubicBezTo>
                    <a:cubicBezTo>
                      <a:pt x="24" y="51"/>
                      <a:pt x="24" y="51"/>
                      <a:pt x="24" y="51"/>
                    </a:cubicBezTo>
                    <a:cubicBezTo>
                      <a:pt x="29" y="52"/>
                      <a:pt x="29" y="52"/>
                      <a:pt x="29" y="52"/>
                    </a:cubicBezTo>
                    <a:cubicBezTo>
                      <a:pt x="30" y="54"/>
                      <a:pt x="30" y="54"/>
                      <a:pt x="30" y="54"/>
                    </a:cubicBezTo>
                    <a:cubicBezTo>
                      <a:pt x="32" y="55"/>
                      <a:pt x="32" y="55"/>
                      <a:pt x="32" y="55"/>
                    </a:cubicBezTo>
                    <a:cubicBezTo>
                      <a:pt x="33" y="56"/>
                      <a:pt x="33" y="56"/>
                      <a:pt x="33" y="56"/>
                    </a:cubicBezTo>
                    <a:cubicBezTo>
                      <a:pt x="34" y="57"/>
                      <a:pt x="34" y="57"/>
                      <a:pt x="34" y="57"/>
                    </a:cubicBezTo>
                    <a:cubicBezTo>
                      <a:pt x="42" y="58"/>
                      <a:pt x="42" y="58"/>
                      <a:pt x="42" y="58"/>
                    </a:cubicBezTo>
                    <a:cubicBezTo>
                      <a:pt x="43" y="57"/>
                      <a:pt x="43" y="57"/>
                      <a:pt x="43" y="57"/>
                    </a:cubicBezTo>
                    <a:cubicBezTo>
                      <a:pt x="45" y="57"/>
                      <a:pt x="45" y="57"/>
                      <a:pt x="45" y="57"/>
                    </a:cubicBezTo>
                    <a:cubicBezTo>
                      <a:pt x="45" y="56"/>
                      <a:pt x="45" y="56"/>
                      <a:pt x="45" y="56"/>
                    </a:cubicBezTo>
                    <a:cubicBezTo>
                      <a:pt x="47" y="55"/>
                      <a:pt x="47" y="55"/>
                      <a:pt x="47" y="55"/>
                    </a:cubicBezTo>
                    <a:cubicBezTo>
                      <a:pt x="48" y="54"/>
                      <a:pt x="48" y="54"/>
                      <a:pt x="48" y="54"/>
                    </a:cubicBezTo>
                    <a:cubicBezTo>
                      <a:pt x="48" y="52"/>
                      <a:pt x="48" y="52"/>
                      <a:pt x="48" y="52"/>
                    </a:cubicBezTo>
                    <a:cubicBezTo>
                      <a:pt x="48" y="51"/>
                      <a:pt x="48" y="51"/>
                      <a:pt x="48" y="51"/>
                    </a:cubicBezTo>
                    <a:cubicBezTo>
                      <a:pt x="48" y="48"/>
                      <a:pt x="48" y="48"/>
                      <a:pt x="48" y="48"/>
                    </a:cubicBezTo>
                    <a:cubicBezTo>
                      <a:pt x="47" y="46"/>
                      <a:pt x="47" y="46"/>
                      <a:pt x="47" y="46"/>
                    </a:cubicBezTo>
                    <a:cubicBezTo>
                      <a:pt x="47" y="44"/>
                      <a:pt x="47" y="44"/>
                      <a:pt x="47" y="44"/>
                    </a:cubicBezTo>
                    <a:cubicBezTo>
                      <a:pt x="46" y="44"/>
                      <a:pt x="46" y="44"/>
                      <a:pt x="46" y="44"/>
                    </a:cubicBezTo>
                    <a:cubicBezTo>
                      <a:pt x="43" y="40"/>
                      <a:pt x="43" y="40"/>
                      <a:pt x="43" y="40"/>
                    </a:cubicBezTo>
                    <a:cubicBezTo>
                      <a:pt x="43" y="38"/>
                      <a:pt x="43" y="38"/>
                      <a:pt x="43" y="38"/>
                    </a:cubicBezTo>
                    <a:cubicBezTo>
                      <a:pt x="47" y="40"/>
                      <a:pt x="47" y="40"/>
                      <a:pt x="47" y="40"/>
                    </a:cubicBezTo>
                    <a:cubicBezTo>
                      <a:pt x="48" y="38"/>
                      <a:pt x="48" y="38"/>
                      <a:pt x="48" y="38"/>
                    </a:cubicBezTo>
                    <a:cubicBezTo>
                      <a:pt x="48" y="31"/>
                      <a:pt x="48" y="31"/>
                      <a:pt x="48" y="31"/>
                    </a:cubicBezTo>
                    <a:cubicBezTo>
                      <a:pt x="48" y="31"/>
                      <a:pt x="48" y="31"/>
                      <a:pt x="48" y="31"/>
                    </a:cubicBezTo>
                    <a:cubicBezTo>
                      <a:pt x="50" y="25"/>
                      <a:pt x="50" y="25"/>
                      <a:pt x="50" y="25"/>
                    </a:cubicBezTo>
                    <a:cubicBezTo>
                      <a:pt x="52" y="24"/>
                      <a:pt x="52" y="24"/>
                      <a:pt x="52" y="24"/>
                    </a:cubicBezTo>
                    <a:cubicBezTo>
                      <a:pt x="51" y="24"/>
                      <a:pt x="51" y="24"/>
                      <a:pt x="51" y="24"/>
                    </a:cubicBezTo>
                    <a:cubicBezTo>
                      <a:pt x="49" y="24"/>
                      <a:pt x="49" y="24"/>
                      <a:pt x="49" y="24"/>
                    </a:cubicBezTo>
                    <a:cubicBezTo>
                      <a:pt x="49" y="22"/>
                      <a:pt x="49" y="22"/>
                      <a:pt x="49" y="22"/>
                    </a:cubicBezTo>
                    <a:cubicBezTo>
                      <a:pt x="50" y="18"/>
                      <a:pt x="50" y="18"/>
                      <a:pt x="50" y="18"/>
                    </a:cubicBezTo>
                    <a:cubicBezTo>
                      <a:pt x="49" y="19"/>
                      <a:pt x="49" y="19"/>
                      <a:pt x="49" y="19"/>
                    </a:cubicBezTo>
                    <a:cubicBezTo>
                      <a:pt x="49" y="17"/>
                      <a:pt x="49" y="17"/>
                      <a:pt x="49" y="17"/>
                    </a:cubicBezTo>
                    <a:cubicBezTo>
                      <a:pt x="47" y="13"/>
                      <a:pt x="47" y="13"/>
                      <a:pt x="47" y="13"/>
                    </a:cubicBezTo>
                    <a:cubicBezTo>
                      <a:pt x="47" y="11"/>
                      <a:pt x="47" y="11"/>
                      <a:pt x="47" y="11"/>
                    </a:cubicBezTo>
                    <a:cubicBezTo>
                      <a:pt x="46" y="11"/>
                      <a:pt x="46" y="11"/>
                      <a:pt x="46" y="11"/>
                    </a:cubicBezTo>
                    <a:cubicBezTo>
                      <a:pt x="44" y="11"/>
                      <a:pt x="44" y="11"/>
                      <a:pt x="44" y="11"/>
                    </a:cubicBezTo>
                    <a:cubicBezTo>
                      <a:pt x="43" y="11"/>
                      <a:pt x="43" y="11"/>
                      <a:pt x="43" y="11"/>
                    </a:cubicBezTo>
                    <a:cubicBezTo>
                      <a:pt x="42" y="11"/>
                      <a:pt x="42" y="11"/>
                      <a:pt x="42" y="11"/>
                    </a:cubicBezTo>
                    <a:cubicBezTo>
                      <a:pt x="39" y="11"/>
                      <a:pt x="39" y="11"/>
                      <a:pt x="39" y="11"/>
                    </a:cubicBezTo>
                    <a:cubicBezTo>
                      <a:pt x="39" y="11"/>
                      <a:pt x="39" y="11"/>
                      <a:pt x="39" y="11"/>
                    </a:cubicBezTo>
                    <a:cubicBezTo>
                      <a:pt x="39" y="15"/>
                      <a:pt x="39" y="15"/>
                      <a:pt x="39" y="15"/>
                    </a:cubicBezTo>
                    <a:cubicBezTo>
                      <a:pt x="36" y="17"/>
                      <a:pt x="36" y="17"/>
                      <a:pt x="36" y="17"/>
                    </a:cubicBezTo>
                    <a:cubicBezTo>
                      <a:pt x="34" y="20"/>
                      <a:pt x="34" y="20"/>
                      <a:pt x="34" y="20"/>
                    </a:cubicBezTo>
                    <a:cubicBezTo>
                      <a:pt x="32" y="20"/>
                      <a:pt x="32" y="20"/>
                      <a:pt x="32" y="20"/>
                    </a:cubicBezTo>
                    <a:cubicBezTo>
                      <a:pt x="30" y="23"/>
                      <a:pt x="30" y="23"/>
                      <a:pt x="30" y="23"/>
                    </a:cubicBezTo>
                    <a:cubicBezTo>
                      <a:pt x="29" y="22"/>
                      <a:pt x="29" y="22"/>
                      <a:pt x="29" y="22"/>
                    </a:cubicBezTo>
                    <a:cubicBezTo>
                      <a:pt x="33" y="19"/>
                      <a:pt x="33" y="19"/>
                      <a:pt x="33" y="19"/>
                    </a:cubicBezTo>
                    <a:cubicBezTo>
                      <a:pt x="34" y="19"/>
                      <a:pt x="34" y="19"/>
                      <a:pt x="34" y="19"/>
                    </a:cubicBezTo>
                    <a:cubicBezTo>
                      <a:pt x="34" y="16"/>
                      <a:pt x="34" y="16"/>
                      <a:pt x="34" y="16"/>
                    </a:cubicBezTo>
                    <a:cubicBezTo>
                      <a:pt x="37" y="15"/>
                      <a:pt x="37" y="15"/>
                      <a:pt x="37" y="15"/>
                    </a:cubicBezTo>
                    <a:cubicBezTo>
                      <a:pt x="37" y="11"/>
                      <a:pt x="37" y="11"/>
                      <a:pt x="37" y="11"/>
                    </a:cubicBezTo>
                    <a:cubicBezTo>
                      <a:pt x="37" y="11"/>
                      <a:pt x="37" y="11"/>
                      <a:pt x="37" y="11"/>
                    </a:cubicBezTo>
                    <a:cubicBezTo>
                      <a:pt x="36" y="11"/>
                      <a:pt x="36" y="11"/>
                      <a:pt x="36" y="11"/>
                    </a:cubicBezTo>
                    <a:cubicBezTo>
                      <a:pt x="37" y="9"/>
                      <a:pt x="37" y="9"/>
                      <a:pt x="37" y="9"/>
                    </a:cubicBezTo>
                    <a:cubicBezTo>
                      <a:pt x="37" y="9"/>
                      <a:pt x="39" y="7"/>
                      <a:pt x="37" y="7"/>
                    </a:cubicBezTo>
                    <a:cubicBezTo>
                      <a:pt x="37" y="7"/>
                      <a:pt x="37" y="7"/>
                      <a:pt x="37" y="7"/>
                    </a:cubicBezTo>
                    <a:cubicBezTo>
                      <a:pt x="36" y="7"/>
                      <a:pt x="35" y="7"/>
                      <a:pt x="34" y="6"/>
                    </a:cubicBezTo>
                    <a:cubicBezTo>
                      <a:pt x="33" y="5"/>
                      <a:pt x="33" y="4"/>
                      <a:pt x="33" y="4"/>
                    </a:cubicBezTo>
                    <a:cubicBezTo>
                      <a:pt x="32" y="3"/>
                      <a:pt x="32" y="3"/>
                      <a:pt x="32" y="3"/>
                    </a:cubicBezTo>
                    <a:cubicBezTo>
                      <a:pt x="28" y="0"/>
                      <a:pt x="28" y="0"/>
                      <a:pt x="28" y="0"/>
                    </a:cubicBezTo>
                    <a:cubicBezTo>
                      <a:pt x="28" y="0"/>
                      <a:pt x="25" y="0"/>
                      <a:pt x="24" y="0"/>
                    </a:cubicBezTo>
                    <a:cubicBezTo>
                      <a:pt x="24" y="0"/>
                      <a:pt x="24" y="0"/>
                      <a:pt x="24" y="0"/>
                    </a:cubicBezTo>
                    <a:cubicBezTo>
                      <a:pt x="24" y="0"/>
                      <a:pt x="23" y="0"/>
                      <a:pt x="22" y="0"/>
                    </a:cubicBezTo>
                    <a:cubicBezTo>
                      <a:pt x="21" y="0"/>
                      <a:pt x="20" y="0"/>
                      <a:pt x="19" y="0"/>
                    </a:cubicBezTo>
                    <a:cubicBezTo>
                      <a:pt x="19" y="0"/>
                      <a:pt x="19" y="0"/>
                      <a:pt x="18" y="0"/>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29" name="Freeform 40"/>
              <p:cNvSpPr>
                <a:spLocks/>
              </p:cNvSpPr>
              <p:nvPr/>
            </p:nvSpPr>
            <p:spPr bwMode="auto">
              <a:xfrm>
                <a:off x="3757" y="3056"/>
                <a:ext cx="9" cy="4"/>
              </a:xfrm>
              <a:custGeom>
                <a:avLst/>
                <a:gdLst/>
                <a:ahLst/>
                <a:cxnLst>
                  <a:cxn ang="0">
                    <a:pos x="9" y="1"/>
                  </a:cxn>
                  <a:cxn ang="0">
                    <a:pos x="9" y="0"/>
                  </a:cxn>
                  <a:cxn ang="0">
                    <a:pos x="7" y="0"/>
                  </a:cxn>
                  <a:cxn ang="0">
                    <a:pos x="6" y="0"/>
                  </a:cxn>
                  <a:cxn ang="0">
                    <a:pos x="1" y="3"/>
                  </a:cxn>
                  <a:cxn ang="0">
                    <a:pos x="0" y="4"/>
                  </a:cxn>
                  <a:cxn ang="0">
                    <a:pos x="8" y="2"/>
                  </a:cxn>
                  <a:cxn ang="0">
                    <a:pos x="9" y="1"/>
                  </a:cxn>
                </a:cxnLst>
                <a:rect l="0" t="0" r="r" b="b"/>
                <a:pathLst>
                  <a:path w="9" h="4">
                    <a:moveTo>
                      <a:pt x="9" y="1"/>
                    </a:moveTo>
                    <a:lnTo>
                      <a:pt x="9" y="0"/>
                    </a:lnTo>
                    <a:lnTo>
                      <a:pt x="7" y="0"/>
                    </a:lnTo>
                    <a:lnTo>
                      <a:pt x="6" y="0"/>
                    </a:lnTo>
                    <a:lnTo>
                      <a:pt x="1" y="3"/>
                    </a:lnTo>
                    <a:lnTo>
                      <a:pt x="0" y="4"/>
                    </a:lnTo>
                    <a:lnTo>
                      <a:pt x="8" y="2"/>
                    </a:lnTo>
                    <a:lnTo>
                      <a:pt x="9"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0" name="Freeform 41"/>
              <p:cNvSpPr>
                <a:spLocks/>
              </p:cNvSpPr>
              <p:nvPr/>
            </p:nvSpPr>
            <p:spPr bwMode="auto">
              <a:xfrm>
                <a:off x="5071" y="3061"/>
                <a:ext cx="3" cy="11"/>
              </a:xfrm>
              <a:custGeom>
                <a:avLst/>
                <a:gdLst/>
                <a:ahLst/>
                <a:cxnLst>
                  <a:cxn ang="0">
                    <a:pos x="0" y="9"/>
                  </a:cxn>
                  <a:cxn ang="0">
                    <a:pos x="0" y="11"/>
                  </a:cxn>
                  <a:cxn ang="0">
                    <a:pos x="2" y="11"/>
                  </a:cxn>
                  <a:cxn ang="0">
                    <a:pos x="3" y="10"/>
                  </a:cxn>
                  <a:cxn ang="0">
                    <a:pos x="2" y="9"/>
                  </a:cxn>
                  <a:cxn ang="0">
                    <a:pos x="3" y="8"/>
                  </a:cxn>
                  <a:cxn ang="0">
                    <a:pos x="3" y="7"/>
                  </a:cxn>
                  <a:cxn ang="0">
                    <a:pos x="3" y="6"/>
                  </a:cxn>
                  <a:cxn ang="0">
                    <a:pos x="3" y="6"/>
                  </a:cxn>
                  <a:cxn ang="0">
                    <a:pos x="2" y="4"/>
                  </a:cxn>
                  <a:cxn ang="0">
                    <a:pos x="2" y="2"/>
                  </a:cxn>
                  <a:cxn ang="0">
                    <a:pos x="1" y="2"/>
                  </a:cxn>
                  <a:cxn ang="0">
                    <a:pos x="1" y="0"/>
                  </a:cxn>
                  <a:cxn ang="0">
                    <a:pos x="0" y="8"/>
                  </a:cxn>
                  <a:cxn ang="0">
                    <a:pos x="0" y="9"/>
                  </a:cxn>
                  <a:cxn ang="0">
                    <a:pos x="0" y="9"/>
                  </a:cxn>
                </a:cxnLst>
                <a:rect l="0" t="0" r="r" b="b"/>
                <a:pathLst>
                  <a:path w="3" h="11">
                    <a:moveTo>
                      <a:pt x="0" y="9"/>
                    </a:moveTo>
                    <a:lnTo>
                      <a:pt x="0" y="11"/>
                    </a:lnTo>
                    <a:lnTo>
                      <a:pt x="2" y="11"/>
                    </a:lnTo>
                    <a:lnTo>
                      <a:pt x="3" y="10"/>
                    </a:lnTo>
                    <a:lnTo>
                      <a:pt x="2" y="9"/>
                    </a:lnTo>
                    <a:lnTo>
                      <a:pt x="3" y="8"/>
                    </a:lnTo>
                    <a:lnTo>
                      <a:pt x="3" y="7"/>
                    </a:lnTo>
                    <a:lnTo>
                      <a:pt x="3" y="6"/>
                    </a:lnTo>
                    <a:lnTo>
                      <a:pt x="3" y="6"/>
                    </a:lnTo>
                    <a:lnTo>
                      <a:pt x="2" y="4"/>
                    </a:lnTo>
                    <a:lnTo>
                      <a:pt x="2" y="2"/>
                    </a:lnTo>
                    <a:lnTo>
                      <a:pt x="1" y="2"/>
                    </a:lnTo>
                    <a:lnTo>
                      <a:pt x="1" y="0"/>
                    </a:lnTo>
                    <a:lnTo>
                      <a:pt x="0" y="8"/>
                    </a:lnTo>
                    <a:lnTo>
                      <a:pt x="0" y="9"/>
                    </a:lnTo>
                    <a:lnTo>
                      <a:pt x="0"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1" name="Freeform 42"/>
              <p:cNvSpPr>
                <a:spLocks/>
              </p:cNvSpPr>
              <p:nvPr/>
            </p:nvSpPr>
            <p:spPr bwMode="auto">
              <a:xfrm>
                <a:off x="4873" y="2968"/>
                <a:ext cx="34" cy="43"/>
              </a:xfrm>
              <a:custGeom>
                <a:avLst/>
                <a:gdLst/>
                <a:ahLst/>
                <a:cxnLst>
                  <a:cxn ang="0">
                    <a:pos x="5" y="23"/>
                  </a:cxn>
                  <a:cxn ang="0">
                    <a:pos x="4" y="28"/>
                  </a:cxn>
                  <a:cxn ang="0">
                    <a:pos x="3" y="30"/>
                  </a:cxn>
                  <a:cxn ang="0">
                    <a:pos x="3" y="31"/>
                  </a:cxn>
                  <a:cxn ang="0">
                    <a:pos x="0" y="40"/>
                  </a:cxn>
                  <a:cxn ang="0">
                    <a:pos x="1" y="40"/>
                  </a:cxn>
                  <a:cxn ang="0">
                    <a:pos x="0" y="42"/>
                  </a:cxn>
                  <a:cxn ang="0">
                    <a:pos x="4" y="41"/>
                  </a:cxn>
                  <a:cxn ang="0">
                    <a:pos x="8" y="39"/>
                  </a:cxn>
                  <a:cxn ang="0">
                    <a:pos x="9" y="37"/>
                  </a:cxn>
                  <a:cxn ang="0">
                    <a:pos x="13" y="36"/>
                  </a:cxn>
                  <a:cxn ang="0">
                    <a:pos x="15" y="36"/>
                  </a:cxn>
                  <a:cxn ang="0">
                    <a:pos x="19" y="37"/>
                  </a:cxn>
                  <a:cxn ang="0">
                    <a:pos x="19" y="35"/>
                  </a:cxn>
                  <a:cxn ang="0">
                    <a:pos x="21" y="36"/>
                  </a:cxn>
                  <a:cxn ang="0">
                    <a:pos x="24" y="35"/>
                  </a:cxn>
                  <a:cxn ang="0">
                    <a:pos x="30" y="33"/>
                  </a:cxn>
                  <a:cxn ang="0">
                    <a:pos x="31" y="32"/>
                  </a:cxn>
                  <a:cxn ang="0">
                    <a:pos x="33" y="20"/>
                  </a:cxn>
                  <a:cxn ang="0">
                    <a:pos x="29" y="17"/>
                  </a:cxn>
                  <a:cxn ang="0">
                    <a:pos x="27" y="12"/>
                  </a:cxn>
                  <a:cxn ang="0">
                    <a:pos x="27" y="14"/>
                  </a:cxn>
                  <a:cxn ang="0">
                    <a:pos x="26" y="10"/>
                  </a:cxn>
                  <a:cxn ang="0">
                    <a:pos x="24" y="8"/>
                  </a:cxn>
                  <a:cxn ang="0">
                    <a:pos x="23" y="11"/>
                  </a:cxn>
                  <a:cxn ang="0">
                    <a:pos x="23" y="8"/>
                  </a:cxn>
                  <a:cxn ang="0">
                    <a:pos x="21" y="8"/>
                  </a:cxn>
                  <a:cxn ang="0">
                    <a:pos x="19" y="13"/>
                  </a:cxn>
                  <a:cxn ang="0">
                    <a:pos x="19" y="10"/>
                  </a:cxn>
                  <a:cxn ang="0">
                    <a:pos x="20" y="5"/>
                  </a:cxn>
                  <a:cxn ang="0">
                    <a:pos x="19" y="3"/>
                  </a:cxn>
                  <a:cxn ang="0">
                    <a:pos x="19" y="4"/>
                  </a:cxn>
                  <a:cxn ang="0">
                    <a:pos x="16" y="0"/>
                  </a:cxn>
                  <a:cxn ang="0">
                    <a:pos x="15" y="7"/>
                  </a:cxn>
                  <a:cxn ang="0">
                    <a:pos x="12" y="3"/>
                  </a:cxn>
                  <a:cxn ang="0">
                    <a:pos x="12" y="5"/>
                  </a:cxn>
                  <a:cxn ang="0">
                    <a:pos x="10" y="8"/>
                  </a:cxn>
                  <a:cxn ang="0">
                    <a:pos x="11" y="10"/>
                  </a:cxn>
                  <a:cxn ang="0">
                    <a:pos x="9" y="11"/>
                  </a:cxn>
                  <a:cxn ang="0">
                    <a:pos x="9" y="12"/>
                  </a:cxn>
                  <a:cxn ang="0">
                    <a:pos x="8" y="14"/>
                  </a:cxn>
                  <a:cxn ang="0">
                    <a:pos x="9" y="21"/>
                  </a:cxn>
                  <a:cxn ang="0">
                    <a:pos x="6" y="19"/>
                  </a:cxn>
                </a:cxnLst>
                <a:rect l="0" t="0" r="r" b="b"/>
                <a:pathLst>
                  <a:path w="34" h="43">
                    <a:moveTo>
                      <a:pt x="6" y="19"/>
                    </a:moveTo>
                    <a:lnTo>
                      <a:pt x="5" y="23"/>
                    </a:lnTo>
                    <a:lnTo>
                      <a:pt x="5" y="25"/>
                    </a:lnTo>
                    <a:lnTo>
                      <a:pt x="4" y="28"/>
                    </a:lnTo>
                    <a:lnTo>
                      <a:pt x="4" y="29"/>
                    </a:lnTo>
                    <a:lnTo>
                      <a:pt x="3" y="30"/>
                    </a:lnTo>
                    <a:lnTo>
                      <a:pt x="3" y="30"/>
                    </a:lnTo>
                    <a:lnTo>
                      <a:pt x="3" y="31"/>
                    </a:lnTo>
                    <a:lnTo>
                      <a:pt x="0" y="37"/>
                    </a:lnTo>
                    <a:lnTo>
                      <a:pt x="0" y="40"/>
                    </a:lnTo>
                    <a:lnTo>
                      <a:pt x="1" y="40"/>
                    </a:lnTo>
                    <a:lnTo>
                      <a:pt x="1" y="40"/>
                    </a:lnTo>
                    <a:lnTo>
                      <a:pt x="1" y="41"/>
                    </a:lnTo>
                    <a:lnTo>
                      <a:pt x="0" y="42"/>
                    </a:lnTo>
                    <a:lnTo>
                      <a:pt x="3" y="43"/>
                    </a:lnTo>
                    <a:lnTo>
                      <a:pt x="4" y="41"/>
                    </a:lnTo>
                    <a:lnTo>
                      <a:pt x="5" y="40"/>
                    </a:lnTo>
                    <a:lnTo>
                      <a:pt x="8" y="39"/>
                    </a:lnTo>
                    <a:lnTo>
                      <a:pt x="9" y="38"/>
                    </a:lnTo>
                    <a:lnTo>
                      <a:pt x="9" y="37"/>
                    </a:lnTo>
                    <a:lnTo>
                      <a:pt x="9" y="36"/>
                    </a:lnTo>
                    <a:lnTo>
                      <a:pt x="13" y="36"/>
                    </a:lnTo>
                    <a:lnTo>
                      <a:pt x="14" y="35"/>
                    </a:lnTo>
                    <a:lnTo>
                      <a:pt x="15" y="36"/>
                    </a:lnTo>
                    <a:lnTo>
                      <a:pt x="17" y="35"/>
                    </a:lnTo>
                    <a:lnTo>
                      <a:pt x="19" y="37"/>
                    </a:lnTo>
                    <a:lnTo>
                      <a:pt x="19" y="37"/>
                    </a:lnTo>
                    <a:lnTo>
                      <a:pt x="19" y="35"/>
                    </a:lnTo>
                    <a:lnTo>
                      <a:pt x="20" y="35"/>
                    </a:lnTo>
                    <a:lnTo>
                      <a:pt x="21" y="36"/>
                    </a:lnTo>
                    <a:lnTo>
                      <a:pt x="22" y="35"/>
                    </a:lnTo>
                    <a:lnTo>
                      <a:pt x="24" y="35"/>
                    </a:lnTo>
                    <a:lnTo>
                      <a:pt x="27" y="33"/>
                    </a:lnTo>
                    <a:lnTo>
                      <a:pt x="30" y="33"/>
                    </a:lnTo>
                    <a:lnTo>
                      <a:pt x="30" y="33"/>
                    </a:lnTo>
                    <a:lnTo>
                      <a:pt x="31" y="32"/>
                    </a:lnTo>
                    <a:lnTo>
                      <a:pt x="34" y="29"/>
                    </a:lnTo>
                    <a:lnTo>
                      <a:pt x="33" y="20"/>
                    </a:lnTo>
                    <a:lnTo>
                      <a:pt x="32" y="19"/>
                    </a:lnTo>
                    <a:lnTo>
                      <a:pt x="29" y="17"/>
                    </a:lnTo>
                    <a:lnTo>
                      <a:pt x="27" y="11"/>
                    </a:lnTo>
                    <a:lnTo>
                      <a:pt x="27" y="12"/>
                    </a:lnTo>
                    <a:lnTo>
                      <a:pt x="27" y="14"/>
                    </a:lnTo>
                    <a:lnTo>
                      <a:pt x="27" y="14"/>
                    </a:lnTo>
                    <a:lnTo>
                      <a:pt x="26" y="12"/>
                    </a:lnTo>
                    <a:lnTo>
                      <a:pt x="26" y="10"/>
                    </a:lnTo>
                    <a:lnTo>
                      <a:pt x="26" y="8"/>
                    </a:lnTo>
                    <a:lnTo>
                      <a:pt x="24" y="8"/>
                    </a:lnTo>
                    <a:lnTo>
                      <a:pt x="24" y="9"/>
                    </a:lnTo>
                    <a:lnTo>
                      <a:pt x="23" y="11"/>
                    </a:lnTo>
                    <a:lnTo>
                      <a:pt x="23" y="10"/>
                    </a:lnTo>
                    <a:lnTo>
                      <a:pt x="23" y="8"/>
                    </a:lnTo>
                    <a:lnTo>
                      <a:pt x="22" y="7"/>
                    </a:lnTo>
                    <a:lnTo>
                      <a:pt x="21" y="8"/>
                    </a:lnTo>
                    <a:lnTo>
                      <a:pt x="21" y="9"/>
                    </a:lnTo>
                    <a:lnTo>
                      <a:pt x="19" y="13"/>
                    </a:lnTo>
                    <a:lnTo>
                      <a:pt x="19" y="11"/>
                    </a:lnTo>
                    <a:lnTo>
                      <a:pt x="19" y="10"/>
                    </a:lnTo>
                    <a:lnTo>
                      <a:pt x="19" y="8"/>
                    </a:lnTo>
                    <a:lnTo>
                      <a:pt x="20" y="5"/>
                    </a:lnTo>
                    <a:lnTo>
                      <a:pt x="20" y="4"/>
                    </a:lnTo>
                    <a:lnTo>
                      <a:pt x="19" y="3"/>
                    </a:lnTo>
                    <a:lnTo>
                      <a:pt x="19" y="4"/>
                    </a:lnTo>
                    <a:lnTo>
                      <a:pt x="19" y="4"/>
                    </a:lnTo>
                    <a:lnTo>
                      <a:pt x="19" y="2"/>
                    </a:lnTo>
                    <a:lnTo>
                      <a:pt x="16" y="0"/>
                    </a:lnTo>
                    <a:lnTo>
                      <a:pt x="15" y="2"/>
                    </a:lnTo>
                    <a:lnTo>
                      <a:pt x="15" y="7"/>
                    </a:lnTo>
                    <a:lnTo>
                      <a:pt x="13" y="6"/>
                    </a:lnTo>
                    <a:lnTo>
                      <a:pt x="12" y="3"/>
                    </a:lnTo>
                    <a:lnTo>
                      <a:pt x="12" y="4"/>
                    </a:lnTo>
                    <a:lnTo>
                      <a:pt x="12" y="5"/>
                    </a:lnTo>
                    <a:lnTo>
                      <a:pt x="12" y="6"/>
                    </a:lnTo>
                    <a:lnTo>
                      <a:pt x="10" y="8"/>
                    </a:lnTo>
                    <a:lnTo>
                      <a:pt x="10" y="9"/>
                    </a:lnTo>
                    <a:lnTo>
                      <a:pt x="11" y="10"/>
                    </a:lnTo>
                    <a:lnTo>
                      <a:pt x="9" y="10"/>
                    </a:lnTo>
                    <a:lnTo>
                      <a:pt x="9" y="11"/>
                    </a:lnTo>
                    <a:lnTo>
                      <a:pt x="9" y="12"/>
                    </a:lnTo>
                    <a:lnTo>
                      <a:pt x="9" y="12"/>
                    </a:lnTo>
                    <a:lnTo>
                      <a:pt x="9" y="12"/>
                    </a:lnTo>
                    <a:lnTo>
                      <a:pt x="8" y="14"/>
                    </a:lnTo>
                    <a:lnTo>
                      <a:pt x="8" y="19"/>
                    </a:lnTo>
                    <a:lnTo>
                      <a:pt x="9" y="21"/>
                    </a:lnTo>
                    <a:lnTo>
                      <a:pt x="8" y="21"/>
                    </a:lnTo>
                    <a:lnTo>
                      <a:pt x="6" y="1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2" name="Freeform 43"/>
              <p:cNvSpPr>
                <a:spLocks/>
              </p:cNvSpPr>
              <p:nvPr/>
            </p:nvSpPr>
            <p:spPr bwMode="auto">
              <a:xfrm>
                <a:off x="4912" y="3004"/>
                <a:ext cx="7" cy="4"/>
              </a:xfrm>
              <a:custGeom>
                <a:avLst/>
                <a:gdLst/>
                <a:ahLst/>
                <a:cxnLst>
                  <a:cxn ang="0">
                    <a:pos x="6" y="4"/>
                  </a:cxn>
                  <a:cxn ang="0">
                    <a:pos x="6" y="3"/>
                  </a:cxn>
                  <a:cxn ang="0">
                    <a:pos x="7" y="1"/>
                  </a:cxn>
                  <a:cxn ang="0">
                    <a:pos x="7" y="1"/>
                  </a:cxn>
                  <a:cxn ang="0">
                    <a:pos x="6" y="1"/>
                  </a:cxn>
                  <a:cxn ang="0">
                    <a:pos x="6" y="0"/>
                  </a:cxn>
                  <a:cxn ang="0">
                    <a:pos x="6" y="0"/>
                  </a:cxn>
                  <a:cxn ang="0">
                    <a:pos x="4" y="1"/>
                  </a:cxn>
                  <a:cxn ang="0">
                    <a:pos x="3" y="0"/>
                  </a:cxn>
                  <a:cxn ang="0">
                    <a:pos x="2" y="1"/>
                  </a:cxn>
                  <a:cxn ang="0">
                    <a:pos x="2" y="1"/>
                  </a:cxn>
                  <a:cxn ang="0">
                    <a:pos x="1" y="1"/>
                  </a:cxn>
                  <a:cxn ang="0">
                    <a:pos x="0" y="2"/>
                  </a:cxn>
                  <a:cxn ang="0">
                    <a:pos x="6" y="4"/>
                  </a:cxn>
                  <a:cxn ang="0">
                    <a:pos x="6" y="4"/>
                  </a:cxn>
                </a:cxnLst>
                <a:rect l="0" t="0" r="r" b="b"/>
                <a:pathLst>
                  <a:path w="7" h="4">
                    <a:moveTo>
                      <a:pt x="6" y="4"/>
                    </a:moveTo>
                    <a:lnTo>
                      <a:pt x="6" y="3"/>
                    </a:lnTo>
                    <a:lnTo>
                      <a:pt x="7" y="1"/>
                    </a:lnTo>
                    <a:lnTo>
                      <a:pt x="7" y="1"/>
                    </a:lnTo>
                    <a:lnTo>
                      <a:pt x="6" y="1"/>
                    </a:lnTo>
                    <a:lnTo>
                      <a:pt x="6" y="0"/>
                    </a:lnTo>
                    <a:lnTo>
                      <a:pt x="6" y="0"/>
                    </a:lnTo>
                    <a:lnTo>
                      <a:pt x="4" y="1"/>
                    </a:lnTo>
                    <a:lnTo>
                      <a:pt x="3" y="0"/>
                    </a:lnTo>
                    <a:lnTo>
                      <a:pt x="2" y="1"/>
                    </a:lnTo>
                    <a:lnTo>
                      <a:pt x="2" y="1"/>
                    </a:lnTo>
                    <a:lnTo>
                      <a:pt x="1" y="1"/>
                    </a:lnTo>
                    <a:lnTo>
                      <a:pt x="0" y="2"/>
                    </a:lnTo>
                    <a:lnTo>
                      <a:pt x="6" y="4"/>
                    </a:lnTo>
                    <a:lnTo>
                      <a:pt x="6"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3" name="Freeform 44"/>
              <p:cNvSpPr>
                <a:spLocks/>
              </p:cNvSpPr>
              <p:nvPr/>
            </p:nvSpPr>
            <p:spPr bwMode="auto">
              <a:xfrm>
                <a:off x="4829" y="2910"/>
                <a:ext cx="5" cy="4"/>
              </a:xfrm>
              <a:custGeom>
                <a:avLst/>
                <a:gdLst/>
                <a:ahLst/>
                <a:cxnLst>
                  <a:cxn ang="0">
                    <a:pos x="3" y="6"/>
                  </a:cxn>
                  <a:cxn ang="0">
                    <a:pos x="5" y="6"/>
                  </a:cxn>
                  <a:cxn ang="0">
                    <a:pos x="6" y="6"/>
                  </a:cxn>
                  <a:cxn ang="0">
                    <a:pos x="7" y="5"/>
                  </a:cxn>
                  <a:cxn ang="0">
                    <a:pos x="6" y="0"/>
                  </a:cxn>
                  <a:cxn ang="0">
                    <a:pos x="4" y="1"/>
                  </a:cxn>
                  <a:cxn ang="0">
                    <a:pos x="1" y="3"/>
                  </a:cxn>
                  <a:cxn ang="0">
                    <a:pos x="3" y="6"/>
                  </a:cxn>
                </a:cxnLst>
                <a:rect l="0" t="0" r="r" b="b"/>
                <a:pathLst>
                  <a:path w="7" h="6">
                    <a:moveTo>
                      <a:pt x="3" y="6"/>
                    </a:moveTo>
                    <a:cubicBezTo>
                      <a:pt x="3" y="6"/>
                      <a:pt x="4" y="6"/>
                      <a:pt x="5" y="6"/>
                    </a:cubicBezTo>
                    <a:cubicBezTo>
                      <a:pt x="5" y="6"/>
                      <a:pt x="5" y="6"/>
                      <a:pt x="6" y="6"/>
                    </a:cubicBezTo>
                    <a:cubicBezTo>
                      <a:pt x="6" y="5"/>
                      <a:pt x="7" y="5"/>
                      <a:pt x="7" y="5"/>
                    </a:cubicBezTo>
                    <a:cubicBezTo>
                      <a:pt x="7" y="4"/>
                      <a:pt x="6" y="0"/>
                      <a:pt x="6" y="0"/>
                    </a:cubicBezTo>
                    <a:cubicBezTo>
                      <a:pt x="4" y="1"/>
                      <a:pt x="4" y="1"/>
                      <a:pt x="4" y="1"/>
                    </a:cubicBezTo>
                    <a:cubicBezTo>
                      <a:pt x="4" y="1"/>
                      <a:pt x="0" y="3"/>
                      <a:pt x="1" y="3"/>
                    </a:cubicBezTo>
                    <a:cubicBezTo>
                      <a:pt x="2" y="4"/>
                      <a:pt x="3" y="6"/>
                      <a:pt x="3" y="6"/>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4" name="Freeform 45"/>
              <p:cNvSpPr>
                <a:spLocks/>
              </p:cNvSpPr>
              <p:nvPr/>
            </p:nvSpPr>
            <p:spPr bwMode="auto">
              <a:xfrm>
                <a:off x="3966" y="2951"/>
                <a:ext cx="2" cy="1"/>
              </a:xfrm>
              <a:custGeom>
                <a:avLst/>
                <a:gdLst/>
                <a:ahLst/>
                <a:cxnLst>
                  <a:cxn ang="0">
                    <a:pos x="2" y="0"/>
                  </a:cxn>
                  <a:cxn ang="0">
                    <a:pos x="0" y="0"/>
                  </a:cxn>
                  <a:cxn ang="0">
                    <a:pos x="1" y="1"/>
                  </a:cxn>
                  <a:cxn ang="0">
                    <a:pos x="2" y="0"/>
                  </a:cxn>
                </a:cxnLst>
                <a:rect l="0" t="0" r="r" b="b"/>
                <a:pathLst>
                  <a:path w="2" h="1">
                    <a:moveTo>
                      <a:pt x="2" y="0"/>
                    </a:moveTo>
                    <a:lnTo>
                      <a:pt x="0" y="0"/>
                    </a:lnTo>
                    <a:lnTo>
                      <a:pt x="1"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5" name="Freeform 46"/>
              <p:cNvSpPr>
                <a:spLocks/>
              </p:cNvSpPr>
              <p:nvPr/>
            </p:nvSpPr>
            <p:spPr bwMode="auto">
              <a:xfrm>
                <a:off x="3697" y="3037"/>
                <a:ext cx="7" cy="4"/>
              </a:xfrm>
              <a:custGeom>
                <a:avLst/>
                <a:gdLst/>
                <a:ahLst/>
                <a:cxnLst>
                  <a:cxn ang="0">
                    <a:pos x="5" y="0"/>
                  </a:cxn>
                  <a:cxn ang="0">
                    <a:pos x="0" y="1"/>
                  </a:cxn>
                  <a:cxn ang="0">
                    <a:pos x="0" y="2"/>
                  </a:cxn>
                  <a:cxn ang="0">
                    <a:pos x="1" y="4"/>
                  </a:cxn>
                  <a:cxn ang="0">
                    <a:pos x="5" y="4"/>
                  </a:cxn>
                  <a:cxn ang="0">
                    <a:pos x="7" y="4"/>
                  </a:cxn>
                  <a:cxn ang="0">
                    <a:pos x="7" y="2"/>
                  </a:cxn>
                  <a:cxn ang="0">
                    <a:pos x="5" y="0"/>
                  </a:cxn>
                  <a:cxn ang="0">
                    <a:pos x="5" y="0"/>
                  </a:cxn>
                </a:cxnLst>
                <a:rect l="0" t="0" r="r" b="b"/>
                <a:pathLst>
                  <a:path w="7" h="4">
                    <a:moveTo>
                      <a:pt x="5" y="0"/>
                    </a:moveTo>
                    <a:lnTo>
                      <a:pt x="0" y="1"/>
                    </a:lnTo>
                    <a:lnTo>
                      <a:pt x="0" y="2"/>
                    </a:lnTo>
                    <a:lnTo>
                      <a:pt x="1" y="4"/>
                    </a:lnTo>
                    <a:lnTo>
                      <a:pt x="5" y="4"/>
                    </a:lnTo>
                    <a:lnTo>
                      <a:pt x="7" y="4"/>
                    </a:lnTo>
                    <a:lnTo>
                      <a:pt x="7" y="2"/>
                    </a:lnTo>
                    <a:lnTo>
                      <a:pt x="5" y="0"/>
                    </a:lnTo>
                    <a:lnTo>
                      <a:pt x="5"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6" name="Freeform 47"/>
              <p:cNvSpPr>
                <a:spLocks/>
              </p:cNvSpPr>
              <p:nvPr/>
            </p:nvSpPr>
            <p:spPr bwMode="auto">
              <a:xfrm>
                <a:off x="3950" y="3024"/>
                <a:ext cx="17" cy="6"/>
              </a:xfrm>
              <a:custGeom>
                <a:avLst/>
                <a:gdLst/>
                <a:ahLst/>
                <a:cxnLst>
                  <a:cxn ang="0">
                    <a:pos x="5" y="5"/>
                  </a:cxn>
                  <a:cxn ang="0">
                    <a:pos x="6" y="5"/>
                  </a:cxn>
                  <a:cxn ang="0">
                    <a:pos x="13" y="6"/>
                  </a:cxn>
                  <a:cxn ang="0">
                    <a:pos x="16" y="6"/>
                  </a:cxn>
                  <a:cxn ang="0">
                    <a:pos x="17" y="5"/>
                  </a:cxn>
                  <a:cxn ang="0">
                    <a:pos x="17" y="4"/>
                  </a:cxn>
                  <a:cxn ang="0">
                    <a:pos x="14" y="3"/>
                  </a:cxn>
                  <a:cxn ang="0">
                    <a:pos x="13" y="2"/>
                  </a:cxn>
                  <a:cxn ang="0">
                    <a:pos x="12" y="1"/>
                  </a:cxn>
                  <a:cxn ang="0">
                    <a:pos x="10" y="0"/>
                  </a:cxn>
                  <a:cxn ang="0">
                    <a:pos x="3" y="1"/>
                  </a:cxn>
                  <a:cxn ang="0">
                    <a:pos x="2" y="3"/>
                  </a:cxn>
                  <a:cxn ang="0">
                    <a:pos x="0" y="3"/>
                  </a:cxn>
                  <a:cxn ang="0">
                    <a:pos x="0" y="4"/>
                  </a:cxn>
                  <a:cxn ang="0">
                    <a:pos x="3" y="5"/>
                  </a:cxn>
                  <a:cxn ang="0">
                    <a:pos x="5" y="5"/>
                  </a:cxn>
                </a:cxnLst>
                <a:rect l="0" t="0" r="r" b="b"/>
                <a:pathLst>
                  <a:path w="17" h="6">
                    <a:moveTo>
                      <a:pt x="5" y="5"/>
                    </a:moveTo>
                    <a:lnTo>
                      <a:pt x="6" y="5"/>
                    </a:lnTo>
                    <a:lnTo>
                      <a:pt x="13" y="6"/>
                    </a:lnTo>
                    <a:lnTo>
                      <a:pt x="16" y="6"/>
                    </a:lnTo>
                    <a:lnTo>
                      <a:pt x="17" y="5"/>
                    </a:lnTo>
                    <a:lnTo>
                      <a:pt x="17" y="4"/>
                    </a:lnTo>
                    <a:lnTo>
                      <a:pt x="14" y="3"/>
                    </a:lnTo>
                    <a:lnTo>
                      <a:pt x="13" y="2"/>
                    </a:lnTo>
                    <a:lnTo>
                      <a:pt x="12" y="1"/>
                    </a:lnTo>
                    <a:lnTo>
                      <a:pt x="10" y="0"/>
                    </a:lnTo>
                    <a:lnTo>
                      <a:pt x="3" y="1"/>
                    </a:lnTo>
                    <a:lnTo>
                      <a:pt x="2" y="3"/>
                    </a:lnTo>
                    <a:lnTo>
                      <a:pt x="0" y="3"/>
                    </a:lnTo>
                    <a:lnTo>
                      <a:pt x="0" y="4"/>
                    </a:lnTo>
                    <a:lnTo>
                      <a:pt x="3" y="5"/>
                    </a:lnTo>
                    <a:lnTo>
                      <a:pt x="5"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7" name="Freeform 48"/>
              <p:cNvSpPr>
                <a:spLocks/>
              </p:cNvSpPr>
              <p:nvPr/>
            </p:nvSpPr>
            <p:spPr bwMode="auto">
              <a:xfrm>
                <a:off x="5103" y="3055"/>
                <a:ext cx="23" cy="25"/>
              </a:xfrm>
              <a:custGeom>
                <a:avLst/>
                <a:gdLst/>
                <a:ahLst/>
                <a:cxnLst>
                  <a:cxn ang="0">
                    <a:pos x="7" y="8"/>
                  </a:cxn>
                  <a:cxn ang="0">
                    <a:pos x="8" y="8"/>
                  </a:cxn>
                  <a:cxn ang="0">
                    <a:pos x="6" y="16"/>
                  </a:cxn>
                  <a:cxn ang="0">
                    <a:pos x="8" y="22"/>
                  </a:cxn>
                  <a:cxn ang="0">
                    <a:pos x="10" y="23"/>
                  </a:cxn>
                  <a:cxn ang="0">
                    <a:pos x="14" y="23"/>
                  </a:cxn>
                  <a:cxn ang="0">
                    <a:pos x="14" y="25"/>
                  </a:cxn>
                  <a:cxn ang="0">
                    <a:pos x="17" y="23"/>
                  </a:cxn>
                  <a:cxn ang="0">
                    <a:pos x="18" y="23"/>
                  </a:cxn>
                  <a:cxn ang="0">
                    <a:pos x="18" y="22"/>
                  </a:cxn>
                  <a:cxn ang="0">
                    <a:pos x="19" y="19"/>
                  </a:cxn>
                  <a:cxn ang="0">
                    <a:pos x="20" y="19"/>
                  </a:cxn>
                  <a:cxn ang="0">
                    <a:pos x="19" y="18"/>
                  </a:cxn>
                  <a:cxn ang="0">
                    <a:pos x="19" y="15"/>
                  </a:cxn>
                  <a:cxn ang="0">
                    <a:pos x="19" y="15"/>
                  </a:cxn>
                  <a:cxn ang="0">
                    <a:pos x="20" y="15"/>
                  </a:cxn>
                  <a:cxn ang="0">
                    <a:pos x="21" y="14"/>
                  </a:cxn>
                  <a:cxn ang="0">
                    <a:pos x="22" y="14"/>
                  </a:cxn>
                  <a:cxn ang="0">
                    <a:pos x="23" y="14"/>
                  </a:cxn>
                  <a:cxn ang="0">
                    <a:pos x="23" y="13"/>
                  </a:cxn>
                  <a:cxn ang="0">
                    <a:pos x="22" y="13"/>
                  </a:cxn>
                  <a:cxn ang="0">
                    <a:pos x="21" y="12"/>
                  </a:cxn>
                  <a:cxn ang="0">
                    <a:pos x="16" y="8"/>
                  </a:cxn>
                  <a:cxn ang="0">
                    <a:pos x="14" y="6"/>
                  </a:cxn>
                  <a:cxn ang="0">
                    <a:pos x="12" y="5"/>
                  </a:cxn>
                  <a:cxn ang="0">
                    <a:pos x="11" y="5"/>
                  </a:cxn>
                  <a:cxn ang="0">
                    <a:pos x="10" y="7"/>
                  </a:cxn>
                  <a:cxn ang="0">
                    <a:pos x="7" y="6"/>
                  </a:cxn>
                  <a:cxn ang="0">
                    <a:pos x="2" y="1"/>
                  </a:cxn>
                  <a:cxn ang="0">
                    <a:pos x="0" y="0"/>
                  </a:cxn>
                  <a:cxn ang="0">
                    <a:pos x="7" y="7"/>
                  </a:cxn>
                  <a:cxn ang="0">
                    <a:pos x="7" y="8"/>
                  </a:cxn>
                </a:cxnLst>
                <a:rect l="0" t="0" r="r" b="b"/>
                <a:pathLst>
                  <a:path w="23" h="25">
                    <a:moveTo>
                      <a:pt x="7" y="8"/>
                    </a:moveTo>
                    <a:lnTo>
                      <a:pt x="8" y="8"/>
                    </a:lnTo>
                    <a:lnTo>
                      <a:pt x="6" y="16"/>
                    </a:lnTo>
                    <a:lnTo>
                      <a:pt x="8" y="22"/>
                    </a:lnTo>
                    <a:lnTo>
                      <a:pt x="10" y="23"/>
                    </a:lnTo>
                    <a:lnTo>
                      <a:pt x="14" y="23"/>
                    </a:lnTo>
                    <a:lnTo>
                      <a:pt x="14" y="25"/>
                    </a:lnTo>
                    <a:lnTo>
                      <a:pt x="17" y="23"/>
                    </a:lnTo>
                    <a:lnTo>
                      <a:pt x="18" y="23"/>
                    </a:lnTo>
                    <a:lnTo>
                      <a:pt x="18" y="22"/>
                    </a:lnTo>
                    <a:lnTo>
                      <a:pt x="19" y="19"/>
                    </a:lnTo>
                    <a:lnTo>
                      <a:pt x="20" y="19"/>
                    </a:lnTo>
                    <a:lnTo>
                      <a:pt x="19" y="18"/>
                    </a:lnTo>
                    <a:lnTo>
                      <a:pt x="19" y="15"/>
                    </a:lnTo>
                    <a:lnTo>
                      <a:pt x="19" y="15"/>
                    </a:lnTo>
                    <a:lnTo>
                      <a:pt x="20" y="15"/>
                    </a:lnTo>
                    <a:lnTo>
                      <a:pt x="21" y="14"/>
                    </a:lnTo>
                    <a:lnTo>
                      <a:pt x="22" y="14"/>
                    </a:lnTo>
                    <a:lnTo>
                      <a:pt x="23" y="14"/>
                    </a:lnTo>
                    <a:lnTo>
                      <a:pt x="23" y="13"/>
                    </a:lnTo>
                    <a:lnTo>
                      <a:pt x="22" y="13"/>
                    </a:lnTo>
                    <a:lnTo>
                      <a:pt x="21" y="12"/>
                    </a:lnTo>
                    <a:lnTo>
                      <a:pt x="16" y="8"/>
                    </a:lnTo>
                    <a:lnTo>
                      <a:pt x="14" y="6"/>
                    </a:lnTo>
                    <a:lnTo>
                      <a:pt x="12" y="5"/>
                    </a:lnTo>
                    <a:lnTo>
                      <a:pt x="11" y="5"/>
                    </a:lnTo>
                    <a:lnTo>
                      <a:pt x="10" y="7"/>
                    </a:lnTo>
                    <a:lnTo>
                      <a:pt x="7" y="6"/>
                    </a:lnTo>
                    <a:lnTo>
                      <a:pt x="2" y="1"/>
                    </a:lnTo>
                    <a:lnTo>
                      <a:pt x="0" y="0"/>
                    </a:lnTo>
                    <a:lnTo>
                      <a:pt x="7" y="7"/>
                    </a:lnTo>
                    <a:lnTo>
                      <a:pt x="7"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8" name="Freeform 49"/>
              <p:cNvSpPr>
                <a:spLocks/>
              </p:cNvSpPr>
              <p:nvPr/>
            </p:nvSpPr>
            <p:spPr bwMode="auto">
              <a:xfrm>
                <a:off x="3673" y="3055"/>
                <a:ext cx="10" cy="14"/>
              </a:xfrm>
              <a:custGeom>
                <a:avLst/>
                <a:gdLst/>
                <a:ahLst/>
                <a:cxnLst>
                  <a:cxn ang="0">
                    <a:pos x="6" y="2"/>
                  </a:cxn>
                  <a:cxn ang="0">
                    <a:pos x="6" y="3"/>
                  </a:cxn>
                  <a:cxn ang="0">
                    <a:pos x="4" y="4"/>
                  </a:cxn>
                  <a:cxn ang="0">
                    <a:pos x="0" y="9"/>
                  </a:cxn>
                  <a:cxn ang="0">
                    <a:pos x="0" y="10"/>
                  </a:cxn>
                  <a:cxn ang="0">
                    <a:pos x="0" y="12"/>
                  </a:cxn>
                  <a:cxn ang="0">
                    <a:pos x="2" y="12"/>
                  </a:cxn>
                  <a:cxn ang="0">
                    <a:pos x="3" y="14"/>
                  </a:cxn>
                  <a:cxn ang="0">
                    <a:pos x="4" y="13"/>
                  </a:cxn>
                  <a:cxn ang="0">
                    <a:pos x="6" y="12"/>
                  </a:cxn>
                  <a:cxn ang="0">
                    <a:pos x="7" y="7"/>
                  </a:cxn>
                  <a:cxn ang="0">
                    <a:pos x="8" y="6"/>
                  </a:cxn>
                  <a:cxn ang="0">
                    <a:pos x="10" y="2"/>
                  </a:cxn>
                  <a:cxn ang="0">
                    <a:pos x="10" y="1"/>
                  </a:cxn>
                  <a:cxn ang="0">
                    <a:pos x="8" y="0"/>
                  </a:cxn>
                  <a:cxn ang="0">
                    <a:pos x="7" y="1"/>
                  </a:cxn>
                  <a:cxn ang="0">
                    <a:pos x="7" y="1"/>
                  </a:cxn>
                  <a:cxn ang="0">
                    <a:pos x="7" y="2"/>
                  </a:cxn>
                  <a:cxn ang="0">
                    <a:pos x="7" y="1"/>
                  </a:cxn>
                  <a:cxn ang="0">
                    <a:pos x="6" y="2"/>
                  </a:cxn>
                </a:cxnLst>
                <a:rect l="0" t="0" r="r" b="b"/>
                <a:pathLst>
                  <a:path w="10" h="14">
                    <a:moveTo>
                      <a:pt x="6" y="2"/>
                    </a:moveTo>
                    <a:lnTo>
                      <a:pt x="6" y="3"/>
                    </a:lnTo>
                    <a:lnTo>
                      <a:pt x="4" y="4"/>
                    </a:lnTo>
                    <a:lnTo>
                      <a:pt x="0" y="9"/>
                    </a:lnTo>
                    <a:lnTo>
                      <a:pt x="0" y="10"/>
                    </a:lnTo>
                    <a:lnTo>
                      <a:pt x="0" y="12"/>
                    </a:lnTo>
                    <a:lnTo>
                      <a:pt x="2" y="12"/>
                    </a:lnTo>
                    <a:lnTo>
                      <a:pt x="3" y="14"/>
                    </a:lnTo>
                    <a:lnTo>
                      <a:pt x="4" y="13"/>
                    </a:lnTo>
                    <a:lnTo>
                      <a:pt x="6" y="12"/>
                    </a:lnTo>
                    <a:lnTo>
                      <a:pt x="7" y="7"/>
                    </a:lnTo>
                    <a:lnTo>
                      <a:pt x="8" y="6"/>
                    </a:lnTo>
                    <a:lnTo>
                      <a:pt x="10" y="2"/>
                    </a:lnTo>
                    <a:lnTo>
                      <a:pt x="10" y="1"/>
                    </a:lnTo>
                    <a:lnTo>
                      <a:pt x="8" y="0"/>
                    </a:lnTo>
                    <a:lnTo>
                      <a:pt x="7" y="1"/>
                    </a:lnTo>
                    <a:lnTo>
                      <a:pt x="7" y="1"/>
                    </a:lnTo>
                    <a:lnTo>
                      <a:pt x="7" y="2"/>
                    </a:lnTo>
                    <a:lnTo>
                      <a:pt x="7" y="1"/>
                    </a:lnTo>
                    <a:lnTo>
                      <a:pt x="6"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39" name="Freeform 50"/>
              <p:cNvSpPr>
                <a:spLocks/>
              </p:cNvSpPr>
              <p:nvPr/>
            </p:nvSpPr>
            <p:spPr bwMode="auto">
              <a:xfrm>
                <a:off x="3682" y="3038"/>
                <a:ext cx="67" cy="54"/>
              </a:xfrm>
              <a:custGeom>
                <a:avLst/>
                <a:gdLst/>
                <a:ahLst/>
                <a:cxnLst>
                  <a:cxn ang="0">
                    <a:pos x="14" y="14"/>
                  </a:cxn>
                  <a:cxn ang="0">
                    <a:pos x="8" y="15"/>
                  </a:cxn>
                  <a:cxn ang="0">
                    <a:pos x="5" y="20"/>
                  </a:cxn>
                  <a:cxn ang="0">
                    <a:pos x="5" y="23"/>
                  </a:cxn>
                  <a:cxn ang="0">
                    <a:pos x="8" y="24"/>
                  </a:cxn>
                  <a:cxn ang="0">
                    <a:pos x="5" y="29"/>
                  </a:cxn>
                  <a:cxn ang="0">
                    <a:pos x="14" y="26"/>
                  </a:cxn>
                  <a:cxn ang="0">
                    <a:pos x="9" y="31"/>
                  </a:cxn>
                  <a:cxn ang="0">
                    <a:pos x="1" y="37"/>
                  </a:cxn>
                  <a:cxn ang="0">
                    <a:pos x="8" y="38"/>
                  </a:cxn>
                  <a:cxn ang="0">
                    <a:pos x="11" y="42"/>
                  </a:cxn>
                  <a:cxn ang="0">
                    <a:pos x="13" y="40"/>
                  </a:cxn>
                  <a:cxn ang="0">
                    <a:pos x="17" y="40"/>
                  </a:cxn>
                  <a:cxn ang="0">
                    <a:pos x="18" y="35"/>
                  </a:cxn>
                  <a:cxn ang="0">
                    <a:pos x="22" y="32"/>
                  </a:cxn>
                  <a:cxn ang="0">
                    <a:pos x="21" y="34"/>
                  </a:cxn>
                  <a:cxn ang="0">
                    <a:pos x="20" y="40"/>
                  </a:cxn>
                  <a:cxn ang="0">
                    <a:pos x="24" y="38"/>
                  </a:cxn>
                  <a:cxn ang="0">
                    <a:pos x="27" y="36"/>
                  </a:cxn>
                  <a:cxn ang="0">
                    <a:pos x="29" y="37"/>
                  </a:cxn>
                  <a:cxn ang="0">
                    <a:pos x="35" y="36"/>
                  </a:cxn>
                  <a:cxn ang="0">
                    <a:pos x="35" y="38"/>
                  </a:cxn>
                  <a:cxn ang="0">
                    <a:pos x="31" y="42"/>
                  </a:cxn>
                  <a:cxn ang="0">
                    <a:pos x="24" y="44"/>
                  </a:cxn>
                  <a:cxn ang="0">
                    <a:pos x="21" y="44"/>
                  </a:cxn>
                  <a:cxn ang="0">
                    <a:pos x="17" y="48"/>
                  </a:cxn>
                  <a:cxn ang="0">
                    <a:pos x="27" y="54"/>
                  </a:cxn>
                  <a:cxn ang="0">
                    <a:pos x="34" y="50"/>
                  </a:cxn>
                  <a:cxn ang="0">
                    <a:pos x="38" y="47"/>
                  </a:cxn>
                  <a:cxn ang="0">
                    <a:pos x="42" y="44"/>
                  </a:cxn>
                  <a:cxn ang="0">
                    <a:pos x="48" y="40"/>
                  </a:cxn>
                  <a:cxn ang="0">
                    <a:pos x="50" y="41"/>
                  </a:cxn>
                  <a:cxn ang="0">
                    <a:pos x="55" y="40"/>
                  </a:cxn>
                  <a:cxn ang="0">
                    <a:pos x="60" y="43"/>
                  </a:cxn>
                  <a:cxn ang="0">
                    <a:pos x="66" y="30"/>
                  </a:cxn>
                  <a:cxn ang="0">
                    <a:pos x="67" y="25"/>
                  </a:cxn>
                  <a:cxn ang="0">
                    <a:pos x="60" y="21"/>
                  </a:cxn>
                  <a:cxn ang="0">
                    <a:pos x="60" y="26"/>
                  </a:cxn>
                  <a:cxn ang="0">
                    <a:pos x="53" y="24"/>
                  </a:cxn>
                  <a:cxn ang="0">
                    <a:pos x="56" y="19"/>
                  </a:cxn>
                  <a:cxn ang="0">
                    <a:pos x="51" y="17"/>
                  </a:cxn>
                  <a:cxn ang="0">
                    <a:pos x="53" y="13"/>
                  </a:cxn>
                  <a:cxn ang="0">
                    <a:pos x="50" y="9"/>
                  </a:cxn>
                  <a:cxn ang="0">
                    <a:pos x="49" y="5"/>
                  </a:cxn>
                  <a:cxn ang="0">
                    <a:pos x="48" y="0"/>
                  </a:cxn>
                  <a:cxn ang="0">
                    <a:pos x="44" y="7"/>
                  </a:cxn>
                  <a:cxn ang="0">
                    <a:pos x="42" y="8"/>
                  </a:cxn>
                  <a:cxn ang="0">
                    <a:pos x="40" y="12"/>
                  </a:cxn>
                  <a:cxn ang="0">
                    <a:pos x="45" y="15"/>
                  </a:cxn>
                  <a:cxn ang="0">
                    <a:pos x="45" y="20"/>
                  </a:cxn>
                  <a:cxn ang="0">
                    <a:pos x="45" y="23"/>
                  </a:cxn>
                  <a:cxn ang="0">
                    <a:pos x="48" y="26"/>
                  </a:cxn>
                  <a:cxn ang="0">
                    <a:pos x="40" y="29"/>
                  </a:cxn>
                  <a:cxn ang="0">
                    <a:pos x="37" y="29"/>
                  </a:cxn>
                  <a:cxn ang="0">
                    <a:pos x="34" y="27"/>
                  </a:cxn>
                  <a:cxn ang="0">
                    <a:pos x="34" y="24"/>
                  </a:cxn>
                  <a:cxn ang="0">
                    <a:pos x="30" y="23"/>
                  </a:cxn>
                  <a:cxn ang="0">
                    <a:pos x="30" y="20"/>
                  </a:cxn>
                  <a:cxn ang="0">
                    <a:pos x="26" y="14"/>
                  </a:cxn>
                  <a:cxn ang="0">
                    <a:pos x="19" y="12"/>
                  </a:cxn>
                  <a:cxn ang="0">
                    <a:pos x="16" y="7"/>
                  </a:cxn>
                  <a:cxn ang="0">
                    <a:pos x="10" y="10"/>
                  </a:cxn>
                </a:cxnLst>
                <a:rect l="0" t="0" r="r" b="b"/>
                <a:pathLst>
                  <a:path w="67" h="54">
                    <a:moveTo>
                      <a:pt x="10" y="10"/>
                    </a:moveTo>
                    <a:lnTo>
                      <a:pt x="9" y="13"/>
                    </a:lnTo>
                    <a:lnTo>
                      <a:pt x="10" y="14"/>
                    </a:lnTo>
                    <a:lnTo>
                      <a:pt x="14" y="14"/>
                    </a:lnTo>
                    <a:lnTo>
                      <a:pt x="15" y="15"/>
                    </a:lnTo>
                    <a:lnTo>
                      <a:pt x="16" y="15"/>
                    </a:lnTo>
                    <a:lnTo>
                      <a:pt x="16" y="16"/>
                    </a:lnTo>
                    <a:lnTo>
                      <a:pt x="8" y="15"/>
                    </a:lnTo>
                    <a:lnTo>
                      <a:pt x="6" y="16"/>
                    </a:lnTo>
                    <a:lnTo>
                      <a:pt x="5" y="18"/>
                    </a:lnTo>
                    <a:lnTo>
                      <a:pt x="5" y="18"/>
                    </a:lnTo>
                    <a:lnTo>
                      <a:pt x="5" y="20"/>
                    </a:lnTo>
                    <a:lnTo>
                      <a:pt x="5" y="20"/>
                    </a:lnTo>
                    <a:lnTo>
                      <a:pt x="5" y="21"/>
                    </a:lnTo>
                    <a:lnTo>
                      <a:pt x="5" y="22"/>
                    </a:lnTo>
                    <a:lnTo>
                      <a:pt x="5" y="23"/>
                    </a:lnTo>
                    <a:lnTo>
                      <a:pt x="16" y="21"/>
                    </a:lnTo>
                    <a:lnTo>
                      <a:pt x="14" y="22"/>
                    </a:lnTo>
                    <a:lnTo>
                      <a:pt x="10" y="23"/>
                    </a:lnTo>
                    <a:lnTo>
                      <a:pt x="8" y="24"/>
                    </a:lnTo>
                    <a:lnTo>
                      <a:pt x="3" y="25"/>
                    </a:lnTo>
                    <a:lnTo>
                      <a:pt x="2" y="27"/>
                    </a:lnTo>
                    <a:lnTo>
                      <a:pt x="2" y="29"/>
                    </a:lnTo>
                    <a:lnTo>
                      <a:pt x="5" y="29"/>
                    </a:lnTo>
                    <a:lnTo>
                      <a:pt x="9" y="29"/>
                    </a:lnTo>
                    <a:lnTo>
                      <a:pt x="10" y="28"/>
                    </a:lnTo>
                    <a:lnTo>
                      <a:pt x="12" y="27"/>
                    </a:lnTo>
                    <a:lnTo>
                      <a:pt x="14" y="26"/>
                    </a:lnTo>
                    <a:lnTo>
                      <a:pt x="13" y="28"/>
                    </a:lnTo>
                    <a:lnTo>
                      <a:pt x="10" y="29"/>
                    </a:lnTo>
                    <a:lnTo>
                      <a:pt x="9" y="31"/>
                    </a:lnTo>
                    <a:lnTo>
                      <a:pt x="9" y="31"/>
                    </a:lnTo>
                    <a:lnTo>
                      <a:pt x="2" y="31"/>
                    </a:lnTo>
                    <a:lnTo>
                      <a:pt x="1" y="32"/>
                    </a:lnTo>
                    <a:lnTo>
                      <a:pt x="0" y="36"/>
                    </a:lnTo>
                    <a:lnTo>
                      <a:pt x="1" y="37"/>
                    </a:lnTo>
                    <a:lnTo>
                      <a:pt x="5" y="39"/>
                    </a:lnTo>
                    <a:lnTo>
                      <a:pt x="6" y="37"/>
                    </a:lnTo>
                    <a:lnTo>
                      <a:pt x="8" y="37"/>
                    </a:lnTo>
                    <a:lnTo>
                      <a:pt x="8" y="38"/>
                    </a:lnTo>
                    <a:lnTo>
                      <a:pt x="9" y="39"/>
                    </a:lnTo>
                    <a:lnTo>
                      <a:pt x="8" y="40"/>
                    </a:lnTo>
                    <a:lnTo>
                      <a:pt x="10" y="42"/>
                    </a:lnTo>
                    <a:lnTo>
                      <a:pt x="11" y="42"/>
                    </a:lnTo>
                    <a:lnTo>
                      <a:pt x="11" y="39"/>
                    </a:lnTo>
                    <a:lnTo>
                      <a:pt x="13" y="39"/>
                    </a:lnTo>
                    <a:lnTo>
                      <a:pt x="13" y="38"/>
                    </a:lnTo>
                    <a:lnTo>
                      <a:pt x="13" y="40"/>
                    </a:lnTo>
                    <a:lnTo>
                      <a:pt x="14" y="41"/>
                    </a:lnTo>
                    <a:lnTo>
                      <a:pt x="16" y="42"/>
                    </a:lnTo>
                    <a:lnTo>
                      <a:pt x="17" y="40"/>
                    </a:lnTo>
                    <a:lnTo>
                      <a:pt x="17" y="40"/>
                    </a:lnTo>
                    <a:lnTo>
                      <a:pt x="18" y="37"/>
                    </a:lnTo>
                    <a:lnTo>
                      <a:pt x="17" y="36"/>
                    </a:lnTo>
                    <a:lnTo>
                      <a:pt x="17" y="35"/>
                    </a:lnTo>
                    <a:lnTo>
                      <a:pt x="18" y="35"/>
                    </a:lnTo>
                    <a:lnTo>
                      <a:pt x="19" y="36"/>
                    </a:lnTo>
                    <a:lnTo>
                      <a:pt x="19" y="36"/>
                    </a:lnTo>
                    <a:lnTo>
                      <a:pt x="20" y="32"/>
                    </a:lnTo>
                    <a:lnTo>
                      <a:pt x="22" y="32"/>
                    </a:lnTo>
                    <a:lnTo>
                      <a:pt x="23" y="32"/>
                    </a:lnTo>
                    <a:lnTo>
                      <a:pt x="23" y="32"/>
                    </a:lnTo>
                    <a:lnTo>
                      <a:pt x="23" y="33"/>
                    </a:lnTo>
                    <a:lnTo>
                      <a:pt x="21" y="34"/>
                    </a:lnTo>
                    <a:lnTo>
                      <a:pt x="21" y="37"/>
                    </a:lnTo>
                    <a:lnTo>
                      <a:pt x="21" y="37"/>
                    </a:lnTo>
                    <a:lnTo>
                      <a:pt x="20" y="39"/>
                    </a:lnTo>
                    <a:lnTo>
                      <a:pt x="20" y="40"/>
                    </a:lnTo>
                    <a:lnTo>
                      <a:pt x="20" y="41"/>
                    </a:lnTo>
                    <a:lnTo>
                      <a:pt x="22" y="40"/>
                    </a:lnTo>
                    <a:lnTo>
                      <a:pt x="23" y="40"/>
                    </a:lnTo>
                    <a:lnTo>
                      <a:pt x="24" y="38"/>
                    </a:lnTo>
                    <a:lnTo>
                      <a:pt x="25" y="39"/>
                    </a:lnTo>
                    <a:lnTo>
                      <a:pt x="26" y="39"/>
                    </a:lnTo>
                    <a:lnTo>
                      <a:pt x="27" y="37"/>
                    </a:lnTo>
                    <a:lnTo>
                      <a:pt x="27" y="36"/>
                    </a:lnTo>
                    <a:lnTo>
                      <a:pt x="27" y="36"/>
                    </a:lnTo>
                    <a:lnTo>
                      <a:pt x="27" y="37"/>
                    </a:lnTo>
                    <a:lnTo>
                      <a:pt x="29" y="36"/>
                    </a:lnTo>
                    <a:lnTo>
                      <a:pt x="29" y="37"/>
                    </a:lnTo>
                    <a:lnTo>
                      <a:pt x="29" y="38"/>
                    </a:lnTo>
                    <a:lnTo>
                      <a:pt x="33" y="37"/>
                    </a:lnTo>
                    <a:lnTo>
                      <a:pt x="34" y="37"/>
                    </a:lnTo>
                    <a:lnTo>
                      <a:pt x="35" y="36"/>
                    </a:lnTo>
                    <a:lnTo>
                      <a:pt x="37" y="36"/>
                    </a:lnTo>
                    <a:lnTo>
                      <a:pt x="37" y="36"/>
                    </a:lnTo>
                    <a:lnTo>
                      <a:pt x="36" y="37"/>
                    </a:lnTo>
                    <a:lnTo>
                      <a:pt x="35" y="38"/>
                    </a:lnTo>
                    <a:lnTo>
                      <a:pt x="34" y="40"/>
                    </a:lnTo>
                    <a:lnTo>
                      <a:pt x="34" y="40"/>
                    </a:lnTo>
                    <a:lnTo>
                      <a:pt x="33" y="42"/>
                    </a:lnTo>
                    <a:lnTo>
                      <a:pt x="31" y="42"/>
                    </a:lnTo>
                    <a:lnTo>
                      <a:pt x="31" y="41"/>
                    </a:lnTo>
                    <a:lnTo>
                      <a:pt x="25" y="41"/>
                    </a:lnTo>
                    <a:lnTo>
                      <a:pt x="24" y="43"/>
                    </a:lnTo>
                    <a:lnTo>
                      <a:pt x="24" y="44"/>
                    </a:lnTo>
                    <a:lnTo>
                      <a:pt x="23" y="45"/>
                    </a:lnTo>
                    <a:lnTo>
                      <a:pt x="23" y="45"/>
                    </a:lnTo>
                    <a:lnTo>
                      <a:pt x="22" y="44"/>
                    </a:lnTo>
                    <a:lnTo>
                      <a:pt x="21" y="44"/>
                    </a:lnTo>
                    <a:lnTo>
                      <a:pt x="20" y="46"/>
                    </a:lnTo>
                    <a:lnTo>
                      <a:pt x="19" y="46"/>
                    </a:lnTo>
                    <a:lnTo>
                      <a:pt x="18" y="47"/>
                    </a:lnTo>
                    <a:lnTo>
                      <a:pt x="17" y="48"/>
                    </a:lnTo>
                    <a:lnTo>
                      <a:pt x="17" y="48"/>
                    </a:lnTo>
                    <a:lnTo>
                      <a:pt x="18" y="50"/>
                    </a:lnTo>
                    <a:lnTo>
                      <a:pt x="23" y="53"/>
                    </a:lnTo>
                    <a:lnTo>
                      <a:pt x="27" y="54"/>
                    </a:lnTo>
                    <a:lnTo>
                      <a:pt x="32" y="51"/>
                    </a:lnTo>
                    <a:lnTo>
                      <a:pt x="33" y="51"/>
                    </a:lnTo>
                    <a:lnTo>
                      <a:pt x="34" y="51"/>
                    </a:lnTo>
                    <a:lnTo>
                      <a:pt x="34" y="50"/>
                    </a:lnTo>
                    <a:lnTo>
                      <a:pt x="36" y="50"/>
                    </a:lnTo>
                    <a:lnTo>
                      <a:pt x="38" y="48"/>
                    </a:lnTo>
                    <a:lnTo>
                      <a:pt x="38" y="48"/>
                    </a:lnTo>
                    <a:lnTo>
                      <a:pt x="38" y="47"/>
                    </a:lnTo>
                    <a:lnTo>
                      <a:pt x="38" y="47"/>
                    </a:lnTo>
                    <a:lnTo>
                      <a:pt x="38" y="46"/>
                    </a:lnTo>
                    <a:lnTo>
                      <a:pt x="42" y="44"/>
                    </a:lnTo>
                    <a:lnTo>
                      <a:pt x="42" y="44"/>
                    </a:lnTo>
                    <a:lnTo>
                      <a:pt x="45" y="43"/>
                    </a:lnTo>
                    <a:lnTo>
                      <a:pt x="46" y="42"/>
                    </a:lnTo>
                    <a:lnTo>
                      <a:pt x="47" y="42"/>
                    </a:lnTo>
                    <a:lnTo>
                      <a:pt x="48" y="40"/>
                    </a:lnTo>
                    <a:lnTo>
                      <a:pt x="49" y="40"/>
                    </a:lnTo>
                    <a:lnTo>
                      <a:pt x="49" y="39"/>
                    </a:lnTo>
                    <a:lnTo>
                      <a:pt x="49" y="40"/>
                    </a:lnTo>
                    <a:lnTo>
                      <a:pt x="50" y="41"/>
                    </a:lnTo>
                    <a:lnTo>
                      <a:pt x="49" y="42"/>
                    </a:lnTo>
                    <a:lnTo>
                      <a:pt x="51" y="43"/>
                    </a:lnTo>
                    <a:lnTo>
                      <a:pt x="53" y="43"/>
                    </a:lnTo>
                    <a:lnTo>
                      <a:pt x="55" y="40"/>
                    </a:lnTo>
                    <a:lnTo>
                      <a:pt x="55" y="41"/>
                    </a:lnTo>
                    <a:lnTo>
                      <a:pt x="56" y="43"/>
                    </a:lnTo>
                    <a:lnTo>
                      <a:pt x="57" y="43"/>
                    </a:lnTo>
                    <a:lnTo>
                      <a:pt x="60" y="43"/>
                    </a:lnTo>
                    <a:lnTo>
                      <a:pt x="61" y="41"/>
                    </a:lnTo>
                    <a:lnTo>
                      <a:pt x="62" y="40"/>
                    </a:lnTo>
                    <a:lnTo>
                      <a:pt x="63" y="40"/>
                    </a:lnTo>
                    <a:lnTo>
                      <a:pt x="66" y="30"/>
                    </a:lnTo>
                    <a:lnTo>
                      <a:pt x="67" y="29"/>
                    </a:lnTo>
                    <a:lnTo>
                      <a:pt x="67" y="26"/>
                    </a:lnTo>
                    <a:lnTo>
                      <a:pt x="67" y="25"/>
                    </a:lnTo>
                    <a:lnTo>
                      <a:pt x="67" y="25"/>
                    </a:lnTo>
                    <a:lnTo>
                      <a:pt x="66" y="21"/>
                    </a:lnTo>
                    <a:lnTo>
                      <a:pt x="63" y="19"/>
                    </a:lnTo>
                    <a:lnTo>
                      <a:pt x="60" y="18"/>
                    </a:lnTo>
                    <a:lnTo>
                      <a:pt x="60" y="21"/>
                    </a:lnTo>
                    <a:lnTo>
                      <a:pt x="60" y="23"/>
                    </a:lnTo>
                    <a:lnTo>
                      <a:pt x="60" y="24"/>
                    </a:lnTo>
                    <a:lnTo>
                      <a:pt x="60" y="24"/>
                    </a:lnTo>
                    <a:lnTo>
                      <a:pt x="60" y="26"/>
                    </a:lnTo>
                    <a:lnTo>
                      <a:pt x="58" y="21"/>
                    </a:lnTo>
                    <a:lnTo>
                      <a:pt x="56" y="21"/>
                    </a:lnTo>
                    <a:lnTo>
                      <a:pt x="54" y="22"/>
                    </a:lnTo>
                    <a:lnTo>
                      <a:pt x="53" y="24"/>
                    </a:lnTo>
                    <a:lnTo>
                      <a:pt x="53" y="23"/>
                    </a:lnTo>
                    <a:lnTo>
                      <a:pt x="54" y="21"/>
                    </a:lnTo>
                    <a:lnTo>
                      <a:pt x="55" y="21"/>
                    </a:lnTo>
                    <a:lnTo>
                      <a:pt x="56" y="19"/>
                    </a:lnTo>
                    <a:lnTo>
                      <a:pt x="53" y="18"/>
                    </a:lnTo>
                    <a:lnTo>
                      <a:pt x="51" y="18"/>
                    </a:lnTo>
                    <a:lnTo>
                      <a:pt x="50" y="18"/>
                    </a:lnTo>
                    <a:lnTo>
                      <a:pt x="51" y="17"/>
                    </a:lnTo>
                    <a:lnTo>
                      <a:pt x="52" y="15"/>
                    </a:lnTo>
                    <a:lnTo>
                      <a:pt x="53" y="14"/>
                    </a:lnTo>
                    <a:lnTo>
                      <a:pt x="53" y="14"/>
                    </a:lnTo>
                    <a:lnTo>
                      <a:pt x="53" y="13"/>
                    </a:lnTo>
                    <a:lnTo>
                      <a:pt x="53" y="12"/>
                    </a:lnTo>
                    <a:lnTo>
                      <a:pt x="51" y="10"/>
                    </a:lnTo>
                    <a:lnTo>
                      <a:pt x="50" y="10"/>
                    </a:lnTo>
                    <a:lnTo>
                      <a:pt x="50" y="9"/>
                    </a:lnTo>
                    <a:lnTo>
                      <a:pt x="50" y="7"/>
                    </a:lnTo>
                    <a:lnTo>
                      <a:pt x="50" y="7"/>
                    </a:lnTo>
                    <a:lnTo>
                      <a:pt x="49" y="6"/>
                    </a:lnTo>
                    <a:lnTo>
                      <a:pt x="49" y="5"/>
                    </a:lnTo>
                    <a:lnTo>
                      <a:pt x="50" y="3"/>
                    </a:lnTo>
                    <a:lnTo>
                      <a:pt x="50" y="3"/>
                    </a:lnTo>
                    <a:lnTo>
                      <a:pt x="49" y="0"/>
                    </a:lnTo>
                    <a:lnTo>
                      <a:pt x="48" y="0"/>
                    </a:lnTo>
                    <a:lnTo>
                      <a:pt x="46" y="0"/>
                    </a:lnTo>
                    <a:lnTo>
                      <a:pt x="45" y="0"/>
                    </a:lnTo>
                    <a:lnTo>
                      <a:pt x="44" y="6"/>
                    </a:lnTo>
                    <a:lnTo>
                      <a:pt x="44" y="7"/>
                    </a:lnTo>
                    <a:lnTo>
                      <a:pt x="43" y="8"/>
                    </a:lnTo>
                    <a:lnTo>
                      <a:pt x="42" y="8"/>
                    </a:lnTo>
                    <a:lnTo>
                      <a:pt x="42" y="8"/>
                    </a:lnTo>
                    <a:lnTo>
                      <a:pt x="42" y="8"/>
                    </a:lnTo>
                    <a:lnTo>
                      <a:pt x="42" y="9"/>
                    </a:lnTo>
                    <a:lnTo>
                      <a:pt x="39" y="9"/>
                    </a:lnTo>
                    <a:lnTo>
                      <a:pt x="40" y="10"/>
                    </a:lnTo>
                    <a:lnTo>
                      <a:pt x="40" y="12"/>
                    </a:lnTo>
                    <a:lnTo>
                      <a:pt x="42" y="14"/>
                    </a:lnTo>
                    <a:lnTo>
                      <a:pt x="44" y="14"/>
                    </a:lnTo>
                    <a:lnTo>
                      <a:pt x="44" y="14"/>
                    </a:lnTo>
                    <a:lnTo>
                      <a:pt x="45" y="15"/>
                    </a:lnTo>
                    <a:lnTo>
                      <a:pt x="45" y="16"/>
                    </a:lnTo>
                    <a:lnTo>
                      <a:pt x="46" y="19"/>
                    </a:lnTo>
                    <a:lnTo>
                      <a:pt x="45" y="19"/>
                    </a:lnTo>
                    <a:lnTo>
                      <a:pt x="45" y="20"/>
                    </a:lnTo>
                    <a:lnTo>
                      <a:pt x="42" y="21"/>
                    </a:lnTo>
                    <a:lnTo>
                      <a:pt x="43" y="23"/>
                    </a:lnTo>
                    <a:lnTo>
                      <a:pt x="44" y="22"/>
                    </a:lnTo>
                    <a:lnTo>
                      <a:pt x="45" y="23"/>
                    </a:lnTo>
                    <a:lnTo>
                      <a:pt x="45" y="23"/>
                    </a:lnTo>
                    <a:lnTo>
                      <a:pt x="46" y="23"/>
                    </a:lnTo>
                    <a:lnTo>
                      <a:pt x="47" y="25"/>
                    </a:lnTo>
                    <a:lnTo>
                      <a:pt x="48" y="26"/>
                    </a:lnTo>
                    <a:lnTo>
                      <a:pt x="48" y="30"/>
                    </a:lnTo>
                    <a:lnTo>
                      <a:pt x="47" y="30"/>
                    </a:lnTo>
                    <a:lnTo>
                      <a:pt x="42" y="29"/>
                    </a:lnTo>
                    <a:lnTo>
                      <a:pt x="40" y="29"/>
                    </a:lnTo>
                    <a:lnTo>
                      <a:pt x="39" y="29"/>
                    </a:lnTo>
                    <a:lnTo>
                      <a:pt x="38" y="29"/>
                    </a:lnTo>
                    <a:lnTo>
                      <a:pt x="37" y="29"/>
                    </a:lnTo>
                    <a:lnTo>
                      <a:pt x="37" y="29"/>
                    </a:lnTo>
                    <a:lnTo>
                      <a:pt x="36" y="30"/>
                    </a:lnTo>
                    <a:lnTo>
                      <a:pt x="35" y="29"/>
                    </a:lnTo>
                    <a:lnTo>
                      <a:pt x="34" y="29"/>
                    </a:lnTo>
                    <a:lnTo>
                      <a:pt x="34" y="27"/>
                    </a:lnTo>
                    <a:lnTo>
                      <a:pt x="34" y="25"/>
                    </a:lnTo>
                    <a:lnTo>
                      <a:pt x="34" y="25"/>
                    </a:lnTo>
                    <a:lnTo>
                      <a:pt x="34" y="25"/>
                    </a:lnTo>
                    <a:lnTo>
                      <a:pt x="34" y="24"/>
                    </a:lnTo>
                    <a:lnTo>
                      <a:pt x="34" y="23"/>
                    </a:lnTo>
                    <a:lnTo>
                      <a:pt x="34" y="23"/>
                    </a:lnTo>
                    <a:lnTo>
                      <a:pt x="31" y="24"/>
                    </a:lnTo>
                    <a:lnTo>
                      <a:pt x="30" y="23"/>
                    </a:lnTo>
                    <a:lnTo>
                      <a:pt x="30" y="22"/>
                    </a:lnTo>
                    <a:lnTo>
                      <a:pt x="32" y="21"/>
                    </a:lnTo>
                    <a:lnTo>
                      <a:pt x="31" y="20"/>
                    </a:lnTo>
                    <a:lnTo>
                      <a:pt x="30" y="20"/>
                    </a:lnTo>
                    <a:lnTo>
                      <a:pt x="29" y="18"/>
                    </a:lnTo>
                    <a:lnTo>
                      <a:pt x="28" y="15"/>
                    </a:lnTo>
                    <a:lnTo>
                      <a:pt x="26" y="14"/>
                    </a:lnTo>
                    <a:lnTo>
                      <a:pt x="26" y="14"/>
                    </a:lnTo>
                    <a:lnTo>
                      <a:pt x="23" y="14"/>
                    </a:lnTo>
                    <a:lnTo>
                      <a:pt x="22" y="14"/>
                    </a:lnTo>
                    <a:lnTo>
                      <a:pt x="19" y="14"/>
                    </a:lnTo>
                    <a:lnTo>
                      <a:pt x="19" y="12"/>
                    </a:lnTo>
                    <a:lnTo>
                      <a:pt x="19" y="11"/>
                    </a:lnTo>
                    <a:lnTo>
                      <a:pt x="19" y="10"/>
                    </a:lnTo>
                    <a:lnTo>
                      <a:pt x="18" y="8"/>
                    </a:lnTo>
                    <a:lnTo>
                      <a:pt x="16" y="7"/>
                    </a:lnTo>
                    <a:lnTo>
                      <a:pt x="15" y="7"/>
                    </a:lnTo>
                    <a:lnTo>
                      <a:pt x="13" y="9"/>
                    </a:lnTo>
                    <a:lnTo>
                      <a:pt x="11" y="9"/>
                    </a:lnTo>
                    <a:lnTo>
                      <a:pt x="10" y="1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0" name="Freeform 51"/>
              <p:cNvSpPr>
                <a:spLocks/>
              </p:cNvSpPr>
              <p:nvPr/>
            </p:nvSpPr>
            <p:spPr bwMode="auto">
              <a:xfrm>
                <a:off x="3653" y="3020"/>
                <a:ext cx="40" cy="42"/>
              </a:xfrm>
              <a:custGeom>
                <a:avLst/>
                <a:gdLst/>
                <a:ahLst/>
                <a:cxnLst>
                  <a:cxn ang="0">
                    <a:pos x="2" y="38"/>
                  </a:cxn>
                  <a:cxn ang="0">
                    <a:pos x="5" y="37"/>
                  </a:cxn>
                  <a:cxn ang="0">
                    <a:pos x="6" y="36"/>
                  </a:cxn>
                  <a:cxn ang="0">
                    <a:pos x="9" y="38"/>
                  </a:cxn>
                  <a:cxn ang="0">
                    <a:pos x="10" y="33"/>
                  </a:cxn>
                  <a:cxn ang="0">
                    <a:pos x="12" y="36"/>
                  </a:cxn>
                  <a:cxn ang="0">
                    <a:pos x="13" y="40"/>
                  </a:cxn>
                  <a:cxn ang="0">
                    <a:pos x="16" y="40"/>
                  </a:cxn>
                  <a:cxn ang="0">
                    <a:pos x="17" y="38"/>
                  </a:cxn>
                  <a:cxn ang="0">
                    <a:pos x="16" y="36"/>
                  </a:cxn>
                  <a:cxn ang="0">
                    <a:pos x="18" y="33"/>
                  </a:cxn>
                  <a:cxn ang="0">
                    <a:pos x="18" y="30"/>
                  </a:cxn>
                  <a:cxn ang="0">
                    <a:pos x="21" y="35"/>
                  </a:cxn>
                  <a:cxn ang="0">
                    <a:pos x="23" y="31"/>
                  </a:cxn>
                  <a:cxn ang="0">
                    <a:pos x="22" y="27"/>
                  </a:cxn>
                  <a:cxn ang="0">
                    <a:pos x="22" y="25"/>
                  </a:cxn>
                  <a:cxn ang="0">
                    <a:pos x="25" y="25"/>
                  </a:cxn>
                  <a:cxn ang="0">
                    <a:pos x="25" y="21"/>
                  </a:cxn>
                  <a:cxn ang="0">
                    <a:pos x="27" y="19"/>
                  </a:cxn>
                  <a:cxn ang="0">
                    <a:pos x="29" y="32"/>
                  </a:cxn>
                  <a:cxn ang="0">
                    <a:pos x="32" y="29"/>
                  </a:cxn>
                  <a:cxn ang="0">
                    <a:pos x="33" y="25"/>
                  </a:cxn>
                  <a:cxn ang="0">
                    <a:pos x="37" y="20"/>
                  </a:cxn>
                  <a:cxn ang="0">
                    <a:pos x="36" y="18"/>
                  </a:cxn>
                  <a:cxn ang="0">
                    <a:pos x="37" y="17"/>
                  </a:cxn>
                  <a:cxn ang="0">
                    <a:pos x="35" y="13"/>
                  </a:cxn>
                  <a:cxn ang="0">
                    <a:pos x="36" y="10"/>
                  </a:cxn>
                  <a:cxn ang="0">
                    <a:pos x="40" y="8"/>
                  </a:cxn>
                  <a:cxn ang="0">
                    <a:pos x="37" y="3"/>
                  </a:cxn>
                  <a:cxn ang="0">
                    <a:pos x="32" y="1"/>
                  </a:cxn>
                  <a:cxn ang="0">
                    <a:pos x="31" y="4"/>
                  </a:cxn>
                  <a:cxn ang="0">
                    <a:pos x="33" y="6"/>
                  </a:cxn>
                  <a:cxn ang="0">
                    <a:pos x="31" y="7"/>
                  </a:cxn>
                  <a:cxn ang="0">
                    <a:pos x="27" y="5"/>
                  </a:cxn>
                  <a:cxn ang="0">
                    <a:pos x="27" y="8"/>
                  </a:cxn>
                  <a:cxn ang="0">
                    <a:pos x="26" y="5"/>
                  </a:cxn>
                  <a:cxn ang="0">
                    <a:pos x="24" y="7"/>
                  </a:cxn>
                  <a:cxn ang="0">
                    <a:pos x="22" y="7"/>
                  </a:cxn>
                  <a:cxn ang="0">
                    <a:pos x="19" y="10"/>
                  </a:cxn>
                  <a:cxn ang="0">
                    <a:pos x="17" y="11"/>
                  </a:cxn>
                  <a:cxn ang="0">
                    <a:pos x="16" y="14"/>
                  </a:cxn>
                  <a:cxn ang="0">
                    <a:pos x="14" y="18"/>
                  </a:cxn>
                  <a:cxn ang="0">
                    <a:pos x="13" y="21"/>
                  </a:cxn>
                  <a:cxn ang="0">
                    <a:pos x="10" y="22"/>
                  </a:cxn>
                  <a:cxn ang="0">
                    <a:pos x="9" y="24"/>
                  </a:cxn>
                  <a:cxn ang="0">
                    <a:pos x="6" y="28"/>
                  </a:cxn>
                  <a:cxn ang="0">
                    <a:pos x="4" y="27"/>
                  </a:cxn>
                  <a:cxn ang="0">
                    <a:pos x="2" y="29"/>
                  </a:cxn>
                  <a:cxn ang="0">
                    <a:pos x="0" y="33"/>
                  </a:cxn>
                </a:cxnLst>
                <a:rect l="0" t="0" r="r" b="b"/>
                <a:pathLst>
                  <a:path w="40" h="42">
                    <a:moveTo>
                      <a:pt x="2" y="33"/>
                    </a:moveTo>
                    <a:lnTo>
                      <a:pt x="2" y="34"/>
                    </a:lnTo>
                    <a:lnTo>
                      <a:pt x="2" y="38"/>
                    </a:lnTo>
                    <a:lnTo>
                      <a:pt x="2" y="39"/>
                    </a:lnTo>
                    <a:lnTo>
                      <a:pt x="4" y="39"/>
                    </a:lnTo>
                    <a:lnTo>
                      <a:pt x="5" y="37"/>
                    </a:lnTo>
                    <a:lnTo>
                      <a:pt x="5" y="36"/>
                    </a:lnTo>
                    <a:lnTo>
                      <a:pt x="5" y="34"/>
                    </a:lnTo>
                    <a:lnTo>
                      <a:pt x="6" y="36"/>
                    </a:lnTo>
                    <a:lnTo>
                      <a:pt x="5" y="36"/>
                    </a:lnTo>
                    <a:lnTo>
                      <a:pt x="5" y="36"/>
                    </a:lnTo>
                    <a:lnTo>
                      <a:pt x="9" y="38"/>
                    </a:lnTo>
                    <a:lnTo>
                      <a:pt x="9" y="39"/>
                    </a:lnTo>
                    <a:lnTo>
                      <a:pt x="10" y="36"/>
                    </a:lnTo>
                    <a:lnTo>
                      <a:pt x="10" y="33"/>
                    </a:lnTo>
                    <a:lnTo>
                      <a:pt x="12" y="32"/>
                    </a:lnTo>
                    <a:lnTo>
                      <a:pt x="12" y="35"/>
                    </a:lnTo>
                    <a:lnTo>
                      <a:pt x="12" y="36"/>
                    </a:lnTo>
                    <a:lnTo>
                      <a:pt x="13" y="37"/>
                    </a:lnTo>
                    <a:lnTo>
                      <a:pt x="13" y="37"/>
                    </a:lnTo>
                    <a:lnTo>
                      <a:pt x="13" y="40"/>
                    </a:lnTo>
                    <a:lnTo>
                      <a:pt x="14" y="42"/>
                    </a:lnTo>
                    <a:lnTo>
                      <a:pt x="15" y="39"/>
                    </a:lnTo>
                    <a:lnTo>
                      <a:pt x="16" y="40"/>
                    </a:lnTo>
                    <a:lnTo>
                      <a:pt x="16" y="40"/>
                    </a:lnTo>
                    <a:lnTo>
                      <a:pt x="17" y="40"/>
                    </a:lnTo>
                    <a:lnTo>
                      <a:pt x="17" y="38"/>
                    </a:lnTo>
                    <a:lnTo>
                      <a:pt x="18" y="38"/>
                    </a:lnTo>
                    <a:lnTo>
                      <a:pt x="17" y="36"/>
                    </a:lnTo>
                    <a:lnTo>
                      <a:pt x="16" y="36"/>
                    </a:lnTo>
                    <a:lnTo>
                      <a:pt x="18" y="34"/>
                    </a:lnTo>
                    <a:lnTo>
                      <a:pt x="17" y="34"/>
                    </a:lnTo>
                    <a:lnTo>
                      <a:pt x="18" y="33"/>
                    </a:lnTo>
                    <a:lnTo>
                      <a:pt x="17" y="32"/>
                    </a:lnTo>
                    <a:lnTo>
                      <a:pt x="17" y="29"/>
                    </a:lnTo>
                    <a:lnTo>
                      <a:pt x="18" y="30"/>
                    </a:lnTo>
                    <a:lnTo>
                      <a:pt x="19" y="29"/>
                    </a:lnTo>
                    <a:lnTo>
                      <a:pt x="20" y="35"/>
                    </a:lnTo>
                    <a:lnTo>
                      <a:pt x="21" y="35"/>
                    </a:lnTo>
                    <a:lnTo>
                      <a:pt x="21" y="35"/>
                    </a:lnTo>
                    <a:lnTo>
                      <a:pt x="22" y="32"/>
                    </a:lnTo>
                    <a:lnTo>
                      <a:pt x="23" y="31"/>
                    </a:lnTo>
                    <a:lnTo>
                      <a:pt x="23" y="30"/>
                    </a:lnTo>
                    <a:lnTo>
                      <a:pt x="23" y="28"/>
                    </a:lnTo>
                    <a:lnTo>
                      <a:pt x="22" y="27"/>
                    </a:lnTo>
                    <a:lnTo>
                      <a:pt x="21" y="26"/>
                    </a:lnTo>
                    <a:lnTo>
                      <a:pt x="22" y="25"/>
                    </a:lnTo>
                    <a:lnTo>
                      <a:pt x="22" y="25"/>
                    </a:lnTo>
                    <a:lnTo>
                      <a:pt x="23" y="25"/>
                    </a:lnTo>
                    <a:lnTo>
                      <a:pt x="23" y="26"/>
                    </a:lnTo>
                    <a:lnTo>
                      <a:pt x="25" y="25"/>
                    </a:lnTo>
                    <a:lnTo>
                      <a:pt x="24" y="22"/>
                    </a:lnTo>
                    <a:lnTo>
                      <a:pt x="24" y="22"/>
                    </a:lnTo>
                    <a:lnTo>
                      <a:pt x="25" y="21"/>
                    </a:lnTo>
                    <a:lnTo>
                      <a:pt x="25" y="20"/>
                    </a:lnTo>
                    <a:lnTo>
                      <a:pt x="27" y="20"/>
                    </a:lnTo>
                    <a:lnTo>
                      <a:pt x="27" y="19"/>
                    </a:lnTo>
                    <a:lnTo>
                      <a:pt x="28" y="19"/>
                    </a:lnTo>
                    <a:lnTo>
                      <a:pt x="27" y="28"/>
                    </a:lnTo>
                    <a:lnTo>
                      <a:pt x="29" y="32"/>
                    </a:lnTo>
                    <a:lnTo>
                      <a:pt x="31" y="32"/>
                    </a:lnTo>
                    <a:lnTo>
                      <a:pt x="31" y="31"/>
                    </a:lnTo>
                    <a:lnTo>
                      <a:pt x="32" y="29"/>
                    </a:lnTo>
                    <a:lnTo>
                      <a:pt x="31" y="26"/>
                    </a:lnTo>
                    <a:lnTo>
                      <a:pt x="32" y="25"/>
                    </a:lnTo>
                    <a:lnTo>
                      <a:pt x="33" y="25"/>
                    </a:lnTo>
                    <a:lnTo>
                      <a:pt x="35" y="25"/>
                    </a:lnTo>
                    <a:lnTo>
                      <a:pt x="38" y="21"/>
                    </a:lnTo>
                    <a:lnTo>
                      <a:pt x="37" y="20"/>
                    </a:lnTo>
                    <a:lnTo>
                      <a:pt x="37" y="19"/>
                    </a:lnTo>
                    <a:lnTo>
                      <a:pt x="37" y="18"/>
                    </a:lnTo>
                    <a:lnTo>
                      <a:pt x="36" y="18"/>
                    </a:lnTo>
                    <a:lnTo>
                      <a:pt x="35" y="17"/>
                    </a:lnTo>
                    <a:lnTo>
                      <a:pt x="36" y="16"/>
                    </a:lnTo>
                    <a:lnTo>
                      <a:pt x="37" y="17"/>
                    </a:lnTo>
                    <a:lnTo>
                      <a:pt x="38" y="17"/>
                    </a:lnTo>
                    <a:lnTo>
                      <a:pt x="38" y="15"/>
                    </a:lnTo>
                    <a:lnTo>
                      <a:pt x="35" y="13"/>
                    </a:lnTo>
                    <a:lnTo>
                      <a:pt x="35" y="11"/>
                    </a:lnTo>
                    <a:lnTo>
                      <a:pt x="35" y="10"/>
                    </a:lnTo>
                    <a:lnTo>
                      <a:pt x="36" y="10"/>
                    </a:lnTo>
                    <a:lnTo>
                      <a:pt x="38" y="9"/>
                    </a:lnTo>
                    <a:lnTo>
                      <a:pt x="38" y="8"/>
                    </a:lnTo>
                    <a:lnTo>
                      <a:pt x="40" y="8"/>
                    </a:lnTo>
                    <a:lnTo>
                      <a:pt x="40" y="7"/>
                    </a:lnTo>
                    <a:lnTo>
                      <a:pt x="40" y="7"/>
                    </a:lnTo>
                    <a:lnTo>
                      <a:pt x="37" y="3"/>
                    </a:lnTo>
                    <a:lnTo>
                      <a:pt x="37" y="3"/>
                    </a:lnTo>
                    <a:lnTo>
                      <a:pt x="34" y="0"/>
                    </a:lnTo>
                    <a:lnTo>
                      <a:pt x="32" y="1"/>
                    </a:lnTo>
                    <a:lnTo>
                      <a:pt x="32" y="3"/>
                    </a:lnTo>
                    <a:lnTo>
                      <a:pt x="31" y="3"/>
                    </a:lnTo>
                    <a:lnTo>
                      <a:pt x="31" y="4"/>
                    </a:lnTo>
                    <a:lnTo>
                      <a:pt x="32" y="5"/>
                    </a:lnTo>
                    <a:lnTo>
                      <a:pt x="33" y="5"/>
                    </a:lnTo>
                    <a:lnTo>
                      <a:pt x="33" y="6"/>
                    </a:lnTo>
                    <a:lnTo>
                      <a:pt x="32" y="7"/>
                    </a:lnTo>
                    <a:lnTo>
                      <a:pt x="31" y="7"/>
                    </a:lnTo>
                    <a:lnTo>
                      <a:pt x="31" y="7"/>
                    </a:lnTo>
                    <a:lnTo>
                      <a:pt x="30" y="7"/>
                    </a:lnTo>
                    <a:lnTo>
                      <a:pt x="29" y="7"/>
                    </a:lnTo>
                    <a:lnTo>
                      <a:pt x="27" y="5"/>
                    </a:lnTo>
                    <a:lnTo>
                      <a:pt x="27" y="7"/>
                    </a:lnTo>
                    <a:lnTo>
                      <a:pt x="27" y="8"/>
                    </a:lnTo>
                    <a:lnTo>
                      <a:pt x="27" y="8"/>
                    </a:lnTo>
                    <a:lnTo>
                      <a:pt x="27" y="7"/>
                    </a:lnTo>
                    <a:lnTo>
                      <a:pt x="27" y="5"/>
                    </a:lnTo>
                    <a:lnTo>
                      <a:pt x="26" y="5"/>
                    </a:lnTo>
                    <a:lnTo>
                      <a:pt x="26" y="6"/>
                    </a:lnTo>
                    <a:lnTo>
                      <a:pt x="24" y="6"/>
                    </a:lnTo>
                    <a:lnTo>
                      <a:pt x="24" y="7"/>
                    </a:lnTo>
                    <a:lnTo>
                      <a:pt x="23" y="6"/>
                    </a:lnTo>
                    <a:lnTo>
                      <a:pt x="23" y="5"/>
                    </a:lnTo>
                    <a:lnTo>
                      <a:pt x="22" y="7"/>
                    </a:lnTo>
                    <a:lnTo>
                      <a:pt x="20" y="7"/>
                    </a:lnTo>
                    <a:lnTo>
                      <a:pt x="20" y="8"/>
                    </a:lnTo>
                    <a:lnTo>
                      <a:pt x="19" y="10"/>
                    </a:lnTo>
                    <a:lnTo>
                      <a:pt x="19" y="10"/>
                    </a:lnTo>
                    <a:lnTo>
                      <a:pt x="18" y="10"/>
                    </a:lnTo>
                    <a:lnTo>
                      <a:pt x="17" y="11"/>
                    </a:lnTo>
                    <a:lnTo>
                      <a:pt x="16" y="13"/>
                    </a:lnTo>
                    <a:lnTo>
                      <a:pt x="16" y="13"/>
                    </a:lnTo>
                    <a:lnTo>
                      <a:pt x="16" y="14"/>
                    </a:lnTo>
                    <a:lnTo>
                      <a:pt x="16" y="14"/>
                    </a:lnTo>
                    <a:lnTo>
                      <a:pt x="15" y="14"/>
                    </a:lnTo>
                    <a:lnTo>
                      <a:pt x="14" y="18"/>
                    </a:lnTo>
                    <a:lnTo>
                      <a:pt x="15" y="18"/>
                    </a:lnTo>
                    <a:lnTo>
                      <a:pt x="13" y="18"/>
                    </a:lnTo>
                    <a:lnTo>
                      <a:pt x="13" y="21"/>
                    </a:lnTo>
                    <a:lnTo>
                      <a:pt x="12" y="21"/>
                    </a:lnTo>
                    <a:lnTo>
                      <a:pt x="11" y="21"/>
                    </a:lnTo>
                    <a:lnTo>
                      <a:pt x="10" y="22"/>
                    </a:lnTo>
                    <a:lnTo>
                      <a:pt x="9" y="22"/>
                    </a:lnTo>
                    <a:lnTo>
                      <a:pt x="9" y="21"/>
                    </a:lnTo>
                    <a:lnTo>
                      <a:pt x="9" y="24"/>
                    </a:lnTo>
                    <a:lnTo>
                      <a:pt x="9" y="25"/>
                    </a:lnTo>
                    <a:lnTo>
                      <a:pt x="7" y="28"/>
                    </a:lnTo>
                    <a:lnTo>
                      <a:pt x="6" y="28"/>
                    </a:lnTo>
                    <a:lnTo>
                      <a:pt x="6" y="28"/>
                    </a:lnTo>
                    <a:lnTo>
                      <a:pt x="5" y="27"/>
                    </a:lnTo>
                    <a:lnTo>
                      <a:pt x="4" y="27"/>
                    </a:lnTo>
                    <a:lnTo>
                      <a:pt x="3" y="28"/>
                    </a:lnTo>
                    <a:lnTo>
                      <a:pt x="3" y="29"/>
                    </a:lnTo>
                    <a:lnTo>
                      <a:pt x="2" y="29"/>
                    </a:lnTo>
                    <a:lnTo>
                      <a:pt x="2" y="32"/>
                    </a:lnTo>
                    <a:lnTo>
                      <a:pt x="1" y="32"/>
                    </a:lnTo>
                    <a:lnTo>
                      <a:pt x="0" y="33"/>
                    </a:lnTo>
                    <a:lnTo>
                      <a:pt x="0" y="36"/>
                    </a:lnTo>
                    <a:lnTo>
                      <a:pt x="2" y="3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1" name="Freeform 52"/>
              <p:cNvSpPr>
                <a:spLocks/>
              </p:cNvSpPr>
              <p:nvPr/>
            </p:nvSpPr>
            <p:spPr bwMode="auto">
              <a:xfrm>
                <a:off x="4778" y="3069"/>
                <a:ext cx="5" cy="7"/>
              </a:xfrm>
              <a:custGeom>
                <a:avLst/>
                <a:gdLst/>
                <a:ahLst/>
                <a:cxnLst>
                  <a:cxn ang="0">
                    <a:pos x="1" y="2"/>
                  </a:cxn>
                  <a:cxn ang="0">
                    <a:pos x="2" y="3"/>
                  </a:cxn>
                  <a:cxn ang="0">
                    <a:pos x="2" y="4"/>
                  </a:cxn>
                  <a:cxn ang="0">
                    <a:pos x="2" y="3"/>
                  </a:cxn>
                  <a:cxn ang="0">
                    <a:pos x="2" y="5"/>
                  </a:cxn>
                  <a:cxn ang="0">
                    <a:pos x="3" y="7"/>
                  </a:cxn>
                  <a:cxn ang="0">
                    <a:pos x="3" y="5"/>
                  </a:cxn>
                  <a:cxn ang="0">
                    <a:pos x="4" y="3"/>
                  </a:cxn>
                  <a:cxn ang="0">
                    <a:pos x="5" y="4"/>
                  </a:cxn>
                  <a:cxn ang="0">
                    <a:pos x="5" y="2"/>
                  </a:cxn>
                  <a:cxn ang="0">
                    <a:pos x="4" y="2"/>
                  </a:cxn>
                  <a:cxn ang="0">
                    <a:pos x="4" y="1"/>
                  </a:cxn>
                  <a:cxn ang="0">
                    <a:pos x="5" y="0"/>
                  </a:cxn>
                  <a:cxn ang="0">
                    <a:pos x="3" y="0"/>
                  </a:cxn>
                  <a:cxn ang="0">
                    <a:pos x="2" y="0"/>
                  </a:cxn>
                  <a:cxn ang="0">
                    <a:pos x="2" y="1"/>
                  </a:cxn>
                  <a:cxn ang="0">
                    <a:pos x="3" y="0"/>
                  </a:cxn>
                  <a:cxn ang="0">
                    <a:pos x="2" y="2"/>
                  </a:cxn>
                  <a:cxn ang="0">
                    <a:pos x="2" y="1"/>
                  </a:cxn>
                  <a:cxn ang="0">
                    <a:pos x="1" y="1"/>
                  </a:cxn>
                  <a:cxn ang="0">
                    <a:pos x="0" y="1"/>
                  </a:cxn>
                  <a:cxn ang="0">
                    <a:pos x="0" y="3"/>
                  </a:cxn>
                  <a:cxn ang="0">
                    <a:pos x="2" y="6"/>
                  </a:cxn>
                  <a:cxn ang="0">
                    <a:pos x="1" y="2"/>
                  </a:cxn>
                </a:cxnLst>
                <a:rect l="0" t="0" r="r" b="b"/>
                <a:pathLst>
                  <a:path w="5" h="7">
                    <a:moveTo>
                      <a:pt x="1" y="2"/>
                    </a:moveTo>
                    <a:lnTo>
                      <a:pt x="2" y="3"/>
                    </a:lnTo>
                    <a:lnTo>
                      <a:pt x="2" y="4"/>
                    </a:lnTo>
                    <a:lnTo>
                      <a:pt x="2" y="3"/>
                    </a:lnTo>
                    <a:lnTo>
                      <a:pt x="2" y="5"/>
                    </a:lnTo>
                    <a:lnTo>
                      <a:pt x="3" y="7"/>
                    </a:lnTo>
                    <a:lnTo>
                      <a:pt x="3" y="5"/>
                    </a:lnTo>
                    <a:lnTo>
                      <a:pt x="4" y="3"/>
                    </a:lnTo>
                    <a:lnTo>
                      <a:pt x="5" y="4"/>
                    </a:lnTo>
                    <a:lnTo>
                      <a:pt x="5" y="2"/>
                    </a:lnTo>
                    <a:lnTo>
                      <a:pt x="4" y="2"/>
                    </a:lnTo>
                    <a:lnTo>
                      <a:pt x="4" y="1"/>
                    </a:lnTo>
                    <a:lnTo>
                      <a:pt x="5" y="0"/>
                    </a:lnTo>
                    <a:lnTo>
                      <a:pt x="3" y="0"/>
                    </a:lnTo>
                    <a:lnTo>
                      <a:pt x="2" y="0"/>
                    </a:lnTo>
                    <a:lnTo>
                      <a:pt x="2" y="1"/>
                    </a:lnTo>
                    <a:lnTo>
                      <a:pt x="3" y="0"/>
                    </a:lnTo>
                    <a:lnTo>
                      <a:pt x="2" y="2"/>
                    </a:lnTo>
                    <a:lnTo>
                      <a:pt x="2" y="1"/>
                    </a:lnTo>
                    <a:lnTo>
                      <a:pt x="1" y="1"/>
                    </a:lnTo>
                    <a:lnTo>
                      <a:pt x="0" y="1"/>
                    </a:lnTo>
                    <a:lnTo>
                      <a:pt x="0" y="3"/>
                    </a:lnTo>
                    <a:lnTo>
                      <a:pt x="2" y="6"/>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2" name="Freeform 53"/>
              <p:cNvSpPr>
                <a:spLocks/>
              </p:cNvSpPr>
              <p:nvPr/>
            </p:nvSpPr>
            <p:spPr bwMode="auto">
              <a:xfrm>
                <a:off x="5092" y="3129"/>
                <a:ext cx="8" cy="6"/>
              </a:xfrm>
              <a:custGeom>
                <a:avLst/>
                <a:gdLst/>
                <a:ahLst/>
                <a:cxnLst>
                  <a:cxn ang="0">
                    <a:pos x="0" y="4"/>
                  </a:cxn>
                  <a:cxn ang="0">
                    <a:pos x="1" y="6"/>
                  </a:cxn>
                  <a:cxn ang="0">
                    <a:pos x="1" y="6"/>
                  </a:cxn>
                  <a:cxn ang="0">
                    <a:pos x="2" y="5"/>
                  </a:cxn>
                  <a:cxn ang="0">
                    <a:pos x="4" y="5"/>
                  </a:cxn>
                  <a:cxn ang="0">
                    <a:pos x="4" y="4"/>
                  </a:cxn>
                  <a:cxn ang="0">
                    <a:pos x="5" y="5"/>
                  </a:cxn>
                  <a:cxn ang="0">
                    <a:pos x="6" y="5"/>
                  </a:cxn>
                  <a:cxn ang="0">
                    <a:pos x="7" y="3"/>
                  </a:cxn>
                  <a:cxn ang="0">
                    <a:pos x="7" y="4"/>
                  </a:cxn>
                  <a:cxn ang="0">
                    <a:pos x="7" y="3"/>
                  </a:cxn>
                  <a:cxn ang="0">
                    <a:pos x="8" y="0"/>
                  </a:cxn>
                  <a:cxn ang="0">
                    <a:pos x="8" y="0"/>
                  </a:cxn>
                  <a:cxn ang="0">
                    <a:pos x="5" y="1"/>
                  </a:cxn>
                  <a:cxn ang="0">
                    <a:pos x="4" y="0"/>
                  </a:cxn>
                  <a:cxn ang="0">
                    <a:pos x="4" y="0"/>
                  </a:cxn>
                  <a:cxn ang="0">
                    <a:pos x="4" y="0"/>
                  </a:cxn>
                  <a:cxn ang="0">
                    <a:pos x="2" y="0"/>
                  </a:cxn>
                  <a:cxn ang="0">
                    <a:pos x="1" y="0"/>
                  </a:cxn>
                  <a:cxn ang="0">
                    <a:pos x="2" y="2"/>
                  </a:cxn>
                  <a:cxn ang="0">
                    <a:pos x="1" y="2"/>
                  </a:cxn>
                  <a:cxn ang="0">
                    <a:pos x="0" y="3"/>
                  </a:cxn>
                  <a:cxn ang="0">
                    <a:pos x="1" y="3"/>
                  </a:cxn>
                  <a:cxn ang="0">
                    <a:pos x="0" y="4"/>
                  </a:cxn>
                  <a:cxn ang="0">
                    <a:pos x="0" y="4"/>
                  </a:cxn>
                </a:cxnLst>
                <a:rect l="0" t="0" r="r" b="b"/>
                <a:pathLst>
                  <a:path w="8" h="6">
                    <a:moveTo>
                      <a:pt x="0" y="4"/>
                    </a:moveTo>
                    <a:lnTo>
                      <a:pt x="1" y="6"/>
                    </a:lnTo>
                    <a:lnTo>
                      <a:pt x="1" y="6"/>
                    </a:lnTo>
                    <a:lnTo>
                      <a:pt x="2" y="5"/>
                    </a:lnTo>
                    <a:lnTo>
                      <a:pt x="4" y="5"/>
                    </a:lnTo>
                    <a:lnTo>
                      <a:pt x="4" y="4"/>
                    </a:lnTo>
                    <a:lnTo>
                      <a:pt x="5" y="5"/>
                    </a:lnTo>
                    <a:lnTo>
                      <a:pt x="6" y="5"/>
                    </a:lnTo>
                    <a:lnTo>
                      <a:pt x="7" y="3"/>
                    </a:lnTo>
                    <a:lnTo>
                      <a:pt x="7" y="4"/>
                    </a:lnTo>
                    <a:lnTo>
                      <a:pt x="7" y="3"/>
                    </a:lnTo>
                    <a:lnTo>
                      <a:pt x="8" y="0"/>
                    </a:lnTo>
                    <a:lnTo>
                      <a:pt x="8" y="0"/>
                    </a:lnTo>
                    <a:lnTo>
                      <a:pt x="5" y="1"/>
                    </a:lnTo>
                    <a:lnTo>
                      <a:pt x="4" y="0"/>
                    </a:lnTo>
                    <a:lnTo>
                      <a:pt x="4" y="0"/>
                    </a:lnTo>
                    <a:lnTo>
                      <a:pt x="4" y="0"/>
                    </a:lnTo>
                    <a:lnTo>
                      <a:pt x="2" y="0"/>
                    </a:lnTo>
                    <a:lnTo>
                      <a:pt x="1" y="0"/>
                    </a:lnTo>
                    <a:lnTo>
                      <a:pt x="2" y="2"/>
                    </a:lnTo>
                    <a:lnTo>
                      <a:pt x="1" y="2"/>
                    </a:lnTo>
                    <a:lnTo>
                      <a:pt x="0" y="3"/>
                    </a:lnTo>
                    <a:lnTo>
                      <a:pt x="1" y="3"/>
                    </a:lnTo>
                    <a:lnTo>
                      <a:pt x="0" y="4"/>
                    </a:lnTo>
                    <a:lnTo>
                      <a:pt x="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3" name="Freeform 54"/>
              <p:cNvSpPr>
                <a:spLocks/>
              </p:cNvSpPr>
              <p:nvPr/>
            </p:nvSpPr>
            <p:spPr bwMode="auto">
              <a:xfrm>
                <a:off x="4940" y="3089"/>
                <a:ext cx="10" cy="10"/>
              </a:xfrm>
              <a:custGeom>
                <a:avLst/>
                <a:gdLst/>
                <a:ahLst/>
                <a:cxnLst>
                  <a:cxn ang="0">
                    <a:pos x="1" y="5"/>
                  </a:cxn>
                  <a:cxn ang="0">
                    <a:pos x="0" y="4"/>
                  </a:cxn>
                  <a:cxn ang="0">
                    <a:pos x="0" y="4"/>
                  </a:cxn>
                  <a:cxn ang="0">
                    <a:pos x="0" y="5"/>
                  </a:cxn>
                  <a:cxn ang="0">
                    <a:pos x="0" y="5"/>
                  </a:cxn>
                  <a:cxn ang="0">
                    <a:pos x="0" y="7"/>
                  </a:cxn>
                  <a:cxn ang="0">
                    <a:pos x="2" y="7"/>
                  </a:cxn>
                  <a:cxn ang="0">
                    <a:pos x="3" y="9"/>
                  </a:cxn>
                  <a:cxn ang="0">
                    <a:pos x="4" y="9"/>
                  </a:cxn>
                  <a:cxn ang="0">
                    <a:pos x="7" y="10"/>
                  </a:cxn>
                  <a:cxn ang="0">
                    <a:pos x="9" y="7"/>
                  </a:cxn>
                  <a:cxn ang="0">
                    <a:pos x="10" y="3"/>
                  </a:cxn>
                  <a:cxn ang="0">
                    <a:pos x="10" y="2"/>
                  </a:cxn>
                  <a:cxn ang="0">
                    <a:pos x="9" y="2"/>
                  </a:cxn>
                  <a:cxn ang="0">
                    <a:pos x="8" y="1"/>
                  </a:cxn>
                  <a:cxn ang="0">
                    <a:pos x="7" y="1"/>
                  </a:cxn>
                  <a:cxn ang="0">
                    <a:pos x="3" y="0"/>
                  </a:cxn>
                  <a:cxn ang="0">
                    <a:pos x="2" y="1"/>
                  </a:cxn>
                  <a:cxn ang="0">
                    <a:pos x="3" y="3"/>
                  </a:cxn>
                  <a:cxn ang="0">
                    <a:pos x="2" y="4"/>
                  </a:cxn>
                  <a:cxn ang="0">
                    <a:pos x="1" y="5"/>
                  </a:cxn>
                </a:cxnLst>
                <a:rect l="0" t="0" r="r" b="b"/>
                <a:pathLst>
                  <a:path w="10" h="10">
                    <a:moveTo>
                      <a:pt x="1" y="5"/>
                    </a:moveTo>
                    <a:lnTo>
                      <a:pt x="0" y="4"/>
                    </a:lnTo>
                    <a:lnTo>
                      <a:pt x="0" y="4"/>
                    </a:lnTo>
                    <a:lnTo>
                      <a:pt x="0" y="5"/>
                    </a:lnTo>
                    <a:lnTo>
                      <a:pt x="0" y="5"/>
                    </a:lnTo>
                    <a:lnTo>
                      <a:pt x="0" y="7"/>
                    </a:lnTo>
                    <a:lnTo>
                      <a:pt x="2" y="7"/>
                    </a:lnTo>
                    <a:lnTo>
                      <a:pt x="3" y="9"/>
                    </a:lnTo>
                    <a:lnTo>
                      <a:pt x="4" y="9"/>
                    </a:lnTo>
                    <a:lnTo>
                      <a:pt x="7" y="10"/>
                    </a:lnTo>
                    <a:lnTo>
                      <a:pt x="9" y="7"/>
                    </a:lnTo>
                    <a:lnTo>
                      <a:pt x="10" y="3"/>
                    </a:lnTo>
                    <a:lnTo>
                      <a:pt x="10" y="2"/>
                    </a:lnTo>
                    <a:lnTo>
                      <a:pt x="9" y="2"/>
                    </a:lnTo>
                    <a:lnTo>
                      <a:pt x="8" y="1"/>
                    </a:lnTo>
                    <a:lnTo>
                      <a:pt x="7" y="1"/>
                    </a:lnTo>
                    <a:lnTo>
                      <a:pt x="3" y="0"/>
                    </a:lnTo>
                    <a:lnTo>
                      <a:pt x="2" y="1"/>
                    </a:lnTo>
                    <a:lnTo>
                      <a:pt x="3" y="3"/>
                    </a:lnTo>
                    <a:lnTo>
                      <a:pt x="2" y="4"/>
                    </a:lnTo>
                    <a:lnTo>
                      <a:pt x="1"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4" name="Freeform 55"/>
              <p:cNvSpPr>
                <a:spLocks/>
              </p:cNvSpPr>
              <p:nvPr/>
            </p:nvSpPr>
            <p:spPr bwMode="auto">
              <a:xfrm>
                <a:off x="3674" y="3113"/>
                <a:ext cx="100" cy="82"/>
              </a:xfrm>
              <a:custGeom>
                <a:avLst/>
                <a:gdLst/>
                <a:ahLst/>
                <a:cxnLst>
                  <a:cxn ang="0">
                    <a:pos x="97" y="56"/>
                  </a:cxn>
                  <a:cxn ang="0">
                    <a:pos x="89" y="48"/>
                  </a:cxn>
                  <a:cxn ang="0">
                    <a:pos x="85" y="46"/>
                  </a:cxn>
                  <a:cxn ang="0">
                    <a:pos x="81" y="36"/>
                  </a:cxn>
                  <a:cxn ang="0">
                    <a:pos x="78" y="25"/>
                  </a:cxn>
                  <a:cxn ang="0">
                    <a:pos x="75" y="9"/>
                  </a:cxn>
                  <a:cxn ang="0">
                    <a:pos x="68" y="3"/>
                  </a:cxn>
                  <a:cxn ang="0">
                    <a:pos x="67" y="4"/>
                  </a:cxn>
                  <a:cxn ang="0">
                    <a:pos x="61" y="1"/>
                  </a:cxn>
                  <a:cxn ang="0">
                    <a:pos x="61" y="5"/>
                  </a:cxn>
                  <a:cxn ang="0">
                    <a:pos x="62" y="19"/>
                  </a:cxn>
                  <a:cxn ang="0">
                    <a:pos x="64" y="27"/>
                  </a:cxn>
                  <a:cxn ang="0">
                    <a:pos x="60" y="30"/>
                  </a:cxn>
                  <a:cxn ang="0">
                    <a:pos x="57" y="16"/>
                  </a:cxn>
                  <a:cxn ang="0">
                    <a:pos x="54" y="12"/>
                  </a:cxn>
                  <a:cxn ang="0">
                    <a:pos x="48" y="7"/>
                  </a:cxn>
                  <a:cxn ang="0">
                    <a:pos x="49" y="12"/>
                  </a:cxn>
                  <a:cxn ang="0">
                    <a:pos x="49" y="15"/>
                  </a:cxn>
                  <a:cxn ang="0">
                    <a:pos x="45" y="16"/>
                  </a:cxn>
                  <a:cxn ang="0">
                    <a:pos x="42" y="18"/>
                  </a:cxn>
                  <a:cxn ang="0">
                    <a:pos x="41" y="11"/>
                  </a:cxn>
                  <a:cxn ang="0">
                    <a:pos x="31" y="8"/>
                  </a:cxn>
                  <a:cxn ang="0">
                    <a:pos x="28" y="12"/>
                  </a:cxn>
                  <a:cxn ang="0">
                    <a:pos x="26" y="12"/>
                  </a:cxn>
                  <a:cxn ang="0">
                    <a:pos x="26" y="1"/>
                  </a:cxn>
                  <a:cxn ang="0">
                    <a:pos x="4" y="16"/>
                  </a:cxn>
                  <a:cxn ang="0">
                    <a:pos x="6" y="21"/>
                  </a:cxn>
                  <a:cxn ang="0">
                    <a:pos x="4" y="32"/>
                  </a:cxn>
                  <a:cxn ang="0">
                    <a:pos x="5" y="35"/>
                  </a:cxn>
                  <a:cxn ang="0">
                    <a:pos x="8" y="35"/>
                  </a:cxn>
                  <a:cxn ang="0">
                    <a:pos x="13" y="35"/>
                  </a:cxn>
                  <a:cxn ang="0">
                    <a:pos x="18" y="36"/>
                  </a:cxn>
                  <a:cxn ang="0">
                    <a:pos x="5" y="42"/>
                  </a:cxn>
                  <a:cxn ang="0">
                    <a:pos x="12" y="49"/>
                  </a:cxn>
                  <a:cxn ang="0">
                    <a:pos x="29" y="48"/>
                  </a:cxn>
                  <a:cxn ang="0">
                    <a:pos x="37" y="51"/>
                  </a:cxn>
                  <a:cxn ang="0">
                    <a:pos x="37" y="54"/>
                  </a:cxn>
                  <a:cxn ang="0">
                    <a:pos x="13" y="67"/>
                  </a:cxn>
                  <a:cxn ang="0">
                    <a:pos x="24" y="70"/>
                  </a:cxn>
                  <a:cxn ang="0">
                    <a:pos x="31" y="74"/>
                  </a:cxn>
                  <a:cxn ang="0">
                    <a:pos x="32" y="82"/>
                  </a:cxn>
                  <a:cxn ang="0">
                    <a:pos x="44" y="81"/>
                  </a:cxn>
                  <a:cxn ang="0">
                    <a:pos x="53" y="80"/>
                  </a:cxn>
                  <a:cxn ang="0">
                    <a:pos x="67" y="70"/>
                  </a:cxn>
                  <a:cxn ang="0">
                    <a:pos x="70" y="71"/>
                  </a:cxn>
                  <a:cxn ang="0">
                    <a:pos x="78" y="73"/>
                  </a:cxn>
                  <a:cxn ang="0">
                    <a:pos x="84" y="77"/>
                  </a:cxn>
                  <a:cxn ang="0">
                    <a:pos x="90" y="76"/>
                  </a:cxn>
                  <a:cxn ang="0">
                    <a:pos x="96" y="74"/>
                  </a:cxn>
                  <a:cxn ang="0">
                    <a:pos x="94" y="70"/>
                  </a:cxn>
                  <a:cxn ang="0">
                    <a:pos x="94" y="69"/>
                  </a:cxn>
                  <a:cxn ang="0">
                    <a:pos x="90" y="69"/>
                  </a:cxn>
                  <a:cxn ang="0">
                    <a:pos x="90" y="67"/>
                  </a:cxn>
                  <a:cxn ang="0">
                    <a:pos x="93" y="61"/>
                  </a:cxn>
                  <a:cxn ang="0">
                    <a:pos x="95" y="63"/>
                  </a:cxn>
                  <a:cxn ang="0">
                    <a:pos x="99" y="64"/>
                  </a:cxn>
                </a:cxnLst>
                <a:rect l="0" t="0" r="r" b="b"/>
                <a:pathLst>
                  <a:path w="100" h="82">
                    <a:moveTo>
                      <a:pt x="100" y="56"/>
                    </a:moveTo>
                    <a:lnTo>
                      <a:pt x="100" y="56"/>
                    </a:lnTo>
                    <a:lnTo>
                      <a:pt x="99" y="56"/>
                    </a:lnTo>
                    <a:lnTo>
                      <a:pt x="98" y="56"/>
                    </a:lnTo>
                    <a:lnTo>
                      <a:pt x="98" y="56"/>
                    </a:lnTo>
                    <a:lnTo>
                      <a:pt x="97" y="56"/>
                    </a:lnTo>
                    <a:lnTo>
                      <a:pt x="97" y="56"/>
                    </a:lnTo>
                    <a:lnTo>
                      <a:pt x="97" y="55"/>
                    </a:lnTo>
                    <a:lnTo>
                      <a:pt x="97" y="54"/>
                    </a:lnTo>
                    <a:lnTo>
                      <a:pt x="95" y="54"/>
                    </a:lnTo>
                    <a:lnTo>
                      <a:pt x="90" y="50"/>
                    </a:lnTo>
                    <a:lnTo>
                      <a:pt x="91" y="49"/>
                    </a:lnTo>
                    <a:lnTo>
                      <a:pt x="90" y="48"/>
                    </a:lnTo>
                    <a:lnTo>
                      <a:pt x="89" y="48"/>
                    </a:lnTo>
                    <a:lnTo>
                      <a:pt x="89" y="48"/>
                    </a:lnTo>
                    <a:lnTo>
                      <a:pt x="89" y="49"/>
                    </a:lnTo>
                    <a:lnTo>
                      <a:pt x="88" y="49"/>
                    </a:lnTo>
                    <a:lnTo>
                      <a:pt x="88" y="48"/>
                    </a:lnTo>
                    <a:lnTo>
                      <a:pt x="86" y="48"/>
                    </a:lnTo>
                    <a:lnTo>
                      <a:pt x="86" y="48"/>
                    </a:lnTo>
                    <a:lnTo>
                      <a:pt x="85" y="46"/>
                    </a:lnTo>
                    <a:lnTo>
                      <a:pt x="83" y="46"/>
                    </a:lnTo>
                    <a:lnTo>
                      <a:pt x="82" y="42"/>
                    </a:lnTo>
                    <a:lnTo>
                      <a:pt x="80" y="41"/>
                    </a:lnTo>
                    <a:lnTo>
                      <a:pt x="80" y="40"/>
                    </a:lnTo>
                    <a:lnTo>
                      <a:pt x="80" y="39"/>
                    </a:lnTo>
                    <a:lnTo>
                      <a:pt x="80" y="36"/>
                    </a:lnTo>
                    <a:lnTo>
                      <a:pt x="81" y="36"/>
                    </a:lnTo>
                    <a:lnTo>
                      <a:pt x="81" y="36"/>
                    </a:lnTo>
                    <a:lnTo>
                      <a:pt x="81" y="34"/>
                    </a:lnTo>
                    <a:lnTo>
                      <a:pt x="81" y="34"/>
                    </a:lnTo>
                    <a:lnTo>
                      <a:pt x="81" y="33"/>
                    </a:lnTo>
                    <a:lnTo>
                      <a:pt x="80" y="31"/>
                    </a:lnTo>
                    <a:lnTo>
                      <a:pt x="78" y="27"/>
                    </a:lnTo>
                    <a:lnTo>
                      <a:pt x="78" y="25"/>
                    </a:lnTo>
                    <a:lnTo>
                      <a:pt x="77" y="25"/>
                    </a:lnTo>
                    <a:lnTo>
                      <a:pt x="75" y="12"/>
                    </a:lnTo>
                    <a:lnTo>
                      <a:pt x="75" y="12"/>
                    </a:lnTo>
                    <a:lnTo>
                      <a:pt x="75" y="11"/>
                    </a:lnTo>
                    <a:lnTo>
                      <a:pt x="75" y="11"/>
                    </a:lnTo>
                    <a:lnTo>
                      <a:pt x="75" y="10"/>
                    </a:lnTo>
                    <a:lnTo>
                      <a:pt x="75" y="9"/>
                    </a:lnTo>
                    <a:lnTo>
                      <a:pt x="74" y="8"/>
                    </a:lnTo>
                    <a:lnTo>
                      <a:pt x="72" y="8"/>
                    </a:lnTo>
                    <a:lnTo>
                      <a:pt x="72" y="7"/>
                    </a:lnTo>
                    <a:lnTo>
                      <a:pt x="70" y="5"/>
                    </a:lnTo>
                    <a:lnTo>
                      <a:pt x="70" y="5"/>
                    </a:lnTo>
                    <a:lnTo>
                      <a:pt x="69" y="3"/>
                    </a:lnTo>
                    <a:lnTo>
                      <a:pt x="68" y="3"/>
                    </a:lnTo>
                    <a:lnTo>
                      <a:pt x="68" y="2"/>
                    </a:lnTo>
                    <a:lnTo>
                      <a:pt x="67" y="1"/>
                    </a:lnTo>
                    <a:lnTo>
                      <a:pt x="67" y="1"/>
                    </a:lnTo>
                    <a:lnTo>
                      <a:pt x="67" y="3"/>
                    </a:lnTo>
                    <a:lnTo>
                      <a:pt x="68" y="3"/>
                    </a:lnTo>
                    <a:lnTo>
                      <a:pt x="68" y="4"/>
                    </a:lnTo>
                    <a:lnTo>
                      <a:pt x="67" y="4"/>
                    </a:lnTo>
                    <a:lnTo>
                      <a:pt x="65" y="4"/>
                    </a:lnTo>
                    <a:lnTo>
                      <a:pt x="64" y="1"/>
                    </a:lnTo>
                    <a:lnTo>
                      <a:pt x="64" y="1"/>
                    </a:lnTo>
                    <a:lnTo>
                      <a:pt x="61" y="1"/>
                    </a:lnTo>
                    <a:lnTo>
                      <a:pt x="61" y="1"/>
                    </a:lnTo>
                    <a:lnTo>
                      <a:pt x="61" y="1"/>
                    </a:lnTo>
                    <a:lnTo>
                      <a:pt x="61" y="1"/>
                    </a:lnTo>
                    <a:lnTo>
                      <a:pt x="61" y="2"/>
                    </a:lnTo>
                    <a:lnTo>
                      <a:pt x="61" y="3"/>
                    </a:lnTo>
                    <a:lnTo>
                      <a:pt x="61" y="4"/>
                    </a:lnTo>
                    <a:lnTo>
                      <a:pt x="61" y="4"/>
                    </a:lnTo>
                    <a:lnTo>
                      <a:pt x="60" y="4"/>
                    </a:lnTo>
                    <a:lnTo>
                      <a:pt x="60" y="5"/>
                    </a:lnTo>
                    <a:lnTo>
                      <a:pt x="61" y="5"/>
                    </a:lnTo>
                    <a:lnTo>
                      <a:pt x="61" y="6"/>
                    </a:lnTo>
                    <a:lnTo>
                      <a:pt x="60" y="6"/>
                    </a:lnTo>
                    <a:lnTo>
                      <a:pt x="61" y="7"/>
                    </a:lnTo>
                    <a:lnTo>
                      <a:pt x="62" y="16"/>
                    </a:lnTo>
                    <a:lnTo>
                      <a:pt x="62" y="17"/>
                    </a:lnTo>
                    <a:lnTo>
                      <a:pt x="62" y="18"/>
                    </a:lnTo>
                    <a:lnTo>
                      <a:pt x="62" y="19"/>
                    </a:lnTo>
                    <a:lnTo>
                      <a:pt x="62" y="19"/>
                    </a:lnTo>
                    <a:lnTo>
                      <a:pt x="62" y="23"/>
                    </a:lnTo>
                    <a:lnTo>
                      <a:pt x="63" y="23"/>
                    </a:lnTo>
                    <a:lnTo>
                      <a:pt x="63" y="24"/>
                    </a:lnTo>
                    <a:lnTo>
                      <a:pt x="63" y="25"/>
                    </a:lnTo>
                    <a:lnTo>
                      <a:pt x="64" y="27"/>
                    </a:lnTo>
                    <a:lnTo>
                      <a:pt x="64" y="27"/>
                    </a:lnTo>
                    <a:lnTo>
                      <a:pt x="64" y="28"/>
                    </a:lnTo>
                    <a:lnTo>
                      <a:pt x="64" y="29"/>
                    </a:lnTo>
                    <a:lnTo>
                      <a:pt x="63" y="30"/>
                    </a:lnTo>
                    <a:lnTo>
                      <a:pt x="61" y="30"/>
                    </a:lnTo>
                    <a:lnTo>
                      <a:pt x="61" y="31"/>
                    </a:lnTo>
                    <a:lnTo>
                      <a:pt x="61" y="31"/>
                    </a:lnTo>
                    <a:lnTo>
                      <a:pt x="60" y="30"/>
                    </a:lnTo>
                    <a:lnTo>
                      <a:pt x="59" y="30"/>
                    </a:lnTo>
                    <a:lnTo>
                      <a:pt x="59" y="27"/>
                    </a:lnTo>
                    <a:lnTo>
                      <a:pt x="60" y="26"/>
                    </a:lnTo>
                    <a:lnTo>
                      <a:pt x="58" y="25"/>
                    </a:lnTo>
                    <a:lnTo>
                      <a:pt x="58" y="22"/>
                    </a:lnTo>
                    <a:lnTo>
                      <a:pt x="57" y="20"/>
                    </a:lnTo>
                    <a:lnTo>
                      <a:pt x="57" y="16"/>
                    </a:lnTo>
                    <a:lnTo>
                      <a:pt x="57" y="14"/>
                    </a:lnTo>
                    <a:lnTo>
                      <a:pt x="56" y="14"/>
                    </a:lnTo>
                    <a:lnTo>
                      <a:pt x="56" y="13"/>
                    </a:lnTo>
                    <a:lnTo>
                      <a:pt x="56" y="13"/>
                    </a:lnTo>
                    <a:lnTo>
                      <a:pt x="55" y="12"/>
                    </a:lnTo>
                    <a:lnTo>
                      <a:pt x="55" y="12"/>
                    </a:lnTo>
                    <a:lnTo>
                      <a:pt x="54" y="12"/>
                    </a:lnTo>
                    <a:lnTo>
                      <a:pt x="53" y="12"/>
                    </a:lnTo>
                    <a:lnTo>
                      <a:pt x="53" y="11"/>
                    </a:lnTo>
                    <a:lnTo>
                      <a:pt x="53" y="9"/>
                    </a:lnTo>
                    <a:lnTo>
                      <a:pt x="53" y="8"/>
                    </a:lnTo>
                    <a:lnTo>
                      <a:pt x="51" y="9"/>
                    </a:lnTo>
                    <a:lnTo>
                      <a:pt x="51" y="8"/>
                    </a:lnTo>
                    <a:lnTo>
                      <a:pt x="48" y="7"/>
                    </a:lnTo>
                    <a:lnTo>
                      <a:pt x="47" y="7"/>
                    </a:lnTo>
                    <a:lnTo>
                      <a:pt x="47" y="8"/>
                    </a:lnTo>
                    <a:lnTo>
                      <a:pt x="49" y="10"/>
                    </a:lnTo>
                    <a:lnTo>
                      <a:pt x="50" y="11"/>
                    </a:lnTo>
                    <a:lnTo>
                      <a:pt x="50" y="12"/>
                    </a:lnTo>
                    <a:lnTo>
                      <a:pt x="50" y="13"/>
                    </a:lnTo>
                    <a:lnTo>
                      <a:pt x="49" y="12"/>
                    </a:lnTo>
                    <a:lnTo>
                      <a:pt x="49" y="12"/>
                    </a:lnTo>
                    <a:lnTo>
                      <a:pt x="49" y="13"/>
                    </a:lnTo>
                    <a:lnTo>
                      <a:pt x="50" y="14"/>
                    </a:lnTo>
                    <a:lnTo>
                      <a:pt x="50" y="15"/>
                    </a:lnTo>
                    <a:lnTo>
                      <a:pt x="50" y="16"/>
                    </a:lnTo>
                    <a:lnTo>
                      <a:pt x="49" y="15"/>
                    </a:lnTo>
                    <a:lnTo>
                      <a:pt x="49" y="15"/>
                    </a:lnTo>
                    <a:lnTo>
                      <a:pt x="49" y="15"/>
                    </a:lnTo>
                    <a:lnTo>
                      <a:pt x="50" y="16"/>
                    </a:lnTo>
                    <a:lnTo>
                      <a:pt x="49" y="16"/>
                    </a:lnTo>
                    <a:lnTo>
                      <a:pt x="48" y="15"/>
                    </a:lnTo>
                    <a:lnTo>
                      <a:pt x="47" y="16"/>
                    </a:lnTo>
                    <a:lnTo>
                      <a:pt x="46" y="15"/>
                    </a:lnTo>
                    <a:lnTo>
                      <a:pt x="45" y="16"/>
                    </a:lnTo>
                    <a:lnTo>
                      <a:pt x="44" y="16"/>
                    </a:lnTo>
                    <a:lnTo>
                      <a:pt x="44" y="19"/>
                    </a:lnTo>
                    <a:lnTo>
                      <a:pt x="43" y="19"/>
                    </a:lnTo>
                    <a:lnTo>
                      <a:pt x="42" y="19"/>
                    </a:lnTo>
                    <a:lnTo>
                      <a:pt x="43" y="18"/>
                    </a:lnTo>
                    <a:lnTo>
                      <a:pt x="43" y="17"/>
                    </a:lnTo>
                    <a:lnTo>
                      <a:pt x="42" y="18"/>
                    </a:lnTo>
                    <a:lnTo>
                      <a:pt x="41" y="19"/>
                    </a:lnTo>
                    <a:lnTo>
                      <a:pt x="39" y="19"/>
                    </a:lnTo>
                    <a:lnTo>
                      <a:pt x="39" y="19"/>
                    </a:lnTo>
                    <a:lnTo>
                      <a:pt x="43" y="15"/>
                    </a:lnTo>
                    <a:lnTo>
                      <a:pt x="42" y="13"/>
                    </a:lnTo>
                    <a:lnTo>
                      <a:pt x="42" y="12"/>
                    </a:lnTo>
                    <a:lnTo>
                      <a:pt x="41" y="11"/>
                    </a:lnTo>
                    <a:lnTo>
                      <a:pt x="40" y="10"/>
                    </a:lnTo>
                    <a:lnTo>
                      <a:pt x="39" y="9"/>
                    </a:lnTo>
                    <a:lnTo>
                      <a:pt x="36" y="8"/>
                    </a:lnTo>
                    <a:lnTo>
                      <a:pt x="33" y="6"/>
                    </a:lnTo>
                    <a:lnTo>
                      <a:pt x="31" y="7"/>
                    </a:lnTo>
                    <a:lnTo>
                      <a:pt x="31" y="7"/>
                    </a:lnTo>
                    <a:lnTo>
                      <a:pt x="31" y="8"/>
                    </a:lnTo>
                    <a:lnTo>
                      <a:pt x="31" y="8"/>
                    </a:lnTo>
                    <a:lnTo>
                      <a:pt x="30" y="10"/>
                    </a:lnTo>
                    <a:lnTo>
                      <a:pt x="30" y="11"/>
                    </a:lnTo>
                    <a:lnTo>
                      <a:pt x="31" y="12"/>
                    </a:lnTo>
                    <a:lnTo>
                      <a:pt x="30" y="13"/>
                    </a:lnTo>
                    <a:lnTo>
                      <a:pt x="28" y="14"/>
                    </a:lnTo>
                    <a:lnTo>
                      <a:pt x="28" y="12"/>
                    </a:lnTo>
                    <a:lnTo>
                      <a:pt x="28" y="12"/>
                    </a:lnTo>
                    <a:lnTo>
                      <a:pt x="24" y="15"/>
                    </a:lnTo>
                    <a:lnTo>
                      <a:pt x="24" y="14"/>
                    </a:lnTo>
                    <a:lnTo>
                      <a:pt x="24" y="13"/>
                    </a:lnTo>
                    <a:lnTo>
                      <a:pt x="25" y="13"/>
                    </a:lnTo>
                    <a:lnTo>
                      <a:pt x="26" y="12"/>
                    </a:lnTo>
                    <a:lnTo>
                      <a:pt x="26" y="12"/>
                    </a:lnTo>
                    <a:lnTo>
                      <a:pt x="26" y="12"/>
                    </a:lnTo>
                    <a:lnTo>
                      <a:pt x="26" y="10"/>
                    </a:lnTo>
                    <a:lnTo>
                      <a:pt x="28" y="9"/>
                    </a:lnTo>
                    <a:lnTo>
                      <a:pt x="28" y="3"/>
                    </a:lnTo>
                    <a:lnTo>
                      <a:pt x="27" y="2"/>
                    </a:lnTo>
                    <a:lnTo>
                      <a:pt x="27" y="1"/>
                    </a:lnTo>
                    <a:lnTo>
                      <a:pt x="26" y="1"/>
                    </a:lnTo>
                    <a:lnTo>
                      <a:pt x="25" y="1"/>
                    </a:lnTo>
                    <a:lnTo>
                      <a:pt x="24" y="0"/>
                    </a:lnTo>
                    <a:lnTo>
                      <a:pt x="17" y="5"/>
                    </a:lnTo>
                    <a:lnTo>
                      <a:pt x="15" y="5"/>
                    </a:lnTo>
                    <a:lnTo>
                      <a:pt x="14" y="6"/>
                    </a:lnTo>
                    <a:lnTo>
                      <a:pt x="13" y="6"/>
                    </a:lnTo>
                    <a:lnTo>
                      <a:pt x="4" y="16"/>
                    </a:lnTo>
                    <a:lnTo>
                      <a:pt x="3" y="17"/>
                    </a:lnTo>
                    <a:lnTo>
                      <a:pt x="3" y="19"/>
                    </a:lnTo>
                    <a:lnTo>
                      <a:pt x="4" y="19"/>
                    </a:lnTo>
                    <a:lnTo>
                      <a:pt x="5" y="19"/>
                    </a:lnTo>
                    <a:lnTo>
                      <a:pt x="6" y="19"/>
                    </a:lnTo>
                    <a:lnTo>
                      <a:pt x="6" y="20"/>
                    </a:lnTo>
                    <a:lnTo>
                      <a:pt x="6" y="21"/>
                    </a:lnTo>
                    <a:lnTo>
                      <a:pt x="3" y="22"/>
                    </a:lnTo>
                    <a:lnTo>
                      <a:pt x="1" y="26"/>
                    </a:lnTo>
                    <a:lnTo>
                      <a:pt x="0" y="27"/>
                    </a:lnTo>
                    <a:lnTo>
                      <a:pt x="1" y="32"/>
                    </a:lnTo>
                    <a:lnTo>
                      <a:pt x="3" y="31"/>
                    </a:lnTo>
                    <a:lnTo>
                      <a:pt x="3" y="31"/>
                    </a:lnTo>
                    <a:lnTo>
                      <a:pt x="4" y="32"/>
                    </a:lnTo>
                    <a:lnTo>
                      <a:pt x="4" y="33"/>
                    </a:lnTo>
                    <a:lnTo>
                      <a:pt x="6" y="32"/>
                    </a:lnTo>
                    <a:lnTo>
                      <a:pt x="7" y="31"/>
                    </a:lnTo>
                    <a:lnTo>
                      <a:pt x="7" y="34"/>
                    </a:lnTo>
                    <a:lnTo>
                      <a:pt x="6" y="34"/>
                    </a:lnTo>
                    <a:lnTo>
                      <a:pt x="5" y="34"/>
                    </a:lnTo>
                    <a:lnTo>
                      <a:pt x="5" y="35"/>
                    </a:lnTo>
                    <a:lnTo>
                      <a:pt x="5" y="36"/>
                    </a:lnTo>
                    <a:lnTo>
                      <a:pt x="6" y="36"/>
                    </a:lnTo>
                    <a:lnTo>
                      <a:pt x="6" y="36"/>
                    </a:lnTo>
                    <a:lnTo>
                      <a:pt x="7" y="36"/>
                    </a:lnTo>
                    <a:lnTo>
                      <a:pt x="9" y="36"/>
                    </a:lnTo>
                    <a:lnTo>
                      <a:pt x="9" y="35"/>
                    </a:lnTo>
                    <a:lnTo>
                      <a:pt x="8" y="35"/>
                    </a:lnTo>
                    <a:lnTo>
                      <a:pt x="9" y="34"/>
                    </a:lnTo>
                    <a:lnTo>
                      <a:pt x="10" y="34"/>
                    </a:lnTo>
                    <a:lnTo>
                      <a:pt x="10" y="35"/>
                    </a:lnTo>
                    <a:lnTo>
                      <a:pt x="10" y="35"/>
                    </a:lnTo>
                    <a:lnTo>
                      <a:pt x="11" y="35"/>
                    </a:lnTo>
                    <a:lnTo>
                      <a:pt x="11" y="35"/>
                    </a:lnTo>
                    <a:lnTo>
                      <a:pt x="13" y="35"/>
                    </a:lnTo>
                    <a:lnTo>
                      <a:pt x="13" y="34"/>
                    </a:lnTo>
                    <a:lnTo>
                      <a:pt x="20" y="34"/>
                    </a:lnTo>
                    <a:lnTo>
                      <a:pt x="20" y="34"/>
                    </a:lnTo>
                    <a:lnTo>
                      <a:pt x="19" y="34"/>
                    </a:lnTo>
                    <a:lnTo>
                      <a:pt x="17" y="34"/>
                    </a:lnTo>
                    <a:lnTo>
                      <a:pt x="17" y="35"/>
                    </a:lnTo>
                    <a:lnTo>
                      <a:pt x="18" y="36"/>
                    </a:lnTo>
                    <a:lnTo>
                      <a:pt x="19" y="36"/>
                    </a:lnTo>
                    <a:lnTo>
                      <a:pt x="18" y="37"/>
                    </a:lnTo>
                    <a:lnTo>
                      <a:pt x="17" y="37"/>
                    </a:lnTo>
                    <a:lnTo>
                      <a:pt x="17" y="37"/>
                    </a:lnTo>
                    <a:lnTo>
                      <a:pt x="17" y="36"/>
                    </a:lnTo>
                    <a:lnTo>
                      <a:pt x="6" y="40"/>
                    </a:lnTo>
                    <a:lnTo>
                      <a:pt x="5" y="42"/>
                    </a:lnTo>
                    <a:lnTo>
                      <a:pt x="5" y="44"/>
                    </a:lnTo>
                    <a:lnTo>
                      <a:pt x="7" y="47"/>
                    </a:lnTo>
                    <a:lnTo>
                      <a:pt x="9" y="48"/>
                    </a:lnTo>
                    <a:lnTo>
                      <a:pt x="9" y="48"/>
                    </a:lnTo>
                    <a:lnTo>
                      <a:pt x="9" y="48"/>
                    </a:lnTo>
                    <a:lnTo>
                      <a:pt x="10" y="48"/>
                    </a:lnTo>
                    <a:lnTo>
                      <a:pt x="12" y="49"/>
                    </a:lnTo>
                    <a:lnTo>
                      <a:pt x="16" y="48"/>
                    </a:lnTo>
                    <a:lnTo>
                      <a:pt x="17" y="49"/>
                    </a:lnTo>
                    <a:lnTo>
                      <a:pt x="17" y="50"/>
                    </a:lnTo>
                    <a:lnTo>
                      <a:pt x="19" y="50"/>
                    </a:lnTo>
                    <a:lnTo>
                      <a:pt x="20" y="50"/>
                    </a:lnTo>
                    <a:lnTo>
                      <a:pt x="28" y="48"/>
                    </a:lnTo>
                    <a:lnTo>
                      <a:pt x="29" y="48"/>
                    </a:lnTo>
                    <a:lnTo>
                      <a:pt x="30" y="48"/>
                    </a:lnTo>
                    <a:lnTo>
                      <a:pt x="31" y="48"/>
                    </a:lnTo>
                    <a:lnTo>
                      <a:pt x="32" y="49"/>
                    </a:lnTo>
                    <a:lnTo>
                      <a:pt x="34" y="50"/>
                    </a:lnTo>
                    <a:lnTo>
                      <a:pt x="35" y="50"/>
                    </a:lnTo>
                    <a:lnTo>
                      <a:pt x="35" y="51"/>
                    </a:lnTo>
                    <a:lnTo>
                      <a:pt x="37" y="51"/>
                    </a:lnTo>
                    <a:lnTo>
                      <a:pt x="38" y="52"/>
                    </a:lnTo>
                    <a:lnTo>
                      <a:pt x="39" y="52"/>
                    </a:lnTo>
                    <a:lnTo>
                      <a:pt x="39" y="53"/>
                    </a:lnTo>
                    <a:lnTo>
                      <a:pt x="38" y="53"/>
                    </a:lnTo>
                    <a:lnTo>
                      <a:pt x="37" y="52"/>
                    </a:lnTo>
                    <a:lnTo>
                      <a:pt x="37" y="53"/>
                    </a:lnTo>
                    <a:lnTo>
                      <a:pt x="37" y="54"/>
                    </a:lnTo>
                    <a:lnTo>
                      <a:pt x="36" y="55"/>
                    </a:lnTo>
                    <a:lnTo>
                      <a:pt x="27" y="53"/>
                    </a:lnTo>
                    <a:lnTo>
                      <a:pt x="10" y="59"/>
                    </a:lnTo>
                    <a:lnTo>
                      <a:pt x="11" y="63"/>
                    </a:lnTo>
                    <a:lnTo>
                      <a:pt x="12" y="63"/>
                    </a:lnTo>
                    <a:lnTo>
                      <a:pt x="12" y="66"/>
                    </a:lnTo>
                    <a:lnTo>
                      <a:pt x="13" y="67"/>
                    </a:lnTo>
                    <a:lnTo>
                      <a:pt x="14" y="67"/>
                    </a:lnTo>
                    <a:lnTo>
                      <a:pt x="14" y="67"/>
                    </a:lnTo>
                    <a:lnTo>
                      <a:pt x="17" y="70"/>
                    </a:lnTo>
                    <a:lnTo>
                      <a:pt x="20" y="70"/>
                    </a:lnTo>
                    <a:lnTo>
                      <a:pt x="21" y="71"/>
                    </a:lnTo>
                    <a:lnTo>
                      <a:pt x="23" y="71"/>
                    </a:lnTo>
                    <a:lnTo>
                      <a:pt x="24" y="70"/>
                    </a:lnTo>
                    <a:lnTo>
                      <a:pt x="26" y="70"/>
                    </a:lnTo>
                    <a:lnTo>
                      <a:pt x="28" y="70"/>
                    </a:lnTo>
                    <a:lnTo>
                      <a:pt x="28" y="71"/>
                    </a:lnTo>
                    <a:lnTo>
                      <a:pt x="29" y="72"/>
                    </a:lnTo>
                    <a:lnTo>
                      <a:pt x="29" y="73"/>
                    </a:lnTo>
                    <a:lnTo>
                      <a:pt x="29" y="73"/>
                    </a:lnTo>
                    <a:lnTo>
                      <a:pt x="31" y="74"/>
                    </a:lnTo>
                    <a:lnTo>
                      <a:pt x="31" y="74"/>
                    </a:lnTo>
                    <a:lnTo>
                      <a:pt x="30" y="75"/>
                    </a:lnTo>
                    <a:lnTo>
                      <a:pt x="30" y="76"/>
                    </a:lnTo>
                    <a:lnTo>
                      <a:pt x="31" y="80"/>
                    </a:lnTo>
                    <a:lnTo>
                      <a:pt x="34" y="81"/>
                    </a:lnTo>
                    <a:lnTo>
                      <a:pt x="32" y="82"/>
                    </a:lnTo>
                    <a:lnTo>
                      <a:pt x="32" y="82"/>
                    </a:lnTo>
                    <a:lnTo>
                      <a:pt x="39" y="82"/>
                    </a:lnTo>
                    <a:lnTo>
                      <a:pt x="39" y="82"/>
                    </a:lnTo>
                    <a:lnTo>
                      <a:pt x="43" y="81"/>
                    </a:lnTo>
                    <a:lnTo>
                      <a:pt x="43" y="81"/>
                    </a:lnTo>
                    <a:lnTo>
                      <a:pt x="42" y="81"/>
                    </a:lnTo>
                    <a:lnTo>
                      <a:pt x="43" y="81"/>
                    </a:lnTo>
                    <a:lnTo>
                      <a:pt x="44" y="81"/>
                    </a:lnTo>
                    <a:lnTo>
                      <a:pt x="46" y="80"/>
                    </a:lnTo>
                    <a:lnTo>
                      <a:pt x="46" y="81"/>
                    </a:lnTo>
                    <a:lnTo>
                      <a:pt x="47" y="80"/>
                    </a:lnTo>
                    <a:lnTo>
                      <a:pt x="49" y="81"/>
                    </a:lnTo>
                    <a:lnTo>
                      <a:pt x="50" y="80"/>
                    </a:lnTo>
                    <a:lnTo>
                      <a:pt x="50" y="81"/>
                    </a:lnTo>
                    <a:lnTo>
                      <a:pt x="53" y="80"/>
                    </a:lnTo>
                    <a:lnTo>
                      <a:pt x="57" y="78"/>
                    </a:lnTo>
                    <a:lnTo>
                      <a:pt x="58" y="76"/>
                    </a:lnTo>
                    <a:lnTo>
                      <a:pt x="57" y="75"/>
                    </a:lnTo>
                    <a:lnTo>
                      <a:pt x="64" y="74"/>
                    </a:lnTo>
                    <a:lnTo>
                      <a:pt x="66" y="72"/>
                    </a:lnTo>
                    <a:lnTo>
                      <a:pt x="67" y="71"/>
                    </a:lnTo>
                    <a:lnTo>
                      <a:pt x="67" y="70"/>
                    </a:lnTo>
                    <a:lnTo>
                      <a:pt x="67" y="69"/>
                    </a:lnTo>
                    <a:lnTo>
                      <a:pt x="68" y="68"/>
                    </a:lnTo>
                    <a:lnTo>
                      <a:pt x="68" y="67"/>
                    </a:lnTo>
                    <a:lnTo>
                      <a:pt x="70" y="67"/>
                    </a:lnTo>
                    <a:lnTo>
                      <a:pt x="71" y="70"/>
                    </a:lnTo>
                    <a:lnTo>
                      <a:pt x="70" y="70"/>
                    </a:lnTo>
                    <a:lnTo>
                      <a:pt x="70" y="71"/>
                    </a:lnTo>
                    <a:lnTo>
                      <a:pt x="72" y="72"/>
                    </a:lnTo>
                    <a:lnTo>
                      <a:pt x="73" y="72"/>
                    </a:lnTo>
                    <a:lnTo>
                      <a:pt x="75" y="72"/>
                    </a:lnTo>
                    <a:lnTo>
                      <a:pt x="75" y="73"/>
                    </a:lnTo>
                    <a:lnTo>
                      <a:pt x="76" y="73"/>
                    </a:lnTo>
                    <a:lnTo>
                      <a:pt x="77" y="73"/>
                    </a:lnTo>
                    <a:lnTo>
                      <a:pt x="78" y="73"/>
                    </a:lnTo>
                    <a:lnTo>
                      <a:pt x="76" y="75"/>
                    </a:lnTo>
                    <a:lnTo>
                      <a:pt x="76" y="75"/>
                    </a:lnTo>
                    <a:lnTo>
                      <a:pt x="80" y="76"/>
                    </a:lnTo>
                    <a:lnTo>
                      <a:pt x="81" y="75"/>
                    </a:lnTo>
                    <a:lnTo>
                      <a:pt x="82" y="75"/>
                    </a:lnTo>
                    <a:lnTo>
                      <a:pt x="82" y="76"/>
                    </a:lnTo>
                    <a:lnTo>
                      <a:pt x="84" y="77"/>
                    </a:lnTo>
                    <a:lnTo>
                      <a:pt x="84" y="78"/>
                    </a:lnTo>
                    <a:lnTo>
                      <a:pt x="87" y="78"/>
                    </a:lnTo>
                    <a:lnTo>
                      <a:pt x="88" y="78"/>
                    </a:lnTo>
                    <a:lnTo>
                      <a:pt x="89" y="78"/>
                    </a:lnTo>
                    <a:lnTo>
                      <a:pt x="90" y="78"/>
                    </a:lnTo>
                    <a:lnTo>
                      <a:pt x="90" y="78"/>
                    </a:lnTo>
                    <a:lnTo>
                      <a:pt x="90" y="76"/>
                    </a:lnTo>
                    <a:lnTo>
                      <a:pt x="90" y="77"/>
                    </a:lnTo>
                    <a:lnTo>
                      <a:pt x="92" y="77"/>
                    </a:lnTo>
                    <a:lnTo>
                      <a:pt x="92" y="76"/>
                    </a:lnTo>
                    <a:lnTo>
                      <a:pt x="94" y="75"/>
                    </a:lnTo>
                    <a:lnTo>
                      <a:pt x="95" y="75"/>
                    </a:lnTo>
                    <a:lnTo>
                      <a:pt x="95" y="74"/>
                    </a:lnTo>
                    <a:lnTo>
                      <a:pt x="96" y="74"/>
                    </a:lnTo>
                    <a:lnTo>
                      <a:pt x="96" y="73"/>
                    </a:lnTo>
                    <a:lnTo>
                      <a:pt x="96" y="74"/>
                    </a:lnTo>
                    <a:lnTo>
                      <a:pt x="97" y="74"/>
                    </a:lnTo>
                    <a:lnTo>
                      <a:pt x="97" y="72"/>
                    </a:lnTo>
                    <a:lnTo>
                      <a:pt x="97" y="71"/>
                    </a:lnTo>
                    <a:lnTo>
                      <a:pt x="95" y="71"/>
                    </a:lnTo>
                    <a:lnTo>
                      <a:pt x="94" y="70"/>
                    </a:lnTo>
                    <a:lnTo>
                      <a:pt x="94" y="72"/>
                    </a:lnTo>
                    <a:lnTo>
                      <a:pt x="93" y="71"/>
                    </a:lnTo>
                    <a:lnTo>
                      <a:pt x="93" y="70"/>
                    </a:lnTo>
                    <a:lnTo>
                      <a:pt x="93" y="70"/>
                    </a:lnTo>
                    <a:lnTo>
                      <a:pt x="93" y="70"/>
                    </a:lnTo>
                    <a:lnTo>
                      <a:pt x="93" y="70"/>
                    </a:lnTo>
                    <a:lnTo>
                      <a:pt x="94" y="69"/>
                    </a:lnTo>
                    <a:lnTo>
                      <a:pt x="94" y="68"/>
                    </a:lnTo>
                    <a:lnTo>
                      <a:pt x="95" y="67"/>
                    </a:lnTo>
                    <a:lnTo>
                      <a:pt x="93" y="67"/>
                    </a:lnTo>
                    <a:lnTo>
                      <a:pt x="93" y="67"/>
                    </a:lnTo>
                    <a:lnTo>
                      <a:pt x="91" y="67"/>
                    </a:lnTo>
                    <a:lnTo>
                      <a:pt x="91" y="67"/>
                    </a:lnTo>
                    <a:lnTo>
                      <a:pt x="90" y="69"/>
                    </a:lnTo>
                    <a:lnTo>
                      <a:pt x="89" y="70"/>
                    </a:lnTo>
                    <a:lnTo>
                      <a:pt x="89" y="68"/>
                    </a:lnTo>
                    <a:lnTo>
                      <a:pt x="88" y="67"/>
                    </a:lnTo>
                    <a:lnTo>
                      <a:pt x="88" y="66"/>
                    </a:lnTo>
                    <a:lnTo>
                      <a:pt x="89" y="66"/>
                    </a:lnTo>
                    <a:lnTo>
                      <a:pt x="90" y="66"/>
                    </a:lnTo>
                    <a:lnTo>
                      <a:pt x="90" y="67"/>
                    </a:lnTo>
                    <a:lnTo>
                      <a:pt x="91" y="66"/>
                    </a:lnTo>
                    <a:lnTo>
                      <a:pt x="91" y="63"/>
                    </a:lnTo>
                    <a:lnTo>
                      <a:pt x="91" y="63"/>
                    </a:lnTo>
                    <a:lnTo>
                      <a:pt x="91" y="63"/>
                    </a:lnTo>
                    <a:lnTo>
                      <a:pt x="92" y="62"/>
                    </a:lnTo>
                    <a:lnTo>
                      <a:pt x="93" y="62"/>
                    </a:lnTo>
                    <a:lnTo>
                      <a:pt x="93" y="61"/>
                    </a:lnTo>
                    <a:lnTo>
                      <a:pt x="93" y="61"/>
                    </a:lnTo>
                    <a:lnTo>
                      <a:pt x="93" y="61"/>
                    </a:lnTo>
                    <a:lnTo>
                      <a:pt x="94" y="60"/>
                    </a:lnTo>
                    <a:lnTo>
                      <a:pt x="94" y="62"/>
                    </a:lnTo>
                    <a:lnTo>
                      <a:pt x="94" y="63"/>
                    </a:lnTo>
                    <a:lnTo>
                      <a:pt x="95" y="63"/>
                    </a:lnTo>
                    <a:lnTo>
                      <a:pt x="95" y="63"/>
                    </a:lnTo>
                    <a:lnTo>
                      <a:pt x="96" y="63"/>
                    </a:lnTo>
                    <a:lnTo>
                      <a:pt x="97" y="64"/>
                    </a:lnTo>
                    <a:lnTo>
                      <a:pt x="97" y="64"/>
                    </a:lnTo>
                    <a:lnTo>
                      <a:pt x="97" y="60"/>
                    </a:lnTo>
                    <a:lnTo>
                      <a:pt x="97" y="62"/>
                    </a:lnTo>
                    <a:lnTo>
                      <a:pt x="98" y="64"/>
                    </a:lnTo>
                    <a:lnTo>
                      <a:pt x="99" y="64"/>
                    </a:lnTo>
                    <a:lnTo>
                      <a:pt x="100" y="64"/>
                    </a:lnTo>
                    <a:lnTo>
                      <a:pt x="100" y="63"/>
                    </a:lnTo>
                    <a:lnTo>
                      <a:pt x="100" y="60"/>
                    </a:lnTo>
                    <a:lnTo>
                      <a:pt x="100" y="59"/>
                    </a:lnTo>
                    <a:lnTo>
                      <a:pt x="100" y="5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5" name="Freeform 56"/>
              <p:cNvSpPr>
                <a:spLocks/>
              </p:cNvSpPr>
              <p:nvPr/>
            </p:nvSpPr>
            <p:spPr bwMode="auto">
              <a:xfrm>
                <a:off x="5095" y="3102"/>
                <a:ext cx="21" cy="13"/>
              </a:xfrm>
              <a:custGeom>
                <a:avLst/>
                <a:gdLst/>
                <a:ahLst/>
                <a:cxnLst>
                  <a:cxn ang="0">
                    <a:pos x="8" y="11"/>
                  </a:cxn>
                  <a:cxn ang="0">
                    <a:pos x="10" y="12"/>
                  </a:cxn>
                  <a:cxn ang="0">
                    <a:pos x="11" y="11"/>
                  </a:cxn>
                  <a:cxn ang="0">
                    <a:pos x="12" y="12"/>
                  </a:cxn>
                  <a:cxn ang="0">
                    <a:pos x="14" y="12"/>
                  </a:cxn>
                  <a:cxn ang="0">
                    <a:pos x="16" y="12"/>
                  </a:cxn>
                  <a:cxn ang="0">
                    <a:pos x="18" y="13"/>
                  </a:cxn>
                  <a:cxn ang="0">
                    <a:pos x="19" y="13"/>
                  </a:cxn>
                  <a:cxn ang="0">
                    <a:pos x="19" y="13"/>
                  </a:cxn>
                  <a:cxn ang="0">
                    <a:pos x="21" y="13"/>
                  </a:cxn>
                  <a:cxn ang="0">
                    <a:pos x="20" y="9"/>
                  </a:cxn>
                  <a:cxn ang="0">
                    <a:pos x="19" y="5"/>
                  </a:cxn>
                  <a:cxn ang="0">
                    <a:pos x="16" y="4"/>
                  </a:cxn>
                  <a:cxn ang="0">
                    <a:pos x="15" y="1"/>
                  </a:cxn>
                  <a:cxn ang="0">
                    <a:pos x="14" y="1"/>
                  </a:cxn>
                  <a:cxn ang="0">
                    <a:pos x="13" y="1"/>
                  </a:cxn>
                  <a:cxn ang="0">
                    <a:pos x="12" y="0"/>
                  </a:cxn>
                  <a:cxn ang="0">
                    <a:pos x="11" y="0"/>
                  </a:cxn>
                  <a:cxn ang="0">
                    <a:pos x="8" y="1"/>
                  </a:cxn>
                  <a:cxn ang="0">
                    <a:pos x="6" y="1"/>
                  </a:cxn>
                  <a:cxn ang="0">
                    <a:pos x="5" y="2"/>
                  </a:cxn>
                  <a:cxn ang="0">
                    <a:pos x="5" y="3"/>
                  </a:cxn>
                  <a:cxn ang="0">
                    <a:pos x="3" y="8"/>
                  </a:cxn>
                  <a:cxn ang="0">
                    <a:pos x="1" y="8"/>
                  </a:cxn>
                  <a:cxn ang="0">
                    <a:pos x="0" y="9"/>
                  </a:cxn>
                  <a:cxn ang="0">
                    <a:pos x="1" y="11"/>
                  </a:cxn>
                  <a:cxn ang="0">
                    <a:pos x="1" y="11"/>
                  </a:cxn>
                  <a:cxn ang="0">
                    <a:pos x="4" y="9"/>
                  </a:cxn>
                  <a:cxn ang="0">
                    <a:pos x="6" y="10"/>
                  </a:cxn>
                  <a:cxn ang="0">
                    <a:pos x="8" y="11"/>
                  </a:cxn>
                </a:cxnLst>
                <a:rect l="0" t="0" r="r" b="b"/>
                <a:pathLst>
                  <a:path w="21" h="13">
                    <a:moveTo>
                      <a:pt x="8" y="11"/>
                    </a:moveTo>
                    <a:lnTo>
                      <a:pt x="10" y="12"/>
                    </a:lnTo>
                    <a:lnTo>
                      <a:pt x="11" y="11"/>
                    </a:lnTo>
                    <a:lnTo>
                      <a:pt x="12" y="12"/>
                    </a:lnTo>
                    <a:lnTo>
                      <a:pt x="14" y="12"/>
                    </a:lnTo>
                    <a:lnTo>
                      <a:pt x="16" y="12"/>
                    </a:lnTo>
                    <a:lnTo>
                      <a:pt x="18" y="13"/>
                    </a:lnTo>
                    <a:lnTo>
                      <a:pt x="19" y="13"/>
                    </a:lnTo>
                    <a:lnTo>
                      <a:pt x="19" y="13"/>
                    </a:lnTo>
                    <a:lnTo>
                      <a:pt x="21" y="13"/>
                    </a:lnTo>
                    <a:lnTo>
                      <a:pt x="20" y="9"/>
                    </a:lnTo>
                    <a:lnTo>
                      <a:pt x="19" y="5"/>
                    </a:lnTo>
                    <a:lnTo>
                      <a:pt x="16" y="4"/>
                    </a:lnTo>
                    <a:lnTo>
                      <a:pt x="15" y="1"/>
                    </a:lnTo>
                    <a:lnTo>
                      <a:pt x="14" y="1"/>
                    </a:lnTo>
                    <a:lnTo>
                      <a:pt x="13" y="1"/>
                    </a:lnTo>
                    <a:lnTo>
                      <a:pt x="12" y="0"/>
                    </a:lnTo>
                    <a:lnTo>
                      <a:pt x="11" y="0"/>
                    </a:lnTo>
                    <a:lnTo>
                      <a:pt x="8" y="1"/>
                    </a:lnTo>
                    <a:lnTo>
                      <a:pt x="6" y="1"/>
                    </a:lnTo>
                    <a:lnTo>
                      <a:pt x="5" y="2"/>
                    </a:lnTo>
                    <a:lnTo>
                      <a:pt x="5" y="3"/>
                    </a:lnTo>
                    <a:lnTo>
                      <a:pt x="3" y="8"/>
                    </a:lnTo>
                    <a:lnTo>
                      <a:pt x="1" y="8"/>
                    </a:lnTo>
                    <a:lnTo>
                      <a:pt x="0" y="9"/>
                    </a:lnTo>
                    <a:lnTo>
                      <a:pt x="1" y="11"/>
                    </a:lnTo>
                    <a:lnTo>
                      <a:pt x="1" y="11"/>
                    </a:lnTo>
                    <a:lnTo>
                      <a:pt x="4" y="9"/>
                    </a:lnTo>
                    <a:lnTo>
                      <a:pt x="6" y="10"/>
                    </a:lnTo>
                    <a:lnTo>
                      <a:pt x="8"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6" name="Freeform 57"/>
              <p:cNvSpPr>
                <a:spLocks/>
              </p:cNvSpPr>
              <p:nvPr/>
            </p:nvSpPr>
            <p:spPr bwMode="auto">
              <a:xfrm>
                <a:off x="4754" y="3128"/>
                <a:ext cx="7" cy="6"/>
              </a:xfrm>
              <a:custGeom>
                <a:avLst/>
                <a:gdLst/>
                <a:ahLst/>
                <a:cxnLst>
                  <a:cxn ang="0">
                    <a:pos x="4" y="5"/>
                  </a:cxn>
                  <a:cxn ang="0">
                    <a:pos x="5" y="4"/>
                  </a:cxn>
                  <a:cxn ang="0">
                    <a:pos x="7" y="3"/>
                  </a:cxn>
                  <a:cxn ang="0">
                    <a:pos x="7" y="1"/>
                  </a:cxn>
                  <a:cxn ang="0">
                    <a:pos x="6" y="1"/>
                  </a:cxn>
                  <a:cxn ang="0">
                    <a:pos x="3" y="0"/>
                  </a:cxn>
                  <a:cxn ang="0">
                    <a:pos x="2" y="1"/>
                  </a:cxn>
                  <a:cxn ang="0">
                    <a:pos x="1" y="1"/>
                  </a:cxn>
                  <a:cxn ang="0">
                    <a:pos x="0" y="4"/>
                  </a:cxn>
                  <a:cxn ang="0">
                    <a:pos x="0" y="5"/>
                  </a:cxn>
                  <a:cxn ang="0">
                    <a:pos x="0" y="6"/>
                  </a:cxn>
                  <a:cxn ang="0">
                    <a:pos x="4" y="5"/>
                  </a:cxn>
                </a:cxnLst>
                <a:rect l="0" t="0" r="r" b="b"/>
                <a:pathLst>
                  <a:path w="7" h="6">
                    <a:moveTo>
                      <a:pt x="4" y="5"/>
                    </a:moveTo>
                    <a:lnTo>
                      <a:pt x="5" y="4"/>
                    </a:lnTo>
                    <a:lnTo>
                      <a:pt x="7" y="3"/>
                    </a:lnTo>
                    <a:lnTo>
                      <a:pt x="7" y="1"/>
                    </a:lnTo>
                    <a:lnTo>
                      <a:pt x="6" y="1"/>
                    </a:lnTo>
                    <a:lnTo>
                      <a:pt x="3" y="0"/>
                    </a:lnTo>
                    <a:lnTo>
                      <a:pt x="2" y="1"/>
                    </a:lnTo>
                    <a:lnTo>
                      <a:pt x="1" y="1"/>
                    </a:lnTo>
                    <a:lnTo>
                      <a:pt x="0" y="4"/>
                    </a:lnTo>
                    <a:lnTo>
                      <a:pt x="0" y="5"/>
                    </a:lnTo>
                    <a:lnTo>
                      <a:pt x="0" y="6"/>
                    </a:lnTo>
                    <a:lnTo>
                      <a:pt x="4"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7" name="Freeform 58"/>
              <p:cNvSpPr>
                <a:spLocks/>
              </p:cNvSpPr>
              <p:nvPr/>
            </p:nvSpPr>
            <p:spPr bwMode="auto">
              <a:xfrm>
                <a:off x="4738" y="3118"/>
                <a:ext cx="4" cy="5"/>
              </a:xfrm>
              <a:custGeom>
                <a:avLst/>
                <a:gdLst/>
                <a:ahLst/>
                <a:cxnLst>
                  <a:cxn ang="0">
                    <a:pos x="2" y="5"/>
                  </a:cxn>
                  <a:cxn ang="0">
                    <a:pos x="3" y="2"/>
                  </a:cxn>
                  <a:cxn ang="0">
                    <a:pos x="4" y="1"/>
                  </a:cxn>
                  <a:cxn ang="0">
                    <a:pos x="4" y="1"/>
                  </a:cxn>
                  <a:cxn ang="0">
                    <a:pos x="2" y="0"/>
                  </a:cxn>
                  <a:cxn ang="0">
                    <a:pos x="1" y="0"/>
                  </a:cxn>
                  <a:cxn ang="0">
                    <a:pos x="0" y="1"/>
                  </a:cxn>
                  <a:cxn ang="0">
                    <a:pos x="0" y="3"/>
                  </a:cxn>
                  <a:cxn ang="0">
                    <a:pos x="2" y="5"/>
                  </a:cxn>
                </a:cxnLst>
                <a:rect l="0" t="0" r="r" b="b"/>
                <a:pathLst>
                  <a:path w="4" h="5">
                    <a:moveTo>
                      <a:pt x="2" y="5"/>
                    </a:moveTo>
                    <a:lnTo>
                      <a:pt x="3" y="2"/>
                    </a:lnTo>
                    <a:lnTo>
                      <a:pt x="4" y="1"/>
                    </a:lnTo>
                    <a:lnTo>
                      <a:pt x="4" y="1"/>
                    </a:lnTo>
                    <a:lnTo>
                      <a:pt x="2" y="0"/>
                    </a:lnTo>
                    <a:lnTo>
                      <a:pt x="1" y="0"/>
                    </a:lnTo>
                    <a:lnTo>
                      <a:pt x="0" y="1"/>
                    </a:lnTo>
                    <a:lnTo>
                      <a:pt x="0" y="3"/>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8" name="Freeform 59"/>
              <p:cNvSpPr>
                <a:spLocks/>
              </p:cNvSpPr>
              <p:nvPr/>
            </p:nvSpPr>
            <p:spPr bwMode="auto">
              <a:xfrm>
                <a:off x="4763" y="3119"/>
                <a:ext cx="4" cy="7"/>
              </a:xfrm>
              <a:custGeom>
                <a:avLst/>
                <a:gdLst/>
                <a:ahLst/>
                <a:cxnLst>
                  <a:cxn ang="0">
                    <a:pos x="2" y="6"/>
                  </a:cxn>
                  <a:cxn ang="0">
                    <a:pos x="3" y="6"/>
                  </a:cxn>
                  <a:cxn ang="0">
                    <a:pos x="4" y="7"/>
                  </a:cxn>
                  <a:cxn ang="0">
                    <a:pos x="4" y="6"/>
                  </a:cxn>
                  <a:cxn ang="0">
                    <a:pos x="4" y="2"/>
                  </a:cxn>
                  <a:cxn ang="0">
                    <a:pos x="3" y="2"/>
                  </a:cxn>
                  <a:cxn ang="0">
                    <a:pos x="3" y="1"/>
                  </a:cxn>
                  <a:cxn ang="0">
                    <a:pos x="3" y="0"/>
                  </a:cxn>
                  <a:cxn ang="0">
                    <a:pos x="2" y="0"/>
                  </a:cxn>
                  <a:cxn ang="0">
                    <a:pos x="0" y="4"/>
                  </a:cxn>
                  <a:cxn ang="0">
                    <a:pos x="1" y="6"/>
                  </a:cxn>
                  <a:cxn ang="0">
                    <a:pos x="2" y="6"/>
                  </a:cxn>
                </a:cxnLst>
                <a:rect l="0" t="0" r="r" b="b"/>
                <a:pathLst>
                  <a:path w="4" h="7">
                    <a:moveTo>
                      <a:pt x="2" y="6"/>
                    </a:moveTo>
                    <a:lnTo>
                      <a:pt x="3" y="6"/>
                    </a:lnTo>
                    <a:lnTo>
                      <a:pt x="4" y="7"/>
                    </a:lnTo>
                    <a:lnTo>
                      <a:pt x="4" y="6"/>
                    </a:lnTo>
                    <a:lnTo>
                      <a:pt x="4" y="2"/>
                    </a:lnTo>
                    <a:lnTo>
                      <a:pt x="3" y="2"/>
                    </a:lnTo>
                    <a:lnTo>
                      <a:pt x="3" y="1"/>
                    </a:lnTo>
                    <a:lnTo>
                      <a:pt x="3" y="0"/>
                    </a:lnTo>
                    <a:lnTo>
                      <a:pt x="2" y="0"/>
                    </a:lnTo>
                    <a:lnTo>
                      <a:pt x="0" y="4"/>
                    </a:lnTo>
                    <a:lnTo>
                      <a:pt x="1" y="6"/>
                    </a:lnTo>
                    <a:lnTo>
                      <a:pt x="2"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49" name="Freeform 60"/>
              <p:cNvSpPr>
                <a:spLocks/>
              </p:cNvSpPr>
              <p:nvPr/>
            </p:nvSpPr>
            <p:spPr bwMode="auto">
              <a:xfrm>
                <a:off x="4716" y="3111"/>
                <a:ext cx="8" cy="9"/>
              </a:xfrm>
              <a:custGeom>
                <a:avLst/>
                <a:gdLst/>
                <a:ahLst/>
                <a:cxnLst>
                  <a:cxn ang="0">
                    <a:pos x="0" y="9"/>
                  </a:cxn>
                  <a:cxn ang="0">
                    <a:pos x="1" y="9"/>
                  </a:cxn>
                  <a:cxn ang="0">
                    <a:pos x="2" y="7"/>
                  </a:cxn>
                  <a:cxn ang="0">
                    <a:pos x="2" y="8"/>
                  </a:cxn>
                  <a:cxn ang="0">
                    <a:pos x="4" y="7"/>
                  </a:cxn>
                  <a:cxn ang="0">
                    <a:pos x="6" y="7"/>
                  </a:cxn>
                  <a:cxn ang="0">
                    <a:pos x="6" y="6"/>
                  </a:cxn>
                  <a:cxn ang="0">
                    <a:pos x="8" y="6"/>
                  </a:cxn>
                  <a:cxn ang="0">
                    <a:pos x="7" y="4"/>
                  </a:cxn>
                  <a:cxn ang="0">
                    <a:pos x="5" y="4"/>
                  </a:cxn>
                  <a:cxn ang="0">
                    <a:pos x="6" y="2"/>
                  </a:cxn>
                  <a:cxn ang="0">
                    <a:pos x="5" y="0"/>
                  </a:cxn>
                  <a:cxn ang="0">
                    <a:pos x="3" y="0"/>
                  </a:cxn>
                  <a:cxn ang="0">
                    <a:pos x="2" y="0"/>
                  </a:cxn>
                  <a:cxn ang="0">
                    <a:pos x="0" y="3"/>
                  </a:cxn>
                  <a:cxn ang="0">
                    <a:pos x="1" y="7"/>
                  </a:cxn>
                  <a:cxn ang="0">
                    <a:pos x="0" y="8"/>
                  </a:cxn>
                  <a:cxn ang="0">
                    <a:pos x="0" y="9"/>
                  </a:cxn>
                </a:cxnLst>
                <a:rect l="0" t="0" r="r" b="b"/>
                <a:pathLst>
                  <a:path w="8" h="9">
                    <a:moveTo>
                      <a:pt x="0" y="9"/>
                    </a:moveTo>
                    <a:lnTo>
                      <a:pt x="1" y="9"/>
                    </a:lnTo>
                    <a:lnTo>
                      <a:pt x="2" y="7"/>
                    </a:lnTo>
                    <a:lnTo>
                      <a:pt x="2" y="8"/>
                    </a:lnTo>
                    <a:lnTo>
                      <a:pt x="4" y="7"/>
                    </a:lnTo>
                    <a:lnTo>
                      <a:pt x="6" y="7"/>
                    </a:lnTo>
                    <a:lnTo>
                      <a:pt x="6" y="6"/>
                    </a:lnTo>
                    <a:lnTo>
                      <a:pt x="8" y="6"/>
                    </a:lnTo>
                    <a:lnTo>
                      <a:pt x="7" y="4"/>
                    </a:lnTo>
                    <a:lnTo>
                      <a:pt x="5" y="4"/>
                    </a:lnTo>
                    <a:lnTo>
                      <a:pt x="6" y="2"/>
                    </a:lnTo>
                    <a:lnTo>
                      <a:pt x="5" y="0"/>
                    </a:lnTo>
                    <a:lnTo>
                      <a:pt x="3" y="0"/>
                    </a:lnTo>
                    <a:lnTo>
                      <a:pt x="2" y="0"/>
                    </a:lnTo>
                    <a:lnTo>
                      <a:pt x="0" y="3"/>
                    </a:lnTo>
                    <a:lnTo>
                      <a:pt x="1" y="7"/>
                    </a:lnTo>
                    <a:lnTo>
                      <a:pt x="0" y="8"/>
                    </a:lnTo>
                    <a:lnTo>
                      <a:pt x="0"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0" name="Freeform 61"/>
              <p:cNvSpPr>
                <a:spLocks/>
              </p:cNvSpPr>
              <p:nvPr/>
            </p:nvSpPr>
            <p:spPr bwMode="auto">
              <a:xfrm>
                <a:off x="4717" y="3220"/>
                <a:ext cx="7" cy="4"/>
              </a:xfrm>
              <a:custGeom>
                <a:avLst/>
                <a:gdLst/>
                <a:ahLst/>
                <a:cxnLst>
                  <a:cxn ang="0">
                    <a:pos x="6" y="0"/>
                  </a:cxn>
                  <a:cxn ang="0">
                    <a:pos x="4" y="0"/>
                  </a:cxn>
                  <a:cxn ang="0">
                    <a:pos x="1" y="2"/>
                  </a:cxn>
                  <a:cxn ang="0">
                    <a:pos x="0" y="2"/>
                  </a:cxn>
                  <a:cxn ang="0">
                    <a:pos x="1" y="3"/>
                  </a:cxn>
                  <a:cxn ang="0">
                    <a:pos x="1" y="4"/>
                  </a:cxn>
                  <a:cxn ang="0">
                    <a:pos x="2" y="4"/>
                  </a:cxn>
                  <a:cxn ang="0">
                    <a:pos x="5" y="2"/>
                  </a:cxn>
                  <a:cxn ang="0">
                    <a:pos x="7" y="2"/>
                  </a:cxn>
                  <a:cxn ang="0">
                    <a:pos x="6" y="0"/>
                  </a:cxn>
                  <a:cxn ang="0">
                    <a:pos x="6" y="0"/>
                  </a:cxn>
                </a:cxnLst>
                <a:rect l="0" t="0" r="r" b="b"/>
                <a:pathLst>
                  <a:path w="7" h="4">
                    <a:moveTo>
                      <a:pt x="6" y="0"/>
                    </a:moveTo>
                    <a:lnTo>
                      <a:pt x="4" y="0"/>
                    </a:lnTo>
                    <a:lnTo>
                      <a:pt x="1" y="2"/>
                    </a:lnTo>
                    <a:lnTo>
                      <a:pt x="0" y="2"/>
                    </a:lnTo>
                    <a:lnTo>
                      <a:pt x="1" y="3"/>
                    </a:lnTo>
                    <a:lnTo>
                      <a:pt x="1" y="4"/>
                    </a:lnTo>
                    <a:lnTo>
                      <a:pt x="2" y="4"/>
                    </a:lnTo>
                    <a:lnTo>
                      <a:pt x="5" y="2"/>
                    </a:lnTo>
                    <a:lnTo>
                      <a:pt x="7" y="2"/>
                    </a:lnTo>
                    <a:lnTo>
                      <a:pt x="6" y="0"/>
                    </a:lnTo>
                    <a:lnTo>
                      <a:pt x="6"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1" name="Freeform 62"/>
              <p:cNvSpPr>
                <a:spLocks/>
              </p:cNvSpPr>
              <p:nvPr/>
            </p:nvSpPr>
            <p:spPr bwMode="auto">
              <a:xfrm>
                <a:off x="3794" y="3117"/>
                <a:ext cx="4" cy="5"/>
              </a:xfrm>
              <a:custGeom>
                <a:avLst/>
                <a:gdLst/>
                <a:ahLst/>
                <a:cxnLst>
                  <a:cxn ang="0">
                    <a:pos x="3" y="0"/>
                  </a:cxn>
                  <a:cxn ang="0">
                    <a:pos x="2" y="0"/>
                  </a:cxn>
                  <a:cxn ang="0">
                    <a:pos x="0" y="1"/>
                  </a:cxn>
                  <a:cxn ang="0">
                    <a:pos x="2" y="5"/>
                  </a:cxn>
                  <a:cxn ang="0">
                    <a:pos x="2" y="4"/>
                  </a:cxn>
                  <a:cxn ang="0">
                    <a:pos x="3" y="4"/>
                  </a:cxn>
                  <a:cxn ang="0">
                    <a:pos x="3" y="4"/>
                  </a:cxn>
                  <a:cxn ang="0">
                    <a:pos x="3" y="3"/>
                  </a:cxn>
                  <a:cxn ang="0">
                    <a:pos x="4" y="2"/>
                  </a:cxn>
                  <a:cxn ang="0">
                    <a:pos x="4" y="1"/>
                  </a:cxn>
                  <a:cxn ang="0">
                    <a:pos x="3" y="0"/>
                  </a:cxn>
                </a:cxnLst>
                <a:rect l="0" t="0" r="r" b="b"/>
                <a:pathLst>
                  <a:path w="4" h="5">
                    <a:moveTo>
                      <a:pt x="3" y="0"/>
                    </a:moveTo>
                    <a:lnTo>
                      <a:pt x="2" y="0"/>
                    </a:lnTo>
                    <a:lnTo>
                      <a:pt x="0" y="1"/>
                    </a:lnTo>
                    <a:lnTo>
                      <a:pt x="2" y="5"/>
                    </a:lnTo>
                    <a:lnTo>
                      <a:pt x="2" y="4"/>
                    </a:lnTo>
                    <a:lnTo>
                      <a:pt x="3" y="4"/>
                    </a:lnTo>
                    <a:lnTo>
                      <a:pt x="3" y="4"/>
                    </a:lnTo>
                    <a:lnTo>
                      <a:pt x="3" y="3"/>
                    </a:lnTo>
                    <a:lnTo>
                      <a:pt x="4" y="2"/>
                    </a:lnTo>
                    <a:lnTo>
                      <a:pt x="4"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2" name="Freeform 63"/>
              <p:cNvSpPr>
                <a:spLocks/>
              </p:cNvSpPr>
              <p:nvPr/>
            </p:nvSpPr>
            <p:spPr bwMode="auto">
              <a:xfrm>
                <a:off x="4783" y="3164"/>
                <a:ext cx="3" cy="5"/>
              </a:xfrm>
              <a:custGeom>
                <a:avLst/>
                <a:gdLst/>
                <a:ahLst/>
                <a:cxnLst>
                  <a:cxn ang="0">
                    <a:pos x="0" y="1"/>
                  </a:cxn>
                  <a:cxn ang="0">
                    <a:pos x="0" y="1"/>
                  </a:cxn>
                  <a:cxn ang="0">
                    <a:pos x="0" y="2"/>
                  </a:cxn>
                  <a:cxn ang="0">
                    <a:pos x="1" y="5"/>
                  </a:cxn>
                  <a:cxn ang="0">
                    <a:pos x="1" y="5"/>
                  </a:cxn>
                  <a:cxn ang="0">
                    <a:pos x="1" y="5"/>
                  </a:cxn>
                  <a:cxn ang="0">
                    <a:pos x="3" y="4"/>
                  </a:cxn>
                  <a:cxn ang="0">
                    <a:pos x="1" y="0"/>
                  </a:cxn>
                  <a:cxn ang="0">
                    <a:pos x="1" y="0"/>
                  </a:cxn>
                  <a:cxn ang="0">
                    <a:pos x="0" y="1"/>
                  </a:cxn>
                </a:cxnLst>
                <a:rect l="0" t="0" r="r" b="b"/>
                <a:pathLst>
                  <a:path w="3" h="5">
                    <a:moveTo>
                      <a:pt x="0" y="1"/>
                    </a:moveTo>
                    <a:lnTo>
                      <a:pt x="0" y="1"/>
                    </a:lnTo>
                    <a:lnTo>
                      <a:pt x="0" y="2"/>
                    </a:lnTo>
                    <a:lnTo>
                      <a:pt x="1" y="5"/>
                    </a:lnTo>
                    <a:lnTo>
                      <a:pt x="1" y="5"/>
                    </a:lnTo>
                    <a:lnTo>
                      <a:pt x="1" y="5"/>
                    </a:lnTo>
                    <a:lnTo>
                      <a:pt x="3" y="4"/>
                    </a:lnTo>
                    <a:lnTo>
                      <a:pt x="1" y="0"/>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3" name="Freeform 64"/>
              <p:cNvSpPr>
                <a:spLocks/>
              </p:cNvSpPr>
              <p:nvPr/>
            </p:nvSpPr>
            <p:spPr bwMode="auto">
              <a:xfrm>
                <a:off x="3833" y="3104"/>
                <a:ext cx="159" cy="179"/>
              </a:xfrm>
              <a:custGeom>
                <a:avLst/>
                <a:gdLst/>
                <a:ahLst/>
                <a:cxnLst>
                  <a:cxn ang="0">
                    <a:pos x="94" y="46"/>
                  </a:cxn>
                  <a:cxn ang="0">
                    <a:pos x="87" y="39"/>
                  </a:cxn>
                  <a:cxn ang="0">
                    <a:pos x="83" y="27"/>
                  </a:cxn>
                  <a:cxn ang="0">
                    <a:pos x="62" y="28"/>
                  </a:cxn>
                  <a:cxn ang="0">
                    <a:pos x="51" y="35"/>
                  </a:cxn>
                  <a:cxn ang="0">
                    <a:pos x="53" y="15"/>
                  </a:cxn>
                  <a:cxn ang="0">
                    <a:pos x="36" y="10"/>
                  </a:cxn>
                  <a:cxn ang="0">
                    <a:pos x="35" y="16"/>
                  </a:cxn>
                  <a:cxn ang="0">
                    <a:pos x="26" y="17"/>
                  </a:cxn>
                  <a:cxn ang="0">
                    <a:pos x="28" y="30"/>
                  </a:cxn>
                  <a:cxn ang="0">
                    <a:pos x="29" y="46"/>
                  </a:cxn>
                  <a:cxn ang="0">
                    <a:pos x="25" y="48"/>
                  </a:cxn>
                  <a:cxn ang="0">
                    <a:pos x="21" y="16"/>
                  </a:cxn>
                  <a:cxn ang="0">
                    <a:pos x="6" y="17"/>
                  </a:cxn>
                  <a:cxn ang="0">
                    <a:pos x="0" y="35"/>
                  </a:cxn>
                  <a:cxn ang="0">
                    <a:pos x="5" y="52"/>
                  </a:cxn>
                  <a:cxn ang="0">
                    <a:pos x="21" y="66"/>
                  </a:cxn>
                  <a:cxn ang="0">
                    <a:pos x="45" y="70"/>
                  </a:cxn>
                  <a:cxn ang="0">
                    <a:pos x="54" y="68"/>
                  </a:cxn>
                  <a:cxn ang="0">
                    <a:pos x="66" y="65"/>
                  </a:cxn>
                  <a:cxn ang="0">
                    <a:pos x="73" y="74"/>
                  </a:cxn>
                  <a:cxn ang="0">
                    <a:pos x="86" y="83"/>
                  </a:cxn>
                  <a:cxn ang="0">
                    <a:pos x="92" y="95"/>
                  </a:cxn>
                  <a:cxn ang="0">
                    <a:pos x="95" y="113"/>
                  </a:cxn>
                  <a:cxn ang="0">
                    <a:pos x="90" y="134"/>
                  </a:cxn>
                  <a:cxn ang="0">
                    <a:pos x="72" y="135"/>
                  </a:cxn>
                  <a:cxn ang="0">
                    <a:pos x="68" y="148"/>
                  </a:cxn>
                  <a:cxn ang="0">
                    <a:pos x="79" y="146"/>
                  </a:cxn>
                  <a:cxn ang="0">
                    <a:pos x="86" y="142"/>
                  </a:cxn>
                  <a:cxn ang="0">
                    <a:pos x="92" y="147"/>
                  </a:cxn>
                  <a:cxn ang="0">
                    <a:pos x="98" y="155"/>
                  </a:cxn>
                  <a:cxn ang="0">
                    <a:pos x="101" y="160"/>
                  </a:cxn>
                  <a:cxn ang="0">
                    <a:pos x="112" y="167"/>
                  </a:cxn>
                  <a:cxn ang="0">
                    <a:pos x="118" y="173"/>
                  </a:cxn>
                  <a:cxn ang="0">
                    <a:pos x="127" y="177"/>
                  </a:cxn>
                  <a:cxn ang="0">
                    <a:pos x="126" y="167"/>
                  </a:cxn>
                  <a:cxn ang="0">
                    <a:pos x="123" y="159"/>
                  </a:cxn>
                  <a:cxn ang="0">
                    <a:pos x="137" y="166"/>
                  </a:cxn>
                  <a:cxn ang="0">
                    <a:pos x="140" y="167"/>
                  </a:cxn>
                  <a:cxn ang="0">
                    <a:pos x="141" y="161"/>
                  </a:cxn>
                  <a:cxn ang="0">
                    <a:pos x="137" y="146"/>
                  </a:cxn>
                  <a:cxn ang="0">
                    <a:pos x="130" y="141"/>
                  </a:cxn>
                  <a:cxn ang="0">
                    <a:pos x="126" y="133"/>
                  </a:cxn>
                  <a:cxn ang="0">
                    <a:pos x="125" y="125"/>
                  </a:cxn>
                  <a:cxn ang="0">
                    <a:pos x="126" y="119"/>
                  </a:cxn>
                  <a:cxn ang="0">
                    <a:pos x="139" y="134"/>
                  </a:cxn>
                  <a:cxn ang="0">
                    <a:pos x="148" y="137"/>
                  </a:cxn>
                  <a:cxn ang="0">
                    <a:pos x="152" y="125"/>
                  </a:cxn>
                  <a:cxn ang="0">
                    <a:pos x="158" y="117"/>
                  </a:cxn>
                  <a:cxn ang="0">
                    <a:pos x="148" y="110"/>
                  </a:cxn>
                  <a:cxn ang="0">
                    <a:pos x="138" y="101"/>
                  </a:cxn>
                  <a:cxn ang="0">
                    <a:pos x="130" y="94"/>
                  </a:cxn>
                  <a:cxn ang="0">
                    <a:pos x="123" y="84"/>
                  </a:cxn>
                  <a:cxn ang="0">
                    <a:pos x="130" y="81"/>
                  </a:cxn>
                  <a:cxn ang="0">
                    <a:pos x="123" y="72"/>
                  </a:cxn>
                  <a:cxn ang="0">
                    <a:pos x="119" y="65"/>
                  </a:cxn>
                  <a:cxn ang="0">
                    <a:pos x="112" y="57"/>
                  </a:cxn>
                  <a:cxn ang="0">
                    <a:pos x="107" y="57"/>
                  </a:cxn>
                </a:cxnLst>
                <a:rect l="0" t="0" r="r" b="b"/>
                <a:pathLst>
                  <a:path w="159" h="179">
                    <a:moveTo>
                      <a:pt x="104" y="50"/>
                    </a:moveTo>
                    <a:lnTo>
                      <a:pt x="105" y="48"/>
                    </a:lnTo>
                    <a:lnTo>
                      <a:pt x="105" y="46"/>
                    </a:lnTo>
                    <a:lnTo>
                      <a:pt x="104" y="43"/>
                    </a:lnTo>
                    <a:lnTo>
                      <a:pt x="99" y="42"/>
                    </a:lnTo>
                    <a:lnTo>
                      <a:pt x="98" y="39"/>
                    </a:lnTo>
                    <a:lnTo>
                      <a:pt x="98" y="39"/>
                    </a:lnTo>
                    <a:lnTo>
                      <a:pt x="97" y="41"/>
                    </a:lnTo>
                    <a:lnTo>
                      <a:pt x="95" y="43"/>
                    </a:lnTo>
                    <a:lnTo>
                      <a:pt x="94" y="42"/>
                    </a:lnTo>
                    <a:lnTo>
                      <a:pt x="93" y="43"/>
                    </a:lnTo>
                    <a:lnTo>
                      <a:pt x="94" y="46"/>
                    </a:lnTo>
                    <a:lnTo>
                      <a:pt x="94" y="47"/>
                    </a:lnTo>
                    <a:lnTo>
                      <a:pt x="94" y="46"/>
                    </a:lnTo>
                    <a:lnTo>
                      <a:pt x="92" y="46"/>
                    </a:lnTo>
                    <a:lnTo>
                      <a:pt x="92" y="46"/>
                    </a:lnTo>
                    <a:lnTo>
                      <a:pt x="91" y="44"/>
                    </a:lnTo>
                    <a:lnTo>
                      <a:pt x="91" y="42"/>
                    </a:lnTo>
                    <a:lnTo>
                      <a:pt x="90" y="42"/>
                    </a:lnTo>
                    <a:lnTo>
                      <a:pt x="89" y="44"/>
                    </a:lnTo>
                    <a:lnTo>
                      <a:pt x="92" y="39"/>
                    </a:lnTo>
                    <a:lnTo>
                      <a:pt x="92" y="38"/>
                    </a:lnTo>
                    <a:lnTo>
                      <a:pt x="89" y="39"/>
                    </a:lnTo>
                    <a:lnTo>
                      <a:pt x="87" y="39"/>
                    </a:lnTo>
                    <a:lnTo>
                      <a:pt x="86" y="41"/>
                    </a:lnTo>
                    <a:lnTo>
                      <a:pt x="85" y="41"/>
                    </a:lnTo>
                    <a:lnTo>
                      <a:pt x="85" y="39"/>
                    </a:lnTo>
                    <a:lnTo>
                      <a:pt x="83" y="40"/>
                    </a:lnTo>
                    <a:lnTo>
                      <a:pt x="87" y="37"/>
                    </a:lnTo>
                    <a:lnTo>
                      <a:pt x="87" y="36"/>
                    </a:lnTo>
                    <a:lnTo>
                      <a:pt x="87" y="34"/>
                    </a:lnTo>
                    <a:lnTo>
                      <a:pt x="85" y="33"/>
                    </a:lnTo>
                    <a:lnTo>
                      <a:pt x="83" y="33"/>
                    </a:lnTo>
                    <a:lnTo>
                      <a:pt x="83" y="32"/>
                    </a:lnTo>
                    <a:lnTo>
                      <a:pt x="83" y="31"/>
                    </a:lnTo>
                    <a:lnTo>
                      <a:pt x="83" y="27"/>
                    </a:lnTo>
                    <a:lnTo>
                      <a:pt x="82" y="26"/>
                    </a:lnTo>
                    <a:lnTo>
                      <a:pt x="82" y="25"/>
                    </a:lnTo>
                    <a:lnTo>
                      <a:pt x="79" y="24"/>
                    </a:lnTo>
                    <a:lnTo>
                      <a:pt x="78" y="24"/>
                    </a:lnTo>
                    <a:lnTo>
                      <a:pt x="72" y="21"/>
                    </a:lnTo>
                    <a:lnTo>
                      <a:pt x="69" y="21"/>
                    </a:lnTo>
                    <a:lnTo>
                      <a:pt x="66" y="22"/>
                    </a:lnTo>
                    <a:lnTo>
                      <a:pt x="64" y="25"/>
                    </a:lnTo>
                    <a:lnTo>
                      <a:pt x="64" y="27"/>
                    </a:lnTo>
                    <a:lnTo>
                      <a:pt x="65" y="28"/>
                    </a:lnTo>
                    <a:lnTo>
                      <a:pt x="64" y="28"/>
                    </a:lnTo>
                    <a:lnTo>
                      <a:pt x="62" y="28"/>
                    </a:lnTo>
                    <a:lnTo>
                      <a:pt x="61" y="30"/>
                    </a:lnTo>
                    <a:lnTo>
                      <a:pt x="59" y="28"/>
                    </a:lnTo>
                    <a:lnTo>
                      <a:pt x="58" y="29"/>
                    </a:lnTo>
                    <a:lnTo>
                      <a:pt x="57" y="28"/>
                    </a:lnTo>
                    <a:lnTo>
                      <a:pt x="57" y="25"/>
                    </a:lnTo>
                    <a:lnTo>
                      <a:pt x="55" y="28"/>
                    </a:lnTo>
                    <a:lnTo>
                      <a:pt x="55" y="31"/>
                    </a:lnTo>
                    <a:lnTo>
                      <a:pt x="54" y="31"/>
                    </a:lnTo>
                    <a:lnTo>
                      <a:pt x="54" y="32"/>
                    </a:lnTo>
                    <a:lnTo>
                      <a:pt x="53" y="35"/>
                    </a:lnTo>
                    <a:lnTo>
                      <a:pt x="50" y="36"/>
                    </a:lnTo>
                    <a:lnTo>
                      <a:pt x="51" y="35"/>
                    </a:lnTo>
                    <a:lnTo>
                      <a:pt x="50" y="34"/>
                    </a:lnTo>
                    <a:lnTo>
                      <a:pt x="50" y="32"/>
                    </a:lnTo>
                    <a:lnTo>
                      <a:pt x="52" y="33"/>
                    </a:lnTo>
                    <a:lnTo>
                      <a:pt x="53" y="32"/>
                    </a:lnTo>
                    <a:lnTo>
                      <a:pt x="51" y="32"/>
                    </a:lnTo>
                    <a:lnTo>
                      <a:pt x="51" y="32"/>
                    </a:lnTo>
                    <a:lnTo>
                      <a:pt x="54" y="21"/>
                    </a:lnTo>
                    <a:lnTo>
                      <a:pt x="52" y="20"/>
                    </a:lnTo>
                    <a:lnTo>
                      <a:pt x="51" y="17"/>
                    </a:lnTo>
                    <a:lnTo>
                      <a:pt x="51" y="17"/>
                    </a:lnTo>
                    <a:lnTo>
                      <a:pt x="52" y="16"/>
                    </a:lnTo>
                    <a:lnTo>
                      <a:pt x="53" y="15"/>
                    </a:lnTo>
                    <a:lnTo>
                      <a:pt x="52" y="14"/>
                    </a:lnTo>
                    <a:lnTo>
                      <a:pt x="50" y="12"/>
                    </a:lnTo>
                    <a:lnTo>
                      <a:pt x="48" y="11"/>
                    </a:lnTo>
                    <a:lnTo>
                      <a:pt x="50" y="10"/>
                    </a:lnTo>
                    <a:lnTo>
                      <a:pt x="49" y="5"/>
                    </a:lnTo>
                    <a:lnTo>
                      <a:pt x="47" y="3"/>
                    </a:lnTo>
                    <a:lnTo>
                      <a:pt x="40" y="3"/>
                    </a:lnTo>
                    <a:lnTo>
                      <a:pt x="39" y="3"/>
                    </a:lnTo>
                    <a:lnTo>
                      <a:pt x="38" y="3"/>
                    </a:lnTo>
                    <a:lnTo>
                      <a:pt x="34" y="6"/>
                    </a:lnTo>
                    <a:lnTo>
                      <a:pt x="36" y="8"/>
                    </a:lnTo>
                    <a:lnTo>
                      <a:pt x="36" y="10"/>
                    </a:lnTo>
                    <a:lnTo>
                      <a:pt x="35" y="8"/>
                    </a:lnTo>
                    <a:lnTo>
                      <a:pt x="33" y="7"/>
                    </a:lnTo>
                    <a:lnTo>
                      <a:pt x="31" y="8"/>
                    </a:lnTo>
                    <a:lnTo>
                      <a:pt x="31" y="10"/>
                    </a:lnTo>
                    <a:lnTo>
                      <a:pt x="32" y="12"/>
                    </a:lnTo>
                    <a:lnTo>
                      <a:pt x="31" y="11"/>
                    </a:lnTo>
                    <a:lnTo>
                      <a:pt x="29" y="10"/>
                    </a:lnTo>
                    <a:lnTo>
                      <a:pt x="29" y="10"/>
                    </a:lnTo>
                    <a:lnTo>
                      <a:pt x="28" y="11"/>
                    </a:lnTo>
                    <a:lnTo>
                      <a:pt x="29" y="13"/>
                    </a:lnTo>
                    <a:lnTo>
                      <a:pt x="35" y="15"/>
                    </a:lnTo>
                    <a:lnTo>
                      <a:pt x="35" y="16"/>
                    </a:lnTo>
                    <a:lnTo>
                      <a:pt x="27" y="14"/>
                    </a:lnTo>
                    <a:lnTo>
                      <a:pt x="27" y="15"/>
                    </a:lnTo>
                    <a:lnTo>
                      <a:pt x="26" y="14"/>
                    </a:lnTo>
                    <a:lnTo>
                      <a:pt x="25" y="15"/>
                    </a:lnTo>
                    <a:lnTo>
                      <a:pt x="26" y="16"/>
                    </a:lnTo>
                    <a:lnTo>
                      <a:pt x="28" y="16"/>
                    </a:lnTo>
                    <a:lnTo>
                      <a:pt x="30" y="17"/>
                    </a:lnTo>
                    <a:lnTo>
                      <a:pt x="32" y="19"/>
                    </a:lnTo>
                    <a:lnTo>
                      <a:pt x="33" y="21"/>
                    </a:lnTo>
                    <a:lnTo>
                      <a:pt x="32" y="21"/>
                    </a:lnTo>
                    <a:lnTo>
                      <a:pt x="29" y="17"/>
                    </a:lnTo>
                    <a:lnTo>
                      <a:pt x="26" y="17"/>
                    </a:lnTo>
                    <a:lnTo>
                      <a:pt x="25" y="17"/>
                    </a:lnTo>
                    <a:lnTo>
                      <a:pt x="24" y="18"/>
                    </a:lnTo>
                    <a:lnTo>
                      <a:pt x="25" y="21"/>
                    </a:lnTo>
                    <a:lnTo>
                      <a:pt x="25" y="24"/>
                    </a:lnTo>
                    <a:lnTo>
                      <a:pt x="25" y="25"/>
                    </a:lnTo>
                    <a:lnTo>
                      <a:pt x="25" y="26"/>
                    </a:lnTo>
                    <a:lnTo>
                      <a:pt x="27" y="28"/>
                    </a:lnTo>
                    <a:lnTo>
                      <a:pt x="29" y="28"/>
                    </a:lnTo>
                    <a:lnTo>
                      <a:pt x="29" y="27"/>
                    </a:lnTo>
                    <a:lnTo>
                      <a:pt x="29" y="28"/>
                    </a:lnTo>
                    <a:lnTo>
                      <a:pt x="29" y="29"/>
                    </a:lnTo>
                    <a:lnTo>
                      <a:pt x="28" y="30"/>
                    </a:lnTo>
                    <a:lnTo>
                      <a:pt x="25" y="30"/>
                    </a:lnTo>
                    <a:lnTo>
                      <a:pt x="25" y="32"/>
                    </a:lnTo>
                    <a:lnTo>
                      <a:pt x="23" y="35"/>
                    </a:lnTo>
                    <a:lnTo>
                      <a:pt x="23" y="36"/>
                    </a:lnTo>
                    <a:lnTo>
                      <a:pt x="25" y="36"/>
                    </a:lnTo>
                    <a:lnTo>
                      <a:pt x="25" y="39"/>
                    </a:lnTo>
                    <a:lnTo>
                      <a:pt x="26" y="40"/>
                    </a:lnTo>
                    <a:lnTo>
                      <a:pt x="29" y="41"/>
                    </a:lnTo>
                    <a:lnTo>
                      <a:pt x="30" y="41"/>
                    </a:lnTo>
                    <a:lnTo>
                      <a:pt x="30" y="42"/>
                    </a:lnTo>
                    <a:lnTo>
                      <a:pt x="30" y="45"/>
                    </a:lnTo>
                    <a:lnTo>
                      <a:pt x="29" y="46"/>
                    </a:lnTo>
                    <a:lnTo>
                      <a:pt x="29" y="50"/>
                    </a:lnTo>
                    <a:lnTo>
                      <a:pt x="29" y="53"/>
                    </a:lnTo>
                    <a:lnTo>
                      <a:pt x="28" y="52"/>
                    </a:lnTo>
                    <a:lnTo>
                      <a:pt x="29" y="50"/>
                    </a:lnTo>
                    <a:lnTo>
                      <a:pt x="28" y="49"/>
                    </a:lnTo>
                    <a:lnTo>
                      <a:pt x="28" y="49"/>
                    </a:lnTo>
                    <a:lnTo>
                      <a:pt x="25" y="49"/>
                    </a:lnTo>
                    <a:lnTo>
                      <a:pt x="23" y="50"/>
                    </a:lnTo>
                    <a:lnTo>
                      <a:pt x="21" y="52"/>
                    </a:lnTo>
                    <a:lnTo>
                      <a:pt x="19" y="51"/>
                    </a:lnTo>
                    <a:lnTo>
                      <a:pt x="23" y="48"/>
                    </a:lnTo>
                    <a:lnTo>
                      <a:pt x="25" y="48"/>
                    </a:lnTo>
                    <a:lnTo>
                      <a:pt x="26" y="47"/>
                    </a:lnTo>
                    <a:lnTo>
                      <a:pt x="27" y="47"/>
                    </a:lnTo>
                    <a:lnTo>
                      <a:pt x="29" y="47"/>
                    </a:lnTo>
                    <a:lnTo>
                      <a:pt x="29" y="45"/>
                    </a:lnTo>
                    <a:lnTo>
                      <a:pt x="28" y="44"/>
                    </a:lnTo>
                    <a:lnTo>
                      <a:pt x="26" y="43"/>
                    </a:lnTo>
                    <a:lnTo>
                      <a:pt x="21" y="36"/>
                    </a:lnTo>
                    <a:lnTo>
                      <a:pt x="20" y="34"/>
                    </a:lnTo>
                    <a:lnTo>
                      <a:pt x="21" y="28"/>
                    </a:lnTo>
                    <a:lnTo>
                      <a:pt x="19" y="23"/>
                    </a:lnTo>
                    <a:lnTo>
                      <a:pt x="19" y="20"/>
                    </a:lnTo>
                    <a:lnTo>
                      <a:pt x="21" y="16"/>
                    </a:lnTo>
                    <a:lnTo>
                      <a:pt x="21" y="13"/>
                    </a:lnTo>
                    <a:lnTo>
                      <a:pt x="29" y="3"/>
                    </a:lnTo>
                    <a:lnTo>
                      <a:pt x="29" y="2"/>
                    </a:lnTo>
                    <a:lnTo>
                      <a:pt x="27" y="1"/>
                    </a:lnTo>
                    <a:lnTo>
                      <a:pt x="19" y="0"/>
                    </a:lnTo>
                    <a:lnTo>
                      <a:pt x="12" y="4"/>
                    </a:lnTo>
                    <a:lnTo>
                      <a:pt x="8" y="8"/>
                    </a:lnTo>
                    <a:lnTo>
                      <a:pt x="7" y="10"/>
                    </a:lnTo>
                    <a:lnTo>
                      <a:pt x="7" y="12"/>
                    </a:lnTo>
                    <a:lnTo>
                      <a:pt x="6" y="13"/>
                    </a:lnTo>
                    <a:lnTo>
                      <a:pt x="5" y="15"/>
                    </a:lnTo>
                    <a:lnTo>
                      <a:pt x="6" y="17"/>
                    </a:lnTo>
                    <a:lnTo>
                      <a:pt x="4" y="17"/>
                    </a:lnTo>
                    <a:lnTo>
                      <a:pt x="4" y="20"/>
                    </a:lnTo>
                    <a:lnTo>
                      <a:pt x="5" y="21"/>
                    </a:lnTo>
                    <a:lnTo>
                      <a:pt x="3" y="21"/>
                    </a:lnTo>
                    <a:lnTo>
                      <a:pt x="3" y="23"/>
                    </a:lnTo>
                    <a:lnTo>
                      <a:pt x="2" y="24"/>
                    </a:lnTo>
                    <a:lnTo>
                      <a:pt x="2" y="26"/>
                    </a:lnTo>
                    <a:lnTo>
                      <a:pt x="1" y="28"/>
                    </a:lnTo>
                    <a:lnTo>
                      <a:pt x="2" y="31"/>
                    </a:lnTo>
                    <a:lnTo>
                      <a:pt x="3" y="31"/>
                    </a:lnTo>
                    <a:lnTo>
                      <a:pt x="2" y="32"/>
                    </a:lnTo>
                    <a:lnTo>
                      <a:pt x="0" y="35"/>
                    </a:lnTo>
                    <a:lnTo>
                      <a:pt x="2" y="39"/>
                    </a:lnTo>
                    <a:lnTo>
                      <a:pt x="0" y="40"/>
                    </a:lnTo>
                    <a:lnTo>
                      <a:pt x="0" y="44"/>
                    </a:lnTo>
                    <a:lnTo>
                      <a:pt x="2" y="47"/>
                    </a:lnTo>
                    <a:lnTo>
                      <a:pt x="12" y="48"/>
                    </a:lnTo>
                    <a:lnTo>
                      <a:pt x="14" y="51"/>
                    </a:lnTo>
                    <a:lnTo>
                      <a:pt x="17" y="52"/>
                    </a:lnTo>
                    <a:lnTo>
                      <a:pt x="14" y="53"/>
                    </a:lnTo>
                    <a:lnTo>
                      <a:pt x="11" y="54"/>
                    </a:lnTo>
                    <a:lnTo>
                      <a:pt x="7" y="51"/>
                    </a:lnTo>
                    <a:lnTo>
                      <a:pt x="4" y="50"/>
                    </a:lnTo>
                    <a:lnTo>
                      <a:pt x="5" y="52"/>
                    </a:lnTo>
                    <a:lnTo>
                      <a:pt x="4" y="54"/>
                    </a:lnTo>
                    <a:lnTo>
                      <a:pt x="9" y="61"/>
                    </a:lnTo>
                    <a:lnTo>
                      <a:pt x="12" y="63"/>
                    </a:lnTo>
                    <a:lnTo>
                      <a:pt x="10" y="63"/>
                    </a:lnTo>
                    <a:lnTo>
                      <a:pt x="13" y="64"/>
                    </a:lnTo>
                    <a:lnTo>
                      <a:pt x="13" y="63"/>
                    </a:lnTo>
                    <a:lnTo>
                      <a:pt x="14" y="63"/>
                    </a:lnTo>
                    <a:lnTo>
                      <a:pt x="17" y="64"/>
                    </a:lnTo>
                    <a:lnTo>
                      <a:pt x="19" y="63"/>
                    </a:lnTo>
                    <a:lnTo>
                      <a:pt x="20" y="61"/>
                    </a:lnTo>
                    <a:lnTo>
                      <a:pt x="20" y="64"/>
                    </a:lnTo>
                    <a:lnTo>
                      <a:pt x="21" y="66"/>
                    </a:lnTo>
                    <a:lnTo>
                      <a:pt x="23" y="68"/>
                    </a:lnTo>
                    <a:lnTo>
                      <a:pt x="25" y="68"/>
                    </a:lnTo>
                    <a:lnTo>
                      <a:pt x="27" y="68"/>
                    </a:lnTo>
                    <a:lnTo>
                      <a:pt x="25" y="68"/>
                    </a:lnTo>
                    <a:lnTo>
                      <a:pt x="27" y="67"/>
                    </a:lnTo>
                    <a:lnTo>
                      <a:pt x="36" y="70"/>
                    </a:lnTo>
                    <a:lnTo>
                      <a:pt x="36" y="69"/>
                    </a:lnTo>
                    <a:lnTo>
                      <a:pt x="39" y="68"/>
                    </a:lnTo>
                    <a:lnTo>
                      <a:pt x="43" y="71"/>
                    </a:lnTo>
                    <a:lnTo>
                      <a:pt x="44" y="71"/>
                    </a:lnTo>
                    <a:lnTo>
                      <a:pt x="44" y="71"/>
                    </a:lnTo>
                    <a:lnTo>
                      <a:pt x="45" y="70"/>
                    </a:lnTo>
                    <a:lnTo>
                      <a:pt x="44" y="71"/>
                    </a:lnTo>
                    <a:lnTo>
                      <a:pt x="45" y="72"/>
                    </a:lnTo>
                    <a:lnTo>
                      <a:pt x="46" y="70"/>
                    </a:lnTo>
                    <a:lnTo>
                      <a:pt x="47" y="69"/>
                    </a:lnTo>
                    <a:lnTo>
                      <a:pt x="49" y="70"/>
                    </a:lnTo>
                    <a:lnTo>
                      <a:pt x="50" y="72"/>
                    </a:lnTo>
                    <a:lnTo>
                      <a:pt x="51" y="72"/>
                    </a:lnTo>
                    <a:lnTo>
                      <a:pt x="50" y="71"/>
                    </a:lnTo>
                    <a:lnTo>
                      <a:pt x="49" y="68"/>
                    </a:lnTo>
                    <a:lnTo>
                      <a:pt x="47" y="68"/>
                    </a:lnTo>
                    <a:lnTo>
                      <a:pt x="47" y="66"/>
                    </a:lnTo>
                    <a:lnTo>
                      <a:pt x="54" y="68"/>
                    </a:lnTo>
                    <a:lnTo>
                      <a:pt x="55" y="68"/>
                    </a:lnTo>
                    <a:lnTo>
                      <a:pt x="55" y="68"/>
                    </a:lnTo>
                    <a:lnTo>
                      <a:pt x="56" y="68"/>
                    </a:lnTo>
                    <a:lnTo>
                      <a:pt x="58" y="71"/>
                    </a:lnTo>
                    <a:lnTo>
                      <a:pt x="62" y="70"/>
                    </a:lnTo>
                    <a:lnTo>
                      <a:pt x="63" y="68"/>
                    </a:lnTo>
                    <a:lnTo>
                      <a:pt x="61" y="63"/>
                    </a:lnTo>
                    <a:lnTo>
                      <a:pt x="60" y="63"/>
                    </a:lnTo>
                    <a:lnTo>
                      <a:pt x="58" y="62"/>
                    </a:lnTo>
                    <a:lnTo>
                      <a:pt x="60" y="61"/>
                    </a:lnTo>
                    <a:lnTo>
                      <a:pt x="62" y="61"/>
                    </a:lnTo>
                    <a:lnTo>
                      <a:pt x="66" y="65"/>
                    </a:lnTo>
                    <a:lnTo>
                      <a:pt x="66" y="64"/>
                    </a:lnTo>
                    <a:lnTo>
                      <a:pt x="68" y="65"/>
                    </a:lnTo>
                    <a:lnTo>
                      <a:pt x="69" y="65"/>
                    </a:lnTo>
                    <a:lnTo>
                      <a:pt x="69" y="71"/>
                    </a:lnTo>
                    <a:lnTo>
                      <a:pt x="70" y="72"/>
                    </a:lnTo>
                    <a:lnTo>
                      <a:pt x="71" y="70"/>
                    </a:lnTo>
                    <a:lnTo>
                      <a:pt x="72" y="71"/>
                    </a:lnTo>
                    <a:lnTo>
                      <a:pt x="73" y="71"/>
                    </a:lnTo>
                    <a:lnTo>
                      <a:pt x="73" y="72"/>
                    </a:lnTo>
                    <a:lnTo>
                      <a:pt x="73" y="73"/>
                    </a:lnTo>
                    <a:lnTo>
                      <a:pt x="72" y="74"/>
                    </a:lnTo>
                    <a:lnTo>
                      <a:pt x="73" y="74"/>
                    </a:lnTo>
                    <a:lnTo>
                      <a:pt x="79" y="79"/>
                    </a:lnTo>
                    <a:lnTo>
                      <a:pt x="79" y="82"/>
                    </a:lnTo>
                    <a:lnTo>
                      <a:pt x="78" y="84"/>
                    </a:lnTo>
                    <a:lnTo>
                      <a:pt x="76" y="83"/>
                    </a:lnTo>
                    <a:lnTo>
                      <a:pt x="74" y="83"/>
                    </a:lnTo>
                    <a:lnTo>
                      <a:pt x="75" y="86"/>
                    </a:lnTo>
                    <a:lnTo>
                      <a:pt x="75" y="89"/>
                    </a:lnTo>
                    <a:lnTo>
                      <a:pt x="79" y="87"/>
                    </a:lnTo>
                    <a:lnTo>
                      <a:pt x="80" y="85"/>
                    </a:lnTo>
                    <a:lnTo>
                      <a:pt x="82" y="85"/>
                    </a:lnTo>
                    <a:lnTo>
                      <a:pt x="83" y="84"/>
                    </a:lnTo>
                    <a:lnTo>
                      <a:pt x="86" y="83"/>
                    </a:lnTo>
                    <a:lnTo>
                      <a:pt x="87" y="84"/>
                    </a:lnTo>
                    <a:lnTo>
                      <a:pt x="84" y="85"/>
                    </a:lnTo>
                    <a:lnTo>
                      <a:pt x="85" y="85"/>
                    </a:lnTo>
                    <a:lnTo>
                      <a:pt x="84" y="87"/>
                    </a:lnTo>
                    <a:lnTo>
                      <a:pt x="88" y="91"/>
                    </a:lnTo>
                    <a:lnTo>
                      <a:pt x="88" y="90"/>
                    </a:lnTo>
                    <a:lnTo>
                      <a:pt x="88" y="89"/>
                    </a:lnTo>
                    <a:lnTo>
                      <a:pt x="88" y="88"/>
                    </a:lnTo>
                    <a:lnTo>
                      <a:pt x="90" y="89"/>
                    </a:lnTo>
                    <a:lnTo>
                      <a:pt x="90" y="93"/>
                    </a:lnTo>
                    <a:lnTo>
                      <a:pt x="90" y="94"/>
                    </a:lnTo>
                    <a:lnTo>
                      <a:pt x="92" y="95"/>
                    </a:lnTo>
                    <a:lnTo>
                      <a:pt x="93" y="94"/>
                    </a:lnTo>
                    <a:lnTo>
                      <a:pt x="94" y="97"/>
                    </a:lnTo>
                    <a:lnTo>
                      <a:pt x="95" y="101"/>
                    </a:lnTo>
                    <a:lnTo>
                      <a:pt x="96" y="102"/>
                    </a:lnTo>
                    <a:lnTo>
                      <a:pt x="97" y="105"/>
                    </a:lnTo>
                    <a:lnTo>
                      <a:pt x="98" y="105"/>
                    </a:lnTo>
                    <a:lnTo>
                      <a:pt x="98" y="109"/>
                    </a:lnTo>
                    <a:lnTo>
                      <a:pt x="98" y="109"/>
                    </a:lnTo>
                    <a:lnTo>
                      <a:pt x="98" y="111"/>
                    </a:lnTo>
                    <a:lnTo>
                      <a:pt x="97" y="112"/>
                    </a:lnTo>
                    <a:lnTo>
                      <a:pt x="96" y="112"/>
                    </a:lnTo>
                    <a:lnTo>
                      <a:pt x="95" y="113"/>
                    </a:lnTo>
                    <a:lnTo>
                      <a:pt x="95" y="117"/>
                    </a:lnTo>
                    <a:lnTo>
                      <a:pt x="94" y="118"/>
                    </a:lnTo>
                    <a:lnTo>
                      <a:pt x="93" y="118"/>
                    </a:lnTo>
                    <a:lnTo>
                      <a:pt x="87" y="125"/>
                    </a:lnTo>
                    <a:lnTo>
                      <a:pt x="87" y="126"/>
                    </a:lnTo>
                    <a:lnTo>
                      <a:pt x="88" y="128"/>
                    </a:lnTo>
                    <a:lnTo>
                      <a:pt x="90" y="130"/>
                    </a:lnTo>
                    <a:lnTo>
                      <a:pt x="90" y="131"/>
                    </a:lnTo>
                    <a:lnTo>
                      <a:pt x="91" y="132"/>
                    </a:lnTo>
                    <a:lnTo>
                      <a:pt x="91" y="134"/>
                    </a:lnTo>
                    <a:lnTo>
                      <a:pt x="90" y="134"/>
                    </a:lnTo>
                    <a:lnTo>
                      <a:pt x="90" y="134"/>
                    </a:lnTo>
                    <a:lnTo>
                      <a:pt x="88" y="134"/>
                    </a:lnTo>
                    <a:lnTo>
                      <a:pt x="88" y="134"/>
                    </a:lnTo>
                    <a:lnTo>
                      <a:pt x="87" y="134"/>
                    </a:lnTo>
                    <a:lnTo>
                      <a:pt x="85" y="135"/>
                    </a:lnTo>
                    <a:lnTo>
                      <a:pt x="83" y="135"/>
                    </a:lnTo>
                    <a:lnTo>
                      <a:pt x="83" y="137"/>
                    </a:lnTo>
                    <a:lnTo>
                      <a:pt x="82" y="137"/>
                    </a:lnTo>
                    <a:lnTo>
                      <a:pt x="80" y="136"/>
                    </a:lnTo>
                    <a:lnTo>
                      <a:pt x="77" y="137"/>
                    </a:lnTo>
                    <a:lnTo>
                      <a:pt x="75" y="135"/>
                    </a:lnTo>
                    <a:lnTo>
                      <a:pt x="73" y="135"/>
                    </a:lnTo>
                    <a:lnTo>
                      <a:pt x="72" y="135"/>
                    </a:lnTo>
                    <a:lnTo>
                      <a:pt x="72" y="134"/>
                    </a:lnTo>
                    <a:lnTo>
                      <a:pt x="71" y="134"/>
                    </a:lnTo>
                    <a:lnTo>
                      <a:pt x="71" y="136"/>
                    </a:lnTo>
                    <a:lnTo>
                      <a:pt x="70" y="136"/>
                    </a:lnTo>
                    <a:lnTo>
                      <a:pt x="71" y="138"/>
                    </a:lnTo>
                    <a:lnTo>
                      <a:pt x="69" y="138"/>
                    </a:lnTo>
                    <a:lnTo>
                      <a:pt x="68" y="140"/>
                    </a:lnTo>
                    <a:lnTo>
                      <a:pt x="67" y="141"/>
                    </a:lnTo>
                    <a:lnTo>
                      <a:pt x="66" y="141"/>
                    </a:lnTo>
                    <a:lnTo>
                      <a:pt x="66" y="145"/>
                    </a:lnTo>
                    <a:lnTo>
                      <a:pt x="68" y="147"/>
                    </a:lnTo>
                    <a:lnTo>
                      <a:pt x="68" y="148"/>
                    </a:lnTo>
                    <a:lnTo>
                      <a:pt x="69" y="148"/>
                    </a:lnTo>
                    <a:lnTo>
                      <a:pt x="71" y="149"/>
                    </a:lnTo>
                    <a:lnTo>
                      <a:pt x="72" y="149"/>
                    </a:lnTo>
                    <a:lnTo>
                      <a:pt x="74" y="150"/>
                    </a:lnTo>
                    <a:lnTo>
                      <a:pt x="74" y="150"/>
                    </a:lnTo>
                    <a:lnTo>
                      <a:pt x="75" y="150"/>
                    </a:lnTo>
                    <a:lnTo>
                      <a:pt x="76" y="149"/>
                    </a:lnTo>
                    <a:lnTo>
                      <a:pt x="76" y="148"/>
                    </a:lnTo>
                    <a:lnTo>
                      <a:pt x="78" y="148"/>
                    </a:lnTo>
                    <a:lnTo>
                      <a:pt x="79" y="148"/>
                    </a:lnTo>
                    <a:lnTo>
                      <a:pt x="79" y="147"/>
                    </a:lnTo>
                    <a:lnTo>
                      <a:pt x="79" y="146"/>
                    </a:lnTo>
                    <a:lnTo>
                      <a:pt x="79" y="145"/>
                    </a:lnTo>
                    <a:lnTo>
                      <a:pt x="81" y="145"/>
                    </a:lnTo>
                    <a:lnTo>
                      <a:pt x="82" y="148"/>
                    </a:lnTo>
                    <a:lnTo>
                      <a:pt x="84" y="148"/>
                    </a:lnTo>
                    <a:lnTo>
                      <a:pt x="86" y="148"/>
                    </a:lnTo>
                    <a:lnTo>
                      <a:pt x="86" y="147"/>
                    </a:lnTo>
                    <a:lnTo>
                      <a:pt x="86" y="146"/>
                    </a:lnTo>
                    <a:lnTo>
                      <a:pt x="86" y="145"/>
                    </a:lnTo>
                    <a:lnTo>
                      <a:pt x="84" y="145"/>
                    </a:lnTo>
                    <a:lnTo>
                      <a:pt x="84" y="143"/>
                    </a:lnTo>
                    <a:lnTo>
                      <a:pt x="85" y="142"/>
                    </a:lnTo>
                    <a:lnTo>
                      <a:pt x="86" y="142"/>
                    </a:lnTo>
                    <a:lnTo>
                      <a:pt x="86" y="144"/>
                    </a:lnTo>
                    <a:lnTo>
                      <a:pt x="87" y="143"/>
                    </a:lnTo>
                    <a:lnTo>
                      <a:pt x="87" y="145"/>
                    </a:lnTo>
                    <a:lnTo>
                      <a:pt x="87" y="145"/>
                    </a:lnTo>
                    <a:lnTo>
                      <a:pt x="88" y="145"/>
                    </a:lnTo>
                    <a:lnTo>
                      <a:pt x="89" y="145"/>
                    </a:lnTo>
                    <a:lnTo>
                      <a:pt x="90" y="145"/>
                    </a:lnTo>
                    <a:lnTo>
                      <a:pt x="90" y="145"/>
                    </a:lnTo>
                    <a:lnTo>
                      <a:pt x="91" y="145"/>
                    </a:lnTo>
                    <a:lnTo>
                      <a:pt x="92" y="145"/>
                    </a:lnTo>
                    <a:lnTo>
                      <a:pt x="93" y="146"/>
                    </a:lnTo>
                    <a:lnTo>
                      <a:pt x="92" y="147"/>
                    </a:lnTo>
                    <a:lnTo>
                      <a:pt x="93" y="149"/>
                    </a:lnTo>
                    <a:lnTo>
                      <a:pt x="94" y="149"/>
                    </a:lnTo>
                    <a:lnTo>
                      <a:pt x="94" y="151"/>
                    </a:lnTo>
                    <a:lnTo>
                      <a:pt x="94" y="152"/>
                    </a:lnTo>
                    <a:lnTo>
                      <a:pt x="94" y="152"/>
                    </a:lnTo>
                    <a:lnTo>
                      <a:pt x="95" y="152"/>
                    </a:lnTo>
                    <a:lnTo>
                      <a:pt x="95" y="153"/>
                    </a:lnTo>
                    <a:lnTo>
                      <a:pt x="96" y="153"/>
                    </a:lnTo>
                    <a:lnTo>
                      <a:pt x="96" y="153"/>
                    </a:lnTo>
                    <a:lnTo>
                      <a:pt x="97" y="156"/>
                    </a:lnTo>
                    <a:lnTo>
                      <a:pt x="98" y="156"/>
                    </a:lnTo>
                    <a:lnTo>
                      <a:pt x="98" y="155"/>
                    </a:lnTo>
                    <a:lnTo>
                      <a:pt x="99" y="155"/>
                    </a:lnTo>
                    <a:lnTo>
                      <a:pt x="99" y="156"/>
                    </a:lnTo>
                    <a:lnTo>
                      <a:pt x="99" y="157"/>
                    </a:lnTo>
                    <a:lnTo>
                      <a:pt x="100" y="157"/>
                    </a:lnTo>
                    <a:lnTo>
                      <a:pt x="100" y="156"/>
                    </a:lnTo>
                    <a:lnTo>
                      <a:pt x="101" y="155"/>
                    </a:lnTo>
                    <a:lnTo>
                      <a:pt x="102" y="156"/>
                    </a:lnTo>
                    <a:lnTo>
                      <a:pt x="102" y="157"/>
                    </a:lnTo>
                    <a:lnTo>
                      <a:pt x="103" y="158"/>
                    </a:lnTo>
                    <a:lnTo>
                      <a:pt x="104" y="158"/>
                    </a:lnTo>
                    <a:lnTo>
                      <a:pt x="102" y="159"/>
                    </a:lnTo>
                    <a:lnTo>
                      <a:pt x="101" y="160"/>
                    </a:lnTo>
                    <a:lnTo>
                      <a:pt x="100" y="159"/>
                    </a:lnTo>
                    <a:lnTo>
                      <a:pt x="102" y="163"/>
                    </a:lnTo>
                    <a:lnTo>
                      <a:pt x="103" y="164"/>
                    </a:lnTo>
                    <a:lnTo>
                      <a:pt x="105" y="165"/>
                    </a:lnTo>
                    <a:lnTo>
                      <a:pt x="105" y="165"/>
                    </a:lnTo>
                    <a:lnTo>
                      <a:pt x="108" y="167"/>
                    </a:lnTo>
                    <a:lnTo>
                      <a:pt x="108" y="167"/>
                    </a:lnTo>
                    <a:lnTo>
                      <a:pt x="108" y="167"/>
                    </a:lnTo>
                    <a:lnTo>
                      <a:pt x="110" y="168"/>
                    </a:lnTo>
                    <a:lnTo>
                      <a:pt x="111" y="167"/>
                    </a:lnTo>
                    <a:lnTo>
                      <a:pt x="112" y="167"/>
                    </a:lnTo>
                    <a:lnTo>
                      <a:pt x="112" y="167"/>
                    </a:lnTo>
                    <a:lnTo>
                      <a:pt x="112" y="168"/>
                    </a:lnTo>
                    <a:lnTo>
                      <a:pt x="112" y="168"/>
                    </a:lnTo>
                    <a:lnTo>
                      <a:pt x="113" y="167"/>
                    </a:lnTo>
                    <a:lnTo>
                      <a:pt x="114" y="168"/>
                    </a:lnTo>
                    <a:lnTo>
                      <a:pt x="115" y="167"/>
                    </a:lnTo>
                    <a:lnTo>
                      <a:pt x="114" y="169"/>
                    </a:lnTo>
                    <a:lnTo>
                      <a:pt x="115" y="170"/>
                    </a:lnTo>
                    <a:lnTo>
                      <a:pt x="116" y="170"/>
                    </a:lnTo>
                    <a:lnTo>
                      <a:pt x="116" y="170"/>
                    </a:lnTo>
                    <a:lnTo>
                      <a:pt x="116" y="171"/>
                    </a:lnTo>
                    <a:lnTo>
                      <a:pt x="116" y="172"/>
                    </a:lnTo>
                    <a:lnTo>
                      <a:pt x="118" y="173"/>
                    </a:lnTo>
                    <a:lnTo>
                      <a:pt x="118" y="171"/>
                    </a:lnTo>
                    <a:lnTo>
                      <a:pt x="118" y="173"/>
                    </a:lnTo>
                    <a:lnTo>
                      <a:pt x="119" y="173"/>
                    </a:lnTo>
                    <a:lnTo>
                      <a:pt x="119" y="174"/>
                    </a:lnTo>
                    <a:lnTo>
                      <a:pt x="120" y="174"/>
                    </a:lnTo>
                    <a:lnTo>
                      <a:pt x="121" y="174"/>
                    </a:lnTo>
                    <a:lnTo>
                      <a:pt x="122" y="175"/>
                    </a:lnTo>
                    <a:lnTo>
                      <a:pt x="124" y="175"/>
                    </a:lnTo>
                    <a:lnTo>
                      <a:pt x="125" y="176"/>
                    </a:lnTo>
                    <a:lnTo>
                      <a:pt x="126" y="177"/>
                    </a:lnTo>
                    <a:lnTo>
                      <a:pt x="127" y="177"/>
                    </a:lnTo>
                    <a:lnTo>
                      <a:pt x="127" y="177"/>
                    </a:lnTo>
                    <a:lnTo>
                      <a:pt x="129" y="176"/>
                    </a:lnTo>
                    <a:lnTo>
                      <a:pt x="131" y="179"/>
                    </a:lnTo>
                    <a:lnTo>
                      <a:pt x="134" y="178"/>
                    </a:lnTo>
                    <a:lnTo>
                      <a:pt x="133" y="178"/>
                    </a:lnTo>
                    <a:lnTo>
                      <a:pt x="133" y="177"/>
                    </a:lnTo>
                    <a:lnTo>
                      <a:pt x="133" y="176"/>
                    </a:lnTo>
                    <a:lnTo>
                      <a:pt x="133" y="175"/>
                    </a:lnTo>
                    <a:lnTo>
                      <a:pt x="133" y="174"/>
                    </a:lnTo>
                    <a:lnTo>
                      <a:pt x="133" y="174"/>
                    </a:lnTo>
                    <a:lnTo>
                      <a:pt x="129" y="169"/>
                    </a:lnTo>
                    <a:lnTo>
                      <a:pt x="128" y="169"/>
                    </a:lnTo>
                    <a:lnTo>
                      <a:pt x="126" y="167"/>
                    </a:lnTo>
                    <a:lnTo>
                      <a:pt x="126" y="166"/>
                    </a:lnTo>
                    <a:lnTo>
                      <a:pt x="124" y="165"/>
                    </a:lnTo>
                    <a:lnTo>
                      <a:pt x="124" y="164"/>
                    </a:lnTo>
                    <a:lnTo>
                      <a:pt x="123" y="164"/>
                    </a:lnTo>
                    <a:lnTo>
                      <a:pt x="123" y="163"/>
                    </a:lnTo>
                    <a:lnTo>
                      <a:pt x="123" y="163"/>
                    </a:lnTo>
                    <a:lnTo>
                      <a:pt x="122" y="163"/>
                    </a:lnTo>
                    <a:lnTo>
                      <a:pt x="117" y="156"/>
                    </a:lnTo>
                    <a:lnTo>
                      <a:pt x="119" y="156"/>
                    </a:lnTo>
                    <a:lnTo>
                      <a:pt x="123" y="159"/>
                    </a:lnTo>
                    <a:lnTo>
                      <a:pt x="123" y="159"/>
                    </a:lnTo>
                    <a:lnTo>
                      <a:pt x="123" y="159"/>
                    </a:lnTo>
                    <a:lnTo>
                      <a:pt x="124" y="159"/>
                    </a:lnTo>
                    <a:lnTo>
                      <a:pt x="127" y="162"/>
                    </a:lnTo>
                    <a:lnTo>
                      <a:pt x="127" y="163"/>
                    </a:lnTo>
                    <a:lnTo>
                      <a:pt x="129" y="163"/>
                    </a:lnTo>
                    <a:lnTo>
                      <a:pt x="130" y="165"/>
                    </a:lnTo>
                    <a:lnTo>
                      <a:pt x="133" y="165"/>
                    </a:lnTo>
                    <a:lnTo>
                      <a:pt x="134" y="167"/>
                    </a:lnTo>
                    <a:lnTo>
                      <a:pt x="134" y="166"/>
                    </a:lnTo>
                    <a:lnTo>
                      <a:pt x="135" y="167"/>
                    </a:lnTo>
                    <a:lnTo>
                      <a:pt x="136" y="167"/>
                    </a:lnTo>
                    <a:lnTo>
                      <a:pt x="137" y="166"/>
                    </a:lnTo>
                    <a:lnTo>
                      <a:pt x="137" y="166"/>
                    </a:lnTo>
                    <a:lnTo>
                      <a:pt x="137" y="167"/>
                    </a:lnTo>
                    <a:lnTo>
                      <a:pt x="137" y="167"/>
                    </a:lnTo>
                    <a:lnTo>
                      <a:pt x="138" y="167"/>
                    </a:lnTo>
                    <a:lnTo>
                      <a:pt x="138" y="168"/>
                    </a:lnTo>
                    <a:lnTo>
                      <a:pt x="138" y="169"/>
                    </a:lnTo>
                    <a:lnTo>
                      <a:pt x="137" y="169"/>
                    </a:lnTo>
                    <a:lnTo>
                      <a:pt x="139" y="170"/>
                    </a:lnTo>
                    <a:lnTo>
                      <a:pt x="140" y="170"/>
                    </a:lnTo>
                    <a:lnTo>
                      <a:pt x="141" y="170"/>
                    </a:lnTo>
                    <a:lnTo>
                      <a:pt x="139" y="167"/>
                    </a:lnTo>
                    <a:lnTo>
                      <a:pt x="139" y="166"/>
                    </a:lnTo>
                    <a:lnTo>
                      <a:pt x="140" y="167"/>
                    </a:lnTo>
                    <a:lnTo>
                      <a:pt x="141" y="167"/>
                    </a:lnTo>
                    <a:lnTo>
                      <a:pt x="142" y="167"/>
                    </a:lnTo>
                    <a:lnTo>
                      <a:pt x="142" y="167"/>
                    </a:lnTo>
                    <a:lnTo>
                      <a:pt x="142" y="166"/>
                    </a:lnTo>
                    <a:lnTo>
                      <a:pt x="141" y="166"/>
                    </a:lnTo>
                    <a:lnTo>
                      <a:pt x="141" y="165"/>
                    </a:lnTo>
                    <a:lnTo>
                      <a:pt x="141" y="165"/>
                    </a:lnTo>
                    <a:lnTo>
                      <a:pt x="140" y="165"/>
                    </a:lnTo>
                    <a:lnTo>
                      <a:pt x="139" y="162"/>
                    </a:lnTo>
                    <a:lnTo>
                      <a:pt x="139" y="159"/>
                    </a:lnTo>
                    <a:lnTo>
                      <a:pt x="141" y="162"/>
                    </a:lnTo>
                    <a:lnTo>
                      <a:pt x="141" y="161"/>
                    </a:lnTo>
                    <a:lnTo>
                      <a:pt x="141" y="160"/>
                    </a:lnTo>
                    <a:lnTo>
                      <a:pt x="141" y="159"/>
                    </a:lnTo>
                    <a:lnTo>
                      <a:pt x="142" y="156"/>
                    </a:lnTo>
                    <a:lnTo>
                      <a:pt x="141" y="156"/>
                    </a:lnTo>
                    <a:lnTo>
                      <a:pt x="141" y="152"/>
                    </a:lnTo>
                    <a:lnTo>
                      <a:pt x="140" y="152"/>
                    </a:lnTo>
                    <a:lnTo>
                      <a:pt x="137" y="151"/>
                    </a:lnTo>
                    <a:lnTo>
                      <a:pt x="137" y="149"/>
                    </a:lnTo>
                    <a:lnTo>
                      <a:pt x="139" y="149"/>
                    </a:lnTo>
                    <a:lnTo>
                      <a:pt x="139" y="147"/>
                    </a:lnTo>
                    <a:lnTo>
                      <a:pt x="139" y="145"/>
                    </a:lnTo>
                    <a:lnTo>
                      <a:pt x="137" y="146"/>
                    </a:lnTo>
                    <a:lnTo>
                      <a:pt x="137" y="145"/>
                    </a:lnTo>
                    <a:lnTo>
                      <a:pt x="137" y="145"/>
                    </a:lnTo>
                    <a:lnTo>
                      <a:pt x="137" y="144"/>
                    </a:lnTo>
                    <a:lnTo>
                      <a:pt x="135" y="145"/>
                    </a:lnTo>
                    <a:lnTo>
                      <a:pt x="135" y="142"/>
                    </a:lnTo>
                    <a:lnTo>
                      <a:pt x="134" y="142"/>
                    </a:lnTo>
                    <a:lnTo>
                      <a:pt x="132" y="143"/>
                    </a:lnTo>
                    <a:lnTo>
                      <a:pt x="131" y="143"/>
                    </a:lnTo>
                    <a:lnTo>
                      <a:pt x="133" y="141"/>
                    </a:lnTo>
                    <a:lnTo>
                      <a:pt x="132" y="141"/>
                    </a:lnTo>
                    <a:lnTo>
                      <a:pt x="130" y="141"/>
                    </a:lnTo>
                    <a:lnTo>
                      <a:pt x="130" y="141"/>
                    </a:lnTo>
                    <a:lnTo>
                      <a:pt x="130" y="143"/>
                    </a:lnTo>
                    <a:lnTo>
                      <a:pt x="129" y="141"/>
                    </a:lnTo>
                    <a:lnTo>
                      <a:pt x="129" y="141"/>
                    </a:lnTo>
                    <a:lnTo>
                      <a:pt x="128" y="140"/>
                    </a:lnTo>
                    <a:lnTo>
                      <a:pt x="128" y="138"/>
                    </a:lnTo>
                    <a:lnTo>
                      <a:pt x="127" y="138"/>
                    </a:lnTo>
                    <a:lnTo>
                      <a:pt x="127" y="137"/>
                    </a:lnTo>
                    <a:lnTo>
                      <a:pt x="127" y="136"/>
                    </a:lnTo>
                    <a:lnTo>
                      <a:pt x="127" y="135"/>
                    </a:lnTo>
                    <a:lnTo>
                      <a:pt x="127" y="135"/>
                    </a:lnTo>
                    <a:lnTo>
                      <a:pt x="126" y="134"/>
                    </a:lnTo>
                    <a:lnTo>
                      <a:pt x="126" y="133"/>
                    </a:lnTo>
                    <a:lnTo>
                      <a:pt x="127" y="132"/>
                    </a:lnTo>
                    <a:lnTo>
                      <a:pt x="125" y="132"/>
                    </a:lnTo>
                    <a:lnTo>
                      <a:pt x="123" y="133"/>
                    </a:lnTo>
                    <a:lnTo>
                      <a:pt x="123" y="132"/>
                    </a:lnTo>
                    <a:lnTo>
                      <a:pt x="123" y="130"/>
                    </a:lnTo>
                    <a:lnTo>
                      <a:pt x="123" y="129"/>
                    </a:lnTo>
                    <a:lnTo>
                      <a:pt x="123" y="128"/>
                    </a:lnTo>
                    <a:lnTo>
                      <a:pt x="124" y="129"/>
                    </a:lnTo>
                    <a:lnTo>
                      <a:pt x="126" y="128"/>
                    </a:lnTo>
                    <a:lnTo>
                      <a:pt x="127" y="128"/>
                    </a:lnTo>
                    <a:lnTo>
                      <a:pt x="127" y="126"/>
                    </a:lnTo>
                    <a:lnTo>
                      <a:pt x="125" y="125"/>
                    </a:lnTo>
                    <a:lnTo>
                      <a:pt x="123" y="124"/>
                    </a:lnTo>
                    <a:lnTo>
                      <a:pt x="123" y="123"/>
                    </a:lnTo>
                    <a:lnTo>
                      <a:pt x="122" y="122"/>
                    </a:lnTo>
                    <a:lnTo>
                      <a:pt x="123" y="122"/>
                    </a:lnTo>
                    <a:lnTo>
                      <a:pt x="123" y="121"/>
                    </a:lnTo>
                    <a:lnTo>
                      <a:pt x="123" y="121"/>
                    </a:lnTo>
                    <a:lnTo>
                      <a:pt x="126" y="123"/>
                    </a:lnTo>
                    <a:lnTo>
                      <a:pt x="127" y="123"/>
                    </a:lnTo>
                    <a:lnTo>
                      <a:pt x="126" y="121"/>
                    </a:lnTo>
                    <a:lnTo>
                      <a:pt x="127" y="121"/>
                    </a:lnTo>
                    <a:lnTo>
                      <a:pt x="126" y="119"/>
                    </a:lnTo>
                    <a:lnTo>
                      <a:pt x="126" y="119"/>
                    </a:lnTo>
                    <a:lnTo>
                      <a:pt x="127" y="119"/>
                    </a:lnTo>
                    <a:lnTo>
                      <a:pt x="128" y="120"/>
                    </a:lnTo>
                    <a:lnTo>
                      <a:pt x="129" y="122"/>
                    </a:lnTo>
                    <a:lnTo>
                      <a:pt x="128" y="123"/>
                    </a:lnTo>
                    <a:lnTo>
                      <a:pt x="130" y="123"/>
                    </a:lnTo>
                    <a:lnTo>
                      <a:pt x="134" y="126"/>
                    </a:lnTo>
                    <a:lnTo>
                      <a:pt x="134" y="128"/>
                    </a:lnTo>
                    <a:lnTo>
                      <a:pt x="136" y="128"/>
                    </a:lnTo>
                    <a:lnTo>
                      <a:pt x="137" y="127"/>
                    </a:lnTo>
                    <a:lnTo>
                      <a:pt x="137" y="129"/>
                    </a:lnTo>
                    <a:lnTo>
                      <a:pt x="137" y="132"/>
                    </a:lnTo>
                    <a:lnTo>
                      <a:pt x="139" y="134"/>
                    </a:lnTo>
                    <a:lnTo>
                      <a:pt x="141" y="134"/>
                    </a:lnTo>
                    <a:lnTo>
                      <a:pt x="141" y="135"/>
                    </a:lnTo>
                    <a:lnTo>
                      <a:pt x="141" y="137"/>
                    </a:lnTo>
                    <a:lnTo>
                      <a:pt x="141" y="138"/>
                    </a:lnTo>
                    <a:lnTo>
                      <a:pt x="143" y="138"/>
                    </a:lnTo>
                    <a:lnTo>
                      <a:pt x="144" y="140"/>
                    </a:lnTo>
                    <a:lnTo>
                      <a:pt x="145" y="138"/>
                    </a:lnTo>
                    <a:lnTo>
                      <a:pt x="146" y="141"/>
                    </a:lnTo>
                    <a:lnTo>
                      <a:pt x="146" y="141"/>
                    </a:lnTo>
                    <a:lnTo>
                      <a:pt x="147" y="141"/>
                    </a:lnTo>
                    <a:lnTo>
                      <a:pt x="147" y="141"/>
                    </a:lnTo>
                    <a:lnTo>
                      <a:pt x="148" y="137"/>
                    </a:lnTo>
                    <a:lnTo>
                      <a:pt x="148" y="137"/>
                    </a:lnTo>
                    <a:lnTo>
                      <a:pt x="148" y="132"/>
                    </a:lnTo>
                    <a:lnTo>
                      <a:pt x="148" y="130"/>
                    </a:lnTo>
                    <a:lnTo>
                      <a:pt x="150" y="133"/>
                    </a:lnTo>
                    <a:lnTo>
                      <a:pt x="152" y="133"/>
                    </a:lnTo>
                    <a:lnTo>
                      <a:pt x="152" y="130"/>
                    </a:lnTo>
                    <a:lnTo>
                      <a:pt x="153" y="130"/>
                    </a:lnTo>
                    <a:lnTo>
                      <a:pt x="153" y="127"/>
                    </a:lnTo>
                    <a:lnTo>
                      <a:pt x="155" y="127"/>
                    </a:lnTo>
                    <a:lnTo>
                      <a:pt x="154" y="126"/>
                    </a:lnTo>
                    <a:lnTo>
                      <a:pt x="152" y="126"/>
                    </a:lnTo>
                    <a:lnTo>
                      <a:pt x="152" y="125"/>
                    </a:lnTo>
                    <a:lnTo>
                      <a:pt x="153" y="125"/>
                    </a:lnTo>
                    <a:lnTo>
                      <a:pt x="154" y="123"/>
                    </a:lnTo>
                    <a:lnTo>
                      <a:pt x="152" y="123"/>
                    </a:lnTo>
                    <a:lnTo>
                      <a:pt x="153" y="123"/>
                    </a:lnTo>
                    <a:lnTo>
                      <a:pt x="156" y="123"/>
                    </a:lnTo>
                    <a:lnTo>
                      <a:pt x="157" y="124"/>
                    </a:lnTo>
                    <a:lnTo>
                      <a:pt x="158" y="123"/>
                    </a:lnTo>
                    <a:lnTo>
                      <a:pt x="156" y="122"/>
                    </a:lnTo>
                    <a:lnTo>
                      <a:pt x="157" y="120"/>
                    </a:lnTo>
                    <a:lnTo>
                      <a:pt x="158" y="120"/>
                    </a:lnTo>
                    <a:lnTo>
                      <a:pt x="159" y="119"/>
                    </a:lnTo>
                    <a:lnTo>
                      <a:pt x="158" y="117"/>
                    </a:lnTo>
                    <a:lnTo>
                      <a:pt x="156" y="115"/>
                    </a:lnTo>
                    <a:lnTo>
                      <a:pt x="156" y="115"/>
                    </a:lnTo>
                    <a:lnTo>
                      <a:pt x="155" y="114"/>
                    </a:lnTo>
                    <a:lnTo>
                      <a:pt x="153" y="114"/>
                    </a:lnTo>
                    <a:lnTo>
                      <a:pt x="152" y="113"/>
                    </a:lnTo>
                    <a:lnTo>
                      <a:pt x="151" y="114"/>
                    </a:lnTo>
                    <a:lnTo>
                      <a:pt x="148" y="115"/>
                    </a:lnTo>
                    <a:lnTo>
                      <a:pt x="148" y="112"/>
                    </a:lnTo>
                    <a:lnTo>
                      <a:pt x="150" y="111"/>
                    </a:lnTo>
                    <a:lnTo>
                      <a:pt x="150" y="109"/>
                    </a:lnTo>
                    <a:lnTo>
                      <a:pt x="148" y="109"/>
                    </a:lnTo>
                    <a:lnTo>
                      <a:pt x="148" y="110"/>
                    </a:lnTo>
                    <a:lnTo>
                      <a:pt x="145" y="111"/>
                    </a:lnTo>
                    <a:lnTo>
                      <a:pt x="144" y="110"/>
                    </a:lnTo>
                    <a:lnTo>
                      <a:pt x="145" y="109"/>
                    </a:lnTo>
                    <a:lnTo>
                      <a:pt x="143" y="109"/>
                    </a:lnTo>
                    <a:lnTo>
                      <a:pt x="144" y="108"/>
                    </a:lnTo>
                    <a:lnTo>
                      <a:pt x="145" y="108"/>
                    </a:lnTo>
                    <a:lnTo>
                      <a:pt x="145" y="108"/>
                    </a:lnTo>
                    <a:lnTo>
                      <a:pt x="142" y="103"/>
                    </a:lnTo>
                    <a:lnTo>
                      <a:pt x="141" y="101"/>
                    </a:lnTo>
                    <a:lnTo>
                      <a:pt x="139" y="102"/>
                    </a:lnTo>
                    <a:lnTo>
                      <a:pt x="138" y="101"/>
                    </a:lnTo>
                    <a:lnTo>
                      <a:pt x="138" y="101"/>
                    </a:lnTo>
                    <a:lnTo>
                      <a:pt x="139" y="100"/>
                    </a:lnTo>
                    <a:lnTo>
                      <a:pt x="139" y="98"/>
                    </a:lnTo>
                    <a:lnTo>
                      <a:pt x="135" y="99"/>
                    </a:lnTo>
                    <a:lnTo>
                      <a:pt x="134" y="101"/>
                    </a:lnTo>
                    <a:lnTo>
                      <a:pt x="133" y="99"/>
                    </a:lnTo>
                    <a:lnTo>
                      <a:pt x="132" y="99"/>
                    </a:lnTo>
                    <a:lnTo>
                      <a:pt x="132" y="98"/>
                    </a:lnTo>
                    <a:lnTo>
                      <a:pt x="133" y="97"/>
                    </a:lnTo>
                    <a:lnTo>
                      <a:pt x="132" y="96"/>
                    </a:lnTo>
                    <a:lnTo>
                      <a:pt x="129" y="96"/>
                    </a:lnTo>
                    <a:lnTo>
                      <a:pt x="129" y="96"/>
                    </a:lnTo>
                    <a:lnTo>
                      <a:pt x="130" y="94"/>
                    </a:lnTo>
                    <a:lnTo>
                      <a:pt x="129" y="93"/>
                    </a:lnTo>
                    <a:lnTo>
                      <a:pt x="121" y="90"/>
                    </a:lnTo>
                    <a:lnTo>
                      <a:pt x="120" y="90"/>
                    </a:lnTo>
                    <a:lnTo>
                      <a:pt x="123" y="90"/>
                    </a:lnTo>
                    <a:lnTo>
                      <a:pt x="123" y="89"/>
                    </a:lnTo>
                    <a:lnTo>
                      <a:pt x="124" y="89"/>
                    </a:lnTo>
                    <a:lnTo>
                      <a:pt x="123" y="88"/>
                    </a:lnTo>
                    <a:lnTo>
                      <a:pt x="123" y="87"/>
                    </a:lnTo>
                    <a:lnTo>
                      <a:pt x="122" y="86"/>
                    </a:lnTo>
                    <a:lnTo>
                      <a:pt x="122" y="85"/>
                    </a:lnTo>
                    <a:lnTo>
                      <a:pt x="123" y="85"/>
                    </a:lnTo>
                    <a:lnTo>
                      <a:pt x="123" y="84"/>
                    </a:lnTo>
                    <a:lnTo>
                      <a:pt x="121" y="82"/>
                    </a:lnTo>
                    <a:lnTo>
                      <a:pt x="119" y="82"/>
                    </a:lnTo>
                    <a:lnTo>
                      <a:pt x="119" y="81"/>
                    </a:lnTo>
                    <a:lnTo>
                      <a:pt x="121" y="81"/>
                    </a:lnTo>
                    <a:lnTo>
                      <a:pt x="122" y="81"/>
                    </a:lnTo>
                    <a:lnTo>
                      <a:pt x="123" y="81"/>
                    </a:lnTo>
                    <a:lnTo>
                      <a:pt x="122" y="79"/>
                    </a:lnTo>
                    <a:lnTo>
                      <a:pt x="126" y="82"/>
                    </a:lnTo>
                    <a:lnTo>
                      <a:pt x="127" y="82"/>
                    </a:lnTo>
                    <a:lnTo>
                      <a:pt x="129" y="81"/>
                    </a:lnTo>
                    <a:lnTo>
                      <a:pt x="130" y="82"/>
                    </a:lnTo>
                    <a:lnTo>
                      <a:pt x="130" y="81"/>
                    </a:lnTo>
                    <a:lnTo>
                      <a:pt x="130" y="79"/>
                    </a:lnTo>
                    <a:lnTo>
                      <a:pt x="127" y="77"/>
                    </a:lnTo>
                    <a:lnTo>
                      <a:pt x="123" y="77"/>
                    </a:lnTo>
                    <a:lnTo>
                      <a:pt x="122" y="76"/>
                    </a:lnTo>
                    <a:lnTo>
                      <a:pt x="121" y="77"/>
                    </a:lnTo>
                    <a:lnTo>
                      <a:pt x="119" y="76"/>
                    </a:lnTo>
                    <a:lnTo>
                      <a:pt x="119" y="75"/>
                    </a:lnTo>
                    <a:lnTo>
                      <a:pt x="118" y="76"/>
                    </a:lnTo>
                    <a:lnTo>
                      <a:pt x="119" y="74"/>
                    </a:lnTo>
                    <a:lnTo>
                      <a:pt x="121" y="74"/>
                    </a:lnTo>
                    <a:lnTo>
                      <a:pt x="123" y="73"/>
                    </a:lnTo>
                    <a:lnTo>
                      <a:pt x="123" y="72"/>
                    </a:lnTo>
                    <a:lnTo>
                      <a:pt x="125" y="72"/>
                    </a:lnTo>
                    <a:lnTo>
                      <a:pt x="127" y="72"/>
                    </a:lnTo>
                    <a:lnTo>
                      <a:pt x="127" y="71"/>
                    </a:lnTo>
                    <a:lnTo>
                      <a:pt x="123" y="65"/>
                    </a:lnTo>
                    <a:lnTo>
                      <a:pt x="122" y="64"/>
                    </a:lnTo>
                    <a:lnTo>
                      <a:pt x="121" y="65"/>
                    </a:lnTo>
                    <a:lnTo>
                      <a:pt x="121" y="66"/>
                    </a:lnTo>
                    <a:lnTo>
                      <a:pt x="119" y="68"/>
                    </a:lnTo>
                    <a:lnTo>
                      <a:pt x="119" y="69"/>
                    </a:lnTo>
                    <a:lnTo>
                      <a:pt x="117" y="69"/>
                    </a:lnTo>
                    <a:lnTo>
                      <a:pt x="119" y="66"/>
                    </a:lnTo>
                    <a:lnTo>
                      <a:pt x="119" y="65"/>
                    </a:lnTo>
                    <a:lnTo>
                      <a:pt x="115" y="65"/>
                    </a:lnTo>
                    <a:lnTo>
                      <a:pt x="114" y="66"/>
                    </a:lnTo>
                    <a:lnTo>
                      <a:pt x="113" y="65"/>
                    </a:lnTo>
                    <a:lnTo>
                      <a:pt x="115" y="65"/>
                    </a:lnTo>
                    <a:lnTo>
                      <a:pt x="118" y="63"/>
                    </a:lnTo>
                    <a:lnTo>
                      <a:pt x="119" y="61"/>
                    </a:lnTo>
                    <a:lnTo>
                      <a:pt x="119" y="62"/>
                    </a:lnTo>
                    <a:lnTo>
                      <a:pt x="119" y="59"/>
                    </a:lnTo>
                    <a:lnTo>
                      <a:pt x="116" y="57"/>
                    </a:lnTo>
                    <a:lnTo>
                      <a:pt x="115" y="57"/>
                    </a:lnTo>
                    <a:lnTo>
                      <a:pt x="114" y="56"/>
                    </a:lnTo>
                    <a:lnTo>
                      <a:pt x="112" y="57"/>
                    </a:lnTo>
                    <a:lnTo>
                      <a:pt x="111" y="58"/>
                    </a:lnTo>
                    <a:lnTo>
                      <a:pt x="110" y="59"/>
                    </a:lnTo>
                    <a:lnTo>
                      <a:pt x="109" y="60"/>
                    </a:lnTo>
                    <a:lnTo>
                      <a:pt x="109" y="60"/>
                    </a:lnTo>
                    <a:lnTo>
                      <a:pt x="109" y="57"/>
                    </a:lnTo>
                    <a:lnTo>
                      <a:pt x="111" y="57"/>
                    </a:lnTo>
                    <a:lnTo>
                      <a:pt x="112" y="54"/>
                    </a:lnTo>
                    <a:lnTo>
                      <a:pt x="111" y="55"/>
                    </a:lnTo>
                    <a:lnTo>
                      <a:pt x="110" y="56"/>
                    </a:lnTo>
                    <a:lnTo>
                      <a:pt x="108" y="57"/>
                    </a:lnTo>
                    <a:lnTo>
                      <a:pt x="106" y="57"/>
                    </a:lnTo>
                    <a:lnTo>
                      <a:pt x="107" y="57"/>
                    </a:lnTo>
                    <a:lnTo>
                      <a:pt x="108" y="53"/>
                    </a:lnTo>
                    <a:lnTo>
                      <a:pt x="108" y="51"/>
                    </a:lnTo>
                    <a:lnTo>
                      <a:pt x="107" y="51"/>
                    </a:lnTo>
                    <a:lnTo>
                      <a:pt x="105" y="52"/>
                    </a:lnTo>
                    <a:lnTo>
                      <a:pt x="104" y="53"/>
                    </a:lnTo>
                    <a:lnTo>
                      <a:pt x="103" y="51"/>
                    </a:lnTo>
                    <a:lnTo>
                      <a:pt x="100" y="51"/>
                    </a:lnTo>
                    <a:lnTo>
                      <a:pt x="102" y="50"/>
                    </a:lnTo>
                    <a:lnTo>
                      <a:pt x="104" y="5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4" name="Freeform 65"/>
              <p:cNvSpPr>
                <a:spLocks/>
              </p:cNvSpPr>
              <p:nvPr/>
            </p:nvSpPr>
            <p:spPr bwMode="auto">
              <a:xfrm>
                <a:off x="3865" y="3230"/>
                <a:ext cx="6" cy="6"/>
              </a:xfrm>
              <a:custGeom>
                <a:avLst/>
                <a:gdLst/>
                <a:ahLst/>
                <a:cxnLst>
                  <a:cxn ang="0">
                    <a:pos x="2" y="4"/>
                  </a:cxn>
                  <a:cxn ang="0">
                    <a:pos x="3" y="4"/>
                  </a:cxn>
                  <a:cxn ang="0">
                    <a:pos x="4" y="6"/>
                  </a:cxn>
                  <a:cxn ang="0">
                    <a:pos x="6" y="6"/>
                  </a:cxn>
                  <a:cxn ang="0">
                    <a:pos x="6" y="5"/>
                  </a:cxn>
                  <a:cxn ang="0">
                    <a:pos x="5" y="4"/>
                  </a:cxn>
                  <a:cxn ang="0">
                    <a:pos x="4" y="4"/>
                  </a:cxn>
                  <a:cxn ang="0">
                    <a:pos x="4" y="2"/>
                  </a:cxn>
                  <a:cxn ang="0">
                    <a:pos x="4" y="2"/>
                  </a:cxn>
                  <a:cxn ang="0">
                    <a:pos x="3" y="1"/>
                  </a:cxn>
                  <a:cxn ang="0">
                    <a:pos x="1" y="0"/>
                  </a:cxn>
                  <a:cxn ang="0">
                    <a:pos x="0" y="0"/>
                  </a:cxn>
                  <a:cxn ang="0">
                    <a:pos x="0" y="0"/>
                  </a:cxn>
                  <a:cxn ang="0">
                    <a:pos x="0" y="0"/>
                  </a:cxn>
                  <a:cxn ang="0">
                    <a:pos x="0" y="1"/>
                  </a:cxn>
                  <a:cxn ang="0">
                    <a:pos x="2" y="4"/>
                  </a:cxn>
                </a:cxnLst>
                <a:rect l="0" t="0" r="r" b="b"/>
                <a:pathLst>
                  <a:path w="6" h="6">
                    <a:moveTo>
                      <a:pt x="2" y="4"/>
                    </a:moveTo>
                    <a:lnTo>
                      <a:pt x="3" y="4"/>
                    </a:lnTo>
                    <a:lnTo>
                      <a:pt x="4" y="6"/>
                    </a:lnTo>
                    <a:lnTo>
                      <a:pt x="6" y="6"/>
                    </a:lnTo>
                    <a:lnTo>
                      <a:pt x="6" y="5"/>
                    </a:lnTo>
                    <a:lnTo>
                      <a:pt x="5" y="4"/>
                    </a:lnTo>
                    <a:lnTo>
                      <a:pt x="4" y="4"/>
                    </a:lnTo>
                    <a:lnTo>
                      <a:pt x="4" y="2"/>
                    </a:lnTo>
                    <a:lnTo>
                      <a:pt x="4" y="2"/>
                    </a:lnTo>
                    <a:lnTo>
                      <a:pt x="3" y="1"/>
                    </a:lnTo>
                    <a:lnTo>
                      <a:pt x="1" y="0"/>
                    </a:lnTo>
                    <a:lnTo>
                      <a:pt x="0" y="0"/>
                    </a:lnTo>
                    <a:lnTo>
                      <a:pt x="0" y="0"/>
                    </a:lnTo>
                    <a:lnTo>
                      <a:pt x="0" y="0"/>
                    </a:lnTo>
                    <a:lnTo>
                      <a:pt x="0" y="1"/>
                    </a:lnTo>
                    <a:lnTo>
                      <a:pt x="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5" name="Freeform 66"/>
              <p:cNvSpPr>
                <a:spLocks/>
              </p:cNvSpPr>
              <p:nvPr/>
            </p:nvSpPr>
            <p:spPr bwMode="auto">
              <a:xfrm>
                <a:off x="3887" y="3176"/>
                <a:ext cx="5" cy="4"/>
              </a:xfrm>
              <a:custGeom>
                <a:avLst/>
                <a:gdLst/>
                <a:ahLst/>
                <a:cxnLst>
                  <a:cxn ang="0">
                    <a:pos x="2" y="2"/>
                  </a:cxn>
                  <a:cxn ang="0">
                    <a:pos x="3" y="3"/>
                  </a:cxn>
                  <a:cxn ang="0">
                    <a:pos x="5" y="2"/>
                  </a:cxn>
                  <a:cxn ang="0">
                    <a:pos x="5" y="0"/>
                  </a:cxn>
                  <a:cxn ang="0">
                    <a:pos x="5" y="0"/>
                  </a:cxn>
                  <a:cxn ang="0">
                    <a:pos x="4" y="0"/>
                  </a:cxn>
                  <a:cxn ang="0">
                    <a:pos x="4" y="0"/>
                  </a:cxn>
                  <a:cxn ang="0">
                    <a:pos x="3" y="0"/>
                  </a:cxn>
                  <a:cxn ang="0">
                    <a:pos x="2" y="0"/>
                  </a:cxn>
                  <a:cxn ang="0">
                    <a:pos x="1" y="0"/>
                  </a:cxn>
                  <a:cxn ang="0">
                    <a:pos x="1" y="0"/>
                  </a:cxn>
                  <a:cxn ang="0">
                    <a:pos x="0" y="0"/>
                  </a:cxn>
                  <a:cxn ang="0">
                    <a:pos x="0" y="2"/>
                  </a:cxn>
                  <a:cxn ang="0">
                    <a:pos x="2" y="4"/>
                  </a:cxn>
                  <a:cxn ang="0">
                    <a:pos x="2" y="2"/>
                  </a:cxn>
                </a:cxnLst>
                <a:rect l="0" t="0" r="r" b="b"/>
                <a:pathLst>
                  <a:path w="5" h="4">
                    <a:moveTo>
                      <a:pt x="2" y="2"/>
                    </a:moveTo>
                    <a:lnTo>
                      <a:pt x="3" y="3"/>
                    </a:lnTo>
                    <a:lnTo>
                      <a:pt x="5" y="2"/>
                    </a:lnTo>
                    <a:lnTo>
                      <a:pt x="5" y="0"/>
                    </a:lnTo>
                    <a:lnTo>
                      <a:pt x="5" y="0"/>
                    </a:lnTo>
                    <a:lnTo>
                      <a:pt x="4" y="0"/>
                    </a:lnTo>
                    <a:lnTo>
                      <a:pt x="4" y="0"/>
                    </a:lnTo>
                    <a:lnTo>
                      <a:pt x="3" y="0"/>
                    </a:lnTo>
                    <a:lnTo>
                      <a:pt x="2" y="0"/>
                    </a:lnTo>
                    <a:lnTo>
                      <a:pt x="1" y="0"/>
                    </a:lnTo>
                    <a:lnTo>
                      <a:pt x="1" y="0"/>
                    </a:lnTo>
                    <a:lnTo>
                      <a:pt x="0" y="0"/>
                    </a:lnTo>
                    <a:lnTo>
                      <a:pt x="0" y="2"/>
                    </a:lnTo>
                    <a:lnTo>
                      <a:pt x="2" y="4"/>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6" name="Freeform 67"/>
              <p:cNvSpPr>
                <a:spLocks/>
              </p:cNvSpPr>
              <p:nvPr/>
            </p:nvSpPr>
            <p:spPr bwMode="auto">
              <a:xfrm>
                <a:off x="3782" y="3174"/>
                <a:ext cx="24" cy="22"/>
              </a:xfrm>
              <a:custGeom>
                <a:avLst/>
                <a:gdLst/>
                <a:ahLst/>
                <a:cxnLst>
                  <a:cxn ang="0">
                    <a:pos x="18" y="10"/>
                  </a:cxn>
                  <a:cxn ang="0">
                    <a:pos x="14" y="6"/>
                  </a:cxn>
                  <a:cxn ang="0">
                    <a:pos x="13" y="4"/>
                  </a:cxn>
                  <a:cxn ang="0">
                    <a:pos x="12" y="3"/>
                  </a:cxn>
                  <a:cxn ang="0">
                    <a:pos x="12" y="2"/>
                  </a:cxn>
                  <a:cxn ang="0">
                    <a:pos x="11" y="0"/>
                  </a:cxn>
                  <a:cxn ang="0">
                    <a:pos x="9" y="0"/>
                  </a:cxn>
                  <a:cxn ang="0">
                    <a:pos x="7" y="2"/>
                  </a:cxn>
                  <a:cxn ang="0">
                    <a:pos x="7" y="6"/>
                  </a:cxn>
                  <a:cxn ang="0">
                    <a:pos x="7" y="5"/>
                  </a:cxn>
                  <a:cxn ang="0">
                    <a:pos x="5" y="6"/>
                  </a:cxn>
                  <a:cxn ang="0">
                    <a:pos x="5" y="7"/>
                  </a:cxn>
                  <a:cxn ang="0">
                    <a:pos x="5" y="9"/>
                  </a:cxn>
                  <a:cxn ang="0">
                    <a:pos x="4" y="11"/>
                  </a:cxn>
                  <a:cxn ang="0">
                    <a:pos x="1" y="12"/>
                  </a:cxn>
                  <a:cxn ang="0">
                    <a:pos x="0" y="13"/>
                  </a:cxn>
                  <a:cxn ang="0">
                    <a:pos x="1" y="17"/>
                  </a:cxn>
                  <a:cxn ang="0">
                    <a:pos x="2" y="16"/>
                  </a:cxn>
                  <a:cxn ang="0">
                    <a:pos x="3" y="15"/>
                  </a:cxn>
                  <a:cxn ang="0">
                    <a:pos x="4" y="17"/>
                  </a:cxn>
                  <a:cxn ang="0">
                    <a:pos x="6" y="17"/>
                  </a:cxn>
                  <a:cxn ang="0">
                    <a:pos x="7" y="17"/>
                  </a:cxn>
                  <a:cxn ang="0">
                    <a:pos x="7" y="18"/>
                  </a:cxn>
                  <a:cxn ang="0">
                    <a:pos x="9" y="18"/>
                  </a:cxn>
                  <a:cxn ang="0">
                    <a:pos x="11" y="20"/>
                  </a:cxn>
                  <a:cxn ang="0">
                    <a:pos x="13" y="21"/>
                  </a:cxn>
                  <a:cxn ang="0">
                    <a:pos x="14" y="20"/>
                  </a:cxn>
                  <a:cxn ang="0">
                    <a:pos x="18" y="22"/>
                  </a:cxn>
                  <a:cxn ang="0">
                    <a:pos x="19" y="20"/>
                  </a:cxn>
                  <a:cxn ang="0">
                    <a:pos x="21" y="18"/>
                  </a:cxn>
                  <a:cxn ang="0">
                    <a:pos x="22" y="18"/>
                  </a:cxn>
                  <a:cxn ang="0">
                    <a:pos x="24" y="17"/>
                  </a:cxn>
                  <a:cxn ang="0">
                    <a:pos x="22" y="17"/>
                  </a:cxn>
                  <a:cxn ang="0">
                    <a:pos x="20" y="14"/>
                  </a:cxn>
                  <a:cxn ang="0">
                    <a:pos x="19" y="11"/>
                  </a:cxn>
                </a:cxnLst>
                <a:rect l="0" t="0" r="r" b="b"/>
                <a:pathLst>
                  <a:path w="24" h="22">
                    <a:moveTo>
                      <a:pt x="19" y="11"/>
                    </a:moveTo>
                    <a:lnTo>
                      <a:pt x="18" y="10"/>
                    </a:lnTo>
                    <a:lnTo>
                      <a:pt x="18" y="9"/>
                    </a:lnTo>
                    <a:lnTo>
                      <a:pt x="14" y="6"/>
                    </a:lnTo>
                    <a:lnTo>
                      <a:pt x="14" y="6"/>
                    </a:lnTo>
                    <a:lnTo>
                      <a:pt x="13" y="4"/>
                    </a:lnTo>
                    <a:lnTo>
                      <a:pt x="13" y="3"/>
                    </a:lnTo>
                    <a:lnTo>
                      <a:pt x="12" y="3"/>
                    </a:lnTo>
                    <a:lnTo>
                      <a:pt x="12" y="2"/>
                    </a:lnTo>
                    <a:lnTo>
                      <a:pt x="12" y="2"/>
                    </a:lnTo>
                    <a:lnTo>
                      <a:pt x="11" y="2"/>
                    </a:lnTo>
                    <a:lnTo>
                      <a:pt x="11" y="0"/>
                    </a:lnTo>
                    <a:lnTo>
                      <a:pt x="10" y="0"/>
                    </a:lnTo>
                    <a:lnTo>
                      <a:pt x="9" y="0"/>
                    </a:lnTo>
                    <a:lnTo>
                      <a:pt x="8" y="1"/>
                    </a:lnTo>
                    <a:lnTo>
                      <a:pt x="7" y="2"/>
                    </a:lnTo>
                    <a:lnTo>
                      <a:pt x="7" y="5"/>
                    </a:lnTo>
                    <a:lnTo>
                      <a:pt x="7" y="6"/>
                    </a:lnTo>
                    <a:lnTo>
                      <a:pt x="7" y="6"/>
                    </a:lnTo>
                    <a:lnTo>
                      <a:pt x="7" y="5"/>
                    </a:lnTo>
                    <a:lnTo>
                      <a:pt x="6" y="5"/>
                    </a:lnTo>
                    <a:lnTo>
                      <a:pt x="5" y="6"/>
                    </a:lnTo>
                    <a:lnTo>
                      <a:pt x="5" y="6"/>
                    </a:lnTo>
                    <a:lnTo>
                      <a:pt x="5" y="7"/>
                    </a:lnTo>
                    <a:lnTo>
                      <a:pt x="6" y="9"/>
                    </a:lnTo>
                    <a:lnTo>
                      <a:pt x="5" y="9"/>
                    </a:lnTo>
                    <a:lnTo>
                      <a:pt x="5" y="11"/>
                    </a:lnTo>
                    <a:lnTo>
                      <a:pt x="4" y="11"/>
                    </a:lnTo>
                    <a:lnTo>
                      <a:pt x="3" y="12"/>
                    </a:lnTo>
                    <a:lnTo>
                      <a:pt x="1" y="12"/>
                    </a:lnTo>
                    <a:lnTo>
                      <a:pt x="0" y="13"/>
                    </a:lnTo>
                    <a:lnTo>
                      <a:pt x="0" y="13"/>
                    </a:lnTo>
                    <a:lnTo>
                      <a:pt x="0" y="15"/>
                    </a:lnTo>
                    <a:lnTo>
                      <a:pt x="1" y="17"/>
                    </a:lnTo>
                    <a:lnTo>
                      <a:pt x="2" y="17"/>
                    </a:lnTo>
                    <a:lnTo>
                      <a:pt x="2" y="16"/>
                    </a:lnTo>
                    <a:lnTo>
                      <a:pt x="3" y="15"/>
                    </a:lnTo>
                    <a:lnTo>
                      <a:pt x="3" y="15"/>
                    </a:lnTo>
                    <a:lnTo>
                      <a:pt x="4" y="16"/>
                    </a:lnTo>
                    <a:lnTo>
                      <a:pt x="4" y="17"/>
                    </a:lnTo>
                    <a:lnTo>
                      <a:pt x="5" y="17"/>
                    </a:lnTo>
                    <a:lnTo>
                      <a:pt x="6" y="17"/>
                    </a:lnTo>
                    <a:lnTo>
                      <a:pt x="6" y="17"/>
                    </a:lnTo>
                    <a:lnTo>
                      <a:pt x="7" y="17"/>
                    </a:lnTo>
                    <a:lnTo>
                      <a:pt x="7" y="17"/>
                    </a:lnTo>
                    <a:lnTo>
                      <a:pt x="7" y="18"/>
                    </a:lnTo>
                    <a:lnTo>
                      <a:pt x="7" y="18"/>
                    </a:lnTo>
                    <a:lnTo>
                      <a:pt x="9" y="18"/>
                    </a:lnTo>
                    <a:lnTo>
                      <a:pt x="10" y="20"/>
                    </a:lnTo>
                    <a:lnTo>
                      <a:pt x="11" y="20"/>
                    </a:lnTo>
                    <a:lnTo>
                      <a:pt x="13" y="20"/>
                    </a:lnTo>
                    <a:lnTo>
                      <a:pt x="13" y="21"/>
                    </a:lnTo>
                    <a:lnTo>
                      <a:pt x="14" y="20"/>
                    </a:lnTo>
                    <a:lnTo>
                      <a:pt x="14" y="20"/>
                    </a:lnTo>
                    <a:lnTo>
                      <a:pt x="17" y="22"/>
                    </a:lnTo>
                    <a:lnTo>
                      <a:pt x="18" y="22"/>
                    </a:lnTo>
                    <a:lnTo>
                      <a:pt x="18" y="20"/>
                    </a:lnTo>
                    <a:lnTo>
                      <a:pt x="19" y="20"/>
                    </a:lnTo>
                    <a:lnTo>
                      <a:pt x="21" y="18"/>
                    </a:lnTo>
                    <a:lnTo>
                      <a:pt x="21" y="18"/>
                    </a:lnTo>
                    <a:lnTo>
                      <a:pt x="21" y="19"/>
                    </a:lnTo>
                    <a:lnTo>
                      <a:pt x="22" y="18"/>
                    </a:lnTo>
                    <a:lnTo>
                      <a:pt x="23" y="17"/>
                    </a:lnTo>
                    <a:lnTo>
                      <a:pt x="24" y="17"/>
                    </a:lnTo>
                    <a:lnTo>
                      <a:pt x="23" y="17"/>
                    </a:lnTo>
                    <a:lnTo>
                      <a:pt x="22" y="17"/>
                    </a:lnTo>
                    <a:lnTo>
                      <a:pt x="21" y="15"/>
                    </a:lnTo>
                    <a:lnTo>
                      <a:pt x="20" y="14"/>
                    </a:lnTo>
                    <a:lnTo>
                      <a:pt x="20" y="13"/>
                    </a:lnTo>
                    <a:lnTo>
                      <a:pt x="19"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7" name="Freeform 68"/>
              <p:cNvSpPr>
                <a:spLocks/>
              </p:cNvSpPr>
              <p:nvPr/>
            </p:nvSpPr>
            <p:spPr bwMode="auto">
              <a:xfrm>
                <a:off x="3892" y="3182"/>
                <a:ext cx="6" cy="8"/>
              </a:xfrm>
              <a:custGeom>
                <a:avLst/>
                <a:gdLst/>
                <a:ahLst/>
                <a:cxnLst>
                  <a:cxn ang="0">
                    <a:pos x="6" y="2"/>
                  </a:cxn>
                  <a:cxn ang="0">
                    <a:pos x="6" y="2"/>
                  </a:cxn>
                  <a:cxn ang="0">
                    <a:pos x="6" y="2"/>
                  </a:cxn>
                  <a:cxn ang="0">
                    <a:pos x="6" y="1"/>
                  </a:cxn>
                  <a:cxn ang="0">
                    <a:pos x="6" y="0"/>
                  </a:cxn>
                  <a:cxn ang="0">
                    <a:pos x="5" y="0"/>
                  </a:cxn>
                  <a:cxn ang="0">
                    <a:pos x="2" y="4"/>
                  </a:cxn>
                  <a:cxn ang="0">
                    <a:pos x="2" y="5"/>
                  </a:cxn>
                  <a:cxn ang="0">
                    <a:pos x="0" y="6"/>
                  </a:cxn>
                  <a:cxn ang="0">
                    <a:pos x="0" y="8"/>
                  </a:cxn>
                  <a:cxn ang="0">
                    <a:pos x="2" y="7"/>
                  </a:cxn>
                  <a:cxn ang="0">
                    <a:pos x="4" y="6"/>
                  </a:cxn>
                  <a:cxn ang="0">
                    <a:pos x="5" y="3"/>
                  </a:cxn>
                  <a:cxn ang="0">
                    <a:pos x="6" y="2"/>
                  </a:cxn>
                </a:cxnLst>
                <a:rect l="0" t="0" r="r" b="b"/>
                <a:pathLst>
                  <a:path w="6" h="8">
                    <a:moveTo>
                      <a:pt x="6" y="2"/>
                    </a:moveTo>
                    <a:lnTo>
                      <a:pt x="6" y="2"/>
                    </a:lnTo>
                    <a:lnTo>
                      <a:pt x="6" y="2"/>
                    </a:lnTo>
                    <a:lnTo>
                      <a:pt x="6" y="1"/>
                    </a:lnTo>
                    <a:lnTo>
                      <a:pt x="6" y="0"/>
                    </a:lnTo>
                    <a:lnTo>
                      <a:pt x="5" y="0"/>
                    </a:lnTo>
                    <a:lnTo>
                      <a:pt x="2" y="4"/>
                    </a:lnTo>
                    <a:lnTo>
                      <a:pt x="2" y="5"/>
                    </a:lnTo>
                    <a:lnTo>
                      <a:pt x="0" y="6"/>
                    </a:lnTo>
                    <a:lnTo>
                      <a:pt x="0" y="8"/>
                    </a:lnTo>
                    <a:lnTo>
                      <a:pt x="2" y="7"/>
                    </a:lnTo>
                    <a:lnTo>
                      <a:pt x="4" y="6"/>
                    </a:lnTo>
                    <a:lnTo>
                      <a:pt x="5" y="3"/>
                    </a:lnTo>
                    <a:lnTo>
                      <a:pt x="6"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8" name="Freeform 69"/>
              <p:cNvSpPr>
                <a:spLocks/>
              </p:cNvSpPr>
              <p:nvPr/>
            </p:nvSpPr>
            <p:spPr bwMode="auto">
              <a:xfrm>
                <a:off x="5250" y="3172"/>
                <a:ext cx="8" cy="8"/>
              </a:xfrm>
              <a:custGeom>
                <a:avLst/>
                <a:gdLst/>
                <a:ahLst/>
                <a:cxnLst>
                  <a:cxn ang="0">
                    <a:pos x="2" y="4"/>
                  </a:cxn>
                  <a:cxn ang="0">
                    <a:pos x="2" y="4"/>
                  </a:cxn>
                  <a:cxn ang="0">
                    <a:pos x="2" y="5"/>
                  </a:cxn>
                  <a:cxn ang="0">
                    <a:pos x="3" y="7"/>
                  </a:cxn>
                  <a:cxn ang="0">
                    <a:pos x="6" y="8"/>
                  </a:cxn>
                  <a:cxn ang="0">
                    <a:pos x="7" y="8"/>
                  </a:cxn>
                  <a:cxn ang="0">
                    <a:pos x="7" y="4"/>
                  </a:cxn>
                  <a:cxn ang="0">
                    <a:pos x="8" y="4"/>
                  </a:cxn>
                  <a:cxn ang="0">
                    <a:pos x="8" y="4"/>
                  </a:cxn>
                  <a:cxn ang="0">
                    <a:pos x="8" y="3"/>
                  </a:cxn>
                  <a:cxn ang="0">
                    <a:pos x="3" y="0"/>
                  </a:cxn>
                  <a:cxn ang="0">
                    <a:pos x="2" y="0"/>
                  </a:cxn>
                  <a:cxn ang="0">
                    <a:pos x="1" y="0"/>
                  </a:cxn>
                  <a:cxn ang="0">
                    <a:pos x="0" y="0"/>
                  </a:cxn>
                  <a:cxn ang="0">
                    <a:pos x="0" y="2"/>
                  </a:cxn>
                  <a:cxn ang="0">
                    <a:pos x="0" y="3"/>
                  </a:cxn>
                  <a:cxn ang="0">
                    <a:pos x="2" y="4"/>
                  </a:cxn>
                </a:cxnLst>
                <a:rect l="0" t="0" r="r" b="b"/>
                <a:pathLst>
                  <a:path w="8" h="8">
                    <a:moveTo>
                      <a:pt x="2" y="4"/>
                    </a:moveTo>
                    <a:lnTo>
                      <a:pt x="2" y="4"/>
                    </a:lnTo>
                    <a:lnTo>
                      <a:pt x="2" y="5"/>
                    </a:lnTo>
                    <a:lnTo>
                      <a:pt x="3" y="7"/>
                    </a:lnTo>
                    <a:lnTo>
                      <a:pt x="6" y="8"/>
                    </a:lnTo>
                    <a:lnTo>
                      <a:pt x="7" y="8"/>
                    </a:lnTo>
                    <a:lnTo>
                      <a:pt x="7" y="4"/>
                    </a:lnTo>
                    <a:lnTo>
                      <a:pt x="8" y="4"/>
                    </a:lnTo>
                    <a:lnTo>
                      <a:pt x="8" y="4"/>
                    </a:lnTo>
                    <a:lnTo>
                      <a:pt x="8" y="3"/>
                    </a:lnTo>
                    <a:lnTo>
                      <a:pt x="3" y="0"/>
                    </a:lnTo>
                    <a:lnTo>
                      <a:pt x="2" y="0"/>
                    </a:lnTo>
                    <a:lnTo>
                      <a:pt x="1" y="0"/>
                    </a:lnTo>
                    <a:lnTo>
                      <a:pt x="0" y="0"/>
                    </a:lnTo>
                    <a:lnTo>
                      <a:pt x="0" y="2"/>
                    </a:lnTo>
                    <a:lnTo>
                      <a:pt x="0" y="3"/>
                    </a:lnTo>
                    <a:lnTo>
                      <a:pt x="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59" name="Freeform 70"/>
              <p:cNvSpPr>
                <a:spLocks/>
              </p:cNvSpPr>
              <p:nvPr/>
            </p:nvSpPr>
            <p:spPr bwMode="auto">
              <a:xfrm>
                <a:off x="5308" y="3146"/>
                <a:ext cx="22" cy="12"/>
              </a:xfrm>
              <a:custGeom>
                <a:avLst/>
                <a:gdLst/>
                <a:ahLst/>
                <a:cxnLst>
                  <a:cxn ang="0">
                    <a:pos x="2" y="12"/>
                  </a:cxn>
                  <a:cxn ang="0">
                    <a:pos x="4" y="12"/>
                  </a:cxn>
                  <a:cxn ang="0">
                    <a:pos x="4" y="12"/>
                  </a:cxn>
                  <a:cxn ang="0">
                    <a:pos x="6" y="12"/>
                  </a:cxn>
                  <a:cxn ang="0">
                    <a:pos x="6" y="11"/>
                  </a:cxn>
                  <a:cxn ang="0">
                    <a:pos x="7" y="10"/>
                  </a:cxn>
                  <a:cxn ang="0">
                    <a:pos x="8" y="10"/>
                  </a:cxn>
                  <a:cxn ang="0">
                    <a:pos x="11" y="10"/>
                  </a:cxn>
                  <a:cxn ang="0">
                    <a:pos x="12" y="11"/>
                  </a:cxn>
                  <a:cxn ang="0">
                    <a:pos x="13" y="12"/>
                  </a:cxn>
                  <a:cxn ang="0">
                    <a:pos x="22" y="8"/>
                  </a:cxn>
                  <a:cxn ang="0">
                    <a:pos x="22" y="7"/>
                  </a:cxn>
                  <a:cxn ang="0">
                    <a:pos x="22" y="5"/>
                  </a:cxn>
                  <a:cxn ang="0">
                    <a:pos x="19" y="3"/>
                  </a:cxn>
                  <a:cxn ang="0">
                    <a:pos x="19" y="3"/>
                  </a:cxn>
                  <a:cxn ang="0">
                    <a:pos x="19" y="2"/>
                  </a:cxn>
                  <a:cxn ang="0">
                    <a:pos x="19" y="2"/>
                  </a:cxn>
                  <a:cxn ang="0">
                    <a:pos x="14" y="0"/>
                  </a:cxn>
                  <a:cxn ang="0">
                    <a:pos x="13" y="1"/>
                  </a:cxn>
                  <a:cxn ang="0">
                    <a:pos x="13" y="0"/>
                  </a:cxn>
                  <a:cxn ang="0">
                    <a:pos x="12" y="1"/>
                  </a:cxn>
                  <a:cxn ang="0">
                    <a:pos x="10" y="0"/>
                  </a:cxn>
                  <a:cxn ang="0">
                    <a:pos x="9" y="1"/>
                  </a:cxn>
                  <a:cxn ang="0">
                    <a:pos x="9" y="1"/>
                  </a:cxn>
                  <a:cxn ang="0">
                    <a:pos x="9" y="1"/>
                  </a:cxn>
                  <a:cxn ang="0">
                    <a:pos x="7" y="1"/>
                  </a:cxn>
                  <a:cxn ang="0">
                    <a:pos x="6" y="2"/>
                  </a:cxn>
                  <a:cxn ang="0">
                    <a:pos x="5" y="2"/>
                  </a:cxn>
                  <a:cxn ang="0">
                    <a:pos x="5" y="3"/>
                  </a:cxn>
                  <a:cxn ang="0">
                    <a:pos x="4" y="5"/>
                  </a:cxn>
                  <a:cxn ang="0">
                    <a:pos x="2" y="6"/>
                  </a:cxn>
                  <a:cxn ang="0">
                    <a:pos x="2" y="7"/>
                  </a:cxn>
                  <a:cxn ang="0">
                    <a:pos x="1" y="8"/>
                  </a:cxn>
                  <a:cxn ang="0">
                    <a:pos x="0" y="9"/>
                  </a:cxn>
                  <a:cxn ang="0">
                    <a:pos x="2" y="12"/>
                  </a:cxn>
                  <a:cxn ang="0">
                    <a:pos x="2" y="12"/>
                  </a:cxn>
                </a:cxnLst>
                <a:rect l="0" t="0" r="r" b="b"/>
                <a:pathLst>
                  <a:path w="22" h="12">
                    <a:moveTo>
                      <a:pt x="2" y="12"/>
                    </a:moveTo>
                    <a:lnTo>
                      <a:pt x="4" y="12"/>
                    </a:lnTo>
                    <a:lnTo>
                      <a:pt x="4" y="12"/>
                    </a:lnTo>
                    <a:lnTo>
                      <a:pt x="6" y="12"/>
                    </a:lnTo>
                    <a:lnTo>
                      <a:pt x="6" y="11"/>
                    </a:lnTo>
                    <a:lnTo>
                      <a:pt x="7" y="10"/>
                    </a:lnTo>
                    <a:lnTo>
                      <a:pt x="8" y="10"/>
                    </a:lnTo>
                    <a:lnTo>
                      <a:pt x="11" y="10"/>
                    </a:lnTo>
                    <a:lnTo>
                      <a:pt x="12" y="11"/>
                    </a:lnTo>
                    <a:lnTo>
                      <a:pt x="13" y="12"/>
                    </a:lnTo>
                    <a:lnTo>
                      <a:pt x="22" y="8"/>
                    </a:lnTo>
                    <a:lnTo>
                      <a:pt x="22" y="7"/>
                    </a:lnTo>
                    <a:lnTo>
                      <a:pt x="22" y="5"/>
                    </a:lnTo>
                    <a:lnTo>
                      <a:pt x="19" y="3"/>
                    </a:lnTo>
                    <a:lnTo>
                      <a:pt x="19" y="3"/>
                    </a:lnTo>
                    <a:lnTo>
                      <a:pt x="19" y="2"/>
                    </a:lnTo>
                    <a:lnTo>
                      <a:pt x="19" y="2"/>
                    </a:lnTo>
                    <a:lnTo>
                      <a:pt x="14" y="0"/>
                    </a:lnTo>
                    <a:lnTo>
                      <a:pt x="13" y="1"/>
                    </a:lnTo>
                    <a:lnTo>
                      <a:pt x="13" y="0"/>
                    </a:lnTo>
                    <a:lnTo>
                      <a:pt x="12" y="1"/>
                    </a:lnTo>
                    <a:lnTo>
                      <a:pt x="10" y="0"/>
                    </a:lnTo>
                    <a:lnTo>
                      <a:pt x="9" y="1"/>
                    </a:lnTo>
                    <a:lnTo>
                      <a:pt x="9" y="1"/>
                    </a:lnTo>
                    <a:lnTo>
                      <a:pt x="9" y="1"/>
                    </a:lnTo>
                    <a:lnTo>
                      <a:pt x="7" y="1"/>
                    </a:lnTo>
                    <a:lnTo>
                      <a:pt x="6" y="2"/>
                    </a:lnTo>
                    <a:lnTo>
                      <a:pt x="5" y="2"/>
                    </a:lnTo>
                    <a:lnTo>
                      <a:pt x="5" y="3"/>
                    </a:lnTo>
                    <a:lnTo>
                      <a:pt x="4" y="5"/>
                    </a:lnTo>
                    <a:lnTo>
                      <a:pt x="2" y="6"/>
                    </a:lnTo>
                    <a:lnTo>
                      <a:pt x="2" y="7"/>
                    </a:lnTo>
                    <a:lnTo>
                      <a:pt x="1" y="8"/>
                    </a:lnTo>
                    <a:lnTo>
                      <a:pt x="0" y="9"/>
                    </a:lnTo>
                    <a:lnTo>
                      <a:pt x="2" y="12"/>
                    </a:lnTo>
                    <a:lnTo>
                      <a:pt x="2" y="1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0" name="Freeform 71"/>
              <p:cNvSpPr>
                <a:spLocks/>
              </p:cNvSpPr>
              <p:nvPr/>
            </p:nvSpPr>
            <p:spPr bwMode="auto">
              <a:xfrm>
                <a:off x="3803" y="3097"/>
                <a:ext cx="30" cy="42"/>
              </a:xfrm>
              <a:custGeom>
                <a:avLst/>
                <a:gdLst/>
                <a:ahLst/>
                <a:cxnLst>
                  <a:cxn ang="0">
                    <a:pos x="30" y="6"/>
                  </a:cxn>
                  <a:cxn ang="0">
                    <a:pos x="30" y="6"/>
                  </a:cxn>
                  <a:cxn ang="0">
                    <a:pos x="22" y="3"/>
                  </a:cxn>
                  <a:cxn ang="0">
                    <a:pos x="19" y="4"/>
                  </a:cxn>
                  <a:cxn ang="0">
                    <a:pos x="19" y="4"/>
                  </a:cxn>
                  <a:cxn ang="0">
                    <a:pos x="17" y="2"/>
                  </a:cxn>
                  <a:cxn ang="0">
                    <a:pos x="16" y="2"/>
                  </a:cxn>
                  <a:cxn ang="0">
                    <a:pos x="13" y="0"/>
                  </a:cxn>
                  <a:cxn ang="0">
                    <a:pos x="11" y="0"/>
                  </a:cxn>
                  <a:cxn ang="0">
                    <a:pos x="10" y="2"/>
                  </a:cxn>
                  <a:cxn ang="0">
                    <a:pos x="8" y="1"/>
                  </a:cxn>
                  <a:cxn ang="0">
                    <a:pos x="6" y="2"/>
                  </a:cxn>
                  <a:cxn ang="0">
                    <a:pos x="3" y="3"/>
                  </a:cxn>
                  <a:cxn ang="0">
                    <a:pos x="2" y="6"/>
                  </a:cxn>
                  <a:cxn ang="0">
                    <a:pos x="3" y="6"/>
                  </a:cxn>
                  <a:cxn ang="0">
                    <a:pos x="4" y="7"/>
                  </a:cxn>
                  <a:cxn ang="0">
                    <a:pos x="3" y="7"/>
                  </a:cxn>
                  <a:cxn ang="0">
                    <a:pos x="5" y="10"/>
                  </a:cxn>
                  <a:cxn ang="0">
                    <a:pos x="5" y="10"/>
                  </a:cxn>
                  <a:cxn ang="0">
                    <a:pos x="3" y="10"/>
                  </a:cxn>
                  <a:cxn ang="0">
                    <a:pos x="1" y="8"/>
                  </a:cxn>
                  <a:cxn ang="0">
                    <a:pos x="0" y="9"/>
                  </a:cxn>
                  <a:cxn ang="0">
                    <a:pos x="0" y="10"/>
                  </a:cxn>
                  <a:cxn ang="0">
                    <a:pos x="0" y="11"/>
                  </a:cxn>
                  <a:cxn ang="0">
                    <a:pos x="0" y="12"/>
                  </a:cxn>
                  <a:cxn ang="0">
                    <a:pos x="0" y="14"/>
                  </a:cxn>
                  <a:cxn ang="0">
                    <a:pos x="0" y="17"/>
                  </a:cxn>
                  <a:cxn ang="0">
                    <a:pos x="0" y="21"/>
                  </a:cxn>
                  <a:cxn ang="0">
                    <a:pos x="0" y="22"/>
                  </a:cxn>
                  <a:cxn ang="0">
                    <a:pos x="0" y="26"/>
                  </a:cxn>
                  <a:cxn ang="0">
                    <a:pos x="0" y="27"/>
                  </a:cxn>
                  <a:cxn ang="0">
                    <a:pos x="0" y="28"/>
                  </a:cxn>
                  <a:cxn ang="0">
                    <a:pos x="2" y="30"/>
                  </a:cxn>
                  <a:cxn ang="0">
                    <a:pos x="3" y="33"/>
                  </a:cxn>
                  <a:cxn ang="0">
                    <a:pos x="2" y="38"/>
                  </a:cxn>
                  <a:cxn ang="0">
                    <a:pos x="4" y="39"/>
                  </a:cxn>
                  <a:cxn ang="0">
                    <a:pos x="3" y="39"/>
                  </a:cxn>
                  <a:cxn ang="0">
                    <a:pos x="3" y="42"/>
                  </a:cxn>
                  <a:cxn ang="0">
                    <a:pos x="6" y="41"/>
                  </a:cxn>
                  <a:cxn ang="0">
                    <a:pos x="8" y="42"/>
                  </a:cxn>
                  <a:cxn ang="0">
                    <a:pos x="9" y="40"/>
                  </a:cxn>
                  <a:cxn ang="0">
                    <a:pos x="8" y="41"/>
                  </a:cxn>
                  <a:cxn ang="0">
                    <a:pos x="8" y="39"/>
                  </a:cxn>
                  <a:cxn ang="0">
                    <a:pos x="10" y="35"/>
                  </a:cxn>
                  <a:cxn ang="0">
                    <a:pos x="11" y="35"/>
                  </a:cxn>
                  <a:cxn ang="0">
                    <a:pos x="11" y="30"/>
                  </a:cxn>
                  <a:cxn ang="0">
                    <a:pos x="10" y="28"/>
                  </a:cxn>
                  <a:cxn ang="0">
                    <a:pos x="8" y="28"/>
                  </a:cxn>
                  <a:cxn ang="0">
                    <a:pos x="8" y="28"/>
                  </a:cxn>
                  <a:cxn ang="0">
                    <a:pos x="8" y="27"/>
                  </a:cxn>
                  <a:cxn ang="0">
                    <a:pos x="12" y="27"/>
                  </a:cxn>
                  <a:cxn ang="0">
                    <a:pos x="13" y="26"/>
                  </a:cxn>
                  <a:cxn ang="0">
                    <a:pos x="15" y="28"/>
                  </a:cxn>
                  <a:cxn ang="0">
                    <a:pos x="16" y="28"/>
                  </a:cxn>
                  <a:cxn ang="0">
                    <a:pos x="19" y="28"/>
                  </a:cxn>
                  <a:cxn ang="0">
                    <a:pos x="21" y="26"/>
                  </a:cxn>
                  <a:cxn ang="0">
                    <a:pos x="22" y="23"/>
                  </a:cxn>
                  <a:cxn ang="0">
                    <a:pos x="23" y="19"/>
                  </a:cxn>
                  <a:cxn ang="0">
                    <a:pos x="24" y="18"/>
                  </a:cxn>
                  <a:cxn ang="0">
                    <a:pos x="26" y="12"/>
                  </a:cxn>
                  <a:cxn ang="0">
                    <a:pos x="30" y="7"/>
                  </a:cxn>
                  <a:cxn ang="0">
                    <a:pos x="30" y="6"/>
                  </a:cxn>
                </a:cxnLst>
                <a:rect l="0" t="0" r="r" b="b"/>
                <a:pathLst>
                  <a:path w="30" h="42">
                    <a:moveTo>
                      <a:pt x="30" y="6"/>
                    </a:moveTo>
                    <a:lnTo>
                      <a:pt x="30" y="6"/>
                    </a:lnTo>
                    <a:lnTo>
                      <a:pt x="30" y="6"/>
                    </a:lnTo>
                    <a:lnTo>
                      <a:pt x="30" y="5"/>
                    </a:lnTo>
                    <a:lnTo>
                      <a:pt x="30" y="5"/>
                    </a:lnTo>
                    <a:lnTo>
                      <a:pt x="30" y="6"/>
                    </a:lnTo>
                    <a:lnTo>
                      <a:pt x="26" y="3"/>
                    </a:lnTo>
                    <a:lnTo>
                      <a:pt x="22" y="3"/>
                    </a:lnTo>
                    <a:lnTo>
                      <a:pt x="22" y="3"/>
                    </a:lnTo>
                    <a:lnTo>
                      <a:pt x="21" y="3"/>
                    </a:lnTo>
                    <a:lnTo>
                      <a:pt x="21" y="3"/>
                    </a:lnTo>
                    <a:lnTo>
                      <a:pt x="19" y="4"/>
                    </a:lnTo>
                    <a:lnTo>
                      <a:pt x="19" y="5"/>
                    </a:lnTo>
                    <a:lnTo>
                      <a:pt x="19" y="5"/>
                    </a:lnTo>
                    <a:lnTo>
                      <a:pt x="19" y="4"/>
                    </a:lnTo>
                    <a:lnTo>
                      <a:pt x="19" y="3"/>
                    </a:lnTo>
                    <a:lnTo>
                      <a:pt x="19" y="3"/>
                    </a:lnTo>
                    <a:lnTo>
                      <a:pt x="17" y="2"/>
                    </a:lnTo>
                    <a:lnTo>
                      <a:pt x="16" y="2"/>
                    </a:lnTo>
                    <a:lnTo>
                      <a:pt x="16" y="2"/>
                    </a:lnTo>
                    <a:lnTo>
                      <a:pt x="16" y="2"/>
                    </a:lnTo>
                    <a:lnTo>
                      <a:pt x="16" y="1"/>
                    </a:lnTo>
                    <a:lnTo>
                      <a:pt x="13" y="0"/>
                    </a:lnTo>
                    <a:lnTo>
                      <a:pt x="13" y="0"/>
                    </a:lnTo>
                    <a:lnTo>
                      <a:pt x="12" y="0"/>
                    </a:lnTo>
                    <a:lnTo>
                      <a:pt x="11" y="0"/>
                    </a:lnTo>
                    <a:lnTo>
                      <a:pt x="11" y="0"/>
                    </a:lnTo>
                    <a:lnTo>
                      <a:pt x="11" y="2"/>
                    </a:lnTo>
                    <a:lnTo>
                      <a:pt x="11" y="2"/>
                    </a:lnTo>
                    <a:lnTo>
                      <a:pt x="10" y="2"/>
                    </a:lnTo>
                    <a:lnTo>
                      <a:pt x="10" y="1"/>
                    </a:lnTo>
                    <a:lnTo>
                      <a:pt x="10" y="1"/>
                    </a:lnTo>
                    <a:lnTo>
                      <a:pt x="8" y="1"/>
                    </a:lnTo>
                    <a:lnTo>
                      <a:pt x="7" y="2"/>
                    </a:lnTo>
                    <a:lnTo>
                      <a:pt x="6" y="2"/>
                    </a:lnTo>
                    <a:lnTo>
                      <a:pt x="6" y="2"/>
                    </a:lnTo>
                    <a:lnTo>
                      <a:pt x="5" y="2"/>
                    </a:lnTo>
                    <a:lnTo>
                      <a:pt x="4" y="3"/>
                    </a:lnTo>
                    <a:lnTo>
                      <a:pt x="3" y="3"/>
                    </a:lnTo>
                    <a:lnTo>
                      <a:pt x="2" y="3"/>
                    </a:lnTo>
                    <a:lnTo>
                      <a:pt x="2" y="5"/>
                    </a:lnTo>
                    <a:lnTo>
                      <a:pt x="2" y="6"/>
                    </a:lnTo>
                    <a:lnTo>
                      <a:pt x="2" y="6"/>
                    </a:lnTo>
                    <a:lnTo>
                      <a:pt x="3" y="7"/>
                    </a:lnTo>
                    <a:lnTo>
                      <a:pt x="3" y="6"/>
                    </a:lnTo>
                    <a:lnTo>
                      <a:pt x="3" y="6"/>
                    </a:lnTo>
                    <a:lnTo>
                      <a:pt x="4" y="6"/>
                    </a:lnTo>
                    <a:lnTo>
                      <a:pt x="4" y="7"/>
                    </a:lnTo>
                    <a:lnTo>
                      <a:pt x="4" y="7"/>
                    </a:lnTo>
                    <a:lnTo>
                      <a:pt x="3" y="7"/>
                    </a:lnTo>
                    <a:lnTo>
                      <a:pt x="3" y="7"/>
                    </a:lnTo>
                    <a:lnTo>
                      <a:pt x="4" y="9"/>
                    </a:lnTo>
                    <a:lnTo>
                      <a:pt x="4" y="10"/>
                    </a:lnTo>
                    <a:lnTo>
                      <a:pt x="5" y="10"/>
                    </a:lnTo>
                    <a:lnTo>
                      <a:pt x="5" y="10"/>
                    </a:lnTo>
                    <a:lnTo>
                      <a:pt x="6" y="10"/>
                    </a:lnTo>
                    <a:lnTo>
                      <a:pt x="5" y="10"/>
                    </a:lnTo>
                    <a:lnTo>
                      <a:pt x="5" y="10"/>
                    </a:lnTo>
                    <a:lnTo>
                      <a:pt x="4" y="10"/>
                    </a:lnTo>
                    <a:lnTo>
                      <a:pt x="3" y="10"/>
                    </a:lnTo>
                    <a:lnTo>
                      <a:pt x="2" y="8"/>
                    </a:lnTo>
                    <a:lnTo>
                      <a:pt x="2" y="8"/>
                    </a:lnTo>
                    <a:lnTo>
                      <a:pt x="1" y="8"/>
                    </a:lnTo>
                    <a:lnTo>
                      <a:pt x="1" y="8"/>
                    </a:lnTo>
                    <a:lnTo>
                      <a:pt x="0" y="8"/>
                    </a:lnTo>
                    <a:lnTo>
                      <a:pt x="0" y="9"/>
                    </a:lnTo>
                    <a:lnTo>
                      <a:pt x="0" y="9"/>
                    </a:lnTo>
                    <a:lnTo>
                      <a:pt x="0" y="10"/>
                    </a:lnTo>
                    <a:lnTo>
                      <a:pt x="0" y="10"/>
                    </a:lnTo>
                    <a:lnTo>
                      <a:pt x="0" y="10"/>
                    </a:lnTo>
                    <a:lnTo>
                      <a:pt x="0" y="11"/>
                    </a:lnTo>
                    <a:lnTo>
                      <a:pt x="0" y="11"/>
                    </a:lnTo>
                    <a:lnTo>
                      <a:pt x="0" y="11"/>
                    </a:lnTo>
                    <a:lnTo>
                      <a:pt x="0" y="12"/>
                    </a:lnTo>
                    <a:lnTo>
                      <a:pt x="0" y="12"/>
                    </a:lnTo>
                    <a:lnTo>
                      <a:pt x="0" y="13"/>
                    </a:lnTo>
                    <a:lnTo>
                      <a:pt x="0" y="13"/>
                    </a:lnTo>
                    <a:lnTo>
                      <a:pt x="0" y="14"/>
                    </a:lnTo>
                    <a:lnTo>
                      <a:pt x="0" y="17"/>
                    </a:lnTo>
                    <a:lnTo>
                      <a:pt x="0" y="17"/>
                    </a:lnTo>
                    <a:lnTo>
                      <a:pt x="0" y="17"/>
                    </a:lnTo>
                    <a:lnTo>
                      <a:pt x="0" y="20"/>
                    </a:lnTo>
                    <a:lnTo>
                      <a:pt x="0" y="21"/>
                    </a:lnTo>
                    <a:lnTo>
                      <a:pt x="0" y="21"/>
                    </a:lnTo>
                    <a:lnTo>
                      <a:pt x="0" y="21"/>
                    </a:lnTo>
                    <a:lnTo>
                      <a:pt x="0" y="21"/>
                    </a:lnTo>
                    <a:lnTo>
                      <a:pt x="0" y="22"/>
                    </a:lnTo>
                    <a:lnTo>
                      <a:pt x="0" y="23"/>
                    </a:lnTo>
                    <a:lnTo>
                      <a:pt x="0" y="24"/>
                    </a:lnTo>
                    <a:lnTo>
                      <a:pt x="0" y="26"/>
                    </a:lnTo>
                    <a:lnTo>
                      <a:pt x="0" y="27"/>
                    </a:lnTo>
                    <a:lnTo>
                      <a:pt x="0" y="27"/>
                    </a:lnTo>
                    <a:lnTo>
                      <a:pt x="0" y="27"/>
                    </a:lnTo>
                    <a:lnTo>
                      <a:pt x="0" y="28"/>
                    </a:lnTo>
                    <a:lnTo>
                      <a:pt x="0" y="28"/>
                    </a:lnTo>
                    <a:lnTo>
                      <a:pt x="0" y="28"/>
                    </a:lnTo>
                    <a:lnTo>
                      <a:pt x="0" y="28"/>
                    </a:lnTo>
                    <a:lnTo>
                      <a:pt x="0" y="28"/>
                    </a:lnTo>
                    <a:lnTo>
                      <a:pt x="2" y="30"/>
                    </a:lnTo>
                    <a:lnTo>
                      <a:pt x="2" y="32"/>
                    </a:lnTo>
                    <a:lnTo>
                      <a:pt x="3" y="32"/>
                    </a:lnTo>
                    <a:lnTo>
                      <a:pt x="3" y="33"/>
                    </a:lnTo>
                    <a:lnTo>
                      <a:pt x="2" y="34"/>
                    </a:lnTo>
                    <a:lnTo>
                      <a:pt x="3" y="35"/>
                    </a:lnTo>
                    <a:lnTo>
                      <a:pt x="2" y="38"/>
                    </a:lnTo>
                    <a:lnTo>
                      <a:pt x="3" y="39"/>
                    </a:lnTo>
                    <a:lnTo>
                      <a:pt x="3" y="39"/>
                    </a:lnTo>
                    <a:lnTo>
                      <a:pt x="4" y="39"/>
                    </a:lnTo>
                    <a:lnTo>
                      <a:pt x="4" y="39"/>
                    </a:lnTo>
                    <a:lnTo>
                      <a:pt x="4" y="39"/>
                    </a:lnTo>
                    <a:lnTo>
                      <a:pt x="3" y="39"/>
                    </a:lnTo>
                    <a:lnTo>
                      <a:pt x="3" y="40"/>
                    </a:lnTo>
                    <a:lnTo>
                      <a:pt x="3" y="42"/>
                    </a:lnTo>
                    <a:lnTo>
                      <a:pt x="3" y="42"/>
                    </a:lnTo>
                    <a:lnTo>
                      <a:pt x="3" y="42"/>
                    </a:lnTo>
                    <a:lnTo>
                      <a:pt x="5" y="41"/>
                    </a:lnTo>
                    <a:lnTo>
                      <a:pt x="6" y="41"/>
                    </a:lnTo>
                    <a:lnTo>
                      <a:pt x="7" y="41"/>
                    </a:lnTo>
                    <a:lnTo>
                      <a:pt x="7" y="41"/>
                    </a:lnTo>
                    <a:lnTo>
                      <a:pt x="8" y="42"/>
                    </a:lnTo>
                    <a:lnTo>
                      <a:pt x="9" y="42"/>
                    </a:lnTo>
                    <a:lnTo>
                      <a:pt x="9" y="41"/>
                    </a:lnTo>
                    <a:lnTo>
                      <a:pt x="9" y="40"/>
                    </a:lnTo>
                    <a:lnTo>
                      <a:pt x="8" y="40"/>
                    </a:lnTo>
                    <a:lnTo>
                      <a:pt x="8" y="41"/>
                    </a:lnTo>
                    <a:lnTo>
                      <a:pt x="8" y="41"/>
                    </a:lnTo>
                    <a:lnTo>
                      <a:pt x="8" y="40"/>
                    </a:lnTo>
                    <a:lnTo>
                      <a:pt x="8" y="40"/>
                    </a:lnTo>
                    <a:lnTo>
                      <a:pt x="8" y="39"/>
                    </a:lnTo>
                    <a:lnTo>
                      <a:pt x="9" y="39"/>
                    </a:lnTo>
                    <a:lnTo>
                      <a:pt x="9" y="39"/>
                    </a:lnTo>
                    <a:lnTo>
                      <a:pt x="10" y="35"/>
                    </a:lnTo>
                    <a:lnTo>
                      <a:pt x="11" y="35"/>
                    </a:lnTo>
                    <a:lnTo>
                      <a:pt x="11" y="35"/>
                    </a:lnTo>
                    <a:lnTo>
                      <a:pt x="11" y="35"/>
                    </a:lnTo>
                    <a:lnTo>
                      <a:pt x="12" y="33"/>
                    </a:lnTo>
                    <a:lnTo>
                      <a:pt x="11" y="32"/>
                    </a:lnTo>
                    <a:lnTo>
                      <a:pt x="11" y="30"/>
                    </a:lnTo>
                    <a:lnTo>
                      <a:pt x="10" y="30"/>
                    </a:lnTo>
                    <a:lnTo>
                      <a:pt x="10" y="28"/>
                    </a:lnTo>
                    <a:lnTo>
                      <a:pt x="10" y="28"/>
                    </a:lnTo>
                    <a:lnTo>
                      <a:pt x="10" y="28"/>
                    </a:lnTo>
                    <a:lnTo>
                      <a:pt x="9" y="28"/>
                    </a:lnTo>
                    <a:lnTo>
                      <a:pt x="8" y="28"/>
                    </a:lnTo>
                    <a:lnTo>
                      <a:pt x="8" y="28"/>
                    </a:lnTo>
                    <a:lnTo>
                      <a:pt x="8" y="28"/>
                    </a:lnTo>
                    <a:lnTo>
                      <a:pt x="8" y="28"/>
                    </a:lnTo>
                    <a:lnTo>
                      <a:pt x="8" y="28"/>
                    </a:lnTo>
                    <a:lnTo>
                      <a:pt x="8" y="28"/>
                    </a:lnTo>
                    <a:lnTo>
                      <a:pt x="8" y="27"/>
                    </a:lnTo>
                    <a:lnTo>
                      <a:pt x="8" y="28"/>
                    </a:lnTo>
                    <a:lnTo>
                      <a:pt x="11" y="27"/>
                    </a:lnTo>
                    <a:lnTo>
                      <a:pt x="12" y="27"/>
                    </a:lnTo>
                    <a:lnTo>
                      <a:pt x="12" y="27"/>
                    </a:lnTo>
                    <a:lnTo>
                      <a:pt x="12" y="27"/>
                    </a:lnTo>
                    <a:lnTo>
                      <a:pt x="13" y="26"/>
                    </a:lnTo>
                    <a:lnTo>
                      <a:pt x="13" y="27"/>
                    </a:lnTo>
                    <a:lnTo>
                      <a:pt x="14" y="27"/>
                    </a:lnTo>
                    <a:lnTo>
                      <a:pt x="15" y="28"/>
                    </a:lnTo>
                    <a:lnTo>
                      <a:pt x="15" y="28"/>
                    </a:lnTo>
                    <a:lnTo>
                      <a:pt x="15" y="28"/>
                    </a:lnTo>
                    <a:lnTo>
                      <a:pt x="16" y="28"/>
                    </a:lnTo>
                    <a:lnTo>
                      <a:pt x="18" y="28"/>
                    </a:lnTo>
                    <a:lnTo>
                      <a:pt x="18" y="28"/>
                    </a:lnTo>
                    <a:lnTo>
                      <a:pt x="19" y="28"/>
                    </a:lnTo>
                    <a:lnTo>
                      <a:pt x="19" y="28"/>
                    </a:lnTo>
                    <a:lnTo>
                      <a:pt x="20" y="27"/>
                    </a:lnTo>
                    <a:lnTo>
                      <a:pt x="21" y="26"/>
                    </a:lnTo>
                    <a:lnTo>
                      <a:pt x="21" y="24"/>
                    </a:lnTo>
                    <a:lnTo>
                      <a:pt x="22" y="24"/>
                    </a:lnTo>
                    <a:lnTo>
                      <a:pt x="22" y="23"/>
                    </a:lnTo>
                    <a:lnTo>
                      <a:pt x="22" y="22"/>
                    </a:lnTo>
                    <a:lnTo>
                      <a:pt x="23" y="20"/>
                    </a:lnTo>
                    <a:lnTo>
                      <a:pt x="23" y="19"/>
                    </a:lnTo>
                    <a:lnTo>
                      <a:pt x="23" y="19"/>
                    </a:lnTo>
                    <a:lnTo>
                      <a:pt x="22" y="18"/>
                    </a:lnTo>
                    <a:lnTo>
                      <a:pt x="24" y="18"/>
                    </a:lnTo>
                    <a:lnTo>
                      <a:pt x="26" y="13"/>
                    </a:lnTo>
                    <a:lnTo>
                      <a:pt x="26" y="13"/>
                    </a:lnTo>
                    <a:lnTo>
                      <a:pt x="26" y="12"/>
                    </a:lnTo>
                    <a:lnTo>
                      <a:pt x="26" y="13"/>
                    </a:lnTo>
                    <a:lnTo>
                      <a:pt x="26" y="13"/>
                    </a:lnTo>
                    <a:lnTo>
                      <a:pt x="30" y="7"/>
                    </a:lnTo>
                    <a:lnTo>
                      <a:pt x="29" y="6"/>
                    </a:lnTo>
                    <a:lnTo>
                      <a:pt x="30" y="6"/>
                    </a:lnTo>
                    <a:lnTo>
                      <a:pt x="30"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1" name="Freeform 72"/>
              <p:cNvSpPr>
                <a:spLocks/>
              </p:cNvSpPr>
              <p:nvPr/>
            </p:nvSpPr>
            <p:spPr bwMode="auto">
              <a:xfrm>
                <a:off x="3904" y="3198"/>
                <a:ext cx="12" cy="16"/>
              </a:xfrm>
              <a:custGeom>
                <a:avLst/>
                <a:gdLst/>
                <a:ahLst/>
                <a:cxnLst>
                  <a:cxn ang="0">
                    <a:pos x="3" y="16"/>
                  </a:cxn>
                  <a:cxn ang="0">
                    <a:pos x="4" y="16"/>
                  </a:cxn>
                  <a:cxn ang="0">
                    <a:pos x="8" y="15"/>
                  </a:cxn>
                  <a:cxn ang="0">
                    <a:pos x="12" y="12"/>
                  </a:cxn>
                  <a:cxn ang="0">
                    <a:pos x="12" y="3"/>
                  </a:cxn>
                  <a:cxn ang="0">
                    <a:pos x="11" y="2"/>
                  </a:cxn>
                  <a:cxn ang="0">
                    <a:pos x="10" y="2"/>
                  </a:cxn>
                  <a:cxn ang="0">
                    <a:pos x="9" y="2"/>
                  </a:cxn>
                  <a:cxn ang="0">
                    <a:pos x="8" y="0"/>
                  </a:cxn>
                  <a:cxn ang="0">
                    <a:pos x="8" y="0"/>
                  </a:cxn>
                  <a:cxn ang="0">
                    <a:pos x="6" y="1"/>
                  </a:cxn>
                  <a:cxn ang="0">
                    <a:pos x="6" y="0"/>
                  </a:cxn>
                  <a:cxn ang="0">
                    <a:pos x="5" y="0"/>
                  </a:cxn>
                  <a:cxn ang="0">
                    <a:pos x="5" y="0"/>
                  </a:cxn>
                  <a:cxn ang="0">
                    <a:pos x="5" y="1"/>
                  </a:cxn>
                  <a:cxn ang="0">
                    <a:pos x="3" y="1"/>
                  </a:cxn>
                  <a:cxn ang="0">
                    <a:pos x="0" y="7"/>
                  </a:cxn>
                  <a:cxn ang="0">
                    <a:pos x="0" y="11"/>
                  </a:cxn>
                  <a:cxn ang="0">
                    <a:pos x="1" y="15"/>
                  </a:cxn>
                  <a:cxn ang="0">
                    <a:pos x="3" y="16"/>
                  </a:cxn>
                </a:cxnLst>
                <a:rect l="0" t="0" r="r" b="b"/>
                <a:pathLst>
                  <a:path w="12" h="16">
                    <a:moveTo>
                      <a:pt x="3" y="16"/>
                    </a:moveTo>
                    <a:lnTo>
                      <a:pt x="4" y="16"/>
                    </a:lnTo>
                    <a:lnTo>
                      <a:pt x="8" y="15"/>
                    </a:lnTo>
                    <a:lnTo>
                      <a:pt x="12" y="12"/>
                    </a:lnTo>
                    <a:lnTo>
                      <a:pt x="12" y="3"/>
                    </a:lnTo>
                    <a:lnTo>
                      <a:pt x="11" y="2"/>
                    </a:lnTo>
                    <a:lnTo>
                      <a:pt x="10" y="2"/>
                    </a:lnTo>
                    <a:lnTo>
                      <a:pt x="9" y="2"/>
                    </a:lnTo>
                    <a:lnTo>
                      <a:pt x="8" y="0"/>
                    </a:lnTo>
                    <a:lnTo>
                      <a:pt x="8" y="0"/>
                    </a:lnTo>
                    <a:lnTo>
                      <a:pt x="6" y="1"/>
                    </a:lnTo>
                    <a:lnTo>
                      <a:pt x="6" y="0"/>
                    </a:lnTo>
                    <a:lnTo>
                      <a:pt x="5" y="0"/>
                    </a:lnTo>
                    <a:lnTo>
                      <a:pt x="5" y="0"/>
                    </a:lnTo>
                    <a:lnTo>
                      <a:pt x="5" y="1"/>
                    </a:lnTo>
                    <a:lnTo>
                      <a:pt x="3" y="1"/>
                    </a:lnTo>
                    <a:lnTo>
                      <a:pt x="0" y="7"/>
                    </a:lnTo>
                    <a:lnTo>
                      <a:pt x="0" y="11"/>
                    </a:lnTo>
                    <a:lnTo>
                      <a:pt x="1" y="15"/>
                    </a:lnTo>
                    <a:lnTo>
                      <a:pt x="3" y="1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2" name="Freeform 73"/>
              <p:cNvSpPr>
                <a:spLocks/>
              </p:cNvSpPr>
              <p:nvPr/>
            </p:nvSpPr>
            <p:spPr bwMode="auto">
              <a:xfrm>
                <a:off x="3766" y="3103"/>
                <a:ext cx="33" cy="48"/>
              </a:xfrm>
              <a:custGeom>
                <a:avLst/>
                <a:gdLst/>
                <a:ahLst/>
                <a:cxnLst>
                  <a:cxn ang="0">
                    <a:pos x="33" y="27"/>
                  </a:cxn>
                  <a:cxn ang="0">
                    <a:pos x="32" y="23"/>
                  </a:cxn>
                  <a:cxn ang="0">
                    <a:pos x="30" y="23"/>
                  </a:cxn>
                  <a:cxn ang="0">
                    <a:pos x="30" y="22"/>
                  </a:cxn>
                  <a:cxn ang="0">
                    <a:pos x="28" y="22"/>
                  </a:cxn>
                  <a:cxn ang="0">
                    <a:pos x="28" y="18"/>
                  </a:cxn>
                  <a:cxn ang="0">
                    <a:pos x="24" y="17"/>
                  </a:cxn>
                  <a:cxn ang="0">
                    <a:pos x="23" y="16"/>
                  </a:cxn>
                  <a:cxn ang="0">
                    <a:pos x="25" y="13"/>
                  </a:cxn>
                  <a:cxn ang="0">
                    <a:pos x="28" y="11"/>
                  </a:cxn>
                  <a:cxn ang="0">
                    <a:pos x="27" y="7"/>
                  </a:cxn>
                  <a:cxn ang="0">
                    <a:pos x="29" y="5"/>
                  </a:cxn>
                  <a:cxn ang="0">
                    <a:pos x="27" y="0"/>
                  </a:cxn>
                  <a:cxn ang="0">
                    <a:pos x="22" y="3"/>
                  </a:cxn>
                  <a:cxn ang="0">
                    <a:pos x="17" y="4"/>
                  </a:cxn>
                  <a:cxn ang="0">
                    <a:pos x="13" y="0"/>
                  </a:cxn>
                  <a:cxn ang="0">
                    <a:pos x="11" y="1"/>
                  </a:cxn>
                  <a:cxn ang="0">
                    <a:pos x="12" y="3"/>
                  </a:cxn>
                  <a:cxn ang="0">
                    <a:pos x="10" y="3"/>
                  </a:cxn>
                  <a:cxn ang="0">
                    <a:pos x="6" y="4"/>
                  </a:cxn>
                  <a:cxn ang="0">
                    <a:pos x="8" y="7"/>
                  </a:cxn>
                  <a:cxn ang="0">
                    <a:pos x="10" y="9"/>
                  </a:cxn>
                  <a:cxn ang="0">
                    <a:pos x="8" y="8"/>
                  </a:cxn>
                  <a:cxn ang="0">
                    <a:pos x="5" y="8"/>
                  </a:cxn>
                  <a:cxn ang="0">
                    <a:pos x="8" y="12"/>
                  </a:cxn>
                  <a:cxn ang="0">
                    <a:pos x="12" y="11"/>
                  </a:cxn>
                  <a:cxn ang="0">
                    <a:pos x="14" y="15"/>
                  </a:cxn>
                  <a:cxn ang="0">
                    <a:pos x="11" y="14"/>
                  </a:cxn>
                  <a:cxn ang="0">
                    <a:pos x="12" y="18"/>
                  </a:cxn>
                  <a:cxn ang="0">
                    <a:pos x="13" y="20"/>
                  </a:cxn>
                  <a:cxn ang="0">
                    <a:pos x="12" y="19"/>
                  </a:cxn>
                  <a:cxn ang="0">
                    <a:pos x="11" y="23"/>
                  </a:cxn>
                  <a:cxn ang="0">
                    <a:pos x="9" y="24"/>
                  </a:cxn>
                  <a:cxn ang="0">
                    <a:pos x="6" y="22"/>
                  </a:cxn>
                  <a:cxn ang="0">
                    <a:pos x="5" y="21"/>
                  </a:cxn>
                  <a:cxn ang="0">
                    <a:pos x="4" y="19"/>
                  </a:cxn>
                  <a:cxn ang="0">
                    <a:pos x="1" y="18"/>
                  </a:cxn>
                  <a:cxn ang="0">
                    <a:pos x="2" y="27"/>
                  </a:cxn>
                  <a:cxn ang="0">
                    <a:pos x="5" y="30"/>
                  </a:cxn>
                  <a:cxn ang="0">
                    <a:pos x="8" y="32"/>
                  </a:cxn>
                  <a:cxn ang="0">
                    <a:pos x="11" y="33"/>
                  </a:cxn>
                  <a:cxn ang="0">
                    <a:pos x="12" y="35"/>
                  </a:cxn>
                  <a:cxn ang="0">
                    <a:pos x="14" y="38"/>
                  </a:cxn>
                  <a:cxn ang="0">
                    <a:pos x="17" y="42"/>
                  </a:cxn>
                  <a:cxn ang="0">
                    <a:pos x="19" y="48"/>
                  </a:cxn>
                  <a:cxn ang="0">
                    <a:pos x="21" y="48"/>
                  </a:cxn>
                  <a:cxn ang="0">
                    <a:pos x="23" y="47"/>
                  </a:cxn>
                  <a:cxn ang="0">
                    <a:pos x="23" y="43"/>
                  </a:cxn>
                  <a:cxn ang="0">
                    <a:pos x="27" y="42"/>
                  </a:cxn>
                  <a:cxn ang="0">
                    <a:pos x="30" y="39"/>
                  </a:cxn>
                  <a:cxn ang="0">
                    <a:pos x="33" y="38"/>
                  </a:cxn>
                  <a:cxn ang="0">
                    <a:pos x="32" y="34"/>
                  </a:cxn>
                  <a:cxn ang="0">
                    <a:pos x="31" y="30"/>
                  </a:cxn>
                </a:cxnLst>
                <a:rect l="0" t="0" r="r" b="b"/>
                <a:pathLst>
                  <a:path w="33" h="48">
                    <a:moveTo>
                      <a:pt x="33" y="29"/>
                    </a:moveTo>
                    <a:lnTo>
                      <a:pt x="33" y="28"/>
                    </a:lnTo>
                    <a:lnTo>
                      <a:pt x="33" y="27"/>
                    </a:lnTo>
                    <a:lnTo>
                      <a:pt x="32" y="25"/>
                    </a:lnTo>
                    <a:lnTo>
                      <a:pt x="32" y="24"/>
                    </a:lnTo>
                    <a:lnTo>
                      <a:pt x="32" y="23"/>
                    </a:lnTo>
                    <a:lnTo>
                      <a:pt x="31" y="22"/>
                    </a:lnTo>
                    <a:lnTo>
                      <a:pt x="31" y="23"/>
                    </a:lnTo>
                    <a:lnTo>
                      <a:pt x="30" y="23"/>
                    </a:lnTo>
                    <a:lnTo>
                      <a:pt x="29" y="25"/>
                    </a:lnTo>
                    <a:lnTo>
                      <a:pt x="29" y="24"/>
                    </a:lnTo>
                    <a:lnTo>
                      <a:pt x="30" y="22"/>
                    </a:lnTo>
                    <a:lnTo>
                      <a:pt x="29" y="22"/>
                    </a:lnTo>
                    <a:lnTo>
                      <a:pt x="29" y="22"/>
                    </a:lnTo>
                    <a:lnTo>
                      <a:pt x="28" y="22"/>
                    </a:lnTo>
                    <a:lnTo>
                      <a:pt x="28" y="20"/>
                    </a:lnTo>
                    <a:lnTo>
                      <a:pt x="28" y="20"/>
                    </a:lnTo>
                    <a:lnTo>
                      <a:pt x="28" y="18"/>
                    </a:lnTo>
                    <a:lnTo>
                      <a:pt x="27" y="17"/>
                    </a:lnTo>
                    <a:lnTo>
                      <a:pt x="26" y="17"/>
                    </a:lnTo>
                    <a:lnTo>
                      <a:pt x="24" y="17"/>
                    </a:lnTo>
                    <a:lnTo>
                      <a:pt x="22" y="19"/>
                    </a:lnTo>
                    <a:lnTo>
                      <a:pt x="22" y="17"/>
                    </a:lnTo>
                    <a:lnTo>
                      <a:pt x="23" y="16"/>
                    </a:lnTo>
                    <a:lnTo>
                      <a:pt x="23" y="15"/>
                    </a:lnTo>
                    <a:lnTo>
                      <a:pt x="24" y="15"/>
                    </a:lnTo>
                    <a:lnTo>
                      <a:pt x="25" y="13"/>
                    </a:lnTo>
                    <a:lnTo>
                      <a:pt x="27" y="11"/>
                    </a:lnTo>
                    <a:lnTo>
                      <a:pt x="28" y="11"/>
                    </a:lnTo>
                    <a:lnTo>
                      <a:pt x="28" y="11"/>
                    </a:lnTo>
                    <a:lnTo>
                      <a:pt x="28" y="8"/>
                    </a:lnTo>
                    <a:lnTo>
                      <a:pt x="27" y="7"/>
                    </a:lnTo>
                    <a:lnTo>
                      <a:pt x="27" y="7"/>
                    </a:lnTo>
                    <a:lnTo>
                      <a:pt x="27" y="7"/>
                    </a:lnTo>
                    <a:lnTo>
                      <a:pt x="28" y="7"/>
                    </a:lnTo>
                    <a:lnTo>
                      <a:pt x="29" y="5"/>
                    </a:lnTo>
                    <a:lnTo>
                      <a:pt x="30" y="3"/>
                    </a:lnTo>
                    <a:lnTo>
                      <a:pt x="29" y="2"/>
                    </a:lnTo>
                    <a:lnTo>
                      <a:pt x="27" y="0"/>
                    </a:lnTo>
                    <a:lnTo>
                      <a:pt x="27" y="0"/>
                    </a:lnTo>
                    <a:lnTo>
                      <a:pt x="25" y="0"/>
                    </a:lnTo>
                    <a:lnTo>
                      <a:pt x="22" y="3"/>
                    </a:lnTo>
                    <a:lnTo>
                      <a:pt x="19" y="4"/>
                    </a:lnTo>
                    <a:lnTo>
                      <a:pt x="19" y="4"/>
                    </a:lnTo>
                    <a:lnTo>
                      <a:pt x="17" y="4"/>
                    </a:lnTo>
                    <a:lnTo>
                      <a:pt x="15" y="2"/>
                    </a:lnTo>
                    <a:lnTo>
                      <a:pt x="14" y="2"/>
                    </a:lnTo>
                    <a:lnTo>
                      <a:pt x="13" y="0"/>
                    </a:lnTo>
                    <a:lnTo>
                      <a:pt x="12" y="0"/>
                    </a:lnTo>
                    <a:lnTo>
                      <a:pt x="12" y="0"/>
                    </a:lnTo>
                    <a:lnTo>
                      <a:pt x="11" y="1"/>
                    </a:lnTo>
                    <a:lnTo>
                      <a:pt x="11" y="2"/>
                    </a:lnTo>
                    <a:lnTo>
                      <a:pt x="12" y="2"/>
                    </a:lnTo>
                    <a:lnTo>
                      <a:pt x="12" y="3"/>
                    </a:lnTo>
                    <a:lnTo>
                      <a:pt x="12" y="4"/>
                    </a:lnTo>
                    <a:lnTo>
                      <a:pt x="12" y="3"/>
                    </a:lnTo>
                    <a:lnTo>
                      <a:pt x="10" y="3"/>
                    </a:lnTo>
                    <a:lnTo>
                      <a:pt x="9" y="2"/>
                    </a:lnTo>
                    <a:lnTo>
                      <a:pt x="8" y="3"/>
                    </a:lnTo>
                    <a:lnTo>
                      <a:pt x="6" y="4"/>
                    </a:lnTo>
                    <a:lnTo>
                      <a:pt x="7" y="6"/>
                    </a:lnTo>
                    <a:lnTo>
                      <a:pt x="8" y="6"/>
                    </a:lnTo>
                    <a:lnTo>
                      <a:pt x="8" y="7"/>
                    </a:lnTo>
                    <a:lnTo>
                      <a:pt x="9" y="7"/>
                    </a:lnTo>
                    <a:lnTo>
                      <a:pt x="9" y="7"/>
                    </a:lnTo>
                    <a:lnTo>
                      <a:pt x="10" y="9"/>
                    </a:lnTo>
                    <a:lnTo>
                      <a:pt x="10" y="10"/>
                    </a:lnTo>
                    <a:lnTo>
                      <a:pt x="8" y="9"/>
                    </a:lnTo>
                    <a:lnTo>
                      <a:pt x="8" y="8"/>
                    </a:lnTo>
                    <a:lnTo>
                      <a:pt x="8" y="7"/>
                    </a:lnTo>
                    <a:lnTo>
                      <a:pt x="6" y="7"/>
                    </a:lnTo>
                    <a:lnTo>
                      <a:pt x="5" y="8"/>
                    </a:lnTo>
                    <a:lnTo>
                      <a:pt x="6" y="11"/>
                    </a:lnTo>
                    <a:lnTo>
                      <a:pt x="7" y="11"/>
                    </a:lnTo>
                    <a:lnTo>
                      <a:pt x="8" y="12"/>
                    </a:lnTo>
                    <a:lnTo>
                      <a:pt x="9" y="13"/>
                    </a:lnTo>
                    <a:lnTo>
                      <a:pt x="11" y="12"/>
                    </a:lnTo>
                    <a:lnTo>
                      <a:pt x="12" y="11"/>
                    </a:lnTo>
                    <a:lnTo>
                      <a:pt x="12" y="11"/>
                    </a:lnTo>
                    <a:lnTo>
                      <a:pt x="14" y="15"/>
                    </a:lnTo>
                    <a:lnTo>
                      <a:pt x="14" y="15"/>
                    </a:lnTo>
                    <a:lnTo>
                      <a:pt x="12" y="14"/>
                    </a:lnTo>
                    <a:lnTo>
                      <a:pt x="11" y="14"/>
                    </a:lnTo>
                    <a:lnTo>
                      <a:pt x="11" y="14"/>
                    </a:lnTo>
                    <a:lnTo>
                      <a:pt x="11" y="17"/>
                    </a:lnTo>
                    <a:lnTo>
                      <a:pt x="12" y="17"/>
                    </a:lnTo>
                    <a:lnTo>
                      <a:pt x="12" y="18"/>
                    </a:lnTo>
                    <a:lnTo>
                      <a:pt x="12" y="18"/>
                    </a:lnTo>
                    <a:lnTo>
                      <a:pt x="13" y="18"/>
                    </a:lnTo>
                    <a:lnTo>
                      <a:pt x="13" y="20"/>
                    </a:lnTo>
                    <a:lnTo>
                      <a:pt x="12" y="21"/>
                    </a:lnTo>
                    <a:lnTo>
                      <a:pt x="12" y="19"/>
                    </a:lnTo>
                    <a:lnTo>
                      <a:pt x="12" y="19"/>
                    </a:lnTo>
                    <a:lnTo>
                      <a:pt x="12" y="21"/>
                    </a:lnTo>
                    <a:lnTo>
                      <a:pt x="12" y="22"/>
                    </a:lnTo>
                    <a:lnTo>
                      <a:pt x="11" y="23"/>
                    </a:lnTo>
                    <a:lnTo>
                      <a:pt x="10" y="24"/>
                    </a:lnTo>
                    <a:lnTo>
                      <a:pt x="10" y="23"/>
                    </a:lnTo>
                    <a:lnTo>
                      <a:pt x="9" y="24"/>
                    </a:lnTo>
                    <a:lnTo>
                      <a:pt x="8" y="24"/>
                    </a:lnTo>
                    <a:lnTo>
                      <a:pt x="7" y="24"/>
                    </a:lnTo>
                    <a:lnTo>
                      <a:pt x="6" y="22"/>
                    </a:lnTo>
                    <a:lnTo>
                      <a:pt x="6" y="22"/>
                    </a:lnTo>
                    <a:lnTo>
                      <a:pt x="5" y="21"/>
                    </a:lnTo>
                    <a:lnTo>
                      <a:pt x="5" y="21"/>
                    </a:lnTo>
                    <a:lnTo>
                      <a:pt x="4" y="20"/>
                    </a:lnTo>
                    <a:lnTo>
                      <a:pt x="5" y="19"/>
                    </a:lnTo>
                    <a:lnTo>
                      <a:pt x="4" y="19"/>
                    </a:lnTo>
                    <a:lnTo>
                      <a:pt x="4" y="18"/>
                    </a:lnTo>
                    <a:lnTo>
                      <a:pt x="2" y="18"/>
                    </a:lnTo>
                    <a:lnTo>
                      <a:pt x="1" y="18"/>
                    </a:lnTo>
                    <a:lnTo>
                      <a:pt x="1" y="18"/>
                    </a:lnTo>
                    <a:lnTo>
                      <a:pt x="0" y="25"/>
                    </a:lnTo>
                    <a:lnTo>
                      <a:pt x="2" y="27"/>
                    </a:lnTo>
                    <a:lnTo>
                      <a:pt x="4" y="29"/>
                    </a:lnTo>
                    <a:lnTo>
                      <a:pt x="4" y="29"/>
                    </a:lnTo>
                    <a:lnTo>
                      <a:pt x="5" y="30"/>
                    </a:lnTo>
                    <a:lnTo>
                      <a:pt x="5" y="32"/>
                    </a:lnTo>
                    <a:lnTo>
                      <a:pt x="8" y="33"/>
                    </a:lnTo>
                    <a:lnTo>
                      <a:pt x="8" y="32"/>
                    </a:lnTo>
                    <a:lnTo>
                      <a:pt x="8" y="32"/>
                    </a:lnTo>
                    <a:lnTo>
                      <a:pt x="10" y="34"/>
                    </a:lnTo>
                    <a:lnTo>
                      <a:pt x="11" y="33"/>
                    </a:lnTo>
                    <a:lnTo>
                      <a:pt x="12" y="33"/>
                    </a:lnTo>
                    <a:lnTo>
                      <a:pt x="12" y="34"/>
                    </a:lnTo>
                    <a:lnTo>
                      <a:pt x="12" y="35"/>
                    </a:lnTo>
                    <a:lnTo>
                      <a:pt x="13" y="37"/>
                    </a:lnTo>
                    <a:lnTo>
                      <a:pt x="13" y="37"/>
                    </a:lnTo>
                    <a:lnTo>
                      <a:pt x="14" y="38"/>
                    </a:lnTo>
                    <a:lnTo>
                      <a:pt x="16" y="40"/>
                    </a:lnTo>
                    <a:lnTo>
                      <a:pt x="16" y="40"/>
                    </a:lnTo>
                    <a:lnTo>
                      <a:pt x="17" y="42"/>
                    </a:lnTo>
                    <a:lnTo>
                      <a:pt x="18" y="43"/>
                    </a:lnTo>
                    <a:lnTo>
                      <a:pt x="19" y="48"/>
                    </a:lnTo>
                    <a:lnTo>
                      <a:pt x="19" y="48"/>
                    </a:lnTo>
                    <a:lnTo>
                      <a:pt x="19" y="47"/>
                    </a:lnTo>
                    <a:lnTo>
                      <a:pt x="20" y="46"/>
                    </a:lnTo>
                    <a:lnTo>
                      <a:pt x="21" y="48"/>
                    </a:lnTo>
                    <a:lnTo>
                      <a:pt x="22" y="48"/>
                    </a:lnTo>
                    <a:lnTo>
                      <a:pt x="23" y="48"/>
                    </a:lnTo>
                    <a:lnTo>
                      <a:pt x="23" y="47"/>
                    </a:lnTo>
                    <a:lnTo>
                      <a:pt x="25" y="45"/>
                    </a:lnTo>
                    <a:lnTo>
                      <a:pt x="25" y="44"/>
                    </a:lnTo>
                    <a:lnTo>
                      <a:pt x="23" y="43"/>
                    </a:lnTo>
                    <a:lnTo>
                      <a:pt x="23" y="42"/>
                    </a:lnTo>
                    <a:lnTo>
                      <a:pt x="25" y="43"/>
                    </a:lnTo>
                    <a:lnTo>
                      <a:pt x="27" y="42"/>
                    </a:lnTo>
                    <a:lnTo>
                      <a:pt x="28" y="43"/>
                    </a:lnTo>
                    <a:lnTo>
                      <a:pt x="30" y="41"/>
                    </a:lnTo>
                    <a:lnTo>
                      <a:pt x="30" y="39"/>
                    </a:lnTo>
                    <a:lnTo>
                      <a:pt x="32" y="38"/>
                    </a:lnTo>
                    <a:lnTo>
                      <a:pt x="32" y="39"/>
                    </a:lnTo>
                    <a:lnTo>
                      <a:pt x="33" y="38"/>
                    </a:lnTo>
                    <a:lnTo>
                      <a:pt x="32" y="35"/>
                    </a:lnTo>
                    <a:lnTo>
                      <a:pt x="31" y="35"/>
                    </a:lnTo>
                    <a:lnTo>
                      <a:pt x="32" y="34"/>
                    </a:lnTo>
                    <a:lnTo>
                      <a:pt x="32" y="33"/>
                    </a:lnTo>
                    <a:lnTo>
                      <a:pt x="32" y="32"/>
                    </a:lnTo>
                    <a:lnTo>
                      <a:pt x="31" y="30"/>
                    </a:lnTo>
                    <a:lnTo>
                      <a:pt x="32" y="29"/>
                    </a:lnTo>
                    <a:lnTo>
                      <a:pt x="33" y="2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3" name="Freeform 74"/>
              <p:cNvSpPr>
                <a:spLocks/>
              </p:cNvSpPr>
              <p:nvPr/>
            </p:nvSpPr>
            <p:spPr bwMode="auto">
              <a:xfrm>
                <a:off x="5131" y="3068"/>
                <a:ext cx="26" cy="17"/>
              </a:xfrm>
              <a:custGeom>
                <a:avLst/>
                <a:gdLst/>
                <a:ahLst/>
                <a:cxnLst>
                  <a:cxn ang="0">
                    <a:pos x="2" y="5"/>
                  </a:cxn>
                  <a:cxn ang="0">
                    <a:pos x="3" y="6"/>
                  </a:cxn>
                  <a:cxn ang="0">
                    <a:pos x="5" y="8"/>
                  </a:cxn>
                  <a:cxn ang="0">
                    <a:pos x="5" y="11"/>
                  </a:cxn>
                  <a:cxn ang="0">
                    <a:pos x="5" y="12"/>
                  </a:cxn>
                  <a:cxn ang="0">
                    <a:pos x="8" y="12"/>
                  </a:cxn>
                  <a:cxn ang="0">
                    <a:pos x="8" y="13"/>
                  </a:cxn>
                  <a:cxn ang="0">
                    <a:pos x="9" y="13"/>
                  </a:cxn>
                  <a:cxn ang="0">
                    <a:pos x="10" y="15"/>
                  </a:cxn>
                  <a:cxn ang="0">
                    <a:pos x="12" y="16"/>
                  </a:cxn>
                  <a:cxn ang="0">
                    <a:pos x="13" y="15"/>
                  </a:cxn>
                  <a:cxn ang="0">
                    <a:pos x="14" y="17"/>
                  </a:cxn>
                  <a:cxn ang="0">
                    <a:pos x="15" y="17"/>
                  </a:cxn>
                  <a:cxn ang="0">
                    <a:pos x="17" y="17"/>
                  </a:cxn>
                  <a:cxn ang="0">
                    <a:pos x="17" y="17"/>
                  </a:cxn>
                  <a:cxn ang="0">
                    <a:pos x="18" y="17"/>
                  </a:cxn>
                  <a:cxn ang="0">
                    <a:pos x="19" y="17"/>
                  </a:cxn>
                  <a:cxn ang="0">
                    <a:pos x="19" y="17"/>
                  </a:cxn>
                  <a:cxn ang="0">
                    <a:pos x="19" y="17"/>
                  </a:cxn>
                  <a:cxn ang="0">
                    <a:pos x="21" y="17"/>
                  </a:cxn>
                  <a:cxn ang="0">
                    <a:pos x="24" y="15"/>
                  </a:cxn>
                  <a:cxn ang="0">
                    <a:pos x="26" y="13"/>
                  </a:cxn>
                  <a:cxn ang="0">
                    <a:pos x="26" y="10"/>
                  </a:cxn>
                  <a:cxn ang="0">
                    <a:pos x="26" y="10"/>
                  </a:cxn>
                  <a:cxn ang="0">
                    <a:pos x="23" y="9"/>
                  </a:cxn>
                  <a:cxn ang="0">
                    <a:pos x="22" y="8"/>
                  </a:cxn>
                  <a:cxn ang="0">
                    <a:pos x="20" y="7"/>
                  </a:cxn>
                  <a:cxn ang="0">
                    <a:pos x="19" y="8"/>
                  </a:cxn>
                  <a:cxn ang="0">
                    <a:pos x="18" y="6"/>
                  </a:cxn>
                  <a:cxn ang="0">
                    <a:pos x="17" y="6"/>
                  </a:cxn>
                  <a:cxn ang="0">
                    <a:pos x="16" y="6"/>
                  </a:cxn>
                  <a:cxn ang="0">
                    <a:pos x="15" y="6"/>
                  </a:cxn>
                  <a:cxn ang="0">
                    <a:pos x="13" y="6"/>
                  </a:cxn>
                  <a:cxn ang="0">
                    <a:pos x="11" y="6"/>
                  </a:cxn>
                  <a:cxn ang="0">
                    <a:pos x="12" y="6"/>
                  </a:cxn>
                  <a:cxn ang="0">
                    <a:pos x="12" y="5"/>
                  </a:cxn>
                  <a:cxn ang="0">
                    <a:pos x="12" y="5"/>
                  </a:cxn>
                  <a:cxn ang="0">
                    <a:pos x="12" y="4"/>
                  </a:cxn>
                  <a:cxn ang="0">
                    <a:pos x="7" y="3"/>
                  </a:cxn>
                  <a:cxn ang="0">
                    <a:pos x="6" y="3"/>
                  </a:cxn>
                  <a:cxn ang="0">
                    <a:pos x="5" y="3"/>
                  </a:cxn>
                  <a:cxn ang="0">
                    <a:pos x="2" y="2"/>
                  </a:cxn>
                  <a:cxn ang="0">
                    <a:pos x="2" y="1"/>
                  </a:cxn>
                  <a:cxn ang="0">
                    <a:pos x="1" y="1"/>
                  </a:cxn>
                  <a:cxn ang="0">
                    <a:pos x="1" y="0"/>
                  </a:cxn>
                  <a:cxn ang="0">
                    <a:pos x="0" y="0"/>
                  </a:cxn>
                  <a:cxn ang="0">
                    <a:pos x="0" y="0"/>
                  </a:cxn>
                  <a:cxn ang="0">
                    <a:pos x="1" y="2"/>
                  </a:cxn>
                  <a:cxn ang="0">
                    <a:pos x="2" y="5"/>
                  </a:cxn>
                </a:cxnLst>
                <a:rect l="0" t="0" r="r" b="b"/>
                <a:pathLst>
                  <a:path w="26" h="17">
                    <a:moveTo>
                      <a:pt x="2" y="5"/>
                    </a:moveTo>
                    <a:lnTo>
                      <a:pt x="3" y="6"/>
                    </a:lnTo>
                    <a:lnTo>
                      <a:pt x="5" y="8"/>
                    </a:lnTo>
                    <a:lnTo>
                      <a:pt x="5" y="11"/>
                    </a:lnTo>
                    <a:lnTo>
                      <a:pt x="5" y="12"/>
                    </a:lnTo>
                    <a:lnTo>
                      <a:pt x="8" y="12"/>
                    </a:lnTo>
                    <a:lnTo>
                      <a:pt x="8" y="13"/>
                    </a:lnTo>
                    <a:lnTo>
                      <a:pt x="9" y="13"/>
                    </a:lnTo>
                    <a:lnTo>
                      <a:pt x="10" y="15"/>
                    </a:lnTo>
                    <a:lnTo>
                      <a:pt x="12" y="16"/>
                    </a:lnTo>
                    <a:lnTo>
                      <a:pt x="13" y="15"/>
                    </a:lnTo>
                    <a:lnTo>
                      <a:pt x="14" y="17"/>
                    </a:lnTo>
                    <a:lnTo>
                      <a:pt x="15" y="17"/>
                    </a:lnTo>
                    <a:lnTo>
                      <a:pt x="17" y="17"/>
                    </a:lnTo>
                    <a:lnTo>
                      <a:pt x="17" y="17"/>
                    </a:lnTo>
                    <a:lnTo>
                      <a:pt x="18" y="17"/>
                    </a:lnTo>
                    <a:lnTo>
                      <a:pt x="19" y="17"/>
                    </a:lnTo>
                    <a:lnTo>
                      <a:pt x="19" y="17"/>
                    </a:lnTo>
                    <a:lnTo>
                      <a:pt x="19" y="17"/>
                    </a:lnTo>
                    <a:lnTo>
                      <a:pt x="21" y="17"/>
                    </a:lnTo>
                    <a:lnTo>
                      <a:pt x="24" y="15"/>
                    </a:lnTo>
                    <a:lnTo>
                      <a:pt x="26" y="13"/>
                    </a:lnTo>
                    <a:lnTo>
                      <a:pt x="26" y="10"/>
                    </a:lnTo>
                    <a:lnTo>
                      <a:pt x="26" y="10"/>
                    </a:lnTo>
                    <a:lnTo>
                      <a:pt x="23" y="9"/>
                    </a:lnTo>
                    <a:lnTo>
                      <a:pt x="22" y="8"/>
                    </a:lnTo>
                    <a:lnTo>
                      <a:pt x="20" y="7"/>
                    </a:lnTo>
                    <a:lnTo>
                      <a:pt x="19" y="8"/>
                    </a:lnTo>
                    <a:lnTo>
                      <a:pt x="18" y="6"/>
                    </a:lnTo>
                    <a:lnTo>
                      <a:pt x="17" y="6"/>
                    </a:lnTo>
                    <a:lnTo>
                      <a:pt x="16" y="6"/>
                    </a:lnTo>
                    <a:lnTo>
                      <a:pt x="15" y="6"/>
                    </a:lnTo>
                    <a:lnTo>
                      <a:pt x="13" y="6"/>
                    </a:lnTo>
                    <a:lnTo>
                      <a:pt x="11" y="6"/>
                    </a:lnTo>
                    <a:lnTo>
                      <a:pt x="12" y="6"/>
                    </a:lnTo>
                    <a:lnTo>
                      <a:pt x="12" y="5"/>
                    </a:lnTo>
                    <a:lnTo>
                      <a:pt x="12" y="5"/>
                    </a:lnTo>
                    <a:lnTo>
                      <a:pt x="12" y="4"/>
                    </a:lnTo>
                    <a:lnTo>
                      <a:pt x="7" y="3"/>
                    </a:lnTo>
                    <a:lnTo>
                      <a:pt x="6" y="3"/>
                    </a:lnTo>
                    <a:lnTo>
                      <a:pt x="5" y="3"/>
                    </a:lnTo>
                    <a:lnTo>
                      <a:pt x="2" y="2"/>
                    </a:lnTo>
                    <a:lnTo>
                      <a:pt x="2" y="1"/>
                    </a:lnTo>
                    <a:lnTo>
                      <a:pt x="1" y="1"/>
                    </a:lnTo>
                    <a:lnTo>
                      <a:pt x="1" y="0"/>
                    </a:lnTo>
                    <a:lnTo>
                      <a:pt x="0" y="0"/>
                    </a:lnTo>
                    <a:lnTo>
                      <a:pt x="0" y="0"/>
                    </a:lnTo>
                    <a:lnTo>
                      <a:pt x="1" y="2"/>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4" name="Freeform 75"/>
              <p:cNvSpPr>
                <a:spLocks/>
              </p:cNvSpPr>
              <p:nvPr/>
            </p:nvSpPr>
            <p:spPr bwMode="auto">
              <a:xfrm>
                <a:off x="3918" y="3201"/>
                <a:ext cx="7" cy="6"/>
              </a:xfrm>
              <a:custGeom>
                <a:avLst/>
                <a:gdLst/>
                <a:ahLst/>
                <a:cxnLst>
                  <a:cxn ang="0">
                    <a:pos x="4" y="5"/>
                  </a:cxn>
                  <a:cxn ang="0">
                    <a:pos x="5" y="6"/>
                  </a:cxn>
                  <a:cxn ang="0">
                    <a:pos x="7" y="5"/>
                  </a:cxn>
                  <a:cxn ang="0">
                    <a:pos x="6" y="2"/>
                  </a:cxn>
                  <a:cxn ang="0">
                    <a:pos x="2" y="1"/>
                  </a:cxn>
                  <a:cxn ang="0">
                    <a:pos x="2" y="0"/>
                  </a:cxn>
                  <a:cxn ang="0">
                    <a:pos x="2" y="0"/>
                  </a:cxn>
                  <a:cxn ang="0">
                    <a:pos x="1" y="1"/>
                  </a:cxn>
                  <a:cxn ang="0">
                    <a:pos x="0" y="2"/>
                  </a:cxn>
                  <a:cxn ang="0">
                    <a:pos x="0" y="4"/>
                  </a:cxn>
                  <a:cxn ang="0">
                    <a:pos x="2" y="5"/>
                  </a:cxn>
                  <a:cxn ang="0">
                    <a:pos x="4" y="5"/>
                  </a:cxn>
                </a:cxnLst>
                <a:rect l="0" t="0" r="r" b="b"/>
                <a:pathLst>
                  <a:path w="7" h="6">
                    <a:moveTo>
                      <a:pt x="4" y="5"/>
                    </a:moveTo>
                    <a:lnTo>
                      <a:pt x="5" y="6"/>
                    </a:lnTo>
                    <a:lnTo>
                      <a:pt x="7" y="5"/>
                    </a:lnTo>
                    <a:lnTo>
                      <a:pt x="6" y="2"/>
                    </a:lnTo>
                    <a:lnTo>
                      <a:pt x="2" y="1"/>
                    </a:lnTo>
                    <a:lnTo>
                      <a:pt x="2" y="0"/>
                    </a:lnTo>
                    <a:lnTo>
                      <a:pt x="2" y="0"/>
                    </a:lnTo>
                    <a:lnTo>
                      <a:pt x="1" y="1"/>
                    </a:lnTo>
                    <a:lnTo>
                      <a:pt x="0" y="2"/>
                    </a:lnTo>
                    <a:lnTo>
                      <a:pt x="0" y="4"/>
                    </a:lnTo>
                    <a:lnTo>
                      <a:pt x="2" y="5"/>
                    </a:lnTo>
                    <a:lnTo>
                      <a:pt x="4"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5" name="Freeform 76"/>
              <p:cNvSpPr>
                <a:spLocks/>
              </p:cNvSpPr>
              <p:nvPr/>
            </p:nvSpPr>
            <p:spPr bwMode="auto">
              <a:xfrm>
                <a:off x="3851" y="3198"/>
                <a:ext cx="3" cy="8"/>
              </a:xfrm>
              <a:custGeom>
                <a:avLst/>
                <a:gdLst/>
                <a:ahLst/>
                <a:cxnLst>
                  <a:cxn ang="0">
                    <a:pos x="2" y="1"/>
                  </a:cxn>
                  <a:cxn ang="0">
                    <a:pos x="1" y="0"/>
                  </a:cxn>
                  <a:cxn ang="0">
                    <a:pos x="0" y="1"/>
                  </a:cxn>
                  <a:cxn ang="0">
                    <a:pos x="0" y="7"/>
                  </a:cxn>
                  <a:cxn ang="0">
                    <a:pos x="1" y="8"/>
                  </a:cxn>
                  <a:cxn ang="0">
                    <a:pos x="2" y="8"/>
                  </a:cxn>
                  <a:cxn ang="0">
                    <a:pos x="3" y="7"/>
                  </a:cxn>
                  <a:cxn ang="0">
                    <a:pos x="2" y="1"/>
                  </a:cxn>
                  <a:cxn ang="0">
                    <a:pos x="2" y="1"/>
                  </a:cxn>
                </a:cxnLst>
                <a:rect l="0" t="0" r="r" b="b"/>
                <a:pathLst>
                  <a:path w="3" h="8">
                    <a:moveTo>
                      <a:pt x="2" y="1"/>
                    </a:moveTo>
                    <a:lnTo>
                      <a:pt x="1" y="0"/>
                    </a:lnTo>
                    <a:lnTo>
                      <a:pt x="0" y="1"/>
                    </a:lnTo>
                    <a:lnTo>
                      <a:pt x="0" y="7"/>
                    </a:lnTo>
                    <a:lnTo>
                      <a:pt x="1" y="8"/>
                    </a:lnTo>
                    <a:lnTo>
                      <a:pt x="2" y="8"/>
                    </a:lnTo>
                    <a:lnTo>
                      <a:pt x="3" y="7"/>
                    </a:lnTo>
                    <a:lnTo>
                      <a:pt x="2"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6" name="Freeform 77"/>
              <p:cNvSpPr>
                <a:spLocks/>
              </p:cNvSpPr>
              <p:nvPr/>
            </p:nvSpPr>
            <p:spPr bwMode="auto">
              <a:xfrm>
                <a:off x="5071" y="3096"/>
                <a:ext cx="5" cy="7"/>
              </a:xfrm>
              <a:custGeom>
                <a:avLst/>
                <a:gdLst/>
                <a:ahLst/>
                <a:cxnLst>
                  <a:cxn ang="0">
                    <a:pos x="1" y="0"/>
                  </a:cxn>
                  <a:cxn ang="0">
                    <a:pos x="0" y="0"/>
                  </a:cxn>
                  <a:cxn ang="0">
                    <a:pos x="0" y="1"/>
                  </a:cxn>
                  <a:cxn ang="0">
                    <a:pos x="2" y="3"/>
                  </a:cxn>
                  <a:cxn ang="0">
                    <a:pos x="2" y="4"/>
                  </a:cxn>
                  <a:cxn ang="0">
                    <a:pos x="3" y="5"/>
                  </a:cxn>
                  <a:cxn ang="0">
                    <a:pos x="4" y="7"/>
                  </a:cxn>
                  <a:cxn ang="0">
                    <a:pos x="5" y="7"/>
                  </a:cxn>
                  <a:cxn ang="0">
                    <a:pos x="5" y="5"/>
                  </a:cxn>
                  <a:cxn ang="0">
                    <a:pos x="4" y="4"/>
                  </a:cxn>
                  <a:cxn ang="0">
                    <a:pos x="3" y="4"/>
                  </a:cxn>
                  <a:cxn ang="0">
                    <a:pos x="3" y="4"/>
                  </a:cxn>
                  <a:cxn ang="0">
                    <a:pos x="3" y="4"/>
                  </a:cxn>
                  <a:cxn ang="0">
                    <a:pos x="1" y="0"/>
                  </a:cxn>
                </a:cxnLst>
                <a:rect l="0" t="0" r="r" b="b"/>
                <a:pathLst>
                  <a:path w="5" h="7">
                    <a:moveTo>
                      <a:pt x="1" y="0"/>
                    </a:moveTo>
                    <a:lnTo>
                      <a:pt x="0" y="0"/>
                    </a:lnTo>
                    <a:lnTo>
                      <a:pt x="0" y="1"/>
                    </a:lnTo>
                    <a:lnTo>
                      <a:pt x="2" y="3"/>
                    </a:lnTo>
                    <a:lnTo>
                      <a:pt x="2" y="4"/>
                    </a:lnTo>
                    <a:lnTo>
                      <a:pt x="3" y="5"/>
                    </a:lnTo>
                    <a:lnTo>
                      <a:pt x="4" y="7"/>
                    </a:lnTo>
                    <a:lnTo>
                      <a:pt x="5" y="7"/>
                    </a:lnTo>
                    <a:lnTo>
                      <a:pt x="5" y="5"/>
                    </a:lnTo>
                    <a:lnTo>
                      <a:pt x="4" y="4"/>
                    </a:lnTo>
                    <a:lnTo>
                      <a:pt x="3" y="4"/>
                    </a:lnTo>
                    <a:lnTo>
                      <a:pt x="3" y="4"/>
                    </a:lnTo>
                    <a:lnTo>
                      <a:pt x="3" y="4"/>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7" name="Freeform 78"/>
              <p:cNvSpPr>
                <a:spLocks/>
              </p:cNvSpPr>
              <p:nvPr/>
            </p:nvSpPr>
            <p:spPr bwMode="auto">
              <a:xfrm>
                <a:off x="3782" y="3099"/>
                <a:ext cx="9" cy="6"/>
              </a:xfrm>
              <a:custGeom>
                <a:avLst/>
                <a:gdLst/>
                <a:ahLst/>
                <a:cxnLst>
                  <a:cxn ang="0">
                    <a:pos x="5" y="1"/>
                  </a:cxn>
                  <a:cxn ang="0">
                    <a:pos x="3" y="1"/>
                  </a:cxn>
                  <a:cxn ang="0">
                    <a:pos x="3" y="3"/>
                  </a:cxn>
                  <a:cxn ang="0">
                    <a:pos x="3" y="4"/>
                  </a:cxn>
                  <a:cxn ang="0">
                    <a:pos x="0" y="4"/>
                  </a:cxn>
                  <a:cxn ang="0">
                    <a:pos x="0" y="5"/>
                  </a:cxn>
                  <a:cxn ang="0">
                    <a:pos x="2" y="5"/>
                  </a:cxn>
                  <a:cxn ang="0">
                    <a:pos x="3" y="4"/>
                  </a:cxn>
                  <a:cxn ang="0">
                    <a:pos x="3" y="4"/>
                  </a:cxn>
                  <a:cxn ang="0">
                    <a:pos x="3" y="6"/>
                  </a:cxn>
                  <a:cxn ang="0">
                    <a:pos x="3" y="5"/>
                  </a:cxn>
                  <a:cxn ang="0">
                    <a:pos x="4" y="5"/>
                  </a:cxn>
                  <a:cxn ang="0">
                    <a:pos x="4" y="5"/>
                  </a:cxn>
                  <a:cxn ang="0">
                    <a:pos x="7" y="4"/>
                  </a:cxn>
                  <a:cxn ang="0">
                    <a:pos x="9" y="2"/>
                  </a:cxn>
                  <a:cxn ang="0">
                    <a:pos x="9" y="1"/>
                  </a:cxn>
                  <a:cxn ang="0">
                    <a:pos x="9" y="0"/>
                  </a:cxn>
                  <a:cxn ang="0">
                    <a:pos x="7" y="0"/>
                  </a:cxn>
                  <a:cxn ang="0">
                    <a:pos x="5" y="1"/>
                  </a:cxn>
                </a:cxnLst>
                <a:rect l="0" t="0" r="r" b="b"/>
                <a:pathLst>
                  <a:path w="9" h="6">
                    <a:moveTo>
                      <a:pt x="5" y="1"/>
                    </a:moveTo>
                    <a:lnTo>
                      <a:pt x="3" y="1"/>
                    </a:lnTo>
                    <a:lnTo>
                      <a:pt x="3" y="3"/>
                    </a:lnTo>
                    <a:lnTo>
                      <a:pt x="3" y="4"/>
                    </a:lnTo>
                    <a:lnTo>
                      <a:pt x="0" y="4"/>
                    </a:lnTo>
                    <a:lnTo>
                      <a:pt x="0" y="5"/>
                    </a:lnTo>
                    <a:lnTo>
                      <a:pt x="2" y="5"/>
                    </a:lnTo>
                    <a:lnTo>
                      <a:pt x="3" y="4"/>
                    </a:lnTo>
                    <a:lnTo>
                      <a:pt x="3" y="4"/>
                    </a:lnTo>
                    <a:lnTo>
                      <a:pt x="3" y="6"/>
                    </a:lnTo>
                    <a:lnTo>
                      <a:pt x="3" y="5"/>
                    </a:lnTo>
                    <a:lnTo>
                      <a:pt x="4" y="5"/>
                    </a:lnTo>
                    <a:lnTo>
                      <a:pt x="4" y="5"/>
                    </a:lnTo>
                    <a:lnTo>
                      <a:pt x="7" y="4"/>
                    </a:lnTo>
                    <a:lnTo>
                      <a:pt x="9" y="2"/>
                    </a:lnTo>
                    <a:lnTo>
                      <a:pt x="9" y="1"/>
                    </a:lnTo>
                    <a:lnTo>
                      <a:pt x="9" y="0"/>
                    </a:lnTo>
                    <a:lnTo>
                      <a:pt x="7" y="0"/>
                    </a:lnTo>
                    <a:lnTo>
                      <a:pt x="5"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8" name="Freeform 79"/>
              <p:cNvSpPr>
                <a:spLocks/>
              </p:cNvSpPr>
              <p:nvPr/>
            </p:nvSpPr>
            <p:spPr bwMode="auto">
              <a:xfrm>
                <a:off x="3741" y="3105"/>
                <a:ext cx="13" cy="17"/>
              </a:xfrm>
              <a:custGeom>
                <a:avLst/>
                <a:gdLst/>
                <a:ahLst/>
                <a:cxnLst>
                  <a:cxn ang="0">
                    <a:pos x="8" y="0"/>
                  </a:cxn>
                  <a:cxn ang="0">
                    <a:pos x="6" y="1"/>
                  </a:cxn>
                  <a:cxn ang="0">
                    <a:pos x="3" y="1"/>
                  </a:cxn>
                  <a:cxn ang="0">
                    <a:pos x="2" y="2"/>
                  </a:cxn>
                  <a:cxn ang="0">
                    <a:pos x="0" y="5"/>
                  </a:cxn>
                  <a:cxn ang="0">
                    <a:pos x="0" y="6"/>
                  </a:cxn>
                  <a:cxn ang="0">
                    <a:pos x="2" y="7"/>
                  </a:cxn>
                  <a:cxn ang="0">
                    <a:pos x="7" y="13"/>
                  </a:cxn>
                  <a:cxn ang="0">
                    <a:pos x="7" y="15"/>
                  </a:cxn>
                  <a:cxn ang="0">
                    <a:pos x="8" y="17"/>
                  </a:cxn>
                  <a:cxn ang="0">
                    <a:pos x="9" y="16"/>
                  </a:cxn>
                  <a:cxn ang="0">
                    <a:pos x="9" y="16"/>
                  </a:cxn>
                  <a:cxn ang="0">
                    <a:pos x="9" y="16"/>
                  </a:cxn>
                  <a:cxn ang="0">
                    <a:pos x="11" y="14"/>
                  </a:cxn>
                  <a:cxn ang="0">
                    <a:pos x="11" y="13"/>
                  </a:cxn>
                  <a:cxn ang="0">
                    <a:pos x="11" y="13"/>
                  </a:cxn>
                  <a:cxn ang="0">
                    <a:pos x="12" y="10"/>
                  </a:cxn>
                  <a:cxn ang="0">
                    <a:pos x="13" y="4"/>
                  </a:cxn>
                  <a:cxn ang="0">
                    <a:pos x="13" y="3"/>
                  </a:cxn>
                  <a:cxn ang="0">
                    <a:pos x="12" y="3"/>
                  </a:cxn>
                  <a:cxn ang="0">
                    <a:pos x="12" y="2"/>
                  </a:cxn>
                  <a:cxn ang="0">
                    <a:pos x="9" y="1"/>
                  </a:cxn>
                  <a:cxn ang="0">
                    <a:pos x="8" y="0"/>
                  </a:cxn>
                </a:cxnLst>
                <a:rect l="0" t="0" r="r" b="b"/>
                <a:pathLst>
                  <a:path w="13" h="17">
                    <a:moveTo>
                      <a:pt x="8" y="0"/>
                    </a:moveTo>
                    <a:lnTo>
                      <a:pt x="6" y="1"/>
                    </a:lnTo>
                    <a:lnTo>
                      <a:pt x="3" y="1"/>
                    </a:lnTo>
                    <a:lnTo>
                      <a:pt x="2" y="2"/>
                    </a:lnTo>
                    <a:lnTo>
                      <a:pt x="0" y="5"/>
                    </a:lnTo>
                    <a:lnTo>
                      <a:pt x="0" y="6"/>
                    </a:lnTo>
                    <a:lnTo>
                      <a:pt x="2" y="7"/>
                    </a:lnTo>
                    <a:lnTo>
                      <a:pt x="7" y="13"/>
                    </a:lnTo>
                    <a:lnTo>
                      <a:pt x="7" y="15"/>
                    </a:lnTo>
                    <a:lnTo>
                      <a:pt x="8" y="17"/>
                    </a:lnTo>
                    <a:lnTo>
                      <a:pt x="9" y="16"/>
                    </a:lnTo>
                    <a:lnTo>
                      <a:pt x="9" y="16"/>
                    </a:lnTo>
                    <a:lnTo>
                      <a:pt x="9" y="16"/>
                    </a:lnTo>
                    <a:lnTo>
                      <a:pt x="11" y="14"/>
                    </a:lnTo>
                    <a:lnTo>
                      <a:pt x="11" y="13"/>
                    </a:lnTo>
                    <a:lnTo>
                      <a:pt x="11" y="13"/>
                    </a:lnTo>
                    <a:lnTo>
                      <a:pt x="12" y="10"/>
                    </a:lnTo>
                    <a:lnTo>
                      <a:pt x="13" y="4"/>
                    </a:lnTo>
                    <a:lnTo>
                      <a:pt x="13" y="3"/>
                    </a:lnTo>
                    <a:lnTo>
                      <a:pt x="12" y="3"/>
                    </a:lnTo>
                    <a:lnTo>
                      <a:pt x="12" y="2"/>
                    </a:lnTo>
                    <a:lnTo>
                      <a:pt x="9" y="1"/>
                    </a:lnTo>
                    <a:lnTo>
                      <a:pt x="8"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69" name="Freeform 80"/>
              <p:cNvSpPr>
                <a:spLocks/>
              </p:cNvSpPr>
              <p:nvPr/>
            </p:nvSpPr>
            <p:spPr bwMode="auto">
              <a:xfrm>
                <a:off x="3435" y="3218"/>
                <a:ext cx="3" cy="3"/>
              </a:xfrm>
              <a:custGeom>
                <a:avLst/>
                <a:gdLst/>
                <a:ahLst/>
                <a:cxnLst>
                  <a:cxn ang="0">
                    <a:pos x="1" y="3"/>
                  </a:cxn>
                  <a:cxn ang="0">
                    <a:pos x="2" y="3"/>
                  </a:cxn>
                  <a:cxn ang="0">
                    <a:pos x="3" y="2"/>
                  </a:cxn>
                  <a:cxn ang="0">
                    <a:pos x="2" y="0"/>
                  </a:cxn>
                  <a:cxn ang="0">
                    <a:pos x="2" y="0"/>
                  </a:cxn>
                  <a:cxn ang="0">
                    <a:pos x="1" y="1"/>
                  </a:cxn>
                  <a:cxn ang="0">
                    <a:pos x="0" y="0"/>
                  </a:cxn>
                  <a:cxn ang="0">
                    <a:pos x="0" y="0"/>
                  </a:cxn>
                  <a:cxn ang="0">
                    <a:pos x="0" y="1"/>
                  </a:cxn>
                  <a:cxn ang="0">
                    <a:pos x="0" y="2"/>
                  </a:cxn>
                  <a:cxn ang="0">
                    <a:pos x="1" y="2"/>
                  </a:cxn>
                  <a:cxn ang="0">
                    <a:pos x="1" y="3"/>
                  </a:cxn>
                </a:cxnLst>
                <a:rect l="0" t="0" r="r" b="b"/>
                <a:pathLst>
                  <a:path w="3" h="3">
                    <a:moveTo>
                      <a:pt x="1" y="3"/>
                    </a:moveTo>
                    <a:lnTo>
                      <a:pt x="2" y="3"/>
                    </a:lnTo>
                    <a:lnTo>
                      <a:pt x="3" y="2"/>
                    </a:lnTo>
                    <a:lnTo>
                      <a:pt x="2" y="0"/>
                    </a:lnTo>
                    <a:lnTo>
                      <a:pt x="2" y="0"/>
                    </a:lnTo>
                    <a:lnTo>
                      <a:pt x="1" y="1"/>
                    </a:lnTo>
                    <a:lnTo>
                      <a:pt x="0" y="0"/>
                    </a:lnTo>
                    <a:lnTo>
                      <a:pt x="0" y="0"/>
                    </a:lnTo>
                    <a:lnTo>
                      <a:pt x="0" y="1"/>
                    </a:lnTo>
                    <a:lnTo>
                      <a:pt x="0" y="2"/>
                    </a:lnTo>
                    <a:lnTo>
                      <a:pt x="1" y="2"/>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0" name="Freeform 81"/>
              <p:cNvSpPr>
                <a:spLocks/>
              </p:cNvSpPr>
              <p:nvPr/>
            </p:nvSpPr>
            <p:spPr bwMode="auto">
              <a:xfrm>
                <a:off x="5078" y="3145"/>
                <a:ext cx="7" cy="3"/>
              </a:xfrm>
              <a:custGeom>
                <a:avLst/>
                <a:gdLst/>
                <a:ahLst/>
                <a:cxnLst>
                  <a:cxn ang="0">
                    <a:pos x="4" y="1"/>
                  </a:cxn>
                  <a:cxn ang="0">
                    <a:pos x="3" y="1"/>
                  </a:cxn>
                  <a:cxn ang="0">
                    <a:pos x="3" y="1"/>
                  </a:cxn>
                  <a:cxn ang="0">
                    <a:pos x="2" y="0"/>
                  </a:cxn>
                  <a:cxn ang="0">
                    <a:pos x="1" y="1"/>
                  </a:cxn>
                  <a:cxn ang="0">
                    <a:pos x="0" y="1"/>
                  </a:cxn>
                  <a:cxn ang="0">
                    <a:pos x="0" y="2"/>
                  </a:cxn>
                  <a:cxn ang="0">
                    <a:pos x="4" y="3"/>
                  </a:cxn>
                  <a:cxn ang="0">
                    <a:pos x="5" y="2"/>
                  </a:cxn>
                  <a:cxn ang="0">
                    <a:pos x="6" y="3"/>
                  </a:cxn>
                  <a:cxn ang="0">
                    <a:pos x="7" y="2"/>
                  </a:cxn>
                  <a:cxn ang="0">
                    <a:pos x="7" y="1"/>
                  </a:cxn>
                  <a:cxn ang="0">
                    <a:pos x="4" y="1"/>
                  </a:cxn>
                </a:cxnLst>
                <a:rect l="0" t="0" r="r" b="b"/>
                <a:pathLst>
                  <a:path w="7" h="3">
                    <a:moveTo>
                      <a:pt x="4" y="1"/>
                    </a:moveTo>
                    <a:lnTo>
                      <a:pt x="3" y="1"/>
                    </a:lnTo>
                    <a:lnTo>
                      <a:pt x="3" y="1"/>
                    </a:lnTo>
                    <a:lnTo>
                      <a:pt x="2" y="0"/>
                    </a:lnTo>
                    <a:lnTo>
                      <a:pt x="1" y="1"/>
                    </a:lnTo>
                    <a:lnTo>
                      <a:pt x="0" y="1"/>
                    </a:lnTo>
                    <a:lnTo>
                      <a:pt x="0" y="2"/>
                    </a:lnTo>
                    <a:lnTo>
                      <a:pt x="4" y="3"/>
                    </a:lnTo>
                    <a:lnTo>
                      <a:pt x="5" y="2"/>
                    </a:lnTo>
                    <a:lnTo>
                      <a:pt x="6" y="3"/>
                    </a:lnTo>
                    <a:lnTo>
                      <a:pt x="7" y="2"/>
                    </a:lnTo>
                    <a:lnTo>
                      <a:pt x="7"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1" name="Freeform 82"/>
              <p:cNvSpPr>
                <a:spLocks/>
              </p:cNvSpPr>
              <p:nvPr/>
            </p:nvSpPr>
            <p:spPr bwMode="auto">
              <a:xfrm>
                <a:off x="5085" y="3144"/>
                <a:ext cx="6" cy="6"/>
              </a:xfrm>
              <a:custGeom>
                <a:avLst/>
                <a:gdLst/>
                <a:ahLst/>
                <a:cxnLst>
                  <a:cxn ang="0">
                    <a:pos x="0" y="6"/>
                  </a:cxn>
                  <a:cxn ang="0">
                    <a:pos x="1" y="6"/>
                  </a:cxn>
                  <a:cxn ang="0">
                    <a:pos x="2" y="6"/>
                  </a:cxn>
                  <a:cxn ang="0">
                    <a:pos x="3" y="6"/>
                  </a:cxn>
                  <a:cxn ang="0">
                    <a:pos x="6" y="3"/>
                  </a:cxn>
                  <a:cxn ang="0">
                    <a:pos x="6" y="2"/>
                  </a:cxn>
                  <a:cxn ang="0">
                    <a:pos x="5" y="1"/>
                  </a:cxn>
                  <a:cxn ang="0">
                    <a:pos x="4" y="0"/>
                  </a:cxn>
                  <a:cxn ang="0">
                    <a:pos x="3" y="0"/>
                  </a:cxn>
                  <a:cxn ang="0">
                    <a:pos x="3" y="2"/>
                  </a:cxn>
                  <a:cxn ang="0">
                    <a:pos x="3" y="2"/>
                  </a:cxn>
                  <a:cxn ang="0">
                    <a:pos x="3" y="2"/>
                  </a:cxn>
                  <a:cxn ang="0">
                    <a:pos x="2" y="2"/>
                  </a:cxn>
                  <a:cxn ang="0">
                    <a:pos x="0" y="3"/>
                  </a:cxn>
                  <a:cxn ang="0">
                    <a:pos x="0" y="3"/>
                  </a:cxn>
                  <a:cxn ang="0">
                    <a:pos x="0" y="3"/>
                  </a:cxn>
                  <a:cxn ang="0">
                    <a:pos x="0" y="5"/>
                  </a:cxn>
                  <a:cxn ang="0">
                    <a:pos x="0" y="6"/>
                  </a:cxn>
                  <a:cxn ang="0">
                    <a:pos x="0" y="6"/>
                  </a:cxn>
                </a:cxnLst>
                <a:rect l="0" t="0" r="r" b="b"/>
                <a:pathLst>
                  <a:path w="6" h="6">
                    <a:moveTo>
                      <a:pt x="0" y="6"/>
                    </a:moveTo>
                    <a:lnTo>
                      <a:pt x="1" y="6"/>
                    </a:lnTo>
                    <a:lnTo>
                      <a:pt x="2" y="6"/>
                    </a:lnTo>
                    <a:lnTo>
                      <a:pt x="3" y="6"/>
                    </a:lnTo>
                    <a:lnTo>
                      <a:pt x="6" y="3"/>
                    </a:lnTo>
                    <a:lnTo>
                      <a:pt x="6" y="2"/>
                    </a:lnTo>
                    <a:lnTo>
                      <a:pt x="5" y="1"/>
                    </a:lnTo>
                    <a:lnTo>
                      <a:pt x="4" y="0"/>
                    </a:lnTo>
                    <a:lnTo>
                      <a:pt x="3" y="0"/>
                    </a:lnTo>
                    <a:lnTo>
                      <a:pt x="3" y="2"/>
                    </a:lnTo>
                    <a:lnTo>
                      <a:pt x="3" y="2"/>
                    </a:lnTo>
                    <a:lnTo>
                      <a:pt x="3" y="2"/>
                    </a:lnTo>
                    <a:lnTo>
                      <a:pt x="2" y="2"/>
                    </a:lnTo>
                    <a:lnTo>
                      <a:pt x="0" y="3"/>
                    </a:lnTo>
                    <a:lnTo>
                      <a:pt x="0" y="3"/>
                    </a:lnTo>
                    <a:lnTo>
                      <a:pt x="0" y="3"/>
                    </a:lnTo>
                    <a:lnTo>
                      <a:pt x="0" y="5"/>
                    </a:lnTo>
                    <a:lnTo>
                      <a:pt x="0" y="6"/>
                    </a:lnTo>
                    <a:lnTo>
                      <a:pt x="0"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2" name="Freeform 83"/>
              <p:cNvSpPr>
                <a:spLocks/>
              </p:cNvSpPr>
              <p:nvPr/>
            </p:nvSpPr>
            <p:spPr bwMode="auto">
              <a:xfrm>
                <a:off x="3753" y="3070"/>
                <a:ext cx="7" cy="9"/>
              </a:xfrm>
              <a:custGeom>
                <a:avLst/>
                <a:gdLst/>
                <a:ahLst/>
                <a:cxnLst>
                  <a:cxn ang="0">
                    <a:pos x="0" y="7"/>
                  </a:cxn>
                  <a:cxn ang="0">
                    <a:pos x="0" y="8"/>
                  </a:cxn>
                  <a:cxn ang="0">
                    <a:pos x="3" y="9"/>
                  </a:cxn>
                  <a:cxn ang="0">
                    <a:pos x="5" y="8"/>
                  </a:cxn>
                  <a:cxn ang="0">
                    <a:pos x="7" y="6"/>
                  </a:cxn>
                  <a:cxn ang="0">
                    <a:pos x="5" y="2"/>
                  </a:cxn>
                  <a:cxn ang="0">
                    <a:pos x="4" y="1"/>
                  </a:cxn>
                  <a:cxn ang="0">
                    <a:pos x="4" y="0"/>
                  </a:cxn>
                  <a:cxn ang="0">
                    <a:pos x="3" y="0"/>
                  </a:cxn>
                  <a:cxn ang="0">
                    <a:pos x="1" y="0"/>
                  </a:cxn>
                  <a:cxn ang="0">
                    <a:pos x="0" y="6"/>
                  </a:cxn>
                  <a:cxn ang="0">
                    <a:pos x="0" y="7"/>
                  </a:cxn>
                </a:cxnLst>
                <a:rect l="0" t="0" r="r" b="b"/>
                <a:pathLst>
                  <a:path w="7" h="9">
                    <a:moveTo>
                      <a:pt x="0" y="7"/>
                    </a:moveTo>
                    <a:lnTo>
                      <a:pt x="0" y="8"/>
                    </a:lnTo>
                    <a:lnTo>
                      <a:pt x="3" y="9"/>
                    </a:lnTo>
                    <a:lnTo>
                      <a:pt x="5" y="8"/>
                    </a:lnTo>
                    <a:lnTo>
                      <a:pt x="7" y="6"/>
                    </a:lnTo>
                    <a:lnTo>
                      <a:pt x="5" y="2"/>
                    </a:lnTo>
                    <a:lnTo>
                      <a:pt x="4" y="1"/>
                    </a:lnTo>
                    <a:lnTo>
                      <a:pt x="4" y="0"/>
                    </a:lnTo>
                    <a:lnTo>
                      <a:pt x="3" y="0"/>
                    </a:lnTo>
                    <a:lnTo>
                      <a:pt x="1" y="0"/>
                    </a:lnTo>
                    <a:lnTo>
                      <a:pt x="0" y="6"/>
                    </a:lnTo>
                    <a:lnTo>
                      <a:pt x="0"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3" name="Freeform 84"/>
              <p:cNvSpPr>
                <a:spLocks/>
              </p:cNvSpPr>
              <p:nvPr/>
            </p:nvSpPr>
            <p:spPr bwMode="auto">
              <a:xfrm>
                <a:off x="3636" y="3089"/>
                <a:ext cx="59" cy="65"/>
              </a:xfrm>
              <a:custGeom>
                <a:avLst/>
                <a:gdLst/>
                <a:ahLst/>
                <a:cxnLst>
                  <a:cxn ang="0">
                    <a:pos x="5" y="51"/>
                  </a:cxn>
                  <a:cxn ang="0">
                    <a:pos x="6" y="52"/>
                  </a:cxn>
                  <a:cxn ang="0">
                    <a:pos x="8" y="51"/>
                  </a:cxn>
                  <a:cxn ang="0">
                    <a:pos x="15" y="65"/>
                  </a:cxn>
                  <a:cxn ang="0">
                    <a:pos x="19" y="62"/>
                  </a:cxn>
                  <a:cxn ang="0">
                    <a:pos x="24" y="58"/>
                  </a:cxn>
                  <a:cxn ang="0">
                    <a:pos x="26" y="60"/>
                  </a:cxn>
                  <a:cxn ang="0">
                    <a:pos x="26" y="58"/>
                  </a:cxn>
                  <a:cxn ang="0">
                    <a:pos x="28" y="58"/>
                  </a:cxn>
                  <a:cxn ang="0">
                    <a:pos x="30" y="54"/>
                  </a:cxn>
                  <a:cxn ang="0">
                    <a:pos x="30" y="51"/>
                  </a:cxn>
                  <a:cxn ang="0">
                    <a:pos x="32" y="44"/>
                  </a:cxn>
                  <a:cxn ang="0">
                    <a:pos x="34" y="44"/>
                  </a:cxn>
                  <a:cxn ang="0">
                    <a:pos x="37" y="38"/>
                  </a:cxn>
                  <a:cxn ang="0">
                    <a:pos x="58" y="19"/>
                  </a:cxn>
                  <a:cxn ang="0">
                    <a:pos x="49" y="9"/>
                  </a:cxn>
                  <a:cxn ang="0">
                    <a:pos x="42" y="5"/>
                  </a:cxn>
                  <a:cxn ang="0">
                    <a:pos x="39" y="9"/>
                  </a:cxn>
                  <a:cxn ang="0">
                    <a:pos x="37" y="11"/>
                  </a:cxn>
                  <a:cxn ang="0">
                    <a:pos x="37" y="7"/>
                  </a:cxn>
                  <a:cxn ang="0">
                    <a:pos x="36" y="8"/>
                  </a:cxn>
                  <a:cxn ang="0">
                    <a:pos x="34" y="8"/>
                  </a:cxn>
                  <a:cxn ang="0">
                    <a:pos x="28" y="0"/>
                  </a:cxn>
                  <a:cxn ang="0">
                    <a:pos x="22" y="1"/>
                  </a:cxn>
                  <a:cxn ang="0">
                    <a:pos x="16" y="1"/>
                  </a:cxn>
                  <a:cxn ang="0">
                    <a:pos x="15" y="3"/>
                  </a:cxn>
                  <a:cxn ang="0">
                    <a:pos x="15" y="1"/>
                  </a:cxn>
                  <a:cxn ang="0">
                    <a:pos x="14" y="1"/>
                  </a:cxn>
                  <a:cxn ang="0">
                    <a:pos x="11" y="2"/>
                  </a:cxn>
                  <a:cxn ang="0">
                    <a:pos x="8" y="3"/>
                  </a:cxn>
                  <a:cxn ang="0">
                    <a:pos x="8" y="6"/>
                  </a:cxn>
                  <a:cxn ang="0">
                    <a:pos x="8" y="8"/>
                  </a:cxn>
                  <a:cxn ang="0">
                    <a:pos x="11" y="13"/>
                  </a:cxn>
                  <a:cxn ang="0">
                    <a:pos x="8" y="20"/>
                  </a:cxn>
                  <a:cxn ang="0">
                    <a:pos x="8" y="22"/>
                  </a:cxn>
                  <a:cxn ang="0">
                    <a:pos x="7" y="27"/>
                  </a:cxn>
                  <a:cxn ang="0">
                    <a:pos x="6" y="29"/>
                  </a:cxn>
                  <a:cxn ang="0">
                    <a:pos x="7" y="30"/>
                  </a:cxn>
                  <a:cxn ang="0">
                    <a:pos x="8" y="32"/>
                  </a:cxn>
                  <a:cxn ang="0">
                    <a:pos x="4" y="32"/>
                  </a:cxn>
                  <a:cxn ang="0">
                    <a:pos x="5" y="36"/>
                  </a:cxn>
                  <a:cxn ang="0">
                    <a:pos x="5" y="37"/>
                  </a:cxn>
                  <a:cxn ang="0">
                    <a:pos x="4" y="40"/>
                  </a:cxn>
                  <a:cxn ang="0">
                    <a:pos x="4" y="40"/>
                  </a:cxn>
                  <a:cxn ang="0">
                    <a:pos x="2" y="43"/>
                  </a:cxn>
                  <a:cxn ang="0">
                    <a:pos x="1" y="45"/>
                  </a:cxn>
                  <a:cxn ang="0">
                    <a:pos x="1" y="46"/>
                  </a:cxn>
                  <a:cxn ang="0">
                    <a:pos x="2" y="47"/>
                  </a:cxn>
                  <a:cxn ang="0">
                    <a:pos x="0" y="51"/>
                  </a:cxn>
                </a:cxnLst>
                <a:rect l="0" t="0" r="r" b="b"/>
                <a:pathLst>
                  <a:path w="59" h="65">
                    <a:moveTo>
                      <a:pt x="3" y="50"/>
                    </a:moveTo>
                    <a:lnTo>
                      <a:pt x="5" y="50"/>
                    </a:lnTo>
                    <a:lnTo>
                      <a:pt x="5" y="51"/>
                    </a:lnTo>
                    <a:lnTo>
                      <a:pt x="4" y="51"/>
                    </a:lnTo>
                    <a:lnTo>
                      <a:pt x="4" y="51"/>
                    </a:lnTo>
                    <a:lnTo>
                      <a:pt x="6" y="52"/>
                    </a:lnTo>
                    <a:lnTo>
                      <a:pt x="7" y="53"/>
                    </a:lnTo>
                    <a:lnTo>
                      <a:pt x="7" y="51"/>
                    </a:lnTo>
                    <a:lnTo>
                      <a:pt x="8" y="51"/>
                    </a:lnTo>
                    <a:lnTo>
                      <a:pt x="8" y="53"/>
                    </a:lnTo>
                    <a:lnTo>
                      <a:pt x="10" y="54"/>
                    </a:lnTo>
                    <a:lnTo>
                      <a:pt x="15" y="65"/>
                    </a:lnTo>
                    <a:lnTo>
                      <a:pt x="16" y="65"/>
                    </a:lnTo>
                    <a:lnTo>
                      <a:pt x="19" y="62"/>
                    </a:lnTo>
                    <a:lnTo>
                      <a:pt x="19" y="62"/>
                    </a:lnTo>
                    <a:lnTo>
                      <a:pt x="22" y="59"/>
                    </a:lnTo>
                    <a:lnTo>
                      <a:pt x="23" y="58"/>
                    </a:lnTo>
                    <a:lnTo>
                      <a:pt x="24" y="58"/>
                    </a:lnTo>
                    <a:lnTo>
                      <a:pt x="24" y="59"/>
                    </a:lnTo>
                    <a:lnTo>
                      <a:pt x="24" y="60"/>
                    </a:lnTo>
                    <a:lnTo>
                      <a:pt x="26" y="60"/>
                    </a:lnTo>
                    <a:lnTo>
                      <a:pt x="26" y="60"/>
                    </a:lnTo>
                    <a:lnTo>
                      <a:pt x="26" y="58"/>
                    </a:lnTo>
                    <a:lnTo>
                      <a:pt x="26" y="58"/>
                    </a:lnTo>
                    <a:lnTo>
                      <a:pt x="27" y="58"/>
                    </a:lnTo>
                    <a:lnTo>
                      <a:pt x="28" y="58"/>
                    </a:lnTo>
                    <a:lnTo>
                      <a:pt x="28" y="58"/>
                    </a:lnTo>
                    <a:lnTo>
                      <a:pt x="30" y="57"/>
                    </a:lnTo>
                    <a:lnTo>
                      <a:pt x="30" y="56"/>
                    </a:lnTo>
                    <a:lnTo>
                      <a:pt x="30" y="54"/>
                    </a:lnTo>
                    <a:lnTo>
                      <a:pt x="30" y="54"/>
                    </a:lnTo>
                    <a:lnTo>
                      <a:pt x="30" y="54"/>
                    </a:lnTo>
                    <a:lnTo>
                      <a:pt x="30" y="51"/>
                    </a:lnTo>
                    <a:lnTo>
                      <a:pt x="30" y="50"/>
                    </a:lnTo>
                    <a:lnTo>
                      <a:pt x="31" y="47"/>
                    </a:lnTo>
                    <a:lnTo>
                      <a:pt x="32" y="44"/>
                    </a:lnTo>
                    <a:lnTo>
                      <a:pt x="32" y="44"/>
                    </a:lnTo>
                    <a:lnTo>
                      <a:pt x="33" y="45"/>
                    </a:lnTo>
                    <a:lnTo>
                      <a:pt x="34" y="44"/>
                    </a:lnTo>
                    <a:lnTo>
                      <a:pt x="35" y="44"/>
                    </a:lnTo>
                    <a:lnTo>
                      <a:pt x="37" y="43"/>
                    </a:lnTo>
                    <a:lnTo>
                      <a:pt x="37" y="38"/>
                    </a:lnTo>
                    <a:lnTo>
                      <a:pt x="59" y="21"/>
                    </a:lnTo>
                    <a:lnTo>
                      <a:pt x="59" y="20"/>
                    </a:lnTo>
                    <a:lnTo>
                      <a:pt x="58" y="19"/>
                    </a:lnTo>
                    <a:lnTo>
                      <a:pt x="56" y="18"/>
                    </a:lnTo>
                    <a:lnTo>
                      <a:pt x="55" y="17"/>
                    </a:lnTo>
                    <a:lnTo>
                      <a:pt x="49" y="9"/>
                    </a:lnTo>
                    <a:lnTo>
                      <a:pt x="48" y="8"/>
                    </a:lnTo>
                    <a:lnTo>
                      <a:pt x="47" y="7"/>
                    </a:lnTo>
                    <a:lnTo>
                      <a:pt x="42" y="5"/>
                    </a:lnTo>
                    <a:lnTo>
                      <a:pt x="39" y="7"/>
                    </a:lnTo>
                    <a:lnTo>
                      <a:pt x="38" y="8"/>
                    </a:lnTo>
                    <a:lnTo>
                      <a:pt x="39" y="9"/>
                    </a:lnTo>
                    <a:lnTo>
                      <a:pt x="39" y="10"/>
                    </a:lnTo>
                    <a:lnTo>
                      <a:pt x="38" y="11"/>
                    </a:lnTo>
                    <a:lnTo>
                      <a:pt x="37" y="11"/>
                    </a:lnTo>
                    <a:lnTo>
                      <a:pt x="37" y="11"/>
                    </a:lnTo>
                    <a:lnTo>
                      <a:pt x="38" y="10"/>
                    </a:lnTo>
                    <a:lnTo>
                      <a:pt x="37" y="7"/>
                    </a:lnTo>
                    <a:lnTo>
                      <a:pt x="36" y="7"/>
                    </a:lnTo>
                    <a:lnTo>
                      <a:pt x="36" y="7"/>
                    </a:lnTo>
                    <a:lnTo>
                      <a:pt x="36" y="8"/>
                    </a:lnTo>
                    <a:lnTo>
                      <a:pt x="35" y="9"/>
                    </a:lnTo>
                    <a:lnTo>
                      <a:pt x="34" y="11"/>
                    </a:lnTo>
                    <a:lnTo>
                      <a:pt x="34" y="8"/>
                    </a:lnTo>
                    <a:lnTo>
                      <a:pt x="35" y="7"/>
                    </a:lnTo>
                    <a:lnTo>
                      <a:pt x="28" y="2"/>
                    </a:lnTo>
                    <a:lnTo>
                      <a:pt x="28" y="0"/>
                    </a:lnTo>
                    <a:lnTo>
                      <a:pt x="25" y="0"/>
                    </a:lnTo>
                    <a:lnTo>
                      <a:pt x="23" y="0"/>
                    </a:lnTo>
                    <a:lnTo>
                      <a:pt x="22" y="1"/>
                    </a:lnTo>
                    <a:lnTo>
                      <a:pt x="22" y="0"/>
                    </a:lnTo>
                    <a:lnTo>
                      <a:pt x="20" y="1"/>
                    </a:lnTo>
                    <a:lnTo>
                      <a:pt x="16" y="1"/>
                    </a:lnTo>
                    <a:lnTo>
                      <a:pt x="16" y="2"/>
                    </a:lnTo>
                    <a:lnTo>
                      <a:pt x="16" y="4"/>
                    </a:lnTo>
                    <a:lnTo>
                      <a:pt x="15" y="3"/>
                    </a:lnTo>
                    <a:lnTo>
                      <a:pt x="15" y="3"/>
                    </a:lnTo>
                    <a:lnTo>
                      <a:pt x="15" y="1"/>
                    </a:lnTo>
                    <a:lnTo>
                      <a:pt x="15" y="1"/>
                    </a:lnTo>
                    <a:lnTo>
                      <a:pt x="15" y="2"/>
                    </a:lnTo>
                    <a:lnTo>
                      <a:pt x="14" y="2"/>
                    </a:lnTo>
                    <a:lnTo>
                      <a:pt x="14" y="1"/>
                    </a:lnTo>
                    <a:lnTo>
                      <a:pt x="12" y="2"/>
                    </a:lnTo>
                    <a:lnTo>
                      <a:pt x="12" y="2"/>
                    </a:lnTo>
                    <a:lnTo>
                      <a:pt x="11" y="2"/>
                    </a:lnTo>
                    <a:lnTo>
                      <a:pt x="10" y="2"/>
                    </a:lnTo>
                    <a:lnTo>
                      <a:pt x="10" y="3"/>
                    </a:lnTo>
                    <a:lnTo>
                      <a:pt x="8" y="3"/>
                    </a:lnTo>
                    <a:lnTo>
                      <a:pt x="8" y="3"/>
                    </a:lnTo>
                    <a:lnTo>
                      <a:pt x="8" y="3"/>
                    </a:lnTo>
                    <a:lnTo>
                      <a:pt x="8" y="6"/>
                    </a:lnTo>
                    <a:lnTo>
                      <a:pt x="10" y="7"/>
                    </a:lnTo>
                    <a:lnTo>
                      <a:pt x="8" y="7"/>
                    </a:lnTo>
                    <a:lnTo>
                      <a:pt x="8" y="8"/>
                    </a:lnTo>
                    <a:lnTo>
                      <a:pt x="10" y="11"/>
                    </a:lnTo>
                    <a:lnTo>
                      <a:pt x="10" y="12"/>
                    </a:lnTo>
                    <a:lnTo>
                      <a:pt x="11" y="13"/>
                    </a:lnTo>
                    <a:lnTo>
                      <a:pt x="11" y="14"/>
                    </a:lnTo>
                    <a:lnTo>
                      <a:pt x="10" y="19"/>
                    </a:lnTo>
                    <a:lnTo>
                      <a:pt x="8" y="20"/>
                    </a:lnTo>
                    <a:lnTo>
                      <a:pt x="8" y="21"/>
                    </a:lnTo>
                    <a:lnTo>
                      <a:pt x="8" y="22"/>
                    </a:lnTo>
                    <a:lnTo>
                      <a:pt x="8" y="22"/>
                    </a:lnTo>
                    <a:lnTo>
                      <a:pt x="8" y="25"/>
                    </a:lnTo>
                    <a:lnTo>
                      <a:pt x="7" y="26"/>
                    </a:lnTo>
                    <a:lnTo>
                      <a:pt x="7" y="27"/>
                    </a:lnTo>
                    <a:lnTo>
                      <a:pt x="7" y="27"/>
                    </a:lnTo>
                    <a:lnTo>
                      <a:pt x="6" y="28"/>
                    </a:lnTo>
                    <a:lnTo>
                      <a:pt x="6" y="29"/>
                    </a:lnTo>
                    <a:lnTo>
                      <a:pt x="6" y="29"/>
                    </a:lnTo>
                    <a:lnTo>
                      <a:pt x="7" y="29"/>
                    </a:lnTo>
                    <a:lnTo>
                      <a:pt x="7" y="30"/>
                    </a:lnTo>
                    <a:lnTo>
                      <a:pt x="8" y="30"/>
                    </a:lnTo>
                    <a:lnTo>
                      <a:pt x="8" y="31"/>
                    </a:lnTo>
                    <a:lnTo>
                      <a:pt x="8" y="32"/>
                    </a:lnTo>
                    <a:lnTo>
                      <a:pt x="5" y="32"/>
                    </a:lnTo>
                    <a:lnTo>
                      <a:pt x="4" y="32"/>
                    </a:lnTo>
                    <a:lnTo>
                      <a:pt x="4" y="32"/>
                    </a:lnTo>
                    <a:lnTo>
                      <a:pt x="4" y="34"/>
                    </a:lnTo>
                    <a:lnTo>
                      <a:pt x="5" y="34"/>
                    </a:lnTo>
                    <a:lnTo>
                      <a:pt x="5" y="36"/>
                    </a:lnTo>
                    <a:lnTo>
                      <a:pt x="5" y="36"/>
                    </a:lnTo>
                    <a:lnTo>
                      <a:pt x="4" y="37"/>
                    </a:lnTo>
                    <a:lnTo>
                      <a:pt x="5" y="37"/>
                    </a:lnTo>
                    <a:lnTo>
                      <a:pt x="5" y="38"/>
                    </a:lnTo>
                    <a:lnTo>
                      <a:pt x="4" y="39"/>
                    </a:lnTo>
                    <a:lnTo>
                      <a:pt x="4" y="40"/>
                    </a:lnTo>
                    <a:lnTo>
                      <a:pt x="4" y="40"/>
                    </a:lnTo>
                    <a:lnTo>
                      <a:pt x="4" y="40"/>
                    </a:lnTo>
                    <a:lnTo>
                      <a:pt x="4" y="40"/>
                    </a:lnTo>
                    <a:lnTo>
                      <a:pt x="3" y="41"/>
                    </a:lnTo>
                    <a:lnTo>
                      <a:pt x="3" y="43"/>
                    </a:lnTo>
                    <a:lnTo>
                      <a:pt x="2" y="43"/>
                    </a:lnTo>
                    <a:lnTo>
                      <a:pt x="2" y="43"/>
                    </a:lnTo>
                    <a:lnTo>
                      <a:pt x="3" y="44"/>
                    </a:lnTo>
                    <a:lnTo>
                      <a:pt x="1" y="45"/>
                    </a:lnTo>
                    <a:lnTo>
                      <a:pt x="2" y="45"/>
                    </a:lnTo>
                    <a:lnTo>
                      <a:pt x="2" y="46"/>
                    </a:lnTo>
                    <a:lnTo>
                      <a:pt x="1" y="46"/>
                    </a:lnTo>
                    <a:lnTo>
                      <a:pt x="1" y="47"/>
                    </a:lnTo>
                    <a:lnTo>
                      <a:pt x="1" y="47"/>
                    </a:lnTo>
                    <a:lnTo>
                      <a:pt x="2" y="47"/>
                    </a:lnTo>
                    <a:lnTo>
                      <a:pt x="1" y="50"/>
                    </a:lnTo>
                    <a:lnTo>
                      <a:pt x="0" y="50"/>
                    </a:lnTo>
                    <a:lnTo>
                      <a:pt x="0" y="51"/>
                    </a:lnTo>
                    <a:lnTo>
                      <a:pt x="3" y="5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4" name="Freeform 85"/>
              <p:cNvSpPr>
                <a:spLocks/>
              </p:cNvSpPr>
              <p:nvPr/>
            </p:nvSpPr>
            <p:spPr bwMode="auto">
              <a:xfrm>
                <a:off x="3585" y="3176"/>
                <a:ext cx="8" cy="11"/>
              </a:xfrm>
              <a:custGeom>
                <a:avLst/>
                <a:gdLst/>
                <a:ahLst/>
                <a:cxnLst>
                  <a:cxn ang="0">
                    <a:pos x="1" y="6"/>
                  </a:cxn>
                  <a:cxn ang="0">
                    <a:pos x="1" y="9"/>
                  </a:cxn>
                  <a:cxn ang="0">
                    <a:pos x="2" y="10"/>
                  </a:cxn>
                  <a:cxn ang="0">
                    <a:pos x="4" y="8"/>
                  </a:cxn>
                  <a:cxn ang="0">
                    <a:pos x="3" y="10"/>
                  </a:cxn>
                  <a:cxn ang="0">
                    <a:pos x="2" y="11"/>
                  </a:cxn>
                  <a:cxn ang="0">
                    <a:pos x="1" y="10"/>
                  </a:cxn>
                  <a:cxn ang="0">
                    <a:pos x="1" y="11"/>
                  </a:cxn>
                  <a:cxn ang="0">
                    <a:pos x="2" y="11"/>
                  </a:cxn>
                  <a:cxn ang="0">
                    <a:pos x="2" y="11"/>
                  </a:cxn>
                  <a:cxn ang="0">
                    <a:pos x="2" y="11"/>
                  </a:cxn>
                  <a:cxn ang="0">
                    <a:pos x="3" y="11"/>
                  </a:cxn>
                  <a:cxn ang="0">
                    <a:pos x="8" y="5"/>
                  </a:cxn>
                  <a:cxn ang="0">
                    <a:pos x="8" y="3"/>
                  </a:cxn>
                  <a:cxn ang="0">
                    <a:pos x="8" y="2"/>
                  </a:cxn>
                  <a:cxn ang="0">
                    <a:pos x="6" y="4"/>
                  </a:cxn>
                  <a:cxn ang="0">
                    <a:pos x="6" y="4"/>
                  </a:cxn>
                  <a:cxn ang="0">
                    <a:pos x="5" y="3"/>
                  </a:cxn>
                  <a:cxn ang="0">
                    <a:pos x="5" y="2"/>
                  </a:cxn>
                  <a:cxn ang="0">
                    <a:pos x="4" y="1"/>
                  </a:cxn>
                  <a:cxn ang="0">
                    <a:pos x="4" y="0"/>
                  </a:cxn>
                  <a:cxn ang="0">
                    <a:pos x="4" y="0"/>
                  </a:cxn>
                  <a:cxn ang="0">
                    <a:pos x="4" y="1"/>
                  </a:cxn>
                  <a:cxn ang="0">
                    <a:pos x="4" y="2"/>
                  </a:cxn>
                  <a:cxn ang="0">
                    <a:pos x="4" y="4"/>
                  </a:cxn>
                  <a:cxn ang="0">
                    <a:pos x="4" y="4"/>
                  </a:cxn>
                  <a:cxn ang="0">
                    <a:pos x="4" y="4"/>
                  </a:cxn>
                  <a:cxn ang="0">
                    <a:pos x="4" y="4"/>
                  </a:cxn>
                  <a:cxn ang="0">
                    <a:pos x="4" y="4"/>
                  </a:cxn>
                  <a:cxn ang="0">
                    <a:pos x="4" y="5"/>
                  </a:cxn>
                  <a:cxn ang="0">
                    <a:pos x="3" y="4"/>
                  </a:cxn>
                  <a:cxn ang="0">
                    <a:pos x="3" y="5"/>
                  </a:cxn>
                  <a:cxn ang="0">
                    <a:pos x="2" y="4"/>
                  </a:cxn>
                  <a:cxn ang="0">
                    <a:pos x="1" y="4"/>
                  </a:cxn>
                  <a:cxn ang="0">
                    <a:pos x="2" y="6"/>
                  </a:cxn>
                  <a:cxn ang="0">
                    <a:pos x="2" y="6"/>
                  </a:cxn>
                  <a:cxn ang="0">
                    <a:pos x="1" y="6"/>
                  </a:cxn>
                  <a:cxn ang="0">
                    <a:pos x="1" y="4"/>
                  </a:cxn>
                  <a:cxn ang="0">
                    <a:pos x="0" y="4"/>
                  </a:cxn>
                  <a:cxn ang="0">
                    <a:pos x="0" y="5"/>
                  </a:cxn>
                  <a:cxn ang="0">
                    <a:pos x="0" y="6"/>
                  </a:cxn>
                  <a:cxn ang="0">
                    <a:pos x="1" y="6"/>
                  </a:cxn>
                </a:cxnLst>
                <a:rect l="0" t="0" r="r" b="b"/>
                <a:pathLst>
                  <a:path w="8" h="11">
                    <a:moveTo>
                      <a:pt x="1" y="6"/>
                    </a:moveTo>
                    <a:lnTo>
                      <a:pt x="1" y="9"/>
                    </a:lnTo>
                    <a:lnTo>
                      <a:pt x="2" y="10"/>
                    </a:lnTo>
                    <a:lnTo>
                      <a:pt x="4" y="8"/>
                    </a:lnTo>
                    <a:lnTo>
                      <a:pt x="3" y="10"/>
                    </a:lnTo>
                    <a:lnTo>
                      <a:pt x="2" y="11"/>
                    </a:lnTo>
                    <a:lnTo>
                      <a:pt x="1" y="10"/>
                    </a:lnTo>
                    <a:lnTo>
                      <a:pt x="1" y="11"/>
                    </a:lnTo>
                    <a:lnTo>
                      <a:pt x="2" y="11"/>
                    </a:lnTo>
                    <a:lnTo>
                      <a:pt x="2" y="11"/>
                    </a:lnTo>
                    <a:lnTo>
                      <a:pt x="2" y="11"/>
                    </a:lnTo>
                    <a:lnTo>
                      <a:pt x="3" y="11"/>
                    </a:lnTo>
                    <a:lnTo>
                      <a:pt x="8" y="5"/>
                    </a:lnTo>
                    <a:lnTo>
                      <a:pt x="8" y="3"/>
                    </a:lnTo>
                    <a:lnTo>
                      <a:pt x="8" y="2"/>
                    </a:lnTo>
                    <a:lnTo>
                      <a:pt x="6" y="4"/>
                    </a:lnTo>
                    <a:lnTo>
                      <a:pt x="6" y="4"/>
                    </a:lnTo>
                    <a:lnTo>
                      <a:pt x="5" y="3"/>
                    </a:lnTo>
                    <a:lnTo>
                      <a:pt x="5" y="2"/>
                    </a:lnTo>
                    <a:lnTo>
                      <a:pt x="4" y="1"/>
                    </a:lnTo>
                    <a:lnTo>
                      <a:pt x="4" y="0"/>
                    </a:lnTo>
                    <a:lnTo>
                      <a:pt x="4" y="0"/>
                    </a:lnTo>
                    <a:lnTo>
                      <a:pt x="4" y="1"/>
                    </a:lnTo>
                    <a:lnTo>
                      <a:pt x="4" y="2"/>
                    </a:lnTo>
                    <a:lnTo>
                      <a:pt x="4" y="4"/>
                    </a:lnTo>
                    <a:lnTo>
                      <a:pt x="4" y="4"/>
                    </a:lnTo>
                    <a:lnTo>
                      <a:pt x="4" y="4"/>
                    </a:lnTo>
                    <a:lnTo>
                      <a:pt x="4" y="4"/>
                    </a:lnTo>
                    <a:lnTo>
                      <a:pt x="4" y="4"/>
                    </a:lnTo>
                    <a:lnTo>
                      <a:pt x="4" y="5"/>
                    </a:lnTo>
                    <a:lnTo>
                      <a:pt x="3" y="4"/>
                    </a:lnTo>
                    <a:lnTo>
                      <a:pt x="3" y="5"/>
                    </a:lnTo>
                    <a:lnTo>
                      <a:pt x="2" y="4"/>
                    </a:lnTo>
                    <a:lnTo>
                      <a:pt x="1" y="4"/>
                    </a:lnTo>
                    <a:lnTo>
                      <a:pt x="2" y="6"/>
                    </a:lnTo>
                    <a:lnTo>
                      <a:pt x="2" y="6"/>
                    </a:lnTo>
                    <a:lnTo>
                      <a:pt x="1" y="6"/>
                    </a:lnTo>
                    <a:lnTo>
                      <a:pt x="1" y="4"/>
                    </a:lnTo>
                    <a:lnTo>
                      <a:pt x="0" y="4"/>
                    </a:lnTo>
                    <a:lnTo>
                      <a:pt x="0" y="5"/>
                    </a:lnTo>
                    <a:lnTo>
                      <a:pt x="0" y="6"/>
                    </a:lnTo>
                    <a:lnTo>
                      <a:pt x="1"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5" name="Freeform 86"/>
              <p:cNvSpPr>
                <a:spLocks/>
              </p:cNvSpPr>
              <p:nvPr/>
            </p:nvSpPr>
            <p:spPr bwMode="auto">
              <a:xfrm>
                <a:off x="3581" y="3183"/>
                <a:ext cx="5" cy="6"/>
              </a:xfrm>
              <a:custGeom>
                <a:avLst/>
                <a:gdLst/>
                <a:ahLst/>
                <a:cxnLst>
                  <a:cxn ang="0">
                    <a:pos x="1" y="4"/>
                  </a:cxn>
                  <a:cxn ang="0">
                    <a:pos x="2" y="4"/>
                  </a:cxn>
                  <a:cxn ang="0">
                    <a:pos x="3" y="5"/>
                  </a:cxn>
                  <a:cxn ang="0">
                    <a:pos x="5" y="5"/>
                  </a:cxn>
                  <a:cxn ang="0">
                    <a:pos x="5" y="6"/>
                  </a:cxn>
                  <a:cxn ang="0">
                    <a:pos x="5" y="6"/>
                  </a:cxn>
                  <a:cxn ang="0">
                    <a:pos x="5" y="6"/>
                  </a:cxn>
                  <a:cxn ang="0">
                    <a:pos x="5" y="5"/>
                  </a:cxn>
                  <a:cxn ang="0">
                    <a:pos x="5" y="4"/>
                  </a:cxn>
                  <a:cxn ang="0">
                    <a:pos x="3" y="3"/>
                  </a:cxn>
                  <a:cxn ang="0">
                    <a:pos x="4" y="3"/>
                  </a:cxn>
                  <a:cxn ang="0">
                    <a:pos x="2" y="2"/>
                  </a:cxn>
                  <a:cxn ang="0">
                    <a:pos x="1" y="0"/>
                  </a:cxn>
                  <a:cxn ang="0">
                    <a:pos x="1" y="0"/>
                  </a:cxn>
                  <a:cxn ang="0">
                    <a:pos x="1" y="0"/>
                  </a:cxn>
                  <a:cxn ang="0">
                    <a:pos x="1" y="0"/>
                  </a:cxn>
                  <a:cxn ang="0">
                    <a:pos x="0" y="0"/>
                  </a:cxn>
                  <a:cxn ang="0">
                    <a:pos x="0" y="3"/>
                  </a:cxn>
                  <a:cxn ang="0">
                    <a:pos x="1" y="3"/>
                  </a:cxn>
                  <a:cxn ang="0">
                    <a:pos x="1" y="4"/>
                  </a:cxn>
                </a:cxnLst>
                <a:rect l="0" t="0" r="r" b="b"/>
                <a:pathLst>
                  <a:path w="5" h="6">
                    <a:moveTo>
                      <a:pt x="1" y="4"/>
                    </a:moveTo>
                    <a:lnTo>
                      <a:pt x="2" y="4"/>
                    </a:lnTo>
                    <a:lnTo>
                      <a:pt x="3" y="5"/>
                    </a:lnTo>
                    <a:lnTo>
                      <a:pt x="5" y="5"/>
                    </a:lnTo>
                    <a:lnTo>
                      <a:pt x="5" y="6"/>
                    </a:lnTo>
                    <a:lnTo>
                      <a:pt x="5" y="6"/>
                    </a:lnTo>
                    <a:lnTo>
                      <a:pt x="5" y="6"/>
                    </a:lnTo>
                    <a:lnTo>
                      <a:pt x="5" y="5"/>
                    </a:lnTo>
                    <a:lnTo>
                      <a:pt x="5" y="4"/>
                    </a:lnTo>
                    <a:lnTo>
                      <a:pt x="3" y="3"/>
                    </a:lnTo>
                    <a:lnTo>
                      <a:pt x="4" y="3"/>
                    </a:lnTo>
                    <a:lnTo>
                      <a:pt x="2" y="2"/>
                    </a:lnTo>
                    <a:lnTo>
                      <a:pt x="1" y="0"/>
                    </a:lnTo>
                    <a:lnTo>
                      <a:pt x="1" y="0"/>
                    </a:lnTo>
                    <a:lnTo>
                      <a:pt x="1" y="0"/>
                    </a:lnTo>
                    <a:lnTo>
                      <a:pt x="1" y="0"/>
                    </a:lnTo>
                    <a:lnTo>
                      <a:pt x="0" y="0"/>
                    </a:lnTo>
                    <a:lnTo>
                      <a:pt x="0" y="3"/>
                    </a:lnTo>
                    <a:lnTo>
                      <a:pt x="1" y="3"/>
                    </a:lnTo>
                    <a:lnTo>
                      <a:pt x="1"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6" name="Freeform 87"/>
              <p:cNvSpPr>
                <a:spLocks/>
              </p:cNvSpPr>
              <p:nvPr/>
            </p:nvSpPr>
            <p:spPr bwMode="auto">
              <a:xfrm>
                <a:off x="5097" y="3094"/>
                <a:ext cx="5" cy="9"/>
              </a:xfrm>
              <a:custGeom>
                <a:avLst/>
                <a:gdLst/>
                <a:ahLst/>
                <a:cxnLst>
                  <a:cxn ang="0">
                    <a:pos x="5" y="2"/>
                  </a:cxn>
                  <a:cxn ang="0">
                    <a:pos x="4" y="1"/>
                  </a:cxn>
                  <a:cxn ang="0">
                    <a:pos x="2" y="0"/>
                  </a:cxn>
                  <a:cxn ang="0">
                    <a:pos x="1" y="1"/>
                  </a:cxn>
                  <a:cxn ang="0">
                    <a:pos x="0" y="2"/>
                  </a:cxn>
                  <a:cxn ang="0">
                    <a:pos x="0" y="8"/>
                  </a:cxn>
                  <a:cxn ang="0">
                    <a:pos x="2" y="9"/>
                  </a:cxn>
                  <a:cxn ang="0">
                    <a:pos x="2" y="9"/>
                  </a:cxn>
                  <a:cxn ang="0">
                    <a:pos x="2" y="8"/>
                  </a:cxn>
                  <a:cxn ang="0">
                    <a:pos x="2" y="8"/>
                  </a:cxn>
                  <a:cxn ang="0">
                    <a:pos x="3" y="7"/>
                  </a:cxn>
                  <a:cxn ang="0">
                    <a:pos x="3" y="6"/>
                  </a:cxn>
                  <a:cxn ang="0">
                    <a:pos x="4" y="6"/>
                  </a:cxn>
                  <a:cxn ang="0">
                    <a:pos x="5" y="6"/>
                  </a:cxn>
                  <a:cxn ang="0">
                    <a:pos x="5" y="5"/>
                  </a:cxn>
                  <a:cxn ang="0">
                    <a:pos x="5" y="5"/>
                  </a:cxn>
                  <a:cxn ang="0">
                    <a:pos x="5" y="4"/>
                  </a:cxn>
                  <a:cxn ang="0">
                    <a:pos x="5" y="2"/>
                  </a:cxn>
                </a:cxnLst>
                <a:rect l="0" t="0" r="r" b="b"/>
                <a:pathLst>
                  <a:path w="5" h="9">
                    <a:moveTo>
                      <a:pt x="5" y="2"/>
                    </a:moveTo>
                    <a:lnTo>
                      <a:pt x="4" y="1"/>
                    </a:lnTo>
                    <a:lnTo>
                      <a:pt x="2" y="0"/>
                    </a:lnTo>
                    <a:lnTo>
                      <a:pt x="1" y="1"/>
                    </a:lnTo>
                    <a:lnTo>
                      <a:pt x="0" y="2"/>
                    </a:lnTo>
                    <a:lnTo>
                      <a:pt x="0" y="8"/>
                    </a:lnTo>
                    <a:lnTo>
                      <a:pt x="2" y="9"/>
                    </a:lnTo>
                    <a:lnTo>
                      <a:pt x="2" y="9"/>
                    </a:lnTo>
                    <a:lnTo>
                      <a:pt x="2" y="8"/>
                    </a:lnTo>
                    <a:lnTo>
                      <a:pt x="2" y="8"/>
                    </a:lnTo>
                    <a:lnTo>
                      <a:pt x="3" y="7"/>
                    </a:lnTo>
                    <a:lnTo>
                      <a:pt x="3" y="6"/>
                    </a:lnTo>
                    <a:lnTo>
                      <a:pt x="4" y="6"/>
                    </a:lnTo>
                    <a:lnTo>
                      <a:pt x="5" y="6"/>
                    </a:lnTo>
                    <a:lnTo>
                      <a:pt x="5" y="5"/>
                    </a:lnTo>
                    <a:lnTo>
                      <a:pt x="5" y="5"/>
                    </a:lnTo>
                    <a:lnTo>
                      <a:pt x="5" y="4"/>
                    </a:lnTo>
                    <a:lnTo>
                      <a:pt x="5"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7" name="Freeform 88"/>
              <p:cNvSpPr>
                <a:spLocks/>
              </p:cNvSpPr>
              <p:nvPr/>
            </p:nvSpPr>
            <p:spPr bwMode="auto">
              <a:xfrm>
                <a:off x="3887" y="3079"/>
                <a:ext cx="5" cy="5"/>
              </a:xfrm>
              <a:custGeom>
                <a:avLst/>
                <a:gdLst/>
                <a:ahLst/>
                <a:cxnLst>
                  <a:cxn ang="0">
                    <a:pos x="4" y="4"/>
                  </a:cxn>
                  <a:cxn ang="0">
                    <a:pos x="5" y="4"/>
                  </a:cxn>
                  <a:cxn ang="0">
                    <a:pos x="5" y="2"/>
                  </a:cxn>
                  <a:cxn ang="0">
                    <a:pos x="4" y="2"/>
                  </a:cxn>
                  <a:cxn ang="0">
                    <a:pos x="4" y="0"/>
                  </a:cxn>
                  <a:cxn ang="0">
                    <a:pos x="2" y="1"/>
                  </a:cxn>
                  <a:cxn ang="0">
                    <a:pos x="1" y="1"/>
                  </a:cxn>
                  <a:cxn ang="0">
                    <a:pos x="1" y="2"/>
                  </a:cxn>
                  <a:cxn ang="0">
                    <a:pos x="0" y="2"/>
                  </a:cxn>
                  <a:cxn ang="0">
                    <a:pos x="0" y="2"/>
                  </a:cxn>
                  <a:cxn ang="0">
                    <a:pos x="0" y="4"/>
                  </a:cxn>
                  <a:cxn ang="0">
                    <a:pos x="1" y="5"/>
                  </a:cxn>
                  <a:cxn ang="0">
                    <a:pos x="3" y="5"/>
                  </a:cxn>
                  <a:cxn ang="0">
                    <a:pos x="4" y="4"/>
                  </a:cxn>
                </a:cxnLst>
                <a:rect l="0" t="0" r="r" b="b"/>
                <a:pathLst>
                  <a:path w="5" h="5">
                    <a:moveTo>
                      <a:pt x="4" y="4"/>
                    </a:moveTo>
                    <a:lnTo>
                      <a:pt x="5" y="4"/>
                    </a:lnTo>
                    <a:lnTo>
                      <a:pt x="5" y="2"/>
                    </a:lnTo>
                    <a:lnTo>
                      <a:pt x="4" y="2"/>
                    </a:lnTo>
                    <a:lnTo>
                      <a:pt x="4" y="0"/>
                    </a:lnTo>
                    <a:lnTo>
                      <a:pt x="2" y="1"/>
                    </a:lnTo>
                    <a:lnTo>
                      <a:pt x="1" y="1"/>
                    </a:lnTo>
                    <a:lnTo>
                      <a:pt x="1" y="2"/>
                    </a:lnTo>
                    <a:lnTo>
                      <a:pt x="0" y="2"/>
                    </a:lnTo>
                    <a:lnTo>
                      <a:pt x="0" y="2"/>
                    </a:lnTo>
                    <a:lnTo>
                      <a:pt x="0" y="4"/>
                    </a:lnTo>
                    <a:lnTo>
                      <a:pt x="1" y="5"/>
                    </a:lnTo>
                    <a:lnTo>
                      <a:pt x="3" y="5"/>
                    </a:lnTo>
                    <a:lnTo>
                      <a:pt x="4"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8" name="Freeform 89"/>
              <p:cNvSpPr>
                <a:spLocks/>
              </p:cNvSpPr>
              <p:nvPr/>
            </p:nvSpPr>
            <p:spPr bwMode="auto">
              <a:xfrm>
                <a:off x="3884" y="3107"/>
                <a:ext cx="27" cy="18"/>
              </a:xfrm>
              <a:custGeom>
                <a:avLst/>
                <a:gdLst/>
                <a:ahLst/>
                <a:cxnLst>
                  <a:cxn ang="0">
                    <a:pos x="23" y="8"/>
                  </a:cxn>
                  <a:cxn ang="0">
                    <a:pos x="21" y="7"/>
                  </a:cxn>
                  <a:cxn ang="0">
                    <a:pos x="21" y="7"/>
                  </a:cxn>
                  <a:cxn ang="0">
                    <a:pos x="21" y="5"/>
                  </a:cxn>
                  <a:cxn ang="0">
                    <a:pos x="20" y="4"/>
                  </a:cxn>
                  <a:cxn ang="0">
                    <a:pos x="15" y="1"/>
                  </a:cxn>
                  <a:cxn ang="0">
                    <a:pos x="11" y="1"/>
                  </a:cxn>
                  <a:cxn ang="0">
                    <a:pos x="10" y="2"/>
                  </a:cxn>
                  <a:cxn ang="0">
                    <a:pos x="5" y="0"/>
                  </a:cxn>
                  <a:cxn ang="0">
                    <a:pos x="4" y="0"/>
                  </a:cxn>
                  <a:cxn ang="0">
                    <a:pos x="3" y="0"/>
                  </a:cxn>
                  <a:cxn ang="0">
                    <a:pos x="1" y="0"/>
                  </a:cxn>
                  <a:cxn ang="0">
                    <a:pos x="0" y="1"/>
                  </a:cxn>
                  <a:cxn ang="0">
                    <a:pos x="0" y="3"/>
                  </a:cxn>
                  <a:cxn ang="0">
                    <a:pos x="0" y="4"/>
                  </a:cxn>
                  <a:cxn ang="0">
                    <a:pos x="0" y="7"/>
                  </a:cxn>
                  <a:cxn ang="0">
                    <a:pos x="1" y="9"/>
                  </a:cxn>
                  <a:cxn ang="0">
                    <a:pos x="4" y="10"/>
                  </a:cxn>
                  <a:cxn ang="0">
                    <a:pos x="5" y="16"/>
                  </a:cxn>
                  <a:cxn ang="0">
                    <a:pos x="9" y="18"/>
                  </a:cxn>
                  <a:cxn ang="0">
                    <a:pos x="15" y="15"/>
                  </a:cxn>
                  <a:cxn ang="0">
                    <a:pos x="19" y="15"/>
                  </a:cxn>
                  <a:cxn ang="0">
                    <a:pos x="21" y="17"/>
                  </a:cxn>
                  <a:cxn ang="0">
                    <a:pos x="25" y="17"/>
                  </a:cxn>
                  <a:cxn ang="0">
                    <a:pos x="27" y="15"/>
                  </a:cxn>
                  <a:cxn ang="0">
                    <a:pos x="25" y="14"/>
                  </a:cxn>
                  <a:cxn ang="0">
                    <a:pos x="25" y="13"/>
                  </a:cxn>
                  <a:cxn ang="0">
                    <a:pos x="25" y="12"/>
                  </a:cxn>
                  <a:cxn ang="0">
                    <a:pos x="23" y="8"/>
                  </a:cxn>
                </a:cxnLst>
                <a:rect l="0" t="0" r="r" b="b"/>
                <a:pathLst>
                  <a:path w="27" h="18">
                    <a:moveTo>
                      <a:pt x="23" y="8"/>
                    </a:moveTo>
                    <a:lnTo>
                      <a:pt x="21" y="7"/>
                    </a:lnTo>
                    <a:lnTo>
                      <a:pt x="21" y="7"/>
                    </a:lnTo>
                    <a:lnTo>
                      <a:pt x="21" y="5"/>
                    </a:lnTo>
                    <a:lnTo>
                      <a:pt x="20" y="4"/>
                    </a:lnTo>
                    <a:lnTo>
                      <a:pt x="15" y="1"/>
                    </a:lnTo>
                    <a:lnTo>
                      <a:pt x="11" y="1"/>
                    </a:lnTo>
                    <a:lnTo>
                      <a:pt x="10" y="2"/>
                    </a:lnTo>
                    <a:lnTo>
                      <a:pt x="5" y="0"/>
                    </a:lnTo>
                    <a:lnTo>
                      <a:pt x="4" y="0"/>
                    </a:lnTo>
                    <a:lnTo>
                      <a:pt x="3" y="0"/>
                    </a:lnTo>
                    <a:lnTo>
                      <a:pt x="1" y="0"/>
                    </a:lnTo>
                    <a:lnTo>
                      <a:pt x="0" y="1"/>
                    </a:lnTo>
                    <a:lnTo>
                      <a:pt x="0" y="3"/>
                    </a:lnTo>
                    <a:lnTo>
                      <a:pt x="0" y="4"/>
                    </a:lnTo>
                    <a:lnTo>
                      <a:pt x="0" y="7"/>
                    </a:lnTo>
                    <a:lnTo>
                      <a:pt x="1" y="9"/>
                    </a:lnTo>
                    <a:lnTo>
                      <a:pt x="4" y="10"/>
                    </a:lnTo>
                    <a:lnTo>
                      <a:pt x="5" y="16"/>
                    </a:lnTo>
                    <a:lnTo>
                      <a:pt x="9" y="18"/>
                    </a:lnTo>
                    <a:lnTo>
                      <a:pt x="15" y="15"/>
                    </a:lnTo>
                    <a:lnTo>
                      <a:pt x="19" y="15"/>
                    </a:lnTo>
                    <a:lnTo>
                      <a:pt x="21" y="17"/>
                    </a:lnTo>
                    <a:lnTo>
                      <a:pt x="25" y="17"/>
                    </a:lnTo>
                    <a:lnTo>
                      <a:pt x="27" y="15"/>
                    </a:lnTo>
                    <a:lnTo>
                      <a:pt x="25" y="14"/>
                    </a:lnTo>
                    <a:lnTo>
                      <a:pt x="25" y="13"/>
                    </a:lnTo>
                    <a:lnTo>
                      <a:pt x="25" y="12"/>
                    </a:lnTo>
                    <a:lnTo>
                      <a:pt x="23"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79" name="Freeform 90"/>
              <p:cNvSpPr>
                <a:spLocks/>
              </p:cNvSpPr>
              <p:nvPr/>
            </p:nvSpPr>
            <p:spPr bwMode="auto">
              <a:xfrm>
                <a:off x="4652" y="3602"/>
                <a:ext cx="2" cy="3"/>
              </a:xfrm>
              <a:custGeom>
                <a:avLst/>
                <a:gdLst/>
                <a:ahLst/>
                <a:cxnLst>
                  <a:cxn ang="0">
                    <a:pos x="1" y="0"/>
                  </a:cxn>
                  <a:cxn ang="0">
                    <a:pos x="1" y="0"/>
                  </a:cxn>
                  <a:cxn ang="0">
                    <a:pos x="1" y="0"/>
                  </a:cxn>
                  <a:cxn ang="0">
                    <a:pos x="1" y="1"/>
                  </a:cxn>
                  <a:cxn ang="0">
                    <a:pos x="1" y="1"/>
                  </a:cxn>
                  <a:cxn ang="0">
                    <a:pos x="1" y="2"/>
                  </a:cxn>
                  <a:cxn ang="0">
                    <a:pos x="1" y="2"/>
                  </a:cxn>
                  <a:cxn ang="0">
                    <a:pos x="0" y="3"/>
                  </a:cxn>
                  <a:cxn ang="0">
                    <a:pos x="1" y="3"/>
                  </a:cxn>
                  <a:cxn ang="0">
                    <a:pos x="1" y="3"/>
                  </a:cxn>
                  <a:cxn ang="0">
                    <a:pos x="1" y="3"/>
                  </a:cxn>
                  <a:cxn ang="0">
                    <a:pos x="1" y="2"/>
                  </a:cxn>
                  <a:cxn ang="0">
                    <a:pos x="1" y="2"/>
                  </a:cxn>
                  <a:cxn ang="0">
                    <a:pos x="1" y="1"/>
                  </a:cxn>
                  <a:cxn ang="0">
                    <a:pos x="1" y="1"/>
                  </a:cxn>
                  <a:cxn ang="0">
                    <a:pos x="2" y="0"/>
                  </a:cxn>
                  <a:cxn ang="0">
                    <a:pos x="1" y="0"/>
                  </a:cxn>
                  <a:cxn ang="0">
                    <a:pos x="1" y="0"/>
                  </a:cxn>
                </a:cxnLst>
                <a:rect l="0" t="0" r="r" b="b"/>
                <a:pathLst>
                  <a:path w="2" h="3">
                    <a:moveTo>
                      <a:pt x="1" y="0"/>
                    </a:moveTo>
                    <a:lnTo>
                      <a:pt x="1" y="0"/>
                    </a:lnTo>
                    <a:lnTo>
                      <a:pt x="1" y="0"/>
                    </a:lnTo>
                    <a:lnTo>
                      <a:pt x="1" y="1"/>
                    </a:lnTo>
                    <a:lnTo>
                      <a:pt x="1" y="1"/>
                    </a:lnTo>
                    <a:lnTo>
                      <a:pt x="1" y="2"/>
                    </a:lnTo>
                    <a:lnTo>
                      <a:pt x="1" y="2"/>
                    </a:lnTo>
                    <a:lnTo>
                      <a:pt x="0" y="3"/>
                    </a:lnTo>
                    <a:lnTo>
                      <a:pt x="1" y="3"/>
                    </a:lnTo>
                    <a:lnTo>
                      <a:pt x="1" y="3"/>
                    </a:lnTo>
                    <a:lnTo>
                      <a:pt x="1" y="3"/>
                    </a:lnTo>
                    <a:lnTo>
                      <a:pt x="1" y="2"/>
                    </a:lnTo>
                    <a:lnTo>
                      <a:pt x="1" y="2"/>
                    </a:lnTo>
                    <a:lnTo>
                      <a:pt x="1" y="1"/>
                    </a:lnTo>
                    <a:lnTo>
                      <a:pt x="1" y="1"/>
                    </a:lnTo>
                    <a:lnTo>
                      <a:pt x="2"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0" name="Rectangle 91"/>
              <p:cNvSpPr>
                <a:spLocks noChangeArrowheads="1"/>
              </p:cNvSpPr>
              <p:nvPr/>
            </p:nvSpPr>
            <p:spPr bwMode="auto">
              <a:xfrm>
                <a:off x="4022" y="3369"/>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1" name="Freeform 92"/>
              <p:cNvSpPr>
                <a:spLocks/>
              </p:cNvSpPr>
              <p:nvPr/>
            </p:nvSpPr>
            <p:spPr bwMode="auto">
              <a:xfrm>
                <a:off x="4617" y="3650"/>
                <a:ext cx="2" cy="1"/>
              </a:xfrm>
              <a:custGeom>
                <a:avLst/>
                <a:gdLst/>
                <a:ahLst/>
                <a:cxnLst>
                  <a:cxn ang="0">
                    <a:pos x="1" y="0"/>
                  </a:cxn>
                  <a:cxn ang="0">
                    <a:pos x="0" y="0"/>
                  </a:cxn>
                  <a:cxn ang="0">
                    <a:pos x="0" y="0"/>
                  </a:cxn>
                  <a:cxn ang="0">
                    <a:pos x="0" y="0"/>
                  </a:cxn>
                  <a:cxn ang="0">
                    <a:pos x="0" y="1"/>
                  </a:cxn>
                  <a:cxn ang="0">
                    <a:pos x="0" y="1"/>
                  </a:cxn>
                  <a:cxn ang="0">
                    <a:pos x="0" y="1"/>
                  </a:cxn>
                  <a:cxn ang="0">
                    <a:pos x="1" y="1"/>
                  </a:cxn>
                  <a:cxn ang="0">
                    <a:pos x="1" y="1"/>
                  </a:cxn>
                  <a:cxn ang="0">
                    <a:pos x="2" y="1"/>
                  </a:cxn>
                  <a:cxn ang="0">
                    <a:pos x="1" y="0"/>
                  </a:cxn>
                  <a:cxn ang="0">
                    <a:pos x="1" y="0"/>
                  </a:cxn>
                </a:cxnLst>
                <a:rect l="0" t="0" r="r" b="b"/>
                <a:pathLst>
                  <a:path w="2" h="1">
                    <a:moveTo>
                      <a:pt x="1" y="0"/>
                    </a:moveTo>
                    <a:lnTo>
                      <a:pt x="0" y="0"/>
                    </a:lnTo>
                    <a:lnTo>
                      <a:pt x="0" y="0"/>
                    </a:lnTo>
                    <a:lnTo>
                      <a:pt x="0" y="0"/>
                    </a:lnTo>
                    <a:lnTo>
                      <a:pt x="0" y="1"/>
                    </a:lnTo>
                    <a:lnTo>
                      <a:pt x="0" y="1"/>
                    </a:lnTo>
                    <a:lnTo>
                      <a:pt x="0" y="1"/>
                    </a:lnTo>
                    <a:lnTo>
                      <a:pt x="1" y="1"/>
                    </a:lnTo>
                    <a:lnTo>
                      <a:pt x="1" y="1"/>
                    </a:lnTo>
                    <a:lnTo>
                      <a:pt x="2"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2" name="Freeform 93"/>
              <p:cNvSpPr>
                <a:spLocks/>
              </p:cNvSpPr>
              <p:nvPr/>
            </p:nvSpPr>
            <p:spPr bwMode="auto">
              <a:xfrm>
                <a:off x="4241" y="3657"/>
                <a:ext cx="2" cy="1"/>
              </a:xfrm>
              <a:custGeom>
                <a:avLst/>
                <a:gdLst/>
                <a:ahLst/>
                <a:cxnLst>
                  <a:cxn ang="0">
                    <a:pos x="0" y="0"/>
                  </a:cxn>
                  <a:cxn ang="0">
                    <a:pos x="0" y="0"/>
                  </a:cxn>
                  <a:cxn ang="0">
                    <a:pos x="1" y="0"/>
                  </a:cxn>
                  <a:cxn ang="0">
                    <a:pos x="2" y="0"/>
                  </a:cxn>
                  <a:cxn ang="0">
                    <a:pos x="1" y="0"/>
                  </a:cxn>
                  <a:cxn ang="0">
                    <a:pos x="0" y="0"/>
                  </a:cxn>
                </a:cxnLst>
                <a:rect l="0" t="0" r="r" b="b"/>
                <a:pathLst>
                  <a:path w="2">
                    <a:moveTo>
                      <a:pt x="0" y="0"/>
                    </a:moveTo>
                    <a:lnTo>
                      <a:pt x="0" y="0"/>
                    </a:lnTo>
                    <a:lnTo>
                      <a:pt x="1" y="0"/>
                    </a:lnTo>
                    <a:lnTo>
                      <a:pt x="2"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3" name="Freeform 94"/>
              <p:cNvSpPr>
                <a:spLocks/>
              </p:cNvSpPr>
              <p:nvPr/>
            </p:nvSpPr>
            <p:spPr bwMode="auto">
              <a:xfrm>
                <a:off x="4240" y="3526"/>
                <a:ext cx="1" cy="1"/>
              </a:xfrm>
              <a:custGeom>
                <a:avLst/>
                <a:gdLst/>
                <a:ahLst/>
                <a:cxnLst>
                  <a:cxn ang="0">
                    <a:pos x="1" y="0"/>
                  </a:cxn>
                  <a:cxn ang="0">
                    <a:pos x="0" y="0"/>
                  </a:cxn>
                  <a:cxn ang="0">
                    <a:pos x="0" y="0"/>
                  </a:cxn>
                  <a:cxn ang="0">
                    <a:pos x="0" y="0"/>
                  </a:cxn>
                  <a:cxn ang="0">
                    <a:pos x="1" y="0"/>
                  </a:cxn>
                </a:cxnLst>
                <a:rect l="0" t="0" r="r" b="b"/>
                <a:pathLst>
                  <a:path w="1">
                    <a:moveTo>
                      <a:pt x="1" y="0"/>
                    </a:moveTo>
                    <a:lnTo>
                      <a:pt x="0" y="0"/>
                    </a:lnTo>
                    <a:lnTo>
                      <a:pt x="0" y="0"/>
                    </a:lnTo>
                    <a:lnTo>
                      <a:pt x="0"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4" name="Freeform 95"/>
              <p:cNvSpPr>
                <a:spLocks/>
              </p:cNvSpPr>
              <p:nvPr/>
            </p:nvSpPr>
            <p:spPr bwMode="auto">
              <a:xfrm>
                <a:off x="4624" y="3648"/>
                <a:ext cx="6" cy="2"/>
              </a:xfrm>
              <a:custGeom>
                <a:avLst/>
                <a:gdLst/>
                <a:ahLst/>
                <a:cxnLst>
                  <a:cxn ang="0">
                    <a:pos x="3" y="0"/>
                  </a:cxn>
                  <a:cxn ang="0">
                    <a:pos x="2" y="1"/>
                  </a:cxn>
                  <a:cxn ang="0">
                    <a:pos x="1" y="1"/>
                  </a:cxn>
                  <a:cxn ang="0">
                    <a:pos x="0" y="0"/>
                  </a:cxn>
                  <a:cxn ang="0">
                    <a:pos x="0" y="0"/>
                  </a:cxn>
                  <a:cxn ang="0">
                    <a:pos x="0" y="1"/>
                  </a:cxn>
                  <a:cxn ang="0">
                    <a:pos x="0" y="1"/>
                  </a:cxn>
                  <a:cxn ang="0">
                    <a:pos x="3" y="2"/>
                  </a:cxn>
                  <a:cxn ang="0">
                    <a:pos x="5" y="1"/>
                  </a:cxn>
                  <a:cxn ang="0">
                    <a:pos x="6" y="1"/>
                  </a:cxn>
                  <a:cxn ang="0">
                    <a:pos x="6" y="1"/>
                  </a:cxn>
                  <a:cxn ang="0">
                    <a:pos x="5" y="1"/>
                  </a:cxn>
                  <a:cxn ang="0">
                    <a:pos x="3" y="0"/>
                  </a:cxn>
                </a:cxnLst>
                <a:rect l="0" t="0" r="r" b="b"/>
                <a:pathLst>
                  <a:path w="6" h="2">
                    <a:moveTo>
                      <a:pt x="3" y="0"/>
                    </a:moveTo>
                    <a:lnTo>
                      <a:pt x="2" y="1"/>
                    </a:lnTo>
                    <a:lnTo>
                      <a:pt x="1" y="1"/>
                    </a:lnTo>
                    <a:lnTo>
                      <a:pt x="0" y="0"/>
                    </a:lnTo>
                    <a:lnTo>
                      <a:pt x="0" y="0"/>
                    </a:lnTo>
                    <a:lnTo>
                      <a:pt x="0" y="1"/>
                    </a:lnTo>
                    <a:lnTo>
                      <a:pt x="0" y="1"/>
                    </a:lnTo>
                    <a:lnTo>
                      <a:pt x="3" y="2"/>
                    </a:lnTo>
                    <a:lnTo>
                      <a:pt x="5" y="1"/>
                    </a:lnTo>
                    <a:lnTo>
                      <a:pt x="6" y="1"/>
                    </a:lnTo>
                    <a:lnTo>
                      <a:pt x="6" y="1"/>
                    </a:lnTo>
                    <a:lnTo>
                      <a:pt x="5"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5" name="Freeform 96"/>
              <p:cNvSpPr>
                <a:spLocks/>
              </p:cNvSpPr>
              <p:nvPr/>
            </p:nvSpPr>
            <p:spPr bwMode="auto">
              <a:xfrm>
                <a:off x="4289" y="3280"/>
                <a:ext cx="1" cy="1"/>
              </a:xfrm>
              <a:custGeom>
                <a:avLst/>
                <a:gdLst/>
                <a:ahLst/>
                <a:cxnLst>
                  <a:cxn ang="0">
                    <a:pos x="1" y="1"/>
                  </a:cxn>
                  <a:cxn ang="0">
                    <a:pos x="1" y="1"/>
                  </a:cxn>
                  <a:cxn ang="0">
                    <a:pos x="1"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6" name="Freeform 97"/>
              <p:cNvSpPr>
                <a:spLocks/>
              </p:cNvSpPr>
              <p:nvPr/>
            </p:nvSpPr>
            <p:spPr bwMode="auto">
              <a:xfrm>
                <a:off x="4289" y="3329"/>
                <a:ext cx="2" cy="1"/>
              </a:xfrm>
              <a:custGeom>
                <a:avLst/>
                <a:gdLst/>
                <a:ahLst/>
                <a:cxnLst>
                  <a:cxn ang="0">
                    <a:pos x="0" y="0"/>
                  </a:cxn>
                  <a:cxn ang="0">
                    <a:pos x="0" y="0"/>
                  </a:cxn>
                  <a:cxn ang="0">
                    <a:pos x="1" y="1"/>
                  </a:cxn>
                  <a:cxn ang="0">
                    <a:pos x="2" y="1"/>
                  </a:cxn>
                  <a:cxn ang="0">
                    <a:pos x="2" y="0"/>
                  </a:cxn>
                  <a:cxn ang="0">
                    <a:pos x="2" y="0"/>
                  </a:cxn>
                  <a:cxn ang="0">
                    <a:pos x="1" y="0"/>
                  </a:cxn>
                  <a:cxn ang="0">
                    <a:pos x="0" y="0"/>
                  </a:cxn>
                </a:cxnLst>
                <a:rect l="0" t="0" r="r" b="b"/>
                <a:pathLst>
                  <a:path w="2" h="1">
                    <a:moveTo>
                      <a:pt x="0" y="0"/>
                    </a:moveTo>
                    <a:lnTo>
                      <a:pt x="0" y="0"/>
                    </a:lnTo>
                    <a:lnTo>
                      <a:pt x="1" y="1"/>
                    </a:lnTo>
                    <a:lnTo>
                      <a:pt x="2" y="1"/>
                    </a:lnTo>
                    <a:lnTo>
                      <a:pt x="2" y="0"/>
                    </a:lnTo>
                    <a:lnTo>
                      <a:pt x="2"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7" name="Freeform 98"/>
              <p:cNvSpPr>
                <a:spLocks/>
              </p:cNvSpPr>
              <p:nvPr/>
            </p:nvSpPr>
            <p:spPr bwMode="auto">
              <a:xfrm>
                <a:off x="4273" y="3352"/>
                <a:ext cx="27" cy="35"/>
              </a:xfrm>
              <a:custGeom>
                <a:avLst/>
                <a:gdLst/>
                <a:ahLst/>
                <a:cxnLst>
                  <a:cxn ang="0">
                    <a:pos x="1" y="32"/>
                  </a:cxn>
                  <a:cxn ang="0">
                    <a:pos x="2" y="33"/>
                  </a:cxn>
                  <a:cxn ang="0">
                    <a:pos x="4" y="33"/>
                  </a:cxn>
                  <a:cxn ang="0">
                    <a:pos x="2" y="35"/>
                  </a:cxn>
                  <a:cxn ang="0">
                    <a:pos x="5" y="35"/>
                  </a:cxn>
                  <a:cxn ang="0">
                    <a:pos x="4" y="35"/>
                  </a:cxn>
                  <a:cxn ang="0">
                    <a:pos x="6" y="35"/>
                  </a:cxn>
                  <a:cxn ang="0">
                    <a:pos x="7" y="35"/>
                  </a:cxn>
                  <a:cxn ang="0">
                    <a:pos x="11" y="34"/>
                  </a:cxn>
                  <a:cxn ang="0">
                    <a:pos x="12" y="33"/>
                  </a:cxn>
                  <a:cxn ang="0">
                    <a:pos x="14" y="32"/>
                  </a:cxn>
                  <a:cxn ang="0">
                    <a:pos x="15" y="31"/>
                  </a:cxn>
                  <a:cxn ang="0">
                    <a:pos x="21" y="30"/>
                  </a:cxn>
                  <a:cxn ang="0">
                    <a:pos x="22" y="28"/>
                  </a:cxn>
                  <a:cxn ang="0">
                    <a:pos x="24" y="19"/>
                  </a:cxn>
                  <a:cxn ang="0">
                    <a:pos x="22" y="13"/>
                  </a:cxn>
                  <a:cxn ang="0">
                    <a:pos x="23" y="13"/>
                  </a:cxn>
                  <a:cxn ang="0">
                    <a:pos x="26" y="10"/>
                  </a:cxn>
                  <a:cxn ang="0">
                    <a:pos x="27" y="10"/>
                  </a:cxn>
                  <a:cxn ang="0">
                    <a:pos x="26" y="6"/>
                  </a:cxn>
                  <a:cxn ang="0">
                    <a:pos x="25" y="4"/>
                  </a:cxn>
                  <a:cxn ang="0">
                    <a:pos x="19" y="2"/>
                  </a:cxn>
                  <a:cxn ang="0">
                    <a:pos x="17" y="2"/>
                  </a:cxn>
                  <a:cxn ang="0">
                    <a:pos x="17" y="0"/>
                  </a:cxn>
                  <a:cxn ang="0">
                    <a:pos x="17" y="1"/>
                  </a:cxn>
                  <a:cxn ang="0">
                    <a:pos x="16" y="3"/>
                  </a:cxn>
                  <a:cxn ang="0">
                    <a:pos x="16" y="1"/>
                  </a:cxn>
                  <a:cxn ang="0">
                    <a:pos x="14" y="2"/>
                  </a:cxn>
                  <a:cxn ang="0">
                    <a:pos x="11" y="3"/>
                  </a:cxn>
                  <a:cxn ang="0">
                    <a:pos x="11" y="5"/>
                  </a:cxn>
                  <a:cxn ang="0">
                    <a:pos x="10" y="7"/>
                  </a:cxn>
                  <a:cxn ang="0">
                    <a:pos x="11" y="7"/>
                  </a:cxn>
                  <a:cxn ang="0">
                    <a:pos x="12" y="8"/>
                  </a:cxn>
                  <a:cxn ang="0">
                    <a:pos x="10" y="10"/>
                  </a:cxn>
                  <a:cxn ang="0">
                    <a:pos x="4" y="10"/>
                  </a:cxn>
                  <a:cxn ang="0">
                    <a:pos x="2" y="13"/>
                  </a:cxn>
                  <a:cxn ang="0">
                    <a:pos x="5" y="14"/>
                  </a:cxn>
                  <a:cxn ang="0">
                    <a:pos x="2" y="17"/>
                  </a:cxn>
                  <a:cxn ang="0">
                    <a:pos x="2" y="18"/>
                  </a:cxn>
                  <a:cxn ang="0">
                    <a:pos x="4" y="19"/>
                  </a:cxn>
                  <a:cxn ang="0">
                    <a:pos x="8" y="21"/>
                  </a:cxn>
                  <a:cxn ang="0">
                    <a:pos x="6" y="22"/>
                  </a:cxn>
                  <a:cxn ang="0">
                    <a:pos x="3" y="26"/>
                  </a:cxn>
                  <a:cxn ang="0">
                    <a:pos x="9" y="25"/>
                  </a:cxn>
                  <a:cxn ang="0">
                    <a:pos x="4" y="26"/>
                  </a:cxn>
                  <a:cxn ang="0">
                    <a:pos x="3" y="29"/>
                  </a:cxn>
                  <a:cxn ang="0">
                    <a:pos x="1" y="29"/>
                  </a:cxn>
                  <a:cxn ang="0">
                    <a:pos x="2" y="30"/>
                  </a:cxn>
                </a:cxnLst>
                <a:rect l="0" t="0" r="r" b="b"/>
                <a:pathLst>
                  <a:path w="27" h="35">
                    <a:moveTo>
                      <a:pt x="3" y="31"/>
                    </a:moveTo>
                    <a:lnTo>
                      <a:pt x="2" y="32"/>
                    </a:lnTo>
                    <a:lnTo>
                      <a:pt x="1" y="32"/>
                    </a:lnTo>
                    <a:lnTo>
                      <a:pt x="1" y="33"/>
                    </a:lnTo>
                    <a:lnTo>
                      <a:pt x="2" y="32"/>
                    </a:lnTo>
                    <a:lnTo>
                      <a:pt x="2" y="33"/>
                    </a:lnTo>
                    <a:lnTo>
                      <a:pt x="2" y="33"/>
                    </a:lnTo>
                    <a:lnTo>
                      <a:pt x="4" y="32"/>
                    </a:lnTo>
                    <a:lnTo>
                      <a:pt x="4" y="33"/>
                    </a:lnTo>
                    <a:lnTo>
                      <a:pt x="3" y="34"/>
                    </a:lnTo>
                    <a:lnTo>
                      <a:pt x="2" y="35"/>
                    </a:lnTo>
                    <a:lnTo>
                      <a:pt x="2" y="35"/>
                    </a:lnTo>
                    <a:lnTo>
                      <a:pt x="5" y="34"/>
                    </a:lnTo>
                    <a:lnTo>
                      <a:pt x="5" y="34"/>
                    </a:lnTo>
                    <a:lnTo>
                      <a:pt x="5" y="35"/>
                    </a:lnTo>
                    <a:lnTo>
                      <a:pt x="4" y="35"/>
                    </a:lnTo>
                    <a:lnTo>
                      <a:pt x="3" y="35"/>
                    </a:lnTo>
                    <a:lnTo>
                      <a:pt x="4" y="35"/>
                    </a:lnTo>
                    <a:lnTo>
                      <a:pt x="4" y="35"/>
                    </a:lnTo>
                    <a:lnTo>
                      <a:pt x="5" y="35"/>
                    </a:lnTo>
                    <a:lnTo>
                      <a:pt x="6" y="35"/>
                    </a:lnTo>
                    <a:lnTo>
                      <a:pt x="6" y="35"/>
                    </a:lnTo>
                    <a:lnTo>
                      <a:pt x="6" y="35"/>
                    </a:lnTo>
                    <a:lnTo>
                      <a:pt x="7" y="35"/>
                    </a:lnTo>
                    <a:lnTo>
                      <a:pt x="8" y="35"/>
                    </a:lnTo>
                    <a:lnTo>
                      <a:pt x="10" y="34"/>
                    </a:lnTo>
                    <a:lnTo>
                      <a:pt x="11" y="34"/>
                    </a:lnTo>
                    <a:lnTo>
                      <a:pt x="11" y="32"/>
                    </a:lnTo>
                    <a:lnTo>
                      <a:pt x="12" y="32"/>
                    </a:lnTo>
                    <a:lnTo>
                      <a:pt x="12" y="33"/>
                    </a:lnTo>
                    <a:lnTo>
                      <a:pt x="12" y="33"/>
                    </a:lnTo>
                    <a:lnTo>
                      <a:pt x="13" y="32"/>
                    </a:lnTo>
                    <a:lnTo>
                      <a:pt x="14" y="32"/>
                    </a:lnTo>
                    <a:lnTo>
                      <a:pt x="15" y="32"/>
                    </a:lnTo>
                    <a:lnTo>
                      <a:pt x="15" y="32"/>
                    </a:lnTo>
                    <a:lnTo>
                      <a:pt x="15" y="31"/>
                    </a:lnTo>
                    <a:lnTo>
                      <a:pt x="16" y="30"/>
                    </a:lnTo>
                    <a:lnTo>
                      <a:pt x="20" y="29"/>
                    </a:lnTo>
                    <a:lnTo>
                      <a:pt x="21" y="30"/>
                    </a:lnTo>
                    <a:lnTo>
                      <a:pt x="22" y="30"/>
                    </a:lnTo>
                    <a:lnTo>
                      <a:pt x="22" y="29"/>
                    </a:lnTo>
                    <a:lnTo>
                      <a:pt x="22" y="28"/>
                    </a:lnTo>
                    <a:lnTo>
                      <a:pt x="24" y="23"/>
                    </a:lnTo>
                    <a:lnTo>
                      <a:pt x="23" y="19"/>
                    </a:lnTo>
                    <a:lnTo>
                      <a:pt x="24" y="19"/>
                    </a:lnTo>
                    <a:lnTo>
                      <a:pt x="24" y="17"/>
                    </a:lnTo>
                    <a:lnTo>
                      <a:pt x="22" y="14"/>
                    </a:lnTo>
                    <a:lnTo>
                      <a:pt x="22" y="13"/>
                    </a:lnTo>
                    <a:lnTo>
                      <a:pt x="23" y="13"/>
                    </a:lnTo>
                    <a:lnTo>
                      <a:pt x="23" y="13"/>
                    </a:lnTo>
                    <a:lnTo>
                      <a:pt x="23" y="13"/>
                    </a:lnTo>
                    <a:lnTo>
                      <a:pt x="24" y="12"/>
                    </a:lnTo>
                    <a:lnTo>
                      <a:pt x="24" y="11"/>
                    </a:lnTo>
                    <a:lnTo>
                      <a:pt x="26" y="10"/>
                    </a:lnTo>
                    <a:lnTo>
                      <a:pt x="27" y="10"/>
                    </a:lnTo>
                    <a:lnTo>
                      <a:pt x="26" y="8"/>
                    </a:lnTo>
                    <a:lnTo>
                      <a:pt x="27" y="10"/>
                    </a:lnTo>
                    <a:lnTo>
                      <a:pt x="27" y="8"/>
                    </a:lnTo>
                    <a:lnTo>
                      <a:pt x="26" y="7"/>
                    </a:lnTo>
                    <a:lnTo>
                      <a:pt x="26" y="6"/>
                    </a:lnTo>
                    <a:lnTo>
                      <a:pt x="24" y="7"/>
                    </a:lnTo>
                    <a:lnTo>
                      <a:pt x="25" y="6"/>
                    </a:lnTo>
                    <a:lnTo>
                      <a:pt x="25" y="4"/>
                    </a:lnTo>
                    <a:lnTo>
                      <a:pt x="24" y="2"/>
                    </a:lnTo>
                    <a:lnTo>
                      <a:pt x="22" y="1"/>
                    </a:lnTo>
                    <a:lnTo>
                      <a:pt x="19" y="2"/>
                    </a:lnTo>
                    <a:lnTo>
                      <a:pt x="19" y="2"/>
                    </a:lnTo>
                    <a:lnTo>
                      <a:pt x="18" y="2"/>
                    </a:lnTo>
                    <a:lnTo>
                      <a:pt x="17" y="2"/>
                    </a:lnTo>
                    <a:lnTo>
                      <a:pt x="19" y="1"/>
                    </a:lnTo>
                    <a:lnTo>
                      <a:pt x="18" y="1"/>
                    </a:lnTo>
                    <a:lnTo>
                      <a:pt x="17" y="0"/>
                    </a:lnTo>
                    <a:lnTo>
                      <a:pt x="17" y="0"/>
                    </a:lnTo>
                    <a:lnTo>
                      <a:pt x="17" y="1"/>
                    </a:lnTo>
                    <a:lnTo>
                      <a:pt x="17" y="1"/>
                    </a:lnTo>
                    <a:lnTo>
                      <a:pt x="16" y="2"/>
                    </a:lnTo>
                    <a:lnTo>
                      <a:pt x="17" y="3"/>
                    </a:lnTo>
                    <a:lnTo>
                      <a:pt x="16" y="3"/>
                    </a:lnTo>
                    <a:lnTo>
                      <a:pt x="16" y="4"/>
                    </a:lnTo>
                    <a:lnTo>
                      <a:pt x="16" y="5"/>
                    </a:lnTo>
                    <a:lnTo>
                      <a:pt x="16" y="1"/>
                    </a:lnTo>
                    <a:lnTo>
                      <a:pt x="16" y="1"/>
                    </a:lnTo>
                    <a:lnTo>
                      <a:pt x="15" y="1"/>
                    </a:lnTo>
                    <a:lnTo>
                      <a:pt x="14" y="2"/>
                    </a:lnTo>
                    <a:lnTo>
                      <a:pt x="13" y="2"/>
                    </a:lnTo>
                    <a:lnTo>
                      <a:pt x="12" y="3"/>
                    </a:lnTo>
                    <a:lnTo>
                      <a:pt x="11" y="3"/>
                    </a:lnTo>
                    <a:lnTo>
                      <a:pt x="11" y="4"/>
                    </a:lnTo>
                    <a:lnTo>
                      <a:pt x="11" y="5"/>
                    </a:lnTo>
                    <a:lnTo>
                      <a:pt x="11" y="5"/>
                    </a:lnTo>
                    <a:lnTo>
                      <a:pt x="10" y="6"/>
                    </a:lnTo>
                    <a:lnTo>
                      <a:pt x="9" y="6"/>
                    </a:lnTo>
                    <a:lnTo>
                      <a:pt x="10" y="7"/>
                    </a:lnTo>
                    <a:lnTo>
                      <a:pt x="10" y="7"/>
                    </a:lnTo>
                    <a:lnTo>
                      <a:pt x="11" y="7"/>
                    </a:lnTo>
                    <a:lnTo>
                      <a:pt x="11" y="7"/>
                    </a:lnTo>
                    <a:lnTo>
                      <a:pt x="12" y="7"/>
                    </a:lnTo>
                    <a:lnTo>
                      <a:pt x="13" y="7"/>
                    </a:lnTo>
                    <a:lnTo>
                      <a:pt x="12" y="8"/>
                    </a:lnTo>
                    <a:lnTo>
                      <a:pt x="10" y="10"/>
                    </a:lnTo>
                    <a:lnTo>
                      <a:pt x="10" y="10"/>
                    </a:lnTo>
                    <a:lnTo>
                      <a:pt x="10" y="10"/>
                    </a:lnTo>
                    <a:lnTo>
                      <a:pt x="6" y="11"/>
                    </a:lnTo>
                    <a:lnTo>
                      <a:pt x="6" y="10"/>
                    </a:lnTo>
                    <a:lnTo>
                      <a:pt x="4" y="10"/>
                    </a:lnTo>
                    <a:lnTo>
                      <a:pt x="2" y="12"/>
                    </a:lnTo>
                    <a:lnTo>
                      <a:pt x="3" y="13"/>
                    </a:lnTo>
                    <a:lnTo>
                      <a:pt x="2" y="13"/>
                    </a:lnTo>
                    <a:lnTo>
                      <a:pt x="2" y="13"/>
                    </a:lnTo>
                    <a:lnTo>
                      <a:pt x="2" y="14"/>
                    </a:lnTo>
                    <a:lnTo>
                      <a:pt x="5" y="14"/>
                    </a:lnTo>
                    <a:lnTo>
                      <a:pt x="5" y="15"/>
                    </a:lnTo>
                    <a:lnTo>
                      <a:pt x="3" y="16"/>
                    </a:lnTo>
                    <a:lnTo>
                      <a:pt x="2" y="17"/>
                    </a:lnTo>
                    <a:lnTo>
                      <a:pt x="2" y="17"/>
                    </a:lnTo>
                    <a:lnTo>
                      <a:pt x="2" y="17"/>
                    </a:lnTo>
                    <a:lnTo>
                      <a:pt x="2" y="18"/>
                    </a:lnTo>
                    <a:lnTo>
                      <a:pt x="3" y="19"/>
                    </a:lnTo>
                    <a:lnTo>
                      <a:pt x="3" y="19"/>
                    </a:lnTo>
                    <a:lnTo>
                      <a:pt x="4" y="19"/>
                    </a:lnTo>
                    <a:lnTo>
                      <a:pt x="5" y="20"/>
                    </a:lnTo>
                    <a:lnTo>
                      <a:pt x="8" y="20"/>
                    </a:lnTo>
                    <a:lnTo>
                      <a:pt x="8" y="21"/>
                    </a:lnTo>
                    <a:lnTo>
                      <a:pt x="8" y="21"/>
                    </a:lnTo>
                    <a:lnTo>
                      <a:pt x="6" y="21"/>
                    </a:lnTo>
                    <a:lnTo>
                      <a:pt x="6" y="22"/>
                    </a:lnTo>
                    <a:lnTo>
                      <a:pt x="6" y="24"/>
                    </a:lnTo>
                    <a:lnTo>
                      <a:pt x="5" y="24"/>
                    </a:lnTo>
                    <a:lnTo>
                      <a:pt x="3" y="26"/>
                    </a:lnTo>
                    <a:lnTo>
                      <a:pt x="6" y="25"/>
                    </a:lnTo>
                    <a:lnTo>
                      <a:pt x="8" y="24"/>
                    </a:lnTo>
                    <a:lnTo>
                      <a:pt x="9" y="25"/>
                    </a:lnTo>
                    <a:lnTo>
                      <a:pt x="10" y="25"/>
                    </a:lnTo>
                    <a:lnTo>
                      <a:pt x="10" y="25"/>
                    </a:lnTo>
                    <a:lnTo>
                      <a:pt x="4" y="26"/>
                    </a:lnTo>
                    <a:lnTo>
                      <a:pt x="3" y="28"/>
                    </a:lnTo>
                    <a:lnTo>
                      <a:pt x="3" y="28"/>
                    </a:lnTo>
                    <a:lnTo>
                      <a:pt x="3" y="29"/>
                    </a:lnTo>
                    <a:lnTo>
                      <a:pt x="2" y="29"/>
                    </a:lnTo>
                    <a:lnTo>
                      <a:pt x="2" y="29"/>
                    </a:lnTo>
                    <a:lnTo>
                      <a:pt x="1" y="29"/>
                    </a:lnTo>
                    <a:lnTo>
                      <a:pt x="0" y="29"/>
                    </a:lnTo>
                    <a:lnTo>
                      <a:pt x="0" y="31"/>
                    </a:lnTo>
                    <a:lnTo>
                      <a:pt x="2" y="30"/>
                    </a:lnTo>
                    <a:lnTo>
                      <a:pt x="3" y="3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8" name="Freeform 99"/>
              <p:cNvSpPr>
                <a:spLocks/>
              </p:cNvSpPr>
              <p:nvPr/>
            </p:nvSpPr>
            <p:spPr bwMode="auto">
              <a:xfrm>
                <a:off x="4254" y="3551"/>
                <a:ext cx="2" cy="2"/>
              </a:xfrm>
              <a:custGeom>
                <a:avLst/>
                <a:gdLst/>
                <a:ahLst/>
                <a:cxnLst>
                  <a:cxn ang="0">
                    <a:pos x="0" y="1"/>
                  </a:cxn>
                  <a:cxn ang="0">
                    <a:pos x="0" y="2"/>
                  </a:cxn>
                  <a:cxn ang="0">
                    <a:pos x="1" y="1"/>
                  </a:cxn>
                  <a:cxn ang="0">
                    <a:pos x="1" y="1"/>
                  </a:cxn>
                  <a:cxn ang="0">
                    <a:pos x="2" y="0"/>
                  </a:cxn>
                  <a:cxn ang="0">
                    <a:pos x="2" y="0"/>
                  </a:cxn>
                  <a:cxn ang="0">
                    <a:pos x="1" y="0"/>
                  </a:cxn>
                  <a:cxn ang="0">
                    <a:pos x="0" y="0"/>
                  </a:cxn>
                  <a:cxn ang="0">
                    <a:pos x="0" y="1"/>
                  </a:cxn>
                </a:cxnLst>
                <a:rect l="0" t="0" r="r" b="b"/>
                <a:pathLst>
                  <a:path w="2" h="2">
                    <a:moveTo>
                      <a:pt x="0" y="1"/>
                    </a:moveTo>
                    <a:lnTo>
                      <a:pt x="0" y="2"/>
                    </a:lnTo>
                    <a:lnTo>
                      <a:pt x="1" y="1"/>
                    </a:lnTo>
                    <a:lnTo>
                      <a:pt x="1" y="1"/>
                    </a:lnTo>
                    <a:lnTo>
                      <a:pt x="2" y="0"/>
                    </a:lnTo>
                    <a:lnTo>
                      <a:pt x="2" y="0"/>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89" name="Freeform 100"/>
              <p:cNvSpPr>
                <a:spLocks/>
              </p:cNvSpPr>
              <p:nvPr/>
            </p:nvSpPr>
            <p:spPr bwMode="auto">
              <a:xfrm>
                <a:off x="4290" y="3278"/>
                <a:ext cx="3" cy="4"/>
              </a:xfrm>
              <a:custGeom>
                <a:avLst/>
                <a:gdLst/>
                <a:ahLst/>
                <a:cxnLst>
                  <a:cxn ang="0">
                    <a:pos x="1" y="2"/>
                  </a:cxn>
                  <a:cxn ang="0">
                    <a:pos x="2" y="3"/>
                  </a:cxn>
                  <a:cxn ang="0">
                    <a:pos x="2" y="4"/>
                  </a:cxn>
                  <a:cxn ang="0">
                    <a:pos x="2" y="4"/>
                  </a:cxn>
                  <a:cxn ang="0">
                    <a:pos x="3" y="4"/>
                  </a:cxn>
                  <a:cxn ang="0">
                    <a:pos x="3" y="4"/>
                  </a:cxn>
                  <a:cxn ang="0">
                    <a:pos x="3" y="3"/>
                  </a:cxn>
                  <a:cxn ang="0">
                    <a:pos x="1" y="0"/>
                  </a:cxn>
                  <a:cxn ang="0">
                    <a:pos x="0" y="0"/>
                  </a:cxn>
                  <a:cxn ang="0">
                    <a:pos x="0" y="1"/>
                  </a:cxn>
                  <a:cxn ang="0">
                    <a:pos x="0" y="1"/>
                  </a:cxn>
                  <a:cxn ang="0">
                    <a:pos x="1" y="2"/>
                  </a:cxn>
                </a:cxnLst>
                <a:rect l="0" t="0" r="r" b="b"/>
                <a:pathLst>
                  <a:path w="3" h="4">
                    <a:moveTo>
                      <a:pt x="1" y="2"/>
                    </a:moveTo>
                    <a:lnTo>
                      <a:pt x="2" y="3"/>
                    </a:lnTo>
                    <a:lnTo>
                      <a:pt x="2" y="4"/>
                    </a:lnTo>
                    <a:lnTo>
                      <a:pt x="2" y="4"/>
                    </a:lnTo>
                    <a:lnTo>
                      <a:pt x="3" y="4"/>
                    </a:lnTo>
                    <a:lnTo>
                      <a:pt x="3" y="4"/>
                    </a:lnTo>
                    <a:lnTo>
                      <a:pt x="3" y="3"/>
                    </a:lnTo>
                    <a:lnTo>
                      <a:pt x="1" y="0"/>
                    </a:lnTo>
                    <a:lnTo>
                      <a:pt x="0" y="0"/>
                    </a:lnTo>
                    <a:lnTo>
                      <a:pt x="0" y="1"/>
                    </a:lnTo>
                    <a:lnTo>
                      <a:pt x="0" y="1"/>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0" name="Freeform 101"/>
              <p:cNvSpPr>
                <a:spLocks/>
              </p:cNvSpPr>
              <p:nvPr/>
            </p:nvSpPr>
            <p:spPr bwMode="auto">
              <a:xfrm>
                <a:off x="4088" y="3304"/>
                <a:ext cx="2" cy="2"/>
              </a:xfrm>
              <a:custGeom>
                <a:avLst/>
                <a:gdLst/>
                <a:ahLst/>
                <a:cxnLst>
                  <a:cxn ang="0">
                    <a:pos x="0" y="2"/>
                  </a:cxn>
                  <a:cxn ang="0">
                    <a:pos x="1" y="2"/>
                  </a:cxn>
                  <a:cxn ang="0">
                    <a:pos x="2" y="2"/>
                  </a:cxn>
                  <a:cxn ang="0">
                    <a:pos x="2" y="1"/>
                  </a:cxn>
                  <a:cxn ang="0">
                    <a:pos x="0" y="0"/>
                  </a:cxn>
                  <a:cxn ang="0">
                    <a:pos x="0" y="0"/>
                  </a:cxn>
                  <a:cxn ang="0">
                    <a:pos x="0" y="2"/>
                  </a:cxn>
                </a:cxnLst>
                <a:rect l="0" t="0" r="r" b="b"/>
                <a:pathLst>
                  <a:path w="2" h="2">
                    <a:moveTo>
                      <a:pt x="0" y="2"/>
                    </a:moveTo>
                    <a:lnTo>
                      <a:pt x="1" y="2"/>
                    </a:lnTo>
                    <a:lnTo>
                      <a:pt x="2" y="2"/>
                    </a:lnTo>
                    <a:lnTo>
                      <a:pt x="2" y="1"/>
                    </a:lnTo>
                    <a:lnTo>
                      <a:pt x="0" y="0"/>
                    </a:lnTo>
                    <a:lnTo>
                      <a:pt x="0"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1" name="Freeform 102"/>
              <p:cNvSpPr>
                <a:spLocks/>
              </p:cNvSpPr>
              <p:nvPr/>
            </p:nvSpPr>
            <p:spPr bwMode="auto">
              <a:xfrm>
                <a:off x="4087" y="3304"/>
                <a:ext cx="1" cy="2"/>
              </a:xfrm>
              <a:custGeom>
                <a:avLst/>
                <a:gdLst/>
                <a:ahLst/>
                <a:cxnLst>
                  <a:cxn ang="0">
                    <a:pos x="0" y="2"/>
                  </a:cxn>
                  <a:cxn ang="0">
                    <a:pos x="0" y="2"/>
                  </a:cxn>
                  <a:cxn ang="0">
                    <a:pos x="0" y="2"/>
                  </a:cxn>
                  <a:cxn ang="0">
                    <a:pos x="0" y="0"/>
                  </a:cxn>
                  <a:cxn ang="0">
                    <a:pos x="0" y="2"/>
                  </a:cxn>
                </a:cxnLst>
                <a:rect l="0" t="0" r="r" b="b"/>
                <a:pathLst>
                  <a:path h="2">
                    <a:moveTo>
                      <a:pt x="0" y="2"/>
                    </a:moveTo>
                    <a:lnTo>
                      <a:pt x="0" y="2"/>
                    </a:lnTo>
                    <a:lnTo>
                      <a:pt x="0" y="2"/>
                    </a:lnTo>
                    <a:lnTo>
                      <a:pt x="0"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2" name="Freeform 103"/>
              <p:cNvSpPr>
                <a:spLocks/>
              </p:cNvSpPr>
              <p:nvPr/>
            </p:nvSpPr>
            <p:spPr bwMode="auto">
              <a:xfrm>
                <a:off x="4251" y="3554"/>
                <a:ext cx="3" cy="4"/>
              </a:xfrm>
              <a:custGeom>
                <a:avLst/>
                <a:gdLst/>
                <a:ahLst/>
                <a:cxnLst>
                  <a:cxn ang="0">
                    <a:pos x="2" y="3"/>
                  </a:cxn>
                  <a:cxn ang="0">
                    <a:pos x="3" y="2"/>
                  </a:cxn>
                  <a:cxn ang="0">
                    <a:pos x="3" y="1"/>
                  </a:cxn>
                  <a:cxn ang="0">
                    <a:pos x="3" y="0"/>
                  </a:cxn>
                  <a:cxn ang="0">
                    <a:pos x="3" y="0"/>
                  </a:cxn>
                  <a:cxn ang="0">
                    <a:pos x="2" y="0"/>
                  </a:cxn>
                  <a:cxn ang="0">
                    <a:pos x="0" y="3"/>
                  </a:cxn>
                  <a:cxn ang="0">
                    <a:pos x="1" y="3"/>
                  </a:cxn>
                  <a:cxn ang="0">
                    <a:pos x="0" y="4"/>
                  </a:cxn>
                  <a:cxn ang="0">
                    <a:pos x="2" y="3"/>
                  </a:cxn>
                </a:cxnLst>
                <a:rect l="0" t="0" r="r" b="b"/>
                <a:pathLst>
                  <a:path w="3" h="4">
                    <a:moveTo>
                      <a:pt x="2" y="3"/>
                    </a:moveTo>
                    <a:lnTo>
                      <a:pt x="3" y="2"/>
                    </a:lnTo>
                    <a:lnTo>
                      <a:pt x="3" y="1"/>
                    </a:lnTo>
                    <a:lnTo>
                      <a:pt x="3" y="0"/>
                    </a:lnTo>
                    <a:lnTo>
                      <a:pt x="3" y="0"/>
                    </a:lnTo>
                    <a:lnTo>
                      <a:pt x="2" y="0"/>
                    </a:lnTo>
                    <a:lnTo>
                      <a:pt x="0" y="3"/>
                    </a:lnTo>
                    <a:lnTo>
                      <a:pt x="1" y="3"/>
                    </a:lnTo>
                    <a:lnTo>
                      <a:pt x="0" y="4"/>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3" name="Freeform 104"/>
              <p:cNvSpPr>
                <a:spLocks/>
              </p:cNvSpPr>
              <p:nvPr/>
            </p:nvSpPr>
            <p:spPr bwMode="auto">
              <a:xfrm>
                <a:off x="4235" y="3527"/>
                <a:ext cx="4" cy="2"/>
              </a:xfrm>
              <a:custGeom>
                <a:avLst/>
                <a:gdLst/>
                <a:ahLst/>
                <a:cxnLst>
                  <a:cxn ang="0">
                    <a:pos x="3" y="1"/>
                  </a:cxn>
                  <a:cxn ang="0">
                    <a:pos x="2" y="1"/>
                  </a:cxn>
                  <a:cxn ang="0">
                    <a:pos x="2" y="0"/>
                  </a:cxn>
                  <a:cxn ang="0">
                    <a:pos x="2" y="1"/>
                  </a:cxn>
                  <a:cxn ang="0">
                    <a:pos x="1" y="0"/>
                  </a:cxn>
                  <a:cxn ang="0">
                    <a:pos x="0" y="1"/>
                  </a:cxn>
                  <a:cxn ang="0">
                    <a:pos x="1" y="2"/>
                  </a:cxn>
                  <a:cxn ang="0">
                    <a:pos x="3" y="2"/>
                  </a:cxn>
                  <a:cxn ang="0">
                    <a:pos x="4" y="2"/>
                  </a:cxn>
                  <a:cxn ang="0">
                    <a:pos x="3" y="1"/>
                  </a:cxn>
                </a:cxnLst>
                <a:rect l="0" t="0" r="r" b="b"/>
                <a:pathLst>
                  <a:path w="4" h="2">
                    <a:moveTo>
                      <a:pt x="3" y="1"/>
                    </a:moveTo>
                    <a:lnTo>
                      <a:pt x="2" y="1"/>
                    </a:lnTo>
                    <a:lnTo>
                      <a:pt x="2" y="0"/>
                    </a:lnTo>
                    <a:lnTo>
                      <a:pt x="2" y="1"/>
                    </a:lnTo>
                    <a:lnTo>
                      <a:pt x="1" y="0"/>
                    </a:lnTo>
                    <a:lnTo>
                      <a:pt x="0" y="1"/>
                    </a:lnTo>
                    <a:lnTo>
                      <a:pt x="1" y="2"/>
                    </a:lnTo>
                    <a:lnTo>
                      <a:pt x="3" y="2"/>
                    </a:lnTo>
                    <a:lnTo>
                      <a:pt x="4" y="2"/>
                    </a:lnTo>
                    <a:lnTo>
                      <a:pt x="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4" name="Freeform 105"/>
              <p:cNvSpPr>
                <a:spLocks/>
              </p:cNvSpPr>
              <p:nvPr/>
            </p:nvSpPr>
            <p:spPr bwMode="auto">
              <a:xfrm>
                <a:off x="4088" y="3303"/>
                <a:ext cx="4" cy="1"/>
              </a:xfrm>
              <a:custGeom>
                <a:avLst/>
                <a:gdLst/>
                <a:ahLst/>
                <a:cxnLst>
                  <a:cxn ang="0">
                    <a:pos x="2" y="1"/>
                  </a:cxn>
                  <a:cxn ang="0">
                    <a:pos x="2" y="1"/>
                  </a:cxn>
                  <a:cxn ang="0">
                    <a:pos x="2" y="0"/>
                  </a:cxn>
                  <a:cxn ang="0">
                    <a:pos x="4" y="0"/>
                  </a:cxn>
                  <a:cxn ang="0">
                    <a:pos x="4" y="0"/>
                  </a:cxn>
                  <a:cxn ang="0">
                    <a:pos x="4" y="0"/>
                  </a:cxn>
                  <a:cxn ang="0">
                    <a:pos x="0" y="0"/>
                  </a:cxn>
                  <a:cxn ang="0">
                    <a:pos x="0" y="0"/>
                  </a:cxn>
                  <a:cxn ang="0">
                    <a:pos x="0" y="0"/>
                  </a:cxn>
                  <a:cxn ang="0">
                    <a:pos x="0" y="1"/>
                  </a:cxn>
                  <a:cxn ang="0">
                    <a:pos x="2" y="1"/>
                  </a:cxn>
                </a:cxnLst>
                <a:rect l="0" t="0" r="r" b="b"/>
                <a:pathLst>
                  <a:path w="4" h="1">
                    <a:moveTo>
                      <a:pt x="2" y="1"/>
                    </a:moveTo>
                    <a:lnTo>
                      <a:pt x="2" y="1"/>
                    </a:lnTo>
                    <a:lnTo>
                      <a:pt x="2" y="0"/>
                    </a:lnTo>
                    <a:lnTo>
                      <a:pt x="4" y="0"/>
                    </a:lnTo>
                    <a:lnTo>
                      <a:pt x="4" y="0"/>
                    </a:lnTo>
                    <a:lnTo>
                      <a:pt x="4" y="0"/>
                    </a:lnTo>
                    <a:lnTo>
                      <a:pt x="0" y="0"/>
                    </a:lnTo>
                    <a:lnTo>
                      <a:pt x="0" y="0"/>
                    </a:lnTo>
                    <a:lnTo>
                      <a:pt x="0" y="0"/>
                    </a:lnTo>
                    <a:lnTo>
                      <a:pt x="0"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5" name="Freeform 106"/>
              <p:cNvSpPr>
                <a:spLocks/>
              </p:cNvSpPr>
              <p:nvPr/>
            </p:nvSpPr>
            <p:spPr bwMode="auto">
              <a:xfrm>
                <a:off x="4195" y="3223"/>
                <a:ext cx="60" cy="42"/>
              </a:xfrm>
              <a:custGeom>
                <a:avLst/>
                <a:gdLst/>
                <a:ahLst/>
                <a:cxnLst>
                  <a:cxn ang="0">
                    <a:pos x="41" y="36"/>
                  </a:cxn>
                  <a:cxn ang="0">
                    <a:pos x="51" y="29"/>
                  </a:cxn>
                  <a:cxn ang="0">
                    <a:pos x="55" y="29"/>
                  </a:cxn>
                  <a:cxn ang="0">
                    <a:pos x="55" y="25"/>
                  </a:cxn>
                  <a:cxn ang="0">
                    <a:pos x="59" y="22"/>
                  </a:cxn>
                  <a:cxn ang="0">
                    <a:pos x="60" y="19"/>
                  </a:cxn>
                  <a:cxn ang="0">
                    <a:pos x="58" y="13"/>
                  </a:cxn>
                  <a:cxn ang="0">
                    <a:pos x="56" y="11"/>
                  </a:cxn>
                  <a:cxn ang="0">
                    <a:pos x="52" y="8"/>
                  </a:cxn>
                  <a:cxn ang="0">
                    <a:pos x="54" y="3"/>
                  </a:cxn>
                  <a:cxn ang="0">
                    <a:pos x="50" y="5"/>
                  </a:cxn>
                  <a:cxn ang="0">
                    <a:pos x="48" y="3"/>
                  </a:cxn>
                  <a:cxn ang="0">
                    <a:pos x="44" y="1"/>
                  </a:cxn>
                  <a:cxn ang="0">
                    <a:pos x="41" y="6"/>
                  </a:cxn>
                  <a:cxn ang="0">
                    <a:pos x="38" y="8"/>
                  </a:cxn>
                  <a:cxn ang="0">
                    <a:pos x="34" y="6"/>
                  </a:cxn>
                  <a:cxn ang="0">
                    <a:pos x="33" y="8"/>
                  </a:cxn>
                  <a:cxn ang="0">
                    <a:pos x="32" y="5"/>
                  </a:cxn>
                  <a:cxn ang="0">
                    <a:pos x="28" y="8"/>
                  </a:cxn>
                  <a:cxn ang="0">
                    <a:pos x="24" y="7"/>
                  </a:cxn>
                  <a:cxn ang="0">
                    <a:pos x="22" y="15"/>
                  </a:cxn>
                  <a:cxn ang="0">
                    <a:pos x="19" y="16"/>
                  </a:cxn>
                  <a:cxn ang="0">
                    <a:pos x="17" y="15"/>
                  </a:cxn>
                  <a:cxn ang="0">
                    <a:pos x="15" y="11"/>
                  </a:cxn>
                  <a:cxn ang="0">
                    <a:pos x="17" y="9"/>
                  </a:cxn>
                  <a:cxn ang="0">
                    <a:pos x="14" y="4"/>
                  </a:cxn>
                  <a:cxn ang="0">
                    <a:pos x="9" y="2"/>
                  </a:cxn>
                  <a:cxn ang="0">
                    <a:pos x="8" y="3"/>
                  </a:cxn>
                  <a:cxn ang="0">
                    <a:pos x="10" y="4"/>
                  </a:cxn>
                  <a:cxn ang="0">
                    <a:pos x="8" y="5"/>
                  </a:cxn>
                  <a:cxn ang="0">
                    <a:pos x="11" y="9"/>
                  </a:cxn>
                  <a:cxn ang="0">
                    <a:pos x="8" y="8"/>
                  </a:cxn>
                  <a:cxn ang="0">
                    <a:pos x="5" y="7"/>
                  </a:cxn>
                  <a:cxn ang="0">
                    <a:pos x="5" y="9"/>
                  </a:cxn>
                  <a:cxn ang="0">
                    <a:pos x="7" y="11"/>
                  </a:cxn>
                  <a:cxn ang="0">
                    <a:pos x="1" y="11"/>
                  </a:cxn>
                  <a:cxn ang="0">
                    <a:pos x="4" y="14"/>
                  </a:cxn>
                  <a:cxn ang="0">
                    <a:pos x="2" y="15"/>
                  </a:cxn>
                  <a:cxn ang="0">
                    <a:pos x="8" y="14"/>
                  </a:cxn>
                  <a:cxn ang="0">
                    <a:pos x="12" y="15"/>
                  </a:cxn>
                  <a:cxn ang="0">
                    <a:pos x="15" y="15"/>
                  </a:cxn>
                  <a:cxn ang="0">
                    <a:pos x="13" y="19"/>
                  </a:cxn>
                  <a:cxn ang="0">
                    <a:pos x="11" y="21"/>
                  </a:cxn>
                  <a:cxn ang="0">
                    <a:pos x="7" y="22"/>
                  </a:cxn>
                  <a:cxn ang="0">
                    <a:pos x="4" y="25"/>
                  </a:cxn>
                  <a:cxn ang="0">
                    <a:pos x="9" y="24"/>
                  </a:cxn>
                  <a:cxn ang="0">
                    <a:pos x="12" y="27"/>
                  </a:cxn>
                  <a:cxn ang="0">
                    <a:pos x="14" y="29"/>
                  </a:cxn>
                  <a:cxn ang="0">
                    <a:pos x="11" y="33"/>
                  </a:cxn>
                  <a:cxn ang="0">
                    <a:pos x="11" y="37"/>
                  </a:cxn>
                  <a:cxn ang="0">
                    <a:pos x="18" y="36"/>
                  </a:cxn>
                  <a:cxn ang="0">
                    <a:pos x="25" y="40"/>
                  </a:cxn>
                  <a:cxn ang="0">
                    <a:pos x="30" y="41"/>
                  </a:cxn>
                  <a:cxn ang="0">
                    <a:pos x="40" y="37"/>
                  </a:cxn>
                </a:cxnLst>
                <a:rect l="0" t="0" r="r" b="b"/>
                <a:pathLst>
                  <a:path w="60" h="42">
                    <a:moveTo>
                      <a:pt x="40" y="37"/>
                    </a:moveTo>
                    <a:lnTo>
                      <a:pt x="40" y="36"/>
                    </a:lnTo>
                    <a:lnTo>
                      <a:pt x="40" y="36"/>
                    </a:lnTo>
                    <a:lnTo>
                      <a:pt x="40" y="35"/>
                    </a:lnTo>
                    <a:lnTo>
                      <a:pt x="41" y="36"/>
                    </a:lnTo>
                    <a:lnTo>
                      <a:pt x="42" y="35"/>
                    </a:lnTo>
                    <a:lnTo>
                      <a:pt x="44" y="35"/>
                    </a:lnTo>
                    <a:lnTo>
                      <a:pt x="50" y="30"/>
                    </a:lnTo>
                    <a:lnTo>
                      <a:pt x="50" y="29"/>
                    </a:lnTo>
                    <a:lnTo>
                      <a:pt x="51" y="29"/>
                    </a:lnTo>
                    <a:lnTo>
                      <a:pt x="51" y="29"/>
                    </a:lnTo>
                    <a:lnTo>
                      <a:pt x="51" y="30"/>
                    </a:lnTo>
                    <a:lnTo>
                      <a:pt x="52" y="31"/>
                    </a:lnTo>
                    <a:lnTo>
                      <a:pt x="53" y="29"/>
                    </a:lnTo>
                    <a:lnTo>
                      <a:pt x="55" y="29"/>
                    </a:lnTo>
                    <a:lnTo>
                      <a:pt x="56" y="26"/>
                    </a:lnTo>
                    <a:lnTo>
                      <a:pt x="55" y="26"/>
                    </a:lnTo>
                    <a:lnTo>
                      <a:pt x="55" y="26"/>
                    </a:lnTo>
                    <a:lnTo>
                      <a:pt x="55" y="26"/>
                    </a:lnTo>
                    <a:lnTo>
                      <a:pt x="55" y="25"/>
                    </a:lnTo>
                    <a:lnTo>
                      <a:pt x="56" y="25"/>
                    </a:lnTo>
                    <a:lnTo>
                      <a:pt x="56" y="24"/>
                    </a:lnTo>
                    <a:lnTo>
                      <a:pt x="58" y="24"/>
                    </a:lnTo>
                    <a:lnTo>
                      <a:pt x="59" y="22"/>
                    </a:lnTo>
                    <a:lnTo>
                      <a:pt x="59" y="22"/>
                    </a:lnTo>
                    <a:lnTo>
                      <a:pt x="59" y="22"/>
                    </a:lnTo>
                    <a:lnTo>
                      <a:pt x="60" y="21"/>
                    </a:lnTo>
                    <a:lnTo>
                      <a:pt x="60" y="19"/>
                    </a:lnTo>
                    <a:lnTo>
                      <a:pt x="60" y="18"/>
                    </a:lnTo>
                    <a:lnTo>
                      <a:pt x="60" y="19"/>
                    </a:lnTo>
                    <a:lnTo>
                      <a:pt x="59" y="19"/>
                    </a:lnTo>
                    <a:lnTo>
                      <a:pt x="59" y="17"/>
                    </a:lnTo>
                    <a:lnTo>
                      <a:pt x="59" y="17"/>
                    </a:lnTo>
                    <a:lnTo>
                      <a:pt x="59" y="15"/>
                    </a:lnTo>
                    <a:lnTo>
                      <a:pt x="58" y="13"/>
                    </a:lnTo>
                    <a:lnTo>
                      <a:pt x="58" y="12"/>
                    </a:lnTo>
                    <a:lnTo>
                      <a:pt x="58" y="14"/>
                    </a:lnTo>
                    <a:lnTo>
                      <a:pt x="56" y="13"/>
                    </a:lnTo>
                    <a:lnTo>
                      <a:pt x="55" y="12"/>
                    </a:lnTo>
                    <a:lnTo>
                      <a:pt x="56" y="11"/>
                    </a:lnTo>
                    <a:lnTo>
                      <a:pt x="53" y="11"/>
                    </a:lnTo>
                    <a:lnTo>
                      <a:pt x="53" y="11"/>
                    </a:lnTo>
                    <a:lnTo>
                      <a:pt x="54" y="9"/>
                    </a:lnTo>
                    <a:lnTo>
                      <a:pt x="54" y="7"/>
                    </a:lnTo>
                    <a:lnTo>
                      <a:pt x="52" y="8"/>
                    </a:lnTo>
                    <a:lnTo>
                      <a:pt x="51" y="8"/>
                    </a:lnTo>
                    <a:lnTo>
                      <a:pt x="51" y="7"/>
                    </a:lnTo>
                    <a:lnTo>
                      <a:pt x="53" y="4"/>
                    </a:lnTo>
                    <a:lnTo>
                      <a:pt x="55" y="3"/>
                    </a:lnTo>
                    <a:lnTo>
                      <a:pt x="54" y="3"/>
                    </a:lnTo>
                    <a:lnTo>
                      <a:pt x="53" y="3"/>
                    </a:lnTo>
                    <a:lnTo>
                      <a:pt x="52" y="3"/>
                    </a:lnTo>
                    <a:lnTo>
                      <a:pt x="51" y="4"/>
                    </a:lnTo>
                    <a:lnTo>
                      <a:pt x="50" y="4"/>
                    </a:lnTo>
                    <a:lnTo>
                      <a:pt x="50" y="5"/>
                    </a:lnTo>
                    <a:lnTo>
                      <a:pt x="50" y="6"/>
                    </a:lnTo>
                    <a:lnTo>
                      <a:pt x="49" y="5"/>
                    </a:lnTo>
                    <a:lnTo>
                      <a:pt x="48" y="4"/>
                    </a:lnTo>
                    <a:lnTo>
                      <a:pt x="48" y="4"/>
                    </a:lnTo>
                    <a:lnTo>
                      <a:pt x="48" y="3"/>
                    </a:lnTo>
                    <a:lnTo>
                      <a:pt x="47" y="2"/>
                    </a:lnTo>
                    <a:lnTo>
                      <a:pt x="46" y="0"/>
                    </a:lnTo>
                    <a:lnTo>
                      <a:pt x="45" y="0"/>
                    </a:lnTo>
                    <a:lnTo>
                      <a:pt x="44" y="1"/>
                    </a:lnTo>
                    <a:lnTo>
                      <a:pt x="44" y="1"/>
                    </a:lnTo>
                    <a:lnTo>
                      <a:pt x="44" y="2"/>
                    </a:lnTo>
                    <a:lnTo>
                      <a:pt x="44" y="6"/>
                    </a:lnTo>
                    <a:lnTo>
                      <a:pt x="43" y="6"/>
                    </a:lnTo>
                    <a:lnTo>
                      <a:pt x="42" y="7"/>
                    </a:lnTo>
                    <a:lnTo>
                      <a:pt x="41" y="6"/>
                    </a:lnTo>
                    <a:lnTo>
                      <a:pt x="40" y="5"/>
                    </a:lnTo>
                    <a:lnTo>
                      <a:pt x="40" y="5"/>
                    </a:lnTo>
                    <a:lnTo>
                      <a:pt x="40" y="6"/>
                    </a:lnTo>
                    <a:lnTo>
                      <a:pt x="39" y="8"/>
                    </a:lnTo>
                    <a:lnTo>
                      <a:pt x="38" y="8"/>
                    </a:lnTo>
                    <a:lnTo>
                      <a:pt x="37" y="8"/>
                    </a:lnTo>
                    <a:lnTo>
                      <a:pt x="37" y="7"/>
                    </a:lnTo>
                    <a:lnTo>
                      <a:pt x="36" y="6"/>
                    </a:lnTo>
                    <a:lnTo>
                      <a:pt x="34" y="5"/>
                    </a:lnTo>
                    <a:lnTo>
                      <a:pt x="34" y="6"/>
                    </a:lnTo>
                    <a:lnTo>
                      <a:pt x="34" y="7"/>
                    </a:lnTo>
                    <a:lnTo>
                      <a:pt x="35" y="10"/>
                    </a:lnTo>
                    <a:lnTo>
                      <a:pt x="35" y="12"/>
                    </a:lnTo>
                    <a:lnTo>
                      <a:pt x="33" y="9"/>
                    </a:lnTo>
                    <a:lnTo>
                      <a:pt x="33" y="8"/>
                    </a:lnTo>
                    <a:lnTo>
                      <a:pt x="33" y="7"/>
                    </a:lnTo>
                    <a:lnTo>
                      <a:pt x="32" y="7"/>
                    </a:lnTo>
                    <a:lnTo>
                      <a:pt x="32" y="6"/>
                    </a:lnTo>
                    <a:lnTo>
                      <a:pt x="32" y="6"/>
                    </a:lnTo>
                    <a:lnTo>
                      <a:pt x="32" y="5"/>
                    </a:lnTo>
                    <a:lnTo>
                      <a:pt x="30" y="6"/>
                    </a:lnTo>
                    <a:lnTo>
                      <a:pt x="30" y="8"/>
                    </a:lnTo>
                    <a:lnTo>
                      <a:pt x="29" y="7"/>
                    </a:lnTo>
                    <a:lnTo>
                      <a:pt x="28" y="8"/>
                    </a:lnTo>
                    <a:lnTo>
                      <a:pt x="28" y="8"/>
                    </a:lnTo>
                    <a:lnTo>
                      <a:pt x="28" y="11"/>
                    </a:lnTo>
                    <a:lnTo>
                      <a:pt x="27" y="11"/>
                    </a:lnTo>
                    <a:lnTo>
                      <a:pt x="26" y="11"/>
                    </a:lnTo>
                    <a:lnTo>
                      <a:pt x="26" y="10"/>
                    </a:lnTo>
                    <a:lnTo>
                      <a:pt x="24" y="7"/>
                    </a:lnTo>
                    <a:lnTo>
                      <a:pt x="23" y="6"/>
                    </a:lnTo>
                    <a:lnTo>
                      <a:pt x="22" y="7"/>
                    </a:lnTo>
                    <a:lnTo>
                      <a:pt x="23" y="11"/>
                    </a:lnTo>
                    <a:lnTo>
                      <a:pt x="22" y="14"/>
                    </a:lnTo>
                    <a:lnTo>
                      <a:pt x="22" y="15"/>
                    </a:lnTo>
                    <a:lnTo>
                      <a:pt x="21" y="12"/>
                    </a:lnTo>
                    <a:lnTo>
                      <a:pt x="20" y="12"/>
                    </a:lnTo>
                    <a:lnTo>
                      <a:pt x="20" y="14"/>
                    </a:lnTo>
                    <a:lnTo>
                      <a:pt x="20" y="16"/>
                    </a:lnTo>
                    <a:lnTo>
                      <a:pt x="19" y="16"/>
                    </a:lnTo>
                    <a:lnTo>
                      <a:pt x="19" y="17"/>
                    </a:lnTo>
                    <a:lnTo>
                      <a:pt x="18" y="19"/>
                    </a:lnTo>
                    <a:lnTo>
                      <a:pt x="18" y="15"/>
                    </a:lnTo>
                    <a:lnTo>
                      <a:pt x="17" y="15"/>
                    </a:lnTo>
                    <a:lnTo>
                      <a:pt x="17" y="15"/>
                    </a:lnTo>
                    <a:lnTo>
                      <a:pt x="17" y="13"/>
                    </a:lnTo>
                    <a:lnTo>
                      <a:pt x="16" y="14"/>
                    </a:lnTo>
                    <a:lnTo>
                      <a:pt x="16" y="13"/>
                    </a:lnTo>
                    <a:lnTo>
                      <a:pt x="15" y="12"/>
                    </a:lnTo>
                    <a:lnTo>
                      <a:pt x="15" y="11"/>
                    </a:lnTo>
                    <a:lnTo>
                      <a:pt x="16" y="12"/>
                    </a:lnTo>
                    <a:lnTo>
                      <a:pt x="17" y="11"/>
                    </a:lnTo>
                    <a:lnTo>
                      <a:pt x="17" y="11"/>
                    </a:lnTo>
                    <a:lnTo>
                      <a:pt x="17" y="11"/>
                    </a:lnTo>
                    <a:lnTo>
                      <a:pt x="17" y="9"/>
                    </a:lnTo>
                    <a:lnTo>
                      <a:pt x="16" y="8"/>
                    </a:lnTo>
                    <a:lnTo>
                      <a:pt x="17" y="8"/>
                    </a:lnTo>
                    <a:lnTo>
                      <a:pt x="16" y="7"/>
                    </a:lnTo>
                    <a:lnTo>
                      <a:pt x="15" y="7"/>
                    </a:lnTo>
                    <a:lnTo>
                      <a:pt x="14" y="4"/>
                    </a:lnTo>
                    <a:lnTo>
                      <a:pt x="12" y="4"/>
                    </a:lnTo>
                    <a:lnTo>
                      <a:pt x="11" y="2"/>
                    </a:lnTo>
                    <a:lnTo>
                      <a:pt x="11" y="2"/>
                    </a:lnTo>
                    <a:lnTo>
                      <a:pt x="10" y="2"/>
                    </a:lnTo>
                    <a:lnTo>
                      <a:pt x="9" y="2"/>
                    </a:lnTo>
                    <a:lnTo>
                      <a:pt x="8" y="1"/>
                    </a:lnTo>
                    <a:lnTo>
                      <a:pt x="8" y="2"/>
                    </a:lnTo>
                    <a:lnTo>
                      <a:pt x="8" y="1"/>
                    </a:lnTo>
                    <a:lnTo>
                      <a:pt x="8" y="3"/>
                    </a:lnTo>
                    <a:lnTo>
                      <a:pt x="8" y="3"/>
                    </a:lnTo>
                    <a:lnTo>
                      <a:pt x="8" y="4"/>
                    </a:lnTo>
                    <a:lnTo>
                      <a:pt x="8" y="4"/>
                    </a:lnTo>
                    <a:lnTo>
                      <a:pt x="9" y="3"/>
                    </a:lnTo>
                    <a:lnTo>
                      <a:pt x="10" y="3"/>
                    </a:lnTo>
                    <a:lnTo>
                      <a:pt x="10" y="4"/>
                    </a:lnTo>
                    <a:lnTo>
                      <a:pt x="11" y="4"/>
                    </a:lnTo>
                    <a:lnTo>
                      <a:pt x="11" y="4"/>
                    </a:lnTo>
                    <a:lnTo>
                      <a:pt x="10" y="4"/>
                    </a:lnTo>
                    <a:lnTo>
                      <a:pt x="9" y="4"/>
                    </a:lnTo>
                    <a:lnTo>
                      <a:pt x="8" y="5"/>
                    </a:lnTo>
                    <a:lnTo>
                      <a:pt x="11" y="7"/>
                    </a:lnTo>
                    <a:lnTo>
                      <a:pt x="11" y="8"/>
                    </a:lnTo>
                    <a:lnTo>
                      <a:pt x="11" y="8"/>
                    </a:lnTo>
                    <a:lnTo>
                      <a:pt x="11" y="10"/>
                    </a:lnTo>
                    <a:lnTo>
                      <a:pt x="11" y="9"/>
                    </a:lnTo>
                    <a:lnTo>
                      <a:pt x="10" y="10"/>
                    </a:lnTo>
                    <a:lnTo>
                      <a:pt x="10" y="8"/>
                    </a:lnTo>
                    <a:lnTo>
                      <a:pt x="9" y="8"/>
                    </a:lnTo>
                    <a:lnTo>
                      <a:pt x="8" y="8"/>
                    </a:lnTo>
                    <a:lnTo>
                      <a:pt x="8" y="8"/>
                    </a:lnTo>
                    <a:lnTo>
                      <a:pt x="8" y="8"/>
                    </a:lnTo>
                    <a:lnTo>
                      <a:pt x="8" y="7"/>
                    </a:lnTo>
                    <a:lnTo>
                      <a:pt x="5" y="5"/>
                    </a:lnTo>
                    <a:lnTo>
                      <a:pt x="4" y="6"/>
                    </a:lnTo>
                    <a:lnTo>
                      <a:pt x="5" y="7"/>
                    </a:lnTo>
                    <a:lnTo>
                      <a:pt x="4" y="7"/>
                    </a:lnTo>
                    <a:lnTo>
                      <a:pt x="5" y="8"/>
                    </a:lnTo>
                    <a:lnTo>
                      <a:pt x="4" y="8"/>
                    </a:lnTo>
                    <a:lnTo>
                      <a:pt x="4" y="8"/>
                    </a:lnTo>
                    <a:lnTo>
                      <a:pt x="5" y="9"/>
                    </a:lnTo>
                    <a:lnTo>
                      <a:pt x="4" y="10"/>
                    </a:lnTo>
                    <a:lnTo>
                      <a:pt x="4" y="10"/>
                    </a:lnTo>
                    <a:lnTo>
                      <a:pt x="4" y="11"/>
                    </a:lnTo>
                    <a:lnTo>
                      <a:pt x="7" y="11"/>
                    </a:lnTo>
                    <a:lnTo>
                      <a:pt x="7" y="11"/>
                    </a:lnTo>
                    <a:lnTo>
                      <a:pt x="6" y="11"/>
                    </a:lnTo>
                    <a:lnTo>
                      <a:pt x="7" y="12"/>
                    </a:lnTo>
                    <a:lnTo>
                      <a:pt x="5" y="13"/>
                    </a:lnTo>
                    <a:lnTo>
                      <a:pt x="4" y="11"/>
                    </a:lnTo>
                    <a:lnTo>
                      <a:pt x="1" y="11"/>
                    </a:lnTo>
                    <a:lnTo>
                      <a:pt x="2" y="11"/>
                    </a:lnTo>
                    <a:lnTo>
                      <a:pt x="3" y="12"/>
                    </a:lnTo>
                    <a:lnTo>
                      <a:pt x="3" y="13"/>
                    </a:lnTo>
                    <a:lnTo>
                      <a:pt x="3" y="13"/>
                    </a:lnTo>
                    <a:lnTo>
                      <a:pt x="4" y="14"/>
                    </a:lnTo>
                    <a:lnTo>
                      <a:pt x="3" y="15"/>
                    </a:lnTo>
                    <a:lnTo>
                      <a:pt x="1" y="14"/>
                    </a:lnTo>
                    <a:lnTo>
                      <a:pt x="0" y="13"/>
                    </a:lnTo>
                    <a:lnTo>
                      <a:pt x="0" y="15"/>
                    </a:lnTo>
                    <a:lnTo>
                      <a:pt x="2" y="15"/>
                    </a:lnTo>
                    <a:lnTo>
                      <a:pt x="4" y="15"/>
                    </a:lnTo>
                    <a:lnTo>
                      <a:pt x="4" y="15"/>
                    </a:lnTo>
                    <a:lnTo>
                      <a:pt x="6" y="15"/>
                    </a:lnTo>
                    <a:lnTo>
                      <a:pt x="7" y="15"/>
                    </a:lnTo>
                    <a:lnTo>
                      <a:pt x="8" y="14"/>
                    </a:lnTo>
                    <a:lnTo>
                      <a:pt x="8" y="13"/>
                    </a:lnTo>
                    <a:lnTo>
                      <a:pt x="11" y="14"/>
                    </a:lnTo>
                    <a:lnTo>
                      <a:pt x="11" y="15"/>
                    </a:lnTo>
                    <a:lnTo>
                      <a:pt x="11" y="14"/>
                    </a:lnTo>
                    <a:lnTo>
                      <a:pt x="12" y="15"/>
                    </a:lnTo>
                    <a:lnTo>
                      <a:pt x="12" y="15"/>
                    </a:lnTo>
                    <a:lnTo>
                      <a:pt x="13" y="15"/>
                    </a:lnTo>
                    <a:lnTo>
                      <a:pt x="13" y="15"/>
                    </a:lnTo>
                    <a:lnTo>
                      <a:pt x="15" y="15"/>
                    </a:lnTo>
                    <a:lnTo>
                      <a:pt x="15" y="15"/>
                    </a:lnTo>
                    <a:lnTo>
                      <a:pt x="12" y="17"/>
                    </a:lnTo>
                    <a:lnTo>
                      <a:pt x="11" y="18"/>
                    </a:lnTo>
                    <a:lnTo>
                      <a:pt x="11" y="19"/>
                    </a:lnTo>
                    <a:lnTo>
                      <a:pt x="11" y="19"/>
                    </a:lnTo>
                    <a:lnTo>
                      <a:pt x="13" y="19"/>
                    </a:lnTo>
                    <a:lnTo>
                      <a:pt x="14" y="20"/>
                    </a:lnTo>
                    <a:lnTo>
                      <a:pt x="14" y="19"/>
                    </a:lnTo>
                    <a:lnTo>
                      <a:pt x="15" y="19"/>
                    </a:lnTo>
                    <a:lnTo>
                      <a:pt x="14" y="21"/>
                    </a:lnTo>
                    <a:lnTo>
                      <a:pt x="11" y="21"/>
                    </a:lnTo>
                    <a:lnTo>
                      <a:pt x="11" y="20"/>
                    </a:lnTo>
                    <a:lnTo>
                      <a:pt x="10" y="21"/>
                    </a:lnTo>
                    <a:lnTo>
                      <a:pt x="9" y="21"/>
                    </a:lnTo>
                    <a:lnTo>
                      <a:pt x="8" y="22"/>
                    </a:lnTo>
                    <a:lnTo>
                      <a:pt x="7" y="22"/>
                    </a:lnTo>
                    <a:lnTo>
                      <a:pt x="7" y="22"/>
                    </a:lnTo>
                    <a:lnTo>
                      <a:pt x="6" y="22"/>
                    </a:lnTo>
                    <a:lnTo>
                      <a:pt x="3" y="22"/>
                    </a:lnTo>
                    <a:lnTo>
                      <a:pt x="3" y="24"/>
                    </a:lnTo>
                    <a:lnTo>
                      <a:pt x="4" y="25"/>
                    </a:lnTo>
                    <a:lnTo>
                      <a:pt x="4" y="24"/>
                    </a:lnTo>
                    <a:lnTo>
                      <a:pt x="5" y="24"/>
                    </a:lnTo>
                    <a:lnTo>
                      <a:pt x="8" y="23"/>
                    </a:lnTo>
                    <a:lnTo>
                      <a:pt x="8" y="23"/>
                    </a:lnTo>
                    <a:lnTo>
                      <a:pt x="9" y="24"/>
                    </a:lnTo>
                    <a:lnTo>
                      <a:pt x="11" y="23"/>
                    </a:lnTo>
                    <a:lnTo>
                      <a:pt x="11" y="23"/>
                    </a:lnTo>
                    <a:lnTo>
                      <a:pt x="11" y="26"/>
                    </a:lnTo>
                    <a:lnTo>
                      <a:pt x="12" y="26"/>
                    </a:lnTo>
                    <a:lnTo>
                      <a:pt x="12" y="27"/>
                    </a:lnTo>
                    <a:lnTo>
                      <a:pt x="13" y="28"/>
                    </a:lnTo>
                    <a:lnTo>
                      <a:pt x="14" y="27"/>
                    </a:lnTo>
                    <a:lnTo>
                      <a:pt x="15" y="26"/>
                    </a:lnTo>
                    <a:lnTo>
                      <a:pt x="14" y="28"/>
                    </a:lnTo>
                    <a:lnTo>
                      <a:pt x="14" y="29"/>
                    </a:lnTo>
                    <a:lnTo>
                      <a:pt x="14" y="29"/>
                    </a:lnTo>
                    <a:lnTo>
                      <a:pt x="13" y="30"/>
                    </a:lnTo>
                    <a:lnTo>
                      <a:pt x="15" y="29"/>
                    </a:lnTo>
                    <a:lnTo>
                      <a:pt x="15" y="32"/>
                    </a:lnTo>
                    <a:lnTo>
                      <a:pt x="11" y="33"/>
                    </a:lnTo>
                    <a:lnTo>
                      <a:pt x="11" y="34"/>
                    </a:lnTo>
                    <a:lnTo>
                      <a:pt x="9" y="33"/>
                    </a:lnTo>
                    <a:lnTo>
                      <a:pt x="10" y="34"/>
                    </a:lnTo>
                    <a:lnTo>
                      <a:pt x="10" y="37"/>
                    </a:lnTo>
                    <a:lnTo>
                      <a:pt x="11" y="37"/>
                    </a:lnTo>
                    <a:lnTo>
                      <a:pt x="11" y="36"/>
                    </a:lnTo>
                    <a:lnTo>
                      <a:pt x="14" y="36"/>
                    </a:lnTo>
                    <a:lnTo>
                      <a:pt x="15" y="36"/>
                    </a:lnTo>
                    <a:lnTo>
                      <a:pt x="17" y="37"/>
                    </a:lnTo>
                    <a:lnTo>
                      <a:pt x="18" y="36"/>
                    </a:lnTo>
                    <a:lnTo>
                      <a:pt x="22" y="38"/>
                    </a:lnTo>
                    <a:lnTo>
                      <a:pt x="22" y="39"/>
                    </a:lnTo>
                    <a:lnTo>
                      <a:pt x="24" y="39"/>
                    </a:lnTo>
                    <a:lnTo>
                      <a:pt x="25" y="40"/>
                    </a:lnTo>
                    <a:lnTo>
                      <a:pt x="25" y="40"/>
                    </a:lnTo>
                    <a:lnTo>
                      <a:pt x="26" y="40"/>
                    </a:lnTo>
                    <a:lnTo>
                      <a:pt x="28" y="40"/>
                    </a:lnTo>
                    <a:lnTo>
                      <a:pt x="29" y="40"/>
                    </a:lnTo>
                    <a:lnTo>
                      <a:pt x="30" y="42"/>
                    </a:lnTo>
                    <a:lnTo>
                      <a:pt x="30" y="41"/>
                    </a:lnTo>
                    <a:lnTo>
                      <a:pt x="32" y="42"/>
                    </a:lnTo>
                    <a:lnTo>
                      <a:pt x="33" y="41"/>
                    </a:lnTo>
                    <a:lnTo>
                      <a:pt x="35" y="40"/>
                    </a:lnTo>
                    <a:lnTo>
                      <a:pt x="38" y="37"/>
                    </a:lnTo>
                    <a:lnTo>
                      <a:pt x="40" y="3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6" name="Freeform 107"/>
              <p:cNvSpPr>
                <a:spLocks/>
              </p:cNvSpPr>
              <p:nvPr/>
            </p:nvSpPr>
            <p:spPr bwMode="auto">
              <a:xfrm>
                <a:off x="4087" y="3306"/>
                <a:ext cx="1" cy="1"/>
              </a:xfrm>
              <a:custGeom>
                <a:avLst/>
                <a:gdLst/>
                <a:ahLst/>
                <a:cxnLst>
                  <a:cxn ang="0">
                    <a:pos x="1" y="1"/>
                  </a:cxn>
                  <a:cxn ang="0">
                    <a:pos x="1" y="0"/>
                  </a:cxn>
                  <a:cxn ang="0">
                    <a:pos x="0" y="0"/>
                  </a:cxn>
                  <a:cxn ang="0">
                    <a:pos x="1" y="1"/>
                  </a:cxn>
                </a:cxnLst>
                <a:rect l="0" t="0" r="r" b="b"/>
                <a:pathLst>
                  <a:path w="1" h="1">
                    <a:moveTo>
                      <a:pt x="1" y="1"/>
                    </a:moveTo>
                    <a:lnTo>
                      <a:pt x="1" y="0"/>
                    </a:lnTo>
                    <a:lnTo>
                      <a:pt x="0" y="0"/>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7" name="Freeform 108"/>
              <p:cNvSpPr>
                <a:spLocks/>
              </p:cNvSpPr>
              <p:nvPr/>
            </p:nvSpPr>
            <p:spPr bwMode="auto">
              <a:xfrm>
                <a:off x="4237" y="3555"/>
                <a:ext cx="4" cy="3"/>
              </a:xfrm>
              <a:custGeom>
                <a:avLst/>
                <a:gdLst/>
                <a:ahLst/>
                <a:cxnLst>
                  <a:cxn ang="0">
                    <a:pos x="2" y="3"/>
                  </a:cxn>
                  <a:cxn ang="0">
                    <a:pos x="2" y="3"/>
                  </a:cxn>
                  <a:cxn ang="0">
                    <a:pos x="2" y="1"/>
                  </a:cxn>
                  <a:cxn ang="0">
                    <a:pos x="4" y="0"/>
                  </a:cxn>
                  <a:cxn ang="0">
                    <a:pos x="4" y="0"/>
                  </a:cxn>
                  <a:cxn ang="0">
                    <a:pos x="4" y="0"/>
                  </a:cxn>
                  <a:cxn ang="0">
                    <a:pos x="4" y="0"/>
                  </a:cxn>
                  <a:cxn ang="0">
                    <a:pos x="3" y="0"/>
                  </a:cxn>
                  <a:cxn ang="0">
                    <a:pos x="2" y="1"/>
                  </a:cxn>
                  <a:cxn ang="0">
                    <a:pos x="0" y="1"/>
                  </a:cxn>
                  <a:cxn ang="0">
                    <a:pos x="1" y="2"/>
                  </a:cxn>
                  <a:cxn ang="0">
                    <a:pos x="2" y="3"/>
                  </a:cxn>
                </a:cxnLst>
                <a:rect l="0" t="0" r="r" b="b"/>
                <a:pathLst>
                  <a:path w="4" h="3">
                    <a:moveTo>
                      <a:pt x="2" y="3"/>
                    </a:moveTo>
                    <a:lnTo>
                      <a:pt x="2" y="3"/>
                    </a:lnTo>
                    <a:lnTo>
                      <a:pt x="2" y="1"/>
                    </a:lnTo>
                    <a:lnTo>
                      <a:pt x="4" y="0"/>
                    </a:lnTo>
                    <a:lnTo>
                      <a:pt x="4" y="0"/>
                    </a:lnTo>
                    <a:lnTo>
                      <a:pt x="4" y="0"/>
                    </a:lnTo>
                    <a:lnTo>
                      <a:pt x="4" y="0"/>
                    </a:lnTo>
                    <a:lnTo>
                      <a:pt x="3" y="0"/>
                    </a:lnTo>
                    <a:lnTo>
                      <a:pt x="2" y="1"/>
                    </a:lnTo>
                    <a:lnTo>
                      <a:pt x="0" y="1"/>
                    </a:lnTo>
                    <a:lnTo>
                      <a:pt x="1" y="2"/>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8" name="Freeform 109"/>
              <p:cNvSpPr>
                <a:spLocks/>
              </p:cNvSpPr>
              <p:nvPr/>
            </p:nvSpPr>
            <p:spPr bwMode="auto">
              <a:xfrm>
                <a:off x="4243" y="3557"/>
                <a:ext cx="3" cy="3"/>
              </a:xfrm>
              <a:custGeom>
                <a:avLst/>
                <a:gdLst/>
                <a:ahLst/>
                <a:cxnLst>
                  <a:cxn ang="0">
                    <a:pos x="1" y="0"/>
                  </a:cxn>
                  <a:cxn ang="0">
                    <a:pos x="0" y="1"/>
                  </a:cxn>
                  <a:cxn ang="0">
                    <a:pos x="0" y="2"/>
                  </a:cxn>
                  <a:cxn ang="0">
                    <a:pos x="0" y="3"/>
                  </a:cxn>
                  <a:cxn ang="0">
                    <a:pos x="1" y="3"/>
                  </a:cxn>
                  <a:cxn ang="0">
                    <a:pos x="2" y="2"/>
                  </a:cxn>
                  <a:cxn ang="0">
                    <a:pos x="2" y="2"/>
                  </a:cxn>
                  <a:cxn ang="0">
                    <a:pos x="3" y="1"/>
                  </a:cxn>
                  <a:cxn ang="0">
                    <a:pos x="3" y="1"/>
                  </a:cxn>
                  <a:cxn ang="0">
                    <a:pos x="2" y="1"/>
                  </a:cxn>
                  <a:cxn ang="0">
                    <a:pos x="1" y="0"/>
                  </a:cxn>
                </a:cxnLst>
                <a:rect l="0" t="0" r="r" b="b"/>
                <a:pathLst>
                  <a:path w="3" h="3">
                    <a:moveTo>
                      <a:pt x="1" y="0"/>
                    </a:moveTo>
                    <a:lnTo>
                      <a:pt x="0" y="1"/>
                    </a:lnTo>
                    <a:lnTo>
                      <a:pt x="0" y="2"/>
                    </a:lnTo>
                    <a:lnTo>
                      <a:pt x="0" y="3"/>
                    </a:lnTo>
                    <a:lnTo>
                      <a:pt x="1" y="3"/>
                    </a:lnTo>
                    <a:lnTo>
                      <a:pt x="2" y="2"/>
                    </a:lnTo>
                    <a:lnTo>
                      <a:pt x="2" y="2"/>
                    </a:lnTo>
                    <a:lnTo>
                      <a:pt x="3" y="1"/>
                    </a:lnTo>
                    <a:lnTo>
                      <a:pt x="3" y="1"/>
                    </a:lnTo>
                    <a:lnTo>
                      <a:pt x="2"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299" name="Freeform 110"/>
              <p:cNvSpPr>
                <a:spLocks/>
              </p:cNvSpPr>
              <p:nvPr/>
            </p:nvSpPr>
            <p:spPr bwMode="auto">
              <a:xfrm>
                <a:off x="3992" y="3425"/>
                <a:ext cx="9" cy="11"/>
              </a:xfrm>
              <a:custGeom>
                <a:avLst/>
                <a:gdLst/>
                <a:ahLst/>
                <a:cxnLst>
                  <a:cxn ang="0">
                    <a:pos x="7" y="10"/>
                  </a:cxn>
                  <a:cxn ang="0">
                    <a:pos x="7" y="9"/>
                  </a:cxn>
                  <a:cxn ang="0">
                    <a:pos x="9" y="8"/>
                  </a:cxn>
                  <a:cxn ang="0">
                    <a:pos x="9" y="8"/>
                  </a:cxn>
                  <a:cxn ang="0">
                    <a:pos x="8" y="8"/>
                  </a:cxn>
                  <a:cxn ang="0">
                    <a:pos x="8" y="6"/>
                  </a:cxn>
                  <a:cxn ang="0">
                    <a:pos x="7" y="6"/>
                  </a:cxn>
                  <a:cxn ang="0">
                    <a:pos x="7" y="7"/>
                  </a:cxn>
                  <a:cxn ang="0">
                    <a:pos x="7" y="6"/>
                  </a:cxn>
                  <a:cxn ang="0">
                    <a:pos x="4" y="7"/>
                  </a:cxn>
                  <a:cxn ang="0">
                    <a:pos x="4" y="7"/>
                  </a:cxn>
                  <a:cxn ang="0">
                    <a:pos x="5" y="6"/>
                  </a:cxn>
                  <a:cxn ang="0">
                    <a:pos x="4" y="6"/>
                  </a:cxn>
                  <a:cxn ang="0">
                    <a:pos x="6" y="2"/>
                  </a:cxn>
                  <a:cxn ang="0">
                    <a:pos x="5" y="0"/>
                  </a:cxn>
                  <a:cxn ang="0">
                    <a:pos x="5" y="0"/>
                  </a:cxn>
                  <a:cxn ang="0">
                    <a:pos x="4" y="0"/>
                  </a:cxn>
                  <a:cxn ang="0">
                    <a:pos x="4" y="0"/>
                  </a:cxn>
                  <a:cxn ang="0">
                    <a:pos x="4" y="0"/>
                  </a:cxn>
                  <a:cxn ang="0">
                    <a:pos x="4" y="1"/>
                  </a:cxn>
                  <a:cxn ang="0">
                    <a:pos x="4" y="2"/>
                  </a:cxn>
                  <a:cxn ang="0">
                    <a:pos x="0" y="7"/>
                  </a:cxn>
                  <a:cxn ang="0">
                    <a:pos x="0" y="10"/>
                  </a:cxn>
                  <a:cxn ang="0">
                    <a:pos x="0" y="11"/>
                  </a:cxn>
                  <a:cxn ang="0">
                    <a:pos x="1" y="11"/>
                  </a:cxn>
                  <a:cxn ang="0">
                    <a:pos x="3" y="11"/>
                  </a:cxn>
                  <a:cxn ang="0">
                    <a:pos x="4" y="11"/>
                  </a:cxn>
                  <a:cxn ang="0">
                    <a:pos x="5" y="11"/>
                  </a:cxn>
                  <a:cxn ang="0">
                    <a:pos x="7" y="10"/>
                  </a:cxn>
                </a:cxnLst>
                <a:rect l="0" t="0" r="r" b="b"/>
                <a:pathLst>
                  <a:path w="9" h="11">
                    <a:moveTo>
                      <a:pt x="7" y="10"/>
                    </a:moveTo>
                    <a:lnTo>
                      <a:pt x="7" y="9"/>
                    </a:lnTo>
                    <a:lnTo>
                      <a:pt x="9" y="8"/>
                    </a:lnTo>
                    <a:lnTo>
                      <a:pt x="9" y="8"/>
                    </a:lnTo>
                    <a:lnTo>
                      <a:pt x="8" y="8"/>
                    </a:lnTo>
                    <a:lnTo>
                      <a:pt x="8" y="6"/>
                    </a:lnTo>
                    <a:lnTo>
                      <a:pt x="7" y="6"/>
                    </a:lnTo>
                    <a:lnTo>
                      <a:pt x="7" y="7"/>
                    </a:lnTo>
                    <a:lnTo>
                      <a:pt x="7" y="6"/>
                    </a:lnTo>
                    <a:lnTo>
                      <a:pt x="4" y="7"/>
                    </a:lnTo>
                    <a:lnTo>
                      <a:pt x="4" y="7"/>
                    </a:lnTo>
                    <a:lnTo>
                      <a:pt x="5" y="6"/>
                    </a:lnTo>
                    <a:lnTo>
                      <a:pt x="4" y="6"/>
                    </a:lnTo>
                    <a:lnTo>
                      <a:pt x="6" y="2"/>
                    </a:lnTo>
                    <a:lnTo>
                      <a:pt x="5" y="0"/>
                    </a:lnTo>
                    <a:lnTo>
                      <a:pt x="5" y="0"/>
                    </a:lnTo>
                    <a:lnTo>
                      <a:pt x="4" y="0"/>
                    </a:lnTo>
                    <a:lnTo>
                      <a:pt x="4" y="0"/>
                    </a:lnTo>
                    <a:lnTo>
                      <a:pt x="4" y="0"/>
                    </a:lnTo>
                    <a:lnTo>
                      <a:pt x="4" y="1"/>
                    </a:lnTo>
                    <a:lnTo>
                      <a:pt x="4" y="2"/>
                    </a:lnTo>
                    <a:lnTo>
                      <a:pt x="0" y="7"/>
                    </a:lnTo>
                    <a:lnTo>
                      <a:pt x="0" y="10"/>
                    </a:lnTo>
                    <a:lnTo>
                      <a:pt x="0" y="11"/>
                    </a:lnTo>
                    <a:lnTo>
                      <a:pt x="1" y="11"/>
                    </a:lnTo>
                    <a:lnTo>
                      <a:pt x="3" y="11"/>
                    </a:lnTo>
                    <a:lnTo>
                      <a:pt x="4" y="11"/>
                    </a:lnTo>
                    <a:lnTo>
                      <a:pt x="5" y="11"/>
                    </a:lnTo>
                    <a:lnTo>
                      <a:pt x="7" y="1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0" name="Freeform 111"/>
              <p:cNvSpPr>
                <a:spLocks/>
              </p:cNvSpPr>
              <p:nvPr/>
            </p:nvSpPr>
            <p:spPr bwMode="auto">
              <a:xfrm>
                <a:off x="4003" y="3386"/>
                <a:ext cx="36" cy="42"/>
              </a:xfrm>
              <a:custGeom>
                <a:avLst/>
                <a:gdLst/>
                <a:ahLst/>
                <a:cxnLst>
                  <a:cxn ang="0">
                    <a:pos x="21" y="0"/>
                  </a:cxn>
                  <a:cxn ang="0">
                    <a:pos x="18" y="1"/>
                  </a:cxn>
                  <a:cxn ang="0">
                    <a:pos x="15" y="4"/>
                  </a:cxn>
                  <a:cxn ang="0">
                    <a:pos x="14" y="5"/>
                  </a:cxn>
                  <a:cxn ang="0">
                    <a:pos x="13" y="7"/>
                  </a:cxn>
                  <a:cxn ang="0">
                    <a:pos x="11" y="9"/>
                  </a:cxn>
                  <a:cxn ang="0">
                    <a:pos x="11" y="12"/>
                  </a:cxn>
                  <a:cxn ang="0">
                    <a:pos x="10" y="13"/>
                  </a:cxn>
                  <a:cxn ang="0">
                    <a:pos x="8" y="18"/>
                  </a:cxn>
                  <a:cxn ang="0">
                    <a:pos x="7" y="19"/>
                  </a:cxn>
                  <a:cxn ang="0">
                    <a:pos x="7" y="21"/>
                  </a:cxn>
                  <a:cxn ang="0">
                    <a:pos x="7" y="23"/>
                  </a:cxn>
                  <a:cxn ang="0">
                    <a:pos x="4" y="27"/>
                  </a:cxn>
                  <a:cxn ang="0">
                    <a:pos x="1" y="27"/>
                  </a:cxn>
                  <a:cxn ang="0">
                    <a:pos x="5" y="27"/>
                  </a:cxn>
                  <a:cxn ang="0">
                    <a:pos x="0" y="34"/>
                  </a:cxn>
                  <a:cxn ang="0">
                    <a:pos x="11" y="34"/>
                  </a:cxn>
                  <a:cxn ang="0">
                    <a:pos x="18" y="34"/>
                  </a:cxn>
                  <a:cxn ang="0">
                    <a:pos x="18" y="35"/>
                  </a:cxn>
                  <a:cxn ang="0">
                    <a:pos x="19" y="36"/>
                  </a:cxn>
                  <a:cxn ang="0">
                    <a:pos x="23" y="34"/>
                  </a:cxn>
                  <a:cxn ang="0">
                    <a:pos x="23" y="37"/>
                  </a:cxn>
                  <a:cxn ang="0">
                    <a:pos x="19" y="40"/>
                  </a:cxn>
                  <a:cxn ang="0">
                    <a:pos x="26" y="36"/>
                  </a:cxn>
                  <a:cxn ang="0">
                    <a:pos x="29" y="32"/>
                  </a:cxn>
                  <a:cxn ang="0">
                    <a:pos x="29" y="41"/>
                  </a:cxn>
                  <a:cxn ang="0">
                    <a:pos x="33" y="38"/>
                  </a:cxn>
                  <a:cxn ang="0">
                    <a:pos x="33" y="42"/>
                  </a:cxn>
                  <a:cxn ang="0">
                    <a:pos x="36" y="36"/>
                  </a:cxn>
                  <a:cxn ang="0">
                    <a:pos x="35" y="36"/>
                  </a:cxn>
                  <a:cxn ang="0">
                    <a:pos x="35" y="31"/>
                  </a:cxn>
                  <a:cxn ang="0">
                    <a:pos x="33" y="31"/>
                  </a:cxn>
                  <a:cxn ang="0">
                    <a:pos x="31" y="34"/>
                  </a:cxn>
                  <a:cxn ang="0">
                    <a:pos x="31" y="30"/>
                  </a:cxn>
                  <a:cxn ang="0">
                    <a:pos x="33" y="29"/>
                  </a:cxn>
                  <a:cxn ang="0">
                    <a:pos x="35" y="27"/>
                  </a:cxn>
                  <a:cxn ang="0">
                    <a:pos x="31" y="27"/>
                  </a:cxn>
                  <a:cxn ang="0">
                    <a:pos x="31" y="25"/>
                  </a:cxn>
                  <a:cxn ang="0">
                    <a:pos x="30" y="23"/>
                  </a:cxn>
                  <a:cxn ang="0">
                    <a:pos x="32" y="20"/>
                  </a:cxn>
                  <a:cxn ang="0">
                    <a:pos x="27" y="19"/>
                  </a:cxn>
                  <a:cxn ang="0">
                    <a:pos x="23" y="19"/>
                  </a:cxn>
                  <a:cxn ang="0">
                    <a:pos x="22" y="19"/>
                  </a:cxn>
                  <a:cxn ang="0">
                    <a:pos x="19" y="17"/>
                  </a:cxn>
                  <a:cxn ang="0">
                    <a:pos x="21" y="15"/>
                  </a:cxn>
                  <a:cxn ang="0">
                    <a:pos x="18" y="13"/>
                  </a:cxn>
                  <a:cxn ang="0">
                    <a:pos x="15" y="15"/>
                  </a:cxn>
                  <a:cxn ang="0">
                    <a:pos x="18" y="9"/>
                  </a:cxn>
                  <a:cxn ang="0">
                    <a:pos x="18" y="7"/>
                  </a:cxn>
                  <a:cxn ang="0">
                    <a:pos x="19" y="4"/>
                  </a:cxn>
                </a:cxnLst>
                <a:rect l="0" t="0" r="r" b="b"/>
                <a:pathLst>
                  <a:path w="36" h="42">
                    <a:moveTo>
                      <a:pt x="20" y="3"/>
                    </a:moveTo>
                    <a:lnTo>
                      <a:pt x="21" y="1"/>
                    </a:lnTo>
                    <a:lnTo>
                      <a:pt x="21" y="0"/>
                    </a:lnTo>
                    <a:lnTo>
                      <a:pt x="20" y="1"/>
                    </a:lnTo>
                    <a:lnTo>
                      <a:pt x="20" y="1"/>
                    </a:lnTo>
                    <a:lnTo>
                      <a:pt x="18" y="1"/>
                    </a:lnTo>
                    <a:lnTo>
                      <a:pt x="18" y="1"/>
                    </a:lnTo>
                    <a:lnTo>
                      <a:pt x="15" y="3"/>
                    </a:lnTo>
                    <a:lnTo>
                      <a:pt x="15" y="4"/>
                    </a:lnTo>
                    <a:lnTo>
                      <a:pt x="15" y="4"/>
                    </a:lnTo>
                    <a:lnTo>
                      <a:pt x="15" y="5"/>
                    </a:lnTo>
                    <a:lnTo>
                      <a:pt x="14" y="5"/>
                    </a:lnTo>
                    <a:lnTo>
                      <a:pt x="14" y="5"/>
                    </a:lnTo>
                    <a:lnTo>
                      <a:pt x="13" y="5"/>
                    </a:lnTo>
                    <a:lnTo>
                      <a:pt x="13" y="7"/>
                    </a:lnTo>
                    <a:lnTo>
                      <a:pt x="12" y="8"/>
                    </a:lnTo>
                    <a:lnTo>
                      <a:pt x="11" y="8"/>
                    </a:lnTo>
                    <a:lnTo>
                      <a:pt x="11" y="9"/>
                    </a:lnTo>
                    <a:lnTo>
                      <a:pt x="12" y="9"/>
                    </a:lnTo>
                    <a:lnTo>
                      <a:pt x="11" y="10"/>
                    </a:lnTo>
                    <a:lnTo>
                      <a:pt x="11" y="12"/>
                    </a:lnTo>
                    <a:lnTo>
                      <a:pt x="11" y="12"/>
                    </a:lnTo>
                    <a:lnTo>
                      <a:pt x="11" y="13"/>
                    </a:lnTo>
                    <a:lnTo>
                      <a:pt x="10" y="13"/>
                    </a:lnTo>
                    <a:lnTo>
                      <a:pt x="8" y="16"/>
                    </a:lnTo>
                    <a:lnTo>
                      <a:pt x="8" y="18"/>
                    </a:lnTo>
                    <a:lnTo>
                      <a:pt x="8" y="18"/>
                    </a:lnTo>
                    <a:lnTo>
                      <a:pt x="8" y="19"/>
                    </a:lnTo>
                    <a:lnTo>
                      <a:pt x="7" y="19"/>
                    </a:lnTo>
                    <a:lnTo>
                      <a:pt x="7" y="19"/>
                    </a:lnTo>
                    <a:lnTo>
                      <a:pt x="7" y="20"/>
                    </a:lnTo>
                    <a:lnTo>
                      <a:pt x="7" y="21"/>
                    </a:lnTo>
                    <a:lnTo>
                      <a:pt x="7" y="21"/>
                    </a:lnTo>
                    <a:lnTo>
                      <a:pt x="7" y="21"/>
                    </a:lnTo>
                    <a:lnTo>
                      <a:pt x="7" y="22"/>
                    </a:lnTo>
                    <a:lnTo>
                      <a:pt x="7" y="23"/>
                    </a:lnTo>
                    <a:lnTo>
                      <a:pt x="5" y="22"/>
                    </a:lnTo>
                    <a:lnTo>
                      <a:pt x="4" y="26"/>
                    </a:lnTo>
                    <a:lnTo>
                      <a:pt x="4" y="27"/>
                    </a:lnTo>
                    <a:lnTo>
                      <a:pt x="3" y="26"/>
                    </a:lnTo>
                    <a:lnTo>
                      <a:pt x="1" y="27"/>
                    </a:lnTo>
                    <a:lnTo>
                      <a:pt x="1" y="27"/>
                    </a:lnTo>
                    <a:lnTo>
                      <a:pt x="4" y="27"/>
                    </a:lnTo>
                    <a:lnTo>
                      <a:pt x="4" y="27"/>
                    </a:lnTo>
                    <a:lnTo>
                      <a:pt x="5" y="27"/>
                    </a:lnTo>
                    <a:lnTo>
                      <a:pt x="0" y="32"/>
                    </a:lnTo>
                    <a:lnTo>
                      <a:pt x="0" y="34"/>
                    </a:lnTo>
                    <a:lnTo>
                      <a:pt x="0" y="34"/>
                    </a:lnTo>
                    <a:lnTo>
                      <a:pt x="2" y="34"/>
                    </a:lnTo>
                    <a:lnTo>
                      <a:pt x="7" y="34"/>
                    </a:lnTo>
                    <a:lnTo>
                      <a:pt x="11" y="34"/>
                    </a:lnTo>
                    <a:lnTo>
                      <a:pt x="11" y="34"/>
                    </a:lnTo>
                    <a:lnTo>
                      <a:pt x="18" y="34"/>
                    </a:lnTo>
                    <a:lnTo>
                      <a:pt x="18" y="34"/>
                    </a:lnTo>
                    <a:lnTo>
                      <a:pt x="20" y="33"/>
                    </a:lnTo>
                    <a:lnTo>
                      <a:pt x="20" y="34"/>
                    </a:lnTo>
                    <a:lnTo>
                      <a:pt x="18" y="35"/>
                    </a:lnTo>
                    <a:lnTo>
                      <a:pt x="18" y="35"/>
                    </a:lnTo>
                    <a:lnTo>
                      <a:pt x="19" y="35"/>
                    </a:lnTo>
                    <a:lnTo>
                      <a:pt x="19" y="36"/>
                    </a:lnTo>
                    <a:lnTo>
                      <a:pt x="22" y="35"/>
                    </a:lnTo>
                    <a:lnTo>
                      <a:pt x="22" y="34"/>
                    </a:lnTo>
                    <a:lnTo>
                      <a:pt x="23" y="34"/>
                    </a:lnTo>
                    <a:lnTo>
                      <a:pt x="25" y="34"/>
                    </a:lnTo>
                    <a:lnTo>
                      <a:pt x="26" y="34"/>
                    </a:lnTo>
                    <a:lnTo>
                      <a:pt x="23" y="37"/>
                    </a:lnTo>
                    <a:lnTo>
                      <a:pt x="22" y="38"/>
                    </a:lnTo>
                    <a:lnTo>
                      <a:pt x="19" y="39"/>
                    </a:lnTo>
                    <a:lnTo>
                      <a:pt x="19" y="40"/>
                    </a:lnTo>
                    <a:lnTo>
                      <a:pt x="20" y="40"/>
                    </a:lnTo>
                    <a:lnTo>
                      <a:pt x="22" y="40"/>
                    </a:lnTo>
                    <a:lnTo>
                      <a:pt x="26" y="36"/>
                    </a:lnTo>
                    <a:lnTo>
                      <a:pt x="27" y="36"/>
                    </a:lnTo>
                    <a:lnTo>
                      <a:pt x="27" y="36"/>
                    </a:lnTo>
                    <a:lnTo>
                      <a:pt x="29" y="32"/>
                    </a:lnTo>
                    <a:lnTo>
                      <a:pt x="29" y="32"/>
                    </a:lnTo>
                    <a:lnTo>
                      <a:pt x="30" y="37"/>
                    </a:lnTo>
                    <a:lnTo>
                      <a:pt x="29" y="41"/>
                    </a:lnTo>
                    <a:lnTo>
                      <a:pt x="29" y="41"/>
                    </a:lnTo>
                    <a:lnTo>
                      <a:pt x="32" y="38"/>
                    </a:lnTo>
                    <a:lnTo>
                      <a:pt x="33" y="38"/>
                    </a:lnTo>
                    <a:lnTo>
                      <a:pt x="32" y="40"/>
                    </a:lnTo>
                    <a:lnTo>
                      <a:pt x="32" y="41"/>
                    </a:lnTo>
                    <a:lnTo>
                      <a:pt x="33" y="42"/>
                    </a:lnTo>
                    <a:lnTo>
                      <a:pt x="33" y="41"/>
                    </a:lnTo>
                    <a:lnTo>
                      <a:pt x="35" y="41"/>
                    </a:lnTo>
                    <a:lnTo>
                      <a:pt x="36" y="36"/>
                    </a:lnTo>
                    <a:lnTo>
                      <a:pt x="36" y="34"/>
                    </a:lnTo>
                    <a:lnTo>
                      <a:pt x="36" y="33"/>
                    </a:lnTo>
                    <a:lnTo>
                      <a:pt x="35" y="36"/>
                    </a:lnTo>
                    <a:lnTo>
                      <a:pt x="34" y="35"/>
                    </a:lnTo>
                    <a:lnTo>
                      <a:pt x="34" y="34"/>
                    </a:lnTo>
                    <a:lnTo>
                      <a:pt x="35" y="31"/>
                    </a:lnTo>
                    <a:lnTo>
                      <a:pt x="36" y="30"/>
                    </a:lnTo>
                    <a:lnTo>
                      <a:pt x="36" y="30"/>
                    </a:lnTo>
                    <a:lnTo>
                      <a:pt x="33" y="31"/>
                    </a:lnTo>
                    <a:lnTo>
                      <a:pt x="33" y="34"/>
                    </a:lnTo>
                    <a:lnTo>
                      <a:pt x="32" y="34"/>
                    </a:lnTo>
                    <a:lnTo>
                      <a:pt x="31" y="34"/>
                    </a:lnTo>
                    <a:lnTo>
                      <a:pt x="31" y="33"/>
                    </a:lnTo>
                    <a:lnTo>
                      <a:pt x="31" y="31"/>
                    </a:lnTo>
                    <a:lnTo>
                      <a:pt x="31" y="30"/>
                    </a:lnTo>
                    <a:lnTo>
                      <a:pt x="31" y="30"/>
                    </a:lnTo>
                    <a:lnTo>
                      <a:pt x="30" y="30"/>
                    </a:lnTo>
                    <a:lnTo>
                      <a:pt x="33" y="29"/>
                    </a:lnTo>
                    <a:lnTo>
                      <a:pt x="33" y="27"/>
                    </a:lnTo>
                    <a:lnTo>
                      <a:pt x="34" y="27"/>
                    </a:lnTo>
                    <a:lnTo>
                      <a:pt x="35" y="27"/>
                    </a:lnTo>
                    <a:lnTo>
                      <a:pt x="34" y="26"/>
                    </a:lnTo>
                    <a:lnTo>
                      <a:pt x="32" y="27"/>
                    </a:lnTo>
                    <a:lnTo>
                      <a:pt x="31" y="27"/>
                    </a:lnTo>
                    <a:lnTo>
                      <a:pt x="29" y="27"/>
                    </a:lnTo>
                    <a:lnTo>
                      <a:pt x="29" y="27"/>
                    </a:lnTo>
                    <a:lnTo>
                      <a:pt x="31" y="25"/>
                    </a:lnTo>
                    <a:lnTo>
                      <a:pt x="30" y="24"/>
                    </a:lnTo>
                    <a:lnTo>
                      <a:pt x="29" y="24"/>
                    </a:lnTo>
                    <a:lnTo>
                      <a:pt x="30" y="23"/>
                    </a:lnTo>
                    <a:lnTo>
                      <a:pt x="32" y="22"/>
                    </a:lnTo>
                    <a:lnTo>
                      <a:pt x="33" y="20"/>
                    </a:lnTo>
                    <a:lnTo>
                      <a:pt x="32" y="20"/>
                    </a:lnTo>
                    <a:lnTo>
                      <a:pt x="29" y="19"/>
                    </a:lnTo>
                    <a:lnTo>
                      <a:pt x="28" y="19"/>
                    </a:lnTo>
                    <a:lnTo>
                      <a:pt x="27" y="19"/>
                    </a:lnTo>
                    <a:lnTo>
                      <a:pt x="23" y="20"/>
                    </a:lnTo>
                    <a:lnTo>
                      <a:pt x="22" y="20"/>
                    </a:lnTo>
                    <a:lnTo>
                      <a:pt x="23" y="19"/>
                    </a:lnTo>
                    <a:lnTo>
                      <a:pt x="23" y="18"/>
                    </a:lnTo>
                    <a:lnTo>
                      <a:pt x="22" y="19"/>
                    </a:lnTo>
                    <a:lnTo>
                      <a:pt x="22" y="19"/>
                    </a:lnTo>
                    <a:lnTo>
                      <a:pt x="22" y="19"/>
                    </a:lnTo>
                    <a:lnTo>
                      <a:pt x="19" y="19"/>
                    </a:lnTo>
                    <a:lnTo>
                      <a:pt x="19" y="17"/>
                    </a:lnTo>
                    <a:lnTo>
                      <a:pt x="18" y="17"/>
                    </a:lnTo>
                    <a:lnTo>
                      <a:pt x="22" y="15"/>
                    </a:lnTo>
                    <a:lnTo>
                      <a:pt x="21" y="15"/>
                    </a:lnTo>
                    <a:lnTo>
                      <a:pt x="18" y="15"/>
                    </a:lnTo>
                    <a:lnTo>
                      <a:pt x="18" y="13"/>
                    </a:lnTo>
                    <a:lnTo>
                      <a:pt x="18" y="13"/>
                    </a:lnTo>
                    <a:lnTo>
                      <a:pt x="15" y="17"/>
                    </a:lnTo>
                    <a:lnTo>
                      <a:pt x="14" y="16"/>
                    </a:lnTo>
                    <a:lnTo>
                      <a:pt x="15" y="15"/>
                    </a:lnTo>
                    <a:lnTo>
                      <a:pt x="15" y="14"/>
                    </a:lnTo>
                    <a:lnTo>
                      <a:pt x="18" y="9"/>
                    </a:lnTo>
                    <a:lnTo>
                      <a:pt x="18" y="9"/>
                    </a:lnTo>
                    <a:lnTo>
                      <a:pt x="18" y="8"/>
                    </a:lnTo>
                    <a:lnTo>
                      <a:pt x="18" y="7"/>
                    </a:lnTo>
                    <a:lnTo>
                      <a:pt x="18" y="7"/>
                    </a:lnTo>
                    <a:lnTo>
                      <a:pt x="19" y="7"/>
                    </a:lnTo>
                    <a:lnTo>
                      <a:pt x="20" y="5"/>
                    </a:lnTo>
                    <a:lnTo>
                      <a:pt x="19" y="4"/>
                    </a:lnTo>
                    <a:lnTo>
                      <a:pt x="19" y="3"/>
                    </a:lnTo>
                    <a:lnTo>
                      <a:pt x="2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1" name="Freeform 112"/>
              <p:cNvSpPr>
                <a:spLocks/>
              </p:cNvSpPr>
              <p:nvPr/>
            </p:nvSpPr>
            <p:spPr bwMode="auto">
              <a:xfrm>
                <a:off x="4020" y="3424"/>
                <a:ext cx="1" cy="3"/>
              </a:xfrm>
              <a:custGeom>
                <a:avLst/>
                <a:gdLst/>
                <a:ahLst/>
                <a:cxnLst>
                  <a:cxn ang="0">
                    <a:pos x="0" y="3"/>
                  </a:cxn>
                  <a:cxn ang="0">
                    <a:pos x="0" y="3"/>
                  </a:cxn>
                  <a:cxn ang="0">
                    <a:pos x="0" y="0"/>
                  </a:cxn>
                  <a:cxn ang="0">
                    <a:pos x="0" y="0"/>
                  </a:cxn>
                  <a:cxn ang="0">
                    <a:pos x="0" y="0"/>
                  </a:cxn>
                  <a:cxn ang="0">
                    <a:pos x="0" y="3"/>
                  </a:cxn>
                </a:cxnLst>
                <a:rect l="0" t="0" r="r" b="b"/>
                <a:pathLst>
                  <a:path h="3">
                    <a:moveTo>
                      <a:pt x="0" y="3"/>
                    </a:moveTo>
                    <a:lnTo>
                      <a:pt x="0" y="3"/>
                    </a:lnTo>
                    <a:lnTo>
                      <a:pt x="0" y="0"/>
                    </a:lnTo>
                    <a:lnTo>
                      <a:pt x="0" y="0"/>
                    </a:lnTo>
                    <a:lnTo>
                      <a:pt x="0" y="0"/>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2" name="Freeform 113"/>
              <p:cNvSpPr>
                <a:spLocks/>
              </p:cNvSpPr>
              <p:nvPr/>
            </p:nvSpPr>
            <p:spPr bwMode="auto">
              <a:xfrm>
                <a:off x="4350" y="3387"/>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3" name="Freeform 114"/>
              <p:cNvSpPr>
                <a:spLocks/>
              </p:cNvSpPr>
              <p:nvPr/>
            </p:nvSpPr>
            <p:spPr bwMode="auto">
              <a:xfrm>
                <a:off x="4459" y="3509"/>
                <a:ext cx="16" cy="5"/>
              </a:xfrm>
              <a:custGeom>
                <a:avLst/>
                <a:gdLst/>
                <a:ahLst/>
                <a:cxnLst>
                  <a:cxn ang="0">
                    <a:pos x="1" y="0"/>
                  </a:cxn>
                  <a:cxn ang="0">
                    <a:pos x="1" y="0"/>
                  </a:cxn>
                  <a:cxn ang="0">
                    <a:pos x="1" y="1"/>
                  </a:cxn>
                  <a:cxn ang="0">
                    <a:pos x="1" y="1"/>
                  </a:cxn>
                  <a:cxn ang="0">
                    <a:pos x="0" y="2"/>
                  </a:cxn>
                  <a:cxn ang="0">
                    <a:pos x="5" y="3"/>
                  </a:cxn>
                  <a:cxn ang="0">
                    <a:pos x="6" y="3"/>
                  </a:cxn>
                  <a:cxn ang="0">
                    <a:pos x="7" y="4"/>
                  </a:cxn>
                  <a:cxn ang="0">
                    <a:pos x="7" y="5"/>
                  </a:cxn>
                  <a:cxn ang="0">
                    <a:pos x="13" y="4"/>
                  </a:cxn>
                  <a:cxn ang="0">
                    <a:pos x="15" y="4"/>
                  </a:cxn>
                  <a:cxn ang="0">
                    <a:pos x="16" y="2"/>
                  </a:cxn>
                  <a:cxn ang="0">
                    <a:pos x="16" y="2"/>
                  </a:cxn>
                  <a:cxn ang="0">
                    <a:pos x="13" y="3"/>
                  </a:cxn>
                  <a:cxn ang="0">
                    <a:pos x="12" y="2"/>
                  </a:cxn>
                  <a:cxn ang="0">
                    <a:pos x="12" y="2"/>
                  </a:cxn>
                  <a:cxn ang="0">
                    <a:pos x="9" y="2"/>
                  </a:cxn>
                  <a:cxn ang="0">
                    <a:pos x="9" y="2"/>
                  </a:cxn>
                  <a:cxn ang="0">
                    <a:pos x="9" y="2"/>
                  </a:cxn>
                  <a:cxn ang="0">
                    <a:pos x="8" y="1"/>
                  </a:cxn>
                  <a:cxn ang="0">
                    <a:pos x="5" y="2"/>
                  </a:cxn>
                  <a:cxn ang="0">
                    <a:pos x="4" y="1"/>
                  </a:cxn>
                  <a:cxn ang="0">
                    <a:pos x="4" y="1"/>
                  </a:cxn>
                  <a:cxn ang="0">
                    <a:pos x="4" y="1"/>
                  </a:cxn>
                  <a:cxn ang="0">
                    <a:pos x="4" y="0"/>
                  </a:cxn>
                  <a:cxn ang="0">
                    <a:pos x="3" y="1"/>
                  </a:cxn>
                  <a:cxn ang="0">
                    <a:pos x="1" y="0"/>
                  </a:cxn>
                </a:cxnLst>
                <a:rect l="0" t="0" r="r" b="b"/>
                <a:pathLst>
                  <a:path w="16" h="5">
                    <a:moveTo>
                      <a:pt x="1" y="0"/>
                    </a:moveTo>
                    <a:lnTo>
                      <a:pt x="1" y="0"/>
                    </a:lnTo>
                    <a:lnTo>
                      <a:pt x="1" y="1"/>
                    </a:lnTo>
                    <a:lnTo>
                      <a:pt x="1" y="1"/>
                    </a:lnTo>
                    <a:lnTo>
                      <a:pt x="0" y="2"/>
                    </a:lnTo>
                    <a:lnTo>
                      <a:pt x="5" y="3"/>
                    </a:lnTo>
                    <a:lnTo>
                      <a:pt x="6" y="3"/>
                    </a:lnTo>
                    <a:lnTo>
                      <a:pt x="7" y="4"/>
                    </a:lnTo>
                    <a:lnTo>
                      <a:pt x="7" y="5"/>
                    </a:lnTo>
                    <a:lnTo>
                      <a:pt x="13" y="4"/>
                    </a:lnTo>
                    <a:lnTo>
                      <a:pt x="15" y="4"/>
                    </a:lnTo>
                    <a:lnTo>
                      <a:pt x="16" y="2"/>
                    </a:lnTo>
                    <a:lnTo>
                      <a:pt x="16" y="2"/>
                    </a:lnTo>
                    <a:lnTo>
                      <a:pt x="13" y="3"/>
                    </a:lnTo>
                    <a:lnTo>
                      <a:pt x="12" y="2"/>
                    </a:lnTo>
                    <a:lnTo>
                      <a:pt x="12" y="2"/>
                    </a:lnTo>
                    <a:lnTo>
                      <a:pt x="9" y="2"/>
                    </a:lnTo>
                    <a:lnTo>
                      <a:pt x="9" y="2"/>
                    </a:lnTo>
                    <a:lnTo>
                      <a:pt x="9" y="2"/>
                    </a:lnTo>
                    <a:lnTo>
                      <a:pt x="8" y="1"/>
                    </a:lnTo>
                    <a:lnTo>
                      <a:pt x="5" y="2"/>
                    </a:lnTo>
                    <a:lnTo>
                      <a:pt x="4" y="1"/>
                    </a:lnTo>
                    <a:lnTo>
                      <a:pt x="4" y="1"/>
                    </a:lnTo>
                    <a:lnTo>
                      <a:pt x="4" y="1"/>
                    </a:lnTo>
                    <a:lnTo>
                      <a:pt x="4" y="0"/>
                    </a:lnTo>
                    <a:lnTo>
                      <a:pt x="3"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4" name="Freeform 115"/>
              <p:cNvSpPr>
                <a:spLocks/>
              </p:cNvSpPr>
              <p:nvPr/>
            </p:nvSpPr>
            <p:spPr bwMode="auto">
              <a:xfrm>
                <a:off x="4468" y="3478"/>
                <a:ext cx="1" cy="2"/>
              </a:xfrm>
              <a:custGeom>
                <a:avLst/>
                <a:gdLst/>
                <a:ahLst/>
                <a:cxnLst>
                  <a:cxn ang="0">
                    <a:pos x="0" y="1"/>
                  </a:cxn>
                  <a:cxn ang="0">
                    <a:pos x="1" y="2"/>
                  </a:cxn>
                  <a:cxn ang="0">
                    <a:pos x="1" y="1"/>
                  </a:cxn>
                  <a:cxn ang="0">
                    <a:pos x="1" y="1"/>
                  </a:cxn>
                  <a:cxn ang="0">
                    <a:pos x="1" y="0"/>
                  </a:cxn>
                  <a:cxn ang="0">
                    <a:pos x="0" y="0"/>
                  </a:cxn>
                  <a:cxn ang="0">
                    <a:pos x="0" y="0"/>
                  </a:cxn>
                  <a:cxn ang="0">
                    <a:pos x="0" y="1"/>
                  </a:cxn>
                  <a:cxn ang="0">
                    <a:pos x="0" y="2"/>
                  </a:cxn>
                  <a:cxn ang="0">
                    <a:pos x="0" y="1"/>
                  </a:cxn>
                </a:cxnLst>
                <a:rect l="0" t="0" r="r" b="b"/>
                <a:pathLst>
                  <a:path w="1" h="2">
                    <a:moveTo>
                      <a:pt x="0" y="1"/>
                    </a:moveTo>
                    <a:lnTo>
                      <a:pt x="1" y="2"/>
                    </a:lnTo>
                    <a:lnTo>
                      <a:pt x="1" y="1"/>
                    </a:lnTo>
                    <a:lnTo>
                      <a:pt x="1" y="1"/>
                    </a:lnTo>
                    <a:lnTo>
                      <a:pt x="1" y="0"/>
                    </a:lnTo>
                    <a:lnTo>
                      <a:pt x="0" y="0"/>
                    </a:lnTo>
                    <a:lnTo>
                      <a:pt x="0" y="0"/>
                    </a:lnTo>
                    <a:lnTo>
                      <a:pt x="0" y="1"/>
                    </a:lnTo>
                    <a:lnTo>
                      <a:pt x="0" y="2"/>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5" name="Freeform 116"/>
              <p:cNvSpPr>
                <a:spLocks/>
              </p:cNvSpPr>
              <p:nvPr/>
            </p:nvSpPr>
            <p:spPr bwMode="auto">
              <a:xfrm>
                <a:off x="4466" y="3493"/>
                <a:ext cx="2" cy="2"/>
              </a:xfrm>
              <a:custGeom>
                <a:avLst/>
                <a:gdLst/>
                <a:ahLst/>
                <a:cxnLst>
                  <a:cxn ang="0">
                    <a:pos x="0" y="0"/>
                  </a:cxn>
                  <a:cxn ang="0">
                    <a:pos x="1" y="2"/>
                  </a:cxn>
                  <a:cxn ang="0">
                    <a:pos x="1" y="2"/>
                  </a:cxn>
                  <a:cxn ang="0">
                    <a:pos x="2" y="2"/>
                  </a:cxn>
                  <a:cxn ang="0">
                    <a:pos x="2" y="1"/>
                  </a:cxn>
                  <a:cxn ang="0">
                    <a:pos x="1" y="0"/>
                  </a:cxn>
                  <a:cxn ang="0">
                    <a:pos x="1" y="0"/>
                  </a:cxn>
                  <a:cxn ang="0">
                    <a:pos x="0" y="0"/>
                  </a:cxn>
                  <a:cxn ang="0">
                    <a:pos x="0" y="0"/>
                  </a:cxn>
                </a:cxnLst>
                <a:rect l="0" t="0" r="r" b="b"/>
                <a:pathLst>
                  <a:path w="2" h="2">
                    <a:moveTo>
                      <a:pt x="0" y="0"/>
                    </a:moveTo>
                    <a:lnTo>
                      <a:pt x="1" y="2"/>
                    </a:lnTo>
                    <a:lnTo>
                      <a:pt x="1" y="2"/>
                    </a:lnTo>
                    <a:lnTo>
                      <a:pt x="2" y="2"/>
                    </a:lnTo>
                    <a:lnTo>
                      <a:pt x="2" y="1"/>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6" name="Freeform 117"/>
              <p:cNvSpPr>
                <a:spLocks/>
              </p:cNvSpPr>
              <p:nvPr/>
            </p:nvSpPr>
            <p:spPr bwMode="auto">
              <a:xfrm>
                <a:off x="4464" y="3473"/>
                <a:ext cx="2" cy="2"/>
              </a:xfrm>
              <a:custGeom>
                <a:avLst/>
                <a:gdLst/>
                <a:ahLst/>
                <a:cxnLst>
                  <a:cxn ang="0">
                    <a:pos x="2" y="0"/>
                  </a:cxn>
                  <a:cxn ang="0">
                    <a:pos x="1" y="0"/>
                  </a:cxn>
                  <a:cxn ang="0">
                    <a:pos x="0" y="1"/>
                  </a:cxn>
                  <a:cxn ang="0">
                    <a:pos x="0" y="1"/>
                  </a:cxn>
                  <a:cxn ang="0">
                    <a:pos x="1" y="2"/>
                  </a:cxn>
                  <a:cxn ang="0">
                    <a:pos x="2" y="1"/>
                  </a:cxn>
                  <a:cxn ang="0">
                    <a:pos x="2" y="1"/>
                  </a:cxn>
                  <a:cxn ang="0">
                    <a:pos x="2" y="1"/>
                  </a:cxn>
                  <a:cxn ang="0">
                    <a:pos x="2" y="0"/>
                  </a:cxn>
                </a:cxnLst>
                <a:rect l="0" t="0" r="r" b="b"/>
                <a:pathLst>
                  <a:path w="2" h="2">
                    <a:moveTo>
                      <a:pt x="2" y="0"/>
                    </a:moveTo>
                    <a:lnTo>
                      <a:pt x="1" y="0"/>
                    </a:lnTo>
                    <a:lnTo>
                      <a:pt x="0" y="1"/>
                    </a:lnTo>
                    <a:lnTo>
                      <a:pt x="0" y="1"/>
                    </a:lnTo>
                    <a:lnTo>
                      <a:pt x="1" y="2"/>
                    </a:lnTo>
                    <a:lnTo>
                      <a:pt x="2" y="1"/>
                    </a:lnTo>
                    <a:lnTo>
                      <a:pt x="2" y="1"/>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7" name="Freeform 118"/>
              <p:cNvSpPr>
                <a:spLocks/>
              </p:cNvSpPr>
              <p:nvPr/>
            </p:nvSpPr>
            <p:spPr bwMode="auto">
              <a:xfrm>
                <a:off x="4456" y="3486"/>
                <a:ext cx="9" cy="7"/>
              </a:xfrm>
              <a:custGeom>
                <a:avLst/>
                <a:gdLst/>
                <a:ahLst/>
                <a:cxnLst>
                  <a:cxn ang="0">
                    <a:pos x="6" y="2"/>
                  </a:cxn>
                  <a:cxn ang="0">
                    <a:pos x="4" y="1"/>
                  </a:cxn>
                  <a:cxn ang="0">
                    <a:pos x="2" y="0"/>
                  </a:cxn>
                  <a:cxn ang="0">
                    <a:pos x="2" y="0"/>
                  </a:cxn>
                  <a:cxn ang="0">
                    <a:pos x="1" y="0"/>
                  </a:cxn>
                  <a:cxn ang="0">
                    <a:pos x="0" y="0"/>
                  </a:cxn>
                  <a:cxn ang="0">
                    <a:pos x="1" y="0"/>
                  </a:cxn>
                  <a:cxn ang="0">
                    <a:pos x="3" y="3"/>
                  </a:cxn>
                  <a:cxn ang="0">
                    <a:pos x="4" y="3"/>
                  </a:cxn>
                  <a:cxn ang="0">
                    <a:pos x="4" y="3"/>
                  </a:cxn>
                  <a:cxn ang="0">
                    <a:pos x="5" y="4"/>
                  </a:cxn>
                  <a:cxn ang="0">
                    <a:pos x="7" y="5"/>
                  </a:cxn>
                  <a:cxn ang="0">
                    <a:pos x="7" y="5"/>
                  </a:cxn>
                  <a:cxn ang="0">
                    <a:pos x="7" y="7"/>
                  </a:cxn>
                  <a:cxn ang="0">
                    <a:pos x="8" y="7"/>
                  </a:cxn>
                  <a:cxn ang="0">
                    <a:pos x="9" y="7"/>
                  </a:cxn>
                  <a:cxn ang="0">
                    <a:pos x="9" y="6"/>
                  </a:cxn>
                  <a:cxn ang="0">
                    <a:pos x="9" y="7"/>
                  </a:cxn>
                  <a:cxn ang="0">
                    <a:pos x="9" y="6"/>
                  </a:cxn>
                  <a:cxn ang="0">
                    <a:pos x="8" y="5"/>
                  </a:cxn>
                  <a:cxn ang="0">
                    <a:pos x="7" y="3"/>
                  </a:cxn>
                  <a:cxn ang="0">
                    <a:pos x="7" y="3"/>
                  </a:cxn>
                  <a:cxn ang="0">
                    <a:pos x="6" y="2"/>
                  </a:cxn>
                </a:cxnLst>
                <a:rect l="0" t="0" r="r" b="b"/>
                <a:pathLst>
                  <a:path w="9" h="7">
                    <a:moveTo>
                      <a:pt x="6" y="2"/>
                    </a:moveTo>
                    <a:lnTo>
                      <a:pt x="4" y="1"/>
                    </a:lnTo>
                    <a:lnTo>
                      <a:pt x="2" y="0"/>
                    </a:lnTo>
                    <a:lnTo>
                      <a:pt x="2" y="0"/>
                    </a:lnTo>
                    <a:lnTo>
                      <a:pt x="1" y="0"/>
                    </a:lnTo>
                    <a:lnTo>
                      <a:pt x="0" y="0"/>
                    </a:lnTo>
                    <a:lnTo>
                      <a:pt x="1" y="0"/>
                    </a:lnTo>
                    <a:lnTo>
                      <a:pt x="3" y="3"/>
                    </a:lnTo>
                    <a:lnTo>
                      <a:pt x="4" y="3"/>
                    </a:lnTo>
                    <a:lnTo>
                      <a:pt x="4" y="3"/>
                    </a:lnTo>
                    <a:lnTo>
                      <a:pt x="5" y="4"/>
                    </a:lnTo>
                    <a:lnTo>
                      <a:pt x="7" y="5"/>
                    </a:lnTo>
                    <a:lnTo>
                      <a:pt x="7" y="5"/>
                    </a:lnTo>
                    <a:lnTo>
                      <a:pt x="7" y="7"/>
                    </a:lnTo>
                    <a:lnTo>
                      <a:pt x="8" y="7"/>
                    </a:lnTo>
                    <a:lnTo>
                      <a:pt x="9" y="7"/>
                    </a:lnTo>
                    <a:lnTo>
                      <a:pt x="9" y="6"/>
                    </a:lnTo>
                    <a:lnTo>
                      <a:pt x="9" y="7"/>
                    </a:lnTo>
                    <a:lnTo>
                      <a:pt x="9" y="6"/>
                    </a:lnTo>
                    <a:lnTo>
                      <a:pt x="8" y="5"/>
                    </a:lnTo>
                    <a:lnTo>
                      <a:pt x="7" y="3"/>
                    </a:lnTo>
                    <a:lnTo>
                      <a:pt x="7" y="3"/>
                    </a:lnTo>
                    <a:lnTo>
                      <a:pt x="6"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8" name="Freeform 119"/>
              <p:cNvSpPr>
                <a:spLocks/>
              </p:cNvSpPr>
              <p:nvPr/>
            </p:nvSpPr>
            <p:spPr bwMode="auto">
              <a:xfrm>
                <a:off x="4508" y="3508"/>
                <a:ext cx="12" cy="7"/>
              </a:xfrm>
              <a:custGeom>
                <a:avLst/>
                <a:gdLst/>
                <a:ahLst/>
                <a:cxnLst>
                  <a:cxn ang="0">
                    <a:pos x="11" y="2"/>
                  </a:cxn>
                  <a:cxn ang="0">
                    <a:pos x="12" y="1"/>
                  </a:cxn>
                  <a:cxn ang="0">
                    <a:pos x="12" y="0"/>
                  </a:cxn>
                  <a:cxn ang="0">
                    <a:pos x="12" y="0"/>
                  </a:cxn>
                  <a:cxn ang="0">
                    <a:pos x="9" y="2"/>
                  </a:cxn>
                  <a:cxn ang="0">
                    <a:pos x="4" y="3"/>
                  </a:cxn>
                  <a:cxn ang="0">
                    <a:pos x="3" y="3"/>
                  </a:cxn>
                  <a:cxn ang="0">
                    <a:pos x="3" y="3"/>
                  </a:cxn>
                  <a:cxn ang="0">
                    <a:pos x="0" y="5"/>
                  </a:cxn>
                  <a:cxn ang="0">
                    <a:pos x="1" y="7"/>
                  </a:cxn>
                  <a:cxn ang="0">
                    <a:pos x="3" y="7"/>
                  </a:cxn>
                  <a:cxn ang="0">
                    <a:pos x="4" y="7"/>
                  </a:cxn>
                  <a:cxn ang="0">
                    <a:pos x="5" y="7"/>
                  </a:cxn>
                  <a:cxn ang="0">
                    <a:pos x="7" y="7"/>
                  </a:cxn>
                  <a:cxn ang="0">
                    <a:pos x="8" y="6"/>
                  </a:cxn>
                  <a:cxn ang="0">
                    <a:pos x="9" y="5"/>
                  </a:cxn>
                  <a:cxn ang="0">
                    <a:pos x="10" y="4"/>
                  </a:cxn>
                  <a:cxn ang="0">
                    <a:pos x="10" y="4"/>
                  </a:cxn>
                  <a:cxn ang="0">
                    <a:pos x="11" y="3"/>
                  </a:cxn>
                  <a:cxn ang="0">
                    <a:pos x="11" y="2"/>
                  </a:cxn>
                </a:cxnLst>
                <a:rect l="0" t="0" r="r" b="b"/>
                <a:pathLst>
                  <a:path w="12" h="7">
                    <a:moveTo>
                      <a:pt x="11" y="2"/>
                    </a:moveTo>
                    <a:lnTo>
                      <a:pt x="12" y="1"/>
                    </a:lnTo>
                    <a:lnTo>
                      <a:pt x="12" y="0"/>
                    </a:lnTo>
                    <a:lnTo>
                      <a:pt x="12" y="0"/>
                    </a:lnTo>
                    <a:lnTo>
                      <a:pt x="9" y="2"/>
                    </a:lnTo>
                    <a:lnTo>
                      <a:pt x="4" y="3"/>
                    </a:lnTo>
                    <a:lnTo>
                      <a:pt x="3" y="3"/>
                    </a:lnTo>
                    <a:lnTo>
                      <a:pt x="3" y="3"/>
                    </a:lnTo>
                    <a:lnTo>
                      <a:pt x="0" y="5"/>
                    </a:lnTo>
                    <a:lnTo>
                      <a:pt x="1" y="7"/>
                    </a:lnTo>
                    <a:lnTo>
                      <a:pt x="3" y="7"/>
                    </a:lnTo>
                    <a:lnTo>
                      <a:pt x="4" y="7"/>
                    </a:lnTo>
                    <a:lnTo>
                      <a:pt x="5" y="7"/>
                    </a:lnTo>
                    <a:lnTo>
                      <a:pt x="7" y="7"/>
                    </a:lnTo>
                    <a:lnTo>
                      <a:pt x="8" y="6"/>
                    </a:lnTo>
                    <a:lnTo>
                      <a:pt x="9" y="5"/>
                    </a:lnTo>
                    <a:lnTo>
                      <a:pt x="10" y="4"/>
                    </a:lnTo>
                    <a:lnTo>
                      <a:pt x="10" y="4"/>
                    </a:lnTo>
                    <a:lnTo>
                      <a:pt x="11" y="3"/>
                    </a:lnTo>
                    <a:lnTo>
                      <a:pt x="1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09" name="Freeform 120"/>
              <p:cNvSpPr>
                <a:spLocks/>
              </p:cNvSpPr>
              <p:nvPr/>
            </p:nvSpPr>
            <p:spPr bwMode="auto">
              <a:xfrm>
                <a:off x="4469" y="3498"/>
                <a:ext cx="2" cy="2"/>
              </a:xfrm>
              <a:custGeom>
                <a:avLst/>
                <a:gdLst/>
                <a:ahLst/>
                <a:cxnLst>
                  <a:cxn ang="0">
                    <a:pos x="2" y="0"/>
                  </a:cxn>
                  <a:cxn ang="0">
                    <a:pos x="1" y="1"/>
                  </a:cxn>
                  <a:cxn ang="0">
                    <a:pos x="0" y="1"/>
                  </a:cxn>
                  <a:cxn ang="0">
                    <a:pos x="0" y="2"/>
                  </a:cxn>
                  <a:cxn ang="0">
                    <a:pos x="1" y="2"/>
                  </a:cxn>
                  <a:cxn ang="0">
                    <a:pos x="2" y="2"/>
                  </a:cxn>
                  <a:cxn ang="0">
                    <a:pos x="2" y="0"/>
                  </a:cxn>
                </a:cxnLst>
                <a:rect l="0" t="0" r="r" b="b"/>
                <a:pathLst>
                  <a:path w="2" h="2">
                    <a:moveTo>
                      <a:pt x="2" y="0"/>
                    </a:moveTo>
                    <a:lnTo>
                      <a:pt x="1" y="1"/>
                    </a:lnTo>
                    <a:lnTo>
                      <a:pt x="0" y="1"/>
                    </a:lnTo>
                    <a:lnTo>
                      <a:pt x="0" y="2"/>
                    </a:lnTo>
                    <a:lnTo>
                      <a:pt x="1" y="2"/>
                    </a:lnTo>
                    <a:lnTo>
                      <a:pt x="2" y="2"/>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0" name="Freeform 121"/>
              <p:cNvSpPr>
                <a:spLocks/>
              </p:cNvSpPr>
              <p:nvPr/>
            </p:nvSpPr>
            <p:spPr bwMode="auto">
              <a:xfrm>
                <a:off x="4352" y="3478"/>
                <a:ext cx="2" cy="1"/>
              </a:xfrm>
              <a:custGeom>
                <a:avLst/>
                <a:gdLst/>
                <a:ahLst/>
                <a:cxnLst>
                  <a:cxn ang="0">
                    <a:pos x="1" y="1"/>
                  </a:cxn>
                  <a:cxn ang="0">
                    <a:pos x="2" y="1"/>
                  </a:cxn>
                  <a:cxn ang="0">
                    <a:pos x="2" y="0"/>
                  </a:cxn>
                  <a:cxn ang="0">
                    <a:pos x="1" y="0"/>
                  </a:cxn>
                  <a:cxn ang="0">
                    <a:pos x="1" y="0"/>
                  </a:cxn>
                  <a:cxn ang="0">
                    <a:pos x="1" y="0"/>
                  </a:cxn>
                  <a:cxn ang="0">
                    <a:pos x="0" y="0"/>
                  </a:cxn>
                  <a:cxn ang="0">
                    <a:pos x="0" y="0"/>
                  </a:cxn>
                  <a:cxn ang="0">
                    <a:pos x="0" y="1"/>
                  </a:cxn>
                  <a:cxn ang="0">
                    <a:pos x="1" y="1"/>
                  </a:cxn>
                </a:cxnLst>
                <a:rect l="0" t="0" r="r" b="b"/>
                <a:pathLst>
                  <a:path w="2" h="1">
                    <a:moveTo>
                      <a:pt x="1" y="1"/>
                    </a:moveTo>
                    <a:lnTo>
                      <a:pt x="2" y="1"/>
                    </a:lnTo>
                    <a:lnTo>
                      <a:pt x="2" y="0"/>
                    </a:lnTo>
                    <a:lnTo>
                      <a:pt x="1" y="0"/>
                    </a:lnTo>
                    <a:lnTo>
                      <a:pt x="1" y="0"/>
                    </a:lnTo>
                    <a:lnTo>
                      <a:pt x="1" y="0"/>
                    </a:lnTo>
                    <a:lnTo>
                      <a:pt x="0" y="0"/>
                    </a:lnTo>
                    <a:lnTo>
                      <a:pt x="0" y="0"/>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1" name="Freeform 122"/>
              <p:cNvSpPr>
                <a:spLocks/>
              </p:cNvSpPr>
              <p:nvPr/>
            </p:nvSpPr>
            <p:spPr bwMode="auto">
              <a:xfrm>
                <a:off x="4472" y="3488"/>
                <a:ext cx="2" cy="3"/>
              </a:xfrm>
              <a:custGeom>
                <a:avLst/>
                <a:gdLst/>
                <a:ahLst/>
                <a:cxnLst>
                  <a:cxn ang="0">
                    <a:pos x="0" y="3"/>
                  </a:cxn>
                  <a:cxn ang="0">
                    <a:pos x="0" y="3"/>
                  </a:cxn>
                  <a:cxn ang="0">
                    <a:pos x="1" y="2"/>
                  </a:cxn>
                  <a:cxn ang="0">
                    <a:pos x="2" y="1"/>
                  </a:cxn>
                  <a:cxn ang="0">
                    <a:pos x="1" y="0"/>
                  </a:cxn>
                  <a:cxn ang="0">
                    <a:pos x="0" y="0"/>
                  </a:cxn>
                  <a:cxn ang="0">
                    <a:pos x="0" y="1"/>
                  </a:cxn>
                  <a:cxn ang="0">
                    <a:pos x="1" y="1"/>
                  </a:cxn>
                  <a:cxn ang="0">
                    <a:pos x="0" y="2"/>
                  </a:cxn>
                  <a:cxn ang="0">
                    <a:pos x="0" y="3"/>
                  </a:cxn>
                </a:cxnLst>
                <a:rect l="0" t="0" r="r" b="b"/>
                <a:pathLst>
                  <a:path w="2" h="3">
                    <a:moveTo>
                      <a:pt x="0" y="3"/>
                    </a:moveTo>
                    <a:lnTo>
                      <a:pt x="0" y="3"/>
                    </a:lnTo>
                    <a:lnTo>
                      <a:pt x="1" y="2"/>
                    </a:lnTo>
                    <a:lnTo>
                      <a:pt x="2" y="1"/>
                    </a:lnTo>
                    <a:lnTo>
                      <a:pt x="1" y="0"/>
                    </a:lnTo>
                    <a:lnTo>
                      <a:pt x="0" y="0"/>
                    </a:lnTo>
                    <a:lnTo>
                      <a:pt x="0" y="1"/>
                    </a:lnTo>
                    <a:lnTo>
                      <a:pt x="1" y="1"/>
                    </a:lnTo>
                    <a:lnTo>
                      <a:pt x="0" y="2"/>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2" name="Freeform 123"/>
              <p:cNvSpPr>
                <a:spLocks/>
              </p:cNvSpPr>
              <p:nvPr/>
            </p:nvSpPr>
            <p:spPr bwMode="auto">
              <a:xfrm>
                <a:off x="4472" y="3482"/>
                <a:ext cx="4" cy="4"/>
              </a:xfrm>
              <a:custGeom>
                <a:avLst/>
                <a:gdLst/>
                <a:ahLst/>
                <a:cxnLst>
                  <a:cxn ang="0">
                    <a:pos x="3" y="4"/>
                  </a:cxn>
                  <a:cxn ang="0">
                    <a:pos x="3" y="3"/>
                  </a:cxn>
                  <a:cxn ang="0">
                    <a:pos x="3" y="3"/>
                  </a:cxn>
                  <a:cxn ang="0">
                    <a:pos x="3" y="3"/>
                  </a:cxn>
                  <a:cxn ang="0">
                    <a:pos x="4" y="3"/>
                  </a:cxn>
                  <a:cxn ang="0">
                    <a:pos x="3" y="0"/>
                  </a:cxn>
                  <a:cxn ang="0">
                    <a:pos x="0" y="1"/>
                  </a:cxn>
                  <a:cxn ang="0">
                    <a:pos x="0" y="3"/>
                  </a:cxn>
                  <a:cxn ang="0">
                    <a:pos x="1" y="3"/>
                  </a:cxn>
                  <a:cxn ang="0">
                    <a:pos x="2" y="2"/>
                  </a:cxn>
                  <a:cxn ang="0">
                    <a:pos x="2" y="2"/>
                  </a:cxn>
                  <a:cxn ang="0">
                    <a:pos x="2" y="3"/>
                  </a:cxn>
                  <a:cxn ang="0">
                    <a:pos x="3" y="4"/>
                  </a:cxn>
                </a:cxnLst>
                <a:rect l="0" t="0" r="r" b="b"/>
                <a:pathLst>
                  <a:path w="4" h="4">
                    <a:moveTo>
                      <a:pt x="3" y="4"/>
                    </a:moveTo>
                    <a:lnTo>
                      <a:pt x="3" y="3"/>
                    </a:lnTo>
                    <a:lnTo>
                      <a:pt x="3" y="3"/>
                    </a:lnTo>
                    <a:lnTo>
                      <a:pt x="3" y="3"/>
                    </a:lnTo>
                    <a:lnTo>
                      <a:pt x="4" y="3"/>
                    </a:lnTo>
                    <a:lnTo>
                      <a:pt x="3" y="0"/>
                    </a:lnTo>
                    <a:lnTo>
                      <a:pt x="0" y="1"/>
                    </a:lnTo>
                    <a:lnTo>
                      <a:pt x="0" y="3"/>
                    </a:lnTo>
                    <a:lnTo>
                      <a:pt x="1" y="3"/>
                    </a:lnTo>
                    <a:lnTo>
                      <a:pt x="2" y="2"/>
                    </a:lnTo>
                    <a:lnTo>
                      <a:pt x="2" y="2"/>
                    </a:lnTo>
                    <a:lnTo>
                      <a:pt x="2" y="3"/>
                    </a:lnTo>
                    <a:lnTo>
                      <a:pt x="3"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3" name="Freeform 124"/>
              <p:cNvSpPr>
                <a:spLocks/>
              </p:cNvSpPr>
              <p:nvPr/>
            </p:nvSpPr>
            <p:spPr bwMode="auto">
              <a:xfrm>
                <a:off x="4482" y="3504"/>
                <a:ext cx="4" cy="3"/>
              </a:xfrm>
              <a:custGeom>
                <a:avLst/>
                <a:gdLst/>
                <a:ahLst/>
                <a:cxnLst>
                  <a:cxn ang="0">
                    <a:pos x="3" y="2"/>
                  </a:cxn>
                  <a:cxn ang="0">
                    <a:pos x="3" y="1"/>
                  </a:cxn>
                  <a:cxn ang="0">
                    <a:pos x="4" y="0"/>
                  </a:cxn>
                  <a:cxn ang="0">
                    <a:pos x="4" y="0"/>
                  </a:cxn>
                  <a:cxn ang="0">
                    <a:pos x="2" y="0"/>
                  </a:cxn>
                  <a:cxn ang="0">
                    <a:pos x="0" y="1"/>
                  </a:cxn>
                  <a:cxn ang="0">
                    <a:pos x="0" y="2"/>
                  </a:cxn>
                  <a:cxn ang="0">
                    <a:pos x="0" y="3"/>
                  </a:cxn>
                  <a:cxn ang="0">
                    <a:pos x="2" y="2"/>
                  </a:cxn>
                  <a:cxn ang="0">
                    <a:pos x="3" y="2"/>
                  </a:cxn>
                </a:cxnLst>
                <a:rect l="0" t="0" r="r" b="b"/>
                <a:pathLst>
                  <a:path w="4" h="3">
                    <a:moveTo>
                      <a:pt x="3" y="2"/>
                    </a:moveTo>
                    <a:lnTo>
                      <a:pt x="3" y="1"/>
                    </a:lnTo>
                    <a:lnTo>
                      <a:pt x="4" y="0"/>
                    </a:lnTo>
                    <a:lnTo>
                      <a:pt x="4" y="0"/>
                    </a:lnTo>
                    <a:lnTo>
                      <a:pt x="2" y="0"/>
                    </a:lnTo>
                    <a:lnTo>
                      <a:pt x="0" y="1"/>
                    </a:lnTo>
                    <a:lnTo>
                      <a:pt x="0" y="2"/>
                    </a:lnTo>
                    <a:lnTo>
                      <a:pt x="0" y="3"/>
                    </a:lnTo>
                    <a:lnTo>
                      <a:pt x="2" y="2"/>
                    </a:lnTo>
                    <a:lnTo>
                      <a:pt x="3"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4" name="Freeform 125"/>
              <p:cNvSpPr>
                <a:spLocks/>
              </p:cNvSpPr>
              <p:nvPr/>
            </p:nvSpPr>
            <p:spPr bwMode="auto">
              <a:xfrm>
                <a:off x="4388" y="3520"/>
                <a:ext cx="1" cy="2"/>
              </a:xfrm>
              <a:custGeom>
                <a:avLst/>
                <a:gdLst/>
                <a:ahLst/>
                <a:cxnLst>
                  <a:cxn ang="0">
                    <a:pos x="0" y="1"/>
                  </a:cxn>
                  <a:cxn ang="0">
                    <a:pos x="0" y="2"/>
                  </a:cxn>
                  <a:cxn ang="0">
                    <a:pos x="1" y="2"/>
                  </a:cxn>
                  <a:cxn ang="0">
                    <a:pos x="1" y="1"/>
                  </a:cxn>
                  <a:cxn ang="0">
                    <a:pos x="1" y="0"/>
                  </a:cxn>
                  <a:cxn ang="0">
                    <a:pos x="0" y="0"/>
                  </a:cxn>
                  <a:cxn ang="0">
                    <a:pos x="0" y="1"/>
                  </a:cxn>
                </a:cxnLst>
                <a:rect l="0" t="0" r="r" b="b"/>
                <a:pathLst>
                  <a:path w="1" h="2">
                    <a:moveTo>
                      <a:pt x="0" y="1"/>
                    </a:moveTo>
                    <a:lnTo>
                      <a:pt x="0" y="2"/>
                    </a:lnTo>
                    <a:lnTo>
                      <a:pt x="1" y="2"/>
                    </a:lnTo>
                    <a:lnTo>
                      <a:pt x="1" y="1"/>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5" name="Freeform 126"/>
              <p:cNvSpPr>
                <a:spLocks/>
              </p:cNvSpPr>
              <p:nvPr/>
            </p:nvSpPr>
            <p:spPr bwMode="auto">
              <a:xfrm>
                <a:off x="4375" y="3469"/>
                <a:ext cx="8" cy="17"/>
              </a:xfrm>
              <a:custGeom>
                <a:avLst/>
                <a:gdLst/>
                <a:ahLst/>
                <a:cxnLst>
                  <a:cxn ang="0">
                    <a:pos x="1" y="3"/>
                  </a:cxn>
                  <a:cxn ang="0">
                    <a:pos x="0" y="2"/>
                  </a:cxn>
                  <a:cxn ang="0">
                    <a:pos x="0" y="2"/>
                  </a:cxn>
                  <a:cxn ang="0">
                    <a:pos x="0" y="5"/>
                  </a:cxn>
                  <a:cxn ang="0">
                    <a:pos x="0" y="6"/>
                  </a:cxn>
                  <a:cxn ang="0">
                    <a:pos x="1" y="6"/>
                  </a:cxn>
                  <a:cxn ang="0">
                    <a:pos x="1" y="6"/>
                  </a:cxn>
                  <a:cxn ang="0">
                    <a:pos x="2" y="9"/>
                  </a:cxn>
                  <a:cxn ang="0">
                    <a:pos x="2" y="10"/>
                  </a:cxn>
                  <a:cxn ang="0">
                    <a:pos x="2" y="10"/>
                  </a:cxn>
                  <a:cxn ang="0">
                    <a:pos x="2" y="11"/>
                  </a:cxn>
                  <a:cxn ang="0">
                    <a:pos x="1" y="13"/>
                  </a:cxn>
                  <a:cxn ang="0">
                    <a:pos x="2" y="13"/>
                  </a:cxn>
                  <a:cxn ang="0">
                    <a:pos x="1" y="14"/>
                  </a:cxn>
                  <a:cxn ang="0">
                    <a:pos x="2" y="15"/>
                  </a:cxn>
                  <a:cxn ang="0">
                    <a:pos x="3" y="17"/>
                  </a:cxn>
                  <a:cxn ang="0">
                    <a:pos x="4" y="17"/>
                  </a:cxn>
                  <a:cxn ang="0">
                    <a:pos x="5" y="17"/>
                  </a:cxn>
                  <a:cxn ang="0">
                    <a:pos x="5" y="16"/>
                  </a:cxn>
                  <a:cxn ang="0">
                    <a:pos x="6" y="15"/>
                  </a:cxn>
                  <a:cxn ang="0">
                    <a:pos x="7" y="15"/>
                  </a:cxn>
                  <a:cxn ang="0">
                    <a:pos x="7" y="15"/>
                  </a:cxn>
                  <a:cxn ang="0">
                    <a:pos x="8" y="14"/>
                  </a:cxn>
                  <a:cxn ang="0">
                    <a:pos x="8" y="13"/>
                  </a:cxn>
                  <a:cxn ang="0">
                    <a:pos x="8" y="4"/>
                  </a:cxn>
                  <a:cxn ang="0">
                    <a:pos x="7" y="1"/>
                  </a:cxn>
                  <a:cxn ang="0">
                    <a:pos x="6" y="1"/>
                  </a:cxn>
                  <a:cxn ang="0">
                    <a:pos x="6" y="0"/>
                  </a:cxn>
                  <a:cxn ang="0">
                    <a:pos x="5" y="0"/>
                  </a:cxn>
                  <a:cxn ang="0">
                    <a:pos x="5" y="1"/>
                  </a:cxn>
                  <a:cxn ang="0">
                    <a:pos x="4" y="1"/>
                  </a:cxn>
                  <a:cxn ang="0">
                    <a:pos x="2" y="3"/>
                  </a:cxn>
                  <a:cxn ang="0">
                    <a:pos x="1" y="3"/>
                  </a:cxn>
                </a:cxnLst>
                <a:rect l="0" t="0" r="r" b="b"/>
                <a:pathLst>
                  <a:path w="8" h="17">
                    <a:moveTo>
                      <a:pt x="1" y="3"/>
                    </a:moveTo>
                    <a:lnTo>
                      <a:pt x="0" y="2"/>
                    </a:lnTo>
                    <a:lnTo>
                      <a:pt x="0" y="2"/>
                    </a:lnTo>
                    <a:lnTo>
                      <a:pt x="0" y="5"/>
                    </a:lnTo>
                    <a:lnTo>
                      <a:pt x="0" y="6"/>
                    </a:lnTo>
                    <a:lnTo>
                      <a:pt x="1" y="6"/>
                    </a:lnTo>
                    <a:lnTo>
                      <a:pt x="1" y="6"/>
                    </a:lnTo>
                    <a:lnTo>
                      <a:pt x="2" y="9"/>
                    </a:lnTo>
                    <a:lnTo>
                      <a:pt x="2" y="10"/>
                    </a:lnTo>
                    <a:lnTo>
                      <a:pt x="2" y="10"/>
                    </a:lnTo>
                    <a:lnTo>
                      <a:pt x="2" y="11"/>
                    </a:lnTo>
                    <a:lnTo>
                      <a:pt x="1" y="13"/>
                    </a:lnTo>
                    <a:lnTo>
                      <a:pt x="2" y="13"/>
                    </a:lnTo>
                    <a:lnTo>
                      <a:pt x="1" y="14"/>
                    </a:lnTo>
                    <a:lnTo>
                      <a:pt x="2" y="15"/>
                    </a:lnTo>
                    <a:lnTo>
                      <a:pt x="3" y="17"/>
                    </a:lnTo>
                    <a:lnTo>
                      <a:pt x="4" y="17"/>
                    </a:lnTo>
                    <a:lnTo>
                      <a:pt x="5" y="17"/>
                    </a:lnTo>
                    <a:lnTo>
                      <a:pt x="5" y="16"/>
                    </a:lnTo>
                    <a:lnTo>
                      <a:pt x="6" y="15"/>
                    </a:lnTo>
                    <a:lnTo>
                      <a:pt x="7" y="15"/>
                    </a:lnTo>
                    <a:lnTo>
                      <a:pt x="7" y="15"/>
                    </a:lnTo>
                    <a:lnTo>
                      <a:pt x="8" y="14"/>
                    </a:lnTo>
                    <a:lnTo>
                      <a:pt x="8" y="13"/>
                    </a:lnTo>
                    <a:lnTo>
                      <a:pt x="8" y="4"/>
                    </a:lnTo>
                    <a:lnTo>
                      <a:pt x="7" y="1"/>
                    </a:lnTo>
                    <a:lnTo>
                      <a:pt x="6" y="1"/>
                    </a:lnTo>
                    <a:lnTo>
                      <a:pt x="6" y="0"/>
                    </a:lnTo>
                    <a:lnTo>
                      <a:pt x="5" y="0"/>
                    </a:lnTo>
                    <a:lnTo>
                      <a:pt x="5" y="1"/>
                    </a:lnTo>
                    <a:lnTo>
                      <a:pt x="4" y="1"/>
                    </a:lnTo>
                    <a:lnTo>
                      <a:pt x="2"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6" name="Freeform 127"/>
              <p:cNvSpPr>
                <a:spLocks/>
              </p:cNvSpPr>
              <p:nvPr/>
            </p:nvSpPr>
            <p:spPr bwMode="auto">
              <a:xfrm>
                <a:off x="4389" y="3520"/>
                <a:ext cx="1" cy="1"/>
              </a:xfrm>
              <a:custGeom>
                <a:avLst/>
                <a:gdLst/>
                <a:ahLst/>
                <a:cxnLst>
                  <a:cxn ang="0">
                    <a:pos x="0" y="0"/>
                  </a:cxn>
                  <a:cxn ang="0">
                    <a:pos x="0" y="0"/>
                  </a:cxn>
                  <a:cxn ang="0">
                    <a:pos x="0" y="1"/>
                  </a:cxn>
                  <a:cxn ang="0">
                    <a:pos x="0" y="0"/>
                  </a:cxn>
                </a:cxnLst>
                <a:rect l="0" t="0" r="r" b="b"/>
                <a:pathLst>
                  <a:path h="1">
                    <a:moveTo>
                      <a:pt x="0" y="0"/>
                    </a:moveTo>
                    <a:lnTo>
                      <a:pt x="0" y="0"/>
                    </a:lnTo>
                    <a:lnTo>
                      <a:pt x="0"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7" name="Freeform 128"/>
              <p:cNvSpPr>
                <a:spLocks/>
              </p:cNvSpPr>
              <p:nvPr/>
            </p:nvSpPr>
            <p:spPr bwMode="auto">
              <a:xfrm>
                <a:off x="4377" y="3456"/>
                <a:ext cx="5" cy="12"/>
              </a:xfrm>
              <a:custGeom>
                <a:avLst/>
                <a:gdLst/>
                <a:ahLst/>
                <a:cxnLst>
                  <a:cxn ang="0">
                    <a:pos x="2" y="11"/>
                  </a:cxn>
                  <a:cxn ang="0">
                    <a:pos x="3" y="11"/>
                  </a:cxn>
                  <a:cxn ang="0">
                    <a:pos x="3" y="11"/>
                  </a:cxn>
                  <a:cxn ang="0">
                    <a:pos x="4" y="12"/>
                  </a:cxn>
                  <a:cxn ang="0">
                    <a:pos x="5" y="6"/>
                  </a:cxn>
                  <a:cxn ang="0">
                    <a:pos x="4" y="0"/>
                  </a:cxn>
                  <a:cxn ang="0">
                    <a:pos x="4" y="0"/>
                  </a:cxn>
                  <a:cxn ang="0">
                    <a:pos x="4" y="1"/>
                  </a:cxn>
                  <a:cxn ang="0">
                    <a:pos x="4" y="2"/>
                  </a:cxn>
                  <a:cxn ang="0">
                    <a:pos x="3" y="2"/>
                  </a:cxn>
                  <a:cxn ang="0">
                    <a:pos x="1" y="4"/>
                  </a:cxn>
                  <a:cxn ang="0">
                    <a:pos x="0" y="4"/>
                  </a:cxn>
                  <a:cxn ang="0">
                    <a:pos x="0" y="4"/>
                  </a:cxn>
                  <a:cxn ang="0">
                    <a:pos x="0" y="6"/>
                  </a:cxn>
                  <a:cxn ang="0">
                    <a:pos x="0" y="7"/>
                  </a:cxn>
                  <a:cxn ang="0">
                    <a:pos x="1" y="9"/>
                  </a:cxn>
                  <a:cxn ang="0">
                    <a:pos x="1" y="10"/>
                  </a:cxn>
                  <a:cxn ang="0">
                    <a:pos x="1" y="11"/>
                  </a:cxn>
                  <a:cxn ang="0">
                    <a:pos x="2" y="11"/>
                  </a:cxn>
                </a:cxnLst>
                <a:rect l="0" t="0" r="r" b="b"/>
                <a:pathLst>
                  <a:path w="5" h="12">
                    <a:moveTo>
                      <a:pt x="2" y="11"/>
                    </a:moveTo>
                    <a:lnTo>
                      <a:pt x="3" y="11"/>
                    </a:lnTo>
                    <a:lnTo>
                      <a:pt x="3" y="11"/>
                    </a:lnTo>
                    <a:lnTo>
                      <a:pt x="4" y="12"/>
                    </a:lnTo>
                    <a:lnTo>
                      <a:pt x="5" y="6"/>
                    </a:lnTo>
                    <a:lnTo>
                      <a:pt x="4" y="0"/>
                    </a:lnTo>
                    <a:lnTo>
                      <a:pt x="4" y="0"/>
                    </a:lnTo>
                    <a:lnTo>
                      <a:pt x="4" y="1"/>
                    </a:lnTo>
                    <a:lnTo>
                      <a:pt x="4" y="2"/>
                    </a:lnTo>
                    <a:lnTo>
                      <a:pt x="3" y="2"/>
                    </a:lnTo>
                    <a:lnTo>
                      <a:pt x="1" y="4"/>
                    </a:lnTo>
                    <a:lnTo>
                      <a:pt x="0" y="4"/>
                    </a:lnTo>
                    <a:lnTo>
                      <a:pt x="0" y="4"/>
                    </a:lnTo>
                    <a:lnTo>
                      <a:pt x="0" y="6"/>
                    </a:lnTo>
                    <a:lnTo>
                      <a:pt x="0" y="7"/>
                    </a:lnTo>
                    <a:lnTo>
                      <a:pt x="1" y="9"/>
                    </a:lnTo>
                    <a:lnTo>
                      <a:pt x="1" y="10"/>
                    </a:lnTo>
                    <a:lnTo>
                      <a:pt x="1" y="11"/>
                    </a:lnTo>
                    <a:lnTo>
                      <a:pt x="2"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8" name="Freeform 129"/>
              <p:cNvSpPr>
                <a:spLocks/>
              </p:cNvSpPr>
              <p:nvPr/>
            </p:nvSpPr>
            <p:spPr bwMode="auto">
              <a:xfrm>
                <a:off x="4438" y="3480"/>
                <a:ext cx="2" cy="3"/>
              </a:xfrm>
              <a:custGeom>
                <a:avLst/>
                <a:gdLst/>
                <a:ahLst/>
                <a:cxnLst>
                  <a:cxn ang="0">
                    <a:pos x="1" y="3"/>
                  </a:cxn>
                  <a:cxn ang="0">
                    <a:pos x="2" y="2"/>
                  </a:cxn>
                  <a:cxn ang="0">
                    <a:pos x="2" y="2"/>
                  </a:cxn>
                  <a:cxn ang="0">
                    <a:pos x="1" y="1"/>
                  </a:cxn>
                  <a:cxn ang="0">
                    <a:pos x="1" y="0"/>
                  </a:cxn>
                  <a:cxn ang="0">
                    <a:pos x="0" y="0"/>
                  </a:cxn>
                  <a:cxn ang="0">
                    <a:pos x="1" y="2"/>
                  </a:cxn>
                  <a:cxn ang="0">
                    <a:pos x="1" y="3"/>
                  </a:cxn>
                </a:cxnLst>
                <a:rect l="0" t="0" r="r" b="b"/>
                <a:pathLst>
                  <a:path w="2" h="3">
                    <a:moveTo>
                      <a:pt x="1" y="3"/>
                    </a:moveTo>
                    <a:lnTo>
                      <a:pt x="2" y="2"/>
                    </a:lnTo>
                    <a:lnTo>
                      <a:pt x="2" y="2"/>
                    </a:lnTo>
                    <a:lnTo>
                      <a:pt x="1" y="1"/>
                    </a:lnTo>
                    <a:lnTo>
                      <a:pt x="1" y="0"/>
                    </a:lnTo>
                    <a:lnTo>
                      <a:pt x="0" y="0"/>
                    </a:lnTo>
                    <a:lnTo>
                      <a:pt x="1" y="2"/>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19" name="Freeform 130"/>
              <p:cNvSpPr>
                <a:spLocks/>
              </p:cNvSpPr>
              <p:nvPr/>
            </p:nvSpPr>
            <p:spPr bwMode="auto">
              <a:xfrm>
                <a:off x="4409" y="3507"/>
                <a:ext cx="1" cy="1"/>
              </a:xfrm>
              <a:custGeom>
                <a:avLst/>
                <a:gdLst/>
                <a:ahLst/>
                <a:cxnLst>
                  <a:cxn ang="0">
                    <a:pos x="0" y="0"/>
                  </a:cxn>
                  <a:cxn ang="0">
                    <a:pos x="0" y="0"/>
                  </a:cxn>
                  <a:cxn ang="0">
                    <a:pos x="1" y="0"/>
                  </a:cxn>
                  <a:cxn ang="0">
                    <a:pos x="1" y="0"/>
                  </a:cxn>
                  <a:cxn ang="0">
                    <a:pos x="1" y="0"/>
                  </a:cxn>
                  <a:cxn ang="0">
                    <a:pos x="1" y="0"/>
                  </a:cxn>
                  <a:cxn ang="0">
                    <a:pos x="1" y="0"/>
                  </a:cxn>
                  <a:cxn ang="0">
                    <a:pos x="0" y="0"/>
                  </a:cxn>
                </a:cxnLst>
                <a:rect l="0" t="0" r="r" b="b"/>
                <a:pathLst>
                  <a:path w="1">
                    <a:moveTo>
                      <a:pt x="0" y="0"/>
                    </a:moveTo>
                    <a:lnTo>
                      <a:pt x="0" y="0"/>
                    </a:lnTo>
                    <a:lnTo>
                      <a:pt x="1" y="0"/>
                    </a:lnTo>
                    <a:lnTo>
                      <a:pt x="1" y="0"/>
                    </a:lnTo>
                    <a:lnTo>
                      <a:pt x="1" y="0"/>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0" name="Freeform 131"/>
              <p:cNvSpPr>
                <a:spLocks/>
              </p:cNvSpPr>
              <p:nvPr/>
            </p:nvSpPr>
            <p:spPr bwMode="auto">
              <a:xfrm>
                <a:off x="4442" y="3489"/>
                <a:ext cx="2" cy="3"/>
              </a:xfrm>
              <a:custGeom>
                <a:avLst/>
                <a:gdLst/>
                <a:ahLst/>
                <a:cxnLst>
                  <a:cxn ang="0">
                    <a:pos x="2" y="3"/>
                  </a:cxn>
                  <a:cxn ang="0">
                    <a:pos x="2" y="2"/>
                  </a:cxn>
                  <a:cxn ang="0">
                    <a:pos x="1" y="2"/>
                  </a:cxn>
                  <a:cxn ang="0">
                    <a:pos x="1" y="0"/>
                  </a:cxn>
                  <a:cxn ang="0">
                    <a:pos x="0" y="1"/>
                  </a:cxn>
                  <a:cxn ang="0">
                    <a:pos x="0" y="2"/>
                  </a:cxn>
                  <a:cxn ang="0">
                    <a:pos x="0" y="3"/>
                  </a:cxn>
                  <a:cxn ang="0">
                    <a:pos x="1" y="3"/>
                  </a:cxn>
                  <a:cxn ang="0">
                    <a:pos x="2" y="3"/>
                  </a:cxn>
                </a:cxnLst>
                <a:rect l="0" t="0" r="r" b="b"/>
                <a:pathLst>
                  <a:path w="2" h="3">
                    <a:moveTo>
                      <a:pt x="2" y="3"/>
                    </a:moveTo>
                    <a:lnTo>
                      <a:pt x="2" y="2"/>
                    </a:lnTo>
                    <a:lnTo>
                      <a:pt x="1" y="2"/>
                    </a:lnTo>
                    <a:lnTo>
                      <a:pt x="1" y="0"/>
                    </a:lnTo>
                    <a:lnTo>
                      <a:pt x="0" y="1"/>
                    </a:lnTo>
                    <a:lnTo>
                      <a:pt x="0" y="2"/>
                    </a:lnTo>
                    <a:lnTo>
                      <a:pt x="0" y="3"/>
                    </a:lnTo>
                    <a:lnTo>
                      <a:pt x="1"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1" name="Freeform 132"/>
              <p:cNvSpPr>
                <a:spLocks/>
              </p:cNvSpPr>
              <p:nvPr/>
            </p:nvSpPr>
            <p:spPr bwMode="auto">
              <a:xfrm>
                <a:off x="4415" y="3490"/>
                <a:ext cx="1" cy="1"/>
              </a:xfrm>
              <a:custGeom>
                <a:avLst/>
                <a:gdLst/>
                <a:ahLst/>
                <a:cxnLst>
                  <a:cxn ang="0">
                    <a:pos x="0" y="0"/>
                  </a:cxn>
                  <a:cxn ang="0">
                    <a:pos x="0" y="0"/>
                  </a:cxn>
                  <a:cxn ang="0">
                    <a:pos x="1" y="0"/>
                  </a:cxn>
                  <a:cxn ang="0">
                    <a:pos x="0" y="0"/>
                  </a:cxn>
                </a:cxnLst>
                <a:rect l="0" t="0" r="r" b="b"/>
                <a:pathLst>
                  <a:path w="1">
                    <a:moveTo>
                      <a:pt x="0" y="0"/>
                    </a:moveTo>
                    <a:lnTo>
                      <a:pt x="0"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2" name="Freeform 133"/>
              <p:cNvSpPr>
                <a:spLocks/>
              </p:cNvSpPr>
              <p:nvPr/>
            </p:nvSpPr>
            <p:spPr bwMode="auto">
              <a:xfrm>
                <a:off x="4399" y="3490"/>
                <a:ext cx="16" cy="11"/>
              </a:xfrm>
              <a:custGeom>
                <a:avLst/>
                <a:gdLst/>
                <a:ahLst/>
                <a:cxnLst>
                  <a:cxn ang="0">
                    <a:pos x="14" y="1"/>
                  </a:cxn>
                  <a:cxn ang="0">
                    <a:pos x="14" y="1"/>
                  </a:cxn>
                  <a:cxn ang="0">
                    <a:pos x="12" y="1"/>
                  </a:cxn>
                  <a:cxn ang="0">
                    <a:pos x="11" y="2"/>
                  </a:cxn>
                  <a:cxn ang="0">
                    <a:pos x="6" y="3"/>
                  </a:cxn>
                  <a:cxn ang="0">
                    <a:pos x="6" y="2"/>
                  </a:cxn>
                  <a:cxn ang="0">
                    <a:pos x="3" y="1"/>
                  </a:cxn>
                  <a:cxn ang="0">
                    <a:pos x="2" y="2"/>
                  </a:cxn>
                  <a:cxn ang="0">
                    <a:pos x="1" y="2"/>
                  </a:cxn>
                  <a:cxn ang="0">
                    <a:pos x="0" y="1"/>
                  </a:cxn>
                  <a:cxn ang="0">
                    <a:pos x="0" y="1"/>
                  </a:cxn>
                  <a:cxn ang="0">
                    <a:pos x="0" y="2"/>
                  </a:cxn>
                  <a:cxn ang="0">
                    <a:pos x="0" y="3"/>
                  </a:cxn>
                  <a:cxn ang="0">
                    <a:pos x="0" y="4"/>
                  </a:cxn>
                  <a:cxn ang="0">
                    <a:pos x="0" y="5"/>
                  </a:cxn>
                  <a:cxn ang="0">
                    <a:pos x="3" y="6"/>
                  </a:cxn>
                  <a:cxn ang="0">
                    <a:pos x="7" y="8"/>
                  </a:cxn>
                  <a:cxn ang="0">
                    <a:pos x="9" y="9"/>
                  </a:cxn>
                  <a:cxn ang="0">
                    <a:pos x="11" y="11"/>
                  </a:cxn>
                  <a:cxn ang="0">
                    <a:pos x="14" y="11"/>
                  </a:cxn>
                  <a:cxn ang="0">
                    <a:pos x="14" y="9"/>
                  </a:cxn>
                  <a:cxn ang="0">
                    <a:pos x="14" y="7"/>
                  </a:cxn>
                  <a:cxn ang="0">
                    <a:pos x="14" y="7"/>
                  </a:cxn>
                  <a:cxn ang="0">
                    <a:pos x="14" y="6"/>
                  </a:cxn>
                  <a:cxn ang="0">
                    <a:pos x="16" y="2"/>
                  </a:cxn>
                  <a:cxn ang="0">
                    <a:pos x="16" y="0"/>
                  </a:cxn>
                  <a:cxn ang="0">
                    <a:pos x="16" y="0"/>
                  </a:cxn>
                  <a:cxn ang="0">
                    <a:pos x="16" y="0"/>
                  </a:cxn>
                  <a:cxn ang="0">
                    <a:pos x="14" y="1"/>
                  </a:cxn>
                </a:cxnLst>
                <a:rect l="0" t="0" r="r" b="b"/>
                <a:pathLst>
                  <a:path w="16" h="11">
                    <a:moveTo>
                      <a:pt x="14" y="1"/>
                    </a:moveTo>
                    <a:lnTo>
                      <a:pt x="14" y="1"/>
                    </a:lnTo>
                    <a:lnTo>
                      <a:pt x="12" y="1"/>
                    </a:lnTo>
                    <a:lnTo>
                      <a:pt x="11" y="2"/>
                    </a:lnTo>
                    <a:lnTo>
                      <a:pt x="6" y="3"/>
                    </a:lnTo>
                    <a:lnTo>
                      <a:pt x="6" y="2"/>
                    </a:lnTo>
                    <a:lnTo>
                      <a:pt x="3" y="1"/>
                    </a:lnTo>
                    <a:lnTo>
                      <a:pt x="2" y="2"/>
                    </a:lnTo>
                    <a:lnTo>
                      <a:pt x="1" y="2"/>
                    </a:lnTo>
                    <a:lnTo>
                      <a:pt x="0" y="1"/>
                    </a:lnTo>
                    <a:lnTo>
                      <a:pt x="0" y="1"/>
                    </a:lnTo>
                    <a:lnTo>
                      <a:pt x="0" y="2"/>
                    </a:lnTo>
                    <a:lnTo>
                      <a:pt x="0" y="3"/>
                    </a:lnTo>
                    <a:lnTo>
                      <a:pt x="0" y="4"/>
                    </a:lnTo>
                    <a:lnTo>
                      <a:pt x="0" y="5"/>
                    </a:lnTo>
                    <a:lnTo>
                      <a:pt x="3" y="6"/>
                    </a:lnTo>
                    <a:lnTo>
                      <a:pt x="7" y="8"/>
                    </a:lnTo>
                    <a:lnTo>
                      <a:pt x="9" y="9"/>
                    </a:lnTo>
                    <a:lnTo>
                      <a:pt x="11" y="11"/>
                    </a:lnTo>
                    <a:lnTo>
                      <a:pt x="14" y="11"/>
                    </a:lnTo>
                    <a:lnTo>
                      <a:pt x="14" y="9"/>
                    </a:lnTo>
                    <a:lnTo>
                      <a:pt x="14" y="7"/>
                    </a:lnTo>
                    <a:lnTo>
                      <a:pt x="14" y="7"/>
                    </a:lnTo>
                    <a:lnTo>
                      <a:pt x="14" y="6"/>
                    </a:lnTo>
                    <a:lnTo>
                      <a:pt x="16" y="2"/>
                    </a:lnTo>
                    <a:lnTo>
                      <a:pt x="16" y="0"/>
                    </a:lnTo>
                    <a:lnTo>
                      <a:pt x="16" y="0"/>
                    </a:lnTo>
                    <a:lnTo>
                      <a:pt x="16" y="0"/>
                    </a:lnTo>
                    <a:lnTo>
                      <a:pt x="1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3" name="Freeform 134"/>
              <p:cNvSpPr>
                <a:spLocks/>
              </p:cNvSpPr>
              <p:nvPr/>
            </p:nvSpPr>
            <p:spPr bwMode="auto">
              <a:xfrm>
                <a:off x="4446" y="3490"/>
                <a:ext cx="13" cy="14"/>
              </a:xfrm>
              <a:custGeom>
                <a:avLst/>
                <a:gdLst/>
                <a:ahLst/>
                <a:cxnLst>
                  <a:cxn ang="0">
                    <a:pos x="6" y="1"/>
                  </a:cxn>
                  <a:cxn ang="0">
                    <a:pos x="6" y="1"/>
                  </a:cxn>
                  <a:cxn ang="0">
                    <a:pos x="5" y="0"/>
                  </a:cxn>
                  <a:cxn ang="0">
                    <a:pos x="4" y="0"/>
                  </a:cxn>
                  <a:cxn ang="0">
                    <a:pos x="2" y="2"/>
                  </a:cxn>
                  <a:cxn ang="0">
                    <a:pos x="1" y="1"/>
                  </a:cxn>
                  <a:cxn ang="0">
                    <a:pos x="0" y="3"/>
                  </a:cxn>
                  <a:cxn ang="0">
                    <a:pos x="0" y="4"/>
                  </a:cxn>
                  <a:cxn ang="0">
                    <a:pos x="0" y="6"/>
                  </a:cxn>
                  <a:cxn ang="0">
                    <a:pos x="2" y="6"/>
                  </a:cxn>
                  <a:cxn ang="0">
                    <a:pos x="3" y="7"/>
                  </a:cxn>
                  <a:cxn ang="0">
                    <a:pos x="3" y="9"/>
                  </a:cxn>
                  <a:cxn ang="0">
                    <a:pos x="3" y="10"/>
                  </a:cxn>
                  <a:cxn ang="0">
                    <a:pos x="4" y="11"/>
                  </a:cxn>
                  <a:cxn ang="0">
                    <a:pos x="4" y="11"/>
                  </a:cxn>
                  <a:cxn ang="0">
                    <a:pos x="4" y="10"/>
                  </a:cxn>
                  <a:cxn ang="0">
                    <a:pos x="5" y="10"/>
                  </a:cxn>
                  <a:cxn ang="0">
                    <a:pos x="5" y="10"/>
                  </a:cxn>
                  <a:cxn ang="0">
                    <a:pos x="6" y="10"/>
                  </a:cxn>
                  <a:cxn ang="0">
                    <a:pos x="7" y="14"/>
                  </a:cxn>
                  <a:cxn ang="0">
                    <a:pos x="7" y="14"/>
                  </a:cxn>
                  <a:cxn ang="0">
                    <a:pos x="7" y="11"/>
                  </a:cxn>
                  <a:cxn ang="0">
                    <a:pos x="8" y="11"/>
                  </a:cxn>
                  <a:cxn ang="0">
                    <a:pos x="9" y="12"/>
                  </a:cxn>
                  <a:cxn ang="0">
                    <a:pos x="11" y="14"/>
                  </a:cxn>
                  <a:cxn ang="0">
                    <a:pos x="10" y="8"/>
                  </a:cxn>
                  <a:cxn ang="0">
                    <a:pos x="9" y="7"/>
                  </a:cxn>
                  <a:cxn ang="0">
                    <a:pos x="9" y="6"/>
                  </a:cxn>
                  <a:cxn ang="0">
                    <a:pos x="11" y="7"/>
                  </a:cxn>
                  <a:cxn ang="0">
                    <a:pos x="11" y="7"/>
                  </a:cxn>
                  <a:cxn ang="0">
                    <a:pos x="11" y="7"/>
                  </a:cxn>
                  <a:cxn ang="0">
                    <a:pos x="12" y="6"/>
                  </a:cxn>
                  <a:cxn ang="0">
                    <a:pos x="13" y="6"/>
                  </a:cxn>
                  <a:cxn ang="0">
                    <a:pos x="13" y="6"/>
                  </a:cxn>
                  <a:cxn ang="0">
                    <a:pos x="11" y="5"/>
                  </a:cxn>
                  <a:cxn ang="0">
                    <a:pos x="11" y="3"/>
                  </a:cxn>
                  <a:cxn ang="0">
                    <a:pos x="11" y="3"/>
                  </a:cxn>
                  <a:cxn ang="0">
                    <a:pos x="6" y="1"/>
                  </a:cxn>
                </a:cxnLst>
                <a:rect l="0" t="0" r="r" b="b"/>
                <a:pathLst>
                  <a:path w="13" h="14">
                    <a:moveTo>
                      <a:pt x="6" y="1"/>
                    </a:moveTo>
                    <a:lnTo>
                      <a:pt x="6" y="1"/>
                    </a:lnTo>
                    <a:lnTo>
                      <a:pt x="5" y="0"/>
                    </a:lnTo>
                    <a:lnTo>
                      <a:pt x="4" y="0"/>
                    </a:lnTo>
                    <a:lnTo>
                      <a:pt x="2" y="2"/>
                    </a:lnTo>
                    <a:lnTo>
                      <a:pt x="1" y="1"/>
                    </a:lnTo>
                    <a:lnTo>
                      <a:pt x="0" y="3"/>
                    </a:lnTo>
                    <a:lnTo>
                      <a:pt x="0" y="4"/>
                    </a:lnTo>
                    <a:lnTo>
                      <a:pt x="0" y="6"/>
                    </a:lnTo>
                    <a:lnTo>
                      <a:pt x="2" y="6"/>
                    </a:lnTo>
                    <a:lnTo>
                      <a:pt x="3" y="7"/>
                    </a:lnTo>
                    <a:lnTo>
                      <a:pt x="3" y="9"/>
                    </a:lnTo>
                    <a:lnTo>
                      <a:pt x="3" y="10"/>
                    </a:lnTo>
                    <a:lnTo>
                      <a:pt x="4" y="11"/>
                    </a:lnTo>
                    <a:lnTo>
                      <a:pt x="4" y="11"/>
                    </a:lnTo>
                    <a:lnTo>
                      <a:pt x="4" y="10"/>
                    </a:lnTo>
                    <a:lnTo>
                      <a:pt x="5" y="10"/>
                    </a:lnTo>
                    <a:lnTo>
                      <a:pt x="5" y="10"/>
                    </a:lnTo>
                    <a:lnTo>
                      <a:pt x="6" y="10"/>
                    </a:lnTo>
                    <a:lnTo>
                      <a:pt x="7" y="14"/>
                    </a:lnTo>
                    <a:lnTo>
                      <a:pt x="7" y="14"/>
                    </a:lnTo>
                    <a:lnTo>
                      <a:pt x="7" y="11"/>
                    </a:lnTo>
                    <a:lnTo>
                      <a:pt x="8" y="11"/>
                    </a:lnTo>
                    <a:lnTo>
                      <a:pt x="9" y="12"/>
                    </a:lnTo>
                    <a:lnTo>
                      <a:pt x="11" y="14"/>
                    </a:lnTo>
                    <a:lnTo>
                      <a:pt x="10" y="8"/>
                    </a:lnTo>
                    <a:lnTo>
                      <a:pt x="9" y="7"/>
                    </a:lnTo>
                    <a:lnTo>
                      <a:pt x="9" y="6"/>
                    </a:lnTo>
                    <a:lnTo>
                      <a:pt x="11" y="7"/>
                    </a:lnTo>
                    <a:lnTo>
                      <a:pt x="11" y="7"/>
                    </a:lnTo>
                    <a:lnTo>
                      <a:pt x="11" y="7"/>
                    </a:lnTo>
                    <a:lnTo>
                      <a:pt x="12" y="6"/>
                    </a:lnTo>
                    <a:lnTo>
                      <a:pt x="13" y="6"/>
                    </a:lnTo>
                    <a:lnTo>
                      <a:pt x="13" y="6"/>
                    </a:lnTo>
                    <a:lnTo>
                      <a:pt x="11" y="5"/>
                    </a:lnTo>
                    <a:lnTo>
                      <a:pt x="11" y="3"/>
                    </a:lnTo>
                    <a:lnTo>
                      <a:pt x="11" y="3"/>
                    </a:lnTo>
                    <a:lnTo>
                      <a:pt x="6"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4" name="Freeform 135"/>
              <p:cNvSpPr>
                <a:spLocks/>
              </p:cNvSpPr>
              <p:nvPr/>
            </p:nvSpPr>
            <p:spPr bwMode="auto">
              <a:xfrm>
                <a:off x="4429" y="3326"/>
                <a:ext cx="5" cy="10"/>
              </a:xfrm>
              <a:custGeom>
                <a:avLst/>
                <a:gdLst/>
                <a:ahLst/>
                <a:cxnLst>
                  <a:cxn ang="0">
                    <a:pos x="5" y="1"/>
                  </a:cxn>
                  <a:cxn ang="0">
                    <a:pos x="5" y="0"/>
                  </a:cxn>
                  <a:cxn ang="0">
                    <a:pos x="4" y="0"/>
                  </a:cxn>
                  <a:cxn ang="0">
                    <a:pos x="3" y="0"/>
                  </a:cxn>
                  <a:cxn ang="0">
                    <a:pos x="2" y="0"/>
                  </a:cxn>
                  <a:cxn ang="0">
                    <a:pos x="0" y="3"/>
                  </a:cxn>
                  <a:cxn ang="0">
                    <a:pos x="0" y="7"/>
                  </a:cxn>
                  <a:cxn ang="0">
                    <a:pos x="0" y="7"/>
                  </a:cxn>
                  <a:cxn ang="0">
                    <a:pos x="0" y="8"/>
                  </a:cxn>
                  <a:cxn ang="0">
                    <a:pos x="1" y="8"/>
                  </a:cxn>
                  <a:cxn ang="0">
                    <a:pos x="0" y="9"/>
                  </a:cxn>
                  <a:cxn ang="0">
                    <a:pos x="0" y="10"/>
                  </a:cxn>
                  <a:cxn ang="0">
                    <a:pos x="1" y="10"/>
                  </a:cxn>
                  <a:cxn ang="0">
                    <a:pos x="2" y="8"/>
                  </a:cxn>
                  <a:cxn ang="0">
                    <a:pos x="3" y="7"/>
                  </a:cxn>
                  <a:cxn ang="0">
                    <a:pos x="3" y="6"/>
                  </a:cxn>
                  <a:cxn ang="0">
                    <a:pos x="4" y="5"/>
                  </a:cxn>
                  <a:cxn ang="0">
                    <a:pos x="4" y="2"/>
                  </a:cxn>
                  <a:cxn ang="0">
                    <a:pos x="4" y="2"/>
                  </a:cxn>
                  <a:cxn ang="0">
                    <a:pos x="5" y="1"/>
                  </a:cxn>
                </a:cxnLst>
                <a:rect l="0" t="0" r="r" b="b"/>
                <a:pathLst>
                  <a:path w="5" h="10">
                    <a:moveTo>
                      <a:pt x="5" y="1"/>
                    </a:moveTo>
                    <a:lnTo>
                      <a:pt x="5" y="0"/>
                    </a:lnTo>
                    <a:lnTo>
                      <a:pt x="4" y="0"/>
                    </a:lnTo>
                    <a:lnTo>
                      <a:pt x="3" y="0"/>
                    </a:lnTo>
                    <a:lnTo>
                      <a:pt x="2" y="0"/>
                    </a:lnTo>
                    <a:lnTo>
                      <a:pt x="0" y="3"/>
                    </a:lnTo>
                    <a:lnTo>
                      <a:pt x="0" y="7"/>
                    </a:lnTo>
                    <a:lnTo>
                      <a:pt x="0" y="7"/>
                    </a:lnTo>
                    <a:lnTo>
                      <a:pt x="0" y="8"/>
                    </a:lnTo>
                    <a:lnTo>
                      <a:pt x="1" y="8"/>
                    </a:lnTo>
                    <a:lnTo>
                      <a:pt x="0" y="9"/>
                    </a:lnTo>
                    <a:lnTo>
                      <a:pt x="0" y="10"/>
                    </a:lnTo>
                    <a:lnTo>
                      <a:pt x="1" y="10"/>
                    </a:lnTo>
                    <a:lnTo>
                      <a:pt x="2" y="8"/>
                    </a:lnTo>
                    <a:lnTo>
                      <a:pt x="3" y="7"/>
                    </a:lnTo>
                    <a:lnTo>
                      <a:pt x="3" y="6"/>
                    </a:lnTo>
                    <a:lnTo>
                      <a:pt x="4" y="5"/>
                    </a:lnTo>
                    <a:lnTo>
                      <a:pt x="4" y="2"/>
                    </a:lnTo>
                    <a:lnTo>
                      <a:pt x="4" y="2"/>
                    </a:lnTo>
                    <a:lnTo>
                      <a:pt x="5"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5" name="Freeform 136"/>
              <p:cNvSpPr>
                <a:spLocks/>
              </p:cNvSpPr>
              <p:nvPr/>
            </p:nvSpPr>
            <p:spPr bwMode="auto">
              <a:xfrm>
                <a:off x="4438" y="3300"/>
                <a:ext cx="2" cy="3"/>
              </a:xfrm>
              <a:custGeom>
                <a:avLst/>
                <a:gdLst/>
                <a:ahLst/>
                <a:cxnLst>
                  <a:cxn ang="0">
                    <a:pos x="0" y="0"/>
                  </a:cxn>
                  <a:cxn ang="0">
                    <a:pos x="0" y="2"/>
                  </a:cxn>
                  <a:cxn ang="0">
                    <a:pos x="0" y="3"/>
                  </a:cxn>
                  <a:cxn ang="0">
                    <a:pos x="1" y="3"/>
                  </a:cxn>
                  <a:cxn ang="0">
                    <a:pos x="1" y="3"/>
                  </a:cxn>
                  <a:cxn ang="0">
                    <a:pos x="2" y="3"/>
                  </a:cxn>
                  <a:cxn ang="0">
                    <a:pos x="1" y="3"/>
                  </a:cxn>
                  <a:cxn ang="0">
                    <a:pos x="1" y="2"/>
                  </a:cxn>
                  <a:cxn ang="0">
                    <a:pos x="1" y="2"/>
                  </a:cxn>
                  <a:cxn ang="0">
                    <a:pos x="2" y="1"/>
                  </a:cxn>
                  <a:cxn ang="0">
                    <a:pos x="2" y="0"/>
                  </a:cxn>
                  <a:cxn ang="0">
                    <a:pos x="1" y="0"/>
                  </a:cxn>
                  <a:cxn ang="0">
                    <a:pos x="1" y="0"/>
                  </a:cxn>
                  <a:cxn ang="0">
                    <a:pos x="1" y="0"/>
                  </a:cxn>
                  <a:cxn ang="0">
                    <a:pos x="0" y="0"/>
                  </a:cxn>
                  <a:cxn ang="0">
                    <a:pos x="1" y="0"/>
                  </a:cxn>
                  <a:cxn ang="0">
                    <a:pos x="1" y="1"/>
                  </a:cxn>
                  <a:cxn ang="0">
                    <a:pos x="0" y="0"/>
                  </a:cxn>
                </a:cxnLst>
                <a:rect l="0" t="0" r="r" b="b"/>
                <a:pathLst>
                  <a:path w="2" h="3">
                    <a:moveTo>
                      <a:pt x="0" y="0"/>
                    </a:moveTo>
                    <a:lnTo>
                      <a:pt x="0" y="2"/>
                    </a:lnTo>
                    <a:lnTo>
                      <a:pt x="0" y="3"/>
                    </a:lnTo>
                    <a:lnTo>
                      <a:pt x="1" y="3"/>
                    </a:lnTo>
                    <a:lnTo>
                      <a:pt x="1" y="3"/>
                    </a:lnTo>
                    <a:lnTo>
                      <a:pt x="2" y="3"/>
                    </a:lnTo>
                    <a:lnTo>
                      <a:pt x="1" y="3"/>
                    </a:lnTo>
                    <a:lnTo>
                      <a:pt x="1" y="2"/>
                    </a:lnTo>
                    <a:lnTo>
                      <a:pt x="1" y="2"/>
                    </a:lnTo>
                    <a:lnTo>
                      <a:pt x="2" y="1"/>
                    </a:lnTo>
                    <a:lnTo>
                      <a:pt x="2" y="0"/>
                    </a:lnTo>
                    <a:lnTo>
                      <a:pt x="1" y="0"/>
                    </a:lnTo>
                    <a:lnTo>
                      <a:pt x="1" y="0"/>
                    </a:lnTo>
                    <a:lnTo>
                      <a:pt x="1" y="0"/>
                    </a:lnTo>
                    <a:lnTo>
                      <a:pt x="0" y="0"/>
                    </a:lnTo>
                    <a:lnTo>
                      <a:pt x="1" y="0"/>
                    </a:lnTo>
                    <a:lnTo>
                      <a:pt x="1"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6" name="Freeform 137"/>
              <p:cNvSpPr>
                <a:spLocks/>
              </p:cNvSpPr>
              <p:nvPr/>
            </p:nvSpPr>
            <p:spPr bwMode="auto">
              <a:xfrm>
                <a:off x="4402" y="3358"/>
                <a:ext cx="2" cy="4"/>
              </a:xfrm>
              <a:custGeom>
                <a:avLst/>
                <a:gdLst/>
                <a:ahLst/>
                <a:cxnLst>
                  <a:cxn ang="0">
                    <a:pos x="0" y="4"/>
                  </a:cxn>
                  <a:cxn ang="0">
                    <a:pos x="0" y="4"/>
                  </a:cxn>
                  <a:cxn ang="0">
                    <a:pos x="1" y="4"/>
                  </a:cxn>
                  <a:cxn ang="0">
                    <a:pos x="1" y="4"/>
                  </a:cxn>
                  <a:cxn ang="0">
                    <a:pos x="2" y="4"/>
                  </a:cxn>
                  <a:cxn ang="0">
                    <a:pos x="2" y="4"/>
                  </a:cxn>
                  <a:cxn ang="0">
                    <a:pos x="2" y="4"/>
                  </a:cxn>
                  <a:cxn ang="0">
                    <a:pos x="2" y="3"/>
                  </a:cxn>
                  <a:cxn ang="0">
                    <a:pos x="2" y="2"/>
                  </a:cxn>
                  <a:cxn ang="0">
                    <a:pos x="2" y="1"/>
                  </a:cxn>
                  <a:cxn ang="0">
                    <a:pos x="2" y="1"/>
                  </a:cxn>
                  <a:cxn ang="0">
                    <a:pos x="1" y="1"/>
                  </a:cxn>
                  <a:cxn ang="0">
                    <a:pos x="1" y="0"/>
                  </a:cxn>
                  <a:cxn ang="0">
                    <a:pos x="0" y="0"/>
                  </a:cxn>
                  <a:cxn ang="0">
                    <a:pos x="0" y="0"/>
                  </a:cxn>
                  <a:cxn ang="0">
                    <a:pos x="0" y="1"/>
                  </a:cxn>
                  <a:cxn ang="0">
                    <a:pos x="1" y="1"/>
                  </a:cxn>
                  <a:cxn ang="0">
                    <a:pos x="1" y="2"/>
                  </a:cxn>
                  <a:cxn ang="0">
                    <a:pos x="0" y="1"/>
                  </a:cxn>
                  <a:cxn ang="0">
                    <a:pos x="0" y="1"/>
                  </a:cxn>
                  <a:cxn ang="0">
                    <a:pos x="0" y="2"/>
                  </a:cxn>
                  <a:cxn ang="0">
                    <a:pos x="0" y="3"/>
                  </a:cxn>
                  <a:cxn ang="0">
                    <a:pos x="0" y="4"/>
                  </a:cxn>
                </a:cxnLst>
                <a:rect l="0" t="0" r="r" b="b"/>
                <a:pathLst>
                  <a:path w="2" h="4">
                    <a:moveTo>
                      <a:pt x="0" y="4"/>
                    </a:moveTo>
                    <a:lnTo>
                      <a:pt x="0" y="4"/>
                    </a:lnTo>
                    <a:lnTo>
                      <a:pt x="1" y="4"/>
                    </a:lnTo>
                    <a:lnTo>
                      <a:pt x="1" y="4"/>
                    </a:lnTo>
                    <a:lnTo>
                      <a:pt x="2" y="4"/>
                    </a:lnTo>
                    <a:lnTo>
                      <a:pt x="2" y="4"/>
                    </a:lnTo>
                    <a:lnTo>
                      <a:pt x="2" y="4"/>
                    </a:lnTo>
                    <a:lnTo>
                      <a:pt x="2" y="3"/>
                    </a:lnTo>
                    <a:lnTo>
                      <a:pt x="2" y="2"/>
                    </a:lnTo>
                    <a:lnTo>
                      <a:pt x="2" y="1"/>
                    </a:lnTo>
                    <a:lnTo>
                      <a:pt x="2" y="1"/>
                    </a:lnTo>
                    <a:lnTo>
                      <a:pt x="1" y="1"/>
                    </a:lnTo>
                    <a:lnTo>
                      <a:pt x="1" y="0"/>
                    </a:lnTo>
                    <a:lnTo>
                      <a:pt x="0" y="0"/>
                    </a:lnTo>
                    <a:lnTo>
                      <a:pt x="0" y="0"/>
                    </a:lnTo>
                    <a:lnTo>
                      <a:pt x="0" y="1"/>
                    </a:lnTo>
                    <a:lnTo>
                      <a:pt x="1" y="1"/>
                    </a:lnTo>
                    <a:lnTo>
                      <a:pt x="1" y="2"/>
                    </a:lnTo>
                    <a:lnTo>
                      <a:pt x="0" y="1"/>
                    </a:lnTo>
                    <a:lnTo>
                      <a:pt x="0" y="1"/>
                    </a:lnTo>
                    <a:lnTo>
                      <a:pt x="0" y="2"/>
                    </a:lnTo>
                    <a:lnTo>
                      <a:pt x="0" y="3"/>
                    </a:lnTo>
                    <a:lnTo>
                      <a:pt x="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7" name="Freeform 138"/>
              <p:cNvSpPr>
                <a:spLocks/>
              </p:cNvSpPr>
              <p:nvPr/>
            </p:nvSpPr>
            <p:spPr bwMode="auto">
              <a:xfrm>
                <a:off x="4291" y="3278"/>
                <a:ext cx="2" cy="3"/>
              </a:xfrm>
              <a:custGeom>
                <a:avLst/>
                <a:gdLst/>
                <a:ahLst/>
                <a:cxnLst>
                  <a:cxn ang="0">
                    <a:pos x="1" y="1"/>
                  </a:cxn>
                  <a:cxn ang="0">
                    <a:pos x="2" y="3"/>
                  </a:cxn>
                  <a:cxn ang="0">
                    <a:pos x="2" y="3"/>
                  </a:cxn>
                  <a:cxn ang="0">
                    <a:pos x="2" y="3"/>
                  </a:cxn>
                  <a:cxn ang="0">
                    <a:pos x="2" y="2"/>
                  </a:cxn>
                  <a:cxn ang="0">
                    <a:pos x="2" y="0"/>
                  </a:cxn>
                  <a:cxn ang="0">
                    <a:pos x="1" y="0"/>
                  </a:cxn>
                  <a:cxn ang="0">
                    <a:pos x="0" y="0"/>
                  </a:cxn>
                  <a:cxn ang="0">
                    <a:pos x="0" y="0"/>
                  </a:cxn>
                  <a:cxn ang="0">
                    <a:pos x="0" y="0"/>
                  </a:cxn>
                  <a:cxn ang="0">
                    <a:pos x="1" y="1"/>
                  </a:cxn>
                </a:cxnLst>
                <a:rect l="0" t="0" r="r" b="b"/>
                <a:pathLst>
                  <a:path w="2" h="3">
                    <a:moveTo>
                      <a:pt x="1" y="1"/>
                    </a:moveTo>
                    <a:lnTo>
                      <a:pt x="2" y="3"/>
                    </a:lnTo>
                    <a:lnTo>
                      <a:pt x="2" y="3"/>
                    </a:lnTo>
                    <a:lnTo>
                      <a:pt x="2" y="3"/>
                    </a:lnTo>
                    <a:lnTo>
                      <a:pt x="2" y="2"/>
                    </a:lnTo>
                    <a:lnTo>
                      <a:pt x="2" y="0"/>
                    </a:lnTo>
                    <a:lnTo>
                      <a:pt x="1" y="0"/>
                    </a:lnTo>
                    <a:lnTo>
                      <a:pt x="0" y="0"/>
                    </a:lnTo>
                    <a:lnTo>
                      <a:pt x="0" y="0"/>
                    </a:lnTo>
                    <a:lnTo>
                      <a:pt x="0" y="0"/>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8" name="Freeform 139"/>
              <p:cNvSpPr>
                <a:spLocks/>
              </p:cNvSpPr>
              <p:nvPr/>
            </p:nvSpPr>
            <p:spPr bwMode="auto">
              <a:xfrm>
                <a:off x="4419" y="3332"/>
                <a:ext cx="4" cy="11"/>
              </a:xfrm>
              <a:custGeom>
                <a:avLst/>
                <a:gdLst/>
                <a:ahLst/>
                <a:cxnLst>
                  <a:cxn ang="0">
                    <a:pos x="4" y="1"/>
                  </a:cxn>
                  <a:cxn ang="0">
                    <a:pos x="4" y="0"/>
                  </a:cxn>
                  <a:cxn ang="0">
                    <a:pos x="3" y="1"/>
                  </a:cxn>
                  <a:cxn ang="0">
                    <a:pos x="0" y="11"/>
                  </a:cxn>
                  <a:cxn ang="0">
                    <a:pos x="1" y="10"/>
                  </a:cxn>
                  <a:cxn ang="0">
                    <a:pos x="4" y="1"/>
                  </a:cxn>
                  <a:cxn ang="0">
                    <a:pos x="4" y="1"/>
                  </a:cxn>
                </a:cxnLst>
                <a:rect l="0" t="0" r="r" b="b"/>
                <a:pathLst>
                  <a:path w="4" h="11">
                    <a:moveTo>
                      <a:pt x="4" y="1"/>
                    </a:moveTo>
                    <a:lnTo>
                      <a:pt x="4" y="0"/>
                    </a:lnTo>
                    <a:lnTo>
                      <a:pt x="3" y="1"/>
                    </a:lnTo>
                    <a:lnTo>
                      <a:pt x="0" y="11"/>
                    </a:lnTo>
                    <a:lnTo>
                      <a:pt x="1" y="10"/>
                    </a:lnTo>
                    <a:lnTo>
                      <a:pt x="4"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29" name="Freeform 140"/>
              <p:cNvSpPr>
                <a:spLocks/>
              </p:cNvSpPr>
              <p:nvPr/>
            </p:nvSpPr>
            <p:spPr bwMode="auto">
              <a:xfrm>
                <a:off x="4449" y="3301"/>
                <a:ext cx="1" cy="2"/>
              </a:xfrm>
              <a:custGeom>
                <a:avLst/>
                <a:gdLst/>
                <a:ahLst/>
                <a:cxnLst>
                  <a:cxn ang="0">
                    <a:pos x="1" y="1"/>
                  </a:cxn>
                  <a:cxn ang="0">
                    <a:pos x="1" y="0"/>
                  </a:cxn>
                  <a:cxn ang="0">
                    <a:pos x="0" y="0"/>
                  </a:cxn>
                  <a:cxn ang="0">
                    <a:pos x="0" y="1"/>
                  </a:cxn>
                  <a:cxn ang="0">
                    <a:pos x="0" y="2"/>
                  </a:cxn>
                  <a:cxn ang="0">
                    <a:pos x="1" y="2"/>
                  </a:cxn>
                  <a:cxn ang="0">
                    <a:pos x="1" y="1"/>
                  </a:cxn>
                </a:cxnLst>
                <a:rect l="0" t="0" r="r" b="b"/>
                <a:pathLst>
                  <a:path w="1" h="2">
                    <a:moveTo>
                      <a:pt x="1" y="1"/>
                    </a:moveTo>
                    <a:lnTo>
                      <a:pt x="1" y="0"/>
                    </a:lnTo>
                    <a:lnTo>
                      <a:pt x="0" y="0"/>
                    </a:lnTo>
                    <a:lnTo>
                      <a:pt x="0" y="1"/>
                    </a:lnTo>
                    <a:lnTo>
                      <a:pt x="0" y="2"/>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0" name="Freeform 141"/>
              <p:cNvSpPr>
                <a:spLocks/>
              </p:cNvSpPr>
              <p:nvPr/>
            </p:nvSpPr>
            <p:spPr bwMode="auto">
              <a:xfrm>
                <a:off x="4359" y="3304"/>
                <a:ext cx="1" cy="3"/>
              </a:xfrm>
              <a:custGeom>
                <a:avLst/>
                <a:gdLst/>
                <a:ahLst/>
                <a:cxnLst>
                  <a:cxn ang="0">
                    <a:pos x="0" y="0"/>
                  </a:cxn>
                  <a:cxn ang="0">
                    <a:pos x="0" y="0"/>
                  </a:cxn>
                  <a:cxn ang="0">
                    <a:pos x="0" y="2"/>
                  </a:cxn>
                  <a:cxn ang="0">
                    <a:pos x="0" y="3"/>
                  </a:cxn>
                  <a:cxn ang="0">
                    <a:pos x="0" y="1"/>
                  </a:cxn>
                  <a:cxn ang="0">
                    <a:pos x="0" y="0"/>
                  </a:cxn>
                </a:cxnLst>
                <a:rect l="0" t="0" r="r" b="b"/>
                <a:pathLst>
                  <a:path h="3">
                    <a:moveTo>
                      <a:pt x="0" y="0"/>
                    </a:moveTo>
                    <a:lnTo>
                      <a:pt x="0" y="0"/>
                    </a:lnTo>
                    <a:lnTo>
                      <a:pt x="0" y="2"/>
                    </a:lnTo>
                    <a:lnTo>
                      <a:pt x="0" y="3"/>
                    </a:lnTo>
                    <a:lnTo>
                      <a:pt x="0"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1" name="Freeform 142"/>
              <p:cNvSpPr>
                <a:spLocks/>
              </p:cNvSpPr>
              <p:nvPr/>
            </p:nvSpPr>
            <p:spPr bwMode="auto">
              <a:xfrm>
                <a:off x="4450" y="3318"/>
                <a:ext cx="7" cy="7"/>
              </a:xfrm>
              <a:custGeom>
                <a:avLst/>
                <a:gdLst/>
                <a:ahLst/>
                <a:cxnLst>
                  <a:cxn ang="0">
                    <a:pos x="0" y="2"/>
                  </a:cxn>
                  <a:cxn ang="0">
                    <a:pos x="0" y="4"/>
                  </a:cxn>
                  <a:cxn ang="0">
                    <a:pos x="0" y="5"/>
                  </a:cxn>
                  <a:cxn ang="0">
                    <a:pos x="1" y="5"/>
                  </a:cxn>
                  <a:cxn ang="0">
                    <a:pos x="1" y="6"/>
                  </a:cxn>
                  <a:cxn ang="0">
                    <a:pos x="0" y="7"/>
                  </a:cxn>
                  <a:cxn ang="0">
                    <a:pos x="0" y="7"/>
                  </a:cxn>
                  <a:cxn ang="0">
                    <a:pos x="2" y="5"/>
                  </a:cxn>
                  <a:cxn ang="0">
                    <a:pos x="3" y="4"/>
                  </a:cxn>
                  <a:cxn ang="0">
                    <a:pos x="3" y="4"/>
                  </a:cxn>
                  <a:cxn ang="0">
                    <a:pos x="4" y="4"/>
                  </a:cxn>
                  <a:cxn ang="0">
                    <a:pos x="4" y="4"/>
                  </a:cxn>
                  <a:cxn ang="0">
                    <a:pos x="5" y="4"/>
                  </a:cxn>
                  <a:cxn ang="0">
                    <a:pos x="6" y="3"/>
                  </a:cxn>
                  <a:cxn ang="0">
                    <a:pos x="7" y="3"/>
                  </a:cxn>
                  <a:cxn ang="0">
                    <a:pos x="7" y="2"/>
                  </a:cxn>
                  <a:cxn ang="0">
                    <a:pos x="7" y="2"/>
                  </a:cxn>
                  <a:cxn ang="0">
                    <a:pos x="7" y="1"/>
                  </a:cxn>
                  <a:cxn ang="0">
                    <a:pos x="6" y="1"/>
                  </a:cxn>
                  <a:cxn ang="0">
                    <a:pos x="6" y="0"/>
                  </a:cxn>
                  <a:cxn ang="0">
                    <a:pos x="3" y="0"/>
                  </a:cxn>
                  <a:cxn ang="0">
                    <a:pos x="2" y="2"/>
                  </a:cxn>
                  <a:cxn ang="0">
                    <a:pos x="1" y="2"/>
                  </a:cxn>
                  <a:cxn ang="0">
                    <a:pos x="1" y="2"/>
                  </a:cxn>
                  <a:cxn ang="0">
                    <a:pos x="0" y="2"/>
                  </a:cxn>
                </a:cxnLst>
                <a:rect l="0" t="0" r="r" b="b"/>
                <a:pathLst>
                  <a:path w="7" h="7">
                    <a:moveTo>
                      <a:pt x="0" y="2"/>
                    </a:moveTo>
                    <a:lnTo>
                      <a:pt x="0" y="4"/>
                    </a:lnTo>
                    <a:lnTo>
                      <a:pt x="0" y="5"/>
                    </a:lnTo>
                    <a:lnTo>
                      <a:pt x="1" y="5"/>
                    </a:lnTo>
                    <a:lnTo>
                      <a:pt x="1" y="6"/>
                    </a:lnTo>
                    <a:lnTo>
                      <a:pt x="0" y="7"/>
                    </a:lnTo>
                    <a:lnTo>
                      <a:pt x="0" y="7"/>
                    </a:lnTo>
                    <a:lnTo>
                      <a:pt x="2" y="5"/>
                    </a:lnTo>
                    <a:lnTo>
                      <a:pt x="3" y="4"/>
                    </a:lnTo>
                    <a:lnTo>
                      <a:pt x="3" y="4"/>
                    </a:lnTo>
                    <a:lnTo>
                      <a:pt x="4" y="4"/>
                    </a:lnTo>
                    <a:lnTo>
                      <a:pt x="4" y="4"/>
                    </a:lnTo>
                    <a:lnTo>
                      <a:pt x="5" y="4"/>
                    </a:lnTo>
                    <a:lnTo>
                      <a:pt x="6" y="3"/>
                    </a:lnTo>
                    <a:lnTo>
                      <a:pt x="7" y="3"/>
                    </a:lnTo>
                    <a:lnTo>
                      <a:pt x="7" y="2"/>
                    </a:lnTo>
                    <a:lnTo>
                      <a:pt x="7" y="2"/>
                    </a:lnTo>
                    <a:lnTo>
                      <a:pt x="7" y="1"/>
                    </a:lnTo>
                    <a:lnTo>
                      <a:pt x="6" y="1"/>
                    </a:lnTo>
                    <a:lnTo>
                      <a:pt x="6" y="0"/>
                    </a:lnTo>
                    <a:lnTo>
                      <a:pt x="3" y="0"/>
                    </a:lnTo>
                    <a:lnTo>
                      <a:pt x="2" y="2"/>
                    </a:lnTo>
                    <a:lnTo>
                      <a:pt x="1" y="2"/>
                    </a:lnTo>
                    <a:lnTo>
                      <a:pt x="1"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2" name="Freeform 143"/>
              <p:cNvSpPr>
                <a:spLocks/>
              </p:cNvSpPr>
              <p:nvPr/>
            </p:nvSpPr>
            <p:spPr bwMode="auto">
              <a:xfrm>
                <a:off x="4452" y="3300"/>
                <a:ext cx="3" cy="3"/>
              </a:xfrm>
              <a:custGeom>
                <a:avLst/>
                <a:gdLst/>
                <a:ahLst/>
                <a:cxnLst>
                  <a:cxn ang="0">
                    <a:pos x="1" y="3"/>
                  </a:cxn>
                  <a:cxn ang="0">
                    <a:pos x="2" y="3"/>
                  </a:cxn>
                  <a:cxn ang="0">
                    <a:pos x="3" y="0"/>
                  </a:cxn>
                  <a:cxn ang="0">
                    <a:pos x="2" y="1"/>
                  </a:cxn>
                  <a:cxn ang="0">
                    <a:pos x="1" y="2"/>
                  </a:cxn>
                  <a:cxn ang="0">
                    <a:pos x="1" y="3"/>
                  </a:cxn>
                  <a:cxn ang="0">
                    <a:pos x="1" y="3"/>
                  </a:cxn>
                  <a:cxn ang="0">
                    <a:pos x="0" y="3"/>
                  </a:cxn>
                  <a:cxn ang="0">
                    <a:pos x="1" y="3"/>
                  </a:cxn>
                  <a:cxn ang="0">
                    <a:pos x="1" y="3"/>
                  </a:cxn>
                </a:cxnLst>
                <a:rect l="0" t="0" r="r" b="b"/>
                <a:pathLst>
                  <a:path w="3" h="3">
                    <a:moveTo>
                      <a:pt x="1" y="3"/>
                    </a:moveTo>
                    <a:lnTo>
                      <a:pt x="2" y="3"/>
                    </a:lnTo>
                    <a:lnTo>
                      <a:pt x="3" y="0"/>
                    </a:lnTo>
                    <a:lnTo>
                      <a:pt x="2" y="1"/>
                    </a:lnTo>
                    <a:lnTo>
                      <a:pt x="1" y="2"/>
                    </a:lnTo>
                    <a:lnTo>
                      <a:pt x="1" y="3"/>
                    </a:lnTo>
                    <a:lnTo>
                      <a:pt x="1" y="3"/>
                    </a:lnTo>
                    <a:lnTo>
                      <a:pt x="0" y="3"/>
                    </a:lnTo>
                    <a:lnTo>
                      <a:pt x="1"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3" name="Freeform 144"/>
              <p:cNvSpPr>
                <a:spLocks/>
              </p:cNvSpPr>
              <p:nvPr/>
            </p:nvSpPr>
            <p:spPr bwMode="auto">
              <a:xfrm>
                <a:off x="4451" y="3314"/>
                <a:ext cx="5" cy="4"/>
              </a:xfrm>
              <a:custGeom>
                <a:avLst/>
                <a:gdLst/>
                <a:ahLst/>
                <a:cxnLst>
                  <a:cxn ang="0">
                    <a:pos x="0" y="1"/>
                  </a:cxn>
                  <a:cxn ang="0">
                    <a:pos x="0" y="2"/>
                  </a:cxn>
                  <a:cxn ang="0">
                    <a:pos x="1" y="2"/>
                  </a:cxn>
                  <a:cxn ang="0">
                    <a:pos x="2" y="4"/>
                  </a:cxn>
                  <a:cxn ang="0">
                    <a:pos x="2" y="4"/>
                  </a:cxn>
                  <a:cxn ang="0">
                    <a:pos x="3" y="3"/>
                  </a:cxn>
                  <a:cxn ang="0">
                    <a:pos x="5" y="2"/>
                  </a:cxn>
                  <a:cxn ang="0">
                    <a:pos x="5" y="1"/>
                  </a:cxn>
                  <a:cxn ang="0">
                    <a:pos x="4" y="0"/>
                  </a:cxn>
                  <a:cxn ang="0">
                    <a:pos x="3" y="0"/>
                  </a:cxn>
                  <a:cxn ang="0">
                    <a:pos x="3" y="0"/>
                  </a:cxn>
                  <a:cxn ang="0">
                    <a:pos x="2" y="0"/>
                  </a:cxn>
                  <a:cxn ang="0">
                    <a:pos x="2" y="0"/>
                  </a:cxn>
                  <a:cxn ang="0">
                    <a:pos x="2" y="1"/>
                  </a:cxn>
                  <a:cxn ang="0">
                    <a:pos x="0" y="1"/>
                  </a:cxn>
                  <a:cxn ang="0">
                    <a:pos x="0" y="1"/>
                  </a:cxn>
                </a:cxnLst>
                <a:rect l="0" t="0" r="r" b="b"/>
                <a:pathLst>
                  <a:path w="5" h="4">
                    <a:moveTo>
                      <a:pt x="0" y="1"/>
                    </a:moveTo>
                    <a:lnTo>
                      <a:pt x="0" y="2"/>
                    </a:lnTo>
                    <a:lnTo>
                      <a:pt x="1" y="2"/>
                    </a:lnTo>
                    <a:lnTo>
                      <a:pt x="2" y="4"/>
                    </a:lnTo>
                    <a:lnTo>
                      <a:pt x="2" y="4"/>
                    </a:lnTo>
                    <a:lnTo>
                      <a:pt x="3" y="3"/>
                    </a:lnTo>
                    <a:lnTo>
                      <a:pt x="5" y="2"/>
                    </a:lnTo>
                    <a:lnTo>
                      <a:pt x="5" y="1"/>
                    </a:lnTo>
                    <a:lnTo>
                      <a:pt x="4" y="0"/>
                    </a:lnTo>
                    <a:lnTo>
                      <a:pt x="3" y="0"/>
                    </a:lnTo>
                    <a:lnTo>
                      <a:pt x="3" y="0"/>
                    </a:lnTo>
                    <a:lnTo>
                      <a:pt x="2" y="0"/>
                    </a:lnTo>
                    <a:lnTo>
                      <a:pt x="2" y="0"/>
                    </a:lnTo>
                    <a:lnTo>
                      <a:pt x="2"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4" name="Freeform 145"/>
              <p:cNvSpPr>
                <a:spLocks/>
              </p:cNvSpPr>
              <p:nvPr/>
            </p:nvSpPr>
            <p:spPr bwMode="auto">
              <a:xfrm>
                <a:off x="4384" y="3349"/>
                <a:ext cx="6" cy="5"/>
              </a:xfrm>
              <a:custGeom>
                <a:avLst/>
                <a:gdLst/>
                <a:ahLst/>
                <a:cxnLst>
                  <a:cxn ang="0">
                    <a:pos x="5" y="3"/>
                  </a:cxn>
                  <a:cxn ang="0">
                    <a:pos x="5" y="2"/>
                  </a:cxn>
                  <a:cxn ang="0">
                    <a:pos x="5" y="2"/>
                  </a:cxn>
                  <a:cxn ang="0">
                    <a:pos x="4" y="0"/>
                  </a:cxn>
                  <a:cxn ang="0">
                    <a:pos x="4" y="0"/>
                  </a:cxn>
                  <a:cxn ang="0">
                    <a:pos x="4" y="1"/>
                  </a:cxn>
                  <a:cxn ang="0">
                    <a:pos x="4" y="1"/>
                  </a:cxn>
                  <a:cxn ang="0">
                    <a:pos x="3" y="1"/>
                  </a:cxn>
                  <a:cxn ang="0">
                    <a:pos x="1" y="1"/>
                  </a:cxn>
                  <a:cxn ang="0">
                    <a:pos x="1" y="1"/>
                  </a:cxn>
                  <a:cxn ang="0">
                    <a:pos x="0" y="2"/>
                  </a:cxn>
                  <a:cxn ang="0">
                    <a:pos x="0" y="1"/>
                  </a:cxn>
                  <a:cxn ang="0">
                    <a:pos x="0" y="1"/>
                  </a:cxn>
                  <a:cxn ang="0">
                    <a:pos x="0" y="2"/>
                  </a:cxn>
                  <a:cxn ang="0">
                    <a:pos x="0" y="2"/>
                  </a:cxn>
                  <a:cxn ang="0">
                    <a:pos x="0" y="2"/>
                  </a:cxn>
                  <a:cxn ang="0">
                    <a:pos x="0" y="2"/>
                  </a:cxn>
                  <a:cxn ang="0">
                    <a:pos x="0" y="2"/>
                  </a:cxn>
                  <a:cxn ang="0">
                    <a:pos x="0" y="3"/>
                  </a:cxn>
                  <a:cxn ang="0">
                    <a:pos x="0" y="3"/>
                  </a:cxn>
                  <a:cxn ang="0">
                    <a:pos x="0" y="4"/>
                  </a:cxn>
                  <a:cxn ang="0">
                    <a:pos x="1" y="5"/>
                  </a:cxn>
                  <a:cxn ang="0">
                    <a:pos x="2" y="5"/>
                  </a:cxn>
                  <a:cxn ang="0">
                    <a:pos x="1" y="5"/>
                  </a:cxn>
                  <a:cxn ang="0">
                    <a:pos x="1" y="5"/>
                  </a:cxn>
                  <a:cxn ang="0">
                    <a:pos x="2" y="5"/>
                  </a:cxn>
                  <a:cxn ang="0">
                    <a:pos x="4" y="5"/>
                  </a:cxn>
                  <a:cxn ang="0">
                    <a:pos x="4" y="5"/>
                  </a:cxn>
                  <a:cxn ang="0">
                    <a:pos x="4" y="5"/>
                  </a:cxn>
                  <a:cxn ang="0">
                    <a:pos x="5" y="5"/>
                  </a:cxn>
                  <a:cxn ang="0">
                    <a:pos x="5" y="3"/>
                  </a:cxn>
                  <a:cxn ang="0">
                    <a:pos x="6" y="3"/>
                  </a:cxn>
                  <a:cxn ang="0">
                    <a:pos x="6" y="3"/>
                  </a:cxn>
                  <a:cxn ang="0">
                    <a:pos x="5" y="3"/>
                  </a:cxn>
                  <a:cxn ang="0">
                    <a:pos x="5" y="3"/>
                  </a:cxn>
                </a:cxnLst>
                <a:rect l="0" t="0" r="r" b="b"/>
                <a:pathLst>
                  <a:path w="6" h="5">
                    <a:moveTo>
                      <a:pt x="5" y="3"/>
                    </a:moveTo>
                    <a:lnTo>
                      <a:pt x="5" y="2"/>
                    </a:lnTo>
                    <a:lnTo>
                      <a:pt x="5" y="2"/>
                    </a:lnTo>
                    <a:lnTo>
                      <a:pt x="4" y="0"/>
                    </a:lnTo>
                    <a:lnTo>
                      <a:pt x="4" y="0"/>
                    </a:lnTo>
                    <a:lnTo>
                      <a:pt x="4" y="1"/>
                    </a:lnTo>
                    <a:lnTo>
                      <a:pt x="4" y="1"/>
                    </a:lnTo>
                    <a:lnTo>
                      <a:pt x="3" y="1"/>
                    </a:lnTo>
                    <a:lnTo>
                      <a:pt x="1" y="1"/>
                    </a:lnTo>
                    <a:lnTo>
                      <a:pt x="1" y="1"/>
                    </a:lnTo>
                    <a:lnTo>
                      <a:pt x="0" y="2"/>
                    </a:lnTo>
                    <a:lnTo>
                      <a:pt x="0" y="1"/>
                    </a:lnTo>
                    <a:lnTo>
                      <a:pt x="0" y="1"/>
                    </a:lnTo>
                    <a:lnTo>
                      <a:pt x="0" y="2"/>
                    </a:lnTo>
                    <a:lnTo>
                      <a:pt x="0" y="2"/>
                    </a:lnTo>
                    <a:lnTo>
                      <a:pt x="0" y="2"/>
                    </a:lnTo>
                    <a:lnTo>
                      <a:pt x="0" y="2"/>
                    </a:lnTo>
                    <a:lnTo>
                      <a:pt x="0" y="2"/>
                    </a:lnTo>
                    <a:lnTo>
                      <a:pt x="0" y="3"/>
                    </a:lnTo>
                    <a:lnTo>
                      <a:pt x="0" y="3"/>
                    </a:lnTo>
                    <a:lnTo>
                      <a:pt x="0" y="4"/>
                    </a:lnTo>
                    <a:lnTo>
                      <a:pt x="1" y="5"/>
                    </a:lnTo>
                    <a:lnTo>
                      <a:pt x="2" y="5"/>
                    </a:lnTo>
                    <a:lnTo>
                      <a:pt x="1" y="5"/>
                    </a:lnTo>
                    <a:lnTo>
                      <a:pt x="1" y="5"/>
                    </a:lnTo>
                    <a:lnTo>
                      <a:pt x="2" y="5"/>
                    </a:lnTo>
                    <a:lnTo>
                      <a:pt x="4" y="5"/>
                    </a:lnTo>
                    <a:lnTo>
                      <a:pt x="4" y="5"/>
                    </a:lnTo>
                    <a:lnTo>
                      <a:pt x="4" y="5"/>
                    </a:lnTo>
                    <a:lnTo>
                      <a:pt x="5" y="5"/>
                    </a:lnTo>
                    <a:lnTo>
                      <a:pt x="5" y="3"/>
                    </a:lnTo>
                    <a:lnTo>
                      <a:pt x="6" y="3"/>
                    </a:lnTo>
                    <a:lnTo>
                      <a:pt x="6" y="3"/>
                    </a:lnTo>
                    <a:lnTo>
                      <a:pt x="5" y="3"/>
                    </a:lnTo>
                    <a:lnTo>
                      <a:pt x="5"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5" name="Freeform 146"/>
              <p:cNvSpPr>
                <a:spLocks/>
              </p:cNvSpPr>
              <p:nvPr/>
            </p:nvSpPr>
            <p:spPr bwMode="auto">
              <a:xfrm>
                <a:off x="4409" y="3439"/>
                <a:ext cx="1" cy="3"/>
              </a:xfrm>
              <a:custGeom>
                <a:avLst/>
                <a:gdLst/>
                <a:ahLst/>
                <a:cxnLst>
                  <a:cxn ang="0">
                    <a:pos x="1" y="2"/>
                  </a:cxn>
                  <a:cxn ang="0">
                    <a:pos x="1" y="3"/>
                  </a:cxn>
                  <a:cxn ang="0">
                    <a:pos x="1" y="2"/>
                  </a:cxn>
                  <a:cxn ang="0">
                    <a:pos x="1" y="1"/>
                  </a:cxn>
                  <a:cxn ang="0">
                    <a:pos x="1" y="0"/>
                  </a:cxn>
                  <a:cxn ang="0">
                    <a:pos x="1" y="0"/>
                  </a:cxn>
                  <a:cxn ang="0">
                    <a:pos x="0" y="2"/>
                  </a:cxn>
                  <a:cxn ang="0">
                    <a:pos x="1" y="2"/>
                  </a:cxn>
                  <a:cxn ang="0">
                    <a:pos x="1" y="2"/>
                  </a:cxn>
                </a:cxnLst>
                <a:rect l="0" t="0" r="r" b="b"/>
                <a:pathLst>
                  <a:path w="1" h="3">
                    <a:moveTo>
                      <a:pt x="1" y="2"/>
                    </a:moveTo>
                    <a:lnTo>
                      <a:pt x="1" y="3"/>
                    </a:lnTo>
                    <a:lnTo>
                      <a:pt x="1" y="2"/>
                    </a:lnTo>
                    <a:lnTo>
                      <a:pt x="1" y="1"/>
                    </a:lnTo>
                    <a:lnTo>
                      <a:pt x="1" y="0"/>
                    </a:lnTo>
                    <a:lnTo>
                      <a:pt x="1" y="0"/>
                    </a:lnTo>
                    <a:lnTo>
                      <a:pt x="0" y="2"/>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6" name="Freeform 147"/>
              <p:cNvSpPr>
                <a:spLocks/>
              </p:cNvSpPr>
              <p:nvPr/>
            </p:nvSpPr>
            <p:spPr bwMode="auto">
              <a:xfrm>
                <a:off x="4358" y="3311"/>
                <a:ext cx="1" cy="2"/>
              </a:xfrm>
              <a:custGeom>
                <a:avLst/>
                <a:gdLst/>
                <a:ahLst/>
                <a:cxnLst>
                  <a:cxn ang="0">
                    <a:pos x="1" y="0"/>
                  </a:cxn>
                  <a:cxn ang="0">
                    <a:pos x="1" y="0"/>
                  </a:cxn>
                  <a:cxn ang="0">
                    <a:pos x="1" y="0"/>
                  </a:cxn>
                  <a:cxn ang="0">
                    <a:pos x="0" y="2"/>
                  </a:cxn>
                  <a:cxn ang="0">
                    <a:pos x="1" y="2"/>
                  </a:cxn>
                  <a:cxn ang="0">
                    <a:pos x="1" y="0"/>
                  </a:cxn>
                </a:cxnLst>
                <a:rect l="0" t="0" r="r" b="b"/>
                <a:pathLst>
                  <a:path w="1" h="2">
                    <a:moveTo>
                      <a:pt x="1" y="0"/>
                    </a:moveTo>
                    <a:lnTo>
                      <a:pt x="1" y="0"/>
                    </a:lnTo>
                    <a:lnTo>
                      <a:pt x="1" y="0"/>
                    </a:lnTo>
                    <a:lnTo>
                      <a:pt x="0" y="2"/>
                    </a:lnTo>
                    <a:lnTo>
                      <a:pt x="1"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7" name="Freeform 148"/>
              <p:cNvSpPr>
                <a:spLocks/>
              </p:cNvSpPr>
              <p:nvPr/>
            </p:nvSpPr>
            <p:spPr bwMode="auto">
              <a:xfrm>
                <a:off x="4408" y="3440"/>
                <a:ext cx="2" cy="4"/>
              </a:xfrm>
              <a:custGeom>
                <a:avLst/>
                <a:gdLst/>
                <a:ahLst/>
                <a:cxnLst>
                  <a:cxn ang="0">
                    <a:pos x="0" y="2"/>
                  </a:cxn>
                  <a:cxn ang="0">
                    <a:pos x="0" y="2"/>
                  </a:cxn>
                  <a:cxn ang="0">
                    <a:pos x="2" y="4"/>
                  </a:cxn>
                  <a:cxn ang="0">
                    <a:pos x="1" y="0"/>
                  </a:cxn>
                  <a:cxn ang="0">
                    <a:pos x="1" y="0"/>
                  </a:cxn>
                  <a:cxn ang="0">
                    <a:pos x="0" y="0"/>
                  </a:cxn>
                  <a:cxn ang="0">
                    <a:pos x="0" y="0"/>
                  </a:cxn>
                  <a:cxn ang="0">
                    <a:pos x="1" y="1"/>
                  </a:cxn>
                  <a:cxn ang="0">
                    <a:pos x="1" y="2"/>
                  </a:cxn>
                  <a:cxn ang="0">
                    <a:pos x="0" y="2"/>
                  </a:cxn>
                </a:cxnLst>
                <a:rect l="0" t="0" r="r" b="b"/>
                <a:pathLst>
                  <a:path w="2" h="4">
                    <a:moveTo>
                      <a:pt x="0" y="2"/>
                    </a:moveTo>
                    <a:lnTo>
                      <a:pt x="0" y="2"/>
                    </a:lnTo>
                    <a:lnTo>
                      <a:pt x="2" y="4"/>
                    </a:lnTo>
                    <a:lnTo>
                      <a:pt x="1" y="0"/>
                    </a:lnTo>
                    <a:lnTo>
                      <a:pt x="1" y="0"/>
                    </a:lnTo>
                    <a:lnTo>
                      <a:pt x="0" y="0"/>
                    </a:lnTo>
                    <a:lnTo>
                      <a:pt x="0" y="0"/>
                    </a:lnTo>
                    <a:lnTo>
                      <a:pt x="1" y="1"/>
                    </a:lnTo>
                    <a:lnTo>
                      <a:pt x="1"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8" name="Freeform 149"/>
              <p:cNvSpPr>
                <a:spLocks/>
              </p:cNvSpPr>
              <p:nvPr/>
            </p:nvSpPr>
            <p:spPr bwMode="auto">
              <a:xfrm>
                <a:off x="4420" y="3453"/>
                <a:ext cx="2" cy="1"/>
              </a:xfrm>
              <a:custGeom>
                <a:avLst/>
                <a:gdLst/>
                <a:ahLst/>
                <a:cxnLst>
                  <a:cxn ang="0">
                    <a:pos x="2" y="1"/>
                  </a:cxn>
                  <a:cxn ang="0">
                    <a:pos x="2" y="0"/>
                  </a:cxn>
                  <a:cxn ang="0">
                    <a:pos x="1" y="0"/>
                  </a:cxn>
                  <a:cxn ang="0">
                    <a:pos x="0" y="0"/>
                  </a:cxn>
                  <a:cxn ang="0">
                    <a:pos x="1" y="1"/>
                  </a:cxn>
                  <a:cxn ang="0">
                    <a:pos x="2" y="1"/>
                  </a:cxn>
                  <a:cxn ang="0">
                    <a:pos x="2" y="1"/>
                  </a:cxn>
                </a:cxnLst>
                <a:rect l="0" t="0" r="r" b="b"/>
                <a:pathLst>
                  <a:path w="2" h="1">
                    <a:moveTo>
                      <a:pt x="2" y="1"/>
                    </a:moveTo>
                    <a:lnTo>
                      <a:pt x="2" y="0"/>
                    </a:lnTo>
                    <a:lnTo>
                      <a:pt x="1" y="0"/>
                    </a:lnTo>
                    <a:lnTo>
                      <a:pt x="0" y="0"/>
                    </a:lnTo>
                    <a:lnTo>
                      <a:pt x="1" y="1"/>
                    </a:lnTo>
                    <a:lnTo>
                      <a:pt x="2"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39" name="Freeform 150"/>
              <p:cNvSpPr>
                <a:spLocks/>
              </p:cNvSpPr>
              <p:nvPr/>
            </p:nvSpPr>
            <p:spPr bwMode="auto">
              <a:xfrm>
                <a:off x="4388" y="3354"/>
                <a:ext cx="2" cy="4"/>
              </a:xfrm>
              <a:custGeom>
                <a:avLst/>
                <a:gdLst/>
                <a:ahLst/>
                <a:cxnLst>
                  <a:cxn ang="0">
                    <a:pos x="2" y="0"/>
                  </a:cxn>
                  <a:cxn ang="0">
                    <a:pos x="2" y="0"/>
                  </a:cxn>
                  <a:cxn ang="0">
                    <a:pos x="1" y="0"/>
                  </a:cxn>
                  <a:cxn ang="0">
                    <a:pos x="0" y="2"/>
                  </a:cxn>
                  <a:cxn ang="0">
                    <a:pos x="0" y="2"/>
                  </a:cxn>
                  <a:cxn ang="0">
                    <a:pos x="1" y="3"/>
                  </a:cxn>
                  <a:cxn ang="0">
                    <a:pos x="1" y="4"/>
                  </a:cxn>
                  <a:cxn ang="0">
                    <a:pos x="1" y="4"/>
                  </a:cxn>
                  <a:cxn ang="0">
                    <a:pos x="1" y="3"/>
                  </a:cxn>
                  <a:cxn ang="0">
                    <a:pos x="2" y="3"/>
                  </a:cxn>
                  <a:cxn ang="0">
                    <a:pos x="2" y="2"/>
                  </a:cxn>
                  <a:cxn ang="0">
                    <a:pos x="2" y="1"/>
                  </a:cxn>
                  <a:cxn ang="0">
                    <a:pos x="2" y="0"/>
                  </a:cxn>
                  <a:cxn ang="0">
                    <a:pos x="2" y="0"/>
                  </a:cxn>
                  <a:cxn ang="0">
                    <a:pos x="2" y="0"/>
                  </a:cxn>
                </a:cxnLst>
                <a:rect l="0" t="0" r="r" b="b"/>
                <a:pathLst>
                  <a:path w="2" h="4">
                    <a:moveTo>
                      <a:pt x="2" y="0"/>
                    </a:moveTo>
                    <a:lnTo>
                      <a:pt x="2" y="0"/>
                    </a:lnTo>
                    <a:lnTo>
                      <a:pt x="1" y="0"/>
                    </a:lnTo>
                    <a:lnTo>
                      <a:pt x="0" y="2"/>
                    </a:lnTo>
                    <a:lnTo>
                      <a:pt x="0" y="2"/>
                    </a:lnTo>
                    <a:lnTo>
                      <a:pt x="1" y="3"/>
                    </a:lnTo>
                    <a:lnTo>
                      <a:pt x="1" y="4"/>
                    </a:lnTo>
                    <a:lnTo>
                      <a:pt x="1" y="4"/>
                    </a:lnTo>
                    <a:lnTo>
                      <a:pt x="1" y="3"/>
                    </a:lnTo>
                    <a:lnTo>
                      <a:pt x="2" y="3"/>
                    </a:lnTo>
                    <a:lnTo>
                      <a:pt x="2" y="2"/>
                    </a:lnTo>
                    <a:lnTo>
                      <a:pt x="2" y="1"/>
                    </a:lnTo>
                    <a:lnTo>
                      <a:pt x="2" y="0"/>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0" name="Freeform 151"/>
              <p:cNvSpPr>
                <a:spLocks/>
              </p:cNvSpPr>
              <p:nvPr/>
            </p:nvSpPr>
            <p:spPr bwMode="auto">
              <a:xfrm>
                <a:off x="4391" y="3355"/>
                <a:ext cx="4" cy="3"/>
              </a:xfrm>
              <a:custGeom>
                <a:avLst/>
                <a:gdLst/>
                <a:ahLst/>
                <a:cxnLst>
                  <a:cxn ang="0">
                    <a:pos x="0" y="2"/>
                  </a:cxn>
                  <a:cxn ang="0">
                    <a:pos x="0" y="3"/>
                  </a:cxn>
                  <a:cxn ang="0">
                    <a:pos x="0" y="3"/>
                  </a:cxn>
                  <a:cxn ang="0">
                    <a:pos x="2" y="3"/>
                  </a:cxn>
                  <a:cxn ang="0">
                    <a:pos x="2" y="3"/>
                  </a:cxn>
                  <a:cxn ang="0">
                    <a:pos x="2" y="3"/>
                  </a:cxn>
                  <a:cxn ang="0">
                    <a:pos x="4" y="3"/>
                  </a:cxn>
                  <a:cxn ang="0">
                    <a:pos x="4" y="3"/>
                  </a:cxn>
                  <a:cxn ang="0">
                    <a:pos x="4" y="2"/>
                  </a:cxn>
                  <a:cxn ang="0">
                    <a:pos x="3" y="2"/>
                  </a:cxn>
                  <a:cxn ang="0">
                    <a:pos x="3" y="1"/>
                  </a:cxn>
                  <a:cxn ang="0">
                    <a:pos x="3" y="1"/>
                  </a:cxn>
                  <a:cxn ang="0">
                    <a:pos x="3" y="1"/>
                  </a:cxn>
                  <a:cxn ang="0">
                    <a:pos x="2" y="1"/>
                  </a:cxn>
                  <a:cxn ang="0">
                    <a:pos x="2" y="2"/>
                  </a:cxn>
                  <a:cxn ang="0">
                    <a:pos x="2" y="2"/>
                  </a:cxn>
                  <a:cxn ang="0">
                    <a:pos x="1" y="1"/>
                  </a:cxn>
                  <a:cxn ang="0">
                    <a:pos x="1" y="1"/>
                  </a:cxn>
                  <a:cxn ang="0">
                    <a:pos x="1" y="0"/>
                  </a:cxn>
                  <a:cxn ang="0">
                    <a:pos x="0" y="0"/>
                  </a:cxn>
                  <a:cxn ang="0">
                    <a:pos x="0" y="0"/>
                  </a:cxn>
                  <a:cxn ang="0">
                    <a:pos x="0" y="0"/>
                  </a:cxn>
                  <a:cxn ang="0">
                    <a:pos x="0" y="1"/>
                  </a:cxn>
                  <a:cxn ang="0">
                    <a:pos x="0" y="1"/>
                  </a:cxn>
                  <a:cxn ang="0">
                    <a:pos x="0" y="1"/>
                  </a:cxn>
                  <a:cxn ang="0">
                    <a:pos x="0" y="2"/>
                  </a:cxn>
                  <a:cxn ang="0">
                    <a:pos x="0" y="2"/>
                  </a:cxn>
                </a:cxnLst>
                <a:rect l="0" t="0" r="r" b="b"/>
                <a:pathLst>
                  <a:path w="4" h="3">
                    <a:moveTo>
                      <a:pt x="0" y="2"/>
                    </a:moveTo>
                    <a:lnTo>
                      <a:pt x="0" y="3"/>
                    </a:lnTo>
                    <a:lnTo>
                      <a:pt x="0" y="3"/>
                    </a:lnTo>
                    <a:lnTo>
                      <a:pt x="2" y="3"/>
                    </a:lnTo>
                    <a:lnTo>
                      <a:pt x="2" y="3"/>
                    </a:lnTo>
                    <a:lnTo>
                      <a:pt x="2" y="3"/>
                    </a:lnTo>
                    <a:lnTo>
                      <a:pt x="4" y="3"/>
                    </a:lnTo>
                    <a:lnTo>
                      <a:pt x="4" y="3"/>
                    </a:lnTo>
                    <a:lnTo>
                      <a:pt x="4" y="2"/>
                    </a:lnTo>
                    <a:lnTo>
                      <a:pt x="3" y="2"/>
                    </a:lnTo>
                    <a:lnTo>
                      <a:pt x="3" y="1"/>
                    </a:lnTo>
                    <a:lnTo>
                      <a:pt x="3" y="1"/>
                    </a:lnTo>
                    <a:lnTo>
                      <a:pt x="3" y="1"/>
                    </a:lnTo>
                    <a:lnTo>
                      <a:pt x="2" y="1"/>
                    </a:lnTo>
                    <a:lnTo>
                      <a:pt x="2" y="2"/>
                    </a:lnTo>
                    <a:lnTo>
                      <a:pt x="2" y="2"/>
                    </a:lnTo>
                    <a:lnTo>
                      <a:pt x="1" y="1"/>
                    </a:lnTo>
                    <a:lnTo>
                      <a:pt x="1" y="1"/>
                    </a:lnTo>
                    <a:lnTo>
                      <a:pt x="1" y="0"/>
                    </a:lnTo>
                    <a:lnTo>
                      <a:pt x="0" y="0"/>
                    </a:lnTo>
                    <a:lnTo>
                      <a:pt x="0" y="0"/>
                    </a:lnTo>
                    <a:lnTo>
                      <a:pt x="0" y="0"/>
                    </a:lnTo>
                    <a:lnTo>
                      <a:pt x="0" y="1"/>
                    </a:lnTo>
                    <a:lnTo>
                      <a:pt x="0" y="1"/>
                    </a:lnTo>
                    <a:lnTo>
                      <a:pt x="0" y="1"/>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1" name="Freeform 152"/>
              <p:cNvSpPr>
                <a:spLocks/>
              </p:cNvSpPr>
              <p:nvPr/>
            </p:nvSpPr>
            <p:spPr bwMode="auto">
              <a:xfrm>
                <a:off x="4390" y="3344"/>
                <a:ext cx="9" cy="11"/>
              </a:xfrm>
              <a:custGeom>
                <a:avLst/>
                <a:gdLst/>
                <a:ahLst/>
                <a:cxnLst>
                  <a:cxn ang="0">
                    <a:pos x="2" y="3"/>
                  </a:cxn>
                  <a:cxn ang="0">
                    <a:pos x="1" y="4"/>
                  </a:cxn>
                  <a:cxn ang="0">
                    <a:pos x="0" y="4"/>
                  </a:cxn>
                  <a:cxn ang="0">
                    <a:pos x="1" y="4"/>
                  </a:cxn>
                  <a:cxn ang="0">
                    <a:pos x="1" y="5"/>
                  </a:cxn>
                  <a:cxn ang="0">
                    <a:pos x="1" y="5"/>
                  </a:cxn>
                  <a:cxn ang="0">
                    <a:pos x="1" y="7"/>
                  </a:cxn>
                  <a:cxn ang="0">
                    <a:pos x="1" y="8"/>
                  </a:cxn>
                  <a:cxn ang="0">
                    <a:pos x="2" y="9"/>
                  </a:cxn>
                  <a:cxn ang="0">
                    <a:pos x="5" y="10"/>
                  </a:cxn>
                  <a:cxn ang="0">
                    <a:pos x="5" y="10"/>
                  </a:cxn>
                  <a:cxn ang="0">
                    <a:pos x="4" y="10"/>
                  </a:cxn>
                  <a:cxn ang="0">
                    <a:pos x="5" y="10"/>
                  </a:cxn>
                  <a:cxn ang="0">
                    <a:pos x="6" y="11"/>
                  </a:cxn>
                  <a:cxn ang="0">
                    <a:pos x="7" y="10"/>
                  </a:cxn>
                  <a:cxn ang="0">
                    <a:pos x="7" y="10"/>
                  </a:cxn>
                  <a:cxn ang="0">
                    <a:pos x="7" y="10"/>
                  </a:cxn>
                  <a:cxn ang="0">
                    <a:pos x="7" y="9"/>
                  </a:cxn>
                  <a:cxn ang="0">
                    <a:pos x="9" y="7"/>
                  </a:cxn>
                  <a:cxn ang="0">
                    <a:pos x="7" y="7"/>
                  </a:cxn>
                  <a:cxn ang="0">
                    <a:pos x="8" y="5"/>
                  </a:cxn>
                  <a:cxn ang="0">
                    <a:pos x="9" y="5"/>
                  </a:cxn>
                  <a:cxn ang="0">
                    <a:pos x="9" y="3"/>
                  </a:cxn>
                  <a:cxn ang="0">
                    <a:pos x="9" y="3"/>
                  </a:cxn>
                  <a:cxn ang="0">
                    <a:pos x="9" y="2"/>
                  </a:cxn>
                  <a:cxn ang="0">
                    <a:pos x="9" y="1"/>
                  </a:cxn>
                  <a:cxn ang="0">
                    <a:pos x="7" y="0"/>
                  </a:cxn>
                  <a:cxn ang="0">
                    <a:pos x="6" y="0"/>
                  </a:cxn>
                  <a:cxn ang="0">
                    <a:pos x="5" y="2"/>
                  </a:cxn>
                  <a:cxn ang="0">
                    <a:pos x="6" y="2"/>
                  </a:cxn>
                  <a:cxn ang="0">
                    <a:pos x="6" y="4"/>
                  </a:cxn>
                  <a:cxn ang="0">
                    <a:pos x="5" y="4"/>
                  </a:cxn>
                  <a:cxn ang="0">
                    <a:pos x="6" y="4"/>
                  </a:cxn>
                  <a:cxn ang="0">
                    <a:pos x="5" y="3"/>
                  </a:cxn>
                  <a:cxn ang="0">
                    <a:pos x="5" y="3"/>
                  </a:cxn>
                  <a:cxn ang="0">
                    <a:pos x="5" y="3"/>
                  </a:cxn>
                  <a:cxn ang="0">
                    <a:pos x="5" y="4"/>
                  </a:cxn>
                  <a:cxn ang="0">
                    <a:pos x="5" y="3"/>
                  </a:cxn>
                  <a:cxn ang="0">
                    <a:pos x="4" y="3"/>
                  </a:cxn>
                  <a:cxn ang="0">
                    <a:pos x="5" y="3"/>
                  </a:cxn>
                  <a:cxn ang="0">
                    <a:pos x="5" y="2"/>
                  </a:cxn>
                  <a:cxn ang="0">
                    <a:pos x="3" y="2"/>
                  </a:cxn>
                  <a:cxn ang="0">
                    <a:pos x="3" y="3"/>
                  </a:cxn>
                </a:cxnLst>
                <a:rect l="0" t="0" r="r" b="b"/>
                <a:pathLst>
                  <a:path w="9" h="11">
                    <a:moveTo>
                      <a:pt x="3" y="3"/>
                    </a:moveTo>
                    <a:lnTo>
                      <a:pt x="2" y="3"/>
                    </a:lnTo>
                    <a:lnTo>
                      <a:pt x="2" y="3"/>
                    </a:lnTo>
                    <a:lnTo>
                      <a:pt x="1" y="4"/>
                    </a:lnTo>
                    <a:lnTo>
                      <a:pt x="1" y="4"/>
                    </a:lnTo>
                    <a:lnTo>
                      <a:pt x="0" y="4"/>
                    </a:lnTo>
                    <a:lnTo>
                      <a:pt x="0" y="4"/>
                    </a:lnTo>
                    <a:lnTo>
                      <a:pt x="1" y="4"/>
                    </a:lnTo>
                    <a:lnTo>
                      <a:pt x="0" y="5"/>
                    </a:lnTo>
                    <a:lnTo>
                      <a:pt x="1" y="5"/>
                    </a:lnTo>
                    <a:lnTo>
                      <a:pt x="1" y="5"/>
                    </a:lnTo>
                    <a:lnTo>
                      <a:pt x="1" y="5"/>
                    </a:lnTo>
                    <a:lnTo>
                      <a:pt x="1" y="7"/>
                    </a:lnTo>
                    <a:lnTo>
                      <a:pt x="1" y="7"/>
                    </a:lnTo>
                    <a:lnTo>
                      <a:pt x="1" y="8"/>
                    </a:lnTo>
                    <a:lnTo>
                      <a:pt x="1" y="8"/>
                    </a:lnTo>
                    <a:lnTo>
                      <a:pt x="1" y="8"/>
                    </a:lnTo>
                    <a:lnTo>
                      <a:pt x="2" y="9"/>
                    </a:lnTo>
                    <a:lnTo>
                      <a:pt x="3" y="9"/>
                    </a:lnTo>
                    <a:lnTo>
                      <a:pt x="5" y="10"/>
                    </a:lnTo>
                    <a:lnTo>
                      <a:pt x="5" y="10"/>
                    </a:lnTo>
                    <a:lnTo>
                      <a:pt x="5" y="10"/>
                    </a:lnTo>
                    <a:lnTo>
                      <a:pt x="5" y="10"/>
                    </a:lnTo>
                    <a:lnTo>
                      <a:pt x="4" y="10"/>
                    </a:lnTo>
                    <a:lnTo>
                      <a:pt x="4" y="10"/>
                    </a:lnTo>
                    <a:lnTo>
                      <a:pt x="5" y="10"/>
                    </a:lnTo>
                    <a:lnTo>
                      <a:pt x="6" y="11"/>
                    </a:lnTo>
                    <a:lnTo>
                      <a:pt x="6" y="11"/>
                    </a:lnTo>
                    <a:lnTo>
                      <a:pt x="7" y="11"/>
                    </a:lnTo>
                    <a:lnTo>
                      <a:pt x="7" y="10"/>
                    </a:lnTo>
                    <a:lnTo>
                      <a:pt x="7" y="10"/>
                    </a:lnTo>
                    <a:lnTo>
                      <a:pt x="7" y="10"/>
                    </a:lnTo>
                    <a:lnTo>
                      <a:pt x="7" y="10"/>
                    </a:lnTo>
                    <a:lnTo>
                      <a:pt x="7" y="10"/>
                    </a:lnTo>
                    <a:lnTo>
                      <a:pt x="7" y="10"/>
                    </a:lnTo>
                    <a:lnTo>
                      <a:pt x="7" y="9"/>
                    </a:lnTo>
                    <a:lnTo>
                      <a:pt x="9" y="9"/>
                    </a:lnTo>
                    <a:lnTo>
                      <a:pt x="9" y="7"/>
                    </a:lnTo>
                    <a:lnTo>
                      <a:pt x="8" y="7"/>
                    </a:lnTo>
                    <a:lnTo>
                      <a:pt x="7" y="7"/>
                    </a:lnTo>
                    <a:lnTo>
                      <a:pt x="7" y="7"/>
                    </a:lnTo>
                    <a:lnTo>
                      <a:pt x="8" y="5"/>
                    </a:lnTo>
                    <a:lnTo>
                      <a:pt x="9" y="5"/>
                    </a:lnTo>
                    <a:lnTo>
                      <a:pt x="9" y="5"/>
                    </a:lnTo>
                    <a:lnTo>
                      <a:pt x="9" y="5"/>
                    </a:lnTo>
                    <a:lnTo>
                      <a:pt x="9" y="3"/>
                    </a:lnTo>
                    <a:lnTo>
                      <a:pt x="9" y="3"/>
                    </a:lnTo>
                    <a:lnTo>
                      <a:pt x="9" y="3"/>
                    </a:lnTo>
                    <a:lnTo>
                      <a:pt x="9" y="3"/>
                    </a:lnTo>
                    <a:lnTo>
                      <a:pt x="9" y="2"/>
                    </a:lnTo>
                    <a:lnTo>
                      <a:pt x="9" y="2"/>
                    </a:lnTo>
                    <a:lnTo>
                      <a:pt x="9" y="1"/>
                    </a:lnTo>
                    <a:lnTo>
                      <a:pt x="8" y="0"/>
                    </a:lnTo>
                    <a:lnTo>
                      <a:pt x="7" y="0"/>
                    </a:lnTo>
                    <a:lnTo>
                      <a:pt x="7" y="0"/>
                    </a:lnTo>
                    <a:lnTo>
                      <a:pt x="6" y="0"/>
                    </a:lnTo>
                    <a:lnTo>
                      <a:pt x="5" y="1"/>
                    </a:lnTo>
                    <a:lnTo>
                      <a:pt x="5" y="2"/>
                    </a:lnTo>
                    <a:lnTo>
                      <a:pt x="6" y="2"/>
                    </a:lnTo>
                    <a:lnTo>
                      <a:pt x="6" y="2"/>
                    </a:lnTo>
                    <a:lnTo>
                      <a:pt x="6" y="4"/>
                    </a:lnTo>
                    <a:lnTo>
                      <a:pt x="6" y="4"/>
                    </a:lnTo>
                    <a:lnTo>
                      <a:pt x="6" y="4"/>
                    </a:lnTo>
                    <a:lnTo>
                      <a:pt x="5" y="4"/>
                    </a:lnTo>
                    <a:lnTo>
                      <a:pt x="6" y="4"/>
                    </a:lnTo>
                    <a:lnTo>
                      <a:pt x="6" y="4"/>
                    </a:lnTo>
                    <a:lnTo>
                      <a:pt x="6" y="3"/>
                    </a:lnTo>
                    <a:lnTo>
                      <a:pt x="5" y="3"/>
                    </a:lnTo>
                    <a:lnTo>
                      <a:pt x="5" y="3"/>
                    </a:lnTo>
                    <a:lnTo>
                      <a:pt x="5" y="3"/>
                    </a:lnTo>
                    <a:lnTo>
                      <a:pt x="5" y="3"/>
                    </a:lnTo>
                    <a:lnTo>
                      <a:pt x="5" y="3"/>
                    </a:lnTo>
                    <a:lnTo>
                      <a:pt x="5" y="3"/>
                    </a:lnTo>
                    <a:lnTo>
                      <a:pt x="5" y="4"/>
                    </a:lnTo>
                    <a:lnTo>
                      <a:pt x="5" y="4"/>
                    </a:lnTo>
                    <a:lnTo>
                      <a:pt x="5" y="3"/>
                    </a:lnTo>
                    <a:lnTo>
                      <a:pt x="5" y="3"/>
                    </a:lnTo>
                    <a:lnTo>
                      <a:pt x="4" y="3"/>
                    </a:lnTo>
                    <a:lnTo>
                      <a:pt x="5" y="3"/>
                    </a:lnTo>
                    <a:lnTo>
                      <a:pt x="5" y="3"/>
                    </a:lnTo>
                    <a:lnTo>
                      <a:pt x="5" y="2"/>
                    </a:lnTo>
                    <a:lnTo>
                      <a:pt x="5" y="2"/>
                    </a:lnTo>
                    <a:lnTo>
                      <a:pt x="2" y="2"/>
                    </a:lnTo>
                    <a:lnTo>
                      <a:pt x="3" y="2"/>
                    </a:lnTo>
                    <a:lnTo>
                      <a:pt x="3" y="3"/>
                    </a:lnTo>
                    <a:lnTo>
                      <a:pt x="3"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2" name="Freeform 153"/>
              <p:cNvSpPr>
                <a:spLocks/>
              </p:cNvSpPr>
              <p:nvPr/>
            </p:nvSpPr>
            <p:spPr bwMode="auto">
              <a:xfrm>
                <a:off x="4421" y="3456"/>
                <a:ext cx="3" cy="1"/>
              </a:xfrm>
              <a:custGeom>
                <a:avLst/>
                <a:gdLst/>
                <a:ahLst/>
                <a:cxnLst>
                  <a:cxn ang="0">
                    <a:pos x="3" y="0"/>
                  </a:cxn>
                  <a:cxn ang="0">
                    <a:pos x="3" y="0"/>
                  </a:cxn>
                  <a:cxn ang="0">
                    <a:pos x="3" y="0"/>
                  </a:cxn>
                  <a:cxn ang="0">
                    <a:pos x="0" y="0"/>
                  </a:cxn>
                  <a:cxn ang="0">
                    <a:pos x="0" y="0"/>
                  </a:cxn>
                  <a:cxn ang="0">
                    <a:pos x="0" y="0"/>
                  </a:cxn>
                  <a:cxn ang="0">
                    <a:pos x="3" y="0"/>
                  </a:cxn>
                </a:cxnLst>
                <a:rect l="0" t="0" r="r" b="b"/>
                <a:pathLst>
                  <a:path w="3">
                    <a:moveTo>
                      <a:pt x="3" y="0"/>
                    </a:moveTo>
                    <a:lnTo>
                      <a:pt x="3" y="0"/>
                    </a:lnTo>
                    <a:lnTo>
                      <a:pt x="3" y="0"/>
                    </a:lnTo>
                    <a:lnTo>
                      <a:pt x="0" y="0"/>
                    </a:lnTo>
                    <a:lnTo>
                      <a:pt x="0" y="0"/>
                    </a:lnTo>
                    <a:lnTo>
                      <a:pt x="0"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3" name="Freeform 154"/>
              <p:cNvSpPr>
                <a:spLocks/>
              </p:cNvSpPr>
              <p:nvPr/>
            </p:nvSpPr>
            <p:spPr bwMode="auto">
              <a:xfrm>
                <a:off x="4395" y="3355"/>
                <a:ext cx="1" cy="4"/>
              </a:xfrm>
              <a:custGeom>
                <a:avLst/>
                <a:gdLst/>
                <a:ahLst/>
                <a:cxnLst>
                  <a:cxn ang="0">
                    <a:pos x="1" y="4"/>
                  </a:cxn>
                  <a:cxn ang="0">
                    <a:pos x="1" y="3"/>
                  </a:cxn>
                  <a:cxn ang="0">
                    <a:pos x="1" y="2"/>
                  </a:cxn>
                  <a:cxn ang="0">
                    <a:pos x="1" y="2"/>
                  </a:cxn>
                  <a:cxn ang="0">
                    <a:pos x="0" y="1"/>
                  </a:cxn>
                  <a:cxn ang="0">
                    <a:pos x="0" y="0"/>
                  </a:cxn>
                  <a:cxn ang="0">
                    <a:pos x="0" y="0"/>
                  </a:cxn>
                  <a:cxn ang="0">
                    <a:pos x="0" y="0"/>
                  </a:cxn>
                  <a:cxn ang="0">
                    <a:pos x="0" y="0"/>
                  </a:cxn>
                  <a:cxn ang="0">
                    <a:pos x="0" y="1"/>
                  </a:cxn>
                  <a:cxn ang="0">
                    <a:pos x="0" y="1"/>
                  </a:cxn>
                  <a:cxn ang="0">
                    <a:pos x="0" y="2"/>
                  </a:cxn>
                  <a:cxn ang="0">
                    <a:pos x="0" y="2"/>
                  </a:cxn>
                  <a:cxn ang="0">
                    <a:pos x="0" y="3"/>
                  </a:cxn>
                  <a:cxn ang="0">
                    <a:pos x="0" y="4"/>
                  </a:cxn>
                  <a:cxn ang="0">
                    <a:pos x="1" y="4"/>
                  </a:cxn>
                </a:cxnLst>
                <a:rect l="0" t="0" r="r" b="b"/>
                <a:pathLst>
                  <a:path w="1" h="4">
                    <a:moveTo>
                      <a:pt x="1" y="4"/>
                    </a:moveTo>
                    <a:lnTo>
                      <a:pt x="1" y="3"/>
                    </a:lnTo>
                    <a:lnTo>
                      <a:pt x="1" y="2"/>
                    </a:lnTo>
                    <a:lnTo>
                      <a:pt x="1" y="2"/>
                    </a:lnTo>
                    <a:lnTo>
                      <a:pt x="0" y="1"/>
                    </a:lnTo>
                    <a:lnTo>
                      <a:pt x="0" y="0"/>
                    </a:lnTo>
                    <a:lnTo>
                      <a:pt x="0" y="0"/>
                    </a:lnTo>
                    <a:lnTo>
                      <a:pt x="0" y="0"/>
                    </a:lnTo>
                    <a:lnTo>
                      <a:pt x="0" y="0"/>
                    </a:lnTo>
                    <a:lnTo>
                      <a:pt x="0" y="1"/>
                    </a:lnTo>
                    <a:lnTo>
                      <a:pt x="0" y="1"/>
                    </a:lnTo>
                    <a:lnTo>
                      <a:pt x="0" y="2"/>
                    </a:lnTo>
                    <a:lnTo>
                      <a:pt x="0" y="2"/>
                    </a:lnTo>
                    <a:lnTo>
                      <a:pt x="0" y="3"/>
                    </a:lnTo>
                    <a:lnTo>
                      <a:pt x="0" y="4"/>
                    </a:lnTo>
                    <a:lnTo>
                      <a:pt x="1"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4" name="Freeform 155"/>
              <p:cNvSpPr>
                <a:spLocks/>
              </p:cNvSpPr>
              <p:nvPr/>
            </p:nvSpPr>
            <p:spPr bwMode="auto">
              <a:xfrm>
                <a:off x="4410" y="3352"/>
                <a:ext cx="2" cy="3"/>
              </a:xfrm>
              <a:custGeom>
                <a:avLst/>
                <a:gdLst/>
                <a:ahLst/>
                <a:cxnLst>
                  <a:cxn ang="0">
                    <a:pos x="2" y="3"/>
                  </a:cxn>
                  <a:cxn ang="0">
                    <a:pos x="2" y="2"/>
                  </a:cxn>
                  <a:cxn ang="0">
                    <a:pos x="1" y="1"/>
                  </a:cxn>
                  <a:cxn ang="0">
                    <a:pos x="0" y="0"/>
                  </a:cxn>
                  <a:cxn ang="0">
                    <a:pos x="0" y="2"/>
                  </a:cxn>
                  <a:cxn ang="0">
                    <a:pos x="0" y="2"/>
                  </a:cxn>
                  <a:cxn ang="0">
                    <a:pos x="1" y="3"/>
                  </a:cxn>
                  <a:cxn ang="0">
                    <a:pos x="2" y="3"/>
                  </a:cxn>
                </a:cxnLst>
                <a:rect l="0" t="0" r="r" b="b"/>
                <a:pathLst>
                  <a:path w="2" h="3">
                    <a:moveTo>
                      <a:pt x="2" y="3"/>
                    </a:moveTo>
                    <a:lnTo>
                      <a:pt x="2" y="2"/>
                    </a:lnTo>
                    <a:lnTo>
                      <a:pt x="1" y="1"/>
                    </a:lnTo>
                    <a:lnTo>
                      <a:pt x="0" y="0"/>
                    </a:lnTo>
                    <a:lnTo>
                      <a:pt x="0" y="2"/>
                    </a:lnTo>
                    <a:lnTo>
                      <a:pt x="0" y="2"/>
                    </a:lnTo>
                    <a:lnTo>
                      <a:pt x="1"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5" name="Freeform 156"/>
              <p:cNvSpPr>
                <a:spLocks/>
              </p:cNvSpPr>
              <p:nvPr/>
            </p:nvSpPr>
            <p:spPr bwMode="auto">
              <a:xfrm>
                <a:off x="4297" y="3319"/>
                <a:ext cx="43" cy="82"/>
              </a:xfrm>
              <a:custGeom>
                <a:avLst/>
                <a:gdLst/>
                <a:ahLst/>
                <a:cxnLst>
                  <a:cxn ang="0">
                    <a:pos x="3" y="14"/>
                  </a:cxn>
                  <a:cxn ang="0">
                    <a:pos x="2" y="16"/>
                  </a:cxn>
                  <a:cxn ang="0">
                    <a:pos x="0" y="19"/>
                  </a:cxn>
                  <a:cxn ang="0">
                    <a:pos x="2" y="22"/>
                  </a:cxn>
                  <a:cxn ang="0">
                    <a:pos x="3" y="26"/>
                  </a:cxn>
                  <a:cxn ang="0">
                    <a:pos x="1" y="33"/>
                  </a:cxn>
                  <a:cxn ang="0">
                    <a:pos x="4" y="27"/>
                  </a:cxn>
                  <a:cxn ang="0">
                    <a:pos x="4" y="28"/>
                  </a:cxn>
                  <a:cxn ang="0">
                    <a:pos x="6" y="28"/>
                  </a:cxn>
                  <a:cxn ang="0">
                    <a:pos x="7" y="30"/>
                  </a:cxn>
                  <a:cxn ang="0">
                    <a:pos x="6" y="37"/>
                  </a:cxn>
                  <a:cxn ang="0">
                    <a:pos x="6" y="39"/>
                  </a:cxn>
                  <a:cxn ang="0">
                    <a:pos x="9" y="39"/>
                  </a:cxn>
                  <a:cxn ang="0">
                    <a:pos x="14" y="37"/>
                  </a:cxn>
                  <a:cxn ang="0">
                    <a:pos x="13" y="42"/>
                  </a:cxn>
                  <a:cxn ang="0">
                    <a:pos x="15" y="43"/>
                  </a:cxn>
                  <a:cxn ang="0">
                    <a:pos x="18" y="44"/>
                  </a:cxn>
                  <a:cxn ang="0">
                    <a:pos x="17" y="49"/>
                  </a:cxn>
                  <a:cxn ang="0">
                    <a:pos x="16" y="52"/>
                  </a:cxn>
                  <a:cxn ang="0">
                    <a:pos x="11" y="56"/>
                  </a:cxn>
                  <a:cxn ang="0">
                    <a:pos x="4" y="65"/>
                  </a:cxn>
                  <a:cxn ang="0">
                    <a:pos x="7" y="66"/>
                  </a:cxn>
                  <a:cxn ang="0">
                    <a:pos x="11" y="68"/>
                  </a:cxn>
                  <a:cxn ang="0">
                    <a:pos x="15" y="69"/>
                  </a:cxn>
                  <a:cxn ang="0">
                    <a:pos x="19" y="67"/>
                  </a:cxn>
                  <a:cxn ang="0">
                    <a:pos x="10" y="72"/>
                  </a:cxn>
                  <a:cxn ang="0">
                    <a:pos x="2" y="82"/>
                  </a:cxn>
                  <a:cxn ang="0">
                    <a:pos x="5" y="82"/>
                  </a:cxn>
                  <a:cxn ang="0">
                    <a:pos x="11" y="79"/>
                  </a:cxn>
                  <a:cxn ang="0">
                    <a:pos x="15" y="76"/>
                  </a:cxn>
                  <a:cxn ang="0">
                    <a:pos x="20" y="76"/>
                  </a:cxn>
                  <a:cxn ang="0">
                    <a:pos x="25" y="76"/>
                  </a:cxn>
                  <a:cxn ang="0">
                    <a:pos x="27" y="75"/>
                  </a:cxn>
                  <a:cxn ang="0">
                    <a:pos x="33" y="75"/>
                  </a:cxn>
                  <a:cxn ang="0">
                    <a:pos x="40" y="70"/>
                  </a:cxn>
                  <a:cxn ang="0">
                    <a:pos x="38" y="68"/>
                  </a:cxn>
                  <a:cxn ang="0">
                    <a:pos x="39" y="66"/>
                  </a:cxn>
                  <a:cxn ang="0">
                    <a:pos x="40" y="65"/>
                  </a:cxn>
                  <a:cxn ang="0">
                    <a:pos x="41" y="57"/>
                  </a:cxn>
                  <a:cxn ang="0">
                    <a:pos x="33" y="57"/>
                  </a:cxn>
                  <a:cxn ang="0">
                    <a:pos x="33" y="50"/>
                  </a:cxn>
                  <a:cxn ang="0">
                    <a:pos x="34" y="50"/>
                  </a:cxn>
                  <a:cxn ang="0">
                    <a:pos x="29" y="41"/>
                  </a:cxn>
                  <a:cxn ang="0">
                    <a:pos x="22" y="29"/>
                  </a:cxn>
                  <a:cxn ang="0">
                    <a:pos x="15" y="27"/>
                  </a:cxn>
                  <a:cxn ang="0">
                    <a:pos x="18" y="25"/>
                  </a:cxn>
                  <a:cxn ang="0">
                    <a:pos x="18" y="21"/>
                  </a:cxn>
                  <a:cxn ang="0">
                    <a:pos x="23" y="13"/>
                  </a:cxn>
                  <a:cxn ang="0">
                    <a:pos x="11" y="11"/>
                  </a:cxn>
                  <a:cxn ang="0">
                    <a:pos x="10" y="10"/>
                  </a:cxn>
                  <a:cxn ang="0">
                    <a:pos x="11" y="7"/>
                  </a:cxn>
                  <a:cxn ang="0">
                    <a:pos x="15" y="3"/>
                  </a:cxn>
                  <a:cxn ang="0">
                    <a:pos x="7" y="0"/>
                  </a:cxn>
                  <a:cxn ang="0">
                    <a:pos x="4" y="6"/>
                  </a:cxn>
                  <a:cxn ang="0">
                    <a:pos x="1" y="10"/>
                  </a:cxn>
                  <a:cxn ang="0">
                    <a:pos x="1" y="13"/>
                  </a:cxn>
                </a:cxnLst>
                <a:rect l="0" t="0" r="r" b="b"/>
                <a:pathLst>
                  <a:path w="43" h="82">
                    <a:moveTo>
                      <a:pt x="2" y="13"/>
                    </a:moveTo>
                    <a:lnTo>
                      <a:pt x="3" y="13"/>
                    </a:lnTo>
                    <a:lnTo>
                      <a:pt x="3" y="14"/>
                    </a:lnTo>
                    <a:lnTo>
                      <a:pt x="2" y="14"/>
                    </a:lnTo>
                    <a:lnTo>
                      <a:pt x="3" y="14"/>
                    </a:lnTo>
                    <a:lnTo>
                      <a:pt x="2" y="14"/>
                    </a:lnTo>
                    <a:lnTo>
                      <a:pt x="2" y="15"/>
                    </a:lnTo>
                    <a:lnTo>
                      <a:pt x="2" y="16"/>
                    </a:lnTo>
                    <a:lnTo>
                      <a:pt x="2" y="16"/>
                    </a:lnTo>
                    <a:lnTo>
                      <a:pt x="2" y="16"/>
                    </a:lnTo>
                    <a:lnTo>
                      <a:pt x="2" y="17"/>
                    </a:lnTo>
                    <a:lnTo>
                      <a:pt x="1" y="17"/>
                    </a:lnTo>
                    <a:lnTo>
                      <a:pt x="1" y="17"/>
                    </a:lnTo>
                    <a:lnTo>
                      <a:pt x="1" y="19"/>
                    </a:lnTo>
                    <a:lnTo>
                      <a:pt x="0" y="19"/>
                    </a:lnTo>
                    <a:lnTo>
                      <a:pt x="0" y="20"/>
                    </a:lnTo>
                    <a:lnTo>
                      <a:pt x="0" y="20"/>
                    </a:lnTo>
                    <a:lnTo>
                      <a:pt x="0" y="20"/>
                    </a:lnTo>
                    <a:lnTo>
                      <a:pt x="0" y="21"/>
                    </a:lnTo>
                    <a:lnTo>
                      <a:pt x="2" y="22"/>
                    </a:lnTo>
                    <a:lnTo>
                      <a:pt x="4" y="21"/>
                    </a:lnTo>
                    <a:lnTo>
                      <a:pt x="4" y="21"/>
                    </a:lnTo>
                    <a:lnTo>
                      <a:pt x="4" y="21"/>
                    </a:lnTo>
                    <a:lnTo>
                      <a:pt x="3" y="25"/>
                    </a:lnTo>
                    <a:lnTo>
                      <a:pt x="3" y="26"/>
                    </a:lnTo>
                    <a:lnTo>
                      <a:pt x="2" y="26"/>
                    </a:lnTo>
                    <a:lnTo>
                      <a:pt x="2" y="28"/>
                    </a:lnTo>
                    <a:lnTo>
                      <a:pt x="3" y="28"/>
                    </a:lnTo>
                    <a:lnTo>
                      <a:pt x="3" y="28"/>
                    </a:lnTo>
                    <a:lnTo>
                      <a:pt x="1" y="33"/>
                    </a:lnTo>
                    <a:lnTo>
                      <a:pt x="1" y="33"/>
                    </a:lnTo>
                    <a:lnTo>
                      <a:pt x="2" y="33"/>
                    </a:lnTo>
                    <a:lnTo>
                      <a:pt x="3" y="33"/>
                    </a:lnTo>
                    <a:lnTo>
                      <a:pt x="4" y="29"/>
                    </a:lnTo>
                    <a:lnTo>
                      <a:pt x="4" y="27"/>
                    </a:lnTo>
                    <a:lnTo>
                      <a:pt x="5" y="25"/>
                    </a:lnTo>
                    <a:lnTo>
                      <a:pt x="5" y="25"/>
                    </a:lnTo>
                    <a:lnTo>
                      <a:pt x="4" y="27"/>
                    </a:lnTo>
                    <a:lnTo>
                      <a:pt x="4" y="28"/>
                    </a:lnTo>
                    <a:lnTo>
                      <a:pt x="4" y="28"/>
                    </a:lnTo>
                    <a:lnTo>
                      <a:pt x="5" y="28"/>
                    </a:lnTo>
                    <a:lnTo>
                      <a:pt x="5" y="28"/>
                    </a:lnTo>
                    <a:lnTo>
                      <a:pt x="5" y="27"/>
                    </a:lnTo>
                    <a:lnTo>
                      <a:pt x="6" y="28"/>
                    </a:lnTo>
                    <a:lnTo>
                      <a:pt x="6" y="28"/>
                    </a:lnTo>
                    <a:lnTo>
                      <a:pt x="6" y="26"/>
                    </a:lnTo>
                    <a:lnTo>
                      <a:pt x="7" y="27"/>
                    </a:lnTo>
                    <a:lnTo>
                      <a:pt x="7" y="28"/>
                    </a:lnTo>
                    <a:lnTo>
                      <a:pt x="7" y="28"/>
                    </a:lnTo>
                    <a:lnTo>
                      <a:pt x="7" y="30"/>
                    </a:lnTo>
                    <a:lnTo>
                      <a:pt x="7" y="30"/>
                    </a:lnTo>
                    <a:lnTo>
                      <a:pt x="7" y="31"/>
                    </a:lnTo>
                    <a:lnTo>
                      <a:pt x="7" y="32"/>
                    </a:lnTo>
                    <a:lnTo>
                      <a:pt x="6" y="36"/>
                    </a:lnTo>
                    <a:lnTo>
                      <a:pt x="6" y="37"/>
                    </a:lnTo>
                    <a:lnTo>
                      <a:pt x="5" y="36"/>
                    </a:lnTo>
                    <a:lnTo>
                      <a:pt x="5" y="37"/>
                    </a:lnTo>
                    <a:lnTo>
                      <a:pt x="6" y="39"/>
                    </a:lnTo>
                    <a:lnTo>
                      <a:pt x="6" y="40"/>
                    </a:lnTo>
                    <a:lnTo>
                      <a:pt x="6" y="39"/>
                    </a:lnTo>
                    <a:lnTo>
                      <a:pt x="6" y="39"/>
                    </a:lnTo>
                    <a:lnTo>
                      <a:pt x="6" y="38"/>
                    </a:lnTo>
                    <a:lnTo>
                      <a:pt x="7" y="38"/>
                    </a:lnTo>
                    <a:lnTo>
                      <a:pt x="9" y="39"/>
                    </a:lnTo>
                    <a:lnTo>
                      <a:pt x="9" y="39"/>
                    </a:lnTo>
                    <a:lnTo>
                      <a:pt x="9" y="38"/>
                    </a:lnTo>
                    <a:lnTo>
                      <a:pt x="11" y="39"/>
                    </a:lnTo>
                    <a:lnTo>
                      <a:pt x="13" y="38"/>
                    </a:lnTo>
                    <a:lnTo>
                      <a:pt x="13" y="37"/>
                    </a:lnTo>
                    <a:lnTo>
                      <a:pt x="14" y="37"/>
                    </a:lnTo>
                    <a:lnTo>
                      <a:pt x="16" y="37"/>
                    </a:lnTo>
                    <a:lnTo>
                      <a:pt x="16" y="37"/>
                    </a:lnTo>
                    <a:lnTo>
                      <a:pt x="15" y="37"/>
                    </a:lnTo>
                    <a:lnTo>
                      <a:pt x="15" y="38"/>
                    </a:lnTo>
                    <a:lnTo>
                      <a:pt x="13" y="42"/>
                    </a:lnTo>
                    <a:lnTo>
                      <a:pt x="14" y="42"/>
                    </a:lnTo>
                    <a:lnTo>
                      <a:pt x="15" y="43"/>
                    </a:lnTo>
                    <a:lnTo>
                      <a:pt x="15" y="44"/>
                    </a:lnTo>
                    <a:lnTo>
                      <a:pt x="15" y="44"/>
                    </a:lnTo>
                    <a:lnTo>
                      <a:pt x="15" y="43"/>
                    </a:lnTo>
                    <a:lnTo>
                      <a:pt x="15" y="45"/>
                    </a:lnTo>
                    <a:lnTo>
                      <a:pt x="17" y="44"/>
                    </a:lnTo>
                    <a:lnTo>
                      <a:pt x="18" y="43"/>
                    </a:lnTo>
                    <a:lnTo>
                      <a:pt x="18" y="44"/>
                    </a:lnTo>
                    <a:lnTo>
                      <a:pt x="18" y="44"/>
                    </a:lnTo>
                    <a:lnTo>
                      <a:pt x="18" y="46"/>
                    </a:lnTo>
                    <a:lnTo>
                      <a:pt x="17" y="46"/>
                    </a:lnTo>
                    <a:lnTo>
                      <a:pt x="17" y="48"/>
                    </a:lnTo>
                    <a:lnTo>
                      <a:pt x="18" y="48"/>
                    </a:lnTo>
                    <a:lnTo>
                      <a:pt x="17" y="49"/>
                    </a:lnTo>
                    <a:lnTo>
                      <a:pt x="17" y="50"/>
                    </a:lnTo>
                    <a:lnTo>
                      <a:pt x="17" y="51"/>
                    </a:lnTo>
                    <a:lnTo>
                      <a:pt x="18" y="51"/>
                    </a:lnTo>
                    <a:lnTo>
                      <a:pt x="17" y="51"/>
                    </a:lnTo>
                    <a:lnTo>
                      <a:pt x="16" y="52"/>
                    </a:lnTo>
                    <a:lnTo>
                      <a:pt x="12" y="52"/>
                    </a:lnTo>
                    <a:lnTo>
                      <a:pt x="7" y="57"/>
                    </a:lnTo>
                    <a:lnTo>
                      <a:pt x="8" y="57"/>
                    </a:lnTo>
                    <a:lnTo>
                      <a:pt x="9" y="56"/>
                    </a:lnTo>
                    <a:lnTo>
                      <a:pt x="11" y="56"/>
                    </a:lnTo>
                    <a:lnTo>
                      <a:pt x="11" y="59"/>
                    </a:lnTo>
                    <a:lnTo>
                      <a:pt x="11" y="60"/>
                    </a:lnTo>
                    <a:lnTo>
                      <a:pt x="11" y="61"/>
                    </a:lnTo>
                    <a:lnTo>
                      <a:pt x="4" y="65"/>
                    </a:lnTo>
                    <a:lnTo>
                      <a:pt x="4" y="65"/>
                    </a:lnTo>
                    <a:lnTo>
                      <a:pt x="5" y="67"/>
                    </a:lnTo>
                    <a:lnTo>
                      <a:pt x="6" y="68"/>
                    </a:lnTo>
                    <a:lnTo>
                      <a:pt x="6" y="68"/>
                    </a:lnTo>
                    <a:lnTo>
                      <a:pt x="7" y="68"/>
                    </a:lnTo>
                    <a:lnTo>
                      <a:pt x="7" y="66"/>
                    </a:lnTo>
                    <a:lnTo>
                      <a:pt x="9" y="66"/>
                    </a:lnTo>
                    <a:lnTo>
                      <a:pt x="9" y="66"/>
                    </a:lnTo>
                    <a:lnTo>
                      <a:pt x="9" y="68"/>
                    </a:lnTo>
                    <a:lnTo>
                      <a:pt x="10" y="68"/>
                    </a:lnTo>
                    <a:lnTo>
                      <a:pt x="11" y="68"/>
                    </a:lnTo>
                    <a:lnTo>
                      <a:pt x="11" y="67"/>
                    </a:lnTo>
                    <a:lnTo>
                      <a:pt x="12" y="67"/>
                    </a:lnTo>
                    <a:lnTo>
                      <a:pt x="12" y="68"/>
                    </a:lnTo>
                    <a:lnTo>
                      <a:pt x="14" y="69"/>
                    </a:lnTo>
                    <a:lnTo>
                      <a:pt x="15" y="69"/>
                    </a:lnTo>
                    <a:lnTo>
                      <a:pt x="15" y="69"/>
                    </a:lnTo>
                    <a:lnTo>
                      <a:pt x="16" y="69"/>
                    </a:lnTo>
                    <a:lnTo>
                      <a:pt x="16" y="68"/>
                    </a:lnTo>
                    <a:lnTo>
                      <a:pt x="19" y="66"/>
                    </a:lnTo>
                    <a:lnTo>
                      <a:pt x="19" y="67"/>
                    </a:lnTo>
                    <a:lnTo>
                      <a:pt x="17" y="70"/>
                    </a:lnTo>
                    <a:lnTo>
                      <a:pt x="17" y="71"/>
                    </a:lnTo>
                    <a:lnTo>
                      <a:pt x="17" y="71"/>
                    </a:lnTo>
                    <a:lnTo>
                      <a:pt x="11" y="72"/>
                    </a:lnTo>
                    <a:lnTo>
                      <a:pt x="10" y="72"/>
                    </a:lnTo>
                    <a:lnTo>
                      <a:pt x="9" y="73"/>
                    </a:lnTo>
                    <a:lnTo>
                      <a:pt x="8" y="75"/>
                    </a:lnTo>
                    <a:lnTo>
                      <a:pt x="3" y="80"/>
                    </a:lnTo>
                    <a:lnTo>
                      <a:pt x="2" y="81"/>
                    </a:lnTo>
                    <a:lnTo>
                      <a:pt x="2" y="82"/>
                    </a:lnTo>
                    <a:lnTo>
                      <a:pt x="3" y="81"/>
                    </a:lnTo>
                    <a:lnTo>
                      <a:pt x="3" y="80"/>
                    </a:lnTo>
                    <a:lnTo>
                      <a:pt x="4" y="81"/>
                    </a:lnTo>
                    <a:lnTo>
                      <a:pt x="4" y="81"/>
                    </a:lnTo>
                    <a:lnTo>
                      <a:pt x="5" y="82"/>
                    </a:lnTo>
                    <a:lnTo>
                      <a:pt x="5" y="81"/>
                    </a:lnTo>
                    <a:lnTo>
                      <a:pt x="6" y="80"/>
                    </a:lnTo>
                    <a:lnTo>
                      <a:pt x="7" y="79"/>
                    </a:lnTo>
                    <a:lnTo>
                      <a:pt x="7" y="79"/>
                    </a:lnTo>
                    <a:lnTo>
                      <a:pt x="11" y="79"/>
                    </a:lnTo>
                    <a:lnTo>
                      <a:pt x="12" y="79"/>
                    </a:lnTo>
                    <a:lnTo>
                      <a:pt x="13" y="79"/>
                    </a:lnTo>
                    <a:lnTo>
                      <a:pt x="14" y="79"/>
                    </a:lnTo>
                    <a:lnTo>
                      <a:pt x="15" y="76"/>
                    </a:lnTo>
                    <a:lnTo>
                      <a:pt x="15" y="76"/>
                    </a:lnTo>
                    <a:lnTo>
                      <a:pt x="15" y="76"/>
                    </a:lnTo>
                    <a:lnTo>
                      <a:pt x="18" y="76"/>
                    </a:lnTo>
                    <a:lnTo>
                      <a:pt x="19" y="77"/>
                    </a:lnTo>
                    <a:lnTo>
                      <a:pt x="19" y="77"/>
                    </a:lnTo>
                    <a:lnTo>
                      <a:pt x="20" y="76"/>
                    </a:lnTo>
                    <a:lnTo>
                      <a:pt x="21" y="76"/>
                    </a:lnTo>
                    <a:lnTo>
                      <a:pt x="22" y="76"/>
                    </a:lnTo>
                    <a:lnTo>
                      <a:pt x="22" y="76"/>
                    </a:lnTo>
                    <a:lnTo>
                      <a:pt x="22" y="76"/>
                    </a:lnTo>
                    <a:lnTo>
                      <a:pt x="25" y="76"/>
                    </a:lnTo>
                    <a:lnTo>
                      <a:pt x="25" y="76"/>
                    </a:lnTo>
                    <a:lnTo>
                      <a:pt x="26" y="75"/>
                    </a:lnTo>
                    <a:lnTo>
                      <a:pt x="26" y="74"/>
                    </a:lnTo>
                    <a:lnTo>
                      <a:pt x="26" y="74"/>
                    </a:lnTo>
                    <a:lnTo>
                      <a:pt x="27" y="75"/>
                    </a:lnTo>
                    <a:lnTo>
                      <a:pt x="28" y="74"/>
                    </a:lnTo>
                    <a:lnTo>
                      <a:pt x="28" y="75"/>
                    </a:lnTo>
                    <a:lnTo>
                      <a:pt x="29" y="76"/>
                    </a:lnTo>
                    <a:lnTo>
                      <a:pt x="33" y="75"/>
                    </a:lnTo>
                    <a:lnTo>
                      <a:pt x="33" y="75"/>
                    </a:lnTo>
                    <a:lnTo>
                      <a:pt x="39" y="73"/>
                    </a:lnTo>
                    <a:lnTo>
                      <a:pt x="39" y="73"/>
                    </a:lnTo>
                    <a:lnTo>
                      <a:pt x="40" y="72"/>
                    </a:lnTo>
                    <a:lnTo>
                      <a:pt x="41" y="70"/>
                    </a:lnTo>
                    <a:lnTo>
                      <a:pt x="40" y="70"/>
                    </a:lnTo>
                    <a:lnTo>
                      <a:pt x="37" y="70"/>
                    </a:lnTo>
                    <a:lnTo>
                      <a:pt x="37" y="69"/>
                    </a:lnTo>
                    <a:lnTo>
                      <a:pt x="36" y="68"/>
                    </a:lnTo>
                    <a:lnTo>
                      <a:pt x="37" y="68"/>
                    </a:lnTo>
                    <a:lnTo>
                      <a:pt x="38" y="68"/>
                    </a:lnTo>
                    <a:lnTo>
                      <a:pt x="38" y="67"/>
                    </a:lnTo>
                    <a:lnTo>
                      <a:pt x="38" y="67"/>
                    </a:lnTo>
                    <a:lnTo>
                      <a:pt x="37" y="66"/>
                    </a:lnTo>
                    <a:lnTo>
                      <a:pt x="38" y="66"/>
                    </a:lnTo>
                    <a:lnTo>
                      <a:pt x="39" y="66"/>
                    </a:lnTo>
                    <a:lnTo>
                      <a:pt x="39" y="66"/>
                    </a:lnTo>
                    <a:lnTo>
                      <a:pt x="40" y="66"/>
                    </a:lnTo>
                    <a:lnTo>
                      <a:pt x="40" y="65"/>
                    </a:lnTo>
                    <a:lnTo>
                      <a:pt x="40" y="65"/>
                    </a:lnTo>
                    <a:lnTo>
                      <a:pt x="40" y="65"/>
                    </a:lnTo>
                    <a:lnTo>
                      <a:pt x="41" y="64"/>
                    </a:lnTo>
                    <a:lnTo>
                      <a:pt x="42" y="63"/>
                    </a:lnTo>
                    <a:lnTo>
                      <a:pt x="43" y="59"/>
                    </a:lnTo>
                    <a:lnTo>
                      <a:pt x="43" y="57"/>
                    </a:lnTo>
                    <a:lnTo>
                      <a:pt x="41" y="57"/>
                    </a:lnTo>
                    <a:lnTo>
                      <a:pt x="40" y="55"/>
                    </a:lnTo>
                    <a:lnTo>
                      <a:pt x="36" y="56"/>
                    </a:lnTo>
                    <a:lnTo>
                      <a:pt x="35" y="57"/>
                    </a:lnTo>
                    <a:lnTo>
                      <a:pt x="35" y="57"/>
                    </a:lnTo>
                    <a:lnTo>
                      <a:pt x="33" y="57"/>
                    </a:lnTo>
                    <a:lnTo>
                      <a:pt x="33" y="56"/>
                    </a:lnTo>
                    <a:lnTo>
                      <a:pt x="35" y="54"/>
                    </a:lnTo>
                    <a:lnTo>
                      <a:pt x="35" y="54"/>
                    </a:lnTo>
                    <a:lnTo>
                      <a:pt x="35" y="53"/>
                    </a:lnTo>
                    <a:lnTo>
                      <a:pt x="33" y="50"/>
                    </a:lnTo>
                    <a:lnTo>
                      <a:pt x="33" y="50"/>
                    </a:lnTo>
                    <a:lnTo>
                      <a:pt x="31" y="49"/>
                    </a:lnTo>
                    <a:lnTo>
                      <a:pt x="32" y="48"/>
                    </a:lnTo>
                    <a:lnTo>
                      <a:pt x="33" y="50"/>
                    </a:lnTo>
                    <a:lnTo>
                      <a:pt x="34" y="50"/>
                    </a:lnTo>
                    <a:lnTo>
                      <a:pt x="34" y="50"/>
                    </a:lnTo>
                    <a:lnTo>
                      <a:pt x="34" y="48"/>
                    </a:lnTo>
                    <a:lnTo>
                      <a:pt x="33" y="46"/>
                    </a:lnTo>
                    <a:lnTo>
                      <a:pt x="32" y="44"/>
                    </a:lnTo>
                    <a:lnTo>
                      <a:pt x="29" y="41"/>
                    </a:lnTo>
                    <a:lnTo>
                      <a:pt x="27" y="40"/>
                    </a:lnTo>
                    <a:lnTo>
                      <a:pt x="27" y="40"/>
                    </a:lnTo>
                    <a:lnTo>
                      <a:pt x="25" y="35"/>
                    </a:lnTo>
                    <a:lnTo>
                      <a:pt x="25" y="32"/>
                    </a:lnTo>
                    <a:lnTo>
                      <a:pt x="22" y="29"/>
                    </a:lnTo>
                    <a:lnTo>
                      <a:pt x="22" y="28"/>
                    </a:lnTo>
                    <a:lnTo>
                      <a:pt x="19" y="27"/>
                    </a:lnTo>
                    <a:lnTo>
                      <a:pt x="18" y="26"/>
                    </a:lnTo>
                    <a:lnTo>
                      <a:pt x="17" y="27"/>
                    </a:lnTo>
                    <a:lnTo>
                      <a:pt x="15" y="27"/>
                    </a:lnTo>
                    <a:lnTo>
                      <a:pt x="15" y="27"/>
                    </a:lnTo>
                    <a:lnTo>
                      <a:pt x="15" y="26"/>
                    </a:lnTo>
                    <a:lnTo>
                      <a:pt x="16" y="25"/>
                    </a:lnTo>
                    <a:lnTo>
                      <a:pt x="18" y="25"/>
                    </a:lnTo>
                    <a:lnTo>
                      <a:pt x="18" y="25"/>
                    </a:lnTo>
                    <a:lnTo>
                      <a:pt x="18" y="23"/>
                    </a:lnTo>
                    <a:lnTo>
                      <a:pt x="17" y="23"/>
                    </a:lnTo>
                    <a:lnTo>
                      <a:pt x="17" y="22"/>
                    </a:lnTo>
                    <a:lnTo>
                      <a:pt x="18" y="22"/>
                    </a:lnTo>
                    <a:lnTo>
                      <a:pt x="18" y="21"/>
                    </a:lnTo>
                    <a:lnTo>
                      <a:pt x="19" y="21"/>
                    </a:lnTo>
                    <a:lnTo>
                      <a:pt x="19" y="20"/>
                    </a:lnTo>
                    <a:lnTo>
                      <a:pt x="21" y="18"/>
                    </a:lnTo>
                    <a:lnTo>
                      <a:pt x="22" y="14"/>
                    </a:lnTo>
                    <a:lnTo>
                      <a:pt x="23" y="13"/>
                    </a:lnTo>
                    <a:lnTo>
                      <a:pt x="23" y="11"/>
                    </a:lnTo>
                    <a:lnTo>
                      <a:pt x="22" y="10"/>
                    </a:lnTo>
                    <a:lnTo>
                      <a:pt x="16" y="10"/>
                    </a:lnTo>
                    <a:lnTo>
                      <a:pt x="15" y="10"/>
                    </a:lnTo>
                    <a:lnTo>
                      <a:pt x="11" y="11"/>
                    </a:lnTo>
                    <a:lnTo>
                      <a:pt x="11" y="11"/>
                    </a:lnTo>
                    <a:lnTo>
                      <a:pt x="10" y="11"/>
                    </a:lnTo>
                    <a:lnTo>
                      <a:pt x="11" y="10"/>
                    </a:lnTo>
                    <a:lnTo>
                      <a:pt x="11" y="10"/>
                    </a:lnTo>
                    <a:lnTo>
                      <a:pt x="10" y="10"/>
                    </a:lnTo>
                    <a:lnTo>
                      <a:pt x="10" y="10"/>
                    </a:lnTo>
                    <a:lnTo>
                      <a:pt x="11" y="10"/>
                    </a:lnTo>
                    <a:lnTo>
                      <a:pt x="12" y="9"/>
                    </a:lnTo>
                    <a:lnTo>
                      <a:pt x="11" y="8"/>
                    </a:lnTo>
                    <a:lnTo>
                      <a:pt x="11" y="7"/>
                    </a:lnTo>
                    <a:lnTo>
                      <a:pt x="11" y="7"/>
                    </a:lnTo>
                    <a:lnTo>
                      <a:pt x="11" y="6"/>
                    </a:lnTo>
                    <a:lnTo>
                      <a:pt x="14" y="5"/>
                    </a:lnTo>
                    <a:lnTo>
                      <a:pt x="15" y="3"/>
                    </a:lnTo>
                    <a:lnTo>
                      <a:pt x="15" y="3"/>
                    </a:lnTo>
                    <a:lnTo>
                      <a:pt x="16" y="0"/>
                    </a:lnTo>
                    <a:lnTo>
                      <a:pt x="15" y="0"/>
                    </a:lnTo>
                    <a:lnTo>
                      <a:pt x="9" y="1"/>
                    </a:lnTo>
                    <a:lnTo>
                      <a:pt x="9" y="1"/>
                    </a:lnTo>
                    <a:lnTo>
                      <a:pt x="7" y="0"/>
                    </a:lnTo>
                    <a:lnTo>
                      <a:pt x="6" y="1"/>
                    </a:lnTo>
                    <a:lnTo>
                      <a:pt x="5" y="3"/>
                    </a:lnTo>
                    <a:lnTo>
                      <a:pt x="5" y="4"/>
                    </a:lnTo>
                    <a:lnTo>
                      <a:pt x="4" y="4"/>
                    </a:lnTo>
                    <a:lnTo>
                      <a:pt x="4" y="6"/>
                    </a:lnTo>
                    <a:lnTo>
                      <a:pt x="4" y="6"/>
                    </a:lnTo>
                    <a:lnTo>
                      <a:pt x="4" y="6"/>
                    </a:lnTo>
                    <a:lnTo>
                      <a:pt x="4" y="7"/>
                    </a:lnTo>
                    <a:lnTo>
                      <a:pt x="1" y="9"/>
                    </a:lnTo>
                    <a:lnTo>
                      <a:pt x="1" y="10"/>
                    </a:lnTo>
                    <a:lnTo>
                      <a:pt x="2" y="11"/>
                    </a:lnTo>
                    <a:lnTo>
                      <a:pt x="2" y="11"/>
                    </a:lnTo>
                    <a:lnTo>
                      <a:pt x="1" y="11"/>
                    </a:lnTo>
                    <a:lnTo>
                      <a:pt x="1" y="11"/>
                    </a:lnTo>
                    <a:lnTo>
                      <a:pt x="1" y="13"/>
                    </a:lnTo>
                    <a:lnTo>
                      <a:pt x="2" y="1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6" name="Freeform 157"/>
              <p:cNvSpPr>
                <a:spLocks/>
              </p:cNvSpPr>
              <p:nvPr/>
            </p:nvSpPr>
            <p:spPr bwMode="auto">
              <a:xfrm>
                <a:off x="4291" y="3285"/>
                <a:ext cx="2" cy="4"/>
              </a:xfrm>
              <a:custGeom>
                <a:avLst/>
                <a:gdLst/>
                <a:ahLst/>
                <a:cxnLst>
                  <a:cxn ang="0">
                    <a:pos x="1" y="0"/>
                  </a:cxn>
                  <a:cxn ang="0">
                    <a:pos x="0" y="1"/>
                  </a:cxn>
                  <a:cxn ang="0">
                    <a:pos x="1" y="3"/>
                  </a:cxn>
                  <a:cxn ang="0">
                    <a:pos x="1" y="3"/>
                  </a:cxn>
                  <a:cxn ang="0">
                    <a:pos x="1" y="4"/>
                  </a:cxn>
                  <a:cxn ang="0">
                    <a:pos x="2" y="3"/>
                  </a:cxn>
                  <a:cxn ang="0">
                    <a:pos x="2" y="3"/>
                  </a:cxn>
                  <a:cxn ang="0">
                    <a:pos x="2" y="2"/>
                  </a:cxn>
                  <a:cxn ang="0">
                    <a:pos x="1" y="0"/>
                  </a:cxn>
                  <a:cxn ang="0">
                    <a:pos x="1" y="0"/>
                  </a:cxn>
                </a:cxnLst>
                <a:rect l="0" t="0" r="r" b="b"/>
                <a:pathLst>
                  <a:path w="2" h="4">
                    <a:moveTo>
                      <a:pt x="1" y="0"/>
                    </a:moveTo>
                    <a:lnTo>
                      <a:pt x="0" y="1"/>
                    </a:lnTo>
                    <a:lnTo>
                      <a:pt x="1" y="3"/>
                    </a:lnTo>
                    <a:lnTo>
                      <a:pt x="1" y="3"/>
                    </a:lnTo>
                    <a:lnTo>
                      <a:pt x="1" y="4"/>
                    </a:lnTo>
                    <a:lnTo>
                      <a:pt x="2" y="3"/>
                    </a:lnTo>
                    <a:lnTo>
                      <a:pt x="2" y="3"/>
                    </a:lnTo>
                    <a:lnTo>
                      <a:pt x="2" y="2"/>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7" name="Freeform 158"/>
              <p:cNvSpPr>
                <a:spLocks/>
              </p:cNvSpPr>
              <p:nvPr/>
            </p:nvSpPr>
            <p:spPr bwMode="auto">
              <a:xfrm>
                <a:off x="4301" y="3349"/>
                <a:ext cx="1" cy="2"/>
              </a:xfrm>
              <a:custGeom>
                <a:avLst/>
                <a:gdLst/>
                <a:ahLst/>
                <a:cxnLst>
                  <a:cxn ang="0">
                    <a:pos x="1" y="1"/>
                  </a:cxn>
                  <a:cxn ang="0">
                    <a:pos x="1" y="0"/>
                  </a:cxn>
                  <a:cxn ang="0">
                    <a:pos x="0" y="0"/>
                  </a:cxn>
                  <a:cxn ang="0">
                    <a:pos x="0" y="0"/>
                  </a:cxn>
                  <a:cxn ang="0">
                    <a:pos x="0" y="2"/>
                  </a:cxn>
                  <a:cxn ang="0">
                    <a:pos x="0" y="2"/>
                  </a:cxn>
                  <a:cxn ang="0">
                    <a:pos x="1" y="2"/>
                  </a:cxn>
                  <a:cxn ang="0">
                    <a:pos x="1" y="1"/>
                  </a:cxn>
                </a:cxnLst>
                <a:rect l="0" t="0" r="r" b="b"/>
                <a:pathLst>
                  <a:path w="1" h="2">
                    <a:moveTo>
                      <a:pt x="1" y="1"/>
                    </a:moveTo>
                    <a:lnTo>
                      <a:pt x="1" y="0"/>
                    </a:lnTo>
                    <a:lnTo>
                      <a:pt x="0" y="0"/>
                    </a:lnTo>
                    <a:lnTo>
                      <a:pt x="0" y="0"/>
                    </a:lnTo>
                    <a:lnTo>
                      <a:pt x="0" y="2"/>
                    </a:lnTo>
                    <a:lnTo>
                      <a:pt x="0" y="2"/>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8" name="Freeform 159"/>
              <p:cNvSpPr>
                <a:spLocks/>
              </p:cNvSpPr>
              <p:nvPr/>
            </p:nvSpPr>
            <p:spPr bwMode="auto">
              <a:xfrm>
                <a:off x="4312" y="3315"/>
                <a:ext cx="1" cy="2"/>
              </a:xfrm>
              <a:custGeom>
                <a:avLst/>
                <a:gdLst/>
                <a:ahLst/>
                <a:cxnLst>
                  <a:cxn ang="0">
                    <a:pos x="0" y="2"/>
                  </a:cxn>
                  <a:cxn ang="0">
                    <a:pos x="0" y="1"/>
                  </a:cxn>
                  <a:cxn ang="0">
                    <a:pos x="0" y="1"/>
                  </a:cxn>
                  <a:cxn ang="0">
                    <a:pos x="0" y="0"/>
                  </a:cxn>
                  <a:cxn ang="0">
                    <a:pos x="0" y="1"/>
                  </a:cxn>
                  <a:cxn ang="0">
                    <a:pos x="0" y="1"/>
                  </a:cxn>
                  <a:cxn ang="0">
                    <a:pos x="0" y="2"/>
                  </a:cxn>
                  <a:cxn ang="0">
                    <a:pos x="0" y="2"/>
                  </a:cxn>
                </a:cxnLst>
                <a:rect l="0" t="0" r="r" b="b"/>
                <a:pathLst>
                  <a:path h="2">
                    <a:moveTo>
                      <a:pt x="0" y="2"/>
                    </a:moveTo>
                    <a:lnTo>
                      <a:pt x="0" y="1"/>
                    </a:lnTo>
                    <a:lnTo>
                      <a:pt x="0" y="1"/>
                    </a:lnTo>
                    <a:lnTo>
                      <a:pt x="0" y="0"/>
                    </a:lnTo>
                    <a:lnTo>
                      <a:pt x="0" y="1"/>
                    </a:lnTo>
                    <a:lnTo>
                      <a:pt x="0" y="1"/>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49" name="Freeform 160"/>
              <p:cNvSpPr>
                <a:spLocks/>
              </p:cNvSpPr>
              <p:nvPr/>
            </p:nvSpPr>
            <p:spPr bwMode="auto">
              <a:xfrm>
                <a:off x="4312" y="3313"/>
                <a:ext cx="3" cy="2"/>
              </a:xfrm>
              <a:custGeom>
                <a:avLst/>
                <a:gdLst/>
                <a:ahLst/>
                <a:cxnLst>
                  <a:cxn ang="0">
                    <a:pos x="2" y="2"/>
                  </a:cxn>
                  <a:cxn ang="0">
                    <a:pos x="3" y="2"/>
                  </a:cxn>
                  <a:cxn ang="0">
                    <a:pos x="3" y="2"/>
                  </a:cxn>
                  <a:cxn ang="0">
                    <a:pos x="3" y="2"/>
                  </a:cxn>
                  <a:cxn ang="0">
                    <a:pos x="3" y="2"/>
                  </a:cxn>
                  <a:cxn ang="0">
                    <a:pos x="1" y="1"/>
                  </a:cxn>
                  <a:cxn ang="0">
                    <a:pos x="1" y="1"/>
                  </a:cxn>
                  <a:cxn ang="0">
                    <a:pos x="0" y="0"/>
                  </a:cxn>
                  <a:cxn ang="0">
                    <a:pos x="0" y="0"/>
                  </a:cxn>
                  <a:cxn ang="0">
                    <a:pos x="0" y="2"/>
                  </a:cxn>
                  <a:cxn ang="0">
                    <a:pos x="0" y="2"/>
                  </a:cxn>
                  <a:cxn ang="0">
                    <a:pos x="2" y="2"/>
                  </a:cxn>
                </a:cxnLst>
                <a:rect l="0" t="0" r="r" b="b"/>
                <a:pathLst>
                  <a:path w="3" h="2">
                    <a:moveTo>
                      <a:pt x="2" y="2"/>
                    </a:moveTo>
                    <a:lnTo>
                      <a:pt x="3" y="2"/>
                    </a:lnTo>
                    <a:lnTo>
                      <a:pt x="3" y="2"/>
                    </a:lnTo>
                    <a:lnTo>
                      <a:pt x="3" y="2"/>
                    </a:lnTo>
                    <a:lnTo>
                      <a:pt x="3" y="2"/>
                    </a:lnTo>
                    <a:lnTo>
                      <a:pt x="1" y="1"/>
                    </a:lnTo>
                    <a:lnTo>
                      <a:pt x="1" y="1"/>
                    </a:lnTo>
                    <a:lnTo>
                      <a:pt x="0" y="0"/>
                    </a:lnTo>
                    <a:lnTo>
                      <a:pt x="0" y="0"/>
                    </a:lnTo>
                    <a:lnTo>
                      <a:pt x="0" y="2"/>
                    </a:lnTo>
                    <a:lnTo>
                      <a:pt x="0"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0" name="Freeform 161"/>
              <p:cNvSpPr>
                <a:spLocks/>
              </p:cNvSpPr>
              <p:nvPr/>
            </p:nvSpPr>
            <p:spPr bwMode="auto">
              <a:xfrm>
                <a:off x="4304" y="3362"/>
                <a:ext cx="2" cy="3"/>
              </a:xfrm>
              <a:custGeom>
                <a:avLst/>
                <a:gdLst/>
                <a:ahLst/>
                <a:cxnLst>
                  <a:cxn ang="0">
                    <a:pos x="0" y="3"/>
                  </a:cxn>
                  <a:cxn ang="0">
                    <a:pos x="0" y="2"/>
                  </a:cxn>
                  <a:cxn ang="0">
                    <a:pos x="2" y="1"/>
                  </a:cxn>
                  <a:cxn ang="0">
                    <a:pos x="2" y="0"/>
                  </a:cxn>
                  <a:cxn ang="0">
                    <a:pos x="2" y="0"/>
                  </a:cxn>
                  <a:cxn ang="0">
                    <a:pos x="2" y="0"/>
                  </a:cxn>
                  <a:cxn ang="0">
                    <a:pos x="0" y="3"/>
                  </a:cxn>
                </a:cxnLst>
                <a:rect l="0" t="0" r="r" b="b"/>
                <a:pathLst>
                  <a:path w="2" h="3">
                    <a:moveTo>
                      <a:pt x="0" y="3"/>
                    </a:moveTo>
                    <a:lnTo>
                      <a:pt x="0" y="2"/>
                    </a:lnTo>
                    <a:lnTo>
                      <a:pt x="2" y="1"/>
                    </a:lnTo>
                    <a:lnTo>
                      <a:pt x="2" y="0"/>
                    </a:lnTo>
                    <a:lnTo>
                      <a:pt x="2" y="0"/>
                    </a:lnTo>
                    <a:lnTo>
                      <a:pt x="2" y="0"/>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1" name="Freeform 162"/>
              <p:cNvSpPr>
                <a:spLocks/>
              </p:cNvSpPr>
              <p:nvPr/>
            </p:nvSpPr>
            <p:spPr bwMode="auto">
              <a:xfrm>
                <a:off x="4306" y="3370"/>
                <a:ext cx="2" cy="2"/>
              </a:xfrm>
              <a:custGeom>
                <a:avLst/>
                <a:gdLst/>
                <a:ahLst/>
                <a:cxnLst>
                  <a:cxn ang="0">
                    <a:pos x="1" y="2"/>
                  </a:cxn>
                  <a:cxn ang="0">
                    <a:pos x="2" y="2"/>
                  </a:cxn>
                  <a:cxn ang="0">
                    <a:pos x="1" y="0"/>
                  </a:cxn>
                  <a:cxn ang="0">
                    <a:pos x="0" y="0"/>
                  </a:cxn>
                  <a:cxn ang="0">
                    <a:pos x="1" y="2"/>
                  </a:cxn>
                </a:cxnLst>
                <a:rect l="0" t="0" r="r" b="b"/>
                <a:pathLst>
                  <a:path w="2" h="2">
                    <a:moveTo>
                      <a:pt x="1" y="2"/>
                    </a:moveTo>
                    <a:lnTo>
                      <a:pt x="2" y="2"/>
                    </a:lnTo>
                    <a:lnTo>
                      <a:pt x="1" y="0"/>
                    </a:lnTo>
                    <a:lnTo>
                      <a:pt x="0" y="0"/>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2" name="Freeform 163"/>
              <p:cNvSpPr>
                <a:spLocks/>
              </p:cNvSpPr>
              <p:nvPr/>
            </p:nvSpPr>
            <p:spPr bwMode="auto">
              <a:xfrm>
                <a:off x="4293" y="3329"/>
                <a:ext cx="5" cy="6"/>
              </a:xfrm>
              <a:custGeom>
                <a:avLst/>
                <a:gdLst/>
                <a:ahLst/>
                <a:cxnLst>
                  <a:cxn ang="0">
                    <a:pos x="3" y="2"/>
                  </a:cxn>
                  <a:cxn ang="0">
                    <a:pos x="3" y="0"/>
                  </a:cxn>
                  <a:cxn ang="0">
                    <a:pos x="2" y="0"/>
                  </a:cxn>
                  <a:cxn ang="0">
                    <a:pos x="2" y="0"/>
                  </a:cxn>
                  <a:cxn ang="0">
                    <a:pos x="2" y="2"/>
                  </a:cxn>
                  <a:cxn ang="0">
                    <a:pos x="1" y="1"/>
                  </a:cxn>
                  <a:cxn ang="0">
                    <a:pos x="0" y="2"/>
                  </a:cxn>
                  <a:cxn ang="0">
                    <a:pos x="0" y="3"/>
                  </a:cxn>
                  <a:cxn ang="0">
                    <a:pos x="0" y="3"/>
                  </a:cxn>
                  <a:cxn ang="0">
                    <a:pos x="1" y="3"/>
                  </a:cxn>
                  <a:cxn ang="0">
                    <a:pos x="2" y="4"/>
                  </a:cxn>
                  <a:cxn ang="0">
                    <a:pos x="2" y="5"/>
                  </a:cxn>
                  <a:cxn ang="0">
                    <a:pos x="2" y="5"/>
                  </a:cxn>
                  <a:cxn ang="0">
                    <a:pos x="4" y="5"/>
                  </a:cxn>
                  <a:cxn ang="0">
                    <a:pos x="4" y="6"/>
                  </a:cxn>
                  <a:cxn ang="0">
                    <a:pos x="5" y="6"/>
                  </a:cxn>
                  <a:cxn ang="0">
                    <a:pos x="5" y="4"/>
                  </a:cxn>
                  <a:cxn ang="0">
                    <a:pos x="4" y="4"/>
                  </a:cxn>
                  <a:cxn ang="0">
                    <a:pos x="4" y="4"/>
                  </a:cxn>
                  <a:cxn ang="0">
                    <a:pos x="4" y="3"/>
                  </a:cxn>
                  <a:cxn ang="0">
                    <a:pos x="3" y="2"/>
                  </a:cxn>
                </a:cxnLst>
                <a:rect l="0" t="0" r="r" b="b"/>
                <a:pathLst>
                  <a:path w="5" h="6">
                    <a:moveTo>
                      <a:pt x="3" y="2"/>
                    </a:moveTo>
                    <a:lnTo>
                      <a:pt x="3" y="0"/>
                    </a:lnTo>
                    <a:lnTo>
                      <a:pt x="2" y="0"/>
                    </a:lnTo>
                    <a:lnTo>
                      <a:pt x="2" y="0"/>
                    </a:lnTo>
                    <a:lnTo>
                      <a:pt x="2" y="2"/>
                    </a:lnTo>
                    <a:lnTo>
                      <a:pt x="1" y="1"/>
                    </a:lnTo>
                    <a:lnTo>
                      <a:pt x="0" y="2"/>
                    </a:lnTo>
                    <a:lnTo>
                      <a:pt x="0" y="3"/>
                    </a:lnTo>
                    <a:lnTo>
                      <a:pt x="0" y="3"/>
                    </a:lnTo>
                    <a:lnTo>
                      <a:pt x="1" y="3"/>
                    </a:lnTo>
                    <a:lnTo>
                      <a:pt x="2" y="4"/>
                    </a:lnTo>
                    <a:lnTo>
                      <a:pt x="2" y="5"/>
                    </a:lnTo>
                    <a:lnTo>
                      <a:pt x="2" y="5"/>
                    </a:lnTo>
                    <a:lnTo>
                      <a:pt x="4" y="5"/>
                    </a:lnTo>
                    <a:lnTo>
                      <a:pt x="4" y="6"/>
                    </a:lnTo>
                    <a:lnTo>
                      <a:pt x="5" y="6"/>
                    </a:lnTo>
                    <a:lnTo>
                      <a:pt x="5" y="4"/>
                    </a:lnTo>
                    <a:lnTo>
                      <a:pt x="4" y="4"/>
                    </a:lnTo>
                    <a:lnTo>
                      <a:pt x="4" y="4"/>
                    </a:lnTo>
                    <a:lnTo>
                      <a:pt x="4" y="3"/>
                    </a:lnTo>
                    <a:lnTo>
                      <a:pt x="3"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3" name="Freeform 164"/>
              <p:cNvSpPr>
                <a:spLocks/>
              </p:cNvSpPr>
              <p:nvPr/>
            </p:nvSpPr>
            <p:spPr bwMode="auto">
              <a:xfrm>
                <a:off x="4291" y="3321"/>
                <a:ext cx="5" cy="7"/>
              </a:xfrm>
              <a:custGeom>
                <a:avLst/>
                <a:gdLst/>
                <a:ahLst/>
                <a:cxnLst>
                  <a:cxn ang="0">
                    <a:pos x="2" y="2"/>
                  </a:cxn>
                  <a:cxn ang="0">
                    <a:pos x="2" y="3"/>
                  </a:cxn>
                  <a:cxn ang="0">
                    <a:pos x="1" y="3"/>
                  </a:cxn>
                  <a:cxn ang="0">
                    <a:pos x="1" y="2"/>
                  </a:cxn>
                  <a:cxn ang="0">
                    <a:pos x="0" y="3"/>
                  </a:cxn>
                  <a:cxn ang="0">
                    <a:pos x="0" y="4"/>
                  </a:cxn>
                  <a:cxn ang="0">
                    <a:pos x="1" y="5"/>
                  </a:cxn>
                  <a:cxn ang="0">
                    <a:pos x="0" y="6"/>
                  </a:cxn>
                  <a:cxn ang="0">
                    <a:pos x="0" y="6"/>
                  </a:cxn>
                  <a:cxn ang="0">
                    <a:pos x="1" y="7"/>
                  </a:cxn>
                  <a:cxn ang="0">
                    <a:pos x="2" y="6"/>
                  </a:cxn>
                  <a:cxn ang="0">
                    <a:pos x="2" y="6"/>
                  </a:cxn>
                  <a:cxn ang="0">
                    <a:pos x="2" y="5"/>
                  </a:cxn>
                  <a:cxn ang="0">
                    <a:pos x="2" y="5"/>
                  </a:cxn>
                  <a:cxn ang="0">
                    <a:pos x="3" y="5"/>
                  </a:cxn>
                  <a:cxn ang="0">
                    <a:pos x="4" y="4"/>
                  </a:cxn>
                  <a:cxn ang="0">
                    <a:pos x="4" y="4"/>
                  </a:cxn>
                  <a:cxn ang="0">
                    <a:pos x="4" y="4"/>
                  </a:cxn>
                  <a:cxn ang="0">
                    <a:pos x="4" y="3"/>
                  </a:cxn>
                  <a:cxn ang="0">
                    <a:pos x="4" y="3"/>
                  </a:cxn>
                  <a:cxn ang="0">
                    <a:pos x="5" y="2"/>
                  </a:cxn>
                  <a:cxn ang="0">
                    <a:pos x="5" y="2"/>
                  </a:cxn>
                  <a:cxn ang="0">
                    <a:pos x="5" y="2"/>
                  </a:cxn>
                  <a:cxn ang="0">
                    <a:pos x="5" y="1"/>
                  </a:cxn>
                  <a:cxn ang="0">
                    <a:pos x="5" y="0"/>
                  </a:cxn>
                  <a:cxn ang="0">
                    <a:pos x="4" y="0"/>
                  </a:cxn>
                  <a:cxn ang="0">
                    <a:pos x="2" y="1"/>
                  </a:cxn>
                  <a:cxn ang="0">
                    <a:pos x="2" y="2"/>
                  </a:cxn>
                </a:cxnLst>
                <a:rect l="0" t="0" r="r" b="b"/>
                <a:pathLst>
                  <a:path w="5" h="7">
                    <a:moveTo>
                      <a:pt x="2" y="2"/>
                    </a:moveTo>
                    <a:lnTo>
                      <a:pt x="2" y="3"/>
                    </a:lnTo>
                    <a:lnTo>
                      <a:pt x="1" y="3"/>
                    </a:lnTo>
                    <a:lnTo>
                      <a:pt x="1" y="2"/>
                    </a:lnTo>
                    <a:lnTo>
                      <a:pt x="0" y="3"/>
                    </a:lnTo>
                    <a:lnTo>
                      <a:pt x="0" y="4"/>
                    </a:lnTo>
                    <a:lnTo>
                      <a:pt x="1" y="5"/>
                    </a:lnTo>
                    <a:lnTo>
                      <a:pt x="0" y="6"/>
                    </a:lnTo>
                    <a:lnTo>
                      <a:pt x="0" y="6"/>
                    </a:lnTo>
                    <a:lnTo>
                      <a:pt x="1" y="7"/>
                    </a:lnTo>
                    <a:lnTo>
                      <a:pt x="2" y="6"/>
                    </a:lnTo>
                    <a:lnTo>
                      <a:pt x="2" y="6"/>
                    </a:lnTo>
                    <a:lnTo>
                      <a:pt x="2" y="5"/>
                    </a:lnTo>
                    <a:lnTo>
                      <a:pt x="2" y="5"/>
                    </a:lnTo>
                    <a:lnTo>
                      <a:pt x="3" y="5"/>
                    </a:lnTo>
                    <a:lnTo>
                      <a:pt x="4" y="4"/>
                    </a:lnTo>
                    <a:lnTo>
                      <a:pt x="4" y="4"/>
                    </a:lnTo>
                    <a:lnTo>
                      <a:pt x="4" y="4"/>
                    </a:lnTo>
                    <a:lnTo>
                      <a:pt x="4" y="3"/>
                    </a:lnTo>
                    <a:lnTo>
                      <a:pt x="4" y="3"/>
                    </a:lnTo>
                    <a:lnTo>
                      <a:pt x="5" y="2"/>
                    </a:lnTo>
                    <a:lnTo>
                      <a:pt x="5" y="2"/>
                    </a:lnTo>
                    <a:lnTo>
                      <a:pt x="5" y="2"/>
                    </a:lnTo>
                    <a:lnTo>
                      <a:pt x="5" y="1"/>
                    </a:lnTo>
                    <a:lnTo>
                      <a:pt x="5" y="0"/>
                    </a:lnTo>
                    <a:lnTo>
                      <a:pt x="4" y="0"/>
                    </a:lnTo>
                    <a:lnTo>
                      <a:pt x="2" y="1"/>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4" name="Freeform 165"/>
              <p:cNvSpPr>
                <a:spLocks/>
              </p:cNvSpPr>
              <p:nvPr/>
            </p:nvSpPr>
            <p:spPr bwMode="auto">
              <a:xfrm>
                <a:off x="4297" y="3345"/>
                <a:ext cx="1" cy="2"/>
              </a:xfrm>
              <a:custGeom>
                <a:avLst/>
                <a:gdLst/>
                <a:ahLst/>
                <a:cxnLst>
                  <a:cxn ang="0">
                    <a:pos x="1" y="0"/>
                  </a:cxn>
                  <a:cxn ang="0">
                    <a:pos x="1" y="0"/>
                  </a:cxn>
                  <a:cxn ang="0">
                    <a:pos x="0" y="1"/>
                  </a:cxn>
                  <a:cxn ang="0">
                    <a:pos x="0" y="2"/>
                  </a:cxn>
                  <a:cxn ang="0">
                    <a:pos x="0" y="2"/>
                  </a:cxn>
                  <a:cxn ang="0">
                    <a:pos x="0" y="2"/>
                  </a:cxn>
                  <a:cxn ang="0">
                    <a:pos x="0" y="2"/>
                  </a:cxn>
                  <a:cxn ang="0">
                    <a:pos x="1" y="0"/>
                  </a:cxn>
                </a:cxnLst>
                <a:rect l="0" t="0" r="r" b="b"/>
                <a:pathLst>
                  <a:path w="1" h="2">
                    <a:moveTo>
                      <a:pt x="1" y="0"/>
                    </a:moveTo>
                    <a:lnTo>
                      <a:pt x="1" y="0"/>
                    </a:lnTo>
                    <a:lnTo>
                      <a:pt x="0" y="1"/>
                    </a:lnTo>
                    <a:lnTo>
                      <a:pt x="0" y="2"/>
                    </a:lnTo>
                    <a:lnTo>
                      <a:pt x="0" y="2"/>
                    </a:lnTo>
                    <a:lnTo>
                      <a:pt x="0" y="2"/>
                    </a:lnTo>
                    <a:lnTo>
                      <a:pt x="0"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5" name="Freeform 166"/>
              <p:cNvSpPr>
                <a:spLocks/>
              </p:cNvSpPr>
              <p:nvPr/>
            </p:nvSpPr>
            <p:spPr bwMode="auto">
              <a:xfrm>
                <a:off x="4295" y="3340"/>
                <a:ext cx="3" cy="4"/>
              </a:xfrm>
              <a:custGeom>
                <a:avLst/>
                <a:gdLst/>
                <a:ahLst/>
                <a:cxnLst>
                  <a:cxn ang="0">
                    <a:pos x="2" y="3"/>
                  </a:cxn>
                  <a:cxn ang="0">
                    <a:pos x="3" y="2"/>
                  </a:cxn>
                  <a:cxn ang="0">
                    <a:pos x="3" y="2"/>
                  </a:cxn>
                  <a:cxn ang="0">
                    <a:pos x="2" y="0"/>
                  </a:cxn>
                  <a:cxn ang="0">
                    <a:pos x="2" y="0"/>
                  </a:cxn>
                  <a:cxn ang="0">
                    <a:pos x="1" y="0"/>
                  </a:cxn>
                  <a:cxn ang="0">
                    <a:pos x="1" y="0"/>
                  </a:cxn>
                  <a:cxn ang="0">
                    <a:pos x="1" y="0"/>
                  </a:cxn>
                  <a:cxn ang="0">
                    <a:pos x="2" y="1"/>
                  </a:cxn>
                  <a:cxn ang="0">
                    <a:pos x="2" y="2"/>
                  </a:cxn>
                  <a:cxn ang="0">
                    <a:pos x="2" y="2"/>
                  </a:cxn>
                  <a:cxn ang="0">
                    <a:pos x="2" y="3"/>
                  </a:cxn>
                  <a:cxn ang="0">
                    <a:pos x="1" y="3"/>
                  </a:cxn>
                  <a:cxn ang="0">
                    <a:pos x="0" y="3"/>
                  </a:cxn>
                  <a:cxn ang="0">
                    <a:pos x="0" y="3"/>
                  </a:cxn>
                  <a:cxn ang="0">
                    <a:pos x="0" y="3"/>
                  </a:cxn>
                  <a:cxn ang="0">
                    <a:pos x="1" y="4"/>
                  </a:cxn>
                  <a:cxn ang="0">
                    <a:pos x="2" y="4"/>
                  </a:cxn>
                  <a:cxn ang="0">
                    <a:pos x="2" y="3"/>
                  </a:cxn>
                </a:cxnLst>
                <a:rect l="0" t="0" r="r" b="b"/>
                <a:pathLst>
                  <a:path w="3" h="4">
                    <a:moveTo>
                      <a:pt x="2" y="3"/>
                    </a:moveTo>
                    <a:lnTo>
                      <a:pt x="3" y="2"/>
                    </a:lnTo>
                    <a:lnTo>
                      <a:pt x="3" y="2"/>
                    </a:lnTo>
                    <a:lnTo>
                      <a:pt x="2" y="0"/>
                    </a:lnTo>
                    <a:lnTo>
                      <a:pt x="2" y="0"/>
                    </a:lnTo>
                    <a:lnTo>
                      <a:pt x="1" y="0"/>
                    </a:lnTo>
                    <a:lnTo>
                      <a:pt x="1" y="0"/>
                    </a:lnTo>
                    <a:lnTo>
                      <a:pt x="1" y="0"/>
                    </a:lnTo>
                    <a:lnTo>
                      <a:pt x="2" y="1"/>
                    </a:lnTo>
                    <a:lnTo>
                      <a:pt x="2" y="2"/>
                    </a:lnTo>
                    <a:lnTo>
                      <a:pt x="2" y="2"/>
                    </a:lnTo>
                    <a:lnTo>
                      <a:pt x="2" y="3"/>
                    </a:lnTo>
                    <a:lnTo>
                      <a:pt x="1" y="3"/>
                    </a:lnTo>
                    <a:lnTo>
                      <a:pt x="0" y="3"/>
                    </a:lnTo>
                    <a:lnTo>
                      <a:pt x="0" y="3"/>
                    </a:lnTo>
                    <a:lnTo>
                      <a:pt x="0" y="3"/>
                    </a:lnTo>
                    <a:lnTo>
                      <a:pt x="1" y="4"/>
                    </a:lnTo>
                    <a:lnTo>
                      <a:pt x="2" y="4"/>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6" name="Freeform 167"/>
              <p:cNvSpPr>
                <a:spLocks/>
              </p:cNvSpPr>
              <p:nvPr/>
            </p:nvSpPr>
            <p:spPr bwMode="auto">
              <a:xfrm>
                <a:off x="4321" y="3297"/>
                <a:ext cx="3" cy="8"/>
              </a:xfrm>
              <a:custGeom>
                <a:avLst/>
                <a:gdLst/>
                <a:ahLst/>
                <a:cxnLst>
                  <a:cxn ang="0">
                    <a:pos x="1" y="5"/>
                  </a:cxn>
                  <a:cxn ang="0">
                    <a:pos x="1" y="5"/>
                  </a:cxn>
                  <a:cxn ang="0">
                    <a:pos x="2" y="4"/>
                  </a:cxn>
                  <a:cxn ang="0">
                    <a:pos x="2" y="5"/>
                  </a:cxn>
                  <a:cxn ang="0">
                    <a:pos x="2" y="8"/>
                  </a:cxn>
                  <a:cxn ang="0">
                    <a:pos x="3" y="6"/>
                  </a:cxn>
                  <a:cxn ang="0">
                    <a:pos x="3" y="4"/>
                  </a:cxn>
                  <a:cxn ang="0">
                    <a:pos x="3" y="3"/>
                  </a:cxn>
                  <a:cxn ang="0">
                    <a:pos x="3" y="3"/>
                  </a:cxn>
                  <a:cxn ang="0">
                    <a:pos x="2" y="2"/>
                  </a:cxn>
                  <a:cxn ang="0">
                    <a:pos x="2" y="0"/>
                  </a:cxn>
                  <a:cxn ang="0">
                    <a:pos x="2" y="0"/>
                  </a:cxn>
                  <a:cxn ang="0">
                    <a:pos x="2" y="0"/>
                  </a:cxn>
                  <a:cxn ang="0">
                    <a:pos x="1" y="1"/>
                  </a:cxn>
                  <a:cxn ang="0">
                    <a:pos x="1" y="1"/>
                  </a:cxn>
                  <a:cxn ang="0">
                    <a:pos x="1" y="2"/>
                  </a:cxn>
                  <a:cxn ang="0">
                    <a:pos x="1" y="3"/>
                  </a:cxn>
                  <a:cxn ang="0">
                    <a:pos x="2" y="3"/>
                  </a:cxn>
                  <a:cxn ang="0">
                    <a:pos x="0" y="4"/>
                  </a:cxn>
                  <a:cxn ang="0">
                    <a:pos x="1" y="5"/>
                  </a:cxn>
                </a:cxnLst>
                <a:rect l="0" t="0" r="r" b="b"/>
                <a:pathLst>
                  <a:path w="3" h="8">
                    <a:moveTo>
                      <a:pt x="1" y="5"/>
                    </a:moveTo>
                    <a:lnTo>
                      <a:pt x="1" y="5"/>
                    </a:lnTo>
                    <a:lnTo>
                      <a:pt x="2" y="4"/>
                    </a:lnTo>
                    <a:lnTo>
                      <a:pt x="2" y="5"/>
                    </a:lnTo>
                    <a:lnTo>
                      <a:pt x="2" y="8"/>
                    </a:lnTo>
                    <a:lnTo>
                      <a:pt x="3" y="6"/>
                    </a:lnTo>
                    <a:lnTo>
                      <a:pt x="3" y="4"/>
                    </a:lnTo>
                    <a:lnTo>
                      <a:pt x="3" y="3"/>
                    </a:lnTo>
                    <a:lnTo>
                      <a:pt x="3" y="3"/>
                    </a:lnTo>
                    <a:lnTo>
                      <a:pt x="2" y="2"/>
                    </a:lnTo>
                    <a:lnTo>
                      <a:pt x="2" y="0"/>
                    </a:lnTo>
                    <a:lnTo>
                      <a:pt x="2" y="0"/>
                    </a:lnTo>
                    <a:lnTo>
                      <a:pt x="2" y="0"/>
                    </a:lnTo>
                    <a:lnTo>
                      <a:pt x="1" y="1"/>
                    </a:lnTo>
                    <a:lnTo>
                      <a:pt x="1" y="1"/>
                    </a:lnTo>
                    <a:lnTo>
                      <a:pt x="1" y="2"/>
                    </a:lnTo>
                    <a:lnTo>
                      <a:pt x="1" y="3"/>
                    </a:lnTo>
                    <a:lnTo>
                      <a:pt x="2" y="3"/>
                    </a:lnTo>
                    <a:lnTo>
                      <a:pt x="0" y="4"/>
                    </a:lnTo>
                    <a:lnTo>
                      <a:pt x="1"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7" name="Freeform 168"/>
              <p:cNvSpPr>
                <a:spLocks/>
              </p:cNvSpPr>
              <p:nvPr/>
            </p:nvSpPr>
            <p:spPr bwMode="auto">
              <a:xfrm>
                <a:off x="4294" y="3347"/>
                <a:ext cx="3" cy="3"/>
              </a:xfrm>
              <a:custGeom>
                <a:avLst/>
                <a:gdLst/>
                <a:ahLst/>
                <a:cxnLst>
                  <a:cxn ang="0">
                    <a:pos x="2" y="0"/>
                  </a:cxn>
                  <a:cxn ang="0">
                    <a:pos x="1" y="0"/>
                  </a:cxn>
                  <a:cxn ang="0">
                    <a:pos x="0" y="1"/>
                  </a:cxn>
                  <a:cxn ang="0">
                    <a:pos x="0" y="2"/>
                  </a:cxn>
                  <a:cxn ang="0">
                    <a:pos x="1" y="1"/>
                  </a:cxn>
                  <a:cxn ang="0">
                    <a:pos x="2" y="3"/>
                  </a:cxn>
                  <a:cxn ang="0">
                    <a:pos x="3" y="2"/>
                  </a:cxn>
                  <a:cxn ang="0">
                    <a:pos x="3" y="1"/>
                  </a:cxn>
                  <a:cxn ang="0">
                    <a:pos x="2" y="0"/>
                  </a:cxn>
                  <a:cxn ang="0">
                    <a:pos x="2" y="0"/>
                  </a:cxn>
                  <a:cxn ang="0">
                    <a:pos x="2" y="0"/>
                  </a:cxn>
                </a:cxnLst>
                <a:rect l="0" t="0" r="r" b="b"/>
                <a:pathLst>
                  <a:path w="3" h="3">
                    <a:moveTo>
                      <a:pt x="2" y="0"/>
                    </a:moveTo>
                    <a:lnTo>
                      <a:pt x="1" y="0"/>
                    </a:lnTo>
                    <a:lnTo>
                      <a:pt x="0" y="1"/>
                    </a:lnTo>
                    <a:lnTo>
                      <a:pt x="0" y="2"/>
                    </a:lnTo>
                    <a:lnTo>
                      <a:pt x="1" y="1"/>
                    </a:lnTo>
                    <a:lnTo>
                      <a:pt x="2" y="3"/>
                    </a:lnTo>
                    <a:lnTo>
                      <a:pt x="3" y="2"/>
                    </a:lnTo>
                    <a:lnTo>
                      <a:pt x="3" y="1"/>
                    </a:lnTo>
                    <a:lnTo>
                      <a:pt x="2" y="0"/>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8" name="Freeform 169"/>
              <p:cNvSpPr>
                <a:spLocks/>
              </p:cNvSpPr>
              <p:nvPr/>
            </p:nvSpPr>
            <p:spPr bwMode="auto">
              <a:xfrm>
                <a:off x="4323" y="3395"/>
                <a:ext cx="1" cy="1"/>
              </a:xfrm>
              <a:custGeom>
                <a:avLst/>
                <a:gdLst/>
                <a:ahLst/>
                <a:cxnLst>
                  <a:cxn ang="0">
                    <a:pos x="0" y="0"/>
                  </a:cxn>
                  <a:cxn ang="0">
                    <a:pos x="0" y="0"/>
                  </a:cxn>
                  <a:cxn ang="0">
                    <a:pos x="0" y="0"/>
                  </a:cxn>
                  <a:cxn ang="0">
                    <a:pos x="0" y="0"/>
                  </a:cxn>
                  <a:cxn ang="0">
                    <a:pos x="0" y="0"/>
                  </a:cxn>
                  <a:cxn ang="0">
                    <a:pos x="1" y="0"/>
                  </a:cxn>
                  <a:cxn ang="0">
                    <a:pos x="1" y="0"/>
                  </a:cxn>
                  <a:cxn ang="0">
                    <a:pos x="1" y="0"/>
                  </a:cxn>
                  <a:cxn ang="0">
                    <a:pos x="0" y="0"/>
                  </a:cxn>
                  <a:cxn ang="0">
                    <a:pos x="0" y="0"/>
                  </a:cxn>
                </a:cxnLst>
                <a:rect l="0" t="0" r="r" b="b"/>
                <a:pathLst>
                  <a:path w="1">
                    <a:moveTo>
                      <a:pt x="0" y="0"/>
                    </a:moveTo>
                    <a:lnTo>
                      <a:pt x="0" y="0"/>
                    </a:lnTo>
                    <a:lnTo>
                      <a:pt x="0" y="0"/>
                    </a:lnTo>
                    <a:lnTo>
                      <a:pt x="0" y="0"/>
                    </a:lnTo>
                    <a:lnTo>
                      <a:pt x="0" y="0"/>
                    </a:lnTo>
                    <a:lnTo>
                      <a:pt x="1" y="0"/>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59" name="Freeform 170"/>
              <p:cNvSpPr>
                <a:spLocks/>
              </p:cNvSpPr>
              <p:nvPr/>
            </p:nvSpPr>
            <p:spPr bwMode="auto">
              <a:xfrm>
                <a:off x="4445" y="3348"/>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0" name="Freeform 171"/>
              <p:cNvSpPr>
                <a:spLocks/>
              </p:cNvSpPr>
              <p:nvPr/>
            </p:nvSpPr>
            <p:spPr bwMode="auto">
              <a:xfrm>
                <a:off x="4351" y="3385"/>
                <a:ext cx="1" cy="1"/>
              </a:xfrm>
              <a:custGeom>
                <a:avLst/>
                <a:gdLst/>
                <a:ahLst/>
                <a:cxnLst>
                  <a:cxn ang="0">
                    <a:pos x="1" y="1"/>
                  </a:cxn>
                  <a:cxn ang="0">
                    <a:pos x="1" y="0"/>
                  </a:cxn>
                  <a:cxn ang="0">
                    <a:pos x="0" y="1"/>
                  </a:cxn>
                  <a:cxn ang="0">
                    <a:pos x="1" y="1"/>
                  </a:cxn>
                  <a:cxn ang="0">
                    <a:pos x="1" y="1"/>
                  </a:cxn>
                </a:cxnLst>
                <a:rect l="0" t="0" r="r" b="b"/>
                <a:pathLst>
                  <a:path w="1" h="1">
                    <a:moveTo>
                      <a:pt x="1" y="1"/>
                    </a:moveTo>
                    <a:lnTo>
                      <a:pt x="1" y="0"/>
                    </a:lnTo>
                    <a:lnTo>
                      <a:pt x="0"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1" name="Freeform 172"/>
              <p:cNvSpPr>
                <a:spLocks/>
              </p:cNvSpPr>
              <p:nvPr/>
            </p:nvSpPr>
            <p:spPr bwMode="auto">
              <a:xfrm>
                <a:off x="4445" y="3351"/>
                <a:ext cx="1" cy="1"/>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2" name="Freeform 173"/>
              <p:cNvSpPr>
                <a:spLocks/>
              </p:cNvSpPr>
              <p:nvPr/>
            </p:nvSpPr>
            <p:spPr bwMode="auto">
              <a:xfrm>
                <a:off x="4634" y="3565"/>
                <a:ext cx="5" cy="2"/>
              </a:xfrm>
              <a:custGeom>
                <a:avLst/>
                <a:gdLst/>
                <a:ahLst/>
                <a:cxnLst>
                  <a:cxn ang="0">
                    <a:pos x="2" y="1"/>
                  </a:cxn>
                  <a:cxn ang="0">
                    <a:pos x="0" y="2"/>
                  </a:cxn>
                  <a:cxn ang="0">
                    <a:pos x="0" y="2"/>
                  </a:cxn>
                  <a:cxn ang="0">
                    <a:pos x="3" y="1"/>
                  </a:cxn>
                  <a:cxn ang="0">
                    <a:pos x="5" y="0"/>
                  </a:cxn>
                  <a:cxn ang="0">
                    <a:pos x="4" y="0"/>
                  </a:cxn>
                  <a:cxn ang="0">
                    <a:pos x="3" y="0"/>
                  </a:cxn>
                  <a:cxn ang="0">
                    <a:pos x="2" y="1"/>
                  </a:cxn>
                </a:cxnLst>
                <a:rect l="0" t="0" r="r" b="b"/>
                <a:pathLst>
                  <a:path w="5" h="2">
                    <a:moveTo>
                      <a:pt x="2" y="1"/>
                    </a:moveTo>
                    <a:lnTo>
                      <a:pt x="0" y="2"/>
                    </a:lnTo>
                    <a:lnTo>
                      <a:pt x="0" y="2"/>
                    </a:lnTo>
                    <a:lnTo>
                      <a:pt x="3" y="1"/>
                    </a:lnTo>
                    <a:lnTo>
                      <a:pt x="5" y="0"/>
                    </a:lnTo>
                    <a:lnTo>
                      <a:pt x="4" y="0"/>
                    </a:lnTo>
                    <a:lnTo>
                      <a:pt x="3"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3" name="Freeform 174"/>
              <p:cNvSpPr>
                <a:spLocks/>
              </p:cNvSpPr>
              <p:nvPr/>
            </p:nvSpPr>
            <p:spPr bwMode="auto">
              <a:xfrm>
                <a:off x="4356" y="3291"/>
                <a:ext cx="1" cy="2"/>
              </a:xfrm>
              <a:custGeom>
                <a:avLst/>
                <a:gdLst/>
                <a:ahLst/>
                <a:cxnLst>
                  <a:cxn ang="0">
                    <a:pos x="0" y="2"/>
                  </a:cxn>
                  <a:cxn ang="0">
                    <a:pos x="1" y="0"/>
                  </a:cxn>
                  <a:cxn ang="0">
                    <a:pos x="1" y="0"/>
                  </a:cxn>
                  <a:cxn ang="0">
                    <a:pos x="0" y="1"/>
                  </a:cxn>
                  <a:cxn ang="0">
                    <a:pos x="0" y="2"/>
                  </a:cxn>
                  <a:cxn ang="0">
                    <a:pos x="0" y="2"/>
                  </a:cxn>
                  <a:cxn ang="0">
                    <a:pos x="0" y="2"/>
                  </a:cxn>
                </a:cxnLst>
                <a:rect l="0" t="0" r="r" b="b"/>
                <a:pathLst>
                  <a:path w="1" h="2">
                    <a:moveTo>
                      <a:pt x="0" y="2"/>
                    </a:moveTo>
                    <a:lnTo>
                      <a:pt x="1" y="0"/>
                    </a:lnTo>
                    <a:lnTo>
                      <a:pt x="1" y="0"/>
                    </a:lnTo>
                    <a:lnTo>
                      <a:pt x="0" y="1"/>
                    </a:lnTo>
                    <a:lnTo>
                      <a:pt x="0" y="2"/>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4" name="Freeform 175"/>
              <p:cNvSpPr>
                <a:spLocks/>
              </p:cNvSpPr>
              <p:nvPr/>
            </p:nvSpPr>
            <p:spPr bwMode="auto">
              <a:xfrm>
                <a:off x="4357" y="3283"/>
                <a:ext cx="1" cy="1"/>
              </a:xfrm>
              <a:custGeom>
                <a:avLst/>
                <a:gdLst/>
                <a:ahLst/>
                <a:cxnLst>
                  <a:cxn ang="0">
                    <a:pos x="1" y="0"/>
                  </a:cxn>
                  <a:cxn ang="0">
                    <a:pos x="1" y="0"/>
                  </a:cxn>
                  <a:cxn ang="0">
                    <a:pos x="0" y="0"/>
                  </a:cxn>
                  <a:cxn ang="0">
                    <a:pos x="0" y="1"/>
                  </a:cxn>
                  <a:cxn ang="0">
                    <a:pos x="0" y="1"/>
                  </a:cxn>
                  <a:cxn ang="0">
                    <a:pos x="1" y="0"/>
                  </a:cxn>
                </a:cxnLst>
                <a:rect l="0" t="0" r="r" b="b"/>
                <a:pathLst>
                  <a:path w="1" h="1">
                    <a:moveTo>
                      <a:pt x="1" y="0"/>
                    </a:moveTo>
                    <a:lnTo>
                      <a:pt x="1" y="0"/>
                    </a:lnTo>
                    <a:lnTo>
                      <a:pt x="0" y="0"/>
                    </a:lnTo>
                    <a:lnTo>
                      <a:pt x="0" y="1"/>
                    </a:lnTo>
                    <a:lnTo>
                      <a:pt x="0"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5" name="Freeform 176"/>
              <p:cNvSpPr>
                <a:spLocks/>
              </p:cNvSpPr>
              <p:nvPr/>
            </p:nvSpPr>
            <p:spPr bwMode="auto">
              <a:xfrm>
                <a:off x="4362" y="3277"/>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6" name="Freeform 177"/>
              <p:cNvSpPr>
                <a:spLocks/>
              </p:cNvSpPr>
              <p:nvPr/>
            </p:nvSpPr>
            <p:spPr bwMode="auto">
              <a:xfrm>
                <a:off x="4356" y="3372"/>
                <a:ext cx="2" cy="3"/>
              </a:xfrm>
              <a:custGeom>
                <a:avLst/>
                <a:gdLst/>
                <a:ahLst/>
                <a:cxnLst>
                  <a:cxn ang="0">
                    <a:pos x="1" y="2"/>
                  </a:cxn>
                  <a:cxn ang="0">
                    <a:pos x="1" y="1"/>
                  </a:cxn>
                  <a:cxn ang="0">
                    <a:pos x="2" y="1"/>
                  </a:cxn>
                  <a:cxn ang="0">
                    <a:pos x="2" y="0"/>
                  </a:cxn>
                  <a:cxn ang="0">
                    <a:pos x="0" y="3"/>
                  </a:cxn>
                  <a:cxn ang="0">
                    <a:pos x="1" y="2"/>
                  </a:cxn>
                </a:cxnLst>
                <a:rect l="0" t="0" r="r" b="b"/>
                <a:pathLst>
                  <a:path w="2" h="3">
                    <a:moveTo>
                      <a:pt x="1" y="2"/>
                    </a:moveTo>
                    <a:lnTo>
                      <a:pt x="1" y="1"/>
                    </a:lnTo>
                    <a:lnTo>
                      <a:pt x="2" y="1"/>
                    </a:lnTo>
                    <a:lnTo>
                      <a:pt x="2" y="0"/>
                    </a:lnTo>
                    <a:lnTo>
                      <a:pt x="0" y="3"/>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7" name="Freeform 178"/>
              <p:cNvSpPr>
                <a:spLocks/>
              </p:cNvSpPr>
              <p:nvPr/>
            </p:nvSpPr>
            <p:spPr bwMode="auto">
              <a:xfrm>
                <a:off x="4352" y="3385"/>
                <a:ext cx="2" cy="1"/>
              </a:xfrm>
              <a:custGeom>
                <a:avLst/>
                <a:gdLst/>
                <a:ahLst/>
                <a:cxnLst>
                  <a:cxn ang="0">
                    <a:pos x="2" y="1"/>
                  </a:cxn>
                  <a:cxn ang="0">
                    <a:pos x="1" y="1"/>
                  </a:cxn>
                  <a:cxn ang="0">
                    <a:pos x="0" y="0"/>
                  </a:cxn>
                  <a:cxn ang="0">
                    <a:pos x="0" y="0"/>
                  </a:cxn>
                  <a:cxn ang="0">
                    <a:pos x="0" y="0"/>
                  </a:cxn>
                  <a:cxn ang="0">
                    <a:pos x="2" y="1"/>
                  </a:cxn>
                </a:cxnLst>
                <a:rect l="0" t="0" r="r" b="b"/>
                <a:pathLst>
                  <a:path w="2" h="1">
                    <a:moveTo>
                      <a:pt x="2" y="1"/>
                    </a:moveTo>
                    <a:lnTo>
                      <a:pt x="1" y="1"/>
                    </a:lnTo>
                    <a:lnTo>
                      <a:pt x="0" y="0"/>
                    </a:lnTo>
                    <a:lnTo>
                      <a:pt x="0" y="0"/>
                    </a:lnTo>
                    <a:lnTo>
                      <a:pt x="0"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8" name="Rectangle 179"/>
              <p:cNvSpPr>
                <a:spLocks noChangeArrowheads="1"/>
              </p:cNvSpPr>
              <p:nvPr/>
            </p:nvSpPr>
            <p:spPr bwMode="auto">
              <a:xfrm>
                <a:off x="4607" y="3569"/>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369" name="Freeform 180"/>
              <p:cNvSpPr>
                <a:spLocks/>
              </p:cNvSpPr>
              <p:nvPr/>
            </p:nvSpPr>
            <p:spPr bwMode="auto">
              <a:xfrm>
                <a:off x="4625" y="3580"/>
                <a:ext cx="2" cy="1"/>
              </a:xfrm>
              <a:custGeom>
                <a:avLst/>
                <a:gdLst/>
                <a:ahLst/>
                <a:cxnLst>
                  <a:cxn ang="0">
                    <a:pos x="1" y="1"/>
                  </a:cxn>
                  <a:cxn ang="0">
                    <a:pos x="1" y="0"/>
                  </a:cxn>
                  <a:cxn ang="0">
                    <a:pos x="0" y="1"/>
                  </a:cxn>
                  <a:cxn ang="0">
                    <a:pos x="0" y="1"/>
                  </a:cxn>
                  <a:cxn ang="0">
                    <a:pos x="1" y="1"/>
                  </a:cxn>
                  <a:cxn ang="0">
                    <a:pos x="1" y="1"/>
                  </a:cxn>
                  <a:cxn ang="0">
                    <a:pos x="1" y="1"/>
                  </a:cxn>
                  <a:cxn ang="0">
                    <a:pos x="2" y="1"/>
                  </a:cxn>
                  <a:cxn ang="0">
                    <a:pos x="1" y="1"/>
                  </a:cxn>
                  <a:cxn ang="0">
                    <a:pos x="1" y="1"/>
                  </a:cxn>
                  <a:cxn ang="0">
                    <a:pos x="1" y="1"/>
                  </a:cxn>
                </a:cxnLst>
                <a:rect l="0" t="0" r="r" b="b"/>
                <a:pathLst>
                  <a:path w="2" h="1">
                    <a:moveTo>
                      <a:pt x="1" y="1"/>
                    </a:moveTo>
                    <a:lnTo>
                      <a:pt x="1" y="0"/>
                    </a:lnTo>
                    <a:lnTo>
                      <a:pt x="0" y="1"/>
                    </a:lnTo>
                    <a:lnTo>
                      <a:pt x="0" y="1"/>
                    </a:lnTo>
                    <a:lnTo>
                      <a:pt x="1" y="1"/>
                    </a:lnTo>
                    <a:lnTo>
                      <a:pt x="1" y="1"/>
                    </a:lnTo>
                    <a:lnTo>
                      <a:pt x="1" y="1"/>
                    </a:lnTo>
                    <a:lnTo>
                      <a:pt x="2" y="1"/>
                    </a:lnTo>
                    <a:lnTo>
                      <a:pt x="1"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0" name="Rectangle 181"/>
              <p:cNvSpPr>
                <a:spLocks noChangeArrowheads="1"/>
              </p:cNvSpPr>
              <p:nvPr/>
            </p:nvSpPr>
            <p:spPr bwMode="auto">
              <a:xfrm>
                <a:off x="4358" y="3372"/>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1" name="Freeform 182"/>
              <p:cNvSpPr>
                <a:spLocks/>
              </p:cNvSpPr>
              <p:nvPr/>
            </p:nvSpPr>
            <p:spPr bwMode="auto">
              <a:xfrm>
                <a:off x="4376" y="3261"/>
                <a:ext cx="5" cy="2"/>
              </a:xfrm>
              <a:custGeom>
                <a:avLst/>
                <a:gdLst/>
                <a:ahLst/>
                <a:cxnLst>
                  <a:cxn ang="0">
                    <a:pos x="1" y="2"/>
                  </a:cxn>
                  <a:cxn ang="0">
                    <a:pos x="2" y="2"/>
                  </a:cxn>
                  <a:cxn ang="0">
                    <a:pos x="5" y="1"/>
                  </a:cxn>
                  <a:cxn ang="0">
                    <a:pos x="5" y="1"/>
                  </a:cxn>
                  <a:cxn ang="0">
                    <a:pos x="4" y="0"/>
                  </a:cxn>
                  <a:cxn ang="0">
                    <a:pos x="4" y="0"/>
                  </a:cxn>
                  <a:cxn ang="0">
                    <a:pos x="3" y="0"/>
                  </a:cxn>
                  <a:cxn ang="0">
                    <a:pos x="2" y="0"/>
                  </a:cxn>
                  <a:cxn ang="0">
                    <a:pos x="1" y="1"/>
                  </a:cxn>
                  <a:cxn ang="0">
                    <a:pos x="1" y="1"/>
                  </a:cxn>
                  <a:cxn ang="0">
                    <a:pos x="1" y="1"/>
                  </a:cxn>
                  <a:cxn ang="0">
                    <a:pos x="1" y="2"/>
                  </a:cxn>
                  <a:cxn ang="0">
                    <a:pos x="0" y="2"/>
                  </a:cxn>
                  <a:cxn ang="0">
                    <a:pos x="1" y="2"/>
                  </a:cxn>
                  <a:cxn ang="0">
                    <a:pos x="1" y="2"/>
                  </a:cxn>
                </a:cxnLst>
                <a:rect l="0" t="0" r="r" b="b"/>
                <a:pathLst>
                  <a:path w="5" h="2">
                    <a:moveTo>
                      <a:pt x="1" y="2"/>
                    </a:moveTo>
                    <a:lnTo>
                      <a:pt x="2" y="2"/>
                    </a:lnTo>
                    <a:lnTo>
                      <a:pt x="5" y="1"/>
                    </a:lnTo>
                    <a:lnTo>
                      <a:pt x="5" y="1"/>
                    </a:lnTo>
                    <a:lnTo>
                      <a:pt x="4" y="0"/>
                    </a:lnTo>
                    <a:lnTo>
                      <a:pt x="4" y="0"/>
                    </a:lnTo>
                    <a:lnTo>
                      <a:pt x="3" y="0"/>
                    </a:lnTo>
                    <a:lnTo>
                      <a:pt x="2" y="0"/>
                    </a:lnTo>
                    <a:lnTo>
                      <a:pt x="1" y="1"/>
                    </a:lnTo>
                    <a:lnTo>
                      <a:pt x="1" y="1"/>
                    </a:lnTo>
                    <a:lnTo>
                      <a:pt x="1" y="1"/>
                    </a:lnTo>
                    <a:lnTo>
                      <a:pt x="1" y="2"/>
                    </a:lnTo>
                    <a:lnTo>
                      <a:pt x="0" y="2"/>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2" name="Freeform 183"/>
              <p:cNvSpPr>
                <a:spLocks/>
              </p:cNvSpPr>
              <p:nvPr/>
            </p:nvSpPr>
            <p:spPr bwMode="auto">
              <a:xfrm>
                <a:off x="4563" y="3632"/>
                <a:ext cx="1" cy="1"/>
              </a:xfrm>
              <a:custGeom>
                <a:avLst/>
                <a:gdLst/>
                <a:ahLst/>
                <a:cxnLst>
                  <a:cxn ang="0">
                    <a:pos x="0" y="1"/>
                  </a:cxn>
                  <a:cxn ang="0">
                    <a:pos x="0" y="1"/>
                  </a:cxn>
                  <a:cxn ang="0">
                    <a:pos x="0" y="1"/>
                  </a:cxn>
                  <a:cxn ang="0">
                    <a:pos x="1" y="1"/>
                  </a:cxn>
                  <a:cxn ang="0">
                    <a:pos x="1" y="1"/>
                  </a:cxn>
                  <a:cxn ang="0">
                    <a:pos x="1" y="0"/>
                  </a:cxn>
                  <a:cxn ang="0">
                    <a:pos x="0" y="0"/>
                  </a:cxn>
                  <a:cxn ang="0">
                    <a:pos x="0" y="1"/>
                  </a:cxn>
                </a:cxnLst>
                <a:rect l="0" t="0" r="r" b="b"/>
                <a:pathLst>
                  <a:path w="1" h="1">
                    <a:moveTo>
                      <a:pt x="0" y="1"/>
                    </a:moveTo>
                    <a:lnTo>
                      <a:pt x="0" y="1"/>
                    </a:lnTo>
                    <a:lnTo>
                      <a:pt x="0" y="1"/>
                    </a:lnTo>
                    <a:lnTo>
                      <a:pt x="1" y="1"/>
                    </a:lnTo>
                    <a:lnTo>
                      <a:pt x="1" y="1"/>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3" name="Freeform 184"/>
              <p:cNvSpPr>
                <a:spLocks/>
              </p:cNvSpPr>
              <p:nvPr/>
            </p:nvSpPr>
            <p:spPr bwMode="auto">
              <a:xfrm>
                <a:off x="4561" y="3624"/>
                <a:ext cx="1" cy="2"/>
              </a:xfrm>
              <a:custGeom>
                <a:avLst/>
                <a:gdLst/>
                <a:ahLst/>
                <a:cxnLst>
                  <a:cxn ang="0">
                    <a:pos x="0" y="0"/>
                  </a:cxn>
                  <a:cxn ang="0">
                    <a:pos x="0" y="1"/>
                  </a:cxn>
                  <a:cxn ang="0">
                    <a:pos x="0" y="1"/>
                  </a:cxn>
                  <a:cxn ang="0">
                    <a:pos x="0" y="1"/>
                  </a:cxn>
                  <a:cxn ang="0">
                    <a:pos x="0" y="2"/>
                  </a:cxn>
                  <a:cxn ang="0">
                    <a:pos x="1" y="1"/>
                  </a:cxn>
                  <a:cxn ang="0">
                    <a:pos x="0" y="1"/>
                  </a:cxn>
                  <a:cxn ang="0">
                    <a:pos x="0" y="0"/>
                  </a:cxn>
                  <a:cxn ang="0">
                    <a:pos x="0" y="0"/>
                  </a:cxn>
                </a:cxnLst>
                <a:rect l="0" t="0" r="r" b="b"/>
                <a:pathLst>
                  <a:path w="1" h="2">
                    <a:moveTo>
                      <a:pt x="0" y="0"/>
                    </a:moveTo>
                    <a:lnTo>
                      <a:pt x="0" y="1"/>
                    </a:lnTo>
                    <a:lnTo>
                      <a:pt x="0" y="1"/>
                    </a:lnTo>
                    <a:lnTo>
                      <a:pt x="0" y="1"/>
                    </a:lnTo>
                    <a:lnTo>
                      <a:pt x="0" y="2"/>
                    </a:lnTo>
                    <a:lnTo>
                      <a:pt x="1" y="1"/>
                    </a:ln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4" name="Freeform 185"/>
              <p:cNvSpPr>
                <a:spLocks/>
              </p:cNvSpPr>
              <p:nvPr/>
            </p:nvSpPr>
            <p:spPr bwMode="auto">
              <a:xfrm>
                <a:off x="4565" y="364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5" name="Freeform 186"/>
              <p:cNvSpPr>
                <a:spLocks/>
              </p:cNvSpPr>
              <p:nvPr/>
            </p:nvSpPr>
            <p:spPr bwMode="auto">
              <a:xfrm>
                <a:off x="4560" y="3624"/>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6" name="Freeform 187"/>
              <p:cNvSpPr>
                <a:spLocks/>
              </p:cNvSpPr>
              <p:nvPr/>
            </p:nvSpPr>
            <p:spPr bwMode="auto">
              <a:xfrm>
                <a:off x="4549" y="3630"/>
                <a:ext cx="3" cy="1"/>
              </a:xfrm>
              <a:custGeom>
                <a:avLst/>
                <a:gdLst/>
                <a:ahLst/>
                <a:cxnLst>
                  <a:cxn ang="0">
                    <a:pos x="0" y="1"/>
                  </a:cxn>
                  <a:cxn ang="0">
                    <a:pos x="0" y="1"/>
                  </a:cxn>
                  <a:cxn ang="0">
                    <a:pos x="1" y="1"/>
                  </a:cxn>
                  <a:cxn ang="0">
                    <a:pos x="2" y="1"/>
                  </a:cxn>
                  <a:cxn ang="0">
                    <a:pos x="2" y="1"/>
                  </a:cxn>
                  <a:cxn ang="0">
                    <a:pos x="2" y="1"/>
                  </a:cxn>
                  <a:cxn ang="0">
                    <a:pos x="2" y="1"/>
                  </a:cxn>
                  <a:cxn ang="0">
                    <a:pos x="3" y="1"/>
                  </a:cxn>
                  <a:cxn ang="0">
                    <a:pos x="2" y="1"/>
                  </a:cxn>
                  <a:cxn ang="0">
                    <a:pos x="2" y="1"/>
                  </a:cxn>
                  <a:cxn ang="0">
                    <a:pos x="2" y="1"/>
                  </a:cxn>
                  <a:cxn ang="0">
                    <a:pos x="2" y="1"/>
                  </a:cxn>
                  <a:cxn ang="0">
                    <a:pos x="2" y="1"/>
                  </a:cxn>
                  <a:cxn ang="0">
                    <a:pos x="2" y="1"/>
                  </a:cxn>
                  <a:cxn ang="0">
                    <a:pos x="2" y="1"/>
                  </a:cxn>
                  <a:cxn ang="0">
                    <a:pos x="2" y="1"/>
                  </a:cxn>
                  <a:cxn ang="0">
                    <a:pos x="2" y="1"/>
                  </a:cxn>
                  <a:cxn ang="0">
                    <a:pos x="1" y="0"/>
                  </a:cxn>
                  <a:cxn ang="0">
                    <a:pos x="1" y="0"/>
                  </a:cxn>
                  <a:cxn ang="0">
                    <a:pos x="0" y="0"/>
                  </a:cxn>
                  <a:cxn ang="0">
                    <a:pos x="0" y="1"/>
                  </a:cxn>
                  <a:cxn ang="0">
                    <a:pos x="0" y="1"/>
                  </a:cxn>
                  <a:cxn ang="0">
                    <a:pos x="1" y="1"/>
                  </a:cxn>
                  <a:cxn ang="0">
                    <a:pos x="1" y="1"/>
                  </a:cxn>
                  <a:cxn ang="0">
                    <a:pos x="1" y="1"/>
                  </a:cxn>
                  <a:cxn ang="0">
                    <a:pos x="1" y="1"/>
                  </a:cxn>
                  <a:cxn ang="0">
                    <a:pos x="0" y="1"/>
                  </a:cxn>
                </a:cxnLst>
                <a:rect l="0" t="0" r="r" b="b"/>
                <a:pathLst>
                  <a:path w="3" h="1">
                    <a:moveTo>
                      <a:pt x="0" y="1"/>
                    </a:moveTo>
                    <a:lnTo>
                      <a:pt x="0" y="1"/>
                    </a:lnTo>
                    <a:lnTo>
                      <a:pt x="1" y="1"/>
                    </a:lnTo>
                    <a:lnTo>
                      <a:pt x="2" y="1"/>
                    </a:lnTo>
                    <a:lnTo>
                      <a:pt x="2" y="1"/>
                    </a:lnTo>
                    <a:lnTo>
                      <a:pt x="2" y="1"/>
                    </a:lnTo>
                    <a:lnTo>
                      <a:pt x="2" y="1"/>
                    </a:lnTo>
                    <a:lnTo>
                      <a:pt x="3" y="1"/>
                    </a:lnTo>
                    <a:lnTo>
                      <a:pt x="2" y="1"/>
                    </a:lnTo>
                    <a:lnTo>
                      <a:pt x="2" y="1"/>
                    </a:lnTo>
                    <a:lnTo>
                      <a:pt x="2" y="1"/>
                    </a:lnTo>
                    <a:lnTo>
                      <a:pt x="2" y="1"/>
                    </a:lnTo>
                    <a:lnTo>
                      <a:pt x="2" y="1"/>
                    </a:lnTo>
                    <a:lnTo>
                      <a:pt x="2" y="1"/>
                    </a:lnTo>
                    <a:lnTo>
                      <a:pt x="2" y="1"/>
                    </a:lnTo>
                    <a:lnTo>
                      <a:pt x="2" y="1"/>
                    </a:lnTo>
                    <a:lnTo>
                      <a:pt x="2" y="1"/>
                    </a:lnTo>
                    <a:lnTo>
                      <a:pt x="1" y="0"/>
                    </a:lnTo>
                    <a:lnTo>
                      <a:pt x="1" y="0"/>
                    </a:lnTo>
                    <a:lnTo>
                      <a:pt x="0" y="0"/>
                    </a:lnTo>
                    <a:lnTo>
                      <a:pt x="0" y="1"/>
                    </a:lnTo>
                    <a:lnTo>
                      <a:pt x="0" y="1"/>
                    </a:lnTo>
                    <a:lnTo>
                      <a:pt x="1" y="1"/>
                    </a:lnTo>
                    <a:lnTo>
                      <a:pt x="1" y="1"/>
                    </a:lnTo>
                    <a:lnTo>
                      <a:pt x="1" y="1"/>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7" name="Freeform 188"/>
              <p:cNvSpPr>
                <a:spLocks/>
              </p:cNvSpPr>
              <p:nvPr/>
            </p:nvSpPr>
            <p:spPr bwMode="auto">
              <a:xfrm>
                <a:off x="4337" y="3485"/>
                <a:ext cx="2" cy="1"/>
              </a:xfrm>
              <a:custGeom>
                <a:avLst/>
                <a:gdLst/>
                <a:ahLst/>
                <a:cxnLst>
                  <a:cxn ang="0">
                    <a:pos x="2" y="0"/>
                  </a:cxn>
                  <a:cxn ang="0">
                    <a:pos x="2" y="0"/>
                  </a:cxn>
                  <a:cxn ang="0">
                    <a:pos x="1" y="0"/>
                  </a:cxn>
                  <a:cxn ang="0">
                    <a:pos x="0" y="1"/>
                  </a:cxn>
                  <a:cxn ang="0">
                    <a:pos x="0" y="1"/>
                  </a:cxn>
                  <a:cxn ang="0">
                    <a:pos x="1" y="1"/>
                  </a:cxn>
                  <a:cxn ang="0">
                    <a:pos x="2" y="1"/>
                  </a:cxn>
                  <a:cxn ang="0">
                    <a:pos x="2" y="0"/>
                  </a:cxn>
                </a:cxnLst>
                <a:rect l="0" t="0" r="r" b="b"/>
                <a:pathLst>
                  <a:path w="2" h="1">
                    <a:moveTo>
                      <a:pt x="2" y="0"/>
                    </a:moveTo>
                    <a:lnTo>
                      <a:pt x="2" y="0"/>
                    </a:lnTo>
                    <a:lnTo>
                      <a:pt x="1" y="0"/>
                    </a:lnTo>
                    <a:lnTo>
                      <a:pt x="0" y="1"/>
                    </a:lnTo>
                    <a:lnTo>
                      <a:pt x="0" y="1"/>
                    </a:lnTo>
                    <a:lnTo>
                      <a:pt x="1" y="1"/>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8" name="Freeform 189"/>
              <p:cNvSpPr>
                <a:spLocks/>
              </p:cNvSpPr>
              <p:nvPr/>
            </p:nvSpPr>
            <p:spPr bwMode="auto">
              <a:xfrm>
                <a:off x="4559" y="3624"/>
                <a:ext cx="1" cy="1"/>
              </a:xfrm>
              <a:custGeom>
                <a:avLst/>
                <a:gdLst/>
                <a:ahLst/>
                <a:cxnLst>
                  <a:cxn ang="0">
                    <a:pos x="0" y="0"/>
                  </a:cxn>
                  <a:cxn ang="0">
                    <a:pos x="0" y="0"/>
                  </a:cxn>
                  <a:cxn ang="0">
                    <a:pos x="0" y="0"/>
                  </a:cxn>
                  <a:cxn ang="0">
                    <a:pos x="1" y="1"/>
                  </a:cxn>
                  <a:cxn ang="0">
                    <a:pos x="1" y="1"/>
                  </a:cxn>
                  <a:cxn ang="0">
                    <a:pos x="1" y="1"/>
                  </a:cxn>
                  <a:cxn ang="0">
                    <a:pos x="1" y="1"/>
                  </a:cxn>
                  <a:cxn ang="0">
                    <a:pos x="1" y="1"/>
                  </a:cxn>
                  <a:cxn ang="0">
                    <a:pos x="0" y="0"/>
                  </a:cxn>
                </a:cxnLst>
                <a:rect l="0" t="0" r="r" b="b"/>
                <a:pathLst>
                  <a:path w="1" h="1">
                    <a:moveTo>
                      <a:pt x="0" y="0"/>
                    </a:moveTo>
                    <a:lnTo>
                      <a:pt x="0" y="0"/>
                    </a:lnTo>
                    <a:lnTo>
                      <a:pt x="0" y="0"/>
                    </a:lnTo>
                    <a:lnTo>
                      <a:pt x="1" y="1"/>
                    </a:lnTo>
                    <a:lnTo>
                      <a:pt x="1" y="1"/>
                    </a:lnTo>
                    <a:lnTo>
                      <a:pt x="1" y="1"/>
                    </a:lnTo>
                    <a:lnTo>
                      <a:pt x="1" y="1"/>
                    </a:lnTo>
                    <a:lnTo>
                      <a:pt x="1"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79" name="Freeform 190"/>
              <p:cNvSpPr>
                <a:spLocks/>
              </p:cNvSpPr>
              <p:nvPr/>
            </p:nvSpPr>
            <p:spPr bwMode="auto">
              <a:xfrm>
                <a:off x="4549" y="3628"/>
                <a:ext cx="2" cy="1"/>
              </a:xfrm>
              <a:custGeom>
                <a:avLst/>
                <a:gdLst/>
                <a:ahLst/>
                <a:cxnLst>
                  <a:cxn ang="0">
                    <a:pos x="0" y="1"/>
                  </a:cxn>
                  <a:cxn ang="0">
                    <a:pos x="0" y="1"/>
                  </a:cxn>
                  <a:cxn ang="0">
                    <a:pos x="1" y="1"/>
                  </a:cxn>
                  <a:cxn ang="0">
                    <a:pos x="1" y="1"/>
                  </a:cxn>
                  <a:cxn ang="0">
                    <a:pos x="1" y="1"/>
                  </a:cxn>
                  <a:cxn ang="0">
                    <a:pos x="2" y="1"/>
                  </a:cxn>
                  <a:cxn ang="0">
                    <a:pos x="1" y="0"/>
                  </a:cxn>
                  <a:cxn ang="0">
                    <a:pos x="1" y="0"/>
                  </a:cxn>
                  <a:cxn ang="0">
                    <a:pos x="1" y="0"/>
                  </a:cxn>
                  <a:cxn ang="0">
                    <a:pos x="1" y="1"/>
                  </a:cxn>
                  <a:cxn ang="0">
                    <a:pos x="1" y="1"/>
                  </a:cxn>
                  <a:cxn ang="0">
                    <a:pos x="1" y="1"/>
                  </a:cxn>
                  <a:cxn ang="0">
                    <a:pos x="0" y="1"/>
                  </a:cxn>
                </a:cxnLst>
                <a:rect l="0" t="0" r="r" b="b"/>
                <a:pathLst>
                  <a:path w="2" h="1">
                    <a:moveTo>
                      <a:pt x="0" y="1"/>
                    </a:moveTo>
                    <a:lnTo>
                      <a:pt x="0" y="1"/>
                    </a:lnTo>
                    <a:lnTo>
                      <a:pt x="1" y="1"/>
                    </a:lnTo>
                    <a:lnTo>
                      <a:pt x="1" y="1"/>
                    </a:lnTo>
                    <a:lnTo>
                      <a:pt x="1" y="1"/>
                    </a:lnTo>
                    <a:lnTo>
                      <a:pt x="2" y="1"/>
                    </a:lnTo>
                    <a:lnTo>
                      <a:pt x="1" y="0"/>
                    </a:lnTo>
                    <a:lnTo>
                      <a:pt x="1" y="0"/>
                    </a:lnTo>
                    <a:lnTo>
                      <a:pt x="1" y="0"/>
                    </a:lnTo>
                    <a:lnTo>
                      <a:pt x="1" y="1"/>
                    </a:lnTo>
                    <a:lnTo>
                      <a:pt x="1" y="1"/>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0" name="Freeform 191"/>
              <p:cNvSpPr>
                <a:spLocks/>
              </p:cNvSpPr>
              <p:nvPr/>
            </p:nvSpPr>
            <p:spPr bwMode="auto">
              <a:xfrm>
                <a:off x="4565" y="3641"/>
                <a:ext cx="1" cy="1"/>
              </a:xfrm>
              <a:custGeom>
                <a:avLst/>
                <a:gdLst/>
                <a:ahLst/>
                <a:cxnLst>
                  <a:cxn ang="0">
                    <a:pos x="0" y="0"/>
                  </a:cxn>
                  <a:cxn ang="0">
                    <a:pos x="0" y="0"/>
                  </a:cxn>
                  <a:cxn ang="0">
                    <a:pos x="0" y="0"/>
                  </a:cxn>
                  <a:cxn ang="0">
                    <a:pos x="0" y="0"/>
                  </a:cxn>
                  <a:cxn ang="0">
                    <a:pos x="0" y="0"/>
                  </a:cxn>
                  <a:cxn ang="0">
                    <a:pos x="0" y="1"/>
                  </a:cxn>
                  <a:cxn ang="0">
                    <a:pos x="0" y="0"/>
                  </a:cxn>
                  <a:cxn ang="0">
                    <a:pos x="0" y="0"/>
                  </a:cxn>
                </a:cxnLst>
                <a:rect l="0" t="0" r="r" b="b"/>
                <a:pathLst>
                  <a:path h="1">
                    <a:moveTo>
                      <a:pt x="0" y="0"/>
                    </a:moveTo>
                    <a:lnTo>
                      <a:pt x="0" y="0"/>
                    </a:lnTo>
                    <a:lnTo>
                      <a:pt x="0" y="0"/>
                    </a:lnTo>
                    <a:lnTo>
                      <a:pt x="0" y="0"/>
                    </a:lnTo>
                    <a:lnTo>
                      <a:pt x="0" y="0"/>
                    </a:ln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1" name="Freeform 192"/>
              <p:cNvSpPr>
                <a:spLocks/>
              </p:cNvSpPr>
              <p:nvPr/>
            </p:nvSpPr>
            <p:spPr bwMode="auto">
              <a:xfrm>
                <a:off x="4293" y="3278"/>
                <a:ext cx="1" cy="1"/>
              </a:xfrm>
              <a:custGeom>
                <a:avLst/>
                <a:gdLst/>
                <a:ahLst/>
                <a:cxnLst>
                  <a:cxn ang="0">
                    <a:pos x="0" y="1"/>
                  </a:cxn>
                  <a:cxn ang="0">
                    <a:pos x="1" y="1"/>
                  </a:cxn>
                  <a:cxn ang="0">
                    <a:pos x="1" y="0"/>
                  </a:cxn>
                  <a:cxn ang="0">
                    <a:pos x="1" y="0"/>
                  </a:cxn>
                  <a:cxn ang="0">
                    <a:pos x="0" y="0"/>
                  </a:cxn>
                  <a:cxn ang="0">
                    <a:pos x="0" y="0"/>
                  </a:cxn>
                  <a:cxn ang="0">
                    <a:pos x="0" y="1"/>
                  </a:cxn>
                  <a:cxn ang="0">
                    <a:pos x="0" y="1"/>
                  </a:cxn>
                </a:cxnLst>
                <a:rect l="0" t="0" r="r" b="b"/>
                <a:pathLst>
                  <a:path w="1" h="1">
                    <a:moveTo>
                      <a:pt x="0" y="1"/>
                    </a:moveTo>
                    <a:lnTo>
                      <a:pt x="1" y="1"/>
                    </a:lnTo>
                    <a:lnTo>
                      <a:pt x="1" y="0"/>
                    </a:lnTo>
                    <a:lnTo>
                      <a:pt x="1" y="0"/>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2" name="Freeform 193"/>
              <p:cNvSpPr>
                <a:spLocks/>
              </p:cNvSpPr>
              <p:nvPr/>
            </p:nvSpPr>
            <p:spPr bwMode="auto">
              <a:xfrm>
                <a:off x="4344" y="3478"/>
                <a:ext cx="5" cy="5"/>
              </a:xfrm>
              <a:custGeom>
                <a:avLst/>
                <a:gdLst/>
                <a:ahLst/>
                <a:cxnLst>
                  <a:cxn ang="0">
                    <a:pos x="4" y="0"/>
                  </a:cxn>
                  <a:cxn ang="0">
                    <a:pos x="4" y="0"/>
                  </a:cxn>
                  <a:cxn ang="0">
                    <a:pos x="0" y="2"/>
                  </a:cxn>
                  <a:cxn ang="0">
                    <a:pos x="0" y="4"/>
                  </a:cxn>
                  <a:cxn ang="0">
                    <a:pos x="0" y="4"/>
                  </a:cxn>
                  <a:cxn ang="0">
                    <a:pos x="0" y="4"/>
                  </a:cxn>
                  <a:cxn ang="0">
                    <a:pos x="1" y="4"/>
                  </a:cxn>
                  <a:cxn ang="0">
                    <a:pos x="2" y="4"/>
                  </a:cxn>
                  <a:cxn ang="0">
                    <a:pos x="4" y="5"/>
                  </a:cxn>
                  <a:cxn ang="0">
                    <a:pos x="4" y="4"/>
                  </a:cxn>
                  <a:cxn ang="0">
                    <a:pos x="5" y="3"/>
                  </a:cxn>
                  <a:cxn ang="0">
                    <a:pos x="4" y="2"/>
                  </a:cxn>
                  <a:cxn ang="0">
                    <a:pos x="4" y="2"/>
                  </a:cxn>
                  <a:cxn ang="0">
                    <a:pos x="4" y="1"/>
                  </a:cxn>
                  <a:cxn ang="0">
                    <a:pos x="4" y="0"/>
                  </a:cxn>
                  <a:cxn ang="0">
                    <a:pos x="4" y="0"/>
                  </a:cxn>
                </a:cxnLst>
                <a:rect l="0" t="0" r="r" b="b"/>
                <a:pathLst>
                  <a:path w="5" h="5">
                    <a:moveTo>
                      <a:pt x="4" y="0"/>
                    </a:moveTo>
                    <a:lnTo>
                      <a:pt x="4" y="0"/>
                    </a:lnTo>
                    <a:lnTo>
                      <a:pt x="0" y="2"/>
                    </a:lnTo>
                    <a:lnTo>
                      <a:pt x="0" y="4"/>
                    </a:lnTo>
                    <a:lnTo>
                      <a:pt x="0" y="4"/>
                    </a:lnTo>
                    <a:lnTo>
                      <a:pt x="0" y="4"/>
                    </a:lnTo>
                    <a:lnTo>
                      <a:pt x="1" y="4"/>
                    </a:lnTo>
                    <a:lnTo>
                      <a:pt x="2" y="4"/>
                    </a:lnTo>
                    <a:lnTo>
                      <a:pt x="4" y="5"/>
                    </a:lnTo>
                    <a:lnTo>
                      <a:pt x="4" y="4"/>
                    </a:lnTo>
                    <a:lnTo>
                      <a:pt x="5" y="3"/>
                    </a:lnTo>
                    <a:lnTo>
                      <a:pt x="4" y="2"/>
                    </a:lnTo>
                    <a:lnTo>
                      <a:pt x="4" y="2"/>
                    </a:lnTo>
                    <a:lnTo>
                      <a:pt x="4" y="1"/>
                    </a:lnTo>
                    <a:lnTo>
                      <a:pt x="4" y="0"/>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3" name="Freeform 194"/>
              <p:cNvSpPr>
                <a:spLocks/>
              </p:cNvSpPr>
              <p:nvPr/>
            </p:nvSpPr>
            <p:spPr bwMode="auto">
              <a:xfrm>
                <a:off x="4292" y="3282"/>
                <a:ext cx="1" cy="3"/>
              </a:xfrm>
              <a:custGeom>
                <a:avLst/>
                <a:gdLst/>
                <a:ahLst/>
                <a:cxnLst>
                  <a:cxn ang="0">
                    <a:pos x="1" y="2"/>
                  </a:cxn>
                  <a:cxn ang="0">
                    <a:pos x="1" y="3"/>
                  </a:cxn>
                  <a:cxn ang="0">
                    <a:pos x="1" y="2"/>
                  </a:cxn>
                  <a:cxn ang="0">
                    <a:pos x="1" y="1"/>
                  </a:cxn>
                  <a:cxn ang="0">
                    <a:pos x="1" y="1"/>
                  </a:cxn>
                  <a:cxn ang="0">
                    <a:pos x="1" y="0"/>
                  </a:cxn>
                  <a:cxn ang="0">
                    <a:pos x="0" y="1"/>
                  </a:cxn>
                  <a:cxn ang="0">
                    <a:pos x="0" y="1"/>
                  </a:cxn>
                  <a:cxn ang="0">
                    <a:pos x="1" y="1"/>
                  </a:cxn>
                  <a:cxn ang="0">
                    <a:pos x="1" y="2"/>
                  </a:cxn>
                </a:cxnLst>
                <a:rect l="0" t="0" r="r" b="b"/>
                <a:pathLst>
                  <a:path w="1" h="3">
                    <a:moveTo>
                      <a:pt x="1" y="2"/>
                    </a:moveTo>
                    <a:lnTo>
                      <a:pt x="1" y="3"/>
                    </a:lnTo>
                    <a:lnTo>
                      <a:pt x="1" y="2"/>
                    </a:lnTo>
                    <a:lnTo>
                      <a:pt x="1" y="1"/>
                    </a:lnTo>
                    <a:lnTo>
                      <a:pt x="1" y="1"/>
                    </a:lnTo>
                    <a:lnTo>
                      <a:pt x="1" y="0"/>
                    </a:lnTo>
                    <a:lnTo>
                      <a:pt x="0" y="1"/>
                    </a:lnTo>
                    <a:lnTo>
                      <a:pt x="0" y="1"/>
                    </a:lnTo>
                    <a:lnTo>
                      <a:pt x="1" y="1"/>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4" name="Freeform 195"/>
              <p:cNvSpPr>
                <a:spLocks/>
              </p:cNvSpPr>
              <p:nvPr/>
            </p:nvSpPr>
            <p:spPr bwMode="auto">
              <a:xfrm>
                <a:off x="4870" y="3722"/>
                <a:ext cx="3" cy="5"/>
              </a:xfrm>
              <a:custGeom>
                <a:avLst/>
                <a:gdLst/>
                <a:ahLst/>
                <a:cxnLst>
                  <a:cxn ang="0">
                    <a:pos x="1" y="1"/>
                  </a:cxn>
                  <a:cxn ang="0">
                    <a:pos x="1" y="0"/>
                  </a:cxn>
                  <a:cxn ang="0">
                    <a:pos x="0" y="1"/>
                  </a:cxn>
                  <a:cxn ang="0">
                    <a:pos x="0" y="2"/>
                  </a:cxn>
                  <a:cxn ang="0">
                    <a:pos x="0" y="3"/>
                  </a:cxn>
                  <a:cxn ang="0">
                    <a:pos x="1" y="4"/>
                  </a:cxn>
                  <a:cxn ang="0">
                    <a:pos x="1" y="5"/>
                  </a:cxn>
                  <a:cxn ang="0">
                    <a:pos x="2" y="5"/>
                  </a:cxn>
                  <a:cxn ang="0">
                    <a:pos x="3" y="5"/>
                  </a:cxn>
                  <a:cxn ang="0">
                    <a:pos x="3" y="4"/>
                  </a:cxn>
                  <a:cxn ang="0">
                    <a:pos x="1" y="2"/>
                  </a:cxn>
                  <a:cxn ang="0">
                    <a:pos x="1" y="1"/>
                  </a:cxn>
                </a:cxnLst>
                <a:rect l="0" t="0" r="r" b="b"/>
                <a:pathLst>
                  <a:path w="3" h="5">
                    <a:moveTo>
                      <a:pt x="1" y="1"/>
                    </a:moveTo>
                    <a:lnTo>
                      <a:pt x="1" y="0"/>
                    </a:lnTo>
                    <a:lnTo>
                      <a:pt x="0" y="1"/>
                    </a:lnTo>
                    <a:lnTo>
                      <a:pt x="0" y="2"/>
                    </a:lnTo>
                    <a:lnTo>
                      <a:pt x="0" y="3"/>
                    </a:lnTo>
                    <a:lnTo>
                      <a:pt x="1" y="4"/>
                    </a:lnTo>
                    <a:lnTo>
                      <a:pt x="1" y="5"/>
                    </a:lnTo>
                    <a:lnTo>
                      <a:pt x="2" y="5"/>
                    </a:lnTo>
                    <a:lnTo>
                      <a:pt x="3" y="5"/>
                    </a:lnTo>
                    <a:lnTo>
                      <a:pt x="3" y="4"/>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5" name="Freeform 196"/>
              <p:cNvSpPr>
                <a:spLocks/>
              </p:cNvSpPr>
              <p:nvPr/>
            </p:nvSpPr>
            <p:spPr bwMode="auto">
              <a:xfrm>
                <a:off x="4861" y="3709"/>
                <a:ext cx="5" cy="6"/>
              </a:xfrm>
              <a:custGeom>
                <a:avLst/>
                <a:gdLst/>
                <a:ahLst/>
                <a:cxnLst>
                  <a:cxn ang="0">
                    <a:pos x="2" y="0"/>
                  </a:cxn>
                  <a:cxn ang="0">
                    <a:pos x="0" y="1"/>
                  </a:cxn>
                  <a:cxn ang="0">
                    <a:pos x="0" y="1"/>
                  </a:cxn>
                  <a:cxn ang="0">
                    <a:pos x="4" y="6"/>
                  </a:cxn>
                  <a:cxn ang="0">
                    <a:pos x="4" y="6"/>
                  </a:cxn>
                  <a:cxn ang="0">
                    <a:pos x="5" y="5"/>
                  </a:cxn>
                  <a:cxn ang="0">
                    <a:pos x="4" y="3"/>
                  </a:cxn>
                  <a:cxn ang="0">
                    <a:pos x="2" y="0"/>
                  </a:cxn>
                </a:cxnLst>
                <a:rect l="0" t="0" r="r" b="b"/>
                <a:pathLst>
                  <a:path w="5" h="6">
                    <a:moveTo>
                      <a:pt x="2" y="0"/>
                    </a:moveTo>
                    <a:lnTo>
                      <a:pt x="0" y="1"/>
                    </a:lnTo>
                    <a:lnTo>
                      <a:pt x="0" y="1"/>
                    </a:lnTo>
                    <a:lnTo>
                      <a:pt x="4" y="6"/>
                    </a:lnTo>
                    <a:lnTo>
                      <a:pt x="4" y="6"/>
                    </a:lnTo>
                    <a:lnTo>
                      <a:pt x="5" y="5"/>
                    </a:lnTo>
                    <a:lnTo>
                      <a:pt x="4" y="3"/>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6" name="Freeform 197"/>
              <p:cNvSpPr>
                <a:spLocks/>
              </p:cNvSpPr>
              <p:nvPr/>
            </p:nvSpPr>
            <p:spPr bwMode="auto">
              <a:xfrm>
                <a:off x="3922" y="3996"/>
                <a:ext cx="1" cy="2"/>
              </a:xfrm>
              <a:custGeom>
                <a:avLst/>
                <a:gdLst/>
                <a:ahLst/>
                <a:cxnLst>
                  <a:cxn ang="0">
                    <a:pos x="1" y="1"/>
                  </a:cxn>
                  <a:cxn ang="0">
                    <a:pos x="0" y="0"/>
                  </a:cxn>
                  <a:cxn ang="0">
                    <a:pos x="0" y="1"/>
                  </a:cxn>
                  <a:cxn ang="0">
                    <a:pos x="1" y="2"/>
                  </a:cxn>
                  <a:cxn ang="0">
                    <a:pos x="1" y="1"/>
                  </a:cxn>
                </a:cxnLst>
                <a:rect l="0" t="0" r="r" b="b"/>
                <a:pathLst>
                  <a:path w="1" h="2">
                    <a:moveTo>
                      <a:pt x="1" y="1"/>
                    </a:moveTo>
                    <a:lnTo>
                      <a:pt x="0" y="0"/>
                    </a:lnTo>
                    <a:lnTo>
                      <a:pt x="0" y="1"/>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7" name="Freeform 198"/>
              <p:cNvSpPr>
                <a:spLocks/>
              </p:cNvSpPr>
              <p:nvPr/>
            </p:nvSpPr>
            <p:spPr bwMode="auto">
              <a:xfrm>
                <a:off x="3920" y="3994"/>
                <a:ext cx="3" cy="1"/>
              </a:xfrm>
              <a:custGeom>
                <a:avLst/>
                <a:gdLst/>
                <a:ahLst/>
                <a:cxnLst>
                  <a:cxn ang="0">
                    <a:pos x="0" y="1"/>
                  </a:cxn>
                  <a:cxn ang="0">
                    <a:pos x="1" y="1"/>
                  </a:cxn>
                  <a:cxn ang="0">
                    <a:pos x="3" y="1"/>
                  </a:cxn>
                  <a:cxn ang="0">
                    <a:pos x="3" y="1"/>
                  </a:cxn>
                  <a:cxn ang="0">
                    <a:pos x="3" y="0"/>
                  </a:cxn>
                  <a:cxn ang="0">
                    <a:pos x="2" y="0"/>
                  </a:cxn>
                  <a:cxn ang="0">
                    <a:pos x="0" y="1"/>
                  </a:cxn>
                  <a:cxn ang="0">
                    <a:pos x="0" y="1"/>
                  </a:cxn>
                </a:cxnLst>
                <a:rect l="0" t="0" r="r" b="b"/>
                <a:pathLst>
                  <a:path w="3" h="1">
                    <a:moveTo>
                      <a:pt x="0" y="1"/>
                    </a:moveTo>
                    <a:lnTo>
                      <a:pt x="1" y="1"/>
                    </a:lnTo>
                    <a:lnTo>
                      <a:pt x="3" y="1"/>
                    </a:lnTo>
                    <a:lnTo>
                      <a:pt x="3" y="1"/>
                    </a:lnTo>
                    <a:lnTo>
                      <a:pt x="3" y="0"/>
                    </a:lnTo>
                    <a:lnTo>
                      <a:pt x="2"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8" name="Freeform 199"/>
              <p:cNvSpPr>
                <a:spLocks/>
              </p:cNvSpPr>
              <p:nvPr/>
            </p:nvSpPr>
            <p:spPr bwMode="auto">
              <a:xfrm>
                <a:off x="4850" y="3687"/>
                <a:ext cx="60" cy="63"/>
              </a:xfrm>
              <a:custGeom>
                <a:avLst/>
                <a:gdLst/>
                <a:ahLst/>
                <a:cxnLst>
                  <a:cxn ang="0">
                    <a:pos x="56" y="61"/>
                  </a:cxn>
                  <a:cxn ang="0">
                    <a:pos x="59" y="63"/>
                  </a:cxn>
                  <a:cxn ang="0">
                    <a:pos x="59" y="51"/>
                  </a:cxn>
                  <a:cxn ang="0">
                    <a:pos x="60" y="47"/>
                  </a:cxn>
                  <a:cxn ang="0">
                    <a:pos x="57" y="44"/>
                  </a:cxn>
                  <a:cxn ang="0">
                    <a:pos x="53" y="43"/>
                  </a:cxn>
                  <a:cxn ang="0">
                    <a:pos x="53" y="42"/>
                  </a:cxn>
                  <a:cxn ang="0">
                    <a:pos x="52" y="41"/>
                  </a:cxn>
                  <a:cxn ang="0">
                    <a:pos x="51" y="37"/>
                  </a:cxn>
                  <a:cxn ang="0">
                    <a:pos x="49" y="36"/>
                  </a:cxn>
                  <a:cxn ang="0">
                    <a:pos x="46" y="35"/>
                  </a:cxn>
                  <a:cxn ang="0">
                    <a:pos x="46" y="34"/>
                  </a:cxn>
                  <a:cxn ang="0">
                    <a:pos x="47" y="32"/>
                  </a:cxn>
                  <a:cxn ang="0">
                    <a:pos x="46" y="32"/>
                  </a:cxn>
                  <a:cxn ang="0">
                    <a:pos x="47" y="29"/>
                  </a:cxn>
                  <a:cxn ang="0">
                    <a:pos x="42" y="29"/>
                  </a:cxn>
                  <a:cxn ang="0">
                    <a:pos x="42" y="29"/>
                  </a:cxn>
                  <a:cxn ang="0">
                    <a:pos x="43" y="28"/>
                  </a:cxn>
                  <a:cxn ang="0">
                    <a:pos x="43" y="27"/>
                  </a:cxn>
                  <a:cxn ang="0">
                    <a:pos x="44" y="26"/>
                  </a:cxn>
                  <a:cxn ang="0">
                    <a:pos x="43" y="25"/>
                  </a:cxn>
                  <a:cxn ang="0">
                    <a:pos x="41" y="25"/>
                  </a:cxn>
                  <a:cxn ang="0">
                    <a:pos x="39" y="24"/>
                  </a:cxn>
                  <a:cxn ang="0">
                    <a:pos x="39" y="24"/>
                  </a:cxn>
                  <a:cxn ang="0">
                    <a:pos x="38" y="23"/>
                  </a:cxn>
                  <a:cxn ang="0">
                    <a:pos x="35" y="22"/>
                  </a:cxn>
                  <a:cxn ang="0">
                    <a:pos x="33" y="19"/>
                  </a:cxn>
                  <a:cxn ang="0">
                    <a:pos x="32" y="18"/>
                  </a:cxn>
                  <a:cxn ang="0">
                    <a:pos x="32" y="20"/>
                  </a:cxn>
                  <a:cxn ang="0">
                    <a:pos x="28" y="17"/>
                  </a:cxn>
                  <a:cxn ang="0">
                    <a:pos x="27" y="16"/>
                  </a:cxn>
                  <a:cxn ang="0">
                    <a:pos x="24" y="12"/>
                  </a:cxn>
                  <a:cxn ang="0">
                    <a:pos x="17" y="8"/>
                  </a:cxn>
                  <a:cxn ang="0">
                    <a:pos x="16" y="6"/>
                  </a:cxn>
                  <a:cxn ang="0">
                    <a:pos x="16" y="5"/>
                  </a:cxn>
                  <a:cxn ang="0">
                    <a:pos x="13" y="3"/>
                  </a:cxn>
                  <a:cxn ang="0">
                    <a:pos x="11" y="3"/>
                  </a:cxn>
                  <a:cxn ang="0">
                    <a:pos x="6" y="2"/>
                  </a:cxn>
                  <a:cxn ang="0">
                    <a:pos x="5" y="2"/>
                  </a:cxn>
                  <a:cxn ang="0">
                    <a:pos x="3" y="0"/>
                  </a:cxn>
                  <a:cxn ang="0">
                    <a:pos x="1" y="0"/>
                  </a:cxn>
                  <a:cxn ang="0">
                    <a:pos x="1" y="0"/>
                  </a:cxn>
                  <a:cxn ang="0">
                    <a:pos x="8" y="10"/>
                  </a:cxn>
                  <a:cxn ang="0">
                    <a:pos x="11" y="12"/>
                  </a:cxn>
                  <a:cxn ang="0">
                    <a:pos x="13" y="15"/>
                  </a:cxn>
                  <a:cxn ang="0">
                    <a:pos x="16" y="18"/>
                  </a:cxn>
                  <a:cxn ang="0">
                    <a:pos x="21" y="21"/>
                  </a:cxn>
                  <a:cxn ang="0">
                    <a:pos x="23" y="29"/>
                  </a:cxn>
                  <a:cxn ang="0">
                    <a:pos x="25" y="31"/>
                  </a:cxn>
                  <a:cxn ang="0">
                    <a:pos x="27" y="33"/>
                  </a:cxn>
                  <a:cxn ang="0">
                    <a:pos x="29" y="37"/>
                  </a:cxn>
                  <a:cxn ang="0">
                    <a:pos x="32" y="43"/>
                  </a:cxn>
                  <a:cxn ang="0">
                    <a:pos x="39" y="50"/>
                  </a:cxn>
                  <a:cxn ang="0">
                    <a:pos x="40" y="53"/>
                  </a:cxn>
                  <a:cxn ang="0">
                    <a:pos x="42" y="53"/>
                  </a:cxn>
                  <a:cxn ang="0">
                    <a:pos x="46" y="57"/>
                  </a:cxn>
                  <a:cxn ang="0">
                    <a:pos x="53" y="63"/>
                  </a:cxn>
                  <a:cxn ang="0">
                    <a:pos x="52" y="61"/>
                  </a:cxn>
                  <a:cxn ang="0">
                    <a:pos x="55" y="62"/>
                  </a:cxn>
                  <a:cxn ang="0">
                    <a:pos x="56" y="61"/>
                  </a:cxn>
                </a:cxnLst>
                <a:rect l="0" t="0" r="r" b="b"/>
                <a:pathLst>
                  <a:path w="60" h="63">
                    <a:moveTo>
                      <a:pt x="56" y="61"/>
                    </a:moveTo>
                    <a:lnTo>
                      <a:pt x="56" y="61"/>
                    </a:lnTo>
                    <a:lnTo>
                      <a:pt x="58" y="63"/>
                    </a:lnTo>
                    <a:lnTo>
                      <a:pt x="59" y="63"/>
                    </a:lnTo>
                    <a:lnTo>
                      <a:pt x="60" y="51"/>
                    </a:lnTo>
                    <a:lnTo>
                      <a:pt x="59" y="51"/>
                    </a:lnTo>
                    <a:lnTo>
                      <a:pt x="60" y="48"/>
                    </a:lnTo>
                    <a:lnTo>
                      <a:pt x="60" y="47"/>
                    </a:lnTo>
                    <a:lnTo>
                      <a:pt x="59" y="46"/>
                    </a:lnTo>
                    <a:lnTo>
                      <a:pt x="57" y="44"/>
                    </a:lnTo>
                    <a:lnTo>
                      <a:pt x="57" y="44"/>
                    </a:lnTo>
                    <a:lnTo>
                      <a:pt x="53" y="43"/>
                    </a:lnTo>
                    <a:lnTo>
                      <a:pt x="53" y="43"/>
                    </a:lnTo>
                    <a:lnTo>
                      <a:pt x="53" y="42"/>
                    </a:lnTo>
                    <a:lnTo>
                      <a:pt x="52" y="41"/>
                    </a:lnTo>
                    <a:lnTo>
                      <a:pt x="52" y="41"/>
                    </a:lnTo>
                    <a:lnTo>
                      <a:pt x="52" y="40"/>
                    </a:lnTo>
                    <a:lnTo>
                      <a:pt x="51" y="37"/>
                    </a:lnTo>
                    <a:lnTo>
                      <a:pt x="50" y="37"/>
                    </a:lnTo>
                    <a:lnTo>
                      <a:pt x="49" y="36"/>
                    </a:lnTo>
                    <a:lnTo>
                      <a:pt x="48" y="36"/>
                    </a:lnTo>
                    <a:lnTo>
                      <a:pt x="46" y="35"/>
                    </a:lnTo>
                    <a:lnTo>
                      <a:pt x="46" y="35"/>
                    </a:lnTo>
                    <a:lnTo>
                      <a:pt x="46" y="34"/>
                    </a:lnTo>
                    <a:lnTo>
                      <a:pt x="46" y="33"/>
                    </a:lnTo>
                    <a:lnTo>
                      <a:pt x="47" y="32"/>
                    </a:lnTo>
                    <a:lnTo>
                      <a:pt x="46" y="32"/>
                    </a:lnTo>
                    <a:lnTo>
                      <a:pt x="46" y="32"/>
                    </a:lnTo>
                    <a:lnTo>
                      <a:pt x="47" y="31"/>
                    </a:lnTo>
                    <a:lnTo>
                      <a:pt x="47" y="29"/>
                    </a:lnTo>
                    <a:lnTo>
                      <a:pt x="46" y="28"/>
                    </a:lnTo>
                    <a:lnTo>
                      <a:pt x="42" y="29"/>
                    </a:lnTo>
                    <a:lnTo>
                      <a:pt x="42" y="29"/>
                    </a:lnTo>
                    <a:lnTo>
                      <a:pt x="42" y="29"/>
                    </a:lnTo>
                    <a:lnTo>
                      <a:pt x="43" y="28"/>
                    </a:lnTo>
                    <a:lnTo>
                      <a:pt x="43" y="28"/>
                    </a:lnTo>
                    <a:lnTo>
                      <a:pt x="43" y="27"/>
                    </a:lnTo>
                    <a:lnTo>
                      <a:pt x="43" y="27"/>
                    </a:lnTo>
                    <a:lnTo>
                      <a:pt x="43" y="27"/>
                    </a:lnTo>
                    <a:lnTo>
                      <a:pt x="44" y="26"/>
                    </a:lnTo>
                    <a:lnTo>
                      <a:pt x="44" y="25"/>
                    </a:lnTo>
                    <a:lnTo>
                      <a:pt x="43" y="25"/>
                    </a:lnTo>
                    <a:lnTo>
                      <a:pt x="42" y="24"/>
                    </a:lnTo>
                    <a:lnTo>
                      <a:pt x="41" y="25"/>
                    </a:lnTo>
                    <a:lnTo>
                      <a:pt x="40" y="24"/>
                    </a:lnTo>
                    <a:lnTo>
                      <a:pt x="39" y="24"/>
                    </a:lnTo>
                    <a:lnTo>
                      <a:pt x="39" y="24"/>
                    </a:lnTo>
                    <a:lnTo>
                      <a:pt x="39" y="24"/>
                    </a:lnTo>
                    <a:lnTo>
                      <a:pt x="39" y="24"/>
                    </a:lnTo>
                    <a:lnTo>
                      <a:pt x="38" y="23"/>
                    </a:lnTo>
                    <a:lnTo>
                      <a:pt x="36" y="22"/>
                    </a:lnTo>
                    <a:lnTo>
                      <a:pt x="35" y="22"/>
                    </a:lnTo>
                    <a:lnTo>
                      <a:pt x="35" y="21"/>
                    </a:lnTo>
                    <a:lnTo>
                      <a:pt x="33" y="19"/>
                    </a:lnTo>
                    <a:lnTo>
                      <a:pt x="32" y="18"/>
                    </a:lnTo>
                    <a:lnTo>
                      <a:pt x="32" y="18"/>
                    </a:lnTo>
                    <a:lnTo>
                      <a:pt x="32" y="19"/>
                    </a:lnTo>
                    <a:lnTo>
                      <a:pt x="32" y="20"/>
                    </a:lnTo>
                    <a:lnTo>
                      <a:pt x="31" y="19"/>
                    </a:lnTo>
                    <a:lnTo>
                      <a:pt x="28" y="17"/>
                    </a:lnTo>
                    <a:lnTo>
                      <a:pt x="28" y="16"/>
                    </a:lnTo>
                    <a:lnTo>
                      <a:pt x="27" y="16"/>
                    </a:lnTo>
                    <a:lnTo>
                      <a:pt x="27" y="15"/>
                    </a:lnTo>
                    <a:lnTo>
                      <a:pt x="24" y="12"/>
                    </a:lnTo>
                    <a:lnTo>
                      <a:pt x="20" y="10"/>
                    </a:lnTo>
                    <a:lnTo>
                      <a:pt x="17" y="8"/>
                    </a:lnTo>
                    <a:lnTo>
                      <a:pt x="17" y="6"/>
                    </a:lnTo>
                    <a:lnTo>
                      <a:pt x="16" y="6"/>
                    </a:lnTo>
                    <a:lnTo>
                      <a:pt x="16" y="5"/>
                    </a:lnTo>
                    <a:lnTo>
                      <a:pt x="16" y="5"/>
                    </a:lnTo>
                    <a:lnTo>
                      <a:pt x="15" y="4"/>
                    </a:lnTo>
                    <a:lnTo>
                      <a:pt x="13" y="3"/>
                    </a:lnTo>
                    <a:lnTo>
                      <a:pt x="13" y="3"/>
                    </a:lnTo>
                    <a:lnTo>
                      <a:pt x="11" y="3"/>
                    </a:lnTo>
                    <a:lnTo>
                      <a:pt x="10" y="2"/>
                    </a:lnTo>
                    <a:lnTo>
                      <a:pt x="6" y="2"/>
                    </a:lnTo>
                    <a:lnTo>
                      <a:pt x="6" y="2"/>
                    </a:lnTo>
                    <a:lnTo>
                      <a:pt x="5" y="2"/>
                    </a:lnTo>
                    <a:lnTo>
                      <a:pt x="4" y="0"/>
                    </a:lnTo>
                    <a:lnTo>
                      <a:pt x="3" y="0"/>
                    </a:lnTo>
                    <a:lnTo>
                      <a:pt x="2" y="0"/>
                    </a:lnTo>
                    <a:lnTo>
                      <a:pt x="1" y="0"/>
                    </a:lnTo>
                    <a:lnTo>
                      <a:pt x="0" y="0"/>
                    </a:lnTo>
                    <a:lnTo>
                      <a:pt x="1" y="0"/>
                    </a:lnTo>
                    <a:lnTo>
                      <a:pt x="1" y="3"/>
                    </a:lnTo>
                    <a:lnTo>
                      <a:pt x="8" y="10"/>
                    </a:lnTo>
                    <a:lnTo>
                      <a:pt x="9" y="10"/>
                    </a:lnTo>
                    <a:lnTo>
                      <a:pt x="11" y="12"/>
                    </a:lnTo>
                    <a:lnTo>
                      <a:pt x="13" y="15"/>
                    </a:lnTo>
                    <a:lnTo>
                      <a:pt x="13" y="15"/>
                    </a:lnTo>
                    <a:lnTo>
                      <a:pt x="14" y="18"/>
                    </a:lnTo>
                    <a:lnTo>
                      <a:pt x="16" y="18"/>
                    </a:lnTo>
                    <a:lnTo>
                      <a:pt x="18" y="20"/>
                    </a:lnTo>
                    <a:lnTo>
                      <a:pt x="21" y="21"/>
                    </a:lnTo>
                    <a:lnTo>
                      <a:pt x="21" y="23"/>
                    </a:lnTo>
                    <a:lnTo>
                      <a:pt x="23" y="29"/>
                    </a:lnTo>
                    <a:lnTo>
                      <a:pt x="24" y="29"/>
                    </a:lnTo>
                    <a:lnTo>
                      <a:pt x="25" y="31"/>
                    </a:lnTo>
                    <a:lnTo>
                      <a:pt x="26" y="32"/>
                    </a:lnTo>
                    <a:lnTo>
                      <a:pt x="27" y="33"/>
                    </a:lnTo>
                    <a:lnTo>
                      <a:pt x="29" y="35"/>
                    </a:lnTo>
                    <a:lnTo>
                      <a:pt x="29" y="37"/>
                    </a:lnTo>
                    <a:lnTo>
                      <a:pt x="32" y="41"/>
                    </a:lnTo>
                    <a:lnTo>
                      <a:pt x="32" y="43"/>
                    </a:lnTo>
                    <a:lnTo>
                      <a:pt x="38" y="50"/>
                    </a:lnTo>
                    <a:lnTo>
                      <a:pt x="39" y="50"/>
                    </a:lnTo>
                    <a:lnTo>
                      <a:pt x="39" y="51"/>
                    </a:lnTo>
                    <a:lnTo>
                      <a:pt x="40" y="53"/>
                    </a:lnTo>
                    <a:lnTo>
                      <a:pt x="41" y="53"/>
                    </a:lnTo>
                    <a:lnTo>
                      <a:pt x="42" y="53"/>
                    </a:lnTo>
                    <a:lnTo>
                      <a:pt x="46" y="57"/>
                    </a:lnTo>
                    <a:lnTo>
                      <a:pt x="46" y="57"/>
                    </a:lnTo>
                    <a:lnTo>
                      <a:pt x="48" y="58"/>
                    </a:lnTo>
                    <a:lnTo>
                      <a:pt x="53" y="63"/>
                    </a:lnTo>
                    <a:lnTo>
                      <a:pt x="53" y="63"/>
                    </a:lnTo>
                    <a:lnTo>
                      <a:pt x="52" y="61"/>
                    </a:lnTo>
                    <a:lnTo>
                      <a:pt x="53" y="61"/>
                    </a:lnTo>
                    <a:lnTo>
                      <a:pt x="55" y="62"/>
                    </a:lnTo>
                    <a:lnTo>
                      <a:pt x="56" y="62"/>
                    </a:lnTo>
                    <a:lnTo>
                      <a:pt x="56" y="6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89" name="Freeform 200"/>
              <p:cNvSpPr>
                <a:spLocks/>
              </p:cNvSpPr>
              <p:nvPr/>
            </p:nvSpPr>
            <p:spPr bwMode="auto">
              <a:xfrm>
                <a:off x="3921" y="3995"/>
                <a:ext cx="2" cy="2"/>
              </a:xfrm>
              <a:custGeom>
                <a:avLst/>
                <a:gdLst/>
                <a:ahLst/>
                <a:cxnLst>
                  <a:cxn ang="0">
                    <a:pos x="2" y="1"/>
                  </a:cxn>
                  <a:cxn ang="0">
                    <a:pos x="2" y="0"/>
                  </a:cxn>
                  <a:cxn ang="0">
                    <a:pos x="0" y="0"/>
                  </a:cxn>
                  <a:cxn ang="0">
                    <a:pos x="0" y="0"/>
                  </a:cxn>
                  <a:cxn ang="0">
                    <a:pos x="0" y="0"/>
                  </a:cxn>
                  <a:cxn ang="0">
                    <a:pos x="2" y="1"/>
                  </a:cxn>
                  <a:cxn ang="0">
                    <a:pos x="2" y="2"/>
                  </a:cxn>
                  <a:cxn ang="0">
                    <a:pos x="2" y="1"/>
                  </a:cxn>
                </a:cxnLst>
                <a:rect l="0" t="0" r="r" b="b"/>
                <a:pathLst>
                  <a:path w="2" h="2">
                    <a:moveTo>
                      <a:pt x="2" y="1"/>
                    </a:moveTo>
                    <a:lnTo>
                      <a:pt x="2" y="0"/>
                    </a:lnTo>
                    <a:lnTo>
                      <a:pt x="0" y="0"/>
                    </a:lnTo>
                    <a:lnTo>
                      <a:pt x="0" y="0"/>
                    </a:lnTo>
                    <a:lnTo>
                      <a:pt x="0" y="0"/>
                    </a:lnTo>
                    <a:lnTo>
                      <a:pt x="2" y="1"/>
                    </a:lnTo>
                    <a:lnTo>
                      <a:pt x="2" y="2"/>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0" name="Freeform 201"/>
              <p:cNvSpPr>
                <a:spLocks/>
              </p:cNvSpPr>
              <p:nvPr/>
            </p:nvSpPr>
            <p:spPr bwMode="auto">
              <a:xfrm>
                <a:off x="4842" y="3678"/>
                <a:ext cx="1" cy="2"/>
              </a:xfrm>
              <a:custGeom>
                <a:avLst/>
                <a:gdLst/>
                <a:ahLst/>
                <a:cxnLst>
                  <a:cxn ang="0">
                    <a:pos x="0" y="0"/>
                  </a:cxn>
                  <a:cxn ang="0">
                    <a:pos x="0" y="0"/>
                  </a:cxn>
                  <a:cxn ang="0">
                    <a:pos x="0" y="1"/>
                  </a:cxn>
                  <a:cxn ang="0">
                    <a:pos x="0" y="1"/>
                  </a:cxn>
                  <a:cxn ang="0">
                    <a:pos x="0" y="2"/>
                  </a:cxn>
                  <a:cxn ang="0">
                    <a:pos x="0" y="2"/>
                  </a:cxn>
                  <a:cxn ang="0">
                    <a:pos x="0" y="1"/>
                  </a:cxn>
                  <a:cxn ang="0">
                    <a:pos x="0" y="0"/>
                  </a:cxn>
                  <a:cxn ang="0">
                    <a:pos x="0" y="0"/>
                  </a:cxn>
                </a:cxnLst>
                <a:rect l="0" t="0" r="r" b="b"/>
                <a:pathLst>
                  <a:path h="2">
                    <a:moveTo>
                      <a:pt x="0" y="0"/>
                    </a:moveTo>
                    <a:lnTo>
                      <a:pt x="0" y="0"/>
                    </a:lnTo>
                    <a:lnTo>
                      <a:pt x="0" y="1"/>
                    </a:lnTo>
                    <a:lnTo>
                      <a:pt x="0" y="1"/>
                    </a:lnTo>
                    <a:lnTo>
                      <a:pt x="0" y="2"/>
                    </a:lnTo>
                    <a:lnTo>
                      <a:pt x="0" y="2"/>
                    </a:ln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1" name="Freeform 202"/>
              <p:cNvSpPr>
                <a:spLocks/>
              </p:cNvSpPr>
              <p:nvPr/>
            </p:nvSpPr>
            <p:spPr bwMode="auto">
              <a:xfrm>
                <a:off x="4768" y="3664"/>
                <a:ext cx="12" cy="21"/>
              </a:xfrm>
              <a:custGeom>
                <a:avLst/>
                <a:gdLst/>
                <a:ahLst/>
                <a:cxnLst>
                  <a:cxn ang="0">
                    <a:pos x="11" y="11"/>
                  </a:cxn>
                  <a:cxn ang="0">
                    <a:pos x="9" y="7"/>
                  </a:cxn>
                  <a:cxn ang="0">
                    <a:pos x="9" y="7"/>
                  </a:cxn>
                  <a:cxn ang="0">
                    <a:pos x="8" y="5"/>
                  </a:cxn>
                  <a:cxn ang="0">
                    <a:pos x="7" y="4"/>
                  </a:cxn>
                  <a:cxn ang="0">
                    <a:pos x="7" y="4"/>
                  </a:cxn>
                  <a:cxn ang="0">
                    <a:pos x="6" y="3"/>
                  </a:cxn>
                  <a:cxn ang="0">
                    <a:pos x="4" y="0"/>
                  </a:cxn>
                  <a:cxn ang="0">
                    <a:pos x="3" y="0"/>
                  </a:cxn>
                  <a:cxn ang="0">
                    <a:pos x="2" y="0"/>
                  </a:cxn>
                  <a:cxn ang="0">
                    <a:pos x="1" y="0"/>
                  </a:cxn>
                  <a:cxn ang="0">
                    <a:pos x="2" y="1"/>
                  </a:cxn>
                  <a:cxn ang="0">
                    <a:pos x="3" y="1"/>
                  </a:cxn>
                  <a:cxn ang="0">
                    <a:pos x="4" y="2"/>
                  </a:cxn>
                  <a:cxn ang="0">
                    <a:pos x="3" y="2"/>
                  </a:cxn>
                  <a:cxn ang="0">
                    <a:pos x="2" y="3"/>
                  </a:cxn>
                  <a:cxn ang="0">
                    <a:pos x="2" y="3"/>
                  </a:cxn>
                  <a:cxn ang="0">
                    <a:pos x="2" y="4"/>
                  </a:cxn>
                  <a:cxn ang="0">
                    <a:pos x="1" y="4"/>
                  </a:cxn>
                  <a:cxn ang="0">
                    <a:pos x="1" y="9"/>
                  </a:cxn>
                  <a:cxn ang="0">
                    <a:pos x="1" y="9"/>
                  </a:cxn>
                  <a:cxn ang="0">
                    <a:pos x="0" y="9"/>
                  </a:cxn>
                  <a:cxn ang="0">
                    <a:pos x="1" y="17"/>
                  </a:cxn>
                  <a:cxn ang="0">
                    <a:pos x="2" y="20"/>
                  </a:cxn>
                  <a:cxn ang="0">
                    <a:pos x="3" y="21"/>
                  </a:cxn>
                  <a:cxn ang="0">
                    <a:pos x="6" y="21"/>
                  </a:cxn>
                  <a:cxn ang="0">
                    <a:pos x="11" y="18"/>
                  </a:cxn>
                  <a:cxn ang="0">
                    <a:pos x="12" y="17"/>
                  </a:cxn>
                  <a:cxn ang="0">
                    <a:pos x="12" y="12"/>
                  </a:cxn>
                  <a:cxn ang="0">
                    <a:pos x="12" y="11"/>
                  </a:cxn>
                  <a:cxn ang="0">
                    <a:pos x="11" y="11"/>
                  </a:cxn>
                </a:cxnLst>
                <a:rect l="0" t="0" r="r" b="b"/>
                <a:pathLst>
                  <a:path w="12" h="21">
                    <a:moveTo>
                      <a:pt x="11" y="11"/>
                    </a:moveTo>
                    <a:lnTo>
                      <a:pt x="9" y="7"/>
                    </a:lnTo>
                    <a:lnTo>
                      <a:pt x="9" y="7"/>
                    </a:lnTo>
                    <a:lnTo>
                      <a:pt x="8" y="5"/>
                    </a:lnTo>
                    <a:lnTo>
                      <a:pt x="7" y="4"/>
                    </a:lnTo>
                    <a:lnTo>
                      <a:pt x="7" y="4"/>
                    </a:lnTo>
                    <a:lnTo>
                      <a:pt x="6" y="3"/>
                    </a:lnTo>
                    <a:lnTo>
                      <a:pt x="4" y="0"/>
                    </a:lnTo>
                    <a:lnTo>
                      <a:pt x="3" y="0"/>
                    </a:lnTo>
                    <a:lnTo>
                      <a:pt x="2" y="0"/>
                    </a:lnTo>
                    <a:lnTo>
                      <a:pt x="1" y="0"/>
                    </a:lnTo>
                    <a:lnTo>
                      <a:pt x="2" y="1"/>
                    </a:lnTo>
                    <a:lnTo>
                      <a:pt x="3" y="1"/>
                    </a:lnTo>
                    <a:lnTo>
                      <a:pt x="4" y="2"/>
                    </a:lnTo>
                    <a:lnTo>
                      <a:pt x="3" y="2"/>
                    </a:lnTo>
                    <a:lnTo>
                      <a:pt x="2" y="3"/>
                    </a:lnTo>
                    <a:lnTo>
                      <a:pt x="2" y="3"/>
                    </a:lnTo>
                    <a:lnTo>
                      <a:pt x="2" y="4"/>
                    </a:lnTo>
                    <a:lnTo>
                      <a:pt x="1" y="4"/>
                    </a:lnTo>
                    <a:lnTo>
                      <a:pt x="1" y="9"/>
                    </a:lnTo>
                    <a:lnTo>
                      <a:pt x="1" y="9"/>
                    </a:lnTo>
                    <a:lnTo>
                      <a:pt x="0" y="9"/>
                    </a:lnTo>
                    <a:lnTo>
                      <a:pt x="1" y="17"/>
                    </a:lnTo>
                    <a:lnTo>
                      <a:pt x="2" y="20"/>
                    </a:lnTo>
                    <a:lnTo>
                      <a:pt x="3" y="21"/>
                    </a:lnTo>
                    <a:lnTo>
                      <a:pt x="6" y="21"/>
                    </a:lnTo>
                    <a:lnTo>
                      <a:pt x="11" y="18"/>
                    </a:lnTo>
                    <a:lnTo>
                      <a:pt x="12" y="17"/>
                    </a:lnTo>
                    <a:lnTo>
                      <a:pt x="12" y="12"/>
                    </a:lnTo>
                    <a:lnTo>
                      <a:pt x="12" y="11"/>
                    </a:lnTo>
                    <a:lnTo>
                      <a:pt x="11"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2" name="Freeform 203"/>
              <p:cNvSpPr>
                <a:spLocks/>
              </p:cNvSpPr>
              <p:nvPr/>
            </p:nvSpPr>
            <p:spPr bwMode="auto">
              <a:xfrm>
                <a:off x="4905" y="3726"/>
                <a:ext cx="9" cy="9"/>
              </a:xfrm>
              <a:custGeom>
                <a:avLst/>
                <a:gdLst/>
                <a:ahLst/>
                <a:cxnLst>
                  <a:cxn ang="0">
                    <a:pos x="8" y="6"/>
                  </a:cxn>
                  <a:cxn ang="0">
                    <a:pos x="6" y="5"/>
                  </a:cxn>
                  <a:cxn ang="0">
                    <a:pos x="6" y="4"/>
                  </a:cxn>
                  <a:cxn ang="0">
                    <a:pos x="5" y="0"/>
                  </a:cxn>
                  <a:cxn ang="0">
                    <a:pos x="4" y="0"/>
                  </a:cxn>
                  <a:cxn ang="0">
                    <a:pos x="3" y="0"/>
                  </a:cxn>
                  <a:cxn ang="0">
                    <a:pos x="3" y="1"/>
                  </a:cxn>
                  <a:cxn ang="0">
                    <a:pos x="3" y="1"/>
                  </a:cxn>
                  <a:cxn ang="0">
                    <a:pos x="3" y="1"/>
                  </a:cxn>
                  <a:cxn ang="0">
                    <a:pos x="2" y="0"/>
                  </a:cxn>
                  <a:cxn ang="0">
                    <a:pos x="2" y="0"/>
                  </a:cxn>
                  <a:cxn ang="0">
                    <a:pos x="2" y="0"/>
                  </a:cxn>
                  <a:cxn ang="0">
                    <a:pos x="0" y="2"/>
                  </a:cxn>
                  <a:cxn ang="0">
                    <a:pos x="1" y="3"/>
                  </a:cxn>
                  <a:cxn ang="0">
                    <a:pos x="2" y="3"/>
                  </a:cxn>
                  <a:cxn ang="0">
                    <a:pos x="4" y="4"/>
                  </a:cxn>
                  <a:cxn ang="0">
                    <a:pos x="5" y="5"/>
                  </a:cxn>
                  <a:cxn ang="0">
                    <a:pos x="5" y="6"/>
                  </a:cxn>
                  <a:cxn ang="0">
                    <a:pos x="5" y="7"/>
                  </a:cxn>
                  <a:cxn ang="0">
                    <a:pos x="6" y="7"/>
                  </a:cxn>
                  <a:cxn ang="0">
                    <a:pos x="7" y="8"/>
                  </a:cxn>
                  <a:cxn ang="0">
                    <a:pos x="8" y="9"/>
                  </a:cxn>
                  <a:cxn ang="0">
                    <a:pos x="9" y="8"/>
                  </a:cxn>
                  <a:cxn ang="0">
                    <a:pos x="9" y="7"/>
                  </a:cxn>
                  <a:cxn ang="0">
                    <a:pos x="9" y="6"/>
                  </a:cxn>
                  <a:cxn ang="0">
                    <a:pos x="8" y="6"/>
                  </a:cxn>
                </a:cxnLst>
                <a:rect l="0" t="0" r="r" b="b"/>
                <a:pathLst>
                  <a:path w="9" h="9">
                    <a:moveTo>
                      <a:pt x="8" y="6"/>
                    </a:moveTo>
                    <a:lnTo>
                      <a:pt x="6" y="5"/>
                    </a:lnTo>
                    <a:lnTo>
                      <a:pt x="6" y="4"/>
                    </a:lnTo>
                    <a:lnTo>
                      <a:pt x="5" y="0"/>
                    </a:lnTo>
                    <a:lnTo>
                      <a:pt x="4" y="0"/>
                    </a:lnTo>
                    <a:lnTo>
                      <a:pt x="3" y="0"/>
                    </a:lnTo>
                    <a:lnTo>
                      <a:pt x="3" y="1"/>
                    </a:lnTo>
                    <a:lnTo>
                      <a:pt x="3" y="1"/>
                    </a:lnTo>
                    <a:lnTo>
                      <a:pt x="3" y="1"/>
                    </a:lnTo>
                    <a:lnTo>
                      <a:pt x="2" y="0"/>
                    </a:lnTo>
                    <a:lnTo>
                      <a:pt x="2" y="0"/>
                    </a:lnTo>
                    <a:lnTo>
                      <a:pt x="2" y="0"/>
                    </a:lnTo>
                    <a:lnTo>
                      <a:pt x="0" y="2"/>
                    </a:lnTo>
                    <a:lnTo>
                      <a:pt x="1" y="3"/>
                    </a:lnTo>
                    <a:lnTo>
                      <a:pt x="2" y="3"/>
                    </a:lnTo>
                    <a:lnTo>
                      <a:pt x="4" y="4"/>
                    </a:lnTo>
                    <a:lnTo>
                      <a:pt x="5" y="5"/>
                    </a:lnTo>
                    <a:lnTo>
                      <a:pt x="5" y="6"/>
                    </a:lnTo>
                    <a:lnTo>
                      <a:pt x="5" y="7"/>
                    </a:lnTo>
                    <a:lnTo>
                      <a:pt x="6" y="7"/>
                    </a:lnTo>
                    <a:lnTo>
                      <a:pt x="7" y="8"/>
                    </a:lnTo>
                    <a:lnTo>
                      <a:pt x="8" y="9"/>
                    </a:lnTo>
                    <a:lnTo>
                      <a:pt x="9" y="8"/>
                    </a:lnTo>
                    <a:lnTo>
                      <a:pt x="9" y="7"/>
                    </a:lnTo>
                    <a:lnTo>
                      <a:pt x="9" y="6"/>
                    </a:lnTo>
                    <a:lnTo>
                      <a:pt x="8"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3" name="Freeform 204"/>
              <p:cNvSpPr>
                <a:spLocks/>
              </p:cNvSpPr>
              <p:nvPr/>
            </p:nvSpPr>
            <p:spPr bwMode="auto">
              <a:xfrm>
                <a:off x="4867" y="3673"/>
                <a:ext cx="1" cy="2"/>
              </a:xfrm>
              <a:custGeom>
                <a:avLst/>
                <a:gdLst/>
                <a:ahLst/>
                <a:cxnLst>
                  <a:cxn ang="0">
                    <a:pos x="1" y="1"/>
                  </a:cxn>
                  <a:cxn ang="0">
                    <a:pos x="0" y="0"/>
                  </a:cxn>
                  <a:cxn ang="0">
                    <a:pos x="0" y="0"/>
                  </a:cxn>
                  <a:cxn ang="0">
                    <a:pos x="0" y="0"/>
                  </a:cxn>
                  <a:cxn ang="0">
                    <a:pos x="0" y="2"/>
                  </a:cxn>
                  <a:cxn ang="0">
                    <a:pos x="0" y="2"/>
                  </a:cxn>
                  <a:cxn ang="0">
                    <a:pos x="1" y="2"/>
                  </a:cxn>
                  <a:cxn ang="0">
                    <a:pos x="1" y="1"/>
                  </a:cxn>
                </a:cxnLst>
                <a:rect l="0" t="0" r="r" b="b"/>
                <a:pathLst>
                  <a:path w="1" h="2">
                    <a:moveTo>
                      <a:pt x="1" y="1"/>
                    </a:moveTo>
                    <a:lnTo>
                      <a:pt x="0" y="0"/>
                    </a:lnTo>
                    <a:lnTo>
                      <a:pt x="0" y="0"/>
                    </a:lnTo>
                    <a:lnTo>
                      <a:pt x="0" y="0"/>
                    </a:lnTo>
                    <a:lnTo>
                      <a:pt x="0" y="2"/>
                    </a:lnTo>
                    <a:lnTo>
                      <a:pt x="0" y="2"/>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4" name="Freeform 205"/>
              <p:cNvSpPr>
                <a:spLocks/>
              </p:cNvSpPr>
              <p:nvPr/>
            </p:nvSpPr>
            <p:spPr bwMode="auto">
              <a:xfrm>
                <a:off x="4918" y="3732"/>
                <a:ext cx="4" cy="3"/>
              </a:xfrm>
              <a:custGeom>
                <a:avLst/>
                <a:gdLst/>
                <a:ahLst/>
                <a:cxnLst>
                  <a:cxn ang="0">
                    <a:pos x="1" y="3"/>
                  </a:cxn>
                  <a:cxn ang="0">
                    <a:pos x="2" y="3"/>
                  </a:cxn>
                  <a:cxn ang="0">
                    <a:pos x="3" y="3"/>
                  </a:cxn>
                  <a:cxn ang="0">
                    <a:pos x="3" y="3"/>
                  </a:cxn>
                  <a:cxn ang="0">
                    <a:pos x="3" y="3"/>
                  </a:cxn>
                  <a:cxn ang="0">
                    <a:pos x="4" y="2"/>
                  </a:cxn>
                  <a:cxn ang="0">
                    <a:pos x="4" y="1"/>
                  </a:cxn>
                  <a:cxn ang="0">
                    <a:pos x="3" y="1"/>
                  </a:cxn>
                  <a:cxn ang="0">
                    <a:pos x="3" y="0"/>
                  </a:cxn>
                  <a:cxn ang="0">
                    <a:pos x="1" y="0"/>
                  </a:cxn>
                  <a:cxn ang="0">
                    <a:pos x="1" y="0"/>
                  </a:cxn>
                  <a:cxn ang="0">
                    <a:pos x="1" y="0"/>
                  </a:cxn>
                  <a:cxn ang="0">
                    <a:pos x="0" y="1"/>
                  </a:cxn>
                  <a:cxn ang="0">
                    <a:pos x="0" y="1"/>
                  </a:cxn>
                  <a:cxn ang="0">
                    <a:pos x="1" y="3"/>
                  </a:cxn>
                  <a:cxn ang="0">
                    <a:pos x="1" y="3"/>
                  </a:cxn>
                </a:cxnLst>
                <a:rect l="0" t="0" r="r" b="b"/>
                <a:pathLst>
                  <a:path w="4" h="3">
                    <a:moveTo>
                      <a:pt x="1" y="3"/>
                    </a:moveTo>
                    <a:lnTo>
                      <a:pt x="2" y="3"/>
                    </a:lnTo>
                    <a:lnTo>
                      <a:pt x="3" y="3"/>
                    </a:lnTo>
                    <a:lnTo>
                      <a:pt x="3" y="3"/>
                    </a:lnTo>
                    <a:lnTo>
                      <a:pt x="3" y="3"/>
                    </a:lnTo>
                    <a:lnTo>
                      <a:pt x="4" y="2"/>
                    </a:lnTo>
                    <a:lnTo>
                      <a:pt x="4" y="1"/>
                    </a:lnTo>
                    <a:lnTo>
                      <a:pt x="3" y="1"/>
                    </a:lnTo>
                    <a:lnTo>
                      <a:pt x="3" y="0"/>
                    </a:lnTo>
                    <a:lnTo>
                      <a:pt x="1" y="0"/>
                    </a:lnTo>
                    <a:lnTo>
                      <a:pt x="1" y="0"/>
                    </a:lnTo>
                    <a:lnTo>
                      <a:pt x="1" y="0"/>
                    </a:lnTo>
                    <a:lnTo>
                      <a:pt x="0" y="1"/>
                    </a:lnTo>
                    <a:lnTo>
                      <a:pt x="0" y="1"/>
                    </a:lnTo>
                    <a:lnTo>
                      <a:pt x="1"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5" name="Freeform 206"/>
              <p:cNvSpPr>
                <a:spLocks/>
              </p:cNvSpPr>
              <p:nvPr/>
            </p:nvSpPr>
            <p:spPr bwMode="auto">
              <a:xfrm>
                <a:off x="4900" y="3720"/>
                <a:ext cx="2" cy="1"/>
              </a:xfrm>
              <a:custGeom>
                <a:avLst/>
                <a:gdLst/>
                <a:ahLst/>
                <a:cxnLst>
                  <a:cxn ang="0">
                    <a:pos x="0" y="1"/>
                  </a:cxn>
                  <a:cxn ang="0">
                    <a:pos x="1" y="1"/>
                  </a:cxn>
                  <a:cxn ang="0">
                    <a:pos x="1" y="1"/>
                  </a:cxn>
                  <a:cxn ang="0">
                    <a:pos x="2" y="1"/>
                  </a:cxn>
                  <a:cxn ang="0">
                    <a:pos x="2" y="1"/>
                  </a:cxn>
                  <a:cxn ang="0">
                    <a:pos x="1" y="0"/>
                  </a:cxn>
                  <a:cxn ang="0">
                    <a:pos x="1" y="0"/>
                  </a:cxn>
                  <a:cxn ang="0">
                    <a:pos x="0" y="0"/>
                  </a:cxn>
                  <a:cxn ang="0">
                    <a:pos x="0" y="1"/>
                  </a:cxn>
                </a:cxnLst>
                <a:rect l="0" t="0" r="r" b="b"/>
                <a:pathLst>
                  <a:path w="2" h="1">
                    <a:moveTo>
                      <a:pt x="0" y="1"/>
                    </a:moveTo>
                    <a:lnTo>
                      <a:pt x="1" y="1"/>
                    </a:lnTo>
                    <a:lnTo>
                      <a:pt x="1" y="1"/>
                    </a:lnTo>
                    <a:lnTo>
                      <a:pt x="2" y="1"/>
                    </a:lnTo>
                    <a:lnTo>
                      <a:pt x="2" y="1"/>
                    </a:lnTo>
                    <a:lnTo>
                      <a:pt x="1" y="0"/>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396" name="Freeform 207"/>
              <p:cNvSpPr>
                <a:spLocks/>
              </p:cNvSpPr>
              <p:nvPr/>
            </p:nvSpPr>
            <p:spPr bwMode="auto">
              <a:xfrm>
                <a:off x="4897" y="3709"/>
                <a:ext cx="2" cy="2"/>
              </a:xfrm>
              <a:custGeom>
                <a:avLst/>
                <a:gdLst/>
                <a:ahLst/>
                <a:cxnLst>
                  <a:cxn ang="0">
                    <a:pos x="1" y="2"/>
                  </a:cxn>
                  <a:cxn ang="0">
                    <a:pos x="2" y="1"/>
                  </a:cxn>
                  <a:cxn ang="0">
                    <a:pos x="2" y="0"/>
                  </a:cxn>
                  <a:cxn ang="0">
                    <a:pos x="1" y="0"/>
                  </a:cxn>
                  <a:cxn ang="0">
                    <a:pos x="0" y="1"/>
                  </a:cxn>
                  <a:cxn ang="0">
                    <a:pos x="0" y="2"/>
                  </a:cxn>
                  <a:cxn ang="0">
                    <a:pos x="0" y="2"/>
                  </a:cxn>
                  <a:cxn ang="0">
                    <a:pos x="0" y="2"/>
                  </a:cxn>
                  <a:cxn ang="0">
                    <a:pos x="1" y="2"/>
                  </a:cxn>
                </a:cxnLst>
                <a:rect l="0" t="0" r="r" b="b"/>
                <a:pathLst>
                  <a:path w="2" h="2">
                    <a:moveTo>
                      <a:pt x="1" y="2"/>
                    </a:moveTo>
                    <a:lnTo>
                      <a:pt x="2" y="1"/>
                    </a:lnTo>
                    <a:lnTo>
                      <a:pt x="2" y="0"/>
                    </a:lnTo>
                    <a:lnTo>
                      <a:pt x="1" y="0"/>
                    </a:lnTo>
                    <a:lnTo>
                      <a:pt x="0" y="1"/>
                    </a:lnTo>
                    <a:lnTo>
                      <a:pt x="0" y="2"/>
                    </a:lnTo>
                    <a:lnTo>
                      <a:pt x="0" y="2"/>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grpSp>
        <p:grpSp>
          <p:nvGrpSpPr>
            <p:cNvPr id="741" name="Group 409"/>
            <p:cNvGrpSpPr>
              <a:grpSpLocks/>
            </p:cNvGrpSpPr>
            <p:nvPr/>
          </p:nvGrpSpPr>
          <p:grpSpPr bwMode="auto">
            <a:xfrm>
              <a:off x="5916613" y="4511675"/>
              <a:ext cx="2614613" cy="1976438"/>
              <a:chOff x="3727" y="2842"/>
              <a:chExt cx="1647" cy="1245"/>
            </a:xfrm>
            <a:grpFill/>
          </p:grpSpPr>
          <p:sp>
            <p:nvSpPr>
              <p:cNvPr id="997" name="Freeform 209"/>
              <p:cNvSpPr>
                <a:spLocks/>
              </p:cNvSpPr>
              <p:nvPr/>
            </p:nvSpPr>
            <p:spPr bwMode="auto">
              <a:xfrm>
                <a:off x="4900" y="3711"/>
                <a:ext cx="3" cy="2"/>
              </a:xfrm>
              <a:custGeom>
                <a:avLst/>
                <a:gdLst/>
                <a:ahLst/>
                <a:cxnLst>
                  <a:cxn ang="0">
                    <a:pos x="2" y="2"/>
                  </a:cxn>
                  <a:cxn ang="0">
                    <a:pos x="2" y="2"/>
                  </a:cxn>
                  <a:cxn ang="0">
                    <a:pos x="3" y="1"/>
                  </a:cxn>
                  <a:cxn ang="0">
                    <a:pos x="3" y="0"/>
                  </a:cxn>
                  <a:cxn ang="0">
                    <a:pos x="2" y="0"/>
                  </a:cxn>
                  <a:cxn ang="0">
                    <a:pos x="2" y="0"/>
                  </a:cxn>
                  <a:cxn ang="0">
                    <a:pos x="1" y="0"/>
                  </a:cxn>
                  <a:cxn ang="0">
                    <a:pos x="0" y="0"/>
                  </a:cxn>
                  <a:cxn ang="0">
                    <a:pos x="0" y="0"/>
                  </a:cxn>
                  <a:cxn ang="0">
                    <a:pos x="1" y="1"/>
                  </a:cxn>
                  <a:cxn ang="0">
                    <a:pos x="1" y="1"/>
                  </a:cxn>
                  <a:cxn ang="0">
                    <a:pos x="2" y="2"/>
                  </a:cxn>
                </a:cxnLst>
                <a:rect l="0" t="0" r="r" b="b"/>
                <a:pathLst>
                  <a:path w="3" h="2">
                    <a:moveTo>
                      <a:pt x="2" y="2"/>
                    </a:moveTo>
                    <a:lnTo>
                      <a:pt x="2" y="2"/>
                    </a:lnTo>
                    <a:lnTo>
                      <a:pt x="3" y="1"/>
                    </a:lnTo>
                    <a:lnTo>
                      <a:pt x="3" y="0"/>
                    </a:lnTo>
                    <a:lnTo>
                      <a:pt x="2" y="0"/>
                    </a:lnTo>
                    <a:lnTo>
                      <a:pt x="2" y="0"/>
                    </a:lnTo>
                    <a:lnTo>
                      <a:pt x="1" y="0"/>
                    </a:lnTo>
                    <a:lnTo>
                      <a:pt x="0" y="0"/>
                    </a:lnTo>
                    <a:lnTo>
                      <a:pt x="0" y="0"/>
                    </a:lnTo>
                    <a:lnTo>
                      <a:pt x="1" y="1"/>
                    </a:lnTo>
                    <a:lnTo>
                      <a:pt x="1" y="1"/>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8" name="Freeform 210"/>
              <p:cNvSpPr>
                <a:spLocks/>
              </p:cNvSpPr>
              <p:nvPr/>
            </p:nvSpPr>
            <p:spPr bwMode="auto">
              <a:xfrm>
                <a:off x="4885" y="3706"/>
                <a:ext cx="2" cy="2"/>
              </a:xfrm>
              <a:custGeom>
                <a:avLst/>
                <a:gdLst/>
                <a:ahLst/>
                <a:cxnLst>
                  <a:cxn ang="0">
                    <a:pos x="1" y="2"/>
                  </a:cxn>
                  <a:cxn ang="0">
                    <a:pos x="1" y="2"/>
                  </a:cxn>
                  <a:cxn ang="0">
                    <a:pos x="2" y="2"/>
                  </a:cxn>
                  <a:cxn ang="0">
                    <a:pos x="2" y="1"/>
                  </a:cxn>
                  <a:cxn ang="0">
                    <a:pos x="1" y="0"/>
                  </a:cxn>
                  <a:cxn ang="0">
                    <a:pos x="0" y="0"/>
                  </a:cxn>
                  <a:cxn ang="0">
                    <a:pos x="0" y="1"/>
                  </a:cxn>
                  <a:cxn ang="0">
                    <a:pos x="0" y="1"/>
                  </a:cxn>
                  <a:cxn ang="0">
                    <a:pos x="0" y="1"/>
                  </a:cxn>
                  <a:cxn ang="0">
                    <a:pos x="0" y="2"/>
                  </a:cxn>
                  <a:cxn ang="0">
                    <a:pos x="0" y="2"/>
                  </a:cxn>
                  <a:cxn ang="0">
                    <a:pos x="1" y="2"/>
                  </a:cxn>
                </a:cxnLst>
                <a:rect l="0" t="0" r="r" b="b"/>
                <a:pathLst>
                  <a:path w="2" h="2">
                    <a:moveTo>
                      <a:pt x="1" y="2"/>
                    </a:moveTo>
                    <a:lnTo>
                      <a:pt x="1" y="2"/>
                    </a:lnTo>
                    <a:lnTo>
                      <a:pt x="2" y="2"/>
                    </a:lnTo>
                    <a:lnTo>
                      <a:pt x="2" y="1"/>
                    </a:lnTo>
                    <a:lnTo>
                      <a:pt x="1" y="0"/>
                    </a:lnTo>
                    <a:lnTo>
                      <a:pt x="0" y="0"/>
                    </a:lnTo>
                    <a:lnTo>
                      <a:pt x="0" y="1"/>
                    </a:lnTo>
                    <a:lnTo>
                      <a:pt x="0" y="1"/>
                    </a:lnTo>
                    <a:lnTo>
                      <a:pt x="0" y="1"/>
                    </a:lnTo>
                    <a:lnTo>
                      <a:pt x="0" y="2"/>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9" name="Freeform 211"/>
              <p:cNvSpPr>
                <a:spLocks/>
              </p:cNvSpPr>
              <p:nvPr/>
            </p:nvSpPr>
            <p:spPr bwMode="auto">
              <a:xfrm>
                <a:off x="3921" y="3992"/>
                <a:ext cx="2" cy="1"/>
              </a:xfrm>
              <a:custGeom>
                <a:avLst/>
                <a:gdLst/>
                <a:ahLst/>
                <a:cxnLst>
                  <a:cxn ang="0">
                    <a:pos x="2" y="0"/>
                  </a:cxn>
                  <a:cxn ang="0">
                    <a:pos x="2" y="0"/>
                  </a:cxn>
                  <a:cxn ang="0">
                    <a:pos x="1" y="0"/>
                  </a:cxn>
                  <a:cxn ang="0">
                    <a:pos x="0" y="0"/>
                  </a:cxn>
                  <a:cxn ang="0">
                    <a:pos x="0" y="0"/>
                  </a:cxn>
                  <a:cxn ang="0">
                    <a:pos x="0" y="1"/>
                  </a:cxn>
                  <a:cxn ang="0">
                    <a:pos x="2" y="0"/>
                  </a:cxn>
                </a:cxnLst>
                <a:rect l="0" t="0" r="r" b="b"/>
                <a:pathLst>
                  <a:path w="2" h="1">
                    <a:moveTo>
                      <a:pt x="2" y="0"/>
                    </a:moveTo>
                    <a:lnTo>
                      <a:pt x="2" y="0"/>
                    </a:lnTo>
                    <a:lnTo>
                      <a:pt x="1" y="0"/>
                    </a:lnTo>
                    <a:lnTo>
                      <a:pt x="0" y="0"/>
                    </a:lnTo>
                    <a:lnTo>
                      <a:pt x="0" y="0"/>
                    </a:lnTo>
                    <a:lnTo>
                      <a:pt x="0"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0" name="Freeform 212"/>
              <p:cNvSpPr>
                <a:spLocks/>
              </p:cNvSpPr>
              <p:nvPr/>
            </p:nvSpPr>
            <p:spPr bwMode="auto">
              <a:xfrm>
                <a:off x="4906" y="3750"/>
                <a:ext cx="50" cy="16"/>
              </a:xfrm>
              <a:custGeom>
                <a:avLst/>
                <a:gdLst/>
                <a:ahLst/>
                <a:cxnLst>
                  <a:cxn ang="0">
                    <a:pos x="50" y="16"/>
                  </a:cxn>
                  <a:cxn ang="0">
                    <a:pos x="49" y="14"/>
                  </a:cxn>
                  <a:cxn ang="0">
                    <a:pos x="49" y="10"/>
                  </a:cxn>
                  <a:cxn ang="0">
                    <a:pos x="41" y="9"/>
                  </a:cxn>
                  <a:cxn ang="0">
                    <a:pos x="41" y="7"/>
                  </a:cxn>
                  <a:cxn ang="0">
                    <a:pos x="39" y="5"/>
                  </a:cxn>
                  <a:cxn ang="0">
                    <a:pos x="34" y="4"/>
                  </a:cxn>
                  <a:cxn ang="0">
                    <a:pos x="32" y="5"/>
                  </a:cxn>
                  <a:cxn ang="0">
                    <a:pos x="31" y="3"/>
                  </a:cxn>
                  <a:cxn ang="0">
                    <a:pos x="30" y="3"/>
                  </a:cxn>
                  <a:cxn ang="0">
                    <a:pos x="28" y="5"/>
                  </a:cxn>
                  <a:cxn ang="0">
                    <a:pos x="18" y="5"/>
                  </a:cxn>
                  <a:cxn ang="0">
                    <a:pos x="16" y="2"/>
                  </a:cxn>
                  <a:cxn ang="0">
                    <a:pos x="13" y="1"/>
                  </a:cxn>
                  <a:cxn ang="0">
                    <a:pos x="12" y="1"/>
                  </a:cxn>
                  <a:cxn ang="0">
                    <a:pos x="10" y="0"/>
                  </a:cxn>
                  <a:cxn ang="0">
                    <a:pos x="5" y="0"/>
                  </a:cxn>
                  <a:cxn ang="0">
                    <a:pos x="2" y="3"/>
                  </a:cxn>
                  <a:cxn ang="0">
                    <a:pos x="1" y="4"/>
                  </a:cxn>
                  <a:cxn ang="0">
                    <a:pos x="1" y="5"/>
                  </a:cxn>
                  <a:cxn ang="0">
                    <a:pos x="0" y="4"/>
                  </a:cxn>
                  <a:cxn ang="0">
                    <a:pos x="0" y="5"/>
                  </a:cxn>
                  <a:cxn ang="0">
                    <a:pos x="6" y="6"/>
                  </a:cxn>
                  <a:cxn ang="0">
                    <a:pos x="7" y="6"/>
                  </a:cxn>
                  <a:cxn ang="0">
                    <a:pos x="6" y="8"/>
                  </a:cxn>
                  <a:cxn ang="0">
                    <a:pos x="12" y="9"/>
                  </a:cxn>
                  <a:cxn ang="0">
                    <a:pos x="18" y="11"/>
                  </a:cxn>
                  <a:cxn ang="0">
                    <a:pos x="19" y="10"/>
                  </a:cxn>
                  <a:cxn ang="0">
                    <a:pos x="20" y="10"/>
                  </a:cxn>
                  <a:cxn ang="0">
                    <a:pos x="21" y="10"/>
                  </a:cxn>
                  <a:cxn ang="0">
                    <a:pos x="26" y="11"/>
                  </a:cxn>
                  <a:cxn ang="0">
                    <a:pos x="32" y="13"/>
                  </a:cxn>
                  <a:cxn ang="0">
                    <a:pos x="33" y="13"/>
                  </a:cxn>
                  <a:cxn ang="0">
                    <a:pos x="36" y="13"/>
                  </a:cxn>
                  <a:cxn ang="0">
                    <a:pos x="41" y="14"/>
                  </a:cxn>
                  <a:cxn ang="0">
                    <a:pos x="49" y="16"/>
                  </a:cxn>
                </a:cxnLst>
                <a:rect l="0" t="0" r="r" b="b"/>
                <a:pathLst>
                  <a:path w="50" h="16">
                    <a:moveTo>
                      <a:pt x="49" y="16"/>
                    </a:moveTo>
                    <a:lnTo>
                      <a:pt x="50" y="16"/>
                    </a:lnTo>
                    <a:lnTo>
                      <a:pt x="50" y="16"/>
                    </a:lnTo>
                    <a:lnTo>
                      <a:pt x="49" y="14"/>
                    </a:lnTo>
                    <a:lnTo>
                      <a:pt x="50" y="11"/>
                    </a:lnTo>
                    <a:lnTo>
                      <a:pt x="49" y="10"/>
                    </a:lnTo>
                    <a:lnTo>
                      <a:pt x="43" y="10"/>
                    </a:lnTo>
                    <a:lnTo>
                      <a:pt x="41" y="9"/>
                    </a:lnTo>
                    <a:lnTo>
                      <a:pt x="41" y="8"/>
                    </a:lnTo>
                    <a:lnTo>
                      <a:pt x="41" y="7"/>
                    </a:lnTo>
                    <a:lnTo>
                      <a:pt x="40" y="5"/>
                    </a:lnTo>
                    <a:lnTo>
                      <a:pt x="39" y="5"/>
                    </a:lnTo>
                    <a:lnTo>
                      <a:pt x="37" y="5"/>
                    </a:lnTo>
                    <a:lnTo>
                      <a:pt x="34" y="4"/>
                    </a:lnTo>
                    <a:lnTo>
                      <a:pt x="33" y="5"/>
                    </a:lnTo>
                    <a:lnTo>
                      <a:pt x="32" y="5"/>
                    </a:lnTo>
                    <a:lnTo>
                      <a:pt x="31" y="4"/>
                    </a:lnTo>
                    <a:lnTo>
                      <a:pt x="31" y="3"/>
                    </a:lnTo>
                    <a:lnTo>
                      <a:pt x="30" y="3"/>
                    </a:lnTo>
                    <a:lnTo>
                      <a:pt x="30" y="3"/>
                    </a:lnTo>
                    <a:lnTo>
                      <a:pt x="29" y="4"/>
                    </a:lnTo>
                    <a:lnTo>
                      <a:pt x="28" y="5"/>
                    </a:lnTo>
                    <a:lnTo>
                      <a:pt x="27" y="6"/>
                    </a:lnTo>
                    <a:lnTo>
                      <a:pt x="18" y="5"/>
                    </a:lnTo>
                    <a:lnTo>
                      <a:pt x="17" y="4"/>
                    </a:lnTo>
                    <a:lnTo>
                      <a:pt x="16" y="2"/>
                    </a:lnTo>
                    <a:lnTo>
                      <a:pt x="14" y="1"/>
                    </a:lnTo>
                    <a:lnTo>
                      <a:pt x="13" y="1"/>
                    </a:lnTo>
                    <a:lnTo>
                      <a:pt x="12" y="1"/>
                    </a:lnTo>
                    <a:lnTo>
                      <a:pt x="12" y="1"/>
                    </a:lnTo>
                    <a:lnTo>
                      <a:pt x="11" y="0"/>
                    </a:lnTo>
                    <a:lnTo>
                      <a:pt x="10" y="0"/>
                    </a:lnTo>
                    <a:lnTo>
                      <a:pt x="8" y="1"/>
                    </a:lnTo>
                    <a:lnTo>
                      <a:pt x="5" y="0"/>
                    </a:lnTo>
                    <a:lnTo>
                      <a:pt x="4" y="1"/>
                    </a:lnTo>
                    <a:lnTo>
                      <a:pt x="2" y="3"/>
                    </a:lnTo>
                    <a:lnTo>
                      <a:pt x="2" y="3"/>
                    </a:lnTo>
                    <a:lnTo>
                      <a:pt x="1" y="4"/>
                    </a:lnTo>
                    <a:lnTo>
                      <a:pt x="1" y="5"/>
                    </a:lnTo>
                    <a:lnTo>
                      <a:pt x="1" y="5"/>
                    </a:lnTo>
                    <a:lnTo>
                      <a:pt x="0" y="4"/>
                    </a:lnTo>
                    <a:lnTo>
                      <a:pt x="0" y="4"/>
                    </a:lnTo>
                    <a:lnTo>
                      <a:pt x="0" y="5"/>
                    </a:lnTo>
                    <a:lnTo>
                      <a:pt x="0" y="5"/>
                    </a:lnTo>
                    <a:lnTo>
                      <a:pt x="4" y="5"/>
                    </a:lnTo>
                    <a:lnTo>
                      <a:pt x="6" y="6"/>
                    </a:lnTo>
                    <a:lnTo>
                      <a:pt x="7" y="6"/>
                    </a:lnTo>
                    <a:lnTo>
                      <a:pt x="7" y="6"/>
                    </a:lnTo>
                    <a:lnTo>
                      <a:pt x="6" y="8"/>
                    </a:lnTo>
                    <a:lnTo>
                      <a:pt x="6" y="8"/>
                    </a:lnTo>
                    <a:lnTo>
                      <a:pt x="9" y="9"/>
                    </a:lnTo>
                    <a:lnTo>
                      <a:pt x="12" y="9"/>
                    </a:lnTo>
                    <a:lnTo>
                      <a:pt x="14" y="10"/>
                    </a:lnTo>
                    <a:lnTo>
                      <a:pt x="18" y="11"/>
                    </a:lnTo>
                    <a:lnTo>
                      <a:pt x="18" y="10"/>
                    </a:lnTo>
                    <a:lnTo>
                      <a:pt x="19" y="10"/>
                    </a:lnTo>
                    <a:lnTo>
                      <a:pt x="19" y="10"/>
                    </a:lnTo>
                    <a:lnTo>
                      <a:pt x="20" y="10"/>
                    </a:lnTo>
                    <a:lnTo>
                      <a:pt x="20" y="10"/>
                    </a:lnTo>
                    <a:lnTo>
                      <a:pt x="21" y="10"/>
                    </a:lnTo>
                    <a:lnTo>
                      <a:pt x="21" y="10"/>
                    </a:lnTo>
                    <a:lnTo>
                      <a:pt x="26" y="11"/>
                    </a:lnTo>
                    <a:lnTo>
                      <a:pt x="30" y="12"/>
                    </a:lnTo>
                    <a:lnTo>
                      <a:pt x="32" y="13"/>
                    </a:lnTo>
                    <a:lnTo>
                      <a:pt x="32" y="12"/>
                    </a:lnTo>
                    <a:lnTo>
                      <a:pt x="33" y="13"/>
                    </a:lnTo>
                    <a:lnTo>
                      <a:pt x="35" y="14"/>
                    </a:lnTo>
                    <a:lnTo>
                      <a:pt x="36" y="13"/>
                    </a:lnTo>
                    <a:lnTo>
                      <a:pt x="37" y="13"/>
                    </a:lnTo>
                    <a:lnTo>
                      <a:pt x="41" y="14"/>
                    </a:lnTo>
                    <a:lnTo>
                      <a:pt x="43" y="13"/>
                    </a:lnTo>
                    <a:lnTo>
                      <a:pt x="49" y="1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1" name="Freeform 213"/>
              <p:cNvSpPr>
                <a:spLocks/>
              </p:cNvSpPr>
              <p:nvPr/>
            </p:nvSpPr>
            <p:spPr bwMode="auto">
              <a:xfrm>
                <a:off x="4888" y="3708"/>
                <a:ext cx="3" cy="3"/>
              </a:xfrm>
              <a:custGeom>
                <a:avLst/>
                <a:gdLst/>
                <a:ahLst/>
                <a:cxnLst>
                  <a:cxn ang="0">
                    <a:pos x="2" y="3"/>
                  </a:cxn>
                  <a:cxn ang="0">
                    <a:pos x="3" y="3"/>
                  </a:cxn>
                  <a:cxn ang="0">
                    <a:pos x="2" y="1"/>
                  </a:cxn>
                  <a:cxn ang="0">
                    <a:pos x="1" y="1"/>
                  </a:cxn>
                  <a:cxn ang="0">
                    <a:pos x="1" y="1"/>
                  </a:cxn>
                  <a:cxn ang="0">
                    <a:pos x="1" y="0"/>
                  </a:cxn>
                  <a:cxn ang="0">
                    <a:pos x="0" y="0"/>
                  </a:cxn>
                  <a:cxn ang="0">
                    <a:pos x="1" y="1"/>
                  </a:cxn>
                  <a:cxn ang="0">
                    <a:pos x="2" y="2"/>
                  </a:cxn>
                  <a:cxn ang="0">
                    <a:pos x="2" y="3"/>
                  </a:cxn>
                </a:cxnLst>
                <a:rect l="0" t="0" r="r" b="b"/>
                <a:pathLst>
                  <a:path w="3" h="3">
                    <a:moveTo>
                      <a:pt x="2" y="3"/>
                    </a:moveTo>
                    <a:lnTo>
                      <a:pt x="3" y="3"/>
                    </a:lnTo>
                    <a:lnTo>
                      <a:pt x="2" y="1"/>
                    </a:lnTo>
                    <a:lnTo>
                      <a:pt x="1" y="1"/>
                    </a:lnTo>
                    <a:lnTo>
                      <a:pt x="1" y="1"/>
                    </a:lnTo>
                    <a:lnTo>
                      <a:pt x="1" y="0"/>
                    </a:lnTo>
                    <a:lnTo>
                      <a:pt x="0" y="0"/>
                    </a:lnTo>
                    <a:lnTo>
                      <a:pt x="1" y="1"/>
                    </a:lnTo>
                    <a:lnTo>
                      <a:pt x="2" y="2"/>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2" name="Freeform 214"/>
              <p:cNvSpPr>
                <a:spLocks/>
              </p:cNvSpPr>
              <p:nvPr/>
            </p:nvSpPr>
            <p:spPr bwMode="auto">
              <a:xfrm>
                <a:off x="3914" y="4019"/>
                <a:ext cx="2" cy="5"/>
              </a:xfrm>
              <a:custGeom>
                <a:avLst/>
                <a:gdLst/>
                <a:ahLst/>
                <a:cxnLst>
                  <a:cxn ang="0">
                    <a:pos x="0" y="0"/>
                  </a:cxn>
                  <a:cxn ang="0">
                    <a:pos x="0" y="1"/>
                  </a:cxn>
                  <a:cxn ang="0">
                    <a:pos x="1" y="2"/>
                  </a:cxn>
                  <a:cxn ang="0">
                    <a:pos x="2" y="3"/>
                  </a:cxn>
                  <a:cxn ang="0">
                    <a:pos x="2" y="4"/>
                  </a:cxn>
                  <a:cxn ang="0">
                    <a:pos x="2" y="5"/>
                  </a:cxn>
                  <a:cxn ang="0">
                    <a:pos x="2" y="4"/>
                  </a:cxn>
                  <a:cxn ang="0">
                    <a:pos x="2" y="4"/>
                  </a:cxn>
                  <a:cxn ang="0">
                    <a:pos x="1" y="0"/>
                  </a:cxn>
                  <a:cxn ang="0">
                    <a:pos x="0" y="0"/>
                  </a:cxn>
                </a:cxnLst>
                <a:rect l="0" t="0" r="r" b="b"/>
                <a:pathLst>
                  <a:path w="2" h="5">
                    <a:moveTo>
                      <a:pt x="0" y="0"/>
                    </a:moveTo>
                    <a:lnTo>
                      <a:pt x="0" y="1"/>
                    </a:lnTo>
                    <a:lnTo>
                      <a:pt x="1" y="2"/>
                    </a:lnTo>
                    <a:lnTo>
                      <a:pt x="2" y="3"/>
                    </a:lnTo>
                    <a:lnTo>
                      <a:pt x="2" y="4"/>
                    </a:lnTo>
                    <a:lnTo>
                      <a:pt x="2" y="5"/>
                    </a:lnTo>
                    <a:lnTo>
                      <a:pt x="2" y="4"/>
                    </a:lnTo>
                    <a:lnTo>
                      <a:pt x="2" y="4"/>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3" name="Freeform 215"/>
              <p:cNvSpPr>
                <a:spLocks/>
              </p:cNvSpPr>
              <p:nvPr/>
            </p:nvSpPr>
            <p:spPr bwMode="auto">
              <a:xfrm>
                <a:off x="3916" y="4019"/>
                <a:ext cx="2" cy="2"/>
              </a:xfrm>
              <a:custGeom>
                <a:avLst/>
                <a:gdLst/>
                <a:ahLst/>
                <a:cxnLst>
                  <a:cxn ang="0">
                    <a:pos x="0" y="0"/>
                  </a:cxn>
                  <a:cxn ang="0">
                    <a:pos x="0" y="0"/>
                  </a:cxn>
                  <a:cxn ang="0">
                    <a:pos x="1" y="2"/>
                  </a:cxn>
                  <a:cxn ang="0">
                    <a:pos x="2" y="2"/>
                  </a:cxn>
                  <a:cxn ang="0">
                    <a:pos x="2" y="2"/>
                  </a:cxn>
                  <a:cxn ang="0">
                    <a:pos x="2" y="2"/>
                  </a:cxn>
                  <a:cxn ang="0">
                    <a:pos x="2" y="1"/>
                  </a:cxn>
                  <a:cxn ang="0">
                    <a:pos x="0" y="0"/>
                  </a:cxn>
                </a:cxnLst>
                <a:rect l="0" t="0" r="r" b="b"/>
                <a:pathLst>
                  <a:path w="2" h="2">
                    <a:moveTo>
                      <a:pt x="0" y="0"/>
                    </a:moveTo>
                    <a:lnTo>
                      <a:pt x="0" y="0"/>
                    </a:lnTo>
                    <a:lnTo>
                      <a:pt x="1" y="2"/>
                    </a:lnTo>
                    <a:lnTo>
                      <a:pt x="2" y="2"/>
                    </a:lnTo>
                    <a:lnTo>
                      <a:pt x="2" y="2"/>
                    </a:lnTo>
                    <a:lnTo>
                      <a:pt x="2" y="2"/>
                    </a:lnTo>
                    <a:lnTo>
                      <a:pt x="2"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4" name="Freeform 216"/>
              <p:cNvSpPr>
                <a:spLocks/>
              </p:cNvSpPr>
              <p:nvPr/>
            </p:nvSpPr>
            <p:spPr bwMode="auto">
              <a:xfrm>
                <a:off x="3918" y="4041"/>
                <a:ext cx="2" cy="5"/>
              </a:xfrm>
              <a:custGeom>
                <a:avLst/>
                <a:gdLst/>
                <a:ahLst/>
                <a:cxnLst>
                  <a:cxn ang="0">
                    <a:pos x="2" y="1"/>
                  </a:cxn>
                  <a:cxn ang="0">
                    <a:pos x="0" y="0"/>
                  </a:cxn>
                  <a:cxn ang="0">
                    <a:pos x="0" y="0"/>
                  </a:cxn>
                  <a:cxn ang="0">
                    <a:pos x="0" y="2"/>
                  </a:cxn>
                  <a:cxn ang="0">
                    <a:pos x="1" y="5"/>
                  </a:cxn>
                  <a:cxn ang="0">
                    <a:pos x="2" y="5"/>
                  </a:cxn>
                  <a:cxn ang="0">
                    <a:pos x="2" y="4"/>
                  </a:cxn>
                  <a:cxn ang="0">
                    <a:pos x="2" y="2"/>
                  </a:cxn>
                  <a:cxn ang="0">
                    <a:pos x="2" y="1"/>
                  </a:cxn>
                </a:cxnLst>
                <a:rect l="0" t="0" r="r" b="b"/>
                <a:pathLst>
                  <a:path w="2" h="5">
                    <a:moveTo>
                      <a:pt x="2" y="1"/>
                    </a:moveTo>
                    <a:lnTo>
                      <a:pt x="0" y="0"/>
                    </a:lnTo>
                    <a:lnTo>
                      <a:pt x="0" y="0"/>
                    </a:lnTo>
                    <a:lnTo>
                      <a:pt x="0" y="2"/>
                    </a:lnTo>
                    <a:lnTo>
                      <a:pt x="1" y="5"/>
                    </a:lnTo>
                    <a:lnTo>
                      <a:pt x="2" y="5"/>
                    </a:lnTo>
                    <a:lnTo>
                      <a:pt x="2" y="4"/>
                    </a:lnTo>
                    <a:lnTo>
                      <a:pt x="2" y="2"/>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5" name="Freeform 217"/>
              <p:cNvSpPr>
                <a:spLocks/>
              </p:cNvSpPr>
              <p:nvPr/>
            </p:nvSpPr>
            <p:spPr bwMode="auto">
              <a:xfrm>
                <a:off x="3915" y="4016"/>
                <a:ext cx="2" cy="1"/>
              </a:xfrm>
              <a:custGeom>
                <a:avLst/>
                <a:gdLst/>
                <a:ahLst/>
                <a:cxnLst>
                  <a:cxn ang="0">
                    <a:pos x="1" y="1"/>
                  </a:cxn>
                  <a:cxn ang="0">
                    <a:pos x="0" y="1"/>
                  </a:cxn>
                  <a:cxn ang="0">
                    <a:pos x="1" y="1"/>
                  </a:cxn>
                  <a:cxn ang="0">
                    <a:pos x="1" y="1"/>
                  </a:cxn>
                  <a:cxn ang="0">
                    <a:pos x="2" y="1"/>
                  </a:cxn>
                  <a:cxn ang="0">
                    <a:pos x="2" y="0"/>
                  </a:cxn>
                  <a:cxn ang="0">
                    <a:pos x="1" y="0"/>
                  </a:cxn>
                  <a:cxn ang="0">
                    <a:pos x="1" y="1"/>
                  </a:cxn>
                </a:cxnLst>
                <a:rect l="0" t="0" r="r" b="b"/>
                <a:pathLst>
                  <a:path w="2" h="1">
                    <a:moveTo>
                      <a:pt x="1" y="1"/>
                    </a:moveTo>
                    <a:lnTo>
                      <a:pt x="0" y="1"/>
                    </a:lnTo>
                    <a:lnTo>
                      <a:pt x="1" y="1"/>
                    </a:lnTo>
                    <a:lnTo>
                      <a:pt x="1" y="1"/>
                    </a:lnTo>
                    <a:lnTo>
                      <a:pt x="2" y="1"/>
                    </a:lnTo>
                    <a:lnTo>
                      <a:pt x="2" y="0"/>
                    </a:lnTo>
                    <a:lnTo>
                      <a:pt x="1" y="0"/>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6" name="Freeform 218"/>
              <p:cNvSpPr>
                <a:spLocks/>
              </p:cNvSpPr>
              <p:nvPr/>
            </p:nvSpPr>
            <p:spPr bwMode="auto">
              <a:xfrm>
                <a:off x="3916" y="4025"/>
                <a:ext cx="4" cy="10"/>
              </a:xfrm>
              <a:custGeom>
                <a:avLst/>
                <a:gdLst/>
                <a:ahLst/>
                <a:cxnLst>
                  <a:cxn ang="0">
                    <a:pos x="4" y="10"/>
                  </a:cxn>
                  <a:cxn ang="0">
                    <a:pos x="4" y="0"/>
                  </a:cxn>
                  <a:cxn ang="0">
                    <a:pos x="3" y="0"/>
                  </a:cxn>
                  <a:cxn ang="0">
                    <a:pos x="2" y="0"/>
                  </a:cxn>
                  <a:cxn ang="0">
                    <a:pos x="1" y="0"/>
                  </a:cxn>
                  <a:cxn ang="0">
                    <a:pos x="1" y="0"/>
                  </a:cxn>
                  <a:cxn ang="0">
                    <a:pos x="1" y="1"/>
                  </a:cxn>
                  <a:cxn ang="0">
                    <a:pos x="1" y="2"/>
                  </a:cxn>
                  <a:cxn ang="0">
                    <a:pos x="1" y="2"/>
                  </a:cxn>
                  <a:cxn ang="0">
                    <a:pos x="0" y="3"/>
                  </a:cxn>
                  <a:cxn ang="0">
                    <a:pos x="0" y="3"/>
                  </a:cxn>
                  <a:cxn ang="0">
                    <a:pos x="0" y="3"/>
                  </a:cxn>
                  <a:cxn ang="0">
                    <a:pos x="1" y="3"/>
                  </a:cxn>
                  <a:cxn ang="0">
                    <a:pos x="1" y="5"/>
                  </a:cxn>
                  <a:cxn ang="0">
                    <a:pos x="0" y="4"/>
                  </a:cxn>
                  <a:cxn ang="0">
                    <a:pos x="0" y="4"/>
                  </a:cxn>
                  <a:cxn ang="0">
                    <a:pos x="0" y="4"/>
                  </a:cxn>
                  <a:cxn ang="0">
                    <a:pos x="0" y="6"/>
                  </a:cxn>
                  <a:cxn ang="0">
                    <a:pos x="2" y="7"/>
                  </a:cxn>
                  <a:cxn ang="0">
                    <a:pos x="2" y="7"/>
                  </a:cxn>
                  <a:cxn ang="0">
                    <a:pos x="2" y="7"/>
                  </a:cxn>
                  <a:cxn ang="0">
                    <a:pos x="2" y="10"/>
                  </a:cxn>
                  <a:cxn ang="0">
                    <a:pos x="3" y="10"/>
                  </a:cxn>
                  <a:cxn ang="0">
                    <a:pos x="4" y="10"/>
                  </a:cxn>
                  <a:cxn ang="0">
                    <a:pos x="4" y="10"/>
                  </a:cxn>
                </a:cxnLst>
                <a:rect l="0" t="0" r="r" b="b"/>
                <a:pathLst>
                  <a:path w="4" h="10">
                    <a:moveTo>
                      <a:pt x="4" y="10"/>
                    </a:moveTo>
                    <a:lnTo>
                      <a:pt x="4" y="0"/>
                    </a:lnTo>
                    <a:lnTo>
                      <a:pt x="3" y="0"/>
                    </a:lnTo>
                    <a:lnTo>
                      <a:pt x="2" y="0"/>
                    </a:lnTo>
                    <a:lnTo>
                      <a:pt x="1" y="0"/>
                    </a:lnTo>
                    <a:lnTo>
                      <a:pt x="1" y="0"/>
                    </a:lnTo>
                    <a:lnTo>
                      <a:pt x="1" y="1"/>
                    </a:lnTo>
                    <a:lnTo>
                      <a:pt x="1" y="2"/>
                    </a:lnTo>
                    <a:lnTo>
                      <a:pt x="1" y="2"/>
                    </a:lnTo>
                    <a:lnTo>
                      <a:pt x="0" y="3"/>
                    </a:lnTo>
                    <a:lnTo>
                      <a:pt x="0" y="3"/>
                    </a:lnTo>
                    <a:lnTo>
                      <a:pt x="0" y="3"/>
                    </a:lnTo>
                    <a:lnTo>
                      <a:pt x="1" y="3"/>
                    </a:lnTo>
                    <a:lnTo>
                      <a:pt x="1" y="5"/>
                    </a:lnTo>
                    <a:lnTo>
                      <a:pt x="0" y="4"/>
                    </a:lnTo>
                    <a:lnTo>
                      <a:pt x="0" y="4"/>
                    </a:lnTo>
                    <a:lnTo>
                      <a:pt x="0" y="4"/>
                    </a:lnTo>
                    <a:lnTo>
                      <a:pt x="0" y="6"/>
                    </a:lnTo>
                    <a:lnTo>
                      <a:pt x="2" y="7"/>
                    </a:lnTo>
                    <a:lnTo>
                      <a:pt x="2" y="7"/>
                    </a:lnTo>
                    <a:lnTo>
                      <a:pt x="2" y="7"/>
                    </a:lnTo>
                    <a:lnTo>
                      <a:pt x="2" y="10"/>
                    </a:lnTo>
                    <a:lnTo>
                      <a:pt x="3" y="10"/>
                    </a:lnTo>
                    <a:lnTo>
                      <a:pt x="4" y="10"/>
                    </a:lnTo>
                    <a:lnTo>
                      <a:pt x="4" y="1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7" name="Freeform 219"/>
              <p:cNvSpPr>
                <a:spLocks/>
              </p:cNvSpPr>
              <p:nvPr/>
            </p:nvSpPr>
            <p:spPr bwMode="auto">
              <a:xfrm>
                <a:off x="3914" y="4022"/>
                <a:ext cx="2" cy="3"/>
              </a:xfrm>
              <a:custGeom>
                <a:avLst/>
                <a:gdLst/>
                <a:ahLst/>
                <a:cxnLst>
                  <a:cxn ang="0">
                    <a:pos x="0" y="2"/>
                  </a:cxn>
                  <a:cxn ang="0">
                    <a:pos x="0" y="3"/>
                  </a:cxn>
                  <a:cxn ang="0">
                    <a:pos x="1" y="3"/>
                  </a:cxn>
                  <a:cxn ang="0">
                    <a:pos x="1" y="3"/>
                  </a:cxn>
                  <a:cxn ang="0">
                    <a:pos x="2" y="2"/>
                  </a:cxn>
                  <a:cxn ang="0">
                    <a:pos x="1" y="1"/>
                  </a:cxn>
                  <a:cxn ang="0">
                    <a:pos x="1" y="0"/>
                  </a:cxn>
                  <a:cxn ang="0">
                    <a:pos x="0" y="1"/>
                  </a:cxn>
                  <a:cxn ang="0">
                    <a:pos x="0" y="2"/>
                  </a:cxn>
                </a:cxnLst>
                <a:rect l="0" t="0" r="r" b="b"/>
                <a:pathLst>
                  <a:path w="2" h="3">
                    <a:moveTo>
                      <a:pt x="0" y="2"/>
                    </a:moveTo>
                    <a:lnTo>
                      <a:pt x="0" y="3"/>
                    </a:lnTo>
                    <a:lnTo>
                      <a:pt x="1" y="3"/>
                    </a:lnTo>
                    <a:lnTo>
                      <a:pt x="1" y="3"/>
                    </a:lnTo>
                    <a:lnTo>
                      <a:pt x="2" y="2"/>
                    </a:lnTo>
                    <a:lnTo>
                      <a:pt x="1" y="1"/>
                    </a:lnTo>
                    <a:lnTo>
                      <a:pt x="1" y="0"/>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8" name="Freeform 220"/>
              <p:cNvSpPr>
                <a:spLocks/>
              </p:cNvSpPr>
              <p:nvPr/>
            </p:nvSpPr>
            <p:spPr bwMode="auto">
              <a:xfrm>
                <a:off x="3917" y="4046"/>
                <a:ext cx="3" cy="2"/>
              </a:xfrm>
              <a:custGeom>
                <a:avLst/>
                <a:gdLst/>
                <a:ahLst/>
                <a:cxnLst>
                  <a:cxn ang="0">
                    <a:pos x="2" y="0"/>
                  </a:cxn>
                  <a:cxn ang="0">
                    <a:pos x="2" y="0"/>
                  </a:cxn>
                  <a:cxn ang="0">
                    <a:pos x="1" y="1"/>
                  </a:cxn>
                  <a:cxn ang="0">
                    <a:pos x="0" y="2"/>
                  </a:cxn>
                  <a:cxn ang="0">
                    <a:pos x="1" y="1"/>
                  </a:cxn>
                  <a:cxn ang="0">
                    <a:pos x="1" y="2"/>
                  </a:cxn>
                  <a:cxn ang="0">
                    <a:pos x="3" y="1"/>
                  </a:cxn>
                  <a:cxn ang="0">
                    <a:pos x="2" y="0"/>
                  </a:cxn>
                </a:cxnLst>
                <a:rect l="0" t="0" r="r" b="b"/>
                <a:pathLst>
                  <a:path w="3" h="2">
                    <a:moveTo>
                      <a:pt x="2" y="0"/>
                    </a:moveTo>
                    <a:lnTo>
                      <a:pt x="2" y="0"/>
                    </a:lnTo>
                    <a:lnTo>
                      <a:pt x="1" y="1"/>
                    </a:lnTo>
                    <a:lnTo>
                      <a:pt x="0" y="2"/>
                    </a:lnTo>
                    <a:lnTo>
                      <a:pt x="1" y="1"/>
                    </a:lnTo>
                    <a:lnTo>
                      <a:pt x="1" y="2"/>
                    </a:lnTo>
                    <a:lnTo>
                      <a:pt x="3"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09" name="Freeform 221"/>
              <p:cNvSpPr>
                <a:spLocks/>
              </p:cNvSpPr>
              <p:nvPr/>
            </p:nvSpPr>
            <p:spPr bwMode="auto">
              <a:xfrm>
                <a:off x="3918" y="4050"/>
                <a:ext cx="2" cy="4"/>
              </a:xfrm>
              <a:custGeom>
                <a:avLst/>
                <a:gdLst/>
                <a:ahLst/>
                <a:cxnLst>
                  <a:cxn ang="0">
                    <a:pos x="2" y="3"/>
                  </a:cxn>
                  <a:cxn ang="0">
                    <a:pos x="2" y="1"/>
                  </a:cxn>
                  <a:cxn ang="0">
                    <a:pos x="1" y="0"/>
                  </a:cxn>
                  <a:cxn ang="0">
                    <a:pos x="1" y="0"/>
                  </a:cxn>
                  <a:cxn ang="0">
                    <a:pos x="1" y="0"/>
                  </a:cxn>
                  <a:cxn ang="0">
                    <a:pos x="1" y="1"/>
                  </a:cxn>
                  <a:cxn ang="0">
                    <a:pos x="0" y="2"/>
                  </a:cxn>
                  <a:cxn ang="0">
                    <a:pos x="0" y="4"/>
                  </a:cxn>
                  <a:cxn ang="0">
                    <a:pos x="1" y="4"/>
                  </a:cxn>
                  <a:cxn ang="0">
                    <a:pos x="1" y="4"/>
                  </a:cxn>
                  <a:cxn ang="0">
                    <a:pos x="2" y="3"/>
                  </a:cxn>
                </a:cxnLst>
                <a:rect l="0" t="0" r="r" b="b"/>
                <a:pathLst>
                  <a:path w="2" h="4">
                    <a:moveTo>
                      <a:pt x="2" y="3"/>
                    </a:moveTo>
                    <a:lnTo>
                      <a:pt x="2" y="1"/>
                    </a:lnTo>
                    <a:lnTo>
                      <a:pt x="1" y="0"/>
                    </a:lnTo>
                    <a:lnTo>
                      <a:pt x="1" y="0"/>
                    </a:lnTo>
                    <a:lnTo>
                      <a:pt x="1" y="0"/>
                    </a:lnTo>
                    <a:lnTo>
                      <a:pt x="1" y="1"/>
                    </a:lnTo>
                    <a:lnTo>
                      <a:pt x="0" y="2"/>
                    </a:lnTo>
                    <a:lnTo>
                      <a:pt x="0" y="4"/>
                    </a:lnTo>
                    <a:lnTo>
                      <a:pt x="1" y="4"/>
                    </a:lnTo>
                    <a:lnTo>
                      <a:pt x="1" y="4"/>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0" name="Freeform 222"/>
              <p:cNvSpPr>
                <a:spLocks/>
              </p:cNvSpPr>
              <p:nvPr/>
            </p:nvSpPr>
            <p:spPr bwMode="auto">
              <a:xfrm>
                <a:off x="3915" y="4036"/>
                <a:ext cx="3" cy="3"/>
              </a:xfrm>
              <a:custGeom>
                <a:avLst/>
                <a:gdLst/>
                <a:ahLst/>
                <a:cxnLst>
                  <a:cxn ang="0">
                    <a:pos x="2" y="3"/>
                  </a:cxn>
                  <a:cxn ang="0">
                    <a:pos x="3" y="1"/>
                  </a:cxn>
                  <a:cxn ang="0">
                    <a:pos x="2" y="0"/>
                  </a:cxn>
                  <a:cxn ang="0">
                    <a:pos x="1" y="1"/>
                  </a:cxn>
                  <a:cxn ang="0">
                    <a:pos x="1" y="1"/>
                  </a:cxn>
                  <a:cxn ang="0">
                    <a:pos x="0" y="1"/>
                  </a:cxn>
                  <a:cxn ang="0">
                    <a:pos x="0" y="2"/>
                  </a:cxn>
                  <a:cxn ang="0">
                    <a:pos x="0" y="2"/>
                  </a:cxn>
                  <a:cxn ang="0">
                    <a:pos x="0" y="3"/>
                  </a:cxn>
                  <a:cxn ang="0">
                    <a:pos x="1" y="3"/>
                  </a:cxn>
                  <a:cxn ang="0">
                    <a:pos x="1" y="3"/>
                  </a:cxn>
                  <a:cxn ang="0">
                    <a:pos x="2" y="3"/>
                  </a:cxn>
                  <a:cxn ang="0">
                    <a:pos x="2" y="3"/>
                  </a:cxn>
                </a:cxnLst>
                <a:rect l="0" t="0" r="r" b="b"/>
                <a:pathLst>
                  <a:path w="3" h="3">
                    <a:moveTo>
                      <a:pt x="2" y="3"/>
                    </a:moveTo>
                    <a:lnTo>
                      <a:pt x="3" y="1"/>
                    </a:lnTo>
                    <a:lnTo>
                      <a:pt x="2" y="0"/>
                    </a:lnTo>
                    <a:lnTo>
                      <a:pt x="1" y="1"/>
                    </a:lnTo>
                    <a:lnTo>
                      <a:pt x="1" y="1"/>
                    </a:lnTo>
                    <a:lnTo>
                      <a:pt x="0" y="1"/>
                    </a:lnTo>
                    <a:lnTo>
                      <a:pt x="0" y="2"/>
                    </a:lnTo>
                    <a:lnTo>
                      <a:pt x="0" y="2"/>
                    </a:lnTo>
                    <a:lnTo>
                      <a:pt x="0" y="3"/>
                    </a:lnTo>
                    <a:lnTo>
                      <a:pt x="1" y="3"/>
                    </a:lnTo>
                    <a:lnTo>
                      <a:pt x="1" y="3"/>
                    </a:lnTo>
                    <a:lnTo>
                      <a:pt x="2"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1" name="Freeform 223"/>
              <p:cNvSpPr>
                <a:spLocks/>
              </p:cNvSpPr>
              <p:nvPr/>
            </p:nvSpPr>
            <p:spPr bwMode="auto">
              <a:xfrm>
                <a:off x="3917" y="4050"/>
                <a:ext cx="1" cy="4"/>
              </a:xfrm>
              <a:custGeom>
                <a:avLst/>
                <a:gdLst/>
                <a:ahLst/>
                <a:cxnLst>
                  <a:cxn ang="0">
                    <a:pos x="0" y="1"/>
                  </a:cxn>
                  <a:cxn ang="0">
                    <a:pos x="0" y="1"/>
                  </a:cxn>
                  <a:cxn ang="0">
                    <a:pos x="0" y="4"/>
                  </a:cxn>
                  <a:cxn ang="0">
                    <a:pos x="1" y="4"/>
                  </a:cxn>
                  <a:cxn ang="0">
                    <a:pos x="1" y="4"/>
                  </a:cxn>
                  <a:cxn ang="0">
                    <a:pos x="1" y="0"/>
                  </a:cxn>
                  <a:cxn ang="0">
                    <a:pos x="1" y="0"/>
                  </a:cxn>
                  <a:cxn ang="0">
                    <a:pos x="0" y="1"/>
                  </a:cxn>
                </a:cxnLst>
                <a:rect l="0" t="0" r="r" b="b"/>
                <a:pathLst>
                  <a:path w="1" h="4">
                    <a:moveTo>
                      <a:pt x="0" y="1"/>
                    </a:moveTo>
                    <a:lnTo>
                      <a:pt x="0" y="1"/>
                    </a:lnTo>
                    <a:lnTo>
                      <a:pt x="0" y="4"/>
                    </a:lnTo>
                    <a:lnTo>
                      <a:pt x="1" y="4"/>
                    </a:lnTo>
                    <a:lnTo>
                      <a:pt x="1" y="4"/>
                    </a:lnTo>
                    <a:lnTo>
                      <a:pt x="1" y="0"/>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2" name="Freeform 224"/>
              <p:cNvSpPr>
                <a:spLocks/>
              </p:cNvSpPr>
              <p:nvPr/>
            </p:nvSpPr>
            <p:spPr bwMode="auto">
              <a:xfrm>
                <a:off x="3919" y="4060"/>
                <a:ext cx="8" cy="5"/>
              </a:xfrm>
              <a:custGeom>
                <a:avLst/>
                <a:gdLst/>
                <a:ahLst/>
                <a:cxnLst>
                  <a:cxn ang="0">
                    <a:pos x="6" y="5"/>
                  </a:cxn>
                  <a:cxn ang="0">
                    <a:pos x="8" y="5"/>
                  </a:cxn>
                  <a:cxn ang="0">
                    <a:pos x="8" y="5"/>
                  </a:cxn>
                  <a:cxn ang="0">
                    <a:pos x="8" y="5"/>
                  </a:cxn>
                  <a:cxn ang="0">
                    <a:pos x="8" y="5"/>
                  </a:cxn>
                  <a:cxn ang="0">
                    <a:pos x="7" y="4"/>
                  </a:cxn>
                  <a:cxn ang="0">
                    <a:pos x="7" y="4"/>
                  </a:cxn>
                  <a:cxn ang="0">
                    <a:pos x="6" y="4"/>
                  </a:cxn>
                  <a:cxn ang="0">
                    <a:pos x="6" y="4"/>
                  </a:cxn>
                  <a:cxn ang="0">
                    <a:pos x="6" y="4"/>
                  </a:cxn>
                  <a:cxn ang="0">
                    <a:pos x="1" y="1"/>
                  </a:cxn>
                  <a:cxn ang="0">
                    <a:pos x="0" y="0"/>
                  </a:cxn>
                  <a:cxn ang="0">
                    <a:pos x="0" y="0"/>
                  </a:cxn>
                  <a:cxn ang="0">
                    <a:pos x="1" y="2"/>
                  </a:cxn>
                  <a:cxn ang="0">
                    <a:pos x="4" y="4"/>
                  </a:cxn>
                  <a:cxn ang="0">
                    <a:pos x="4" y="4"/>
                  </a:cxn>
                  <a:cxn ang="0">
                    <a:pos x="4" y="4"/>
                  </a:cxn>
                  <a:cxn ang="0">
                    <a:pos x="4" y="3"/>
                  </a:cxn>
                  <a:cxn ang="0">
                    <a:pos x="6" y="5"/>
                  </a:cxn>
                </a:cxnLst>
                <a:rect l="0" t="0" r="r" b="b"/>
                <a:pathLst>
                  <a:path w="8" h="5">
                    <a:moveTo>
                      <a:pt x="6" y="5"/>
                    </a:moveTo>
                    <a:lnTo>
                      <a:pt x="8" y="5"/>
                    </a:lnTo>
                    <a:lnTo>
                      <a:pt x="8" y="5"/>
                    </a:lnTo>
                    <a:lnTo>
                      <a:pt x="8" y="5"/>
                    </a:lnTo>
                    <a:lnTo>
                      <a:pt x="8" y="5"/>
                    </a:lnTo>
                    <a:lnTo>
                      <a:pt x="7" y="4"/>
                    </a:lnTo>
                    <a:lnTo>
                      <a:pt x="7" y="4"/>
                    </a:lnTo>
                    <a:lnTo>
                      <a:pt x="6" y="4"/>
                    </a:lnTo>
                    <a:lnTo>
                      <a:pt x="6" y="4"/>
                    </a:lnTo>
                    <a:lnTo>
                      <a:pt x="6" y="4"/>
                    </a:lnTo>
                    <a:lnTo>
                      <a:pt x="1" y="1"/>
                    </a:lnTo>
                    <a:lnTo>
                      <a:pt x="0" y="0"/>
                    </a:lnTo>
                    <a:lnTo>
                      <a:pt x="0" y="0"/>
                    </a:lnTo>
                    <a:lnTo>
                      <a:pt x="1" y="2"/>
                    </a:lnTo>
                    <a:lnTo>
                      <a:pt x="4" y="4"/>
                    </a:lnTo>
                    <a:lnTo>
                      <a:pt x="4" y="4"/>
                    </a:lnTo>
                    <a:lnTo>
                      <a:pt x="4" y="4"/>
                    </a:lnTo>
                    <a:lnTo>
                      <a:pt x="4" y="3"/>
                    </a:lnTo>
                    <a:lnTo>
                      <a:pt x="6"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3" name="Freeform 225"/>
              <p:cNvSpPr>
                <a:spLocks/>
              </p:cNvSpPr>
              <p:nvPr/>
            </p:nvSpPr>
            <p:spPr bwMode="auto">
              <a:xfrm>
                <a:off x="3917" y="4022"/>
                <a:ext cx="3" cy="2"/>
              </a:xfrm>
              <a:custGeom>
                <a:avLst/>
                <a:gdLst/>
                <a:ahLst/>
                <a:cxnLst>
                  <a:cxn ang="0">
                    <a:pos x="2" y="0"/>
                  </a:cxn>
                  <a:cxn ang="0">
                    <a:pos x="0" y="0"/>
                  </a:cxn>
                  <a:cxn ang="0">
                    <a:pos x="0" y="0"/>
                  </a:cxn>
                  <a:cxn ang="0">
                    <a:pos x="0" y="0"/>
                  </a:cxn>
                  <a:cxn ang="0">
                    <a:pos x="1" y="1"/>
                  </a:cxn>
                  <a:cxn ang="0">
                    <a:pos x="3" y="2"/>
                  </a:cxn>
                  <a:cxn ang="0">
                    <a:pos x="3" y="2"/>
                  </a:cxn>
                  <a:cxn ang="0">
                    <a:pos x="2" y="1"/>
                  </a:cxn>
                  <a:cxn ang="0">
                    <a:pos x="2" y="0"/>
                  </a:cxn>
                </a:cxnLst>
                <a:rect l="0" t="0" r="r" b="b"/>
                <a:pathLst>
                  <a:path w="3" h="2">
                    <a:moveTo>
                      <a:pt x="2" y="0"/>
                    </a:moveTo>
                    <a:lnTo>
                      <a:pt x="0" y="0"/>
                    </a:lnTo>
                    <a:lnTo>
                      <a:pt x="0" y="0"/>
                    </a:lnTo>
                    <a:lnTo>
                      <a:pt x="0" y="0"/>
                    </a:lnTo>
                    <a:lnTo>
                      <a:pt x="1" y="1"/>
                    </a:lnTo>
                    <a:lnTo>
                      <a:pt x="3" y="2"/>
                    </a:lnTo>
                    <a:lnTo>
                      <a:pt x="3" y="2"/>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4" name="Freeform 226"/>
              <p:cNvSpPr>
                <a:spLocks/>
              </p:cNvSpPr>
              <p:nvPr/>
            </p:nvSpPr>
            <p:spPr bwMode="auto">
              <a:xfrm>
                <a:off x="3914" y="4032"/>
                <a:ext cx="2" cy="2"/>
              </a:xfrm>
              <a:custGeom>
                <a:avLst/>
                <a:gdLst/>
                <a:ahLst/>
                <a:cxnLst>
                  <a:cxn ang="0">
                    <a:pos x="2" y="2"/>
                  </a:cxn>
                  <a:cxn ang="0">
                    <a:pos x="1" y="0"/>
                  </a:cxn>
                  <a:cxn ang="0">
                    <a:pos x="0" y="0"/>
                  </a:cxn>
                  <a:cxn ang="0">
                    <a:pos x="0" y="0"/>
                  </a:cxn>
                  <a:cxn ang="0">
                    <a:pos x="0" y="1"/>
                  </a:cxn>
                  <a:cxn ang="0">
                    <a:pos x="0" y="1"/>
                  </a:cxn>
                  <a:cxn ang="0">
                    <a:pos x="1" y="2"/>
                  </a:cxn>
                  <a:cxn ang="0">
                    <a:pos x="2" y="2"/>
                  </a:cxn>
                  <a:cxn ang="0">
                    <a:pos x="2" y="2"/>
                  </a:cxn>
                </a:cxnLst>
                <a:rect l="0" t="0" r="r" b="b"/>
                <a:pathLst>
                  <a:path w="2" h="2">
                    <a:moveTo>
                      <a:pt x="2" y="2"/>
                    </a:moveTo>
                    <a:lnTo>
                      <a:pt x="1" y="0"/>
                    </a:lnTo>
                    <a:lnTo>
                      <a:pt x="0" y="0"/>
                    </a:lnTo>
                    <a:lnTo>
                      <a:pt x="0" y="0"/>
                    </a:lnTo>
                    <a:lnTo>
                      <a:pt x="0" y="1"/>
                    </a:lnTo>
                    <a:lnTo>
                      <a:pt x="0" y="1"/>
                    </a:lnTo>
                    <a:lnTo>
                      <a:pt x="1" y="2"/>
                    </a:lnTo>
                    <a:lnTo>
                      <a:pt x="2"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5" name="Freeform 227"/>
              <p:cNvSpPr>
                <a:spLocks/>
              </p:cNvSpPr>
              <p:nvPr/>
            </p:nvSpPr>
            <p:spPr bwMode="auto">
              <a:xfrm>
                <a:off x="3879" y="3675"/>
                <a:ext cx="1" cy="3"/>
              </a:xfrm>
              <a:custGeom>
                <a:avLst/>
                <a:gdLst/>
                <a:ahLst/>
                <a:cxnLst>
                  <a:cxn ang="0">
                    <a:pos x="1" y="0"/>
                  </a:cxn>
                  <a:cxn ang="0">
                    <a:pos x="1" y="0"/>
                  </a:cxn>
                  <a:cxn ang="0">
                    <a:pos x="0" y="1"/>
                  </a:cxn>
                  <a:cxn ang="0">
                    <a:pos x="0" y="2"/>
                  </a:cxn>
                  <a:cxn ang="0">
                    <a:pos x="1" y="3"/>
                  </a:cxn>
                  <a:cxn ang="0">
                    <a:pos x="1" y="0"/>
                  </a:cxn>
                  <a:cxn ang="0">
                    <a:pos x="1" y="0"/>
                  </a:cxn>
                  <a:cxn ang="0">
                    <a:pos x="1" y="0"/>
                  </a:cxn>
                </a:cxnLst>
                <a:rect l="0" t="0" r="r" b="b"/>
                <a:pathLst>
                  <a:path w="1" h="3">
                    <a:moveTo>
                      <a:pt x="1" y="0"/>
                    </a:moveTo>
                    <a:lnTo>
                      <a:pt x="1" y="0"/>
                    </a:lnTo>
                    <a:lnTo>
                      <a:pt x="0" y="1"/>
                    </a:lnTo>
                    <a:lnTo>
                      <a:pt x="0" y="2"/>
                    </a:lnTo>
                    <a:lnTo>
                      <a:pt x="1" y="3"/>
                    </a:lnTo>
                    <a:lnTo>
                      <a:pt x="1"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6" name="Freeform 228"/>
              <p:cNvSpPr>
                <a:spLocks/>
              </p:cNvSpPr>
              <p:nvPr/>
            </p:nvSpPr>
            <p:spPr bwMode="auto">
              <a:xfrm>
                <a:off x="3727" y="3872"/>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7" name="Freeform 229"/>
              <p:cNvSpPr>
                <a:spLocks/>
              </p:cNvSpPr>
              <p:nvPr/>
            </p:nvSpPr>
            <p:spPr bwMode="auto">
              <a:xfrm>
                <a:off x="3923" y="4057"/>
                <a:ext cx="1" cy="2"/>
              </a:xfrm>
              <a:custGeom>
                <a:avLst/>
                <a:gdLst/>
                <a:ahLst/>
                <a:cxnLst>
                  <a:cxn ang="0">
                    <a:pos x="0" y="2"/>
                  </a:cxn>
                  <a:cxn ang="0">
                    <a:pos x="0" y="2"/>
                  </a:cxn>
                  <a:cxn ang="0">
                    <a:pos x="0" y="2"/>
                  </a:cxn>
                  <a:cxn ang="0">
                    <a:pos x="1" y="1"/>
                  </a:cxn>
                  <a:cxn ang="0">
                    <a:pos x="1" y="0"/>
                  </a:cxn>
                  <a:cxn ang="0">
                    <a:pos x="1" y="0"/>
                  </a:cxn>
                  <a:cxn ang="0">
                    <a:pos x="0" y="0"/>
                  </a:cxn>
                  <a:cxn ang="0">
                    <a:pos x="0" y="0"/>
                  </a:cxn>
                  <a:cxn ang="0">
                    <a:pos x="0" y="1"/>
                  </a:cxn>
                  <a:cxn ang="0">
                    <a:pos x="0" y="1"/>
                  </a:cxn>
                  <a:cxn ang="0">
                    <a:pos x="0" y="1"/>
                  </a:cxn>
                  <a:cxn ang="0">
                    <a:pos x="0" y="1"/>
                  </a:cxn>
                  <a:cxn ang="0">
                    <a:pos x="0" y="2"/>
                  </a:cxn>
                </a:cxnLst>
                <a:rect l="0" t="0" r="r" b="b"/>
                <a:pathLst>
                  <a:path w="1" h="2">
                    <a:moveTo>
                      <a:pt x="0" y="2"/>
                    </a:moveTo>
                    <a:lnTo>
                      <a:pt x="0" y="2"/>
                    </a:lnTo>
                    <a:lnTo>
                      <a:pt x="0" y="2"/>
                    </a:lnTo>
                    <a:lnTo>
                      <a:pt x="1" y="1"/>
                    </a:lnTo>
                    <a:lnTo>
                      <a:pt x="1" y="0"/>
                    </a:lnTo>
                    <a:lnTo>
                      <a:pt x="1" y="0"/>
                    </a:lnTo>
                    <a:lnTo>
                      <a:pt x="0" y="0"/>
                    </a:lnTo>
                    <a:lnTo>
                      <a:pt x="0" y="0"/>
                    </a:lnTo>
                    <a:lnTo>
                      <a:pt x="0" y="1"/>
                    </a:lnTo>
                    <a:lnTo>
                      <a:pt x="0" y="1"/>
                    </a:lnTo>
                    <a:lnTo>
                      <a:pt x="0" y="1"/>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8" name="Freeform 230"/>
              <p:cNvSpPr>
                <a:spLocks/>
              </p:cNvSpPr>
              <p:nvPr/>
            </p:nvSpPr>
            <p:spPr bwMode="auto">
              <a:xfrm>
                <a:off x="3921" y="4049"/>
                <a:ext cx="2" cy="3"/>
              </a:xfrm>
              <a:custGeom>
                <a:avLst/>
                <a:gdLst/>
                <a:ahLst/>
                <a:cxnLst>
                  <a:cxn ang="0">
                    <a:pos x="1" y="0"/>
                  </a:cxn>
                  <a:cxn ang="0">
                    <a:pos x="0" y="1"/>
                  </a:cxn>
                  <a:cxn ang="0">
                    <a:pos x="0" y="1"/>
                  </a:cxn>
                  <a:cxn ang="0">
                    <a:pos x="1" y="2"/>
                  </a:cxn>
                  <a:cxn ang="0">
                    <a:pos x="2" y="3"/>
                  </a:cxn>
                  <a:cxn ang="0">
                    <a:pos x="2" y="3"/>
                  </a:cxn>
                  <a:cxn ang="0">
                    <a:pos x="1" y="1"/>
                  </a:cxn>
                  <a:cxn ang="0">
                    <a:pos x="1" y="0"/>
                  </a:cxn>
                </a:cxnLst>
                <a:rect l="0" t="0" r="r" b="b"/>
                <a:pathLst>
                  <a:path w="2" h="3">
                    <a:moveTo>
                      <a:pt x="1" y="0"/>
                    </a:moveTo>
                    <a:lnTo>
                      <a:pt x="0" y="1"/>
                    </a:lnTo>
                    <a:lnTo>
                      <a:pt x="0" y="1"/>
                    </a:lnTo>
                    <a:lnTo>
                      <a:pt x="1" y="2"/>
                    </a:lnTo>
                    <a:lnTo>
                      <a:pt x="2" y="3"/>
                    </a:lnTo>
                    <a:lnTo>
                      <a:pt x="2" y="3"/>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19" name="Freeform 231"/>
              <p:cNvSpPr>
                <a:spLocks/>
              </p:cNvSpPr>
              <p:nvPr/>
            </p:nvSpPr>
            <p:spPr bwMode="auto">
              <a:xfrm>
                <a:off x="3923" y="4001"/>
                <a:ext cx="1" cy="1"/>
              </a:xfrm>
              <a:custGeom>
                <a:avLst/>
                <a:gdLst/>
                <a:ahLst/>
                <a:cxnLst>
                  <a:cxn ang="0">
                    <a:pos x="0" y="1"/>
                  </a:cxn>
                  <a:cxn ang="0">
                    <a:pos x="0" y="0"/>
                  </a:cxn>
                  <a:cxn ang="0">
                    <a:pos x="0" y="0"/>
                  </a:cxn>
                  <a:cxn ang="0">
                    <a:pos x="0" y="0"/>
                  </a:cxn>
                  <a:cxn ang="0">
                    <a:pos x="0" y="0"/>
                  </a:cxn>
                  <a:cxn ang="0">
                    <a:pos x="0" y="1"/>
                  </a:cxn>
                  <a:cxn ang="0">
                    <a:pos x="0" y="1"/>
                  </a:cxn>
                </a:cxnLst>
                <a:rect l="0" t="0" r="r" b="b"/>
                <a:pathLst>
                  <a:path h="1">
                    <a:moveTo>
                      <a:pt x="0" y="1"/>
                    </a:moveTo>
                    <a:lnTo>
                      <a:pt x="0" y="0"/>
                    </a:lnTo>
                    <a:lnTo>
                      <a:pt x="0" y="0"/>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0" name="Freeform 232"/>
              <p:cNvSpPr>
                <a:spLocks/>
              </p:cNvSpPr>
              <p:nvPr/>
            </p:nvSpPr>
            <p:spPr bwMode="auto">
              <a:xfrm>
                <a:off x="3919" y="4039"/>
                <a:ext cx="3" cy="4"/>
              </a:xfrm>
              <a:custGeom>
                <a:avLst/>
                <a:gdLst/>
                <a:ahLst/>
                <a:cxnLst>
                  <a:cxn ang="0">
                    <a:pos x="0" y="0"/>
                  </a:cxn>
                  <a:cxn ang="0">
                    <a:pos x="0" y="0"/>
                  </a:cxn>
                  <a:cxn ang="0">
                    <a:pos x="0" y="0"/>
                  </a:cxn>
                  <a:cxn ang="0">
                    <a:pos x="1" y="1"/>
                  </a:cxn>
                  <a:cxn ang="0">
                    <a:pos x="1" y="2"/>
                  </a:cxn>
                  <a:cxn ang="0">
                    <a:pos x="1" y="2"/>
                  </a:cxn>
                  <a:cxn ang="0">
                    <a:pos x="2" y="4"/>
                  </a:cxn>
                  <a:cxn ang="0">
                    <a:pos x="3" y="4"/>
                  </a:cxn>
                  <a:cxn ang="0">
                    <a:pos x="2" y="2"/>
                  </a:cxn>
                  <a:cxn ang="0">
                    <a:pos x="0" y="0"/>
                  </a:cxn>
                </a:cxnLst>
                <a:rect l="0" t="0" r="r" b="b"/>
                <a:pathLst>
                  <a:path w="3" h="4">
                    <a:moveTo>
                      <a:pt x="0" y="0"/>
                    </a:moveTo>
                    <a:lnTo>
                      <a:pt x="0" y="0"/>
                    </a:lnTo>
                    <a:lnTo>
                      <a:pt x="0" y="0"/>
                    </a:lnTo>
                    <a:lnTo>
                      <a:pt x="1" y="1"/>
                    </a:lnTo>
                    <a:lnTo>
                      <a:pt x="1" y="2"/>
                    </a:lnTo>
                    <a:lnTo>
                      <a:pt x="1" y="2"/>
                    </a:lnTo>
                    <a:lnTo>
                      <a:pt x="2" y="4"/>
                    </a:lnTo>
                    <a:lnTo>
                      <a:pt x="3" y="4"/>
                    </a:lnTo>
                    <a:lnTo>
                      <a:pt x="2" y="2"/>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1" name="Freeform 233"/>
              <p:cNvSpPr>
                <a:spLocks/>
              </p:cNvSpPr>
              <p:nvPr/>
            </p:nvSpPr>
            <p:spPr bwMode="auto">
              <a:xfrm>
                <a:off x="3919" y="4015"/>
                <a:ext cx="2" cy="2"/>
              </a:xfrm>
              <a:custGeom>
                <a:avLst/>
                <a:gdLst/>
                <a:ahLst/>
                <a:cxnLst>
                  <a:cxn ang="0">
                    <a:pos x="2" y="2"/>
                  </a:cxn>
                  <a:cxn ang="0">
                    <a:pos x="2" y="2"/>
                  </a:cxn>
                  <a:cxn ang="0">
                    <a:pos x="1" y="1"/>
                  </a:cxn>
                  <a:cxn ang="0">
                    <a:pos x="1" y="0"/>
                  </a:cxn>
                  <a:cxn ang="0">
                    <a:pos x="1" y="0"/>
                  </a:cxn>
                  <a:cxn ang="0">
                    <a:pos x="0" y="1"/>
                  </a:cxn>
                  <a:cxn ang="0">
                    <a:pos x="0" y="2"/>
                  </a:cxn>
                  <a:cxn ang="0">
                    <a:pos x="1" y="2"/>
                  </a:cxn>
                  <a:cxn ang="0">
                    <a:pos x="2" y="2"/>
                  </a:cxn>
                </a:cxnLst>
                <a:rect l="0" t="0" r="r" b="b"/>
                <a:pathLst>
                  <a:path w="2" h="2">
                    <a:moveTo>
                      <a:pt x="2" y="2"/>
                    </a:moveTo>
                    <a:lnTo>
                      <a:pt x="2" y="2"/>
                    </a:lnTo>
                    <a:lnTo>
                      <a:pt x="1" y="1"/>
                    </a:lnTo>
                    <a:lnTo>
                      <a:pt x="1" y="0"/>
                    </a:lnTo>
                    <a:lnTo>
                      <a:pt x="1" y="0"/>
                    </a:lnTo>
                    <a:lnTo>
                      <a:pt x="0" y="1"/>
                    </a:lnTo>
                    <a:lnTo>
                      <a:pt x="0" y="2"/>
                    </a:lnTo>
                    <a:lnTo>
                      <a:pt x="1"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2" name="Freeform 234"/>
              <p:cNvSpPr>
                <a:spLocks/>
              </p:cNvSpPr>
              <p:nvPr/>
            </p:nvSpPr>
            <p:spPr bwMode="auto">
              <a:xfrm>
                <a:off x="3923" y="4048"/>
                <a:ext cx="1" cy="2"/>
              </a:xfrm>
              <a:custGeom>
                <a:avLst/>
                <a:gdLst/>
                <a:ahLst/>
                <a:cxnLst>
                  <a:cxn ang="0">
                    <a:pos x="1" y="2"/>
                  </a:cxn>
                  <a:cxn ang="0">
                    <a:pos x="1" y="1"/>
                  </a:cxn>
                  <a:cxn ang="0">
                    <a:pos x="0" y="1"/>
                  </a:cxn>
                  <a:cxn ang="0">
                    <a:pos x="0" y="0"/>
                  </a:cxn>
                  <a:cxn ang="0">
                    <a:pos x="0" y="0"/>
                  </a:cxn>
                  <a:cxn ang="0">
                    <a:pos x="0" y="1"/>
                  </a:cxn>
                  <a:cxn ang="0">
                    <a:pos x="1" y="2"/>
                  </a:cxn>
                  <a:cxn ang="0">
                    <a:pos x="1" y="2"/>
                  </a:cxn>
                </a:cxnLst>
                <a:rect l="0" t="0" r="r" b="b"/>
                <a:pathLst>
                  <a:path w="1" h="2">
                    <a:moveTo>
                      <a:pt x="1" y="2"/>
                    </a:moveTo>
                    <a:lnTo>
                      <a:pt x="1" y="1"/>
                    </a:lnTo>
                    <a:lnTo>
                      <a:pt x="0" y="1"/>
                    </a:lnTo>
                    <a:lnTo>
                      <a:pt x="0" y="0"/>
                    </a:lnTo>
                    <a:lnTo>
                      <a:pt x="0" y="0"/>
                    </a:lnTo>
                    <a:lnTo>
                      <a:pt x="0" y="1"/>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3" name="Freeform 235"/>
              <p:cNvSpPr>
                <a:spLocks/>
              </p:cNvSpPr>
              <p:nvPr/>
            </p:nvSpPr>
            <p:spPr bwMode="auto">
              <a:xfrm>
                <a:off x="3954" y="4079"/>
                <a:ext cx="6" cy="5"/>
              </a:xfrm>
              <a:custGeom>
                <a:avLst/>
                <a:gdLst/>
                <a:ahLst/>
                <a:cxnLst>
                  <a:cxn ang="0">
                    <a:pos x="6" y="1"/>
                  </a:cxn>
                  <a:cxn ang="0">
                    <a:pos x="2" y="0"/>
                  </a:cxn>
                  <a:cxn ang="0">
                    <a:pos x="0" y="1"/>
                  </a:cxn>
                  <a:cxn ang="0">
                    <a:pos x="0" y="2"/>
                  </a:cxn>
                  <a:cxn ang="0">
                    <a:pos x="1" y="2"/>
                  </a:cxn>
                  <a:cxn ang="0">
                    <a:pos x="1" y="2"/>
                  </a:cxn>
                  <a:cxn ang="0">
                    <a:pos x="2" y="4"/>
                  </a:cxn>
                  <a:cxn ang="0">
                    <a:pos x="3" y="4"/>
                  </a:cxn>
                  <a:cxn ang="0">
                    <a:pos x="3" y="4"/>
                  </a:cxn>
                  <a:cxn ang="0">
                    <a:pos x="3" y="4"/>
                  </a:cxn>
                  <a:cxn ang="0">
                    <a:pos x="4" y="4"/>
                  </a:cxn>
                  <a:cxn ang="0">
                    <a:pos x="4" y="4"/>
                  </a:cxn>
                  <a:cxn ang="0">
                    <a:pos x="4" y="4"/>
                  </a:cxn>
                  <a:cxn ang="0">
                    <a:pos x="5" y="4"/>
                  </a:cxn>
                  <a:cxn ang="0">
                    <a:pos x="5" y="4"/>
                  </a:cxn>
                  <a:cxn ang="0">
                    <a:pos x="5" y="5"/>
                  </a:cxn>
                  <a:cxn ang="0">
                    <a:pos x="6" y="5"/>
                  </a:cxn>
                  <a:cxn ang="0">
                    <a:pos x="6" y="4"/>
                  </a:cxn>
                  <a:cxn ang="0">
                    <a:pos x="6" y="4"/>
                  </a:cxn>
                  <a:cxn ang="0">
                    <a:pos x="6" y="4"/>
                  </a:cxn>
                  <a:cxn ang="0">
                    <a:pos x="6" y="2"/>
                  </a:cxn>
                  <a:cxn ang="0">
                    <a:pos x="6" y="1"/>
                  </a:cxn>
                </a:cxnLst>
                <a:rect l="0" t="0" r="r" b="b"/>
                <a:pathLst>
                  <a:path w="6" h="5">
                    <a:moveTo>
                      <a:pt x="6" y="1"/>
                    </a:moveTo>
                    <a:lnTo>
                      <a:pt x="2" y="0"/>
                    </a:lnTo>
                    <a:lnTo>
                      <a:pt x="0" y="1"/>
                    </a:lnTo>
                    <a:lnTo>
                      <a:pt x="0" y="2"/>
                    </a:lnTo>
                    <a:lnTo>
                      <a:pt x="1" y="2"/>
                    </a:lnTo>
                    <a:lnTo>
                      <a:pt x="1" y="2"/>
                    </a:lnTo>
                    <a:lnTo>
                      <a:pt x="2" y="4"/>
                    </a:lnTo>
                    <a:lnTo>
                      <a:pt x="3" y="4"/>
                    </a:lnTo>
                    <a:lnTo>
                      <a:pt x="3" y="4"/>
                    </a:lnTo>
                    <a:lnTo>
                      <a:pt x="3" y="4"/>
                    </a:lnTo>
                    <a:lnTo>
                      <a:pt x="4" y="4"/>
                    </a:lnTo>
                    <a:lnTo>
                      <a:pt x="4" y="4"/>
                    </a:lnTo>
                    <a:lnTo>
                      <a:pt x="4" y="4"/>
                    </a:lnTo>
                    <a:lnTo>
                      <a:pt x="5" y="4"/>
                    </a:lnTo>
                    <a:lnTo>
                      <a:pt x="5" y="4"/>
                    </a:lnTo>
                    <a:lnTo>
                      <a:pt x="5" y="5"/>
                    </a:lnTo>
                    <a:lnTo>
                      <a:pt x="6" y="5"/>
                    </a:lnTo>
                    <a:lnTo>
                      <a:pt x="6" y="4"/>
                    </a:lnTo>
                    <a:lnTo>
                      <a:pt x="6" y="4"/>
                    </a:lnTo>
                    <a:lnTo>
                      <a:pt x="6" y="4"/>
                    </a:lnTo>
                    <a:lnTo>
                      <a:pt x="6" y="2"/>
                    </a:lnTo>
                    <a:lnTo>
                      <a:pt x="6"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4" name="Freeform 236"/>
              <p:cNvSpPr>
                <a:spLocks/>
              </p:cNvSpPr>
              <p:nvPr/>
            </p:nvSpPr>
            <p:spPr bwMode="auto">
              <a:xfrm>
                <a:off x="3952" y="4059"/>
                <a:ext cx="19" cy="22"/>
              </a:xfrm>
              <a:custGeom>
                <a:avLst/>
                <a:gdLst/>
                <a:ahLst/>
                <a:cxnLst>
                  <a:cxn ang="0">
                    <a:pos x="18" y="19"/>
                  </a:cxn>
                  <a:cxn ang="0">
                    <a:pos x="15" y="19"/>
                  </a:cxn>
                  <a:cxn ang="0">
                    <a:pos x="11" y="15"/>
                  </a:cxn>
                  <a:cxn ang="0">
                    <a:pos x="10" y="14"/>
                  </a:cxn>
                  <a:cxn ang="0">
                    <a:pos x="9" y="13"/>
                  </a:cxn>
                  <a:cxn ang="0">
                    <a:pos x="8" y="13"/>
                  </a:cxn>
                  <a:cxn ang="0">
                    <a:pos x="8" y="13"/>
                  </a:cxn>
                  <a:cxn ang="0">
                    <a:pos x="8" y="13"/>
                  </a:cxn>
                  <a:cxn ang="0">
                    <a:pos x="4" y="9"/>
                  </a:cxn>
                  <a:cxn ang="0">
                    <a:pos x="2" y="6"/>
                  </a:cxn>
                  <a:cxn ang="0">
                    <a:pos x="2" y="6"/>
                  </a:cxn>
                  <a:cxn ang="0">
                    <a:pos x="1" y="6"/>
                  </a:cxn>
                  <a:cxn ang="0">
                    <a:pos x="0" y="5"/>
                  </a:cxn>
                  <a:cxn ang="0">
                    <a:pos x="1" y="4"/>
                  </a:cxn>
                  <a:cxn ang="0">
                    <a:pos x="1" y="4"/>
                  </a:cxn>
                  <a:cxn ang="0">
                    <a:pos x="2" y="4"/>
                  </a:cxn>
                  <a:cxn ang="0">
                    <a:pos x="3" y="5"/>
                  </a:cxn>
                  <a:cxn ang="0">
                    <a:pos x="3" y="4"/>
                  </a:cxn>
                  <a:cxn ang="0">
                    <a:pos x="0" y="0"/>
                  </a:cxn>
                  <a:cxn ang="0">
                    <a:pos x="0" y="0"/>
                  </a:cxn>
                  <a:cxn ang="0">
                    <a:pos x="0" y="20"/>
                  </a:cxn>
                  <a:cxn ang="0">
                    <a:pos x="0" y="20"/>
                  </a:cxn>
                  <a:cxn ang="0">
                    <a:pos x="2" y="20"/>
                  </a:cxn>
                  <a:cxn ang="0">
                    <a:pos x="4" y="20"/>
                  </a:cxn>
                  <a:cxn ang="0">
                    <a:pos x="4" y="20"/>
                  </a:cxn>
                  <a:cxn ang="0">
                    <a:pos x="10" y="21"/>
                  </a:cxn>
                  <a:cxn ang="0">
                    <a:pos x="11" y="22"/>
                  </a:cxn>
                  <a:cxn ang="0">
                    <a:pos x="12" y="22"/>
                  </a:cxn>
                  <a:cxn ang="0">
                    <a:pos x="13" y="22"/>
                  </a:cxn>
                  <a:cxn ang="0">
                    <a:pos x="15" y="21"/>
                  </a:cxn>
                  <a:cxn ang="0">
                    <a:pos x="17" y="21"/>
                  </a:cxn>
                  <a:cxn ang="0">
                    <a:pos x="18" y="20"/>
                  </a:cxn>
                  <a:cxn ang="0">
                    <a:pos x="19" y="20"/>
                  </a:cxn>
                  <a:cxn ang="0">
                    <a:pos x="19" y="19"/>
                  </a:cxn>
                  <a:cxn ang="0">
                    <a:pos x="19" y="18"/>
                  </a:cxn>
                  <a:cxn ang="0">
                    <a:pos x="18" y="19"/>
                  </a:cxn>
                </a:cxnLst>
                <a:rect l="0" t="0" r="r" b="b"/>
                <a:pathLst>
                  <a:path w="19" h="22">
                    <a:moveTo>
                      <a:pt x="18" y="19"/>
                    </a:moveTo>
                    <a:lnTo>
                      <a:pt x="15" y="19"/>
                    </a:lnTo>
                    <a:lnTo>
                      <a:pt x="11" y="15"/>
                    </a:lnTo>
                    <a:lnTo>
                      <a:pt x="10" y="14"/>
                    </a:lnTo>
                    <a:lnTo>
                      <a:pt x="9" y="13"/>
                    </a:lnTo>
                    <a:lnTo>
                      <a:pt x="8" y="13"/>
                    </a:lnTo>
                    <a:lnTo>
                      <a:pt x="8" y="13"/>
                    </a:lnTo>
                    <a:lnTo>
                      <a:pt x="8" y="13"/>
                    </a:lnTo>
                    <a:lnTo>
                      <a:pt x="4" y="9"/>
                    </a:lnTo>
                    <a:lnTo>
                      <a:pt x="2" y="6"/>
                    </a:lnTo>
                    <a:lnTo>
                      <a:pt x="2" y="6"/>
                    </a:lnTo>
                    <a:lnTo>
                      <a:pt x="1" y="6"/>
                    </a:lnTo>
                    <a:lnTo>
                      <a:pt x="0" y="5"/>
                    </a:lnTo>
                    <a:lnTo>
                      <a:pt x="1" y="4"/>
                    </a:lnTo>
                    <a:lnTo>
                      <a:pt x="1" y="4"/>
                    </a:lnTo>
                    <a:lnTo>
                      <a:pt x="2" y="4"/>
                    </a:lnTo>
                    <a:lnTo>
                      <a:pt x="3" y="5"/>
                    </a:lnTo>
                    <a:lnTo>
                      <a:pt x="3" y="4"/>
                    </a:lnTo>
                    <a:lnTo>
                      <a:pt x="0" y="0"/>
                    </a:lnTo>
                    <a:lnTo>
                      <a:pt x="0" y="0"/>
                    </a:lnTo>
                    <a:lnTo>
                      <a:pt x="0" y="20"/>
                    </a:lnTo>
                    <a:lnTo>
                      <a:pt x="0" y="20"/>
                    </a:lnTo>
                    <a:lnTo>
                      <a:pt x="2" y="20"/>
                    </a:lnTo>
                    <a:lnTo>
                      <a:pt x="4" y="20"/>
                    </a:lnTo>
                    <a:lnTo>
                      <a:pt x="4" y="20"/>
                    </a:lnTo>
                    <a:lnTo>
                      <a:pt x="10" y="21"/>
                    </a:lnTo>
                    <a:lnTo>
                      <a:pt x="11" y="22"/>
                    </a:lnTo>
                    <a:lnTo>
                      <a:pt x="12" y="22"/>
                    </a:lnTo>
                    <a:lnTo>
                      <a:pt x="13" y="22"/>
                    </a:lnTo>
                    <a:lnTo>
                      <a:pt x="15" y="21"/>
                    </a:lnTo>
                    <a:lnTo>
                      <a:pt x="17" y="21"/>
                    </a:lnTo>
                    <a:lnTo>
                      <a:pt x="18" y="20"/>
                    </a:lnTo>
                    <a:lnTo>
                      <a:pt x="19" y="20"/>
                    </a:lnTo>
                    <a:lnTo>
                      <a:pt x="19" y="19"/>
                    </a:lnTo>
                    <a:lnTo>
                      <a:pt x="19" y="18"/>
                    </a:lnTo>
                    <a:lnTo>
                      <a:pt x="18" y="1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5" name="Freeform 237"/>
              <p:cNvSpPr>
                <a:spLocks/>
              </p:cNvSpPr>
              <p:nvPr/>
            </p:nvSpPr>
            <p:spPr bwMode="auto">
              <a:xfrm>
                <a:off x="3961" y="4081"/>
                <a:ext cx="2" cy="1"/>
              </a:xfrm>
              <a:custGeom>
                <a:avLst/>
                <a:gdLst/>
                <a:ahLst/>
                <a:cxnLst>
                  <a:cxn ang="0">
                    <a:pos x="1" y="0"/>
                  </a:cxn>
                  <a:cxn ang="0">
                    <a:pos x="0" y="0"/>
                  </a:cxn>
                  <a:cxn ang="0">
                    <a:pos x="0" y="0"/>
                  </a:cxn>
                  <a:cxn ang="0">
                    <a:pos x="1" y="1"/>
                  </a:cxn>
                  <a:cxn ang="0">
                    <a:pos x="2" y="1"/>
                  </a:cxn>
                  <a:cxn ang="0">
                    <a:pos x="1" y="1"/>
                  </a:cxn>
                  <a:cxn ang="0">
                    <a:pos x="1" y="0"/>
                  </a:cxn>
                </a:cxnLst>
                <a:rect l="0" t="0" r="r" b="b"/>
                <a:pathLst>
                  <a:path w="2" h="1">
                    <a:moveTo>
                      <a:pt x="1" y="0"/>
                    </a:moveTo>
                    <a:lnTo>
                      <a:pt x="0" y="0"/>
                    </a:lnTo>
                    <a:lnTo>
                      <a:pt x="0" y="0"/>
                    </a:lnTo>
                    <a:lnTo>
                      <a:pt x="1" y="1"/>
                    </a:lnTo>
                    <a:lnTo>
                      <a:pt x="2" y="1"/>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6" name="Freeform 238"/>
              <p:cNvSpPr>
                <a:spLocks/>
              </p:cNvSpPr>
              <p:nvPr/>
            </p:nvSpPr>
            <p:spPr bwMode="auto">
              <a:xfrm>
                <a:off x="3961" y="4083"/>
                <a:ext cx="1" cy="1"/>
              </a:xfrm>
              <a:custGeom>
                <a:avLst/>
                <a:gdLst/>
                <a:ahLst/>
                <a:cxnLst>
                  <a:cxn ang="0">
                    <a:pos x="0" y="0"/>
                  </a:cxn>
                  <a:cxn ang="0">
                    <a:pos x="0" y="0"/>
                  </a:cxn>
                  <a:cxn ang="0">
                    <a:pos x="0" y="1"/>
                  </a:cxn>
                  <a:cxn ang="0">
                    <a:pos x="0" y="1"/>
                  </a:cxn>
                  <a:cxn ang="0">
                    <a:pos x="1" y="1"/>
                  </a:cxn>
                  <a:cxn ang="0">
                    <a:pos x="1" y="0"/>
                  </a:cxn>
                  <a:cxn ang="0">
                    <a:pos x="1" y="0"/>
                  </a:cxn>
                  <a:cxn ang="0">
                    <a:pos x="0" y="0"/>
                  </a:cxn>
                </a:cxnLst>
                <a:rect l="0" t="0" r="r" b="b"/>
                <a:pathLst>
                  <a:path w="1" h="1">
                    <a:moveTo>
                      <a:pt x="0" y="0"/>
                    </a:moveTo>
                    <a:lnTo>
                      <a:pt x="0" y="0"/>
                    </a:lnTo>
                    <a:lnTo>
                      <a:pt x="0" y="1"/>
                    </a:lnTo>
                    <a:lnTo>
                      <a:pt x="0" y="1"/>
                    </a:lnTo>
                    <a:lnTo>
                      <a:pt x="1" y="1"/>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7" name="Freeform 239"/>
              <p:cNvSpPr>
                <a:spLocks/>
              </p:cNvSpPr>
              <p:nvPr/>
            </p:nvSpPr>
            <p:spPr bwMode="auto">
              <a:xfrm>
                <a:off x="3963" y="4083"/>
                <a:ext cx="1" cy="1"/>
              </a:xfrm>
              <a:custGeom>
                <a:avLst/>
                <a:gdLst/>
                <a:ahLst/>
                <a:cxnLst>
                  <a:cxn ang="0">
                    <a:pos x="0" y="0"/>
                  </a:cxn>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0" y="0"/>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8" name="Freeform 240"/>
              <p:cNvSpPr>
                <a:spLocks/>
              </p:cNvSpPr>
              <p:nvPr/>
            </p:nvSpPr>
            <p:spPr bwMode="auto">
              <a:xfrm>
                <a:off x="3925" y="3990"/>
                <a:ext cx="4" cy="4"/>
              </a:xfrm>
              <a:custGeom>
                <a:avLst/>
                <a:gdLst/>
                <a:ahLst/>
                <a:cxnLst>
                  <a:cxn ang="0">
                    <a:pos x="2" y="4"/>
                  </a:cxn>
                  <a:cxn ang="0">
                    <a:pos x="2" y="4"/>
                  </a:cxn>
                  <a:cxn ang="0">
                    <a:pos x="3" y="4"/>
                  </a:cxn>
                  <a:cxn ang="0">
                    <a:pos x="4" y="3"/>
                  </a:cxn>
                  <a:cxn ang="0">
                    <a:pos x="4" y="2"/>
                  </a:cxn>
                  <a:cxn ang="0">
                    <a:pos x="4" y="2"/>
                  </a:cxn>
                  <a:cxn ang="0">
                    <a:pos x="4" y="2"/>
                  </a:cxn>
                  <a:cxn ang="0">
                    <a:pos x="4" y="1"/>
                  </a:cxn>
                  <a:cxn ang="0">
                    <a:pos x="3" y="0"/>
                  </a:cxn>
                  <a:cxn ang="0">
                    <a:pos x="3" y="0"/>
                  </a:cxn>
                  <a:cxn ang="0">
                    <a:pos x="0" y="2"/>
                  </a:cxn>
                  <a:cxn ang="0">
                    <a:pos x="1" y="2"/>
                  </a:cxn>
                  <a:cxn ang="0">
                    <a:pos x="2" y="4"/>
                  </a:cxn>
                </a:cxnLst>
                <a:rect l="0" t="0" r="r" b="b"/>
                <a:pathLst>
                  <a:path w="4" h="4">
                    <a:moveTo>
                      <a:pt x="2" y="4"/>
                    </a:moveTo>
                    <a:lnTo>
                      <a:pt x="2" y="4"/>
                    </a:lnTo>
                    <a:lnTo>
                      <a:pt x="3" y="4"/>
                    </a:lnTo>
                    <a:lnTo>
                      <a:pt x="4" y="3"/>
                    </a:lnTo>
                    <a:lnTo>
                      <a:pt x="4" y="2"/>
                    </a:lnTo>
                    <a:lnTo>
                      <a:pt x="4" y="2"/>
                    </a:lnTo>
                    <a:lnTo>
                      <a:pt x="4" y="2"/>
                    </a:lnTo>
                    <a:lnTo>
                      <a:pt x="4" y="1"/>
                    </a:lnTo>
                    <a:lnTo>
                      <a:pt x="3" y="0"/>
                    </a:lnTo>
                    <a:lnTo>
                      <a:pt x="3" y="0"/>
                    </a:lnTo>
                    <a:lnTo>
                      <a:pt x="0" y="2"/>
                    </a:lnTo>
                    <a:lnTo>
                      <a:pt x="1" y="2"/>
                    </a:lnTo>
                    <a:lnTo>
                      <a:pt x="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29" name="Freeform 241"/>
              <p:cNvSpPr>
                <a:spLocks/>
              </p:cNvSpPr>
              <p:nvPr/>
            </p:nvSpPr>
            <p:spPr bwMode="auto">
              <a:xfrm>
                <a:off x="3920" y="3970"/>
                <a:ext cx="6" cy="13"/>
              </a:xfrm>
              <a:custGeom>
                <a:avLst/>
                <a:gdLst/>
                <a:ahLst/>
                <a:cxnLst>
                  <a:cxn ang="0">
                    <a:pos x="4" y="1"/>
                  </a:cxn>
                  <a:cxn ang="0">
                    <a:pos x="3" y="1"/>
                  </a:cxn>
                  <a:cxn ang="0">
                    <a:pos x="3" y="0"/>
                  </a:cxn>
                  <a:cxn ang="0">
                    <a:pos x="3" y="0"/>
                  </a:cxn>
                  <a:cxn ang="0">
                    <a:pos x="3" y="1"/>
                  </a:cxn>
                  <a:cxn ang="0">
                    <a:pos x="2" y="1"/>
                  </a:cxn>
                  <a:cxn ang="0">
                    <a:pos x="0" y="11"/>
                  </a:cxn>
                  <a:cxn ang="0">
                    <a:pos x="1" y="12"/>
                  </a:cxn>
                  <a:cxn ang="0">
                    <a:pos x="3" y="13"/>
                  </a:cxn>
                  <a:cxn ang="0">
                    <a:pos x="4" y="12"/>
                  </a:cxn>
                  <a:cxn ang="0">
                    <a:pos x="3" y="11"/>
                  </a:cxn>
                  <a:cxn ang="0">
                    <a:pos x="5" y="11"/>
                  </a:cxn>
                  <a:cxn ang="0">
                    <a:pos x="4" y="10"/>
                  </a:cxn>
                  <a:cxn ang="0">
                    <a:pos x="4" y="8"/>
                  </a:cxn>
                  <a:cxn ang="0">
                    <a:pos x="5" y="8"/>
                  </a:cxn>
                  <a:cxn ang="0">
                    <a:pos x="5" y="7"/>
                  </a:cxn>
                  <a:cxn ang="0">
                    <a:pos x="4" y="7"/>
                  </a:cxn>
                  <a:cxn ang="0">
                    <a:pos x="3" y="7"/>
                  </a:cxn>
                  <a:cxn ang="0">
                    <a:pos x="4" y="6"/>
                  </a:cxn>
                  <a:cxn ang="0">
                    <a:pos x="4" y="6"/>
                  </a:cxn>
                  <a:cxn ang="0">
                    <a:pos x="5" y="5"/>
                  </a:cxn>
                  <a:cxn ang="0">
                    <a:pos x="6" y="5"/>
                  </a:cxn>
                  <a:cxn ang="0">
                    <a:pos x="4" y="1"/>
                  </a:cxn>
                  <a:cxn ang="0">
                    <a:pos x="4" y="1"/>
                  </a:cxn>
                </a:cxnLst>
                <a:rect l="0" t="0" r="r" b="b"/>
                <a:pathLst>
                  <a:path w="6" h="13">
                    <a:moveTo>
                      <a:pt x="4" y="1"/>
                    </a:moveTo>
                    <a:lnTo>
                      <a:pt x="3" y="1"/>
                    </a:lnTo>
                    <a:lnTo>
                      <a:pt x="3" y="0"/>
                    </a:lnTo>
                    <a:lnTo>
                      <a:pt x="3" y="0"/>
                    </a:lnTo>
                    <a:lnTo>
                      <a:pt x="3" y="1"/>
                    </a:lnTo>
                    <a:lnTo>
                      <a:pt x="2" y="1"/>
                    </a:lnTo>
                    <a:lnTo>
                      <a:pt x="0" y="11"/>
                    </a:lnTo>
                    <a:lnTo>
                      <a:pt x="1" y="12"/>
                    </a:lnTo>
                    <a:lnTo>
                      <a:pt x="3" y="13"/>
                    </a:lnTo>
                    <a:lnTo>
                      <a:pt x="4" y="12"/>
                    </a:lnTo>
                    <a:lnTo>
                      <a:pt x="3" y="11"/>
                    </a:lnTo>
                    <a:lnTo>
                      <a:pt x="5" y="11"/>
                    </a:lnTo>
                    <a:lnTo>
                      <a:pt x="4" y="10"/>
                    </a:lnTo>
                    <a:lnTo>
                      <a:pt x="4" y="8"/>
                    </a:lnTo>
                    <a:lnTo>
                      <a:pt x="5" y="8"/>
                    </a:lnTo>
                    <a:lnTo>
                      <a:pt x="5" y="7"/>
                    </a:lnTo>
                    <a:lnTo>
                      <a:pt x="4" y="7"/>
                    </a:lnTo>
                    <a:lnTo>
                      <a:pt x="3" y="7"/>
                    </a:lnTo>
                    <a:lnTo>
                      <a:pt x="4" y="6"/>
                    </a:lnTo>
                    <a:lnTo>
                      <a:pt x="4" y="6"/>
                    </a:lnTo>
                    <a:lnTo>
                      <a:pt x="5" y="5"/>
                    </a:lnTo>
                    <a:lnTo>
                      <a:pt x="6" y="5"/>
                    </a:lnTo>
                    <a:lnTo>
                      <a:pt x="4"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0" name="Freeform 242"/>
              <p:cNvSpPr>
                <a:spLocks/>
              </p:cNvSpPr>
              <p:nvPr/>
            </p:nvSpPr>
            <p:spPr bwMode="auto">
              <a:xfrm>
                <a:off x="3924" y="4053"/>
                <a:ext cx="12" cy="14"/>
              </a:xfrm>
              <a:custGeom>
                <a:avLst/>
                <a:gdLst/>
                <a:ahLst/>
                <a:cxnLst>
                  <a:cxn ang="0">
                    <a:pos x="4" y="3"/>
                  </a:cxn>
                  <a:cxn ang="0">
                    <a:pos x="4" y="1"/>
                  </a:cxn>
                  <a:cxn ang="0">
                    <a:pos x="3" y="1"/>
                  </a:cxn>
                  <a:cxn ang="0">
                    <a:pos x="3" y="1"/>
                  </a:cxn>
                  <a:cxn ang="0">
                    <a:pos x="3" y="2"/>
                  </a:cxn>
                  <a:cxn ang="0">
                    <a:pos x="2" y="1"/>
                  </a:cxn>
                  <a:cxn ang="0">
                    <a:pos x="1" y="1"/>
                  </a:cxn>
                  <a:cxn ang="0">
                    <a:pos x="1" y="1"/>
                  </a:cxn>
                  <a:cxn ang="0">
                    <a:pos x="1" y="1"/>
                  </a:cxn>
                  <a:cxn ang="0">
                    <a:pos x="1" y="2"/>
                  </a:cxn>
                  <a:cxn ang="0">
                    <a:pos x="0" y="7"/>
                  </a:cxn>
                  <a:cxn ang="0">
                    <a:pos x="1" y="7"/>
                  </a:cxn>
                  <a:cxn ang="0">
                    <a:pos x="1" y="7"/>
                  </a:cxn>
                  <a:cxn ang="0">
                    <a:pos x="1" y="8"/>
                  </a:cxn>
                  <a:cxn ang="0">
                    <a:pos x="2" y="8"/>
                  </a:cxn>
                  <a:cxn ang="0">
                    <a:pos x="3" y="8"/>
                  </a:cxn>
                  <a:cxn ang="0">
                    <a:pos x="3" y="8"/>
                  </a:cxn>
                  <a:cxn ang="0">
                    <a:pos x="3" y="9"/>
                  </a:cxn>
                  <a:cxn ang="0">
                    <a:pos x="4" y="9"/>
                  </a:cxn>
                  <a:cxn ang="0">
                    <a:pos x="4" y="9"/>
                  </a:cxn>
                  <a:cxn ang="0">
                    <a:pos x="4" y="8"/>
                  </a:cxn>
                  <a:cxn ang="0">
                    <a:pos x="5" y="10"/>
                  </a:cxn>
                  <a:cxn ang="0">
                    <a:pos x="6" y="10"/>
                  </a:cxn>
                  <a:cxn ang="0">
                    <a:pos x="6" y="11"/>
                  </a:cxn>
                  <a:cxn ang="0">
                    <a:pos x="5" y="11"/>
                  </a:cxn>
                  <a:cxn ang="0">
                    <a:pos x="4" y="11"/>
                  </a:cxn>
                  <a:cxn ang="0">
                    <a:pos x="3" y="11"/>
                  </a:cxn>
                  <a:cxn ang="0">
                    <a:pos x="3" y="11"/>
                  </a:cxn>
                  <a:cxn ang="0">
                    <a:pos x="6" y="13"/>
                  </a:cxn>
                  <a:cxn ang="0">
                    <a:pos x="7" y="14"/>
                  </a:cxn>
                  <a:cxn ang="0">
                    <a:pos x="7" y="13"/>
                  </a:cxn>
                  <a:cxn ang="0">
                    <a:pos x="7" y="12"/>
                  </a:cxn>
                  <a:cxn ang="0">
                    <a:pos x="7" y="12"/>
                  </a:cxn>
                  <a:cxn ang="0">
                    <a:pos x="7" y="12"/>
                  </a:cxn>
                  <a:cxn ang="0">
                    <a:pos x="7" y="11"/>
                  </a:cxn>
                  <a:cxn ang="0">
                    <a:pos x="8" y="11"/>
                  </a:cxn>
                  <a:cxn ang="0">
                    <a:pos x="8" y="11"/>
                  </a:cxn>
                  <a:cxn ang="0">
                    <a:pos x="8" y="10"/>
                  </a:cxn>
                  <a:cxn ang="0">
                    <a:pos x="8" y="10"/>
                  </a:cxn>
                  <a:cxn ang="0">
                    <a:pos x="9" y="10"/>
                  </a:cxn>
                  <a:cxn ang="0">
                    <a:pos x="12" y="8"/>
                  </a:cxn>
                  <a:cxn ang="0">
                    <a:pos x="12" y="7"/>
                  </a:cxn>
                  <a:cxn ang="0">
                    <a:pos x="12" y="6"/>
                  </a:cxn>
                  <a:cxn ang="0">
                    <a:pos x="9" y="6"/>
                  </a:cxn>
                  <a:cxn ang="0">
                    <a:pos x="7" y="8"/>
                  </a:cxn>
                  <a:cxn ang="0">
                    <a:pos x="6" y="8"/>
                  </a:cxn>
                  <a:cxn ang="0">
                    <a:pos x="6" y="7"/>
                  </a:cxn>
                  <a:cxn ang="0">
                    <a:pos x="5" y="6"/>
                  </a:cxn>
                  <a:cxn ang="0">
                    <a:pos x="4" y="5"/>
                  </a:cxn>
                  <a:cxn ang="0">
                    <a:pos x="5" y="4"/>
                  </a:cxn>
                  <a:cxn ang="0">
                    <a:pos x="6" y="3"/>
                  </a:cxn>
                  <a:cxn ang="0">
                    <a:pos x="6" y="1"/>
                  </a:cxn>
                  <a:cxn ang="0">
                    <a:pos x="5" y="1"/>
                  </a:cxn>
                  <a:cxn ang="0">
                    <a:pos x="5" y="0"/>
                  </a:cxn>
                  <a:cxn ang="0">
                    <a:pos x="5" y="1"/>
                  </a:cxn>
                  <a:cxn ang="0">
                    <a:pos x="5" y="1"/>
                  </a:cxn>
                  <a:cxn ang="0">
                    <a:pos x="5" y="2"/>
                  </a:cxn>
                  <a:cxn ang="0">
                    <a:pos x="4" y="3"/>
                  </a:cxn>
                </a:cxnLst>
                <a:rect l="0" t="0" r="r" b="b"/>
                <a:pathLst>
                  <a:path w="12" h="14">
                    <a:moveTo>
                      <a:pt x="4" y="3"/>
                    </a:moveTo>
                    <a:lnTo>
                      <a:pt x="4" y="1"/>
                    </a:lnTo>
                    <a:lnTo>
                      <a:pt x="3" y="1"/>
                    </a:lnTo>
                    <a:lnTo>
                      <a:pt x="3" y="1"/>
                    </a:lnTo>
                    <a:lnTo>
                      <a:pt x="3" y="2"/>
                    </a:lnTo>
                    <a:lnTo>
                      <a:pt x="2" y="1"/>
                    </a:lnTo>
                    <a:lnTo>
                      <a:pt x="1" y="1"/>
                    </a:lnTo>
                    <a:lnTo>
                      <a:pt x="1" y="1"/>
                    </a:lnTo>
                    <a:lnTo>
                      <a:pt x="1" y="1"/>
                    </a:lnTo>
                    <a:lnTo>
                      <a:pt x="1" y="2"/>
                    </a:lnTo>
                    <a:lnTo>
                      <a:pt x="0" y="7"/>
                    </a:lnTo>
                    <a:lnTo>
                      <a:pt x="1" y="7"/>
                    </a:lnTo>
                    <a:lnTo>
                      <a:pt x="1" y="7"/>
                    </a:lnTo>
                    <a:lnTo>
                      <a:pt x="1" y="8"/>
                    </a:lnTo>
                    <a:lnTo>
                      <a:pt x="2" y="8"/>
                    </a:lnTo>
                    <a:lnTo>
                      <a:pt x="3" y="8"/>
                    </a:lnTo>
                    <a:lnTo>
                      <a:pt x="3" y="8"/>
                    </a:lnTo>
                    <a:lnTo>
                      <a:pt x="3" y="9"/>
                    </a:lnTo>
                    <a:lnTo>
                      <a:pt x="4" y="9"/>
                    </a:lnTo>
                    <a:lnTo>
                      <a:pt x="4" y="9"/>
                    </a:lnTo>
                    <a:lnTo>
                      <a:pt x="4" y="8"/>
                    </a:lnTo>
                    <a:lnTo>
                      <a:pt x="5" y="10"/>
                    </a:lnTo>
                    <a:lnTo>
                      <a:pt x="6" y="10"/>
                    </a:lnTo>
                    <a:lnTo>
                      <a:pt x="6" y="11"/>
                    </a:lnTo>
                    <a:lnTo>
                      <a:pt x="5" y="11"/>
                    </a:lnTo>
                    <a:lnTo>
                      <a:pt x="4" y="11"/>
                    </a:lnTo>
                    <a:lnTo>
                      <a:pt x="3" y="11"/>
                    </a:lnTo>
                    <a:lnTo>
                      <a:pt x="3" y="11"/>
                    </a:lnTo>
                    <a:lnTo>
                      <a:pt x="6" y="13"/>
                    </a:lnTo>
                    <a:lnTo>
                      <a:pt x="7" y="14"/>
                    </a:lnTo>
                    <a:lnTo>
                      <a:pt x="7" y="13"/>
                    </a:lnTo>
                    <a:lnTo>
                      <a:pt x="7" y="12"/>
                    </a:lnTo>
                    <a:lnTo>
                      <a:pt x="7" y="12"/>
                    </a:lnTo>
                    <a:lnTo>
                      <a:pt x="7" y="12"/>
                    </a:lnTo>
                    <a:lnTo>
                      <a:pt x="7" y="11"/>
                    </a:lnTo>
                    <a:lnTo>
                      <a:pt x="8" y="11"/>
                    </a:lnTo>
                    <a:lnTo>
                      <a:pt x="8" y="11"/>
                    </a:lnTo>
                    <a:lnTo>
                      <a:pt x="8" y="10"/>
                    </a:lnTo>
                    <a:lnTo>
                      <a:pt x="8" y="10"/>
                    </a:lnTo>
                    <a:lnTo>
                      <a:pt x="9" y="10"/>
                    </a:lnTo>
                    <a:lnTo>
                      <a:pt x="12" y="8"/>
                    </a:lnTo>
                    <a:lnTo>
                      <a:pt x="12" y="7"/>
                    </a:lnTo>
                    <a:lnTo>
                      <a:pt x="12" y="6"/>
                    </a:lnTo>
                    <a:lnTo>
                      <a:pt x="9" y="6"/>
                    </a:lnTo>
                    <a:lnTo>
                      <a:pt x="7" y="8"/>
                    </a:lnTo>
                    <a:lnTo>
                      <a:pt x="6" y="8"/>
                    </a:lnTo>
                    <a:lnTo>
                      <a:pt x="6" y="7"/>
                    </a:lnTo>
                    <a:lnTo>
                      <a:pt x="5" y="6"/>
                    </a:lnTo>
                    <a:lnTo>
                      <a:pt x="4" y="5"/>
                    </a:lnTo>
                    <a:lnTo>
                      <a:pt x="5" y="4"/>
                    </a:lnTo>
                    <a:lnTo>
                      <a:pt x="6" y="3"/>
                    </a:lnTo>
                    <a:lnTo>
                      <a:pt x="6" y="1"/>
                    </a:lnTo>
                    <a:lnTo>
                      <a:pt x="5" y="1"/>
                    </a:lnTo>
                    <a:lnTo>
                      <a:pt x="5" y="0"/>
                    </a:lnTo>
                    <a:lnTo>
                      <a:pt x="5" y="1"/>
                    </a:lnTo>
                    <a:lnTo>
                      <a:pt x="5" y="1"/>
                    </a:lnTo>
                    <a:lnTo>
                      <a:pt x="5" y="2"/>
                    </a:lnTo>
                    <a:lnTo>
                      <a:pt x="4"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1" name="Freeform 243"/>
              <p:cNvSpPr>
                <a:spLocks/>
              </p:cNvSpPr>
              <p:nvPr/>
            </p:nvSpPr>
            <p:spPr bwMode="auto">
              <a:xfrm>
                <a:off x="3992" y="4050"/>
                <a:ext cx="4" cy="3"/>
              </a:xfrm>
              <a:custGeom>
                <a:avLst/>
                <a:gdLst/>
                <a:ahLst/>
                <a:cxnLst>
                  <a:cxn ang="0">
                    <a:pos x="3" y="3"/>
                  </a:cxn>
                  <a:cxn ang="0">
                    <a:pos x="4" y="1"/>
                  </a:cxn>
                  <a:cxn ang="0">
                    <a:pos x="3" y="1"/>
                  </a:cxn>
                  <a:cxn ang="0">
                    <a:pos x="3" y="1"/>
                  </a:cxn>
                  <a:cxn ang="0">
                    <a:pos x="3" y="1"/>
                  </a:cxn>
                  <a:cxn ang="0">
                    <a:pos x="2" y="1"/>
                  </a:cxn>
                  <a:cxn ang="0">
                    <a:pos x="2" y="1"/>
                  </a:cxn>
                  <a:cxn ang="0">
                    <a:pos x="1" y="1"/>
                  </a:cxn>
                  <a:cxn ang="0">
                    <a:pos x="1" y="2"/>
                  </a:cxn>
                  <a:cxn ang="0">
                    <a:pos x="1" y="1"/>
                  </a:cxn>
                  <a:cxn ang="0">
                    <a:pos x="1" y="1"/>
                  </a:cxn>
                  <a:cxn ang="0">
                    <a:pos x="1" y="0"/>
                  </a:cxn>
                  <a:cxn ang="0">
                    <a:pos x="1" y="0"/>
                  </a:cxn>
                  <a:cxn ang="0">
                    <a:pos x="0" y="0"/>
                  </a:cxn>
                  <a:cxn ang="0">
                    <a:pos x="1" y="1"/>
                  </a:cxn>
                  <a:cxn ang="0">
                    <a:pos x="2" y="3"/>
                  </a:cxn>
                  <a:cxn ang="0">
                    <a:pos x="3" y="3"/>
                  </a:cxn>
                  <a:cxn ang="0">
                    <a:pos x="3" y="3"/>
                  </a:cxn>
                </a:cxnLst>
                <a:rect l="0" t="0" r="r" b="b"/>
                <a:pathLst>
                  <a:path w="4" h="3">
                    <a:moveTo>
                      <a:pt x="3" y="3"/>
                    </a:moveTo>
                    <a:lnTo>
                      <a:pt x="4" y="1"/>
                    </a:lnTo>
                    <a:lnTo>
                      <a:pt x="3" y="1"/>
                    </a:lnTo>
                    <a:lnTo>
                      <a:pt x="3" y="1"/>
                    </a:lnTo>
                    <a:lnTo>
                      <a:pt x="3" y="1"/>
                    </a:lnTo>
                    <a:lnTo>
                      <a:pt x="2" y="1"/>
                    </a:lnTo>
                    <a:lnTo>
                      <a:pt x="2" y="1"/>
                    </a:lnTo>
                    <a:lnTo>
                      <a:pt x="1" y="1"/>
                    </a:lnTo>
                    <a:lnTo>
                      <a:pt x="1" y="2"/>
                    </a:lnTo>
                    <a:lnTo>
                      <a:pt x="1" y="1"/>
                    </a:lnTo>
                    <a:lnTo>
                      <a:pt x="1" y="1"/>
                    </a:lnTo>
                    <a:lnTo>
                      <a:pt x="1" y="0"/>
                    </a:lnTo>
                    <a:lnTo>
                      <a:pt x="1" y="0"/>
                    </a:lnTo>
                    <a:lnTo>
                      <a:pt x="0" y="0"/>
                    </a:lnTo>
                    <a:lnTo>
                      <a:pt x="1" y="1"/>
                    </a:lnTo>
                    <a:lnTo>
                      <a:pt x="2" y="3"/>
                    </a:lnTo>
                    <a:lnTo>
                      <a:pt x="3" y="3"/>
                    </a:lnTo>
                    <a:lnTo>
                      <a:pt x="3"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2" name="Freeform 244"/>
              <p:cNvSpPr>
                <a:spLocks/>
              </p:cNvSpPr>
              <p:nvPr/>
            </p:nvSpPr>
            <p:spPr bwMode="auto">
              <a:xfrm>
                <a:off x="3974" y="4078"/>
                <a:ext cx="5" cy="1"/>
              </a:xfrm>
              <a:custGeom>
                <a:avLst/>
                <a:gdLst/>
                <a:ahLst/>
                <a:cxnLst>
                  <a:cxn ang="0">
                    <a:pos x="4" y="1"/>
                  </a:cxn>
                  <a:cxn ang="0">
                    <a:pos x="3" y="1"/>
                  </a:cxn>
                  <a:cxn ang="0">
                    <a:pos x="1" y="1"/>
                  </a:cxn>
                  <a:cxn ang="0">
                    <a:pos x="0" y="1"/>
                  </a:cxn>
                  <a:cxn ang="0">
                    <a:pos x="0" y="1"/>
                  </a:cxn>
                  <a:cxn ang="0">
                    <a:pos x="0" y="1"/>
                  </a:cxn>
                  <a:cxn ang="0">
                    <a:pos x="1" y="1"/>
                  </a:cxn>
                  <a:cxn ang="0">
                    <a:pos x="2" y="1"/>
                  </a:cxn>
                  <a:cxn ang="0">
                    <a:pos x="3" y="1"/>
                  </a:cxn>
                  <a:cxn ang="0">
                    <a:pos x="3" y="1"/>
                  </a:cxn>
                  <a:cxn ang="0">
                    <a:pos x="4" y="1"/>
                  </a:cxn>
                  <a:cxn ang="0">
                    <a:pos x="5" y="1"/>
                  </a:cxn>
                  <a:cxn ang="0">
                    <a:pos x="5" y="1"/>
                  </a:cxn>
                  <a:cxn ang="0">
                    <a:pos x="5" y="0"/>
                  </a:cxn>
                  <a:cxn ang="0">
                    <a:pos x="5" y="0"/>
                  </a:cxn>
                  <a:cxn ang="0">
                    <a:pos x="4" y="1"/>
                  </a:cxn>
                </a:cxnLst>
                <a:rect l="0" t="0" r="r" b="b"/>
                <a:pathLst>
                  <a:path w="5" h="1">
                    <a:moveTo>
                      <a:pt x="4" y="1"/>
                    </a:moveTo>
                    <a:lnTo>
                      <a:pt x="3" y="1"/>
                    </a:lnTo>
                    <a:lnTo>
                      <a:pt x="1" y="1"/>
                    </a:lnTo>
                    <a:lnTo>
                      <a:pt x="0" y="1"/>
                    </a:lnTo>
                    <a:lnTo>
                      <a:pt x="0" y="1"/>
                    </a:lnTo>
                    <a:lnTo>
                      <a:pt x="0" y="1"/>
                    </a:lnTo>
                    <a:lnTo>
                      <a:pt x="1" y="1"/>
                    </a:lnTo>
                    <a:lnTo>
                      <a:pt x="2" y="1"/>
                    </a:lnTo>
                    <a:lnTo>
                      <a:pt x="3" y="1"/>
                    </a:lnTo>
                    <a:lnTo>
                      <a:pt x="3" y="1"/>
                    </a:lnTo>
                    <a:lnTo>
                      <a:pt x="4" y="1"/>
                    </a:lnTo>
                    <a:lnTo>
                      <a:pt x="5" y="1"/>
                    </a:lnTo>
                    <a:lnTo>
                      <a:pt x="5" y="1"/>
                    </a:lnTo>
                    <a:lnTo>
                      <a:pt x="5" y="0"/>
                    </a:lnTo>
                    <a:lnTo>
                      <a:pt x="5" y="0"/>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3" name="Freeform 245"/>
              <p:cNvSpPr>
                <a:spLocks/>
              </p:cNvSpPr>
              <p:nvPr/>
            </p:nvSpPr>
            <p:spPr bwMode="auto">
              <a:xfrm>
                <a:off x="3939" y="4080"/>
                <a:ext cx="1" cy="2"/>
              </a:xfrm>
              <a:custGeom>
                <a:avLst/>
                <a:gdLst/>
                <a:ahLst/>
                <a:cxnLst>
                  <a:cxn ang="0">
                    <a:pos x="0" y="1"/>
                  </a:cxn>
                  <a:cxn ang="0">
                    <a:pos x="0" y="1"/>
                  </a:cxn>
                  <a:cxn ang="0">
                    <a:pos x="0" y="1"/>
                  </a:cxn>
                  <a:cxn ang="0">
                    <a:pos x="0" y="2"/>
                  </a:cxn>
                  <a:cxn ang="0">
                    <a:pos x="1" y="2"/>
                  </a:cxn>
                  <a:cxn ang="0">
                    <a:pos x="1" y="2"/>
                  </a:cxn>
                  <a:cxn ang="0">
                    <a:pos x="1" y="2"/>
                  </a:cxn>
                  <a:cxn ang="0">
                    <a:pos x="1" y="2"/>
                  </a:cxn>
                  <a:cxn ang="0">
                    <a:pos x="1" y="0"/>
                  </a:cxn>
                  <a:cxn ang="0">
                    <a:pos x="0" y="1"/>
                  </a:cxn>
                </a:cxnLst>
                <a:rect l="0" t="0" r="r" b="b"/>
                <a:pathLst>
                  <a:path w="1" h="2">
                    <a:moveTo>
                      <a:pt x="0" y="1"/>
                    </a:moveTo>
                    <a:lnTo>
                      <a:pt x="0" y="1"/>
                    </a:lnTo>
                    <a:lnTo>
                      <a:pt x="0" y="1"/>
                    </a:lnTo>
                    <a:lnTo>
                      <a:pt x="0" y="2"/>
                    </a:lnTo>
                    <a:lnTo>
                      <a:pt x="1" y="2"/>
                    </a:lnTo>
                    <a:lnTo>
                      <a:pt x="1" y="2"/>
                    </a:lnTo>
                    <a:lnTo>
                      <a:pt x="1" y="2"/>
                    </a:lnTo>
                    <a:lnTo>
                      <a:pt x="1" y="2"/>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4" name="Freeform 246"/>
              <p:cNvSpPr>
                <a:spLocks/>
              </p:cNvSpPr>
              <p:nvPr/>
            </p:nvSpPr>
            <p:spPr bwMode="auto">
              <a:xfrm>
                <a:off x="3941" y="4082"/>
                <a:ext cx="1" cy="1"/>
              </a:xfrm>
              <a:custGeom>
                <a:avLst/>
                <a:gdLst/>
                <a:ahLst/>
                <a:cxnLst>
                  <a:cxn ang="0">
                    <a:pos x="1" y="0"/>
                  </a:cxn>
                  <a:cxn ang="0">
                    <a:pos x="0" y="0"/>
                  </a:cxn>
                  <a:cxn ang="0">
                    <a:pos x="0" y="0"/>
                  </a:cxn>
                  <a:cxn ang="0">
                    <a:pos x="0" y="1"/>
                  </a:cxn>
                  <a:cxn ang="0">
                    <a:pos x="0" y="1"/>
                  </a:cxn>
                  <a:cxn ang="0">
                    <a:pos x="1" y="1"/>
                  </a:cxn>
                  <a:cxn ang="0">
                    <a:pos x="1" y="1"/>
                  </a:cxn>
                  <a:cxn ang="0">
                    <a:pos x="1" y="1"/>
                  </a:cxn>
                  <a:cxn ang="0">
                    <a:pos x="1" y="0"/>
                  </a:cxn>
                  <a:cxn ang="0">
                    <a:pos x="1" y="0"/>
                  </a:cxn>
                </a:cxnLst>
                <a:rect l="0" t="0" r="r" b="b"/>
                <a:pathLst>
                  <a:path w="1" h="1">
                    <a:moveTo>
                      <a:pt x="1" y="0"/>
                    </a:moveTo>
                    <a:lnTo>
                      <a:pt x="0" y="0"/>
                    </a:lnTo>
                    <a:lnTo>
                      <a:pt x="0" y="0"/>
                    </a:lnTo>
                    <a:lnTo>
                      <a:pt x="0" y="1"/>
                    </a:lnTo>
                    <a:lnTo>
                      <a:pt x="0" y="1"/>
                    </a:lnTo>
                    <a:lnTo>
                      <a:pt x="1" y="1"/>
                    </a:lnTo>
                    <a:lnTo>
                      <a:pt x="1" y="1"/>
                    </a:lnTo>
                    <a:lnTo>
                      <a:pt x="1"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5" name="Freeform 247"/>
              <p:cNvSpPr>
                <a:spLocks/>
              </p:cNvSpPr>
              <p:nvPr/>
            </p:nvSpPr>
            <p:spPr bwMode="auto">
              <a:xfrm>
                <a:off x="3932" y="4070"/>
                <a:ext cx="7" cy="5"/>
              </a:xfrm>
              <a:custGeom>
                <a:avLst/>
                <a:gdLst/>
                <a:ahLst/>
                <a:cxnLst>
                  <a:cxn ang="0">
                    <a:pos x="5" y="4"/>
                  </a:cxn>
                  <a:cxn ang="0">
                    <a:pos x="6" y="5"/>
                  </a:cxn>
                  <a:cxn ang="0">
                    <a:pos x="6" y="5"/>
                  </a:cxn>
                  <a:cxn ang="0">
                    <a:pos x="7" y="4"/>
                  </a:cxn>
                  <a:cxn ang="0">
                    <a:pos x="7" y="3"/>
                  </a:cxn>
                  <a:cxn ang="0">
                    <a:pos x="6" y="2"/>
                  </a:cxn>
                  <a:cxn ang="0">
                    <a:pos x="6" y="2"/>
                  </a:cxn>
                  <a:cxn ang="0">
                    <a:pos x="6" y="3"/>
                  </a:cxn>
                  <a:cxn ang="0">
                    <a:pos x="6" y="2"/>
                  </a:cxn>
                  <a:cxn ang="0">
                    <a:pos x="5" y="2"/>
                  </a:cxn>
                  <a:cxn ang="0">
                    <a:pos x="5" y="1"/>
                  </a:cxn>
                  <a:cxn ang="0">
                    <a:pos x="4" y="1"/>
                  </a:cxn>
                  <a:cxn ang="0">
                    <a:pos x="3" y="2"/>
                  </a:cxn>
                  <a:cxn ang="0">
                    <a:pos x="3" y="2"/>
                  </a:cxn>
                  <a:cxn ang="0">
                    <a:pos x="3" y="2"/>
                  </a:cxn>
                  <a:cxn ang="0">
                    <a:pos x="3" y="1"/>
                  </a:cxn>
                  <a:cxn ang="0">
                    <a:pos x="3" y="1"/>
                  </a:cxn>
                  <a:cxn ang="0">
                    <a:pos x="3" y="1"/>
                  </a:cxn>
                  <a:cxn ang="0">
                    <a:pos x="2" y="1"/>
                  </a:cxn>
                  <a:cxn ang="0">
                    <a:pos x="2" y="0"/>
                  </a:cxn>
                  <a:cxn ang="0">
                    <a:pos x="2" y="0"/>
                  </a:cxn>
                  <a:cxn ang="0">
                    <a:pos x="2" y="0"/>
                  </a:cxn>
                  <a:cxn ang="0">
                    <a:pos x="2" y="1"/>
                  </a:cxn>
                  <a:cxn ang="0">
                    <a:pos x="1" y="1"/>
                  </a:cxn>
                  <a:cxn ang="0">
                    <a:pos x="0" y="1"/>
                  </a:cxn>
                  <a:cxn ang="0">
                    <a:pos x="1" y="2"/>
                  </a:cxn>
                  <a:cxn ang="0">
                    <a:pos x="2" y="3"/>
                  </a:cxn>
                  <a:cxn ang="0">
                    <a:pos x="2" y="3"/>
                  </a:cxn>
                  <a:cxn ang="0">
                    <a:pos x="2" y="4"/>
                  </a:cxn>
                  <a:cxn ang="0">
                    <a:pos x="3" y="4"/>
                  </a:cxn>
                  <a:cxn ang="0">
                    <a:pos x="3" y="4"/>
                  </a:cxn>
                  <a:cxn ang="0">
                    <a:pos x="3" y="4"/>
                  </a:cxn>
                  <a:cxn ang="0">
                    <a:pos x="3" y="3"/>
                  </a:cxn>
                  <a:cxn ang="0">
                    <a:pos x="5" y="4"/>
                  </a:cxn>
                </a:cxnLst>
                <a:rect l="0" t="0" r="r" b="b"/>
                <a:pathLst>
                  <a:path w="7" h="5">
                    <a:moveTo>
                      <a:pt x="5" y="4"/>
                    </a:moveTo>
                    <a:lnTo>
                      <a:pt x="6" y="5"/>
                    </a:lnTo>
                    <a:lnTo>
                      <a:pt x="6" y="5"/>
                    </a:lnTo>
                    <a:lnTo>
                      <a:pt x="7" y="4"/>
                    </a:lnTo>
                    <a:lnTo>
                      <a:pt x="7" y="3"/>
                    </a:lnTo>
                    <a:lnTo>
                      <a:pt x="6" y="2"/>
                    </a:lnTo>
                    <a:lnTo>
                      <a:pt x="6" y="2"/>
                    </a:lnTo>
                    <a:lnTo>
                      <a:pt x="6" y="3"/>
                    </a:lnTo>
                    <a:lnTo>
                      <a:pt x="6" y="2"/>
                    </a:lnTo>
                    <a:lnTo>
                      <a:pt x="5" y="2"/>
                    </a:lnTo>
                    <a:lnTo>
                      <a:pt x="5" y="1"/>
                    </a:lnTo>
                    <a:lnTo>
                      <a:pt x="4" y="1"/>
                    </a:lnTo>
                    <a:lnTo>
                      <a:pt x="3" y="2"/>
                    </a:lnTo>
                    <a:lnTo>
                      <a:pt x="3" y="2"/>
                    </a:lnTo>
                    <a:lnTo>
                      <a:pt x="3" y="2"/>
                    </a:lnTo>
                    <a:lnTo>
                      <a:pt x="3" y="1"/>
                    </a:lnTo>
                    <a:lnTo>
                      <a:pt x="3" y="1"/>
                    </a:lnTo>
                    <a:lnTo>
                      <a:pt x="3" y="1"/>
                    </a:lnTo>
                    <a:lnTo>
                      <a:pt x="2" y="1"/>
                    </a:lnTo>
                    <a:lnTo>
                      <a:pt x="2" y="0"/>
                    </a:lnTo>
                    <a:lnTo>
                      <a:pt x="2" y="0"/>
                    </a:lnTo>
                    <a:lnTo>
                      <a:pt x="2" y="0"/>
                    </a:lnTo>
                    <a:lnTo>
                      <a:pt x="2" y="1"/>
                    </a:lnTo>
                    <a:lnTo>
                      <a:pt x="1" y="1"/>
                    </a:lnTo>
                    <a:lnTo>
                      <a:pt x="0" y="1"/>
                    </a:lnTo>
                    <a:lnTo>
                      <a:pt x="1" y="2"/>
                    </a:lnTo>
                    <a:lnTo>
                      <a:pt x="2" y="3"/>
                    </a:lnTo>
                    <a:lnTo>
                      <a:pt x="2" y="3"/>
                    </a:lnTo>
                    <a:lnTo>
                      <a:pt x="2" y="4"/>
                    </a:lnTo>
                    <a:lnTo>
                      <a:pt x="3" y="4"/>
                    </a:lnTo>
                    <a:lnTo>
                      <a:pt x="3" y="4"/>
                    </a:lnTo>
                    <a:lnTo>
                      <a:pt x="3" y="4"/>
                    </a:lnTo>
                    <a:lnTo>
                      <a:pt x="3" y="3"/>
                    </a:lnTo>
                    <a:lnTo>
                      <a:pt x="5"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6" name="Freeform 248"/>
              <p:cNvSpPr>
                <a:spLocks/>
              </p:cNvSpPr>
              <p:nvPr/>
            </p:nvSpPr>
            <p:spPr bwMode="auto">
              <a:xfrm>
                <a:off x="3924" y="4065"/>
                <a:ext cx="8" cy="7"/>
              </a:xfrm>
              <a:custGeom>
                <a:avLst/>
                <a:gdLst/>
                <a:ahLst/>
                <a:cxnLst>
                  <a:cxn ang="0">
                    <a:pos x="7" y="3"/>
                  </a:cxn>
                  <a:cxn ang="0">
                    <a:pos x="7" y="3"/>
                  </a:cxn>
                  <a:cxn ang="0">
                    <a:pos x="7" y="3"/>
                  </a:cxn>
                  <a:cxn ang="0">
                    <a:pos x="6" y="3"/>
                  </a:cxn>
                  <a:cxn ang="0">
                    <a:pos x="6" y="3"/>
                  </a:cxn>
                  <a:cxn ang="0">
                    <a:pos x="5" y="1"/>
                  </a:cxn>
                  <a:cxn ang="0">
                    <a:pos x="5" y="2"/>
                  </a:cxn>
                  <a:cxn ang="0">
                    <a:pos x="4" y="1"/>
                  </a:cxn>
                  <a:cxn ang="0">
                    <a:pos x="3" y="1"/>
                  </a:cxn>
                  <a:cxn ang="0">
                    <a:pos x="3" y="1"/>
                  </a:cxn>
                  <a:cxn ang="0">
                    <a:pos x="3" y="2"/>
                  </a:cxn>
                  <a:cxn ang="0">
                    <a:pos x="3" y="2"/>
                  </a:cxn>
                  <a:cxn ang="0">
                    <a:pos x="3" y="1"/>
                  </a:cxn>
                  <a:cxn ang="0">
                    <a:pos x="2" y="1"/>
                  </a:cxn>
                  <a:cxn ang="0">
                    <a:pos x="2" y="0"/>
                  </a:cxn>
                  <a:cxn ang="0">
                    <a:pos x="1" y="0"/>
                  </a:cxn>
                  <a:cxn ang="0">
                    <a:pos x="0" y="0"/>
                  </a:cxn>
                  <a:cxn ang="0">
                    <a:pos x="0" y="1"/>
                  </a:cxn>
                  <a:cxn ang="0">
                    <a:pos x="0" y="1"/>
                  </a:cxn>
                  <a:cxn ang="0">
                    <a:pos x="1" y="3"/>
                  </a:cxn>
                  <a:cxn ang="0">
                    <a:pos x="1" y="4"/>
                  </a:cxn>
                  <a:cxn ang="0">
                    <a:pos x="3" y="4"/>
                  </a:cxn>
                  <a:cxn ang="0">
                    <a:pos x="3" y="6"/>
                  </a:cxn>
                  <a:cxn ang="0">
                    <a:pos x="3" y="7"/>
                  </a:cxn>
                  <a:cxn ang="0">
                    <a:pos x="5" y="7"/>
                  </a:cxn>
                  <a:cxn ang="0">
                    <a:pos x="4" y="7"/>
                  </a:cxn>
                  <a:cxn ang="0">
                    <a:pos x="4" y="7"/>
                  </a:cxn>
                  <a:cxn ang="0">
                    <a:pos x="5" y="7"/>
                  </a:cxn>
                  <a:cxn ang="0">
                    <a:pos x="6" y="7"/>
                  </a:cxn>
                  <a:cxn ang="0">
                    <a:pos x="6" y="7"/>
                  </a:cxn>
                  <a:cxn ang="0">
                    <a:pos x="6" y="7"/>
                  </a:cxn>
                  <a:cxn ang="0">
                    <a:pos x="6" y="7"/>
                  </a:cxn>
                  <a:cxn ang="0">
                    <a:pos x="7" y="7"/>
                  </a:cxn>
                  <a:cxn ang="0">
                    <a:pos x="7" y="7"/>
                  </a:cxn>
                  <a:cxn ang="0">
                    <a:pos x="7" y="7"/>
                  </a:cxn>
                  <a:cxn ang="0">
                    <a:pos x="7" y="5"/>
                  </a:cxn>
                  <a:cxn ang="0">
                    <a:pos x="8" y="5"/>
                  </a:cxn>
                  <a:cxn ang="0">
                    <a:pos x="8" y="4"/>
                  </a:cxn>
                  <a:cxn ang="0">
                    <a:pos x="8" y="3"/>
                  </a:cxn>
                  <a:cxn ang="0">
                    <a:pos x="7" y="3"/>
                  </a:cxn>
                </a:cxnLst>
                <a:rect l="0" t="0" r="r" b="b"/>
                <a:pathLst>
                  <a:path w="8" h="7">
                    <a:moveTo>
                      <a:pt x="7" y="3"/>
                    </a:moveTo>
                    <a:lnTo>
                      <a:pt x="7" y="3"/>
                    </a:lnTo>
                    <a:lnTo>
                      <a:pt x="7" y="3"/>
                    </a:lnTo>
                    <a:lnTo>
                      <a:pt x="6" y="3"/>
                    </a:lnTo>
                    <a:lnTo>
                      <a:pt x="6" y="3"/>
                    </a:lnTo>
                    <a:lnTo>
                      <a:pt x="5" y="1"/>
                    </a:lnTo>
                    <a:lnTo>
                      <a:pt x="5" y="2"/>
                    </a:lnTo>
                    <a:lnTo>
                      <a:pt x="4" y="1"/>
                    </a:lnTo>
                    <a:lnTo>
                      <a:pt x="3" y="1"/>
                    </a:lnTo>
                    <a:lnTo>
                      <a:pt x="3" y="1"/>
                    </a:lnTo>
                    <a:lnTo>
                      <a:pt x="3" y="2"/>
                    </a:lnTo>
                    <a:lnTo>
                      <a:pt x="3" y="2"/>
                    </a:lnTo>
                    <a:lnTo>
                      <a:pt x="3" y="1"/>
                    </a:lnTo>
                    <a:lnTo>
                      <a:pt x="2" y="1"/>
                    </a:lnTo>
                    <a:lnTo>
                      <a:pt x="2" y="0"/>
                    </a:lnTo>
                    <a:lnTo>
                      <a:pt x="1" y="0"/>
                    </a:lnTo>
                    <a:lnTo>
                      <a:pt x="0" y="0"/>
                    </a:lnTo>
                    <a:lnTo>
                      <a:pt x="0" y="1"/>
                    </a:lnTo>
                    <a:lnTo>
                      <a:pt x="0" y="1"/>
                    </a:lnTo>
                    <a:lnTo>
                      <a:pt x="1" y="3"/>
                    </a:lnTo>
                    <a:lnTo>
                      <a:pt x="1" y="4"/>
                    </a:lnTo>
                    <a:lnTo>
                      <a:pt x="3" y="4"/>
                    </a:lnTo>
                    <a:lnTo>
                      <a:pt x="3" y="6"/>
                    </a:lnTo>
                    <a:lnTo>
                      <a:pt x="3" y="7"/>
                    </a:lnTo>
                    <a:lnTo>
                      <a:pt x="5" y="7"/>
                    </a:lnTo>
                    <a:lnTo>
                      <a:pt x="4" y="7"/>
                    </a:lnTo>
                    <a:lnTo>
                      <a:pt x="4" y="7"/>
                    </a:lnTo>
                    <a:lnTo>
                      <a:pt x="5" y="7"/>
                    </a:lnTo>
                    <a:lnTo>
                      <a:pt x="6" y="7"/>
                    </a:lnTo>
                    <a:lnTo>
                      <a:pt x="6" y="7"/>
                    </a:lnTo>
                    <a:lnTo>
                      <a:pt x="6" y="7"/>
                    </a:lnTo>
                    <a:lnTo>
                      <a:pt x="6" y="7"/>
                    </a:lnTo>
                    <a:lnTo>
                      <a:pt x="7" y="7"/>
                    </a:lnTo>
                    <a:lnTo>
                      <a:pt x="7" y="7"/>
                    </a:lnTo>
                    <a:lnTo>
                      <a:pt x="7" y="7"/>
                    </a:lnTo>
                    <a:lnTo>
                      <a:pt x="7" y="5"/>
                    </a:lnTo>
                    <a:lnTo>
                      <a:pt x="8" y="5"/>
                    </a:lnTo>
                    <a:lnTo>
                      <a:pt x="8" y="4"/>
                    </a:lnTo>
                    <a:lnTo>
                      <a:pt x="8" y="3"/>
                    </a:lnTo>
                    <a:lnTo>
                      <a:pt x="7"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7" name="Freeform 249"/>
              <p:cNvSpPr>
                <a:spLocks/>
              </p:cNvSpPr>
              <p:nvPr/>
            </p:nvSpPr>
            <p:spPr bwMode="auto">
              <a:xfrm>
                <a:off x="3937" y="4057"/>
                <a:ext cx="15" cy="23"/>
              </a:xfrm>
              <a:custGeom>
                <a:avLst/>
                <a:gdLst/>
                <a:ahLst/>
                <a:cxnLst>
                  <a:cxn ang="0">
                    <a:pos x="13" y="23"/>
                  </a:cxn>
                  <a:cxn ang="0">
                    <a:pos x="14" y="22"/>
                  </a:cxn>
                  <a:cxn ang="0">
                    <a:pos x="15" y="2"/>
                  </a:cxn>
                  <a:cxn ang="0">
                    <a:pos x="13" y="1"/>
                  </a:cxn>
                  <a:cxn ang="0">
                    <a:pos x="12" y="1"/>
                  </a:cxn>
                  <a:cxn ang="0">
                    <a:pos x="9" y="0"/>
                  </a:cxn>
                  <a:cxn ang="0">
                    <a:pos x="8" y="3"/>
                  </a:cxn>
                  <a:cxn ang="0">
                    <a:pos x="7" y="3"/>
                  </a:cxn>
                  <a:cxn ang="0">
                    <a:pos x="6" y="3"/>
                  </a:cxn>
                  <a:cxn ang="0">
                    <a:pos x="7" y="4"/>
                  </a:cxn>
                  <a:cxn ang="0">
                    <a:pos x="6" y="5"/>
                  </a:cxn>
                  <a:cxn ang="0">
                    <a:pos x="5" y="5"/>
                  </a:cxn>
                  <a:cxn ang="0">
                    <a:pos x="5" y="8"/>
                  </a:cxn>
                  <a:cxn ang="0">
                    <a:pos x="8" y="8"/>
                  </a:cxn>
                  <a:cxn ang="0">
                    <a:pos x="11" y="8"/>
                  </a:cxn>
                  <a:cxn ang="0">
                    <a:pos x="11" y="10"/>
                  </a:cxn>
                  <a:cxn ang="0">
                    <a:pos x="8" y="11"/>
                  </a:cxn>
                  <a:cxn ang="0">
                    <a:pos x="7" y="12"/>
                  </a:cxn>
                  <a:cxn ang="0">
                    <a:pos x="8" y="15"/>
                  </a:cxn>
                  <a:cxn ang="0">
                    <a:pos x="11" y="18"/>
                  </a:cxn>
                  <a:cxn ang="0">
                    <a:pos x="10" y="18"/>
                  </a:cxn>
                  <a:cxn ang="0">
                    <a:pos x="8" y="17"/>
                  </a:cxn>
                  <a:cxn ang="0">
                    <a:pos x="7" y="16"/>
                  </a:cxn>
                  <a:cxn ang="0">
                    <a:pos x="6" y="18"/>
                  </a:cxn>
                  <a:cxn ang="0">
                    <a:pos x="7" y="18"/>
                  </a:cxn>
                  <a:cxn ang="0">
                    <a:pos x="6" y="18"/>
                  </a:cxn>
                  <a:cxn ang="0">
                    <a:pos x="2" y="16"/>
                  </a:cxn>
                  <a:cxn ang="0">
                    <a:pos x="4" y="18"/>
                  </a:cxn>
                  <a:cxn ang="0">
                    <a:pos x="3" y="18"/>
                  </a:cxn>
                  <a:cxn ang="0">
                    <a:pos x="1" y="18"/>
                  </a:cxn>
                  <a:cxn ang="0">
                    <a:pos x="0" y="19"/>
                  </a:cxn>
                  <a:cxn ang="0">
                    <a:pos x="1" y="20"/>
                  </a:cxn>
                  <a:cxn ang="0">
                    <a:pos x="1" y="21"/>
                  </a:cxn>
                  <a:cxn ang="0">
                    <a:pos x="3" y="21"/>
                  </a:cxn>
                  <a:cxn ang="0">
                    <a:pos x="2" y="22"/>
                  </a:cxn>
                  <a:cxn ang="0">
                    <a:pos x="3" y="22"/>
                  </a:cxn>
                  <a:cxn ang="0">
                    <a:pos x="4" y="22"/>
                  </a:cxn>
                  <a:cxn ang="0">
                    <a:pos x="6" y="22"/>
                  </a:cxn>
                  <a:cxn ang="0">
                    <a:pos x="8" y="22"/>
                  </a:cxn>
                  <a:cxn ang="0">
                    <a:pos x="13" y="23"/>
                  </a:cxn>
                </a:cxnLst>
                <a:rect l="0" t="0" r="r" b="b"/>
                <a:pathLst>
                  <a:path w="15" h="23">
                    <a:moveTo>
                      <a:pt x="13" y="23"/>
                    </a:moveTo>
                    <a:lnTo>
                      <a:pt x="13" y="23"/>
                    </a:lnTo>
                    <a:lnTo>
                      <a:pt x="15" y="23"/>
                    </a:lnTo>
                    <a:lnTo>
                      <a:pt x="14" y="22"/>
                    </a:lnTo>
                    <a:lnTo>
                      <a:pt x="15" y="22"/>
                    </a:lnTo>
                    <a:lnTo>
                      <a:pt x="15" y="2"/>
                    </a:lnTo>
                    <a:lnTo>
                      <a:pt x="15" y="0"/>
                    </a:lnTo>
                    <a:lnTo>
                      <a:pt x="13" y="1"/>
                    </a:lnTo>
                    <a:lnTo>
                      <a:pt x="12" y="2"/>
                    </a:lnTo>
                    <a:lnTo>
                      <a:pt x="12" y="1"/>
                    </a:lnTo>
                    <a:lnTo>
                      <a:pt x="11" y="0"/>
                    </a:lnTo>
                    <a:lnTo>
                      <a:pt x="9" y="0"/>
                    </a:lnTo>
                    <a:lnTo>
                      <a:pt x="8" y="3"/>
                    </a:lnTo>
                    <a:lnTo>
                      <a:pt x="8" y="3"/>
                    </a:lnTo>
                    <a:lnTo>
                      <a:pt x="8" y="3"/>
                    </a:lnTo>
                    <a:lnTo>
                      <a:pt x="7" y="3"/>
                    </a:lnTo>
                    <a:lnTo>
                      <a:pt x="5" y="3"/>
                    </a:lnTo>
                    <a:lnTo>
                      <a:pt x="6" y="3"/>
                    </a:lnTo>
                    <a:lnTo>
                      <a:pt x="6" y="4"/>
                    </a:lnTo>
                    <a:lnTo>
                      <a:pt x="7" y="4"/>
                    </a:lnTo>
                    <a:lnTo>
                      <a:pt x="7" y="5"/>
                    </a:lnTo>
                    <a:lnTo>
                      <a:pt x="6" y="5"/>
                    </a:lnTo>
                    <a:lnTo>
                      <a:pt x="5" y="4"/>
                    </a:lnTo>
                    <a:lnTo>
                      <a:pt x="5" y="5"/>
                    </a:lnTo>
                    <a:lnTo>
                      <a:pt x="4" y="8"/>
                    </a:lnTo>
                    <a:lnTo>
                      <a:pt x="5" y="8"/>
                    </a:lnTo>
                    <a:lnTo>
                      <a:pt x="7" y="9"/>
                    </a:lnTo>
                    <a:lnTo>
                      <a:pt x="8" y="8"/>
                    </a:lnTo>
                    <a:lnTo>
                      <a:pt x="10" y="8"/>
                    </a:lnTo>
                    <a:lnTo>
                      <a:pt x="11" y="8"/>
                    </a:lnTo>
                    <a:lnTo>
                      <a:pt x="11" y="9"/>
                    </a:lnTo>
                    <a:lnTo>
                      <a:pt x="11" y="10"/>
                    </a:lnTo>
                    <a:lnTo>
                      <a:pt x="8" y="11"/>
                    </a:lnTo>
                    <a:lnTo>
                      <a:pt x="8" y="11"/>
                    </a:lnTo>
                    <a:lnTo>
                      <a:pt x="7" y="11"/>
                    </a:lnTo>
                    <a:lnTo>
                      <a:pt x="7" y="12"/>
                    </a:lnTo>
                    <a:lnTo>
                      <a:pt x="7" y="15"/>
                    </a:lnTo>
                    <a:lnTo>
                      <a:pt x="8" y="15"/>
                    </a:lnTo>
                    <a:lnTo>
                      <a:pt x="11" y="17"/>
                    </a:lnTo>
                    <a:lnTo>
                      <a:pt x="11" y="18"/>
                    </a:lnTo>
                    <a:lnTo>
                      <a:pt x="10" y="18"/>
                    </a:lnTo>
                    <a:lnTo>
                      <a:pt x="10" y="18"/>
                    </a:lnTo>
                    <a:lnTo>
                      <a:pt x="9" y="17"/>
                    </a:lnTo>
                    <a:lnTo>
                      <a:pt x="8" y="17"/>
                    </a:lnTo>
                    <a:lnTo>
                      <a:pt x="8" y="18"/>
                    </a:lnTo>
                    <a:lnTo>
                      <a:pt x="7" y="16"/>
                    </a:lnTo>
                    <a:lnTo>
                      <a:pt x="6" y="17"/>
                    </a:lnTo>
                    <a:lnTo>
                      <a:pt x="6" y="18"/>
                    </a:lnTo>
                    <a:lnTo>
                      <a:pt x="8" y="18"/>
                    </a:lnTo>
                    <a:lnTo>
                      <a:pt x="7" y="18"/>
                    </a:lnTo>
                    <a:lnTo>
                      <a:pt x="6" y="19"/>
                    </a:lnTo>
                    <a:lnTo>
                      <a:pt x="6" y="18"/>
                    </a:lnTo>
                    <a:lnTo>
                      <a:pt x="2" y="15"/>
                    </a:lnTo>
                    <a:lnTo>
                      <a:pt x="2" y="16"/>
                    </a:lnTo>
                    <a:lnTo>
                      <a:pt x="3" y="17"/>
                    </a:lnTo>
                    <a:lnTo>
                      <a:pt x="4" y="18"/>
                    </a:lnTo>
                    <a:lnTo>
                      <a:pt x="3" y="18"/>
                    </a:lnTo>
                    <a:lnTo>
                      <a:pt x="3" y="18"/>
                    </a:lnTo>
                    <a:lnTo>
                      <a:pt x="2" y="18"/>
                    </a:lnTo>
                    <a:lnTo>
                      <a:pt x="1" y="18"/>
                    </a:lnTo>
                    <a:lnTo>
                      <a:pt x="1" y="19"/>
                    </a:lnTo>
                    <a:lnTo>
                      <a:pt x="0" y="19"/>
                    </a:lnTo>
                    <a:lnTo>
                      <a:pt x="1" y="19"/>
                    </a:lnTo>
                    <a:lnTo>
                      <a:pt x="1" y="20"/>
                    </a:lnTo>
                    <a:lnTo>
                      <a:pt x="0" y="21"/>
                    </a:lnTo>
                    <a:lnTo>
                      <a:pt x="1" y="21"/>
                    </a:lnTo>
                    <a:lnTo>
                      <a:pt x="1" y="20"/>
                    </a:lnTo>
                    <a:lnTo>
                      <a:pt x="3" y="21"/>
                    </a:lnTo>
                    <a:lnTo>
                      <a:pt x="2" y="21"/>
                    </a:lnTo>
                    <a:lnTo>
                      <a:pt x="2" y="22"/>
                    </a:lnTo>
                    <a:lnTo>
                      <a:pt x="3" y="22"/>
                    </a:lnTo>
                    <a:lnTo>
                      <a:pt x="3" y="22"/>
                    </a:lnTo>
                    <a:lnTo>
                      <a:pt x="2" y="22"/>
                    </a:lnTo>
                    <a:lnTo>
                      <a:pt x="4" y="22"/>
                    </a:lnTo>
                    <a:lnTo>
                      <a:pt x="4" y="22"/>
                    </a:lnTo>
                    <a:lnTo>
                      <a:pt x="6" y="22"/>
                    </a:lnTo>
                    <a:lnTo>
                      <a:pt x="8" y="22"/>
                    </a:lnTo>
                    <a:lnTo>
                      <a:pt x="8" y="22"/>
                    </a:lnTo>
                    <a:lnTo>
                      <a:pt x="12" y="22"/>
                    </a:lnTo>
                    <a:lnTo>
                      <a:pt x="13" y="2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8" name="Freeform 250"/>
              <p:cNvSpPr>
                <a:spLocks/>
              </p:cNvSpPr>
              <p:nvPr/>
            </p:nvSpPr>
            <p:spPr bwMode="auto">
              <a:xfrm>
                <a:off x="3945" y="4080"/>
                <a:ext cx="11" cy="7"/>
              </a:xfrm>
              <a:custGeom>
                <a:avLst/>
                <a:gdLst/>
                <a:ahLst/>
                <a:cxnLst>
                  <a:cxn ang="0">
                    <a:pos x="11" y="6"/>
                  </a:cxn>
                  <a:cxn ang="0">
                    <a:pos x="10" y="6"/>
                  </a:cxn>
                  <a:cxn ang="0">
                    <a:pos x="10" y="5"/>
                  </a:cxn>
                  <a:cxn ang="0">
                    <a:pos x="9" y="4"/>
                  </a:cxn>
                  <a:cxn ang="0">
                    <a:pos x="7" y="4"/>
                  </a:cxn>
                  <a:cxn ang="0">
                    <a:pos x="7" y="4"/>
                  </a:cxn>
                  <a:cxn ang="0">
                    <a:pos x="8" y="3"/>
                  </a:cxn>
                  <a:cxn ang="0">
                    <a:pos x="10" y="3"/>
                  </a:cxn>
                  <a:cxn ang="0">
                    <a:pos x="10" y="3"/>
                  </a:cxn>
                  <a:cxn ang="0">
                    <a:pos x="9" y="3"/>
                  </a:cxn>
                  <a:cxn ang="0">
                    <a:pos x="9" y="3"/>
                  </a:cxn>
                  <a:cxn ang="0">
                    <a:pos x="7" y="3"/>
                  </a:cxn>
                  <a:cxn ang="0">
                    <a:pos x="5" y="2"/>
                  </a:cxn>
                  <a:cxn ang="0">
                    <a:pos x="6" y="2"/>
                  </a:cxn>
                  <a:cxn ang="0">
                    <a:pos x="7" y="2"/>
                  </a:cxn>
                  <a:cxn ang="0">
                    <a:pos x="7" y="2"/>
                  </a:cxn>
                  <a:cxn ang="0">
                    <a:pos x="9" y="2"/>
                  </a:cxn>
                  <a:cxn ang="0">
                    <a:pos x="9" y="1"/>
                  </a:cxn>
                  <a:cxn ang="0">
                    <a:pos x="8" y="0"/>
                  </a:cxn>
                  <a:cxn ang="0">
                    <a:pos x="7" y="0"/>
                  </a:cxn>
                  <a:cxn ang="0">
                    <a:pos x="0" y="2"/>
                  </a:cxn>
                  <a:cxn ang="0">
                    <a:pos x="0" y="3"/>
                  </a:cxn>
                  <a:cxn ang="0">
                    <a:pos x="0" y="3"/>
                  </a:cxn>
                  <a:cxn ang="0">
                    <a:pos x="0" y="3"/>
                  </a:cxn>
                  <a:cxn ang="0">
                    <a:pos x="0" y="3"/>
                  </a:cxn>
                  <a:cxn ang="0">
                    <a:pos x="2" y="3"/>
                  </a:cxn>
                  <a:cxn ang="0">
                    <a:pos x="3" y="3"/>
                  </a:cxn>
                  <a:cxn ang="0">
                    <a:pos x="3" y="3"/>
                  </a:cxn>
                  <a:cxn ang="0">
                    <a:pos x="3" y="3"/>
                  </a:cxn>
                  <a:cxn ang="0">
                    <a:pos x="3" y="3"/>
                  </a:cxn>
                  <a:cxn ang="0">
                    <a:pos x="2" y="4"/>
                  </a:cxn>
                  <a:cxn ang="0">
                    <a:pos x="1" y="4"/>
                  </a:cxn>
                  <a:cxn ang="0">
                    <a:pos x="3" y="5"/>
                  </a:cxn>
                  <a:cxn ang="0">
                    <a:pos x="3" y="5"/>
                  </a:cxn>
                  <a:cxn ang="0">
                    <a:pos x="3" y="6"/>
                  </a:cxn>
                  <a:cxn ang="0">
                    <a:pos x="5" y="6"/>
                  </a:cxn>
                  <a:cxn ang="0">
                    <a:pos x="4" y="4"/>
                  </a:cxn>
                  <a:cxn ang="0">
                    <a:pos x="4" y="3"/>
                  </a:cxn>
                  <a:cxn ang="0">
                    <a:pos x="4" y="3"/>
                  </a:cxn>
                  <a:cxn ang="0">
                    <a:pos x="5" y="3"/>
                  </a:cxn>
                  <a:cxn ang="0">
                    <a:pos x="5" y="3"/>
                  </a:cxn>
                  <a:cxn ang="0">
                    <a:pos x="6" y="4"/>
                  </a:cxn>
                  <a:cxn ang="0">
                    <a:pos x="6" y="4"/>
                  </a:cxn>
                  <a:cxn ang="0">
                    <a:pos x="6" y="5"/>
                  </a:cxn>
                  <a:cxn ang="0">
                    <a:pos x="7" y="6"/>
                  </a:cxn>
                  <a:cxn ang="0">
                    <a:pos x="8" y="5"/>
                  </a:cxn>
                  <a:cxn ang="0">
                    <a:pos x="9" y="6"/>
                  </a:cxn>
                  <a:cxn ang="0">
                    <a:pos x="10" y="6"/>
                  </a:cxn>
                  <a:cxn ang="0">
                    <a:pos x="10" y="6"/>
                  </a:cxn>
                  <a:cxn ang="0">
                    <a:pos x="11" y="7"/>
                  </a:cxn>
                  <a:cxn ang="0">
                    <a:pos x="11" y="7"/>
                  </a:cxn>
                  <a:cxn ang="0">
                    <a:pos x="11" y="7"/>
                  </a:cxn>
                  <a:cxn ang="0">
                    <a:pos x="11" y="6"/>
                  </a:cxn>
                  <a:cxn ang="0">
                    <a:pos x="11" y="6"/>
                  </a:cxn>
                </a:cxnLst>
                <a:rect l="0" t="0" r="r" b="b"/>
                <a:pathLst>
                  <a:path w="11" h="7">
                    <a:moveTo>
                      <a:pt x="11" y="6"/>
                    </a:moveTo>
                    <a:lnTo>
                      <a:pt x="10" y="6"/>
                    </a:lnTo>
                    <a:lnTo>
                      <a:pt x="10" y="5"/>
                    </a:lnTo>
                    <a:lnTo>
                      <a:pt x="9" y="4"/>
                    </a:lnTo>
                    <a:lnTo>
                      <a:pt x="7" y="4"/>
                    </a:lnTo>
                    <a:lnTo>
                      <a:pt x="7" y="4"/>
                    </a:lnTo>
                    <a:lnTo>
                      <a:pt x="8" y="3"/>
                    </a:lnTo>
                    <a:lnTo>
                      <a:pt x="10" y="3"/>
                    </a:lnTo>
                    <a:lnTo>
                      <a:pt x="10" y="3"/>
                    </a:lnTo>
                    <a:lnTo>
                      <a:pt x="9" y="3"/>
                    </a:lnTo>
                    <a:lnTo>
                      <a:pt x="9" y="3"/>
                    </a:lnTo>
                    <a:lnTo>
                      <a:pt x="7" y="3"/>
                    </a:lnTo>
                    <a:lnTo>
                      <a:pt x="5" y="2"/>
                    </a:lnTo>
                    <a:lnTo>
                      <a:pt x="6" y="2"/>
                    </a:lnTo>
                    <a:lnTo>
                      <a:pt x="7" y="2"/>
                    </a:lnTo>
                    <a:lnTo>
                      <a:pt x="7" y="2"/>
                    </a:lnTo>
                    <a:lnTo>
                      <a:pt x="9" y="2"/>
                    </a:lnTo>
                    <a:lnTo>
                      <a:pt x="9" y="1"/>
                    </a:lnTo>
                    <a:lnTo>
                      <a:pt x="8" y="0"/>
                    </a:lnTo>
                    <a:lnTo>
                      <a:pt x="7" y="0"/>
                    </a:lnTo>
                    <a:lnTo>
                      <a:pt x="0" y="2"/>
                    </a:lnTo>
                    <a:lnTo>
                      <a:pt x="0" y="3"/>
                    </a:lnTo>
                    <a:lnTo>
                      <a:pt x="0" y="3"/>
                    </a:lnTo>
                    <a:lnTo>
                      <a:pt x="0" y="3"/>
                    </a:lnTo>
                    <a:lnTo>
                      <a:pt x="0" y="3"/>
                    </a:lnTo>
                    <a:lnTo>
                      <a:pt x="2" y="3"/>
                    </a:lnTo>
                    <a:lnTo>
                      <a:pt x="3" y="3"/>
                    </a:lnTo>
                    <a:lnTo>
                      <a:pt x="3" y="3"/>
                    </a:lnTo>
                    <a:lnTo>
                      <a:pt x="3" y="3"/>
                    </a:lnTo>
                    <a:lnTo>
                      <a:pt x="3" y="3"/>
                    </a:lnTo>
                    <a:lnTo>
                      <a:pt x="2" y="4"/>
                    </a:lnTo>
                    <a:lnTo>
                      <a:pt x="1" y="4"/>
                    </a:lnTo>
                    <a:lnTo>
                      <a:pt x="3" y="5"/>
                    </a:lnTo>
                    <a:lnTo>
                      <a:pt x="3" y="5"/>
                    </a:lnTo>
                    <a:lnTo>
                      <a:pt x="3" y="6"/>
                    </a:lnTo>
                    <a:lnTo>
                      <a:pt x="5" y="6"/>
                    </a:lnTo>
                    <a:lnTo>
                      <a:pt x="4" y="4"/>
                    </a:lnTo>
                    <a:lnTo>
                      <a:pt x="4" y="3"/>
                    </a:lnTo>
                    <a:lnTo>
                      <a:pt x="4" y="3"/>
                    </a:lnTo>
                    <a:lnTo>
                      <a:pt x="5" y="3"/>
                    </a:lnTo>
                    <a:lnTo>
                      <a:pt x="5" y="3"/>
                    </a:lnTo>
                    <a:lnTo>
                      <a:pt x="6" y="4"/>
                    </a:lnTo>
                    <a:lnTo>
                      <a:pt x="6" y="4"/>
                    </a:lnTo>
                    <a:lnTo>
                      <a:pt x="6" y="5"/>
                    </a:lnTo>
                    <a:lnTo>
                      <a:pt x="7" y="6"/>
                    </a:lnTo>
                    <a:lnTo>
                      <a:pt x="8" y="5"/>
                    </a:lnTo>
                    <a:lnTo>
                      <a:pt x="9" y="6"/>
                    </a:lnTo>
                    <a:lnTo>
                      <a:pt x="10" y="6"/>
                    </a:lnTo>
                    <a:lnTo>
                      <a:pt x="10" y="6"/>
                    </a:lnTo>
                    <a:lnTo>
                      <a:pt x="11" y="7"/>
                    </a:lnTo>
                    <a:lnTo>
                      <a:pt x="11" y="7"/>
                    </a:lnTo>
                    <a:lnTo>
                      <a:pt x="11" y="7"/>
                    </a:lnTo>
                    <a:lnTo>
                      <a:pt x="11" y="6"/>
                    </a:lnTo>
                    <a:lnTo>
                      <a:pt x="11"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39" name="Freeform 251"/>
              <p:cNvSpPr>
                <a:spLocks/>
              </p:cNvSpPr>
              <p:nvPr/>
            </p:nvSpPr>
            <p:spPr bwMode="auto">
              <a:xfrm>
                <a:off x="3945" y="4079"/>
                <a:ext cx="4" cy="2"/>
              </a:xfrm>
              <a:custGeom>
                <a:avLst/>
                <a:gdLst/>
                <a:ahLst/>
                <a:cxnLst>
                  <a:cxn ang="0">
                    <a:pos x="2" y="0"/>
                  </a:cxn>
                  <a:cxn ang="0">
                    <a:pos x="1" y="1"/>
                  </a:cxn>
                  <a:cxn ang="0">
                    <a:pos x="0" y="0"/>
                  </a:cxn>
                  <a:cxn ang="0">
                    <a:pos x="0" y="1"/>
                  </a:cxn>
                  <a:cxn ang="0">
                    <a:pos x="0" y="2"/>
                  </a:cxn>
                  <a:cxn ang="0">
                    <a:pos x="0" y="2"/>
                  </a:cxn>
                  <a:cxn ang="0">
                    <a:pos x="0" y="2"/>
                  </a:cxn>
                  <a:cxn ang="0">
                    <a:pos x="4" y="2"/>
                  </a:cxn>
                  <a:cxn ang="0">
                    <a:pos x="4" y="1"/>
                  </a:cxn>
                  <a:cxn ang="0">
                    <a:pos x="4" y="1"/>
                  </a:cxn>
                  <a:cxn ang="0">
                    <a:pos x="2" y="0"/>
                  </a:cxn>
                </a:cxnLst>
                <a:rect l="0" t="0" r="r" b="b"/>
                <a:pathLst>
                  <a:path w="4" h="2">
                    <a:moveTo>
                      <a:pt x="2" y="0"/>
                    </a:moveTo>
                    <a:lnTo>
                      <a:pt x="1" y="1"/>
                    </a:lnTo>
                    <a:lnTo>
                      <a:pt x="0" y="0"/>
                    </a:lnTo>
                    <a:lnTo>
                      <a:pt x="0" y="1"/>
                    </a:lnTo>
                    <a:lnTo>
                      <a:pt x="0" y="2"/>
                    </a:lnTo>
                    <a:lnTo>
                      <a:pt x="0" y="2"/>
                    </a:lnTo>
                    <a:lnTo>
                      <a:pt x="0" y="2"/>
                    </a:lnTo>
                    <a:lnTo>
                      <a:pt x="4" y="2"/>
                    </a:lnTo>
                    <a:lnTo>
                      <a:pt x="4" y="1"/>
                    </a:lnTo>
                    <a:lnTo>
                      <a:pt x="4"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0" name="Freeform 252"/>
              <p:cNvSpPr>
                <a:spLocks/>
              </p:cNvSpPr>
              <p:nvPr/>
            </p:nvSpPr>
            <p:spPr bwMode="auto">
              <a:xfrm>
                <a:off x="3940" y="4068"/>
                <a:ext cx="2" cy="6"/>
              </a:xfrm>
              <a:custGeom>
                <a:avLst/>
                <a:gdLst/>
                <a:ahLst/>
                <a:cxnLst>
                  <a:cxn ang="0">
                    <a:pos x="0" y="2"/>
                  </a:cxn>
                  <a:cxn ang="0">
                    <a:pos x="0" y="2"/>
                  </a:cxn>
                  <a:cxn ang="0">
                    <a:pos x="0" y="4"/>
                  </a:cxn>
                  <a:cxn ang="0">
                    <a:pos x="0" y="4"/>
                  </a:cxn>
                  <a:cxn ang="0">
                    <a:pos x="1" y="5"/>
                  </a:cxn>
                  <a:cxn ang="0">
                    <a:pos x="1" y="6"/>
                  </a:cxn>
                  <a:cxn ang="0">
                    <a:pos x="2" y="6"/>
                  </a:cxn>
                  <a:cxn ang="0">
                    <a:pos x="2" y="5"/>
                  </a:cxn>
                  <a:cxn ang="0">
                    <a:pos x="1" y="5"/>
                  </a:cxn>
                  <a:cxn ang="0">
                    <a:pos x="1" y="5"/>
                  </a:cxn>
                  <a:cxn ang="0">
                    <a:pos x="1" y="4"/>
                  </a:cxn>
                  <a:cxn ang="0">
                    <a:pos x="1" y="3"/>
                  </a:cxn>
                  <a:cxn ang="0">
                    <a:pos x="1" y="3"/>
                  </a:cxn>
                  <a:cxn ang="0">
                    <a:pos x="2" y="4"/>
                  </a:cxn>
                  <a:cxn ang="0">
                    <a:pos x="2" y="4"/>
                  </a:cxn>
                  <a:cxn ang="0">
                    <a:pos x="2" y="4"/>
                  </a:cxn>
                  <a:cxn ang="0">
                    <a:pos x="1" y="0"/>
                  </a:cxn>
                  <a:cxn ang="0">
                    <a:pos x="1" y="0"/>
                  </a:cxn>
                  <a:cxn ang="0">
                    <a:pos x="1" y="0"/>
                  </a:cxn>
                  <a:cxn ang="0">
                    <a:pos x="1" y="1"/>
                  </a:cxn>
                  <a:cxn ang="0">
                    <a:pos x="1" y="2"/>
                  </a:cxn>
                  <a:cxn ang="0">
                    <a:pos x="1" y="2"/>
                  </a:cxn>
                  <a:cxn ang="0">
                    <a:pos x="0" y="2"/>
                  </a:cxn>
                </a:cxnLst>
                <a:rect l="0" t="0" r="r" b="b"/>
                <a:pathLst>
                  <a:path w="2" h="6">
                    <a:moveTo>
                      <a:pt x="0" y="2"/>
                    </a:moveTo>
                    <a:lnTo>
                      <a:pt x="0" y="2"/>
                    </a:lnTo>
                    <a:lnTo>
                      <a:pt x="0" y="4"/>
                    </a:lnTo>
                    <a:lnTo>
                      <a:pt x="0" y="4"/>
                    </a:lnTo>
                    <a:lnTo>
                      <a:pt x="1" y="5"/>
                    </a:lnTo>
                    <a:lnTo>
                      <a:pt x="1" y="6"/>
                    </a:lnTo>
                    <a:lnTo>
                      <a:pt x="2" y="6"/>
                    </a:lnTo>
                    <a:lnTo>
                      <a:pt x="2" y="5"/>
                    </a:lnTo>
                    <a:lnTo>
                      <a:pt x="1" y="5"/>
                    </a:lnTo>
                    <a:lnTo>
                      <a:pt x="1" y="5"/>
                    </a:lnTo>
                    <a:lnTo>
                      <a:pt x="1" y="4"/>
                    </a:lnTo>
                    <a:lnTo>
                      <a:pt x="1" y="3"/>
                    </a:lnTo>
                    <a:lnTo>
                      <a:pt x="1" y="3"/>
                    </a:lnTo>
                    <a:lnTo>
                      <a:pt x="2" y="4"/>
                    </a:lnTo>
                    <a:lnTo>
                      <a:pt x="2" y="4"/>
                    </a:lnTo>
                    <a:lnTo>
                      <a:pt x="2" y="4"/>
                    </a:lnTo>
                    <a:lnTo>
                      <a:pt x="1" y="0"/>
                    </a:lnTo>
                    <a:lnTo>
                      <a:pt x="1" y="0"/>
                    </a:lnTo>
                    <a:lnTo>
                      <a:pt x="1" y="0"/>
                    </a:lnTo>
                    <a:lnTo>
                      <a:pt x="1" y="1"/>
                    </a:lnTo>
                    <a:lnTo>
                      <a:pt x="1" y="2"/>
                    </a:lnTo>
                    <a:lnTo>
                      <a:pt x="1"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1" name="Freeform 253"/>
              <p:cNvSpPr>
                <a:spLocks/>
              </p:cNvSpPr>
              <p:nvPr/>
            </p:nvSpPr>
            <p:spPr bwMode="auto">
              <a:xfrm>
                <a:off x="4853" y="3702"/>
                <a:ext cx="4" cy="3"/>
              </a:xfrm>
              <a:custGeom>
                <a:avLst/>
                <a:gdLst/>
                <a:ahLst/>
                <a:cxnLst>
                  <a:cxn ang="0">
                    <a:pos x="1" y="0"/>
                  </a:cxn>
                  <a:cxn ang="0">
                    <a:pos x="0" y="0"/>
                  </a:cxn>
                  <a:cxn ang="0">
                    <a:pos x="0" y="1"/>
                  </a:cxn>
                  <a:cxn ang="0">
                    <a:pos x="1" y="1"/>
                  </a:cxn>
                  <a:cxn ang="0">
                    <a:pos x="3" y="2"/>
                  </a:cxn>
                  <a:cxn ang="0">
                    <a:pos x="4" y="3"/>
                  </a:cxn>
                  <a:cxn ang="0">
                    <a:pos x="4" y="3"/>
                  </a:cxn>
                  <a:cxn ang="0">
                    <a:pos x="3" y="2"/>
                  </a:cxn>
                  <a:cxn ang="0">
                    <a:pos x="1" y="0"/>
                  </a:cxn>
                </a:cxnLst>
                <a:rect l="0" t="0" r="r" b="b"/>
                <a:pathLst>
                  <a:path w="4" h="3">
                    <a:moveTo>
                      <a:pt x="1" y="0"/>
                    </a:moveTo>
                    <a:lnTo>
                      <a:pt x="0" y="0"/>
                    </a:lnTo>
                    <a:lnTo>
                      <a:pt x="0" y="1"/>
                    </a:lnTo>
                    <a:lnTo>
                      <a:pt x="1" y="1"/>
                    </a:lnTo>
                    <a:lnTo>
                      <a:pt x="3" y="2"/>
                    </a:lnTo>
                    <a:lnTo>
                      <a:pt x="4" y="3"/>
                    </a:lnTo>
                    <a:lnTo>
                      <a:pt x="4" y="3"/>
                    </a:lnTo>
                    <a:lnTo>
                      <a:pt x="3"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2" name="Freeform 254"/>
              <p:cNvSpPr>
                <a:spLocks/>
              </p:cNvSpPr>
              <p:nvPr/>
            </p:nvSpPr>
            <p:spPr bwMode="auto">
              <a:xfrm>
                <a:off x="5016" y="3728"/>
                <a:ext cx="5" cy="1"/>
              </a:xfrm>
              <a:custGeom>
                <a:avLst/>
                <a:gdLst/>
                <a:ahLst/>
                <a:cxnLst>
                  <a:cxn ang="0">
                    <a:pos x="0" y="0"/>
                  </a:cxn>
                  <a:cxn ang="0">
                    <a:pos x="1" y="1"/>
                  </a:cxn>
                  <a:cxn ang="0">
                    <a:pos x="4" y="0"/>
                  </a:cxn>
                  <a:cxn ang="0">
                    <a:pos x="5" y="0"/>
                  </a:cxn>
                  <a:cxn ang="0">
                    <a:pos x="5" y="0"/>
                  </a:cxn>
                  <a:cxn ang="0">
                    <a:pos x="1" y="0"/>
                  </a:cxn>
                  <a:cxn ang="0">
                    <a:pos x="0" y="0"/>
                  </a:cxn>
                  <a:cxn ang="0">
                    <a:pos x="0" y="0"/>
                  </a:cxn>
                </a:cxnLst>
                <a:rect l="0" t="0" r="r" b="b"/>
                <a:pathLst>
                  <a:path w="5" h="1">
                    <a:moveTo>
                      <a:pt x="0" y="0"/>
                    </a:moveTo>
                    <a:lnTo>
                      <a:pt x="1" y="1"/>
                    </a:lnTo>
                    <a:lnTo>
                      <a:pt x="4" y="0"/>
                    </a:lnTo>
                    <a:lnTo>
                      <a:pt x="5" y="0"/>
                    </a:lnTo>
                    <a:lnTo>
                      <a:pt x="5"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3" name="Freeform 255"/>
              <p:cNvSpPr>
                <a:spLocks/>
              </p:cNvSpPr>
              <p:nvPr/>
            </p:nvSpPr>
            <p:spPr bwMode="auto">
              <a:xfrm>
                <a:off x="5072" y="3726"/>
                <a:ext cx="7" cy="2"/>
              </a:xfrm>
              <a:custGeom>
                <a:avLst/>
                <a:gdLst/>
                <a:ahLst/>
                <a:cxnLst>
                  <a:cxn ang="0">
                    <a:pos x="0" y="1"/>
                  </a:cxn>
                  <a:cxn ang="0">
                    <a:pos x="0" y="1"/>
                  </a:cxn>
                  <a:cxn ang="0">
                    <a:pos x="4" y="2"/>
                  </a:cxn>
                  <a:cxn ang="0">
                    <a:pos x="7" y="2"/>
                  </a:cxn>
                  <a:cxn ang="0">
                    <a:pos x="7" y="1"/>
                  </a:cxn>
                  <a:cxn ang="0">
                    <a:pos x="6" y="1"/>
                  </a:cxn>
                  <a:cxn ang="0">
                    <a:pos x="0" y="0"/>
                  </a:cxn>
                  <a:cxn ang="0">
                    <a:pos x="0" y="1"/>
                  </a:cxn>
                </a:cxnLst>
                <a:rect l="0" t="0" r="r" b="b"/>
                <a:pathLst>
                  <a:path w="7" h="2">
                    <a:moveTo>
                      <a:pt x="0" y="1"/>
                    </a:moveTo>
                    <a:lnTo>
                      <a:pt x="0" y="1"/>
                    </a:lnTo>
                    <a:lnTo>
                      <a:pt x="4" y="2"/>
                    </a:lnTo>
                    <a:lnTo>
                      <a:pt x="7" y="2"/>
                    </a:lnTo>
                    <a:lnTo>
                      <a:pt x="7" y="1"/>
                    </a:lnTo>
                    <a:lnTo>
                      <a:pt x="6" y="1"/>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4" name="Freeform 256"/>
              <p:cNvSpPr>
                <a:spLocks/>
              </p:cNvSpPr>
              <p:nvPr/>
            </p:nvSpPr>
            <p:spPr bwMode="auto">
              <a:xfrm>
                <a:off x="5011" y="3727"/>
                <a:ext cx="5" cy="2"/>
              </a:xfrm>
              <a:custGeom>
                <a:avLst/>
                <a:gdLst/>
                <a:ahLst/>
                <a:cxnLst>
                  <a:cxn ang="0">
                    <a:pos x="5" y="1"/>
                  </a:cxn>
                  <a:cxn ang="0">
                    <a:pos x="5" y="0"/>
                  </a:cxn>
                  <a:cxn ang="0">
                    <a:pos x="4" y="0"/>
                  </a:cxn>
                  <a:cxn ang="0">
                    <a:pos x="2" y="0"/>
                  </a:cxn>
                  <a:cxn ang="0">
                    <a:pos x="1" y="0"/>
                  </a:cxn>
                  <a:cxn ang="0">
                    <a:pos x="0" y="0"/>
                  </a:cxn>
                  <a:cxn ang="0">
                    <a:pos x="0" y="0"/>
                  </a:cxn>
                  <a:cxn ang="0">
                    <a:pos x="0" y="2"/>
                  </a:cxn>
                  <a:cxn ang="0">
                    <a:pos x="1" y="2"/>
                  </a:cxn>
                  <a:cxn ang="0">
                    <a:pos x="1" y="1"/>
                  </a:cxn>
                  <a:cxn ang="0">
                    <a:pos x="3" y="1"/>
                  </a:cxn>
                  <a:cxn ang="0">
                    <a:pos x="4" y="1"/>
                  </a:cxn>
                  <a:cxn ang="0">
                    <a:pos x="5" y="1"/>
                  </a:cxn>
                </a:cxnLst>
                <a:rect l="0" t="0" r="r" b="b"/>
                <a:pathLst>
                  <a:path w="5" h="2">
                    <a:moveTo>
                      <a:pt x="5" y="1"/>
                    </a:moveTo>
                    <a:lnTo>
                      <a:pt x="5" y="0"/>
                    </a:lnTo>
                    <a:lnTo>
                      <a:pt x="4" y="0"/>
                    </a:lnTo>
                    <a:lnTo>
                      <a:pt x="2" y="0"/>
                    </a:lnTo>
                    <a:lnTo>
                      <a:pt x="1" y="0"/>
                    </a:lnTo>
                    <a:lnTo>
                      <a:pt x="0" y="0"/>
                    </a:lnTo>
                    <a:lnTo>
                      <a:pt x="0" y="0"/>
                    </a:lnTo>
                    <a:lnTo>
                      <a:pt x="0" y="2"/>
                    </a:lnTo>
                    <a:lnTo>
                      <a:pt x="1" y="2"/>
                    </a:lnTo>
                    <a:lnTo>
                      <a:pt x="1" y="1"/>
                    </a:lnTo>
                    <a:lnTo>
                      <a:pt x="3" y="1"/>
                    </a:lnTo>
                    <a:lnTo>
                      <a:pt x="4" y="1"/>
                    </a:lnTo>
                    <a:lnTo>
                      <a:pt x="5"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5" name="Freeform 257"/>
              <p:cNvSpPr>
                <a:spLocks/>
              </p:cNvSpPr>
              <p:nvPr/>
            </p:nvSpPr>
            <p:spPr bwMode="auto">
              <a:xfrm>
                <a:off x="5019" y="3729"/>
                <a:ext cx="1" cy="2"/>
              </a:xfrm>
              <a:custGeom>
                <a:avLst/>
                <a:gdLst/>
                <a:ahLst/>
                <a:cxnLst>
                  <a:cxn ang="0">
                    <a:pos x="0" y="0"/>
                  </a:cxn>
                  <a:cxn ang="0">
                    <a:pos x="0" y="0"/>
                  </a:cxn>
                  <a:cxn ang="0">
                    <a:pos x="0" y="0"/>
                  </a:cxn>
                  <a:cxn ang="0">
                    <a:pos x="0" y="1"/>
                  </a:cxn>
                  <a:cxn ang="0">
                    <a:pos x="0" y="2"/>
                  </a:cxn>
                  <a:cxn ang="0">
                    <a:pos x="0" y="0"/>
                  </a:cxn>
                </a:cxnLst>
                <a:rect l="0" t="0" r="r" b="b"/>
                <a:pathLst>
                  <a:path h="2">
                    <a:moveTo>
                      <a:pt x="0" y="0"/>
                    </a:moveTo>
                    <a:lnTo>
                      <a:pt x="0" y="0"/>
                    </a:lnTo>
                    <a:lnTo>
                      <a:pt x="0" y="0"/>
                    </a:lnTo>
                    <a:lnTo>
                      <a:pt x="0" y="1"/>
                    </a:lnTo>
                    <a:lnTo>
                      <a:pt x="0" y="2"/>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6" name="Freeform 258"/>
              <p:cNvSpPr>
                <a:spLocks/>
              </p:cNvSpPr>
              <p:nvPr/>
            </p:nvSpPr>
            <p:spPr bwMode="auto">
              <a:xfrm>
                <a:off x="5027" y="3720"/>
                <a:ext cx="3" cy="2"/>
              </a:xfrm>
              <a:custGeom>
                <a:avLst/>
                <a:gdLst/>
                <a:ahLst/>
                <a:cxnLst>
                  <a:cxn ang="0">
                    <a:pos x="0" y="2"/>
                  </a:cxn>
                  <a:cxn ang="0">
                    <a:pos x="2" y="2"/>
                  </a:cxn>
                  <a:cxn ang="0">
                    <a:pos x="2" y="2"/>
                  </a:cxn>
                  <a:cxn ang="0">
                    <a:pos x="3" y="2"/>
                  </a:cxn>
                  <a:cxn ang="0">
                    <a:pos x="2" y="2"/>
                  </a:cxn>
                  <a:cxn ang="0">
                    <a:pos x="1" y="1"/>
                  </a:cxn>
                  <a:cxn ang="0">
                    <a:pos x="1" y="0"/>
                  </a:cxn>
                  <a:cxn ang="0">
                    <a:pos x="0" y="0"/>
                  </a:cxn>
                  <a:cxn ang="0">
                    <a:pos x="0" y="0"/>
                  </a:cxn>
                  <a:cxn ang="0">
                    <a:pos x="0" y="2"/>
                  </a:cxn>
                </a:cxnLst>
                <a:rect l="0" t="0" r="r" b="b"/>
                <a:pathLst>
                  <a:path w="3" h="2">
                    <a:moveTo>
                      <a:pt x="0" y="2"/>
                    </a:moveTo>
                    <a:lnTo>
                      <a:pt x="2" y="2"/>
                    </a:lnTo>
                    <a:lnTo>
                      <a:pt x="2" y="2"/>
                    </a:lnTo>
                    <a:lnTo>
                      <a:pt x="3" y="2"/>
                    </a:lnTo>
                    <a:lnTo>
                      <a:pt x="2" y="2"/>
                    </a:lnTo>
                    <a:lnTo>
                      <a:pt x="1" y="1"/>
                    </a:lnTo>
                    <a:lnTo>
                      <a:pt x="1" y="0"/>
                    </a:lnTo>
                    <a:lnTo>
                      <a:pt x="0" y="0"/>
                    </a:lnTo>
                    <a:lnTo>
                      <a:pt x="0"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7" name="Freeform 259"/>
              <p:cNvSpPr>
                <a:spLocks/>
              </p:cNvSpPr>
              <p:nvPr/>
            </p:nvSpPr>
            <p:spPr bwMode="auto">
              <a:xfrm>
                <a:off x="5172" y="3687"/>
                <a:ext cx="1" cy="1"/>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8" name="Freeform 260"/>
              <p:cNvSpPr>
                <a:spLocks/>
              </p:cNvSpPr>
              <p:nvPr/>
            </p:nvSpPr>
            <p:spPr bwMode="auto">
              <a:xfrm>
                <a:off x="5170" y="3874"/>
                <a:ext cx="1" cy="1"/>
              </a:xfrm>
              <a:custGeom>
                <a:avLst/>
                <a:gdLst/>
                <a:ahLst/>
                <a:cxnLst>
                  <a:cxn ang="0">
                    <a:pos x="1" y="0"/>
                  </a:cxn>
                  <a:cxn ang="0">
                    <a:pos x="1" y="0"/>
                  </a:cxn>
                  <a:cxn ang="0">
                    <a:pos x="0" y="0"/>
                  </a:cxn>
                  <a:cxn ang="0">
                    <a:pos x="0" y="0"/>
                  </a:cxn>
                  <a:cxn ang="0">
                    <a:pos x="0" y="1"/>
                  </a:cxn>
                  <a:cxn ang="0">
                    <a:pos x="1" y="1"/>
                  </a:cxn>
                  <a:cxn ang="0">
                    <a:pos x="1" y="0"/>
                  </a:cxn>
                </a:cxnLst>
                <a:rect l="0" t="0" r="r" b="b"/>
                <a:pathLst>
                  <a:path w="1" h="1">
                    <a:moveTo>
                      <a:pt x="1" y="0"/>
                    </a:moveTo>
                    <a:lnTo>
                      <a:pt x="1" y="0"/>
                    </a:lnTo>
                    <a:lnTo>
                      <a:pt x="0" y="0"/>
                    </a:lnTo>
                    <a:lnTo>
                      <a:pt x="0" y="0"/>
                    </a:lnTo>
                    <a:lnTo>
                      <a:pt x="0" y="1"/>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49" name="Freeform 261"/>
              <p:cNvSpPr>
                <a:spLocks/>
              </p:cNvSpPr>
              <p:nvPr/>
            </p:nvSpPr>
            <p:spPr bwMode="auto">
              <a:xfrm>
                <a:off x="5077" y="3794"/>
                <a:ext cx="2" cy="3"/>
              </a:xfrm>
              <a:custGeom>
                <a:avLst/>
                <a:gdLst/>
                <a:ahLst/>
                <a:cxnLst>
                  <a:cxn ang="0">
                    <a:pos x="1" y="0"/>
                  </a:cxn>
                  <a:cxn ang="0">
                    <a:pos x="1" y="1"/>
                  </a:cxn>
                  <a:cxn ang="0">
                    <a:pos x="1" y="0"/>
                  </a:cxn>
                  <a:cxn ang="0">
                    <a:pos x="0" y="1"/>
                  </a:cxn>
                  <a:cxn ang="0">
                    <a:pos x="0" y="0"/>
                  </a:cxn>
                  <a:cxn ang="0">
                    <a:pos x="0" y="0"/>
                  </a:cxn>
                  <a:cxn ang="0">
                    <a:pos x="0" y="2"/>
                  </a:cxn>
                  <a:cxn ang="0">
                    <a:pos x="0" y="3"/>
                  </a:cxn>
                  <a:cxn ang="0">
                    <a:pos x="1" y="3"/>
                  </a:cxn>
                  <a:cxn ang="0">
                    <a:pos x="2" y="3"/>
                  </a:cxn>
                  <a:cxn ang="0">
                    <a:pos x="2" y="2"/>
                  </a:cxn>
                  <a:cxn ang="0">
                    <a:pos x="1" y="0"/>
                  </a:cxn>
                </a:cxnLst>
                <a:rect l="0" t="0" r="r" b="b"/>
                <a:pathLst>
                  <a:path w="2" h="3">
                    <a:moveTo>
                      <a:pt x="1" y="0"/>
                    </a:moveTo>
                    <a:lnTo>
                      <a:pt x="1" y="1"/>
                    </a:lnTo>
                    <a:lnTo>
                      <a:pt x="1" y="0"/>
                    </a:lnTo>
                    <a:lnTo>
                      <a:pt x="0" y="1"/>
                    </a:lnTo>
                    <a:lnTo>
                      <a:pt x="0" y="0"/>
                    </a:lnTo>
                    <a:lnTo>
                      <a:pt x="0" y="0"/>
                    </a:lnTo>
                    <a:lnTo>
                      <a:pt x="0" y="2"/>
                    </a:lnTo>
                    <a:lnTo>
                      <a:pt x="0" y="3"/>
                    </a:lnTo>
                    <a:lnTo>
                      <a:pt x="1" y="3"/>
                    </a:lnTo>
                    <a:lnTo>
                      <a:pt x="2" y="3"/>
                    </a:lnTo>
                    <a:lnTo>
                      <a:pt x="2"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0" name="Freeform 262"/>
              <p:cNvSpPr>
                <a:spLocks/>
              </p:cNvSpPr>
              <p:nvPr/>
            </p:nvSpPr>
            <p:spPr bwMode="auto">
              <a:xfrm>
                <a:off x="5019" y="3759"/>
                <a:ext cx="5" cy="3"/>
              </a:xfrm>
              <a:custGeom>
                <a:avLst/>
                <a:gdLst/>
                <a:ahLst/>
                <a:cxnLst>
                  <a:cxn ang="0">
                    <a:pos x="0" y="3"/>
                  </a:cxn>
                  <a:cxn ang="0">
                    <a:pos x="0" y="3"/>
                  </a:cxn>
                  <a:cxn ang="0">
                    <a:pos x="0" y="3"/>
                  </a:cxn>
                  <a:cxn ang="0">
                    <a:pos x="1" y="3"/>
                  </a:cxn>
                  <a:cxn ang="0">
                    <a:pos x="3" y="3"/>
                  </a:cxn>
                  <a:cxn ang="0">
                    <a:pos x="5" y="1"/>
                  </a:cxn>
                  <a:cxn ang="0">
                    <a:pos x="4" y="0"/>
                  </a:cxn>
                  <a:cxn ang="0">
                    <a:pos x="4" y="0"/>
                  </a:cxn>
                  <a:cxn ang="0">
                    <a:pos x="2" y="1"/>
                  </a:cxn>
                  <a:cxn ang="0">
                    <a:pos x="0" y="1"/>
                  </a:cxn>
                  <a:cxn ang="0">
                    <a:pos x="0" y="2"/>
                  </a:cxn>
                  <a:cxn ang="0">
                    <a:pos x="0" y="3"/>
                  </a:cxn>
                </a:cxnLst>
                <a:rect l="0" t="0" r="r" b="b"/>
                <a:pathLst>
                  <a:path w="5" h="3">
                    <a:moveTo>
                      <a:pt x="0" y="3"/>
                    </a:moveTo>
                    <a:lnTo>
                      <a:pt x="0" y="3"/>
                    </a:lnTo>
                    <a:lnTo>
                      <a:pt x="0" y="3"/>
                    </a:lnTo>
                    <a:lnTo>
                      <a:pt x="1" y="3"/>
                    </a:lnTo>
                    <a:lnTo>
                      <a:pt x="3" y="3"/>
                    </a:lnTo>
                    <a:lnTo>
                      <a:pt x="5" y="1"/>
                    </a:lnTo>
                    <a:lnTo>
                      <a:pt x="4" y="0"/>
                    </a:lnTo>
                    <a:lnTo>
                      <a:pt x="4" y="0"/>
                    </a:lnTo>
                    <a:lnTo>
                      <a:pt x="2" y="1"/>
                    </a:lnTo>
                    <a:lnTo>
                      <a:pt x="0" y="1"/>
                    </a:lnTo>
                    <a:lnTo>
                      <a:pt x="0" y="2"/>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1" name="Freeform 263"/>
              <p:cNvSpPr>
                <a:spLocks/>
              </p:cNvSpPr>
              <p:nvPr/>
            </p:nvSpPr>
            <p:spPr bwMode="auto">
              <a:xfrm>
                <a:off x="5039" y="3761"/>
                <a:ext cx="2" cy="1"/>
              </a:xfrm>
              <a:custGeom>
                <a:avLst/>
                <a:gdLst/>
                <a:ahLst/>
                <a:cxnLst>
                  <a:cxn ang="0">
                    <a:pos x="0" y="0"/>
                  </a:cxn>
                  <a:cxn ang="0">
                    <a:pos x="1" y="1"/>
                  </a:cxn>
                  <a:cxn ang="0">
                    <a:pos x="1" y="1"/>
                  </a:cxn>
                  <a:cxn ang="0">
                    <a:pos x="2" y="1"/>
                  </a:cxn>
                  <a:cxn ang="0">
                    <a:pos x="2" y="0"/>
                  </a:cxn>
                  <a:cxn ang="0">
                    <a:pos x="0" y="0"/>
                  </a:cxn>
                  <a:cxn ang="0">
                    <a:pos x="0" y="0"/>
                  </a:cxn>
                </a:cxnLst>
                <a:rect l="0" t="0" r="r" b="b"/>
                <a:pathLst>
                  <a:path w="2" h="1">
                    <a:moveTo>
                      <a:pt x="0" y="0"/>
                    </a:moveTo>
                    <a:lnTo>
                      <a:pt x="1" y="1"/>
                    </a:lnTo>
                    <a:lnTo>
                      <a:pt x="1" y="1"/>
                    </a:lnTo>
                    <a:lnTo>
                      <a:pt x="2" y="1"/>
                    </a:lnTo>
                    <a:lnTo>
                      <a:pt x="2"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2" name="Freeform 264"/>
              <p:cNvSpPr>
                <a:spLocks/>
              </p:cNvSpPr>
              <p:nvPr/>
            </p:nvSpPr>
            <p:spPr bwMode="auto">
              <a:xfrm>
                <a:off x="5034" y="3757"/>
                <a:ext cx="1" cy="1"/>
              </a:xfrm>
              <a:custGeom>
                <a:avLst/>
                <a:gdLst/>
                <a:ahLst/>
                <a:cxnLst>
                  <a:cxn ang="0">
                    <a:pos x="0" y="0"/>
                  </a:cxn>
                  <a:cxn ang="0">
                    <a:pos x="0" y="1"/>
                  </a:cxn>
                  <a:cxn ang="0">
                    <a:pos x="0" y="1"/>
                  </a:cxn>
                  <a:cxn ang="0">
                    <a:pos x="0" y="0"/>
                  </a:cxn>
                  <a:cxn ang="0">
                    <a:pos x="0" y="0"/>
                  </a:cxn>
                  <a:cxn ang="0">
                    <a:pos x="0" y="0"/>
                  </a:cxn>
                  <a:cxn ang="0">
                    <a:pos x="0" y="0"/>
                  </a:cxn>
                </a:cxnLst>
                <a:rect l="0" t="0" r="r" b="b"/>
                <a:pathLst>
                  <a:path h="1">
                    <a:moveTo>
                      <a:pt x="0" y="0"/>
                    </a:moveTo>
                    <a:lnTo>
                      <a:pt x="0" y="1"/>
                    </a:lnTo>
                    <a:lnTo>
                      <a:pt x="0" y="1"/>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3" name="Freeform 265"/>
              <p:cNvSpPr>
                <a:spLocks/>
              </p:cNvSpPr>
              <p:nvPr/>
            </p:nvSpPr>
            <p:spPr bwMode="auto">
              <a:xfrm>
                <a:off x="5023" y="3693"/>
                <a:ext cx="1" cy="3"/>
              </a:xfrm>
              <a:custGeom>
                <a:avLst/>
                <a:gdLst/>
                <a:ahLst/>
                <a:cxnLst>
                  <a:cxn ang="0">
                    <a:pos x="1" y="0"/>
                  </a:cxn>
                  <a:cxn ang="0">
                    <a:pos x="0" y="0"/>
                  </a:cxn>
                  <a:cxn ang="0">
                    <a:pos x="1" y="3"/>
                  </a:cxn>
                  <a:cxn ang="0">
                    <a:pos x="1" y="3"/>
                  </a:cxn>
                  <a:cxn ang="0">
                    <a:pos x="1" y="0"/>
                  </a:cxn>
                </a:cxnLst>
                <a:rect l="0" t="0" r="r" b="b"/>
                <a:pathLst>
                  <a:path w="1" h="3">
                    <a:moveTo>
                      <a:pt x="1" y="0"/>
                    </a:moveTo>
                    <a:lnTo>
                      <a:pt x="0" y="0"/>
                    </a:lnTo>
                    <a:lnTo>
                      <a:pt x="1" y="3"/>
                    </a:lnTo>
                    <a:lnTo>
                      <a:pt x="1" y="3"/>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4" name="Freeform 266"/>
              <p:cNvSpPr>
                <a:spLocks/>
              </p:cNvSpPr>
              <p:nvPr/>
            </p:nvSpPr>
            <p:spPr bwMode="auto">
              <a:xfrm>
                <a:off x="4991" y="3685"/>
                <a:ext cx="3" cy="1"/>
              </a:xfrm>
              <a:custGeom>
                <a:avLst/>
                <a:gdLst/>
                <a:ahLst/>
                <a:cxnLst>
                  <a:cxn ang="0">
                    <a:pos x="1" y="0"/>
                  </a:cxn>
                  <a:cxn ang="0">
                    <a:pos x="0" y="1"/>
                  </a:cxn>
                  <a:cxn ang="0">
                    <a:pos x="0" y="1"/>
                  </a:cxn>
                  <a:cxn ang="0">
                    <a:pos x="1" y="1"/>
                  </a:cxn>
                  <a:cxn ang="0">
                    <a:pos x="2" y="1"/>
                  </a:cxn>
                  <a:cxn ang="0">
                    <a:pos x="3" y="1"/>
                  </a:cxn>
                  <a:cxn ang="0">
                    <a:pos x="3" y="1"/>
                  </a:cxn>
                  <a:cxn ang="0">
                    <a:pos x="1" y="0"/>
                  </a:cxn>
                  <a:cxn ang="0">
                    <a:pos x="1" y="0"/>
                  </a:cxn>
                </a:cxnLst>
                <a:rect l="0" t="0" r="r" b="b"/>
                <a:pathLst>
                  <a:path w="3" h="1">
                    <a:moveTo>
                      <a:pt x="1" y="0"/>
                    </a:moveTo>
                    <a:lnTo>
                      <a:pt x="0" y="1"/>
                    </a:lnTo>
                    <a:lnTo>
                      <a:pt x="0" y="1"/>
                    </a:lnTo>
                    <a:lnTo>
                      <a:pt x="1" y="1"/>
                    </a:lnTo>
                    <a:lnTo>
                      <a:pt x="2" y="1"/>
                    </a:lnTo>
                    <a:lnTo>
                      <a:pt x="3" y="1"/>
                    </a:lnTo>
                    <a:lnTo>
                      <a:pt x="3"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5" name="Freeform 267"/>
              <p:cNvSpPr>
                <a:spLocks/>
              </p:cNvSpPr>
              <p:nvPr/>
            </p:nvSpPr>
            <p:spPr bwMode="auto">
              <a:xfrm>
                <a:off x="4986" y="3689"/>
                <a:ext cx="1" cy="1"/>
              </a:xfrm>
              <a:custGeom>
                <a:avLst/>
                <a:gdLst/>
                <a:ahLst/>
                <a:cxnLst>
                  <a:cxn ang="0">
                    <a:pos x="0" y="1"/>
                  </a:cxn>
                  <a:cxn ang="0">
                    <a:pos x="1" y="1"/>
                  </a:cxn>
                  <a:cxn ang="0">
                    <a:pos x="1" y="1"/>
                  </a:cxn>
                  <a:cxn ang="0">
                    <a:pos x="1" y="0"/>
                  </a:cxn>
                  <a:cxn ang="0">
                    <a:pos x="0" y="1"/>
                  </a:cxn>
                  <a:cxn ang="0">
                    <a:pos x="0" y="1"/>
                  </a:cxn>
                  <a:cxn ang="0">
                    <a:pos x="0" y="1"/>
                  </a:cxn>
                </a:cxnLst>
                <a:rect l="0" t="0" r="r" b="b"/>
                <a:pathLst>
                  <a:path w="1" h="1">
                    <a:moveTo>
                      <a:pt x="0" y="1"/>
                    </a:moveTo>
                    <a:lnTo>
                      <a:pt x="1" y="1"/>
                    </a:lnTo>
                    <a:lnTo>
                      <a:pt x="1" y="1"/>
                    </a:lnTo>
                    <a:lnTo>
                      <a:pt x="1"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6" name="Freeform 268"/>
              <p:cNvSpPr>
                <a:spLocks/>
              </p:cNvSpPr>
              <p:nvPr/>
            </p:nvSpPr>
            <p:spPr bwMode="auto">
              <a:xfrm>
                <a:off x="5177" y="3745"/>
                <a:ext cx="1" cy="2"/>
              </a:xfrm>
              <a:custGeom>
                <a:avLst/>
                <a:gdLst/>
                <a:ahLst/>
                <a:cxnLst>
                  <a:cxn ang="0">
                    <a:pos x="0" y="0"/>
                  </a:cxn>
                  <a:cxn ang="0">
                    <a:pos x="0" y="1"/>
                  </a:cxn>
                  <a:cxn ang="0">
                    <a:pos x="1" y="2"/>
                  </a:cxn>
                  <a:cxn ang="0">
                    <a:pos x="0" y="0"/>
                  </a:cxn>
                  <a:cxn ang="0">
                    <a:pos x="0" y="0"/>
                  </a:cxn>
                </a:cxnLst>
                <a:rect l="0" t="0" r="r" b="b"/>
                <a:pathLst>
                  <a:path w="1" h="2">
                    <a:moveTo>
                      <a:pt x="0" y="0"/>
                    </a:moveTo>
                    <a:lnTo>
                      <a:pt x="0" y="1"/>
                    </a:lnTo>
                    <a:lnTo>
                      <a:pt x="1" y="2"/>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7" name="Freeform 269"/>
              <p:cNvSpPr>
                <a:spLocks/>
              </p:cNvSpPr>
              <p:nvPr/>
            </p:nvSpPr>
            <p:spPr bwMode="auto">
              <a:xfrm>
                <a:off x="4997" y="3681"/>
                <a:ext cx="2" cy="1"/>
              </a:xfrm>
              <a:custGeom>
                <a:avLst/>
                <a:gdLst/>
                <a:ahLst/>
                <a:cxnLst>
                  <a:cxn ang="0">
                    <a:pos x="1" y="1"/>
                  </a:cxn>
                  <a:cxn ang="0">
                    <a:pos x="2" y="1"/>
                  </a:cxn>
                  <a:cxn ang="0">
                    <a:pos x="1" y="1"/>
                  </a:cxn>
                  <a:cxn ang="0">
                    <a:pos x="1" y="0"/>
                  </a:cxn>
                  <a:cxn ang="0">
                    <a:pos x="0" y="0"/>
                  </a:cxn>
                  <a:cxn ang="0">
                    <a:pos x="0" y="1"/>
                  </a:cxn>
                  <a:cxn ang="0">
                    <a:pos x="1" y="1"/>
                  </a:cxn>
                  <a:cxn ang="0">
                    <a:pos x="1" y="1"/>
                  </a:cxn>
                </a:cxnLst>
                <a:rect l="0" t="0" r="r" b="b"/>
                <a:pathLst>
                  <a:path w="2" h="1">
                    <a:moveTo>
                      <a:pt x="1" y="1"/>
                    </a:moveTo>
                    <a:lnTo>
                      <a:pt x="2" y="1"/>
                    </a:lnTo>
                    <a:lnTo>
                      <a:pt x="1" y="1"/>
                    </a:lnTo>
                    <a:lnTo>
                      <a:pt x="1" y="0"/>
                    </a:lnTo>
                    <a:lnTo>
                      <a:pt x="0" y="0"/>
                    </a:lnTo>
                    <a:lnTo>
                      <a:pt x="0"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8" name="Freeform 270"/>
              <p:cNvSpPr>
                <a:spLocks/>
              </p:cNvSpPr>
              <p:nvPr/>
            </p:nvSpPr>
            <p:spPr bwMode="auto">
              <a:xfrm>
                <a:off x="5027" y="3726"/>
                <a:ext cx="4" cy="1"/>
              </a:xfrm>
              <a:custGeom>
                <a:avLst/>
                <a:gdLst/>
                <a:ahLst/>
                <a:cxnLst>
                  <a:cxn ang="0">
                    <a:pos x="4" y="0"/>
                  </a:cxn>
                  <a:cxn ang="0">
                    <a:pos x="4" y="0"/>
                  </a:cxn>
                  <a:cxn ang="0">
                    <a:pos x="1" y="0"/>
                  </a:cxn>
                  <a:cxn ang="0">
                    <a:pos x="0" y="0"/>
                  </a:cxn>
                  <a:cxn ang="0">
                    <a:pos x="0" y="0"/>
                  </a:cxn>
                  <a:cxn ang="0">
                    <a:pos x="0" y="0"/>
                  </a:cxn>
                  <a:cxn ang="0">
                    <a:pos x="0" y="1"/>
                  </a:cxn>
                  <a:cxn ang="0">
                    <a:pos x="1" y="1"/>
                  </a:cxn>
                  <a:cxn ang="0">
                    <a:pos x="4" y="1"/>
                  </a:cxn>
                  <a:cxn ang="0">
                    <a:pos x="4" y="0"/>
                  </a:cxn>
                </a:cxnLst>
                <a:rect l="0" t="0" r="r" b="b"/>
                <a:pathLst>
                  <a:path w="4" h="1">
                    <a:moveTo>
                      <a:pt x="4" y="0"/>
                    </a:moveTo>
                    <a:lnTo>
                      <a:pt x="4" y="0"/>
                    </a:lnTo>
                    <a:lnTo>
                      <a:pt x="1" y="0"/>
                    </a:lnTo>
                    <a:lnTo>
                      <a:pt x="0" y="0"/>
                    </a:lnTo>
                    <a:lnTo>
                      <a:pt x="0" y="0"/>
                    </a:lnTo>
                    <a:lnTo>
                      <a:pt x="0" y="0"/>
                    </a:lnTo>
                    <a:lnTo>
                      <a:pt x="0" y="1"/>
                    </a:lnTo>
                    <a:lnTo>
                      <a:pt x="1" y="1"/>
                    </a:lnTo>
                    <a:lnTo>
                      <a:pt x="4" y="1"/>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59" name="Freeform 271"/>
              <p:cNvSpPr>
                <a:spLocks/>
              </p:cNvSpPr>
              <p:nvPr/>
            </p:nvSpPr>
            <p:spPr bwMode="auto">
              <a:xfrm>
                <a:off x="5030" y="3737"/>
                <a:ext cx="2" cy="2"/>
              </a:xfrm>
              <a:custGeom>
                <a:avLst/>
                <a:gdLst/>
                <a:ahLst/>
                <a:cxnLst>
                  <a:cxn ang="0">
                    <a:pos x="0" y="0"/>
                  </a:cxn>
                  <a:cxn ang="0">
                    <a:pos x="0" y="1"/>
                  </a:cxn>
                  <a:cxn ang="0">
                    <a:pos x="0" y="2"/>
                  </a:cxn>
                  <a:cxn ang="0">
                    <a:pos x="0" y="2"/>
                  </a:cxn>
                  <a:cxn ang="0">
                    <a:pos x="1" y="1"/>
                  </a:cxn>
                  <a:cxn ang="0">
                    <a:pos x="2" y="1"/>
                  </a:cxn>
                  <a:cxn ang="0">
                    <a:pos x="2" y="1"/>
                  </a:cxn>
                  <a:cxn ang="0">
                    <a:pos x="2" y="0"/>
                  </a:cxn>
                  <a:cxn ang="0">
                    <a:pos x="2" y="0"/>
                  </a:cxn>
                  <a:cxn ang="0">
                    <a:pos x="1" y="0"/>
                  </a:cxn>
                  <a:cxn ang="0">
                    <a:pos x="0" y="0"/>
                  </a:cxn>
                </a:cxnLst>
                <a:rect l="0" t="0" r="r" b="b"/>
                <a:pathLst>
                  <a:path w="2" h="2">
                    <a:moveTo>
                      <a:pt x="0" y="0"/>
                    </a:moveTo>
                    <a:lnTo>
                      <a:pt x="0" y="1"/>
                    </a:lnTo>
                    <a:lnTo>
                      <a:pt x="0" y="2"/>
                    </a:lnTo>
                    <a:lnTo>
                      <a:pt x="0" y="2"/>
                    </a:lnTo>
                    <a:lnTo>
                      <a:pt x="1" y="1"/>
                    </a:lnTo>
                    <a:lnTo>
                      <a:pt x="2" y="1"/>
                    </a:lnTo>
                    <a:lnTo>
                      <a:pt x="2" y="1"/>
                    </a:lnTo>
                    <a:lnTo>
                      <a:pt x="2" y="0"/>
                    </a:lnTo>
                    <a:lnTo>
                      <a:pt x="2"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0" name="Freeform 272"/>
              <p:cNvSpPr>
                <a:spLocks/>
              </p:cNvSpPr>
              <p:nvPr/>
            </p:nvSpPr>
            <p:spPr bwMode="auto">
              <a:xfrm>
                <a:off x="5016" y="3697"/>
                <a:ext cx="1" cy="3"/>
              </a:xfrm>
              <a:custGeom>
                <a:avLst/>
                <a:gdLst/>
                <a:ahLst/>
                <a:cxnLst>
                  <a:cxn ang="0">
                    <a:pos x="0" y="1"/>
                  </a:cxn>
                  <a:cxn ang="0">
                    <a:pos x="0" y="0"/>
                  </a:cxn>
                  <a:cxn ang="0">
                    <a:pos x="0" y="0"/>
                  </a:cxn>
                  <a:cxn ang="0">
                    <a:pos x="1" y="3"/>
                  </a:cxn>
                  <a:cxn ang="0">
                    <a:pos x="0" y="1"/>
                  </a:cxn>
                </a:cxnLst>
                <a:rect l="0" t="0" r="r" b="b"/>
                <a:pathLst>
                  <a:path w="1" h="3">
                    <a:moveTo>
                      <a:pt x="0" y="1"/>
                    </a:moveTo>
                    <a:lnTo>
                      <a:pt x="0" y="0"/>
                    </a:lnTo>
                    <a:lnTo>
                      <a:pt x="0" y="0"/>
                    </a:lnTo>
                    <a:lnTo>
                      <a:pt x="1" y="3"/>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1" name="Freeform 273"/>
              <p:cNvSpPr>
                <a:spLocks/>
              </p:cNvSpPr>
              <p:nvPr/>
            </p:nvSpPr>
            <p:spPr bwMode="auto">
              <a:xfrm>
                <a:off x="5215" y="3774"/>
                <a:ext cx="5" cy="3"/>
              </a:xfrm>
              <a:custGeom>
                <a:avLst/>
                <a:gdLst/>
                <a:ahLst/>
                <a:cxnLst>
                  <a:cxn ang="0">
                    <a:pos x="4" y="3"/>
                  </a:cxn>
                  <a:cxn ang="0">
                    <a:pos x="4" y="2"/>
                  </a:cxn>
                  <a:cxn ang="0">
                    <a:pos x="4" y="1"/>
                  </a:cxn>
                  <a:cxn ang="0">
                    <a:pos x="0" y="0"/>
                  </a:cxn>
                  <a:cxn ang="0">
                    <a:pos x="0" y="0"/>
                  </a:cxn>
                  <a:cxn ang="0">
                    <a:pos x="0" y="1"/>
                  </a:cxn>
                  <a:cxn ang="0">
                    <a:pos x="1" y="2"/>
                  </a:cxn>
                  <a:cxn ang="0">
                    <a:pos x="2" y="3"/>
                  </a:cxn>
                  <a:cxn ang="0">
                    <a:pos x="4" y="3"/>
                  </a:cxn>
                  <a:cxn ang="0">
                    <a:pos x="5" y="3"/>
                  </a:cxn>
                  <a:cxn ang="0">
                    <a:pos x="4" y="3"/>
                  </a:cxn>
                  <a:cxn ang="0">
                    <a:pos x="4" y="3"/>
                  </a:cxn>
                </a:cxnLst>
                <a:rect l="0" t="0" r="r" b="b"/>
                <a:pathLst>
                  <a:path w="5" h="3">
                    <a:moveTo>
                      <a:pt x="4" y="3"/>
                    </a:moveTo>
                    <a:lnTo>
                      <a:pt x="4" y="2"/>
                    </a:lnTo>
                    <a:lnTo>
                      <a:pt x="4" y="1"/>
                    </a:lnTo>
                    <a:lnTo>
                      <a:pt x="0" y="0"/>
                    </a:lnTo>
                    <a:lnTo>
                      <a:pt x="0" y="0"/>
                    </a:lnTo>
                    <a:lnTo>
                      <a:pt x="0" y="1"/>
                    </a:lnTo>
                    <a:lnTo>
                      <a:pt x="1" y="2"/>
                    </a:lnTo>
                    <a:lnTo>
                      <a:pt x="2" y="3"/>
                    </a:lnTo>
                    <a:lnTo>
                      <a:pt x="4" y="3"/>
                    </a:lnTo>
                    <a:lnTo>
                      <a:pt x="5" y="3"/>
                    </a:lnTo>
                    <a:lnTo>
                      <a:pt x="4" y="3"/>
                    </a:lnTo>
                    <a:lnTo>
                      <a:pt x="4"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2" name="Freeform 274"/>
              <p:cNvSpPr>
                <a:spLocks/>
              </p:cNvSpPr>
              <p:nvPr/>
            </p:nvSpPr>
            <p:spPr bwMode="auto">
              <a:xfrm>
                <a:off x="5239" y="4040"/>
                <a:ext cx="2" cy="3"/>
              </a:xfrm>
              <a:custGeom>
                <a:avLst/>
                <a:gdLst/>
                <a:ahLst/>
                <a:cxnLst>
                  <a:cxn ang="0">
                    <a:pos x="2" y="1"/>
                  </a:cxn>
                  <a:cxn ang="0">
                    <a:pos x="2" y="0"/>
                  </a:cxn>
                  <a:cxn ang="0">
                    <a:pos x="1" y="0"/>
                  </a:cxn>
                  <a:cxn ang="0">
                    <a:pos x="0" y="3"/>
                  </a:cxn>
                  <a:cxn ang="0">
                    <a:pos x="0" y="3"/>
                  </a:cxn>
                  <a:cxn ang="0">
                    <a:pos x="0" y="3"/>
                  </a:cxn>
                  <a:cxn ang="0">
                    <a:pos x="1" y="3"/>
                  </a:cxn>
                  <a:cxn ang="0">
                    <a:pos x="1" y="3"/>
                  </a:cxn>
                  <a:cxn ang="0">
                    <a:pos x="1" y="3"/>
                  </a:cxn>
                  <a:cxn ang="0">
                    <a:pos x="1" y="3"/>
                  </a:cxn>
                  <a:cxn ang="0">
                    <a:pos x="1" y="3"/>
                  </a:cxn>
                  <a:cxn ang="0">
                    <a:pos x="2" y="3"/>
                  </a:cxn>
                  <a:cxn ang="0">
                    <a:pos x="2" y="3"/>
                  </a:cxn>
                  <a:cxn ang="0">
                    <a:pos x="2" y="3"/>
                  </a:cxn>
                  <a:cxn ang="0">
                    <a:pos x="2" y="1"/>
                  </a:cxn>
                </a:cxnLst>
                <a:rect l="0" t="0" r="r" b="b"/>
                <a:pathLst>
                  <a:path w="2" h="3">
                    <a:moveTo>
                      <a:pt x="2" y="1"/>
                    </a:moveTo>
                    <a:lnTo>
                      <a:pt x="2" y="0"/>
                    </a:lnTo>
                    <a:lnTo>
                      <a:pt x="1" y="0"/>
                    </a:lnTo>
                    <a:lnTo>
                      <a:pt x="0" y="3"/>
                    </a:lnTo>
                    <a:lnTo>
                      <a:pt x="0" y="3"/>
                    </a:lnTo>
                    <a:lnTo>
                      <a:pt x="0" y="3"/>
                    </a:lnTo>
                    <a:lnTo>
                      <a:pt x="1" y="3"/>
                    </a:lnTo>
                    <a:lnTo>
                      <a:pt x="1" y="3"/>
                    </a:lnTo>
                    <a:lnTo>
                      <a:pt x="1" y="3"/>
                    </a:lnTo>
                    <a:lnTo>
                      <a:pt x="1" y="3"/>
                    </a:lnTo>
                    <a:lnTo>
                      <a:pt x="1" y="3"/>
                    </a:lnTo>
                    <a:lnTo>
                      <a:pt x="2" y="3"/>
                    </a:lnTo>
                    <a:lnTo>
                      <a:pt x="2" y="3"/>
                    </a:lnTo>
                    <a:lnTo>
                      <a:pt x="2" y="3"/>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3" name="Freeform 275"/>
              <p:cNvSpPr>
                <a:spLocks/>
              </p:cNvSpPr>
              <p:nvPr/>
            </p:nvSpPr>
            <p:spPr bwMode="auto">
              <a:xfrm>
                <a:off x="5211" y="3763"/>
                <a:ext cx="4" cy="8"/>
              </a:xfrm>
              <a:custGeom>
                <a:avLst/>
                <a:gdLst/>
                <a:ahLst/>
                <a:cxnLst>
                  <a:cxn ang="0">
                    <a:pos x="4" y="8"/>
                  </a:cxn>
                  <a:cxn ang="0">
                    <a:pos x="4" y="7"/>
                  </a:cxn>
                  <a:cxn ang="0">
                    <a:pos x="4" y="7"/>
                  </a:cxn>
                  <a:cxn ang="0">
                    <a:pos x="4" y="6"/>
                  </a:cxn>
                  <a:cxn ang="0">
                    <a:pos x="3" y="6"/>
                  </a:cxn>
                  <a:cxn ang="0">
                    <a:pos x="3" y="6"/>
                  </a:cxn>
                  <a:cxn ang="0">
                    <a:pos x="3" y="5"/>
                  </a:cxn>
                  <a:cxn ang="0">
                    <a:pos x="2" y="3"/>
                  </a:cxn>
                  <a:cxn ang="0">
                    <a:pos x="1" y="3"/>
                  </a:cxn>
                  <a:cxn ang="0">
                    <a:pos x="1" y="3"/>
                  </a:cxn>
                  <a:cxn ang="0">
                    <a:pos x="1" y="1"/>
                  </a:cxn>
                  <a:cxn ang="0">
                    <a:pos x="0" y="0"/>
                  </a:cxn>
                  <a:cxn ang="0">
                    <a:pos x="0" y="0"/>
                  </a:cxn>
                  <a:cxn ang="0">
                    <a:pos x="0" y="1"/>
                  </a:cxn>
                  <a:cxn ang="0">
                    <a:pos x="0" y="1"/>
                  </a:cxn>
                  <a:cxn ang="0">
                    <a:pos x="0" y="2"/>
                  </a:cxn>
                  <a:cxn ang="0">
                    <a:pos x="2" y="6"/>
                  </a:cxn>
                  <a:cxn ang="0">
                    <a:pos x="4" y="7"/>
                  </a:cxn>
                  <a:cxn ang="0">
                    <a:pos x="4" y="7"/>
                  </a:cxn>
                  <a:cxn ang="0">
                    <a:pos x="4" y="8"/>
                  </a:cxn>
                </a:cxnLst>
                <a:rect l="0" t="0" r="r" b="b"/>
                <a:pathLst>
                  <a:path w="4" h="8">
                    <a:moveTo>
                      <a:pt x="4" y="8"/>
                    </a:moveTo>
                    <a:lnTo>
                      <a:pt x="4" y="7"/>
                    </a:lnTo>
                    <a:lnTo>
                      <a:pt x="4" y="7"/>
                    </a:lnTo>
                    <a:lnTo>
                      <a:pt x="4" y="6"/>
                    </a:lnTo>
                    <a:lnTo>
                      <a:pt x="3" y="6"/>
                    </a:lnTo>
                    <a:lnTo>
                      <a:pt x="3" y="6"/>
                    </a:lnTo>
                    <a:lnTo>
                      <a:pt x="3" y="5"/>
                    </a:lnTo>
                    <a:lnTo>
                      <a:pt x="2" y="3"/>
                    </a:lnTo>
                    <a:lnTo>
                      <a:pt x="1" y="3"/>
                    </a:lnTo>
                    <a:lnTo>
                      <a:pt x="1" y="3"/>
                    </a:lnTo>
                    <a:lnTo>
                      <a:pt x="1" y="1"/>
                    </a:lnTo>
                    <a:lnTo>
                      <a:pt x="0" y="0"/>
                    </a:lnTo>
                    <a:lnTo>
                      <a:pt x="0" y="0"/>
                    </a:lnTo>
                    <a:lnTo>
                      <a:pt x="0" y="1"/>
                    </a:lnTo>
                    <a:lnTo>
                      <a:pt x="0" y="1"/>
                    </a:lnTo>
                    <a:lnTo>
                      <a:pt x="0" y="2"/>
                    </a:lnTo>
                    <a:lnTo>
                      <a:pt x="2" y="6"/>
                    </a:lnTo>
                    <a:lnTo>
                      <a:pt x="4" y="7"/>
                    </a:lnTo>
                    <a:lnTo>
                      <a:pt x="4" y="7"/>
                    </a:lnTo>
                    <a:lnTo>
                      <a:pt x="4"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4" name="Freeform 276"/>
              <p:cNvSpPr>
                <a:spLocks/>
              </p:cNvSpPr>
              <p:nvPr/>
            </p:nvSpPr>
            <p:spPr bwMode="auto">
              <a:xfrm>
                <a:off x="5208" y="3767"/>
                <a:ext cx="1" cy="1"/>
              </a:xfrm>
              <a:custGeom>
                <a:avLst/>
                <a:gdLst/>
                <a:ahLst/>
                <a:cxnLst>
                  <a:cxn ang="0">
                    <a:pos x="1" y="1"/>
                  </a:cxn>
                  <a:cxn ang="0">
                    <a:pos x="1" y="1"/>
                  </a:cxn>
                  <a:cxn ang="0">
                    <a:pos x="1" y="0"/>
                  </a:cxn>
                  <a:cxn ang="0">
                    <a:pos x="0" y="0"/>
                  </a:cxn>
                  <a:cxn ang="0">
                    <a:pos x="0" y="0"/>
                  </a:cxn>
                  <a:cxn ang="0">
                    <a:pos x="0" y="0"/>
                  </a:cxn>
                  <a:cxn ang="0">
                    <a:pos x="0" y="1"/>
                  </a:cxn>
                  <a:cxn ang="0">
                    <a:pos x="1" y="1"/>
                  </a:cxn>
                </a:cxnLst>
                <a:rect l="0" t="0" r="r" b="b"/>
                <a:pathLst>
                  <a:path w="1" h="1">
                    <a:moveTo>
                      <a:pt x="1" y="1"/>
                    </a:moveTo>
                    <a:lnTo>
                      <a:pt x="1" y="1"/>
                    </a:lnTo>
                    <a:lnTo>
                      <a:pt x="1" y="0"/>
                    </a:lnTo>
                    <a:lnTo>
                      <a:pt x="0" y="0"/>
                    </a:lnTo>
                    <a:lnTo>
                      <a:pt x="0" y="0"/>
                    </a:lnTo>
                    <a:lnTo>
                      <a:pt x="0" y="0"/>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5" name="Freeform 277"/>
              <p:cNvSpPr>
                <a:spLocks/>
              </p:cNvSpPr>
              <p:nvPr/>
            </p:nvSpPr>
            <p:spPr bwMode="auto">
              <a:xfrm>
                <a:off x="5166" y="3767"/>
                <a:ext cx="2" cy="2"/>
              </a:xfrm>
              <a:custGeom>
                <a:avLst/>
                <a:gdLst/>
                <a:ahLst/>
                <a:cxnLst>
                  <a:cxn ang="0">
                    <a:pos x="0" y="0"/>
                  </a:cxn>
                  <a:cxn ang="0">
                    <a:pos x="1" y="1"/>
                  </a:cxn>
                  <a:cxn ang="0">
                    <a:pos x="2" y="2"/>
                  </a:cxn>
                  <a:cxn ang="0">
                    <a:pos x="2" y="2"/>
                  </a:cxn>
                  <a:cxn ang="0">
                    <a:pos x="2" y="1"/>
                  </a:cxn>
                  <a:cxn ang="0">
                    <a:pos x="0" y="0"/>
                  </a:cxn>
                </a:cxnLst>
                <a:rect l="0" t="0" r="r" b="b"/>
                <a:pathLst>
                  <a:path w="2" h="2">
                    <a:moveTo>
                      <a:pt x="0" y="0"/>
                    </a:moveTo>
                    <a:lnTo>
                      <a:pt x="1" y="1"/>
                    </a:lnTo>
                    <a:lnTo>
                      <a:pt x="2" y="2"/>
                    </a:lnTo>
                    <a:lnTo>
                      <a:pt x="2" y="2"/>
                    </a:lnTo>
                    <a:lnTo>
                      <a:pt x="2"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6" name="Freeform 278"/>
              <p:cNvSpPr>
                <a:spLocks/>
              </p:cNvSpPr>
              <p:nvPr/>
            </p:nvSpPr>
            <p:spPr bwMode="auto">
              <a:xfrm>
                <a:off x="5251" y="3803"/>
                <a:ext cx="1" cy="3"/>
              </a:xfrm>
              <a:custGeom>
                <a:avLst/>
                <a:gdLst/>
                <a:ahLst/>
                <a:cxnLst>
                  <a:cxn ang="0">
                    <a:pos x="0" y="3"/>
                  </a:cxn>
                  <a:cxn ang="0">
                    <a:pos x="1" y="3"/>
                  </a:cxn>
                  <a:cxn ang="0">
                    <a:pos x="1" y="2"/>
                  </a:cxn>
                  <a:cxn ang="0">
                    <a:pos x="0" y="2"/>
                  </a:cxn>
                  <a:cxn ang="0">
                    <a:pos x="0" y="0"/>
                  </a:cxn>
                  <a:cxn ang="0">
                    <a:pos x="0" y="0"/>
                  </a:cxn>
                  <a:cxn ang="0">
                    <a:pos x="0" y="3"/>
                  </a:cxn>
                  <a:cxn ang="0">
                    <a:pos x="0" y="3"/>
                  </a:cxn>
                </a:cxnLst>
                <a:rect l="0" t="0" r="r" b="b"/>
                <a:pathLst>
                  <a:path w="1" h="3">
                    <a:moveTo>
                      <a:pt x="0" y="3"/>
                    </a:moveTo>
                    <a:lnTo>
                      <a:pt x="1" y="3"/>
                    </a:lnTo>
                    <a:lnTo>
                      <a:pt x="1" y="2"/>
                    </a:lnTo>
                    <a:lnTo>
                      <a:pt x="0" y="2"/>
                    </a:lnTo>
                    <a:lnTo>
                      <a:pt x="0" y="0"/>
                    </a:lnTo>
                    <a:lnTo>
                      <a:pt x="0" y="0"/>
                    </a:lnTo>
                    <a:lnTo>
                      <a:pt x="0" y="3"/>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7" name="Freeform 279"/>
              <p:cNvSpPr>
                <a:spLocks/>
              </p:cNvSpPr>
              <p:nvPr/>
            </p:nvSpPr>
            <p:spPr bwMode="auto">
              <a:xfrm>
                <a:off x="5205" y="3769"/>
                <a:ext cx="7" cy="4"/>
              </a:xfrm>
              <a:custGeom>
                <a:avLst/>
                <a:gdLst/>
                <a:ahLst/>
                <a:cxnLst>
                  <a:cxn ang="0">
                    <a:pos x="4" y="1"/>
                  </a:cxn>
                  <a:cxn ang="0">
                    <a:pos x="1" y="1"/>
                  </a:cxn>
                  <a:cxn ang="0">
                    <a:pos x="0" y="0"/>
                  </a:cxn>
                  <a:cxn ang="0">
                    <a:pos x="0" y="0"/>
                  </a:cxn>
                  <a:cxn ang="0">
                    <a:pos x="0" y="1"/>
                  </a:cxn>
                  <a:cxn ang="0">
                    <a:pos x="0" y="1"/>
                  </a:cxn>
                  <a:cxn ang="0">
                    <a:pos x="1" y="3"/>
                  </a:cxn>
                  <a:cxn ang="0">
                    <a:pos x="2" y="3"/>
                  </a:cxn>
                  <a:cxn ang="0">
                    <a:pos x="7" y="4"/>
                  </a:cxn>
                  <a:cxn ang="0">
                    <a:pos x="7" y="3"/>
                  </a:cxn>
                  <a:cxn ang="0">
                    <a:pos x="7" y="2"/>
                  </a:cxn>
                  <a:cxn ang="0">
                    <a:pos x="7" y="2"/>
                  </a:cxn>
                  <a:cxn ang="0">
                    <a:pos x="4" y="1"/>
                  </a:cxn>
                </a:cxnLst>
                <a:rect l="0" t="0" r="r" b="b"/>
                <a:pathLst>
                  <a:path w="7" h="4">
                    <a:moveTo>
                      <a:pt x="4" y="1"/>
                    </a:moveTo>
                    <a:lnTo>
                      <a:pt x="1" y="1"/>
                    </a:lnTo>
                    <a:lnTo>
                      <a:pt x="0" y="0"/>
                    </a:lnTo>
                    <a:lnTo>
                      <a:pt x="0" y="0"/>
                    </a:lnTo>
                    <a:lnTo>
                      <a:pt x="0" y="1"/>
                    </a:lnTo>
                    <a:lnTo>
                      <a:pt x="0" y="1"/>
                    </a:lnTo>
                    <a:lnTo>
                      <a:pt x="1" y="3"/>
                    </a:lnTo>
                    <a:lnTo>
                      <a:pt x="2" y="3"/>
                    </a:lnTo>
                    <a:lnTo>
                      <a:pt x="7" y="4"/>
                    </a:lnTo>
                    <a:lnTo>
                      <a:pt x="7" y="3"/>
                    </a:lnTo>
                    <a:lnTo>
                      <a:pt x="7" y="2"/>
                    </a:lnTo>
                    <a:lnTo>
                      <a:pt x="7" y="2"/>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8" name="Freeform 280"/>
              <p:cNvSpPr>
                <a:spLocks/>
              </p:cNvSpPr>
              <p:nvPr/>
            </p:nvSpPr>
            <p:spPr bwMode="auto">
              <a:xfrm>
                <a:off x="5250" y="3807"/>
                <a:ext cx="2" cy="2"/>
              </a:xfrm>
              <a:custGeom>
                <a:avLst/>
                <a:gdLst/>
                <a:ahLst/>
                <a:cxnLst>
                  <a:cxn ang="0">
                    <a:pos x="0" y="0"/>
                  </a:cxn>
                  <a:cxn ang="0">
                    <a:pos x="0" y="0"/>
                  </a:cxn>
                  <a:cxn ang="0">
                    <a:pos x="0" y="1"/>
                  </a:cxn>
                  <a:cxn ang="0">
                    <a:pos x="0" y="1"/>
                  </a:cxn>
                  <a:cxn ang="0">
                    <a:pos x="0" y="1"/>
                  </a:cxn>
                  <a:cxn ang="0">
                    <a:pos x="0" y="2"/>
                  </a:cxn>
                  <a:cxn ang="0">
                    <a:pos x="2" y="2"/>
                  </a:cxn>
                  <a:cxn ang="0">
                    <a:pos x="1" y="1"/>
                  </a:cxn>
                  <a:cxn ang="0">
                    <a:pos x="1" y="0"/>
                  </a:cxn>
                  <a:cxn ang="0">
                    <a:pos x="1" y="0"/>
                  </a:cxn>
                  <a:cxn ang="0">
                    <a:pos x="0" y="0"/>
                  </a:cxn>
                </a:cxnLst>
                <a:rect l="0" t="0" r="r" b="b"/>
                <a:pathLst>
                  <a:path w="2" h="2">
                    <a:moveTo>
                      <a:pt x="0" y="0"/>
                    </a:moveTo>
                    <a:lnTo>
                      <a:pt x="0" y="0"/>
                    </a:lnTo>
                    <a:lnTo>
                      <a:pt x="0" y="1"/>
                    </a:lnTo>
                    <a:lnTo>
                      <a:pt x="0" y="1"/>
                    </a:lnTo>
                    <a:lnTo>
                      <a:pt x="0" y="1"/>
                    </a:lnTo>
                    <a:lnTo>
                      <a:pt x="0" y="2"/>
                    </a:lnTo>
                    <a:lnTo>
                      <a:pt x="2" y="2"/>
                    </a:lnTo>
                    <a:lnTo>
                      <a:pt x="1" y="1"/>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69" name="Freeform 281"/>
              <p:cNvSpPr>
                <a:spLocks/>
              </p:cNvSpPr>
              <p:nvPr/>
            </p:nvSpPr>
            <p:spPr bwMode="auto">
              <a:xfrm>
                <a:off x="5228" y="3831"/>
                <a:ext cx="16" cy="13"/>
              </a:xfrm>
              <a:custGeom>
                <a:avLst/>
                <a:gdLst/>
                <a:ahLst/>
                <a:cxnLst>
                  <a:cxn ang="0">
                    <a:pos x="15" y="12"/>
                  </a:cxn>
                  <a:cxn ang="0">
                    <a:pos x="15" y="13"/>
                  </a:cxn>
                  <a:cxn ang="0">
                    <a:pos x="16" y="13"/>
                  </a:cxn>
                  <a:cxn ang="0">
                    <a:pos x="16" y="12"/>
                  </a:cxn>
                  <a:cxn ang="0">
                    <a:pos x="16" y="12"/>
                  </a:cxn>
                  <a:cxn ang="0">
                    <a:pos x="16" y="12"/>
                  </a:cxn>
                  <a:cxn ang="0">
                    <a:pos x="16" y="11"/>
                  </a:cxn>
                  <a:cxn ang="0">
                    <a:pos x="15" y="11"/>
                  </a:cxn>
                  <a:cxn ang="0">
                    <a:pos x="14" y="11"/>
                  </a:cxn>
                  <a:cxn ang="0">
                    <a:pos x="14" y="10"/>
                  </a:cxn>
                  <a:cxn ang="0">
                    <a:pos x="13" y="8"/>
                  </a:cxn>
                  <a:cxn ang="0">
                    <a:pos x="10" y="8"/>
                  </a:cxn>
                  <a:cxn ang="0">
                    <a:pos x="10" y="8"/>
                  </a:cxn>
                  <a:cxn ang="0">
                    <a:pos x="9" y="8"/>
                  </a:cxn>
                  <a:cxn ang="0">
                    <a:pos x="9" y="7"/>
                  </a:cxn>
                  <a:cxn ang="0">
                    <a:pos x="9" y="6"/>
                  </a:cxn>
                  <a:cxn ang="0">
                    <a:pos x="8" y="6"/>
                  </a:cxn>
                  <a:cxn ang="0">
                    <a:pos x="8" y="6"/>
                  </a:cxn>
                  <a:cxn ang="0">
                    <a:pos x="7" y="4"/>
                  </a:cxn>
                  <a:cxn ang="0">
                    <a:pos x="7" y="4"/>
                  </a:cxn>
                  <a:cxn ang="0">
                    <a:pos x="6" y="3"/>
                  </a:cxn>
                  <a:cxn ang="0">
                    <a:pos x="5" y="3"/>
                  </a:cxn>
                  <a:cxn ang="0">
                    <a:pos x="4" y="2"/>
                  </a:cxn>
                  <a:cxn ang="0">
                    <a:pos x="4" y="1"/>
                  </a:cxn>
                  <a:cxn ang="0">
                    <a:pos x="3" y="1"/>
                  </a:cxn>
                  <a:cxn ang="0">
                    <a:pos x="2" y="1"/>
                  </a:cxn>
                  <a:cxn ang="0">
                    <a:pos x="2" y="1"/>
                  </a:cxn>
                  <a:cxn ang="0">
                    <a:pos x="1" y="0"/>
                  </a:cxn>
                  <a:cxn ang="0">
                    <a:pos x="0" y="0"/>
                  </a:cxn>
                  <a:cxn ang="0">
                    <a:pos x="1" y="1"/>
                  </a:cxn>
                  <a:cxn ang="0">
                    <a:pos x="1" y="1"/>
                  </a:cxn>
                  <a:cxn ang="0">
                    <a:pos x="2" y="3"/>
                  </a:cxn>
                  <a:cxn ang="0">
                    <a:pos x="2" y="4"/>
                  </a:cxn>
                  <a:cxn ang="0">
                    <a:pos x="2" y="4"/>
                  </a:cxn>
                  <a:cxn ang="0">
                    <a:pos x="4" y="6"/>
                  </a:cxn>
                  <a:cxn ang="0">
                    <a:pos x="6" y="7"/>
                  </a:cxn>
                  <a:cxn ang="0">
                    <a:pos x="6" y="8"/>
                  </a:cxn>
                  <a:cxn ang="0">
                    <a:pos x="6" y="8"/>
                  </a:cxn>
                  <a:cxn ang="0">
                    <a:pos x="7" y="8"/>
                  </a:cxn>
                  <a:cxn ang="0">
                    <a:pos x="8" y="8"/>
                  </a:cxn>
                  <a:cxn ang="0">
                    <a:pos x="9" y="9"/>
                  </a:cxn>
                  <a:cxn ang="0">
                    <a:pos x="9" y="9"/>
                  </a:cxn>
                  <a:cxn ang="0">
                    <a:pos x="9" y="10"/>
                  </a:cxn>
                  <a:cxn ang="0">
                    <a:pos x="10" y="10"/>
                  </a:cxn>
                  <a:cxn ang="0">
                    <a:pos x="10" y="10"/>
                  </a:cxn>
                  <a:cxn ang="0">
                    <a:pos x="10" y="10"/>
                  </a:cxn>
                  <a:cxn ang="0">
                    <a:pos x="11" y="11"/>
                  </a:cxn>
                  <a:cxn ang="0">
                    <a:pos x="11" y="11"/>
                  </a:cxn>
                  <a:cxn ang="0">
                    <a:pos x="12" y="11"/>
                  </a:cxn>
                  <a:cxn ang="0">
                    <a:pos x="12" y="11"/>
                  </a:cxn>
                  <a:cxn ang="0">
                    <a:pos x="13" y="11"/>
                  </a:cxn>
                  <a:cxn ang="0">
                    <a:pos x="13" y="11"/>
                  </a:cxn>
                  <a:cxn ang="0">
                    <a:pos x="14" y="11"/>
                  </a:cxn>
                  <a:cxn ang="0">
                    <a:pos x="14" y="12"/>
                  </a:cxn>
                  <a:cxn ang="0">
                    <a:pos x="15" y="12"/>
                  </a:cxn>
                </a:cxnLst>
                <a:rect l="0" t="0" r="r" b="b"/>
                <a:pathLst>
                  <a:path w="16" h="13">
                    <a:moveTo>
                      <a:pt x="15" y="12"/>
                    </a:moveTo>
                    <a:lnTo>
                      <a:pt x="15" y="13"/>
                    </a:lnTo>
                    <a:lnTo>
                      <a:pt x="16" y="13"/>
                    </a:lnTo>
                    <a:lnTo>
                      <a:pt x="16" y="12"/>
                    </a:lnTo>
                    <a:lnTo>
                      <a:pt x="16" y="12"/>
                    </a:lnTo>
                    <a:lnTo>
                      <a:pt x="16" y="12"/>
                    </a:lnTo>
                    <a:lnTo>
                      <a:pt x="16" y="11"/>
                    </a:lnTo>
                    <a:lnTo>
                      <a:pt x="15" y="11"/>
                    </a:lnTo>
                    <a:lnTo>
                      <a:pt x="14" y="11"/>
                    </a:lnTo>
                    <a:lnTo>
                      <a:pt x="14" y="10"/>
                    </a:lnTo>
                    <a:lnTo>
                      <a:pt x="13" y="8"/>
                    </a:lnTo>
                    <a:lnTo>
                      <a:pt x="10" y="8"/>
                    </a:lnTo>
                    <a:lnTo>
                      <a:pt x="10" y="8"/>
                    </a:lnTo>
                    <a:lnTo>
                      <a:pt x="9" y="8"/>
                    </a:lnTo>
                    <a:lnTo>
                      <a:pt x="9" y="7"/>
                    </a:lnTo>
                    <a:lnTo>
                      <a:pt x="9" y="6"/>
                    </a:lnTo>
                    <a:lnTo>
                      <a:pt x="8" y="6"/>
                    </a:lnTo>
                    <a:lnTo>
                      <a:pt x="8" y="6"/>
                    </a:lnTo>
                    <a:lnTo>
                      <a:pt x="7" y="4"/>
                    </a:lnTo>
                    <a:lnTo>
                      <a:pt x="7" y="4"/>
                    </a:lnTo>
                    <a:lnTo>
                      <a:pt x="6" y="3"/>
                    </a:lnTo>
                    <a:lnTo>
                      <a:pt x="5" y="3"/>
                    </a:lnTo>
                    <a:lnTo>
                      <a:pt x="4" y="2"/>
                    </a:lnTo>
                    <a:lnTo>
                      <a:pt x="4" y="1"/>
                    </a:lnTo>
                    <a:lnTo>
                      <a:pt x="3" y="1"/>
                    </a:lnTo>
                    <a:lnTo>
                      <a:pt x="2" y="1"/>
                    </a:lnTo>
                    <a:lnTo>
                      <a:pt x="2" y="1"/>
                    </a:lnTo>
                    <a:lnTo>
                      <a:pt x="1" y="0"/>
                    </a:lnTo>
                    <a:lnTo>
                      <a:pt x="0" y="0"/>
                    </a:lnTo>
                    <a:lnTo>
                      <a:pt x="1" y="1"/>
                    </a:lnTo>
                    <a:lnTo>
                      <a:pt x="1" y="1"/>
                    </a:lnTo>
                    <a:lnTo>
                      <a:pt x="2" y="3"/>
                    </a:lnTo>
                    <a:lnTo>
                      <a:pt x="2" y="4"/>
                    </a:lnTo>
                    <a:lnTo>
                      <a:pt x="2" y="4"/>
                    </a:lnTo>
                    <a:lnTo>
                      <a:pt x="4" y="6"/>
                    </a:lnTo>
                    <a:lnTo>
                      <a:pt x="6" y="7"/>
                    </a:lnTo>
                    <a:lnTo>
                      <a:pt x="6" y="8"/>
                    </a:lnTo>
                    <a:lnTo>
                      <a:pt x="6" y="8"/>
                    </a:lnTo>
                    <a:lnTo>
                      <a:pt x="7" y="8"/>
                    </a:lnTo>
                    <a:lnTo>
                      <a:pt x="8" y="8"/>
                    </a:lnTo>
                    <a:lnTo>
                      <a:pt x="9" y="9"/>
                    </a:lnTo>
                    <a:lnTo>
                      <a:pt x="9" y="9"/>
                    </a:lnTo>
                    <a:lnTo>
                      <a:pt x="9" y="10"/>
                    </a:lnTo>
                    <a:lnTo>
                      <a:pt x="10" y="10"/>
                    </a:lnTo>
                    <a:lnTo>
                      <a:pt x="10" y="10"/>
                    </a:lnTo>
                    <a:lnTo>
                      <a:pt x="10" y="10"/>
                    </a:lnTo>
                    <a:lnTo>
                      <a:pt x="11" y="11"/>
                    </a:lnTo>
                    <a:lnTo>
                      <a:pt x="11" y="11"/>
                    </a:lnTo>
                    <a:lnTo>
                      <a:pt x="12" y="11"/>
                    </a:lnTo>
                    <a:lnTo>
                      <a:pt x="12" y="11"/>
                    </a:lnTo>
                    <a:lnTo>
                      <a:pt x="13" y="11"/>
                    </a:lnTo>
                    <a:lnTo>
                      <a:pt x="13" y="11"/>
                    </a:lnTo>
                    <a:lnTo>
                      <a:pt x="14" y="11"/>
                    </a:lnTo>
                    <a:lnTo>
                      <a:pt x="14" y="12"/>
                    </a:lnTo>
                    <a:lnTo>
                      <a:pt x="15" y="1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0" name="Freeform 282"/>
              <p:cNvSpPr>
                <a:spLocks/>
              </p:cNvSpPr>
              <p:nvPr/>
            </p:nvSpPr>
            <p:spPr bwMode="auto">
              <a:xfrm>
                <a:off x="5251" y="3815"/>
                <a:ext cx="2" cy="2"/>
              </a:xfrm>
              <a:custGeom>
                <a:avLst/>
                <a:gdLst/>
                <a:ahLst/>
                <a:cxnLst>
                  <a:cxn ang="0">
                    <a:pos x="1" y="2"/>
                  </a:cxn>
                  <a:cxn ang="0">
                    <a:pos x="1" y="2"/>
                  </a:cxn>
                  <a:cxn ang="0">
                    <a:pos x="2" y="2"/>
                  </a:cxn>
                  <a:cxn ang="0">
                    <a:pos x="1" y="1"/>
                  </a:cxn>
                  <a:cxn ang="0">
                    <a:pos x="1" y="1"/>
                  </a:cxn>
                  <a:cxn ang="0">
                    <a:pos x="1" y="0"/>
                  </a:cxn>
                  <a:cxn ang="0">
                    <a:pos x="1" y="1"/>
                  </a:cxn>
                  <a:cxn ang="0">
                    <a:pos x="0" y="1"/>
                  </a:cxn>
                  <a:cxn ang="0">
                    <a:pos x="0" y="2"/>
                  </a:cxn>
                  <a:cxn ang="0">
                    <a:pos x="1" y="2"/>
                  </a:cxn>
                </a:cxnLst>
                <a:rect l="0" t="0" r="r" b="b"/>
                <a:pathLst>
                  <a:path w="2" h="2">
                    <a:moveTo>
                      <a:pt x="1" y="2"/>
                    </a:moveTo>
                    <a:lnTo>
                      <a:pt x="1" y="2"/>
                    </a:lnTo>
                    <a:lnTo>
                      <a:pt x="2" y="2"/>
                    </a:lnTo>
                    <a:lnTo>
                      <a:pt x="1" y="1"/>
                    </a:lnTo>
                    <a:lnTo>
                      <a:pt x="1" y="1"/>
                    </a:lnTo>
                    <a:lnTo>
                      <a:pt x="1" y="0"/>
                    </a:lnTo>
                    <a:lnTo>
                      <a:pt x="1" y="1"/>
                    </a:lnTo>
                    <a:lnTo>
                      <a:pt x="0" y="1"/>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1" name="Freeform 283"/>
              <p:cNvSpPr>
                <a:spLocks/>
              </p:cNvSpPr>
              <p:nvPr/>
            </p:nvSpPr>
            <p:spPr bwMode="auto">
              <a:xfrm>
                <a:off x="5188" y="3754"/>
                <a:ext cx="6" cy="4"/>
              </a:xfrm>
              <a:custGeom>
                <a:avLst/>
                <a:gdLst/>
                <a:ahLst/>
                <a:cxnLst>
                  <a:cxn ang="0">
                    <a:pos x="6" y="4"/>
                  </a:cxn>
                  <a:cxn ang="0">
                    <a:pos x="5" y="3"/>
                  </a:cxn>
                  <a:cxn ang="0">
                    <a:pos x="5" y="3"/>
                  </a:cxn>
                  <a:cxn ang="0">
                    <a:pos x="4" y="2"/>
                  </a:cxn>
                  <a:cxn ang="0">
                    <a:pos x="3" y="2"/>
                  </a:cxn>
                  <a:cxn ang="0">
                    <a:pos x="2" y="1"/>
                  </a:cxn>
                  <a:cxn ang="0">
                    <a:pos x="2" y="1"/>
                  </a:cxn>
                  <a:cxn ang="0">
                    <a:pos x="0" y="0"/>
                  </a:cxn>
                  <a:cxn ang="0">
                    <a:pos x="0" y="0"/>
                  </a:cxn>
                  <a:cxn ang="0">
                    <a:pos x="2" y="3"/>
                  </a:cxn>
                  <a:cxn ang="0">
                    <a:pos x="5" y="4"/>
                  </a:cxn>
                  <a:cxn ang="0">
                    <a:pos x="6" y="4"/>
                  </a:cxn>
                </a:cxnLst>
                <a:rect l="0" t="0" r="r" b="b"/>
                <a:pathLst>
                  <a:path w="6" h="4">
                    <a:moveTo>
                      <a:pt x="6" y="4"/>
                    </a:moveTo>
                    <a:lnTo>
                      <a:pt x="5" y="3"/>
                    </a:lnTo>
                    <a:lnTo>
                      <a:pt x="5" y="3"/>
                    </a:lnTo>
                    <a:lnTo>
                      <a:pt x="4" y="2"/>
                    </a:lnTo>
                    <a:lnTo>
                      <a:pt x="3" y="2"/>
                    </a:lnTo>
                    <a:lnTo>
                      <a:pt x="2" y="1"/>
                    </a:lnTo>
                    <a:lnTo>
                      <a:pt x="2" y="1"/>
                    </a:lnTo>
                    <a:lnTo>
                      <a:pt x="0" y="0"/>
                    </a:lnTo>
                    <a:lnTo>
                      <a:pt x="0" y="0"/>
                    </a:lnTo>
                    <a:lnTo>
                      <a:pt x="2" y="3"/>
                    </a:lnTo>
                    <a:lnTo>
                      <a:pt x="5" y="4"/>
                    </a:lnTo>
                    <a:lnTo>
                      <a:pt x="6"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2" name="Freeform 284"/>
              <p:cNvSpPr>
                <a:spLocks/>
              </p:cNvSpPr>
              <p:nvPr/>
            </p:nvSpPr>
            <p:spPr bwMode="auto">
              <a:xfrm>
                <a:off x="5190" y="3761"/>
                <a:ext cx="1" cy="1"/>
              </a:xfrm>
              <a:custGeom>
                <a:avLst/>
                <a:gdLst/>
                <a:ahLst/>
                <a:cxnLst>
                  <a:cxn ang="0">
                    <a:pos x="0" y="0"/>
                  </a:cxn>
                  <a:cxn ang="0">
                    <a:pos x="0" y="0"/>
                  </a:cxn>
                  <a:cxn ang="0">
                    <a:pos x="0" y="1"/>
                  </a:cxn>
                  <a:cxn ang="0">
                    <a:pos x="1"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3" name="Freeform 285"/>
              <p:cNvSpPr>
                <a:spLocks/>
              </p:cNvSpPr>
              <p:nvPr/>
            </p:nvSpPr>
            <p:spPr bwMode="auto">
              <a:xfrm>
                <a:off x="5206" y="3783"/>
                <a:ext cx="2" cy="1"/>
              </a:xfrm>
              <a:custGeom>
                <a:avLst/>
                <a:gdLst/>
                <a:ahLst/>
                <a:cxnLst>
                  <a:cxn ang="0">
                    <a:pos x="2" y="0"/>
                  </a:cxn>
                  <a:cxn ang="0">
                    <a:pos x="0" y="0"/>
                  </a:cxn>
                  <a:cxn ang="0">
                    <a:pos x="0" y="0"/>
                  </a:cxn>
                  <a:cxn ang="0">
                    <a:pos x="0" y="0"/>
                  </a:cxn>
                  <a:cxn ang="0">
                    <a:pos x="1" y="0"/>
                  </a:cxn>
                  <a:cxn ang="0">
                    <a:pos x="2" y="1"/>
                  </a:cxn>
                  <a:cxn ang="0">
                    <a:pos x="2" y="1"/>
                  </a:cxn>
                  <a:cxn ang="0">
                    <a:pos x="2" y="0"/>
                  </a:cxn>
                  <a:cxn ang="0">
                    <a:pos x="2" y="0"/>
                  </a:cxn>
                </a:cxnLst>
                <a:rect l="0" t="0" r="r" b="b"/>
                <a:pathLst>
                  <a:path w="2" h="1">
                    <a:moveTo>
                      <a:pt x="2" y="0"/>
                    </a:moveTo>
                    <a:lnTo>
                      <a:pt x="0" y="0"/>
                    </a:lnTo>
                    <a:lnTo>
                      <a:pt x="0" y="0"/>
                    </a:lnTo>
                    <a:lnTo>
                      <a:pt x="0" y="0"/>
                    </a:lnTo>
                    <a:lnTo>
                      <a:pt x="1" y="0"/>
                    </a:lnTo>
                    <a:lnTo>
                      <a:pt x="2" y="1"/>
                    </a:lnTo>
                    <a:lnTo>
                      <a:pt x="2"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4" name="Freeform 286"/>
              <p:cNvSpPr>
                <a:spLocks/>
              </p:cNvSpPr>
              <p:nvPr/>
            </p:nvSpPr>
            <p:spPr bwMode="auto">
              <a:xfrm>
                <a:off x="5188" y="3759"/>
                <a:ext cx="2" cy="2"/>
              </a:xfrm>
              <a:custGeom>
                <a:avLst/>
                <a:gdLst/>
                <a:ahLst/>
                <a:cxnLst>
                  <a:cxn ang="0">
                    <a:pos x="0" y="0"/>
                  </a:cxn>
                  <a:cxn ang="0">
                    <a:pos x="0" y="0"/>
                  </a:cxn>
                  <a:cxn ang="0">
                    <a:pos x="0" y="1"/>
                  </a:cxn>
                  <a:cxn ang="0">
                    <a:pos x="1" y="2"/>
                  </a:cxn>
                  <a:cxn ang="0">
                    <a:pos x="2" y="1"/>
                  </a:cxn>
                  <a:cxn ang="0">
                    <a:pos x="1" y="0"/>
                  </a:cxn>
                  <a:cxn ang="0">
                    <a:pos x="0" y="0"/>
                  </a:cxn>
                </a:cxnLst>
                <a:rect l="0" t="0" r="r" b="b"/>
                <a:pathLst>
                  <a:path w="2" h="2">
                    <a:moveTo>
                      <a:pt x="0" y="0"/>
                    </a:moveTo>
                    <a:lnTo>
                      <a:pt x="0" y="0"/>
                    </a:lnTo>
                    <a:lnTo>
                      <a:pt x="0" y="1"/>
                    </a:lnTo>
                    <a:lnTo>
                      <a:pt x="1" y="2"/>
                    </a:lnTo>
                    <a:lnTo>
                      <a:pt x="2"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5" name="Freeform 287"/>
              <p:cNvSpPr>
                <a:spLocks/>
              </p:cNvSpPr>
              <p:nvPr/>
            </p:nvSpPr>
            <p:spPr bwMode="auto">
              <a:xfrm>
                <a:off x="5192" y="3764"/>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6" name="Freeform 288"/>
              <p:cNvSpPr>
                <a:spLocks/>
              </p:cNvSpPr>
              <p:nvPr/>
            </p:nvSpPr>
            <p:spPr bwMode="auto">
              <a:xfrm>
                <a:off x="5199" y="3759"/>
                <a:ext cx="7" cy="5"/>
              </a:xfrm>
              <a:custGeom>
                <a:avLst/>
                <a:gdLst/>
                <a:ahLst/>
                <a:cxnLst>
                  <a:cxn ang="0">
                    <a:pos x="7" y="5"/>
                  </a:cxn>
                  <a:cxn ang="0">
                    <a:pos x="7" y="4"/>
                  </a:cxn>
                  <a:cxn ang="0">
                    <a:pos x="0" y="0"/>
                  </a:cxn>
                  <a:cxn ang="0">
                    <a:pos x="0" y="0"/>
                  </a:cxn>
                  <a:cxn ang="0">
                    <a:pos x="1" y="1"/>
                  </a:cxn>
                  <a:cxn ang="0">
                    <a:pos x="7" y="5"/>
                  </a:cxn>
                  <a:cxn ang="0">
                    <a:pos x="7" y="5"/>
                  </a:cxn>
                </a:cxnLst>
                <a:rect l="0" t="0" r="r" b="b"/>
                <a:pathLst>
                  <a:path w="7" h="5">
                    <a:moveTo>
                      <a:pt x="7" y="5"/>
                    </a:moveTo>
                    <a:lnTo>
                      <a:pt x="7" y="4"/>
                    </a:lnTo>
                    <a:lnTo>
                      <a:pt x="0" y="0"/>
                    </a:lnTo>
                    <a:lnTo>
                      <a:pt x="0" y="0"/>
                    </a:lnTo>
                    <a:lnTo>
                      <a:pt x="1" y="1"/>
                    </a:lnTo>
                    <a:lnTo>
                      <a:pt x="7" y="5"/>
                    </a:lnTo>
                    <a:lnTo>
                      <a:pt x="7"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7" name="Freeform 289"/>
              <p:cNvSpPr>
                <a:spLocks/>
              </p:cNvSpPr>
              <p:nvPr/>
            </p:nvSpPr>
            <p:spPr bwMode="auto">
              <a:xfrm>
                <a:off x="5195" y="3765"/>
                <a:ext cx="2" cy="1"/>
              </a:xfrm>
              <a:custGeom>
                <a:avLst/>
                <a:gdLst/>
                <a:ahLst/>
                <a:cxnLst>
                  <a:cxn ang="0">
                    <a:pos x="1" y="0"/>
                  </a:cxn>
                  <a:cxn ang="0">
                    <a:pos x="1" y="0"/>
                  </a:cxn>
                  <a:cxn ang="0">
                    <a:pos x="0" y="0"/>
                  </a:cxn>
                  <a:cxn ang="0">
                    <a:pos x="1" y="0"/>
                  </a:cxn>
                  <a:cxn ang="0">
                    <a:pos x="1" y="1"/>
                  </a:cxn>
                  <a:cxn ang="0">
                    <a:pos x="2" y="1"/>
                  </a:cxn>
                  <a:cxn ang="0">
                    <a:pos x="2" y="0"/>
                  </a:cxn>
                  <a:cxn ang="0">
                    <a:pos x="2" y="0"/>
                  </a:cxn>
                  <a:cxn ang="0">
                    <a:pos x="1" y="0"/>
                  </a:cxn>
                </a:cxnLst>
                <a:rect l="0" t="0" r="r" b="b"/>
                <a:pathLst>
                  <a:path w="2" h="1">
                    <a:moveTo>
                      <a:pt x="1" y="0"/>
                    </a:moveTo>
                    <a:lnTo>
                      <a:pt x="1" y="0"/>
                    </a:lnTo>
                    <a:lnTo>
                      <a:pt x="0" y="0"/>
                    </a:lnTo>
                    <a:lnTo>
                      <a:pt x="1" y="0"/>
                    </a:lnTo>
                    <a:lnTo>
                      <a:pt x="1" y="1"/>
                    </a:lnTo>
                    <a:lnTo>
                      <a:pt x="2" y="1"/>
                    </a:lnTo>
                    <a:lnTo>
                      <a:pt x="2" y="0"/>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8" name="Freeform 290"/>
              <p:cNvSpPr>
                <a:spLocks/>
              </p:cNvSpPr>
              <p:nvPr/>
            </p:nvSpPr>
            <p:spPr bwMode="auto">
              <a:xfrm>
                <a:off x="5192" y="3762"/>
                <a:ext cx="3" cy="3"/>
              </a:xfrm>
              <a:custGeom>
                <a:avLst/>
                <a:gdLst/>
                <a:ahLst/>
                <a:cxnLst>
                  <a:cxn ang="0">
                    <a:pos x="2" y="0"/>
                  </a:cxn>
                  <a:cxn ang="0">
                    <a:pos x="2" y="0"/>
                  </a:cxn>
                  <a:cxn ang="0">
                    <a:pos x="1" y="0"/>
                  </a:cxn>
                  <a:cxn ang="0">
                    <a:pos x="0" y="0"/>
                  </a:cxn>
                  <a:cxn ang="0">
                    <a:pos x="0" y="0"/>
                  </a:cxn>
                  <a:cxn ang="0">
                    <a:pos x="0" y="0"/>
                  </a:cxn>
                  <a:cxn ang="0">
                    <a:pos x="1" y="1"/>
                  </a:cxn>
                  <a:cxn ang="0">
                    <a:pos x="2" y="1"/>
                  </a:cxn>
                  <a:cxn ang="0">
                    <a:pos x="2" y="3"/>
                  </a:cxn>
                  <a:cxn ang="0">
                    <a:pos x="3" y="3"/>
                  </a:cxn>
                  <a:cxn ang="0">
                    <a:pos x="3" y="1"/>
                  </a:cxn>
                  <a:cxn ang="0">
                    <a:pos x="2" y="0"/>
                  </a:cxn>
                </a:cxnLst>
                <a:rect l="0" t="0" r="r" b="b"/>
                <a:pathLst>
                  <a:path w="3" h="3">
                    <a:moveTo>
                      <a:pt x="2" y="0"/>
                    </a:moveTo>
                    <a:lnTo>
                      <a:pt x="2" y="0"/>
                    </a:lnTo>
                    <a:lnTo>
                      <a:pt x="1" y="0"/>
                    </a:lnTo>
                    <a:lnTo>
                      <a:pt x="0" y="0"/>
                    </a:lnTo>
                    <a:lnTo>
                      <a:pt x="0" y="0"/>
                    </a:lnTo>
                    <a:lnTo>
                      <a:pt x="0" y="0"/>
                    </a:lnTo>
                    <a:lnTo>
                      <a:pt x="1" y="1"/>
                    </a:lnTo>
                    <a:lnTo>
                      <a:pt x="2" y="1"/>
                    </a:lnTo>
                    <a:lnTo>
                      <a:pt x="2" y="3"/>
                    </a:lnTo>
                    <a:lnTo>
                      <a:pt x="3" y="3"/>
                    </a:lnTo>
                    <a:lnTo>
                      <a:pt x="3"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79" name="Freeform 291"/>
              <p:cNvSpPr>
                <a:spLocks/>
              </p:cNvSpPr>
              <p:nvPr/>
            </p:nvSpPr>
            <p:spPr bwMode="auto">
              <a:xfrm>
                <a:off x="4947" y="3755"/>
                <a:ext cx="7" cy="3"/>
              </a:xfrm>
              <a:custGeom>
                <a:avLst/>
                <a:gdLst/>
                <a:ahLst/>
                <a:cxnLst>
                  <a:cxn ang="0">
                    <a:pos x="0" y="1"/>
                  </a:cxn>
                  <a:cxn ang="0">
                    <a:pos x="0" y="1"/>
                  </a:cxn>
                  <a:cxn ang="0">
                    <a:pos x="0" y="1"/>
                  </a:cxn>
                  <a:cxn ang="0">
                    <a:pos x="0" y="2"/>
                  </a:cxn>
                  <a:cxn ang="0">
                    <a:pos x="0" y="2"/>
                  </a:cxn>
                  <a:cxn ang="0">
                    <a:pos x="3" y="3"/>
                  </a:cxn>
                  <a:cxn ang="0">
                    <a:pos x="7" y="1"/>
                  </a:cxn>
                  <a:cxn ang="0">
                    <a:pos x="6" y="0"/>
                  </a:cxn>
                  <a:cxn ang="0">
                    <a:pos x="1" y="0"/>
                  </a:cxn>
                  <a:cxn ang="0">
                    <a:pos x="0" y="1"/>
                  </a:cxn>
                </a:cxnLst>
                <a:rect l="0" t="0" r="r" b="b"/>
                <a:pathLst>
                  <a:path w="7" h="3">
                    <a:moveTo>
                      <a:pt x="0" y="1"/>
                    </a:moveTo>
                    <a:lnTo>
                      <a:pt x="0" y="1"/>
                    </a:lnTo>
                    <a:lnTo>
                      <a:pt x="0" y="1"/>
                    </a:lnTo>
                    <a:lnTo>
                      <a:pt x="0" y="2"/>
                    </a:lnTo>
                    <a:lnTo>
                      <a:pt x="0" y="2"/>
                    </a:lnTo>
                    <a:lnTo>
                      <a:pt x="3" y="3"/>
                    </a:lnTo>
                    <a:lnTo>
                      <a:pt x="7" y="1"/>
                    </a:lnTo>
                    <a:lnTo>
                      <a:pt x="6" y="0"/>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0" name="Freeform 292"/>
              <p:cNvSpPr>
                <a:spLocks/>
              </p:cNvSpPr>
              <p:nvPr/>
            </p:nvSpPr>
            <p:spPr bwMode="auto">
              <a:xfrm>
                <a:off x="5043" y="3780"/>
                <a:ext cx="6" cy="4"/>
              </a:xfrm>
              <a:custGeom>
                <a:avLst/>
                <a:gdLst/>
                <a:ahLst/>
                <a:cxnLst>
                  <a:cxn ang="0">
                    <a:pos x="4" y="4"/>
                  </a:cxn>
                  <a:cxn ang="0">
                    <a:pos x="5" y="3"/>
                  </a:cxn>
                  <a:cxn ang="0">
                    <a:pos x="6" y="1"/>
                  </a:cxn>
                  <a:cxn ang="0">
                    <a:pos x="5" y="1"/>
                  </a:cxn>
                  <a:cxn ang="0">
                    <a:pos x="5" y="0"/>
                  </a:cxn>
                  <a:cxn ang="0">
                    <a:pos x="5" y="0"/>
                  </a:cxn>
                  <a:cxn ang="0">
                    <a:pos x="4" y="1"/>
                  </a:cxn>
                  <a:cxn ang="0">
                    <a:pos x="3" y="1"/>
                  </a:cxn>
                  <a:cxn ang="0">
                    <a:pos x="2" y="1"/>
                  </a:cxn>
                  <a:cxn ang="0">
                    <a:pos x="1" y="1"/>
                  </a:cxn>
                  <a:cxn ang="0">
                    <a:pos x="1" y="1"/>
                  </a:cxn>
                  <a:cxn ang="0">
                    <a:pos x="0" y="1"/>
                  </a:cxn>
                  <a:cxn ang="0">
                    <a:pos x="0" y="0"/>
                  </a:cxn>
                  <a:cxn ang="0">
                    <a:pos x="1" y="2"/>
                  </a:cxn>
                  <a:cxn ang="0">
                    <a:pos x="3" y="4"/>
                  </a:cxn>
                  <a:cxn ang="0">
                    <a:pos x="4" y="4"/>
                  </a:cxn>
                </a:cxnLst>
                <a:rect l="0" t="0" r="r" b="b"/>
                <a:pathLst>
                  <a:path w="6" h="4">
                    <a:moveTo>
                      <a:pt x="4" y="4"/>
                    </a:moveTo>
                    <a:lnTo>
                      <a:pt x="5" y="3"/>
                    </a:lnTo>
                    <a:lnTo>
                      <a:pt x="6" y="1"/>
                    </a:lnTo>
                    <a:lnTo>
                      <a:pt x="5" y="1"/>
                    </a:lnTo>
                    <a:lnTo>
                      <a:pt x="5" y="0"/>
                    </a:lnTo>
                    <a:lnTo>
                      <a:pt x="5" y="0"/>
                    </a:lnTo>
                    <a:lnTo>
                      <a:pt x="4" y="1"/>
                    </a:lnTo>
                    <a:lnTo>
                      <a:pt x="3" y="1"/>
                    </a:lnTo>
                    <a:lnTo>
                      <a:pt x="2" y="1"/>
                    </a:lnTo>
                    <a:lnTo>
                      <a:pt x="1" y="1"/>
                    </a:lnTo>
                    <a:lnTo>
                      <a:pt x="1" y="1"/>
                    </a:lnTo>
                    <a:lnTo>
                      <a:pt x="0" y="1"/>
                    </a:lnTo>
                    <a:lnTo>
                      <a:pt x="0" y="0"/>
                    </a:lnTo>
                    <a:lnTo>
                      <a:pt x="1" y="2"/>
                    </a:lnTo>
                    <a:lnTo>
                      <a:pt x="3" y="4"/>
                    </a:lnTo>
                    <a:lnTo>
                      <a:pt x="4"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1" name="Freeform 293"/>
              <p:cNvSpPr>
                <a:spLocks/>
              </p:cNvSpPr>
              <p:nvPr/>
            </p:nvSpPr>
            <p:spPr bwMode="auto">
              <a:xfrm>
                <a:off x="5058" y="3747"/>
                <a:ext cx="1" cy="2"/>
              </a:xfrm>
              <a:custGeom>
                <a:avLst/>
                <a:gdLst/>
                <a:ahLst/>
                <a:cxnLst>
                  <a:cxn ang="0">
                    <a:pos x="0" y="2"/>
                  </a:cxn>
                  <a:cxn ang="0">
                    <a:pos x="0" y="2"/>
                  </a:cxn>
                  <a:cxn ang="0">
                    <a:pos x="1" y="1"/>
                  </a:cxn>
                  <a:cxn ang="0">
                    <a:pos x="1" y="0"/>
                  </a:cxn>
                  <a:cxn ang="0">
                    <a:pos x="0" y="1"/>
                  </a:cxn>
                  <a:cxn ang="0">
                    <a:pos x="0" y="2"/>
                  </a:cxn>
                </a:cxnLst>
                <a:rect l="0" t="0" r="r" b="b"/>
                <a:pathLst>
                  <a:path w="1" h="2">
                    <a:moveTo>
                      <a:pt x="0" y="2"/>
                    </a:moveTo>
                    <a:lnTo>
                      <a:pt x="0" y="2"/>
                    </a:lnTo>
                    <a:lnTo>
                      <a:pt x="1" y="1"/>
                    </a:lnTo>
                    <a:lnTo>
                      <a:pt x="1" y="0"/>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2" name="Freeform 294"/>
              <p:cNvSpPr>
                <a:spLocks/>
              </p:cNvSpPr>
              <p:nvPr/>
            </p:nvSpPr>
            <p:spPr bwMode="auto">
              <a:xfrm>
                <a:off x="5064" y="3752"/>
                <a:ext cx="2" cy="4"/>
              </a:xfrm>
              <a:custGeom>
                <a:avLst/>
                <a:gdLst/>
                <a:ahLst/>
                <a:cxnLst>
                  <a:cxn ang="0">
                    <a:pos x="0" y="3"/>
                  </a:cxn>
                  <a:cxn ang="0">
                    <a:pos x="0" y="2"/>
                  </a:cxn>
                  <a:cxn ang="0">
                    <a:pos x="0" y="3"/>
                  </a:cxn>
                  <a:cxn ang="0">
                    <a:pos x="0" y="3"/>
                  </a:cxn>
                  <a:cxn ang="0">
                    <a:pos x="0" y="3"/>
                  </a:cxn>
                  <a:cxn ang="0">
                    <a:pos x="1" y="4"/>
                  </a:cxn>
                  <a:cxn ang="0">
                    <a:pos x="2" y="3"/>
                  </a:cxn>
                  <a:cxn ang="0">
                    <a:pos x="2" y="3"/>
                  </a:cxn>
                  <a:cxn ang="0">
                    <a:pos x="2" y="2"/>
                  </a:cxn>
                  <a:cxn ang="0">
                    <a:pos x="1" y="0"/>
                  </a:cxn>
                  <a:cxn ang="0">
                    <a:pos x="0" y="0"/>
                  </a:cxn>
                  <a:cxn ang="0">
                    <a:pos x="0" y="1"/>
                  </a:cxn>
                  <a:cxn ang="0">
                    <a:pos x="1" y="1"/>
                  </a:cxn>
                  <a:cxn ang="0">
                    <a:pos x="1" y="1"/>
                  </a:cxn>
                  <a:cxn ang="0">
                    <a:pos x="1" y="3"/>
                  </a:cxn>
                  <a:cxn ang="0">
                    <a:pos x="0" y="3"/>
                  </a:cxn>
                </a:cxnLst>
                <a:rect l="0" t="0" r="r" b="b"/>
                <a:pathLst>
                  <a:path w="2" h="4">
                    <a:moveTo>
                      <a:pt x="0" y="3"/>
                    </a:moveTo>
                    <a:lnTo>
                      <a:pt x="0" y="2"/>
                    </a:lnTo>
                    <a:lnTo>
                      <a:pt x="0" y="3"/>
                    </a:lnTo>
                    <a:lnTo>
                      <a:pt x="0" y="3"/>
                    </a:lnTo>
                    <a:lnTo>
                      <a:pt x="0" y="3"/>
                    </a:lnTo>
                    <a:lnTo>
                      <a:pt x="1" y="4"/>
                    </a:lnTo>
                    <a:lnTo>
                      <a:pt x="2" y="3"/>
                    </a:lnTo>
                    <a:lnTo>
                      <a:pt x="2" y="3"/>
                    </a:lnTo>
                    <a:lnTo>
                      <a:pt x="2" y="2"/>
                    </a:lnTo>
                    <a:lnTo>
                      <a:pt x="1" y="0"/>
                    </a:lnTo>
                    <a:lnTo>
                      <a:pt x="0" y="0"/>
                    </a:lnTo>
                    <a:lnTo>
                      <a:pt x="0" y="1"/>
                    </a:lnTo>
                    <a:lnTo>
                      <a:pt x="1" y="1"/>
                    </a:lnTo>
                    <a:lnTo>
                      <a:pt x="1" y="1"/>
                    </a:lnTo>
                    <a:lnTo>
                      <a:pt x="1" y="3"/>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3" name="Freeform 295"/>
              <p:cNvSpPr>
                <a:spLocks/>
              </p:cNvSpPr>
              <p:nvPr/>
            </p:nvSpPr>
            <p:spPr bwMode="auto">
              <a:xfrm>
                <a:off x="5064" y="3748"/>
                <a:ext cx="3" cy="6"/>
              </a:xfrm>
              <a:custGeom>
                <a:avLst/>
                <a:gdLst/>
                <a:ahLst/>
                <a:cxnLst>
                  <a:cxn ang="0">
                    <a:pos x="3" y="5"/>
                  </a:cxn>
                  <a:cxn ang="0">
                    <a:pos x="3" y="4"/>
                  </a:cxn>
                  <a:cxn ang="0">
                    <a:pos x="3" y="1"/>
                  </a:cxn>
                  <a:cxn ang="0">
                    <a:pos x="3" y="0"/>
                  </a:cxn>
                  <a:cxn ang="0">
                    <a:pos x="3" y="0"/>
                  </a:cxn>
                  <a:cxn ang="0">
                    <a:pos x="1" y="2"/>
                  </a:cxn>
                  <a:cxn ang="0">
                    <a:pos x="2" y="2"/>
                  </a:cxn>
                  <a:cxn ang="0">
                    <a:pos x="2" y="2"/>
                  </a:cxn>
                  <a:cxn ang="0">
                    <a:pos x="1" y="3"/>
                  </a:cxn>
                  <a:cxn ang="0">
                    <a:pos x="2" y="4"/>
                  </a:cxn>
                  <a:cxn ang="0">
                    <a:pos x="2" y="4"/>
                  </a:cxn>
                  <a:cxn ang="0">
                    <a:pos x="2" y="4"/>
                  </a:cxn>
                  <a:cxn ang="0">
                    <a:pos x="1" y="3"/>
                  </a:cxn>
                  <a:cxn ang="0">
                    <a:pos x="0" y="3"/>
                  </a:cxn>
                  <a:cxn ang="0">
                    <a:pos x="1" y="4"/>
                  </a:cxn>
                  <a:cxn ang="0">
                    <a:pos x="1" y="4"/>
                  </a:cxn>
                  <a:cxn ang="0">
                    <a:pos x="2" y="5"/>
                  </a:cxn>
                  <a:cxn ang="0">
                    <a:pos x="3" y="6"/>
                  </a:cxn>
                  <a:cxn ang="0">
                    <a:pos x="3" y="6"/>
                  </a:cxn>
                  <a:cxn ang="0">
                    <a:pos x="3" y="6"/>
                  </a:cxn>
                  <a:cxn ang="0">
                    <a:pos x="3" y="5"/>
                  </a:cxn>
                  <a:cxn ang="0">
                    <a:pos x="3" y="4"/>
                  </a:cxn>
                  <a:cxn ang="0">
                    <a:pos x="3" y="5"/>
                  </a:cxn>
                  <a:cxn ang="0">
                    <a:pos x="3" y="5"/>
                  </a:cxn>
                </a:cxnLst>
                <a:rect l="0" t="0" r="r" b="b"/>
                <a:pathLst>
                  <a:path w="3" h="6">
                    <a:moveTo>
                      <a:pt x="3" y="5"/>
                    </a:moveTo>
                    <a:lnTo>
                      <a:pt x="3" y="4"/>
                    </a:lnTo>
                    <a:lnTo>
                      <a:pt x="3" y="1"/>
                    </a:lnTo>
                    <a:lnTo>
                      <a:pt x="3" y="0"/>
                    </a:lnTo>
                    <a:lnTo>
                      <a:pt x="3" y="0"/>
                    </a:lnTo>
                    <a:lnTo>
                      <a:pt x="1" y="2"/>
                    </a:lnTo>
                    <a:lnTo>
                      <a:pt x="2" y="2"/>
                    </a:lnTo>
                    <a:lnTo>
                      <a:pt x="2" y="2"/>
                    </a:lnTo>
                    <a:lnTo>
                      <a:pt x="1" y="3"/>
                    </a:lnTo>
                    <a:lnTo>
                      <a:pt x="2" y="4"/>
                    </a:lnTo>
                    <a:lnTo>
                      <a:pt x="2" y="4"/>
                    </a:lnTo>
                    <a:lnTo>
                      <a:pt x="2" y="4"/>
                    </a:lnTo>
                    <a:lnTo>
                      <a:pt x="1" y="3"/>
                    </a:lnTo>
                    <a:lnTo>
                      <a:pt x="0" y="3"/>
                    </a:lnTo>
                    <a:lnTo>
                      <a:pt x="1" y="4"/>
                    </a:lnTo>
                    <a:lnTo>
                      <a:pt x="1" y="4"/>
                    </a:lnTo>
                    <a:lnTo>
                      <a:pt x="2" y="5"/>
                    </a:lnTo>
                    <a:lnTo>
                      <a:pt x="3" y="6"/>
                    </a:lnTo>
                    <a:lnTo>
                      <a:pt x="3" y="6"/>
                    </a:lnTo>
                    <a:lnTo>
                      <a:pt x="3" y="6"/>
                    </a:lnTo>
                    <a:lnTo>
                      <a:pt x="3" y="5"/>
                    </a:lnTo>
                    <a:lnTo>
                      <a:pt x="3" y="4"/>
                    </a:lnTo>
                    <a:lnTo>
                      <a:pt x="3" y="5"/>
                    </a:lnTo>
                    <a:lnTo>
                      <a:pt x="3"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4" name="Freeform 296"/>
              <p:cNvSpPr>
                <a:spLocks/>
              </p:cNvSpPr>
              <p:nvPr/>
            </p:nvSpPr>
            <p:spPr bwMode="auto">
              <a:xfrm>
                <a:off x="5157" y="3732"/>
                <a:ext cx="12" cy="12"/>
              </a:xfrm>
              <a:custGeom>
                <a:avLst/>
                <a:gdLst/>
                <a:ahLst/>
                <a:cxnLst>
                  <a:cxn ang="0">
                    <a:pos x="0" y="1"/>
                  </a:cxn>
                  <a:cxn ang="0">
                    <a:pos x="0" y="1"/>
                  </a:cxn>
                  <a:cxn ang="0">
                    <a:pos x="0" y="1"/>
                  </a:cxn>
                  <a:cxn ang="0">
                    <a:pos x="4" y="3"/>
                  </a:cxn>
                  <a:cxn ang="0">
                    <a:pos x="4" y="3"/>
                  </a:cxn>
                  <a:cxn ang="0">
                    <a:pos x="6" y="5"/>
                  </a:cxn>
                  <a:cxn ang="0">
                    <a:pos x="8" y="5"/>
                  </a:cxn>
                  <a:cxn ang="0">
                    <a:pos x="8" y="5"/>
                  </a:cxn>
                  <a:cxn ang="0">
                    <a:pos x="11" y="12"/>
                  </a:cxn>
                  <a:cxn ang="0">
                    <a:pos x="11" y="12"/>
                  </a:cxn>
                  <a:cxn ang="0">
                    <a:pos x="12" y="10"/>
                  </a:cxn>
                  <a:cxn ang="0">
                    <a:pos x="12" y="9"/>
                  </a:cxn>
                  <a:cxn ang="0">
                    <a:pos x="11" y="8"/>
                  </a:cxn>
                  <a:cxn ang="0">
                    <a:pos x="11" y="8"/>
                  </a:cxn>
                  <a:cxn ang="0">
                    <a:pos x="11" y="7"/>
                  </a:cxn>
                  <a:cxn ang="0">
                    <a:pos x="10" y="7"/>
                  </a:cxn>
                  <a:cxn ang="0">
                    <a:pos x="9" y="6"/>
                  </a:cxn>
                  <a:cxn ang="0">
                    <a:pos x="6" y="4"/>
                  </a:cxn>
                  <a:cxn ang="0">
                    <a:pos x="5" y="4"/>
                  </a:cxn>
                  <a:cxn ang="0">
                    <a:pos x="0" y="0"/>
                  </a:cxn>
                  <a:cxn ang="0">
                    <a:pos x="0" y="1"/>
                  </a:cxn>
                </a:cxnLst>
                <a:rect l="0" t="0" r="r" b="b"/>
                <a:pathLst>
                  <a:path w="12" h="12">
                    <a:moveTo>
                      <a:pt x="0" y="1"/>
                    </a:moveTo>
                    <a:lnTo>
                      <a:pt x="0" y="1"/>
                    </a:lnTo>
                    <a:lnTo>
                      <a:pt x="0" y="1"/>
                    </a:lnTo>
                    <a:lnTo>
                      <a:pt x="4" y="3"/>
                    </a:lnTo>
                    <a:lnTo>
                      <a:pt x="4" y="3"/>
                    </a:lnTo>
                    <a:lnTo>
                      <a:pt x="6" y="5"/>
                    </a:lnTo>
                    <a:lnTo>
                      <a:pt x="8" y="5"/>
                    </a:lnTo>
                    <a:lnTo>
                      <a:pt x="8" y="5"/>
                    </a:lnTo>
                    <a:lnTo>
                      <a:pt x="11" y="12"/>
                    </a:lnTo>
                    <a:lnTo>
                      <a:pt x="11" y="12"/>
                    </a:lnTo>
                    <a:lnTo>
                      <a:pt x="12" y="10"/>
                    </a:lnTo>
                    <a:lnTo>
                      <a:pt x="12" y="9"/>
                    </a:lnTo>
                    <a:lnTo>
                      <a:pt x="11" y="8"/>
                    </a:lnTo>
                    <a:lnTo>
                      <a:pt x="11" y="8"/>
                    </a:lnTo>
                    <a:lnTo>
                      <a:pt x="11" y="7"/>
                    </a:lnTo>
                    <a:lnTo>
                      <a:pt x="10" y="7"/>
                    </a:lnTo>
                    <a:lnTo>
                      <a:pt x="9" y="6"/>
                    </a:lnTo>
                    <a:lnTo>
                      <a:pt x="6" y="4"/>
                    </a:lnTo>
                    <a:lnTo>
                      <a:pt x="5" y="4"/>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5" name="Freeform 297"/>
              <p:cNvSpPr>
                <a:spLocks/>
              </p:cNvSpPr>
              <p:nvPr/>
            </p:nvSpPr>
            <p:spPr bwMode="auto">
              <a:xfrm>
                <a:off x="5041" y="3781"/>
                <a:ext cx="3" cy="2"/>
              </a:xfrm>
              <a:custGeom>
                <a:avLst/>
                <a:gdLst/>
                <a:ahLst/>
                <a:cxnLst>
                  <a:cxn ang="0">
                    <a:pos x="1" y="0"/>
                  </a:cxn>
                  <a:cxn ang="0">
                    <a:pos x="1" y="0"/>
                  </a:cxn>
                  <a:cxn ang="0">
                    <a:pos x="0" y="0"/>
                  </a:cxn>
                  <a:cxn ang="0">
                    <a:pos x="0" y="1"/>
                  </a:cxn>
                  <a:cxn ang="0">
                    <a:pos x="0" y="1"/>
                  </a:cxn>
                  <a:cxn ang="0">
                    <a:pos x="0" y="2"/>
                  </a:cxn>
                  <a:cxn ang="0">
                    <a:pos x="0" y="2"/>
                  </a:cxn>
                  <a:cxn ang="0">
                    <a:pos x="3" y="2"/>
                  </a:cxn>
                  <a:cxn ang="0">
                    <a:pos x="2" y="1"/>
                  </a:cxn>
                  <a:cxn ang="0">
                    <a:pos x="1" y="0"/>
                  </a:cxn>
                </a:cxnLst>
                <a:rect l="0" t="0" r="r" b="b"/>
                <a:pathLst>
                  <a:path w="3" h="2">
                    <a:moveTo>
                      <a:pt x="1" y="0"/>
                    </a:moveTo>
                    <a:lnTo>
                      <a:pt x="1" y="0"/>
                    </a:lnTo>
                    <a:lnTo>
                      <a:pt x="0" y="0"/>
                    </a:lnTo>
                    <a:lnTo>
                      <a:pt x="0" y="1"/>
                    </a:lnTo>
                    <a:lnTo>
                      <a:pt x="0" y="1"/>
                    </a:lnTo>
                    <a:lnTo>
                      <a:pt x="0" y="2"/>
                    </a:lnTo>
                    <a:lnTo>
                      <a:pt x="0" y="2"/>
                    </a:lnTo>
                    <a:lnTo>
                      <a:pt x="3" y="2"/>
                    </a:lnTo>
                    <a:lnTo>
                      <a:pt x="2"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6" name="Freeform 298"/>
              <p:cNvSpPr>
                <a:spLocks/>
              </p:cNvSpPr>
              <p:nvPr/>
            </p:nvSpPr>
            <p:spPr bwMode="auto">
              <a:xfrm>
                <a:off x="5043" y="3718"/>
                <a:ext cx="5" cy="2"/>
              </a:xfrm>
              <a:custGeom>
                <a:avLst/>
                <a:gdLst/>
                <a:ahLst/>
                <a:cxnLst>
                  <a:cxn ang="0">
                    <a:pos x="2" y="1"/>
                  </a:cxn>
                  <a:cxn ang="0">
                    <a:pos x="3" y="2"/>
                  </a:cxn>
                  <a:cxn ang="0">
                    <a:pos x="4" y="2"/>
                  </a:cxn>
                  <a:cxn ang="0">
                    <a:pos x="5" y="1"/>
                  </a:cxn>
                  <a:cxn ang="0">
                    <a:pos x="2" y="0"/>
                  </a:cxn>
                  <a:cxn ang="0">
                    <a:pos x="1" y="1"/>
                  </a:cxn>
                  <a:cxn ang="0">
                    <a:pos x="1" y="1"/>
                  </a:cxn>
                  <a:cxn ang="0">
                    <a:pos x="1" y="1"/>
                  </a:cxn>
                  <a:cxn ang="0">
                    <a:pos x="0" y="1"/>
                  </a:cxn>
                  <a:cxn ang="0">
                    <a:pos x="0" y="1"/>
                  </a:cxn>
                  <a:cxn ang="0">
                    <a:pos x="1" y="1"/>
                  </a:cxn>
                  <a:cxn ang="0">
                    <a:pos x="2" y="1"/>
                  </a:cxn>
                </a:cxnLst>
                <a:rect l="0" t="0" r="r" b="b"/>
                <a:pathLst>
                  <a:path w="5" h="2">
                    <a:moveTo>
                      <a:pt x="2" y="1"/>
                    </a:moveTo>
                    <a:lnTo>
                      <a:pt x="3" y="2"/>
                    </a:lnTo>
                    <a:lnTo>
                      <a:pt x="4" y="2"/>
                    </a:lnTo>
                    <a:lnTo>
                      <a:pt x="5" y="1"/>
                    </a:lnTo>
                    <a:lnTo>
                      <a:pt x="2" y="0"/>
                    </a:lnTo>
                    <a:lnTo>
                      <a:pt x="1" y="1"/>
                    </a:lnTo>
                    <a:lnTo>
                      <a:pt x="1" y="1"/>
                    </a:lnTo>
                    <a:lnTo>
                      <a:pt x="1" y="1"/>
                    </a:lnTo>
                    <a:lnTo>
                      <a:pt x="0" y="1"/>
                    </a:lnTo>
                    <a:lnTo>
                      <a:pt x="0" y="1"/>
                    </a:lnTo>
                    <a:lnTo>
                      <a:pt x="1"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7" name="Freeform 299"/>
              <p:cNvSpPr>
                <a:spLocks/>
              </p:cNvSpPr>
              <p:nvPr/>
            </p:nvSpPr>
            <p:spPr bwMode="auto">
              <a:xfrm>
                <a:off x="5077" y="3779"/>
                <a:ext cx="1" cy="2"/>
              </a:xfrm>
              <a:custGeom>
                <a:avLst/>
                <a:gdLst/>
                <a:ahLst/>
                <a:cxnLst>
                  <a:cxn ang="0">
                    <a:pos x="0" y="2"/>
                  </a:cxn>
                  <a:cxn ang="0">
                    <a:pos x="0" y="2"/>
                  </a:cxn>
                  <a:cxn ang="0">
                    <a:pos x="1" y="1"/>
                  </a:cxn>
                  <a:cxn ang="0">
                    <a:pos x="1" y="0"/>
                  </a:cxn>
                  <a:cxn ang="0">
                    <a:pos x="1" y="0"/>
                  </a:cxn>
                  <a:cxn ang="0">
                    <a:pos x="0" y="1"/>
                  </a:cxn>
                  <a:cxn ang="0">
                    <a:pos x="0" y="2"/>
                  </a:cxn>
                </a:cxnLst>
                <a:rect l="0" t="0" r="r" b="b"/>
                <a:pathLst>
                  <a:path w="1" h="2">
                    <a:moveTo>
                      <a:pt x="0" y="2"/>
                    </a:moveTo>
                    <a:lnTo>
                      <a:pt x="0" y="2"/>
                    </a:lnTo>
                    <a:lnTo>
                      <a:pt x="1" y="1"/>
                    </a:lnTo>
                    <a:lnTo>
                      <a:pt x="1" y="0"/>
                    </a:lnTo>
                    <a:lnTo>
                      <a:pt x="1" y="0"/>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8" name="Freeform 300"/>
              <p:cNvSpPr>
                <a:spLocks/>
              </p:cNvSpPr>
              <p:nvPr/>
            </p:nvSpPr>
            <p:spPr bwMode="auto">
              <a:xfrm>
                <a:off x="5040" y="3727"/>
                <a:ext cx="4" cy="3"/>
              </a:xfrm>
              <a:custGeom>
                <a:avLst/>
                <a:gdLst/>
                <a:ahLst/>
                <a:cxnLst>
                  <a:cxn ang="0">
                    <a:pos x="3" y="0"/>
                  </a:cxn>
                  <a:cxn ang="0">
                    <a:pos x="2" y="0"/>
                  </a:cxn>
                  <a:cxn ang="0">
                    <a:pos x="1" y="1"/>
                  </a:cxn>
                  <a:cxn ang="0">
                    <a:pos x="0" y="1"/>
                  </a:cxn>
                  <a:cxn ang="0">
                    <a:pos x="1" y="2"/>
                  </a:cxn>
                  <a:cxn ang="0">
                    <a:pos x="1" y="3"/>
                  </a:cxn>
                  <a:cxn ang="0">
                    <a:pos x="3" y="3"/>
                  </a:cxn>
                  <a:cxn ang="0">
                    <a:pos x="4" y="2"/>
                  </a:cxn>
                  <a:cxn ang="0">
                    <a:pos x="3" y="1"/>
                  </a:cxn>
                  <a:cxn ang="0">
                    <a:pos x="4" y="1"/>
                  </a:cxn>
                  <a:cxn ang="0">
                    <a:pos x="3" y="0"/>
                  </a:cxn>
                </a:cxnLst>
                <a:rect l="0" t="0" r="r" b="b"/>
                <a:pathLst>
                  <a:path w="4" h="3">
                    <a:moveTo>
                      <a:pt x="3" y="0"/>
                    </a:moveTo>
                    <a:lnTo>
                      <a:pt x="2" y="0"/>
                    </a:lnTo>
                    <a:lnTo>
                      <a:pt x="1" y="1"/>
                    </a:lnTo>
                    <a:lnTo>
                      <a:pt x="0" y="1"/>
                    </a:lnTo>
                    <a:lnTo>
                      <a:pt x="1" y="2"/>
                    </a:lnTo>
                    <a:lnTo>
                      <a:pt x="1" y="3"/>
                    </a:lnTo>
                    <a:lnTo>
                      <a:pt x="3" y="3"/>
                    </a:lnTo>
                    <a:lnTo>
                      <a:pt x="4" y="2"/>
                    </a:lnTo>
                    <a:lnTo>
                      <a:pt x="3" y="1"/>
                    </a:lnTo>
                    <a:lnTo>
                      <a:pt x="4"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89" name="Freeform 301"/>
              <p:cNvSpPr>
                <a:spLocks/>
              </p:cNvSpPr>
              <p:nvPr/>
            </p:nvSpPr>
            <p:spPr bwMode="auto">
              <a:xfrm>
                <a:off x="5168" y="3857"/>
                <a:ext cx="1" cy="7"/>
              </a:xfrm>
              <a:custGeom>
                <a:avLst/>
                <a:gdLst/>
                <a:ahLst/>
                <a:cxnLst>
                  <a:cxn ang="0">
                    <a:pos x="0" y="7"/>
                  </a:cxn>
                  <a:cxn ang="0">
                    <a:pos x="1" y="4"/>
                  </a:cxn>
                  <a:cxn ang="0">
                    <a:pos x="1" y="2"/>
                  </a:cxn>
                  <a:cxn ang="0">
                    <a:pos x="0" y="0"/>
                  </a:cxn>
                  <a:cxn ang="0">
                    <a:pos x="0" y="1"/>
                  </a:cxn>
                  <a:cxn ang="0">
                    <a:pos x="0" y="2"/>
                  </a:cxn>
                  <a:cxn ang="0">
                    <a:pos x="0" y="4"/>
                  </a:cxn>
                  <a:cxn ang="0">
                    <a:pos x="0" y="7"/>
                  </a:cxn>
                  <a:cxn ang="0">
                    <a:pos x="0" y="7"/>
                  </a:cxn>
                </a:cxnLst>
                <a:rect l="0" t="0" r="r" b="b"/>
                <a:pathLst>
                  <a:path w="1" h="7">
                    <a:moveTo>
                      <a:pt x="0" y="7"/>
                    </a:moveTo>
                    <a:lnTo>
                      <a:pt x="1" y="4"/>
                    </a:lnTo>
                    <a:lnTo>
                      <a:pt x="1" y="2"/>
                    </a:lnTo>
                    <a:lnTo>
                      <a:pt x="0" y="0"/>
                    </a:lnTo>
                    <a:lnTo>
                      <a:pt x="0" y="1"/>
                    </a:lnTo>
                    <a:lnTo>
                      <a:pt x="0" y="2"/>
                    </a:lnTo>
                    <a:lnTo>
                      <a:pt x="0" y="4"/>
                    </a:lnTo>
                    <a:lnTo>
                      <a:pt x="0" y="7"/>
                    </a:lnTo>
                    <a:lnTo>
                      <a:pt x="0"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0" name="Freeform 302"/>
              <p:cNvSpPr>
                <a:spLocks/>
              </p:cNvSpPr>
              <p:nvPr/>
            </p:nvSpPr>
            <p:spPr bwMode="auto">
              <a:xfrm>
                <a:off x="5155" y="3770"/>
                <a:ext cx="2" cy="1"/>
              </a:xfrm>
              <a:custGeom>
                <a:avLst/>
                <a:gdLst/>
                <a:ahLst/>
                <a:cxnLst>
                  <a:cxn ang="0">
                    <a:pos x="2" y="0"/>
                  </a:cxn>
                  <a:cxn ang="0">
                    <a:pos x="0" y="0"/>
                  </a:cxn>
                  <a:cxn ang="0">
                    <a:pos x="0" y="0"/>
                  </a:cxn>
                  <a:cxn ang="0">
                    <a:pos x="0" y="1"/>
                  </a:cxn>
                  <a:cxn ang="0">
                    <a:pos x="2" y="1"/>
                  </a:cxn>
                  <a:cxn ang="0">
                    <a:pos x="2" y="0"/>
                  </a:cxn>
                  <a:cxn ang="0">
                    <a:pos x="2" y="0"/>
                  </a:cxn>
                </a:cxnLst>
                <a:rect l="0" t="0" r="r" b="b"/>
                <a:pathLst>
                  <a:path w="2" h="1">
                    <a:moveTo>
                      <a:pt x="2" y="0"/>
                    </a:moveTo>
                    <a:lnTo>
                      <a:pt x="0" y="0"/>
                    </a:lnTo>
                    <a:lnTo>
                      <a:pt x="0" y="0"/>
                    </a:lnTo>
                    <a:lnTo>
                      <a:pt x="0" y="1"/>
                    </a:lnTo>
                    <a:lnTo>
                      <a:pt x="2"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1" name="Freeform 303"/>
              <p:cNvSpPr>
                <a:spLocks/>
              </p:cNvSpPr>
              <p:nvPr/>
            </p:nvSpPr>
            <p:spPr bwMode="auto">
              <a:xfrm>
                <a:off x="5140" y="3748"/>
                <a:ext cx="2" cy="2"/>
              </a:xfrm>
              <a:custGeom>
                <a:avLst/>
                <a:gdLst/>
                <a:ahLst/>
                <a:cxnLst>
                  <a:cxn ang="0">
                    <a:pos x="0" y="0"/>
                  </a:cxn>
                  <a:cxn ang="0">
                    <a:pos x="0" y="0"/>
                  </a:cxn>
                  <a:cxn ang="0">
                    <a:pos x="0" y="1"/>
                  </a:cxn>
                  <a:cxn ang="0">
                    <a:pos x="1" y="2"/>
                  </a:cxn>
                  <a:cxn ang="0">
                    <a:pos x="2" y="2"/>
                  </a:cxn>
                  <a:cxn ang="0">
                    <a:pos x="2" y="0"/>
                  </a:cxn>
                  <a:cxn ang="0">
                    <a:pos x="0" y="0"/>
                  </a:cxn>
                  <a:cxn ang="0">
                    <a:pos x="0" y="0"/>
                  </a:cxn>
                </a:cxnLst>
                <a:rect l="0" t="0" r="r" b="b"/>
                <a:pathLst>
                  <a:path w="2" h="2">
                    <a:moveTo>
                      <a:pt x="0" y="0"/>
                    </a:moveTo>
                    <a:lnTo>
                      <a:pt x="0" y="0"/>
                    </a:lnTo>
                    <a:lnTo>
                      <a:pt x="0" y="1"/>
                    </a:lnTo>
                    <a:lnTo>
                      <a:pt x="1" y="2"/>
                    </a:lnTo>
                    <a:lnTo>
                      <a:pt x="2" y="2"/>
                    </a:lnTo>
                    <a:lnTo>
                      <a:pt x="2"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2" name="Freeform 304"/>
              <p:cNvSpPr>
                <a:spLocks/>
              </p:cNvSpPr>
              <p:nvPr/>
            </p:nvSpPr>
            <p:spPr bwMode="auto">
              <a:xfrm>
                <a:off x="5143" y="3740"/>
                <a:ext cx="22" cy="12"/>
              </a:xfrm>
              <a:custGeom>
                <a:avLst/>
                <a:gdLst/>
                <a:ahLst/>
                <a:cxnLst>
                  <a:cxn ang="0">
                    <a:pos x="0" y="8"/>
                  </a:cxn>
                  <a:cxn ang="0">
                    <a:pos x="0" y="8"/>
                  </a:cxn>
                  <a:cxn ang="0">
                    <a:pos x="0" y="9"/>
                  </a:cxn>
                  <a:cxn ang="0">
                    <a:pos x="1" y="10"/>
                  </a:cxn>
                  <a:cxn ang="0">
                    <a:pos x="3" y="11"/>
                  </a:cxn>
                  <a:cxn ang="0">
                    <a:pos x="4" y="11"/>
                  </a:cxn>
                  <a:cxn ang="0">
                    <a:pos x="6" y="11"/>
                  </a:cxn>
                  <a:cxn ang="0">
                    <a:pos x="7" y="11"/>
                  </a:cxn>
                  <a:cxn ang="0">
                    <a:pos x="7" y="12"/>
                  </a:cxn>
                  <a:cxn ang="0">
                    <a:pos x="13" y="12"/>
                  </a:cxn>
                  <a:cxn ang="0">
                    <a:pos x="17" y="11"/>
                  </a:cxn>
                  <a:cxn ang="0">
                    <a:pos x="18" y="9"/>
                  </a:cxn>
                  <a:cxn ang="0">
                    <a:pos x="18" y="9"/>
                  </a:cxn>
                  <a:cxn ang="0">
                    <a:pos x="18" y="8"/>
                  </a:cxn>
                  <a:cxn ang="0">
                    <a:pos x="19" y="8"/>
                  </a:cxn>
                  <a:cxn ang="0">
                    <a:pos x="20" y="8"/>
                  </a:cxn>
                  <a:cxn ang="0">
                    <a:pos x="21" y="7"/>
                  </a:cxn>
                  <a:cxn ang="0">
                    <a:pos x="21" y="6"/>
                  </a:cxn>
                  <a:cxn ang="0">
                    <a:pos x="21" y="5"/>
                  </a:cxn>
                  <a:cxn ang="0">
                    <a:pos x="22" y="5"/>
                  </a:cxn>
                  <a:cxn ang="0">
                    <a:pos x="22" y="4"/>
                  </a:cxn>
                  <a:cxn ang="0">
                    <a:pos x="22" y="2"/>
                  </a:cxn>
                  <a:cxn ang="0">
                    <a:pos x="22" y="1"/>
                  </a:cxn>
                  <a:cxn ang="0">
                    <a:pos x="21" y="0"/>
                  </a:cxn>
                  <a:cxn ang="0">
                    <a:pos x="20" y="1"/>
                  </a:cxn>
                  <a:cxn ang="0">
                    <a:pos x="20" y="1"/>
                  </a:cxn>
                  <a:cxn ang="0">
                    <a:pos x="19" y="1"/>
                  </a:cxn>
                  <a:cxn ang="0">
                    <a:pos x="18" y="1"/>
                  </a:cxn>
                  <a:cxn ang="0">
                    <a:pos x="18" y="1"/>
                  </a:cxn>
                  <a:cxn ang="0">
                    <a:pos x="18" y="1"/>
                  </a:cxn>
                  <a:cxn ang="0">
                    <a:pos x="18" y="4"/>
                  </a:cxn>
                  <a:cxn ang="0">
                    <a:pos x="18" y="4"/>
                  </a:cxn>
                  <a:cxn ang="0">
                    <a:pos x="18" y="5"/>
                  </a:cxn>
                  <a:cxn ang="0">
                    <a:pos x="17" y="5"/>
                  </a:cxn>
                  <a:cxn ang="0">
                    <a:pos x="16" y="5"/>
                  </a:cxn>
                  <a:cxn ang="0">
                    <a:pos x="14" y="8"/>
                  </a:cxn>
                  <a:cxn ang="0">
                    <a:pos x="14" y="8"/>
                  </a:cxn>
                  <a:cxn ang="0">
                    <a:pos x="13" y="8"/>
                  </a:cxn>
                  <a:cxn ang="0">
                    <a:pos x="12" y="8"/>
                  </a:cxn>
                  <a:cxn ang="0">
                    <a:pos x="10" y="8"/>
                  </a:cxn>
                  <a:cxn ang="0">
                    <a:pos x="10" y="8"/>
                  </a:cxn>
                  <a:cxn ang="0">
                    <a:pos x="10" y="7"/>
                  </a:cxn>
                  <a:cxn ang="0">
                    <a:pos x="10" y="6"/>
                  </a:cxn>
                  <a:cxn ang="0">
                    <a:pos x="10" y="5"/>
                  </a:cxn>
                  <a:cxn ang="0">
                    <a:pos x="9" y="6"/>
                  </a:cxn>
                  <a:cxn ang="0">
                    <a:pos x="9" y="7"/>
                  </a:cxn>
                  <a:cxn ang="0">
                    <a:pos x="9" y="8"/>
                  </a:cxn>
                  <a:cxn ang="0">
                    <a:pos x="8" y="8"/>
                  </a:cxn>
                  <a:cxn ang="0">
                    <a:pos x="1" y="8"/>
                  </a:cxn>
                  <a:cxn ang="0">
                    <a:pos x="0" y="8"/>
                  </a:cxn>
                </a:cxnLst>
                <a:rect l="0" t="0" r="r" b="b"/>
                <a:pathLst>
                  <a:path w="22" h="12">
                    <a:moveTo>
                      <a:pt x="0" y="8"/>
                    </a:moveTo>
                    <a:lnTo>
                      <a:pt x="0" y="8"/>
                    </a:lnTo>
                    <a:lnTo>
                      <a:pt x="0" y="9"/>
                    </a:lnTo>
                    <a:lnTo>
                      <a:pt x="1" y="10"/>
                    </a:lnTo>
                    <a:lnTo>
                      <a:pt x="3" y="11"/>
                    </a:lnTo>
                    <a:lnTo>
                      <a:pt x="4" y="11"/>
                    </a:lnTo>
                    <a:lnTo>
                      <a:pt x="6" y="11"/>
                    </a:lnTo>
                    <a:lnTo>
                      <a:pt x="7" y="11"/>
                    </a:lnTo>
                    <a:lnTo>
                      <a:pt x="7" y="12"/>
                    </a:lnTo>
                    <a:lnTo>
                      <a:pt x="13" y="12"/>
                    </a:lnTo>
                    <a:lnTo>
                      <a:pt x="17" y="11"/>
                    </a:lnTo>
                    <a:lnTo>
                      <a:pt x="18" y="9"/>
                    </a:lnTo>
                    <a:lnTo>
                      <a:pt x="18" y="9"/>
                    </a:lnTo>
                    <a:lnTo>
                      <a:pt x="18" y="8"/>
                    </a:lnTo>
                    <a:lnTo>
                      <a:pt x="19" y="8"/>
                    </a:lnTo>
                    <a:lnTo>
                      <a:pt x="20" y="8"/>
                    </a:lnTo>
                    <a:lnTo>
                      <a:pt x="21" y="7"/>
                    </a:lnTo>
                    <a:lnTo>
                      <a:pt x="21" y="6"/>
                    </a:lnTo>
                    <a:lnTo>
                      <a:pt x="21" y="5"/>
                    </a:lnTo>
                    <a:lnTo>
                      <a:pt x="22" y="5"/>
                    </a:lnTo>
                    <a:lnTo>
                      <a:pt x="22" y="4"/>
                    </a:lnTo>
                    <a:lnTo>
                      <a:pt x="22" y="2"/>
                    </a:lnTo>
                    <a:lnTo>
                      <a:pt x="22" y="1"/>
                    </a:lnTo>
                    <a:lnTo>
                      <a:pt x="21" y="0"/>
                    </a:lnTo>
                    <a:lnTo>
                      <a:pt x="20" y="1"/>
                    </a:lnTo>
                    <a:lnTo>
                      <a:pt x="20" y="1"/>
                    </a:lnTo>
                    <a:lnTo>
                      <a:pt x="19" y="1"/>
                    </a:lnTo>
                    <a:lnTo>
                      <a:pt x="18" y="1"/>
                    </a:lnTo>
                    <a:lnTo>
                      <a:pt x="18" y="1"/>
                    </a:lnTo>
                    <a:lnTo>
                      <a:pt x="18" y="1"/>
                    </a:lnTo>
                    <a:lnTo>
                      <a:pt x="18" y="4"/>
                    </a:lnTo>
                    <a:lnTo>
                      <a:pt x="18" y="4"/>
                    </a:lnTo>
                    <a:lnTo>
                      <a:pt x="18" y="5"/>
                    </a:lnTo>
                    <a:lnTo>
                      <a:pt x="17" y="5"/>
                    </a:lnTo>
                    <a:lnTo>
                      <a:pt x="16" y="5"/>
                    </a:lnTo>
                    <a:lnTo>
                      <a:pt x="14" y="8"/>
                    </a:lnTo>
                    <a:lnTo>
                      <a:pt x="14" y="8"/>
                    </a:lnTo>
                    <a:lnTo>
                      <a:pt x="13" y="8"/>
                    </a:lnTo>
                    <a:lnTo>
                      <a:pt x="12" y="8"/>
                    </a:lnTo>
                    <a:lnTo>
                      <a:pt x="10" y="8"/>
                    </a:lnTo>
                    <a:lnTo>
                      <a:pt x="10" y="8"/>
                    </a:lnTo>
                    <a:lnTo>
                      <a:pt x="10" y="7"/>
                    </a:lnTo>
                    <a:lnTo>
                      <a:pt x="10" y="6"/>
                    </a:lnTo>
                    <a:lnTo>
                      <a:pt x="10" y="5"/>
                    </a:lnTo>
                    <a:lnTo>
                      <a:pt x="9" y="6"/>
                    </a:lnTo>
                    <a:lnTo>
                      <a:pt x="9" y="7"/>
                    </a:lnTo>
                    <a:lnTo>
                      <a:pt x="9" y="8"/>
                    </a:lnTo>
                    <a:lnTo>
                      <a:pt x="8" y="8"/>
                    </a:lnTo>
                    <a:lnTo>
                      <a:pt x="1" y="8"/>
                    </a:lnTo>
                    <a:lnTo>
                      <a:pt x="0"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3" name="Freeform 305"/>
              <p:cNvSpPr>
                <a:spLocks/>
              </p:cNvSpPr>
              <p:nvPr/>
            </p:nvSpPr>
            <p:spPr bwMode="auto">
              <a:xfrm>
                <a:off x="5157" y="3772"/>
                <a:ext cx="2" cy="1"/>
              </a:xfrm>
              <a:custGeom>
                <a:avLst/>
                <a:gdLst/>
                <a:ahLst/>
                <a:cxnLst>
                  <a:cxn ang="0">
                    <a:pos x="1" y="1"/>
                  </a:cxn>
                  <a:cxn ang="0">
                    <a:pos x="2" y="1"/>
                  </a:cxn>
                  <a:cxn ang="0">
                    <a:pos x="2" y="1"/>
                  </a:cxn>
                  <a:cxn ang="0">
                    <a:pos x="1" y="1"/>
                  </a:cxn>
                  <a:cxn ang="0">
                    <a:pos x="1" y="1"/>
                  </a:cxn>
                  <a:cxn ang="0">
                    <a:pos x="0" y="1"/>
                  </a:cxn>
                  <a:cxn ang="0">
                    <a:pos x="0" y="0"/>
                  </a:cxn>
                  <a:cxn ang="0">
                    <a:pos x="0" y="1"/>
                  </a:cxn>
                  <a:cxn ang="0">
                    <a:pos x="1" y="1"/>
                  </a:cxn>
                </a:cxnLst>
                <a:rect l="0" t="0" r="r" b="b"/>
                <a:pathLst>
                  <a:path w="2" h="1">
                    <a:moveTo>
                      <a:pt x="1" y="1"/>
                    </a:moveTo>
                    <a:lnTo>
                      <a:pt x="2" y="1"/>
                    </a:lnTo>
                    <a:lnTo>
                      <a:pt x="2" y="1"/>
                    </a:lnTo>
                    <a:lnTo>
                      <a:pt x="1" y="1"/>
                    </a:lnTo>
                    <a:lnTo>
                      <a:pt x="1" y="1"/>
                    </a:lnTo>
                    <a:lnTo>
                      <a:pt x="0" y="1"/>
                    </a:lnTo>
                    <a:lnTo>
                      <a:pt x="0" y="0"/>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4" name="Freeform 306"/>
              <p:cNvSpPr>
                <a:spLocks/>
              </p:cNvSpPr>
              <p:nvPr/>
            </p:nvSpPr>
            <p:spPr bwMode="auto">
              <a:xfrm>
                <a:off x="5136" y="3747"/>
                <a:ext cx="1" cy="1"/>
              </a:xfrm>
              <a:custGeom>
                <a:avLst/>
                <a:gdLst/>
                <a:ahLst/>
                <a:cxnLst>
                  <a:cxn ang="0">
                    <a:pos x="0" y="0"/>
                  </a:cxn>
                  <a:cxn ang="0">
                    <a:pos x="0" y="0"/>
                  </a:cxn>
                  <a:cxn ang="0">
                    <a:pos x="0" y="1"/>
                  </a:cxn>
                  <a:cxn ang="0">
                    <a:pos x="0" y="1"/>
                  </a:cxn>
                  <a:cxn ang="0">
                    <a:pos x="1" y="1"/>
                  </a:cxn>
                  <a:cxn ang="0">
                    <a:pos x="0" y="0"/>
                  </a:cxn>
                  <a:cxn ang="0">
                    <a:pos x="0" y="0"/>
                  </a:cxn>
                  <a:cxn ang="0">
                    <a:pos x="0" y="0"/>
                  </a:cxn>
                </a:cxnLst>
                <a:rect l="0" t="0" r="r" b="b"/>
                <a:pathLst>
                  <a:path w="1" h="1">
                    <a:moveTo>
                      <a:pt x="0" y="0"/>
                    </a:moveTo>
                    <a:lnTo>
                      <a:pt x="0" y="0"/>
                    </a:lnTo>
                    <a:lnTo>
                      <a:pt x="0" y="1"/>
                    </a:lnTo>
                    <a:lnTo>
                      <a:pt x="0" y="1"/>
                    </a:lnTo>
                    <a:lnTo>
                      <a:pt x="1" y="1"/>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5" name="Freeform 307"/>
              <p:cNvSpPr>
                <a:spLocks/>
              </p:cNvSpPr>
              <p:nvPr/>
            </p:nvSpPr>
            <p:spPr bwMode="auto">
              <a:xfrm>
                <a:off x="5047" y="3720"/>
                <a:ext cx="110" cy="57"/>
              </a:xfrm>
              <a:custGeom>
                <a:avLst/>
                <a:gdLst/>
                <a:ahLst/>
                <a:cxnLst>
                  <a:cxn ang="0">
                    <a:pos x="81" y="24"/>
                  </a:cxn>
                  <a:cxn ang="0">
                    <a:pos x="73" y="18"/>
                  </a:cxn>
                  <a:cxn ang="0">
                    <a:pos x="54" y="12"/>
                  </a:cxn>
                  <a:cxn ang="0">
                    <a:pos x="53" y="11"/>
                  </a:cxn>
                  <a:cxn ang="0">
                    <a:pos x="50" y="10"/>
                  </a:cxn>
                  <a:cxn ang="0">
                    <a:pos x="42" y="8"/>
                  </a:cxn>
                  <a:cxn ang="0">
                    <a:pos x="34" y="8"/>
                  </a:cxn>
                  <a:cxn ang="0">
                    <a:pos x="30" y="12"/>
                  </a:cxn>
                  <a:cxn ang="0">
                    <a:pos x="25" y="17"/>
                  </a:cxn>
                  <a:cxn ang="0">
                    <a:pos x="20" y="12"/>
                  </a:cxn>
                  <a:cxn ang="0">
                    <a:pos x="18" y="6"/>
                  </a:cxn>
                  <a:cxn ang="0">
                    <a:pos x="13" y="2"/>
                  </a:cxn>
                  <a:cxn ang="0">
                    <a:pos x="5" y="2"/>
                  </a:cxn>
                  <a:cxn ang="0">
                    <a:pos x="1" y="6"/>
                  </a:cxn>
                  <a:cxn ang="0">
                    <a:pos x="5" y="6"/>
                  </a:cxn>
                  <a:cxn ang="0">
                    <a:pos x="7" y="10"/>
                  </a:cxn>
                  <a:cxn ang="0">
                    <a:pos x="16" y="10"/>
                  </a:cxn>
                  <a:cxn ang="0">
                    <a:pos x="13" y="12"/>
                  </a:cxn>
                  <a:cxn ang="0">
                    <a:pos x="6" y="13"/>
                  </a:cxn>
                  <a:cxn ang="0">
                    <a:pos x="8" y="14"/>
                  </a:cxn>
                  <a:cxn ang="0">
                    <a:pos x="10" y="17"/>
                  </a:cxn>
                  <a:cxn ang="0">
                    <a:pos x="11" y="20"/>
                  </a:cxn>
                  <a:cxn ang="0">
                    <a:pos x="16" y="15"/>
                  </a:cxn>
                  <a:cxn ang="0">
                    <a:pos x="16" y="18"/>
                  </a:cxn>
                  <a:cxn ang="0">
                    <a:pos x="19" y="20"/>
                  </a:cxn>
                  <a:cxn ang="0">
                    <a:pos x="23" y="22"/>
                  </a:cxn>
                  <a:cxn ang="0">
                    <a:pos x="37" y="26"/>
                  </a:cxn>
                  <a:cxn ang="0">
                    <a:pos x="39" y="28"/>
                  </a:cxn>
                  <a:cxn ang="0">
                    <a:pos x="41" y="30"/>
                  </a:cxn>
                  <a:cxn ang="0">
                    <a:pos x="42" y="36"/>
                  </a:cxn>
                  <a:cxn ang="0">
                    <a:pos x="43" y="38"/>
                  </a:cxn>
                  <a:cxn ang="0">
                    <a:pos x="44" y="39"/>
                  </a:cxn>
                  <a:cxn ang="0">
                    <a:pos x="39" y="41"/>
                  </a:cxn>
                  <a:cxn ang="0">
                    <a:pos x="43" y="44"/>
                  </a:cxn>
                  <a:cxn ang="0">
                    <a:pos x="44" y="42"/>
                  </a:cxn>
                  <a:cxn ang="0">
                    <a:pos x="49" y="42"/>
                  </a:cxn>
                  <a:cxn ang="0">
                    <a:pos x="56" y="48"/>
                  </a:cxn>
                  <a:cxn ang="0">
                    <a:pos x="59" y="48"/>
                  </a:cxn>
                  <a:cxn ang="0">
                    <a:pos x="68" y="47"/>
                  </a:cxn>
                  <a:cxn ang="0">
                    <a:pos x="69" y="43"/>
                  </a:cxn>
                  <a:cxn ang="0">
                    <a:pos x="70" y="42"/>
                  </a:cxn>
                  <a:cxn ang="0">
                    <a:pos x="73" y="40"/>
                  </a:cxn>
                  <a:cxn ang="0">
                    <a:pos x="76" y="39"/>
                  </a:cxn>
                  <a:cxn ang="0">
                    <a:pos x="79" y="41"/>
                  </a:cxn>
                  <a:cxn ang="0">
                    <a:pos x="85" y="43"/>
                  </a:cxn>
                  <a:cxn ang="0">
                    <a:pos x="89" y="49"/>
                  </a:cxn>
                  <a:cxn ang="0">
                    <a:pos x="93" y="53"/>
                  </a:cxn>
                  <a:cxn ang="0">
                    <a:pos x="105" y="57"/>
                  </a:cxn>
                  <a:cxn ang="0">
                    <a:pos x="108" y="55"/>
                  </a:cxn>
                  <a:cxn ang="0">
                    <a:pos x="110" y="54"/>
                  </a:cxn>
                  <a:cxn ang="0">
                    <a:pos x="105" y="51"/>
                  </a:cxn>
                  <a:cxn ang="0">
                    <a:pos x="101" y="48"/>
                  </a:cxn>
                  <a:cxn ang="0">
                    <a:pos x="96" y="46"/>
                  </a:cxn>
                  <a:cxn ang="0">
                    <a:pos x="94" y="42"/>
                  </a:cxn>
                  <a:cxn ang="0">
                    <a:pos x="89" y="35"/>
                  </a:cxn>
                  <a:cxn ang="0">
                    <a:pos x="93" y="33"/>
                  </a:cxn>
                  <a:cxn ang="0">
                    <a:pos x="90" y="31"/>
                  </a:cxn>
                </a:cxnLst>
                <a:rect l="0" t="0" r="r" b="b"/>
                <a:pathLst>
                  <a:path w="110" h="57">
                    <a:moveTo>
                      <a:pt x="82" y="28"/>
                    </a:moveTo>
                    <a:lnTo>
                      <a:pt x="82" y="28"/>
                    </a:lnTo>
                    <a:lnTo>
                      <a:pt x="82" y="26"/>
                    </a:lnTo>
                    <a:lnTo>
                      <a:pt x="81" y="24"/>
                    </a:lnTo>
                    <a:lnTo>
                      <a:pt x="81" y="23"/>
                    </a:lnTo>
                    <a:lnTo>
                      <a:pt x="76" y="20"/>
                    </a:lnTo>
                    <a:lnTo>
                      <a:pt x="74" y="18"/>
                    </a:lnTo>
                    <a:lnTo>
                      <a:pt x="73" y="18"/>
                    </a:lnTo>
                    <a:lnTo>
                      <a:pt x="56" y="12"/>
                    </a:lnTo>
                    <a:lnTo>
                      <a:pt x="55" y="12"/>
                    </a:lnTo>
                    <a:lnTo>
                      <a:pt x="55" y="12"/>
                    </a:lnTo>
                    <a:lnTo>
                      <a:pt x="54" y="12"/>
                    </a:lnTo>
                    <a:lnTo>
                      <a:pt x="54" y="12"/>
                    </a:lnTo>
                    <a:lnTo>
                      <a:pt x="54" y="12"/>
                    </a:lnTo>
                    <a:lnTo>
                      <a:pt x="54" y="11"/>
                    </a:lnTo>
                    <a:lnTo>
                      <a:pt x="53" y="11"/>
                    </a:lnTo>
                    <a:lnTo>
                      <a:pt x="52" y="11"/>
                    </a:lnTo>
                    <a:lnTo>
                      <a:pt x="52" y="10"/>
                    </a:lnTo>
                    <a:lnTo>
                      <a:pt x="51" y="11"/>
                    </a:lnTo>
                    <a:lnTo>
                      <a:pt x="50" y="10"/>
                    </a:lnTo>
                    <a:lnTo>
                      <a:pt x="50" y="10"/>
                    </a:lnTo>
                    <a:lnTo>
                      <a:pt x="49" y="11"/>
                    </a:lnTo>
                    <a:lnTo>
                      <a:pt x="43" y="8"/>
                    </a:lnTo>
                    <a:lnTo>
                      <a:pt x="42" y="8"/>
                    </a:lnTo>
                    <a:lnTo>
                      <a:pt x="39" y="6"/>
                    </a:lnTo>
                    <a:lnTo>
                      <a:pt x="38" y="6"/>
                    </a:lnTo>
                    <a:lnTo>
                      <a:pt x="38" y="6"/>
                    </a:lnTo>
                    <a:lnTo>
                      <a:pt x="34" y="8"/>
                    </a:lnTo>
                    <a:lnTo>
                      <a:pt x="34" y="9"/>
                    </a:lnTo>
                    <a:lnTo>
                      <a:pt x="34" y="10"/>
                    </a:lnTo>
                    <a:lnTo>
                      <a:pt x="30" y="10"/>
                    </a:lnTo>
                    <a:lnTo>
                      <a:pt x="30" y="12"/>
                    </a:lnTo>
                    <a:lnTo>
                      <a:pt x="27" y="13"/>
                    </a:lnTo>
                    <a:lnTo>
                      <a:pt x="27" y="14"/>
                    </a:lnTo>
                    <a:lnTo>
                      <a:pt x="26" y="15"/>
                    </a:lnTo>
                    <a:lnTo>
                      <a:pt x="25" y="17"/>
                    </a:lnTo>
                    <a:lnTo>
                      <a:pt x="23" y="17"/>
                    </a:lnTo>
                    <a:lnTo>
                      <a:pt x="22" y="15"/>
                    </a:lnTo>
                    <a:lnTo>
                      <a:pt x="20" y="12"/>
                    </a:lnTo>
                    <a:lnTo>
                      <a:pt x="20" y="12"/>
                    </a:lnTo>
                    <a:lnTo>
                      <a:pt x="19" y="13"/>
                    </a:lnTo>
                    <a:lnTo>
                      <a:pt x="18" y="11"/>
                    </a:lnTo>
                    <a:lnTo>
                      <a:pt x="17" y="9"/>
                    </a:lnTo>
                    <a:lnTo>
                      <a:pt x="18" y="6"/>
                    </a:lnTo>
                    <a:lnTo>
                      <a:pt x="17" y="5"/>
                    </a:lnTo>
                    <a:lnTo>
                      <a:pt x="17" y="4"/>
                    </a:lnTo>
                    <a:lnTo>
                      <a:pt x="16" y="2"/>
                    </a:lnTo>
                    <a:lnTo>
                      <a:pt x="13" y="2"/>
                    </a:lnTo>
                    <a:lnTo>
                      <a:pt x="10" y="0"/>
                    </a:lnTo>
                    <a:lnTo>
                      <a:pt x="8" y="0"/>
                    </a:lnTo>
                    <a:lnTo>
                      <a:pt x="6" y="0"/>
                    </a:lnTo>
                    <a:lnTo>
                      <a:pt x="5" y="2"/>
                    </a:lnTo>
                    <a:lnTo>
                      <a:pt x="1" y="2"/>
                    </a:lnTo>
                    <a:lnTo>
                      <a:pt x="1" y="2"/>
                    </a:lnTo>
                    <a:lnTo>
                      <a:pt x="0" y="6"/>
                    </a:lnTo>
                    <a:lnTo>
                      <a:pt x="1" y="6"/>
                    </a:lnTo>
                    <a:lnTo>
                      <a:pt x="1" y="6"/>
                    </a:lnTo>
                    <a:lnTo>
                      <a:pt x="2" y="6"/>
                    </a:lnTo>
                    <a:lnTo>
                      <a:pt x="3" y="6"/>
                    </a:lnTo>
                    <a:lnTo>
                      <a:pt x="5" y="6"/>
                    </a:lnTo>
                    <a:lnTo>
                      <a:pt x="5" y="7"/>
                    </a:lnTo>
                    <a:lnTo>
                      <a:pt x="5" y="8"/>
                    </a:lnTo>
                    <a:lnTo>
                      <a:pt x="6" y="10"/>
                    </a:lnTo>
                    <a:lnTo>
                      <a:pt x="7" y="10"/>
                    </a:lnTo>
                    <a:lnTo>
                      <a:pt x="9" y="10"/>
                    </a:lnTo>
                    <a:lnTo>
                      <a:pt x="9" y="10"/>
                    </a:lnTo>
                    <a:lnTo>
                      <a:pt x="16" y="10"/>
                    </a:lnTo>
                    <a:lnTo>
                      <a:pt x="16" y="10"/>
                    </a:lnTo>
                    <a:lnTo>
                      <a:pt x="16" y="10"/>
                    </a:lnTo>
                    <a:lnTo>
                      <a:pt x="16" y="12"/>
                    </a:lnTo>
                    <a:lnTo>
                      <a:pt x="15" y="12"/>
                    </a:lnTo>
                    <a:lnTo>
                      <a:pt x="13" y="12"/>
                    </a:lnTo>
                    <a:lnTo>
                      <a:pt x="12" y="11"/>
                    </a:lnTo>
                    <a:lnTo>
                      <a:pt x="9" y="13"/>
                    </a:lnTo>
                    <a:lnTo>
                      <a:pt x="8" y="13"/>
                    </a:lnTo>
                    <a:lnTo>
                      <a:pt x="6" y="13"/>
                    </a:lnTo>
                    <a:lnTo>
                      <a:pt x="5" y="13"/>
                    </a:lnTo>
                    <a:lnTo>
                      <a:pt x="5" y="14"/>
                    </a:lnTo>
                    <a:lnTo>
                      <a:pt x="6" y="14"/>
                    </a:lnTo>
                    <a:lnTo>
                      <a:pt x="8" y="14"/>
                    </a:lnTo>
                    <a:lnTo>
                      <a:pt x="9" y="15"/>
                    </a:lnTo>
                    <a:lnTo>
                      <a:pt x="9" y="17"/>
                    </a:lnTo>
                    <a:lnTo>
                      <a:pt x="10" y="17"/>
                    </a:lnTo>
                    <a:lnTo>
                      <a:pt x="10" y="17"/>
                    </a:lnTo>
                    <a:lnTo>
                      <a:pt x="10" y="18"/>
                    </a:lnTo>
                    <a:lnTo>
                      <a:pt x="10" y="20"/>
                    </a:lnTo>
                    <a:lnTo>
                      <a:pt x="11" y="20"/>
                    </a:lnTo>
                    <a:lnTo>
                      <a:pt x="11" y="20"/>
                    </a:lnTo>
                    <a:lnTo>
                      <a:pt x="13" y="20"/>
                    </a:lnTo>
                    <a:lnTo>
                      <a:pt x="14" y="19"/>
                    </a:lnTo>
                    <a:lnTo>
                      <a:pt x="16" y="14"/>
                    </a:lnTo>
                    <a:lnTo>
                      <a:pt x="16" y="15"/>
                    </a:lnTo>
                    <a:lnTo>
                      <a:pt x="16" y="16"/>
                    </a:lnTo>
                    <a:lnTo>
                      <a:pt x="16" y="17"/>
                    </a:lnTo>
                    <a:lnTo>
                      <a:pt x="16" y="18"/>
                    </a:lnTo>
                    <a:lnTo>
                      <a:pt x="16" y="18"/>
                    </a:lnTo>
                    <a:lnTo>
                      <a:pt x="16" y="19"/>
                    </a:lnTo>
                    <a:lnTo>
                      <a:pt x="18" y="20"/>
                    </a:lnTo>
                    <a:lnTo>
                      <a:pt x="19" y="20"/>
                    </a:lnTo>
                    <a:lnTo>
                      <a:pt x="19" y="20"/>
                    </a:lnTo>
                    <a:lnTo>
                      <a:pt x="20" y="20"/>
                    </a:lnTo>
                    <a:lnTo>
                      <a:pt x="20" y="20"/>
                    </a:lnTo>
                    <a:lnTo>
                      <a:pt x="21" y="21"/>
                    </a:lnTo>
                    <a:lnTo>
                      <a:pt x="23" y="22"/>
                    </a:lnTo>
                    <a:lnTo>
                      <a:pt x="23" y="22"/>
                    </a:lnTo>
                    <a:lnTo>
                      <a:pt x="33" y="25"/>
                    </a:lnTo>
                    <a:lnTo>
                      <a:pt x="34" y="25"/>
                    </a:lnTo>
                    <a:lnTo>
                      <a:pt x="37" y="26"/>
                    </a:lnTo>
                    <a:lnTo>
                      <a:pt x="38" y="27"/>
                    </a:lnTo>
                    <a:lnTo>
                      <a:pt x="38" y="27"/>
                    </a:lnTo>
                    <a:lnTo>
                      <a:pt x="38" y="28"/>
                    </a:lnTo>
                    <a:lnTo>
                      <a:pt x="39" y="28"/>
                    </a:lnTo>
                    <a:lnTo>
                      <a:pt x="39" y="28"/>
                    </a:lnTo>
                    <a:lnTo>
                      <a:pt x="41" y="29"/>
                    </a:lnTo>
                    <a:lnTo>
                      <a:pt x="41" y="30"/>
                    </a:lnTo>
                    <a:lnTo>
                      <a:pt x="41" y="30"/>
                    </a:lnTo>
                    <a:lnTo>
                      <a:pt x="41" y="32"/>
                    </a:lnTo>
                    <a:lnTo>
                      <a:pt x="42" y="34"/>
                    </a:lnTo>
                    <a:lnTo>
                      <a:pt x="43" y="34"/>
                    </a:lnTo>
                    <a:lnTo>
                      <a:pt x="42" y="36"/>
                    </a:lnTo>
                    <a:lnTo>
                      <a:pt x="41" y="36"/>
                    </a:lnTo>
                    <a:lnTo>
                      <a:pt x="43" y="37"/>
                    </a:lnTo>
                    <a:lnTo>
                      <a:pt x="44" y="37"/>
                    </a:lnTo>
                    <a:lnTo>
                      <a:pt x="43" y="38"/>
                    </a:lnTo>
                    <a:lnTo>
                      <a:pt x="43" y="38"/>
                    </a:lnTo>
                    <a:lnTo>
                      <a:pt x="45" y="39"/>
                    </a:lnTo>
                    <a:lnTo>
                      <a:pt x="45" y="39"/>
                    </a:lnTo>
                    <a:lnTo>
                      <a:pt x="44" y="39"/>
                    </a:lnTo>
                    <a:lnTo>
                      <a:pt x="42" y="39"/>
                    </a:lnTo>
                    <a:lnTo>
                      <a:pt x="41" y="39"/>
                    </a:lnTo>
                    <a:lnTo>
                      <a:pt x="41" y="39"/>
                    </a:lnTo>
                    <a:lnTo>
                      <a:pt x="39" y="41"/>
                    </a:lnTo>
                    <a:lnTo>
                      <a:pt x="38" y="43"/>
                    </a:lnTo>
                    <a:lnTo>
                      <a:pt x="38" y="44"/>
                    </a:lnTo>
                    <a:lnTo>
                      <a:pt x="42" y="43"/>
                    </a:lnTo>
                    <a:lnTo>
                      <a:pt x="43" y="44"/>
                    </a:lnTo>
                    <a:lnTo>
                      <a:pt x="44" y="44"/>
                    </a:lnTo>
                    <a:lnTo>
                      <a:pt x="44" y="43"/>
                    </a:lnTo>
                    <a:lnTo>
                      <a:pt x="44" y="43"/>
                    </a:lnTo>
                    <a:lnTo>
                      <a:pt x="44" y="42"/>
                    </a:lnTo>
                    <a:lnTo>
                      <a:pt x="45" y="43"/>
                    </a:lnTo>
                    <a:lnTo>
                      <a:pt x="45" y="42"/>
                    </a:lnTo>
                    <a:lnTo>
                      <a:pt x="47" y="42"/>
                    </a:lnTo>
                    <a:lnTo>
                      <a:pt x="49" y="42"/>
                    </a:lnTo>
                    <a:lnTo>
                      <a:pt x="50" y="42"/>
                    </a:lnTo>
                    <a:lnTo>
                      <a:pt x="50" y="43"/>
                    </a:lnTo>
                    <a:lnTo>
                      <a:pt x="56" y="48"/>
                    </a:lnTo>
                    <a:lnTo>
                      <a:pt x="56" y="48"/>
                    </a:lnTo>
                    <a:lnTo>
                      <a:pt x="56" y="48"/>
                    </a:lnTo>
                    <a:lnTo>
                      <a:pt x="56" y="48"/>
                    </a:lnTo>
                    <a:lnTo>
                      <a:pt x="58" y="48"/>
                    </a:lnTo>
                    <a:lnTo>
                      <a:pt x="59" y="48"/>
                    </a:lnTo>
                    <a:lnTo>
                      <a:pt x="60" y="49"/>
                    </a:lnTo>
                    <a:lnTo>
                      <a:pt x="63" y="48"/>
                    </a:lnTo>
                    <a:lnTo>
                      <a:pt x="65" y="49"/>
                    </a:lnTo>
                    <a:lnTo>
                      <a:pt x="68" y="47"/>
                    </a:lnTo>
                    <a:lnTo>
                      <a:pt x="68" y="47"/>
                    </a:lnTo>
                    <a:lnTo>
                      <a:pt x="68" y="45"/>
                    </a:lnTo>
                    <a:lnTo>
                      <a:pt x="67" y="44"/>
                    </a:lnTo>
                    <a:lnTo>
                      <a:pt x="69" y="43"/>
                    </a:lnTo>
                    <a:lnTo>
                      <a:pt x="69" y="42"/>
                    </a:lnTo>
                    <a:lnTo>
                      <a:pt x="69" y="42"/>
                    </a:lnTo>
                    <a:lnTo>
                      <a:pt x="70" y="42"/>
                    </a:lnTo>
                    <a:lnTo>
                      <a:pt x="70" y="42"/>
                    </a:lnTo>
                    <a:lnTo>
                      <a:pt x="71" y="42"/>
                    </a:lnTo>
                    <a:lnTo>
                      <a:pt x="70" y="39"/>
                    </a:lnTo>
                    <a:lnTo>
                      <a:pt x="71" y="40"/>
                    </a:lnTo>
                    <a:lnTo>
                      <a:pt x="73" y="40"/>
                    </a:lnTo>
                    <a:lnTo>
                      <a:pt x="74" y="40"/>
                    </a:lnTo>
                    <a:lnTo>
                      <a:pt x="74" y="39"/>
                    </a:lnTo>
                    <a:lnTo>
                      <a:pt x="75" y="39"/>
                    </a:lnTo>
                    <a:lnTo>
                      <a:pt x="76" y="39"/>
                    </a:lnTo>
                    <a:lnTo>
                      <a:pt x="77" y="39"/>
                    </a:lnTo>
                    <a:lnTo>
                      <a:pt x="77" y="40"/>
                    </a:lnTo>
                    <a:lnTo>
                      <a:pt x="77" y="40"/>
                    </a:lnTo>
                    <a:lnTo>
                      <a:pt x="79" y="41"/>
                    </a:lnTo>
                    <a:lnTo>
                      <a:pt x="79" y="41"/>
                    </a:lnTo>
                    <a:lnTo>
                      <a:pt x="80" y="42"/>
                    </a:lnTo>
                    <a:lnTo>
                      <a:pt x="81" y="42"/>
                    </a:lnTo>
                    <a:lnTo>
                      <a:pt x="85" y="43"/>
                    </a:lnTo>
                    <a:lnTo>
                      <a:pt x="85" y="44"/>
                    </a:lnTo>
                    <a:lnTo>
                      <a:pt x="87" y="47"/>
                    </a:lnTo>
                    <a:lnTo>
                      <a:pt x="89" y="48"/>
                    </a:lnTo>
                    <a:lnTo>
                      <a:pt x="89" y="49"/>
                    </a:lnTo>
                    <a:lnTo>
                      <a:pt x="89" y="49"/>
                    </a:lnTo>
                    <a:lnTo>
                      <a:pt x="89" y="50"/>
                    </a:lnTo>
                    <a:lnTo>
                      <a:pt x="91" y="50"/>
                    </a:lnTo>
                    <a:lnTo>
                      <a:pt x="93" y="53"/>
                    </a:lnTo>
                    <a:lnTo>
                      <a:pt x="93" y="53"/>
                    </a:lnTo>
                    <a:lnTo>
                      <a:pt x="94" y="53"/>
                    </a:lnTo>
                    <a:lnTo>
                      <a:pt x="105" y="55"/>
                    </a:lnTo>
                    <a:lnTo>
                      <a:pt x="105" y="57"/>
                    </a:lnTo>
                    <a:lnTo>
                      <a:pt x="107" y="57"/>
                    </a:lnTo>
                    <a:lnTo>
                      <a:pt x="108" y="57"/>
                    </a:lnTo>
                    <a:lnTo>
                      <a:pt x="109" y="56"/>
                    </a:lnTo>
                    <a:lnTo>
                      <a:pt x="108" y="55"/>
                    </a:lnTo>
                    <a:lnTo>
                      <a:pt x="107" y="55"/>
                    </a:lnTo>
                    <a:lnTo>
                      <a:pt x="109" y="55"/>
                    </a:lnTo>
                    <a:lnTo>
                      <a:pt x="110" y="54"/>
                    </a:lnTo>
                    <a:lnTo>
                      <a:pt x="110" y="54"/>
                    </a:lnTo>
                    <a:lnTo>
                      <a:pt x="107" y="53"/>
                    </a:lnTo>
                    <a:lnTo>
                      <a:pt x="104" y="53"/>
                    </a:lnTo>
                    <a:lnTo>
                      <a:pt x="104" y="52"/>
                    </a:lnTo>
                    <a:lnTo>
                      <a:pt x="105" y="51"/>
                    </a:lnTo>
                    <a:lnTo>
                      <a:pt x="104" y="50"/>
                    </a:lnTo>
                    <a:lnTo>
                      <a:pt x="102" y="50"/>
                    </a:lnTo>
                    <a:lnTo>
                      <a:pt x="101" y="50"/>
                    </a:lnTo>
                    <a:lnTo>
                      <a:pt x="101" y="48"/>
                    </a:lnTo>
                    <a:lnTo>
                      <a:pt x="100" y="47"/>
                    </a:lnTo>
                    <a:lnTo>
                      <a:pt x="98" y="48"/>
                    </a:lnTo>
                    <a:lnTo>
                      <a:pt x="97" y="47"/>
                    </a:lnTo>
                    <a:lnTo>
                      <a:pt x="96" y="46"/>
                    </a:lnTo>
                    <a:lnTo>
                      <a:pt x="96" y="44"/>
                    </a:lnTo>
                    <a:lnTo>
                      <a:pt x="95" y="42"/>
                    </a:lnTo>
                    <a:lnTo>
                      <a:pt x="95" y="42"/>
                    </a:lnTo>
                    <a:lnTo>
                      <a:pt x="94" y="42"/>
                    </a:lnTo>
                    <a:lnTo>
                      <a:pt x="91" y="39"/>
                    </a:lnTo>
                    <a:lnTo>
                      <a:pt x="90" y="39"/>
                    </a:lnTo>
                    <a:lnTo>
                      <a:pt x="89" y="35"/>
                    </a:lnTo>
                    <a:lnTo>
                      <a:pt x="89" y="35"/>
                    </a:lnTo>
                    <a:lnTo>
                      <a:pt x="92" y="35"/>
                    </a:lnTo>
                    <a:lnTo>
                      <a:pt x="92" y="35"/>
                    </a:lnTo>
                    <a:lnTo>
                      <a:pt x="93" y="35"/>
                    </a:lnTo>
                    <a:lnTo>
                      <a:pt x="93" y="33"/>
                    </a:lnTo>
                    <a:lnTo>
                      <a:pt x="93" y="32"/>
                    </a:lnTo>
                    <a:lnTo>
                      <a:pt x="92" y="31"/>
                    </a:lnTo>
                    <a:lnTo>
                      <a:pt x="91" y="31"/>
                    </a:lnTo>
                    <a:lnTo>
                      <a:pt x="90" y="31"/>
                    </a:lnTo>
                    <a:lnTo>
                      <a:pt x="87" y="30"/>
                    </a:lnTo>
                    <a:lnTo>
                      <a:pt x="85" y="28"/>
                    </a:lnTo>
                    <a:lnTo>
                      <a:pt x="82" y="2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6" name="Freeform 308"/>
              <p:cNvSpPr>
                <a:spLocks/>
              </p:cNvSpPr>
              <p:nvPr/>
            </p:nvSpPr>
            <p:spPr bwMode="auto">
              <a:xfrm>
                <a:off x="5133" y="3729"/>
                <a:ext cx="3" cy="1"/>
              </a:xfrm>
              <a:custGeom>
                <a:avLst/>
                <a:gdLst/>
                <a:ahLst/>
                <a:cxnLst>
                  <a:cxn ang="0">
                    <a:pos x="1" y="0"/>
                  </a:cxn>
                  <a:cxn ang="0">
                    <a:pos x="0" y="0"/>
                  </a:cxn>
                  <a:cxn ang="0">
                    <a:pos x="0" y="0"/>
                  </a:cxn>
                  <a:cxn ang="0">
                    <a:pos x="0" y="0"/>
                  </a:cxn>
                  <a:cxn ang="0">
                    <a:pos x="0" y="1"/>
                  </a:cxn>
                  <a:cxn ang="0">
                    <a:pos x="0" y="1"/>
                  </a:cxn>
                  <a:cxn ang="0">
                    <a:pos x="1" y="1"/>
                  </a:cxn>
                  <a:cxn ang="0">
                    <a:pos x="1" y="1"/>
                  </a:cxn>
                  <a:cxn ang="0">
                    <a:pos x="2" y="1"/>
                  </a:cxn>
                  <a:cxn ang="0">
                    <a:pos x="3" y="1"/>
                  </a:cxn>
                  <a:cxn ang="0">
                    <a:pos x="3" y="0"/>
                  </a:cxn>
                  <a:cxn ang="0">
                    <a:pos x="1" y="0"/>
                  </a:cxn>
                  <a:cxn ang="0">
                    <a:pos x="1" y="0"/>
                  </a:cxn>
                </a:cxnLst>
                <a:rect l="0" t="0" r="r" b="b"/>
                <a:pathLst>
                  <a:path w="3" h="1">
                    <a:moveTo>
                      <a:pt x="1" y="0"/>
                    </a:moveTo>
                    <a:lnTo>
                      <a:pt x="0" y="0"/>
                    </a:lnTo>
                    <a:lnTo>
                      <a:pt x="0" y="0"/>
                    </a:lnTo>
                    <a:lnTo>
                      <a:pt x="0" y="0"/>
                    </a:lnTo>
                    <a:lnTo>
                      <a:pt x="0" y="1"/>
                    </a:lnTo>
                    <a:lnTo>
                      <a:pt x="0" y="1"/>
                    </a:lnTo>
                    <a:lnTo>
                      <a:pt x="1" y="1"/>
                    </a:lnTo>
                    <a:lnTo>
                      <a:pt x="1" y="1"/>
                    </a:lnTo>
                    <a:lnTo>
                      <a:pt x="2" y="1"/>
                    </a:lnTo>
                    <a:lnTo>
                      <a:pt x="3" y="1"/>
                    </a:lnTo>
                    <a:lnTo>
                      <a:pt x="3"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7" name="Freeform 309"/>
              <p:cNvSpPr>
                <a:spLocks/>
              </p:cNvSpPr>
              <p:nvPr/>
            </p:nvSpPr>
            <p:spPr bwMode="auto">
              <a:xfrm>
                <a:off x="5092" y="3809"/>
                <a:ext cx="4" cy="2"/>
              </a:xfrm>
              <a:custGeom>
                <a:avLst/>
                <a:gdLst/>
                <a:ahLst/>
                <a:cxnLst>
                  <a:cxn ang="0">
                    <a:pos x="1" y="0"/>
                  </a:cxn>
                  <a:cxn ang="0">
                    <a:pos x="1" y="1"/>
                  </a:cxn>
                  <a:cxn ang="0">
                    <a:pos x="0" y="1"/>
                  </a:cxn>
                  <a:cxn ang="0">
                    <a:pos x="0" y="1"/>
                  </a:cxn>
                  <a:cxn ang="0">
                    <a:pos x="0" y="2"/>
                  </a:cxn>
                  <a:cxn ang="0">
                    <a:pos x="1" y="2"/>
                  </a:cxn>
                  <a:cxn ang="0">
                    <a:pos x="2" y="1"/>
                  </a:cxn>
                  <a:cxn ang="0">
                    <a:pos x="2" y="1"/>
                  </a:cxn>
                  <a:cxn ang="0">
                    <a:pos x="3" y="1"/>
                  </a:cxn>
                  <a:cxn ang="0">
                    <a:pos x="4" y="1"/>
                  </a:cxn>
                  <a:cxn ang="0">
                    <a:pos x="3" y="1"/>
                  </a:cxn>
                  <a:cxn ang="0">
                    <a:pos x="2" y="0"/>
                  </a:cxn>
                  <a:cxn ang="0">
                    <a:pos x="1" y="0"/>
                  </a:cxn>
                </a:cxnLst>
                <a:rect l="0" t="0" r="r" b="b"/>
                <a:pathLst>
                  <a:path w="4" h="2">
                    <a:moveTo>
                      <a:pt x="1" y="0"/>
                    </a:moveTo>
                    <a:lnTo>
                      <a:pt x="1" y="1"/>
                    </a:lnTo>
                    <a:lnTo>
                      <a:pt x="0" y="1"/>
                    </a:lnTo>
                    <a:lnTo>
                      <a:pt x="0" y="1"/>
                    </a:lnTo>
                    <a:lnTo>
                      <a:pt x="0" y="2"/>
                    </a:lnTo>
                    <a:lnTo>
                      <a:pt x="1" y="2"/>
                    </a:lnTo>
                    <a:lnTo>
                      <a:pt x="2" y="1"/>
                    </a:lnTo>
                    <a:lnTo>
                      <a:pt x="2" y="1"/>
                    </a:lnTo>
                    <a:lnTo>
                      <a:pt x="3" y="1"/>
                    </a:lnTo>
                    <a:lnTo>
                      <a:pt x="4" y="1"/>
                    </a:lnTo>
                    <a:lnTo>
                      <a:pt x="3" y="1"/>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8" name="Freeform 310"/>
              <p:cNvSpPr>
                <a:spLocks/>
              </p:cNvSpPr>
              <p:nvPr/>
            </p:nvSpPr>
            <p:spPr bwMode="auto">
              <a:xfrm>
                <a:off x="5123" y="3963"/>
                <a:ext cx="20" cy="21"/>
              </a:xfrm>
              <a:custGeom>
                <a:avLst/>
                <a:gdLst/>
                <a:ahLst/>
                <a:cxnLst>
                  <a:cxn ang="0">
                    <a:pos x="19" y="1"/>
                  </a:cxn>
                  <a:cxn ang="0">
                    <a:pos x="18" y="0"/>
                  </a:cxn>
                  <a:cxn ang="0">
                    <a:pos x="17" y="0"/>
                  </a:cxn>
                  <a:cxn ang="0">
                    <a:pos x="17" y="1"/>
                  </a:cxn>
                  <a:cxn ang="0">
                    <a:pos x="16" y="0"/>
                  </a:cxn>
                  <a:cxn ang="0">
                    <a:pos x="14" y="1"/>
                  </a:cxn>
                  <a:cxn ang="0">
                    <a:pos x="13" y="2"/>
                  </a:cxn>
                  <a:cxn ang="0">
                    <a:pos x="10" y="3"/>
                  </a:cxn>
                  <a:cxn ang="0">
                    <a:pos x="6" y="3"/>
                  </a:cxn>
                  <a:cxn ang="0">
                    <a:pos x="2" y="0"/>
                  </a:cxn>
                  <a:cxn ang="0">
                    <a:pos x="2" y="0"/>
                  </a:cxn>
                  <a:cxn ang="0">
                    <a:pos x="2" y="0"/>
                  </a:cxn>
                  <a:cxn ang="0">
                    <a:pos x="0" y="0"/>
                  </a:cxn>
                  <a:cxn ang="0">
                    <a:pos x="0" y="0"/>
                  </a:cxn>
                  <a:cxn ang="0">
                    <a:pos x="0" y="3"/>
                  </a:cxn>
                  <a:cxn ang="0">
                    <a:pos x="3" y="11"/>
                  </a:cxn>
                  <a:cxn ang="0">
                    <a:pos x="4" y="11"/>
                  </a:cxn>
                  <a:cxn ang="0">
                    <a:pos x="3" y="12"/>
                  </a:cxn>
                  <a:cxn ang="0">
                    <a:pos x="2" y="10"/>
                  </a:cxn>
                  <a:cxn ang="0">
                    <a:pos x="3" y="14"/>
                  </a:cxn>
                  <a:cxn ang="0">
                    <a:pos x="5" y="18"/>
                  </a:cxn>
                  <a:cxn ang="0">
                    <a:pos x="7" y="18"/>
                  </a:cxn>
                  <a:cxn ang="0">
                    <a:pos x="8" y="18"/>
                  </a:cxn>
                  <a:cxn ang="0">
                    <a:pos x="7" y="19"/>
                  </a:cxn>
                  <a:cxn ang="0">
                    <a:pos x="6" y="19"/>
                  </a:cxn>
                  <a:cxn ang="0">
                    <a:pos x="7" y="20"/>
                  </a:cxn>
                  <a:cxn ang="0">
                    <a:pos x="8" y="20"/>
                  </a:cxn>
                  <a:cxn ang="0">
                    <a:pos x="9" y="21"/>
                  </a:cxn>
                  <a:cxn ang="0">
                    <a:pos x="9" y="20"/>
                  </a:cxn>
                  <a:cxn ang="0">
                    <a:pos x="10" y="21"/>
                  </a:cxn>
                  <a:cxn ang="0">
                    <a:pos x="11" y="21"/>
                  </a:cxn>
                  <a:cxn ang="0">
                    <a:pos x="12" y="21"/>
                  </a:cxn>
                  <a:cxn ang="0">
                    <a:pos x="12" y="20"/>
                  </a:cxn>
                  <a:cxn ang="0">
                    <a:pos x="13" y="18"/>
                  </a:cxn>
                  <a:cxn ang="0">
                    <a:pos x="13" y="18"/>
                  </a:cxn>
                  <a:cxn ang="0">
                    <a:pos x="13" y="18"/>
                  </a:cxn>
                  <a:cxn ang="0">
                    <a:pos x="14" y="18"/>
                  </a:cxn>
                  <a:cxn ang="0">
                    <a:pos x="14" y="18"/>
                  </a:cxn>
                  <a:cxn ang="0">
                    <a:pos x="15" y="17"/>
                  </a:cxn>
                  <a:cxn ang="0">
                    <a:pos x="15" y="16"/>
                  </a:cxn>
                  <a:cxn ang="0">
                    <a:pos x="15" y="15"/>
                  </a:cxn>
                  <a:cxn ang="0">
                    <a:pos x="15" y="14"/>
                  </a:cxn>
                  <a:cxn ang="0">
                    <a:pos x="16" y="15"/>
                  </a:cxn>
                  <a:cxn ang="0">
                    <a:pos x="17" y="15"/>
                  </a:cxn>
                  <a:cxn ang="0">
                    <a:pos x="17" y="14"/>
                  </a:cxn>
                  <a:cxn ang="0">
                    <a:pos x="17" y="13"/>
                  </a:cxn>
                  <a:cxn ang="0">
                    <a:pos x="18" y="13"/>
                  </a:cxn>
                  <a:cxn ang="0">
                    <a:pos x="18" y="11"/>
                  </a:cxn>
                  <a:cxn ang="0">
                    <a:pos x="19" y="9"/>
                  </a:cxn>
                  <a:cxn ang="0">
                    <a:pos x="20" y="10"/>
                  </a:cxn>
                  <a:cxn ang="0">
                    <a:pos x="20" y="11"/>
                  </a:cxn>
                  <a:cxn ang="0">
                    <a:pos x="20" y="11"/>
                  </a:cxn>
                  <a:cxn ang="0">
                    <a:pos x="20" y="10"/>
                  </a:cxn>
                  <a:cxn ang="0">
                    <a:pos x="19" y="1"/>
                  </a:cxn>
                </a:cxnLst>
                <a:rect l="0" t="0" r="r" b="b"/>
                <a:pathLst>
                  <a:path w="20" h="21">
                    <a:moveTo>
                      <a:pt x="19" y="1"/>
                    </a:moveTo>
                    <a:lnTo>
                      <a:pt x="18" y="0"/>
                    </a:lnTo>
                    <a:lnTo>
                      <a:pt x="17" y="0"/>
                    </a:lnTo>
                    <a:lnTo>
                      <a:pt x="17" y="1"/>
                    </a:lnTo>
                    <a:lnTo>
                      <a:pt x="16" y="0"/>
                    </a:lnTo>
                    <a:lnTo>
                      <a:pt x="14" y="1"/>
                    </a:lnTo>
                    <a:lnTo>
                      <a:pt x="13" y="2"/>
                    </a:lnTo>
                    <a:lnTo>
                      <a:pt x="10" y="3"/>
                    </a:lnTo>
                    <a:lnTo>
                      <a:pt x="6" y="3"/>
                    </a:lnTo>
                    <a:lnTo>
                      <a:pt x="2" y="0"/>
                    </a:lnTo>
                    <a:lnTo>
                      <a:pt x="2" y="0"/>
                    </a:lnTo>
                    <a:lnTo>
                      <a:pt x="2" y="0"/>
                    </a:lnTo>
                    <a:lnTo>
                      <a:pt x="0" y="0"/>
                    </a:lnTo>
                    <a:lnTo>
                      <a:pt x="0" y="0"/>
                    </a:lnTo>
                    <a:lnTo>
                      <a:pt x="0" y="3"/>
                    </a:lnTo>
                    <a:lnTo>
                      <a:pt x="3" y="11"/>
                    </a:lnTo>
                    <a:lnTo>
                      <a:pt x="4" y="11"/>
                    </a:lnTo>
                    <a:lnTo>
                      <a:pt x="3" y="12"/>
                    </a:lnTo>
                    <a:lnTo>
                      <a:pt x="2" y="10"/>
                    </a:lnTo>
                    <a:lnTo>
                      <a:pt x="3" y="14"/>
                    </a:lnTo>
                    <a:lnTo>
                      <a:pt x="5" y="18"/>
                    </a:lnTo>
                    <a:lnTo>
                      <a:pt x="7" y="18"/>
                    </a:lnTo>
                    <a:lnTo>
                      <a:pt x="8" y="18"/>
                    </a:lnTo>
                    <a:lnTo>
                      <a:pt x="7" y="19"/>
                    </a:lnTo>
                    <a:lnTo>
                      <a:pt x="6" y="19"/>
                    </a:lnTo>
                    <a:lnTo>
                      <a:pt x="7" y="20"/>
                    </a:lnTo>
                    <a:lnTo>
                      <a:pt x="8" y="20"/>
                    </a:lnTo>
                    <a:lnTo>
                      <a:pt x="9" y="21"/>
                    </a:lnTo>
                    <a:lnTo>
                      <a:pt x="9" y="20"/>
                    </a:lnTo>
                    <a:lnTo>
                      <a:pt x="10" y="21"/>
                    </a:lnTo>
                    <a:lnTo>
                      <a:pt x="11" y="21"/>
                    </a:lnTo>
                    <a:lnTo>
                      <a:pt x="12" y="21"/>
                    </a:lnTo>
                    <a:lnTo>
                      <a:pt x="12" y="20"/>
                    </a:lnTo>
                    <a:lnTo>
                      <a:pt x="13" y="18"/>
                    </a:lnTo>
                    <a:lnTo>
                      <a:pt x="13" y="18"/>
                    </a:lnTo>
                    <a:lnTo>
                      <a:pt x="13" y="18"/>
                    </a:lnTo>
                    <a:lnTo>
                      <a:pt x="14" y="18"/>
                    </a:lnTo>
                    <a:lnTo>
                      <a:pt x="14" y="18"/>
                    </a:lnTo>
                    <a:lnTo>
                      <a:pt x="15" y="17"/>
                    </a:lnTo>
                    <a:lnTo>
                      <a:pt x="15" y="16"/>
                    </a:lnTo>
                    <a:lnTo>
                      <a:pt x="15" y="15"/>
                    </a:lnTo>
                    <a:lnTo>
                      <a:pt x="15" y="14"/>
                    </a:lnTo>
                    <a:lnTo>
                      <a:pt x="16" y="15"/>
                    </a:lnTo>
                    <a:lnTo>
                      <a:pt x="17" y="15"/>
                    </a:lnTo>
                    <a:lnTo>
                      <a:pt x="17" y="14"/>
                    </a:lnTo>
                    <a:lnTo>
                      <a:pt x="17" y="13"/>
                    </a:lnTo>
                    <a:lnTo>
                      <a:pt x="18" y="13"/>
                    </a:lnTo>
                    <a:lnTo>
                      <a:pt x="18" y="11"/>
                    </a:lnTo>
                    <a:lnTo>
                      <a:pt x="19" y="9"/>
                    </a:lnTo>
                    <a:lnTo>
                      <a:pt x="20" y="10"/>
                    </a:lnTo>
                    <a:lnTo>
                      <a:pt x="20" y="11"/>
                    </a:lnTo>
                    <a:lnTo>
                      <a:pt x="20" y="11"/>
                    </a:lnTo>
                    <a:lnTo>
                      <a:pt x="20" y="10"/>
                    </a:lnTo>
                    <a:lnTo>
                      <a:pt x="19"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099" name="Freeform 311"/>
              <p:cNvSpPr>
                <a:spLocks/>
              </p:cNvSpPr>
              <p:nvPr/>
            </p:nvSpPr>
            <p:spPr bwMode="auto">
              <a:xfrm>
                <a:off x="5139" y="3955"/>
                <a:ext cx="4" cy="4"/>
              </a:xfrm>
              <a:custGeom>
                <a:avLst/>
                <a:gdLst/>
                <a:ahLst/>
                <a:cxnLst>
                  <a:cxn ang="0">
                    <a:pos x="2" y="3"/>
                  </a:cxn>
                  <a:cxn ang="0">
                    <a:pos x="2" y="4"/>
                  </a:cxn>
                  <a:cxn ang="0">
                    <a:pos x="4" y="4"/>
                  </a:cxn>
                  <a:cxn ang="0">
                    <a:pos x="4" y="4"/>
                  </a:cxn>
                  <a:cxn ang="0">
                    <a:pos x="3" y="2"/>
                  </a:cxn>
                  <a:cxn ang="0">
                    <a:pos x="1" y="0"/>
                  </a:cxn>
                  <a:cxn ang="0">
                    <a:pos x="1" y="1"/>
                  </a:cxn>
                  <a:cxn ang="0">
                    <a:pos x="0" y="1"/>
                  </a:cxn>
                  <a:cxn ang="0">
                    <a:pos x="1" y="2"/>
                  </a:cxn>
                  <a:cxn ang="0">
                    <a:pos x="2" y="3"/>
                  </a:cxn>
                </a:cxnLst>
                <a:rect l="0" t="0" r="r" b="b"/>
                <a:pathLst>
                  <a:path w="4" h="4">
                    <a:moveTo>
                      <a:pt x="2" y="3"/>
                    </a:moveTo>
                    <a:lnTo>
                      <a:pt x="2" y="4"/>
                    </a:lnTo>
                    <a:lnTo>
                      <a:pt x="4" y="4"/>
                    </a:lnTo>
                    <a:lnTo>
                      <a:pt x="4" y="4"/>
                    </a:lnTo>
                    <a:lnTo>
                      <a:pt x="3" y="2"/>
                    </a:lnTo>
                    <a:lnTo>
                      <a:pt x="1" y="0"/>
                    </a:lnTo>
                    <a:lnTo>
                      <a:pt x="1" y="1"/>
                    </a:lnTo>
                    <a:lnTo>
                      <a:pt x="0" y="1"/>
                    </a:lnTo>
                    <a:lnTo>
                      <a:pt x="1" y="2"/>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0" name="Freeform 312"/>
              <p:cNvSpPr>
                <a:spLocks/>
              </p:cNvSpPr>
              <p:nvPr/>
            </p:nvSpPr>
            <p:spPr bwMode="auto">
              <a:xfrm>
                <a:off x="4949" y="3777"/>
                <a:ext cx="222" cy="175"/>
              </a:xfrm>
              <a:custGeom>
                <a:avLst/>
                <a:gdLst/>
                <a:ahLst/>
                <a:cxnLst>
                  <a:cxn ang="0">
                    <a:pos x="218" y="84"/>
                  </a:cxn>
                  <a:cxn ang="0">
                    <a:pos x="206" y="68"/>
                  </a:cxn>
                  <a:cxn ang="0">
                    <a:pos x="201" y="67"/>
                  </a:cxn>
                  <a:cxn ang="0">
                    <a:pos x="196" y="55"/>
                  </a:cxn>
                  <a:cxn ang="0">
                    <a:pos x="188" y="49"/>
                  </a:cxn>
                  <a:cxn ang="0">
                    <a:pos x="182" y="44"/>
                  </a:cxn>
                  <a:cxn ang="0">
                    <a:pos x="176" y="28"/>
                  </a:cxn>
                  <a:cxn ang="0">
                    <a:pos x="169" y="21"/>
                  </a:cxn>
                  <a:cxn ang="0">
                    <a:pos x="165" y="7"/>
                  </a:cxn>
                  <a:cxn ang="0">
                    <a:pos x="160" y="1"/>
                  </a:cxn>
                  <a:cxn ang="0">
                    <a:pos x="156" y="25"/>
                  </a:cxn>
                  <a:cxn ang="0">
                    <a:pos x="132" y="30"/>
                  </a:cxn>
                  <a:cxn ang="0">
                    <a:pos x="123" y="24"/>
                  </a:cxn>
                  <a:cxn ang="0">
                    <a:pos x="126" y="14"/>
                  </a:cxn>
                  <a:cxn ang="0">
                    <a:pos x="129" y="9"/>
                  </a:cxn>
                  <a:cxn ang="0">
                    <a:pos x="125" y="8"/>
                  </a:cxn>
                  <a:cxn ang="0">
                    <a:pos x="119" y="8"/>
                  </a:cxn>
                  <a:cxn ang="0">
                    <a:pos x="112" y="6"/>
                  </a:cxn>
                  <a:cxn ang="0">
                    <a:pos x="106" y="4"/>
                  </a:cxn>
                  <a:cxn ang="0">
                    <a:pos x="102" y="3"/>
                  </a:cxn>
                  <a:cxn ang="0">
                    <a:pos x="99" y="9"/>
                  </a:cxn>
                  <a:cxn ang="0">
                    <a:pos x="92" y="14"/>
                  </a:cxn>
                  <a:cxn ang="0">
                    <a:pos x="91" y="23"/>
                  </a:cxn>
                  <a:cxn ang="0">
                    <a:pos x="83" y="24"/>
                  </a:cxn>
                  <a:cxn ang="0">
                    <a:pos x="77" y="18"/>
                  </a:cxn>
                  <a:cxn ang="0">
                    <a:pos x="70" y="20"/>
                  </a:cxn>
                  <a:cxn ang="0">
                    <a:pos x="66" y="25"/>
                  </a:cxn>
                  <a:cxn ang="0">
                    <a:pos x="62" y="29"/>
                  </a:cxn>
                  <a:cxn ang="0">
                    <a:pos x="56" y="33"/>
                  </a:cxn>
                  <a:cxn ang="0">
                    <a:pos x="52" y="33"/>
                  </a:cxn>
                  <a:cxn ang="0">
                    <a:pos x="47" y="44"/>
                  </a:cxn>
                  <a:cxn ang="0">
                    <a:pos x="27" y="55"/>
                  </a:cxn>
                  <a:cxn ang="0">
                    <a:pos x="9" y="62"/>
                  </a:cxn>
                  <a:cxn ang="0">
                    <a:pos x="4" y="64"/>
                  </a:cxn>
                  <a:cxn ang="0">
                    <a:pos x="4" y="86"/>
                  </a:cxn>
                  <a:cxn ang="0">
                    <a:pos x="2" y="90"/>
                  </a:cxn>
                  <a:cxn ang="0">
                    <a:pos x="0" y="89"/>
                  </a:cxn>
                  <a:cxn ang="0">
                    <a:pos x="9" y="109"/>
                  </a:cxn>
                  <a:cxn ang="0">
                    <a:pos x="11" y="136"/>
                  </a:cxn>
                  <a:cxn ang="0">
                    <a:pos x="24" y="146"/>
                  </a:cxn>
                  <a:cxn ang="0">
                    <a:pos x="35" y="141"/>
                  </a:cxn>
                  <a:cxn ang="0">
                    <a:pos x="54" y="138"/>
                  </a:cxn>
                  <a:cxn ang="0">
                    <a:pos x="70" y="127"/>
                  </a:cxn>
                  <a:cxn ang="0">
                    <a:pos x="111" y="127"/>
                  </a:cxn>
                  <a:cxn ang="0">
                    <a:pos x="119" y="135"/>
                  </a:cxn>
                  <a:cxn ang="0">
                    <a:pos x="122" y="144"/>
                  </a:cxn>
                  <a:cxn ang="0">
                    <a:pos x="129" y="138"/>
                  </a:cxn>
                  <a:cxn ang="0">
                    <a:pos x="136" y="130"/>
                  </a:cxn>
                  <a:cxn ang="0">
                    <a:pos x="133" y="142"/>
                  </a:cxn>
                  <a:cxn ang="0">
                    <a:pos x="136" y="143"/>
                  </a:cxn>
                  <a:cxn ang="0">
                    <a:pos x="143" y="149"/>
                  </a:cxn>
                  <a:cxn ang="0">
                    <a:pos x="150" y="166"/>
                  </a:cxn>
                  <a:cxn ang="0">
                    <a:pos x="172" y="168"/>
                  </a:cxn>
                  <a:cxn ang="0">
                    <a:pos x="176" y="169"/>
                  </a:cxn>
                  <a:cxn ang="0">
                    <a:pos x="183" y="175"/>
                  </a:cxn>
                  <a:cxn ang="0">
                    <a:pos x="185" y="171"/>
                  </a:cxn>
                  <a:cxn ang="0">
                    <a:pos x="202" y="160"/>
                  </a:cxn>
                  <a:cxn ang="0">
                    <a:pos x="209" y="140"/>
                  </a:cxn>
                  <a:cxn ang="0">
                    <a:pos x="214" y="131"/>
                  </a:cxn>
                  <a:cxn ang="0">
                    <a:pos x="220" y="115"/>
                  </a:cxn>
                </a:cxnLst>
                <a:rect l="0" t="0" r="r" b="b"/>
                <a:pathLst>
                  <a:path w="222" h="175">
                    <a:moveTo>
                      <a:pt x="219" y="97"/>
                    </a:moveTo>
                    <a:lnTo>
                      <a:pt x="219" y="96"/>
                    </a:lnTo>
                    <a:lnTo>
                      <a:pt x="219" y="95"/>
                    </a:lnTo>
                    <a:lnTo>
                      <a:pt x="219" y="95"/>
                    </a:lnTo>
                    <a:lnTo>
                      <a:pt x="220" y="95"/>
                    </a:lnTo>
                    <a:lnTo>
                      <a:pt x="219" y="91"/>
                    </a:lnTo>
                    <a:lnTo>
                      <a:pt x="219" y="89"/>
                    </a:lnTo>
                    <a:lnTo>
                      <a:pt x="219" y="87"/>
                    </a:lnTo>
                    <a:lnTo>
                      <a:pt x="219" y="88"/>
                    </a:lnTo>
                    <a:lnTo>
                      <a:pt x="218" y="87"/>
                    </a:lnTo>
                    <a:lnTo>
                      <a:pt x="218" y="84"/>
                    </a:lnTo>
                    <a:lnTo>
                      <a:pt x="216" y="84"/>
                    </a:lnTo>
                    <a:lnTo>
                      <a:pt x="216" y="83"/>
                    </a:lnTo>
                    <a:lnTo>
                      <a:pt x="216" y="81"/>
                    </a:lnTo>
                    <a:lnTo>
                      <a:pt x="216" y="80"/>
                    </a:lnTo>
                    <a:lnTo>
                      <a:pt x="215" y="80"/>
                    </a:lnTo>
                    <a:lnTo>
                      <a:pt x="213" y="80"/>
                    </a:lnTo>
                    <a:lnTo>
                      <a:pt x="212" y="78"/>
                    </a:lnTo>
                    <a:lnTo>
                      <a:pt x="212" y="76"/>
                    </a:lnTo>
                    <a:lnTo>
                      <a:pt x="210" y="76"/>
                    </a:lnTo>
                    <a:lnTo>
                      <a:pt x="207" y="73"/>
                    </a:lnTo>
                    <a:lnTo>
                      <a:pt x="206" y="68"/>
                    </a:lnTo>
                    <a:lnTo>
                      <a:pt x="206" y="67"/>
                    </a:lnTo>
                    <a:lnTo>
                      <a:pt x="206" y="66"/>
                    </a:lnTo>
                    <a:lnTo>
                      <a:pt x="205" y="66"/>
                    </a:lnTo>
                    <a:lnTo>
                      <a:pt x="205" y="68"/>
                    </a:lnTo>
                    <a:lnTo>
                      <a:pt x="203" y="66"/>
                    </a:lnTo>
                    <a:lnTo>
                      <a:pt x="203" y="65"/>
                    </a:lnTo>
                    <a:lnTo>
                      <a:pt x="202" y="65"/>
                    </a:lnTo>
                    <a:lnTo>
                      <a:pt x="202" y="67"/>
                    </a:lnTo>
                    <a:lnTo>
                      <a:pt x="201" y="67"/>
                    </a:lnTo>
                    <a:lnTo>
                      <a:pt x="201" y="67"/>
                    </a:lnTo>
                    <a:lnTo>
                      <a:pt x="201" y="67"/>
                    </a:lnTo>
                    <a:lnTo>
                      <a:pt x="201" y="66"/>
                    </a:lnTo>
                    <a:lnTo>
                      <a:pt x="200" y="66"/>
                    </a:lnTo>
                    <a:lnTo>
                      <a:pt x="200" y="65"/>
                    </a:lnTo>
                    <a:lnTo>
                      <a:pt x="200" y="65"/>
                    </a:lnTo>
                    <a:lnTo>
                      <a:pt x="199" y="62"/>
                    </a:lnTo>
                    <a:lnTo>
                      <a:pt x="199" y="61"/>
                    </a:lnTo>
                    <a:lnTo>
                      <a:pt x="198" y="59"/>
                    </a:lnTo>
                    <a:lnTo>
                      <a:pt x="197" y="58"/>
                    </a:lnTo>
                    <a:lnTo>
                      <a:pt x="196" y="58"/>
                    </a:lnTo>
                    <a:lnTo>
                      <a:pt x="195" y="57"/>
                    </a:lnTo>
                    <a:lnTo>
                      <a:pt x="196" y="55"/>
                    </a:lnTo>
                    <a:lnTo>
                      <a:pt x="197" y="56"/>
                    </a:lnTo>
                    <a:lnTo>
                      <a:pt x="196" y="55"/>
                    </a:lnTo>
                    <a:lnTo>
                      <a:pt x="194" y="53"/>
                    </a:lnTo>
                    <a:lnTo>
                      <a:pt x="194" y="54"/>
                    </a:lnTo>
                    <a:lnTo>
                      <a:pt x="192" y="52"/>
                    </a:lnTo>
                    <a:lnTo>
                      <a:pt x="191" y="52"/>
                    </a:lnTo>
                    <a:lnTo>
                      <a:pt x="190" y="51"/>
                    </a:lnTo>
                    <a:lnTo>
                      <a:pt x="190" y="51"/>
                    </a:lnTo>
                    <a:lnTo>
                      <a:pt x="189" y="51"/>
                    </a:lnTo>
                    <a:lnTo>
                      <a:pt x="188" y="48"/>
                    </a:lnTo>
                    <a:lnTo>
                      <a:pt x="188" y="49"/>
                    </a:lnTo>
                    <a:lnTo>
                      <a:pt x="187" y="49"/>
                    </a:lnTo>
                    <a:lnTo>
                      <a:pt x="184" y="48"/>
                    </a:lnTo>
                    <a:lnTo>
                      <a:pt x="184" y="47"/>
                    </a:lnTo>
                    <a:lnTo>
                      <a:pt x="183" y="47"/>
                    </a:lnTo>
                    <a:lnTo>
                      <a:pt x="183" y="46"/>
                    </a:lnTo>
                    <a:lnTo>
                      <a:pt x="183" y="46"/>
                    </a:lnTo>
                    <a:lnTo>
                      <a:pt x="182" y="45"/>
                    </a:lnTo>
                    <a:lnTo>
                      <a:pt x="183" y="45"/>
                    </a:lnTo>
                    <a:lnTo>
                      <a:pt x="183" y="44"/>
                    </a:lnTo>
                    <a:lnTo>
                      <a:pt x="182" y="45"/>
                    </a:lnTo>
                    <a:lnTo>
                      <a:pt x="182" y="44"/>
                    </a:lnTo>
                    <a:lnTo>
                      <a:pt x="182" y="44"/>
                    </a:lnTo>
                    <a:lnTo>
                      <a:pt x="181" y="44"/>
                    </a:lnTo>
                    <a:lnTo>
                      <a:pt x="181" y="43"/>
                    </a:lnTo>
                    <a:lnTo>
                      <a:pt x="181" y="41"/>
                    </a:lnTo>
                    <a:lnTo>
                      <a:pt x="179" y="35"/>
                    </a:lnTo>
                    <a:lnTo>
                      <a:pt x="179" y="35"/>
                    </a:lnTo>
                    <a:lnTo>
                      <a:pt x="178" y="33"/>
                    </a:lnTo>
                    <a:lnTo>
                      <a:pt x="177" y="30"/>
                    </a:lnTo>
                    <a:lnTo>
                      <a:pt x="177" y="29"/>
                    </a:lnTo>
                    <a:lnTo>
                      <a:pt x="177" y="29"/>
                    </a:lnTo>
                    <a:lnTo>
                      <a:pt x="176" y="28"/>
                    </a:lnTo>
                    <a:lnTo>
                      <a:pt x="176" y="25"/>
                    </a:lnTo>
                    <a:lnTo>
                      <a:pt x="176" y="25"/>
                    </a:lnTo>
                    <a:lnTo>
                      <a:pt x="176" y="24"/>
                    </a:lnTo>
                    <a:lnTo>
                      <a:pt x="176" y="23"/>
                    </a:lnTo>
                    <a:lnTo>
                      <a:pt x="175" y="23"/>
                    </a:lnTo>
                    <a:lnTo>
                      <a:pt x="174" y="22"/>
                    </a:lnTo>
                    <a:lnTo>
                      <a:pt x="173" y="22"/>
                    </a:lnTo>
                    <a:lnTo>
                      <a:pt x="172" y="20"/>
                    </a:lnTo>
                    <a:lnTo>
                      <a:pt x="172" y="20"/>
                    </a:lnTo>
                    <a:lnTo>
                      <a:pt x="171" y="20"/>
                    </a:lnTo>
                    <a:lnTo>
                      <a:pt x="169" y="21"/>
                    </a:lnTo>
                    <a:lnTo>
                      <a:pt x="168" y="21"/>
                    </a:lnTo>
                    <a:lnTo>
                      <a:pt x="168" y="20"/>
                    </a:lnTo>
                    <a:lnTo>
                      <a:pt x="167" y="17"/>
                    </a:lnTo>
                    <a:lnTo>
                      <a:pt x="167" y="15"/>
                    </a:lnTo>
                    <a:lnTo>
                      <a:pt x="166" y="12"/>
                    </a:lnTo>
                    <a:lnTo>
                      <a:pt x="165" y="12"/>
                    </a:lnTo>
                    <a:lnTo>
                      <a:pt x="165" y="11"/>
                    </a:lnTo>
                    <a:lnTo>
                      <a:pt x="165" y="11"/>
                    </a:lnTo>
                    <a:lnTo>
                      <a:pt x="165" y="9"/>
                    </a:lnTo>
                    <a:lnTo>
                      <a:pt x="164" y="9"/>
                    </a:lnTo>
                    <a:lnTo>
                      <a:pt x="165" y="7"/>
                    </a:lnTo>
                    <a:lnTo>
                      <a:pt x="164" y="7"/>
                    </a:lnTo>
                    <a:lnTo>
                      <a:pt x="163" y="7"/>
                    </a:lnTo>
                    <a:lnTo>
                      <a:pt x="162" y="1"/>
                    </a:lnTo>
                    <a:lnTo>
                      <a:pt x="162" y="1"/>
                    </a:lnTo>
                    <a:lnTo>
                      <a:pt x="162" y="0"/>
                    </a:lnTo>
                    <a:lnTo>
                      <a:pt x="162" y="0"/>
                    </a:lnTo>
                    <a:lnTo>
                      <a:pt x="161" y="0"/>
                    </a:lnTo>
                    <a:lnTo>
                      <a:pt x="161" y="0"/>
                    </a:lnTo>
                    <a:lnTo>
                      <a:pt x="161" y="1"/>
                    </a:lnTo>
                    <a:lnTo>
                      <a:pt x="160" y="1"/>
                    </a:lnTo>
                    <a:lnTo>
                      <a:pt x="160" y="1"/>
                    </a:lnTo>
                    <a:lnTo>
                      <a:pt x="160" y="3"/>
                    </a:lnTo>
                    <a:lnTo>
                      <a:pt x="158" y="4"/>
                    </a:lnTo>
                    <a:lnTo>
                      <a:pt x="158" y="7"/>
                    </a:lnTo>
                    <a:lnTo>
                      <a:pt x="157" y="7"/>
                    </a:lnTo>
                    <a:lnTo>
                      <a:pt x="156" y="11"/>
                    </a:lnTo>
                    <a:lnTo>
                      <a:pt x="157" y="11"/>
                    </a:lnTo>
                    <a:lnTo>
                      <a:pt x="157" y="11"/>
                    </a:lnTo>
                    <a:lnTo>
                      <a:pt x="156" y="13"/>
                    </a:lnTo>
                    <a:lnTo>
                      <a:pt x="156" y="14"/>
                    </a:lnTo>
                    <a:lnTo>
                      <a:pt x="155" y="16"/>
                    </a:lnTo>
                    <a:lnTo>
                      <a:pt x="156" y="25"/>
                    </a:lnTo>
                    <a:lnTo>
                      <a:pt x="152" y="38"/>
                    </a:lnTo>
                    <a:lnTo>
                      <a:pt x="152" y="39"/>
                    </a:lnTo>
                    <a:lnTo>
                      <a:pt x="147" y="40"/>
                    </a:lnTo>
                    <a:lnTo>
                      <a:pt x="143" y="37"/>
                    </a:lnTo>
                    <a:lnTo>
                      <a:pt x="142" y="36"/>
                    </a:lnTo>
                    <a:lnTo>
                      <a:pt x="141" y="35"/>
                    </a:lnTo>
                    <a:lnTo>
                      <a:pt x="139" y="34"/>
                    </a:lnTo>
                    <a:lnTo>
                      <a:pt x="138" y="33"/>
                    </a:lnTo>
                    <a:lnTo>
                      <a:pt x="137" y="33"/>
                    </a:lnTo>
                    <a:lnTo>
                      <a:pt x="136" y="32"/>
                    </a:lnTo>
                    <a:lnTo>
                      <a:pt x="132" y="30"/>
                    </a:lnTo>
                    <a:lnTo>
                      <a:pt x="132" y="29"/>
                    </a:lnTo>
                    <a:lnTo>
                      <a:pt x="131" y="29"/>
                    </a:lnTo>
                    <a:lnTo>
                      <a:pt x="129" y="29"/>
                    </a:lnTo>
                    <a:lnTo>
                      <a:pt x="128" y="29"/>
                    </a:lnTo>
                    <a:lnTo>
                      <a:pt x="128" y="29"/>
                    </a:lnTo>
                    <a:lnTo>
                      <a:pt x="127" y="26"/>
                    </a:lnTo>
                    <a:lnTo>
                      <a:pt x="125" y="25"/>
                    </a:lnTo>
                    <a:lnTo>
                      <a:pt x="125" y="25"/>
                    </a:lnTo>
                    <a:lnTo>
                      <a:pt x="124" y="25"/>
                    </a:lnTo>
                    <a:lnTo>
                      <a:pt x="123" y="25"/>
                    </a:lnTo>
                    <a:lnTo>
                      <a:pt x="123" y="24"/>
                    </a:lnTo>
                    <a:lnTo>
                      <a:pt x="123" y="23"/>
                    </a:lnTo>
                    <a:lnTo>
                      <a:pt x="125" y="19"/>
                    </a:lnTo>
                    <a:lnTo>
                      <a:pt x="125" y="18"/>
                    </a:lnTo>
                    <a:lnTo>
                      <a:pt x="125" y="17"/>
                    </a:lnTo>
                    <a:lnTo>
                      <a:pt x="125" y="17"/>
                    </a:lnTo>
                    <a:lnTo>
                      <a:pt x="125" y="14"/>
                    </a:lnTo>
                    <a:lnTo>
                      <a:pt x="125" y="14"/>
                    </a:lnTo>
                    <a:lnTo>
                      <a:pt x="126" y="15"/>
                    </a:lnTo>
                    <a:lnTo>
                      <a:pt x="126" y="15"/>
                    </a:lnTo>
                    <a:lnTo>
                      <a:pt x="126" y="14"/>
                    </a:lnTo>
                    <a:lnTo>
                      <a:pt x="126" y="14"/>
                    </a:lnTo>
                    <a:lnTo>
                      <a:pt x="126" y="14"/>
                    </a:lnTo>
                    <a:lnTo>
                      <a:pt x="127" y="14"/>
                    </a:lnTo>
                    <a:lnTo>
                      <a:pt x="128" y="14"/>
                    </a:lnTo>
                    <a:lnTo>
                      <a:pt x="129" y="13"/>
                    </a:lnTo>
                    <a:lnTo>
                      <a:pt x="128" y="12"/>
                    </a:lnTo>
                    <a:lnTo>
                      <a:pt x="128" y="11"/>
                    </a:lnTo>
                    <a:lnTo>
                      <a:pt x="129" y="12"/>
                    </a:lnTo>
                    <a:lnTo>
                      <a:pt x="129" y="11"/>
                    </a:lnTo>
                    <a:lnTo>
                      <a:pt x="130" y="9"/>
                    </a:lnTo>
                    <a:lnTo>
                      <a:pt x="129" y="8"/>
                    </a:lnTo>
                    <a:lnTo>
                      <a:pt x="129" y="9"/>
                    </a:lnTo>
                    <a:lnTo>
                      <a:pt x="128" y="9"/>
                    </a:lnTo>
                    <a:lnTo>
                      <a:pt x="128" y="7"/>
                    </a:lnTo>
                    <a:lnTo>
                      <a:pt x="128" y="7"/>
                    </a:lnTo>
                    <a:lnTo>
                      <a:pt x="128" y="7"/>
                    </a:lnTo>
                    <a:lnTo>
                      <a:pt x="126" y="7"/>
                    </a:lnTo>
                    <a:lnTo>
                      <a:pt x="126" y="9"/>
                    </a:lnTo>
                    <a:lnTo>
                      <a:pt x="126" y="9"/>
                    </a:lnTo>
                    <a:lnTo>
                      <a:pt x="126" y="10"/>
                    </a:lnTo>
                    <a:lnTo>
                      <a:pt x="125" y="11"/>
                    </a:lnTo>
                    <a:lnTo>
                      <a:pt x="125" y="10"/>
                    </a:lnTo>
                    <a:lnTo>
                      <a:pt x="125" y="8"/>
                    </a:lnTo>
                    <a:lnTo>
                      <a:pt x="125" y="8"/>
                    </a:lnTo>
                    <a:lnTo>
                      <a:pt x="125" y="8"/>
                    </a:lnTo>
                    <a:lnTo>
                      <a:pt x="124" y="8"/>
                    </a:lnTo>
                    <a:lnTo>
                      <a:pt x="124" y="8"/>
                    </a:lnTo>
                    <a:lnTo>
                      <a:pt x="125" y="7"/>
                    </a:lnTo>
                    <a:lnTo>
                      <a:pt x="123" y="7"/>
                    </a:lnTo>
                    <a:lnTo>
                      <a:pt x="122" y="7"/>
                    </a:lnTo>
                    <a:lnTo>
                      <a:pt x="121" y="7"/>
                    </a:lnTo>
                    <a:lnTo>
                      <a:pt x="121" y="9"/>
                    </a:lnTo>
                    <a:lnTo>
                      <a:pt x="120" y="8"/>
                    </a:lnTo>
                    <a:lnTo>
                      <a:pt x="119" y="8"/>
                    </a:lnTo>
                    <a:lnTo>
                      <a:pt x="118" y="8"/>
                    </a:lnTo>
                    <a:lnTo>
                      <a:pt x="118" y="7"/>
                    </a:lnTo>
                    <a:lnTo>
                      <a:pt x="118" y="7"/>
                    </a:lnTo>
                    <a:lnTo>
                      <a:pt x="117" y="7"/>
                    </a:lnTo>
                    <a:lnTo>
                      <a:pt x="116" y="7"/>
                    </a:lnTo>
                    <a:lnTo>
                      <a:pt x="115" y="7"/>
                    </a:lnTo>
                    <a:lnTo>
                      <a:pt x="114" y="7"/>
                    </a:lnTo>
                    <a:lnTo>
                      <a:pt x="113" y="7"/>
                    </a:lnTo>
                    <a:lnTo>
                      <a:pt x="113" y="7"/>
                    </a:lnTo>
                    <a:lnTo>
                      <a:pt x="113" y="6"/>
                    </a:lnTo>
                    <a:lnTo>
                      <a:pt x="112" y="6"/>
                    </a:lnTo>
                    <a:lnTo>
                      <a:pt x="111" y="7"/>
                    </a:lnTo>
                    <a:lnTo>
                      <a:pt x="111" y="6"/>
                    </a:lnTo>
                    <a:lnTo>
                      <a:pt x="110" y="6"/>
                    </a:lnTo>
                    <a:lnTo>
                      <a:pt x="110" y="6"/>
                    </a:lnTo>
                    <a:lnTo>
                      <a:pt x="109" y="6"/>
                    </a:lnTo>
                    <a:lnTo>
                      <a:pt x="108" y="5"/>
                    </a:lnTo>
                    <a:lnTo>
                      <a:pt x="108" y="4"/>
                    </a:lnTo>
                    <a:lnTo>
                      <a:pt x="107" y="4"/>
                    </a:lnTo>
                    <a:lnTo>
                      <a:pt x="107" y="4"/>
                    </a:lnTo>
                    <a:lnTo>
                      <a:pt x="107" y="5"/>
                    </a:lnTo>
                    <a:lnTo>
                      <a:pt x="106" y="4"/>
                    </a:lnTo>
                    <a:lnTo>
                      <a:pt x="105" y="3"/>
                    </a:lnTo>
                    <a:lnTo>
                      <a:pt x="105" y="4"/>
                    </a:lnTo>
                    <a:lnTo>
                      <a:pt x="104" y="3"/>
                    </a:lnTo>
                    <a:lnTo>
                      <a:pt x="104" y="3"/>
                    </a:lnTo>
                    <a:lnTo>
                      <a:pt x="104" y="4"/>
                    </a:lnTo>
                    <a:lnTo>
                      <a:pt x="103" y="4"/>
                    </a:lnTo>
                    <a:lnTo>
                      <a:pt x="103" y="3"/>
                    </a:lnTo>
                    <a:lnTo>
                      <a:pt x="103" y="3"/>
                    </a:lnTo>
                    <a:lnTo>
                      <a:pt x="103" y="3"/>
                    </a:lnTo>
                    <a:lnTo>
                      <a:pt x="103" y="4"/>
                    </a:lnTo>
                    <a:lnTo>
                      <a:pt x="102" y="3"/>
                    </a:lnTo>
                    <a:lnTo>
                      <a:pt x="102" y="4"/>
                    </a:lnTo>
                    <a:lnTo>
                      <a:pt x="102" y="4"/>
                    </a:lnTo>
                    <a:lnTo>
                      <a:pt x="103" y="4"/>
                    </a:lnTo>
                    <a:lnTo>
                      <a:pt x="103" y="5"/>
                    </a:lnTo>
                    <a:lnTo>
                      <a:pt x="104" y="4"/>
                    </a:lnTo>
                    <a:lnTo>
                      <a:pt x="106" y="5"/>
                    </a:lnTo>
                    <a:lnTo>
                      <a:pt x="106" y="5"/>
                    </a:lnTo>
                    <a:lnTo>
                      <a:pt x="107" y="7"/>
                    </a:lnTo>
                    <a:lnTo>
                      <a:pt x="103" y="9"/>
                    </a:lnTo>
                    <a:lnTo>
                      <a:pt x="99" y="9"/>
                    </a:lnTo>
                    <a:lnTo>
                      <a:pt x="99" y="9"/>
                    </a:lnTo>
                    <a:lnTo>
                      <a:pt x="98" y="9"/>
                    </a:lnTo>
                    <a:lnTo>
                      <a:pt x="97" y="10"/>
                    </a:lnTo>
                    <a:lnTo>
                      <a:pt x="96" y="10"/>
                    </a:lnTo>
                    <a:lnTo>
                      <a:pt x="97" y="11"/>
                    </a:lnTo>
                    <a:lnTo>
                      <a:pt x="97" y="11"/>
                    </a:lnTo>
                    <a:lnTo>
                      <a:pt x="97" y="11"/>
                    </a:lnTo>
                    <a:lnTo>
                      <a:pt x="96" y="11"/>
                    </a:lnTo>
                    <a:lnTo>
                      <a:pt x="96" y="10"/>
                    </a:lnTo>
                    <a:lnTo>
                      <a:pt x="95" y="11"/>
                    </a:lnTo>
                    <a:lnTo>
                      <a:pt x="93" y="11"/>
                    </a:lnTo>
                    <a:lnTo>
                      <a:pt x="92" y="14"/>
                    </a:lnTo>
                    <a:lnTo>
                      <a:pt x="93" y="14"/>
                    </a:lnTo>
                    <a:lnTo>
                      <a:pt x="93" y="15"/>
                    </a:lnTo>
                    <a:lnTo>
                      <a:pt x="93" y="16"/>
                    </a:lnTo>
                    <a:lnTo>
                      <a:pt x="91" y="16"/>
                    </a:lnTo>
                    <a:lnTo>
                      <a:pt x="91" y="16"/>
                    </a:lnTo>
                    <a:lnTo>
                      <a:pt x="91" y="17"/>
                    </a:lnTo>
                    <a:lnTo>
                      <a:pt x="89" y="18"/>
                    </a:lnTo>
                    <a:lnTo>
                      <a:pt x="89" y="19"/>
                    </a:lnTo>
                    <a:lnTo>
                      <a:pt x="89" y="19"/>
                    </a:lnTo>
                    <a:lnTo>
                      <a:pt x="89" y="21"/>
                    </a:lnTo>
                    <a:lnTo>
                      <a:pt x="91" y="23"/>
                    </a:lnTo>
                    <a:lnTo>
                      <a:pt x="91" y="23"/>
                    </a:lnTo>
                    <a:lnTo>
                      <a:pt x="90" y="24"/>
                    </a:lnTo>
                    <a:lnTo>
                      <a:pt x="90" y="25"/>
                    </a:lnTo>
                    <a:lnTo>
                      <a:pt x="89" y="25"/>
                    </a:lnTo>
                    <a:lnTo>
                      <a:pt x="87" y="23"/>
                    </a:lnTo>
                    <a:lnTo>
                      <a:pt x="85" y="23"/>
                    </a:lnTo>
                    <a:lnTo>
                      <a:pt x="84" y="23"/>
                    </a:lnTo>
                    <a:lnTo>
                      <a:pt x="84" y="23"/>
                    </a:lnTo>
                    <a:lnTo>
                      <a:pt x="84" y="24"/>
                    </a:lnTo>
                    <a:lnTo>
                      <a:pt x="83" y="24"/>
                    </a:lnTo>
                    <a:lnTo>
                      <a:pt x="83" y="24"/>
                    </a:lnTo>
                    <a:lnTo>
                      <a:pt x="82" y="24"/>
                    </a:lnTo>
                    <a:lnTo>
                      <a:pt x="82" y="25"/>
                    </a:lnTo>
                    <a:lnTo>
                      <a:pt x="82" y="25"/>
                    </a:lnTo>
                    <a:lnTo>
                      <a:pt x="81" y="25"/>
                    </a:lnTo>
                    <a:lnTo>
                      <a:pt x="81" y="25"/>
                    </a:lnTo>
                    <a:lnTo>
                      <a:pt x="81" y="25"/>
                    </a:lnTo>
                    <a:lnTo>
                      <a:pt x="81" y="25"/>
                    </a:lnTo>
                    <a:lnTo>
                      <a:pt x="81" y="22"/>
                    </a:lnTo>
                    <a:lnTo>
                      <a:pt x="80" y="22"/>
                    </a:lnTo>
                    <a:lnTo>
                      <a:pt x="78" y="19"/>
                    </a:lnTo>
                    <a:lnTo>
                      <a:pt x="77" y="18"/>
                    </a:lnTo>
                    <a:lnTo>
                      <a:pt x="76" y="18"/>
                    </a:lnTo>
                    <a:lnTo>
                      <a:pt x="75" y="18"/>
                    </a:lnTo>
                    <a:lnTo>
                      <a:pt x="74" y="18"/>
                    </a:lnTo>
                    <a:lnTo>
                      <a:pt x="74" y="18"/>
                    </a:lnTo>
                    <a:lnTo>
                      <a:pt x="74" y="18"/>
                    </a:lnTo>
                    <a:lnTo>
                      <a:pt x="73" y="19"/>
                    </a:lnTo>
                    <a:lnTo>
                      <a:pt x="72" y="19"/>
                    </a:lnTo>
                    <a:lnTo>
                      <a:pt x="72" y="18"/>
                    </a:lnTo>
                    <a:lnTo>
                      <a:pt x="71" y="18"/>
                    </a:lnTo>
                    <a:lnTo>
                      <a:pt x="71" y="19"/>
                    </a:lnTo>
                    <a:lnTo>
                      <a:pt x="70" y="20"/>
                    </a:lnTo>
                    <a:lnTo>
                      <a:pt x="70" y="19"/>
                    </a:lnTo>
                    <a:lnTo>
                      <a:pt x="70" y="18"/>
                    </a:lnTo>
                    <a:lnTo>
                      <a:pt x="70" y="19"/>
                    </a:lnTo>
                    <a:lnTo>
                      <a:pt x="70" y="19"/>
                    </a:lnTo>
                    <a:lnTo>
                      <a:pt x="70" y="20"/>
                    </a:lnTo>
                    <a:lnTo>
                      <a:pt x="70" y="22"/>
                    </a:lnTo>
                    <a:lnTo>
                      <a:pt x="68" y="22"/>
                    </a:lnTo>
                    <a:lnTo>
                      <a:pt x="68" y="22"/>
                    </a:lnTo>
                    <a:lnTo>
                      <a:pt x="66" y="22"/>
                    </a:lnTo>
                    <a:lnTo>
                      <a:pt x="66" y="23"/>
                    </a:lnTo>
                    <a:lnTo>
                      <a:pt x="66" y="25"/>
                    </a:lnTo>
                    <a:lnTo>
                      <a:pt x="66" y="25"/>
                    </a:lnTo>
                    <a:lnTo>
                      <a:pt x="64" y="24"/>
                    </a:lnTo>
                    <a:lnTo>
                      <a:pt x="64" y="25"/>
                    </a:lnTo>
                    <a:lnTo>
                      <a:pt x="64" y="25"/>
                    </a:lnTo>
                    <a:lnTo>
                      <a:pt x="64" y="26"/>
                    </a:lnTo>
                    <a:lnTo>
                      <a:pt x="64" y="27"/>
                    </a:lnTo>
                    <a:lnTo>
                      <a:pt x="63" y="26"/>
                    </a:lnTo>
                    <a:lnTo>
                      <a:pt x="63" y="26"/>
                    </a:lnTo>
                    <a:lnTo>
                      <a:pt x="62" y="27"/>
                    </a:lnTo>
                    <a:lnTo>
                      <a:pt x="63" y="29"/>
                    </a:lnTo>
                    <a:lnTo>
                      <a:pt x="62" y="29"/>
                    </a:lnTo>
                    <a:lnTo>
                      <a:pt x="61" y="30"/>
                    </a:lnTo>
                    <a:lnTo>
                      <a:pt x="61" y="32"/>
                    </a:lnTo>
                    <a:lnTo>
                      <a:pt x="62" y="32"/>
                    </a:lnTo>
                    <a:lnTo>
                      <a:pt x="61" y="33"/>
                    </a:lnTo>
                    <a:lnTo>
                      <a:pt x="60" y="33"/>
                    </a:lnTo>
                    <a:lnTo>
                      <a:pt x="59" y="31"/>
                    </a:lnTo>
                    <a:lnTo>
                      <a:pt x="58" y="31"/>
                    </a:lnTo>
                    <a:lnTo>
                      <a:pt x="56" y="30"/>
                    </a:lnTo>
                    <a:lnTo>
                      <a:pt x="56" y="31"/>
                    </a:lnTo>
                    <a:lnTo>
                      <a:pt x="56" y="33"/>
                    </a:lnTo>
                    <a:lnTo>
                      <a:pt x="56" y="33"/>
                    </a:lnTo>
                    <a:lnTo>
                      <a:pt x="56" y="33"/>
                    </a:lnTo>
                    <a:lnTo>
                      <a:pt x="57" y="35"/>
                    </a:lnTo>
                    <a:lnTo>
                      <a:pt x="58" y="36"/>
                    </a:lnTo>
                    <a:lnTo>
                      <a:pt x="57" y="36"/>
                    </a:lnTo>
                    <a:lnTo>
                      <a:pt x="56" y="36"/>
                    </a:lnTo>
                    <a:lnTo>
                      <a:pt x="56" y="37"/>
                    </a:lnTo>
                    <a:lnTo>
                      <a:pt x="56" y="39"/>
                    </a:lnTo>
                    <a:lnTo>
                      <a:pt x="56" y="38"/>
                    </a:lnTo>
                    <a:lnTo>
                      <a:pt x="52" y="32"/>
                    </a:lnTo>
                    <a:lnTo>
                      <a:pt x="52" y="33"/>
                    </a:lnTo>
                    <a:lnTo>
                      <a:pt x="52" y="33"/>
                    </a:lnTo>
                    <a:lnTo>
                      <a:pt x="52" y="34"/>
                    </a:lnTo>
                    <a:lnTo>
                      <a:pt x="52" y="34"/>
                    </a:lnTo>
                    <a:lnTo>
                      <a:pt x="51" y="35"/>
                    </a:lnTo>
                    <a:lnTo>
                      <a:pt x="51" y="36"/>
                    </a:lnTo>
                    <a:lnTo>
                      <a:pt x="50" y="35"/>
                    </a:lnTo>
                    <a:lnTo>
                      <a:pt x="49" y="36"/>
                    </a:lnTo>
                    <a:lnTo>
                      <a:pt x="49" y="36"/>
                    </a:lnTo>
                    <a:lnTo>
                      <a:pt x="49" y="38"/>
                    </a:lnTo>
                    <a:lnTo>
                      <a:pt x="49" y="41"/>
                    </a:lnTo>
                    <a:lnTo>
                      <a:pt x="50" y="41"/>
                    </a:lnTo>
                    <a:lnTo>
                      <a:pt x="47" y="44"/>
                    </a:lnTo>
                    <a:lnTo>
                      <a:pt x="47" y="44"/>
                    </a:lnTo>
                    <a:lnTo>
                      <a:pt x="47" y="44"/>
                    </a:lnTo>
                    <a:lnTo>
                      <a:pt x="45" y="46"/>
                    </a:lnTo>
                    <a:lnTo>
                      <a:pt x="45" y="47"/>
                    </a:lnTo>
                    <a:lnTo>
                      <a:pt x="45" y="47"/>
                    </a:lnTo>
                    <a:lnTo>
                      <a:pt x="42" y="51"/>
                    </a:lnTo>
                    <a:lnTo>
                      <a:pt x="34" y="53"/>
                    </a:lnTo>
                    <a:lnTo>
                      <a:pt x="33" y="52"/>
                    </a:lnTo>
                    <a:lnTo>
                      <a:pt x="32" y="52"/>
                    </a:lnTo>
                    <a:lnTo>
                      <a:pt x="30" y="55"/>
                    </a:lnTo>
                    <a:lnTo>
                      <a:pt x="27" y="55"/>
                    </a:lnTo>
                    <a:lnTo>
                      <a:pt x="24" y="56"/>
                    </a:lnTo>
                    <a:lnTo>
                      <a:pt x="23" y="57"/>
                    </a:lnTo>
                    <a:lnTo>
                      <a:pt x="20" y="56"/>
                    </a:lnTo>
                    <a:lnTo>
                      <a:pt x="19" y="56"/>
                    </a:lnTo>
                    <a:lnTo>
                      <a:pt x="19" y="56"/>
                    </a:lnTo>
                    <a:lnTo>
                      <a:pt x="14" y="58"/>
                    </a:lnTo>
                    <a:lnTo>
                      <a:pt x="13" y="60"/>
                    </a:lnTo>
                    <a:lnTo>
                      <a:pt x="12" y="60"/>
                    </a:lnTo>
                    <a:lnTo>
                      <a:pt x="12" y="61"/>
                    </a:lnTo>
                    <a:lnTo>
                      <a:pt x="12" y="62"/>
                    </a:lnTo>
                    <a:lnTo>
                      <a:pt x="9" y="62"/>
                    </a:lnTo>
                    <a:lnTo>
                      <a:pt x="9" y="63"/>
                    </a:lnTo>
                    <a:lnTo>
                      <a:pt x="7" y="64"/>
                    </a:lnTo>
                    <a:lnTo>
                      <a:pt x="5" y="67"/>
                    </a:lnTo>
                    <a:lnTo>
                      <a:pt x="5" y="68"/>
                    </a:lnTo>
                    <a:lnTo>
                      <a:pt x="4" y="67"/>
                    </a:lnTo>
                    <a:lnTo>
                      <a:pt x="5" y="66"/>
                    </a:lnTo>
                    <a:lnTo>
                      <a:pt x="4" y="65"/>
                    </a:lnTo>
                    <a:lnTo>
                      <a:pt x="4" y="65"/>
                    </a:lnTo>
                    <a:lnTo>
                      <a:pt x="5" y="65"/>
                    </a:lnTo>
                    <a:lnTo>
                      <a:pt x="5" y="63"/>
                    </a:lnTo>
                    <a:lnTo>
                      <a:pt x="4" y="64"/>
                    </a:lnTo>
                    <a:lnTo>
                      <a:pt x="3" y="64"/>
                    </a:lnTo>
                    <a:lnTo>
                      <a:pt x="1" y="69"/>
                    </a:lnTo>
                    <a:lnTo>
                      <a:pt x="2" y="69"/>
                    </a:lnTo>
                    <a:lnTo>
                      <a:pt x="2" y="73"/>
                    </a:lnTo>
                    <a:lnTo>
                      <a:pt x="1" y="75"/>
                    </a:lnTo>
                    <a:lnTo>
                      <a:pt x="1" y="76"/>
                    </a:lnTo>
                    <a:lnTo>
                      <a:pt x="1" y="79"/>
                    </a:lnTo>
                    <a:lnTo>
                      <a:pt x="3" y="84"/>
                    </a:lnTo>
                    <a:lnTo>
                      <a:pt x="3" y="85"/>
                    </a:lnTo>
                    <a:lnTo>
                      <a:pt x="3" y="85"/>
                    </a:lnTo>
                    <a:lnTo>
                      <a:pt x="4" y="86"/>
                    </a:lnTo>
                    <a:lnTo>
                      <a:pt x="5" y="87"/>
                    </a:lnTo>
                    <a:lnTo>
                      <a:pt x="5" y="89"/>
                    </a:lnTo>
                    <a:lnTo>
                      <a:pt x="5" y="90"/>
                    </a:lnTo>
                    <a:lnTo>
                      <a:pt x="4" y="91"/>
                    </a:lnTo>
                    <a:lnTo>
                      <a:pt x="3" y="91"/>
                    </a:lnTo>
                    <a:lnTo>
                      <a:pt x="3" y="89"/>
                    </a:lnTo>
                    <a:lnTo>
                      <a:pt x="2" y="90"/>
                    </a:lnTo>
                    <a:lnTo>
                      <a:pt x="1" y="86"/>
                    </a:lnTo>
                    <a:lnTo>
                      <a:pt x="1" y="86"/>
                    </a:lnTo>
                    <a:lnTo>
                      <a:pt x="1" y="87"/>
                    </a:lnTo>
                    <a:lnTo>
                      <a:pt x="2" y="90"/>
                    </a:lnTo>
                    <a:lnTo>
                      <a:pt x="3" y="91"/>
                    </a:lnTo>
                    <a:lnTo>
                      <a:pt x="3" y="91"/>
                    </a:lnTo>
                    <a:lnTo>
                      <a:pt x="2" y="92"/>
                    </a:lnTo>
                    <a:lnTo>
                      <a:pt x="1" y="92"/>
                    </a:lnTo>
                    <a:lnTo>
                      <a:pt x="1" y="91"/>
                    </a:lnTo>
                    <a:lnTo>
                      <a:pt x="1" y="91"/>
                    </a:lnTo>
                    <a:lnTo>
                      <a:pt x="1" y="91"/>
                    </a:lnTo>
                    <a:lnTo>
                      <a:pt x="1" y="90"/>
                    </a:lnTo>
                    <a:lnTo>
                      <a:pt x="1" y="90"/>
                    </a:lnTo>
                    <a:lnTo>
                      <a:pt x="0" y="90"/>
                    </a:lnTo>
                    <a:lnTo>
                      <a:pt x="0" y="89"/>
                    </a:lnTo>
                    <a:lnTo>
                      <a:pt x="0" y="90"/>
                    </a:lnTo>
                    <a:lnTo>
                      <a:pt x="0" y="91"/>
                    </a:lnTo>
                    <a:lnTo>
                      <a:pt x="1" y="91"/>
                    </a:lnTo>
                    <a:lnTo>
                      <a:pt x="1" y="92"/>
                    </a:lnTo>
                    <a:lnTo>
                      <a:pt x="2" y="94"/>
                    </a:lnTo>
                    <a:lnTo>
                      <a:pt x="4" y="95"/>
                    </a:lnTo>
                    <a:lnTo>
                      <a:pt x="5" y="98"/>
                    </a:lnTo>
                    <a:lnTo>
                      <a:pt x="5" y="101"/>
                    </a:lnTo>
                    <a:lnTo>
                      <a:pt x="7" y="104"/>
                    </a:lnTo>
                    <a:lnTo>
                      <a:pt x="8" y="106"/>
                    </a:lnTo>
                    <a:lnTo>
                      <a:pt x="9" y="109"/>
                    </a:lnTo>
                    <a:lnTo>
                      <a:pt x="10" y="117"/>
                    </a:lnTo>
                    <a:lnTo>
                      <a:pt x="12" y="119"/>
                    </a:lnTo>
                    <a:lnTo>
                      <a:pt x="14" y="125"/>
                    </a:lnTo>
                    <a:lnTo>
                      <a:pt x="14" y="129"/>
                    </a:lnTo>
                    <a:lnTo>
                      <a:pt x="13" y="130"/>
                    </a:lnTo>
                    <a:lnTo>
                      <a:pt x="13" y="130"/>
                    </a:lnTo>
                    <a:lnTo>
                      <a:pt x="13" y="131"/>
                    </a:lnTo>
                    <a:lnTo>
                      <a:pt x="14" y="132"/>
                    </a:lnTo>
                    <a:lnTo>
                      <a:pt x="14" y="133"/>
                    </a:lnTo>
                    <a:lnTo>
                      <a:pt x="12" y="136"/>
                    </a:lnTo>
                    <a:lnTo>
                      <a:pt x="11" y="136"/>
                    </a:lnTo>
                    <a:lnTo>
                      <a:pt x="10" y="136"/>
                    </a:lnTo>
                    <a:lnTo>
                      <a:pt x="10" y="136"/>
                    </a:lnTo>
                    <a:lnTo>
                      <a:pt x="10" y="141"/>
                    </a:lnTo>
                    <a:lnTo>
                      <a:pt x="12" y="141"/>
                    </a:lnTo>
                    <a:lnTo>
                      <a:pt x="16" y="145"/>
                    </a:lnTo>
                    <a:lnTo>
                      <a:pt x="17" y="145"/>
                    </a:lnTo>
                    <a:lnTo>
                      <a:pt x="17" y="145"/>
                    </a:lnTo>
                    <a:lnTo>
                      <a:pt x="18" y="145"/>
                    </a:lnTo>
                    <a:lnTo>
                      <a:pt x="19" y="146"/>
                    </a:lnTo>
                    <a:lnTo>
                      <a:pt x="23" y="146"/>
                    </a:lnTo>
                    <a:lnTo>
                      <a:pt x="24" y="146"/>
                    </a:lnTo>
                    <a:lnTo>
                      <a:pt x="25" y="146"/>
                    </a:lnTo>
                    <a:lnTo>
                      <a:pt x="26" y="146"/>
                    </a:lnTo>
                    <a:lnTo>
                      <a:pt x="26" y="146"/>
                    </a:lnTo>
                    <a:lnTo>
                      <a:pt x="27" y="146"/>
                    </a:lnTo>
                    <a:lnTo>
                      <a:pt x="27" y="146"/>
                    </a:lnTo>
                    <a:lnTo>
                      <a:pt x="28" y="145"/>
                    </a:lnTo>
                    <a:lnTo>
                      <a:pt x="29" y="144"/>
                    </a:lnTo>
                    <a:lnTo>
                      <a:pt x="31" y="142"/>
                    </a:lnTo>
                    <a:lnTo>
                      <a:pt x="34" y="142"/>
                    </a:lnTo>
                    <a:lnTo>
                      <a:pt x="34" y="141"/>
                    </a:lnTo>
                    <a:lnTo>
                      <a:pt x="35" y="141"/>
                    </a:lnTo>
                    <a:lnTo>
                      <a:pt x="34" y="140"/>
                    </a:lnTo>
                    <a:lnTo>
                      <a:pt x="35" y="140"/>
                    </a:lnTo>
                    <a:lnTo>
                      <a:pt x="36" y="138"/>
                    </a:lnTo>
                    <a:lnTo>
                      <a:pt x="38" y="138"/>
                    </a:lnTo>
                    <a:lnTo>
                      <a:pt x="41" y="138"/>
                    </a:lnTo>
                    <a:lnTo>
                      <a:pt x="43" y="138"/>
                    </a:lnTo>
                    <a:lnTo>
                      <a:pt x="46" y="138"/>
                    </a:lnTo>
                    <a:lnTo>
                      <a:pt x="49" y="138"/>
                    </a:lnTo>
                    <a:lnTo>
                      <a:pt x="49" y="138"/>
                    </a:lnTo>
                    <a:lnTo>
                      <a:pt x="49" y="138"/>
                    </a:lnTo>
                    <a:lnTo>
                      <a:pt x="54" y="138"/>
                    </a:lnTo>
                    <a:lnTo>
                      <a:pt x="55" y="138"/>
                    </a:lnTo>
                    <a:lnTo>
                      <a:pt x="56" y="138"/>
                    </a:lnTo>
                    <a:lnTo>
                      <a:pt x="57" y="138"/>
                    </a:lnTo>
                    <a:lnTo>
                      <a:pt x="60" y="132"/>
                    </a:lnTo>
                    <a:lnTo>
                      <a:pt x="61" y="132"/>
                    </a:lnTo>
                    <a:lnTo>
                      <a:pt x="63" y="131"/>
                    </a:lnTo>
                    <a:lnTo>
                      <a:pt x="63" y="131"/>
                    </a:lnTo>
                    <a:lnTo>
                      <a:pt x="64" y="131"/>
                    </a:lnTo>
                    <a:lnTo>
                      <a:pt x="66" y="130"/>
                    </a:lnTo>
                    <a:lnTo>
                      <a:pt x="70" y="127"/>
                    </a:lnTo>
                    <a:lnTo>
                      <a:pt x="70" y="127"/>
                    </a:lnTo>
                    <a:lnTo>
                      <a:pt x="76" y="127"/>
                    </a:lnTo>
                    <a:lnTo>
                      <a:pt x="82" y="127"/>
                    </a:lnTo>
                    <a:lnTo>
                      <a:pt x="88" y="124"/>
                    </a:lnTo>
                    <a:lnTo>
                      <a:pt x="99" y="123"/>
                    </a:lnTo>
                    <a:lnTo>
                      <a:pt x="102" y="124"/>
                    </a:lnTo>
                    <a:lnTo>
                      <a:pt x="104" y="126"/>
                    </a:lnTo>
                    <a:lnTo>
                      <a:pt x="105" y="126"/>
                    </a:lnTo>
                    <a:lnTo>
                      <a:pt x="107" y="126"/>
                    </a:lnTo>
                    <a:lnTo>
                      <a:pt x="107" y="126"/>
                    </a:lnTo>
                    <a:lnTo>
                      <a:pt x="110" y="127"/>
                    </a:lnTo>
                    <a:lnTo>
                      <a:pt x="111" y="127"/>
                    </a:lnTo>
                    <a:lnTo>
                      <a:pt x="110" y="127"/>
                    </a:lnTo>
                    <a:lnTo>
                      <a:pt x="111" y="127"/>
                    </a:lnTo>
                    <a:lnTo>
                      <a:pt x="114" y="129"/>
                    </a:lnTo>
                    <a:lnTo>
                      <a:pt x="116" y="130"/>
                    </a:lnTo>
                    <a:lnTo>
                      <a:pt x="115" y="131"/>
                    </a:lnTo>
                    <a:lnTo>
                      <a:pt x="115" y="131"/>
                    </a:lnTo>
                    <a:lnTo>
                      <a:pt x="115" y="132"/>
                    </a:lnTo>
                    <a:lnTo>
                      <a:pt x="116" y="133"/>
                    </a:lnTo>
                    <a:lnTo>
                      <a:pt x="118" y="134"/>
                    </a:lnTo>
                    <a:lnTo>
                      <a:pt x="118" y="134"/>
                    </a:lnTo>
                    <a:lnTo>
                      <a:pt x="119" y="135"/>
                    </a:lnTo>
                    <a:lnTo>
                      <a:pt x="119" y="137"/>
                    </a:lnTo>
                    <a:lnTo>
                      <a:pt x="121" y="138"/>
                    </a:lnTo>
                    <a:lnTo>
                      <a:pt x="121" y="139"/>
                    </a:lnTo>
                    <a:lnTo>
                      <a:pt x="121" y="140"/>
                    </a:lnTo>
                    <a:lnTo>
                      <a:pt x="122" y="141"/>
                    </a:lnTo>
                    <a:lnTo>
                      <a:pt x="122" y="142"/>
                    </a:lnTo>
                    <a:lnTo>
                      <a:pt x="122" y="143"/>
                    </a:lnTo>
                    <a:lnTo>
                      <a:pt x="121" y="142"/>
                    </a:lnTo>
                    <a:lnTo>
                      <a:pt x="121" y="143"/>
                    </a:lnTo>
                    <a:lnTo>
                      <a:pt x="121" y="143"/>
                    </a:lnTo>
                    <a:lnTo>
                      <a:pt x="122" y="144"/>
                    </a:lnTo>
                    <a:lnTo>
                      <a:pt x="123" y="145"/>
                    </a:lnTo>
                    <a:lnTo>
                      <a:pt x="124" y="146"/>
                    </a:lnTo>
                    <a:lnTo>
                      <a:pt x="125" y="146"/>
                    </a:lnTo>
                    <a:lnTo>
                      <a:pt x="125" y="146"/>
                    </a:lnTo>
                    <a:lnTo>
                      <a:pt x="125" y="144"/>
                    </a:lnTo>
                    <a:lnTo>
                      <a:pt x="125" y="144"/>
                    </a:lnTo>
                    <a:lnTo>
                      <a:pt x="125" y="143"/>
                    </a:lnTo>
                    <a:lnTo>
                      <a:pt x="127" y="141"/>
                    </a:lnTo>
                    <a:lnTo>
                      <a:pt x="128" y="139"/>
                    </a:lnTo>
                    <a:lnTo>
                      <a:pt x="129" y="139"/>
                    </a:lnTo>
                    <a:lnTo>
                      <a:pt x="129" y="138"/>
                    </a:lnTo>
                    <a:lnTo>
                      <a:pt x="130" y="138"/>
                    </a:lnTo>
                    <a:lnTo>
                      <a:pt x="130" y="138"/>
                    </a:lnTo>
                    <a:lnTo>
                      <a:pt x="131" y="137"/>
                    </a:lnTo>
                    <a:lnTo>
                      <a:pt x="132" y="138"/>
                    </a:lnTo>
                    <a:lnTo>
                      <a:pt x="132" y="136"/>
                    </a:lnTo>
                    <a:lnTo>
                      <a:pt x="132" y="136"/>
                    </a:lnTo>
                    <a:lnTo>
                      <a:pt x="134" y="132"/>
                    </a:lnTo>
                    <a:lnTo>
                      <a:pt x="135" y="132"/>
                    </a:lnTo>
                    <a:lnTo>
                      <a:pt x="135" y="130"/>
                    </a:lnTo>
                    <a:lnTo>
                      <a:pt x="135" y="129"/>
                    </a:lnTo>
                    <a:lnTo>
                      <a:pt x="136" y="130"/>
                    </a:lnTo>
                    <a:lnTo>
                      <a:pt x="136" y="131"/>
                    </a:lnTo>
                    <a:lnTo>
                      <a:pt x="136" y="131"/>
                    </a:lnTo>
                    <a:lnTo>
                      <a:pt x="136" y="132"/>
                    </a:lnTo>
                    <a:lnTo>
                      <a:pt x="136" y="134"/>
                    </a:lnTo>
                    <a:lnTo>
                      <a:pt x="136" y="134"/>
                    </a:lnTo>
                    <a:lnTo>
                      <a:pt x="136" y="136"/>
                    </a:lnTo>
                    <a:lnTo>
                      <a:pt x="136" y="137"/>
                    </a:lnTo>
                    <a:lnTo>
                      <a:pt x="135" y="138"/>
                    </a:lnTo>
                    <a:lnTo>
                      <a:pt x="133" y="140"/>
                    </a:lnTo>
                    <a:lnTo>
                      <a:pt x="133" y="142"/>
                    </a:lnTo>
                    <a:lnTo>
                      <a:pt x="133" y="142"/>
                    </a:lnTo>
                    <a:lnTo>
                      <a:pt x="133" y="145"/>
                    </a:lnTo>
                    <a:lnTo>
                      <a:pt x="132" y="146"/>
                    </a:lnTo>
                    <a:lnTo>
                      <a:pt x="131" y="146"/>
                    </a:lnTo>
                    <a:lnTo>
                      <a:pt x="130" y="147"/>
                    </a:lnTo>
                    <a:lnTo>
                      <a:pt x="131" y="148"/>
                    </a:lnTo>
                    <a:lnTo>
                      <a:pt x="132" y="147"/>
                    </a:lnTo>
                    <a:lnTo>
                      <a:pt x="133" y="147"/>
                    </a:lnTo>
                    <a:lnTo>
                      <a:pt x="134" y="146"/>
                    </a:lnTo>
                    <a:lnTo>
                      <a:pt x="135" y="147"/>
                    </a:lnTo>
                    <a:lnTo>
                      <a:pt x="135" y="146"/>
                    </a:lnTo>
                    <a:lnTo>
                      <a:pt x="136" y="143"/>
                    </a:lnTo>
                    <a:lnTo>
                      <a:pt x="137" y="141"/>
                    </a:lnTo>
                    <a:lnTo>
                      <a:pt x="138" y="141"/>
                    </a:lnTo>
                    <a:lnTo>
                      <a:pt x="139" y="142"/>
                    </a:lnTo>
                    <a:lnTo>
                      <a:pt x="139" y="144"/>
                    </a:lnTo>
                    <a:lnTo>
                      <a:pt x="139" y="146"/>
                    </a:lnTo>
                    <a:lnTo>
                      <a:pt x="139" y="147"/>
                    </a:lnTo>
                    <a:lnTo>
                      <a:pt x="137" y="150"/>
                    </a:lnTo>
                    <a:lnTo>
                      <a:pt x="138" y="150"/>
                    </a:lnTo>
                    <a:lnTo>
                      <a:pt x="139" y="150"/>
                    </a:lnTo>
                    <a:lnTo>
                      <a:pt x="142" y="149"/>
                    </a:lnTo>
                    <a:lnTo>
                      <a:pt x="143" y="149"/>
                    </a:lnTo>
                    <a:lnTo>
                      <a:pt x="143" y="149"/>
                    </a:lnTo>
                    <a:lnTo>
                      <a:pt x="143" y="150"/>
                    </a:lnTo>
                    <a:lnTo>
                      <a:pt x="146" y="153"/>
                    </a:lnTo>
                    <a:lnTo>
                      <a:pt x="147" y="157"/>
                    </a:lnTo>
                    <a:lnTo>
                      <a:pt x="147" y="158"/>
                    </a:lnTo>
                    <a:lnTo>
                      <a:pt x="146" y="159"/>
                    </a:lnTo>
                    <a:lnTo>
                      <a:pt x="146" y="160"/>
                    </a:lnTo>
                    <a:lnTo>
                      <a:pt x="147" y="163"/>
                    </a:lnTo>
                    <a:lnTo>
                      <a:pt x="148" y="163"/>
                    </a:lnTo>
                    <a:lnTo>
                      <a:pt x="149" y="164"/>
                    </a:lnTo>
                    <a:lnTo>
                      <a:pt x="150" y="166"/>
                    </a:lnTo>
                    <a:lnTo>
                      <a:pt x="151" y="167"/>
                    </a:lnTo>
                    <a:lnTo>
                      <a:pt x="153" y="167"/>
                    </a:lnTo>
                    <a:lnTo>
                      <a:pt x="155" y="167"/>
                    </a:lnTo>
                    <a:lnTo>
                      <a:pt x="156" y="169"/>
                    </a:lnTo>
                    <a:lnTo>
                      <a:pt x="157" y="168"/>
                    </a:lnTo>
                    <a:lnTo>
                      <a:pt x="158" y="168"/>
                    </a:lnTo>
                    <a:lnTo>
                      <a:pt x="165" y="171"/>
                    </a:lnTo>
                    <a:lnTo>
                      <a:pt x="166" y="172"/>
                    </a:lnTo>
                    <a:lnTo>
                      <a:pt x="169" y="171"/>
                    </a:lnTo>
                    <a:lnTo>
                      <a:pt x="170" y="169"/>
                    </a:lnTo>
                    <a:lnTo>
                      <a:pt x="172" y="168"/>
                    </a:lnTo>
                    <a:lnTo>
                      <a:pt x="173" y="167"/>
                    </a:lnTo>
                    <a:lnTo>
                      <a:pt x="173" y="167"/>
                    </a:lnTo>
                    <a:lnTo>
                      <a:pt x="172" y="167"/>
                    </a:lnTo>
                    <a:lnTo>
                      <a:pt x="172" y="167"/>
                    </a:lnTo>
                    <a:lnTo>
                      <a:pt x="174" y="165"/>
                    </a:lnTo>
                    <a:lnTo>
                      <a:pt x="176" y="166"/>
                    </a:lnTo>
                    <a:lnTo>
                      <a:pt x="176" y="167"/>
                    </a:lnTo>
                    <a:lnTo>
                      <a:pt x="175" y="168"/>
                    </a:lnTo>
                    <a:lnTo>
                      <a:pt x="174" y="168"/>
                    </a:lnTo>
                    <a:lnTo>
                      <a:pt x="174" y="169"/>
                    </a:lnTo>
                    <a:lnTo>
                      <a:pt x="176" y="169"/>
                    </a:lnTo>
                    <a:lnTo>
                      <a:pt x="176" y="169"/>
                    </a:lnTo>
                    <a:lnTo>
                      <a:pt x="177" y="167"/>
                    </a:lnTo>
                    <a:lnTo>
                      <a:pt x="178" y="168"/>
                    </a:lnTo>
                    <a:lnTo>
                      <a:pt x="178" y="170"/>
                    </a:lnTo>
                    <a:lnTo>
                      <a:pt x="178" y="170"/>
                    </a:lnTo>
                    <a:lnTo>
                      <a:pt x="179" y="171"/>
                    </a:lnTo>
                    <a:lnTo>
                      <a:pt x="179" y="171"/>
                    </a:lnTo>
                    <a:lnTo>
                      <a:pt x="180" y="172"/>
                    </a:lnTo>
                    <a:lnTo>
                      <a:pt x="181" y="172"/>
                    </a:lnTo>
                    <a:lnTo>
                      <a:pt x="182" y="172"/>
                    </a:lnTo>
                    <a:lnTo>
                      <a:pt x="183" y="175"/>
                    </a:lnTo>
                    <a:lnTo>
                      <a:pt x="183" y="174"/>
                    </a:lnTo>
                    <a:lnTo>
                      <a:pt x="184" y="171"/>
                    </a:lnTo>
                    <a:lnTo>
                      <a:pt x="183" y="171"/>
                    </a:lnTo>
                    <a:lnTo>
                      <a:pt x="183" y="172"/>
                    </a:lnTo>
                    <a:lnTo>
                      <a:pt x="183" y="173"/>
                    </a:lnTo>
                    <a:lnTo>
                      <a:pt x="182" y="172"/>
                    </a:lnTo>
                    <a:lnTo>
                      <a:pt x="182" y="171"/>
                    </a:lnTo>
                    <a:lnTo>
                      <a:pt x="183" y="171"/>
                    </a:lnTo>
                    <a:lnTo>
                      <a:pt x="183" y="171"/>
                    </a:lnTo>
                    <a:lnTo>
                      <a:pt x="185" y="171"/>
                    </a:lnTo>
                    <a:lnTo>
                      <a:pt x="185" y="171"/>
                    </a:lnTo>
                    <a:lnTo>
                      <a:pt x="186" y="171"/>
                    </a:lnTo>
                    <a:lnTo>
                      <a:pt x="187" y="170"/>
                    </a:lnTo>
                    <a:lnTo>
                      <a:pt x="187" y="169"/>
                    </a:lnTo>
                    <a:lnTo>
                      <a:pt x="188" y="168"/>
                    </a:lnTo>
                    <a:lnTo>
                      <a:pt x="194" y="165"/>
                    </a:lnTo>
                    <a:lnTo>
                      <a:pt x="201" y="164"/>
                    </a:lnTo>
                    <a:lnTo>
                      <a:pt x="201" y="163"/>
                    </a:lnTo>
                    <a:lnTo>
                      <a:pt x="201" y="163"/>
                    </a:lnTo>
                    <a:lnTo>
                      <a:pt x="202" y="164"/>
                    </a:lnTo>
                    <a:lnTo>
                      <a:pt x="203" y="162"/>
                    </a:lnTo>
                    <a:lnTo>
                      <a:pt x="202" y="160"/>
                    </a:lnTo>
                    <a:lnTo>
                      <a:pt x="204" y="155"/>
                    </a:lnTo>
                    <a:lnTo>
                      <a:pt x="203" y="154"/>
                    </a:lnTo>
                    <a:lnTo>
                      <a:pt x="204" y="150"/>
                    </a:lnTo>
                    <a:lnTo>
                      <a:pt x="205" y="150"/>
                    </a:lnTo>
                    <a:lnTo>
                      <a:pt x="205" y="149"/>
                    </a:lnTo>
                    <a:lnTo>
                      <a:pt x="205" y="149"/>
                    </a:lnTo>
                    <a:lnTo>
                      <a:pt x="206" y="146"/>
                    </a:lnTo>
                    <a:lnTo>
                      <a:pt x="207" y="147"/>
                    </a:lnTo>
                    <a:lnTo>
                      <a:pt x="208" y="142"/>
                    </a:lnTo>
                    <a:lnTo>
                      <a:pt x="209" y="141"/>
                    </a:lnTo>
                    <a:lnTo>
                      <a:pt x="209" y="140"/>
                    </a:lnTo>
                    <a:lnTo>
                      <a:pt x="209" y="139"/>
                    </a:lnTo>
                    <a:lnTo>
                      <a:pt x="210" y="138"/>
                    </a:lnTo>
                    <a:lnTo>
                      <a:pt x="210" y="137"/>
                    </a:lnTo>
                    <a:lnTo>
                      <a:pt x="209" y="137"/>
                    </a:lnTo>
                    <a:lnTo>
                      <a:pt x="209" y="136"/>
                    </a:lnTo>
                    <a:lnTo>
                      <a:pt x="210" y="136"/>
                    </a:lnTo>
                    <a:lnTo>
                      <a:pt x="210" y="136"/>
                    </a:lnTo>
                    <a:lnTo>
                      <a:pt x="212" y="132"/>
                    </a:lnTo>
                    <a:lnTo>
                      <a:pt x="215" y="131"/>
                    </a:lnTo>
                    <a:lnTo>
                      <a:pt x="214" y="131"/>
                    </a:lnTo>
                    <a:lnTo>
                      <a:pt x="214" y="131"/>
                    </a:lnTo>
                    <a:lnTo>
                      <a:pt x="215" y="131"/>
                    </a:lnTo>
                    <a:lnTo>
                      <a:pt x="216" y="129"/>
                    </a:lnTo>
                    <a:lnTo>
                      <a:pt x="216" y="128"/>
                    </a:lnTo>
                    <a:lnTo>
                      <a:pt x="216" y="127"/>
                    </a:lnTo>
                    <a:lnTo>
                      <a:pt x="216" y="127"/>
                    </a:lnTo>
                    <a:lnTo>
                      <a:pt x="219" y="122"/>
                    </a:lnTo>
                    <a:lnTo>
                      <a:pt x="219" y="121"/>
                    </a:lnTo>
                    <a:lnTo>
                      <a:pt x="219" y="120"/>
                    </a:lnTo>
                    <a:lnTo>
                      <a:pt x="219" y="116"/>
                    </a:lnTo>
                    <a:lnTo>
                      <a:pt x="220" y="115"/>
                    </a:lnTo>
                    <a:lnTo>
                      <a:pt x="220" y="115"/>
                    </a:lnTo>
                    <a:lnTo>
                      <a:pt x="222" y="102"/>
                    </a:lnTo>
                    <a:lnTo>
                      <a:pt x="220" y="97"/>
                    </a:lnTo>
                    <a:lnTo>
                      <a:pt x="219" y="9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1" name="Freeform 313"/>
              <p:cNvSpPr>
                <a:spLocks/>
              </p:cNvSpPr>
              <p:nvPr/>
            </p:nvSpPr>
            <p:spPr bwMode="auto">
              <a:xfrm>
                <a:off x="5078" y="3926"/>
                <a:ext cx="8" cy="4"/>
              </a:xfrm>
              <a:custGeom>
                <a:avLst/>
                <a:gdLst/>
                <a:ahLst/>
                <a:cxnLst>
                  <a:cxn ang="0">
                    <a:pos x="5" y="2"/>
                  </a:cxn>
                  <a:cxn ang="0">
                    <a:pos x="5" y="1"/>
                  </a:cxn>
                  <a:cxn ang="0">
                    <a:pos x="3" y="0"/>
                  </a:cxn>
                  <a:cxn ang="0">
                    <a:pos x="0" y="2"/>
                  </a:cxn>
                  <a:cxn ang="0">
                    <a:pos x="0" y="2"/>
                  </a:cxn>
                  <a:cxn ang="0">
                    <a:pos x="0" y="3"/>
                  </a:cxn>
                  <a:cxn ang="0">
                    <a:pos x="0" y="4"/>
                  </a:cxn>
                  <a:cxn ang="0">
                    <a:pos x="3" y="4"/>
                  </a:cxn>
                  <a:cxn ang="0">
                    <a:pos x="4" y="4"/>
                  </a:cxn>
                  <a:cxn ang="0">
                    <a:pos x="5" y="4"/>
                  </a:cxn>
                  <a:cxn ang="0">
                    <a:pos x="6" y="3"/>
                  </a:cxn>
                  <a:cxn ang="0">
                    <a:pos x="8" y="3"/>
                  </a:cxn>
                  <a:cxn ang="0">
                    <a:pos x="7" y="2"/>
                  </a:cxn>
                  <a:cxn ang="0">
                    <a:pos x="5" y="2"/>
                  </a:cxn>
                </a:cxnLst>
                <a:rect l="0" t="0" r="r" b="b"/>
                <a:pathLst>
                  <a:path w="8" h="4">
                    <a:moveTo>
                      <a:pt x="5" y="2"/>
                    </a:moveTo>
                    <a:lnTo>
                      <a:pt x="5" y="1"/>
                    </a:lnTo>
                    <a:lnTo>
                      <a:pt x="3" y="0"/>
                    </a:lnTo>
                    <a:lnTo>
                      <a:pt x="0" y="2"/>
                    </a:lnTo>
                    <a:lnTo>
                      <a:pt x="0" y="2"/>
                    </a:lnTo>
                    <a:lnTo>
                      <a:pt x="0" y="3"/>
                    </a:lnTo>
                    <a:lnTo>
                      <a:pt x="0" y="4"/>
                    </a:lnTo>
                    <a:lnTo>
                      <a:pt x="3" y="4"/>
                    </a:lnTo>
                    <a:lnTo>
                      <a:pt x="4" y="4"/>
                    </a:lnTo>
                    <a:lnTo>
                      <a:pt x="5" y="4"/>
                    </a:lnTo>
                    <a:lnTo>
                      <a:pt x="6" y="3"/>
                    </a:lnTo>
                    <a:lnTo>
                      <a:pt x="8" y="3"/>
                    </a:lnTo>
                    <a:lnTo>
                      <a:pt x="7" y="2"/>
                    </a:lnTo>
                    <a:lnTo>
                      <a:pt x="5"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2" name="Freeform 314"/>
              <p:cNvSpPr>
                <a:spLocks/>
              </p:cNvSpPr>
              <p:nvPr/>
            </p:nvSpPr>
            <p:spPr bwMode="auto">
              <a:xfrm>
                <a:off x="5141" y="3959"/>
                <a:ext cx="2" cy="2"/>
              </a:xfrm>
              <a:custGeom>
                <a:avLst/>
                <a:gdLst/>
                <a:ahLst/>
                <a:cxnLst>
                  <a:cxn ang="0">
                    <a:pos x="2" y="0"/>
                  </a:cxn>
                  <a:cxn ang="0">
                    <a:pos x="0" y="1"/>
                  </a:cxn>
                  <a:cxn ang="0">
                    <a:pos x="0" y="1"/>
                  </a:cxn>
                  <a:cxn ang="0">
                    <a:pos x="2" y="2"/>
                  </a:cxn>
                  <a:cxn ang="0">
                    <a:pos x="2" y="2"/>
                  </a:cxn>
                  <a:cxn ang="0">
                    <a:pos x="2" y="1"/>
                  </a:cxn>
                  <a:cxn ang="0">
                    <a:pos x="2" y="0"/>
                  </a:cxn>
                </a:cxnLst>
                <a:rect l="0" t="0" r="r" b="b"/>
                <a:pathLst>
                  <a:path w="2" h="2">
                    <a:moveTo>
                      <a:pt x="2" y="0"/>
                    </a:moveTo>
                    <a:lnTo>
                      <a:pt x="0" y="1"/>
                    </a:lnTo>
                    <a:lnTo>
                      <a:pt x="0" y="1"/>
                    </a:lnTo>
                    <a:lnTo>
                      <a:pt x="2" y="2"/>
                    </a:lnTo>
                    <a:lnTo>
                      <a:pt x="2" y="2"/>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3" name="Freeform 315"/>
              <p:cNvSpPr>
                <a:spLocks/>
              </p:cNvSpPr>
              <p:nvPr/>
            </p:nvSpPr>
            <p:spPr bwMode="auto">
              <a:xfrm>
                <a:off x="4964" y="3763"/>
                <a:ext cx="5" cy="4"/>
              </a:xfrm>
              <a:custGeom>
                <a:avLst/>
                <a:gdLst/>
                <a:ahLst/>
                <a:cxnLst>
                  <a:cxn ang="0">
                    <a:pos x="1" y="3"/>
                  </a:cxn>
                  <a:cxn ang="0">
                    <a:pos x="0" y="3"/>
                  </a:cxn>
                  <a:cxn ang="0">
                    <a:pos x="0" y="3"/>
                  </a:cxn>
                  <a:cxn ang="0">
                    <a:pos x="1" y="4"/>
                  </a:cxn>
                  <a:cxn ang="0">
                    <a:pos x="3" y="4"/>
                  </a:cxn>
                  <a:cxn ang="0">
                    <a:pos x="4" y="4"/>
                  </a:cxn>
                  <a:cxn ang="0">
                    <a:pos x="4" y="3"/>
                  </a:cxn>
                  <a:cxn ang="0">
                    <a:pos x="5" y="2"/>
                  </a:cxn>
                  <a:cxn ang="0">
                    <a:pos x="5" y="0"/>
                  </a:cxn>
                  <a:cxn ang="0">
                    <a:pos x="4" y="0"/>
                  </a:cxn>
                  <a:cxn ang="0">
                    <a:pos x="2" y="0"/>
                  </a:cxn>
                  <a:cxn ang="0">
                    <a:pos x="1" y="1"/>
                  </a:cxn>
                  <a:cxn ang="0">
                    <a:pos x="1" y="3"/>
                  </a:cxn>
                </a:cxnLst>
                <a:rect l="0" t="0" r="r" b="b"/>
                <a:pathLst>
                  <a:path w="5" h="4">
                    <a:moveTo>
                      <a:pt x="1" y="3"/>
                    </a:moveTo>
                    <a:lnTo>
                      <a:pt x="0" y="3"/>
                    </a:lnTo>
                    <a:lnTo>
                      <a:pt x="0" y="3"/>
                    </a:lnTo>
                    <a:lnTo>
                      <a:pt x="1" y="4"/>
                    </a:lnTo>
                    <a:lnTo>
                      <a:pt x="3" y="4"/>
                    </a:lnTo>
                    <a:lnTo>
                      <a:pt x="4" y="4"/>
                    </a:lnTo>
                    <a:lnTo>
                      <a:pt x="4" y="3"/>
                    </a:lnTo>
                    <a:lnTo>
                      <a:pt x="5" y="2"/>
                    </a:lnTo>
                    <a:lnTo>
                      <a:pt x="5" y="0"/>
                    </a:lnTo>
                    <a:lnTo>
                      <a:pt x="4" y="0"/>
                    </a:lnTo>
                    <a:lnTo>
                      <a:pt x="2" y="0"/>
                    </a:lnTo>
                    <a:lnTo>
                      <a:pt x="1" y="1"/>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4" name="Freeform 316"/>
              <p:cNvSpPr>
                <a:spLocks/>
              </p:cNvSpPr>
              <p:nvPr/>
            </p:nvSpPr>
            <p:spPr bwMode="auto">
              <a:xfrm>
                <a:off x="4965" y="3736"/>
                <a:ext cx="1" cy="4"/>
              </a:xfrm>
              <a:custGeom>
                <a:avLst/>
                <a:gdLst/>
                <a:ahLst/>
                <a:cxnLst>
                  <a:cxn ang="0">
                    <a:pos x="1" y="3"/>
                  </a:cxn>
                  <a:cxn ang="0">
                    <a:pos x="1" y="0"/>
                  </a:cxn>
                  <a:cxn ang="0">
                    <a:pos x="0" y="0"/>
                  </a:cxn>
                  <a:cxn ang="0">
                    <a:pos x="0" y="0"/>
                  </a:cxn>
                  <a:cxn ang="0">
                    <a:pos x="0" y="0"/>
                  </a:cxn>
                  <a:cxn ang="0">
                    <a:pos x="0" y="1"/>
                  </a:cxn>
                  <a:cxn ang="0">
                    <a:pos x="0" y="4"/>
                  </a:cxn>
                  <a:cxn ang="0">
                    <a:pos x="1" y="4"/>
                  </a:cxn>
                  <a:cxn ang="0">
                    <a:pos x="1" y="3"/>
                  </a:cxn>
                </a:cxnLst>
                <a:rect l="0" t="0" r="r" b="b"/>
                <a:pathLst>
                  <a:path w="1" h="4">
                    <a:moveTo>
                      <a:pt x="1" y="3"/>
                    </a:moveTo>
                    <a:lnTo>
                      <a:pt x="1" y="0"/>
                    </a:lnTo>
                    <a:lnTo>
                      <a:pt x="0" y="0"/>
                    </a:lnTo>
                    <a:lnTo>
                      <a:pt x="0" y="0"/>
                    </a:lnTo>
                    <a:lnTo>
                      <a:pt x="0" y="0"/>
                    </a:lnTo>
                    <a:lnTo>
                      <a:pt x="0" y="1"/>
                    </a:lnTo>
                    <a:lnTo>
                      <a:pt x="0" y="4"/>
                    </a:lnTo>
                    <a:lnTo>
                      <a:pt x="1" y="4"/>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5" name="Freeform 317"/>
              <p:cNvSpPr>
                <a:spLocks/>
              </p:cNvSpPr>
              <p:nvPr/>
            </p:nvSpPr>
            <p:spPr bwMode="auto">
              <a:xfrm>
                <a:off x="4956" y="3762"/>
                <a:ext cx="6" cy="4"/>
              </a:xfrm>
              <a:custGeom>
                <a:avLst/>
                <a:gdLst/>
                <a:ahLst/>
                <a:cxnLst>
                  <a:cxn ang="0">
                    <a:pos x="3" y="0"/>
                  </a:cxn>
                  <a:cxn ang="0">
                    <a:pos x="3" y="0"/>
                  </a:cxn>
                  <a:cxn ang="0">
                    <a:pos x="1" y="0"/>
                  </a:cxn>
                  <a:cxn ang="0">
                    <a:pos x="0" y="0"/>
                  </a:cxn>
                  <a:cxn ang="0">
                    <a:pos x="1" y="1"/>
                  </a:cxn>
                  <a:cxn ang="0">
                    <a:pos x="1" y="2"/>
                  </a:cxn>
                  <a:cxn ang="0">
                    <a:pos x="2" y="2"/>
                  </a:cxn>
                  <a:cxn ang="0">
                    <a:pos x="3" y="3"/>
                  </a:cxn>
                  <a:cxn ang="0">
                    <a:pos x="4" y="4"/>
                  </a:cxn>
                  <a:cxn ang="0">
                    <a:pos x="4" y="4"/>
                  </a:cxn>
                  <a:cxn ang="0">
                    <a:pos x="5" y="4"/>
                  </a:cxn>
                  <a:cxn ang="0">
                    <a:pos x="6" y="2"/>
                  </a:cxn>
                  <a:cxn ang="0">
                    <a:pos x="6" y="1"/>
                  </a:cxn>
                  <a:cxn ang="0">
                    <a:pos x="6" y="0"/>
                  </a:cxn>
                  <a:cxn ang="0">
                    <a:pos x="4" y="0"/>
                  </a:cxn>
                  <a:cxn ang="0">
                    <a:pos x="3" y="0"/>
                  </a:cxn>
                </a:cxnLst>
                <a:rect l="0" t="0" r="r" b="b"/>
                <a:pathLst>
                  <a:path w="6" h="4">
                    <a:moveTo>
                      <a:pt x="3" y="0"/>
                    </a:moveTo>
                    <a:lnTo>
                      <a:pt x="3" y="0"/>
                    </a:lnTo>
                    <a:lnTo>
                      <a:pt x="1" y="0"/>
                    </a:lnTo>
                    <a:lnTo>
                      <a:pt x="0" y="0"/>
                    </a:lnTo>
                    <a:lnTo>
                      <a:pt x="1" y="1"/>
                    </a:lnTo>
                    <a:lnTo>
                      <a:pt x="1" y="2"/>
                    </a:lnTo>
                    <a:lnTo>
                      <a:pt x="2" y="2"/>
                    </a:lnTo>
                    <a:lnTo>
                      <a:pt x="3" y="3"/>
                    </a:lnTo>
                    <a:lnTo>
                      <a:pt x="4" y="4"/>
                    </a:lnTo>
                    <a:lnTo>
                      <a:pt x="4" y="4"/>
                    </a:lnTo>
                    <a:lnTo>
                      <a:pt x="5" y="4"/>
                    </a:lnTo>
                    <a:lnTo>
                      <a:pt x="6" y="2"/>
                    </a:lnTo>
                    <a:lnTo>
                      <a:pt x="6" y="1"/>
                    </a:lnTo>
                    <a:lnTo>
                      <a:pt x="6" y="0"/>
                    </a:lnTo>
                    <a:lnTo>
                      <a:pt x="4"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6" name="Freeform 318"/>
              <p:cNvSpPr>
                <a:spLocks/>
              </p:cNvSpPr>
              <p:nvPr/>
            </p:nvSpPr>
            <p:spPr bwMode="auto">
              <a:xfrm>
                <a:off x="4961" y="3755"/>
                <a:ext cx="1" cy="1"/>
              </a:xfrm>
              <a:custGeom>
                <a:avLst/>
                <a:gdLst/>
                <a:ahLst/>
                <a:cxnLst>
                  <a:cxn ang="0">
                    <a:pos x="1" y="0"/>
                  </a:cxn>
                  <a:cxn ang="0">
                    <a:pos x="0" y="0"/>
                  </a:cxn>
                  <a:cxn ang="0">
                    <a:pos x="0" y="0"/>
                  </a:cxn>
                  <a:cxn ang="0">
                    <a:pos x="0" y="0"/>
                  </a:cxn>
                  <a:cxn ang="0">
                    <a:pos x="0" y="1"/>
                  </a:cxn>
                  <a:cxn ang="0">
                    <a:pos x="1" y="0"/>
                  </a:cxn>
                  <a:cxn ang="0">
                    <a:pos x="1" y="0"/>
                  </a:cxn>
                </a:cxnLst>
                <a:rect l="0" t="0" r="r" b="b"/>
                <a:pathLst>
                  <a:path w="1" h="1">
                    <a:moveTo>
                      <a:pt x="1" y="0"/>
                    </a:moveTo>
                    <a:lnTo>
                      <a:pt x="0" y="0"/>
                    </a:lnTo>
                    <a:lnTo>
                      <a:pt x="0" y="0"/>
                    </a:lnTo>
                    <a:lnTo>
                      <a:pt x="0" y="0"/>
                    </a:lnTo>
                    <a:lnTo>
                      <a:pt x="0"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7" name="Freeform 319"/>
              <p:cNvSpPr>
                <a:spLocks/>
              </p:cNvSpPr>
              <p:nvPr/>
            </p:nvSpPr>
            <p:spPr bwMode="auto">
              <a:xfrm>
                <a:off x="5248" y="3838"/>
                <a:ext cx="2" cy="1"/>
              </a:xfrm>
              <a:custGeom>
                <a:avLst/>
                <a:gdLst/>
                <a:ahLst/>
                <a:cxnLst>
                  <a:cxn ang="0">
                    <a:pos x="2" y="0"/>
                  </a:cxn>
                  <a:cxn ang="0">
                    <a:pos x="1" y="0"/>
                  </a:cxn>
                  <a:cxn ang="0">
                    <a:pos x="0" y="0"/>
                  </a:cxn>
                  <a:cxn ang="0">
                    <a:pos x="1" y="0"/>
                  </a:cxn>
                  <a:cxn ang="0">
                    <a:pos x="1" y="1"/>
                  </a:cxn>
                  <a:cxn ang="0">
                    <a:pos x="1" y="1"/>
                  </a:cxn>
                  <a:cxn ang="0">
                    <a:pos x="2" y="1"/>
                  </a:cxn>
                  <a:cxn ang="0">
                    <a:pos x="2" y="1"/>
                  </a:cxn>
                  <a:cxn ang="0">
                    <a:pos x="2" y="0"/>
                  </a:cxn>
                  <a:cxn ang="0">
                    <a:pos x="2" y="0"/>
                  </a:cxn>
                </a:cxnLst>
                <a:rect l="0" t="0" r="r" b="b"/>
                <a:pathLst>
                  <a:path w="2" h="1">
                    <a:moveTo>
                      <a:pt x="2" y="0"/>
                    </a:moveTo>
                    <a:lnTo>
                      <a:pt x="1" y="0"/>
                    </a:lnTo>
                    <a:lnTo>
                      <a:pt x="0" y="0"/>
                    </a:lnTo>
                    <a:lnTo>
                      <a:pt x="1" y="0"/>
                    </a:lnTo>
                    <a:lnTo>
                      <a:pt x="1" y="1"/>
                    </a:lnTo>
                    <a:lnTo>
                      <a:pt x="1" y="1"/>
                    </a:lnTo>
                    <a:lnTo>
                      <a:pt x="2" y="1"/>
                    </a:lnTo>
                    <a:lnTo>
                      <a:pt x="2"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8" name="Freeform 320"/>
              <p:cNvSpPr>
                <a:spLocks/>
              </p:cNvSpPr>
              <p:nvPr/>
            </p:nvSpPr>
            <p:spPr bwMode="auto">
              <a:xfrm>
                <a:off x="5067" y="3675"/>
                <a:ext cx="1" cy="3"/>
              </a:xfrm>
              <a:custGeom>
                <a:avLst/>
                <a:gdLst/>
                <a:ahLst/>
                <a:cxnLst>
                  <a:cxn ang="0">
                    <a:pos x="0" y="1"/>
                  </a:cxn>
                  <a:cxn ang="0">
                    <a:pos x="0" y="2"/>
                  </a:cxn>
                  <a:cxn ang="0">
                    <a:pos x="0" y="3"/>
                  </a:cxn>
                  <a:cxn ang="0">
                    <a:pos x="0" y="2"/>
                  </a:cxn>
                  <a:cxn ang="0">
                    <a:pos x="0" y="0"/>
                  </a:cxn>
                  <a:cxn ang="0">
                    <a:pos x="0" y="1"/>
                  </a:cxn>
                  <a:cxn ang="0">
                    <a:pos x="0" y="1"/>
                  </a:cxn>
                  <a:cxn ang="0">
                    <a:pos x="0" y="1"/>
                  </a:cxn>
                </a:cxnLst>
                <a:rect l="0" t="0" r="r" b="b"/>
                <a:pathLst>
                  <a:path h="3">
                    <a:moveTo>
                      <a:pt x="0" y="1"/>
                    </a:moveTo>
                    <a:lnTo>
                      <a:pt x="0" y="2"/>
                    </a:lnTo>
                    <a:lnTo>
                      <a:pt x="0" y="3"/>
                    </a:lnTo>
                    <a:lnTo>
                      <a:pt x="0" y="2"/>
                    </a:lnTo>
                    <a:lnTo>
                      <a:pt x="0"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09" name="Freeform 321"/>
              <p:cNvSpPr>
                <a:spLocks/>
              </p:cNvSpPr>
              <p:nvPr/>
            </p:nvSpPr>
            <p:spPr bwMode="auto">
              <a:xfrm>
                <a:off x="5152" y="3731"/>
                <a:ext cx="2" cy="2"/>
              </a:xfrm>
              <a:custGeom>
                <a:avLst/>
                <a:gdLst/>
                <a:ahLst/>
                <a:cxnLst>
                  <a:cxn ang="0">
                    <a:pos x="0" y="0"/>
                  </a:cxn>
                  <a:cxn ang="0">
                    <a:pos x="0" y="1"/>
                  </a:cxn>
                  <a:cxn ang="0">
                    <a:pos x="2" y="2"/>
                  </a:cxn>
                  <a:cxn ang="0">
                    <a:pos x="2" y="2"/>
                  </a:cxn>
                  <a:cxn ang="0">
                    <a:pos x="2" y="1"/>
                  </a:cxn>
                  <a:cxn ang="0">
                    <a:pos x="2" y="0"/>
                  </a:cxn>
                  <a:cxn ang="0">
                    <a:pos x="0" y="0"/>
                  </a:cxn>
                  <a:cxn ang="0">
                    <a:pos x="0" y="0"/>
                  </a:cxn>
                </a:cxnLst>
                <a:rect l="0" t="0" r="r" b="b"/>
                <a:pathLst>
                  <a:path w="2" h="2">
                    <a:moveTo>
                      <a:pt x="0" y="0"/>
                    </a:moveTo>
                    <a:lnTo>
                      <a:pt x="0" y="1"/>
                    </a:lnTo>
                    <a:lnTo>
                      <a:pt x="2" y="2"/>
                    </a:lnTo>
                    <a:lnTo>
                      <a:pt x="2" y="2"/>
                    </a:lnTo>
                    <a:lnTo>
                      <a:pt x="2" y="1"/>
                    </a:lnTo>
                    <a:lnTo>
                      <a:pt x="2"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0" name="Freeform 322"/>
              <p:cNvSpPr>
                <a:spLocks/>
              </p:cNvSpPr>
              <p:nvPr/>
            </p:nvSpPr>
            <p:spPr bwMode="auto">
              <a:xfrm>
                <a:off x="5048" y="3757"/>
                <a:ext cx="3" cy="5"/>
              </a:xfrm>
              <a:custGeom>
                <a:avLst/>
                <a:gdLst/>
                <a:ahLst/>
                <a:cxnLst>
                  <a:cxn ang="0">
                    <a:pos x="3" y="2"/>
                  </a:cxn>
                  <a:cxn ang="0">
                    <a:pos x="3" y="1"/>
                  </a:cxn>
                  <a:cxn ang="0">
                    <a:pos x="2" y="0"/>
                  </a:cxn>
                  <a:cxn ang="0">
                    <a:pos x="2" y="0"/>
                  </a:cxn>
                  <a:cxn ang="0">
                    <a:pos x="1" y="1"/>
                  </a:cxn>
                  <a:cxn ang="0">
                    <a:pos x="0" y="2"/>
                  </a:cxn>
                  <a:cxn ang="0">
                    <a:pos x="0" y="3"/>
                  </a:cxn>
                  <a:cxn ang="0">
                    <a:pos x="0" y="3"/>
                  </a:cxn>
                  <a:cxn ang="0">
                    <a:pos x="0" y="4"/>
                  </a:cxn>
                  <a:cxn ang="0">
                    <a:pos x="0" y="4"/>
                  </a:cxn>
                  <a:cxn ang="0">
                    <a:pos x="1" y="5"/>
                  </a:cxn>
                  <a:cxn ang="0">
                    <a:pos x="3" y="2"/>
                  </a:cxn>
                </a:cxnLst>
                <a:rect l="0" t="0" r="r" b="b"/>
                <a:pathLst>
                  <a:path w="3" h="5">
                    <a:moveTo>
                      <a:pt x="3" y="2"/>
                    </a:moveTo>
                    <a:lnTo>
                      <a:pt x="3" y="1"/>
                    </a:lnTo>
                    <a:lnTo>
                      <a:pt x="2" y="0"/>
                    </a:lnTo>
                    <a:lnTo>
                      <a:pt x="2" y="0"/>
                    </a:lnTo>
                    <a:lnTo>
                      <a:pt x="1" y="1"/>
                    </a:lnTo>
                    <a:lnTo>
                      <a:pt x="0" y="2"/>
                    </a:lnTo>
                    <a:lnTo>
                      <a:pt x="0" y="3"/>
                    </a:lnTo>
                    <a:lnTo>
                      <a:pt x="0" y="3"/>
                    </a:lnTo>
                    <a:lnTo>
                      <a:pt x="0" y="4"/>
                    </a:lnTo>
                    <a:lnTo>
                      <a:pt x="0" y="4"/>
                    </a:lnTo>
                    <a:lnTo>
                      <a:pt x="1" y="5"/>
                    </a:lnTo>
                    <a:lnTo>
                      <a:pt x="3"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1" name="Freeform 323"/>
              <p:cNvSpPr>
                <a:spLocks/>
              </p:cNvSpPr>
              <p:nvPr/>
            </p:nvSpPr>
            <p:spPr bwMode="auto">
              <a:xfrm>
                <a:off x="5030" y="3733"/>
                <a:ext cx="16" cy="6"/>
              </a:xfrm>
              <a:custGeom>
                <a:avLst/>
                <a:gdLst/>
                <a:ahLst/>
                <a:cxnLst>
                  <a:cxn ang="0">
                    <a:pos x="2" y="0"/>
                  </a:cxn>
                  <a:cxn ang="0">
                    <a:pos x="0" y="2"/>
                  </a:cxn>
                  <a:cxn ang="0">
                    <a:pos x="0" y="2"/>
                  </a:cxn>
                  <a:cxn ang="0">
                    <a:pos x="0" y="3"/>
                  </a:cxn>
                  <a:cxn ang="0">
                    <a:pos x="0" y="4"/>
                  </a:cxn>
                  <a:cxn ang="0">
                    <a:pos x="0" y="4"/>
                  </a:cxn>
                  <a:cxn ang="0">
                    <a:pos x="1" y="2"/>
                  </a:cxn>
                  <a:cxn ang="0">
                    <a:pos x="2" y="4"/>
                  </a:cxn>
                  <a:cxn ang="0">
                    <a:pos x="4" y="4"/>
                  </a:cxn>
                  <a:cxn ang="0">
                    <a:pos x="4" y="4"/>
                  </a:cxn>
                  <a:cxn ang="0">
                    <a:pos x="4" y="4"/>
                  </a:cxn>
                  <a:cxn ang="0">
                    <a:pos x="5" y="3"/>
                  </a:cxn>
                  <a:cxn ang="0">
                    <a:pos x="6" y="4"/>
                  </a:cxn>
                  <a:cxn ang="0">
                    <a:pos x="8" y="4"/>
                  </a:cxn>
                  <a:cxn ang="0">
                    <a:pos x="9" y="4"/>
                  </a:cxn>
                  <a:cxn ang="0">
                    <a:pos x="9" y="4"/>
                  </a:cxn>
                  <a:cxn ang="0">
                    <a:pos x="11" y="4"/>
                  </a:cxn>
                  <a:cxn ang="0">
                    <a:pos x="15" y="6"/>
                  </a:cxn>
                  <a:cxn ang="0">
                    <a:pos x="16" y="5"/>
                  </a:cxn>
                  <a:cxn ang="0">
                    <a:pos x="16" y="4"/>
                  </a:cxn>
                  <a:cxn ang="0">
                    <a:pos x="15" y="4"/>
                  </a:cxn>
                  <a:cxn ang="0">
                    <a:pos x="15" y="4"/>
                  </a:cxn>
                  <a:cxn ang="0">
                    <a:pos x="14" y="2"/>
                  </a:cxn>
                  <a:cxn ang="0">
                    <a:pos x="13" y="1"/>
                  </a:cxn>
                  <a:cxn ang="0">
                    <a:pos x="12" y="1"/>
                  </a:cxn>
                  <a:cxn ang="0">
                    <a:pos x="11" y="1"/>
                  </a:cxn>
                  <a:cxn ang="0">
                    <a:pos x="9" y="0"/>
                  </a:cxn>
                  <a:cxn ang="0">
                    <a:pos x="7" y="0"/>
                  </a:cxn>
                  <a:cxn ang="0">
                    <a:pos x="6" y="0"/>
                  </a:cxn>
                  <a:cxn ang="0">
                    <a:pos x="5" y="0"/>
                  </a:cxn>
                  <a:cxn ang="0">
                    <a:pos x="2" y="0"/>
                  </a:cxn>
                </a:cxnLst>
                <a:rect l="0" t="0" r="r" b="b"/>
                <a:pathLst>
                  <a:path w="16" h="6">
                    <a:moveTo>
                      <a:pt x="2" y="0"/>
                    </a:moveTo>
                    <a:lnTo>
                      <a:pt x="0" y="2"/>
                    </a:lnTo>
                    <a:lnTo>
                      <a:pt x="0" y="2"/>
                    </a:lnTo>
                    <a:lnTo>
                      <a:pt x="0" y="3"/>
                    </a:lnTo>
                    <a:lnTo>
                      <a:pt x="0" y="4"/>
                    </a:lnTo>
                    <a:lnTo>
                      <a:pt x="0" y="4"/>
                    </a:lnTo>
                    <a:lnTo>
                      <a:pt x="1" y="2"/>
                    </a:lnTo>
                    <a:lnTo>
                      <a:pt x="2" y="4"/>
                    </a:lnTo>
                    <a:lnTo>
                      <a:pt x="4" y="4"/>
                    </a:lnTo>
                    <a:lnTo>
                      <a:pt x="4" y="4"/>
                    </a:lnTo>
                    <a:lnTo>
                      <a:pt x="4" y="4"/>
                    </a:lnTo>
                    <a:lnTo>
                      <a:pt x="5" y="3"/>
                    </a:lnTo>
                    <a:lnTo>
                      <a:pt x="6" y="4"/>
                    </a:lnTo>
                    <a:lnTo>
                      <a:pt x="8" y="4"/>
                    </a:lnTo>
                    <a:lnTo>
                      <a:pt x="9" y="4"/>
                    </a:lnTo>
                    <a:lnTo>
                      <a:pt x="9" y="4"/>
                    </a:lnTo>
                    <a:lnTo>
                      <a:pt x="11" y="4"/>
                    </a:lnTo>
                    <a:lnTo>
                      <a:pt x="15" y="6"/>
                    </a:lnTo>
                    <a:lnTo>
                      <a:pt x="16" y="5"/>
                    </a:lnTo>
                    <a:lnTo>
                      <a:pt x="16" y="4"/>
                    </a:lnTo>
                    <a:lnTo>
                      <a:pt x="15" y="4"/>
                    </a:lnTo>
                    <a:lnTo>
                      <a:pt x="15" y="4"/>
                    </a:lnTo>
                    <a:lnTo>
                      <a:pt x="14" y="2"/>
                    </a:lnTo>
                    <a:lnTo>
                      <a:pt x="13" y="1"/>
                    </a:lnTo>
                    <a:lnTo>
                      <a:pt x="12" y="1"/>
                    </a:lnTo>
                    <a:lnTo>
                      <a:pt x="11" y="1"/>
                    </a:lnTo>
                    <a:lnTo>
                      <a:pt x="9" y="0"/>
                    </a:lnTo>
                    <a:lnTo>
                      <a:pt x="7" y="0"/>
                    </a:lnTo>
                    <a:lnTo>
                      <a:pt x="6" y="0"/>
                    </a:lnTo>
                    <a:lnTo>
                      <a:pt x="5"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2" name="Freeform 324"/>
              <p:cNvSpPr>
                <a:spLocks/>
              </p:cNvSpPr>
              <p:nvPr/>
            </p:nvSpPr>
            <p:spPr bwMode="auto">
              <a:xfrm>
                <a:off x="5045" y="3723"/>
                <a:ext cx="2" cy="2"/>
              </a:xfrm>
              <a:custGeom>
                <a:avLst/>
                <a:gdLst/>
                <a:ahLst/>
                <a:cxnLst>
                  <a:cxn ang="0">
                    <a:pos x="1" y="2"/>
                  </a:cxn>
                  <a:cxn ang="0">
                    <a:pos x="2" y="2"/>
                  </a:cxn>
                  <a:cxn ang="0">
                    <a:pos x="2" y="0"/>
                  </a:cxn>
                  <a:cxn ang="0">
                    <a:pos x="1" y="0"/>
                  </a:cxn>
                  <a:cxn ang="0">
                    <a:pos x="0" y="0"/>
                  </a:cxn>
                  <a:cxn ang="0">
                    <a:pos x="1" y="2"/>
                  </a:cxn>
                  <a:cxn ang="0">
                    <a:pos x="1" y="2"/>
                  </a:cxn>
                </a:cxnLst>
                <a:rect l="0" t="0" r="r" b="b"/>
                <a:pathLst>
                  <a:path w="2" h="2">
                    <a:moveTo>
                      <a:pt x="1" y="2"/>
                    </a:moveTo>
                    <a:lnTo>
                      <a:pt x="2" y="2"/>
                    </a:lnTo>
                    <a:lnTo>
                      <a:pt x="2" y="0"/>
                    </a:lnTo>
                    <a:lnTo>
                      <a:pt x="1" y="0"/>
                    </a:lnTo>
                    <a:lnTo>
                      <a:pt x="0" y="0"/>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3" name="Freeform 325"/>
              <p:cNvSpPr>
                <a:spLocks/>
              </p:cNvSpPr>
              <p:nvPr/>
            </p:nvSpPr>
            <p:spPr bwMode="auto">
              <a:xfrm>
                <a:off x="5071" y="3722"/>
                <a:ext cx="5" cy="3"/>
              </a:xfrm>
              <a:custGeom>
                <a:avLst/>
                <a:gdLst/>
                <a:ahLst/>
                <a:cxnLst>
                  <a:cxn ang="0">
                    <a:pos x="3" y="0"/>
                  </a:cxn>
                  <a:cxn ang="0">
                    <a:pos x="2" y="0"/>
                  </a:cxn>
                  <a:cxn ang="0">
                    <a:pos x="2" y="0"/>
                  </a:cxn>
                  <a:cxn ang="0">
                    <a:pos x="0" y="0"/>
                  </a:cxn>
                  <a:cxn ang="0">
                    <a:pos x="0" y="0"/>
                  </a:cxn>
                  <a:cxn ang="0">
                    <a:pos x="3" y="1"/>
                  </a:cxn>
                  <a:cxn ang="0">
                    <a:pos x="3" y="2"/>
                  </a:cxn>
                  <a:cxn ang="0">
                    <a:pos x="3" y="3"/>
                  </a:cxn>
                  <a:cxn ang="0">
                    <a:pos x="5" y="2"/>
                  </a:cxn>
                  <a:cxn ang="0">
                    <a:pos x="5" y="2"/>
                  </a:cxn>
                  <a:cxn ang="0">
                    <a:pos x="4" y="1"/>
                  </a:cxn>
                  <a:cxn ang="0">
                    <a:pos x="3" y="0"/>
                  </a:cxn>
                </a:cxnLst>
                <a:rect l="0" t="0" r="r" b="b"/>
                <a:pathLst>
                  <a:path w="5" h="3">
                    <a:moveTo>
                      <a:pt x="3" y="0"/>
                    </a:moveTo>
                    <a:lnTo>
                      <a:pt x="2" y="0"/>
                    </a:lnTo>
                    <a:lnTo>
                      <a:pt x="2" y="0"/>
                    </a:lnTo>
                    <a:lnTo>
                      <a:pt x="0" y="0"/>
                    </a:lnTo>
                    <a:lnTo>
                      <a:pt x="0" y="0"/>
                    </a:lnTo>
                    <a:lnTo>
                      <a:pt x="3" y="1"/>
                    </a:lnTo>
                    <a:lnTo>
                      <a:pt x="3" y="2"/>
                    </a:lnTo>
                    <a:lnTo>
                      <a:pt x="3" y="3"/>
                    </a:lnTo>
                    <a:lnTo>
                      <a:pt x="5" y="2"/>
                    </a:lnTo>
                    <a:lnTo>
                      <a:pt x="5" y="2"/>
                    </a:lnTo>
                    <a:lnTo>
                      <a:pt x="4"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4" name="Freeform 326"/>
              <p:cNvSpPr>
                <a:spLocks/>
              </p:cNvSpPr>
              <p:nvPr/>
            </p:nvSpPr>
            <p:spPr bwMode="auto">
              <a:xfrm>
                <a:off x="5150" y="3725"/>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5" name="Freeform 327"/>
              <p:cNvSpPr>
                <a:spLocks/>
              </p:cNvSpPr>
              <p:nvPr/>
            </p:nvSpPr>
            <p:spPr bwMode="auto">
              <a:xfrm>
                <a:off x="5027" y="3706"/>
                <a:ext cx="8" cy="16"/>
              </a:xfrm>
              <a:custGeom>
                <a:avLst/>
                <a:gdLst/>
                <a:ahLst/>
                <a:cxnLst>
                  <a:cxn ang="0">
                    <a:pos x="0" y="5"/>
                  </a:cxn>
                  <a:cxn ang="0">
                    <a:pos x="0" y="5"/>
                  </a:cxn>
                  <a:cxn ang="0">
                    <a:pos x="0" y="5"/>
                  </a:cxn>
                  <a:cxn ang="0">
                    <a:pos x="0" y="6"/>
                  </a:cxn>
                  <a:cxn ang="0">
                    <a:pos x="1" y="7"/>
                  </a:cxn>
                  <a:cxn ang="0">
                    <a:pos x="1" y="8"/>
                  </a:cxn>
                  <a:cxn ang="0">
                    <a:pos x="1" y="9"/>
                  </a:cxn>
                  <a:cxn ang="0">
                    <a:pos x="2" y="10"/>
                  </a:cxn>
                  <a:cxn ang="0">
                    <a:pos x="2" y="13"/>
                  </a:cxn>
                  <a:cxn ang="0">
                    <a:pos x="5" y="16"/>
                  </a:cxn>
                  <a:cxn ang="0">
                    <a:pos x="5" y="16"/>
                  </a:cxn>
                  <a:cxn ang="0">
                    <a:pos x="3" y="13"/>
                  </a:cxn>
                  <a:cxn ang="0">
                    <a:pos x="3" y="10"/>
                  </a:cxn>
                  <a:cxn ang="0">
                    <a:pos x="3" y="9"/>
                  </a:cxn>
                  <a:cxn ang="0">
                    <a:pos x="6" y="10"/>
                  </a:cxn>
                  <a:cxn ang="0">
                    <a:pos x="7" y="10"/>
                  </a:cxn>
                  <a:cxn ang="0">
                    <a:pos x="8" y="10"/>
                  </a:cxn>
                  <a:cxn ang="0">
                    <a:pos x="7" y="10"/>
                  </a:cxn>
                  <a:cxn ang="0">
                    <a:pos x="7" y="9"/>
                  </a:cxn>
                  <a:cxn ang="0">
                    <a:pos x="7" y="9"/>
                  </a:cxn>
                  <a:cxn ang="0">
                    <a:pos x="5" y="8"/>
                  </a:cxn>
                  <a:cxn ang="0">
                    <a:pos x="5" y="8"/>
                  </a:cxn>
                  <a:cxn ang="0">
                    <a:pos x="7" y="6"/>
                  </a:cxn>
                  <a:cxn ang="0">
                    <a:pos x="7" y="5"/>
                  </a:cxn>
                  <a:cxn ang="0">
                    <a:pos x="7" y="4"/>
                  </a:cxn>
                  <a:cxn ang="0">
                    <a:pos x="7" y="4"/>
                  </a:cxn>
                  <a:cxn ang="0">
                    <a:pos x="6" y="4"/>
                  </a:cxn>
                  <a:cxn ang="0">
                    <a:pos x="5" y="4"/>
                  </a:cxn>
                  <a:cxn ang="0">
                    <a:pos x="3" y="6"/>
                  </a:cxn>
                  <a:cxn ang="0">
                    <a:pos x="2" y="7"/>
                  </a:cxn>
                  <a:cxn ang="0">
                    <a:pos x="1" y="7"/>
                  </a:cxn>
                  <a:cxn ang="0">
                    <a:pos x="1" y="7"/>
                  </a:cxn>
                  <a:cxn ang="0">
                    <a:pos x="3" y="5"/>
                  </a:cxn>
                  <a:cxn ang="0">
                    <a:pos x="3" y="4"/>
                  </a:cxn>
                  <a:cxn ang="0">
                    <a:pos x="3" y="2"/>
                  </a:cxn>
                  <a:cxn ang="0">
                    <a:pos x="3" y="2"/>
                  </a:cxn>
                  <a:cxn ang="0">
                    <a:pos x="3" y="2"/>
                  </a:cxn>
                  <a:cxn ang="0">
                    <a:pos x="3" y="1"/>
                  </a:cxn>
                  <a:cxn ang="0">
                    <a:pos x="3" y="0"/>
                  </a:cxn>
                  <a:cxn ang="0">
                    <a:pos x="3" y="0"/>
                  </a:cxn>
                  <a:cxn ang="0">
                    <a:pos x="3" y="0"/>
                  </a:cxn>
                  <a:cxn ang="0">
                    <a:pos x="3" y="0"/>
                  </a:cxn>
                  <a:cxn ang="0">
                    <a:pos x="1" y="1"/>
                  </a:cxn>
                  <a:cxn ang="0">
                    <a:pos x="0" y="5"/>
                  </a:cxn>
                </a:cxnLst>
                <a:rect l="0" t="0" r="r" b="b"/>
                <a:pathLst>
                  <a:path w="8" h="16">
                    <a:moveTo>
                      <a:pt x="0" y="5"/>
                    </a:moveTo>
                    <a:lnTo>
                      <a:pt x="0" y="5"/>
                    </a:lnTo>
                    <a:lnTo>
                      <a:pt x="0" y="5"/>
                    </a:lnTo>
                    <a:lnTo>
                      <a:pt x="0" y="6"/>
                    </a:lnTo>
                    <a:lnTo>
                      <a:pt x="1" y="7"/>
                    </a:lnTo>
                    <a:lnTo>
                      <a:pt x="1" y="8"/>
                    </a:lnTo>
                    <a:lnTo>
                      <a:pt x="1" y="9"/>
                    </a:lnTo>
                    <a:lnTo>
                      <a:pt x="2" y="10"/>
                    </a:lnTo>
                    <a:lnTo>
                      <a:pt x="2" y="13"/>
                    </a:lnTo>
                    <a:lnTo>
                      <a:pt x="5" y="16"/>
                    </a:lnTo>
                    <a:lnTo>
                      <a:pt x="5" y="16"/>
                    </a:lnTo>
                    <a:lnTo>
                      <a:pt x="3" y="13"/>
                    </a:lnTo>
                    <a:lnTo>
                      <a:pt x="3" y="10"/>
                    </a:lnTo>
                    <a:lnTo>
                      <a:pt x="3" y="9"/>
                    </a:lnTo>
                    <a:lnTo>
                      <a:pt x="6" y="10"/>
                    </a:lnTo>
                    <a:lnTo>
                      <a:pt x="7" y="10"/>
                    </a:lnTo>
                    <a:lnTo>
                      <a:pt x="8" y="10"/>
                    </a:lnTo>
                    <a:lnTo>
                      <a:pt x="7" y="10"/>
                    </a:lnTo>
                    <a:lnTo>
                      <a:pt x="7" y="9"/>
                    </a:lnTo>
                    <a:lnTo>
                      <a:pt x="7" y="9"/>
                    </a:lnTo>
                    <a:lnTo>
                      <a:pt x="5" y="8"/>
                    </a:lnTo>
                    <a:lnTo>
                      <a:pt x="5" y="8"/>
                    </a:lnTo>
                    <a:lnTo>
                      <a:pt x="7" y="6"/>
                    </a:lnTo>
                    <a:lnTo>
                      <a:pt x="7" y="5"/>
                    </a:lnTo>
                    <a:lnTo>
                      <a:pt x="7" y="4"/>
                    </a:lnTo>
                    <a:lnTo>
                      <a:pt x="7" y="4"/>
                    </a:lnTo>
                    <a:lnTo>
                      <a:pt x="6" y="4"/>
                    </a:lnTo>
                    <a:lnTo>
                      <a:pt x="5" y="4"/>
                    </a:lnTo>
                    <a:lnTo>
                      <a:pt x="3" y="6"/>
                    </a:lnTo>
                    <a:lnTo>
                      <a:pt x="2" y="7"/>
                    </a:lnTo>
                    <a:lnTo>
                      <a:pt x="1" y="7"/>
                    </a:lnTo>
                    <a:lnTo>
                      <a:pt x="1" y="7"/>
                    </a:lnTo>
                    <a:lnTo>
                      <a:pt x="3" y="5"/>
                    </a:lnTo>
                    <a:lnTo>
                      <a:pt x="3" y="4"/>
                    </a:lnTo>
                    <a:lnTo>
                      <a:pt x="3" y="2"/>
                    </a:lnTo>
                    <a:lnTo>
                      <a:pt x="3" y="2"/>
                    </a:lnTo>
                    <a:lnTo>
                      <a:pt x="3" y="2"/>
                    </a:lnTo>
                    <a:lnTo>
                      <a:pt x="3" y="1"/>
                    </a:lnTo>
                    <a:lnTo>
                      <a:pt x="3" y="0"/>
                    </a:lnTo>
                    <a:lnTo>
                      <a:pt x="3" y="0"/>
                    </a:lnTo>
                    <a:lnTo>
                      <a:pt x="3" y="0"/>
                    </a:lnTo>
                    <a:lnTo>
                      <a:pt x="3" y="0"/>
                    </a:lnTo>
                    <a:lnTo>
                      <a:pt x="1" y="1"/>
                    </a:lnTo>
                    <a:lnTo>
                      <a:pt x="0"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6" name="Freeform 328"/>
              <p:cNvSpPr>
                <a:spLocks/>
              </p:cNvSpPr>
              <p:nvPr/>
            </p:nvSpPr>
            <p:spPr bwMode="auto">
              <a:xfrm>
                <a:off x="5032" y="3704"/>
                <a:ext cx="2" cy="3"/>
              </a:xfrm>
              <a:custGeom>
                <a:avLst/>
                <a:gdLst/>
                <a:ahLst/>
                <a:cxnLst>
                  <a:cxn ang="0">
                    <a:pos x="2" y="1"/>
                  </a:cxn>
                  <a:cxn ang="0">
                    <a:pos x="2" y="0"/>
                  </a:cxn>
                  <a:cxn ang="0">
                    <a:pos x="2" y="0"/>
                  </a:cxn>
                  <a:cxn ang="0">
                    <a:pos x="2" y="0"/>
                  </a:cxn>
                  <a:cxn ang="0">
                    <a:pos x="1" y="0"/>
                  </a:cxn>
                  <a:cxn ang="0">
                    <a:pos x="0" y="0"/>
                  </a:cxn>
                  <a:cxn ang="0">
                    <a:pos x="0" y="1"/>
                  </a:cxn>
                  <a:cxn ang="0">
                    <a:pos x="0" y="3"/>
                  </a:cxn>
                  <a:cxn ang="0">
                    <a:pos x="2" y="3"/>
                  </a:cxn>
                  <a:cxn ang="0">
                    <a:pos x="2" y="1"/>
                  </a:cxn>
                </a:cxnLst>
                <a:rect l="0" t="0" r="r" b="b"/>
                <a:pathLst>
                  <a:path w="2" h="3">
                    <a:moveTo>
                      <a:pt x="2" y="1"/>
                    </a:moveTo>
                    <a:lnTo>
                      <a:pt x="2" y="0"/>
                    </a:lnTo>
                    <a:lnTo>
                      <a:pt x="2" y="0"/>
                    </a:lnTo>
                    <a:lnTo>
                      <a:pt x="2" y="0"/>
                    </a:lnTo>
                    <a:lnTo>
                      <a:pt x="1" y="0"/>
                    </a:lnTo>
                    <a:lnTo>
                      <a:pt x="0" y="0"/>
                    </a:lnTo>
                    <a:lnTo>
                      <a:pt x="0" y="1"/>
                    </a:lnTo>
                    <a:lnTo>
                      <a:pt x="0" y="3"/>
                    </a:lnTo>
                    <a:lnTo>
                      <a:pt x="2" y="3"/>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7" name="Freeform 329"/>
              <p:cNvSpPr>
                <a:spLocks/>
              </p:cNvSpPr>
              <p:nvPr/>
            </p:nvSpPr>
            <p:spPr bwMode="auto">
              <a:xfrm>
                <a:off x="5178" y="3748"/>
                <a:ext cx="7" cy="7"/>
              </a:xfrm>
              <a:custGeom>
                <a:avLst/>
                <a:gdLst/>
                <a:ahLst/>
                <a:cxnLst>
                  <a:cxn ang="0">
                    <a:pos x="1" y="0"/>
                  </a:cxn>
                  <a:cxn ang="0">
                    <a:pos x="0" y="0"/>
                  </a:cxn>
                  <a:cxn ang="0">
                    <a:pos x="0" y="1"/>
                  </a:cxn>
                  <a:cxn ang="0">
                    <a:pos x="1" y="3"/>
                  </a:cxn>
                  <a:cxn ang="0">
                    <a:pos x="3" y="4"/>
                  </a:cxn>
                  <a:cxn ang="0">
                    <a:pos x="3" y="6"/>
                  </a:cxn>
                  <a:cxn ang="0">
                    <a:pos x="3" y="7"/>
                  </a:cxn>
                  <a:cxn ang="0">
                    <a:pos x="5" y="7"/>
                  </a:cxn>
                  <a:cxn ang="0">
                    <a:pos x="5" y="7"/>
                  </a:cxn>
                  <a:cxn ang="0">
                    <a:pos x="6" y="7"/>
                  </a:cxn>
                  <a:cxn ang="0">
                    <a:pos x="7" y="7"/>
                  </a:cxn>
                  <a:cxn ang="0">
                    <a:pos x="7" y="7"/>
                  </a:cxn>
                  <a:cxn ang="0">
                    <a:pos x="7" y="5"/>
                  </a:cxn>
                  <a:cxn ang="0">
                    <a:pos x="1" y="0"/>
                  </a:cxn>
                </a:cxnLst>
                <a:rect l="0" t="0" r="r" b="b"/>
                <a:pathLst>
                  <a:path w="7" h="7">
                    <a:moveTo>
                      <a:pt x="1" y="0"/>
                    </a:moveTo>
                    <a:lnTo>
                      <a:pt x="0" y="0"/>
                    </a:lnTo>
                    <a:lnTo>
                      <a:pt x="0" y="1"/>
                    </a:lnTo>
                    <a:lnTo>
                      <a:pt x="1" y="3"/>
                    </a:lnTo>
                    <a:lnTo>
                      <a:pt x="3" y="4"/>
                    </a:lnTo>
                    <a:lnTo>
                      <a:pt x="3" y="6"/>
                    </a:lnTo>
                    <a:lnTo>
                      <a:pt x="3" y="7"/>
                    </a:lnTo>
                    <a:lnTo>
                      <a:pt x="5" y="7"/>
                    </a:lnTo>
                    <a:lnTo>
                      <a:pt x="5" y="7"/>
                    </a:lnTo>
                    <a:lnTo>
                      <a:pt x="6" y="7"/>
                    </a:lnTo>
                    <a:lnTo>
                      <a:pt x="7" y="7"/>
                    </a:lnTo>
                    <a:lnTo>
                      <a:pt x="7" y="7"/>
                    </a:lnTo>
                    <a:lnTo>
                      <a:pt x="7" y="5"/>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8" name="Freeform 330"/>
              <p:cNvSpPr>
                <a:spLocks/>
              </p:cNvSpPr>
              <p:nvPr/>
            </p:nvSpPr>
            <p:spPr bwMode="auto">
              <a:xfrm>
                <a:off x="5312" y="3765"/>
                <a:ext cx="1" cy="1"/>
              </a:xfrm>
              <a:custGeom>
                <a:avLst/>
                <a:gdLst/>
                <a:ahLst/>
                <a:cxnLst>
                  <a:cxn ang="0">
                    <a:pos x="0" y="0"/>
                  </a:cxn>
                  <a:cxn ang="0">
                    <a:pos x="0" y="0"/>
                  </a:cxn>
                  <a:cxn ang="0">
                    <a:pos x="0" y="1"/>
                  </a:cxn>
                  <a:cxn ang="0">
                    <a:pos x="0" y="1"/>
                  </a:cxn>
                  <a:cxn ang="0">
                    <a:pos x="0" y="0"/>
                  </a:cxn>
                  <a:cxn ang="0">
                    <a:pos x="0" y="0"/>
                  </a:cxn>
                </a:cxnLst>
                <a:rect l="0" t="0" r="r" b="b"/>
                <a:pathLst>
                  <a:path h="1">
                    <a:moveTo>
                      <a:pt x="0" y="0"/>
                    </a:moveTo>
                    <a:lnTo>
                      <a:pt x="0" y="0"/>
                    </a:lnTo>
                    <a:lnTo>
                      <a:pt x="0" y="1"/>
                    </a:ln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19" name="Freeform 331"/>
              <p:cNvSpPr>
                <a:spLocks/>
              </p:cNvSpPr>
              <p:nvPr/>
            </p:nvSpPr>
            <p:spPr bwMode="auto">
              <a:xfrm>
                <a:off x="5009" y="3763"/>
                <a:ext cx="1" cy="2"/>
              </a:xfrm>
              <a:custGeom>
                <a:avLst/>
                <a:gdLst/>
                <a:ahLst/>
                <a:cxnLst>
                  <a:cxn ang="0">
                    <a:pos x="0" y="2"/>
                  </a:cxn>
                  <a:cxn ang="0">
                    <a:pos x="1" y="1"/>
                  </a:cxn>
                  <a:cxn ang="0">
                    <a:pos x="1" y="0"/>
                  </a:cxn>
                  <a:cxn ang="0">
                    <a:pos x="0" y="1"/>
                  </a:cxn>
                  <a:cxn ang="0">
                    <a:pos x="0" y="1"/>
                  </a:cxn>
                  <a:cxn ang="0">
                    <a:pos x="0" y="2"/>
                  </a:cxn>
                  <a:cxn ang="0">
                    <a:pos x="0" y="2"/>
                  </a:cxn>
                </a:cxnLst>
                <a:rect l="0" t="0" r="r" b="b"/>
                <a:pathLst>
                  <a:path w="1" h="2">
                    <a:moveTo>
                      <a:pt x="0" y="2"/>
                    </a:moveTo>
                    <a:lnTo>
                      <a:pt x="1" y="1"/>
                    </a:lnTo>
                    <a:lnTo>
                      <a:pt x="1" y="0"/>
                    </a:lnTo>
                    <a:lnTo>
                      <a:pt x="0" y="1"/>
                    </a:lnTo>
                    <a:lnTo>
                      <a:pt x="0" y="1"/>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0" name="Freeform 332"/>
              <p:cNvSpPr>
                <a:spLocks/>
              </p:cNvSpPr>
              <p:nvPr/>
            </p:nvSpPr>
            <p:spPr bwMode="auto">
              <a:xfrm>
                <a:off x="5372" y="3823"/>
                <a:ext cx="1" cy="1"/>
              </a:xfrm>
              <a:custGeom>
                <a:avLst/>
                <a:gdLst/>
                <a:ahLst/>
                <a:cxnLst>
                  <a:cxn ang="0">
                    <a:pos x="0" y="0"/>
                  </a:cxn>
                  <a:cxn ang="0">
                    <a:pos x="0" y="1"/>
                  </a:cxn>
                  <a:cxn ang="0">
                    <a:pos x="0" y="1"/>
                  </a:cxn>
                  <a:cxn ang="0">
                    <a:pos x="0" y="1"/>
                  </a:cxn>
                  <a:cxn ang="0">
                    <a:pos x="0" y="1"/>
                  </a:cxn>
                  <a:cxn ang="0">
                    <a:pos x="0" y="0"/>
                  </a:cxn>
                  <a:cxn ang="0">
                    <a:pos x="0" y="0"/>
                  </a:cxn>
                </a:cxnLst>
                <a:rect l="0" t="0" r="r" b="b"/>
                <a:pathLst>
                  <a:path h="1">
                    <a:moveTo>
                      <a:pt x="0" y="0"/>
                    </a:moveTo>
                    <a:lnTo>
                      <a:pt x="0" y="1"/>
                    </a:lnTo>
                    <a:lnTo>
                      <a:pt x="0" y="1"/>
                    </a:lnTo>
                    <a:lnTo>
                      <a:pt x="0" y="1"/>
                    </a:lnTo>
                    <a:lnTo>
                      <a:pt x="0"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1" name="Freeform 333"/>
              <p:cNvSpPr>
                <a:spLocks/>
              </p:cNvSpPr>
              <p:nvPr/>
            </p:nvSpPr>
            <p:spPr bwMode="auto">
              <a:xfrm>
                <a:off x="4980" y="3708"/>
                <a:ext cx="35" cy="41"/>
              </a:xfrm>
              <a:custGeom>
                <a:avLst/>
                <a:gdLst/>
                <a:ahLst/>
                <a:cxnLst>
                  <a:cxn ang="0">
                    <a:pos x="5" y="14"/>
                  </a:cxn>
                  <a:cxn ang="0">
                    <a:pos x="3" y="17"/>
                  </a:cxn>
                  <a:cxn ang="0">
                    <a:pos x="0" y="25"/>
                  </a:cxn>
                  <a:cxn ang="0">
                    <a:pos x="1" y="29"/>
                  </a:cxn>
                  <a:cxn ang="0">
                    <a:pos x="4" y="32"/>
                  </a:cxn>
                  <a:cxn ang="0">
                    <a:pos x="3" y="39"/>
                  </a:cxn>
                  <a:cxn ang="0">
                    <a:pos x="4" y="41"/>
                  </a:cxn>
                  <a:cxn ang="0">
                    <a:pos x="9" y="40"/>
                  </a:cxn>
                  <a:cxn ang="0">
                    <a:pos x="9" y="36"/>
                  </a:cxn>
                  <a:cxn ang="0">
                    <a:pos x="9" y="29"/>
                  </a:cxn>
                  <a:cxn ang="0">
                    <a:pos x="8" y="25"/>
                  </a:cxn>
                  <a:cxn ang="0">
                    <a:pos x="12" y="25"/>
                  </a:cxn>
                  <a:cxn ang="0">
                    <a:pos x="13" y="27"/>
                  </a:cxn>
                  <a:cxn ang="0">
                    <a:pos x="12" y="30"/>
                  </a:cxn>
                  <a:cxn ang="0">
                    <a:pos x="15" y="32"/>
                  </a:cxn>
                  <a:cxn ang="0">
                    <a:pos x="15" y="36"/>
                  </a:cxn>
                  <a:cxn ang="0">
                    <a:pos x="17" y="36"/>
                  </a:cxn>
                  <a:cxn ang="0">
                    <a:pos x="18" y="35"/>
                  </a:cxn>
                  <a:cxn ang="0">
                    <a:pos x="21" y="34"/>
                  </a:cxn>
                  <a:cxn ang="0">
                    <a:pos x="22" y="32"/>
                  </a:cxn>
                  <a:cxn ang="0">
                    <a:pos x="21" y="32"/>
                  </a:cxn>
                  <a:cxn ang="0">
                    <a:pos x="20" y="31"/>
                  </a:cxn>
                  <a:cxn ang="0">
                    <a:pos x="19" y="29"/>
                  </a:cxn>
                  <a:cxn ang="0">
                    <a:pos x="20" y="28"/>
                  </a:cxn>
                  <a:cxn ang="0">
                    <a:pos x="19" y="27"/>
                  </a:cxn>
                  <a:cxn ang="0">
                    <a:pos x="18" y="25"/>
                  </a:cxn>
                  <a:cxn ang="0">
                    <a:pos x="14" y="21"/>
                  </a:cxn>
                  <a:cxn ang="0">
                    <a:pos x="15" y="20"/>
                  </a:cxn>
                  <a:cxn ang="0">
                    <a:pos x="22" y="15"/>
                  </a:cxn>
                  <a:cxn ang="0">
                    <a:pos x="25" y="15"/>
                  </a:cxn>
                  <a:cxn ang="0">
                    <a:pos x="25" y="14"/>
                  </a:cxn>
                  <a:cxn ang="0">
                    <a:pos x="24" y="13"/>
                  </a:cxn>
                  <a:cxn ang="0">
                    <a:pos x="22" y="14"/>
                  </a:cxn>
                  <a:cxn ang="0">
                    <a:pos x="18" y="15"/>
                  </a:cxn>
                  <a:cxn ang="0">
                    <a:pos x="17" y="15"/>
                  </a:cxn>
                  <a:cxn ang="0">
                    <a:pos x="14" y="15"/>
                  </a:cxn>
                  <a:cxn ang="0">
                    <a:pos x="13" y="18"/>
                  </a:cxn>
                  <a:cxn ang="0">
                    <a:pos x="9" y="15"/>
                  </a:cxn>
                  <a:cxn ang="0">
                    <a:pos x="7" y="14"/>
                  </a:cxn>
                  <a:cxn ang="0">
                    <a:pos x="9" y="7"/>
                  </a:cxn>
                  <a:cxn ang="0">
                    <a:pos x="14" y="7"/>
                  </a:cxn>
                  <a:cxn ang="0">
                    <a:pos x="15" y="7"/>
                  </a:cxn>
                  <a:cxn ang="0">
                    <a:pos x="16" y="7"/>
                  </a:cxn>
                  <a:cxn ang="0">
                    <a:pos x="24" y="7"/>
                  </a:cxn>
                  <a:cxn ang="0">
                    <a:pos x="30" y="8"/>
                  </a:cxn>
                  <a:cxn ang="0">
                    <a:pos x="35" y="3"/>
                  </a:cxn>
                  <a:cxn ang="0">
                    <a:pos x="35" y="1"/>
                  </a:cxn>
                  <a:cxn ang="0">
                    <a:pos x="34" y="0"/>
                  </a:cxn>
                  <a:cxn ang="0">
                    <a:pos x="29" y="4"/>
                  </a:cxn>
                  <a:cxn ang="0">
                    <a:pos x="24" y="4"/>
                  </a:cxn>
                  <a:cxn ang="0">
                    <a:pos x="22" y="5"/>
                  </a:cxn>
                  <a:cxn ang="0">
                    <a:pos x="21" y="5"/>
                  </a:cxn>
                  <a:cxn ang="0">
                    <a:pos x="15" y="3"/>
                  </a:cxn>
                  <a:cxn ang="0">
                    <a:pos x="14" y="3"/>
                  </a:cxn>
                  <a:cxn ang="0">
                    <a:pos x="11" y="3"/>
                  </a:cxn>
                  <a:cxn ang="0">
                    <a:pos x="10" y="4"/>
                  </a:cxn>
                  <a:cxn ang="0">
                    <a:pos x="9" y="6"/>
                  </a:cxn>
                  <a:cxn ang="0">
                    <a:pos x="7" y="5"/>
                  </a:cxn>
                  <a:cxn ang="0">
                    <a:pos x="6" y="7"/>
                  </a:cxn>
                  <a:cxn ang="0">
                    <a:pos x="5" y="10"/>
                  </a:cxn>
                  <a:cxn ang="0">
                    <a:pos x="6" y="11"/>
                  </a:cxn>
                  <a:cxn ang="0">
                    <a:pos x="5" y="13"/>
                  </a:cxn>
                </a:cxnLst>
                <a:rect l="0" t="0" r="r" b="b"/>
                <a:pathLst>
                  <a:path w="35" h="41">
                    <a:moveTo>
                      <a:pt x="5" y="13"/>
                    </a:moveTo>
                    <a:lnTo>
                      <a:pt x="5" y="14"/>
                    </a:lnTo>
                    <a:lnTo>
                      <a:pt x="4" y="14"/>
                    </a:lnTo>
                    <a:lnTo>
                      <a:pt x="3" y="17"/>
                    </a:lnTo>
                    <a:lnTo>
                      <a:pt x="3" y="20"/>
                    </a:lnTo>
                    <a:lnTo>
                      <a:pt x="0" y="25"/>
                    </a:lnTo>
                    <a:lnTo>
                      <a:pt x="0" y="28"/>
                    </a:lnTo>
                    <a:lnTo>
                      <a:pt x="1" y="29"/>
                    </a:lnTo>
                    <a:lnTo>
                      <a:pt x="3" y="29"/>
                    </a:lnTo>
                    <a:lnTo>
                      <a:pt x="4" y="32"/>
                    </a:lnTo>
                    <a:lnTo>
                      <a:pt x="4" y="32"/>
                    </a:lnTo>
                    <a:lnTo>
                      <a:pt x="3" y="39"/>
                    </a:lnTo>
                    <a:lnTo>
                      <a:pt x="3" y="40"/>
                    </a:lnTo>
                    <a:lnTo>
                      <a:pt x="4" y="41"/>
                    </a:lnTo>
                    <a:lnTo>
                      <a:pt x="9" y="40"/>
                    </a:lnTo>
                    <a:lnTo>
                      <a:pt x="9" y="40"/>
                    </a:lnTo>
                    <a:lnTo>
                      <a:pt x="8" y="37"/>
                    </a:lnTo>
                    <a:lnTo>
                      <a:pt x="9" y="36"/>
                    </a:lnTo>
                    <a:lnTo>
                      <a:pt x="9" y="35"/>
                    </a:lnTo>
                    <a:lnTo>
                      <a:pt x="9" y="29"/>
                    </a:lnTo>
                    <a:lnTo>
                      <a:pt x="8" y="27"/>
                    </a:lnTo>
                    <a:lnTo>
                      <a:pt x="8" y="25"/>
                    </a:lnTo>
                    <a:lnTo>
                      <a:pt x="10" y="24"/>
                    </a:lnTo>
                    <a:lnTo>
                      <a:pt x="12" y="25"/>
                    </a:lnTo>
                    <a:lnTo>
                      <a:pt x="12" y="25"/>
                    </a:lnTo>
                    <a:lnTo>
                      <a:pt x="13" y="27"/>
                    </a:lnTo>
                    <a:lnTo>
                      <a:pt x="12" y="29"/>
                    </a:lnTo>
                    <a:lnTo>
                      <a:pt x="12" y="30"/>
                    </a:lnTo>
                    <a:lnTo>
                      <a:pt x="14" y="32"/>
                    </a:lnTo>
                    <a:lnTo>
                      <a:pt x="15" y="32"/>
                    </a:lnTo>
                    <a:lnTo>
                      <a:pt x="15" y="34"/>
                    </a:lnTo>
                    <a:lnTo>
                      <a:pt x="15" y="36"/>
                    </a:lnTo>
                    <a:lnTo>
                      <a:pt x="15" y="36"/>
                    </a:lnTo>
                    <a:lnTo>
                      <a:pt x="17" y="36"/>
                    </a:lnTo>
                    <a:lnTo>
                      <a:pt x="18" y="36"/>
                    </a:lnTo>
                    <a:lnTo>
                      <a:pt x="18" y="35"/>
                    </a:lnTo>
                    <a:lnTo>
                      <a:pt x="20" y="34"/>
                    </a:lnTo>
                    <a:lnTo>
                      <a:pt x="21" y="34"/>
                    </a:lnTo>
                    <a:lnTo>
                      <a:pt x="22" y="33"/>
                    </a:lnTo>
                    <a:lnTo>
                      <a:pt x="22" y="32"/>
                    </a:lnTo>
                    <a:lnTo>
                      <a:pt x="21" y="32"/>
                    </a:lnTo>
                    <a:lnTo>
                      <a:pt x="21" y="32"/>
                    </a:lnTo>
                    <a:lnTo>
                      <a:pt x="21" y="31"/>
                    </a:lnTo>
                    <a:lnTo>
                      <a:pt x="20" y="31"/>
                    </a:lnTo>
                    <a:lnTo>
                      <a:pt x="19" y="30"/>
                    </a:lnTo>
                    <a:lnTo>
                      <a:pt x="19" y="29"/>
                    </a:lnTo>
                    <a:lnTo>
                      <a:pt x="19" y="29"/>
                    </a:lnTo>
                    <a:lnTo>
                      <a:pt x="20" y="28"/>
                    </a:lnTo>
                    <a:lnTo>
                      <a:pt x="20" y="28"/>
                    </a:lnTo>
                    <a:lnTo>
                      <a:pt x="19" y="27"/>
                    </a:lnTo>
                    <a:lnTo>
                      <a:pt x="19" y="25"/>
                    </a:lnTo>
                    <a:lnTo>
                      <a:pt x="18" y="25"/>
                    </a:lnTo>
                    <a:lnTo>
                      <a:pt x="16" y="22"/>
                    </a:lnTo>
                    <a:lnTo>
                      <a:pt x="14" y="21"/>
                    </a:lnTo>
                    <a:lnTo>
                      <a:pt x="14" y="20"/>
                    </a:lnTo>
                    <a:lnTo>
                      <a:pt x="15" y="20"/>
                    </a:lnTo>
                    <a:lnTo>
                      <a:pt x="19" y="18"/>
                    </a:lnTo>
                    <a:lnTo>
                      <a:pt x="22" y="15"/>
                    </a:lnTo>
                    <a:lnTo>
                      <a:pt x="24" y="14"/>
                    </a:lnTo>
                    <a:lnTo>
                      <a:pt x="25" y="15"/>
                    </a:lnTo>
                    <a:lnTo>
                      <a:pt x="25" y="14"/>
                    </a:lnTo>
                    <a:lnTo>
                      <a:pt x="25" y="14"/>
                    </a:lnTo>
                    <a:lnTo>
                      <a:pt x="25" y="13"/>
                    </a:lnTo>
                    <a:lnTo>
                      <a:pt x="24" y="13"/>
                    </a:lnTo>
                    <a:lnTo>
                      <a:pt x="22" y="14"/>
                    </a:lnTo>
                    <a:lnTo>
                      <a:pt x="22" y="14"/>
                    </a:lnTo>
                    <a:lnTo>
                      <a:pt x="18" y="14"/>
                    </a:lnTo>
                    <a:lnTo>
                      <a:pt x="18" y="15"/>
                    </a:lnTo>
                    <a:lnTo>
                      <a:pt x="17" y="15"/>
                    </a:lnTo>
                    <a:lnTo>
                      <a:pt x="17" y="15"/>
                    </a:lnTo>
                    <a:lnTo>
                      <a:pt x="15" y="14"/>
                    </a:lnTo>
                    <a:lnTo>
                      <a:pt x="14" y="15"/>
                    </a:lnTo>
                    <a:lnTo>
                      <a:pt x="13" y="17"/>
                    </a:lnTo>
                    <a:lnTo>
                      <a:pt x="13" y="18"/>
                    </a:lnTo>
                    <a:lnTo>
                      <a:pt x="10" y="18"/>
                    </a:lnTo>
                    <a:lnTo>
                      <a:pt x="9" y="15"/>
                    </a:lnTo>
                    <a:lnTo>
                      <a:pt x="8" y="15"/>
                    </a:lnTo>
                    <a:lnTo>
                      <a:pt x="7" y="14"/>
                    </a:lnTo>
                    <a:lnTo>
                      <a:pt x="7" y="10"/>
                    </a:lnTo>
                    <a:lnTo>
                      <a:pt x="9" y="7"/>
                    </a:lnTo>
                    <a:lnTo>
                      <a:pt x="13" y="7"/>
                    </a:lnTo>
                    <a:lnTo>
                      <a:pt x="14" y="7"/>
                    </a:lnTo>
                    <a:lnTo>
                      <a:pt x="14" y="7"/>
                    </a:lnTo>
                    <a:lnTo>
                      <a:pt x="15" y="7"/>
                    </a:lnTo>
                    <a:lnTo>
                      <a:pt x="15" y="7"/>
                    </a:lnTo>
                    <a:lnTo>
                      <a:pt x="16" y="7"/>
                    </a:lnTo>
                    <a:lnTo>
                      <a:pt x="17" y="7"/>
                    </a:lnTo>
                    <a:lnTo>
                      <a:pt x="24" y="7"/>
                    </a:lnTo>
                    <a:lnTo>
                      <a:pt x="25" y="8"/>
                    </a:lnTo>
                    <a:lnTo>
                      <a:pt x="30" y="8"/>
                    </a:lnTo>
                    <a:lnTo>
                      <a:pt x="31" y="7"/>
                    </a:lnTo>
                    <a:lnTo>
                      <a:pt x="35" y="3"/>
                    </a:lnTo>
                    <a:lnTo>
                      <a:pt x="35" y="2"/>
                    </a:lnTo>
                    <a:lnTo>
                      <a:pt x="35" y="1"/>
                    </a:lnTo>
                    <a:lnTo>
                      <a:pt x="35" y="0"/>
                    </a:lnTo>
                    <a:lnTo>
                      <a:pt x="34" y="0"/>
                    </a:lnTo>
                    <a:lnTo>
                      <a:pt x="33" y="1"/>
                    </a:lnTo>
                    <a:lnTo>
                      <a:pt x="29" y="4"/>
                    </a:lnTo>
                    <a:lnTo>
                      <a:pt x="28" y="5"/>
                    </a:lnTo>
                    <a:lnTo>
                      <a:pt x="24" y="4"/>
                    </a:lnTo>
                    <a:lnTo>
                      <a:pt x="23" y="4"/>
                    </a:lnTo>
                    <a:lnTo>
                      <a:pt x="22" y="5"/>
                    </a:lnTo>
                    <a:lnTo>
                      <a:pt x="22" y="5"/>
                    </a:lnTo>
                    <a:lnTo>
                      <a:pt x="21" y="5"/>
                    </a:lnTo>
                    <a:lnTo>
                      <a:pt x="21" y="4"/>
                    </a:lnTo>
                    <a:lnTo>
                      <a:pt x="15" y="3"/>
                    </a:lnTo>
                    <a:lnTo>
                      <a:pt x="14" y="3"/>
                    </a:lnTo>
                    <a:lnTo>
                      <a:pt x="14" y="3"/>
                    </a:lnTo>
                    <a:lnTo>
                      <a:pt x="12" y="3"/>
                    </a:lnTo>
                    <a:lnTo>
                      <a:pt x="11" y="3"/>
                    </a:lnTo>
                    <a:lnTo>
                      <a:pt x="10" y="3"/>
                    </a:lnTo>
                    <a:lnTo>
                      <a:pt x="10" y="4"/>
                    </a:lnTo>
                    <a:lnTo>
                      <a:pt x="10" y="5"/>
                    </a:lnTo>
                    <a:lnTo>
                      <a:pt x="9" y="6"/>
                    </a:lnTo>
                    <a:lnTo>
                      <a:pt x="8" y="5"/>
                    </a:lnTo>
                    <a:lnTo>
                      <a:pt x="7" y="5"/>
                    </a:lnTo>
                    <a:lnTo>
                      <a:pt x="7" y="6"/>
                    </a:lnTo>
                    <a:lnTo>
                      <a:pt x="6" y="7"/>
                    </a:lnTo>
                    <a:lnTo>
                      <a:pt x="6" y="9"/>
                    </a:lnTo>
                    <a:lnTo>
                      <a:pt x="5" y="10"/>
                    </a:lnTo>
                    <a:lnTo>
                      <a:pt x="5" y="10"/>
                    </a:lnTo>
                    <a:lnTo>
                      <a:pt x="6" y="11"/>
                    </a:lnTo>
                    <a:lnTo>
                      <a:pt x="6" y="14"/>
                    </a:lnTo>
                    <a:lnTo>
                      <a:pt x="5" y="1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2" name="Freeform 334"/>
              <p:cNvSpPr>
                <a:spLocks/>
              </p:cNvSpPr>
              <p:nvPr/>
            </p:nvSpPr>
            <p:spPr bwMode="auto">
              <a:xfrm>
                <a:off x="5301" y="3814"/>
                <a:ext cx="7" cy="5"/>
              </a:xfrm>
              <a:custGeom>
                <a:avLst/>
                <a:gdLst/>
                <a:ahLst/>
                <a:cxnLst>
                  <a:cxn ang="0">
                    <a:pos x="6" y="1"/>
                  </a:cxn>
                  <a:cxn ang="0">
                    <a:pos x="5" y="1"/>
                  </a:cxn>
                  <a:cxn ang="0">
                    <a:pos x="5" y="1"/>
                  </a:cxn>
                  <a:cxn ang="0">
                    <a:pos x="5" y="0"/>
                  </a:cxn>
                  <a:cxn ang="0">
                    <a:pos x="4" y="1"/>
                  </a:cxn>
                  <a:cxn ang="0">
                    <a:pos x="3" y="1"/>
                  </a:cxn>
                  <a:cxn ang="0">
                    <a:pos x="3" y="1"/>
                  </a:cxn>
                  <a:cxn ang="0">
                    <a:pos x="2" y="1"/>
                  </a:cxn>
                  <a:cxn ang="0">
                    <a:pos x="2" y="1"/>
                  </a:cxn>
                  <a:cxn ang="0">
                    <a:pos x="0" y="2"/>
                  </a:cxn>
                  <a:cxn ang="0">
                    <a:pos x="0" y="3"/>
                  </a:cxn>
                  <a:cxn ang="0">
                    <a:pos x="0" y="4"/>
                  </a:cxn>
                  <a:cxn ang="0">
                    <a:pos x="1" y="5"/>
                  </a:cxn>
                  <a:cxn ang="0">
                    <a:pos x="2" y="5"/>
                  </a:cxn>
                  <a:cxn ang="0">
                    <a:pos x="2" y="5"/>
                  </a:cxn>
                  <a:cxn ang="0">
                    <a:pos x="5" y="5"/>
                  </a:cxn>
                  <a:cxn ang="0">
                    <a:pos x="5" y="5"/>
                  </a:cxn>
                  <a:cxn ang="0">
                    <a:pos x="7" y="5"/>
                  </a:cxn>
                  <a:cxn ang="0">
                    <a:pos x="7" y="4"/>
                  </a:cxn>
                  <a:cxn ang="0">
                    <a:pos x="6" y="2"/>
                  </a:cxn>
                  <a:cxn ang="0">
                    <a:pos x="6" y="1"/>
                  </a:cxn>
                </a:cxnLst>
                <a:rect l="0" t="0" r="r" b="b"/>
                <a:pathLst>
                  <a:path w="7" h="5">
                    <a:moveTo>
                      <a:pt x="6" y="1"/>
                    </a:moveTo>
                    <a:lnTo>
                      <a:pt x="5" y="1"/>
                    </a:lnTo>
                    <a:lnTo>
                      <a:pt x="5" y="1"/>
                    </a:lnTo>
                    <a:lnTo>
                      <a:pt x="5" y="0"/>
                    </a:lnTo>
                    <a:lnTo>
                      <a:pt x="4" y="1"/>
                    </a:lnTo>
                    <a:lnTo>
                      <a:pt x="3" y="1"/>
                    </a:lnTo>
                    <a:lnTo>
                      <a:pt x="3" y="1"/>
                    </a:lnTo>
                    <a:lnTo>
                      <a:pt x="2" y="1"/>
                    </a:lnTo>
                    <a:lnTo>
                      <a:pt x="2" y="1"/>
                    </a:lnTo>
                    <a:lnTo>
                      <a:pt x="0" y="2"/>
                    </a:lnTo>
                    <a:lnTo>
                      <a:pt x="0" y="3"/>
                    </a:lnTo>
                    <a:lnTo>
                      <a:pt x="0" y="4"/>
                    </a:lnTo>
                    <a:lnTo>
                      <a:pt x="1" y="5"/>
                    </a:lnTo>
                    <a:lnTo>
                      <a:pt x="2" y="5"/>
                    </a:lnTo>
                    <a:lnTo>
                      <a:pt x="2" y="5"/>
                    </a:lnTo>
                    <a:lnTo>
                      <a:pt x="5" y="5"/>
                    </a:lnTo>
                    <a:lnTo>
                      <a:pt x="5" y="5"/>
                    </a:lnTo>
                    <a:lnTo>
                      <a:pt x="7" y="5"/>
                    </a:lnTo>
                    <a:lnTo>
                      <a:pt x="7" y="4"/>
                    </a:lnTo>
                    <a:lnTo>
                      <a:pt x="6" y="2"/>
                    </a:lnTo>
                    <a:lnTo>
                      <a:pt x="6"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3" name="Freeform 335"/>
              <p:cNvSpPr>
                <a:spLocks/>
              </p:cNvSpPr>
              <p:nvPr/>
            </p:nvSpPr>
            <p:spPr bwMode="auto">
              <a:xfrm>
                <a:off x="5307" y="3808"/>
                <a:ext cx="9" cy="4"/>
              </a:xfrm>
              <a:custGeom>
                <a:avLst/>
                <a:gdLst/>
                <a:ahLst/>
                <a:cxnLst>
                  <a:cxn ang="0">
                    <a:pos x="3" y="2"/>
                  </a:cxn>
                  <a:cxn ang="0">
                    <a:pos x="3" y="2"/>
                  </a:cxn>
                  <a:cxn ang="0">
                    <a:pos x="1" y="2"/>
                  </a:cxn>
                  <a:cxn ang="0">
                    <a:pos x="0" y="2"/>
                  </a:cxn>
                  <a:cxn ang="0">
                    <a:pos x="0" y="3"/>
                  </a:cxn>
                  <a:cxn ang="0">
                    <a:pos x="1" y="3"/>
                  </a:cxn>
                  <a:cxn ang="0">
                    <a:pos x="1" y="4"/>
                  </a:cxn>
                  <a:cxn ang="0">
                    <a:pos x="2" y="4"/>
                  </a:cxn>
                  <a:cxn ang="0">
                    <a:pos x="3" y="4"/>
                  </a:cxn>
                  <a:cxn ang="0">
                    <a:pos x="3" y="4"/>
                  </a:cxn>
                  <a:cxn ang="0">
                    <a:pos x="3" y="4"/>
                  </a:cxn>
                  <a:cxn ang="0">
                    <a:pos x="4" y="3"/>
                  </a:cxn>
                  <a:cxn ang="0">
                    <a:pos x="4" y="2"/>
                  </a:cxn>
                  <a:cxn ang="0">
                    <a:pos x="5" y="2"/>
                  </a:cxn>
                  <a:cxn ang="0">
                    <a:pos x="5" y="3"/>
                  </a:cxn>
                  <a:cxn ang="0">
                    <a:pos x="8" y="3"/>
                  </a:cxn>
                  <a:cxn ang="0">
                    <a:pos x="8" y="2"/>
                  </a:cxn>
                  <a:cxn ang="0">
                    <a:pos x="8" y="2"/>
                  </a:cxn>
                  <a:cxn ang="0">
                    <a:pos x="6" y="2"/>
                  </a:cxn>
                  <a:cxn ang="0">
                    <a:pos x="6" y="2"/>
                  </a:cxn>
                  <a:cxn ang="0">
                    <a:pos x="8" y="0"/>
                  </a:cxn>
                  <a:cxn ang="0">
                    <a:pos x="9" y="0"/>
                  </a:cxn>
                  <a:cxn ang="0">
                    <a:pos x="3" y="2"/>
                  </a:cxn>
                  <a:cxn ang="0">
                    <a:pos x="3" y="2"/>
                  </a:cxn>
                </a:cxnLst>
                <a:rect l="0" t="0" r="r" b="b"/>
                <a:pathLst>
                  <a:path w="9" h="4">
                    <a:moveTo>
                      <a:pt x="3" y="2"/>
                    </a:moveTo>
                    <a:lnTo>
                      <a:pt x="3" y="2"/>
                    </a:lnTo>
                    <a:lnTo>
                      <a:pt x="1" y="2"/>
                    </a:lnTo>
                    <a:lnTo>
                      <a:pt x="0" y="2"/>
                    </a:lnTo>
                    <a:lnTo>
                      <a:pt x="0" y="3"/>
                    </a:lnTo>
                    <a:lnTo>
                      <a:pt x="1" y="3"/>
                    </a:lnTo>
                    <a:lnTo>
                      <a:pt x="1" y="4"/>
                    </a:lnTo>
                    <a:lnTo>
                      <a:pt x="2" y="4"/>
                    </a:lnTo>
                    <a:lnTo>
                      <a:pt x="3" y="4"/>
                    </a:lnTo>
                    <a:lnTo>
                      <a:pt x="3" y="4"/>
                    </a:lnTo>
                    <a:lnTo>
                      <a:pt x="3" y="4"/>
                    </a:lnTo>
                    <a:lnTo>
                      <a:pt x="4" y="3"/>
                    </a:lnTo>
                    <a:lnTo>
                      <a:pt x="4" y="2"/>
                    </a:lnTo>
                    <a:lnTo>
                      <a:pt x="5" y="2"/>
                    </a:lnTo>
                    <a:lnTo>
                      <a:pt x="5" y="3"/>
                    </a:lnTo>
                    <a:lnTo>
                      <a:pt x="8" y="3"/>
                    </a:lnTo>
                    <a:lnTo>
                      <a:pt x="8" y="2"/>
                    </a:lnTo>
                    <a:lnTo>
                      <a:pt x="8" y="2"/>
                    </a:lnTo>
                    <a:lnTo>
                      <a:pt x="6" y="2"/>
                    </a:lnTo>
                    <a:lnTo>
                      <a:pt x="6" y="2"/>
                    </a:lnTo>
                    <a:lnTo>
                      <a:pt x="8" y="0"/>
                    </a:lnTo>
                    <a:lnTo>
                      <a:pt x="9" y="0"/>
                    </a:lnTo>
                    <a:lnTo>
                      <a:pt x="3" y="2"/>
                    </a:lnTo>
                    <a:lnTo>
                      <a:pt x="3"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4" name="Freeform 336"/>
              <p:cNvSpPr>
                <a:spLocks/>
              </p:cNvSpPr>
              <p:nvPr/>
            </p:nvSpPr>
            <p:spPr bwMode="auto">
              <a:xfrm>
                <a:off x="4969" y="3762"/>
                <a:ext cx="13" cy="6"/>
              </a:xfrm>
              <a:custGeom>
                <a:avLst/>
                <a:gdLst/>
                <a:ahLst/>
                <a:cxnLst>
                  <a:cxn ang="0">
                    <a:pos x="12" y="4"/>
                  </a:cxn>
                  <a:cxn ang="0">
                    <a:pos x="13" y="4"/>
                  </a:cxn>
                  <a:cxn ang="0">
                    <a:pos x="13" y="4"/>
                  </a:cxn>
                  <a:cxn ang="0">
                    <a:pos x="12" y="3"/>
                  </a:cxn>
                  <a:cxn ang="0">
                    <a:pos x="11" y="1"/>
                  </a:cxn>
                  <a:cxn ang="0">
                    <a:pos x="11" y="3"/>
                  </a:cxn>
                  <a:cxn ang="0">
                    <a:pos x="11" y="2"/>
                  </a:cxn>
                  <a:cxn ang="0">
                    <a:pos x="10" y="1"/>
                  </a:cxn>
                  <a:cxn ang="0">
                    <a:pos x="8" y="1"/>
                  </a:cxn>
                  <a:cxn ang="0">
                    <a:pos x="7" y="0"/>
                  </a:cxn>
                  <a:cxn ang="0">
                    <a:pos x="6" y="0"/>
                  </a:cxn>
                  <a:cxn ang="0">
                    <a:pos x="6" y="0"/>
                  </a:cxn>
                  <a:cxn ang="0">
                    <a:pos x="6" y="1"/>
                  </a:cxn>
                  <a:cxn ang="0">
                    <a:pos x="7" y="3"/>
                  </a:cxn>
                  <a:cxn ang="0">
                    <a:pos x="7" y="3"/>
                  </a:cxn>
                  <a:cxn ang="0">
                    <a:pos x="7" y="4"/>
                  </a:cxn>
                  <a:cxn ang="0">
                    <a:pos x="6" y="4"/>
                  </a:cxn>
                  <a:cxn ang="0">
                    <a:pos x="6" y="4"/>
                  </a:cxn>
                  <a:cxn ang="0">
                    <a:pos x="5" y="3"/>
                  </a:cxn>
                  <a:cxn ang="0">
                    <a:pos x="4" y="2"/>
                  </a:cxn>
                  <a:cxn ang="0">
                    <a:pos x="3" y="2"/>
                  </a:cxn>
                  <a:cxn ang="0">
                    <a:pos x="1" y="2"/>
                  </a:cxn>
                  <a:cxn ang="0">
                    <a:pos x="1" y="3"/>
                  </a:cxn>
                  <a:cxn ang="0">
                    <a:pos x="0" y="4"/>
                  </a:cxn>
                  <a:cxn ang="0">
                    <a:pos x="0" y="4"/>
                  </a:cxn>
                  <a:cxn ang="0">
                    <a:pos x="0" y="5"/>
                  </a:cxn>
                  <a:cxn ang="0">
                    <a:pos x="1" y="6"/>
                  </a:cxn>
                  <a:cxn ang="0">
                    <a:pos x="3" y="6"/>
                  </a:cxn>
                  <a:cxn ang="0">
                    <a:pos x="9" y="4"/>
                  </a:cxn>
                  <a:cxn ang="0">
                    <a:pos x="9" y="4"/>
                  </a:cxn>
                  <a:cxn ang="0">
                    <a:pos x="10" y="4"/>
                  </a:cxn>
                  <a:cxn ang="0">
                    <a:pos x="11" y="4"/>
                  </a:cxn>
                  <a:cxn ang="0">
                    <a:pos x="11" y="4"/>
                  </a:cxn>
                  <a:cxn ang="0">
                    <a:pos x="11" y="4"/>
                  </a:cxn>
                  <a:cxn ang="0">
                    <a:pos x="12" y="4"/>
                  </a:cxn>
                </a:cxnLst>
                <a:rect l="0" t="0" r="r" b="b"/>
                <a:pathLst>
                  <a:path w="13" h="6">
                    <a:moveTo>
                      <a:pt x="12" y="4"/>
                    </a:moveTo>
                    <a:lnTo>
                      <a:pt x="13" y="4"/>
                    </a:lnTo>
                    <a:lnTo>
                      <a:pt x="13" y="4"/>
                    </a:lnTo>
                    <a:lnTo>
                      <a:pt x="12" y="3"/>
                    </a:lnTo>
                    <a:lnTo>
                      <a:pt x="11" y="1"/>
                    </a:lnTo>
                    <a:lnTo>
                      <a:pt x="11" y="3"/>
                    </a:lnTo>
                    <a:lnTo>
                      <a:pt x="11" y="2"/>
                    </a:lnTo>
                    <a:lnTo>
                      <a:pt x="10" y="1"/>
                    </a:lnTo>
                    <a:lnTo>
                      <a:pt x="8" y="1"/>
                    </a:lnTo>
                    <a:lnTo>
                      <a:pt x="7" y="0"/>
                    </a:lnTo>
                    <a:lnTo>
                      <a:pt x="6" y="0"/>
                    </a:lnTo>
                    <a:lnTo>
                      <a:pt x="6" y="0"/>
                    </a:lnTo>
                    <a:lnTo>
                      <a:pt x="6" y="1"/>
                    </a:lnTo>
                    <a:lnTo>
                      <a:pt x="7" y="3"/>
                    </a:lnTo>
                    <a:lnTo>
                      <a:pt x="7" y="3"/>
                    </a:lnTo>
                    <a:lnTo>
                      <a:pt x="7" y="4"/>
                    </a:lnTo>
                    <a:lnTo>
                      <a:pt x="6" y="4"/>
                    </a:lnTo>
                    <a:lnTo>
                      <a:pt x="6" y="4"/>
                    </a:lnTo>
                    <a:lnTo>
                      <a:pt x="5" y="3"/>
                    </a:lnTo>
                    <a:lnTo>
                      <a:pt x="4" y="2"/>
                    </a:lnTo>
                    <a:lnTo>
                      <a:pt x="3" y="2"/>
                    </a:lnTo>
                    <a:lnTo>
                      <a:pt x="1" y="2"/>
                    </a:lnTo>
                    <a:lnTo>
                      <a:pt x="1" y="3"/>
                    </a:lnTo>
                    <a:lnTo>
                      <a:pt x="0" y="4"/>
                    </a:lnTo>
                    <a:lnTo>
                      <a:pt x="0" y="4"/>
                    </a:lnTo>
                    <a:lnTo>
                      <a:pt x="0" y="5"/>
                    </a:lnTo>
                    <a:lnTo>
                      <a:pt x="1" y="6"/>
                    </a:lnTo>
                    <a:lnTo>
                      <a:pt x="3" y="6"/>
                    </a:lnTo>
                    <a:lnTo>
                      <a:pt x="9" y="4"/>
                    </a:lnTo>
                    <a:lnTo>
                      <a:pt x="9" y="4"/>
                    </a:lnTo>
                    <a:lnTo>
                      <a:pt x="10" y="4"/>
                    </a:lnTo>
                    <a:lnTo>
                      <a:pt x="11" y="4"/>
                    </a:lnTo>
                    <a:lnTo>
                      <a:pt x="11" y="4"/>
                    </a:lnTo>
                    <a:lnTo>
                      <a:pt x="11" y="4"/>
                    </a:lnTo>
                    <a:lnTo>
                      <a:pt x="1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5" name="Freeform 337"/>
              <p:cNvSpPr>
                <a:spLocks/>
              </p:cNvSpPr>
              <p:nvPr/>
            </p:nvSpPr>
            <p:spPr bwMode="auto">
              <a:xfrm>
                <a:off x="5276" y="3919"/>
                <a:ext cx="32" cy="50"/>
              </a:xfrm>
              <a:custGeom>
                <a:avLst/>
                <a:gdLst/>
                <a:ahLst/>
                <a:cxnLst>
                  <a:cxn ang="0">
                    <a:pos x="27" y="22"/>
                  </a:cxn>
                  <a:cxn ang="0">
                    <a:pos x="25" y="25"/>
                  </a:cxn>
                  <a:cxn ang="0">
                    <a:pos x="21" y="23"/>
                  </a:cxn>
                  <a:cxn ang="0">
                    <a:pos x="18" y="22"/>
                  </a:cxn>
                  <a:cxn ang="0">
                    <a:pos x="17" y="18"/>
                  </a:cxn>
                  <a:cxn ang="0">
                    <a:pos x="16" y="16"/>
                  </a:cxn>
                  <a:cxn ang="0">
                    <a:pos x="15" y="15"/>
                  </a:cxn>
                  <a:cxn ang="0">
                    <a:pos x="16" y="18"/>
                  </a:cxn>
                  <a:cxn ang="0">
                    <a:pos x="14" y="17"/>
                  </a:cxn>
                  <a:cxn ang="0">
                    <a:pos x="12" y="17"/>
                  </a:cxn>
                  <a:cxn ang="0">
                    <a:pos x="11" y="17"/>
                  </a:cxn>
                  <a:cxn ang="0">
                    <a:pos x="12" y="16"/>
                  </a:cxn>
                  <a:cxn ang="0">
                    <a:pos x="12" y="15"/>
                  </a:cxn>
                  <a:cxn ang="0">
                    <a:pos x="9" y="10"/>
                  </a:cxn>
                  <a:cxn ang="0">
                    <a:pos x="8" y="10"/>
                  </a:cxn>
                  <a:cxn ang="0">
                    <a:pos x="10" y="10"/>
                  </a:cxn>
                  <a:cxn ang="0">
                    <a:pos x="10" y="8"/>
                  </a:cxn>
                  <a:cxn ang="0">
                    <a:pos x="8" y="7"/>
                  </a:cxn>
                  <a:cxn ang="0">
                    <a:pos x="8" y="6"/>
                  </a:cxn>
                  <a:cxn ang="0">
                    <a:pos x="7" y="4"/>
                  </a:cxn>
                  <a:cxn ang="0">
                    <a:pos x="5" y="4"/>
                  </a:cxn>
                  <a:cxn ang="0">
                    <a:pos x="4" y="3"/>
                  </a:cxn>
                  <a:cxn ang="0">
                    <a:pos x="2" y="3"/>
                  </a:cxn>
                  <a:cxn ang="0">
                    <a:pos x="1" y="0"/>
                  </a:cxn>
                  <a:cxn ang="0">
                    <a:pos x="0" y="0"/>
                  </a:cxn>
                  <a:cxn ang="0">
                    <a:pos x="2" y="5"/>
                  </a:cxn>
                  <a:cxn ang="0">
                    <a:pos x="4" y="7"/>
                  </a:cxn>
                  <a:cxn ang="0">
                    <a:pos x="4" y="7"/>
                  </a:cxn>
                  <a:cxn ang="0">
                    <a:pos x="8" y="12"/>
                  </a:cxn>
                  <a:cxn ang="0">
                    <a:pos x="8" y="11"/>
                  </a:cxn>
                  <a:cxn ang="0">
                    <a:pos x="8" y="13"/>
                  </a:cxn>
                  <a:cxn ang="0">
                    <a:pos x="9" y="15"/>
                  </a:cxn>
                  <a:cxn ang="0">
                    <a:pos x="10" y="18"/>
                  </a:cxn>
                  <a:cxn ang="0">
                    <a:pos x="12" y="18"/>
                  </a:cxn>
                  <a:cxn ang="0">
                    <a:pos x="10" y="18"/>
                  </a:cxn>
                  <a:cxn ang="0">
                    <a:pos x="12" y="20"/>
                  </a:cxn>
                  <a:cxn ang="0">
                    <a:pos x="12" y="22"/>
                  </a:cxn>
                  <a:cxn ang="0">
                    <a:pos x="12" y="25"/>
                  </a:cxn>
                  <a:cxn ang="0">
                    <a:pos x="9" y="31"/>
                  </a:cxn>
                  <a:cxn ang="0">
                    <a:pos x="6" y="34"/>
                  </a:cxn>
                  <a:cxn ang="0">
                    <a:pos x="11" y="37"/>
                  </a:cxn>
                  <a:cxn ang="0">
                    <a:pos x="14" y="41"/>
                  </a:cxn>
                  <a:cxn ang="0">
                    <a:pos x="12" y="46"/>
                  </a:cxn>
                  <a:cxn ang="0">
                    <a:pos x="12" y="48"/>
                  </a:cxn>
                  <a:cxn ang="0">
                    <a:pos x="17" y="48"/>
                  </a:cxn>
                  <a:cxn ang="0">
                    <a:pos x="23" y="35"/>
                  </a:cxn>
                  <a:cxn ang="0">
                    <a:pos x="25" y="32"/>
                  </a:cxn>
                  <a:cxn ang="0">
                    <a:pos x="28" y="32"/>
                  </a:cxn>
                  <a:cxn ang="0">
                    <a:pos x="29" y="32"/>
                  </a:cxn>
                  <a:cxn ang="0">
                    <a:pos x="29" y="31"/>
                  </a:cxn>
                  <a:cxn ang="0">
                    <a:pos x="32" y="22"/>
                  </a:cxn>
                </a:cxnLst>
                <a:rect l="0" t="0" r="r" b="b"/>
                <a:pathLst>
                  <a:path w="32" h="50">
                    <a:moveTo>
                      <a:pt x="30" y="21"/>
                    </a:moveTo>
                    <a:lnTo>
                      <a:pt x="29" y="22"/>
                    </a:lnTo>
                    <a:lnTo>
                      <a:pt x="27" y="22"/>
                    </a:lnTo>
                    <a:lnTo>
                      <a:pt x="27" y="24"/>
                    </a:lnTo>
                    <a:lnTo>
                      <a:pt x="26" y="24"/>
                    </a:lnTo>
                    <a:lnTo>
                      <a:pt x="25" y="25"/>
                    </a:lnTo>
                    <a:lnTo>
                      <a:pt x="24" y="24"/>
                    </a:lnTo>
                    <a:lnTo>
                      <a:pt x="23" y="24"/>
                    </a:lnTo>
                    <a:lnTo>
                      <a:pt x="21" y="23"/>
                    </a:lnTo>
                    <a:lnTo>
                      <a:pt x="19" y="22"/>
                    </a:lnTo>
                    <a:lnTo>
                      <a:pt x="19" y="22"/>
                    </a:lnTo>
                    <a:lnTo>
                      <a:pt x="18" y="22"/>
                    </a:lnTo>
                    <a:lnTo>
                      <a:pt x="18" y="20"/>
                    </a:lnTo>
                    <a:lnTo>
                      <a:pt x="17" y="19"/>
                    </a:lnTo>
                    <a:lnTo>
                      <a:pt x="17" y="18"/>
                    </a:lnTo>
                    <a:lnTo>
                      <a:pt x="17" y="18"/>
                    </a:lnTo>
                    <a:lnTo>
                      <a:pt x="17" y="16"/>
                    </a:lnTo>
                    <a:lnTo>
                      <a:pt x="16" y="16"/>
                    </a:lnTo>
                    <a:lnTo>
                      <a:pt x="16" y="15"/>
                    </a:lnTo>
                    <a:lnTo>
                      <a:pt x="16" y="15"/>
                    </a:lnTo>
                    <a:lnTo>
                      <a:pt x="15" y="15"/>
                    </a:lnTo>
                    <a:lnTo>
                      <a:pt x="15" y="15"/>
                    </a:lnTo>
                    <a:lnTo>
                      <a:pt x="15" y="15"/>
                    </a:lnTo>
                    <a:lnTo>
                      <a:pt x="16" y="18"/>
                    </a:lnTo>
                    <a:lnTo>
                      <a:pt x="15" y="19"/>
                    </a:lnTo>
                    <a:lnTo>
                      <a:pt x="14" y="18"/>
                    </a:lnTo>
                    <a:lnTo>
                      <a:pt x="14" y="17"/>
                    </a:lnTo>
                    <a:lnTo>
                      <a:pt x="13" y="17"/>
                    </a:lnTo>
                    <a:lnTo>
                      <a:pt x="13" y="17"/>
                    </a:lnTo>
                    <a:lnTo>
                      <a:pt x="12" y="17"/>
                    </a:lnTo>
                    <a:lnTo>
                      <a:pt x="12" y="17"/>
                    </a:lnTo>
                    <a:lnTo>
                      <a:pt x="12" y="17"/>
                    </a:lnTo>
                    <a:lnTo>
                      <a:pt x="11" y="17"/>
                    </a:lnTo>
                    <a:lnTo>
                      <a:pt x="11" y="16"/>
                    </a:lnTo>
                    <a:lnTo>
                      <a:pt x="11" y="16"/>
                    </a:lnTo>
                    <a:lnTo>
                      <a:pt x="12" y="16"/>
                    </a:lnTo>
                    <a:lnTo>
                      <a:pt x="12" y="15"/>
                    </a:lnTo>
                    <a:lnTo>
                      <a:pt x="11" y="15"/>
                    </a:lnTo>
                    <a:lnTo>
                      <a:pt x="12" y="15"/>
                    </a:lnTo>
                    <a:lnTo>
                      <a:pt x="12" y="14"/>
                    </a:lnTo>
                    <a:lnTo>
                      <a:pt x="10" y="11"/>
                    </a:lnTo>
                    <a:lnTo>
                      <a:pt x="9" y="10"/>
                    </a:lnTo>
                    <a:lnTo>
                      <a:pt x="9" y="10"/>
                    </a:lnTo>
                    <a:lnTo>
                      <a:pt x="9" y="10"/>
                    </a:lnTo>
                    <a:lnTo>
                      <a:pt x="8" y="10"/>
                    </a:lnTo>
                    <a:lnTo>
                      <a:pt x="8" y="9"/>
                    </a:lnTo>
                    <a:lnTo>
                      <a:pt x="9" y="9"/>
                    </a:lnTo>
                    <a:lnTo>
                      <a:pt x="10" y="10"/>
                    </a:lnTo>
                    <a:lnTo>
                      <a:pt x="10" y="10"/>
                    </a:lnTo>
                    <a:lnTo>
                      <a:pt x="10" y="9"/>
                    </a:lnTo>
                    <a:lnTo>
                      <a:pt x="10" y="8"/>
                    </a:lnTo>
                    <a:lnTo>
                      <a:pt x="10" y="8"/>
                    </a:lnTo>
                    <a:lnTo>
                      <a:pt x="9" y="7"/>
                    </a:lnTo>
                    <a:lnTo>
                      <a:pt x="8" y="7"/>
                    </a:lnTo>
                    <a:lnTo>
                      <a:pt x="8" y="6"/>
                    </a:lnTo>
                    <a:lnTo>
                      <a:pt x="8" y="6"/>
                    </a:lnTo>
                    <a:lnTo>
                      <a:pt x="8" y="6"/>
                    </a:lnTo>
                    <a:lnTo>
                      <a:pt x="7" y="5"/>
                    </a:lnTo>
                    <a:lnTo>
                      <a:pt x="8" y="5"/>
                    </a:lnTo>
                    <a:lnTo>
                      <a:pt x="7" y="4"/>
                    </a:lnTo>
                    <a:lnTo>
                      <a:pt x="6" y="4"/>
                    </a:lnTo>
                    <a:lnTo>
                      <a:pt x="5" y="4"/>
                    </a:lnTo>
                    <a:lnTo>
                      <a:pt x="5" y="4"/>
                    </a:lnTo>
                    <a:lnTo>
                      <a:pt x="4" y="4"/>
                    </a:lnTo>
                    <a:lnTo>
                      <a:pt x="4" y="3"/>
                    </a:lnTo>
                    <a:lnTo>
                      <a:pt x="4" y="3"/>
                    </a:lnTo>
                    <a:lnTo>
                      <a:pt x="3" y="4"/>
                    </a:lnTo>
                    <a:lnTo>
                      <a:pt x="3" y="4"/>
                    </a:lnTo>
                    <a:lnTo>
                      <a:pt x="2" y="3"/>
                    </a:lnTo>
                    <a:lnTo>
                      <a:pt x="2" y="3"/>
                    </a:lnTo>
                    <a:lnTo>
                      <a:pt x="1" y="1"/>
                    </a:lnTo>
                    <a:lnTo>
                      <a:pt x="1" y="0"/>
                    </a:lnTo>
                    <a:lnTo>
                      <a:pt x="1" y="0"/>
                    </a:lnTo>
                    <a:lnTo>
                      <a:pt x="1" y="0"/>
                    </a:lnTo>
                    <a:lnTo>
                      <a:pt x="0" y="0"/>
                    </a:lnTo>
                    <a:lnTo>
                      <a:pt x="2" y="4"/>
                    </a:lnTo>
                    <a:lnTo>
                      <a:pt x="2" y="4"/>
                    </a:lnTo>
                    <a:lnTo>
                      <a:pt x="2" y="5"/>
                    </a:lnTo>
                    <a:lnTo>
                      <a:pt x="3" y="6"/>
                    </a:lnTo>
                    <a:lnTo>
                      <a:pt x="4" y="7"/>
                    </a:lnTo>
                    <a:lnTo>
                      <a:pt x="4" y="7"/>
                    </a:lnTo>
                    <a:lnTo>
                      <a:pt x="5" y="6"/>
                    </a:lnTo>
                    <a:lnTo>
                      <a:pt x="5" y="6"/>
                    </a:lnTo>
                    <a:lnTo>
                      <a:pt x="4" y="7"/>
                    </a:lnTo>
                    <a:lnTo>
                      <a:pt x="4" y="7"/>
                    </a:lnTo>
                    <a:lnTo>
                      <a:pt x="8" y="13"/>
                    </a:lnTo>
                    <a:lnTo>
                      <a:pt x="8" y="12"/>
                    </a:lnTo>
                    <a:lnTo>
                      <a:pt x="8" y="12"/>
                    </a:lnTo>
                    <a:lnTo>
                      <a:pt x="8" y="12"/>
                    </a:lnTo>
                    <a:lnTo>
                      <a:pt x="8" y="11"/>
                    </a:lnTo>
                    <a:lnTo>
                      <a:pt x="8" y="12"/>
                    </a:lnTo>
                    <a:lnTo>
                      <a:pt x="8" y="13"/>
                    </a:lnTo>
                    <a:lnTo>
                      <a:pt x="8" y="13"/>
                    </a:lnTo>
                    <a:lnTo>
                      <a:pt x="9" y="14"/>
                    </a:lnTo>
                    <a:lnTo>
                      <a:pt x="9" y="14"/>
                    </a:lnTo>
                    <a:lnTo>
                      <a:pt x="9" y="15"/>
                    </a:lnTo>
                    <a:lnTo>
                      <a:pt x="9" y="15"/>
                    </a:lnTo>
                    <a:lnTo>
                      <a:pt x="8" y="14"/>
                    </a:lnTo>
                    <a:lnTo>
                      <a:pt x="10" y="18"/>
                    </a:lnTo>
                    <a:lnTo>
                      <a:pt x="11" y="17"/>
                    </a:lnTo>
                    <a:lnTo>
                      <a:pt x="12" y="18"/>
                    </a:lnTo>
                    <a:lnTo>
                      <a:pt x="12" y="18"/>
                    </a:lnTo>
                    <a:lnTo>
                      <a:pt x="12" y="18"/>
                    </a:lnTo>
                    <a:lnTo>
                      <a:pt x="11" y="18"/>
                    </a:lnTo>
                    <a:lnTo>
                      <a:pt x="10" y="18"/>
                    </a:lnTo>
                    <a:lnTo>
                      <a:pt x="11" y="19"/>
                    </a:lnTo>
                    <a:lnTo>
                      <a:pt x="12" y="20"/>
                    </a:lnTo>
                    <a:lnTo>
                      <a:pt x="12" y="20"/>
                    </a:lnTo>
                    <a:lnTo>
                      <a:pt x="12" y="21"/>
                    </a:lnTo>
                    <a:lnTo>
                      <a:pt x="12" y="22"/>
                    </a:lnTo>
                    <a:lnTo>
                      <a:pt x="12" y="22"/>
                    </a:lnTo>
                    <a:lnTo>
                      <a:pt x="12" y="23"/>
                    </a:lnTo>
                    <a:lnTo>
                      <a:pt x="12" y="25"/>
                    </a:lnTo>
                    <a:lnTo>
                      <a:pt x="12" y="25"/>
                    </a:lnTo>
                    <a:lnTo>
                      <a:pt x="11" y="25"/>
                    </a:lnTo>
                    <a:lnTo>
                      <a:pt x="10" y="30"/>
                    </a:lnTo>
                    <a:lnTo>
                      <a:pt x="9" y="31"/>
                    </a:lnTo>
                    <a:lnTo>
                      <a:pt x="7" y="32"/>
                    </a:lnTo>
                    <a:lnTo>
                      <a:pt x="6" y="33"/>
                    </a:lnTo>
                    <a:lnTo>
                      <a:pt x="6" y="34"/>
                    </a:lnTo>
                    <a:lnTo>
                      <a:pt x="7" y="35"/>
                    </a:lnTo>
                    <a:lnTo>
                      <a:pt x="8" y="36"/>
                    </a:lnTo>
                    <a:lnTo>
                      <a:pt x="11" y="37"/>
                    </a:lnTo>
                    <a:lnTo>
                      <a:pt x="12" y="38"/>
                    </a:lnTo>
                    <a:lnTo>
                      <a:pt x="14" y="40"/>
                    </a:lnTo>
                    <a:lnTo>
                      <a:pt x="14" y="41"/>
                    </a:lnTo>
                    <a:lnTo>
                      <a:pt x="13" y="44"/>
                    </a:lnTo>
                    <a:lnTo>
                      <a:pt x="12" y="45"/>
                    </a:lnTo>
                    <a:lnTo>
                      <a:pt x="12" y="46"/>
                    </a:lnTo>
                    <a:lnTo>
                      <a:pt x="11" y="47"/>
                    </a:lnTo>
                    <a:lnTo>
                      <a:pt x="11" y="47"/>
                    </a:lnTo>
                    <a:lnTo>
                      <a:pt x="12" y="48"/>
                    </a:lnTo>
                    <a:lnTo>
                      <a:pt x="13" y="48"/>
                    </a:lnTo>
                    <a:lnTo>
                      <a:pt x="15" y="50"/>
                    </a:lnTo>
                    <a:lnTo>
                      <a:pt x="17" y="48"/>
                    </a:lnTo>
                    <a:lnTo>
                      <a:pt x="24" y="36"/>
                    </a:lnTo>
                    <a:lnTo>
                      <a:pt x="23" y="36"/>
                    </a:lnTo>
                    <a:lnTo>
                      <a:pt x="23" y="35"/>
                    </a:lnTo>
                    <a:lnTo>
                      <a:pt x="23" y="35"/>
                    </a:lnTo>
                    <a:lnTo>
                      <a:pt x="23" y="35"/>
                    </a:lnTo>
                    <a:lnTo>
                      <a:pt x="25" y="32"/>
                    </a:lnTo>
                    <a:lnTo>
                      <a:pt x="26" y="32"/>
                    </a:lnTo>
                    <a:lnTo>
                      <a:pt x="28" y="32"/>
                    </a:lnTo>
                    <a:lnTo>
                      <a:pt x="28" y="32"/>
                    </a:lnTo>
                    <a:lnTo>
                      <a:pt x="29" y="33"/>
                    </a:lnTo>
                    <a:lnTo>
                      <a:pt x="29" y="33"/>
                    </a:lnTo>
                    <a:lnTo>
                      <a:pt x="29" y="32"/>
                    </a:lnTo>
                    <a:lnTo>
                      <a:pt x="29" y="32"/>
                    </a:lnTo>
                    <a:lnTo>
                      <a:pt x="29" y="31"/>
                    </a:lnTo>
                    <a:lnTo>
                      <a:pt x="29" y="31"/>
                    </a:lnTo>
                    <a:lnTo>
                      <a:pt x="29" y="29"/>
                    </a:lnTo>
                    <a:lnTo>
                      <a:pt x="30" y="29"/>
                    </a:lnTo>
                    <a:lnTo>
                      <a:pt x="32" y="22"/>
                    </a:lnTo>
                    <a:lnTo>
                      <a:pt x="30" y="22"/>
                    </a:lnTo>
                    <a:lnTo>
                      <a:pt x="30" y="2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6" name="Freeform 338"/>
              <p:cNvSpPr>
                <a:spLocks/>
              </p:cNvSpPr>
              <p:nvPr/>
            </p:nvSpPr>
            <p:spPr bwMode="auto">
              <a:xfrm>
                <a:off x="5019" y="3734"/>
                <a:ext cx="7" cy="5"/>
              </a:xfrm>
              <a:custGeom>
                <a:avLst/>
                <a:gdLst/>
                <a:ahLst/>
                <a:cxnLst>
                  <a:cxn ang="0">
                    <a:pos x="4" y="0"/>
                  </a:cxn>
                  <a:cxn ang="0">
                    <a:pos x="1" y="1"/>
                  </a:cxn>
                  <a:cxn ang="0">
                    <a:pos x="0" y="1"/>
                  </a:cxn>
                  <a:cxn ang="0">
                    <a:pos x="0" y="1"/>
                  </a:cxn>
                  <a:cxn ang="0">
                    <a:pos x="0" y="1"/>
                  </a:cxn>
                  <a:cxn ang="0">
                    <a:pos x="0" y="2"/>
                  </a:cxn>
                  <a:cxn ang="0">
                    <a:pos x="0" y="3"/>
                  </a:cxn>
                  <a:cxn ang="0">
                    <a:pos x="2" y="4"/>
                  </a:cxn>
                  <a:cxn ang="0">
                    <a:pos x="4" y="5"/>
                  </a:cxn>
                  <a:cxn ang="0">
                    <a:pos x="7" y="4"/>
                  </a:cxn>
                  <a:cxn ang="0">
                    <a:pos x="7" y="3"/>
                  </a:cxn>
                  <a:cxn ang="0">
                    <a:pos x="7" y="2"/>
                  </a:cxn>
                  <a:cxn ang="0">
                    <a:pos x="6" y="2"/>
                  </a:cxn>
                  <a:cxn ang="0">
                    <a:pos x="6" y="2"/>
                  </a:cxn>
                  <a:cxn ang="0">
                    <a:pos x="4" y="0"/>
                  </a:cxn>
                </a:cxnLst>
                <a:rect l="0" t="0" r="r" b="b"/>
                <a:pathLst>
                  <a:path w="7" h="5">
                    <a:moveTo>
                      <a:pt x="4" y="0"/>
                    </a:moveTo>
                    <a:lnTo>
                      <a:pt x="1" y="1"/>
                    </a:lnTo>
                    <a:lnTo>
                      <a:pt x="0" y="1"/>
                    </a:lnTo>
                    <a:lnTo>
                      <a:pt x="0" y="1"/>
                    </a:lnTo>
                    <a:lnTo>
                      <a:pt x="0" y="1"/>
                    </a:lnTo>
                    <a:lnTo>
                      <a:pt x="0" y="2"/>
                    </a:lnTo>
                    <a:lnTo>
                      <a:pt x="0" y="3"/>
                    </a:lnTo>
                    <a:lnTo>
                      <a:pt x="2" y="4"/>
                    </a:lnTo>
                    <a:lnTo>
                      <a:pt x="4" y="5"/>
                    </a:lnTo>
                    <a:lnTo>
                      <a:pt x="7" y="4"/>
                    </a:lnTo>
                    <a:lnTo>
                      <a:pt x="7" y="3"/>
                    </a:lnTo>
                    <a:lnTo>
                      <a:pt x="7" y="2"/>
                    </a:lnTo>
                    <a:lnTo>
                      <a:pt x="6" y="2"/>
                    </a:lnTo>
                    <a:lnTo>
                      <a:pt x="6" y="2"/>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7" name="Freeform 339"/>
              <p:cNvSpPr>
                <a:spLocks/>
              </p:cNvSpPr>
              <p:nvPr/>
            </p:nvSpPr>
            <p:spPr bwMode="auto">
              <a:xfrm>
                <a:off x="4997" y="3746"/>
                <a:ext cx="1" cy="2"/>
              </a:xfrm>
              <a:custGeom>
                <a:avLst/>
                <a:gdLst/>
                <a:ahLst/>
                <a:cxnLst>
                  <a:cxn ang="0">
                    <a:pos x="1" y="2"/>
                  </a:cxn>
                  <a:cxn ang="0">
                    <a:pos x="1" y="1"/>
                  </a:cxn>
                  <a:cxn ang="0">
                    <a:pos x="1" y="0"/>
                  </a:cxn>
                  <a:cxn ang="0">
                    <a:pos x="0" y="0"/>
                  </a:cxn>
                  <a:cxn ang="0">
                    <a:pos x="0" y="0"/>
                  </a:cxn>
                  <a:cxn ang="0">
                    <a:pos x="0" y="0"/>
                  </a:cxn>
                  <a:cxn ang="0">
                    <a:pos x="0" y="1"/>
                  </a:cxn>
                  <a:cxn ang="0">
                    <a:pos x="1" y="2"/>
                  </a:cxn>
                  <a:cxn ang="0">
                    <a:pos x="1" y="2"/>
                  </a:cxn>
                </a:cxnLst>
                <a:rect l="0" t="0" r="r" b="b"/>
                <a:pathLst>
                  <a:path w="1" h="2">
                    <a:moveTo>
                      <a:pt x="1" y="2"/>
                    </a:moveTo>
                    <a:lnTo>
                      <a:pt x="1" y="1"/>
                    </a:lnTo>
                    <a:lnTo>
                      <a:pt x="1" y="0"/>
                    </a:lnTo>
                    <a:lnTo>
                      <a:pt x="0" y="0"/>
                    </a:lnTo>
                    <a:lnTo>
                      <a:pt x="0" y="0"/>
                    </a:lnTo>
                    <a:lnTo>
                      <a:pt x="0" y="0"/>
                    </a:lnTo>
                    <a:lnTo>
                      <a:pt x="0" y="1"/>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8" name="Freeform 340"/>
              <p:cNvSpPr>
                <a:spLocks/>
              </p:cNvSpPr>
              <p:nvPr/>
            </p:nvSpPr>
            <p:spPr bwMode="auto">
              <a:xfrm>
                <a:off x="5256" y="3826"/>
                <a:ext cx="1" cy="2"/>
              </a:xfrm>
              <a:custGeom>
                <a:avLst/>
                <a:gdLst/>
                <a:ahLst/>
                <a:cxnLst>
                  <a:cxn ang="0">
                    <a:pos x="1" y="1"/>
                  </a:cxn>
                  <a:cxn ang="0">
                    <a:pos x="1" y="0"/>
                  </a:cxn>
                  <a:cxn ang="0">
                    <a:pos x="0" y="0"/>
                  </a:cxn>
                  <a:cxn ang="0">
                    <a:pos x="0" y="0"/>
                  </a:cxn>
                  <a:cxn ang="0">
                    <a:pos x="0" y="1"/>
                  </a:cxn>
                  <a:cxn ang="0">
                    <a:pos x="1" y="1"/>
                  </a:cxn>
                  <a:cxn ang="0">
                    <a:pos x="1" y="2"/>
                  </a:cxn>
                  <a:cxn ang="0">
                    <a:pos x="1" y="1"/>
                  </a:cxn>
                </a:cxnLst>
                <a:rect l="0" t="0" r="r" b="b"/>
                <a:pathLst>
                  <a:path w="1" h="2">
                    <a:moveTo>
                      <a:pt x="1" y="1"/>
                    </a:moveTo>
                    <a:lnTo>
                      <a:pt x="1" y="0"/>
                    </a:lnTo>
                    <a:lnTo>
                      <a:pt x="0" y="0"/>
                    </a:lnTo>
                    <a:lnTo>
                      <a:pt x="0" y="0"/>
                    </a:lnTo>
                    <a:lnTo>
                      <a:pt x="0" y="1"/>
                    </a:lnTo>
                    <a:lnTo>
                      <a:pt x="1" y="1"/>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29" name="Freeform 341"/>
              <p:cNvSpPr>
                <a:spLocks/>
              </p:cNvSpPr>
              <p:nvPr/>
            </p:nvSpPr>
            <p:spPr bwMode="auto">
              <a:xfrm>
                <a:off x="5002" y="3776"/>
                <a:ext cx="3" cy="2"/>
              </a:xfrm>
              <a:custGeom>
                <a:avLst/>
                <a:gdLst/>
                <a:ahLst/>
                <a:cxnLst>
                  <a:cxn ang="0">
                    <a:pos x="1" y="2"/>
                  </a:cxn>
                  <a:cxn ang="0">
                    <a:pos x="3" y="1"/>
                  </a:cxn>
                  <a:cxn ang="0">
                    <a:pos x="3" y="1"/>
                  </a:cxn>
                  <a:cxn ang="0">
                    <a:pos x="3" y="0"/>
                  </a:cxn>
                  <a:cxn ang="0">
                    <a:pos x="1" y="1"/>
                  </a:cxn>
                  <a:cxn ang="0">
                    <a:pos x="0" y="1"/>
                  </a:cxn>
                  <a:cxn ang="0">
                    <a:pos x="0" y="2"/>
                  </a:cxn>
                  <a:cxn ang="0">
                    <a:pos x="1" y="2"/>
                  </a:cxn>
                  <a:cxn ang="0">
                    <a:pos x="1" y="2"/>
                  </a:cxn>
                </a:cxnLst>
                <a:rect l="0" t="0" r="r" b="b"/>
                <a:pathLst>
                  <a:path w="3" h="2">
                    <a:moveTo>
                      <a:pt x="1" y="2"/>
                    </a:moveTo>
                    <a:lnTo>
                      <a:pt x="3" y="1"/>
                    </a:lnTo>
                    <a:lnTo>
                      <a:pt x="3" y="1"/>
                    </a:lnTo>
                    <a:lnTo>
                      <a:pt x="3" y="0"/>
                    </a:lnTo>
                    <a:lnTo>
                      <a:pt x="1" y="1"/>
                    </a:lnTo>
                    <a:lnTo>
                      <a:pt x="0" y="1"/>
                    </a:lnTo>
                    <a:lnTo>
                      <a:pt x="0" y="2"/>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0" name="Freeform 342"/>
              <p:cNvSpPr>
                <a:spLocks/>
              </p:cNvSpPr>
              <p:nvPr/>
            </p:nvSpPr>
            <p:spPr bwMode="auto">
              <a:xfrm>
                <a:off x="5355" y="3792"/>
                <a:ext cx="4" cy="3"/>
              </a:xfrm>
              <a:custGeom>
                <a:avLst/>
                <a:gdLst/>
                <a:ahLst/>
                <a:cxnLst>
                  <a:cxn ang="0">
                    <a:pos x="2" y="0"/>
                  </a:cxn>
                  <a:cxn ang="0">
                    <a:pos x="0" y="0"/>
                  </a:cxn>
                  <a:cxn ang="0">
                    <a:pos x="0" y="0"/>
                  </a:cxn>
                  <a:cxn ang="0">
                    <a:pos x="0" y="0"/>
                  </a:cxn>
                  <a:cxn ang="0">
                    <a:pos x="0" y="1"/>
                  </a:cxn>
                  <a:cxn ang="0">
                    <a:pos x="1" y="1"/>
                  </a:cxn>
                  <a:cxn ang="0">
                    <a:pos x="1" y="2"/>
                  </a:cxn>
                  <a:cxn ang="0">
                    <a:pos x="2" y="2"/>
                  </a:cxn>
                  <a:cxn ang="0">
                    <a:pos x="2" y="3"/>
                  </a:cxn>
                  <a:cxn ang="0">
                    <a:pos x="3" y="2"/>
                  </a:cxn>
                  <a:cxn ang="0">
                    <a:pos x="4" y="3"/>
                  </a:cxn>
                  <a:cxn ang="0">
                    <a:pos x="4" y="2"/>
                  </a:cxn>
                  <a:cxn ang="0">
                    <a:pos x="3" y="0"/>
                  </a:cxn>
                  <a:cxn ang="0">
                    <a:pos x="2" y="0"/>
                  </a:cxn>
                </a:cxnLst>
                <a:rect l="0" t="0" r="r" b="b"/>
                <a:pathLst>
                  <a:path w="4" h="3">
                    <a:moveTo>
                      <a:pt x="2" y="0"/>
                    </a:moveTo>
                    <a:lnTo>
                      <a:pt x="0" y="0"/>
                    </a:lnTo>
                    <a:lnTo>
                      <a:pt x="0" y="0"/>
                    </a:lnTo>
                    <a:lnTo>
                      <a:pt x="0" y="0"/>
                    </a:lnTo>
                    <a:lnTo>
                      <a:pt x="0" y="1"/>
                    </a:lnTo>
                    <a:lnTo>
                      <a:pt x="1" y="1"/>
                    </a:lnTo>
                    <a:lnTo>
                      <a:pt x="1" y="2"/>
                    </a:lnTo>
                    <a:lnTo>
                      <a:pt x="2" y="2"/>
                    </a:lnTo>
                    <a:lnTo>
                      <a:pt x="2" y="3"/>
                    </a:lnTo>
                    <a:lnTo>
                      <a:pt x="3" y="2"/>
                    </a:lnTo>
                    <a:lnTo>
                      <a:pt x="4" y="3"/>
                    </a:lnTo>
                    <a:lnTo>
                      <a:pt x="4" y="2"/>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1" name="Freeform 343"/>
              <p:cNvSpPr>
                <a:spLocks/>
              </p:cNvSpPr>
              <p:nvPr/>
            </p:nvSpPr>
            <p:spPr bwMode="auto">
              <a:xfrm>
                <a:off x="5342" y="3836"/>
                <a:ext cx="1" cy="1"/>
              </a:xfrm>
              <a:custGeom>
                <a:avLst/>
                <a:gdLst/>
                <a:ahLst/>
                <a:cxnLst>
                  <a:cxn ang="0">
                    <a:pos x="0" y="0"/>
                  </a:cxn>
                  <a:cxn ang="0">
                    <a:pos x="0" y="1"/>
                  </a:cxn>
                  <a:cxn ang="0">
                    <a:pos x="0" y="1"/>
                  </a:cxn>
                  <a:cxn ang="0">
                    <a:pos x="1" y="1"/>
                  </a:cxn>
                  <a:cxn ang="0">
                    <a:pos x="1" y="1"/>
                  </a:cxn>
                  <a:cxn ang="0">
                    <a:pos x="1" y="0"/>
                  </a:cxn>
                  <a:cxn ang="0">
                    <a:pos x="1" y="0"/>
                  </a:cxn>
                  <a:cxn ang="0">
                    <a:pos x="0" y="0"/>
                  </a:cxn>
                </a:cxnLst>
                <a:rect l="0" t="0" r="r" b="b"/>
                <a:pathLst>
                  <a:path w="1" h="1">
                    <a:moveTo>
                      <a:pt x="0" y="0"/>
                    </a:moveTo>
                    <a:lnTo>
                      <a:pt x="0" y="1"/>
                    </a:lnTo>
                    <a:lnTo>
                      <a:pt x="0" y="1"/>
                    </a:lnTo>
                    <a:lnTo>
                      <a:pt x="1" y="1"/>
                    </a:lnTo>
                    <a:lnTo>
                      <a:pt x="1" y="1"/>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2" name="Rectangle 344"/>
              <p:cNvSpPr>
                <a:spLocks noChangeArrowheads="1"/>
              </p:cNvSpPr>
              <p:nvPr/>
            </p:nvSpPr>
            <p:spPr bwMode="auto">
              <a:xfrm>
                <a:off x="5355" y="3733"/>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3" name="Freeform 345"/>
              <p:cNvSpPr>
                <a:spLocks/>
              </p:cNvSpPr>
              <p:nvPr/>
            </p:nvSpPr>
            <p:spPr bwMode="auto">
              <a:xfrm>
                <a:off x="5368" y="3738"/>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4" name="Freeform 346"/>
              <p:cNvSpPr>
                <a:spLocks/>
              </p:cNvSpPr>
              <p:nvPr/>
            </p:nvSpPr>
            <p:spPr bwMode="auto">
              <a:xfrm>
                <a:off x="4999" y="3744"/>
                <a:ext cx="2" cy="4"/>
              </a:xfrm>
              <a:custGeom>
                <a:avLst/>
                <a:gdLst/>
                <a:ahLst/>
                <a:cxnLst>
                  <a:cxn ang="0">
                    <a:pos x="2" y="0"/>
                  </a:cxn>
                  <a:cxn ang="0">
                    <a:pos x="1" y="0"/>
                  </a:cxn>
                  <a:cxn ang="0">
                    <a:pos x="0" y="0"/>
                  </a:cxn>
                  <a:cxn ang="0">
                    <a:pos x="0" y="3"/>
                  </a:cxn>
                  <a:cxn ang="0">
                    <a:pos x="1" y="4"/>
                  </a:cxn>
                  <a:cxn ang="0">
                    <a:pos x="2" y="3"/>
                  </a:cxn>
                  <a:cxn ang="0">
                    <a:pos x="2" y="4"/>
                  </a:cxn>
                  <a:cxn ang="0">
                    <a:pos x="2" y="1"/>
                  </a:cxn>
                  <a:cxn ang="0">
                    <a:pos x="2" y="0"/>
                  </a:cxn>
                  <a:cxn ang="0">
                    <a:pos x="2" y="0"/>
                  </a:cxn>
                </a:cxnLst>
                <a:rect l="0" t="0" r="r" b="b"/>
                <a:pathLst>
                  <a:path w="2" h="4">
                    <a:moveTo>
                      <a:pt x="2" y="0"/>
                    </a:moveTo>
                    <a:lnTo>
                      <a:pt x="1" y="0"/>
                    </a:lnTo>
                    <a:lnTo>
                      <a:pt x="0" y="0"/>
                    </a:lnTo>
                    <a:lnTo>
                      <a:pt x="0" y="3"/>
                    </a:lnTo>
                    <a:lnTo>
                      <a:pt x="1" y="4"/>
                    </a:lnTo>
                    <a:lnTo>
                      <a:pt x="2" y="3"/>
                    </a:lnTo>
                    <a:lnTo>
                      <a:pt x="2" y="4"/>
                    </a:lnTo>
                    <a:lnTo>
                      <a:pt x="2"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5" name="Freeform 347"/>
              <p:cNvSpPr>
                <a:spLocks/>
              </p:cNvSpPr>
              <p:nvPr/>
            </p:nvSpPr>
            <p:spPr bwMode="auto">
              <a:xfrm>
                <a:off x="5006" y="3764"/>
                <a:ext cx="20" cy="11"/>
              </a:xfrm>
              <a:custGeom>
                <a:avLst/>
                <a:gdLst/>
                <a:ahLst/>
                <a:cxnLst>
                  <a:cxn ang="0">
                    <a:pos x="2" y="11"/>
                  </a:cxn>
                  <a:cxn ang="0">
                    <a:pos x="6" y="9"/>
                  </a:cxn>
                  <a:cxn ang="0">
                    <a:pos x="8" y="7"/>
                  </a:cxn>
                  <a:cxn ang="0">
                    <a:pos x="9" y="6"/>
                  </a:cxn>
                  <a:cxn ang="0">
                    <a:pos x="9" y="6"/>
                  </a:cxn>
                  <a:cxn ang="0">
                    <a:pos x="20" y="2"/>
                  </a:cxn>
                  <a:cxn ang="0">
                    <a:pos x="20" y="0"/>
                  </a:cxn>
                  <a:cxn ang="0">
                    <a:pos x="20" y="0"/>
                  </a:cxn>
                  <a:cxn ang="0">
                    <a:pos x="19" y="0"/>
                  </a:cxn>
                  <a:cxn ang="0">
                    <a:pos x="18" y="0"/>
                  </a:cxn>
                  <a:cxn ang="0">
                    <a:pos x="13" y="1"/>
                  </a:cxn>
                  <a:cxn ang="0">
                    <a:pos x="12" y="1"/>
                  </a:cxn>
                  <a:cxn ang="0">
                    <a:pos x="9" y="2"/>
                  </a:cxn>
                  <a:cxn ang="0">
                    <a:pos x="7" y="3"/>
                  </a:cxn>
                  <a:cxn ang="0">
                    <a:pos x="6" y="4"/>
                  </a:cxn>
                  <a:cxn ang="0">
                    <a:pos x="6" y="4"/>
                  </a:cxn>
                  <a:cxn ang="0">
                    <a:pos x="6" y="4"/>
                  </a:cxn>
                  <a:cxn ang="0">
                    <a:pos x="6" y="4"/>
                  </a:cxn>
                  <a:cxn ang="0">
                    <a:pos x="5" y="4"/>
                  </a:cxn>
                  <a:cxn ang="0">
                    <a:pos x="5" y="4"/>
                  </a:cxn>
                  <a:cxn ang="0">
                    <a:pos x="3" y="6"/>
                  </a:cxn>
                  <a:cxn ang="0">
                    <a:pos x="3" y="6"/>
                  </a:cxn>
                  <a:cxn ang="0">
                    <a:pos x="1" y="7"/>
                  </a:cxn>
                  <a:cxn ang="0">
                    <a:pos x="0" y="8"/>
                  </a:cxn>
                  <a:cxn ang="0">
                    <a:pos x="1" y="9"/>
                  </a:cxn>
                  <a:cxn ang="0">
                    <a:pos x="1" y="9"/>
                  </a:cxn>
                  <a:cxn ang="0">
                    <a:pos x="0" y="10"/>
                  </a:cxn>
                  <a:cxn ang="0">
                    <a:pos x="0" y="11"/>
                  </a:cxn>
                  <a:cxn ang="0">
                    <a:pos x="2" y="11"/>
                  </a:cxn>
                </a:cxnLst>
                <a:rect l="0" t="0" r="r" b="b"/>
                <a:pathLst>
                  <a:path w="20" h="11">
                    <a:moveTo>
                      <a:pt x="2" y="11"/>
                    </a:moveTo>
                    <a:lnTo>
                      <a:pt x="6" y="9"/>
                    </a:lnTo>
                    <a:lnTo>
                      <a:pt x="8" y="7"/>
                    </a:lnTo>
                    <a:lnTo>
                      <a:pt x="9" y="6"/>
                    </a:lnTo>
                    <a:lnTo>
                      <a:pt x="9" y="6"/>
                    </a:lnTo>
                    <a:lnTo>
                      <a:pt x="20" y="2"/>
                    </a:lnTo>
                    <a:lnTo>
                      <a:pt x="20" y="0"/>
                    </a:lnTo>
                    <a:lnTo>
                      <a:pt x="20" y="0"/>
                    </a:lnTo>
                    <a:lnTo>
                      <a:pt x="19" y="0"/>
                    </a:lnTo>
                    <a:lnTo>
                      <a:pt x="18" y="0"/>
                    </a:lnTo>
                    <a:lnTo>
                      <a:pt x="13" y="1"/>
                    </a:lnTo>
                    <a:lnTo>
                      <a:pt x="12" y="1"/>
                    </a:lnTo>
                    <a:lnTo>
                      <a:pt x="9" y="2"/>
                    </a:lnTo>
                    <a:lnTo>
                      <a:pt x="7" y="3"/>
                    </a:lnTo>
                    <a:lnTo>
                      <a:pt x="6" y="4"/>
                    </a:lnTo>
                    <a:lnTo>
                      <a:pt x="6" y="4"/>
                    </a:lnTo>
                    <a:lnTo>
                      <a:pt x="6" y="4"/>
                    </a:lnTo>
                    <a:lnTo>
                      <a:pt x="6" y="4"/>
                    </a:lnTo>
                    <a:lnTo>
                      <a:pt x="5" y="4"/>
                    </a:lnTo>
                    <a:lnTo>
                      <a:pt x="5" y="4"/>
                    </a:lnTo>
                    <a:lnTo>
                      <a:pt x="3" y="6"/>
                    </a:lnTo>
                    <a:lnTo>
                      <a:pt x="3" y="6"/>
                    </a:lnTo>
                    <a:lnTo>
                      <a:pt x="1" y="7"/>
                    </a:lnTo>
                    <a:lnTo>
                      <a:pt x="0" y="8"/>
                    </a:lnTo>
                    <a:lnTo>
                      <a:pt x="1" y="9"/>
                    </a:lnTo>
                    <a:lnTo>
                      <a:pt x="1" y="9"/>
                    </a:lnTo>
                    <a:lnTo>
                      <a:pt x="0" y="10"/>
                    </a:lnTo>
                    <a:lnTo>
                      <a:pt x="0" y="11"/>
                    </a:lnTo>
                    <a:lnTo>
                      <a:pt x="2" y="1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6" name="Freeform 348"/>
              <p:cNvSpPr>
                <a:spLocks/>
              </p:cNvSpPr>
              <p:nvPr/>
            </p:nvSpPr>
            <p:spPr bwMode="auto">
              <a:xfrm>
                <a:off x="5362" y="3768"/>
                <a:ext cx="1" cy="1"/>
              </a:xfrm>
              <a:custGeom>
                <a:avLst/>
                <a:gdLst/>
                <a:ahLst/>
                <a:cxnLst>
                  <a:cxn ang="0">
                    <a:pos x="0" y="1"/>
                  </a:cxn>
                  <a:cxn ang="0">
                    <a:pos x="0" y="0"/>
                  </a:cxn>
                  <a:cxn ang="0">
                    <a:pos x="0" y="0"/>
                  </a:cxn>
                  <a:cxn ang="0">
                    <a:pos x="0" y="1"/>
                  </a:cxn>
                  <a:cxn ang="0">
                    <a:pos x="0" y="1"/>
                  </a:cxn>
                  <a:cxn ang="0">
                    <a:pos x="0" y="1"/>
                  </a:cxn>
                </a:cxnLst>
                <a:rect l="0" t="0" r="r" b="b"/>
                <a:pathLst>
                  <a:path h="1">
                    <a:moveTo>
                      <a:pt x="0" y="1"/>
                    </a:moveTo>
                    <a:lnTo>
                      <a:pt x="0" y="0"/>
                    </a:lnTo>
                    <a:lnTo>
                      <a:pt x="0"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7" name="Freeform 349"/>
              <p:cNvSpPr>
                <a:spLocks/>
              </p:cNvSpPr>
              <p:nvPr/>
            </p:nvSpPr>
            <p:spPr bwMode="auto">
              <a:xfrm>
                <a:off x="5359" y="3795"/>
                <a:ext cx="4" cy="1"/>
              </a:xfrm>
              <a:custGeom>
                <a:avLst/>
                <a:gdLst/>
                <a:ahLst/>
                <a:cxnLst>
                  <a:cxn ang="0">
                    <a:pos x="3" y="0"/>
                  </a:cxn>
                  <a:cxn ang="0">
                    <a:pos x="3" y="0"/>
                  </a:cxn>
                  <a:cxn ang="0">
                    <a:pos x="2" y="0"/>
                  </a:cxn>
                  <a:cxn ang="0">
                    <a:pos x="1" y="0"/>
                  </a:cxn>
                  <a:cxn ang="0">
                    <a:pos x="0" y="0"/>
                  </a:cxn>
                  <a:cxn ang="0">
                    <a:pos x="1" y="0"/>
                  </a:cxn>
                  <a:cxn ang="0">
                    <a:pos x="1" y="0"/>
                  </a:cxn>
                  <a:cxn ang="0">
                    <a:pos x="2" y="0"/>
                  </a:cxn>
                  <a:cxn ang="0">
                    <a:pos x="2" y="0"/>
                  </a:cxn>
                  <a:cxn ang="0">
                    <a:pos x="4" y="0"/>
                  </a:cxn>
                  <a:cxn ang="0">
                    <a:pos x="4" y="0"/>
                  </a:cxn>
                  <a:cxn ang="0">
                    <a:pos x="3" y="0"/>
                  </a:cxn>
                </a:cxnLst>
                <a:rect l="0" t="0" r="r" b="b"/>
                <a:pathLst>
                  <a:path w="4">
                    <a:moveTo>
                      <a:pt x="3" y="0"/>
                    </a:moveTo>
                    <a:lnTo>
                      <a:pt x="3" y="0"/>
                    </a:lnTo>
                    <a:lnTo>
                      <a:pt x="2" y="0"/>
                    </a:lnTo>
                    <a:lnTo>
                      <a:pt x="1" y="0"/>
                    </a:lnTo>
                    <a:lnTo>
                      <a:pt x="0" y="0"/>
                    </a:lnTo>
                    <a:lnTo>
                      <a:pt x="1" y="0"/>
                    </a:lnTo>
                    <a:lnTo>
                      <a:pt x="1" y="0"/>
                    </a:lnTo>
                    <a:lnTo>
                      <a:pt x="2" y="0"/>
                    </a:lnTo>
                    <a:lnTo>
                      <a:pt x="2" y="0"/>
                    </a:lnTo>
                    <a:lnTo>
                      <a:pt x="4" y="0"/>
                    </a:lnTo>
                    <a:lnTo>
                      <a:pt x="4"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8" name="Freeform 350"/>
              <p:cNvSpPr>
                <a:spLocks/>
              </p:cNvSpPr>
              <p:nvPr/>
            </p:nvSpPr>
            <p:spPr bwMode="auto">
              <a:xfrm>
                <a:off x="5005" y="3762"/>
                <a:ext cx="2" cy="3"/>
              </a:xfrm>
              <a:custGeom>
                <a:avLst/>
                <a:gdLst/>
                <a:ahLst/>
                <a:cxnLst>
                  <a:cxn ang="0">
                    <a:pos x="1" y="3"/>
                  </a:cxn>
                  <a:cxn ang="0">
                    <a:pos x="2" y="1"/>
                  </a:cxn>
                  <a:cxn ang="0">
                    <a:pos x="2" y="0"/>
                  </a:cxn>
                  <a:cxn ang="0">
                    <a:pos x="1" y="1"/>
                  </a:cxn>
                  <a:cxn ang="0">
                    <a:pos x="1" y="1"/>
                  </a:cxn>
                  <a:cxn ang="0">
                    <a:pos x="0" y="1"/>
                  </a:cxn>
                  <a:cxn ang="0">
                    <a:pos x="0" y="1"/>
                  </a:cxn>
                  <a:cxn ang="0">
                    <a:pos x="0" y="1"/>
                  </a:cxn>
                  <a:cxn ang="0">
                    <a:pos x="0" y="3"/>
                  </a:cxn>
                  <a:cxn ang="0">
                    <a:pos x="0" y="3"/>
                  </a:cxn>
                  <a:cxn ang="0">
                    <a:pos x="0" y="3"/>
                  </a:cxn>
                  <a:cxn ang="0">
                    <a:pos x="1" y="3"/>
                  </a:cxn>
                </a:cxnLst>
                <a:rect l="0" t="0" r="r" b="b"/>
                <a:pathLst>
                  <a:path w="2" h="3">
                    <a:moveTo>
                      <a:pt x="1" y="3"/>
                    </a:moveTo>
                    <a:lnTo>
                      <a:pt x="2" y="1"/>
                    </a:lnTo>
                    <a:lnTo>
                      <a:pt x="2" y="0"/>
                    </a:lnTo>
                    <a:lnTo>
                      <a:pt x="1" y="1"/>
                    </a:lnTo>
                    <a:lnTo>
                      <a:pt x="1" y="1"/>
                    </a:lnTo>
                    <a:lnTo>
                      <a:pt x="0" y="1"/>
                    </a:lnTo>
                    <a:lnTo>
                      <a:pt x="0" y="1"/>
                    </a:lnTo>
                    <a:lnTo>
                      <a:pt x="0" y="1"/>
                    </a:lnTo>
                    <a:lnTo>
                      <a:pt x="0" y="3"/>
                    </a:lnTo>
                    <a:lnTo>
                      <a:pt x="0" y="3"/>
                    </a:lnTo>
                    <a:lnTo>
                      <a:pt x="0"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39" name="Freeform 351"/>
              <p:cNvSpPr>
                <a:spLocks/>
              </p:cNvSpPr>
              <p:nvPr/>
            </p:nvSpPr>
            <p:spPr bwMode="auto">
              <a:xfrm>
                <a:off x="5011" y="3762"/>
                <a:ext cx="4" cy="2"/>
              </a:xfrm>
              <a:custGeom>
                <a:avLst/>
                <a:gdLst/>
                <a:ahLst/>
                <a:cxnLst>
                  <a:cxn ang="0">
                    <a:pos x="1" y="2"/>
                  </a:cxn>
                  <a:cxn ang="0">
                    <a:pos x="2" y="2"/>
                  </a:cxn>
                  <a:cxn ang="0">
                    <a:pos x="3" y="2"/>
                  </a:cxn>
                  <a:cxn ang="0">
                    <a:pos x="4" y="1"/>
                  </a:cxn>
                  <a:cxn ang="0">
                    <a:pos x="3" y="0"/>
                  </a:cxn>
                  <a:cxn ang="0">
                    <a:pos x="1" y="0"/>
                  </a:cxn>
                  <a:cxn ang="0">
                    <a:pos x="0" y="0"/>
                  </a:cxn>
                  <a:cxn ang="0">
                    <a:pos x="0" y="1"/>
                  </a:cxn>
                  <a:cxn ang="0">
                    <a:pos x="0" y="2"/>
                  </a:cxn>
                  <a:cxn ang="0">
                    <a:pos x="1" y="2"/>
                  </a:cxn>
                </a:cxnLst>
                <a:rect l="0" t="0" r="r" b="b"/>
                <a:pathLst>
                  <a:path w="4" h="2">
                    <a:moveTo>
                      <a:pt x="1" y="2"/>
                    </a:moveTo>
                    <a:lnTo>
                      <a:pt x="2" y="2"/>
                    </a:lnTo>
                    <a:lnTo>
                      <a:pt x="3" y="2"/>
                    </a:lnTo>
                    <a:lnTo>
                      <a:pt x="4" y="1"/>
                    </a:lnTo>
                    <a:lnTo>
                      <a:pt x="3" y="0"/>
                    </a:lnTo>
                    <a:lnTo>
                      <a:pt x="1" y="0"/>
                    </a:lnTo>
                    <a:lnTo>
                      <a:pt x="0" y="0"/>
                    </a:lnTo>
                    <a:lnTo>
                      <a:pt x="0" y="1"/>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0" name="Freeform 352"/>
              <p:cNvSpPr>
                <a:spLocks/>
              </p:cNvSpPr>
              <p:nvPr/>
            </p:nvSpPr>
            <p:spPr bwMode="auto">
              <a:xfrm>
                <a:off x="5245" y="3835"/>
                <a:ext cx="2" cy="2"/>
              </a:xfrm>
              <a:custGeom>
                <a:avLst/>
                <a:gdLst/>
                <a:ahLst/>
                <a:cxnLst>
                  <a:cxn ang="0">
                    <a:pos x="0" y="0"/>
                  </a:cxn>
                  <a:cxn ang="0">
                    <a:pos x="1" y="2"/>
                  </a:cxn>
                  <a:cxn ang="0">
                    <a:pos x="2" y="1"/>
                  </a:cxn>
                  <a:cxn ang="0">
                    <a:pos x="2" y="1"/>
                  </a:cxn>
                  <a:cxn ang="0">
                    <a:pos x="2" y="0"/>
                  </a:cxn>
                  <a:cxn ang="0">
                    <a:pos x="1" y="0"/>
                  </a:cxn>
                  <a:cxn ang="0">
                    <a:pos x="1" y="0"/>
                  </a:cxn>
                  <a:cxn ang="0">
                    <a:pos x="1" y="0"/>
                  </a:cxn>
                  <a:cxn ang="0">
                    <a:pos x="0" y="0"/>
                  </a:cxn>
                  <a:cxn ang="0">
                    <a:pos x="0" y="0"/>
                  </a:cxn>
                  <a:cxn ang="0">
                    <a:pos x="0" y="0"/>
                  </a:cxn>
                  <a:cxn ang="0">
                    <a:pos x="0" y="0"/>
                  </a:cxn>
                  <a:cxn ang="0">
                    <a:pos x="0" y="0"/>
                  </a:cxn>
                  <a:cxn ang="0">
                    <a:pos x="0" y="0"/>
                  </a:cxn>
                </a:cxnLst>
                <a:rect l="0" t="0" r="r" b="b"/>
                <a:pathLst>
                  <a:path w="2" h="2">
                    <a:moveTo>
                      <a:pt x="0" y="0"/>
                    </a:moveTo>
                    <a:lnTo>
                      <a:pt x="1" y="2"/>
                    </a:lnTo>
                    <a:lnTo>
                      <a:pt x="2" y="1"/>
                    </a:lnTo>
                    <a:lnTo>
                      <a:pt x="2" y="1"/>
                    </a:lnTo>
                    <a:lnTo>
                      <a:pt x="2" y="0"/>
                    </a:lnTo>
                    <a:lnTo>
                      <a:pt x="1" y="0"/>
                    </a:lnTo>
                    <a:lnTo>
                      <a:pt x="1" y="0"/>
                    </a:lnTo>
                    <a:lnTo>
                      <a:pt x="1" y="0"/>
                    </a:ln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1" name="Freeform 353"/>
              <p:cNvSpPr>
                <a:spLocks/>
              </p:cNvSpPr>
              <p:nvPr/>
            </p:nvSpPr>
            <p:spPr bwMode="auto">
              <a:xfrm>
                <a:off x="5242" y="3799"/>
                <a:ext cx="3" cy="5"/>
              </a:xfrm>
              <a:custGeom>
                <a:avLst/>
                <a:gdLst/>
                <a:ahLst/>
                <a:cxnLst>
                  <a:cxn ang="0">
                    <a:pos x="2" y="3"/>
                  </a:cxn>
                  <a:cxn ang="0">
                    <a:pos x="2" y="2"/>
                  </a:cxn>
                  <a:cxn ang="0">
                    <a:pos x="2" y="2"/>
                  </a:cxn>
                  <a:cxn ang="0">
                    <a:pos x="2" y="2"/>
                  </a:cxn>
                  <a:cxn ang="0">
                    <a:pos x="2" y="3"/>
                  </a:cxn>
                  <a:cxn ang="0">
                    <a:pos x="2" y="3"/>
                  </a:cxn>
                  <a:cxn ang="0">
                    <a:pos x="1" y="3"/>
                  </a:cxn>
                  <a:cxn ang="0">
                    <a:pos x="1" y="2"/>
                  </a:cxn>
                  <a:cxn ang="0">
                    <a:pos x="0" y="1"/>
                  </a:cxn>
                  <a:cxn ang="0">
                    <a:pos x="0" y="0"/>
                  </a:cxn>
                  <a:cxn ang="0">
                    <a:pos x="0" y="0"/>
                  </a:cxn>
                  <a:cxn ang="0">
                    <a:pos x="0" y="0"/>
                  </a:cxn>
                  <a:cxn ang="0">
                    <a:pos x="1" y="5"/>
                  </a:cxn>
                  <a:cxn ang="0">
                    <a:pos x="2" y="5"/>
                  </a:cxn>
                  <a:cxn ang="0">
                    <a:pos x="2" y="5"/>
                  </a:cxn>
                  <a:cxn ang="0">
                    <a:pos x="3" y="5"/>
                  </a:cxn>
                  <a:cxn ang="0">
                    <a:pos x="3" y="4"/>
                  </a:cxn>
                  <a:cxn ang="0">
                    <a:pos x="3" y="3"/>
                  </a:cxn>
                  <a:cxn ang="0">
                    <a:pos x="2" y="3"/>
                  </a:cxn>
                </a:cxnLst>
                <a:rect l="0" t="0" r="r" b="b"/>
                <a:pathLst>
                  <a:path w="3" h="5">
                    <a:moveTo>
                      <a:pt x="2" y="3"/>
                    </a:moveTo>
                    <a:lnTo>
                      <a:pt x="2" y="2"/>
                    </a:lnTo>
                    <a:lnTo>
                      <a:pt x="2" y="2"/>
                    </a:lnTo>
                    <a:lnTo>
                      <a:pt x="2" y="2"/>
                    </a:lnTo>
                    <a:lnTo>
                      <a:pt x="2" y="3"/>
                    </a:lnTo>
                    <a:lnTo>
                      <a:pt x="2" y="3"/>
                    </a:lnTo>
                    <a:lnTo>
                      <a:pt x="1" y="3"/>
                    </a:lnTo>
                    <a:lnTo>
                      <a:pt x="1" y="2"/>
                    </a:lnTo>
                    <a:lnTo>
                      <a:pt x="0" y="1"/>
                    </a:lnTo>
                    <a:lnTo>
                      <a:pt x="0" y="0"/>
                    </a:lnTo>
                    <a:lnTo>
                      <a:pt x="0" y="0"/>
                    </a:lnTo>
                    <a:lnTo>
                      <a:pt x="0" y="0"/>
                    </a:lnTo>
                    <a:lnTo>
                      <a:pt x="1" y="5"/>
                    </a:lnTo>
                    <a:lnTo>
                      <a:pt x="2" y="5"/>
                    </a:lnTo>
                    <a:lnTo>
                      <a:pt x="2" y="5"/>
                    </a:lnTo>
                    <a:lnTo>
                      <a:pt x="3" y="5"/>
                    </a:lnTo>
                    <a:lnTo>
                      <a:pt x="3" y="4"/>
                    </a:lnTo>
                    <a:lnTo>
                      <a:pt x="3"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2" name="Freeform 354"/>
              <p:cNvSpPr>
                <a:spLocks/>
              </p:cNvSpPr>
              <p:nvPr/>
            </p:nvSpPr>
            <p:spPr bwMode="auto">
              <a:xfrm>
                <a:off x="5001" y="3742"/>
                <a:ext cx="3" cy="7"/>
              </a:xfrm>
              <a:custGeom>
                <a:avLst/>
                <a:gdLst/>
                <a:ahLst/>
                <a:cxnLst>
                  <a:cxn ang="0">
                    <a:pos x="1" y="3"/>
                  </a:cxn>
                  <a:cxn ang="0">
                    <a:pos x="0" y="3"/>
                  </a:cxn>
                  <a:cxn ang="0">
                    <a:pos x="0" y="6"/>
                  </a:cxn>
                  <a:cxn ang="0">
                    <a:pos x="0" y="7"/>
                  </a:cxn>
                  <a:cxn ang="0">
                    <a:pos x="3" y="6"/>
                  </a:cxn>
                  <a:cxn ang="0">
                    <a:pos x="3" y="5"/>
                  </a:cxn>
                  <a:cxn ang="0">
                    <a:pos x="3" y="4"/>
                  </a:cxn>
                  <a:cxn ang="0">
                    <a:pos x="2" y="3"/>
                  </a:cxn>
                  <a:cxn ang="0">
                    <a:pos x="2" y="3"/>
                  </a:cxn>
                  <a:cxn ang="0">
                    <a:pos x="2" y="2"/>
                  </a:cxn>
                  <a:cxn ang="0">
                    <a:pos x="3" y="2"/>
                  </a:cxn>
                  <a:cxn ang="0">
                    <a:pos x="3" y="2"/>
                  </a:cxn>
                  <a:cxn ang="0">
                    <a:pos x="3" y="1"/>
                  </a:cxn>
                  <a:cxn ang="0">
                    <a:pos x="2" y="0"/>
                  </a:cxn>
                  <a:cxn ang="0">
                    <a:pos x="1" y="0"/>
                  </a:cxn>
                  <a:cxn ang="0">
                    <a:pos x="1" y="1"/>
                  </a:cxn>
                  <a:cxn ang="0">
                    <a:pos x="1" y="3"/>
                  </a:cxn>
                </a:cxnLst>
                <a:rect l="0" t="0" r="r" b="b"/>
                <a:pathLst>
                  <a:path w="3" h="7">
                    <a:moveTo>
                      <a:pt x="1" y="3"/>
                    </a:moveTo>
                    <a:lnTo>
                      <a:pt x="0" y="3"/>
                    </a:lnTo>
                    <a:lnTo>
                      <a:pt x="0" y="6"/>
                    </a:lnTo>
                    <a:lnTo>
                      <a:pt x="0" y="7"/>
                    </a:lnTo>
                    <a:lnTo>
                      <a:pt x="3" y="6"/>
                    </a:lnTo>
                    <a:lnTo>
                      <a:pt x="3" y="5"/>
                    </a:lnTo>
                    <a:lnTo>
                      <a:pt x="3" y="4"/>
                    </a:lnTo>
                    <a:lnTo>
                      <a:pt x="2" y="3"/>
                    </a:lnTo>
                    <a:lnTo>
                      <a:pt x="2" y="3"/>
                    </a:lnTo>
                    <a:lnTo>
                      <a:pt x="2" y="2"/>
                    </a:lnTo>
                    <a:lnTo>
                      <a:pt x="3" y="2"/>
                    </a:lnTo>
                    <a:lnTo>
                      <a:pt x="3" y="2"/>
                    </a:lnTo>
                    <a:lnTo>
                      <a:pt x="3" y="1"/>
                    </a:lnTo>
                    <a:lnTo>
                      <a:pt x="2" y="0"/>
                    </a:lnTo>
                    <a:lnTo>
                      <a:pt x="1" y="0"/>
                    </a:lnTo>
                    <a:lnTo>
                      <a:pt x="1" y="1"/>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3" name="Freeform 355"/>
              <p:cNvSpPr>
                <a:spLocks/>
              </p:cNvSpPr>
              <p:nvPr/>
            </p:nvSpPr>
            <p:spPr bwMode="auto">
              <a:xfrm>
                <a:off x="4925" y="3680"/>
                <a:ext cx="58" cy="60"/>
              </a:xfrm>
              <a:custGeom>
                <a:avLst/>
                <a:gdLst/>
                <a:ahLst/>
                <a:cxnLst>
                  <a:cxn ang="0">
                    <a:pos x="2" y="37"/>
                  </a:cxn>
                  <a:cxn ang="0">
                    <a:pos x="4" y="41"/>
                  </a:cxn>
                  <a:cxn ang="0">
                    <a:pos x="7" y="47"/>
                  </a:cxn>
                  <a:cxn ang="0">
                    <a:pos x="7" y="53"/>
                  </a:cxn>
                  <a:cxn ang="0">
                    <a:pos x="11" y="54"/>
                  </a:cxn>
                  <a:cxn ang="0">
                    <a:pos x="13" y="54"/>
                  </a:cxn>
                  <a:cxn ang="0">
                    <a:pos x="15" y="53"/>
                  </a:cxn>
                  <a:cxn ang="0">
                    <a:pos x="18" y="57"/>
                  </a:cxn>
                  <a:cxn ang="0">
                    <a:pos x="23" y="55"/>
                  </a:cxn>
                  <a:cxn ang="0">
                    <a:pos x="25" y="55"/>
                  </a:cxn>
                  <a:cxn ang="0">
                    <a:pos x="30" y="57"/>
                  </a:cxn>
                  <a:cxn ang="0">
                    <a:pos x="33" y="60"/>
                  </a:cxn>
                  <a:cxn ang="0">
                    <a:pos x="40" y="56"/>
                  </a:cxn>
                  <a:cxn ang="0">
                    <a:pos x="41" y="54"/>
                  </a:cxn>
                  <a:cxn ang="0">
                    <a:pos x="43" y="52"/>
                  </a:cxn>
                  <a:cxn ang="0">
                    <a:pos x="41" y="48"/>
                  </a:cxn>
                  <a:cxn ang="0">
                    <a:pos x="46" y="44"/>
                  </a:cxn>
                  <a:cxn ang="0">
                    <a:pos x="48" y="37"/>
                  </a:cxn>
                  <a:cxn ang="0">
                    <a:pos x="51" y="33"/>
                  </a:cxn>
                  <a:cxn ang="0">
                    <a:pos x="53" y="33"/>
                  </a:cxn>
                  <a:cxn ang="0">
                    <a:pos x="50" y="27"/>
                  </a:cxn>
                  <a:cxn ang="0">
                    <a:pos x="51" y="25"/>
                  </a:cxn>
                  <a:cxn ang="0">
                    <a:pos x="47" y="20"/>
                  </a:cxn>
                  <a:cxn ang="0">
                    <a:pos x="47" y="18"/>
                  </a:cxn>
                  <a:cxn ang="0">
                    <a:pos x="49" y="17"/>
                  </a:cxn>
                  <a:cxn ang="0">
                    <a:pos x="47" y="16"/>
                  </a:cxn>
                  <a:cxn ang="0">
                    <a:pos x="48" y="15"/>
                  </a:cxn>
                  <a:cxn ang="0">
                    <a:pos x="50" y="14"/>
                  </a:cxn>
                  <a:cxn ang="0">
                    <a:pos x="53" y="13"/>
                  </a:cxn>
                  <a:cxn ang="0">
                    <a:pos x="52" y="11"/>
                  </a:cxn>
                  <a:cxn ang="0">
                    <a:pos x="58" y="10"/>
                  </a:cxn>
                  <a:cxn ang="0">
                    <a:pos x="52" y="6"/>
                  </a:cxn>
                  <a:cxn ang="0">
                    <a:pos x="51" y="6"/>
                  </a:cxn>
                  <a:cxn ang="0">
                    <a:pos x="50" y="5"/>
                  </a:cxn>
                  <a:cxn ang="0">
                    <a:pos x="48" y="6"/>
                  </a:cxn>
                  <a:cxn ang="0">
                    <a:pos x="47" y="2"/>
                  </a:cxn>
                  <a:cxn ang="0">
                    <a:pos x="46" y="0"/>
                  </a:cxn>
                  <a:cxn ang="0">
                    <a:pos x="44" y="2"/>
                  </a:cxn>
                  <a:cxn ang="0">
                    <a:pos x="44" y="0"/>
                  </a:cxn>
                  <a:cxn ang="0">
                    <a:pos x="40" y="5"/>
                  </a:cxn>
                  <a:cxn ang="0">
                    <a:pos x="36" y="9"/>
                  </a:cxn>
                  <a:cxn ang="0">
                    <a:pos x="36" y="11"/>
                  </a:cxn>
                  <a:cxn ang="0">
                    <a:pos x="31" y="12"/>
                  </a:cxn>
                  <a:cxn ang="0">
                    <a:pos x="28" y="14"/>
                  </a:cxn>
                  <a:cxn ang="0">
                    <a:pos x="18" y="22"/>
                  </a:cxn>
                  <a:cxn ang="0">
                    <a:pos x="15" y="24"/>
                  </a:cxn>
                  <a:cxn ang="0">
                    <a:pos x="13" y="25"/>
                  </a:cxn>
                  <a:cxn ang="0">
                    <a:pos x="9" y="28"/>
                  </a:cxn>
                  <a:cxn ang="0">
                    <a:pos x="5" y="26"/>
                  </a:cxn>
                  <a:cxn ang="0">
                    <a:pos x="0" y="33"/>
                  </a:cxn>
                </a:cxnLst>
                <a:rect l="0" t="0" r="r" b="b"/>
                <a:pathLst>
                  <a:path w="58" h="60">
                    <a:moveTo>
                      <a:pt x="0" y="33"/>
                    </a:moveTo>
                    <a:lnTo>
                      <a:pt x="1" y="35"/>
                    </a:lnTo>
                    <a:lnTo>
                      <a:pt x="1" y="36"/>
                    </a:lnTo>
                    <a:lnTo>
                      <a:pt x="2" y="37"/>
                    </a:lnTo>
                    <a:lnTo>
                      <a:pt x="2" y="40"/>
                    </a:lnTo>
                    <a:lnTo>
                      <a:pt x="3" y="41"/>
                    </a:lnTo>
                    <a:lnTo>
                      <a:pt x="3" y="41"/>
                    </a:lnTo>
                    <a:lnTo>
                      <a:pt x="4" y="41"/>
                    </a:lnTo>
                    <a:lnTo>
                      <a:pt x="4" y="42"/>
                    </a:lnTo>
                    <a:lnTo>
                      <a:pt x="5" y="42"/>
                    </a:lnTo>
                    <a:lnTo>
                      <a:pt x="7" y="46"/>
                    </a:lnTo>
                    <a:lnTo>
                      <a:pt x="7" y="47"/>
                    </a:lnTo>
                    <a:lnTo>
                      <a:pt x="7" y="47"/>
                    </a:lnTo>
                    <a:lnTo>
                      <a:pt x="7" y="51"/>
                    </a:lnTo>
                    <a:lnTo>
                      <a:pt x="7" y="52"/>
                    </a:lnTo>
                    <a:lnTo>
                      <a:pt x="7" y="53"/>
                    </a:lnTo>
                    <a:lnTo>
                      <a:pt x="8" y="54"/>
                    </a:lnTo>
                    <a:lnTo>
                      <a:pt x="9" y="54"/>
                    </a:lnTo>
                    <a:lnTo>
                      <a:pt x="9" y="53"/>
                    </a:lnTo>
                    <a:lnTo>
                      <a:pt x="11" y="54"/>
                    </a:lnTo>
                    <a:lnTo>
                      <a:pt x="11" y="54"/>
                    </a:lnTo>
                    <a:lnTo>
                      <a:pt x="11" y="54"/>
                    </a:lnTo>
                    <a:lnTo>
                      <a:pt x="13" y="54"/>
                    </a:lnTo>
                    <a:lnTo>
                      <a:pt x="13" y="54"/>
                    </a:lnTo>
                    <a:lnTo>
                      <a:pt x="14" y="53"/>
                    </a:lnTo>
                    <a:lnTo>
                      <a:pt x="14" y="53"/>
                    </a:lnTo>
                    <a:lnTo>
                      <a:pt x="15" y="54"/>
                    </a:lnTo>
                    <a:lnTo>
                      <a:pt x="15" y="53"/>
                    </a:lnTo>
                    <a:lnTo>
                      <a:pt x="16" y="53"/>
                    </a:lnTo>
                    <a:lnTo>
                      <a:pt x="17" y="57"/>
                    </a:lnTo>
                    <a:lnTo>
                      <a:pt x="17" y="57"/>
                    </a:lnTo>
                    <a:lnTo>
                      <a:pt x="18" y="57"/>
                    </a:lnTo>
                    <a:lnTo>
                      <a:pt x="18" y="57"/>
                    </a:lnTo>
                    <a:lnTo>
                      <a:pt x="19" y="57"/>
                    </a:lnTo>
                    <a:lnTo>
                      <a:pt x="21" y="57"/>
                    </a:lnTo>
                    <a:lnTo>
                      <a:pt x="23" y="55"/>
                    </a:lnTo>
                    <a:lnTo>
                      <a:pt x="23" y="55"/>
                    </a:lnTo>
                    <a:lnTo>
                      <a:pt x="23" y="54"/>
                    </a:lnTo>
                    <a:lnTo>
                      <a:pt x="24" y="55"/>
                    </a:lnTo>
                    <a:lnTo>
                      <a:pt x="25" y="55"/>
                    </a:lnTo>
                    <a:lnTo>
                      <a:pt x="26" y="55"/>
                    </a:lnTo>
                    <a:lnTo>
                      <a:pt x="27" y="57"/>
                    </a:lnTo>
                    <a:lnTo>
                      <a:pt x="27" y="57"/>
                    </a:lnTo>
                    <a:lnTo>
                      <a:pt x="30" y="57"/>
                    </a:lnTo>
                    <a:lnTo>
                      <a:pt x="31" y="57"/>
                    </a:lnTo>
                    <a:lnTo>
                      <a:pt x="31" y="57"/>
                    </a:lnTo>
                    <a:lnTo>
                      <a:pt x="32" y="57"/>
                    </a:lnTo>
                    <a:lnTo>
                      <a:pt x="33" y="60"/>
                    </a:lnTo>
                    <a:lnTo>
                      <a:pt x="40" y="57"/>
                    </a:lnTo>
                    <a:lnTo>
                      <a:pt x="40" y="56"/>
                    </a:lnTo>
                    <a:lnTo>
                      <a:pt x="40" y="56"/>
                    </a:lnTo>
                    <a:lnTo>
                      <a:pt x="40" y="56"/>
                    </a:lnTo>
                    <a:lnTo>
                      <a:pt x="40" y="55"/>
                    </a:lnTo>
                    <a:lnTo>
                      <a:pt x="40" y="55"/>
                    </a:lnTo>
                    <a:lnTo>
                      <a:pt x="40" y="54"/>
                    </a:lnTo>
                    <a:lnTo>
                      <a:pt x="41" y="54"/>
                    </a:lnTo>
                    <a:lnTo>
                      <a:pt x="41" y="53"/>
                    </a:lnTo>
                    <a:lnTo>
                      <a:pt x="42" y="52"/>
                    </a:lnTo>
                    <a:lnTo>
                      <a:pt x="42" y="52"/>
                    </a:lnTo>
                    <a:lnTo>
                      <a:pt x="43" y="52"/>
                    </a:lnTo>
                    <a:lnTo>
                      <a:pt x="43" y="50"/>
                    </a:lnTo>
                    <a:lnTo>
                      <a:pt x="42" y="50"/>
                    </a:lnTo>
                    <a:lnTo>
                      <a:pt x="42" y="48"/>
                    </a:lnTo>
                    <a:lnTo>
                      <a:pt x="41" y="48"/>
                    </a:lnTo>
                    <a:lnTo>
                      <a:pt x="41" y="47"/>
                    </a:lnTo>
                    <a:lnTo>
                      <a:pt x="44" y="45"/>
                    </a:lnTo>
                    <a:lnTo>
                      <a:pt x="44" y="45"/>
                    </a:lnTo>
                    <a:lnTo>
                      <a:pt x="46" y="44"/>
                    </a:lnTo>
                    <a:lnTo>
                      <a:pt x="47" y="41"/>
                    </a:lnTo>
                    <a:lnTo>
                      <a:pt x="47" y="39"/>
                    </a:lnTo>
                    <a:lnTo>
                      <a:pt x="48" y="38"/>
                    </a:lnTo>
                    <a:lnTo>
                      <a:pt x="48" y="37"/>
                    </a:lnTo>
                    <a:lnTo>
                      <a:pt x="48" y="36"/>
                    </a:lnTo>
                    <a:lnTo>
                      <a:pt x="50" y="34"/>
                    </a:lnTo>
                    <a:lnTo>
                      <a:pt x="51" y="34"/>
                    </a:lnTo>
                    <a:lnTo>
                      <a:pt x="51" y="33"/>
                    </a:lnTo>
                    <a:lnTo>
                      <a:pt x="51" y="32"/>
                    </a:lnTo>
                    <a:lnTo>
                      <a:pt x="51" y="32"/>
                    </a:lnTo>
                    <a:lnTo>
                      <a:pt x="51" y="33"/>
                    </a:lnTo>
                    <a:lnTo>
                      <a:pt x="53" y="33"/>
                    </a:lnTo>
                    <a:lnTo>
                      <a:pt x="55" y="33"/>
                    </a:lnTo>
                    <a:lnTo>
                      <a:pt x="55" y="32"/>
                    </a:lnTo>
                    <a:lnTo>
                      <a:pt x="50" y="28"/>
                    </a:lnTo>
                    <a:lnTo>
                      <a:pt x="50" y="27"/>
                    </a:lnTo>
                    <a:lnTo>
                      <a:pt x="50" y="27"/>
                    </a:lnTo>
                    <a:lnTo>
                      <a:pt x="50" y="26"/>
                    </a:lnTo>
                    <a:lnTo>
                      <a:pt x="51" y="26"/>
                    </a:lnTo>
                    <a:lnTo>
                      <a:pt x="51" y="25"/>
                    </a:lnTo>
                    <a:lnTo>
                      <a:pt x="48" y="21"/>
                    </a:lnTo>
                    <a:lnTo>
                      <a:pt x="47" y="20"/>
                    </a:lnTo>
                    <a:lnTo>
                      <a:pt x="47" y="20"/>
                    </a:lnTo>
                    <a:lnTo>
                      <a:pt x="47" y="20"/>
                    </a:lnTo>
                    <a:lnTo>
                      <a:pt x="47" y="20"/>
                    </a:lnTo>
                    <a:lnTo>
                      <a:pt x="47" y="20"/>
                    </a:lnTo>
                    <a:lnTo>
                      <a:pt x="46" y="18"/>
                    </a:lnTo>
                    <a:lnTo>
                      <a:pt x="47" y="18"/>
                    </a:lnTo>
                    <a:lnTo>
                      <a:pt x="48" y="18"/>
                    </a:lnTo>
                    <a:lnTo>
                      <a:pt x="48" y="17"/>
                    </a:lnTo>
                    <a:lnTo>
                      <a:pt x="49" y="18"/>
                    </a:lnTo>
                    <a:lnTo>
                      <a:pt x="49" y="17"/>
                    </a:lnTo>
                    <a:lnTo>
                      <a:pt x="49" y="17"/>
                    </a:lnTo>
                    <a:lnTo>
                      <a:pt x="48" y="17"/>
                    </a:lnTo>
                    <a:lnTo>
                      <a:pt x="48" y="16"/>
                    </a:lnTo>
                    <a:lnTo>
                      <a:pt x="47" y="16"/>
                    </a:lnTo>
                    <a:lnTo>
                      <a:pt x="47" y="16"/>
                    </a:lnTo>
                    <a:lnTo>
                      <a:pt x="48" y="15"/>
                    </a:lnTo>
                    <a:lnTo>
                      <a:pt x="48" y="15"/>
                    </a:lnTo>
                    <a:lnTo>
                      <a:pt x="48" y="15"/>
                    </a:lnTo>
                    <a:lnTo>
                      <a:pt x="48" y="14"/>
                    </a:lnTo>
                    <a:lnTo>
                      <a:pt x="49" y="14"/>
                    </a:lnTo>
                    <a:lnTo>
                      <a:pt x="49" y="14"/>
                    </a:lnTo>
                    <a:lnTo>
                      <a:pt x="50" y="14"/>
                    </a:lnTo>
                    <a:lnTo>
                      <a:pt x="51" y="15"/>
                    </a:lnTo>
                    <a:lnTo>
                      <a:pt x="54" y="13"/>
                    </a:lnTo>
                    <a:lnTo>
                      <a:pt x="54" y="13"/>
                    </a:lnTo>
                    <a:lnTo>
                      <a:pt x="53" y="13"/>
                    </a:lnTo>
                    <a:lnTo>
                      <a:pt x="52" y="13"/>
                    </a:lnTo>
                    <a:lnTo>
                      <a:pt x="52" y="13"/>
                    </a:lnTo>
                    <a:lnTo>
                      <a:pt x="51" y="12"/>
                    </a:lnTo>
                    <a:lnTo>
                      <a:pt x="52" y="11"/>
                    </a:lnTo>
                    <a:lnTo>
                      <a:pt x="52" y="11"/>
                    </a:lnTo>
                    <a:lnTo>
                      <a:pt x="53" y="11"/>
                    </a:lnTo>
                    <a:lnTo>
                      <a:pt x="57" y="10"/>
                    </a:lnTo>
                    <a:lnTo>
                      <a:pt x="58" y="10"/>
                    </a:lnTo>
                    <a:lnTo>
                      <a:pt x="57" y="9"/>
                    </a:lnTo>
                    <a:lnTo>
                      <a:pt x="57" y="9"/>
                    </a:lnTo>
                    <a:lnTo>
                      <a:pt x="55" y="8"/>
                    </a:lnTo>
                    <a:lnTo>
                      <a:pt x="52" y="6"/>
                    </a:lnTo>
                    <a:lnTo>
                      <a:pt x="51" y="6"/>
                    </a:lnTo>
                    <a:lnTo>
                      <a:pt x="51" y="6"/>
                    </a:lnTo>
                    <a:lnTo>
                      <a:pt x="51" y="6"/>
                    </a:lnTo>
                    <a:lnTo>
                      <a:pt x="51" y="6"/>
                    </a:lnTo>
                    <a:lnTo>
                      <a:pt x="51" y="6"/>
                    </a:lnTo>
                    <a:lnTo>
                      <a:pt x="51" y="6"/>
                    </a:lnTo>
                    <a:lnTo>
                      <a:pt x="51" y="5"/>
                    </a:lnTo>
                    <a:lnTo>
                      <a:pt x="50" y="5"/>
                    </a:lnTo>
                    <a:lnTo>
                      <a:pt x="50" y="6"/>
                    </a:lnTo>
                    <a:lnTo>
                      <a:pt x="49" y="6"/>
                    </a:lnTo>
                    <a:lnTo>
                      <a:pt x="49" y="6"/>
                    </a:lnTo>
                    <a:lnTo>
                      <a:pt x="48" y="6"/>
                    </a:lnTo>
                    <a:lnTo>
                      <a:pt x="48" y="4"/>
                    </a:lnTo>
                    <a:lnTo>
                      <a:pt x="49" y="4"/>
                    </a:lnTo>
                    <a:lnTo>
                      <a:pt x="48" y="2"/>
                    </a:lnTo>
                    <a:lnTo>
                      <a:pt x="47" y="2"/>
                    </a:lnTo>
                    <a:lnTo>
                      <a:pt x="47" y="2"/>
                    </a:lnTo>
                    <a:lnTo>
                      <a:pt x="47" y="2"/>
                    </a:lnTo>
                    <a:lnTo>
                      <a:pt x="46" y="0"/>
                    </a:lnTo>
                    <a:lnTo>
                      <a:pt x="46" y="0"/>
                    </a:lnTo>
                    <a:lnTo>
                      <a:pt x="45" y="0"/>
                    </a:lnTo>
                    <a:lnTo>
                      <a:pt x="44" y="1"/>
                    </a:lnTo>
                    <a:lnTo>
                      <a:pt x="44" y="2"/>
                    </a:lnTo>
                    <a:lnTo>
                      <a:pt x="44" y="2"/>
                    </a:lnTo>
                    <a:lnTo>
                      <a:pt x="44" y="1"/>
                    </a:lnTo>
                    <a:lnTo>
                      <a:pt x="44" y="0"/>
                    </a:lnTo>
                    <a:lnTo>
                      <a:pt x="44" y="0"/>
                    </a:lnTo>
                    <a:lnTo>
                      <a:pt x="44" y="0"/>
                    </a:lnTo>
                    <a:lnTo>
                      <a:pt x="43" y="0"/>
                    </a:lnTo>
                    <a:lnTo>
                      <a:pt x="43" y="1"/>
                    </a:lnTo>
                    <a:lnTo>
                      <a:pt x="40" y="5"/>
                    </a:lnTo>
                    <a:lnTo>
                      <a:pt x="40" y="5"/>
                    </a:lnTo>
                    <a:lnTo>
                      <a:pt x="38" y="8"/>
                    </a:lnTo>
                    <a:lnTo>
                      <a:pt x="37" y="8"/>
                    </a:lnTo>
                    <a:lnTo>
                      <a:pt x="36" y="8"/>
                    </a:lnTo>
                    <a:lnTo>
                      <a:pt x="36" y="9"/>
                    </a:lnTo>
                    <a:lnTo>
                      <a:pt x="36" y="9"/>
                    </a:lnTo>
                    <a:lnTo>
                      <a:pt x="37" y="10"/>
                    </a:lnTo>
                    <a:lnTo>
                      <a:pt x="36" y="10"/>
                    </a:lnTo>
                    <a:lnTo>
                      <a:pt x="36" y="11"/>
                    </a:lnTo>
                    <a:lnTo>
                      <a:pt x="35" y="11"/>
                    </a:lnTo>
                    <a:lnTo>
                      <a:pt x="34" y="11"/>
                    </a:lnTo>
                    <a:lnTo>
                      <a:pt x="33" y="10"/>
                    </a:lnTo>
                    <a:lnTo>
                      <a:pt x="31" y="12"/>
                    </a:lnTo>
                    <a:lnTo>
                      <a:pt x="29" y="13"/>
                    </a:lnTo>
                    <a:lnTo>
                      <a:pt x="29" y="13"/>
                    </a:lnTo>
                    <a:lnTo>
                      <a:pt x="28" y="13"/>
                    </a:lnTo>
                    <a:lnTo>
                      <a:pt x="28" y="14"/>
                    </a:lnTo>
                    <a:lnTo>
                      <a:pt x="22" y="21"/>
                    </a:lnTo>
                    <a:lnTo>
                      <a:pt x="22" y="21"/>
                    </a:lnTo>
                    <a:lnTo>
                      <a:pt x="18" y="21"/>
                    </a:lnTo>
                    <a:lnTo>
                      <a:pt x="18" y="22"/>
                    </a:lnTo>
                    <a:lnTo>
                      <a:pt x="18" y="22"/>
                    </a:lnTo>
                    <a:lnTo>
                      <a:pt x="16" y="22"/>
                    </a:lnTo>
                    <a:lnTo>
                      <a:pt x="15" y="22"/>
                    </a:lnTo>
                    <a:lnTo>
                      <a:pt x="15" y="24"/>
                    </a:lnTo>
                    <a:lnTo>
                      <a:pt x="15" y="25"/>
                    </a:lnTo>
                    <a:lnTo>
                      <a:pt x="15" y="25"/>
                    </a:lnTo>
                    <a:lnTo>
                      <a:pt x="14" y="24"/>
                    </a:lnTo>
                    <a:lnTo>
                      <a:pt x="13" y="25"/>
                    </a:lnTo>
                    <a:lnTo>
                      <a:pt x="14" y="26"/>
                    </a:lnTo>
                    <a:lnTo>
                      <a:pt x="12" y="29"/>
                    </a:lnTo>
                    <a:lnTo>
                      <a:pt x="10" y="28"/>
                    </a:lnTo>
                    <a:lnTo>
                      <a:pt x="9" y="28"/>
                    </a:lnTo>
                    <a:lnTo>
                      <a:pt x="7" y="28"/>
                    </a:lnTo>
                    <a:lnTo>
                      <a:pt x="5" y="28"/>
                    </a:lnTo>
                    <a:lnTo>
                      <a:pt x="5" y="27"/>
                    </a:lnTo>
                    <a:lnTo>
                      <a:pt x="5" y="26"/>
                    </a:lnTo>
                    <a:lnTo>
                      <a:pt x="4" y="27"/>
                    </a:lnTo>
                    <a:lnTo>
                      <a:pt x="4" y="28"/>
                    </a:lnTo>
                    <a:lnTo>
                      <a:pt x="2" y="29"/>
                    </a:lnTo>
                    <a:lnTo>
                      <a:pt x="0" y="3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4" name="Freeform 356"/>
              <p:cNvSpPr>
                <a:spLocks/>
              </p:cNvSpPr>
              <p:nvPr/>
            </p:nvSpPr>
            <p:spPr bwMode="auto">
              <a:xfrm>
                <a:off x="5255" y="3821"/>
                <a:ext cx="1" cy="3"/>
              </a:xfrm>
              <a:custGeom>
                <a:avLst/>
                <a:gdLst/>
                <a:ahLst/>
                <a:cxnLst>
                  <a:cxn ang="0">
                    <a:pos x="0" y="1"/>
                  </a:cxn>
                  <a:cxn ang="0">
                    <a:pos x="0" y="0"/>
                  </a:cxn>
                  <a:cxn ang="0">
                    <a:pos x="0" y="0"/>
                  </a:cxn>
                  <a:cxn ang="0">
                    <a:pos x="0" y="1"/>
                  </a:cxn>
                  <a:cxn ang="0">
                    <a:pos x="0" y="1"/>
                  </a:cxn>
                  <a:cxn ang="0">
                    <a:pos x="0" y="2"/>
                  </a:cxn>
                  <a:cxn ang="0">
                    <a:pos x="0" y="3"/>
                  </a:cxn>
                  <a:cxn ang="0">
                    <a:pos x="1" y="3"/>
                  </a:cxn>
                  <a:cxn ang="0">
                    <a:pos x="0" y="1"/>
                  </a:cxn>
                  <a:cxn ang="0">
                    <a:pos x="1" y="1"/>
                  </a:cxn>
                  <a:cxn ang="0">
                    <a:pos x="0" y="1"/>
                  </a:cxn>
                </a:cxnLst>
                <a:rect l="0" t="0" r="r" b="b"/>
                <a:pathLst>
                  <a:path w="1" h="3">
                    <a:moveTo>
                      <a:pt x="0" y="1"/>
                    </a:moveTo>
                    <a:lnTo>
                      <a:pt x="0" y="0"/>
                    </a:lnTo>
                    <a:lnTo>
                      <a:pt x="0" y="0"/>
                    </a:lnTo>
                    <a:lnTo>
                      <a:pt x="0" y="1"/>
                    </a:lnTo>
                    <a:lnTo>
                      <a:pt x="0" y="1"/>
                    </a:lnTo>
                    <a:lnTo>
                      <a:pt x="0" y="2"/>
                    </a:lnTo>
                    <a:lnTo>
                      <a:pt x="0" y="3"/>
                    </a:lnTo>
                    <a:lnTo>
                      <a:pt x="1" y="3"/>
                    </a:lnTo>
                    <a:lnTo>
                      <a:pt x="0" y="1"/>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5" name="Freeform 357"/>
              <p:cNvSpPr>
                <a:spLocks/>
              </p:cNvSpPr>
              <p:nvPr/>
            </p:nvSpPr>
            <p:spPr bwMode="auto">
              <a:xfrm>
                <a:off x="5004" y="3725"/>
                <a:ext cx="1" cy="1"/>
              </a:xfrm>
              <a:custGeom>
                <a:avLst/>
                <a:gdLst/>
                <a:ahLst/>
                <a:cxnLst>
                  <a:cxn ang="0">
                    <a:pos x="1" y="1"/>
                  </a:cxn>
                  <a:cxn ang="0">
                    <a:pos x="1" y="1"/>
                  </a:cxn>
                  <a:cxn ang="0">
                    <a:pos x="1" y="1"/>
                  </a:cxn>
                  <a:cxn ang="0">
                    <a:pos x="1" y="0"/>
                  </a:cxn>
                  <a:cxn ang="0">
                    <a:pos x="1" y="0"/>
                  </a:cxn>
                  <a:cxn ang="0">
                    <a:pos x="1" y="0"/>
                  </a:cxn>
                  <a:cxn ang="0">
                    <a:pos x="1" y="0"/>
                  </a:cxn>
                  <a:cxn ang="0">
                    <a:pos x="0" y="1"/>
                  </a:cxn>
                  <a:cxn ang="0">
                    <a:pos x="0" y="1"/>
                  </a:cxn>
                  <a:cxn ang="0">
                    <a:pos x="0" y="1"/>
                  </a:cxn>
                  <a:cxn ang="0">
                    <a:pos x="1" y="1"/>
                  </a:cxn>
                  <a:cxn ang="0">
                    <a:pos x="1" y="1"/>
                  </a:cxn>
                </a:cxnLst>
                <a:rect l="0" t="0" r="r" b="b"/>
                <a:pathLst>
                  <a:path w="1" h="1">
                    <a:moveTo>
                      <a:pt x="1" y="1"/>
                    </a:moveTo>
                    <a:lnTo>
                      <a:pt x="1" y="1"/>
                    </a:lnTo>
                    <a:lnTo>
                      <a:pt x="1" y="1"/>
                    </a:lnTo>
                    <a:lnTo>
                      <a:pt x="1" y="0"/>
                    </a:lnTo>
                    <a:lnTo>
                      <a:pt x="1" y="0"/>
                    </a:lnTo>
                    <a:lnTo>
                      <a:pt x="1" y="0"/>
                    </a:lnTo>
                    <a:lnTo>
                      <a:pt x="1" y="0"/>
                    </a:lnTo>
                    <a:lnTo>
                      <a:pt x="0" y="1"/>
                    </a:lnTo>
                    <a:lnTo>
                      <a:pt x="0" y="1"/>
                    </a:lnTo>
                    <a:lnTo>
                      <a:pt x="0"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6" name="Freeform 358"/>
              <p:cNvSpPr>
                <a:spLocks/>
              </p:cNvSpPr>
              <p:nvPr/>
            </p:nvSpPr>
            <p:spPr bwMode="auto">
              <a:xfrm>
                <a:off x="4986" y="3762"/>
                <a:ext cx="17" cy="5"/>
              </a:xfrm>
              <a:custGeom>
                <a:avLst/>
                <a:gdLst/>
                <a:ahLst/>
                <a:cxnLst>
                  <a:cxn ang="0">
                    <a:pos x="8" y="4"/>
                  </a:cxn>
                  <a:cxn ang="0">
                    <a:pos x="12" y="4"/>
                  </a:cxn>
                  <a:cxn ang="0">
                    <a:pos x="12" y="4"/>
                  </a:cxn>
                  <a:cxn ang="0">
                    <a:pos x="14" y="4"/>
                  </a:cxn>
                  <a:cxn ang="0">
                    <a:pos x="15" y="3"/>
                  </a:cxn>
                  <a:cxn ang="0">
                    <a:pos x="17" y="1"/>
                  </a:cxn>
                  <a:cxn ang="0">
                    <a:pos x="17" y="0"/>
                  </a:cxn>
                  <a:cxn ang="0">
                    <a:pos x="16" y="0"/>
                  </a:cxn>
                  <a:cxn ang="0">
                    <a:pos x="16" y="1"/>
                  </a:cxn>
                  <a:cxn ang="0">
                    <a:pos x="16" y="1"/>
                  </a:cxn>
                  <a:cxn ang="0">
                    <a:pos x="15" y="1"/>
                  </a:cxn>
                  <a:cxn ang="0">
                    <a:pos x="15" y="2"/>
                  </a:cxn>
                  <a:cxn ang="0">
                    <a:pos x="15" y="2"/>
                  </a:cxn>
                  <a:cxn ang="0">
                    <a:pos x="14" y="3"/>
                  </a:cxn>
                  <a:cxn ang="0">
                    <a:pos x="14" y="3"/>
                  </a:cxn>
                  <a:cxn ang="0">
                    <a:pos x="12" y="3"/>
                  </a:cxn>
                  <a:cxn ang="0">
                    <a:pos x="12" y="2"/>
                  </a:cxn>
                  <a:cxn ang="0">
                    <a:pos x="9" y="3"/>
                  </a:cxn>
                  <a:cxn ang="0">
                    <a:pos x="8" y="3"/>
                  </a:cxn>
                  <a:cxn ang="0">
                    <a:pos x="7" y="2"/>
                  </a:cxn>
                  <a:cxn ang="0">
                    <a:pos x="7" y="2"/>
                  </a:cxn>
                  <a:cxn ang="0">
                    <a:pos x="4" y="1"/>
                  </a:cxn>
                  <a:cxn ang="0">
                    <a:pos x="4" y="1"/>
                  </a:cxn>
                  <a:cxn ang="0">
                    <a:pos x="1" y="2"/>
                  </a:cxn>
                  <a:cxn ang="0">
                    <a:pos x="1" y="2"/>
                  </a:cxn>
                  <a:cxn ang="0">
                    <a:pos x="1" y="2"/>
                  </a:cxn>
                  <a:cxn ang="0">
                    <a:pos x="0" y="3"/>
                  </a:cxn>
                  <a:cxn ang="0">
                    <a:pos x="0" y="3"/>
                  </a:cxn>
                  <a:cxn ang="0">
                    <a:pos x="0" y="4"/>
                  </a:cxn>
                  <a:cxn ang="0">
                    <a:pos x="0" y="4"/>
                  </a:cxn>
                  <a:cxn ang="0">
                    <a:pos x="4" y="4"/>
                  </a:cxn>
                  <a:cxn ang="0">
                    <a:pos x="7" y="5"/>
                  </a:cxn>
                  <a:cxn ang="0">
                    <a:pos x="8" y="4"/>
                  </a:cxn>
                </a:cxnLst>
                <a:rect l="0" t="0" r="r" b="b"/>
                <a:pathLst>
                  <a:path w="17" h="5">
                    <a:moveTo>
                      <a:pt x="8" y="4"/>
                    </a:moveTo>
                    <a:lnTo>
                      <a:pt x="12" y="4"/>
                    </a:lnTo>
                    <a:lnTo>
                      <a:pt x="12" y="4"/>
                    </a:lnTo>
                    <a:lnTo>
                      <a:pt x="14" y="4"/>
                    </a:lnTo>
                    <a:lnTo>
                      <a:pt x="15" y="3"/>
                    </a:lnTo>
                    <a:lnTo>
                      <a:pt x="17" y="1"/>
                    </a:lnTo>
                    <a:lnTo>
                      <a:pt x="17" y="0"/>
                    </a:lnTo>
                    <a:lnTo>
                      <a:pt x="16" y="0"/>
                    </a:lnTo>
                    <a:lnTo>
                      <a:pt x="16" y="1"/>
                    </a:lnTo>
                    <a:lnTo>
                      <a:pt x="16" y="1"/>
                    </a:lnTo>
                    <a:lnTo>
                      <a:pt x="15" y="1"/>
                    </a:lnTo>
                    <a:lnTo>
                      <a:pt x="15" y="2"/>
                    </a:lnTo>
                    <a:lnTo>
                      <a:pt x="15" y="2"/>
                    </a:lnTo>
                    <a:lnTo>
                      <a:pt x="14" y="3"/>
                    </a:lnTo>
                    <a:lnTo>
                      <a:pt x="14" y="3"/>
                    </a:lnTo>
                    <a:lnTo>
                      <a:pt x="12" y="3"/>
                    </a:lnTo>
                    <a:lnTo>
                      <a:pt x="12" y="2"/>
                    </a:lnTo>
                    <a:lnTo>
                      <a:pt x="9" y="3"/>
                    </a:lnTo>
                    <a:lnTo>
                      <a:pt x="8" y="3"/>
                    </a:lnTo>
                    <a:lnTo>
                      <a:pt x="7" y="2"/>
                    </a:lnTo>
                    <a:lnTo>
                      <a:pt x="7" y="2"/>
                    </a:lnTo>
                    <a:lnTo>
                      <a:pt x="4" y="1"/>
                    </a:lnTo>
                    <a:lnTo>
                      <a:pt x="4" y="1"/>
                    </a:lnTo>
                    <a:lnTo>
                      <a:pt x="1" y="2"/>
                    </a:lnTo>
                    <a:lnTo>
                      <a:pt x="1" y="2"/>
                    </a:lnTo>
                    <a:lnTo>
                      <a:pt x="1" y="2"/>
                    </a:lnTo>
                    <a:lnTo>
                      <a:pt x="0" y="3"/>
                    </a:lnTo>
                    <a:lnTo>
                      <a:pt x="0" y="3"/>
                    </a:lnTo>
                    <a:lnTo>
                      <a:pt x="0" y="4"/>
                    </a:lnTo>
                    <a:lnTo>
                      <a:pt x="0" y="4"/>
                    </a:lnTo>
                    <a:lnTo>
                      <a:pt x="4" y="4"/>
                    </a:lnTo>
                    <a:lnTo>
                      <a:pt x="7" y="5"/>
                    </a:lnTo>
                    <a:lnTo>
                      <a:pt x="8"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7" name="Rectangle 359"/>
              <p:cNvSpPr>
                <a:spLocks noChangeArrowheads="1"/>
              </p:cNvSpPr>
              <p:nvPr/>
            </p:nvSpPr>
            <p:spPr bwMode="auto">
              <a:xfrm>
                <a:off x="5238" y="3777"/>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8" name="Freeform 360"/>
              <p:cNvSpPr>
                <a:spLocks/>
              </p:cNvSpPr>
              <p:nvPr/>
            </p:nvSpPr>
            <p:spPr bwMode="auto">
              <a:xfrm>
                <a:off x="5001" y="3724"/>
                <a:ext cx="3" cy="2"/>
              </a:xfrm>
              <a:custGeom>
                <a:avLst/>
                <a:gdLst/>
                <a:ahLst/>
                <a:cxnLst>
                  <a:cxn ang="0">
                    <a:pos x="2" y="0"/>
                  </a:cxn>
                  <a:cxn ang="0">
                    <a:pos x="1" y="1"/>
                  </a:cxn>
                  <a:cxn ang="0">
                    <a:pos x="1" y="1"/>
                  </a:cxn>
                  <a:cxn ang="0">
                    <a:pos x="0" y="2"/>
                  </a:cxn>
                  <a:cxn ang="0">
                    <a:pos x="1" y="2"/>
                  </a:cxn>
                  <a:cxn ang="0">
                    <a:pos x="2" y="2"/>
                  </a:cxn>
                  <a:cxn ang="0">
                    <a:pos x="3" y="1"/>
                  </a:cxn>
                  <a:cxn ang="0">
                    <a:pos x="3" y="0"/>
                  </a:cxn>
                  <a:cxn ang="0">
                    <a:pos x="2" y="0"/>
                  </a:cxn>
                </a:cxnLst>
                <a:rect l="0" t="0" r="r" b="b"/>
                <a:pathLst>
                  <a:path w="3" h="2">
                    <a:moveTo>
                      <a:pt x="2" y="0"/>
                    </a:moveTo>
                    <a:lnTo>
                      <a:pt x="1" y="1"/>
                    </a:lnTo>
                    <a:lnTo>
                      <a:pt x="1" y="1"/>
                    </a:lnTo>
                    <a:lnTo>
                      <a:pt x="0" y="2"/>
                    </a:lnTo>
                    <a:lnTo>
                      <a:pt x="1" y="2"/>
                    </a:lnTo>
                    <a:lnTo>
                      <a:pt x="2" y="2"/>
                    </a:lnTo>
                    <a:lnTo>
                      <a:pt x="3" y="1"/>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49" name="Freeform 361"/>
              <p:cNvSpPr>
                <a:spLocks/>
              </p:cNvSpPr>
              <p:nvPr/>
            </p:nvSpPr>
            <p:spPr bwMode="auto">
              <a:xfrm>
                <a:off x="5003" y="3740"/>
                <a:ext cx="1" cy="1"/>
              </a:xfrm>
              <a:custGeom>
                <a:avLst/>
                <a:gdLst/>
                <a:ahLst/>
                <a:cxnLst>
                  <a:cxn ang="0">
                    <a:pos x="1" y="0"/>
                  </a:cxn>
                  <a:cxn ang="0">
                    <a:pos x="0" y="0"/>
                  </a:cxn>
                  <a:cxn ang="0">
                    <a:pos x="0" y="0"/>
                  </a:cxn>
                  <a:cxn ang="0">
                    <a:pos x="0" y="0"/>
                  </a:cxn>
                  <a:cxn ang="0">
                    <a:pos x="0" y="0"/>
                  </a:cxn>
                  <a:cxn ang="0">
                    <a:pos x="1" y="1"/>
                  </a:cxn>
                  <a:cxn ang="0">
                    <a:pos x="1" y="1"/>
                  </a:cxn>
                  <a:cxn ang="0">
                    <a:pos x="1" y="0"/>
                  </a:cxn>
                  <a:cxn ang="0">
                    <a:pos x="1" y="0"/>
                  </a:cxn>
                  <a:cxn ang="0">
                    <a:pos x="1" y="0"/>
                  </a:cxn>
                </a:cxnLst>
                <a:rect l="0" t="0" r="r" b="b"/>
                <a:pathLst>
                  <a:path w="1" h="1">
                    <a:moveTo>
                      <a:pt x="1" y="0"/>
                    </a:moveTo>
                    <a:lnTo>
                      <a:pt x="0" y="0"/>
                    </a:lnTo>
                    <a:lnTo>
                      <a:pt x="0" y="0"/>
                    </a:lnTo>
                    <a:lnTo>
                      <a:pt x="0" y="0"/>
                    </a:lnTo>
                    <a:lnTo>
                      <a:pt x="0" y="0"/>
                    </a:lnTo>
                    <a:lnTo>
                      <a:pt x="1" y="1"/>
                    </a:lnTo>
                    <a:lnTo>
                      <a:pt x="1" y="1"/>
                    </a:lnTo>
                    <a:lnTo>
                      <a:pt x="1"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0" name="Freeform 362"/>
              <p:cNvSpPr>
                <a:spLocks/>
              </p:cNvSpPr>
              <p:nvPr/>
            </p:nvSpPr>
            <p:spPr bwMode="auto">
              <a:xfrm>
                <a:off x="4981" y="3769"/>
                <a:ext cx="10" cy="5"/>
              </a:xfrm>
              <a:custGeom>
                <a:avLst/>
                <a:gdLst/>
                <a:ahLst/>
                <a:cxnLst>
                  <a:cxn ang="0">
                    <a:pos x="3" y="3"/>
                  </a:cxn>
                  <a:cxn ang="0">
                    <a:pos x="6" y="4"/>
                  </a:cxn>
                  <a:cxn ang="0">
                    <a:pos x="7" y="5"/>
                  </a:cxn>
                  <a:cxn ang="0">
                    <a:pos x="9" y="5"/>
                  </a:cxn>
                  <a:cxn ang="0">
                    <a:pos x="9" y="5"/>
                  </a:cxn>
                  <a:cxn ang="0">
                    <a:pos x="10" y="4"/>
                  </a:cxn>
                  <a:cxn ang="0">
                    <a:pos x="9" y="4"/>
                  </a:cxn>
                  <a:cxn ang="0">
                    <a:pos x="6" y="1"/>
                  </a:cxn>
                  <a:cxn ang="0">
                    <a:pos x="6" y="1"/>
                  </a:cxn>
                  <a:cxn ang="0">
                    <a:pos x="6" y="0"/>
                  </a:cxn>
                  <a:cxn ang="0">
                    <a:pos x="5" y="1"/>
                  </a:cxn>
                  <a:cxn ang="0">
                    <a:pos x="2" y="1"/>
                  </a:cxn>
                  <a:cxn ang="0">
                    <a:pos x="0" y="1"/>
                  </a:cxn>
                  <a:cxn ang="0">
                    <a:pos x="0" y="1"/>
                  </a:cxn>
                  <a:cxn ang="0">
                    <a:pos x="1" y="3"/>
                  </a:cxn>
                  <a:cxn ang="0">
                    <a:pos x="3" y="3"/>
                  </a:cxn>
                </a:cxnLst>
                <a:rect l="0" t="0" r="r" b="b"/>
                <a:pathLst>
                  <a:path w="10" h="5">
                    <a:moveTo>
                      <a:pt x="3" y="3"/>
                    </a:moveTo>
                    <a:lnTo>
                      <a:pt x="6" y="4"/>
                    </a:lnTo>
                    <a:lnTo>
                      <a:pt x="7" y="5"/>
                    </a:lnTo>
                    <a:lnTo>
                      <a:pt x="9" y="5"/>
                    </a:lnTo>
                    <a:lnTo>
                      <a:pt x="9" y="5"/>
                    </a:lnTo>
                    <a:lnTo>
                      <a:pt x="10" y="4"/>
                    </a:lnTo>
                    <a:lnTo>
                      <a:pt x="9" y="4"/>
                    </a:lnTo>
                    <a:lnTo>
                      <a:pt x="6" y="1"/>
                    </a:lnTo>
                    <a:lnTo>
                      <a:pt x="6" y="1"/>
                    </a:lnTo>
                    <a:lnTo>
                      <a:pt x="6" y="0"/>
                    </a:lnTo>
                    <a:lnTo>
                      <a:pt x="5" y="1"/>
                    </a:lnTo>
                    <a:lnTo>
                      <a:pt x="2" y="1"/>
                    </a:lnTo>
                    <a:lnTo>
                      <a:pt x="0" y="1"/>
                    </a:lnTo>
                    <a:lnTo>
                      <a:pt x="0" y="1"/>
                    </a:lnTo>
                    <a:lnTo>
                      <a:pt x="1" y="3"/>
                    </a:lnTo>
                    <a:lnTo>
                      <a:pt x="3"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1" name="Freeform 363"/>
              <p:cNvSpPr>
                <a:spLocks/>
              </p:cNvSpPr>
              <p:nvPr/>
            </p:nvSpPr>
            <p:spPr bwMode="auto">
              <a:xfrm>
                <a:off x="5245" y="3806"/>
                <a:ext cx="3" cy="4"/>
              </a:xfrm>
              <a:custGeom>
                <a:avLst/>
                <a:gdLst/>
                <a:ahLst/>
                <a:cxnLst>
                  <a:cxn ang="0">
                    <a:pos x="1" y="0"/>
                  </a:cxn>
                  <a:cxn ang="0">
                    <a:pos x="1" y="0"/>
                  </a:cxn>
                  <a:cxn ang="0">
                    <a:pos x="0" y="0"/>
                  </a:cxn>
                  <a:cxn ang="0">
                    <a:pos x="0" y="0"/>
                  </a:cxn>
                  <a:cxn ang="0">
                    <a:pos x="1" y="1"/>
                  </a:cxn>
                  <a:cxn ang="0">
                    <a:pos x="1" y="1"/>
                  </a:cxn>
                  <a:cxn ang="0">
                    <a:pos x="2" y="4"/>
                  </a:cxn>
                  <a:cxn ang="0">
                    <a:pos x="3" y="4"/>
                  </a:cxn>
                  <a:cxn ang="0">
                    <a:pos x="3" y="3"/>
                  </a:cxn>
                  <a:cxn ang="0">
                    <a:pos x="3" y="2"/>
                  </a:cxn>
                  <a:cxn ang="0">
                    <a:pos x="3" y="2"/>
                  </a:cxn>
                  <a:cxn ang="0">
                    <a:pos x="2" y="1"/>
                  </a:cxn>
                  <a:cxn ang="0">
                    <a:pos x="2" y="0"/>
                  </a:cxn>
                  <a:cxn ang="0">
                    <a:pos x="1" y="0"/>
                  </a:cxn>
                </a:cxnLst>
                <a:rect l="0" t="0" r="r" b="b"/>
                <a:pathLst>
                  <a:path w="3" h="4">
                    <a:moveTo>
                      <a:pt x="1" y="0"/>
                    </a:moveTo>
                    <a:lnTo>
                      <a:pt x="1" y="0"/>
                    </a:lnTo>
                    <a:lnTo>
                      <a:pt x="0" y="0"/>
                    </a:lnTo>
                    <a:lnTo>
                      <a:pt x="0" y="0"/>
                    </a:lnTo>
                    <a:lnTo>
                      <a:pt x="1" y="1"/>
                    </a:lnTo>
                    <a:lnTo>
                      <a:pt x="1" y="1"/>
                    </a:lnTo>
                    <a:lnTo>
                      <a:pt x="2" y="4"/>
                    </a:lnTo>
                    <a:lnTo>
                      <a:pt x="3" y="4"/>
                    </a:lnTo>
                    <a:lnTo>
                      <a:pt x="3" y="3"/>
                    </a:lnTo>
                    <a:lnTo>
                      <a:pt x="3" y="2"/>
                    </a:lnTo>
                    <a:lnTo>
                      <a:pt x="3" y="2"/>
                    </a:lnTo>
                    <a:lnTo>
                      <a:pt x="2" y="1"/>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2" name="Freeform 364"/>
              <p:cNvSpPr>
                <a:spLocks/>
              </p:cNvSpPr>
              <p:nvPr/>
            </p:nvSpPr>
            <p:spPr bwMode="auto">
              <a:xfrm>
                <a:off x="5242" y="3962"/>
                <a:ext cx="42" cy="46"/>
              </a:xfrm>
              <a:custGeom>
                <a:avLst/>
                <a:gdLst/>
                <a:ahLst/>
                <a:cxnLst>
                  <a:cxn ang="0">
                    <a:pos x="42" y="4"/>
                  </a:cxn>
                  <a:cxn ang="0">
                    <a:pos x="42" y="3"/>
                  </a:cxn>
                  <a:cxn ang="0">
                    <a:pos x="40" y="5"/>
                  </a:cxn>
                  <a:cxn ang="0">
                    <a:pos x="40" y="3"/>
                  </a:cxn>
                  <a:cxn ang="0">
                    <a:pos x="40" y="2"/>
                  </a:cxn>
                  <a:cxn ang="0">
                    <a:pos x="39" y="4"/>
                  </a:cxn>
                  <a:cxn ang="0">
                    <a:pos x="36" y="4"/>
                  </a:cxn>
                  <a:cxn ang="0">
                    <a:pos x="35" y="2"/>
                  </a:cxn>
                  <a:cxn ang="0">
                    <a:pos x="34" y="0"/>
                  </a:cxn>
                  <a:cxn ang="0">
                    <a:pos x="33" y="0"/>
                  </a:cxn>
                  <a:cxn ang="0">
                    <a:pos x="32" y="1"/>
                  </a:cxn>
                  <a:cxn ang="0">
                    <a:pos x="31" y="5"/>
                  </a:cxn>
                  <a:cxn ang="0">
                    <a:pos x="27" y="9"/>
                  </a:cxn>
                  <a:cxn ang="0">
                    <a:pos x="22" y="17"/>
                  </a:cxn>
                  <a:cxn ang="0">
                    <a:pos x="13" y="25"/>
                  </a:cxn>
                  <a:cxn ang="0">
                    <a:pos x="11" y="25"/>
                  </a:cxn>
                  <a:cxn ang="0">
                    <a:pos x="10" y="26"/>
                  </a:cxn>
                  <a:cxn ang="0">
                    <a:pos x="8" y="28"/>
                  </a:cxn>
                  <a:cxn ang="0">
                    <a:pos x="6" y="30"/>
                  </a:cxn>
                  <a:cxn ang="0">
                    <a:pos x="6" y="32"/>
                  </a:cxn>
                  <a:cxn ang="0">
                    <a:pos x="5" y="33"/>
                  </a:cxn>
                  <a:cxn ang="0">
                    <a:pos x="5" y="32"/>
                  </a:cxn>
                  <a:cxn ang="0">
                    <a:pos x="3" y="34"/>
                  </a:cxn>
                  <a:cxn ang="0">
                    <a:pos x="4" y="35"/>
                  </a:cxn>
                  <a:cxn ang="0">
                    <a:pos x="2" y="35"/>
                  </a:cxn>
                  <a:cxn ang="0">
                    <a:pos x="2" y="36"/>
                  </a:cxn>
                  <a:cxn ang="0">
                    <a:pos x="2" y="36"/>
                  </a:cxn>
                  <a:cxn ang="0">
                    <a:pos x="2" y="37"/>
                  </a:cxn>
                  <a:cxn ang="0">
                    <a:pos x="2" y="38"/>
                  </a:cxn>
                  <a:cxn ang="0">
                    <a:pos x="0" y="39"/>
                  </a:cxn>
                  <a:cxn ang="0">
                    <a:pos x="1" y="41"/>
                  </a:cxn>
                  <a:cxn ang="0">
                    <a:pos x="1" y="41"/>
                  </a:cxn>
                  <a:cxn ang="0">
                    <a:pos x="1" y="42"/>
                  </a:cxn>
                  <a:cxn ang="0">
                    <a:pos x="5" y="43"/>
                  </a:cxn>
                  <a:cxn ang="0">
                    <a:pos x="7" y="42"/>
                  </a:cxn>
                  <a:cxn ang="0">
                    <a:pos x="10" y="44"/>
                  </a:cxn>
                  <a:cxn ang="0">
                    <a:pos x="10" y="45"/>
                  </a:cxn>
                  <a:cxn ang="0">
                    <a:pos x="11" y="45"/>
                  </a:cxn>
                  <a:cxn ang="0">
                    <a:pos x="13" y="44"/>
                  </a:cxn>
                  <a:cxn ang="0">
                    <a:pos x="15" y="45"/>
                  </a:cxn>
                  <a:cxn ang="0">
                    <a:pos x="18" y="44"/>
                  </a:cxn>
                  <a:cxn ang="0">
                    <a:pos x="21" y="43"/>
                  </a:cxn>
                  <a:cxn ang="0">
                    <a:pos x="23" y="41"/>
                  </a:cxn>
                  <a:cxn ang="0">
                    <a:pos x="23" y="40"/>
                  </a:cxn>
                  <a:cxn ang="0">
                    <a:pos x="24" y="37"/>
                  </a:cxn>
                  <a:cxn ang="0">
                    <a:pos x="26" y="32"/>
                  </a:cxn>
                  <a:cxn ang="0">
                    <a:pos x="28" y="27"/>
                  </a:cxn>
                  <a:cxn ang="0">
                    <a:pos x="28" y="26"/>
                  </a:cxn>
                  <a:cxn ang="0">
                    <a:pos x="32" y="24"/>
                  </a:cxn>
                  <a:cxn ang="0">
                    <a:pos x="32" y="24"/>
                  </a:cxn>
                  <a:cxn ang="0">
                    <a:pos x="35" y="24"/>
                  </a:cxn>
                  <a:cxn ang="0">
                    <a:pos x="36" y="24"/>
                  </a:cxn>
                  <a:cxn ang="0">
                    <a:pos x="35" y="19"/>
                  </a:cxn>
                  <a:cxn ang="0">
                    <a:pos x="36" y="17"/>
                  </a:cxn>
                  <a:cxn ang="0">
                    <a:pos x="39" y="14"/>
                  </a:cxn>
                  <a:cxn ang="0">
                    <a:pos x="41" y="12"/>
                  </a:cxn>
                  <a:cxn ang="0">
                    <a:pos x="42" y="9"/>
                  </a:cxn>
                  <a:cxn ang="0">
                    <a:pos x="42" y="5"/>
                  </a:cxn>
                </a:cxnLst>
                <a:rect l="0" t="0" r="r" b="b"/>
                <a:pathLst>
                  <a:path w="42" h="46">
                    <a:moveTo>
                      <a:pt x="42" y="5"/>
                    </a:moveTo>
                    <a:lnTo>
                      <a:pt x="42" y="4"/>
                    </a:lnTo>
                    <a:lnTo>
                      <a:pt x="42" y="4"/>
                    </a:lnTo>
                    <a:lnTo>
                      <a:pt x="42" y="4"/>
                    </a:lnTo>
                    <a:lnTo>
                      <a:pt x="42" y="3"/>
                    </a:lnTo>
                    <a:lnTo>
                      <a:pt x="42" y="3"/>
                    </a:lnTo>
                    <a:lnTo>
                      <a:pt x="41" y="4"/>
                    </a:lnTo>
                    <a:lnTo>
                      <a:pt x="41" y="4"/>
                    </a:lnTo>
                    <a:lnTo>
                      <a:pt x="40" y="5"/>
                    </a:lnTo>
                    <a:lnTo>
                      <a:pt x="41" y="4"/>
                    </a:lnTo>
                    <a:lnTo>
                      <a:pt x="40" y="3"/>
                    </a:lnTo>
                    <a:lnTo>
                      <a:pt x="40" y="3"/>
                    </a:lnTo>
                    <a:lnTo>
                      <a:pt x="41" y="2"/>
                    </a:lnTo>
                    <a:lnTo>
                      <a:pt x="41" y="2"/>
                    </a:lnTo>
                    <a:lnTo>
                      <a:pt x="40" y="2"/>
                    </a:lnTo>
                    <a:lnTo>
                      <a:pt x="39" y="3"/>
                    </a:lnTo>
                    <a:lnTo>
                      <a:pt x="39" y="4"/>
                    </a:lnTo>
                    <a:lnTo>
                      <a:pt x="39" y="4"/>
                    </a:lnTo>
                    <a:lnTo>
                      <a:pt x="37" y="5"/>
                    </a:lnTo>
                    <a:lnTo>
                      <a:pt x="36" y="4"/>
                    </a:lnTo>
                    <a:lnTo>
                      <a:pt x="36" y="4"/>
                    </a:lnTo>
                    <a:lnTo>
                      <a:pt x="36" y="2"/>
                    </a:lnTo>
                    <a:lnTo>
                      <a:pt x="35" y="1"/>
                    </a:lnTo>
                    <a:lnTo>
                      <a:pt x="35" y="2"/>
                    </a:lnTo>
                    <a:lnTo>
                      <a:pt x="35" y="1"/>
                    </a:lnTo>
                    <a:lnTo>
                      <a:pt x="34" y="1"/>
                    </a:lnTo>
                    <a:lnTo>
                      <a:pt x="34" y="0"/>
                    </a:lnTo>
                    <a:lnTo>
                      <a:pt x="34" y="0"/>
                    </a:lnTo>
                    <a:lnTo>
                      <a:pt x="33" y="0"/>
                    </a:lnTo>
                    <a:lnTo>
                      <a:pt x="33" y="0"/>
                    </a:lnTo>
                    <a:lnTo>
                      <a:pt x="33" y="0"/>
                    </a:lnTo>
                    <a:lnTo>
                      <a:pt x="32" y="1"/>
                    </a:lnTo>
                    <a:lnTo>
                      <a:pt x="32" y="1"/>
                    </a:lnTo>
                    <a:lnTo>
                      <a:pt x="32" y="3"/>
                    </a:lnTo>
                    <a:lnTo>
                      <a:pt x="31" y="3"/>
                    </a:lnTo>
                    <a:lnTo>
                      <a:pt x="31" y="5"/>
                    </a:lnTo>
                    <a:lnTo>
                      <a:pt x="29" y="8"/>
                    </a:lnTo>
                    <a:lnTo>
                      <a:pt x="29" y="8"/>
                    </a:lnTo>
                    <a:lnTo>
                      <a:pt x="27" y="9"/>
                    </a:lnTo>
                    <a:lnTo>
                      <a:pt x="25" y="14"/>
                    </a:lnTo>
                    <a:lnTo>
                      <a:pt x="23" y="17"/>
                    </a:lnTo>
                    <a:lnTo>
                      <a:pt x="22" y="17"/>
                    </a:lnTo>
                    <a:lnTo>
                      <a:pt x="21" y="19"/>
                    </a:lnTo>
                    <a:lnTo>
                      <a:pt x="20" y="19"/>
                    </a:lnTo>
                    <a:lnTo>
                      <a:pt x="13" y="25"/>
                    </a:lnTo>
                    <a:lnTo>
                      <a:pt x="13" y="25"/>
                    </a:lnTo>
                    <a:lnTo>
                      <a:pt x="12" y="25"/>
                    </a:lnTo>
                    <a:lnTo>
                      <a:pt x="11" y="25"/>
                    </a:lnTo>
                    <a:lnTo>
                      <a:pt x="10" y="25"/>
                    </a:lnTo>
                    <a:lnTo>
                      <a:pt x="10" y="26"/>
                    </a:lnTo>
                    <a:lnTo>
                      <a:pt x="10" y="26"/>
                    </a:lnTo>
                    <a:lnTo>
                      <a:pt x="9" y="27"/>
                    </a:lnTo>
                    <a:lnTo>
                      <a:pt x="8" y="27"/>
                    </a:lnTo>
                    <a:lnTo>
                      <a:pt x="8" y="28"/>
                    </a:lnTo>
                    <a:lnTo>
                      <a:pt x="7" y="30"/>
                    </a:lnTo>
                    <a:lnTo>
                      <a:pt x="7" y="30"/>
                    </a:lnTo>
                    <a:lnTo>
                      <a:pt x="6" y="30"/>
                    </a:lnTo>
                    <a:lnTo>
                      <a:pt x="6" y="31"/>
                    </a:lnTo>
                    <a:lnTo>
                      <a:pt x="6" y="31"/>
                    </a:lnTo>
                    <a:lnTo>
                      <a:pt x="6" y="32"/>
                    </a:lnTo>
                    <a:lnTo>
                      <a:pt x="6" y="33"/>
                    </a:lnTo>
                    <a:lnTo>
                      <a:pt x="6" y="33"/>
                    </a:lnTo>
                    <a:lnTo>
                      <a:pt x="5" y="33"/>
                    </a:lnTo>
                    <a:lnTo>
                      <a:pt x="5" y="33"/>
                    </a:lnTo>
                    <a:lnTo>
                      <a:pt x="5" y="32"/>
                    </a:lnTo>
                    <a:lnTo>
                      <a:pt x="5" y="32"/>
                    </a:lnTo>
                    <a:lnTo>
                      <a:pt x="4" y="32"/>
                    </a:lnTo>
                    <a:lnTo>
                      <a:pt x="3" y="33"/>
                    </a:lnTo>
                    <a:lnTo>
                      <a:pt x="3" y="34"/>
                    </a:lnTo>
                    <a:lnTo>
                      <a:pt x="3" y="35"/>
                    </a:lnTo>
                    <a:lnTo>
                      <a:pt x="4" y="35"/>
                    </a:lnTo>
                    <a:lnTo>
                      <a:pt x="4" y="35"/>
                    </a:lnTo>
                    <a:lnTo>
                      <a:pt x="4" y="35"/>
                    </a:lnTo>
                    <a:lnTo>
                      <a:pt x="3" y="35"/>
                    </a:lnTo>
                    <a:lnTo>
                      <a:pt x="2" y="35"/>
                    </a:lnTo>
                    <a:lnTo>
                      <a:pt x="2" y="35"/>
                    </a:lnTo>
                    <a:lnTo>
                      <a:pt x="2" y="35"/>
                    </a:lnTo>
                    <a:lnTo>
                      <a:pt x="2" y="36"/>
                    </a:lnTo>
                    <a:lnTo>
                      <a:pt x="2" y="36"/>
                    </a:lnTo>
                    <a:lnTo>
                      <a:pt x="2" y="36"/>
                    </a:lnTo>
                    <a:lnTo>
                      <a:pt x="2" y="36"/>
                    </a:lnTo>
                    <a:lnTo>
                      <a:pt x="2" y="37"/>
                    </a:lnTo>
                    <a:lnTo>
                      <a:pt x="2" y="37"/>
                    </a:lnTo>
                    <a:lnTo>
                      <a:pt x="2" y="37"/>
                    </a:lnTo>
                    <a:lnTo>
                      <a:pt x="2" y="37"/>
                    </a:lnTo>
                    <a:lnTo>
                      <a:pt x="2" y="38"/>
                    </a:lnTo>
                    <a:lnTo>
                      <a:pt x="2" y="38"/>
                    </a:lnTo>
                    <a:lnTo>
                      <a:pt x="2" y="38"/>
                    </a:lnTo>
                    <a:lnTo>
                      <a:pt x="2" y="39"/>
                    </a:lnTo>
                    <a:lnTo>
                      <a:pt x="0" y="39"/>
                    </a:lnTo>
                    <a:lnTo>
                      <a:pt x="0" y="40"/>
                    </a:lnTo>
                    <a:lnTo>
                      <a:pt x="0" y="41"/>
                    </a:lnTo>
                    <a:lnTo>
                      <a:pt x="1" y="41"/>
                    </a:lnTo>
                    <a:lnTo>
                      <a:pt x="1" y="40"/>
                    </a:lnTo>
                    <a:lnTo>
                      <a:pt x="2" y="40"/>
                    </a:lnTo>
                    <a:lnTo>
                      <a:pt x="1" y="41"/>
                    </a:lnTo>
                    <a:lnTo>
                      <a:pt x="1" y="41"/>
                    </a:lnTo>
                    <a:lnTo>
                      <a:pt x="2" y="40"/>
                    </a:lnTo>
                    <a:lnTo>
                      <a:pt x="1" y="42"/>
                    </a:lnTo>
                    <a:lnTo>
                      <a:pt x="2" y="42"/>
                    </a:lnTo>
                    <a:lnTo>
                      <a:pt x="4" y="43"/>
                    </a:lnTo>
                    <a:lnTo>
                      <a:pt x="5" y="43"/>
                    </a:lnTo>
                    <a:lnTo>
                      <a:pt x="6" y="42"/>
                    </a:lnTo>
                    <a:lnTo>
                      <a:pt x="6" y="42"/>
                    </a:lnTo>
                    <a:lnTo>
                      <a:pt x="7" y="42"/>
                    </a:lnTo>
                    <a:lnTo>
                      <a:pt x="7" y="44"/>
                    </a:lnTo>
                    <a:lnTo>
                      <a:pt x="9" y="44"/>
                    </a:lnTo>
                    <a:lnTo>
                      <a:pt x="10" y="44"/>
                    </a:lnTo>
                    <a:lnTo>
                      <a:pt x="10" y="44"/>
                    </a:lnTo>
                    <a:lnTo>
                      <a:pt x="10" y="44"/>
                    </a:lnTo>
                    <a:lnTo>
                      <a:pt x="10" y="45"/>
                    </a:lnTo>
                    <a:lnTo>
                      <a:pt x="11" y="45"/>
                    </a:lnTo>
                    <a:lnTo>
                      <a:pt x="11" y="45"/>
                    </a:lnTo>
                    <a:lnTo>
                      <a:pt x="11" y="45"/>
                    </a:lnTo>
                    <a:lnTo>
                      <a:pt x="12" y="45"/>
                    </a:lnTo>
                    <a:lnTo>
                      <a:pt x="13" y="44"/>
                    </a:lnTo>
                    <a:lnTo>
                      <a:pt x="13" y="44"/>
                    </a:lnTo>
                    <a:lnTo>
                      <a:pt x="13" y="46"/>
                    </a:lnTo>
                    <a:lnTo>
                      <a:pt x="13" y="46"/>
                    </a:lnTo>
                    <a:lnTo>
                      <a:pt x="15" y="45"/>
                    </a:lnTo>
                    <a:lnTo>
                      <a:pt x="15" y="46"/>
                    </a:lnTo>
                    <a:lnTo>
                      <a:pt x="17" y="44"/>
                    </a:lnTo>
                    <a:lnTo>
                      <a:pt x="18" y="44"/>
                    </a:lnTo>
                    <a:lnTo>
                      <a:pt x="18" y="44"/>
                    </a:lnTo>
                    <a:lnTo>
                      <a:pt x="18" y="44"/>
                    </a:lnTo>
                    <a:lnTo>
                      <a:pt x="21" y="43"/>
                    </a:lnTo>
                    <a:lnTo>
                      <a:pt x="21" y="41"/>
                    </a:lnTo>
                    <a:lnTo>
                      <a:pt x="22" y="41"/>
                    </a:lnTo>
                    <a:lnTo>
                      <a:pt x="23" y="41"/>
                    </a:lnTo>
                    <a:lnTo>
                      <a:pt x="24" y="40"/>
                    </a:lnTo>
                    <a:lnTo>
                      <a:pt x="23" y="40"/>
                    </a:lnTo>
                    <a:lnTo>
                      <a:pt x="23" y="40"/>
                    </a:lnTo>
                    <a:lnTo>
                      <a:pt x="23" y="39"/>
                    </a:lnTo>
                    <a:lnTo>
                      <a:pt x="24" y="38"/>
                    </a:lnTo>
                    <a:lnTo>
                      <a:pt x="24" y="37"/>
                    </a:lnTo>
                    <a:lnTo>
                      <a:pt x="24" y="34"/>
                    </a:lnTo>
                    <a:lnTo>
                      <a:pt x="26" y="33"/>
                    </a:lnTo>
                    <a:lnTo>
                      <a:pt x="26" y="32"/>
                    </a:lnTo>
                    <a:lnTo>
                      <a:pt x="26" y="32"/>
                    </a:lnTo>
                    <a:lnTo>
                      <a:pt x="27" y="29"/>
                    </a:lnTo>
                    <a:lnTo>
                      <a:pt x="28" y="27"/>
                    </a:lnTo>
                    <a:lnTo>
                      <a:pt x="28" y="25"/>
                    </a:lnTo>
                    <a:lnTo>
                      <a:pt x="28" y="26"/>
                    </a:lnTo>
                    <a:lnTo>
                      <a:pt x="28" y="26"/>
                    </a:lnTo>
                    <a:lnTo>
                      <a:pt x="28" y="26"/>
                    </a:lnTo>
                    <a:lnTo>
                      <a:pt x="32" y="25"/>
                    </a:lnTo>
                    <a:lnTo>
                      <a:pt x="32" y="24"/>
                    </a:lnTo>
                    <a:lnTo>
                      <a:pt x="32" y="24"/>
                    </a:lnTo>
                    <a:lnTo>
                      <a:pt x="32" y="24"/>
                    </a:lnTo>
                    <a:lnTo>
                      <a:pt x="32" y="24"/>
                    </a:lnTo>
                    <a:lnTo>
                      <a:pt x="32" y="23"/>
                    </a:lnTo>
                    <a:lnTo>
                      <a:pt x="33" y="23"/>
                    </a:lnTo>
                    <a:lnTo>
                      <a:pt x="35" y="24"/>
                    </a:lnTo>
                    <a:lnTo>
                      <a:pt x="35" y="23"/>
                    </a:lnTo>
                    <a:lnTo>
                      <a:pt x="36" y="24"/>
                    </a:lnTo>
                    <a:lnTo>
                      <a:pt x="36" y="24"/>
                    </a:lnTo>
                    <a:lnTo>
                      <a:pt x="36" y="23"/>
                    </a:lnTo>
                    <a:lnTo>
                      <a:pt x="35" y="23"/>
                    </a:lnTo>
                    <a:lnTo>
                      <a:pt x="35" y="19"/>
                    </a:lnTo>
                    <a:lnTo>
                      <a:pt x="35" y="19"/>
                    </a:lnTo>
                    <a:lnTo>
                      <a:pt x="36" y="18"/>
                    </a:lnTo>
                    <a:lnTo>
                      <a:pt x="36" y="17"/>
                    </a:lnTo>
                    <a:lnTo>
                      <a:pt x="37" y="17"/>
                    </a:lnTo>
                    <a:lnTo>
                      <a:pt x="38" y="16"/>
                    </a:lnTo>
                    <a:lnTo>
                      <a:pt x="39" y="14"/>
                    </a:lnTo>
                    <a:lnTo>
                      <a:pt x="40" y="12"/>
                    </a:lnTo>
                    <a:lnTo>
                      <a:pt x="40" y="12"/>
                    </a:lnTo>
                    <a:lnTo>
                      <a:pt x="41" y="12"/>
                    </a:lnTo>
                    <a:lnTo>
                      <a:pt x="41" y="11"/>
                    </a:lnTo>
                    <a:lnTo>
                      <a:pt x="42" y="10"/>
                    </a:lnTo>
                    <a:lnTo>
                      <a:pt x="42" y="9"/>
                    </a:lnTo>
                    <a:lnTo>
                      <a:pt x="42" y="8"/>
                    </a:lnTo>
                    <a:lnTo>
                      <a:pt x="42" y="7"/>
                    </a:lnTo>
                    <a:lnTo>
                      <a:pt x="4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3" name="Freeform 365"/>
              <p:cNvSpPr>
                <a:spLocks/>
              </p:cNvSpPr>
              <p:nvPr/>
            </p:nvSpPr>
            <p:spPr bwMode="auto">
              <a:xfrm>
                <a:off x="5248" y="4008"/>
                <a:ext cx="3" cy="5"/>
              </a:xfrm>
              <a:custGeom>
                <a:avLst/>
                <a:gdLst/>
                <a:ahLst/>
                <a:cxnLst>
                  <a:cxn ang="0">
                    <a:pos x="2" y="2"/>
                  </a:cxn>
                  <a:cxn ang="0">
                    <a:pos x="3" y="2"/>
                  </a:cxn>
                  <a:cxn ang="0">
                    <a:pos x="3" y="2"/>
                  </a:cxn>
                  <a:cxn ang="0">
                    <a:pos x="2" y="1"/>
                  </a:cxn>
                  <a:cxn ang="0">
                    <a:pos x="2" y="0"/>
                  </a:cxn>
                  <a:cxn ang="0">
                    <a:pos x="2" y="0"/>
                  </a:cxn>
                  <a:cxn ang="0">
                    <a:pos x="1" y="0"/>
                  </a:cxn>
                  <a:cxn ang="0">
                    <a:pos x="1" y="0"/>
                  </a:cxn>
                  <a:cxn ang="0">
                    <a:pos x="1" y="2"/>
                  </a:cxn>
                  <a:cxn ang="0">
                    <a:pos x="0" y="3"/>
                  </a:cxn>
                  <a:cxn ang="0">
                    <a:pos x="0" y="4"/>
                  </a:cxn>
                  <a:cxn ang="0">
                    <a:pos x="0" y="5"/>
                  </a:cxn>
                  <a:cxn ang="0">
                    <a:pos x="0" y="5"/>
                  </a:cxn>
                  <a:cxn ang="0">
                    <a:pos x="0" y="4"/>
                  </a:cxn>
                  <a:cxn ang="0">
                    <a:pos x="1" y="4"/>
                  </a:cxn>
                  <a:cxn ang="0">
                    <a:pos x="1" y="4"/>
                  </a:cxn>
                  <a:cxn ang="0">
                    <a:pos x="2" y="4"/>
                  </a:cxn>
                  <a:cxn ang="0">
                    <a:pos x="3" y="3"/>
                  </a:cxn>
                  <a:cxn ang="0">
                    <a:pos x="3" y="3"/>
                  </a:cxn>
                  <a:cxn ang="0">
                    <a:pos x="3" y="2"/>
                  </a:cxn>
                  <a:cxn ang="0">
                    <a:pos x="2" y="2"/>
                  </a:cxn>
                </a:cxnLst>
                <a:rect l="0" t="0" r="r" b="b"/>
                <a:pathLst>
                  <a:path w="3" h="5">
                    <a:moveTo>
                      <a:pt x="2" y="2"/>
                    </a:moveTo>
                    <a:lnTo>
                      <a:pt x="3" y="2"/>
                    </a:lnTo>
                    <a:lnTo>
                      <a:pt x="3" y="2"/>
                    </a:lnTo>
                    <a:lnTo>
                      <a:pt x="2" y="1"/>
                    </a:lnTo>
                    <a:lnTo>
                      <a:pt x="2" y="0"/>
                    </a:lnTo>
                    <a:lnTo>
                      <a:pt x="2" y="0"/>
                    </a:lnTo>
                    <a:lnTo>
                      <a:pt x="1" y="0"/>
                    </a:lnTo>
                    <a:lnTo>
                      <a:pt x="1" y="0"/>
                    </a:lnTo>
                    <a:lnTo>
                      <a:pt x="1" y="2"/>
                    </a:lnTo>
                    <a:lnTo>
                      <a:pt x="0" y="3"/>
                    </a:lnTo>
                    <a:lnTo>
                      <a:pt x="0" y="4"/>
                    </a:lnTo>
                    <a:lnTo>
                      <a:pt x="0" y="5"/>
                    </a:lnTo>
                    <a:lnTo>
                      <a:pt x="0" y="5"/>
                    </a:lnTo>
                    <a:lnTo>
                      <a:pt x="0" y="4"/>
                    </a:lnTo>
                    <a:lnTo>
                      <a:pt x="1" y="4"/>
                    </a:lnTo>
                    <a:lnTo>
                      <a:pt x="1" y="4"/>
                    </a:lnTo>
                    <a:lnTo>
                      <a:pt x="2" y="4"/>
                    </a:lnTo>
                    <a:lnTo>
                      <a:pt x="3" y="3"/>
                    </a:lnTo>
                    <a:lnTo>
                      <a:pt x="3" y="3"/>
                    </a:lnTo>
                    <a:lnTo>
                      <a:pt x="3"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4" name="Freeform 366"/>
              <p:cNvSpPr>
                <a:spLocks/>
              </p:cNvSpPr>
              <p:nvPr/>
            </p:nvSpPr>
            <p:spPr bwMode="auto">
              <a:xfrm>
                <a:off x="5238" y="3777"/>
                <a:ext cx="2" cy="1"/>
              </a:xfrm>
              <a:custGeom>
                <a:avLst/>
                <a:gdLst/>
                <a:ahLst/>
                <a:cxnLst>
                  <a:cxn ang="0">
                    <a:pos x="0" y="0"/>
                  </a:cxn>
                  <a:cxn ang="0">
                    <a:pos x="0" y="0"/>
                  </a:cxn>
                  <a:cxn ang="0">
                    <a:pos x="1" y="0"/>
                  </a:cxn>
                  <a:cxn ang="0">
                    <a:pos x="1" y="0"/>
                  </a:cxn>
                  <a:cxn ang="0">
                    <a:pos x="2" y="0"/>
                  </a:cxn>
                  <a:cxn ang="0">
                    <a:pos x="2" y="0"/>
                  </a:cxn>
                  <a:cxn ang="0">
                    <a:pos x="2" y="0"/>
                  </a:cxn>
                  <a:cxn ang="0">
                    <a:pos x="1" y="0"/>
                  </a:cxn>
                  <a:cxn ang="0">
                    <a:pos x="1" y="0"/>
                  </a:cxn>
                  <a:cxn ang="0">
                    <a:pos x="0" y="0"/>
                  </a:cxn>
                  <a:cxn ang="0">
                    <a:pos x="0" y="0"/>
                  </a:cxn>
                </a:cxnLst>
                <a:rect l="0" t="0" r="r" b="b"/>
                <a:pathLst>
                  <a:path w="2">
                    <a:moveTo>
                      <a:pt x="0" y="0"/>
                    </a:moveTo>
                    <a:lnTo>
                      <a:pt x="0" y="0"/>
                    </a:lnTo>
                    <a:lnTo>
                      <a:pt x="1" y="0"/>
                    </a:lnTo>
                    <a:lnTo>
                      <a:pt x="1" y="0"/>
                    </a:lnTo>
                    <a:lnTo>
                      <a:pt x="2" y="0"/>
                    </a:lnTo>
                    <a:lnTo>
                      <a:pt x="2" y="0"/>
                    </a:lnTo>
                    <a:lnTo>
                      <a:pt x="2" y="0"/>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5" name="Freeform 367"/>
              <p:cNvSpPr>
                <a:spLocks/>
              </p:cNvSpPr>
              <p:nvPr/>
            </p:nvSpPr>
            <p:spPr bwMode="auto">
              <a:xfrm>
                <a:off x="4028" y="3167"/>
                <a:ext cx="16" cy="16"/>
              </a:xfrm>
              <a:custGeom>
                <a:avLst/>
                <a:gdLst/>
                <a:ahLst/>
                <a:cxnLst>
                  <a:cxn ang="0">
                    <a:pos x="0" y="8"/>
                  </a:cxn>
                  <a:cxn ang="0">
                    <a:pos x="2" y="10"/>
                  </a:cxn>
                  <a:cxn ang="0">
                    <a:pos x="1" y="9"/>
                  </a:cxn>
                  <a:cxn ang="0">
                    <a:pos x="0" y="10"/>
                  </a:cxn>
                  <a:cxn ang="0">
                    <a:pos x="0" y="12"/>
                  </a:cxn>
                  <a:cxn ang="0">
                    <a:pos x="2" y="13"/>
                  </a:cxn>
                  <a:cxn ang="0">
                    <a:pos x="4" y="13"/>
                  </a:cxn>
                  <a:cxn ang="0">
                    <a:pos x="5" y="12"/>
                  </a:cxn>
                  <a:cxn ang="0">
                    <a:pos x="5" y="13"/>
                  </a:cxn>
                  <a:cxn ang="0">
                    <a:pos x="6" y="13"/>
                  </a:cxn>
                  <a:cxn ang="0">
                    <a:pos x="7" y="13"/>
                  </a:cxn>
                  <a:cxn ang="0">
                    <a:pos x="8" y="13"/>
                  </a:cxn>
                  <a:cxn ang="0">
                    <a:pos x="8" y="13"/>
                  </a:cxn>
                  <a:cxn ang="0">
                    <a:pos x="6" y="14"/>
                  </a:cxn>
                  <a:cxn ang="0">
                    <a:pos x="5" y="14"/>
                  </a:cxn>
                  <a:cxn ang="0">
                    <a:pos x="4" y="14"/>
                  </a:cxn>
                  <a:cxn ang="0">
                    <a:pos x="4" y="15"/>
                  </a:cxn>
                  <a:cxn ang="0">
                    <a:pos x="6" y="16"/>
                  </a:cxn>
                  <a:cxn ang="0">
                    <a:pos x="7" y="16"/>
                  </a:cxn>
                  <a:cxn ang="0">
                    <a:pos x="15" y="14"/>
                  </a:cxn>
                  <a:cxn ang="0">
                    <a:pos x="15" y="13"/>
                  </a:cxn>
                  <a:cxn ang="0">
                    <a:pos x="16" y="9"/>
                  </a:cxn>
                  <a:cxn ang="0">
                    <a:pos x="15" y="9"/>
                  </a:cxn>
                  <a:cxn ang="0">
                    <a:pos x="12" y="8"/>
                  </a:cxn>
                  <a:cxn ang="0">
                    <a:pos x="9" y="2"/>
                  </a:cxn>
                  <a:cxn ang="0">
                    <a:pos x="7" y="1"/>
                  </a:cxn>
                  <a:cxn ang="0">
                    <a:pos x="4" y="1"/>
                  </a:cxn>
                  <a:cxn ang="0">
                    <a:pos x="3" y="0"/>
                  </a:cxn>
                  <a:cxn ang="0">
                    <a:pos x="1" y="2"/>
                  </a:cxn>
                  <a:cxn ang="0">
                    <a:pos x="1" y="3"/>
                  </a:cxn>
                  <a:cxn ang="0">
                    <a:pos x="1" y="5"/>
                  </a:cxn>
                  <a:cxn ang="0">
                    <a:pos x="3" y="7"/>
                  </a:cxn>
                  <a:cxn ang="0">
                    <a:pos x="0" y="7"/>
                  </a:cxn>
                  <a:cxn ang="0">
                    <a:pos x="0" y="8"/>
                  </a:cxn>
                </a:cxnLst>
                <a:rect l="0" t="0" r="r" b="b"/>
                <a:pathLst>
                  <a:path w="16" h="16">
                    <a:moveTo>
                      <a:pt x="0" y="8"/>
                    </a:moveTo>
                    <a:lnTo>
                      <a:pt x="2" y="10"/>
                    </a:lnTo>
                    <a:lnTo>
                      <a:pt x="1" y="9"/>
                    </a:lnTo>
                    <a:lnTo>
                      <a:pt x="0" y="10"/>
                    </a:lnTo>
                    <a:lnTo>
                      <a:pt x="0" y="12"/>
                    </a:lnTo>
                    <a:lnTo>
                      <a:pt x="2" y="13"/>
                    </a:lnTo>
                    <a:lnTo>
                      <a:pt x="4" y="13"/>
                    </a:lnTo>
                    <a:lnTo>
                      <a:pt x="5" y="12"/>
                    </a:lnTo>
                    <a:lnTo>
                      <a:pt x="5" y="13"/>
                    </a:lnTo>
                    <a:lnTo>
                      <a:pt x="6" y="13"/>
                    </a:lnTo>
                    <a:lnTo>
                      <a:pt x="7" y="13"/>
                    </a:lnTo>
                    <a:lnTo>
                      <a:pt x="8" y="13"/>
                    </a:lnTo>
                    <a:lnTo>
                      <a:pt x="8" y="13"/>
                    </a:lnTo>
                    <a:lnTo>
                      <a:pt x="6" y="14"/>
                    </a:lnTo>
                    <a:lnTo>
                      <a:pt x="5" y="14"/>
                    </a:lnTo>
                    <a:lnTo>
                      <a:pt x="4" y="14"/>
                    </a:lnTo>
                    <a:lnTo>
                      <a:pt x="4" y="15"/>
                    </a:lnTo>
                    <a:lnTo>
                      <a:pt x="6" y="16"/>
                    </a:lnTo>
                    <a:lnTo>
                      <a:pt x="7" y="16"/>
                    </a:lnTo>
                    <a:lnTo>
                      <a:pt x="15" y="14"/>
                    </a:lnTo>
                    <a:lnTo>
                      <a:pt x="15" y="13"/>
                    </a:lnTo>
                    <a:lnTo>
                      <a:pt x="16" y="9"/>
                    </a:lnTo>
                    <a:lnTo>
                      <a:pt x="15" y="9"/>
                    </a:lnTo>
                    <a:lnTo>
                      <a:pt x="12" y="8"/>
                    </a:lnTo>
                    <a:lnTo>
                      <a:pt x="9" y="2"/>
                    </a:lnTo>
                    <a:lnTo>
                      <a:pt x="7" y="1"/>
                    </a:lnTo>
                    <a:lnTo>
                      <a:pt x="4" y="1"/>
                    </a:lnTo>
                    <a:lnTo>
                      <a:pt x="3" y="0"/>
                    </a:lnTo>
                    <a:lnTo>
                      <a:pt x="1" y="2"/>
                    </a:lnTo>
                    <a:lnTo>
                      <a:pt x="1" y="3"/>
                    </a:lnTo>
                    <a:lnTo>
                      <a:pt x="1" y="5"/>
                    </a:lnTo>
                    <a:lnTo>
                      <a:pt x="3" y="7"/>
                    </a:lnTo>
                    <a:lnTo>
                      <a:pt x="0" y="7"/>
                    </a:lnTo>
                    <a:lnTo>
                      <a:pt x="0"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6" name="Freeform 368"/>
              <p:cNvSpPr>
                <a:spLocks/>
              </p:cNvSpPr>
              <p:nvPr/>
            </p:nvSpPr>
            <p:spPr bwMode="auto">
              <a:xfrm>
                <a:off x="4188" y="3112"/>
                <a:ext cx="15" cy="8"/>
              </a:xfrm>
              <a:custGeom>
                <a:avLst/>
                <a:gdLst/>
                <a:ahLst/>
                <a:cxnLst>
                  <a:cxn ang="0">
                    <a:pos x="10" y="4"/>
                  </a:cxn>
                  <a:cxn ang="0">
                    <a:pos x="13" y="4"/>
                  </a:cxn>
                  <a:cxn ang="0">
                    <a:pos x="13" y="3"/>
                  </a:cxn>
                  <a:cxn ang="0">
                    <a:pos x="8" y="1"/>
                  </a:cxn>
                  <a:cxn ang="0">
                    <a:pos x="4" y="0"/>
                  </a:cxn>
                  <a:cxn ang="0">
                    <a:pos x="0" y="4"/>
                  </a:cxn>
                  <a:cxn ang="0">
                    <a:pos x="0" y="6"/>
                  </a:cxn>
                  <a:cxn ang="0">
                    <a:pos x="7" y="8"/>
                  </a:cxn>
                  <a:cxn ang="0">
                    <a:pos x="9" y="8"/>
                  </a:cxn>
                  <a:cxn ang="0">
                    <a:pos x="10" y="7"/>
                  </a:cxn>
                  <a:cxn ang="0">
                    <a:pos x="14" y="6"/>
                  </a:cxn>
                  <a:cxn ang="0">
                    <a:pos x="15" y="6"/>
                  </a:cxn>
                  <a:cxn ang="0">
                    <a:pos x="15" y="5"/>
                  </a:cxn>
                  <a:cxn ang="0">
                    <a:pos x="4" y="2"/>
                  </a:cxn>
                  <a:cxn ang="0">
                    <a:pos x="7" y="2"/>
                  </a:cxn>
                  <a:cxn ang="0">
                    <a:pos x="10" y="4"/>
                  </a:cxn>
                </a:cxnLst>
                <a:rect l="0" t="0" r="r" b="b"/>
                <a:pathLst>
                  <a:path w="15" h="8">
                    <a:moveTo>
                      <a:pt x="10" y="4"/>
                    </a:moveTo>
                    <a:lnTo>
                      <a:pt x="13" y="4"/>
                    </a:lnTo>
                    <a:lnTo>
                      <a:pt x="13" y="3"/>
                    </a:lnTo>
                    <a:lnTo>
                      <a:pt x="8" y="1"/>
                    </a:lnTo>
                    <a:lnTo>
                      <a:pt x="4" y="0"/>
                    </a:lnTo>
                    <a:lnTo>
                      <a:pt x="0" y="4"/>
                    </a:lnTo>
                    <a:lnTo>
                      <a:pt x="0" y="6"/>
                    </a:lnTo>
                    <a:lnTo>
                      <a:pt x="7" y="8"/>
                    </a:lnTo>
                    <a:lnTo>
                      <a:pt x="9" y="8"/>
                    </a:lnTo>
                    <a:lnTo>
                      <a:pt x="10" y="7"/>
                    </a:lnTo>
                    <a:lnTo>
                      <a:pt x="14" y="6"/>
                    </a:lnTo>
                    <a:lnTo>
                      <a:pt x="15" y="6"/>
                    </a:lnTo>
                    <a:lnTo>
                      <a:pt x="15" y="5"/>
                    </a:lnTo>
                    <a:lnTo>
                      <a:pt x="4" y="2"/>
                    </a:lnTo>
                    <a:lnTo>
                      <a:pt x="7" y="2"/>
                    </a:lnTo>
                    <a:lnTo>
                      <a:pt x="1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7" name="Freeform 369"/>
              <p:cNvSpPr>
                <a:spLocks/>
              </p:cNvSpPr>
              <p:nvPr/>
            </p:nvSpPr>
            <p:spPr bwMode="auto">
              <a:xfrm>
                <a:off x="4230" y="3012"/>
                <a:ext cx="3" cy="6"/>
              </a:xfrm>
              <a:custGeom>
                <a:avLst/>
                <a:gdLst/>
                <a:ahLst/>
                <a:cxnLst>
                  <a:cxn ang="0">
                    <a:pos x="0" y="6"/>
                  </a:cxn>
                  <a:cxn ang="0">
                    <a:pos x="2" y="6"/>
                  </a:cxn>
                  <a:cxn ang="0">
                    <a:pos x="2" y="4"/>
                  </a:cxn>
                  <a:cxn ang="0">
                    <a:pos x="3" y="1"/>
                  </a:cxn>
                  <a:cxn ang="0">
                    <a:pos x="2" y="0"/>
                  </a:cxn>
                  <a:cxn ang="0">
                    <a:pos x="2" y="0"/>
                  </a:cxn>
                  <a:cxn ang="0">
                    <a:pos x="2" y="0"/>
                  </a:cxn>
                  <a:cxn ang="0">
                    <a:pos x="0" y="4"/>
                  </a:cxn>
                  <a:cxn ang="0">
                    <a:pos x="0" y="6"/>
                  </a:cxn>
                </a:cxnLst>
                <a:rect l="0" t="0" r="r" b="b"/>
                <a:pathLst>
                  <a:path w="3" h="6">
                    <a:moveTo>
                      <a:pt x="0" y="6"/>
                    </a:moveTo>
                    <a:lnTo>
                      <a:pt x="2" y="6"/>
                    </a:lnTo>
                    <a:lnTo>
                      <a:pt x="2" y="4"/>
                    </a:lnTo>
                    <a:lnTo>
                      <a:pt x="3" y="1"/>
                    </a:lnTo>
                    <a:lnTo>
                      <a:pt x="2" y="0"/>
                    </a:lnTo>
                    <a:lnTo>
                      <a:pt x="2" y="0"/>
                    </a:lnTo>
                    <a:lnTo>
                      <a:pt x="2" y="0"/>
                    </a:lnTo>
                    <a:lnTo>
                      <a:pt x="0" y="4"/>
                    </a:lnTo>
                    <a:lnTo>
                      <a:pt x="0"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8" name="Freeform 370"/>
              <p:cNvSpPr>
                <a:spLocks/>
              </p:cNvSpPr>
              <p:nvPr/>
            </p:nvSpPr>
            <p:spPr bwMode="auto">
              <a:xfrm>
                <a:off x="4194" y="3119"/>
                <a:ext cx="15" cy="6"/>
              </a:xfrm>
              <a:custGeom>
                <a:avLst/>
                <a:gdLst/>
                <a:ahLst/>
                <a:cxnLst>
                  <a:cxn ang="0">
                    <a:pos x="9" y="4"/>
                  </a:cxn>
                  <a:cxn ang="0">
                    <a:pos x="11" y="6"/>
                  </a:cxn>
                  <a:cxn ang="0">
                    <a:pos x="11" y="6"/>
                  </a:cxn>
                  <a:cxn ang="0">
                    <a:pos x="13" y="6"/>
                  </a:cxn>
                  <a:cxn ang="0">
                    <a:pos x="15" y="6"/>
                  </a:cxn>
                  <a:cxn ang="0">
                    <a:pos x="13" y="5"/>
                  </a:cxn>
                  <a:cxn ang="0">
                    <a:pos x="13" y="4"/>
                  </a:cxn>
                  <a:cxn ang="0">
                    <a:pos x="14" y="3"/>
                  </a:cxn>
                  <a:cxn ang="0">
                    <a:pos x="14" y="2"/>
                  </a:cxn>
                  <a:cxn ang="0">
                    <a:pos x="12" y="1"/>
                  </a:cxn>
                  <a:cxn ang="0">
                    <a:pos x="11" y="2"/>
                  </a:cxn>
                  <a:cxn ang="0">
                    <a:pos x="9" y="1"/>
                  </a:cxn>
                  <a:cxn ang="0">
                    <a:pos x="9" y="1"/>
                  </a:cxn>
                  <a:cxn ang="0">
                    <a:pos x="7" y="0"/>
                  </a:cxn>
                  <a:cxn ang="0">
                    <a:pos x="0" y="2"/>
                  </a:cxn>
                  <a:cxn ang="0">
                    <a:pos x="1" y="2"/>
                  </a:cxn>
                  <a:cxn ang="0">
                    <a:pos x="9" y="4"/>
                  </a:cxn>
                </a:cxnLst>
                <a:rect l="0" t="0" r="r" b="b"/>
                <a:pathLst>
                  <a:path w="15" h="6">
                    <a:moveTo>
                      <a:pt x="9" y="4"/>
                    </a:moveTo>
                    <a:lnTo>
                      <a:pt x="11" y="6"/>
                    </a:lnTo>
                    <a:lnTo>
                      <a:pt x="11" y="6"/>
                    </a:lnTo>
                    <a:lnTo>
                      <a:pt x="13" y="6"/>
                    </a:lnTo>
                    <a:lnTo>
                      <a:pt x="15" y="6"/>
                    </a:lnTo>
                    <a:lnTo>
                      <a:pt x="13" y="5"/>
                    </a:lnTo>
                    <a:lnTo>
                      <a:pt x="13" y="4"/>
                    </a:lnTo>
                    <a:lnTo>
                      <a:pt x="14" y="3"/>
                    </a:lnTo>
                    <a:lnTo>
                      <a:pt x="14" y="2"/>
                    </a:lnTo>
                    <a:lnTo>
                      <a:pt x="12" y="1"/>
                    </a:lnTo>
                    <a:lnTo>
                      <a:pt x="11" y="2"/>
                    </a:lnTo>
                    <a:lnTo>
                      <a:pt x="9" y="1"/>
                    </a:lnTo>
                    <a:lnTo>
                      <a:pt x="9" y="1"/>
                    </a:lnTo>
                    <a:lnTo>
                      <a:pt x="7" y="0"/>
                    </a:lnTo>
                    <a:lnTo>
                      <a:pt x="0" y="2"/>
                    </a:lnTo>
                    <a:lnTo>
                      <a:pt x="1" y="2"/>
                    </a:lnTo>
                    <a:lnTo>
                      <a:pt x="9"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59" name="Rectangle 371"/>
              <p:cNvSpPr>
                <a:spLocks noChangeArrowheads="1"/>
              </p:cNvSpPr>
              <p:nvPr/>
            </p:nvSpPr>
            <p:spPr bwMode="auto">
              <a:xfrm>
                <a:off x="4199" y="3231"/>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0" name="Freeform 372"/>
              <p:cNvSpPr>
                <a:spLocks/>
              </p:cNvSpPr>
              <p:nvPr/>
            </p:nvSpPr>
            <p:spPr bwMode="auto">
              <a:xfrm>
                <a:off x="4231" y="2975"/>
                <a:ext cx="2" cy="6"/>
              </a:xfrm>
              <a:custGeom>
                <a:avLst/>
                <a:gdLst/>
                <a:ahLst/>
                <a:cxnLst>
                  <a:cxn ang="0">
                    <a:pos x="2" y="2"/>
                  </a:cxn>
                  <a:cxn ang="0">
                    <a:pos x="1" y="0"/>
                  </a:cxn>
                  <a:cxn ang="0">
                    <a:pos x="1" y="1"/>
                  </a:cxn>
                  <a:cxn ang="0">
                    <a:pos x="0" y="3"/>
                  </a:cxn>
                  <a:cxn ang="0">
                    <a:pos x="0" y="6"/>
                  </a:cxn>
                  <a:cxn ang="0">
                    <a:pos x="1" y="6"/>
                  </a:cxn>
                  <a:cxn ang="0">
                    <a:pos x="1" y="5"/>
                  </a:cxn>
                  <a:cxn ang="0">
                    <a:pos x="1" y="5"/>
                  </a:cxn>
                  <a:cxn ang="0">
                    <a:pos x="1" y="4"/>
                  </a:cxn>
                  <a:cxn ang="0">
                    <a:pos x="1" y="4"/>
                  </a:cxn>
                  <a:cxn ang="0">
                    <a:pos x="2" y="3"/>
                  </a:cxn>
                  <a:cxn ang="0">
                    <a:pos x="2" y="2"/>
                  </a:cxn>
                </a:cxnLst>
                <a:rect l="0" t="0" r="r" b="b"/>
                <a:pathLst>
                  <a:path w="2" h="6">
                    <a:moveTo>
                      <a:pt x="2" y="2"/>
                    </a:moveTo>
                    <a:lnTo>
                      <a:pt x="1" y="0"/>
                    </a:lnTo>
                    <a:lnTo>
                      <a:pt x="1" y="1"/>
                    </a:lnTo>
                    <a:lnTo>
                      <a:pt x="0" y="3"/>
                    </a:lnTo>
                    <a:lnTo>
                      <a:pt x="0" y="6"/>
                    </a:lnTo>
                    <a:lnTo>
                      <a:pt x="1" y="6"/>
                    </a:lnTo>
                    <a:lnTo>
                      <a:pt x="1" y="5"/>
                    </a:lnTo>
                    <a:lnTo>
                      <a:pt x="1" y="5"/>
                    </a:lnTo>
                    <a:lnTo>
                      <a:pt x="1" y="4"/>
                    </a:lnTo>
                    <a:lnTo>
                      <a:pt x="1" y="4"/>
                    </a:lnTo>
                    <a:lnTo>
                      <a:pt x="2" y="3"/>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1" name="Freeform 373"/>
              <p:cNvSpPr>
                <a:spLocks/>
              </p:cNvSpPr>
              <p:nvPr/>
            </p:nvSpPr>
            <p:spPr bwMode="auto">
              <a:xfrm>
                <a:off x="4225" y="3071"/>
                <a:ext cx="8" cy="10"/>
              </a:xfrm>
              <a:custGeom>
                <a:avLst/>
                <a:gdLst/>
                <a:ahLst/>
                <a:cxnLst>
                  <a:cxn ang="0">
                    <a:pos x="1" y="10"/>
                  </a:cxn>
                  <a:cxn ang="0">
                    <a:pos x="2" y="9"/>
                  </a:cxn>
                  <a:cxn ang="0">
                    <a:pos x="3" y="10"/>
                  </a:cxn>
                  <a:cxn ang="0">
                    <a:pos x="6" y="9"/>
                  </a:cxn>
                  <a:cxn ang="0">
                    <a:pos x="7" y="10"/>
                  </a:cxn>
                  <a:cxn ang="0">
                    <a:pos x="8" y="9"/>
                  </a:cxn>
                  <a:cxn ang="0">
                    <a:pos x="8" y="8"/>
                  </a:cxn>
                  <a:cxn ang="0">
                    <a:pos x="8" y="6"/>
                  </a:cxn>
                  <a:cxn ang="0">
                    <a:pos x="7" y="7"/>
                  </a:cxn>
                  <a:cxn ang="0">
                    <a:pos x="7" y="7"/>
                  </a:cxn>
                  <a:cxn ang="0">
                    <a:pos x="6" y="7"/>
                  </a:cxn>
                  <a:cxn ang="0">
                    <a:pos x="5" y="6"/>
                  </a:cxn>
                  <a:cxn ang="0">
                    <a:pos x="4" y="5"/>
                  </a:cxn>
                  <a:cxn ang="0">
                    <a:pos x="5" y="4"/>
                  </a:cxn>
                  <a:cxn ang="0">
                    <a:pos x="6" y="3"/>
                  </a:cxn>
                  <a:cxn ang="0">
                    <a:pos x="6" y="3"/>
                  </a:cxn>
                  <a:cxn ang="0">
                    <a:pos x="5" y="0"/>
                  </a:cxn>
                  <a:cxn ang="0">
                    <a:pos x="4" y="1"/>
                  </a:cxn>
                  <a:cxn ang="0">
                    <a:pos x="4" y="2"/>
                  </a:cxn>
                  <a:cxn ang="0">
                    <a:pos x="3" y="3"/>
                  </a:cxn>
                  <a:cxn ang="0">
                    <a:pos x="3" y="2"/>
                  </a:cxn>
                  <a:cxn ang="0">
                    <a:pos x="0" y="2"/>
                  </a:cxn>
                  <a:cxn ang="0">
                    <a:pos x="0" y="3"/>
                  </a:cxn>
                  <a:cxn ang="0">
                    <a:pos x="1" y="3"/>
                  </a:cxn>
                  <a:cxn ang="0">
                    <a:pos x="1" y="10"/>
                  </a:cxn>
                </a:cxnLst>
                <a:rect l="0" t="0" r="r" b="b"/>
                <a:pathLst>
                  <a:path w="8" h="10">
                    <a:moveTo>
                      <a:pt x="1" y="10"/>
                    </a:moveTo>
                    <a:lnTo>
                      <a:pt x="2" y="9"/>
                    </a:lnTo>
                    <a:lnTo>
                      <a:pt x="3" y="10"/>
                    </a:lnTo>
                    <a:lnTo>
                      <a:pt x="6" y="9"/>
                    </a:lnTo>
                    <a:lnTo>
                      <a:pt x="7" y="10"/>
                    </a:lnTo>
                    <a:lnTo>
                      <a:pt x="8" y="9"/>
                    </a:lnTo>
                    <a:lnTo>
                      <a:pt x="8" y="8"/>
                    </a:lnTo>
                    <a:lnTo>
                      <a:pt x="8" y="6"/>
                    </a:lnTo>
                    <a:lnTo>
                      <a:pt x="7" y="7"/>
                    </a:lnTo>
                    <a:lnTo>
                      <a:pt x="7" y="7"/>
                    </a:lnTo>
                    <a:lnTo>
                      <a:pt x="6" y="7"/>
                    </a:lnTo>
                    <a:lnTo>
                      <a:pt x="5" y="6"/>
                    </a:lnTo>
                    <a:lnTo>
                      <a:pt x="4" y="5"/>
                    </a:lnTo>
                    <a:lnTo>
                      <a:pt x="5" y="4"/>
                    </a:lnTo>
                    <a:lnTo>
                      <a:pt x="6" y="3"/>
                    </a:lnTo>
                    <a:lnTo>
                      <a:pt x="6" y="3"/>
                    </a:lnTo>
                    <a:lnTo>
                      <a:pt x="5" y="0"/>
                    </a:lnTo>
                    <a:lnTo>
                      <a:pt x="4" y="1"/>
                    </a:lnTo>
                    <a:lnTo>
                      <a:pt x="4" y="2"/>
                    </a:lnTo>
                    <a:lnTo>
                      <a:pt x="3" y="3"/>
                    </a:lnTo>
                    <a:lnTo>
                      <a:pt x="3" y="2"/>
                    </a:lnTo>
                    <a:lnTo>
                      <a:pt x="0" y="2"/>
                    </a:lnTo>
                    <a:lnTo>
                      <a:pt x="0" y="3"/>
                    </a:lnTo>
                    <a:lnTo>
                      <a:pt x="1" y="3"/>
                    </a:lnTo>
                    <a:lnTo>
                      <a:pt x="1" y="1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2" name="Freeform 374"/>
              <p:cNvSpPr>
                <a:spLocks/>
              </p:cNvSpPr>
              <p:nvPr/>
            </p:nvSpPr>
            <p:spPr bwMode="auto">
              <a:xfrm>
                <a:off x="4209" y="3092"/>
                <a:ext cx="9" cy="7"/>
              </a:xfrm>
              <a:custGeom>
                <a:avLst/>
                <a:gdLst/>
                <a:ahLst/>
                <a:cxnLst>
                  <a:cxn ang="0">
                    <a:pos x="8" y="2"/>
                  </a:cxn>
                  <a:cxn ang="0">
                    <a:pos x="8" y="0"/>
                  </a:cxn>
                  <a:cxn ang="0">
                    <a:pos x="4" y="0"/>
                  </a:cxn>
                  <a:cxn ang="0">
                    <a:pos x="2" y="0"/>
                  </a:cxn>
                  <a:cxn ang="0">
                    <a:pos x="1" y="1"/>
                  </a:cxn>
                  <a:cxn ang="0">
                    <a:pos x="0" y="3"/>
                  </a:cxn>
                  <a:cxn ang="0">
                    <a:pos x="0" y="4"/>
                  </a:cxn>
                  <a:cxn ang="0">
                    <a:pos x="1" y="5"/>
                  </a:cxn>
                  <a:cxn ang="0">
                    <a:pos x="3" y="6"/>
                  </a:cxn>
                  <a:cxn ang="0">
                    <a:pos x="4" y="7"/>
                  </a:cxn>
                  <a:cxn ang="0">
                    <a:pos x="9" y="6"/>
                  </a:cxn>
                  <a:cxn ang="0">
                    <a:pos x="9" y="4"/>
                  </a:cxn>
                  <a:cxn ang="0">
                    <a:pos x="8" y="4"/>
                  </a:cxn>
                  <a:cxn ang="0">
                    <a:pos x="8" y="2"/>
                  </a:cxn>
                </a:cxnLst>
                <a:rect l="0" t="0" r="r" b="b"/>
                <a:pathLst>
                  <a:path w="9" h="7">
                    <a:moveTo>
                      <a:pt x="8" y="2"/>
                    </a:moveTo>
                    <a:lnTo>
                      <a:pt x="8" y="0"/>
                    </a:lnTo>
                    <a:lnTo>
                      <a:pt x="4" y="0"/>
                    </a:lnTo>
                    <a:lnTo>
                      <a:pt x="2" y="0"/>
                    </a:lnTo>
                    <a:lnTo>
                      <a:pt x="1" y="1"/>
                    </a:lnTo>
                    <a:lnTo>
                      <a:pt x="0" y="3"/>
                    </a:lnTo>
                    <a:lnTo>
                      <a:pt x="0" y="4"/>
                    </a:lnTo>
                    <a:lnTo>
                      <a:pt x="1" y="5"/>
                    </a:lnTo>
                    <a:lnTo>
                      <a:pt x="3" y="6"/>
                    </a:lnTo>
                    <a:lnTo>
                      <a:pt x="4" y="7"/>
                    </a:lnTo>
                    <a:lnTo>
                      <a:pt x="9" y="6"/>
                    </a:lnTo>
                    <a:lnTo>
                      <a:pt x="9" y="4"/>
                    </a:lnTo>
                    <a:lnTo>
                      <a:pt x="8" y="4"/>
                    </a:lnTo>
                    <a:lnTo>
                      <a:pt x="8"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3" name="Freeform 375"/>
              <p:cNvSpPr>
                <a:spLocks/>
              </p:cNvSpPr>
              <p:nvPr/>
            </p:nvSpPr>
            <p:spPr bwMode="auto">
              <a:xfrm>
                <a:off x="4652" y="2951"/>
                <a:ext cx="7" cy="5"/>
              </a:xfrm>
              <a:custGeom>
                <a:avLst/>
                <a:gdLst/>
                <a:ahLst/>
                <a:cxnLst>
                  <a:cxn ang="0">
                    <a:pos x="1" y="3"/>
                  </a:cxn>
                  <a:cxn ang="0">
                    <a:pos x="1" y="3"/>
                  </a:cxn>
                  <a:cxn ang="0">
                    <a:pos x="2" y="3"/>
                  </a:cxn>
                  <a:cxn ang="0">
                    <a:pos x="3" y="3"/>
                  </a:cxn>
                  <a:cxn ang="0">
                    <a:pos x="3" y="4"/>
                  </a:cxn>
                  <a:cxn ang="0">
                    <a:pos x="3" y="4"/>
                  </a:cxn>
                  <a:cxn ang="0">
                    <a:pos x="3" y="5"/>
                  </a:cxn>
                  <a:cxn ang="0">
                    <a:pos x="5" y="4"/>
                  </a:cxn>
                  <a:cxn ang="0">
                    <a:pos x="5" y="3"/>
                  </a:cxn>
                  <a:cxn ang="0">
                    <a:pos x="6" y="3"/>
                  </a:cxn>
                  <a:cxn ang="0">
                    <a:pos x="7" y="3"/>
                  </a:cxn>
                  <a:cxn ang="0">
                    <a:pos x="6" y="2"/>
                  </a:cxn>
                  <a:cxn ang="0">
                    <a:pos x="6" y="0"/>
                  </a:cxn>
                  <a:cxn ang="0">
                    <a:pos x="6" y="0"/>
                  </a:cxn>
                  <a:cxn ang="0">
                    <a:pos x="1" y="0"/>
                  </a:cxn>
                  <a:cxn ang="0">
                    <a:pos x="1" y="0"/>
                  </a:cxn>
                  <a:cxn ang="0">
                    <a:pos x="0" y="2"/>
                  </a:cxn>
                  <a:cxn ang="0">
                    <a:pos x="1" y="3"/>
                  </a:cxn>
                  <a:cxn ang="0">
                    <a:pos x="1" y="3"/>
                  </a:cxn>
                </a:cxnLst>
                <a:rect l="0" t="0" r="r" b="b"/>
                <a:pathLst>
                  <a:path w="7" h="5">
                    <a:moveTo>
                      <a:pt x="1" y="3"/>
                    </a:moveTo>
                    <a:lnTo>
                      <a:pt x="1" y="3"/>
                    </a:lnTo>
                    <a:lnTo>
                      <a:pt x="2" y="3"/>
                    </a:lnTo>
                    <a:lnTo>
                      <a:pt x="3" y="3"/>
                    </a:lnTo>
                    <a:lnTo>
                      <a:pt x="3" y="4"/>
                    </a:lnTo>
                    <a:lnTo>
                      <a:pt x="3" y="4"/>
                    </a:lnTo>
                    <a:lnTo>
                      <a:pt x="3" y="5"/>
                    </a:lnTo>
                    <a:lnTo>
                      <a:pt x="5" y="4"/>
                    </a:lnTo>
                    <a:lnTo>
                      <a:pt x="5" y="3"/>
                    </a:lnTo>
                    <a:lnTo>
                      <a:pt x="6" y="3"/>
                    </a:lnTo>
                    <a:lnTo>
                      <a:pt x="7" y="3"/>
                    </a:lnTo>
                    <a:lnTo>
                      <a:pt x="6" y="2"/>
                    </a:lnTo>
                    <a:lnTo>
                      <a:pt x="6" y="0"/>
                    </a:lnTo>
                    <a:lnTo>
                      <a:pt x="6" y="0"/>
                    </a:lnTo>
                    <a:lnTo>
                      <a:pt x="1" y="0"/>
                    </a:lnTo>
                    <a:lnTo>
                      <a:pt x="1" y="0"/>
                    </a:lnTo>
                    <a:lnTo>
                      <a:pt x="0" y="2"/>
                    </a:lnTo>
                    <a:lnTo>
                      <a:pt x="1"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4" name="Freeform 376"/>
              <p:cNvSpPr>
                <a:spLocks/>
              </p:cNvSpPr>
              <p:nvPr/>
            </p:nvSpPr>
            <p:spPr bwMode="auto">
              <a:xfrm>
                <a:off x="4195" y="3122"/>
                <a:ext cx="14" cy="14"/>
              </a:xfrm>
              <a:custGeom>
                <a:avLst/>
                <a:gdLst/>
                <a:ahLst/>
                <a:cxnLst>
                  <a:cxn ang="0">
                    <a:pos x="11" y="9"/>
                  </a:cxn>
                  <a:cxn ang="0">
                    <a:pos x="12" y="9"/>
                  </a:cxn>
                  <a:cxn ang="0">
                    <a:pos x="14" y="9"/>
                  </a:cxn>
                  <a:cxn ang="0">
                    <a:pos x="13" y="7"/>
                  </a:cxn>
                  <a:cxn ang="0">
                    <a:pos x="12" y="7"/>
                  </a:cxn>
                  <a:cxn ang="0">
                    <a:pos x="11" y="6"/>
                  </a:cxn>
                  <a:cxn ang="0">
                    <a:pos x="9" y="5"/>
                  </a:cxn>
                  <a:cxn ang="0">
                    <a:pos x="8" y="3"/>
                  </a:cxn>
                  <a:cxn ang="0">
                    <a:pos x="7" y="2"/>
                  </a:cxn>
                  <a:cxn ang="0">
                    <a:pos x="5" y="1"/>
                  </a:cxn>
                  <a:cxn ang="0">
                    <a:pos x="4" y="1"/>
                  </a:cxn>
                  <a:cxn ang="0">
                    <a:pos x="1" y="0"/>
                  </a:cxn>
                  <a:cxn ang="0">
                    <a:pos x="0" y="1"/>
                  </a:cxn>
                  <a:cxn ang="0">
                    <a:pos x="0" y="2"/>
                  </a:cxn>
                  <a:cxn ang="0">
                    <a:pos x="0" y="3"/>
                  </a:cxn>
                  <a:cxn ang="0">
                    <a:pos x="0" y="4"/>
                  </a:cxn>
                  <a:cxn ang="0">
                    <a:pos x="0" y="6"/>
                  </a:cxn>
                  <a:cxn ang="0">
                    <a:pos x="2" y="7"/>
                  </a:cxn>
                  <a:cxn ang="0">
                    <a:pos x="3" y="8"/>
                  </a:cxn>
                  <a:cxn ang="0">
                    <a:pos x="7" y="10"/>
                  </a:cxn>
                  <a:cxn ang="0">
                    <a:pos x="9" y="14"/>
                  </a:cxn>
                  <a:cxn ang="0">
                    <a:pos x="11" y="13"/>
                  </a:cxn>
                  <a:cxn ang="0">
                    <a:pos x="11" y="14"/>
                  </a:cxn>
                  <a:cxn ang="0">
                    <a:pos x="11" y="14"/>
                  </a:cxn>
                  <a:cxn ang="0">
                    <a:pos x="12" y="14"/>
                  </a:cxn>
                  <a:cxn ang="0">
                    <a:pos x="12" y="12"/>
                  </a:cxn>
                  <a:cxn ang="0">
                    <a:pos x="11" y="11"/>
                  </a:cxn>
                  <a:cxn ang="0">
                    <a:pos x="11" y="10"/>
                  </a:cxn>
                  <a:cxn ang="0">
                    <a:pos x="9" y="10"/>
                  </a:cxn>
                  <a:cxn ang="0">
                    <a:pos x="10" y="9"/>
                  </a:cxn>
                  <a:cxn ang="0">
                    <a:pos x="11" y="9"/>
                  </a:cxn>
                </a:cxnLst>
                <a:rect l="0" t="0" r="r" b="b"/>
                <a:pathLst>
                  <a:path w="14" h="14">
                    <a:moveTo>
                      <a:pt x="11" y="9"/>
                    </a:moveTo>
                    <a:lnTo>
                      <a:pt x="12" y="9"/>
                    </a:lnTo>
                    <a:lnTo>
                      <a:pt x="14" y="9"/>
                    </a:lnTo>
                    <a:lnTo>
                      <a:pt x="13" y="7"/>
                    </a:lnTo>
                    <a:lnTo>
                      <a:pt x="12" y="7"/>
                    </a:lnTo>
                    <a:lnTo>
                      <a:pt x="11" y="6"/>
                    </a:lnTo>
                    <a:lnTo>
                      <a:pt x="9" y="5"/>
                    </a:lnTo>
                    <a:lnTo>
                      <a:pt x="8" y="3"/>
                    </a:lnTo>
                    <a:lnTo>
                      <a:pt x="7" y="2"/>
                    </a:lnTo>
                    <a:lnTo>
                      <a:pt x="5" y="1"/>
                    </a:lnTo>
                    <a:lnTo>
                      <a:pt x="4" y="1"/>
                    </a:lnTo>
                    <a:lnTo>
                      <a:pt x="1" y="0"/>
                    </a:lnTo>
                    <a:lnTo>
                      <a:pt x="0" y="1"/>
                    </a:lnTo>
                    <a:lnTo>
                      <a:pt x="0" y="2"/>
                    </a:lnTo>
                    <a:lnTo>
                      <a:pt x="0" y="3"/>
                    </a:lnTo>
                    <a:lnTo>
                      <a:pt x="0" y="4"/>
                    </a:lnTo>
                    <a:lnTo>
                      <a:pt x="0" y="6"/>
                    </a:lnTo>
                    <a:lnTo>
                      <a:pt x="2" y="7"/>
                    </a:lnTo>
                    <a:lnTo>
                      <a:pt x="3" y="8"/>
                    </a:lnTo>
                    <a:lnTo>
                      <a:pt x="7" y="10"/>
                    </a:lnTo>
                    <a:lnTo>
                      <a:pt x="9" y="14"/>
                    </a:lnTo>
                    <a:lnTo>
                      <a:pt x="11" y="13"/>
                    </a:lnTo>
                    <a:lnTo>
                      <a:pt x="11" y="14"/>
                    </a:lnTo>
                    <a:lnTo>
                      <a:pt x="11" y="14"/>
                    </a:lnTo>
                    <a:lnTo>
                      <a:pt x="12" y="14"/>
                    </a:lnTo>
                    <a:lnTo>
                      <a:pt x="12" y="12"/>
                    </a:lnTo>
                    <a:lnTo>
                      <a:pt x="11" y="11"/>
                    </a:lnTo>
                    <a:lnTo>
                      <a:pt x="11" y="10"/>
                    </a:lnTo>
                    <a:lnTo>
                      <a:pt x="9" y="10"/>
                    </a:lnTo>
                    <a:lnTo>
                      <a:pt x="10" y="9"/>
                    </a:lnTo>
                    <a:lnTo>
                      <a:pt x="11"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5" name="Freeform 377"/>
              <p:cNvSpPr>
                <a:spLocks/>
              </p:cNvSpPr>
              <p:nvPr/>
            </p:nvSpPr>
            <p:spPr bwMode="auto">
              <a:xfrm>
                <a:off x="4175" y="3154"/>
                <a:ext cx="15" cy="11"/>
              </a:xfrm>
              <a:custGeom>
                <a:avLst/>
                <a:gdLst/>
                <a:ahLst/>
                <a:cxnLst>
                  <a:cxn ang="0">
                    <a:pos x="13" y="1"/>
                  </a:cxn>
                  <a:cxn ang="0">
                    <a:pos x="12" y="0"/>
                  </a:cxn>
                  <a:cxn ang="0">
                    <a:pos x="10" y="3"/>
                  </a:cxn>
                  <a:cxn ang="0">
                    <a:pos x="6" y="4"/>
                  </a:cxn>
                  <a:cxn ang="0">
                    <a:pos x="5" y="5"/>
                  </a:cxn>
                  <a:cxn ang="0">
                    <a:pos x="1" y="7"/>
                  </a:cxn>
                  <a:cxn ang="0">
                    <a:pos x="0" y="11"/>
                  </a:cxn>
                  <a:cxn ang="0">
                    <a:pos x="1" y="11"/>
                  </a:cxn>
                  <a:cxn ang="0">
                    <a:pos x="10" y="9"/>
                  </a:cxn>
                  <a:cxn ang="0">
                    <a:pos x="11" y="9"/>
                  </a:cxn>
                  <a:cxn ang="0">
                    <a:pos x="12" y="8"/>
                  </a:cxn>
                  <a:cxn ang="0">
                    <a:pos x="13" y="9"/>
                  </a:cxn>
                  <a:cxn ang="0">
                    <a:pos x="13" y="8"/>
                  </a:cxn>
                  <a:cxn ang="0">
                    <a:pos x="15" y="7"/>
                  </a:cxn>
                  <a:cxn ang="0">
                    <a:pos x="14" y="4"/>
                  </a:cxn>
                  <a:cxn ang="0">
                    <a:pos x="14" y="3"/>
                  </a:cxn>
                  <a:cxn ang="0">
                    <a:pos x="13" y="1"/>
                  </a:cxn>
                </a:cxnLst>
                <a:rect l="0" t="0" r="r" b="b"/>
                <a:pathLst>
                  <a:path w="15" h="11">
                    <a:moveTo>
                      <a:pt x="13" y="1"/>
                    </a:moveTo>
                    <a:lnTo>
                      <a:pt x="12" y="0"/>
                    </a:lnTo>
                    <a:lnTo>
                      <a:pt x="10" y="3"/>
                    </a:lnTo>
                    <a:lnTo>
                      <a:pt x="6" y="4"/>
                    </a:lnTo>
                    <a:lnTo>
                      <a:pt x="5" y="5"/>
                    </a:lnTo>
                    <a:lnTo>
                      <a:pt x="1" y="7"/>
                    </a:lnTo>
                    <a:lnTo>
                      <a:pt x="0" y="11"/>
                    </a:lnTo>
                    <a:lnTo>
                      <a:pt x="1" y="11"/>
                    </a:lnTo>
                    <a:lnTo>
                      <a:pt x="10" y="9"/>
                    </a:lnTo>
                    <a:lnTo>
                      <a:pt x="11" y="9"/>
                    </a:lnTo>
                    <a:lnTo>
                      <a:pt x="12" y="8"/>
                    </a:lnTo>
                    <a:lnTo>
                      <a:pt x="13" y="9"/>
                    </a:lnTo>
                    <a:lnTo>
                      <a:pt x="13" y="8"/>
                    </a:lnTo>
                    <a:lnTo>
                      <a:pt x="15" y="7"/>
                    </a:lnTo>
                    <a:lnTo>
                      <a:pt x="14" y="4"/>
                    </a:lnTo>
                    <a:lnTo>
                      <a:pt x="14" y="3"/>
                    </a:lnTo>
                    <a:lnTo>
                      <a:pt x="1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6" name="Freeform 378"/>
              <p:cNvSpPr>
                <a:spLocks/>
              </p:cNvSpPr>
              <p:nvPr/>
            </p:nvSpPr>
            <p:spPr bwMode="auto">
              <a:xfrm>
                <a:off x="4482" y="2983"/>
                <a:ext cx="11" cy="4"/>
              </a:xfrm>
              <a:custGeom>
                <a:avLst/>
                <a:gdLst/>
                <a:ahLst/>
                <a:cxnLst>
                  <a:cxn ang="0">
                    <a:pos x="2" y="4"/>
                  </a:cxn>
                  <a:cxn ang="0">
                    <a:pos x="2" y="4"/>
                  </a:cxn>
                  <a:cxn ang="0">
                    <a:pos x="4" y="2"/>
                  </a:cxn>
                  <a:cxn ang="0">
                    <a:pos x="5" y="2"/>
                  </a:cxn>
                  <a:cxn ang="0">
                    <a:pos x="4" y="1"/>
                  </a:cxn>
                  <a:cxn ang="0">
                    <a:pos x="5" y="1"/>
                  </a:cxn>
                  <a:cxn ang="0">
                    <a:pos x="6" y="1"/>
                  </a:cxn>
                  <a:cxn ang="0">
                    <a:pos x="7" y="3"/>
                  </a:cxn>
                  <a:cxn ang="0">
                    <a:pos x="9" y="4"/>
                  </a:cxn>
                  <a:cxn ang="0">
                    <a:pos x="9" y="3"/>
                  </a:cxn>
                  <a:cxn ang="0">
                    <a:pos x="11" y="2"/>
                  </a:cxn>
                  <a:cxn ang="0">
                    <a:pos x="11" y="1"/>
                  </a:cxn>
                  <a:cxn ang="0">
                    <a:pos x="10" y="1"/>
                  </a:cxn>
                  <a:cxn ang="0">
                    <a:pos x="9" y="2"/>
                  </a:cxn>
                  <a:cxn ang="0">
                    <a:pos x="8" y="2"/>
                  </a:cxn>
                  <a:cxn ang="0">
                    <a:pos x="7" y="1"/>
                  </a:cxn>
                  <a:cxn ang="0">
                    <a:pos x="7" y="0"/>
                  </a:cxn>
                  <a:cxn ang="0">
                    <a:pos x="6" y="0"/>
                  </a:cxn>
                  <a:cxn ang="0">
                    <a:pos x="5" y="0"/>
                  </a:cxn>
                  <a:cxn ang="0">
                    <a:pos x="4" y="0"/>
                  </a:cxn>
                  <a:cxn ang="0">
                    <a:pos x="4" y="0"/>
                  </a:cxn>
                  <a:cxn ang="0">
                    <a:pos x="4" y="1"/>
                  </a:cxn>
                  <a:cxn ang="0">
                    <a:pos x="3" y="1"/>
                  </a:cxn>
                  <a:cxn ang="0">
                    <a:pos x="2" y="2"/>
                  </a:cxn>
                  <a:cxn ang="0">
                    <a:pos x="2" y="3"/>
                  </a:cxn>
                  <a:cxn ang="0">
                    <a:pos x="0" y="2"/>
                  </a:cxn>
                  <a:cxn ang="0">
                    <a:pos x="0" y="4"/>
                  </a:cxn>
                  <a:cxn ang="0">
                    <a:pos x="2" y="4"/>
                  </a:cxn>
                  <a:cxn ang="0">
                    <a:pos x="2" y="4"/>
                  </a:cxn>
                </a:cxnLst>
                <a:rect l="0" t="0" r="r" b="b"/>
                <a:pathLst>
                  <a:path w="11" h="4">
                    <a:moveTo>
                      <a:pt x="2" y="4"/>
                    </a:moveTo>
                    <a:lnTo>
                      <a:pt x="2" y="4"/>
                    </a:lnTo>
                    <a:lnTo>
                      <a:pt x="4" y="2"/>
                    </a:lnTo>
                    <a:lnTo>
                      <a:pt x="5" y="2"/>
                    </a:lnTo>
                    <a:lnTo>
                      <a:pt x="4" y="1"/>
                    </a:lnTo>
                    <a:lnTo>
                      <a:pt x="5" y="1"/>
                    </a:lnTo>
                    <a:lnTo>
                      <a:pt x="6" y="1"/>
                    </a:lnTo>
                    <a:lnTo>
                      <a:pt x="7" y="3"/>
                    </a:lnTo>
                    <a:lnTo>
                      <a:pt x="9" y="4"/>
                    </a:lnTo>
                    <a:lnTo>
                      <a:pt x="9" y="3"/>
                    </a:lnTo>
                    <a:lnTo>
                      <a:pt x="11" y="2"/>
                    </a:lnTo>
                    <a:lnTo>
                      <a:pt x="11" y="1"/>
                    </a:lnTo>
                    <a:lnTo>
                      <a:pt x="10" y="1"/>
                    </a:lnTo>
                    <a:lnTo>
                      <a:pt x="9" y="2"/>
                    </a:lnTo>
                    <a:lnTo>
                      <a:pt x="8" y="2"/>
                    </a:lnTo>
                    <a:lnTo>
                      <a:pt x="7" y="1"/>
                    </a:lnTo>
                    <a:lnTo>
                      <a:pt x="7" y="0"/>
                    </a:lnTo>
                    <a:lnTo>
                      <a:pt x="6" y="0"/>
                    </a:lnTo>
                    <a:lnTo>
                      <a:pt x="5" y="0"/>
                    </a:lnTo>
                    <a:lnTo>
                      <a:pt x="4" y="0"/>
                    </a:lnTo>
                    <a:lnTo>
                      <a:pt x="4" y="0"/>
                    </a:lnTo>
                    <a:lnTo>
                      <a:pt x="4" y="1"/>
                    </a:lnTo>
                    <a:lnTo>
                      <a:pt x="3" y="1"/>
                    </a:lnTo>
                    <a:lnTo>
                      <a:pt x="2" y="2"/>
                    </a:lnTo>
                    <a:lnTo>
                      <a:pt x="2" y="3"/>
                    </a:lnTo>
                    <a:lnTo>
                      <a:pt x="0" y="2"/>
                    </a:lnTo>
                    <a:lnTo>
                      <a:pt x="0" y="4"/>
                    </a:lnTo>
                    <a:lnTo>
                      <a:pt x="2" y="4"/>
                    </a:lnTo>
                    <a:lnTo>
                      <a:pt x="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7" name="Freeform 379"/>
              <p:cNvSpPr>
                <a:spLocks/>
              </p:cNvSpPr>
              <p:nvPr/>
            </p:nvSpPr>
            <p:spPr bwMode="auto">
              <a:xfrm>
                <a:off x="4388" y="2985"/>
                <a:ext cx="8" cy="19"/>
              </a:xfrm>
              <a:custGeom>
                <a:avLst/>
                <a:gdLst/>
                <a:ahLst/>
                <a:cxnLst>
                  <a:cxn ang="0">
                    <a:pos x="0" y="4"/>
                  </a:cxn>
                  <a:cxn ang="0">
                    <a:pos x="3" y="11"/>
                  </a:cxn>
                  <a:cxn ang="0">
                    <a:pos x="3" y="13"/>
                  </a:cxn>
                  <a:cxn ang="0">
                    <a:pos x="4" y="12"/>
                  </a:cxn>
                  <a:cxn ang="0">
                    <a:pos x="6" y="14"/>
                  </a:cxn>
                  <a:cxn ang="0">
                    <a:pos x="6" y="15"/>
                  </a:cxn>
                  <a:cxn ang="0">
                    <a:pos x="7" y="16"/>
                  </a:cxn>
                  <a:cxn ang="0">
                    <a:pos x="7" y="18"/>
                  </a:cxn>
                  <a:cxn ang="0">
                    <a:pos x="8" y="19"/>
                  </a:cxn>
                  <a:cxn ang="0">
                    <a:pos x="8" y="17"/>
                  </a:cxn>
                  <a:cxn ang="0">
                    <a:pos x="8" y="16"/>
                  </a:cxn>
                  <a:cxn ang="0">
                    <a:pos x="7" y="16"/>
                  </a:cxn>
                  <a:cxn ang="0">
                    <a:pos x="7" y="13"/>
                  </a:cxn>
                  <a:cxn ang="0">
                    <a:pos x="7" y="13"/>
                  </a:cxn>
                  <a:cxn ang="0">
                    <a:pos x="7" y="13"/>
                  </a:cxn>
                  <a:cxn ang="0">
                    <a:pos x="7" y="13"/>
                  </a:cxn>
                  <a:cxn ang="0">
                    <a:pos x="4" y="11"/>
                  </a:cxn>
                  <a:cxn ang="0">
                    <a:pos x="4" y="10"/>
                  </a:cxn>
                  <a:cxn ang="0">
                    <a:pos x="3" y="9"/>
                  </a:cxn>
                  <a:cxn ang="0">
                    <a:pos x="4" y="9"/>
                  </a:cxn>
                  <a:cxn ang="0">
                    <a:pos x="3" y="8"/>
                  </a:cxn>
                  <a:cxn ang="0">
                    <a:pos x="3" y="4"/>
                  </a:cxn>
                  <a:cxn ang="0">
                    <a:pos x="1" y="2"/>
                  </a:cxn>
                  <a:cxn ang="0">
                    <a:pos x="1" y="2"/>
                  </a:cxn>
                  <a:cxn ang="0">
                    <a:pos x="1" y="1"/>
                  </a:cxn>
                  <a:cxn ang="0">
                    <a:pos x="0" y="0"/>
                  </a:cxn>
                  <a:cxn ang="0">
                    <a:pos x="0" y="3"/>
                  </a:cxn>
                  <a:cxn ang="0">
                    <a:pos x="0" y="4"/>
                  </a:cxn>
                  <a:cxn ang="0">
                    <a:pos x="0" y="4"/>
                  </a:cxn>
                </a:cxnLst>
                <a:rect l="0" t="0" r="r" b="b"/>
                <a:pathLst>
                  <a:path w="8" h="19">
                    <a:moveTo>
                      <a:pt x="0" y="4"/>
                    </a:moveTo>
                    <a:lnTo>
                      <a:pt x="3" y="11"/>
                    </a:lnTo>
                    <a:lnTo>
                      <a:pt x="3" y="13"/>
                    </a:lnTo>
                    <a:lnTo>
                      <a:pt x="4" y="12"/>
                    </a:lnTo>
                    <a:lnTo>
                      <a:pt x="6" y="14"/>
                    </a:lnTo>
                    <a:lnTo>
                      <a:pt x="6" y="15"/>
                    </a:lnTo>
                    <a:lnTo>
                      <a:pt x="7" y="16"/>
                    </a:lnTo>
                    <a:lnTo>
                      <a:pt x="7" y="18"/>
                    </a:lnTo>
                    <a:lnTo>
                      <a:pt x="8" y="19"/>
                    </a:lnTo>
                    <a:lnTo>
                      <a:pt x="8" y="17"/>
                    </a:lnTo>
                    <a:lnTo>
                      <a:pt x="8" y="16"/>
                    </a:lnTo>
                    <a:lnTo>
                      <a:pt x="7" y="16"/>
                    </a:lnTo>
                    <a:lnTo>
                      <a:pt x="7" y="13"/>
                    </a:lnTo>
                    <a:lnTo>
                      <a:pt x="7" y="13"/>
                    </a:lnTo>
                    <a:lnTo>
                      <a:pt x="7" y="13"/>
                    </a:lnTo>
                    <a:lnTo>
                      <a:pt x="7" y="13"/>
                    </a:lnTo>
                    <a:lnTo>
                      <a:pt x="4" y="11"/>
                    </a:lnTo>
                    <a:lnTo>
                      <a:pt x="4" y="10"/>
                    </a:lnTo>
                    <a:lnTo>
                      <a:pt x="3" y="9"/>
                    </a:lnTo>
                    <a:lnTo>
                      <a:pt x="4" y="9"/>
                    </a:lnTo>
                    <a:lnTo>
                      <a:pt x="3" y="8"/>
                    </a:lnTo>
                    <a:lnTo>
                      <a:pt x="3" y="4"/>
                    </a:lnTo>
                    <a:lnTo>
                      <a:pt x="1" y="2"/>
                    </a:lnTo>
                    <a:lnTo>
                      <a:pt x="1" y="2"/>
                    </a:lnTo>
                    <a:lnTo>
                      <a:pt x="1" y="1"/>
                    </a:lnTo>
                    <a:lnTo>
                      <a:pt x="0" y="0"/>
                    </a:lnTo>
                    <a:lnTo>
                      <a:pt x="0" y="3"/>
                    </a:lnTo>
                    <a:lnTo>
                      <a:pt x="0" y="4"/>
                    </a:lnTo>
                    <a:lnTo>
                      <a:pt x="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8" name="Freeform 380"/>
              <p:cNvSpPr>
                <a:spLocks/>
              </p:cNvSpPr>
              <p:nvPr/>
            </p:nvSpPr>
            <p:spPr bwMode="auto">
              <a:xfrm>
                <a:off x="4442" y="3169"/>
                <a:ext cx="2" cy="3"/>
              </a:xfrm>
              <a:custGeom>
                <a:avLst/>
                <a:gdLst/>
                <a:ahLst/>
                <a:cxnLst>
                  <a:cxn ang="0">
                    <a:pos x="2" y="3"/>
                  </a:cxn>
                  <a:cxn ang="0">
                    <a:pos x="2" y="3"/>
                  </a:cxn>
                  <a:cxn ang="0">
                    <a:pos x="2" y="0"/>
                  </a:cxn>
                  <a:cxn ang="0">
                    <a:pos x="2" y="0"/>
                  </a:cxn>
                  <a:cxn ang="0">
                    <a:pos x="1" y="0"/>
                  </a:cxn>
                  <a:cxn ang="0">
                    <a:pos x="0" y="0"/>
                  </a:cxn>
                  <a:cxn ang="0">
                    <a:pos x="0" y="0"/>
                  </a:cxn>
                  <a:cxn ang="0">
                    <a:pos x="0" y="2"/>
                  </a:cxn>
                  <a:cxn ang="0">
                    <a:pos x="1" y="2"/>
                  </a:cxn>
                  <a:cxn ang="0">
                    <a:pos x="1" y="1"/>
                  </a:cxn>
                  <a:cxn ang="0">
                    <a:pos x="1" y="3"/>
                  </a:cxn>
                  <a:cxn ang="0">
                    <a:pos x="2" y="3"/>
                  </a:cxn>
                </a:cxnLst>
                <a:rect l="0" t="0" r="r" b="b"/>
                <a:pathLst>
                  <a:path w="2" h="3">
                    <a:moveTo>
                      <a:pt x="2" y="3"/>
                    </a:moveTo>
                    <a:lnTo>
                      <a:pt x="2" y="3"/>
                    </a:lnTo>
                    <a:lnTo>
                      <a:pt x="2" y="0"/>
                    </a:lnTo>
                    <a:lnTo>
                      <a:pt x="2" y="0"/>
                    </a:lnTo>
                    <a:lnTo>
                      <a:pt x="1" y="0"/>
                    </a:lnTo>
                    <a:lnTo>
                      <a:pt x="0" y="0"/>
                    </a:lnTo>
                    <a:lnTo>
                      <a:pt x="0" y="0"/>
                    </a:lnTo>
                    <a:lnTo>
                      <a:pt x="0" y="2"/>
                    </a:lnTo>
                    <a:lnTo>
                      <a:pt x="1" y="2"/>
                    </a:lnTo>
                    <a:lnTo>
                      <a:pt x="1" y="1"/>
                    </a:lnTo>
                    <a:lnTo>
                      <a:pt x="1"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69" name="Freeform 381"/>
              <p:cNvSpPr>
                <a:spLocks/>
              </p:cNvSpPr>
              <p:nvPr/>
            </p:nvSpPr>
            <p:spPr bwMode="auto">
              <a:xfrm>
                <a:off x="4453" y="3166"/>
                <a:ext cx="3" cy="3"/>
              </a:xfrm>
              <a:custGeom>
                <a:avLst/>
                <a:gdLst/>
                <a:ahLst/>
                <a:cxnLst>
                  <a:cxn ang="0">
                    <a:pos x="0" y="0"/>
                  </a:cxn>
                  <a:cxn ang="0">
                    <a:pos x="0" y="1"/>
                  </a:cxn>
                  <a:cxn ang="0">
                    <a:pos x="0" y="2"/>
                  </a:cxn>
                  <a:cxn ang="0">
                    <a:pos x="2" y="3"/>
                  </a:cxn>
                  <a:cxn ang="0">
                    <a:pos x="3" y="3"/>
                  </a:cxn>
                  <a:cxn ang="0">
                    <a:pos x="3" y="2"/>
                  </a:cxn>
                  <a:cxn ang="0">
                    <a:pos x="2" y="1"/>
                  </a:cxn>
                  <a:cxn ang="0">
                    <a:pos x="0" y="0"/>
                  </a:cxn>
                </a:cxnLst>
                <a:rect l="0" t="0" r="r" b="b"/>
                <a:pathLst>
                  <a:path w="3" h="3">
                    <a:moveTo>
                      <a:pt x="0" y="0"/>
                    </a:moveTo>
                    <a:lnTo>
                      <a:pt x="0" y="1"/>
                    </a:lnTo>
                    <a:lnTo>
                      <a:pt x="0" y="2"/>
                    </a:lnTo>
                    <a:lnTo>
                      <a:pt x="2" y="3"/>
                    </a:lnTo>
                    <a:lnTo>
                      <a:pt x="3" y="3"/>
                    </a:lnTo>
                    <a:lnTo>
                      <a:pt x="3" y="2"/>
                    </a:lnTo>
                    <a:lnTo>
                      <a:pt x="2"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0" name="Freeform 382"/>
              <p:cNvSpPr>
                <a:spLocks/>
              </p:cNvSpPr>
              <p:nvPr/>
            </p:nvSpPr>
            <p:spPr bwMode="auto">
              <a:xfrm>
                <a:off x="4415" y="3183"/>
                <a:ext cx="4" cy="5"/>
              </a:xfrm>
              <a:custGeom>
                <a:avLst/>
                <a:gdLst/>
                <a:ahLst/>
                <a:cxnLst>
                  <a:cxn ang="0">
                    <a:pos x="1" y="5"/>
                  </a:cxn>
                  <a:cxn ang="0">
                    <a:pos x="2" y="4"/>
                  </a:cxn>
                  <a:cxn ang="0">
                    <a:pos x="4" y="0"/>
                  </a:cxn>
                  <a:cxn ang="0">
                    <a:pos x="3" y="0"/>
                  </a:cxn>
                  <a:cxn ang="0">
                    <a:pos x="2" y="0"/>
                  </a:cxn>
                  <a:cxn ang="0">
                    <a:pos x="2" y="2"/>
                  </a:cxn>
                  <a:cxn ang="0">
                    <a:pos x="2" y="2"/>
                  </a:cxn>
                  <a:cxn ang="0">
                    <a:pos x="2" y="2"/>
                  </a:cxn>
                  <a:cxn ang="0">
                    <a:pos x="0" y="3"/>
                  </a:cxn>
                  <a:cxn ang="0">
                    <a:pos x="0" y="4"/>
                  </a:cxn>
                  <a:cxn ang="0">
                    <a:pos x="0" y="5"/>
                  </a:cxn>
                  <a:cxn ang="0">
                    <a:pos x="1" y="5"/>
                  </a:cxn>
                </a:cxnLst>
                <a:rect l="0" t="0" r="r" b="b"/>
                <a:pathLst>
                  <a:path w="4" h="5">
                    <a:moveTo>
                      <a:pt x="1" y="5"/>
                    </a:moveTo>
                    <a:lnTo>
                      <a:pt x="2" y="4"/>
                    </a:lnTo>
                    <a:lnTo>
                      <a:pt x="4" y="0"/>
                    </a:lnTo>
                    <a:lnTo>
                      <a:pt x="3" y="0"/>
                    </a:lnTo>
                    <a:lnTo>
                      <a:pt x="2" y="0"/>
                    </a:lnTo>
                    <a:lnTo>
                      <a:pt x="2" y="2"/>
                    </a:lnTo>
                    <a:lnTo>
                      <a:pt x="2" y="2"/>
                    </a:lnTo>
                    <a:lnTo>
                      <a:pt x="2" y="2"/>
                    </a:lnTo>
                    <a:lnTo>
                      <a:pt x="0" y="3"/>
                    </a:lnTo>
                    <a:lnTo>
                      <a:pt x="0" y="4"/>
                    </a:lnTo>
                    <a:lnTo>
                      <a:pt x="0" y="5"/>
                    </a:lnTo>
                    <a:lnTo>
                      <a:pt x="1"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1" name="Freeform 383"/>
              <p:cNvSpPr>
                <a:spLocks/>
              </p:cNvSpPr>
              <p:nvPr/>
            </p:nvSpPr>
            <p:spPr bwMode="auto">
              <a:xfrm>
                <a:off x="4451" y="3161"/>
                <a:ext cx="6" cy="4"/>
              </a:xfrm>
              <a:custGeom>
                <a:avLst/>
                <a:gdLst/>
                <a:ahLst/>
                <a:cxnLst>
                  <a:cxn ang="0">
                    <a:pos x="6" y="1"/>
                  </a:cxn>
                  <a:cxn ang="0">
                    <a:pos x="6" y="1"/>
                  </a:cxn>
                  <a:cxn ang="0">
                    <a:pos x="6" y="0"/>
                  </a:cxn>
                  <a:cxn ang="0">
                    <a:pos x="6" y="0"/>
                  </a:cxn>
                  <a:cxn ang="0">
                    <a:pos x="5" y="0"/>
                  </a:cxn>
                  <a:cxn ang="0">
                    <a:pos x="5" y="0"/>
                  </a:cxn>
                  <a:cxn ang="0">
                    <a:pos x="4" y="0"/>
                  </a:cxn>
                  <a:cxn ang="0">
                    <a:pos x="4" y="0"/>
                  </a:cxn>
                  <a:cxn ang="0">
                    <a:pos x="3" y="0"/>
                  </a:cxn>
                  <a:cxn ang="0">
                    <a:pos x="3" y="0"/>
                  </a:cxn>
                  <a:cxn ang="0">
                    <a:pos x="2" y="0"/>
                  </a:cxn>
                  <a:cxn ang="0">
                    <a:pos x="2" y="0"/>
                  </a:cxn>
                  <a:cxn ang="0">
                    <a:pos x="2" y="0"/>
                  </a:cxn>
                  <a:cxn ang="0">
                    <a:pos x="2" y="0"/>
                  </a:cxn>
                  <a:cxn ang="0">
                    <a:pos x="2" y="0"/>
                  </a:cxn>
                  <a:cxn ang="0">
                    <a:pos x="2" y="0"/>
                  </a:cxn>
                  <a:cxn ang="0">
                    <a:pos x="1" y="0"/>
                  </a:cxn>
                  <a:cxn ang="0">
                    <a:pos x="0" y="1"/>
                  </a:cxn>
                  <a:cxn ang="0">
                    <a:pos x="1" y="2"/>
                  </a:cxn>
                  <a:cxn ang="0">
                    <a:pos x="1" y="4"/>
                  </a:cxn>
                  <a:cxn ang="0">
                    <a:pos x="2" y="3"/>
                  </a:cxn>
                  <a:cxn ang="0">
                    <a:pos x="2" y="3"/>
                  </a:cxn>
                  <a:cxn ang="0">
                    <a:pos x="2" y="3"/>
                  </a:cxn>
                  <a:cxn ang="0">
                    <a:pos x="3" y="3"/>
                  </a:cxn>
                  <a:cxn ang="0">
                    <a:pos x="3" y="3"/>
                  </a:cxn>
                  <a:cxn ang="0">
                    <a:pos x="4" y="2"/>
                  </a:cxn>
                  <a:cxn ang="0">
                    <a:pos x="5" y="3"/>
                  </a:cxn>
                  <a:cxn ang="0">
                    <a:pos x="5" y="2"/>
                  </a:cxn>
                  <a:cxn ang="0">
                    <a:pos x="6" y="1"/>
                  </a:cxn>
                </a:cxnLst>
                <a:rect l="0" t="0" r="r" b="b"/>
                <a:pathLst>
                  <a:path w="6" h="4">
                    <a:moveTo>
                      <a:pt x="6" y="1"/>
                    </a:moveTo>
                    <a:lnTo>
                      <a:pt x="6" y="1"/>
                    </a:lnTo>
                    <a:lnTo>
                      <a:pt x="6" y="0"/>
                    </a:lnTo>
                    <a:lnTo>
                      <a:pt x="6" y="0"/>
                    </a:lnTo>
                    <a:lnTo>
                      <a:pt x="5" y="0"/>
                    </a:lnTo>
                    <a:lnTo>
                      <a:pt x="5" y="0"/>
                    </a:lnTo>
                    <a:lnTo>
                      <a:pt x="4" y="0"/>
                    </a:lnTo>
                    <a:lnTo>
                      <a:pt x="4" y="0"/>
                    </a:lnTo>
                    <a:lnTo>
                      <a:pt x="3" y="0"/>
                    </a:lnTo>
                    <a:lnTo>
                      <a:pt x="3" y="0"/>
                    </a:lnTo>
                    <a:lnTo>
                      <a:pt x="2" y="0"/>
                    </a:lnTo>
                    <a:lnTo>
                      <a:pt x="2" y="0"/>
                    </a:lnTo>
                    <a:lnTo>
                      <a:pt x="2" y="0"/>
                    </a:lnTo>
                    <a:lnTo>
                      <a:pt x="2" y="0"/>
                    </a:lnTo>
                    <a:lnTo>
                      <a:pt x="2" y="0"/>
                    </a:lnTo>
                    <a:lnTo>
                      <a:pt x="2" y="0"/>
                    </a:lnTo>
                    <a:lnTo>
                      <a:pt x="1" y="0"/>
                    </a:lnTo>
                    <a:lnTo>
                      <a:pt x="0" y="1"/>
                    </a:lnTo>
                    <a:lnTo>
                      <a:pt x="1" y="2"/>
                    </a:lnTo>
                    <a:lnTo>
                      <a:pt x="1" y="4"/>
                    </a:lnTo>
                    <a:lnTo>
                      <a:pt x="2" y="3"/>
                    </a:lnTo>
                    <a:lnTo>
                      <a:pt x="2" y="3"/>
                    </a:lnTo>
                    <a:lnTo>
                      <a:pt x="2" y="3"/>
                    </a:lnTo>
                    <a:lnTo>
                      <a:pt x="3" y="3"/>
                    </a:lnTo>
                    <a:lnTo>
                      <a:pt x="3" y="3"/>
                    </a:lnTo>
                    <a:lnTo>
                      <a:pt x="4" y="2"/>
                    </a:lnTo>
                    <a:lnTo>
                      <a:pt x="5" y="3"/>
                    </a:lnTo>
                    <a:lnTo>
                      <a:pt x="5" y="2"/>
                    </a:lnTo>
                    <a:lnTo>
                      <a:pt x="6"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2" name="Freeform 384"/>
              <p:cNvSpPr>
                <a:spLocks/>
              </p:cNvSpPr>
              <p:nvPr/>
            </p:nvSpPr>
            <p:spPr bwMode="auto">
              <a:xfrm>
                <a:off x="4409" y="3188"/>
                <a:ext cx="5" cy="6"/>
              </a:xfrm>
              <a:custGeom>
                <a:avLst/>
                <a:gdLst/>
                <a:ahLst/>
                <a:cxnLst>
                  <a:cxn ang="0">
                    <a:pos x="0" y="6"/>
                  </a:cxn>
                  <a:cxn ang="0">
                    <a:pos x="1" y="6"/>
                  </a:cxn>
                  <a:cxn ang="0">
                    <a:pos x="2" y="5"/>
                  </a:cxn>
                  <a:cxn ang="0">
                    <a:pos x="3" y="5"/>
                  </a:cxn>
                  <a:cxn ang="0">
                    <a:pos x="4" y="4"/>
                  </a:cxn>
                  <a:cxn ang="0">
                    <a:pos x="3" y="5"/>
                  </a:cxn>
                  <a:cxn ang="0">
                    <a:pos x="2" y="6"/>
                  </a:cxn>
                  <a:cxn ang="0">
                    <a:pos x="3" y="6"/>
                  </a:cxn>
                  <a:cxn ang="0">
                    <a:pos x="4" y="6"/>
                  </a:cxn>
                  <a:cxn ang="0">
                    <a:pos x="4" y="6"/>
                  </a:cxn>
                  <a:cxn ang="0">
                    <a:pos x="5" y="6"/>
                  </a:cxn>
                  <a:cxn ang="0">
                    <a:pos x="4" y="3"/>
                  </a:cxn>
                  <a:cxn ang="0">
                    <a:pos x="4" y="0"/>
                  </a:cxn>
                  <a:cxn ang="0">
                    <a:pos x="4" y="3"/>
                  </a:cxn>
                  <a:cxn ang="0">
                    <a:pos x="3" y="3"/>
                  </a:cxn>
                  <a:cxn ang="0">
                    <a:pos x="2" y="2"/>
                  </a:cxn>
                  <a:cxn ang="0">
                    <a:pos x="2" y="3"/>
                  </a:cxn>
                  <a:cxn ang="0">
                    <a:pos x="2" y="3"/>
                  </a:cxn>
                  <a:cxn ang="0">
                    <a:pos x="1" y="3"/>
                  </a:cxn>
                  <a:cxn ang="0">
                    <a:pos x="1" y="4"/>
                  </a:cxn>
                  <a:cxn ang="0">
                    <a:pos x="1" y="3"/>
                  </a:cxn>
                  <a:cxn ang="0">
                    <a:pos x="1" y="4"/>
                  </a:cxn>
                  <a:cxn ang="0">
                    <a:pos x="1" y="4"/>
                  </a:cxn>
                  <a:cxn ang="0">
                    <a:pos x="1" y="5"/>
                  </a:cxn>
                  <a:cxn ang="0">
                    <a:pos x="0" y="6"/>
                  </a:cxn>
                </a:cxnLst>
                <a:rect l="0" t="0" r="r" b="b"/>
                <a:pathLst>
                  <a:path w="5" h="6">
                    <a:moveTo>
                      <a:pt x="0" y="6"/>
                    </a:moveTo>
                    <a:lnTo>
                      <a:pt x="1" y="6"/>
                    </a:lnTo>
                    <a:lnTo>
                      <a:pt x="2" y="5"/>
                    </a:lnTo>
                    <a:lnTo>
                      <a:pt x="3" y="5"/>
                    </a:lnTo>
                    <a:lnTo>
                      <a:pt x="4" y="4"/>
                    </a:lnTo>
                    <a:lnTo>
                      <a:pt x="3" y="5"/>
                    </a:lnTo>
                    <a:lnTo>
                      <a:pt x="2" y="6"/>
                    </a:lnTo>
                    <a:lnTo>
                      <a:pt x="3" y="6"/>
                    </a:lnTo>
                    <a:lnTo>
                      <a:pt x="4" y="6"/>
                    </a:lnTo>
                    <a:lnTo>
                      <a:pt x="4" y="6"/>
                    </a:lnTo>
                    <a:lnTo>
                      <a:pt x="5" y="6"/>
                    </a:lnTo>
                    <a:lnTo>
                      <a:pt x="4" y="3"/>
                    </a:lnTo>
                    <a:lnTo>
                      <a:pt x="4" y="0"/>
                    </a:lnTo>
                    <a:lnTo>
                      <a:pt x="4" y="3"/>
                    </a:lnTo>
                    <a:lnTo>
                      <a:pt x="3" y="3"/>
                    </a:lnTo>
                    <a:lnTo>
                      <a:pt x="2" y="2"/>
                    </a:lnTo>
                    <a:lnTo>
                      <a:pt x="2" y="3"/>
                    </a:lnTo>
                    <a:lnTo>
                      <a:pt x="2" y="3"/>
                    </a:lnTo>
                    <a:lnTo>
                      <a:pt x="1" y="3"/>
                    </a:lnTo>
                    <a:lnTo>
                      <a:pt x="1" y="4"/>
                    </a:lnTo>
                    <a:lnTo>
                      <a:pt x="1" y="3"/>
                    </a:lnTo>
                    <a:lnTo>
                      <a:pt x="1" y="4"/>
                    </a:lnTo>
                    <a:lnTo>
                      <a:pt x="1" y="4"/>
                    </a:lnTo>
                    <a:lnTo>
                      <a:pt x="1" y="5"/>
                    </a:lnTo>
                    <a:lnTo>
                      <a:pt x="0"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3" name="Freeform 385"/>
              <p:cNvSpPr>
                <a:spLocks/>
              </p:cNvSpPr>
              <p:nvPr/>
            </p:nvSpPr>
            <p:spPr bwMode="auto">
              <a:xfrm>
                <a:off x="4460" y="3160"/>
                <a:ext cx="2" cy="4"/>
              </a:xfrm>
              <a:custGeom>
                <a:avLst/>
                <a:gdLst/>
                <a:ahLst/>
                <a:cxnLst>
                  <a:cxn ang="0">
                    <a:pos x="0" y="1"/>
                  </a:cxn>
                  <a:cxn ang="0">
                    <a:pos x="0" y="0"/>
                  </a:cxn>
                  <a:cxn ang="0">
                    <a:pos x="0" y="1"/>
                  </a:cxn>
                  <a:cxn ang="0">
                    <a:pos x="1" y="4"/>
                  </a:cxn>
                  <a:cxn ang="0">
                    <a:pos x="1" y="4"/>
                  </a:cxn>
                  <a:cxn ang="0">
                    <a:pos x="2" y="4"/>
                  </a:cxn>
                  <a:cxn ang="0">
                    <a:pos x="2" y="3"/>
                  </a:cxn>
                  <a:cxn ang="0">
                    <a:pos x="2" y="1"/>
                  </a:cxn>
                  <a:cxn ang="0">
                    <a:pos x="1" y="1"/>
                  </a:cxn>
                  <a:cxn ang="0">
                    <a:pos x="0" y="1"/>
                  </a:cxn>
                </a:cxnLst>
                <a:rect l="0" t="0" r="r" b="b"/>
                <a:pathLst>
                  <a:path w="2" h="4">
                    <a:moveTo>
                      <a:pt x="0" y="1"/>
                    </a:moveTo>
                    <a:lnTo>
                      <a:pt x="0" y="0"/>
                    </a:lnTo>
                    <a:lnTo>
                      <a:pt x="0" y="1"/>
                    </a:lnTo>
                    <a:lnTo>
                      <a:pt x="1" y="4"/>
                    </a:lnTo>
                    <a:lnTo>
                      <a:pt x="1" y="4"/>
                    </a:lnTo>
                    <a:lnTo>
                      <a:pt x="2" y="4"/>
                    </a:lnTo>
                    <a:lnTo>
                      <a:pt x="2" y="3"/>
                    </a:lnTo>
                    <a:lnTo>
                      <a:pt x="2" y="1"/>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4" name="Freeform 386"/>
              <p:cNvSpPr>
                <a:spLocks/>
              </p:cNvSpPr>
              <p:nvPr/>
            </p:nvSpPr>
            <p:spPr bwMode="auto">
              <a:xfrm>
                <a:off x="4456" y="3163"/>
                <a:ext cx="4" cy="5"/>
              </a:xfrm>
              <a:custGeom>
                <a:avLst/>
                <a:gdLst/>
                <a:ahLst/>
                <a:cxnLst>
                  <a:cxn ang="0">
                    <a:pos x="1" y="4"/>
                  </a:cxn>
                  <a:cxn ang="0">
                    <a:pos x="1" y="4"/>
                  </a:cxn>
                  <a:cxn ang="0">
                    <a:pos x="1" y="5"/>
                  </a:cxn>
                  <a:cxn ang="0">
                    <a:pos x="2" y="4"/>
                  </a:cxn>
                  <a:cxn ang="0">
                    <a:pos x="2" y="3"/>
                  </a:cxn>
                  <a:cxn ang="0">
                    <a:pos x="2" y="4"/>
                  </a:cxn>
                  <a:cxn ang="0">
                    <a:pos x="4" y="2"/>
                  </a:cxn>
                  <a:cxn ang="0">
                    <a:pos x="4" y="1"/>
                  </a:cxn>
                  <a:cxn ang="0">
                    <a:pos x="3" y="0"/>
                  </a:cxn>
                  <a:cxn ang="0">
                    <a:pos x="2" y="1"/>
                  </a:cxn>
                  <a:cxn ang="0">
                    <a:pos x="1" y="0"/>
                  </a:cxn>
                  <a:cxn ang="0">
                    <a:pos x="1" y="2"/>
                  </a:cxn>
                  <a:cxn ang="0">
                    <a:pos x="1" y="1"/>
                  </a:cxn>
                  <a:cxn ang="0">
                    <a:pos x="0" y="2"/>
                  </a:cxn>
                  <a:cxn ang="0">
                    <a:pos x="1" y="2"/>
                  </a:cxn>
                  <a:cxn ang="0">
                    <a:pos x="0" y="3"/>
                  </a:cxn>
                  <a:cxn ang="0">
                    <a:pos x="1" y="4"/>
                  </a:cxn>
                </a:cxnLst>
                <a:rect l="0" t="0" r="r" b="b"/>
                <a:pathLst>
                  <a:path w="4" h="5">
                    <a:moveTo>
                      <a:pt x="1" y="4"/>
                    </a:moveTo>
                    <a:lnTo>
                      <a:pt x="1" y="4"/>
                    </a:lnTo>
                    <a:lnTo>
                      <a:pt x="1" y="5"/>
                    </a:lnTo>
                    <a:lnTo>
                      <a:pt x="2" y="4"/>
                    </a:lnTo>
                    <a:lnTo>
                      <a:pt x="2" y="3"/>
                    </a:lnTo>
                    <a:lnTo>
                      <a:pt x="2" y="4"/>
                    </a:lnTo>
                    <a:lnTo>
                      <a:pt x="4" y="2"/>
                    </a:lnTo>
                    <a:lnTo>
                      <a:pt x="4" y="1"/>
                    </a:lnTo>
                    <a:lnTo>
                      <a:pt x="3" y="0"/>
                    </a:lnTo>
                    <a:lnTo>
                      <a:pt x="2" y="1"/>
                    </a:lnTo>
                    <a:lnTo>
                      <a:pt x="1" y="0"/>
                    </a:lnTo>
                    <a:lnTo>
                      <a:pt x="1" y="2"/>
                    </a:lnTo>
                    <a:lnTo>
                      <a:pt x="1" y="1"/>
                    </a:lnTo>
                    <a:lnTo>
                      <a:pt x="0" y="2"/>
                    </a:lnTo>
                    <a:lnTo>
                      <a:pt x="1" y="2"/>
                    </a:lnTo>
                    <a:lnTo>
                      <a:pt x="0" y="3"/>
                    </a:lnTo>
                    <a:lnTo>
                      <a:pt x="1"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5" name="Freeform 387"/>
              <p:cNvSpPr>
                <a:spLocks/>
              </p:cNvSpPr>
              <p:nvPr/>
            </p:nvSpPr>
            <p:spPr bwMode="auto">
              <a:xfrm>
                <a:off x="4388" y="2946"/>
                <a:ext cx="60" cy="99"/>
              </a:xfrm>
              <a:custGeom>
                <a:avLst/>
                <a:gdLst/>
                <a:ahLst/>
                <a:cxnLst>
                  <a:cxn ang="0">
                    <a:pos x="2" y="29"/>
                  </a:cxn>
                  <a:cxn ang="0">
                    <a:pos x="5" y="32"/>
                  </a:cxn>
                  <a:cxn ang="0">
                    <a:pos x="8" y="27"/>
                  </a:cxn>
                  <a:cxn ang="0">
                    <a:pos x="6" y="34"/>
                  </a:cxn>
                  <a:cxn ang="0">
                    <a:pos x="6" y="37"/>
                  </a:cxn>
                  <a:cxn ang="0">
                    <a:pos x="6" y="43"/>
                  </a:cxn>
                  <a:cxn ang="0">
                    <a:pos x="14" y="48"/>
                  </a:cxn>
                  <a:cxn ang="0">
                    <a:pos x="13" y="54"/>
                  </a:cxn>
                  <a:cxn ang="0">
                    <a:pos x="16" y="57"/>
                  </a:cxn>
                  <a:cxn ang="0">
                    <a:pos x="20" y="55"/>
                  </a:cxn>
                  <a:cxn ang="0">
                    <a:pos x="21" y="51"/>
                  </a:cxn>
                  <a:cxn ang="0">
                    <a:pos x="25" y="45"/>
                  </a:cxn>
                  <a:cxn ang="0">
                    <a:pos x="27" y="50"/>
                  </a:cxn>
                  <a:cxn ang="0">
                    <a:pos x="33" y="44"/>
                  </a:cxn>
                  <a:cxn ang="0">
                    <a:pos x="33" y="49"/>
                  </a:cxn>
                  <a:cxn ang="0">
                    <a:pos x="35" y="52"/>
                  </a:cxn>
                  <a:cxn ang="0">
                    <a:pos x="34" y="54"/>
                  </a:cxn>
                  <a:cxn ang="0">
                    <a:pos x="27" y="57"/>
                  </a:cxn>
                  <a:cxn ang="0">
                    <a:pos x="24" y="61"/>
                  </a:cxn>
                  <a:cxn ang="0">
                    <a:pos x="18" y="62"/>
                  </a:cxn>
                  <a:cxn ang="0">
                    <a:pos x="19" y="70"/>
                  </a:cxn>
                  <a:cxn ang="0">
                    <a:pos x="23" y="70"/>
                  </a:cxn>
                  <a:cxn ang="0">
                    <a:pos x="29" y="68"/>
                  </a:cxn>
                  <a:cxn ang="0">
                    <a:pos x="34" y="66"/>
                  </a:cxn>
                  <a:cxn ang="0">
                    <a:pos x="32" y="70"/>
                  </a:cxn>
                  <a:cxn ang="0">
                    <a:pos x="24" y="73"/>
                  </a:cxn>
                  <a:cxn ang="0">
                    <a:pos x="25" y="76"/>
                  </a:cxn>
                  <a:cxn ang="0">
                    <a:pos x="19" y="76"/>
                  </a:cxn>
                  <a:cxn ang="0">
                    <a:pos x="25" y="86"/>
                  </a:cxn>
                  <a:cxn ang="0">
                    <a:pos x="29" y="88"/>
                  </a:cxn>
                  <a:cxn ang="0">
                    <a:pos x="29" y="90"/>
                  </a:cxn>
                  <a:cxn ang="0">
                    <a:pos x="33" y="99"/>
                  </a:cxn>
                  <a:cxn ang="0">
                    <a:pos x="36" y="93"/>
                  </a:cxn>
                  <a:cxn ang="0">
                    <a:pos x="37" y="88"/>
                  </a:cxn>
                  <a:cxn ang="0">
                    <a:pos x="39" y="78"/>
                  </a:cxn>
                  <a:cxn ang="0">
                    <a:pos x="43" y="71"/>
                  </a:cxn>
                  <a:cxn ang="0">
                    <a:pos x="46" y="62"/>
                  </a:cxn>
                  <a:cxn ang="0">
                    <a:pos x="48" y="51"/>
                  </a:cxn>
                  <a:cxn ang="0">
                    <a:pos x="54" y="45"/>
                  </a:cxn>
                  <a:cxn ang="0">
                    <a:pos x="59" y="39"/>
                  </a:cxn>
                  <a:cxn ang="0">
                    <a:pos x="48" y="30"/>
                  </a:cxn>
                  <a:cxn ang="0">
                    <a:pos x="43" y="19"/>
                  </a:cxn>
                  <a:cxn ang="0">
                    <a:pos x="40" y="23"/>
                  </a:cxn>
                  <a:cxn ang="0">
                    <a:pos x="38" y="20"/>
                  </a:cxn>
                  <a:cxn ang="0">
                    <a:pos x="34" y="8"/>
                  </a:cxn>
                  <a:cxn ang="0">
                    <a:pos x="32" y="2"/>
                  </a:cxn>
                  <a:cxn ang="0">
                    <a:pos x="30" y="9"/>
                  </a:cxn>
                  <a:cxn ang="0">
                    <a:pos x="33" y="37"/>
                  </a:cxn>
                  <a:cxn ang="0">
                    <a:pos x="26" y="31"/>
                  </a:cxn>
                  <a:cxn ang="0">
                    <a:pos x="22" y="11"/>
                  </a:cxn>
                  <a:cxn ang="0">
                    <a:pos x="19" y="28"/>
                  </a:cxn>
                  <a:cxn ang="0">
                    <a:pos x="15" y="24"/>
                  </a:cxn>
                  <a:cxn ang="0">
                    <a:pos x="11" y="20"/>
                  </a:cxn>
                  <a:cxn ang="0">
                    <a:pos x="15" y="15"/>
                  </a:cxn>
                  <a:cxn ang="0">
                    <a:pos x="14" y="11"/>
                  </a:cxn>
                  <a:cxn ang="0">
                    <a:pos x="9" y="15"/>
                  </a:cxn>
                  <a:cxn ang="0">
                    <a:pos x="4" y="14"/>
                  </a:cxn>
                  <a:cxn ang="0">
                    <a:pos x="2" y="15"/>
                  </a:cxn>
                </a:cxnLst>
                <a:rect l="0" t="0" r="r" b="b"/>
                <a:pathLst>
                  <a:path w="60" h="99">
                    <a:moveTo>
                      <a:pt x="1" y="19"/>
                    </a:moveTo>
                    <a:lnTo>
                      <a:pt x="0" y="20"/>
                    </a:lnTo>
                    <a:lnTo>
                      <a:pt x="0" y="21"/>
                    </a:lnTo>
                    <a:lnTo>
                      <a:pt x="1" y="22"/>
                    </a:lnTo>
                    <a:lnTo>
                      <a:pt x="1" y="26"/>
                    </a:lnTo>
                    <a:lnTo>
                      <a:pt x="2" y="26"/>
                    </a:lnTo>
                    <a:lnTo>
                      <a:pt x="2" y="29"/>
                    </a:lnTo>
                    <a:lnTo>
                      <a:pt x="2" y="27"/>
                    </a:lnTo>
                    <a:lnTo>
                      <a:pt x="3" y="29"/>
                    </a:lnTo>
                    <a:lnTo>
                      <a:pt x="3" y="30"/>
                    </a:lnTo>
                    <a:lnTo>
                      <a:pt x="3" y="30"/>
                    </a:lnTo>
                    <a:lnTo>
                      <a:pt x="3" y="32"/>
                    </a:lnTo>
                    <a:lnTo>
                      <a:pt x="3" y="33"/>
                    </a:lnTo>
                    <a:lnTo>
                      <a:pt x="5" y="32"/>
                    </a:lnTo>
                    <a:lnTo>
                      <a:pt x="6" y="30"/>
                    </a:lnTo>
                    <a:lnTo>
                      <a:pt x="4" y="27"/>
                    </a:lnTo>
                    <a:lnTo>
                      <a:pt x="6" y="28"/>
                    </a:lnTo>
                    <a:lnTo>
                      <a:pt x="7" y="29"/>
                    </a:lnTo>
                    <a:lnTo>
                      <a:pt x="7" y="28"/>
                    </a:lnTo>
                    <a:lnTo>
                      <a:pt x="7" y="28"/>
                    </a:lnTo>
                    <a:lnTo>
                      <a:pt x="8" y="27"/>
                    </a:lnTo>
                    <a:lnTo>
                      <a:pt x="7" y="29"/>
                    </a:lnTo>
                    <a:lnTo>
                      <a:pt x="7" y="30"/>
                    </a:lnTo>
                    <a:lnTo>
                      <a:pt x="7" y="30"/>
                    </a:lnTo>
                    <a:lnTo>
                      <a:pt x="7" y="31"/>
                    </a:lnTo>
                    <a:lnTo>
                      <a:pt x="7" y="33"/>
                    </a:lnTo>
                    <a:lnTo>
                      <a:pt x="6" y="33"/>
                    </a:lnTo>
                    <a:lnTo>
                      <a:pt x="6" y="34"/>
                    </a:lnTo>
                    <a:lnTo>
                      <a:pt x="7" y="35"/>
                    </a:lnTo>
                    <a:lnTo>
                      <a:pt x="7" y="37"/>
                    </a:lnTo>
                    <a:lnTo>
                      <a:pt x="8" y="37"/>
                    </a:lnTo>
                    <a:lnTo>
                      <a:pt x="10" y="36"/>
                    </a:lnTo>
                    <a:lnTo>
                      <a:pt x="10" y="37"/>
                    </a:lnTo>
                    <a:lnTo>
                      <a:pt x="10" y="39"/>
                    </a:lnTo>
                    <a:lnTo>
                      <a:pt x="6" y="37"/>
                    </a:lnTo>
                    <a:lnTo>
                      <a:pt x="5" y="37"/>
                    </a:lnTo>
                    <a:lnTo>
                      <a:pt x="4" y="37"/>
                    </a:lnTo>
                    <a:lnTo>
                      <a:pt x="7" y="40"/>
                    </a:lnTo>
                    <a:lnTo>
                      <a:pt x="7" y="41"/>
                    </a:lnTo>
                    <a:lnTo>
                      <a:pt x="7" y="41"/>
                    </a:lnTo>
                    <a:lnTo>
                      <a:pt x="7" y="41"/>
                    </a:lnTo>
                    <a:lnTo>
                      <a:pt x="6" y="43"/>
                    </a:lnTo>
                    <a:lnTo>
                      <a:pt x="7" y="44"/>
                    </a:lnTo>
                    <a:lnTo>
                      <a:pt x="7" y="45"/>
                    </a:lnTo>
                    <a:lnTo>
                      <a:pt x="7" y="46"/>
                    </a:lnTo>
                    <a:lnTo>
                      <a:pt x="8" y="47"/>
                    </a:lnTo>
                    <a:lnTo>
                      <a:pt x="11" y="48"/>
                    </a:lnTo>
                    <a:lnTo>
                      <a:pt x="13" y="48"/>
                    </a:lnTo>
                    <a:lnTo>
                      <a:pt x="14" y="48"/>
                    </a:lnTo>
                    <a:lnTo>
                      <a:pt x="14" y="49"/>
                    </a:lnTo>
                    <a:lnTo>
                      <a:pt x="13" y="50"/>
                    </a:lnTo>
                    <a:lnTo>
                      <a:pt x="11" y="50"/>
                    </a:lnTo>
                    <a:lnTo>
                      <a:pt x="10" y="51"/>
                    </a:lnTo>
                    <a:lnTo>
                      <a:pt x="11" y="52"/>
                    </a:lnTo>
                    <a:lnTo>
                      <a:pt x="11" y="53"/>
                    </a:lnTo>
                    <a:lnTo>
                      <a:pt x="13" y="54"/>
                    </a:lnTo>
                    <a:lnTo>
                      <a:pt x="13" y="53"/>
                    </a:lnTo>
                    <a:lnTo>
                      <a:pt x="14" y="55"/>
                    </a:lnTo>
                    <a:lnTo>
                      <a:pt x="13" y="56"/>
                    </a:lnTo>
                    <a:lnTo>
                      <a:pt x="14" y="57"/>
                    </a:lnTo>
                    <a:lnTo>
                      <a:pt x="14" y="57"/>
                    </a:lnTo>
                    <a:lnTo>
                      <a:pt x="15" y="58"/>
                    </a:lnTo>
                    <a:lnTo>
                      <a:pt x="16" y="57"/>
                    </a:lnTo>
                    <a:lnTo>
                      <a:pt x="16" y="58"/>
                    </a:lnTo>
                    <a:lnTo>
                      <a:pt x="16" y="57"/>
                    </a:lnTo>
                    <a:lnTo>
                      <a:pt x="18" y="58"/>
                    </a:lnTo>
                    <a:lnTo>
                      <a:pt x="18" y="57"/>
                    </a:lnTo>
                    <a:lnTo>
                      <a:pt x="19" y="57"/>
                    </a:lnTo>
                    <a:lnTo>
                      <a:pt x="20" y="55"/>
                    </a:lnTo>
                    <a:lnTo>
                      <a:pt x="20" y="55"/>
                    </a:lnTo>
                    <a:lnTo>
                      <a:pt x="20" y="53"/>
                    </a:lnTo>
                    <a:lnTo>
                      <a:pt x="22" y="53"/>
                    </a:lnTo>
                    <a:lnTo>
                      <a:pt x="22" y="53"/>
                    </a:lnTo>
                    <a:lnTo>
                      <a:pt x="22" y="53"/>
                    </a:lnTo>
                    <a:lnTo>
                      <a:pt x="22" y="52"/>
                    </a:lnTo>
                    <a:lnTo>
                      <a:pt x="22" y="51"/>
                    </a:lnTo>
                    <a:lnTo>
                      <a:pt x="21" y="51"/>
                    </a:lnTo>
                    <a:lnTo>
                      <a:pt x="22" y="44"/>
                    </a:lnTo>
                    <a:lnTo>
                      <a:pt x="23" y="43"/>
                    </a:lnTo>
                    <a:lnTo>
                      <a:pt x="23" y="44"/>
                    </a:lnTo>
                    <a:lnTo>
                      <a:pt x="23" y="45"/>
                    </a:lnTo>
                    <a:lnTo>
                      <a:pt x="24" y="47"/>
                    </a:lnTo>
                    <a:lnTo>
                      <a:pt x="25" y="47"/>
                    </a:lnTo>
                    <a:lnTo>
                      <a:pt x="25" y="45"/>
                    </a:lnTo>
                    <a:lnTo>
                      <a:pt x="25" y="42"/>
                    </a:lnTo>
                    <a:lnTo>
                      <a:pt x="26" y="41"/>
                    </a:lnTo>
                    <a:lnTo>
                      <a:pt x="27" y="41"/>
                    </a:lnTo>
                    <a:lnTo>
                      <a:pt x="27" y="44"/>
                    </a:lnTo>
                    <a:lnTo>
                      <a:pt x="25" y="48"/>
                    </a:lnTo>
                    <a:lnTo>
                      <a:pt x="26" y="50"/>
                    </a:lnTo>
                    <a:lnTo>
                      <a:pt x="27" y="50"/>
                    </a:lnTo>
                    <a:lnTo>
                      <a:pt x="28" y="52"/>
                    </a:lnTo>
                    <a:lnTo>
                      <a:pt x="30" y="50"/>
                    </a:lnTo>
                    <a:lnTo>
                      <a:pt x="30" y="49"/>
                    </a:lnTo>
                    <a:lnTo>
                      <a:pt x="31" y="48"/>
                    </a:lnTo>
                    <a:lnTo>
                      <a:pt x="32" y="48"/>
                    </a:lnTo>
                    <a:lnTo>
                      <a:pt x="32" y="44"/>
                    </a:lnTo>
                    <a:lnTo>
                      <a:pt x="33" y="44"/>
                    </a:lnTo>
                    <a:lnTo>
                      <a:pt x="33" y="43"/>
                    </a:lnTo>
                    <a:lnTo>
                      <a:pt x="33" y="44"/>
                    </a:lnTo>
                    <a:lnTo>
                      <a:pt x="33" y="44"/>
                    </a:lnTo>
                    <a:lnTo>
                      <a:pt x="34" y="45"/>
                    </a:lnTo>
                    <a:lnTo>
                      <a:pt x="33" y="47"/>
                    </a:lnTo>
                    <a:lnTo>
                      <a:pt x="33" y="48"/>
                    </a:lnTo>
                    <a:lnTo>
                      <a:pt x="33" y="49"/>
                    </a:lnTo>
                    <a:lnTo>
                      <a:pt x="32" y="49"/>
                    </a:lnTo>
                    <a:lnTo>
                      <a:pt x="32" y="51"/>
                    </a:lnTo>
                    <a:lnTo>
                      <a:pt x="32" y="52"/>
                    </a:lnTo>
                    <a:lnTo>
                      <a:pt x="33" y="52"/>
                    </a:lnTo>
                    <a:lnTo>
                      <a:pt x="33" y="51"/>
                    </a:lnTo>
                    <a:lnTo>
                      <a:pt x="34" y="52"/>
                    </a:lnTo>
                    <a:lnTo>
                      <a:pt x="35" y="52"/>
                    </a:lnTo>
                    <a:lnTo>
                      <a:pt x="37" y="52"/>
                    </a:lnTo>
                    <a:lnTo>
                      <a:pt x="37" y="52"/>
                    </a:lnTo>
                    <a:lnTo>
                      <a:pt x="37" y="52"/>
                    </a:lnTo>
                    <a:lnTo>
                      <a:pt x="36" y="52"/>
                    </a:lnTo>
                    <a:lnTo>
                      <a:pt x="35" y="53"/>
                    </a:lnTo>
                    <a:lnTo>
                      <a:pt x="34" y="54"/>
                    </a:lnTo>
                    <a:lnTo>
                      <a:pt x="34" y="54"/>
                    </a:lnTo>
                    <a:lnTo>
                      <a:pt x="32" y="54"/>
                    </a:lnTo>
                    <a:lnTo>
                      <a:pt x="31" y="53"/>
                    </a:lnTo>
                    <a:lnTo>
                      <a:pt x="29" y="54"/>
                    </a:lnTo>
                    <a:lnTo>
                      <a:pt x="27" y="55"/>
                    </a:lnTo>
                    <a:lnTo>
                      <a:pt x="28" y="57"/>
                    </a:lnTo>
                    <a:lnTo>
                      <a:pt x="28" y="58"/>
                    </a:lnTo>
                    <a:lnTo>
                      <a:pt x="27" y="57"/>
                    </a:lnTo>
                    <a:lnTo>
                      <a:pt x="26" y="57"/>
                    </a:lnTo>
                    <a:lnTo>
                      <a:pt x="25" y="58"/>
                    </a:lnTo>
                    <a:lnTo>
                      <a:pt x="25" y="58"/>
                    </a:lnTo>
                    <a:lnTo>
                      <a:pt x="25" y="59"/>
                    </a:lnTo>
                    <a:lnTo>
                      <a:pt x="25" y="59"/>
                    </a:lnTo>
                    <a:lnTo>
                      <a:pt x="25" y="61"/>
                    </a:lnTo>
                    <a:lnTo>
                      <a:pt x="24" y="61"/>
                    </a:lnTo>
                    <a:lnTo>
                      <a:pt x="23" y="61"/>
                    </a:lnTo>
                    <a:lnTo>
                      <a:pt x="20" y="62"/>
                    </a:lnTo>
                    <a:lnTo>
                      <a:pt x="20" y="62"/>
                    </a:lnTo>
                    <a:lnTo>
                      <a:pt x="20" y="63"/>
                    </a:lnTo>
                    <a:lnTo>
                      <a:pt x="20" y="64"/>
                    </a:lnTo>
                    <a:lnTo>
                      <a:pt x="19" y="64"/>
                    </a:lnTo>
                    <a:lnTo>
                      <a:pt x="18" y="62"/>
                    </a:lnTo>
                    <a:lnTo>
                      <a:pt x="17" y="62"/>
                    </a:lnTo>
                    <a:lnTo>
                      <a:pt x="17" y="62"/>
                    </a:lnTo>
                    <a:lnTo>
                      <a:pt x="18" y="69"/>
                    </a:lnTo>
                    <a:lnTo>
                      <a:pt x="18" y="70"/>
                    </a:lnTo>
                    <a:lnTo>
                      <a:pt x="18" y="70"/>
                    </a:lnTo>
                    <a:lnTo>
                      <a:pt x="18" y="70"/>
                    </a:lnTo>
                    <a:lnTo>
                      <a:pt x="19" y="70"/>
                    </a:lnTo>
                    <a:lnTo>
                      <a:pt x="20" y="70"/>
                    </a:lnTo>
                    <a:lnTo>
                      <a:pt x="21" y="70"/>
                    </a:lnTo>
                    <a:lnTo>
                      <a:pt x="22" y="70"/>
                    </a:lnTo>
                    <a:lnTo>
                      <a:pt x="22" y="69"/>
                    </a:lnTo>
                    <a:lnTo>
                      <a:pt x="22" y="69"/>
                    </a:lnTo>
                    <a:lnTo>
                      <a:pt x="23" y="70"/>
                    </a:lnTo>
                    <a:lnTo>
                      <a:pt x="23" y="70"/>
                    </a:lnTo>
                    <a:lnTo>
                      <a:pt x="24" y="69"/>
                    </a:lnTo>
                    <a:lnTo>
                      <a:pt x="24" y="70"/>
                    </a:lnTo>
                    <a:lnTo>
                      <a:pt x="25" y="69"/>
                    </a:lnTo>
                    <a:lnTo>
                      <a:pt x="26" y="67"/>
                    </a:lnTo>
                    <a:lnTo>
                      <a:pt x="27" y="67"/>
                    </a:lnTo>
                    <a:lnTo>
                      <a:pt x="28" y="67"/>
                    </a:lnTo>
                    <a:lnTo>
                      <a:pt x="29" y="68"/>
                    </a:lnTo>
                    <a:lnTo>
                      <a:pt x="31" y="67"/>
                    </a:lnTo>
                    <a:lnTo>
                      <a:pt x="32" y="68"/>
                    </a:lnTo>
                    <a:lnTo>
                      <a:pt x="33" y="67"/>
                    </a:lnTo>
                    <a:lnTo>
                      <a:pt x="33" y="66"/>
                    </a:lnTo>
                    <a:lnTo>
                      <a:pt x="34" y="66"/>
                    </a:lnTo>
                    <a:lnTo>
                      <a:pt x="35" y="66"/>
                    </a:lnTo>
                    <a:lnTo>
                      <a:pt x="34" y="66"/>
                    </a:lnTo>
                    <a:lnTo>
                      <a:pt x="35" y="67"/>
                    </a:lnTo>
                    <a:lnTo>
                      <a:pt x="35" y="69"/>
                    </a:lnTo>
                    <a:lnTo>
                      <a:pt x="34" y="69"/>
                    </a:lnTo>
                    <a:lnTo>
                      <a:pt x="33" y="69"/>
                    </a:lnTo>
                    <a:lnTo>
                      <a:pt x="33" y="69"/>
                    </a:lnTo>
                    <a:lnTo>
                      <a:pt x="32" y="68"/>
                    </a:lnTo>
                    <a:lnTo>
                      <a:pt x="32" y="70"/>
                    </a:lnTo>
                    <a:lnTo>
                      <a:pt x="30" y="70"/>
                    </a:lnTo>
                    <a:lnTo>
                      <a:pt x="30" y="70"/>
                    </a:lnTo>
                    <a:lnTo>
                      <a:pt x="29" y="70"/>
                    </a:lnTo>
                    <a:lnTo>
                      <a:pt x="29" y="70"/>
                    </a:lnTo>
                    <a:lnTo>
                      <a:pt x="24" y="72"/>
                    </a:lnTo>
                    <a:lnTo>
                      <a:pt x="23" y="72"/>
                    </a:lnTo>
                    <a:lnTo>
                      <a:pt x="24" y="73"/>
                    </a:lnTo>
                    <a:lnTo>
                      <a:pt x="25" y="73"/>
                    </a:lnTo>
                    <a:lnTo>
                      <a:pt x="29" y="74"/>
                    </a:lnTo>
                    <a:lnTo>
                      <a:pt x="29" y="76"/>
                    </a:lnTo>
                    <a:lnTo>
                      <a:pt x="29" y="77"/>
                    </a:lnTo>
                    <a:lnTo>
                      <a:pt x="26" y="76"/>
                    </a:lnTo>
                    <a:lnTo>
                      <a:pt x="26" y="75"/>
                    </a:lnTo>
                    <a:lnTo>
                      <a:pt x="25" y="76"/>
                    </a:lnTo>
                    <a:lnTo>
                      <a:pt x="24" y="75"/>
                    </a:lnTo>
                    <a:lnTo>
                      <a:pt x="23" y="75"/>
                    </a:lnTo>
                    <a:lnTo>
                      <a:pt x="23" y="77"/>
                    </a:lnTo>
                    <a:lnTo>
                      <a:pt x="22" y="77"/>
                    </a:lnTo>
                    <a:lnTo>
                      <a:pt x="22" y="74"/>
                    </a:lnTo>
                    <a:lnTo>
                      <a:pt x="20" y="74"/>
                    </a:lnTo>
                    <a:lnTo>
                      <a:pt x="19" y="76"/>
                    </a:lnTo>
                    <a:lnTo>
                      <a:pt x="19" y="77"/>
                    </a:lnTo>
                    <a:lnTo>
                      <a:pt x="19" y="79"/>
                    </a:lnTo>
                    <a:lnTo>
                      <a:pt x="20" y="82"/>
                    </a:lnTo>
                    <a:lnTo>
                      <a:pt x="21" y="83"/>
                    </a:lnTo>
                    <a:lnTo>
                      <a:pt x="21" y="84"/>
                    </a:lnTo>
                    <a:lnTo>
                      <a:pt x="24" y="86"/>
                    </a:lnTo>
                    <a:lnTo>
                      <a:pt x="25" y="86"/>
                    </a:lnTo>
                    <a:lnTo>
                      <a:pt x="25" y="87"/>
                    </a:lnTo>
                    <a:lnTo>
                      <a:pt x="25" y="88"/>
                    </a:lnTo>
                    <a:lnTo>
                      <a:pt x="26" y="88"/>
                    </a:lnTo>
                    <a:lnTo>
                      <a:pt x="28" y="88"/>
                    </a:lnTo>
                    <a:lnTo>
                      <a:pt x="29" y="88"/>
                    </a:lnTo>
                    <a:lnTo>
                      <a:pt x="29" y="88"/>
                    </a:lnTo>
                    <a:lnTo>
                      <a:pt x="29" y="88"/>
                    </a:lnTo>
                    <a:lnTo>
                      <a:pt x="30" y="88"/>
                    </a:lnTo>
                    <a:lnTo>
                      <a:pt x="31" y="89"/>
                    </a:lnTo>
                    <a:lnTo>
                      <a:pt x="32" y="88"/>
                    </a:lnTo>
                    <a:lnTo>
                      <a:pt x="32" y="89"/>
                    </a:lnTo>
                    <a:lnTo>
                      <a:pt x="31" y="91"/>
                    </a:lnTo>
                    <a:lnTo>
                      <a:pt x="31" y="90"/>
                    </a:lnTo>
                    <a:lnTo>
                      <a:pt x="29" y="90"/>
                    </a:lnTo>
                    <a:lnTo>
                      <a:pt x="28" y="92"/>
                    </a:lnTo>
                    <a:lnTo>
                      <a:pt x="28" y="92"/>
                    </a:lnTo>
                    <a:lnTo>
                      <a:pt x="32" y="95"/>
                    </a:lnTo>
                    <a:lnTo>
                      <a:pt x="32" y="99"/>
                    </a:lnTo>
                    <a:lnTo>
                      <a:pt x="32" y="99"/>
                    </a:lnTo>
                    <a:lnTo>
                      <a:pt x="33" y="98"/>
                    </a:lnTo>
                    <a:lnTo>
                      <a:pt x="33" y="99"/>
                    </a:lnTo>
                    <a:lnTo>
                      <a:pt x="33" y="99"/>
                    </a:lnTo>
                    <a:lnTo>
                      <a:pt x="34" y="99"/>
                    </a:lnTo>
                    <a:lnTo>
                      <a:pt x="36" y="98"/>
                    </a:lnTo>
                    <a:lnTo>
                      <a:pt x="36" y="96"/>
                    </a:lnTo>
                    <a:lnTo>
                      <a:pt x="36" y="96"/>
                    </a:lnTo>
                    <a:lnTo>
                      <a:pt x="36" y="94"/>
                    </a:lnTo>
                    <a:lnTo>
                      <a:pt x="36" y="93"/>
                    </a:lnTo>
                    <a:lnTo>
                      <a:pt x="36" y="92"/>
                    </a:lnTo>
                    <a:lnTo>
                      <a:pt x="36" y="92"/>
                    </a:lnTo>
                    <a:lnTo>
                      <a:pt x="37" y="91"/>
                    </a:lnTo>
                    <a:lnTo>
                      <a:pt x="37" y="89"/>
                    </a:lnTo>
                    <a:lnTo>
                      <a:pt x="37" y="89"/>
                    </a:lnTo>
                    <a:lnTo>
                      <a:pt x="37" y="88"/>
                    </a:lnTo>
                    <a:lnTo>
                      <a:pt x="37" y="88"/>
                    </a:lnTo>
                    <a:lnTo>
                      <a:pt x="37" y="85"/>
                    </a:lnTo>
                    <a:lnTo>
                      <a:pt x="37" y="82"/>
                    </a:lnTo>
                    <a:lnTo>
                      <a:pt x="37" y="81"/>
                    </a:lnTo>
                    <a:lnTo>
                      <a:pt x="39" y="80"/>
                    </a:lnTo>
                    <a:lnTo>
                      <a:pt x="40" y="79"/>
                    </a:lnTo>
                    <a:lnTo>
                      <a:pt x="40" y="78"/>
                    </a:lnTo>
                    <a:lnTo>
                      <a:pt x="39" y="78"/>
                    </a:lnTo>
                    <a:lnTo>
                      <a:pt x="39" y="77"/>
                    </a:lnTo>
                    <a:lnTo>
                      <a:pt x="41" y="77"/>
                    </a:lnTo>
                    <a:lnTo>
                      <a:pt x="42" y="77"/>
                    </a:lnTo>
                    <a:lnTo>
                      <a:pt x="42" y="77"/>
                    </a:lnTo>
                    <a:lnTo>
                      <a:pt x="42" y="76"/>
                    </a:lnTo>
                    <a:lnTo>
                      <a:pt x="43" y="75"/>
                    </a:lnTo>
                    <a:lnTo>
                      <a:pt x="43" y="71"/>
                    </a:lnTo>
                    <a:lnTo>
                      <a:pt x="43" y="71"/>
                    </a:lnTo>
                    <a:lnTo>
                      <a:pt x="43" y="64"/>
                    </a:lnTo>
                    <a:lnTo>
                      <a:pt x="43" y="63"/>
                    </a:lnTo>
                    <a:lnTo>
                      <a:pt x="43" y="62"/>
                    </a:lnTo>
                    <a:lnTo>
                      <a:pt x="44" y="62"/>
                    </a:lnTo>
                    <a:lnTo>
                      <a:pt x="46" y="62"/>
                    </a:lnTo>
                    <a:lnTo>
                      <a:pt x="46" y="62"/>
                    </a:lnTo>
                    <a:lnTo>
                      <a:pt x="46" y="58"/>
                    </a:lnTo>
                    <a:lnTo>
                      <a:pt x="47" y="57"/>
                    </a:lnTo>
                    <a:lnTo>
                      <a:pt x="47" y="56"/>
                    </a:lnTo>
                    <a:lnTo>
                      <a:pt x="47" y="56"/>
                    </a:lnTo>
                    <a:lnTo>
                      <a:pt x="47" y="52"/>
                    </a:lnTo>
                    <a:lnTo>
                      <a:pt x="48" y="52"/>
                    </a:lnTo>
                    <a:lnTo>
                      <a:pt x="48" y="51"/>
                    </a:lnTo>
                    <a:lnTo>
                      <a:pt x="49" y="51"/>
                    </a:lnTo>
                    <a:lnTo>
                      <a:pt x="50" y="48"/>
                    </a:lnTo>
                    <a:lnTo>
                      <a:pt x="49" y="48"/>
                    </a:lnTo>
                    <a:lnTo>
                      <a:pt x="51" y="47"/>
                    </a:lnTo>
                    <a:lnTo>
                      <a:pt x="51" y="48"/>
                    </a:lnTo>
                    <a:lnTo>
                      <a:pt x="53" y="45"/>
                    </a:lnTo>
                    <a:lnTo>
                      <a:pt x="54" y="45"/>
                    </a:lnTo>
                    <a:lnTo>
                      <a:pt x="56" y="44"/>
                    </a:lnTo>
                    <a:lnTo>
                      <a:pt x="58" y="45"/>
                    </a:lnTo>
                    <a:lnTo>
                      <a:pt x="59" y="44"/>
                    </a:lnTo>
                    <a:lnTo>
                      <a:pt x="59" y="44"/>
                    </a:lnTo>
                    <a:lnTo>
                      <a:pt x="60" y="42"/>
                    </a:lnTo>
                    <a:lnTo>
                      <a:pt x="60" y="40"/>
                    </a:lnTo>
                    <a:lnTo>
                      <a:pt x="59" y="39"/>
                    </a:lnTo>
                    <a:lnTo>
                      <a:pt x="58" y="39"/>
                    </a:lnTo>
                    <a:lnTo>
                      <a:pt x="54" y="37"/>
                    </a:lnTo>
                    <a:lnTo>
                      <a:pt x="53" y="37"/>
                    </a:lnTo>
                    <a:lnTo>
                      <a:pt x="51" y="36"/>
                    </a:lnTo>
                    <a:lnTo>
                      <a:pt x="50" y="32"/>
                    </a:lnTo>
                    <a:lnTo>
                      <a:pt x="49" y="31"/>
                    </a:lnTo>
                    <a:lnTo>
                      <a:pt x="48" y="30"/>
                    </a:lnTo>
                    <a:lnTo>
                      <a:pt x="45" y="30"/>
                    </a:lnTo>
                    <a:lnTo>
                      <a:pt x="45" y="28"/>
                    </a:lnTo>
                    <a:lnTo>
                      <a:pt x="45" y="26"/>
                    </a:lnTo>
                    <a:lnTo>
                      <a:pt x="45" y="26"/>
                    </a:lnTo>
                    <a:lnTo>
                      <a:pt x="45" y="26"/>
                    </a:lnTo>
                    <a:lnTo>
                      <a:pt x="45" y="24"/>
                    </a:lnTo>
                    <a:lnTo>
                      <a:pt x="43" y="19"/>
                    </a:lnTo>
                    <a:lnTo>
                      <a:pt x="42" y="19"/>
                    </a:lnTo>
                    <a:lnTo>
                      <a:pt x="42" y="17"/>
                    </a:lnTo>
                    <a:lnTo>
                      <a:pt x="41" y="18"/>
                    </a:lnTo>
                    <a:lnTo>
                      <a:pt x="40" y="19"/>
                    </a:lnTo>
                    <a:lnTo>
                      <a:pt x="40" y="21"/>
                    </a:lnTo>
                    <a:lnTo>
                      <a:pt x="41" y="22"/>
                    </a:lnTo>
                    <a:lnTo>
                      <a:pt x="40" y="23"/>
                    </a:lnTo>
                    <a:lnTo>
                      <a:pt x="38" y="26"/>
                    </a:lnTo>
                    <a:lnTo>
                      <a:pt x="38" y="25"/>
                    </a:lnTo>
                    <a:lnTo>
                      <a:pt x="39" y="24"/>
                    </a:lnTo>
                    <a:lnTo>
                      <a:pt x="40" y="22"/>
                    </a:lnTo>
                    <a:lnTo>
                      <a:pt x="39" y="20"/>
                    </a:lnTo>
                    <a:lnTo>
                      <a:pt x="39" y="20"/>
                    </a:lnTo>
                    <a:lnTo>
                      <a:pt x="38" y="20"/>
                    </a:lnTo>
                    <a:lnTo>
                      <a:pt x="38" y="19"/>
                    </a:lnTo>
                    <a:lnTo>
                      <a:pt x="39" y="19"/>
                    </a:lnTo>
                    <a:lnTo>
                      <a:pt x="40" y="15"/>
                    </a:lnTo>
                    <a:lnTo>
                      <a:pt x="40" y="15"/>
                    </a:lnTo>
                    <a:lnTo>
                      <a:pt x="40" y="13"/>
                    </a:lnTo>
                    <a:lnTo>
                      <a:pt x="36" y="7"/>
                    </a:lnTo>
                    <a:lnTo>
                      <a:pt x="34" y="8"/>
                    </a:lnTo>
                    <a:lnTo>
                      <a:pt x="35" y="9"/>
                    </a:lnTo>
                    <a:lnTo>
                      <a:pt x="34" y="10"/>
                    </a:lnTo>
                    <a:lnTo>
                      <a:pt x="33" y="9"/>
                    </a:lnTo>
                    <a:lnTo>
                      <a:pt x="33" y="9"/>
                    </a:lnTo>
                    <a:lnTo>
                      <a:pt x="33" y="7"/>
                    </a:lnTo>
                    <a:lnTo>
                      <a:pt x="33" y="4"/>
                    </a:lnTo>
                    <a:lnTo>
                      <a:pt x="32" y="2"/>
                    </a:lnTo>
                    <a:lnTo>
                      <a:pt x="30" y="0"/>
                    </a:lnTo>
                    <a:lnTo>
                      <a:pt x="29" y="1"/>
                    </a:lnTo>
                    <a:lnTo>
                      <a:pt x="29" y="2"/>
                    </a:lnTo>
                    <a:lnTo>
                      <a:pt x="29" y="5"/>
                    </a:lnTo>
                    <a:lnTo>
                      <a:pt x="29" y="7"/>
                    </a:lnTo>
                    <a:lnTo>
                      <a:pt x="29" y="8"/>
                    </a:lnTo>
                    <a:lnTo>
                      <a:pt x="30" y="9"/>
                    </a:lnTo>
                    <a:lnTo>
                      <a:pt x="29" y="9"/>
                    </a:lnTo>
                    <a:lnTo>
                      <a:pt x="28" y="15"/>
                    </a:lnTo>
                    <a:lnTo>
                      <a:pt x="29" y="15"/>
                    </a:lnTo>
                    <a:lnTo>
                      <a:pt x="29" y="28"/>
                    </a:lnTo>
                    <a:lnTo>
                      <a:pt x="29" y="28"/>
                    </a:lnTo>
                    <a:lnTo>
                      <a:pt x="30" y="31"/>
                    </a:lnTo>
                    <a:lnTo>
                      <a:pt x="33" y="37"/>
                    </a:lnTo>
                    <a:lnTo>
                      <a:pt x="33" y="38"/>
                    </a:lnTo>
                    <a:lnTo>
                      <a:pt x="32" y="37"/>
                    </a:lnTo>
                    <a:lnTo>
                      <a:pt x="30" y="37"/>
                    </a:lnTo>
                    <a:lnTo>
                      <a:pt x="28" y="30"/>
                    </a:lnTo>
                    <a:lnTo>
                      <a:pt x="27" y="30"/>
                    </a:lnTo>
                    <a:lnTo>
                      <a:pt x="27" y="31"/>
                    </a:lnTo>
                    <a:lnTo>
                      <a:pt x="26" y="31"/>
                    </a:lnTo>
                    <a:lnTo>
                      <a:pt x="26" y="31"/>
                    </a:lnTo>
                    <a:lnTo>
                      <a:pt x="27" y="30"/>
                    </a:lnTo>
                    <a:lnTo>
                      <a:pt x="25" y="15"/>
                    </a:lnTo>
                    <a:lnTo>
                      <a:pt x="25" y="15"/>
                    </a:lnTo>
                    <a:lnTo>
                      <a:pt x="25" y="14"/>
                    </a:lnTo>
                    <a:lnTo>
                      <a:pt x="23" y="13"/>
                    </a:lnTo>
                    <a:lnTo>
                      <a:pt x="22" y="11"/>
                    </a:lnTo>
                    <a:lnTo>
                      <a:pt x="21" y="14"/>
                    </a:lnTo>
                    <a:lnTo>
                      <a:pt x="20" y="15"/>
                    </a:lnTo>
                    <a:lnTo>
                      <a:pt x="19" y="16"/>
                    </a:lnTo>
                    <a:lnTo>
                      <a:pt x="19" y="17"/>
                    </a:lnTo>
                    <a:lnTo>
                      <a:pt x="18" y="19"/>
                    </a:lnTo>
                    <a:lnTo>
                      <a:pt x="18" y="19"/>
                    </a:lnTo>
                    <a:lnTo>
                      <a:pt x="19" y="28"/>
                    </a:lnTo>
                    <a:lnTo>
                      <a:pt x="20" y="30"/>
                    </a:lnTo>
                    <a:lnTo>
                      <a:pt x="19" y="29"/>
                    </a:lnTo>
                    <a:lnTo>
                      <a:pt x="18" y="26"/>
                    </a:lnTo>
                    <a:lnTo>
                      <a:pt x="17" y="23"/>
                    </a:lnTo>
                    <a:lnTo>
                      <a:pt x="16" y="22"/>
                    </a:lnTo>
                    <a:lnTo>
                      <a:pt x="15" y="23"/>
                    </a:lnTo>
                    <a:lnTo>
                      <a:pt x="15" y="24"/>
                    </a:lnTo>
                    <a:lnTo>
                      <a:pt x="14" y="23"/>
                    </a:lnTo>
                    <a:lnTo>
                      <a:pt x="14" y="22"/>
                    </a:lnTo>
                    <a:lnTo>
                      <a:pt x="14" y="21"/>
                    </a:lnTo>
                    <a:lnTo>
                      <a:pt x="15" y="20"/>
                    </a:lnTo>
                    <a:lnTo>
                      <a:pt x="16" y="19"/>
                    </a:lnTo>
                    <a:lnTo>
                      <a:pt x="14" y="19"/>
                    </a:lnTo>
                    <a:lnTo>
                      <a:pt x="11" y="20"/>
                    </a:lnTo>
                    <a:lnTo>
                      <a:pt x="10" y="19"/>
                    </a:lnTo>
                    <a:lnTo>
                      <a:pt x="10" y="19"/>
                    </a:lnTo>
                    <a:lnTo>
                      <a:pt x="12" y="18"/>
                    </a:lnTo>
                    <a:lnTo>
                      <a:pt x="13" y="16"/>
                    </a:lnTo>
                    <a:lnTo>
                      <a:pt x="14" y="15"/>
                    </a:lnTo>
                    <a:lnTo>
                      <a:pt x="14" y="15"/>
                    </a:lnTo>
                    <a:lnTo>
                      <a:pt x="15" y="15"/>
                    </a:lnTo>
                    <a:lnTo>
                      <a:pt x="16" y="15"/>
                    </a:lnTo>
                    <a:lnTo>
                      <a:pt x="18" y="15"/>
                    </a:lnTo>
                    <a:lnTo>
                      <a:pt x="18" y="14"/>
                    </a:lnTo>
                    <a:lnTo>
                      <a:pt x="18" y="12"/>
                    </a:lnTo>
                    <a:lnTo>
                      <a:pt x="18" y="11"/>
                    </a:lnTo>
                    <a:lnTo>
                      <a:pt x="17" y="10"/>
                    </a:lnTo>
                    <a:lnTo>
                      <a:pt x="14" y="11"/>
                    </a:lnTo>
                    <a:lnTo>
                      <a:pt x="13" y="12"/>
                    </a:lnTo>
                    <a:lnTo>
                      <a:pt x="11" y="13"/>
                    </a:lnTo>
                    <a:lnTo>
                      <a:pt x="11" y="13"/>
                    </a:lnTo>
                    <a:lnTo>
                      <a:pt x="10" y="12"/>
                    </a:lnTo>
                    <a:lnTo>
                      <a:pt x="9" y="11"/>
                    </a:lnTo>
                    <a:lnTo>
                      <a:pt x="8" y="11"/>
                    </a:lnTo>
                    <a:lnTo>
                      <a:pt x="9" y="15"/>
                    </a:lnTo>
                    <a:lnTo>
                      <a:pt x="9" y="15"/>
                    </a:lnTo>
                    <a:lnTo>
                      <a:pt x="8" y="15"/>
                    </a:lnTo>
                    <a:lnTo>
                      <a:pt x="8" y="15"/>
                    </a:lnTo>
                    <a:lnTo>
                      <a:pt x="6" y="11"/>
                    </a:lnTo>
                    <a:lnTo>
                      <a:pt x="5" y="11"/>
                    </a:lnTo>
                    <a:lnTo>
                      <a:pt x="5" y="12"/>
                    </a:lnTo>
                    <a:lnTo>
                      <a:pt x="4" y="14"/>
                    </a:lnTo>
                    <a:lnTo>
                      <a:pt x="3" y="12"/>
                    </a:lnTo>
                    <a:lnTo>
                      <a:pt x="3" y="13"/>
                    </a:lnTo>
                    <a:lnTo>
                      <a:pt x="3" y="14"/>
                    </a:lnTo>
                    <a:lnTo>
                      <a:pt x="4" y="16"/>
                    </a:lnTo>
                    <a:lnTo>
                      <a:pt x="3" y="17"/>
                    </a:lnTo>
                    <a:lnTo>
                      <a:pt x="3" y="17"/>
                    </a:lnTo>
                    <a:lnTo>
                      <a:pt x="2" y="15"/>
                    </a:lnTo>
                    <a:lnTo>
                      <a:pt x="1" y="15"/>
                    </a:lnTo>
                    <a:lnTo>
                      <a:pt x="1" y="17"/>
                    </a:lnTo>
                    <a:lnTo>
                      <a:pt x="2" y="19"/>
                    </a:lnTo>
                    <a:lnTo>
                      <a:pt x="2" y="20"/>
                    </a:lnTo>
                    <a:lnTo>
                      <a:pt x="1" y="1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6" name="Freeform 388"/>
              <p:cNvSpPr>
                <a:spLocks/>
              </p:cNvSpPr>
              <p:nvPr/>
            </p:nvSpPr>
            <p:spPr bwMode="auto">
              <a:xfrm>
                <a:off x="4429" y="3174"/>
                <a:ext cx="5" cy="6"/>
              </a:xfrm>
              <a:custGeom>
                <a:avLst/>
                <a:gdLst/>
                <a:ahLst/>
                <a:cxnLst>
                  <a:cxn ang="0">
                    <a:pos x="0" y="5"/>
                  </a:cxn>
                  <a:cxn ang="0">
                    <a:pos x="0" y="5"/>
                  </a:cxn>
                  <a:cxn ang="0">
                    <a:pos x="2" y="6"/>
                  </a:cxn>
                  <a:cxn ang="0">
                    <a:pos x="4" y="5"/>
                  </a:cxn>
                  <a:cxn ang="0">
                    <a:pos x="4" y="3"/>
                  </a:cxn>
                  <a:cxn ang="0">
                    <a:pos x="5" y="2"/>
                  </a:cxn>
                  <a:cxn ang="0">
                    <a:pos x="5" y="1"/>
                  </a:cxn>
                  <a:cxn ang="0">
                    <a:pos x="4" y="0"/>
                  </a:cxn>
                  <a:cxn ang="0">
                    <a:pos x="4" y="2"/>
                  </a:cxn>
                  <a:cxn ang="0">
                    <a:pos x="3" y="2"/>
                  </a:cxn>
                  <a:cxn ang="0">
                    <a:pos x="3" y="2"/>
                  </a:cxn>
                  <a:cxn ang="0">
                    <a:pos x="2" y="2"/>
                  </a:cxn>
                  <a:cxn ang="0">
                    <a:pos x="2" y="2"/>
                  </a:cxn>
                  <a:cxn ang="0">
                    <a:pos x="2" y="3"/>
                  </a:cxn>
                  <a:cxn ang="0">
                    <a:pos x="1" y="3"/>
                  </a:cxn>
                  <a:cxn ang="0">
                    <a:pos x="1" y="4"/>
                  </a:cxn>
                  <a:cxn ang="0">
                    <a:pos x="1" y="5"/>
                  </a:cxn>
                  <a:cxn ang="0">
                    <a:pos x="0" y="5"/>
                  </a:cxn>
                </a:cxnLst>
                <a:rect l="0" t="0" r="r" b="b"/>
                <a:pathLst>
                  <a:path w="5" h="6">
                    <a:moveTo>
                      <a:pt x="0" y="5"/>
                    </a:moveTo>
                    <a:lnTo>
                      <a:pt x="0" y="5"/>
                    </a:lnTo>
                    <a:lnTo>
                      <a:pt x="2" y="6"/>
                    </a:lnTo>
                    <a:lnTo>
                      <a:pt x="4" y="5"/>
                    </a:lnTo>
                    <a:lnTo>
                      <a:pt x="4" y="3"/>
                    </a:lnTo>
                    <a:lnTo>
                      <a:pt x="5" y="2"/>
                    </a:lnTo>
                    <a:lnTo>
                      <a:pt x="5" y="1"/>
                    </a:lnTo>
                    <a:lnTo>
                      <a:pt x="4" y="0"/>
                    </a:lnTo>
                    <a:lnTo>
                      <a:pt x="4" y="2"/>
                    </a:lnTo>
                    <a:lnTo>
                      <a:pt x="3" y="2"/>
                    </a:lnTo>
                    <a:lnTo>
                      <a:pt x="3" y="2"/>
                    </a:lnTo>
                    <a:lnTo>
                      <a:pt x="2" y="2"/>
                    </a:lnTo>
                    <a:lnTo>
                      <a:pt x="2" y="2"/>
                    </a:lnTo>
                    <a:lnTo>
                      <a:pt x="2" y="3"/>
                    </a:lnTo>
                    <a:lnTo>
                      <a:pt x="1" y="3"/>
                    </a:lnTo>
                    <a:lnTo>
                      <a:pt x="1" y="4"/>
                    </a:lnTo>
                    <a:lnTo>
                      <a:pt x="1" y="5"/>
                    </a:lnTo>
                    <a:lnTo>
                      <a:pt x="0"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7" name="Freeform 389"/>
              <p:cNvSpPr>
                <a:spLocks/>
              </p:cNvSpPr>
              <p:nvPr/>
            </p:nvSpPr>
            <p:spPr bwMode="auto">
              <a:xfrm>
                <a:off x="4410" y="3204"/>
                <a:ext cx="4" cy="4"/>
              </a:xfrm>
              <a:custGeom>
                <a:avLst/>
                <a:gdLst/>
                <a:ahLst/>
                <a:cxnLst>
                  <a:cxn ang="0">
                    <a:pos x="0" y="3"/>
                  </a:cxn>
                  <a:cxn ang="0">
                    <a:pos x="1" y="4"/>
                  </a:cxn>
                  <a:cxn ang="0">
                    <a:pos x="2" y="4"/>
                  </a:cxn>
                  <a:cxn ang="0">
                    <a:pos x="3" y="3"/>
                  </a:cxn>
                  <a:cxn ang="0">
                    <a:pos x="3" y="2"/>
                  </a:cxn>
                  <a:cxn ang="0">
                    <a:pos x="3" y="1"/>
                  </a:cxn>
                  <a:cxn ang="0">
                    <a:pos x="4" y="1"/>
                  </a:cxn>
                  <a:cxn ang="0">
                    <a:pos x="3" y="0"/>
                  </a:cxn>
                  <a:cxn ang="0">
                    <a:pos x="3" y="1"/>
                  </a:cxn>
                  <a:cxn ang="0">
                    <a:pos x="2" y="1"/>
                  </a:cxn>
                  <a:cxn ang="0">
                    <a:pos x="1" y="1"/>
                  </a:cxn>
                  <a:cxn ang="0">
                    <a:pos x="2" y="1"/>
                  </a:cxn>
                  <a:cxn ang="0">
                    <a:pos x="2" y="2"/>
                  </a:cxn>
                  <a:cxn ang="0">
                    <a:pos x="2" y="2"/>
                  </a:cxn>
                  <a:cxn ang="0">
                    <a:pos x="1" y="2"/>
                  </a:cxn>
                  <a:cxn ang="0">
                    <a:pos x="0" y="3"/>
                  </a:cxn>
                </a:cxnLst>
                <a:rect l="0" t="0" r="r" b="b"/>
                <a:pathLst>
                  <a:path w="4" h="4">
                    <a:moveTo>
                      <a:pt x="0" y="3"/>
                    </a:moveTo>
                    <a:lnTo>
                      <a:pt x="1" y="4"/>
                    </a:lnTo>
                    <a:lnTo>
                      <a:pt x="2" y="4"/>
                    </a:lnTo>
                    <a:lnTo>
                      <a:pt x="3" y="3"/>
                    </a:lnTo>
                    <a:lnTo>
                      <a:pt x="3" y="2"/>
                    </a:lnTo>
                    <a:lnTo>
                      <a:pt x="3" y="1"/>
                    </a:lnTo>
                    <a:lnTo>
                      <a:pt x="4" y="1"/>
                    </a:lnTo>
                    <a:lnTo>
                      <a:pt x="3" y="0"/>
                    </a:lnTo>
                    <a:lnTo>
                      <a:pt x="3" y="1"/>
                    </a:lnTo>
                    <a:lnTo>
                      <a:pt x="2" y="1"/>
                    </a:lnTo>
                    <a:lnTo>
                      <a:pt x="1" y="1"/>
                    </a:lnTo>
                    <a:lnTo>
                      <a:pt x="2" y="1"/>
                    </a:lnTo>
                    <a:lnTo>
                      <a:pt x="2" y="2"/>
                    </a:lnTo>
                    <a:lnTo>
                      <a:pt x="2" y="2"/>
                    </a:lnTo>
                    <a:lnTo>
                      <a:pt x="1" y="2"/>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8" name="Freeform 390"/>
              <p:cNvSpPr>
                <a:spLocks/>
              </p:cNvSpPr>
              <p:nvPr/>
            </p:nvSpPr>
            <p:spPr bwMode="auto">
              <a:xfrm>
                <a:off x="4444" y="3001"/>
                <a:ext cx="23" cy="27"/>
              </a:xfrm>
              <a:custGeom>
                <a:avLst/>
                <a:gdLst/>
                <a:ahLst/>
                <a:cxnLst>
                  <a:cxn ang="0">
                    <a:pos x="21" y="15"/>
                  </a:cxn>
                  <a:cxn ang="0">
                    <a:pos x="23" y="15"/>
                  </a:cxn>
                  <a:cxn ang="0">
                    <a:pos x="21" y="15"/>
                  </a:cxn>
                  <a:cxn ang="0">
                    <a:pos x="20" y="14"/>
                  </a:cxn>
                  <a:cxn ang="0">
                    <a:pos x="20" y="12"/>
                  </a:cxn>
                  <a:cxn ang="0">
                    <a:pos x="19" y="11"/>
                  </a:cxn>
                  <a:cxn ang="0">
                    <a:pos x="18" y="11"/>
                  </a:cxn>
                  <a:cxn ang="0">
                    <a:pos x="16" y="12"/>
                  </a:cxn>
                  <a:cxn ang="0">
                    <a:pos x="14" y="11"/>
                  </a:cxn>
                  <a:cxn ang="0">
                    <a:pos x="13" y="9"/>
                  </a:cxn>
                  <a:cxn ang="0">
                    <a:pos x="13" y="7"/>
                  </a:cxn>
                  <a:cxn ang="0">
                    <a:pos x="14" y="6"/>
                  </a:cxn>
                  <a:cxn ang="0">
                    <a:pos x="14" y="4"/>
                  </a:cxn>
                  <a:cxn ang="0">
                    <a:pos x="13" y="3"/>
                  </a:cxn>
                  <a:cxn ang="0">
                    <a:pos x="12" y="1"/>
                  </a:cxn>
                  <a:cxn ang="0">
                    <a:pos x="12" y="0"/>
                  </a:cxn>
                  <a:cxn ang="0">
                    <a:pos x="9" y="2"/>
                  </a:cxn>
                  <a:cxn ang="0">
                    <a:pos x="7" y="3"/>
                  </a:cxn>
                  <a:cxn ang="0">
                    <a:pos x="1" y="5"/>
                  </a:cxn>
                  <a:cxn ang="0">
                    <a:pos x="0" y="7"/>
                  </a:cxn>
                  <a:cxn ang="0">
                    <a:pos x="2" y="7"/>
                  </a:cxn>
                  <a:cxn ang="0">
                    <a:pos x="2" y="9"/>
                  </a:cxn>
                  <a:cxn ang="0">
                    <a:pos x="4" y="11"/>
                  </a:cxn>
                  <a:cxn ang="0">
                    <a:pos x="3" y="14"/>
                  </a:cxn>
                  <a:cxn ang="0">
                    <a:pos x="2" y="15"/>
                  </a:cxn>
                  <a:cxn ang="0">
                    <a:pos x="2" y="17"/>
                  </a:cxn>
                  <a:cxn ang="0">
                    <a:pos x="2" y="18"/>
                  </a:cxn>
                  <a:cxn ang="0">
                    <a:pos x="1" y="19"/>
                  </a:cxn>
                  <a:cxn ang="0">
                    <a:pos x="0" y="20"/>
                  </a:cxn>
                  <a:cxn ang="0">
                    <a:pos x="1" y="22"/>
                  </a:cxn>
                  <a:cxn ang="0">
                    <a:pos x="2" y="22"/>
                  </a:cxn>
                  <a:cxn ang="0">
                    <a:pos x="4" y="22"/>
                  </a:cxn>
                  <a:cxn ang="0">
                    <a:pos x="7" y="22"/>
                  </a:cxn>
                  <a:cxn ang="0">
                    <a:pos x="9" y="20"/>
                  </a:cxn>
                  <a:cxn ang="0">
                    <a:pos x="10" y="19"/>
                  </a:cxn>
                  <a:cxn ang="0">
                    <a:pos x="10" y="20"/>
                  </a:cxn>
                  <a:cxn ang="0">
                    <a:pos x="10" y="22"/>
                  </a:cxn>
                  <a:cxn ang="0">
                    <a:pos x="12" y="20"/>
                  </a:cxn>
                  <a:cxn ang="0">
                    <a:pos x="11" y="22"/>
                  </a:cxn>
                  <a:cxn ang="0">
                    <a:pos x="10" y="22"/>
                  </a:cxn>
                  <a:cxn ang="0">
                    <a:pos x="10" y="24"/>
                  </a:cxn>
                  <a:cxn ang="0">
                    <a:pos x="9" y="27"/>
                  </a:cxn>
                  <a:cxn ang="0">
                    <a:pos x="10" y="27"/>
                  </a:cxn>
                  <a:cxn ang="0">
                    <a:pos x="12" y="26"/>
                  </a:cxn>
                  <a:cxn ang="0">
                    <a:pos x="13" y="24"/>
                  </a:cxn>
                  <a:cxn ang="0">
                    <a:pos x="13" y="23"/>
                  </a:cxn>
                  <a:cxn ang="0">
                    <a:pos x="14" y="24"/>
                  </a:cxn>
                  <a:cxn ang="0">
                    <a:pos x="15" y="23"/>
                  </a:cxn>
                  <a:cxn ang="0">
                    <a:pos x="16" y="23"/>
                  </a:cxn>
                  <a:cxn ang="0">
                    <a:pos x="16" y="22"/>
                  </a:cxn>
                  <a:cxn ang="0">
                    <a:pos x="17" y="19"/>
                  </a:cxn>
                  <a:cxn ang="0">
                    <a:pos x="19" y="18"/>
                  </a:cxn>
                </a:cxnLst>
                <a:rect l="0" t="0" r="r" b="b"/>
                <a:pathLst>
                  <a:path w="23" h="27">
                    <a:moveTo>
                      <a:pt x="19" y="17"/>
                    </a:moveTo>
                    <a:lnTo>
                      <a:pt x="21" y="15"/>
                    </a:lnTo>
                    <a:lnTo>
                      <a:pt x="23" y="15"/>
                    </a:lnTo>
                    <a:lnTo>
                      <a:pt x="23" y="15"/>
                    </a:lnTo>
                    <a:lnTo>
                      <a:pt x="23" y="15"/>
                    </a:lnTo>
                    <a:lnTo>
                      <a:pt x="21" y="15"/>
                    </a:lnTo>
                    <a:lnTo>
                      <a:pt x="21" y="14"/>
                    </a:lnTo>
                    <a:lnTo>
                      <a:pt x="20" y="14"/>
                    </a:lnTo>
                    <a:lnTo>
                      <a:pt x="20" y="13"/>
                    </a:lnTo>
                    <a:lnTo>
                      <a:pt x="20" y="12"/>
                    </a:lnTo>
                    <a:lnTo>
                      <a:pt x="20" y="12"/>
                    </a:lnTo>
                    <a:lnTo>
                      <a:pt x="19" y="11"/>
                    </a:lnTo>
                    <a:lnTo>
                      <a:pt x="19" y="11"/>
                    </a:lnTo>
                    <a:lnTo>
                      <a:pt x="18" y="11"/>
                    </a:lnTo>
                    <a:lnTo>
                      <a:pt x="16" y="13"/>
                    </a:lnTo>
                    <a:lnTo>
                      <a:pt x="16" y="12"/>
                    </a:lnTo>
                    <a:lnTo>
                      <a:pt x="15" y="11"/>
                    </a:lnTo>
                    <a:lnTo>
                      <a:pt x="14" y="11"/>
                    </a:lnTo>
                    <a:lnTo>
                      <a:pt x="13" y="9"/>
                    </a:lnTo>
                    <a:lnTo>
                      <a:pt x="13" y="9"/>
                    </a:lnTo>
                    <a:lnTo>
                      <a:pt x="13" y="7"/>
                    </a:lnTo>
                    <a:lnTo>
                      <a:pt x="13" y="7"/>
                    </a:lnTo>
                    <a:lnTo>
                      <a:pt x="13" y="5"/>
                    </a:lnTo>
                    <a:lnTo>
                      <a:pt x="14" y="6"/>
                    </a:lnTo>
                    <a:lnTo>
                      <a:pt x="14" y="4"/>
                    </a:lnTo>
                    <a:lnTo>
                      <a:pt x="14" y="4"/>
                    </a:lnTo>
                    <a:lnTo>
                      <a:pt x="13" y="2"/>
                    </a:lnTo>
                    <a:lnTo>
                      <a:pt x="13" y="3"/>
                    </a:lnTo>
                    <a:lnTo>
                      <a:pt x="12" y="2"/>
                    </a:lnTo>
                    <a:lnTo>
                      <a:pt x="12" y="1"/>
                    </a:lnTo>
                    <a:lnTo>
                      <a:pt x="12" y="0"/>
                    </a:lnTo>
                    <a:lnTo>
                      <a:pt x="12" y="0"/>
                    </a:lnTo>
                    <a:lnTo>
                      <a:pt x="11" y="2"/>
                    </a:lnTo>
                    <a:lnTo>
                      <a:pt x="9" y="2"/>
                    </a:lnTo>
                    <a:lnTo>
                      <a:pt x="9" y="3"/>
                    </a:lnTo>
                    <a:lnTo>
                      <a:pt x="7" y="3"/>
                    </a:lnTo>
                    <a:lnTo>
                      <a:pt x="6" y="3"/>
                    </a:lnTo>
                    <a:lnTo>
                      <a:pt x="1" y="5"/>
                    </a:lnTo>
                    <a:lnTo>
                      <a:pt x="1" y="6"/>
                    </a:lnTo>
                    <a:lnTo>
                      <a:pt x="0" y="7"/>
                    </a:lnTo>
                    <a:lnTo>
                      <a:pt x="1" y="7"/>
                    </a:lnTo>
                    <a:lnTo>
                      <a:pt x="2" y="7"/>
                    </a:lnTo>
                    <a:lnTo>
                      <a:pt x="2" y="7"/>
                    </a:lnTo>
                    <a:lnTo>
                      <a:pt x="2" y="9"/>
                    </a:lnTo>
                    <a:lnTo>
                      <a:pt x="5" y="11"/>
                    </a:lnTo>
                    <a:lnTo>
                      <a:pt x="4" y="11"/>
                    </a:lnTo>
                    <a:lnTo>
                      <a:pt x="4" y="12"/>
                    </a:lnTo>
                    <a:lnTo>
                      <a:pt x="3" y="14"/>
                    </a:lnTo>
                    <a:lnTo>
                      <a:pt x="3" y="15"/>
                    </a:lnTo>
                    <a:lnTo>
                      <a:pt x="2" y="15"/>
                    </a:lnTo>
                    <a:lnTo>
                      <a:pt x="2" y="17"/>
                    </a:lnTo>
                    <a:lnTo>
                      <a:pt x="2" y="17"/>
                    </a:lnTo>
                    <a:lnTo>
                      <a:pt x="2" y="18"/>
                    </a:lnTo>
                    <a:lnTo>
                      <a:pt x="2" y="18"/>
                    </a:lnTo>
                    <a:lnTo>
                      <a:pt x="1" y="19"/>
                    </a:lnTo>
                    <a:lnTo>
                      <a:pt x="1" y="19"/>
                    </a:lnTo>
                    <a:lnTo>
                      <a:pt x="1" y="20"/>
                    </a:lnTo>
                    <a:lnTo>
                      <a:pt x="0" y="20"/>
                    </a:lnTo>
                    <a:lnTo>
                      <a:pt x="1" y="21"/>
                    </a:lnTo>
                    <a:lnTo>
                      <a:pt x="1" y="22"/>
                    </a:lnTo>
                    <a:lnTo>
                      <a:pt x="2" y="22"/>
                    </a:lnTo>
                    <a:lnTo>
                      <a:pt x="2" y="22"/>
                    </a:lnTo>
                    <a:lnTo>
                      <a:pt x="3" y="22"/>
                    </a:lnTo>
                    <a:lnTo>
                      <a:pt x="4" y="22"/>
                    </a:lnTo>
                    <a:lnTo>
                      <a:pt x="7" y="22"/>
                    </a:lnTo>
                    <a:lnTo>
                      <a:pt x="7" y="22"/>
                    </a:lnTo>
                    <a:lnTo>
                      <a:pt x="8" y="21"/>
                    </a:lnTo>
                    <a:lnTo>
                      <a:pt x="9" y="20"/>
                    </a:lnTo>
                    <a:lnTo>
                      <a:pt x="9" y="19"/>
                    </a:lnTo>
                    <a:lnTo>
                      <a:pt x="10" y="19"/>
                    </a:lnTo>
                    <a:lnTo>
                      <a:pt x="10" y="20"/>
                    </a:lnTo>
                    <a:lnTo>
                      <a:pt x="10" y="20"/>
                    </a:lnTo>
                    <a:lnTo>
                      <a:pt x="10" y="21"/>
                    </a:lnTo>
                    <a:lnTo>
                      <a:pt x="10" y="22"/>
                    </a:lnTo>
                    <a:lnTo>
                      <a:pt x="11" y="20"/>
                    </a:lnTo>
                    <a:lnTo>
                      <a:pt x="12" y="20"/>
                    </a:lnTo>
                    <a:lnTo>
                      <a:pt x="11" y="21"/>
                    </a:lnTo>
                    <a:lnTo>
                      <a:pt x="11" y="22"/>
                    </a:lnTo>
                    <a:lnTo>
                      <a:pt x="10" y="22"/>
                    </a:lnTo>
                    <a:lnTo>
                      <a:pt x="10" y="22"/>
                    </a:lnTo>
                    <a:lnTo>
                      <a:pt x="10" y="24"/>
                    </a:lnTo>
                    <a:lnTo>
                      <a:pt x="10" y="24"/>
                    </a:lnTo>
                    <a:lnTo>
                      <a:pt x="9" y="26"/>
                    </a:lnTo>
                    <a:lnTo>
                      <a:pt x="9" y="27"/>
                    </a:lnTo>
                    <a:lnTo>
                      <a:pt x="10" y="26"/>
                    </a:lnTo>
                    <a:lnTo>
                      <a:pt x="10" y="27"/>
                    </a:lnTo>
                    <a:lnTo>
                      <a:pt x="12" y="26"/>
                    </a:lnTo>
                    <a:lnTo>
                      <a:pt x="12" y="26"/>
                    </a:lnTo>
                    <a:lnTo>
                      <a:pt x="12" y="26"/>
                    </a:lnTo>
                    <a:lnTo>
                      <a:pt x="13" y="24"/>
                    </a:lnTo>
                    <a:lnTo>
                      <a:pt x="13" y="24"/>
                    </a:lnTo>
                    <a:lnTo>
                      <a:pt x="13" y="23"/>
                    </a:lnTo>
                    <a:lnTo>
                      <a:pt x="13" y="24"/>
                    </a:lnTo>
                    <a:lnTo>
                      <a:pt x="14" y="24"/>
                    </a:lnTo>
                    <a:lnTo>
                      <a:pt x="15" y="24"/>
                    </a:lnTo>
                    <a:lnTo>
                      <a:pt x="15" y="23"/>
                    </a:lnTo>
                    <a:lnTo>
                      <a:pt x="15" y="23"/>
                    </a:lnTo>
                    <a:lnTo>
                      <a:pt x="16" y="23"/>
                    </a:lnTo>
                    <a:lnTo>
                      <a:pt x="16" y="22"/>
                    </a:lnTo>
                    <a:lnTo>
                      <a:pt x="16" y="22"/>
                    </a:lnTo>
                    <a:lnTo>
                      <a:pt x="17" y="21"/>
                    </a:lnTo>
                    <a:lnTo>
                      <a:pt x="17" y="19"/>
                    </a:lnTo>
                    <a:lnTo>
                      <a:pt x="17" y="18"/>
                    </a:lnTo>
                    <a:lnTo>
                      <a:pt x="19" y="18"/>
                    </a:lnTo>
                    <a:lnTo>
                      <a:pt x="19" y="1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79" name="Freeform 391"/>
              <p:cNvSpPr>
                <a:spLocks/>
              </p:cNvSpPr>
              <p:nvPr/>
            </p:nvSpPr>
            <p:spPr bwMode="auto">
              <a:xfrm>
                <a:off x="4432" y="3171"/>
                <a:ext cx="6" cy="5"/>
              </a:xfrm>
              <a:custGeom>
                <a:avLst/>
                <a:gdLst/>
                <a:ahLst/>
                <a:cxnLst>
                  <a:cxn ang="0">
                    <a:pos x="4" y="4"/>
                  </a:cxn>
                  <a:cxn ang="0">
                    <a:pos x="6" y="1"/>
                  </a:cxn>
                  <a:cxn ang="0">
                    <a:pos x="4" y="1"/>
                  </a:cxn>
                  <a:cxn ang="0">
                    <a:pos x="3" y="1"/>
                  </a:cxn>
                  <a:cxn ang="0">
                    <a:pos x="3" y="1"/>
                  </a:cxn>
                  <a:cxn ang="0">
                    <a:pos x="3" y="1"/>
                  </a:cxn>
                  <a:cxn ang="0">
                    <a:pos x="3" y="1"/>
                  </a:cxn>
                  <a:cxn ang="0">
                    <a:pos x="3" y="0"/>
                  </a:cxn>
                  <a:cxn ang="0">
                    <a:pos x="3" y="0"/>
                  </a:cxn>
                  <a:cxn ang="0">
                    <a:pos x="1" y="0"/>
                  </a:cxn>
                  <a:cxn ang="0">
                    <a:pos x="1" y="0"/>
                  </a:cxn>
                  <a:cxn ang="0">
                    <a:pos x="0" y="0"/>
                  </a:cxn>
                  <a:cxn ang="0">
                    <a:pos x="1" y="1"/>
                  </a:cxn>
                  <a:cxn ang="0">
                    <a:pos x="1" y="1"/>
                  </a:cxn>
                  <a:cxn ang="0">
                    <a:pos x="2" y="1"/>
                  </a:cxn>
                  <a:cxn ang="0">
                    <a:pos x="2" y="1"/>
                  </a:cxn>
                  <a:cxn ang="0">
                    <a:pos x="2" y="2"/>
                  </a:cxn>
                  <a:cxn ang="0">
                    <a:pos x="1" y="1"/>
                  </a:cxn>
                  <a:cxn ang="0">
                    <a:pos x="1" y="2"/>
                  </a:cxn>
                  <a:cxn ang="0">
                    <a:pos x="3" y="5"/>
                  </a:cxn>
                  <a:cxn ang="0">
                    <a:pos x="4" y="4"/>
                  </a:cxn>
                </a:cxnLst>
                <a:rect l="0" t="0" r="r" b="b"/>
                <a:pathLst>
                  <a:path w="6" h="5">
                    <a:moveTo>
                      <a:pt x="4" y="4"/>
                    </a:moveTo>
                    <a:lnTo>
                      <a:pt x="6" y="1"/>
                    </a:lnTo>
                    <a:lnTo>
                      <a:pt x="4" y="1"/>
                    </a:lnTo>
                    <a:lnTo>
                      <a:pt x="3" y="1"/>
                    </a:lnTo>
                    <a:lnTo>
                      <a:pt x="3" y="1"/>
                    </a:lnTo>
                    <a:lnTo>
                      <a:pt x="3" y="1"/>
                    </a:lnTo>
                    <a:lnTo>
                      <a:pt x="3" y="1"/>
                    </a:lnTo>
                    <a:lnTo>
                      <a:pt x="3" y="0"/>
                    </a:lnTo>
                    <a:lnTo>
                      <a:pt x="3" y="0"/>
                    </a:lnTo>
                    <a:lnTo>
                      <a:pt x="1" y="0"/>
                    </a:lnTo>
                    <a:lnTo>
                      <a:pt x="1" y="0"/>
                    </a:lnTo>
                    <a:lnTo>
                      <a:pt x="0" y="0"/>
                    </a:lnTo>
                    <a:lnTo>
                      <a:pt x="1" y="1"/>
                    </a:lnTo>
                    <a:lnTo>
                      <a:pt x="1" y="1"/>
                    </a:lnTo>
                    <a:lnTo>
                      <a:pt x="2" y="1"/>
                    </a:lnTo>
                    <a:lnTo>
                      <a:pt x="2" y="1"/>
                    </a:lnTo>
                    <a:lnTo>
                      <a:pt x="2" y="2"/>
                    </a:lnTo>
                    <a:lnTo>
                      <a:pt x="1" y="1"/>
                    </a:lnTo>
                    <a:lnTo>
                      <a:pt x="1" y="2"/>
                    </a:lnTo>
                    <a:lnTo>
                      <a:pt x="3" y="5"/>
                    </a:lnTo>
                    <a:lnTo>
                      <a:pt x="4"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0" name="Freeform 392"/>
              <p:cNvSpPr>
                <a:spLocks/>
              </p:cNvSpPr>
              <p:nvPr/>
            </p:nvSpPr>
            <p:spPr bwMode="auto">
              <a:xfrm>
                <a:off x="4225" y="3041"/>
                <a:ext cx="2" cy="18"/>
              </a:xfrm>
              <a:custGeom>
                <a:avLst/>
                <a:gdLst/>
                <a:ahLst/>
                <a:cxnLst>
                  <a:cxn ang="0">
                    <a:pos x="2" y="18"/>
                  </a:cxn>
                  <a:cxn ang="0">
                    <a:pos x="2" y="5"/>
                  </a:cxn>
                  <a:cxn ang="0">
                    <a:pos x="2" y="4"/>
                  </a:cxn>
                  <a:cxn ang="0">
                    <a:pos x="0" y="0"/>
                  </a:cxn>
                  <a:cxn ang="0">
                    <a:pos x="0" y="3"/>
                  </a:cxn>
                  <a:cxn ang="0">
                    <a:pos x="1" y="4"/>
                  </a:cxn>
                  <a:cxn ang="0">
                    <a:pos x="0" y="4"/>
                  </a:cxn>
                  <a:cxn ang="0">
                    <a:pos x="2" y="18"/>
                  </a:cxn>
                </a:cxnLst>
                <a:rect l="0" t="0" r="r" b="b"/>
                <a:pathLst>
                  <a:path w="2" h="18">
                    <a:moveTo>
                      <a:pt x="2" y="18"/>
                    </a:moveTo>
                    <a:lnTo>
                      <a:pt x="2" y="5"/>
                    </a:lnTo>
                    <a:lnTo>
                      <a:pt x="2" y="4"/>
                    </a:lnTo>
                    <a:lnTo>
                      <a:pt x="0" y="0"/>
                    </a:lnTo>
                    <a:lnTo>
                      <a:pt x="0" y="3"/>
                    </a:lnTo>
                    <a:lnTo>
                      <a:pt x="1" y="4"/>
                    </a:lnTo>
                    <a:lnTo>
                      <a:pt x="0" y="4"/>
                    </a:lnTo>
                    <a:lnTo>
                      <a:pt x="2" y="1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1" name="Freeform 393"/>
              <p:cNvSpPr>
                <a:spLocks/>
              </p:cNvSpPr>
              <p:nvPr/>
            </p:nvSpPr>
            <p:spPr bwMode="auto">
              <a:xfrm>
                <a:off x="4408" y="3189"/>
                <a:ext cx="13" cy="11"/>
              </a:xfrm>
              <a:custGeom>
                <a:avLst/>
                <a:gdLst/>
                <a:ahLst/>
                <a:cxnLst>
                  <a:cxn ang="0">
                    <a:pos x="7" y="9"/>
                  </a:cxn>
                  <a:cxn ang="0">
                    <a:pos x="8" y="9"/>
                  </a:cxn>
                  <a:cxn ang="0">
                    <a:pos x="8" y="9"/>
                  </a:cxn>
                  <a:cxn ang="0">
                    <a:pos x="8" y="8"/>
                  </a:cxn>
                  <a:cxn ang="0">
                    <a:pos x="9" y="6"/>
                  </a:cxn>
                  <a:cxn ang="0">
                    <a:pos x="9" y="8"/>
                  </a:cxn>
                  <a:cxn ang="0">
                    <a:pos x="10" y="6"/>
                  </a:cxn>
                  <a:cxn ang="0">
                    <a:pos x="11" y="5"/>
                  </a:cxn>
                  <a:cxn ang="0">
                    <a:pos x="12" y="5"/>
                  </a:cxn>
                  <a:cxn ang="0">
                    <a:pos x="13" y="5"/>
                  </a:cxn>
                  <a:cxn ang="0">
                    <a:pos x="13" y="4"/>
                  </a:cxn>
                  <a:cxn ang="0">
                    <a:pos x="13" y="2"/>
                  </a:cxn>
                  <a:cxn ang="0">
                    <a:pos x="12" y="2"/>
                  </a:cxn>
                  <a:cxn ang="0">
                    <a:pos x="11" y="1"/>
                  </a:cxn>
                  <a:cxn ang="0">
                    <a:pos x="10" y="2"/>
                  </a:cxn>
                  <a:cxn ang="0">
                    <a:pos x="11" y="2"/>
                  </a:cxn>
                  <a:cxn ang="0">
                    <a:pos x="10" y="3"/>
                  </a:cxn>
                  <a:cxn ang="0">
                    <a:pos x="9" y="5"/>
                  </a:cxn>
                  <a:cxn ang="0">
                    <a:pos x="9" y="5"/>
                  </a:cxn>
                  <a:cxn ang="0">
                    <a:pos x="9" y="5"/>
                  </a:cxn>
                  <a:cxn ang="0">
                    <a:pos x="9" y="3"/>
                  </a:cxn>
                  <a:cxn ang="0">
                    <a:pos x="9" y="2"/>
                  </a:cxn>
                  <a:cxn ang="0">
                    <a:pos x="9" y="2"/>
                  </a:cxn>
                  <a:cxn ang="0">
                    <a:pos x="9" y="2"/>
                  </a:cxn>
                  <a:cxn ang="0">
                    <a:pos x="9" y="0"/>
                  </a:cxn>
                  <a:cxn ang="0">
                    <a:pos x="8" y="0"/>
                  </a:cxn>
                  <a:cxn ang="0">
                    <a:pos x="7" y="1"/>
                  </a:cxn>
                  <a:cxn ang="0">
                    <a:pos x="7" y="3"/>
                  </a:cxn>
                  <a:cxn ang="0">
                    <a:pos x="7" y="3"/>
                  </a:cxn>
                  <a:cxn ang="0">
                    <a:pos x="7" y="5"/>
                  </a:cxn>
                  <a:cxn ang="0">
                    <a:pos x="5" y="6"/>
                  </a:cxn>
                  <a:cxn ang="0">
                    <a:pos x="5" y="6"/>
                  </a:cxn>
                  <a:cxn ang="0">
                    <a:pos x="4" y="7"/>
                  </a:cxn>
                  <a:cxn ang="0">
                    <a:pos x="3" y="8"/>
                  </a:cxn>
                  <a:cxn ang="0">
                    <a:pos x="2" y="8"/>
                  </a:cxn>
                  <a:cxn ang="0">
                    <a:pos x="2" y="9"/>
                  </a:cxn>
                  <a:cxn ang="0">
                    <a:pos x="2" y="9"/>
                  </a:cxn>
                  <a:cxn ang="0">
                    <a:pos x="1" y="9"/>
                  </a:cxn>
                  <a:cxn ang="0">
                    <a:pos x="0" y="9"/>
                  </a:cxn>
                  <a:cxn ang="0">
                    <a:pos x="0" y="11"/>
                  </a:cxn>
                  <a:cxn ang="0">
                    <a:pos x="0" y="11"/>
                  </a:cxn>
                  <a:cxn ang="0">
                    <a:pos x="2" y="11"/>
                  </a:cxn>
                  <a:cxn ang="0">
                    <a:pos x="2" y="9"/>
                  </a:cxn>
                  <a:cxn ang="0">
                    <a:pos x="3" y="9"/>
                  </a:cxn>
                  <a:cxn ang="0">
                    <a:pos x="3" y="11"/>
                  </a:cxn>
                  <a:cxn ang="0">
                    <a:pos x="5" y="9"/>
                  </a:cxn>
                  <a:cxn ang="0">
                    <a:pos x="7" y="7"/>
                  </a:cxn>
                  <a:cxn ang="0">
                    <a:pos x="7" y="8"/>
                  </a:cxn>
                  <a:cxn ang="0">
                    <a:pos x="7" y="9"/>
                  </a:cxn>
                </a:cxnLst>
                <a:rect l="0" t="0" r="r" b="b"/>
                <a:pathLst>
                  <a:path w="13" h="11">
                    <a:moveTo>
                      <a:pt x="7" y="9"/>
                    </a:moveTo>
                    <a:lnTo>
                      <a:pt x="8" y="9"/>
                    </a:lnTo>
                    <a:lnTo>
                      <a:pt x="8" y="9"/>
                    </a:lnTo>
                    <a:lnTo>
                      <a:pt x="8" y="8"/>
                    </a:lnTo>
                    <a:lnTo>
                      <a:pt x="9" y="6"/>
                    </a:lnTo>
                    <a:lnTo>
                      <a:pt x="9" y="8"/>
                    </a:lnTo>
                    <a:lnTo>
                      <a:pt x="10" y="6"/>
                    </a:lnTo>
                    <a:lnTo>
                      <a:pt x="11" y="5"/>
                    </a:lnTo>
                    <a:lnTo>
                      <a:pt x="12" y="5"/>
                    </a:lnTo>
                    <a:lnTo>
                      <a:pt x="13" y="5"/>
                    </a:lnTo>
                    <a:lnTo>
                      <a:pt x="13" y="4"/>
                    </a:lnTo>
                    <a:lnTo>
                      <a:pt x="13" y="2"/>
                    </a:lnTo>
                    <a:lnTo>
                      <a:pt x="12" y="2"/>
                    </a:lnTo>
                    <a:lnTo>
                      <a:pt x="11" y="1"/>
                    </a:lnTo>
                    <a:lnTo>
                      <a:pt x="10" y="2"/>
                    </a:lnTo>
                    <a:lnTo>
                      <a:pt x="11" y="2"/>
                    </a:lnTo>
                    <a:lnTo>
                      <a:pt x="10" y="3"/>
                    </a:lnTo>
                    <a:lnTo>
                      <a:pt x="9" y="5"/>
                    </a:lnTo>
                    <a:lnTo>
                      <a:pt x="9" y="5"/>
                    </a:lnTo>
                    <a:lnTo>
                      <a:pt x="9" y="5"/>
                    </a:lnTo>
                    <a:lnTo>
                      <a:pt x="9" y="3"/>
                    </a:lnTo>
                    <a:lnTo>
                      <a:pt x="9" y="2"/>
                    </a:lnTo>
                    <a:lnTo>
                      <a:pt x="9" y="2"/>
                    </a:lnTo>
                    <a:lnTo>
                      <a:pt x="9" y="2"/>
                    </a:lnTo>
                    <a:lnTo>
                      <a:pt x="9" y="0"/>
                    </a:lnTo>
                    <a:lnTo>
                      <a:pt x="8" y="0"/>
                    </a:lnTo>
                    <a:lnTo>
                      <a:pt x="7" y="1"/>
                    </a:lnTo>
                    <a:lnTo>
                      <a:pt x="7" y="3"/>
                    </a:lnTo>
                    <a:lnTo>
                      <a:pt x="7" y="3"/>
                    </a:lnTo>
                    <a:lnTo>
                      <a:pt x="7" y="5"/>
                    </a:lnTo>
                    <a:lnTo>
                      <a:pt x="5" y="6"/>
                    </a:lnTo>
                    <a:lnTo>
                      <a:pt x="5" y="6"/>
                    </a:lnTo>
                    <a:lnTo>
                      <a:pt x="4" y="7"/>
                    </a:lnTo>
                    <a:lnTo>
                      <a:pt x="3" y="8"/>
                    </a:lnTo>
                    <a:lnTo>
                      <a:pt x="2" y="8"/>
                    </a:lnTo>
                    <a:lnTo>
                      <a:pt x="2" y="9"/>
                    </a:lnTo>
                    <a:lnTo>
                      <a:pt x="2" y="9"/>
                    </a:lnTo>
                    <a:lnTo>
                      <a:pt x="1" y="9"/>
                    </a:lnTo>
                    <a:lnTo>
                      <a:pt x="0" y="9"/>
                    </a:lnTo>
                    <a:lnTo>
                      <a:pt x="0" y="11"/>
                    </a:lnTo>
                    <a:lnTo>
                      <a:pt x="0" y="11"/>
                    </a:lnTo>
                    <a:lnTo>
                      <a:pt x="2" y="11"/>
                    </a:lnTo>
                    <a:lnTo>
                      <a:pt x="2" y="9"/>
                    </a:lnTo>
                    <a:lnTo>
                      <a:pt x="3" y="9"/>
                    </a:lnTo>
                    <a:lnTo>
                      <a:pt x="3" y="11"/>
                    </a:lnTo>
                    <a:lnTo>
                      <a:pt x="5" y="9"/>
                    </a:lnTo>
                    <a:lnTo>
                      <a:pt x="7" y="7"/>
                    </a:lnTo>
                    <a:lnTo>
                      <a:pt x="7" y="8"/>
                    </a:lnTo>
                    <a:lnTo>
                      <a:pt x="7"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2" name="Freeform 394"/>
              <p:cNvSpPr>
                <a:spLocks/>
              </p:cNvSpPr>
              <p:nvPr/>
            </p:nvSpPr>
            <p:spPr bwMode="auto">
              <a:xfrm>
                <a:off x="4422" y="3179"/>
                <a:ext cx="6" cy="8"/>
              </a:xfrm>
              <a:custGeom>
                <a:avLst/>
                <a:gdLst/>
                <a:ahLst/>
                <a:cxnLst>
                  <a:cxn ang="0">
                    <a:pos x="0" y="8"/>
                  </a:cxn>
                  <a:cxn ang="0">
                    <a:pos x="1" y="8"/>
                  </a:cxn>
                  <a:cxn ang="0">
                    <a:pos x="1" y="8"/>
                  </a:cxn>
                  <a:cxn ang="0">
                    <a:pos x="3" y="8"/>
                  </a:cxn>
                  <a:cxn ang="0">
                    <a:pos x="3" y="6"/>
                  </a:cxn>
                  <a:cxn ang="0">
                    <a:pos x="4" y="6"/>
                  </a:cxn>
                  <a:cxn ang="0">
                    <a:pos x="4" y="7"/>
                  </a:cxn>
                  <a:cxn ang="0">
                    <a:pos x="6" y="6"/>
                  </a:cxn>
                  <a:cxn ang="0">
                    <a:pos x="6" y="4"/>
                  </a:cxn>
                  <a:cxn ang="0">
                    <a:pos x="6" y="3"/>
                  </a:cxn>
                  <a:cxn ang="0">
                    <a:pos x="6" y="2"/>
                  </a:cxn>
                  <a:cxn ang="0">
                    <a:pos x="6" y="0"/>
                  </a:cxn>
                  <a:cxn ang="0">
                    <a:pos x="5" y="0"/>
                  </a:cxn>
                  <a:cxn ang="0">
                    <a:pos x="4" y="1"/>
                  </a:cxn>
                  <a:cxn ang="0">
                    <a:pos x="4" y="0"/>
                  </a:cxn>
                  <a:cxn ang="0">
                    <a:pos x="4" y="1"/>
                  </a:cxn>
                  <a:cxn ang="0">
                    <a:pos x="4" y="2"/>
                  </a:cxn>
                  <a:cxn ang="0">
                    <a:pos x="3" y="1"/>
                  </a:cxn>
                  <a:cxn ang="0">
                    <a:pos x="2" y="1"/>
                  </a:cxn>
                  <a:cxn ang="0">
                    <a:pos x="3" y="2"/>
                  </a:cxn>
                  <a:cxn ang="0">
                    <a:pos x="2" y="3"/>
                  </a:cxn>
                  <a:cxn ang="0">
                    <a:pos x="2" y="3"/>
                  </a:cxn>
                  <a:cxn ang="0">
                    <a:pos x="1" y="4"/>
                  </a:cxn>
                  <a:cxn ang="0">
                    <a:pos x="1" y="4"/>
                  </a:cxn>
                  <a:cxn ang="0">
                    <a:pos x="1" y="4"/>
                  </a:cxn>
                  <a:cxn ang="0">
                    <a:pos x="2" y="4"/>
                  </a:cxn>
                  <a:cxn ang="0">
                    <a:pos x="1" y="5"/>
                  </a:cxn>
                  <a:cxn ang="0">
                    <a:pos x="1" y="5"/>
                  </a:cxn>
                  <a:cxn ang="0">
                    <a:pos x="0" y="5"/>
                  </a:cxn>
                  <a:cxn ang="0">
                    <a:pos x="1" y="6"/>
                  </a:cxn>
                  <a:cxn ang="0">
                    <a:pos x="2" y="6"/>
                  </a:cxn>
                  <a:cxn ang="0">
                    <a:pos x="1" y="7"/>
                  </a:cxn>
                  <a:cxn ang="0">
                    <a:pos x="0" y="8"/>
                  </a:cxn>
                </a:cxnLst>
                <a:rect l="0" t="0" r="r" b="b"/>
                <a:pathLst>
                  <a:path w="6" h="8">
                    <a:moveTo>
                      <a:pt x="0" y="8"/>
                    </a:moveTo>
                    <a:lnTo>
                      <a:pt x="1" y="8"/>
                    </a:lnTo>
                    <a:lnTo>
                      <a:pt x="1" y="8"/>
                    </a:lnTo>
                    <a:lnTo>
                      <a:pt x="3" y="8"/>
                    </a:lnTo>
                    <a:lnTo>
                      <a:pt x="3" y="6"/>
                    </a:lnTo>
                    <a:lnTo>
                      <a:pt x="4" y="6"/>
                    </a:lnTo>
                    <a:lnTo>
                      <a:pt x="4" y="7"/>
                    </a:lnTo>
                    <a:lnTo>
                      <a:pt x="6" y="6"/>
                    </a:lnTo>
                    <a:lnTo>
                      <a:pt x="6" y="4"/>
                    </a:lnTo>
                    <a:lnTo>
                      <a:pt x="6" y="3"/>
                    </a:lnTo>
                    <a:lnTo>
                      <a:pt x="6" y="2"/>
                    </a:lnTo>
                    <a:lnTo>
                      <a:pt x="6" y="0"/>
                    </a:lnTo>
                    <a:lnTo>
                      <a:pt x="5" y="0"/>
                    </a:lnTo>
                    <a:lnTo>
                      <a:pt x="4" y="1"/>
                    </a:lnTo>
                    <a:lnTo>
                      <a:pt x="4" y="0"/>
                    </a:lnTo>
                    <a:lnTo>
                      <a:pt x="4" y="1"/>
                    </a:lnTo>
                    <a:lnTo>
                      <a:pt x="4" y="2"/>
                    </a:lnTo>
                    <a:lnTo>
                      <a:pt x="3" y="1"/>
                    </a:lnTo>
                    <a:lnTo>
                      <a:pt x="2" y="1"/>
                    </a:lnTo>
                    <a:lnTo>
                      <a:pt x="3" y="2"/>
                    </a:lnTo>
                    <a:lnTo>
                      <a:pt x="2" y="3"/>
                    </a:lnTo>
                    <a:lnTo>
                      <a:pt x="2" y="3"/>
                    </a:lnTo>
                    <a:lnTo>
                      <a:pt x="1" y="4"/>
                    </a:lnTo>
                    <a:lnTo>
                      <a:pt x="1" y="4"/>
                    </a:lnTo>
                    <a:lnTo>
                      <a:pt x="1" y="4"/>
                    </a:lnTo>
                    <a:lnTo>
                      <a:pt x="2" y="4"/>
                    </a:lnTo>
                    <a:lnTo>
                      <a:pt x="1" y="5"/>
                    </a:lnTo>
                    <a:lnTo>
                      <a:pt x="1" y="5"/>
                    </a:lnTo>
                    <a:lnTo>
                      <a:pt x="0" y="5"/>
                    </a:lnTo>
                    <a:lnTo>
                      <a:pt x="1" y="6"/>
                    </a:lnTo>
                    <a:lnTo>
                      <a:pt x="2" y="6"/>
                    </a:lnTo>
                    <a:lnTo>
                      <a:pt x="1" y="7"/>
                    </a:lnTo>
                    <a:lnTo>
                      <a:pt x="0"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3" name="Freeform 395"/>
              <p:cNvSpPr>
                <a:spLocks/>
              </p:cNvSpPr>
              <p:nvPr/>
            </p:nvSpPr>
            <p:spPr bwMode="auto">
              <a:xfrm>
                <a:off x="4437" y="3169"/>
                <a:ext cx="3" cy="3"/>
              </a:xfrm>
              <a:custGeom>
                <a:avLst/>
                <a:gdLst/>
                <a:ahLst/>
                <a:cxnLst>
                  <a:cxn ang="0">
                    <a:pos x="2" y="3"/>
                  </a:cxn>
                  <a:cxn ang="0">
                    <a:pos x="3" y="2"/>
                  </a:cxn>
                  <a:cxn ang="0">
                    <a:pos x="2" y="1"/>
                  </a:cxn>
                  <a:cxn ang="0">
                    <a:pos x="2" y="1"/>
                  </a:cxn>
                  <a:cxn ang="0">
                    <a:pos x="2" y="0"/>
                  </a:cxn>
                  <a:cxn ang="0">
                    <a:pos x="2" y="0"/>
                  </a:cxn>
                  <a:cxn ang="0">
                    <a:pos x="2" y="1"/>
                  </a:cxn>
                  <a:cxn ang="0">
                    <a:pos x="1" y="0"/>
                  </a:cxn>
                  <a:cxn ang="0">
                    <a:pos x="1" y="0"/>
                  </a:cxn>
                  <a:cxn ang="0">
                    <a:pos x="0" y="0"/>
                  </a:cxn>
                  <a:cxn ang="0">
                    <a:pos x="2" y="2"/>
                  </a:cxn>
                  <a:cxn ang="0">
                    <a:pos x="2" y="3"/>
                  </a:cxn>
                </a:cxnLst>
                <a:rect l="0" t="0" r="r" b="b"/>
                <a:pathLst>
                  <a:path w="3" h="3">
                    <a:moveTo>
                      <a:pt x="2" y="3"/>
                    </a:moveTo>
                    <a:lnTo>
                      <a:pt x="3" y="2"/>
                    </a:lnTo>
                    <a:lnTo>
                      <a:pt x="2" y="1"/>
                    </a:lnTo>
                    <a:lnTo>
                      <a:pt x="2" y="1"/>
                    </a:lnTo>
                    <a:lnTo>
                      <a:pt x="2" y="0"/>
                    </a:lnTo>
                    <a:lnTo>
                      <a:pt x="2" y="0"/>
                    </a:lnTo>
                    <a:lnTo>
                      <a:pt x="2" y="1"/>
                    </a:lnTo>
                    <a:lnTo>
                      <a:pt x="1" y="0"/>
                    </a:lnTo>
                    <a:lnTo>
                      <a:pt x="1" y="0"/>
                    </a:lnTo>
                    <a:lnTo>
                      <a:pt x="0" y="0"/>
                    </a:lnTo>
                    <a:lnTo>
                      <a:pt x="2" y="2"/>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4" name="Freeform 396"/>
              <p:cNvSpPr>
                <a:spLocks/>
              </p:cNvSpPr>
              <p:nvPr/>
            </p:nvSpPr>
            <p:spPr bwMode="auto">
              <a:xfrm>
                <a:off x="4625" y="3036"/>
                <a:ext cx="85" cy="79"/>
              </a:xfrm>
              <a:custGeom>
                <a:avLst/>
                <a:gdLst/>
                <a:ahLst/>
                <a:cxnLst>
                  <a:cxn ang="0">
                    <a:pos x="6" y="71"/>
                  </a:cxn>
                  <a:cxn ang="0">
                    <a:pos x="6" y="72"/>
                  </a:cxn>
                  <a:cxn ang="0">
                    <a:pos x="4" y="77"/>
                  </a:cxn>
                  <a:cxn ang="0">
                    <a:pos x="10" y="78"/>
                  </a:cxn>
                  <a:cxn ang="0">
                    <a:pos x="17" y="79"/>
                  </a:cxn>
                  <a:cxn ang="0">
                    <a:pos x="19" y="75"/>
                  </a:cxn>
                  <a:cxn ang="0">
                    <a:pos x="21" y="74"/>
                  </a:cxn>
                  <a:cxn ang="0">
                    <a:pos x="20" y="69"/>
                  </a:cxn>
                  <a:cxn ang="0">
                    <a:pos x="22" y="70"/>
                  </a:cxn>
                  <a:cxn ang="0">
                    <a:pos x="22" y="66"/>
                  </a:cxn>
                  <a:cxn ang="0">
                    <a:pos x="21" y="62"/>
                  </a:cxn>
                  <a:cxn ang="0">
                    <a:pos x="25" y="65"/>
                  </a:cxn>
                  <a:cxn ang="0">
                    <a:pos x="27" y="63"/>
                  </a:cxn>
                  <a:cxn ang="0">
                    <a:pos x="28" y="60"/>
                  </a:cxn>
                  <a:cxn ang="0">
                    <a:pos x="28" y="56"/>
                  </a:cxn>
                  <a:cxn ang="0">
                    <a:pos x="29" y="54"/>
                  </a:cxn>
                  <a:cxn ang="0">
                    <a:pos x="30" y="52"/>
                  </a:cxn>
                  <a:cxn ang="0">
                    <a:pos x="32" y="49"/>
                  </a:cxn>
                  <a:cxn ang="0">
                    <a:pos x="36" y="49"/>
                  </a:cxn>
                  <a:cxn ang="0">
                    <a:pos x="38" y="43"/>
                  </a:cxn>
                  <a:cxn ang="0">
                    <a:pos x="42" y="43"/>
                  </a:cxn>
                  <a:cxn ang="0">
                    <a:pos x="53" y="31"/>
                  </a:cxn>
                  <a:cxn ang="0">
                    <a:pos x="56" y="31"/>
                  </a:cxn>
                  <a:cxn ang="0">
                    <a:pos x="64" y="26"/>
                  </a:cxn>
                  <a:cxn ang="0">
                    <a:pos x="71" y="23"/>
                  </a:cxn>
                  <a:cxn ang="0">
                    <a:pos x="79" y="18"/>
                  </a:cxn>
                  <a:cxn ang="0">
                    <a:pos x="85" y="11"/>
                  </a:cxn>
                  <a:cxn ang="0">
                    <a:pos x="83" y="5"/>
                  </a:cxn>
                  <a:cxn ang="0">
                    <a:pos x="79" y="0"/>
                  </a:cxn>
                  <a:cxn ang="0">
                    <a:pos x="71" y="2"/>
                  </a:cxn>
                  <a:cxn ang="0">
                    <a:pos x="67" y="6"/>
                  </a:cxn>
                  <a:cxn ang="0">
                    <a:pos x="64" y="12"/>
                  </a:cxn>
                  <a:cxn ang="0">
                    <a:pos x="58" y="15"/>
                  </a:cxn>
                  <a:cxn ang="0">
                    <a:pos x="55" y="15"/>
                  </a:cxn>
                  <a:cxn ang="0">
                    <a:pos x="47" y="16"/>
                  </a:cxn>
                  <a:cxn ang="0">
                    <a:pos x="41" y="16"/>
                  </a:cxn>
                  <a:cxn ang="0">
                    <a:pos x="41" y="21"/>
                  </a:cxn>
                  <a:cxn ang="0">
                    <a:pos x="38" y="20"/>
                  </a:cxn>
                  <a:cxn ang="0">
                    <a:pos x="28" y="27"/>
                  </a:cxn>
                  <a:cxn ang="0">
                    <a:pos x="24" y="32"/>
                  </a:cxn>
                  <a:cxn ang="0">
                    <a:pos x="21" y="38"/>
                  </a:cxn>
                  <a:cxn ang="0">
                    <a:pos x="13" y="43"/>
                  </a:cxn>
                  <a:cxn ang="0">
                    <a:pos x="10" y="42"/>
                  </a:cxn>
                  <a:cxn ang="0">
                    <a:pos x="12" y="45"/>
                  </a:cxn>
                  <a:cxn ang="0">
                    <a:pos x="11" y="49"/>
                  </a:cxn>
                  <a:cxn ang="0">
                    <a:pos x="17" y="51"/>
                  </a:cxn>
                  <a:cxn ang="0">
                    <a:pos x="10" y="52"/>
                  </a:cxn>
                  <a:cxn ang="0">
                    <a:pos x="12" y="56"/>
                  </a:cxn>
                  <a:cxn ang="0">
                    <a:pos x="9" y="60"/>
                  </a:cxn>
                  <a:cxn ang="0">
                    <a:pos x="12" y="64"/>
                  </a:cxn>
                  <a:cxn ang="0">
                    <a:pos x="6" y="65"/>
                  </a:cxn>
                  <a:cxn ang="0">
                    <a:pos x="0" y="69"/>
                  </a:cxn>
                </a:cxnLst>
                <a:rect l="0" t="0" r="r" b="b"/>
                <a:pathLst>
                  <a:path w="85" h="79">
                    <a:moveTo>
                      <a:pt x="2" y="71"/>
                    </a:moveTo>
                    <a:lnTo>
                      <a:pt x="2" y="72"/>
                    </a:lnTo>
                    <a:lnTo>
                      <a:pt x="4" y="73"/>
                    </a:lnTo>
                    <a:lnTo>
                      <a:pt x="6" y="71"/>
                    </a:lnTo>
                    <a:lnTo>
                      <a:pt x="6" y="71"/>
                    </a:lnTo>
                    <a:lnTo>
                      <a:pt x="7" y="71"/>
                    </a:lnTo>
                    <a:lnTo>
                      <a:pt x="8" y="71"/>
                    </a:lnTo>
                    <a:lnTo>
                      <a:pt x="8" y="71"/>
                    </a:lnTo>
                    <a:lnTo>
                      <a:pt x="6" y="72"/>
                    </a:lnTo>
                    <a:lnTo>
                      <a:pt x="6" y="72"/>
                    </a:lnTo>
                    <a:lnTo>
                      <a:pt x="4" y="74"/>
                    </a:lnTo>
                    <a:lnTo>
                      <a:pt x="3" y="74"/>
                    </a:lnTo>
                    <a:lnTo>
                      <a:pt x="3" y="75"/>
                    </a:lnTo>
                    <a:lnTo>
                      <a:pt x="4" y="76"/>
                    </a:lnTo>
                    <a:lnTo>
                      <a:pt x="4" y="77"/>
                    </a:lnTo>
                    <a:lnTo>
                      <a:pt x="2" y="78"/>
                    </a:lnTo>
                    <a:lnTo>
                      <a:pt x="4" y="78"/>
                    </a:lnTo>
                    <a:lnTo>
                      <a:pt x="6" y="76"/>
                    </a:lnTo>
                    <a:lnTo>
                      <a:pt x="8" y="76"/>
                    </a:lnTo>
                    <a:lnTo>
                      <a:pt x="10" y="78"/>
                    </a:lnTo>
                    <a:lnTo>
                      <a:pt x="12" y="78"/>
                    </a:lnTo>
                    <a:lnTo>
                      <a:pt x="13" y="79"/>
                    </a:lnTo>
                    <a:lnTo>
                      <a:pt x="15" y="78"/>
                    </a:lnTo>
                    <a:lnTo>
                      <a:pt x="16" y="79"/>
                    </a:lnTo>
                    <a:lnTo>
                      <a:pt x="17" y="79"/>
                    </a:lnTo>
                    <a:lnTo>
                      <a:pt x="17" y="78"/>
                    </a:lnTo>
                    <a:lnTo>
                      <a:pt x="18" y="78"/>
                    </a:lnTo>
                    <a:lnTo>
                      <a:pt x="19" y="77"/>
                    </a:lnTo>
                    <a:lnTo>
                      <a:pt x="20" y="76"/>
                    </a:lnTo>
                    <a:lnTo>
                      <a:pt x="19" y="75"/>
                    </a:lnTo>
                    <a:lnTo>
                      <a:pt x="18" y="74"/>
                    </a:lnTo>
                    <a:lnTo>
                      <a:pt x="17" y="71"/>
                    </a:lnTo>
                    <a:lnTo>
                      <a:pt x="19" y="72"/>
                    </a:lnTo>
                    <a:lnTo>
                      <a:pt x="19" y="73"/>
                    </a:lnTo>
                    <a:lnTo>
                      <a:pt x="21" y="74"/>
                    </a:lnTo>
                    <a:lnTo>
                      <a:pt x="21" y="73"/>
                    </a:lnTo>
                    <a:lnTo>
                      <a:pt x="21" y="73"/>
                    </a:lnTo>
                    <a:lnTo>
                      <a:pt x="21" y="72"/>
                    </a:lnTo>
                    <a:lnTo>
                      <a:pt x="21" y="71"/>
                    </a:lnTo>
                    <a:lnTo>
                      <a:pt x="20" y="69"/>
                    </a:lnTo>
                    <a:lnTo>
                      <a:pt x="18" y="69"/>
                    </a:lnTo>
                    <a:lnTo>
                      <a:pt x="17" y="68"/>
                    </a:lnTo>
                    <a:lnTo>
                      <a:pt x="18" y="67"/>
                    </a:lnTo>
                    <a:lnTo>
                      <a:pt x="21" y="68"/>
                    </a:lnTo>
                    <a:lnTo>
                      <a:pt x="22" y="70"/>
                    </a:lnTo>
                    <a:lnTo>
                      <a:pt x="23" y="70"/>
                    </a:lnTo>
                    <a:lnTo>
                      <a:pt x="23" y="67"/>
                    </a:lnTo>
                    <a:lnTo>
                      <a:pt x="23" y="67"/>
                    </a:lnTo>
                    <a:lnTo>
                      <a:pt x="24" y="67"/>
                    </a:lnTo>
                    <a:lnTo>
                      <a:pt x="22" y="66"/>
                    </a:lnTo>
                    <a:lnTo>
                      <a:pt x="22" y="65"/>
                    </a:lnTo>
                    <a:lnTo>
                      <a:pt x="21" y="64"/>
                    </a:lnTo>
                    <a:lnTo>
                      <a:pt x="20" y="64"/>
                    </a:lnTo>
                    <a:lnTo>
                      <a:pt x="21" y="64"/>
                    </a:lnTo>
                    <a:lnTo>
                      <a:pt x="21" y="62"/>
                    </a:lnTo>
                    <a:lnTo>
                      <a:pt x="21" y="60"/>
                    </a:lnTo>
                    <a:lnTo>
                      <a:pt x="24" y="64"/>
                    </a:lnTo>
                    <a:lnTo>
                      <a:pt x="24" y="64"/>
                    </a:lnTo>
                    <a:lnTo>
                      <a:pt x="24" y="65"/>
                    </a:lnTo>
                    <a:lnTo>
                      <a:pt x="25" y="65"/>
                    </a:lnTo>
                    <a:lnTo>
                      <a:pt x="25" y="64"/>
                    </a:lnTo>
                    <a:lnTo>
                      <a:pt x="25" y="63"/>
                    </a:lnTo>
                    <a:lnTo>
                      <a:pt x="26" y="64"/>
                    </a:lnTo>
                    <a:lnTo>
                      <a:pt x="27" y="63"/>
                    </a:lnTo>
                    <a:lnTo>
                      <a:pt x="27" y="63"/>
                    </a:lnTo>
                    <a:lnTo>
                      <a:pt x="26" y="61"/>
                    </a:lnTo>
                    <a:lnTo>
                      <a:pt x="27" y="61"/>
                    </a:lnTo>
                    <a:lnTo>
                      <a:pt x="28" y="62"/>
                    </a:lnTo>
                    <a:lnTo>
                      <a:pt x="28" y="60"/>
                    </a:lnTo>
                    <a:lnTo>
                      <a:pt x="28" y="60"/>
                    </a:lnTo>
                    <a:lnTo>
                      <a:pt x="28" y="60"/>
                    </a:lnTo>
                    <a:lnTo>
                      <a:pt x="27" y="56"/>
                    </a:lnTo>
                    <a:lnTo>
                      <a:pt x="25" y="55"/>
                    </a:lnTo>
                    <a:lnTo>
                      <a:pt x="25" y="53"/>
                    </a:lnTo>
                    <a:lnTo>
                      <a:pt x="28" y="56"/>
                    </a:lnTo>
                    <a:lnTo>
                      <a:pt x="28" y="57"/>
                    </a:lnTo>
                    <a:lnTo>
                      <a:pt x="29" y="56"/>
                    </a:lnTo>
                    <a:lnTo>
                      <a:pt x="30" y="56"/>
                    </a:lnTo>
                    <a:lnTo>
                      <a:pt x="29" y="55"/>
                    </a:lnTo>
                    <a:lnTo>
                      <a:pt x="29" y="54"/>
                    </a:lnTo>
                    <a:lnTo>
                      <a:pt x="31" y="55"/>
                    </a:lnTo>
                    <a:lnTo>
                      <a:pt x="30" y="54"/>
                    </a:lnTo>
                    <a:lnTo>
                      <a:pt x="30" y="53"/>
                    </a:lnTo>
                    <a:lnTo>
                      <a:pt x="30" y="53"/>
                    </a:lnTo>
                    <a:lnTo>
                      <a:pt x="30" y="52"/>
                    </a:lnTo>
                    <a:lnTo>
                      <a:pt x="31" y="52"/>
                    </a:lnTo>
                    <a:lnTo>
                      <a:pt x="35" y="54"/>
                    </a:lnTo>
                    <a:lnTo>
                      <a:pt x="33" y="52"/>
                    </a:lnTo>
                    <a:lnTo>
                      <a:pt x="32" y="50"/>
                    </a:lnTo>
                    <a:lnTo>
                      <a:pt x="32" y="49"/>
                    </a:lnTo>
                    <a:lnTo>
                      <a:pt x="33" y="50"/>
                    </a:lnTo>
                    <a:lnTo>
                      <a:pt x="35" y="51"/>
                    </a:lnTo>
                    <a:lnTo>
                      <a:pt x="36" y="51"/>
                    </a:lnTo>
                    <a:lnTo>
                      <a:pt x="36" y="50"/>
                    </a:lnTo>
                    <a:lnTo>
                      <a:pt x="36" y="49"/>
                    </a:lnTo>
                    <a:lnTo>
                      <a:pt x="39" y="46"/>
                    </a:lnTo>
                    <a:lnTo>
                      <a:pt x="39" y="45"/>
                    </a:lnTo>
                    <a:lnTo>
                      <a:pt x="38" y="45"/>
                    </a:lnTo>
                    <a:lnTo>
                      <a:pt x="37" y="45"/>
                    </a:lnTo>
                    <a:lnTo>
                      <a:pt x="38" y="43"/>
                    </a:lnTo>
                    <a:lnTo>
                      <a:pt x="38" y="43"/>
                    </a:lnTo>
                    <a:lnTo>
                      <a:pt x="39" y="43"/>
                    </a:lnTo>
                    <a:lnTo>
                      <a:pt x="39" y="44"/>
                    </a:lnTo>
                    <a:lnTo>
                      <a:pt x="40" y="43"/>
                    </a:lnTo>
                    <a:lnTo>
                      <a:pt x="42" y="43"/>
                    </a:lnTo>
                    <a:lnTo>
                      <a:pt x="47" y="36"/>
                    </a:lnTo>
                    <a:lnTo>
                      <a:pt x="48" y="37"/>
                    </a:lnTo>
                    <a:lnTo>
                      <a:pt x="49" y="35"/>
                    </a:lnTo>
                    <a:lnTo>
                      <a:pt x="51" y="34"/>
                    </a:lnTo>
                    <a:lnTo>
                      <a:pt x="53" y="31"/>
                    </a:lnTo>
                    <a:lnTo>
                      <a:pt x="54" y="31"/>
                    </a:lnTo>
                    <a:lnTo>
                      <a:pt x="54" y="31"/>
                    </a:lnTo>
                    <a:lnTo>
                      <a:pt x="54" y="29"/>
                    </a:lnTo>
                    <a:lnTo>
                      <a:pt x="55" y="29"/>
                    </a:lnTo>
                    <a:lnTo>
                      <a:pt x="56" y="31"/>
                    </a:lnTo>
                    <a:lnTo>
                      <a:pt x="57" y="31"/>
                    </a:lnTo>
                    <a:lnTo>
                      <a:pt x="62" y="27"/>
                    </a:lnTo>
                    <a:lnTo>
                      <a:pt x="63" y="26"/>
                    </a:lnTo>
                    <a:lnTo>
                      <a:pt x="63" y="27"/>
                    </a:lnTo>
                    <a:lnTo>
                      <a:pt x="64" y="26"/>
                    </a:lnTo>
                    <a:lnTo>
                      <a:pt x="64" y="25"/>
                    </a:lnTo>
                    <a:lnTo>
                      <a:pt x="65" y="24"/>
                    </a:lnTo>
                    <a:lnTo>
                      <a:pt x="68" y="23"/>
                    </a:lnTo>
                    <a:lnTo>
                      <a:pt x="68" y="23"/>
                    </a:lnTo>
                    <a:lnTo>
                      <a:pt x="71" y="23"/>
                    </a:lnTo>
                    <a:lnTo>
                      <a:pt x="71" y="23"/>
                    </a:lnTo>
                    <a:lnTo>
                      <a:pt x="74" y="22"/>
                    </a:lnTo>
                    <a:lnTo>
                      <a:pt x="78" y="18"/>
                    </a:lnTo>
                    <a:lnTo>
                      <a:pt x="79" y="18"/>
                    </a:lnTo>
                    <a:lnTo>
                      <a:pt x="79" y="18"/>
                    </a:lnTo>
                    <a:lnTo>
                      <a:pt x="81" y="19"/>
                    </a:lnTo>
                    <a:lnTo>
                      <a:pt x="80" y="17"/>
                    </a:lnTo>
                    <a:lnTo>
                      <a:pt x="83" y="13"/>
                    </a:lnTo>
                    <a:lnTo>
                      <a:pt x="85" y="12"/>
                    </a:lnTo>
                    <a:lnTo>
                      <a:pt x="85" y="11"/>
                    </a:lnTo>
                    <a:lnTo>
                      <a:pt x="83" y="11"/>
                    </a:lnTo>
                    <a:lnTo>
                      <a:pt x="84" y="9"/>
                    </a:lnTo>
                    <a:lnTo>
                      <a:pt x="85" y="9"/>
                    </a:lnTo>
                    <a:lnTo>
                      <a:pt x="85" y="7"/>
                    </a:lnTo>
                    <a:lnTo>
                      <a:pt x="83" y="5"/>
                    </a:lnTo>
                    <a:lnTo>
                      <a:pt x="84" y="3"/>
                    </a:lnTo>
                    <a:lnTo>
                      <a:pt x="83" y="2"/>
                    </a:lnTo>
                    <a:lnTo>
                      <a:pt x="82" y="2"/>
                    </a:lnTo>
                    <a:lnTo>
                      <a:pt x="82" y="1"/>
                    </a:lnTo>
                    <a:lnTo>
                      <a:pt x="79" y="0"/>
                    </a:lnTo>
                    <a:lnTo>
                      <a:pt x="75" y="0"/>
                    </a:lnTo>
                    <a:lnTo>
                      <a:pt x="73" y="2"/>
                    </a:lnTo>
                    <a:lnTo>
                      <a:pt x="71" y="1"/>
                    </a:lnTo>
                    <a:lnTo>
                      <a:pt x="71" y="2"/>
                    </a:lnTo>
                    <a:lnTo>
                      <a:pt x="71" y="2"/>
                    </a:lnTo>
                    <a:lnTo>
                      <a:pt x="70" y="4"/>
                    </a:lnTo>
                    <a:lnTo>
                      <a:pt x="69" y="4"/>
                    </a:lnTo>
                    <a:lnTo>
                      <a:pt x="68" y="5"/>
                    </a:lnTo>
                    <a:lnTo>
                      <a:pt x="68" y="5"/>
                    </a:lnTo>
                    <a:lnTo>
                      <a:pt x="67" y="6"/>
                    </a:lnTo>
                    <a:lnTo>
                      <a:pt x="67" y="9"/>
                    </a:lnTo>
                    <a:lnTo>
                      <a:pt x="67" y="10"/>
                    </a:lnTo>
                    <a:lnTo>
                      <a:pt x="66" y="11"/>
                    </a:lnTo>
                    <a:lnTo>
                      <a:pt x="64" y="10"/>
                    </a:lnTo>
                    <a:lnTo>
                      <a:pt x="64" y="12"/>
                    </a:lnTo>
                    <a:lnTo>
                      <a:pt x="62" y="12"/>
                    </a:lnTo>
                    <a:lnTo>
                      <a:pt x="60" y="14"/>
                    </a:lnTo>
                    <a:lnTo>
                      <a:pt x="59" y="14"/>
                    </a:lnTo>
                    <a:lnTo>
                      <a:pt x="59" y="15"/>
                    </a:lnTo>
                    <a:lnTo>
                      <a:pt x="58" y="15"/>
                    </a:lnTo>
                    <a:lnTo>
                      <a:pt x="57" y="16"/>
                    </a:lnTo>
                    <a:lnTo>
                      <a:pt x="57" y="16"/>
                    </a:lnTo>
                    <a:lnTo>
                      <a:pt x="57" y="16"/>
                    </a:lnTo>
                    <a:lnTo>
                      <a:pt x="56" y="15"/>
                    </a:lnTo>
                    <a:lnTo>
                      <a:pt x="55" y="15"/>
                    </a:lnTo>
                    <a:lnTo>
                      <a:pt x="50" y="18"/>
                    </a:lnTo>
                    <a:lnTo>
                      <a:pt x="50" y="17"/>
                    </a:lnTo>
                    <a:lnTo>
                      <a:pt x="49" y="19"/>
                    </a:lnTo>
                    <a:lnTo>
                      <a:pt x="47" y="18"/>
                    </a:lnTo>
                    <a:lnTo>
                      <a:pt x="47" y="16"/>
                    </a:lnTo>
                    <a:lnTo>
                      <a:pt x="42" y="16"/>
                    </a:lnTo>
                    <a:lnTo>
                      <a:pt x="42" y="15"/>
                    </a:lnTo>
                    <a:lnTo>
                      <a:pt x="41" y="16"/>
                    </a:lnTo>
                    <a:lnTo>
                      <a:pt x="41" y="16"/>
                    </a:lnTo>
                    <a:lnTo>
                      <a:pt x="41" y="16"/>
                    </a:lnTo>
                    <a:lnTo>
                      <a:pt x="40" y="16"/>
                    </a:lnTo>
                    <a:lnTo>
                      <a:pt x="40" y="18"/>
                    </a:lnTo>
                    <a:lnTo>
                      <a:pt x="40" y="20"/>
                    </a:lnTo>
                    <a:lnTo>
                      <a:pt x="41" y="20"/>
                    </a:lnTo>
                    <a:lnTo>
                      <a:pt x="41" y="21"/>
                    </a:lnTo>
                    <a:lnTo>
                      <a:pt x="39" y="22"/>
                    </a:lnTo>
                    <a:lnTo>
                      <a:pt x="39" y="23"/>
                    </a:lnTo>
                    <a:lnTo>
                      <a:pt x="37" y="23"/>
                    </a:lnTo>
                    <a:lnTo>
                      <a:pt x="39" y="20"/>
                    </a:lnTo>
                    <a:lnTo>
                      <a:pt x="38" y="20"/>
                    </a:lnTo>
                    <a:lnTo>
                      <a:pt x="35" y="21"/>
                    </a:lnTo>
                    <a:lnTo>
                      <a:pt x="35" y="23"/>
                    </a:lnTo>
                    <a:lnTo>
                      <a:pt x="34" y="23"/>
                    </a:lnTo>
                    <a:lnTo>
                      <a:pt x="28" y="27"/>
                    </a:lnTo>
                    <a:lnTo>
                      <a:pt x="28" y="27"/>
                    </a:lnTo>
                    <a:lnTo>
                      <a:pt x="27" y="30"/>
                    </a:lnTo>
                    <a:lnTo>
                      <a:pt x="27" y="30"/>
                    </a:lnTo>
                    <a:lnTo>
                      <a:pt x="26" y="31"/>
                    </a:lnTo>
                    <a:lnTo>
                      <a:pt x="25" y="31"/>
                    </a:lnTo>
                    <a:lnTo>
                      <a:pt x="24" y="32"/>
                    </a:lnTo>
                    <a:lnTo>
                      <a:pt x="24" y="33"/>
                    </a:lnTo>
                    <a:lnTo>
                      <a:pt x="23" y="34"/>
                    </a:lnTo>
                    <a:lnTo>
                      <a:pt x="23" y="34"/>
                    </a:lnTo>
                    <a:lnTo>
                      <a:pt x="23" y="36"/>
                    </a:lnTo>
                    <a:lnTo>
                      <a:pt x="21" y="38"/>
                    </a:lnTo>
                    <a:lnTo>
                      <a:pt x="18" y="38"/>
                    </a:lnTo>
                    <a:lnTo>
                      <a:pt x="17" y="38"/>
                    </a:lnTo>
                    <a:lnTo>
                      <a:pt x="17" y="40"/>
                    </a:lnTo>
                    <a:lnTo>
                      <a:pt x="16" y="42"/>
                    </a:lnTo>
                    <a:lnTo>
                      <a:pt x="13" y="43"/>
                    </a:lnTo>
                    <a:lnTo>
                      <a:pt x="13" y="42"/>
                    </a:lnTo>
                    <a:lnTo>
                      <a:pt x="13" y="41"/>
                    </a:lnTo>
                    <a:lnTo>
                      <a:pt x="11" y="41"/>
                    </a:lnTo>
                    <a:lnTo>
                      <a:pt x="10" y="42"/>
                    </a:lnTo>
                    <a:lnTo>
                      <a:pt x="10" y="42"/>
                    </a:lnTo>
                    <a:lnTo>
                      <a:pt x="10" y="43"/>
                    </a:lnTo>
                    <a:lnTo>
                      <a:pt x="10" y="44"/>
                    </a:lnTo>
                    <a:lnTo>
                      <a:pt x="10" y="45"/>
                    </a:lnTo>
                    <a:lnTo>
                      <a:pt x="11" y="44"/>
                    </a:lnTo>
                    <a:lnTo>
                      <a:pt x="12" y="45"/>
                    </a:lnTo>
                    <a:lnTo>
                      <a:pt x="12" y="45"/>
                    </a:lnTo>
                    <a:lnTo>
                      <a:pt x="13" y="45"/>
                    </a:lnTo>
                    <a:lnTo>
                      <a:pt x="11" y="48"/>
                    </a:lnTo>
                    <a:lnTo>
                      <a:pt x="10" y="49"/>
                    </a:lnTo>
                    <a:lnTo>
                      <a:pt x="11" y="49"/>
                    </a:lnTo>
                    <a:lnTo>
                      <a:pt x="13" y="49"/>
                    </a:lnTo>
                    <a:lnTo>
                      <a:pt x="14" y="49"/>
                    </a:lnTo>
                    <a:lnTo>
                      <a:pt x="15" y="51"/>
                    </a:lnTo>
                    <a:lnTo>
                      <a:pt x="15" y="51"/>
                    </a:lnTo>
                    <a:lnTo>
                      <a:pt x="17" y="51"/>
                    </a:lnTo>
                    <a:lnTo>
                      <a:pt x="15" y="52"/>
                    </a:lnTo>
                    <a:lnTo>
                      <a:pt x="13" y="51"/>
                    </a:lnTo>
                    <a:lnTo>
                      <a:pt x="11" y="53"/>
                    </a:lnTo>
                    <a:lnTo>
                      <a:pt x="10" y="52"/>
                    </a:lnTo>
                    <a:lnTo>
                      <a:pt x="10" y="52"/>
                    </a:lnTo>
                    <a:lnTo>
                      <a:pt x="10" y="53"/>
                    </a:lnTo>
                    <a:lnTo>
                      <a:pt x="11" y="55"/>
                    </a:lnTo>
                    <a:lnTo>
                      <a:pt x="12" y="56"/>
                    </a:lnTo>
                    <a:lnTo>
                      <a:pt x="13" y="56"/>
                    </a:lnTo>
                    <a:lnTo>
                      <a:pt x="12" y="56"/>
                    </a:lnTo>
                    <a:lnTo>
                      <a:pt x="9" y="57"/>
                    </a:lnTo>
                    <a:lnTo>
                      <a:pt x="9" y="58"/>
                    </a:lnTo>
                    <a:lnTo>
                      <a:pt x="11" y="60"/>
                    </a:lnTo>
                    <a:lnTo>
                      <a:pt x="10" y="60"/>
                    </a:lnTo>
                    <a:lnTo>
                      <a:pt x="9" y="60"/>
                    </a:lnTo>
                    <a:lnTo>
                      <a:pt x="8" y="60"/>
                    </a:lnTo>
                    <a:lnTo>
                      <a:pt x="9" y="61"/>
                    </a:lnTo>
                    <a:lnTo>
                      <a:pt x="13" y="63"/>
                    </a:lnTo>
                    <a:lnTo>
                      <a:pt x="13" y="64"/>
                    </a:lnTo>
                    <a:lnTo>
                      <a:pt x="12" y="64"/>
                    </a:lnTo>
                    <a:lnTo>
                      <a:pt x="10" y="63"/>
                    </a:lnTo>
                    <a:lnTo>
                      <a:pt x="9" y="63"/>
                    </a:lnTo>
                    <a:lnTo>
                      <a:pt x="8" y="62"/>
                    </a:lnTo>
                    <a:lnTo>
                      <a:pt x="6" y="64"/>
                    </a:lnTo>
                    <a:lnTo>
                      <a:pt x="6" y="65"/>
                    </a:lnTo>
                    <a:lnTo>
                      <a:pt x="6" y="66"/>
                    </a:lnTo>
                    <a:lnTo>
                      <a:pt x="3" y="67"/>
                    </a:lnTo>
                    <a:lnTo>
                      <a:pt x="2" y="69"/>
                    </a:lnTo>
                    <a:lnTo>
                      <a:pt x="1" y="69"/>
                    </a:lnTo>
                    <a:lnTo>
                      <a:pt x="0" y="69"/>
                    </a:lnTo>
                    <a:lnTo>
                      <a:pt x="0" y="69"/>
                    </a:lnTo>
                    <a:lnTo>
                      <a:pt x="1" y="71"/>
                    </a:lnTo>
                    <a:lnTo>
                      <a:pt x="2" y="7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5" name="Freeform 397"/>
              <p:cNvSpPr>
                <a:spLocks/>
              </p:cNvSpPr>
              <p:nvPr/>
            </p:nvSpPr>
            <p:spPr bwMode="auto">
              <a:xfrm>
                <a:off x="4617" y="3150"/>
                <a:ext cx="6" cy="8"/>
              </a:xfrm>
              <a:custGeom>
                <a:avLst/>
                <a:gdLst/>
                <a:ahLst/>
                <a:cxnLst>
                  <a:cxn ang="0">
                    <a:pos x="6" y="2"/>
                  </a:cxn>
                  <a:cxn ang="0">
                    <a:pos x="4" y="1"/>
                  </a:cxn>
                  <a:cxn ang="0">
                    <a:pos x="4" y="1"/>
                  </a:cxn>
                  <a:cxn ang="0">
                    <a:pos x="3" y="0"/>
                  </a:cxn>
                  <a:cxn ang="0">
                    <a:pos x="2" y="0"/>
                  </a:cxn>
                  <a:cxn ang="0">
                    <a:pos x="0" y="1"/>
                  </a:cxn>
                  <a:cxn ang="0">
                    <a:pos x="0" y="1"/>
                  </a:cxn>
                  <a:cxn ang="0">
                    <a:pos x="1" y="1"/>
                  </a:cxn>
                  <a:cxn ang="0">
                    <a:pos x="3" y="2"/>
                  </a:cxn>
                  <a:cxn ang="0">
                    <a:pos x="5" y="8"/>
                  </a:cxn>
                  <a:cxn ang="0">
                    <a:pos x="6" y="8"/>
                  </a:cxn>
                  <a:cxn ang="0">
                    <a:pos x="5" y="5"/>
                  </a:cxn>
                  <a:cxn ang="0">
                    <a:pos x="5" y="4"/>
                  </a:cxn>
                  <a:cxn ang="0">
                    <a:pos x="6" y="2"/>
                  </a:cxn>
                </a:cxnLst>
                <a:rect l="0" t="0" r="r" b="b"/>
                <a:pathLst>
                  <a:path w="6" h="8">
                    <a:moveTo>
                      <a:pt x="6" y="2"/>
                    </a:moveTo>
                    <a:lnTo>
                      <a:pt x="4" y="1"/>
                    </a:lnTo>
                    <a:lnTo>
                      <a:pt x="4" y="1"/>
                    </a:lnTo>
                    <a:lnTo>
                      <a:pt x="3" y="0"/>
                    </a:lnTo>
                    <a:lnTo>
                      <a:pt x="2" y="0"/>
                    </a:lnTo>
                    <a:lnTo>
                      <a:pt x="0" y="1"/>
                    </a:lnTo>
                    <a:lnTo>
                      <a:pt x="0" y="1"/>
                    </a:lnTo>
                    <a:lnTo>
                      <a:pt x="1" y="1"/>
                    </a:lnTo>
                    <a:lnTo>
                      <a:pt x="3" y="2"/>
                    </a:lnTo>
                    <a:lnTo>
                      <a:pt x="5" y="8"/>
                    </a:lnTo>
                    <a:lnTo>
                      <a:pt x="6" y="8"/>
                    </a:lnTo>
                    <a:lnTo>
                      <a:pt x="5" y="5"/>
                    </a:lnTo>
                    <a:lnTo>
                      <a:pt x="5" y="4"/>
                    </a:lnTo>
                    <a:lnTo>
                      <a:pt x="6"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6" name="Freeform 398"/>
              <p:cNvSpPr>
                <a:spLocks/>
              </p:cNvSpPr>
              <p:nvPr/>
            </p:nvSpPr>
            <p:spPr bwMode="auto">
              <a:xfrm>
                <a:off x="4652" y="3165"/>
                <a:ext cx="11" cy="12"/>
              </a:xfrm>
              <a:custGeom>
                <a:avLst/>
                <a:gdLst/>
                <a:ahLst/>
                <a:cxnLst>
                  <a:cxn ang="0">
                    <a:pos x="7" y="12"/>
                  </a:cxn>
                  <a:cxn ang="0">
                    <a:pos x="8" y="12"/>
                  </a:cxn>
                  <a:cxn ang="0">
                    <a:pos x="8" y="11"/>
                  </a:cxn>
                  <a:cxn ang="0">
                    <a:pos x="9" y="12"/>
                  </a:cxn>
                  <a:cxn ang="0">
                    <a:pos x="10" y="12"/>
                  </a:cxn>
                  <a:cxn ang="0">
                    <a:pos x="11" y="11"/>
                  </a:cxn>
                  <a:cxn ang="0">
                    <a:pos x="11" y="10"/>
                  </a:cxn>
                  <a:cxn ang="0">
                    <a:pos x="7" y="4"/>
                  </a:cxn>
                  <a:cxn ang="0">
                    <a:pos x="5" y="4"/>
                  </a:cxn>
                  <a:cxn ang="0">
                    <a:pos x="4" y="2"/>
                  </a:cxn>
                  <a:cxn ang="0">
                    <a:pos x="4" y="2"/>
                  </a:cxn>
                  <a:cxn ang="0">
                    <a:pos x="3" y="0"/>
                  </a:cxn>
                  <a:cxn ang="0">
                    <a:pos x="1" y="0"/>
                  </a:cxn>
                  <a:cxn ang="0">
                    <a:pos x="1" y="3"/>
                  </a:cxn>
                  <a:cxn ang="0">
                    <a:pos x="1" y="3"/>
                  </a:cxn>
                  <a:cxn ang="0">
                    <a:pos x="2" y="4"/>
                  </a:cxn>
                  <a:cxn ang="0">
                    <a:pos x="1" y="4"/>
                  </a:cxn>
                  <a:cxn ang="0">
                    <a:pos x="0" y="4"/>
                  </a:cxn>
                  <a:cxn ang="0">
                    <a:pos x="0" y="4"/>
                  </a:cxn>
                  <a:cxn ang="0">
                    <a:pos x="1" y="5"/>
                  </a:cxn>
                  <a:cxn ang="0">
                    <a:pos x="1" y="6"/>
                  </a:cxn>
                  <a:cxn ang="0">
                    <a:pos x="1" y="7"/>
                  </a:cxn>
                  <a:cxn ang="0">
                    <a:pos x="1" y="7"/>
                  </a:cxn>
                  <a:cxn ang="0">
                    <a:pos x="4" y="11"/>
                  </a:cxn>
                  <a:cxn ang="0">
                    <a:pos x="4" y="11"/>
                  </a:cxn>
                  <a:cxn ang="0">
                    <a:pos x="2" y="8"/>
                  </a:cxn>
                  <a:cxn ang="0">
                    <a:pos x="4" y="10"/>
                  </a:cxn>
                  <a:cxn ang="0">
                    <a:pos x="5" y="10"/>
                  </a:cxn>
                  <a:cxn ang="0">
                    <a:pos x="6" y="11"/>
                  </a:cxn>
                  <a:cxn ang="0">
                    <a:pos x="6" y="11"/>
                  </a:cxn>
                  <a:cxn ang="0">
                    <a:pos x="7" y="12"/>
                  </a:cxn>
                </a:cxnLst>
                <a:rect l="0" t="0" r="r" b="b"/>
                <a:pathLst>
                  <a:path w="11" h="12">
                    <a:moveTo>
                      <a:pt x="7" y="12"/>
                    </a:moveTo>
                    <a:lnTo>
                      <a:pt x="8" y="12"/>
                    </a:lnTo>
                    <a:lnTo>
                      <a:pt x="8" y="11"/>
                    </a:lnTo>
                    <a:lnTo>
                      <a:pt x="9" y="12"/>
                    </a:lnTo>
                    <a:lnTo>
                      <a:pt x="10" y="12"/>
                    </a:lnTo>
                    <a:lnTo>
                      <a:pt x="11" y="11"/>
                    </a:lnTo>
                    <a:lnTo>
                      <a:pt x="11" y="10"/>
                    </a:lnTo>
                    <a:lnTo>
                      <a:pt x="7" y="4"/>
                    </a:lnTo>
                    <a:lnTo>
                      <a:pt x="5" y="4"/>
                    </a:lnTo>
                    <a:lnTo>
                      <a:pt x="4" y="2"/>
                    </a:lnTo>
                    <a:lnTo>
                      <a:pt x="4" y="2"/>
                    </a:lnTo>
                    <a:lnTo>
                      <a:pt x="3" y="0"/>
                    </a:lnTo>
                    <a:lnTo>
                      <a:pt x="1" y="0"/>
                    </a:lnTo>
                    <a:lnTo>
                      <a:pt x="1" y="3"/>
                    </a:lnTo>
                    <a:lnTo>
                      <a:pt x="1" y="3"/>
                    </a:lnTo>
                    <a:lnTo>
                      <a:pt x="2" y="4"/>
                    </a:lnTo>
                    <a:lnTo>
                      <a:pt x="1" y="4"/>
                    </a:lnTo>
                    <a:lnTo>
                      <a:pt x="0" y="4"/>
                    </a:lnTo>
                    <a:lnTo>
                      <a:pt x="0" y="4"/>
                    </a:lnTo>
                    <a:lnTo>
                      <a:pt x="1" y="5"/>
                    </a:lnTo>
                    <a:lnTo>
                      <a:pt x="1" y="6"/>
                    </a:lnTo>
                    <a:lnTo>
                      <a:pt x="1" y="7"/>
                    </a:lnTo>
                    <a:lnTo>
                      <a:pt x="1" y="7"/>
                    </a:lnTo>
                    <a:lnTo>
                      <a:pt x="4" y="11"/>
                    </a:lnTo>
                    <a:lnTo>
                      <a:pt x="4" y="11"/>
                    </a:lnTo>
                    <a:lnTo>
                      <a:pt x="2" y="8"/>
                    </a:lnTo>
                    <a:lnTo>
                      <a:pt x="4" y="10"/>
                    </a:lnTo>
                    <a:lnTo>
                      <a:pt x="5" y="10"/>
                    </a:lnTo>
                    <a:lnTo>
                      <a:pt x="6" y="11"/>
                    </a:lnTo>
                    <a:lnTo>
                      <a:pt x="6" y="11"/>
                    </a:lnTo>
                    <a:lnTo>
                      <a:pt x="7" y="1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7" name="Freeform 399"/>
              <p:cNvSpPr>
                <a:spLocks/>
              </p:cNvSpPr>
              <p:nvPr/>
            </p:nvSpPr>
            <p:spPr bwMode="auto">
              <a:xfrm>
                <a:off x="4613" y="3113"/>
                <a:ext cx="34" cy="51"/>
              </a:xfrm>
              <a:custGeom>
                <a:avLst/>
                <a:gdLst/>
                <a:ahLst/>
                <a:cxnLst>
                  <a:cxn ang="0">
                    <a:pos x="4" y="34"/>
                  </a:cxn>
                  <a:cxn ang="0">
                    <a:pos x="6" y="34"/>
                  </a:cxn>
                  <a:cxn ang="0">
                    <a:pos x="7" y="33"/>
                  </a:cxn>
                  <a:cxn ang="0">
                    <a:pos x="9" y="35"/>
                  </a:cxn>
                  <a:cxn ang="0">
                    <a:pos x="11" y="34"/>
                  </a:cxn>
                  <a:cxn ang="0">
                    <a:pos x="14" y="35"/>
                  </a:cxn>
                  <a:cxn ang="0">
                    <a:pos x="11" y="38"/>
                  </a:cxn>
                  <a:cxn ang="0">
                    <a:pos x="14" y="40"/>
                  </a:cxn>
                  <a:cxn ang="0">
                    <a:pos x="16" y="41"/>
                  </a:cxn>
                  <a:cxn ang="0">
                    <a:pos x="14" y="41"/>
                  </a:cxn>
                  <a:cxn ang="0">
                    <a:pos x="12" y="42"/>
                  </a:cxn>
                  <a:cxn ang="0">
                    <a:pos x="13" y="46"/>
                  </a:cxn>
                  <a:cxn ang="0">
                    <a:pos x="14" y="46"/>
                  </a:cxn>
                  <a:cxn ang="0">
                    <a:pos x="18" y="47"/>
                  </a:cxn>
                  <a:cxn ang="0">
                    <a:pos x="18" y="47"/>
                  </a:cxn>
                  <a:cxn ang="0">
                    <a:pos x="21" y="50"/>
                  </a:cxn>
                  <a:cxn ang="0">
                    <a:pos x="22" y="48"/>
                  </a:cxn>
                  <a:cxn ang="0">
                    <a:pos x="24" y="48"/>
                  </a:cxn>
                  <a:cxn ang="0">
                    <a:pos x="25" y="49"/>
                  </a:cxn>
                  <a:cxn ang="0">
                    <a:pos x="28" y="50"/>
                  </a:cxn>
                  <a:cxn ang="0">
                    <a:pos x="26" y="48"/>
                  </a:cxn>
                  <a:cxn ang="0">
                    <a:pos x="28" y="48"/>
                  </a:cxn>
                  <a:cxn ang="0">
                    <a:pos x="29" y="48"/>
                  </a:cxn>
                  <a:cxn ang="0">
                    <a:pos x="31" y="50"/>
                  </a:cxn>
                  <a:cxn ang="0">
                    <a:pos x="30" y="48"/>
                  </a:cxn>
                  <a:cxn ang="0">
                    <a:pos x="33" y="48"/>
                  </a:cxn>
                  <a:cxn ang="0">
                    <a:pos x="33" y="46"/>
                  </a:cxn>
                  <a:cxn ang="0">
                    <a:pos x="25" y="39"/>
                  </a:cxn>
                  <a:cxn ang="0">
                    <a:pos x="22" y="27"/>
                  </a:cxn>
                  <a:cxn ang="0">
                    <a:pos x="22" y="23"/>
                  </a:cxn>
                  <a:cxn ang="0">
                    <a:pos x="22" y="18"/>
                  </a:cxn>
                  <a:cxn ang="0">
                    <a:pos x="22" y="16"/>
                  </a:cxn>
                  <a:cxn ang="0">
                    <a:pos x="25" y="13"/>
                  </a:cxn>
                  <a:cxn ang="0">
                    <a:pos x="22" y="11"/>
                  </a:cxn>
                  <a:cxn ang="0">
                    <a:pos x="26" y="10"/>
                  </a:cxn>
                  <a:cxn ang="0">
                    <a:pos x="25" y="8"/>
                  </a:cxn>
                  <a:cxn ang="0">
                    <a:pos x="27" y="8"/>
                  </a:cxn>
                  <a:cxn ang="0">
                    <a:pos x="28" y="5"/>
                  </a:cxn>
                  <a:cxn ang="0">
                    <a:pos x="25" y="3"/>
                  </a:cxn>
                  <a:cxn ang="0">
                    <a:pos x="21" y="1"/>
                  </a:cxn>
                  <a:cxn ang="0">
                    <a:pos x="16" y="1"/>
                  </a:cxn>
                  <a:cxn ang="0">
                    <a:pos x="12" y="2"/>
                  </a:cxn>
                  <a:cxn ang="0">
                    <a:pos x="9" y="6"/>
                  </a:cxn>
                  <a:cxn ang="0">
                    <a:pos x="9" y="8"/>
                  </a:cxn>
                  <a:cxn ang="0">
                    <a:pos x="11" y="8"/>
                  </a:cxn>
                  <a:cxn ang="0">
                    <a:pos x="7" y="9"/>
                  </a:cxn>
                  <a:cxn ang="0">
                    <a:pos x="7" y="14"/>
                  </a:cxn>
                  <a:cxn ang="0">
                    <a:pos x="7" y="16"/>
                  </a:cxn>
                  <a:cxn ang="0">
                    <a:pos x="8" y="16"/>
                  </a:cxn>
                  <a:cxn ang="0">
                    <a:pos x="7" y="19"/>
                  </a:cxn>
                  <a:cxn ang="0">
                    <a:pos x="7" y="20"/>
                  </a:cxn>
                  <a:cxn ang="0">
                    <a:pos x="5" y="23"/>
                  </a:cxn>
                  <a:cxn ang="0">
                    <a:pos x="4" y="23"/>
                  </a:cxn>
                  <a:cxn ang="0">
                    <a:pos x="2" y="23"/>
                  </a:cxn>
                  <a:cxn ang="0">
                    <a:pos x="0" y="31"/>
                  </a:cxn>
                </a:cxnLst>
                <a:rect l="0" t="0" r="r" b="b"/>
                <a:pathLst>
                  <a:path w="34" h="51">
                    <a:moveTo>
                      <a:pt x="2" y="34"/>
                    </a:moveTo>
                    <a:lnTo>
                      <a:pt x="3" y="34"/>
                    </a:lnTo>
                    <a:lnTo>
                      <a:pt x="4" y="34"/>
                    </a:lnTo>
                    <a:lnTo>
                      <a:pt x="4" y="34"/>
                    </a:lnTo>
                    <a:lnTo>
                      <a:pt x="5" y="33"/>
                    </a:lnTo>
                    <a:lnTo>
                      <a:pt x="6" y="34"/>
                    </a:lnTo>
                    <a:lnTo>
                      <a:pt x="6" y="34"/>
                    </a:lnTo>
                    <a:lnTo>
                      <a:pt x="7" y="32"/>
                    </a:lnTo>
                    <a:lnTo>
                      <a:pt x="7" y="33"/>
                    </a:lnTo>
                    <a:lnTo>
                      <a:pt x="7" y="35"/>
                    </a:lnTo>
                    <a:lnTo>
                      <a:pt x="8" y="35"/>
                    </a:lnTo>
                    <a:lnTo>
                      <a:pt x="9" y="35"/>
                    </a:lnTo>
                    <a:lnTo>
                      <a:pt x="9" y="34"/>
                    </a:lnTo>
                    <a:lnTo>
                      <a:pt x="10" y="35"/>
                    </a:lnTo>
                    <a:lnTo>
                      <a:pt x="11" y="34"/>
                    </a:lnTo>
                    <a:lnTo>
                      <a:pt x="11" y="38"/>
                    </a:lnTo>
                    <a:lnTo>
                      <a:pt x="12" y="36"/>
                    </a:lnTo>
                    <a:lnTo>
                      <a:pt x="14" y="35"/>
                    </a:lnTo>
                    <a:lnTo>
                      <a:pt x="12" y="38"/>
                    </a:lnTo>
                    <a:lnTo>
                      <a:pt x="12" y="38"/>
                    </a:lnTo>
                    <a:lnTo>
                      <a:pt x="11" y="38"/>
                    </a:lnTo>
                    <a:lnTo>
                      <a:pt x="11" y="39"/>
                    </a:lnTo>
                    <a:lnTo>
                      <a:pt x="12" y="40"/>
                    </a:lnTo>
                    <a:lnTo>
                      <a:pt x="14" y="40"/>
                    </a:lnTo>
                    <a:lnTo>
                      <a:pt x="15" y="41"/>
                    </a:lnTo>
                    <a:lnTo>
                      <a:pt x="14" y="41"/>
                    </a:lnTo>
                    <a:lnTo>
                      <a:pt x="16" y="41"/>
                    </a:lnTo>
                    <a:lnTo>
                      <a:pt x="15" y="41"/>
                    </a:lnTo>
                    <a:lnTo>
                      <a:pt x="14" y="42"/>
                    </a:lnTo>
                    <a:lnTo>
                      <a:pt x="14" y="41"/>
                    </a:lnTo>
                    <a:lnTo>
                      <a:pt x="14" y="42"/>
                    </a:lnTo>
                    <a:lnTo>
                      <a:pt x="14" y="43"/>
                    </a:lnTo>
                    <a:lnTo>
                      <a:pt x="12" y="42"/>
                    </a:lnTo>
                    <a:lnTo>
                      <a:pt x="12" y="42"/>
                    </a:lnTo>
                    <a:lnTo>
                      <a:pt x="13" y="43"/>
                    </a:lnTo>
                    <a:lnTo>
                      <a:pt x="13" y="46"/>
                    </a:lnTo>
                    <a:lnTo>
                      <a:pt x="13" y="46"/>
                    </a:lnTo>
                    <a:lnTo>
                      <a:pt x="14" y="47"/>
                    </a:lnTo>
                    <a:lnTo>
                      <a:pt x="14" y="46"/>
                    </a:lnTo>
                    <a:lnTo>
                      <a:pt x="14" y="47"/>
                    </a:lnTo>
                    <a:lnTo>
                      <a:pt x="15" y="48"/>
                    </a:lnTo>
                    <a:lnTo>
                      <a:pt x="18" y="47"/>
                    </a:lnTo>
                    <a:lnTo>
                      <a:pt x="19" y="47"/>
                    </a:lnTo>
                    <a:lnTo>
                      <a:pt x="19" y="47"/>
                    </a:lnTo>
                    <a:lnTo>
                      <a:pt x="18" y="47"/>
                    </a:lnTo>
                    <a:lnTo>
                      <a:pt x="18" y="48"/>
                    </a:lnTo>
                    <a:lnTo>
                      <a:pt x="21" y="50"/>
                    </a:lnTo>
                    <a:lnTo>
                      <a:pt x="21" y="50"/>
                    </a:lnTo>
                    <a:lnTo>
                      <a:pt x="21" y="49"/>
                    </a:lnTo>
                    <a:lnTo>
                      <a:pt x="22" y="48"/>
                    </a:lnTo>
                    <a:lnTo>
                      <a:pt x="22" y="48"/>
                    </a:lnTo>
                    <a:lnTo>
                      <a:pt x="22" y="48"/>
                    </a:lnTo>
                    <a:lnTo>
                      <a:pt x="23" y="48"/>
                    </a:lnTo>
                    <a:lnTo>
                      <a:pt x="24" y="48"/>
                    </a:lnTo>
                    <a:lnTo>
                      <a:pt x="25" y="49"/>
                    </a:lnTo>
                    <a:lnTo>
                      <a:pt x="25" y="50"/>
                    </a:lnTo>
                    <a:lnTo>
                      <a:pt x="25" y="49"/>
                    </a:lnTo>
                    <a:lnTo>
                      <a:pt x="25" y="49"/>
                    </a:lnTo>
                    <a:lnTo>
                      <a:pt x="26" y="50"/>
                    </a:lnTo>
                    <a:lnTo>
                      <a:pt x="28" y="50"/>
                    </a:lnTo>
                    <a:lnTo>
                      <a:pt x="27" y="48"/>
                    </a:lnTo>
                    <a:lnTo>
                      <a:pt x="27" y="49"/>
                    </a:lnTo>
                    <a:lnTo>
                      <a:pt x="26" y="48"/>
                    </a:lnTo>
                    <a:lnTo>
                      <a:pt x="26" y="48"/>
                    </a:lnTo>
                    <a:lnTo>
                      <a:pt x="26" y="48"/>
                    </a:lnTo>
                    <a:lnTo>
                      <a:pt x="28" y="48"/>
                    </a:lnTo>
                    <a:lnTo>
                      <a:pt x="29" y="47"/>
                    </a:lnTo>
                    <a:lnTo>
                      <a:pt x="29" y="48"/>
                    </a:lnTo>
                    <a:lnTo>
                      <a:pt x="29" y="48"/>
                    </a:lnTo>
                    <a:lnTo>
                      <a:pt x="30" y="50"/>
                    </a:lnTo>
                    <a:lnTo>
                      <a:pt x="31" y="51"/>
                    </a:lnTo>
                    <a:lnTo>
                      <a:pt x="31" y="50"/>
                    </a:lnTo>
                    <a:lnTo>
                      <a:pt x="32" y="50"/>
                    </a:lnTo>
                    <a:lnTo>
                      <a:pt x="29" y="49"/>
                    </a:lnTo>
                    <a:lnTo>
                      <a:pt x="30" y="48"/>
                    </a:lnTo>
                    <a:lnTo>
                      <a:pt x="33" y="49"/>
                    </a:lnTo>
                    <a:lnTo>
                      <a:pt x="33" y="48"/>
                    </a:lnTo>
                    <a:lnTo>
                      <a:pt x="33" y="48"/>
                    </a:lnTo>
                    <a:lnTo>
                      <a:pt x="34" y="48"/>
                    </a:lnTo>
                    <a:lnTo>
                      <a:pt x="33" y="46"/>
                    </a:lnTo>
                    <a:lnTo>
                      <a:pt x="33" y="46"/>
                    </a:lnTo>
                    <a:lnTo>
                      <a:pt x="29" y="44"/>
                    </a:lnTo>
                    <a:lnTo>
                      <a:pt x="29" y="44"/>
                    </a:lnTo>
                    <a:lnTo>
                      <a:pt x="25" y="39"/>
                    </a:lnTo>
                    <a:lnTo>
                      <a:pt x="25" y="38"/>
                    </a:lnTo>
                    <a:lnTo>
                      <a:pt x="23" y="34"/>
                    </a:lnTo>
                    <a:lnTo>
                      <a:pt x="22" y="27"/>
                    </a:lnTo>
                    <a:lnTo>
                      <a:pt x="22" y="27"/>
                    </a:lnTo>
                    <a:lnTo>
                      <a:pt x="22" y="26"/>
                    </a:lnTo>
                    <a:lnTo>
                      <a:pt x="22" y="23"/>
                    </a:lnTo>
                    <a:lnTo>
                      <a:pt x="22" y="21"/>
                    </a:lnTo>
                    <a:lnTo>
                      <a:pt x="22" y="18"/>
                    </a:lnTo>
                    <a:lnTo>
                      <a:pt x="22" y="18"/>
                    </a:lnTo>
                    <a:lnTo>
                      <a:pt x="22" y="16"/>
                    </a:lnTo>
                    <a:lnTo>
                      <a:pt x="22" y="16"/>
                    </a:lnTo>
                    <a:lnTo>
                      <a:pt x="22" y="16"/>
                    </a:lnTo>
                    <a:lnTo>
                      <a:pt x="23" y="16"/>
                    </a:lnTo>
                    <a:lnTo>
                      <a:pt x="24" y="14"/>
                    </a:lnTo>
                    <a:lnTo>
                      <a:pt x="25" y="13"/>
                    </a:lnTo>
                    <a:lnTo>
                      <a:pt x="24" y="12"/>
                    </a:lnTo>
                    <a:lnTo>
                      <a:pt x="22" y="12"/>
                    </a:lnTo>
                    <a:lnTo>
                      <a:pt x="22" y="11"/>
                    </a:lnTo>
                    <a:lnTo>
                      <a:pt x="25" y="12"/>
                    </a:lnTo>
                    <a:lnTo>
                      <a:pt x="25" y="11"/>
                    </a:lnTo>
                    <a:lnTo>
                      <a:pt x="26" y="10"/>
                    </a:lnTo>
                    <a:lnTo>
                      <a:pt x="27" y="9"/>
                    </a:lnTo>
                    <a:lnTo>
                      <a:pt x="26" y="8"/>
                    </a:lnTo>
                    <a:lnTo>
                      <a:pt x="25" y="8"/>
                    </a:lnTo>
                    <a:lnTo>
                      <a:pt x="23" y="8"/>
                    </a:lnTo>
                    <a:lnTo>
                      <a:pt x="25" y="7"/>
                    </a:lnTo>
                    <a:lnTo>
                      <a:pt x="27" y="8"/>
                    </a:lnTo>
                    <a:lnTo>
                      <a:pt x="27" y="7"/>
                    </a:lnTo>
                    <a:lnTo>
                      <a:pt x="25" y="6"/>
                    </a:lnTo>
                    <a:lnTo>
                      <a:pt x="28" y="5"/>
                    </a:lnTo>
                    <a:lnTo>
                      <a:pt x="28" y="5"/>
                    </a:lnTo>
                    <a:lnTo>
                      <a:pt x="27" y="3"/>
                    </a:lnTo>
                    <a:lnTo>
                      <a:pt x="25" y="3"/>
                    </a:lnTo>
                    <a:lnTo>
                      <a:pt x="23" y="1"/>
                    </a:lnTo>
                    <a:lnTo>
                      <a:pt x="22" y="1"/>
                    </a:lnTo>
                    <a:lnTo>
                      <a:pt x="21" y="1"/>
                    </a:lnTo>
                    <a:lnTo>
                      <a:pt x="20" y="0"/>
                    </a:lnTo>
                    <a:lnTo>
                      <a:pt x="18" y="0"/>
                    </a:lnTo>
                    <a:lnTo>
                      <a:pt x="16" y="1"/>
                    </a:lnTo>
                    <a:lnTo>
                      <a:pt x="15" y="2"/>
                    </a:lnTo>
                    <a:lnTo>
                      <a:pt x="13" y="1"/>
                    </a:lnTo>
                    <a:lnTo>
                      <a:pt x="12" y="2"/>
                    </a:lnTo>
                    <a:lnTo>
                      <a:pt x="11" y="3"/>
                    </a:lnTo>
                    <a:lnTo>
                      <a:pt x="9" y="5"/>
                    </a:lnTo>
                    <a:lnTo>
                      <a:pt x="9" y="6"/>
                    </a:lnTo>
                    <a:lnTo>
                      <a:pt x="10" y="6"/>
                    </a:lnTo>
                    <a:lnTo>
                      <a:pt x="10" y="7"/>
                    </a:lnTo>
                    <a:lnTo>
                      <a:pt x="9" y="8"/>
                    </a:lnTo>
                    <a:lnTo>
                      <a:pt x="9" y="8"/>
                    </a:lnTo>
                    <a:lnTo>
                      <a:pt x="10" y="8"/>
                    </a:lnTo>
                    <a:lnTo>
                      <a:pt x="11" y="8"/>
                    </a:lnTo>
                    <a:lnTo>
                      <a:pt x="9" y="9"/>
                    </a:lnTo>
                    <a:lnTo>
                      <a:pt x="8" y="9"/>
                    </a:lnTo>
                    <a:lnTo>
                      <a:pt x="7" y="9"/>
                    </a:lnTo>
                    <a:lnTo>
                      <a:pt x="6" y="11"/>
                    </a:lnTo>
                    <a:lnTo>
                      <a:pt x="5" y="12"/>
                    </a:lnTo>
                    <a:lnTo>
                      <a:pt x="7" y="14"/>
                    </a:lnTo>
                    <a:lnTo>
                      <a:pt x="7" y="14"/>
                    </a:lnTo>
                    <a:lnTo>
                      <a:pt x="7" y="16"/>
                    </a:lnTo>
                    <a:lnTo>
                      <a:pt x="7" y="16"/>
                    </a:lnTo>
                    <a:lnTo>
                      <a:pt x="9" y="15"/>
                    </a:lnTo>
                    <a:lnTo>
                      <a:pt x="8" y="16"/>
                    </a:lnTo>
                    <a:lnTo>
                      <a:pt x="8" y="16"/>
                    </a:lnTo>
                    <a:lnTo>
                      <a:pt x="7" y="17"/>
                    </a:lnTo>
                    <a:lnTo>
                      <a:pt x="7" y="17"/>
                    </a:lnTo>
                    <a:lnTo>
                      <a:pt x="7" y="19"/>
                    </a:lnTo>
                    <a:lnTo>
                      <a:pt x="6" y="19"/>
                    </a:lnTo>
                    <a:lnTo>
                      <a:pt x="7" y="19"/>
                    </a:lnTo>
                    <a:lnTo>
                      <a:pt x="7" y="20"/>
                    </a:lnTo>
                    <a:lnTo>
                      <a:pt x="6" y="20"/>
                    </a:lnTo>
                    <a:lnTo>
                      <a:pt x="6" y="23"/>
                    </a:lnTo>
                    <a:lnTo>
                      <a:pt x="5" y="23"/>
                    </a:lnTo>
                    <a:lnTo>
                      <a:pt x="5" y="25"/>
                    </a:lnTo>
                    <a:lnTo>
                      <a:pt x="4" y="24"/>
                    </a:lnTo>
                    <a:lnTo>
                      <a:pt x="4" y="23"/>
                    </a:lnTo>
                    <a:lnTo>
                      <a:pt x="4" y="23"/>
                    </a:lnTo>
                    <a:lnTo>
                      <a:pt x="3" y="24"/>
                    </a:lnTo>
                    <a:lnTo>
                      <a:pt x="2" y="23"/>
                    </a:lnTo>
                    <a:lnTo>
                      <a:pt x="0" y="25"/>
                    </a:lnTo>
                    <a:lnTo>
                      <a:pt x="0" y="26"/>
                    </a:lnTo>
                    <a:lnTo>
                      <a:pt x="0" y="31"/>
                    </a:lnTo>
                    <a:lnTo>
                      <a:pt x="2" y="34"/>
                    </a:lnTo>
                    <a:lnTo>
                      <a:pt x="2" y="3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8" name="Freeform 400"/>
              <p:cNvSpPr>
                <a:spLocks/>
              </p:cNvSpPr>
              <p:nvPr/>
            </p:nvSpPr>
            <p:spPr bwMode="auto">
              <a:xfrm>
                <a:off x="4279" y="3153"/>
                <a:ext cx="7" cy="5"/>
              </a:xfrm>
              <a:custGeom>
                <a:avLst/>
                <a:gdLst/>
                <a:ahLst/>
                <a:cxnLst>
                  <a:cxn ang="0">
                    <a:pos x="2" y="5"/>
                  </a:cxn>
                  <a:cxn ang="0">
                    <a:pos x="6" y="3"/>
                  </a:cxn>
                  <a:cxn ang="0">
                    <a:pos x="7" y="1"/>
                  </a:cxn>
                  <a:cxn ang="0">
                    <a:pos x="7" y="0"/>
                  </a:cxn>
                  <a:cxn ang="0">
                    <a:pos x="6" y="0"/>
                  </a:cxn>
                  <a:cxn ang="0">
                    <a:pos x="4" y="1"/>
                  </a:cxn>
                  <a:cxn ang="0">
                    <a:pos x="4" y="2"/>
                  </a:cxn>
                  <a:cxn ang="0">
                    <a:pos x="1" y="4"/>
                  </a:cxn>
                  <a:cxn ang="0">
                    <a:pos x="0" y="5"/>
                  </a:cxn>
                  <a:cxn ang="0">
                    <a:pos x="0" y="5"/>
                  </a:cxn>
                  <a:cxn ang="0">
                    <a:pos x="1" y="5"/>
                  </a:cxn>
                  <a:cxn ang="0">
                    <a:pos x="2" y="5"/>
                  </a:cxn>
                </a:cxnLst>
                <a:rect l="0" t="0" r="r" b="b"/>
                <a:pathLst>
                  <a:path w="7" h="5">
                    <a:moveTo>
                      <a:pt x="2" y="5"/>
                    </a:moveTo>
                    <a:lnTo>
                      <a:pt x="6" y="3"/>
                    </a:lnTo>
                    <a:lnTo>
                      <a:pt x="7" y="1"/>
                    </a:lnTo>
                    <a:lnTo>
                      <a:pt x="7" y="0"/>
                    </a:lnTo>
                    <a:lnTo>
                      <a:pt x="6" y="0"/>
                    </a:lnTo>
                    <a:lnTo>
                      <a:pt x="4" y="1"/>
                    </a:lnTo>
                    <a:lnTo>
                      <a:pt x="4" y="2"/>
                    </a:lnTo>
                    <a:lnTo>
                      <a:pt x="1" y="4"/>
                    </a:lnTo>
                    <a:lnTo>
                      <a:pt x="0" y="5"/>
                    </a:lnTo>
                    <a:lnTo>
                      <a:pt x="0" y="5"/>
                    </a:lnTo>
                    <a:lnTo>
                      <a:pt x="1" y="5"/>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89" name="Freeform 401"/>
              <p:cNvSpPr>
                <a:spLocks/>
              </p:cNvSpPr>
              <p:nvPr/>
            </p:nvSpPr>
            <p:spPr bwMode="auto">
              <a:xfrm>
                <a:off x="3928" y="2842"/>
                <a:ext cx="311" cy="461"/>
              </a:xfrm>
              <a:custGeom>
                <a:avLst/>
                <a:gdLst/>
                <a:ahLst/>
                <a:cxnLst>
                  <a:cxn ang="0">
                    <a:pos x="350" y="422"/>
                  </a:cxn>
                  <a:cxn ang="0">
                    <a:pos x="316" y="419"/>
                  </a:cxn>
                  <a:cxn ang="0">
                    <a:pos x="327" y="389"/>
                  </a:cxn>
                  <a:cxn ang="0">
                    <a:pos x="354" y="404"/>
                  </a:cxn>
                  <a:cxn ang="0">
                    <a:pos x="353" y="394"/>
                  </a:cxn>
                  <a:cxn ang="0">
                    <a:pos x="334" y="373"/>
                  </a:cxn>
                  <a:cxn ang="0">
                    <a:pos x="328" y="350"/>
                  </a:cxn>
                  <a:cxn ang="0">
                    <a:pos x="359" y="345"/>
                  </a:cxn>
                  <a:cxn ang="0">
                    <a:pos x="365" y="318"/>
                  </a:cxn>
                  <a:cxn ang="0">
                    <a:pos x="361" y="292"/>
                  </a:cxn>
                  <a:cxn ang="0">
                    <a:pos x="364" y="267"/>
                  </a:cxn>
                  <a:cxn ang="0">
                    <a:pos x="355" y="253"/>
                  </a:cxn>
                  <a:cxn ang="0">
                    <a:pos x="376" y="235"/>
                  </a:cxn>
                  <a:cxn ang="0">
                    <a:pos x="358" y="221"/>
                  </a:cxn>
                  <a:cxn ang="0">
                    <a:pos x="377" y="170"/>
                  </a:cxn>
                  <a:cxn ang="0">
                    <a:pos x="369" y="140"/>
                  </a:cxn>
                  <a:cxn ang="0">
                    <a:pos x="380" y="86"/>
                  </a:cxn>
                  <a:cxn ang="0">
                    <a:pos x="334" y="63"/>
                  </a:cxn>
                  <a:cxn ang="0">
                    <a:pos x="282" y="76"/>
                  </a:cxn>
                  <a:cxn ang="0">
                    <a:pos x="242" y="40"/>
                  </a:cxn>
                  <a:cxn ang="0">
                    <a:pos x="226" y="14"/>
                  </a:cxn>
                  <a:cxn ang="0">
                    <a:pos x="183" y="16"/>
                  </a:cxn>
                  <a:cxn ang="0">
                    <a:pos x="172" y="27"/>
                  </a:cxn>
                  <a:cxn ang="0">
                    <a:pos x="157" y="43"/>
                  </a:cxn>
                  <a:cxn ang="0">
                    <a:pos x="122" y="50"/>
                  </a:cxn>
                  <a:cxn ang="0">
                    <a:pos x="80" y="87"/>
                  </a:cxn>
                  <a:cxn ang="0">
                    <a:pos x="57" y="147"/>
                  </a:cxn>
                  <a:cxn ang="0">
                    <a:pos x="26" y="182"/>
                  </a:cxn>
                  <a:cxn ang="0">
                    <a:pos x="5" y="212"/>
                  </a:cxn>
                  <a:cxn ang="0">
                    <a:pos x="41" y="227"/>
                  </a:cxn>
                  <a:cxn ang="0">
                    <a:pos x="48" y="241"/>
                  </a:cxn>
                  <a:cxn ang="0">
                    <a:pos x="24" y="264"/>
                  </a:cxn>
                  <a:cxn ang="0">
                    <a:pos x="67" y="270"/>
                  </a:cxn>
                  <a:cxn ang="0">
                    <a:pos x="103" y="288"/>
                  </a:cxn>
                  <a:cxn ang="0">
                    <a:pos x="118" y="323"/>
                  </a:cxn>
                  <a:cxn ang="0">
                    <a:pos x="128" y="361"/>
                  </a:cxn>
                  <a:cxn ang="0">
                    <a:pos x="136" y="381"/>
                  </a:cxn>
                  <a:cxn ang="0">
                    <a:pos x="148" y="398"/>
                  </a:cxn>
                  <a:cxn ang="0">
                    <a:pos x="151" y="420"/>
                  </a:cxn>
                  <a:cxn ang="0">
                    <a:pos x="154" y="443"/>
                  </a:cxn>
                  <a:cxn ang="0">
                    <a:pos x="152" y="456"/>
                  </a:cxn>
                  <a:cxn ang="0">
                    <a:pos x="135" y="470"/>
                  </a:cxn>
                  <a:cxn ang="0">
                    <a:pos x="139" y="498"/>
                  </a:cxn>
                  <a:cxn ang="0">
                    <a:pos x="147" y="517"/>
                  </a:cxn>
                  <a:cxn ang="0">
                    <a:pos x="151" y="535"/>
                  </a:cxn>
                  <a:cxn ang="0">
                    <a:pos x="164" y="558"/>
                  </a:cxn>
                  <a:cxn ang="0">
                    <a:pos x="169" y="569"/>
                  </a:cxn>
                  <a:cxn ang="0">
                    <a:pos x="179" y="575"/>
                  </a:cxn>
                  <a:cxn ang="0">
                    <a:pos x="192" y="579"/>
                  </a:cxn>
                  <a:cxn ang="0">
                    <a:pos x="209" y="585"/>
                  </a:cxn>
                  <a:cxn ang="0">
                    <a:pos x="215" y="553"/>
                  </a:cxn>
                  <a:cxn ang="0">
                    <a:pos x="220" y="541"/>
                  </a:cxn>
                  <a:cxn ang="0">
                    <a:pos x="226" y="526"/>
                  </a:cxn>
                  <a:cxn ang="0">
                    <a:pos x="229" y="511"/>
                  </a:cxn>
                  <a:cxn ang="0">
                    <a:pos x="244" y="501"/>
                  </a:cxn>
                  <a:cxn ang="0">
                    <a:pos x="251" y="490"/>
                  </a:cxn>
                  <a:cxn ang="0">
                    <a:pos x="260" y="494"/>
                  </a:cxn>
                  <a:cxn ang="0">
                    <a:pos x="273" y="482"/>
                  </a:cxn>
                  <a:cxn ang="0">
                    <a:pos x="285" y="462"/>
                  </a:cxn>
                  <a:cxn ang="0">
                    <a:pos x="290" y="458"/>
                  </a:cxn>
                  <a:cxn ang="0">
                    <a:pos x="301" y="453"/>
                  </a:cxn>
                  <a:cxn ang="0">
                    <a:pos x="320" y="449"/>
                  </a:cxn>
                  <a:cxn ang="0">
                    <a:pos x="336" y="439"/>
                  </a:cxn>
                </a:cxnLst>
                <a:rect l="0" t="0" r="r" b="b"/>
                <a:pathLst>
                  <a:path w="397" h="588">
                    <a:moveTo>
                      <a:pt x="341" y="432"/>
                    </a:moveTo>
                    <a:cubicBezTo>
                      <a:pt x="342" y="432"/>
                      <a:pt x="342" y="432"/>
                      <a:pt x="342" y="432"/>
                    </a:cubicBezTo>
                    <a:cubicBezTo>
                      <a:pt x="342" y="431"/>
                      <a:pt x="342" y="431"/>
                      <a:pt x="342" y="431"/>
                    </a:cubicBezTo>
                    <a:cubicBezTo>
                      <a:pt x="343" y="431"/>
                      <a:pt x="343" y="431"/>
                      <a:pt x="343" y="431"/>
                    </a:cubicBezTo>
                    <a:cubicBezTo>
                      <a:pt x="342" y="430"/>
                      <a:pt x="342" y="430"/>
                      <a:pt x="342" y="430"/>
                    </a:cubicBezTo>
                    <a:cubicBezTo>
                      <a:pt x="341" y="430"/>
                      <a:pt x="341" y="430"/>
                      <a:pt x="341" y="430"/>
                    </a:cubicBezTo>
                    <a:cubicBezTo>
                      <a:pt x="342" y="429"/>
                      <a:pt x="342" y="429"/>
                      <a:pt x="342" y="429"/>
                    </a:cubicBezTo>
                    <a:cubicBezTo>
                      <a:pt x="343" y="429"/>
                      <a:pt x="343" y="429"/>
                      <a:pt x="343" y="429"/>
                    </a:cubicBezTo>
                    <a:cubicBezTo>
                      <a:pt x="343" y="428"/>
                      <a:pt x="343" y="428"/>
                      <a:pt x="343" y="428"/>
                    </a:cubicBezTo>
                    <a:cubicBezTo>
                      <a:pt x="344" y="429"/>
                      <a:pt x="344" y="429"/>
                      <a:pt x="344" y="429"/>
                    </a:cubicBezTo>
                    <a:cubicBezTo>
                      <a:pt x="345" y="430"/>
                      <a:pt x="345" y="430"/>
                      <a:pt x="345" y="430"/>
                    </a:cubicBezTo>
                    <a:cubicBezTo>
                      <a:pt x="346" y="429"/>
                      <a:pt x="346" y="429"/>
                      <a:pt x="346" y="429"/>
                    </a:cubicBezTo>
                    <a:cubicBezTo>
                      <a:pt x="345" y="428"/>
                      <a:pt x="345" y="428"/>
                      <a:pt x="345" y="428"/>
                    </a:cubicBezTo>
                    <a:cubicBezTo>
                      <a:pt x="346" y="428"/>
                      <a:pt x="346" y="428"/>
                      <a:pt x="346" y="428"/>
                    </a:cubicBezTo>
                    <a:cubicBezTo>
                      <a:pt x="344" y="426"/>
                      <a:pt x="344" y="426"/>
                      <a:pt x="344" y="426"/>
                    </a:cubicBezTo>
                    <a:cubicBezTo>
                      <a:pt x="346" y="425"/>
                      <a:pt x="346" y="425"/>
                      <a:pt x="346" y="425"/>
                    </a:cubicBezTo>
                    <a:cubicBezTo>
                      <a:pt x="348" y="425"/>
                      <a:pt x="348" y="425"/>
                      <a:pt x="348" y="425"/>
                    </a:cubicBezTo>
                    <a:cubicBezTo>
                      <a:pt x="348" y="424"/>
                      <a:pt x="348" y="424"/>
                      <a:pt x="348" y="424"/>
                    </a:cubicBezTo>
                    <a:cubicBezTo>
                      <a:pt x="351" y="425"/>
                      <a:pt x="351" y="425"/>
                      <a:pt x="351" y="425"/>
                    </a:cubicBezTo>
                    <a:cubicBezTo>
                      <a:pt x="350" y="424"/>
                      <a:pt x="350" y="424"/>
                      <a:pt x="350" y="424"/>
                    </a:cubicBezTo>
                    <a:cubicBezTo>
                      <a:pt x="349" y="424"/>
                      <a:pt x="349" y="424"/>
                      <a:pt x="349" y="424"/>
                    </a:cubicBezTo>
                    <a:cubicBezTo>
                      <a:pt x="349" y="423"/>
                      <a:pt x="349" y="423"/>
                      <a:pt x="349" y="423"/>
                    </a:cubicBezTo>
                    <a:cubicBezTo>
                      <a:pt x="350" y="423"/>
                      <a:pt x="350" y="423"/>
                      <a:pt x="350" y="423"/>
                    </a:cubicBezTo>
                    <a:cubicBezTo>
                      <a:pt x="350" y="422"/>
                      <a:pt x="350" y="422"/>
                      <a:pt x="350" y="422"/>
                    </a:cubicBezTo>
                    <a:cubicBezTo>
                      <a:pt x="351" y="422"/>
                      <a:pt x="351" y="422"/>
                      <a:pt x="351" y="422"/>
                    </a:cubicBezTo>
                    <a:cubicBezTo>
                      <a:pt x="352" y="421"/>
                      <a:pt x="352" y="421"/>
                      <a:pt x="352" y="421"/>
                    </a:cubicBezTo>
                    <a:cubicBezTo>
                      <a:pt x="352" y="422"/>
                      <a:pt x="352" y="422"/>
                      <a:pt x="352" y="422"/>
                    </a:cubicBezTo>
                    <a:cubicBezTo>
                      <a:pt x="353" y="422"/>
                      <a:pt x="353" y="422"/>
                      <a:pt x="353" y="422"/>
                    </a:cubicBezTo>
                    <a:cubicBezTo>
                      <a:pt x="354" y="421"/>
                      <a:pt x="354" y="421"/>
                      <a:pt x="354" y="421"/>
                    </a:cubicBezTo>
                    <a:cubicBezTo>
                      <a:pt x="355" y="422"/>
                      <a:pt x="355" y="422"/>
                      <a:pt x="355" y="422"/>
                    </a:cubicBezTo>
                    <a:cubicBezTo>
                      <a:pt x="356" y="419"/>
                      <a:pt x="356" y="419"/>
                      <a:pt x="356" y="419"/>
                    </a:cubicBezTo>
                    <a:cubicBezTo>
                      <a:pt x="357" y="418"/>
                      <a:pt x="357" y="418"/>
                      <a:pt x="357" y="418"/>
                    </a:cubicBezTo>
                    <a:cubicBezTo>
                      <a:pt x="357" y="418"/>
                      <a:pt x="357" y="418"/>
                      <a:pt x="357" y="418"/>
                    </a:cubicBezTo>
                    <a:cubicBezTo>
                      <a:pt x="354" y="419"/>
                      <a:pt x="354" y="419"/>
                      <a:pt x="354" y="419"/>
                    </a:cubicBezTo>
                    <a:cubicBezTo>
                      <a:pt x="345" y="418"/>
                      <a:pt x="345" y="418"/>
                      <a:pt x="345" y="418"/>
                    </a:cubicBezTo>
                    <a:cubicBezTo>
                      <a:pt x="337" y="415"/>
                      <a:pt x="337" y="415"/>
                      <a:pt x="337" y="415"/>
                    </a:cubicBezTo>
                    <a:cubicBezTo>
                      <a:pt x="337" y="415"/>
                      <a:pt x="337" y="415"/>
                      <a:pt x="337" y="415"/>
                    </a:cubicBezTo>
                    <a:cubicBezTo>
                      <a:pt x="337" y="413"/>
                      <a:pt x="337" y="413"/>
                      <a:pt x="337" y="413"/>
                    </a:cubicBezTo>
                    <a:cubicBezTo>
                      <a:pt x="335" y="414"/>
                      <a:pt x="335" y="414"/>
                      <a:pt x="335" y="414"/>
                    </a:cubicBezTo>
                    <a:cubicBezTo>
                      <a:pt x="334" y="415"/>
                      <a:pt x="334" y="415"/>
                      <a:pt x="334" y="415"/>
                    </a:cubicBezTo>
                    <a:cubicBezTo>
                      <a:pt x="333" y="413"/>
                      <a:pt x="333" y="413"/>
                      <a:pt x="333" y="413"/>
                    </a:cubicBezTo>
                    <a:cubicBezTo>
                      <a:pt x="327" y="417"/>
                      <a:pt x="327" y="417"/>
                      <a:pt x="327" y="417"/>
                    </a:cubicBezTo>
                    <a:cubicBezTo>
                      <a:pt x="324" y="416"/>
                      <a:pt x="324" y="416"/>
                      <a:pt x="324" y="416"/>
                    </a:cubicBezTo>
                    <a:cubicBezTo>
                      <a:pt x="321" y="417"/>
                      <a:pt x="321" y="417"/>
                      <a:pt x="321" y="417"/>
                    </a:cubicBezTo>
                    <a:cubicBezTo>
                      <a:pt x="320" y="420"/>
                      <a:pt x="320" y="420"/>
                      <a:pt x="320" y="420"/>
                    </a:cubicBezTo>
                    <a:cubicBezTo>
                      <a:pt x="311" y="420"/>
                      <a:pt x="311" y="420"/>
                      <a:pt x="311" y="420"/>
                    </a:cubicBezTo>
                    <a:cubicBezTo>
                      <a:pt x="313" y="418"/>
                      <a:pt x="313" y="418"/>
                      <a:pt x="313" y="418"/>
                    </a:cubicBezTo>
                    <a:cubicBezTo>
                      <a:pt x="316" y="419"/>
                      <a:pt x="316" y="419"/>
                      <a:pt x="316" y="419"/>
                    </a:cubicBezTo>
                    <a:cubicBezTo>
                      <a:pt x="321" y="415"/>
                      <a:pt x="321" y="415"/>
                      <a:pt x="321" y="415"/>
                    </a:cubicBezTo>
                    <a:cubicBezTo>
                      <a:pt x="324" y="415"/>
                      <a:pt x="324" y="415"/>
                      <a:pt x="324" y="415"/>
                    </a:cubicBezTo>
                    <a:cubicBezTo>
                      <a:pt x="326" y="414"/>
                      <a:pt x="326" y="414"/>
                      <a:pt x="326" y="414"/>
                    </a:cubicBezTo>
                    <a:cubicBezTo>
                      <a:pt x="325" y="412"/>
                      <a:pt x="325" y="412"/>
                      <a:pt x="325" y="412"/>
                    </a:cubicBezTo>
                    <a:cubicBezTo>
                      <a:pt x="312" y="412"/>
                      <a:pt x="312" y="412"/>
                      <a:pt x="312" y="412"/>
                    </a:cubicBezTo>
                    <a:cubicBezTo>
                      <a:pt x="311" y="411"/>
                      <a:pt x="311" y="411"/>
                      <a:pt x="311" y="411"/>
                    </a:cubicBezTo>
                    <a:cubicBezTo>
                      <a:pt x="309" y="411"/>
                      <a:pt x="309" y="411"/>
                      <a:pt x="309" y="411"/>
                    </a:cubicBezTo>
                    <a:cubicBezTo>
                      <a:pt x="313" y="409"/>
                      <a:pt x="313" y="409"/>
                      <a:pt x="313" y="409"/>
                    </a:cubicBezTo>
                    <a:cubicBezTo>
                      <a:pt x="314" y="407"/>
                      <a:pt x="314" y="407"/>
                      <a:pt x="314" y="407"/>
                    </a:cubicBezTo>
                    <a:cubicBezTo>
                      <a:pt x="315" y="404"/>
                      <a:pt x="315" y="404"/>
                      <a:pt x="315" y="404"/>
                    </a:cubicBezTo>
                    <a:cubicBezTo>
                      <a:pt x="313" y="402"/>
                      <a:pt x="313" y="402"/>
                      <a:pt x="313" y="402"/>
                    </a:cubicBezTo>
                    <a:cubicBezTo>
                      <a:pt x="314" y="401"/>
                      <a:pt x="314" y="401"/>
                      <a:pt x="314" y="401"/>
                    </a:cubicBezTo>
                    <a:cubicBezTo>
                      <a:pt x="316" y="400"/>
                      <a:pt x="316" y="400"/>
                      <a:pt x="316" y="400"/>
                    </a:cubicBezTo>
                    <a:cubicBezTo>
                      <a:pt x="317" y="401"/>
                      <a:pt x="317" y="401"/>
                      <a:pt x="317" y="401"/>
                    </a:cubicBezTo>
                    <a:cubicBezTo>
                      <a:pt x="318" y="398"/>
                      <a:pt x="318" y="398"/>
                      <a:pt x="318" y="398"/>
                    </a:cubicBezTo>
                    <a:cubicBezTo>
                      <a:pt x="320" y="401"/>
                      <a:pt x="320" y="401"/>
                      <a:pt x="320" y="401"/>
                    </a:cubicBezTo>
                    <a:cubicBezTo>
                      <a:pt x="325" y="400"/>
                      <a:pt x="325" y="400"/>
                      <a:pt x="325" y="400"/>
                    </a:cubicBezTo>
                    <a:cubicBezTo>
                      <a:pt x="329" y="398"/>
                      <a:pt x="329" y="398"/>
                      <a:pt x="329" y="398"/>
                    </a:cubicBezTo>
                    <a:cubicBezTo>
                      <a:pt x="331" y="396"/>
                      <a:pt x="331" y="396"/>
                      <a:pt x="331" y="396"/>
                    </a:cubicBezTo>
                    <a:cubicBezTo>
                      <a:pt x="330" y="394"/>
                      <a:pt x="330" y="394"/>
                      <a:pt x="330" y="394"/>
                    </a:cubicBezTo>
                    <a:cubicBezTo>
                      <a:pt x="332" y="395"/>
                      <a:pt x="332" y="395"/>
                      <a:pt x="332" y="395"/>
                    </a:cubicBezTo>
                    <a:cubicBezTo>
                      <a:pt x="332" y="392"/>
                      <a:pt x="332" y="392"/>
                      <a:pt x="332" y="392"/>
                    </a:cubicBezTo>
                    <a:cubicBezTo>
                      <a:pt x="330" y="389"/>
                      <a:pt x="330" y="389"/>
                      <a:pt x="330" y="389"/>
                    </a:cubicBezTo>
                    <a:cubicBezTo>
                      <a:pt x="327" y="389"/>
                      <a:pt x="327" y="389"/>
                      <a:pt x="327" y="389"/>
                    </a:cubicBezTo>
                    <a:cubicBezTo>
                      <a:pt x="325" y="390"/>
                      <a:pt x="325" y="390"/>
                      <a:pt x="325" y="390"/>
                    </a:cubicBezTo>
                    <a:cubicBezTo>
                      <a:pt x="322" y="388"/>
                      <a:pt x="322" y="388"/>
                      <a:pt x="322" y="388"/>
                    </a:cubicBezTo>
                    <a:cubicBezTo>
                      <a:pt x="320" y="389"/>
                      <a:pt x="320" y="389"/>
                      <a:pt x="320" y="389"/>
                    </a:cubicBezTo>
                    <a:cubicBezTo>
                      <a:pt x="320" y="388"/>
                      <a:pt x="320" y="388"/>
                      <a:pt x="320" y="388"/>
                    </a:cubicBezTo>
                    <a:cubicBezTo>
                      <a:pt x="317" y="386"/>
                      <a:pt x="317" y="386"/>
                      <a:pt x="317" y="386"/>
                    </a:cubicBezTo>
                    <a:cubicBezTo>
                      <a:pt x="319" y="385"/>
                      <a:pt x="319" y="385"/>
                      <a:pt x="319" y="385"/>
                    </a:cubicBezTo>
                    <a:cubicBezTo>
                      <a:pt x="318" y="382"/>
                      <a:pt x="318" y="382"/>
                      <a:pt x="318" y="382"/>
                    </a:cubicBezTo>
                    <a:cubicBezTo>
                      <a:pt x="321" y="384"/>
                      <a:pt x="321" y="384"/>
                      <a:pt x="321" y="384"/>
                    </a:cubicBezTo>
                    <a:cubicBezTo>
                      <a:pt x="323" y="387"/>
                      <a:pt x="323" y="387"/>
                      <a:pt x="323" y="387"/>
                    </a:cubicBezTo>
                    <a:cubicBezTo>
                      <a:pt x="325" y="387"/>
                      <a:pt x="325" y="387"/>
                      <a:pt x="325" y="387"/>
                    </a:cubicBezTo>
                    <a:cubicBezTo>
                      <a:pt x="327" y="386"/>
                      <a:pt x="327" y="386"/>
                      <a:pt x="327" y="386"/>
                    </a:cubicBezTo>
                    <a:cubicBezTo>
                      <a:pt x="329" y="387"/>
                      <a:pt x="329" y="387"/>
                      <a:pt x="329" y="387"/>
                    </a:cubicBezTo>
                    <a:cubicBezTo>
                      <a:pt x="331" y="388"/>
                      <a:pt x="331" y="388"/>
                      <a:pt x="331" y="388"/>
                    </a:cubicBezTo>
                    <a:cubicBezTo>
                      <a:pt x="336" y="393"/>
                      <a:pt x="336" y="393"/>
                      <a:pt x="336" y="393"/>
                    </a:cubicBezTo>
                    <a:cubicBezTo>
                      <a:pt x="338" y="392"/>
                      <a:pt x="338" y="392"/>
                      <a:pt x="338" y="392"/>
                    </a:cubicBezTo>
                    <a:cubicBezTo>
                      <a:pt x="339" y="393"/>
                      <a:pt x="339" y="393"/>
                      <a:pt x="339" y="393"/>
                    </a:cubicBezTo>
                    <a:cubicBezTo>
                      <a:pt x="340" y="396"/>
                      <a:pt x="340" y="396"/>
                      <a:pt x="340" y="396"/>
                    </a:cubicBezTo>
                    <a:cubicBezTo>
                      <a:pt x="342" y="398"/>
                      <a:pt x="342" y="398"/>
                      <a:pt x="342" y="398"/>
                    </a:cubicBezTo>
                    <a:cubicBezTo>
                      <a:pt x="343" y="405"/>
                      <a:pt x="343" y="405"/>
                      <a:pt x="343" y="405"/>
                    </a:cubicBezTo>
                    <a:cubicBezTo>
                      <a:pt x="345" y="408"/>
                      <a:pt x="345" y="408"/>
                      <a:pt x="345" y="408"/>
                    </a:cubicBezTo>
                    <a:cubicBezTo>
                      <a:pt x="347" y="411"/>
                      <a:pt x="347" y="411"/>
                      <a:pt x="347" y="411"/>
                    </a:cubicBezTo>
                    <a:cubicBezTo>
                      <a:pt x="350" y="412"/>
                      <a:pt x="350" y="412"/>
                      <a:pt x="350" y="412"/>
                    </a:cubicBezTo>
                    <a:cubicBezTo>
                      <a:pt x="353" y="411"/>
                      <a:pt x="353" y="411"/>
                      <a:pt x="353" y="411"/>
                    </a:cubicBezTo>
                    <a:cubicBezTo>
                      <a:pt x="354" y="404"/>
                      <a:pt x="354" y="404"/>
                      <a:pt x="354" y="404"/>
                    </a:cubicBezTo>
                    <a:cubicBezTo>
                      <a:pt x="354" y="404"/>
                      <a:pt x="354" y="404"/>
                      <a:pt x="354" y="404"/>
                    </a:cubicBezTo>
                    <a:cubicBezTo>
                      <a:pt x="355" y="410"/>
                      <a:pt x="355" y="410"/>
                      <a:pt x="355" y="410"/>
                    </a:cubicBezTo>
                    <a:cubicBezTo>
                      <a:pt x="357" y="410"/>
                      <a:pt x="357" y="410"/>
                      <a:pt x="357" y="410"/>
                    </a:cubicBezTo>
                    <a:cubicBezTo>
                      <a:pt x="358" y="412"/>
                      <a:pt x="358" y="412"/>
                      <a:pt x="358" y="412"/>
                    </a:cubicBezTo>
                    <a:cubicBezTo>
                      <a:pt x="360" y="411"/>
                      <a:pt x="360" y="411"/>
                      <a:pt x="360" y="411"/>
                    </a:cubicBezTo>
                    <a:cubicBezTo>
                      <a:pt x="360" y="409"/>
                      <a:pt x="360" y="409"/>
                      <a:pt x="360" y="409"/>
                    </a:cubicBezTo>
                    <a:cubicBezTo>
                      <a:pt x="359" y="408"/>
                      <a:pt x="359" y="408"/>
                      <a:pt x="359" y="408"/>
                    </a:cubicBezTo>
                    <a:cubicBezTo>
                      <a:pt x="359" y="406"/>
                      <a:pt x="359" y="406"/>
                      <a:pt x="359" y="406"/>
                    </a:cubicBezTo>
                    <a:cubicBezTo>
                      <a:pt x="358" y="404"/>
                      <a:pt x="358" y="404"/>
                      <a:pt x="358" y="404"/>
                    </a:cubicBezTo>
                    <a:cubicBezTo>
                      <a:pt x="359" y="403"/>
                      <a:pt x="359" y="403"/>
                      <a:pt x="359" y="403"/>
                    </a:cubicBezTo>
                    <a:cubicBezTo>
                      <a:pt x="359" y="400"/>
                      <a:pt x="359" y="400"/>
                      <a:pt x="359" y="400"/>
                    </a:cubicBezTo>
                    <a:cubicBezTo>
                      <a:pt x="359" y="400"/>
                      <a:pt x="359" y="400"/>
                      <a:pt x="359" y="400"/>
                    </a:cubicBezTo>
                    <a:cubicBezTo>
                      <a:pt x="358" y="398"/>
                      <a:pt x="358" y="398"/>
                      <a:pt x="358" y="398"/>
                    </a:cubicBezTo>
                    <a:cubicBezTo>
                      <a:pt x="357" y="398"/>
                      <a:pt x="357" y="398"/>
                      <a:pt x="357" y="398"/>
                    </a:cubicBezTo>
                    <a:cubicBezTo>
                      <a:pt x="358" y="397"/>
                      <a:pt x="358" y="397"/>
                      <a:pt x="358" y="397"/>
                    </a:cubicBezTo>
                    <a:cubicBezTo>
                      <a:pt x="359" y="395"/>
                      <a:pt x="359" y="395"/>
                      <a:pt x="359" y="395"/>
                    </a:cubicBezTo>
                    <a:cubicBezTo>
                      <a:pt x="358" y="394"/>
                      <a:pt x="358" y="394"/>
                      <a:pt x="358" y="394"/>
                    </a:cubicBezTo>
                    <a:cubicBezTo>
                      <a:pt x="359" y="393"/>
                      <a:pt x="359" y="393"/>
                      <a:pt x="359" y="393"/>
                    </a:cubicBezTo>
                    <a:cubicBezTo>
                      <a:pt x="359" y="389"/>
                      <a:pt x="359" y="389"/>
                      <a:pt x="359" y="389"/>
                    </a:cubicBezTo>
                    <a:cubicBezTo>
                      <a:pt x="358" y="388"/>
                      <a:pt x="358" y="388"/>
                      <a:pt x="358" y="388"/>
                    </a:cubicBezTo>
                    <a:cubicBezTo>
                      <a:pt x="356" y="390"/>
                      <a:pt x="356" y="390"/>
                      <a:pt x="356" y="390"/>
                    </a:cubicBezTo>
                    <a:cubicBezTo>
                      <a:pt x="355" y="390"/>
                      <a:pt x="355" y="390"/>
                      <a:pt x="355" y="390"/>
                    </a:cubicBezTo>
                    <a:cubicBezTo>
                      <a:pt x="354" y="393"/>
                      <a:pt x="354" y="393"/>
                      <a:pt x="354" y="393"/>
                    </a:cubicBezTo>
                    <a:cubicBezTo>
                      <a:pt x="353" y="394"/>
                      <a:pt x="353" y="394"/>
                      <a:pt x="353" y="394"/>
                    </a:cubicBezTo>
                    <a:cubicBezTo>
                      <a:pt x="354" y="390"/>
                      <a:pt x="354" y="390"/>
                      <a:pt x="354" y="390"/>
                    </a:cubicBezTo>
                    <a:cubicBezTo>
                      <a:pt x="356" y="386"/>
                      <a:pt x="356" y="386"/>
                      <a:pt x="356" y="386"/>
                    </a:cubicBezTo>
                    <a:cubicBezTo>
                      <a:pt x="357" y="384"/>
                      <a:pt x="357" y="384"/>
                      <a:pt x="357" y="384"/>
                    </a:cubicBezTo>
                    <a:cubicBezTo>
                      <a:pt x="356" y="384"/>
                      <a:pt x="356" y="384"/>
                      <a:pt x="356" y="384"/>
                    </a:cubicBezTo>
                    <a:cubicBezTo>
                      <a:pt x="354" y="386"/>
                      <a:pt x="354" y="386"/>
                      <a:pt x="354" y="386"/>
                    </a:cubicBezTo>
                    <a:cubicBezTo>
                      <a:pt x="353" y="387"/>
                      <a:pt x="353" y="387"/>
                      <a:pt x="353" y="387"/>
                    </a:cubicBezTo>
                    <a:cubicBezTo>
                      <a:pt x="354" y="384"/>
                      <a:pt x="354" y="384"/>
                      <a:pt x="354" y="384"/>
                    </a:cubicBezTo>
                    <a:cubicBezTo>
                      <a:pt x="354" y="383"/>
                      <a:pt x="354" y="383"/>
                      <a:pt x="354" y="383"/>
                    </a:cubicBezTo>
                    <a:cubicBezTo>
                      <a:pt x="351" y="384"/>
                      <a:pt x="351" y="384"/>
                      <a:pt x="351" y="384"/>
                    </a:cubicBezTo>
                    <a:cubicBezTo>
                      <a:pt x="350" y="387"/>
                      <a:pt x="350" y="387"/>
                      <a:pt x="350" y="387"/>
                    </a:cubicBezTo>
                    <a:cubicBezTo>
                      <a:pt x="349" y="387"/>
                      <a:pt x="349" y="387"/>
                      <a:pt x="349" y="387"/>
                    </a:cubicBezTo>
                    <a:cubicBezTo>
                      <a:pt x="350" y="384"/>
                      <a:pt x="350" y="384"/>
                      <a:pt x="350" y="384"/>
                    </a:cubicBezTo>
                    <a:cubicBezTo>
                      <a:pt x="352" y="382"/>
                      <a:pt x="352" y="382"/>
                      <a:pt x="352" y="382"/>
                    </a:cubicBezTo>
                    <a:cubicBezTo>
                      <a:pt x="352" y="381"/>
                      <a:pt x="352" y="381"/>
                      <a:pt x="352" y="381"/>
                    </a:cubicBezTo>
                    <a:cubicBezTo>
                      <a:pt x="353" y="380"/>
                      <a:pt x="353" y="380"/>
                      <a:pt x="353" y="380"/>
                    </a:cubicBezTo>
                    <a:cubicBezTo>
                      <a:pt x="349" y="378"/>
                      <a:pt x="349" y="378"/>
                      <a:pt x="349" y="378"/>
                    </a:cubicBezTo>
                    <a:cubicBezTo>
                      <a:pt x="349" y="376"/>
                      <a:pt x="349" y="376"/>
                      <a:pt x="349" y="376"/>
                    </a:cubicBezTo>
                    <a:cubicBezTo>
                      <a:pt x="345" y="375"/>
                      <a:pt x="345" y="375"/>
                      <a:pt x="345" y="375"/>
                    </a:cubicBezTo>
                    <a:cubicBezTo>
                      <a:pt x="345" y="373"/>
                      <a:pt x="345" y="373"/>
                      <a:pt x="345" y="373"/>
                    </a:cubicBezTo>
                    <a:cubicBezTo>
                      <a:pt x="339" y="368"/>
                      <a:pt x="339" y="368"/>
                      <a:pt x="339" y="368"/>
                    </a:cubicBezTo>
                    <a:cubicBezTo>
                      <a:pt x="337" y="368"/>
                      <a:pt x="337" y="368"/>
                      <a:pt x="337" y="368"/>
                    </a:cubicBezTo>
                    <a:cubicBezTo>
                      <a:pt x="335" y="369"/>
                      <a:pt x="335" y="369"/>
                      <a:pt x="335" y="369"/>
                    </a:cubicBezTo>
                    <a:cubicBezTo>
                      <a:pt x="334" y="371"/>
                      <a:pt x="334" y="371"/>
                      <a:pt x="334" y="371"/>
                    </a:cubicBezTo>
                    <a:cubicBezTo>
                      <a:pt x="334" y="373"/>
                      <a:pt x="334" y="373"/>
                      <a:pt x="334" y="373"/>
                    </a:cubicBezTo>
                    <a:cubicBezTo>
                      <a:pt x="333" y="375"/>
                      <a:pt x="333" y="375"/>
                      <a:pt x="333" y="375"/>
                    </a:cubicBezTo>
                    <a:cubicBezTo>
                      <a:pt x="334" y="369"/>
                      <a:pt x="334" y="369"/>
                      <a:pt x="334" y="369"/>
                    </a:cubicBezTo>
                    <a:cubicBezTo>
                      <a:pt x="332" y="369"/>
                      <a:pt x="332" y="369"/>
                      <a:pt x="332" y="369"/>
                    </a:cubicBezTo>
                    <a:cubicBezTo>
                      <a:pt x="332" y="368"/>
                      <a:pt x="332" y="368"/>
                      <a:pt x="332" y="368"/>
                    </a:cubicBezTo>
                    <a:cubicBezTo>
                      <a:pt x="338" y="366"/>
                      <a:pt x="338" y="366"/>
                      <a:pt x="338" y="366"/>
                    </a:cubicBezTo>
                    <a:cubicBezTo>
                      <a:pt x="337" y="362"/>
                      <a:pt x="337" y="362"/>
                      <a:pt x="337" y="362"/>
                    </a:cubicBezTo>
                    <a:cubicBezTo>
                      <a:pt x="333" y="359"/>
                      <a:pt x="333" y="359"/>
                      <a:pt x="333" y="359"/>
                    </a:cubicBezTo>
                    <a:cubicBezTo>
                      <a:pt x="331" y="359"/>
                      <a:pt x="331" y="359"/>
                      <a:pt x="331" y="359"/>
                    </a:cubicBezTo>
                    <a:cubicBezTo>
                      <a:pt x="327" y="363"/>
                      <a:pt x="327" y="363"/>
                      <a:pt x="327" y="363"/>
                    </a:cubicBezTo>
                    <a:cubicBezTo>
                      <a:pt x="326" y="363"/>
                      <a:pt x="326" y="363"/>
                      <a:pt x="326" y="363"/>
                    </a:cubicBezTo>
                    <a:cubicBezTo>
                      <a:pt x="326" y="361"/>
                      <a:pt x="326" y="361"/>
                      <a:pt x="326" y="361"/>
                    </a:cubicBezTo>
                    <a:cubicBezTo>
                      <a:pt x="324" y="361"/>
                      <a:pt x="324" y="361"/>
                      <a:pt x="324" y="361"/>
                    </a:cubicBezTo>
                    <a:cubicBezTo>
                      <a:pt x="325" y="360"/>
                      <a:pt x="325" y="360"/>
                      <a:pt x="325" y="360"/>
                    </a:cubicBezTo>
                    <a:cubicBezTo>
                      <a:pt x="325" y="360"/>
                      <a:pt x="325" y="360"/>
                      <a:pt x="325" y="360"/>
                    </a:cubicBezTo>
                    <a:cubicBezTo>
                      <a:pt x="324" y="359"/>
                      <a:pt x="324" y="359"/>
                      <a:pt x="324" y="359"/>
                    </a:cubicBezTo>
                    <a:cubicBezTo>
                      <a:pt x="328" y="359"/>
                      <a:pt x="328" y="359"/>
                      <a:pt x="328" y="359"/>
                    </a:cubicBezTo>
                    <a:cubicBezTo>
                      <a:pt x="331" y="358"/>
                      <a:pt x="331" y="358"/>
                      <a:pt x="331" y="358"/>
                    </a:cubicBezTo>
                    <a:cubicBezTo>
                      <a:pt x="332" y="357"/>
                      <a:pt x="332" y="357"/>
                      <a:pt x="332" y="357"/>
                    </a:cubicBezTo>
                    <a:cubicBezTo>
                      <a:pt x="335" y="356"/>
                      <a:pt x="335" y="356"/>
                      <a:pt x="335" y="356"/>
                    </a:cubicBezTo>
                    <a:cubicBezTo>
                      <a:pt x="336" y="353"/>
                      <a:pt x="336" y="353"/>
                      <a:pt x="336" y="353"/>
                    </a:cubicBezTo>
                    <a:cubicBezTo>
                      <a:pt x="335" y="353"/>
                      <a:pt x="335" y="353"/>
                      <a:pt x="335" y="353"/>
                    </a:cubicBezTo>
                    <a:cubicBezTo>
                      <a:pt x="332" y="352"/>
                      <a:pt x="332" y="352"/>
                      <a:pt x="332" y="352"/>
                    </a:cubicBezTo>
                    <a:cubicBezTo>
                      <a:pt x="331" y="351"/>
                      <a:pt x="331" y="351"/>
                      <a:pt x="331" y="351"/>
                    </a:cubicBezTo>
                    <a:cubicBezTo>
                      <a:pt x="328" y="350"/>
                      <a:pt x="328" y="350"/>
                      <a:pt x="328" y="350"/>
                    </a:cubicBezTo>
                    <a:cubicBezTo>
                      <a:pt x="325" y="350"/>
                      <a:pt x="325" y="350"/>
                      <a:pt x="325" y="350"/>
                    </a:cubicBezTo>
                    <a:cubicBezTo>
                      <a:pt x="324" y="352"/>
                      <a:pt x="324" y="352"/>
                      <a:pt x="324" y="352"/>
                    </a:cubicBezTo>
                    <a:cubicBezTo>
                      <a:pt x="322" y="351"/>
                      <a:pt x="322" y="351"/>
                      <a:pt x="322" y="351"/>
                    </a:cubicBezTo>
                    <a:cubicBezTo>
                      <a:pt x="325" y="350"/>
                      <a:pt x="325" y="350"/>
                      <a:pt x="325" y="350"/>
                    </a:cubicBezTo>
                    <a:cubicBezTo>
                      <a:pt x="326" y="348"/>
                      <a:pt x="326" y="348"/>
                      <a:pt x="326" y="348"/>
                    </a:cubicBezTo>
                    <a:cubicBezTo>
                      <a:pt x="323" y="347"/>
                      <a:pt x="323" y="347"/>
                      <a:pt x="323" y="347"/>
                    </a:cubicBezTo>
                    <a:cubicBezTo>
                      <a:pt x="326" y="346"/>
                      <a:pt x="326" y="346"/>
                      <a:pt x="326" y="346"/>
                    </a:cubicBezTo>
                    <a:cubicBezTo>
                      <a:pt x="328" y="348"/>
                      <a:pt x="328" y="348"/>
                      <a:pt x="328" y="348"/>
                    </a:cubicBezTo>
                    <a:cubicBezTo>
                      <a:pt x="330" y="349"/>
                      <a:pt x="330" y="349"/>
                      <a:pt x="330" y="349"/>
                    </a:cubicBezTo>
                    <a:cubicBezTo>
                      <a:pt x="333" y="346"/>
                      <a:pt x="333" y="346"/>
                      <a:pt x="333" y="346"/>
                    </a:cubicBezTo>
                    <a:cubicBezTo>
                      <a:pt x="334" y="344"/>
                      <a:pt x="334" y="344"/>
                      <a:pt x="334" y="344"/>
                    </a:cubicBezTo>
                    <a:cubicBezTo>
                      <a:pt x="337" y="342"/>
                      <a:pt x="337" y="342"/>
                      <a:pt x="337" y="342"/>
                    </a:cubicBezTo>
                    <a:cubicBezTo>
                      <a:pt x="336" y="338"/>
                      <a:pt x="336" y="338"/>
                      <a:pt x="336" y="338"/>
                    </a:cubicBezTo>
                    <a:cubicBezTo>
                      <a:pt x="339" y="340"/>
                      <a:pt x="339" y="340"/>
                      <a:pt x="339" y="340"/>
                    </a:cubicBezTo>
                    <a:cubicBezTo>
                      <a:pt x="340" y="341"/>
                      <a:pt x="340" y="341"/>
                      <a:pt x="340" y="341"/>
                    </a:cubicBezTo>
                    <a:cubicBezTo>
                      <a:pt x="341" y="336"/>
                      <a:pt x="341" y="336"/>
                      <a:pt x="341" y="336"/>
                    </a:cubicBezTo>
                    <a:cubicBezTo>
                      <a:pt x="342" y="335"/>
                      <a:pt x="342" y="335"/>
                      <a:pt x="342" y="335"/>
                    </a:cubicBezTo>
                    <a:cubicBezTo>
                      <a:pt x="343" y="335"/>
                      <a:pt x="343" y="335"/>
                      <a:pt x="343" y="335"/>
                    </a:cubicBezTo>
                    <a:cubicBezTo>
                      <a:pt x="343" y="339"/>
                      <a:pt x="343" y="339"/>
                      <a:pt x="343" y="339"/>
                    </a:cubicBezTo>
                    <a:cubicBezTo>
                      <a:pt x="350" y="346"/>
                      <a:pt x="350" y="346"/>
                      <a:pt x="350" y="346"/>
                    </a:cubicBezTo>
                    <a:cubicBezTo>
                      <a:pt x="354" y="348"/>
                      <a:pt x="354" y="348"/>
                      <a:pt x="354" y="348"/>
                    </a:cubicBezTo>
                    <a:cubicBezTo>
                      <a:pt x="356" y="348"/>
                      <a:pt x="356" y="348"/>
                      <a:pt x="356" y="348"/>
                    </a:cubicBezTo>
                    <a:cubicBezTo>
                      <a:pt x="357" y="346"/>
                      <a:pt x="357" y="346"/>
                      <a:pt x="357" y="346"/>
                    </a:cubicBezTo>
                    <a:cubicBezTo>
                      <a:pt x="359" y="345"/>
                      <a:pt x="359" y="345"/>
                      <a:pt x="359" y="345"/>
                    </a:cubicBezTo>
                    <a:cubicBezTo>
                      <a:pt x="361" y="342"/>
                      <a:pt x="361" y="342"/>
                      <a:pt x="361" y="342"/>
                    </a:cubicBezTo>
                    <a:cubicBezTo>
                      <a:pt x="364" y="343"/>
                      <a:pt x="364" y="343"/>
                      <a:pt x="364" y="343"/>
                    </a:cubicBezTo>
                    <a:cubicBezTo>
                      <a:pt x="367" y="343"/>
                      <a:pt x="367" y="343"/>
                      <a:pt x="367" y="343"/>
                    </a:cubicBezTo>
                    <a:cubicBezTo>
                      <a:pt x="368" y="342"/>
                      <a:pt x="368" y="342"/>
                      <a:pt x="368" y="342"/>
                    </a:cubicBezTo>
                    <a:cubicBezTo>
                      <a:pt x="368" y="341"/>
                      <a:pt x="368" y="341"/>
                      <a:pt x="368" y="341"/>
                    </a:cubicBezTo>
                    <a:cubicBezTo>
                      <a:pt x="368" y="337"/>
                      <a:pt x="368" y="337"/>
                      <a:pt x="368" y="337"/>
                    </a:cubicBezTo>
                    <a:cubicBezTo>
                      <a:pt x="369" y="335"/>
                      <a:pt x="369" y="335"/>
                      <a:pt x="369" y="335"/>
                    </a:cubicBezTo>
                    <a:cubicBezTo>
                      <a:pt x="369" y="334"/>
                      <a:pt x="369" y="334"/>
                      <a:pt x="369" y="334"/>
                    </a:cubicBezTo>
                    <a:cubicBezTo>
                      <a:pt x="361" y="330"/>
                      <a:pt x="361" y="330"/>
                      <a:pt x="361" y="330"/>
                    </a:cubicBezTo>
                    <a:cubicBezTo>
                      <a:pt x="360" y="329"/>
                      <a:pt x="360" y="329"/>
                      <a:pt x="360" y="329"/>
                    </a:cubicBezTo>
                    <a:cubicBezTo>
                      <a:pt x="357" y="329"/>
                      <a:pt x="357" y="329"/>
                      <a:pt x="357" y="329"/>
                    </a:cubicBezTo>
                    <a:cubicBezTo>
                      <a:pt x="354" y="329"/>
                      <a:pt x="354" y="329"/>
                      <a:pt x="354" y="329"/>
                    </a:cubicBezTo>
                    <a:cubicBezTo>
                      <a:pt x="355" y="328"/>
                      <a:pt x="355" y="328"/>
                      <a:pt x="355" y="328"/>
                    </a:cubicBezTo>
                    <a:cubicBezTo>
                      <a:pt x="355" y="327"/>
                      <a:pt x="355" y="327"/>
                      <a:pt x="355" y="327"/>
                    </a:cubicBezTo>
                    <a:cubicBezTo>
                      <a:pt x="355" y="326"/>
                      <a:pt x="355" y="326"/>
                      <a:pt x="355" y="326"/>
                    </a:cubicBezTo>
                    <a:cubicBezTo>
                      <a:pt x="357" y="324"/>
                      <a:pt x="357" y="324"/>
                      <a:pt x="357" y="324"/>
                    </a:cubicBezTo>
                    <a:cubicBezTo>
                      <a:pt x="356" y="323"/>
                      <a:pt x="356" y="323"/>
                      <a:pt x="356" y="323"/>
                    </a:cubicBezTo>
                    <a:cubicBezTo>
                      <a:pt x="354" y="322"/>
                      <a:pt x="354" y="322"/>
                      <a:pt x="354" y="322"/>
                    </a:cubicBezTo>
                    <a:cubicBezTo>
                      <a:pt x="358" y="320"/>
                      <a:pt x="358" y="320"/>
                      <a:pt x="358" y="320"/>
                    </a:cubicBezTo>
                    <a:cubicBezTo>
                      <a:pt x="357" y="316"/>
                      <a:pt x="357" y="316"/>
                      <a:pt x="357" y="316"/>
                    </a:cubicBezTo>
                    <a:cubicBezTo>
                      <a:pt x="358" y="316"/>
                      <a:pt x="358" y="316"/>
                      <a:pt x="358" y="316"/>
                    </a:cubicBezTo>
                    <a:cubicBezTo>
                      <a:pt x="360" y="318"/>
                      <a:pt x="360" y="318"/>
                      <a:pt x="360" y="318"/>
                    </a:cubicBezTo>
                    <a:cubicBezTo>
                      <a:pt x="363" y="317"/>
                      <a:pt x="363" y="317"/>
                      <a:pt x="363" y="317"/>
                    </a:cubicBezTo>
                    <a:cubicBezTo>
                      <a:pt x="365" y="318"/>
                      <a:pt x="365" y="318"/>
                      <a:pt x="365" y="318"/>
                    </a:cubicBezTo>
                    <a:cubicBezTo>
                      <a:pt x="367" y="318"/>
                      <a:pt x="367" y="318"/>
                      <a:pt x="367" y="318"/>
                    </a:cubicBezTo>
                    <a:cubicBezTo>
                      <a:pt x="369" y="318"/>
                      <a:pt x="369" y="318"/>
                      <a:pt x="369" y="318"/>
                    </a:cubicBezTo>
                    <a:cubicBezTo>
                      <a:pt x="371" y="323"/>
                      <a:pt x="371" y="323"/>
                      <a:pt x="371" y="323"/>
                    </a:cubicBezTo>
                    <a:cubicBezTo>
                      <a:pt x="374" y="324"/>
                      <a:pt x="374" y="324"/>
                      <a:pt x="374" y="324"/>
                    </a:cubicBezTo>
                    <a:cubicBezTo>
                      <a:pt x="378" y="319"/>
                      <a:pt x="378" y="319"/>
                      <a:pt x="378" y="319"/>
                    </a:cubicBezTo>
                    <a:cubicBezTo>
                      <a:pt x="377" y="317"/>
                      <a:pt x="377" y="317"/>
                      <a:pt x="377" y="317"/>
                    </a:cubicBezTo>
                    <a:cubicBezTo>
                      <a:pt x="376" y="315"/>
                      <a:pt x="376" y="315"/>
                      <a:pt x="376" y="315"/>
                    </a:cubicBezTo>
                    <a:cubicBezTo>
                      <a:pt x="375" y="313"/>
                      <a:pt x="375" y="313"/>
                      <a:pt x="375" y="313"/>
                    </a:cubicBezTo>
                    <a:cubicBezTo>
                      <a:pt x="372" y="314"/>
                      <a:pt x="372" y="314"/>
                      <a:pt x="372" y="314"/>
                    </a:cubicBezTo>
                    <a:cubicBezTo>
                      <a:pt x="370" y="313"/>
                      <a:pt x="370" y="313"/>
                      <a:pt x="370" y="313"/>
                    </a:cubicBezTo>
                    <a:cubicBezTo>
                      <a:pt x="367" y="312"/>
                      <a:pt x="367" y="312"/>
                      <a:pt x="367" y="312"/>
                    </a:cubicBezTo>
                    <a:cubicBezTo>
                      <a:pt x="364" y="313"/>
                      <a:pt x="364" y="313"/>
                      <a:pt x="364" y="313"/>
                    </a:cubicBezTo>
                    <a:cubicBezTo>
                      <a:pt x="364" y="312"/>
                      <a:pt x="364" y="312"/>
                      <a:pt x="364" y="312"/>
                    </a:cubicBezTo>
                    <a:cubicBezTo>
                      <a:pt x="366" y="311"/>
                      <a:pt x="366" y="311"/>
                      <a:pt x="366" y="311"/>
                    </a:cubicBezTo>
                    <a:cubicBezTo>
                      <a:pt x="366" y="303"/>
                      <a:pt x="366" y="303"/>
                      <a:pt x="366" y="303"/>
                    </a:cubicBezTo>
                    <a:cubicBezTo>
                      <a:pt x="365" y="302"/>
                      <a:pt x="365" y="302"/>
                      <a:pt x="365" y="302"/>
                    </a:cubicBezTo>
                    <a:cubicBezTo>
                      <a:pt x="364" y="302"/>
                      <a:pt x="364" y="302"/>
                      <a:pt x="364" y="302"/>
                    </a:cubicBezTo>
                    <a:cubicBezTo>
                      <a:pt x="362" y="303"/>
                      <a:pt x="362" y="303"/>
                      <a:pt x="362" y="303"/>
                    </a:cubicBezTo>
                    <a:cubicBezTo>
                      <a:pt x="360" y="304"/>
                      <a:pt x="360" y="304"/>
                      <a:pt x="360" y="304"/>
                    </a:cubicBezTo>
                    <a:cubicBezTo>
                      <a:pt x="362" y="301"/>
                      <a:pt x="362" y="301"/>
                      <a:pt x="362" y="301"/>
                    </a:cubicBezTo>
                    <a:cubicBezTo>
                      <a:pt x="365" y="300"/>
                      <a:pt x="365" y="300"/>
                      <a:pt x="365" y="300"/>
                    </a:cubicBezTo>
                    <a:cubicBezTo>
                      <a:pt x="367" y="300"/>
                      <a:pt x="367" y="300"/>
                      <a:pt x="367" y="300"/>
                    </a:cubicBezTo>
                    <a:cubicBezTo>
                      <a:pt x="367" y="298"/>
                      <a:pt x="367" y="298"/>
                      <a:pt x="367" y="298"/>
                    </a:cubicBezTo>
                    <a:cubicBezTo>
                      <a:pt x="361" y="292"/>
                      <a:pt x="361" y="292"/>
                      <a:pt x="361" y="292"/>
                    </a:cubicBezTo>
                    <a:cubicBezTo>
                      <a:pt x="358" y="292"/>
                      <a:pt x="358" y="292"/>
                      <a:pt x="358" y="292"/>
                    </a:cubicBezTo>
                    <a:cubicBezTo>
                      <a:pt x="357" y="290"/>
                      <a:pt x="357" y="290"/>
                      <a:pt x="357" y="290"/>
                    </a:cubicBezTo>
                    <a:cubicBezTo>
                      <a:pt x="361" y="290"/>
                      <a:pt x="361" y="290"/>
                      <a:pt x="361" y="290"/>
                    </a:cubicBezTo>
                    <a:cubicBezTo>
                      <a:pt x="358" y="288"/>
                      <a:pt x="358" y="288"/>
                      <a:pt x="358" y="288"/>
                    </a:cubicBezTo>
                    <a:cubicBezTo>
                      <a:pt x="370" y="294"/>
                      <a:pt x="370" y="294"/>
                      <a:pt x="370" y="294"/>
                    </a:cubicBezTo>
                    <a:cubicBezTo>
                      <a:pt x="371" y="296"/>
                      <a:pt x="371" y="296"/>
                      <a:pt x="371" y="296"/>
                    </a:cubicBezTo>
                    <a:cubicBezTo>
                      <a:pt x="372" y="299"/>
                      <a:pt x="372" y="299"/>
                      <a:pt x="372" y="299"/>
                    </a:cubicBezTo>
                    <a:cubicBezTo>
                      <a:pt x="373" y="300"/>
                      <a:pt x="373" y="300"/>
                      <a:pt x="373" y="300"/>
                    </a:cubicBezTo>
                    <a:cubicBezTo>
                      <a:pt x="374" y="299"/>
                      <a:pt x="374" y="299"/>
                      <a:pt x="374" y="299"/>
                    </a:cubicBezTo>
                    <a:cubicBezTo>
                      <a:pt x="375" y="283"/>
                      <a:pt x="375" y="283"/>
                      <a:pt x="375" y="283"/>
                    </a:cubicBezTo>
                    <a:cubicBezTo>
                      <a:pt x="371" y="278"/>
                      <a:pt x="371" y="278"/>
                      <a:pt x="371" y="278"/>
                    </a:cubicBezTo>
                    <a:cubicBezTo>
                      <a:pt x="369" y="279"/>
                      <a:pt x="369" y="279"/>
                      <a:pt x="369" y="279"/>
                    </a:cubicBezTo>
                    <a:cubicBezTo>
                      <a:pt x="368" y="278"/>
                      <a:pt x="368" y="278"/>
                      <a:pt x="368" y="278"/>
                    </a:cubicBezTo>
                    <a:cubicBezTo>
                      <a:pt x="367" y="277"/>
                      <a:pt x="367" y="277"/>
                      <a:pt x="367" y="277"/>
                    </a:cubicBezTo>
                    <a:cubicBezTo>
                      <a:pt x="364" y="277"/>
                      <a:pt x="364" y="277"/>
                      <a:pt x="364" y="277"/>
                    </a:cubicBezTo>
                    <a:cubicBezTo>
                      <a:pt x="364" y="276"/>
                      <a:pt x="364" y="276"/>
                      <a:pt x="364" y="276"/>
                    </a:cubicBezTo>
                    <a:cubicBezTo>
                      <a:pt x="370" y="275"/>
                      <a:pt x="370" y="275"/>
                      <a:pt x="370" y="275"/>
                    </a:cubicBezTo>
                    <a:cubicBezTo>
                      <a:pt x="371" y="274"/>
                      <a:pt x="371" y="274"/>
                      <a:pt x="371" y="274"/>
                    </a:cubicBezTo>
                    <a:cubicBezTo>
                      <a:pt x="373" y="274"/>
                      <a:pt x="373" y="274"/>
                      <a:pt x="373" y="274"/>
                    </a:cubicBezTo>
                    <a:cubicBezTo>
                      <a:pt x="373" y="272"/>
                      <a:pt x="373" y="272"/>
                      <a:pt x="373" y="272"/>
                    </a:cubicBezTo>
                    <a:cubicBezTo>
                      <a:pt x="372" y="269"/>
                      <a:pt x="372" y="269"/>
                      <a:pt x="372" y="269"/>
                    </a:cubicBezTo>
                    <a:cubicBezTo>
                      <a:pt x="370" y="269"/>
                      <a:pt x="370" y="269"/>
                      <a:pt x="370" y="269"/>
                    </a:cubicBezTo>
                    <a:cubicBezTo>
                      <a:pt x="368" y="269"/>
                      <a:pt x="368" y="269"/>
                      <a:pt x="368" y="269"/>
                    </a:cubicBezTo>
                    <a:cubicBezTo>
                      <a:pt x="364" y="267"/>
                      <a:pt x="364" y="267"/>
                      <a:pt x="364" y="267"/>
                    </a:cubicBezTo>
                    <a:cubicBezTo>
                      <a:pt x="367" y="271"/>
                      <a:pt x="367" y="271"/>
                      <a:pt x="367" y="271"/>
                    </a:cubicBezTo>
                    <a:cubicBezTo>
                      <a:pt x="366" y="271"/>
                      <a:pt x="366" y="271"/>
                      <a:pt x="366" y="271"/>
                    </a:cubicBezTo>
                    <a:cubicBezTo>
                      <a:pt x="364" y="269"/>
                      <a:pt x="364" y="269"/>
                      <a:pt x="364" y="269"/>
                    </a:cubicBezTo>
                    <a:cubicBezTo>
                      <a:pt x="363" y="268"/>
                      <a:pt x="363" y="268"/>
                      <a:pt x="363" y="268"/>
                    </a:cubicBezTo>
                    <a:cubicBezTo>
                      <a:pt x="364" y="270"/>
                      <a:pt x="364" y="270"/>
                      <a:pt x="364" y="270"/>
                    </a:cubicBezTo>
                    <a:cubicBezTo>
                      <a:pt x="362" y="270"/>
                      <a:pt x="362" y="270"/>
                      <a:pt x="362" y="270"/>
                    </a:cubicBezTo>
                    <a:cubicBezTo>
                      <a:pt x="361" y="269"/>
                      <a:pt x="361" y="269"/>
                      <a:pt x="361" y="269"/>
                    </a:cubicBezTo>
                    <a:cubicBezTo>
                      <a:pt x="360" y="269"/>
                      <a:pt x="360" y="269"/>
                      <a:pt x="360" y="269"/>
                    </a:cubicBezTo>
                    <a:cubicBezTo>
                      <a:pt x="360" y="265"/>
                      <a:pt x="360" y="265"/>
                      <a:pt x="360" y="265"/>
                    </a:cubicBezTo>
                    <a:cubicBezTo>
                      <a:pt x="360" y="265"/>
                      <a:pt x="360" y="265"/>
                      <a:pt x="360" y="265"/>
                    </a:cubicBezTo>
                    <a:cubicBezTo>
                      <a:pt x="360" y="263"/>
                      <a:pt x="360" y="263"/>
                      <a:pt x="360" y="263"/>
                    </a:cubicBezTo>
                    <a:cubicBezTo>
                      <a:pt x="356" y="264"/>
                      <a:pt x="356" y="264"/>
                      <a:pt x="356" y="264"/>
                    </a:cubicBezTo>
                    <a:cubicBezTo>
                      <a:pt x="353" y="262"/>
                      <a:pt x="353" y="262"/>
                      <a:pt x="353" y="262"/>
                    </a:cubicBezTo>
                    <a:cubicBezTo>
                      <a:pt x="354" y="262"/>
                      <a:pt x="354" y="262"/>
                      <a:pt x="354" y="262"/>
                    </a:cubicBezTo>
                    <a:cubicBezTo>
                      <a:pt x="359" y="263"/>
                      <a:pt x="359" y="263"/>
                      <a:pt x="359" y="263"/>
                    </a:cubicBezTo>
                    <a:cubicBezTo>
                      <a:pt x="358" y="262"/>
                      <a:pt x="358" y="262"/>
                      <a:pt x="358" y="262"/>
                    </a:cubicBezTo>
                    <a:cubicBezTo>
                      <a:pt x="359" y="260"/>
                      <a:pt x="359" y="260"/>
                      <a:pt x="359" y="260"/>
                    </a:cubicBezTo>
                    <a:cubicBezTo>
                      <a:pt x="357" y="260"/>
                      <a:pt x="357" y="260"/>
                      <a:pt x="357" y="260"/>
                    </a:cubicBezTo>
                    <a:cubicBezTo>
                      <a:pt x="356" y="258"/>
                      <a:pt x="356" y="258"/>
                      <a:pt x="356" y="258"/>
                    </a:cubicBezTo>
                    <a:cubicBezTo>
                      <a:pt x="355" y="258"/>
                      <a:pt x="355" y="258"/>
                      <a:pt x="355" y="258"/>
                    </a:cubicBezTo>
                    <a:cubicBezTo>
                      <a:pt x="354" y="260"/>
                      <a:pt x="354" y="260"/>
                      <a:pt x="354" y="260"/>
                    </a:cubicBezTo>
                    <a:cubicBezTo>
                      <a:pt x="354" y="258"/>
                      <a:pt x="354" y="258"/>
                      <a:pt x="354" y="258"/>
                    </a:cubicBezTo>
                    <a:cubicBezTo>
                      <a:pt x="353" y="255"/>
                      <a:pt x="353" y="255"/>
                      <a:pt x="353" y="255"/>
                    </a:cubicBezTo>
                    <a:cubicBezTo>
                      <a:pt x="355" y="253"/>
                      <a:pt x="355" y="253"/>
                      <a:pt x="355" y="253"/>
                    </a:cubicBezTo>
                    <a:cubicBezTo>
                      <a:pt x="355" y="252"/>
                      <a:pt x="355" y="252"/>
                      <a:pt x="355" y="252"/>
                    </a:cubicBezTo>
                    <a:cubicBezTo>
                      <a:pt x="357" y="251"/>
                      <a:pt x="357" y="251"/>
                      <a:pt x="357" y="251"/>
                    </a:cubicBezTo>
                    <a:cubicBezTo>
                      <a:pt x="359" y="256"/>
                      <a:pt x="359" y="256"/>
                      <a:pt x="359" y="256"/>
                    </a:cubicBezTo>
                    <a:cubicBezTo>
                      <a:pt x="362" y="254"/>
                      <a:pt x="362" y="254"/>
                      <a:pt x="362" y="254"/>
                    </a:cubicBezTo>
                    <a:cubicBezTo>
                      <a:pt x="363" y="252"/>
                      <a:pt x="363" y="252"/>
                      <a:pt x="363" y="252"/>
                    </a:cubicBezTo>
                    <a:cubicBezTo>
                      <a:pt x="366" y="251"/>
                      <a:pt x="366" y="251"/>
                      <a:pt x="366" y="251"/>
                    </a:cubicBezTo>
                    <a:cubicBezTo>
                      <a:pt x="360" y="250"/>
                      <a:pt x="360" y="250"/>
                      <a:pt x="360" y="250"/>
                    </a:cubicBezTo>
                    <a:cubicBezTo>
                      <a:pt x="361" y="249"/>
                      <a:pt x="361" y="249"/>
                      <a:pt x="361" y="249"/>
                    </a:cubicBezTo>
                    <a:cubicBezTo>
                      <a:pt x="365" y="250"/>
                      <a:pt x="365" y="250"/>
                      <a:pt x="365" y="250"/>
                    </a:cubicBezTo>
                    <a:cubicBezTo>
                      <a:pt x="367" y="249"/>
                      <a:pt x="367" y="249"/>
                      <a:pt x="367" y="249"/>
                    </a:cubicBezTo>
                    <a:cubicBezTo>
                      <a:pt x="366" y="248"/>
                      <a:pt x="366" y="248"/>
                      <a:pt x="366" y="248"/>
                    </a:cubicBezTo>
                    <a:cubicBezTo>
                      <a:pt x="360" y="246"/>
                      <a:pt x="360" y="246"/>
                      <a:pt x="360" y="246"/>
                    </a:cubicBezTo>
                    <a:cubicBezTo>
                      <a:pt x="373" y="248"/>
                      <a:pt x="373" y="248"/>
                      <a:pt x="373" y="248"/>
                    </a:cubicBezTo>
                    <a:cubicBezTo>
                      <a:pt x="382" y="252"/>
                      <a:pt x="382" y="252"/>
                      <a:pt x="382" y="252"/>
                    </a:cubicBezTo>
                    <a:cubicBezTo>
                      <a:pt x="384" y="249"/>
                      <a:pt x="384" y="249"/>
                      <a:pt x="384" y="249"/>
                    </a:cubicBezTo>
                    <a:cubicBezTo>
                      <a:pt x="384" y="235"/>
                      <a:pt x="384" y="235"/>
                      <a:pt x="384" y="235"/>
                    </a:cubicBezTo>
                    <a:cubicBezTo>
                      <a:pt x="383" y="235"/>
                      <a:pt x="383" y="235"/>
                      <a:pt x="383" y="235"/>
                    </a:cubicBezTo>
                    <a:cubicBezTo>
                      <a:pt x="383" y="236"/>
                      <a:pt x="383" y="236"/>
                      <a:pt x="383" y="236"/>
                    </a:cubicBezTo>
                    <a:cubicBezTo>
                      <a:pt x="380" y="233"/>
                      <a:pt x="380" y="233"/>
                      <a:pt x="380" y="233"/>
                    </a:cubicBezTo>
                    <a:cubicBezTo>
                      <a:pt x="378" y="235"/>
                      <a:pt x="378" y="235"/>
                      <a:pt x="378" y="235"/>
                    </a:cubicBezTo>
                    <a:cubicBezTo>
                      <a:pt x="379" y="238"/>
                      <a:pt x="379" y="238"/>
                      <a:pt x="379" y="238"/>
                    </a:cubicBezTo>
                    <a:cubicBezTo>
                      <a:pt x="378" y="238"/>
                      <a:pt x="378" y="238"/>
                      <a:pt x="378" y="238"/>
                    </a:cubicBezTo>
                    <a:cubicBezTo>
                      <a:pt x="376" y="237"/>
                      <a:pt x="376" y="237"/>
                      <a:pt x="376" y="237"/>
                    </a:cubicBezTo>
                    <a:cubicBezTo>
                      <a:pt x="376" y="235"/>
                      <a:pt x="376" y="235"/>
                      <a:pt x="376" y="235"/>
                    </a:cubicBezTo>
                    <a:cubicBezTo>
                      <a:pt x="373" y="233"/>
                      <a:pt x="373" y="233"/>
                      <a:pt x="373" y="233"/>
                    </a:cubicBezTo>
                    <a:cubicBezTo>
                      <a:pt x="368" y="233"/>
                      <a:pt x="368" y="233"/>
                      <a:pt x="368" y="233"/>
                    </a:cubicBezTo>
                    <a:cubicBezTo>
                      <a:pt x="370" y="232"/>
                      <a:pt x="370" y="232"/>
                      <a:pt x="370" y="232"/>
                    </a:cubicBezTo>
                    <a:cubicBezTo>
                      <a:pt x="370" y="231"/>
                      <a:pt x="370" y="231"/>
                      <a:pt x="370" y="231"/>
                    </a:cubicBezTo>
                    <a:cubicBezTo>
                      <a:pt x="367" y="229"/>
                      <a:pt x="367" y="229"/>
                      <a:pt x="367" y="229"/>
                    </a:cubicBezTo>
                    <a:cubicBezTo>
                      <a:pt x="368" y="229"/>
                      <a:pt x="368" y="229"/>
                      <a:pt x="368" y="229"/>
                    </a:cubicBezTo>
                    <a:cubicBezTo>
                      <a:pt x="368" y="228"/>
                      <a:pt x="368" y="228"/>
                      <a:pt x="368" y="228"/>
                    </a:cubicBezTo>
                    <a:cubicBezTo>
                      <a:pt x="370" y="228"/>
                      <a:pt x="370" y="228"/>
                      <a:pt x="370" y="228"/>
                    </a:cubicBezTo>
                    <a:cubicBezTo>
                      <a:pt x="367" y="225"/>
                      <a:pt x="367" y="225"/>
                      <a:pt x="367" y="225"/>
                    </a:cubicBezTo>
                    <a:cubicBezTo>
                      <a:pt x="366" y="224"/>
                      <a:pt x="366" y="224"/>
                      <a:pt x="366" y="224"/>
                    </a:cubicBezTo>
                    <a:cubicBezTo>
                      <a:pt x="368" y="222"/>
                      <a:pt x="368" y="222"/>
                      <a:pt x="368" y="222"/>
                    </a:cubicBezTo>
                    <a:cubicBezTo>
                      <a:pt x="370" y="223"/>
                      <a:pt x="370" y="223"/>
                      <a:pt x="370" y="223"/>
                    </a:cubicBezTo>
                    <a:cubicBezTo>
                      <a:pt x="373" y="223"/>
                      <a:pt x="373" y="223"/>
                      <a:pt x="373" y="223"/>
                    </a:cubicBezTo>
                    <a:cubicBezTo>
                      <a:pt x="377" y="227"/>
                      <a:pt x="377" y="227"/>
                      <a:pt x="377" y="227"/>
                    </a:cubicBezTo>
                    <a:cubicBezTo>
                      <a:pt x="379" y="226"/>
                      <a:pt x="379" y="226"/>
                      <a:pt x="379" y="226"/>
                    </a:cubicBezTo>
                    <a:cubicBezTo>
                      <a:pt x="378" y="223"/>
                      <a:pt x="378" y="223"/>
                      <a:pt x="378" y="223"/>
                    </a:cubicBezTo>
                    <a:cubicBezTo>
                      <a:pt x="377" y="221"/>
                      <a:pt x="377" y="221"/>
                      <a:pt x="377" y="221"/>
                    </a:cubicBezTo>
                    <a:cubicBezTo>
                      <a:pt x="368" y="216"/>
                      <a:pt x="368" y="216"/>
                      <a:pt x="368" y="216"/>
                    </a:cubicBezTo>
                    <a:cubicBezTo>
                      <a:pt x="367" y="214"/>
                      <a:pt x="367" y="214"/>
                      <a:pt x="367" y="214"/>
                    </a:cubicBezTo>
                    <a:cubicBezTo>
                      <a:pt x="366" y="213"/>
                      <a:pt x="366" y="213"/>
                      <a:pt x="366" y="213"/>
                    </a:cubicBezTo>
                    <a:cubicBezTo>
                      <a:pt x="365" y="215"/>
                      <a:pt x="365" y="215"/>
                      <a:pt x="365" y="215"/>
                    </a:cubicBezTo>
                    <a:cubicBezTo>
                      <a:pt x="361" y="224"/>
                      <a:pt x="361" y="224"/>
                      <a:pt x="361" y="224"/>
                    </a:cubicBezTo>
                    <a:cubicBezTo>
                      <a:pt x="360" y="224"/>
                      <a:pt x="360" y="224"/>
                      <a:pt x="360" y="224"/>
                    </a:cubicBezTo>
                    <a:cubicBezTo>
                      <a:pt x="358" y="221"/>
                      <a:pt x="358" y="221"/>
                      <a:pt x="358" y="221"/>
                    </a:cubicBezTo>
                    <a:cubicBezTo>
                      <a:pt x="360" y="213"/>
                      <a:pt x="360" y="213"/>
                      <a:pt x="360" y="213"/>
                    </a:cubicBezTo>
                    <a:cubicBezTo>
                      <a:pt x="362" y="210"/>
                      <a:pt x="362" y="210"/>
                      <a:pt x="362" y="210"/>
                    </a:cubicBezTo>
                    <a:cubicBezTo>
                      <a:pt x="362" y="209"/>
                      <a:pt x="362" y="209"/>
                      <a:pt x="362" y="209"/>
                    </a:cubicBezTo>
                    <a:cubicBezTo>
                      <a:pt x="362" y="207"/>
                      <a:pt x="362" y="207"/>
                      <a:pt x="362" y="207"/>
                    </a:cubicBezTo>
                    <a:cubicBezTo>
                      <a:pt x="365" y="191"/>
                      <a:pt x="365" y="191"/>
                      <a:pt x="365" y="191"/>
                    </a:cubicBezTo>
                    <a:cubicBezTo>
                      <a:pt x="363" y="191"/>
                      <a:pt x="363" y="191"/>
                      <a:pt x="363" y="191"/>
                    </a:cubicBezTo>
                    <a:cubicBezTo>
                      <a:pt x="362" y="190"/>
                      <a:pt x="362" y="190"/>
                      <a:pt x="362" y="190"/>
                    </a:cubicBezTo>
                    <a:cubicBezTo>
                      <a:pt x="364" y="190"/>
                      <a:pt x="364" y="190"/>
                      <a:pt x="364" y="190"/>
                    </a:cubicBezTo>
                    <a:cubicBezTo>
                      <a:pt x="364" y="187"/>
                      <a:pt x="364" y="187"/>
                      <a:pt x="364" y="187"/>
                    </a:cubicBezTo>
                    <a:cubicBezTo>
                      <a:pt x="364" y="186"/>
                      <a:pt x="364" y="186"/>
                      <a:pt x="364" y="186"/>
                    </a:cubicBezTo>
                    <a:cubicBezTo>
                      <a:pt x="364" y="184"/>
                      <a:pt x="364" y="184"/>
                      <a:pt x="364" y="184"/>
                    </a:cubicBezTo>
                    <a:cubicBezTo>
                      <a:pt x="365" y="185"/>
                      <a:pt x="365" y="185"/>
                      <a:pt x="365" y="185"/>
                    </a:cubicBezTo>
                    <a:cubicBezTo>
                      <a:pt x="368" y="183"/>
                      <a:pt x="368" y="183"/>
                      <a:pt x="368" y="183"/>
                    </a:cubicBezTo>
                    <a:cubicBezTo>
                      <a:pt x="370" y="184"/>
                      <a:pt x="370" y="184"/>
                      <a:pt x="370" y="184"/>
                    </a:cubicBezTo>
                    <a:cubicBezTo>
                      <a:pt x="373" y="181"/>
                      <a:pt x="373" y="181"/>
                      <a:pt x="373" y="181"/>
                    </a:cubicBezTo>
                    <a:cubicBezTo>
                      <a:pt x="372" y="173"/>
                      <a:pt x="372" y="173"/>
                      <a:pt x="372" y="173"/>
                    </a:cubicBezTo>
                    <a:cubicBezTo>
                      <a:pt x="373" y="174"/>
                      <a:pt x="373" y="174"/>
                      <a:pt x="373" y="174"/>
                    </a:cubicBezTo>
                    <a:cubicBezTo>
                      <a:pt x="374" y="173"/>
                      <a:pt x="374" y="173"/>
                      <a:pt x="374" y="173"/>
                    </a:cubicBezTo>
                    <a:cubicBezTo>
                      <a:pt x="374" y="173"/>
                      <a:pt x="374" y="173"/>
                      <a:pt x="374" y="173"/>
                    </a:cubicBezTo>
                    <a:cubicBezTo>
                      <a:pt x="375" y="173"/>
                      <a:pt x="375" y="173"/>
                      <a:pt x="375" y="173"/>
                    </a:cubicBezTo>
                    <a:cubicBezTo>
                      <a:pt x="375" y="170"/>
                      <a:pt x="375" y="170"/>
                      <a:pt x="375" y="170"/>
                    </a:cubicBezTo>
                    <a:cubicBezTo>
                      <a:pt x="376" y="168"/>
                      <a:pt x="376" y="168"/>
                      <a:pt x="376" y="168"/>
                    </a:cubicBezTo>
                    <a:cubicBezTo>
                      <a:pt x="377" y="168"/>
                      <a:pt x="377" y="168"/>
                      <a:pt x="377" y="168"/>
                    </a:cubicBezTo>
                    <a:cubicBezTo>
                      <a:pt x="377" y="170"/>
                      <a:pt x="377" y="170"/>
                      <a:pt x="377" y="170"/>
                    </a:cubicBezTo>
                    <a:cubicBezTo>
                      <a:pt x="378" y="166"/>
                      <a:pt x="378" y="166"/>
                      <a:pt x="378" y="166"/>
                    </a:cubicBezTo>
                    <a:cubicBezTo>
                      <a:pt x="375" y="166"/>
                      <a:pt x="375" y="166"/>
                      <a:pt x="375" y="166"/>
                    </a:cubicBezTo>
                    <a:cubicBezTo>
                      <a:pt x="373" y="172"/>
                      <a:pt x="373" y="172"/>
                      <a:pt x="373" y="172"/>
                    </a:cubicBezTo>
                    <a:cubicBezTo>
                      <a:pt x="374" y="162"/>
                      <a:pt x="374" y="162"/>
                      <a:pt x="374" y="162"/>
                    </a:cubicBezTo>
                    <a:cubicBezTo>
                      <a:pt x="374" y="161"/>
                      <a:pt x="374" y="161"/>
                      <a:pt x="374" y="161"/>
                    </a:cubicBezTo>
                    <a:cubicBezTo>
                      <a:pt x="375" y="152"/>
                      <a:pt x="375" y="152"/>
                      <a:pt x="375" y="152"/>
                    </a:cubicBezTo>
                    <a:cubicBezTo>
                      <a:pt x="376" y="149"/>
                      <a:pt x="376" y="149"/>
                      <a:pt x="376" y="149"/>
                    </a:cubicBezTo>
                    <a:cubicBezTo>
                      <a:pt x="377" y="148"/>
                      <a:pt x="377" y="148"/>
                      <a:pt x="377" y="148"/>
                    </a:cubicBezTo>
                    <a:cubicBezTo>
                      <a:pt x="382" y="150"/>
                      <a:pt x="382" y="150"/>
                      <a:pt x="382" y="150"/>
                    </a:cubicBezTo>
                    <a:cubicBezTo>
                      <a:pt x="385" y="149"/>
                      <a:pt x="385" y="149"/>
                      <a:pt x="385" y="149"/>
                    </a:cubicBezTo>
                    <a:cubicBezTo>
                      <a:pt x="387" y="146"/>
                      <a:pt x="387" y="146"/>
                      <a:pt x="387" y="146"/>
                    </a:cubicBezTo>
                    <a:cubicBezTo>
                      <a:pt x="387" y="144"/>
                      <a:pt x="387" y="144"/>
                      <a:pt x="387" y="144"/>
                    </a:cubicBezTo>
                    <a:cubicBezTo>
                      <a:pt x="388" y="141"/>
                      <a:pt x="388" y="141"/>
                      <a:pt x="388" y="141"/>
                    </a:cubicBezTo>
                    <a:cubicBezTo>
                      <a:pt x="389" y="139"/>
                      <a:pt x="389" y="139"/>
                      <a:pt x="389" y="139"/>
                    </a:cubicBezTo>
                    <a:cubicBezTo>
                      <a:pt x="389" y="139"/>
                      <a:pt x="389" y="139"/>
                      <a:pt x="389" y="139"/>
                    </a:cubicBezTo>
                    <a:cubicBezTo>
                      <a:pt x="374" y="139"/>
                      <a:pt x="374" y="139"/>
                      <a:pt x="374" y="139"/>
                    </a:cubicBezTo>
                    <a:cubicBezTo>
                      <a:pt x="372" y="142"/>
                      <a:pt x="372" y="142"/>
                      <a:pt x="372" y="142"/>
                    </a:cubicBezTo>
                    <a:cubicBezTo>
                      <a:pt x="371" y="145"/>
                      <a:pt x="371" y="145"/>
                      <a:pt x="371" y="145"/>
                    </a:cubicBezTo>
                    <a:cubicBezTo>
                      <a:pt x="371" y="147"/>
                      <a:pt x="371" y="147"/>
                      <a:pt x="371" y="147"/>
                    </a:cubicBezTo>
                    <a:cubicBezTo>
                      <a:pt x="372" y="147"/>
                      <a:pt x="372" y="147"/>
                      <a:pt x="372" y="147"/>
                    </a:cubicBezTo>
                    <a:cubicBezTo>
                      <a:pt x="370" y="149"/>
                      <a:pt x="370" y="149"/>
                      <a:pt x="370" y="149"/>
                    </a:cubicBezTo>
                    <a:cubicBezTo>
                      <a:pt x="369" y="145"/>
                      <a:pt x="369" y="145"/>
                      <a:pt x="369" y="145"/>
                    </a:cubicBezTo>
                    <a:cubicBezTo>
                      <a:pt x="367" y="145"/>
                      <a:pt x="367" y="145"/>
                      <a:pt x="367" y="145"/>
                    </a:cubicBezTo>
                    <a:cubicBezTo>
                      <a:pt x="369" y="140"/>
                      <a:pt x="369" y="140"/>
                      <a:pt x="369" y="140"/>
                    </a:cubicBezTo>
                    <a:cubicBezTo>
                      <a:pt x="368" y="139"/>
                      <a:pt x="368" y="139"/>
                      <a:pt x="368" y="139"/>
                    </a:cubicBezTo>
                    <a:cubicBezTo>
                      <a:pt x="368" y="139"/>
                      <a:pt x="368" y="139"/>
                      <a:pt x="368" y="139"/>
                    </a:cubicBezTo>
                    <a:cubicBezTo>
                      <a:pt x="368" y="137"/>
                      <a:pt x="368" y="136"/>
                      <a:pt x="369" y="136"/>
                    </a:cubicBezTo>
                    <a:cubicBezTo>
                      <a:pt x="370" y="134"/>
                      <a:pt x="371" y="134"/>
                      <a:pt x="371" y="134"/>
                    </a:cubicBezTo>
                    <a:cubicBezTo>
                      <a:pt x="366" y="130"/>
                      <a:pt x="366" y="130"/>
                      <a:pt x="366" y="130"/>
                    </a:cubicBezTo>
                    <a:cubicBezTo>
                      <a:pt x="366" y="130"/>
                      <a:pt x="367" y="128"/>
                      <a:pt x="369" y="127"/>
                    </a:cubicBezTo>
                    <a:cubicBezTo>
                      <a:pt x="370" y="126"/>
                      <a:pt x="370" y="126"/>
                      <a:pt x="371" y="126"/>
                    </a:cubicBezTo>
                    <a:cubicBezTo>
                      <a:pt x="373" y="126"/>
                      <a:pt x="375" y="126"/>
                      <a:pt x="378" y="126"/>
                    </a:cubicBezTo>
                    <a:cubicBezTo>
                      <a:pt x="383" y="126"/>
                      <a:pt x="385" y="127"/>
                      <a:pt x="387" y="127"/>
                    </a:cubicBezTo>
                    <a:cubicBezTo>
                      <a:pt x="388" y="127"/>
                      <a:pt x="390" y="126"/>
                      <a:pt x="392" y="126"/>
                    </a:cubicBezTo>
                    <a:cubicBezTo>
                      <a:pt x="394" y="126"/>
                      <a:pt x="397" y="116"/>
                      <a:pt x="397" y="116"/>
                    </a:cubicBezTo>
                    <a:cubicBezTo>
                      <a:pt x="393" y="107"/>
                      <a:pt x="393" y="107"/>
                      <a:pt x="393" y="107"/>
                    </a:cubicBezTo>
                    <a:cubicBezTo>
                      <a:pt x="393" y="107"/>
                      <a:pt x="391" y="104"/>
                      <a:pt x="388" y="104"/>
                    </a:cubicBezTo>
                    <a:cubicBezTo>
                      <a:pt x="386" y="104"/>
                      <a:pt x="386" y="107"/>
                      <a:pt x="386" y="110"/>
                    </a:cubicBezTo>
                    <a:cubicBezTo>
                      <a:pt x="386" y="112"/>
                      <a:pt x="383" y="112"/>
                      <a:pt x="380" y="112"/>
                    </a:cubicBezTo>
                    <a:cubicBezTo>
                      <a:pt x="377" y="112"/>
                      <a:pt x="372" y="111"/>
                      <a:pt x="369" y="111"/>
                    </a:cubicBezTo>
                    <a:cubicBezTo>
                      <a:pt x="364" y="111"/>
                      <a:pt x="356" y="115"/>
                      <a:pt x="356" y="115"/>
                    </a:cubicBezTo>
                    <a:cubicBezTo>
                      <a:pt x="356" y="115"/>
                      <a:pt x="358" y="111"/>
                      <a:pt x="359" y="109"/>
                    </a:cubicBezTo>
                    <a:cubicBezTo>
                      <a:pt x="361" y="107"/>
                      <a:pt x="364" y="107"/>
                      <a:pt x="368" y="107"/>
                    </a:cubicBezTo>
                    <a:cubicBezTo>
                      <a:pt x="372" y="107"/>
                      <a:pt x="372" y="105"/>
                      <a:pt x="373" y="105"/>
                    </a:cubicBezTo>
                    <a:cubicBezTo>
                      <a:pt x="374" y="105"/>
                      <a:pt x="378" y="99"/>
                      <a:pt x="379" y="97"/>
                    </a:cubicBezTo>
                    <a:cubicBezTo>
                      <a:pt x="379" y="97"/>
                      <a:pt x="374" y="96"/>
                      <a:pt x="374" y="93"/>
                    </a:cubicBezTo>
                    <a:cubicBezTo>
                      <a:pt x="374" y="91"/>
                      <a:pt x="374" y="91"/>
                      <a:pt x="374" y="91"/>
                    </a:cubicBezTo>
                    <a:cubicBezTo>
                      <a:pt x="374" y="91"/>
                      <a:pt x="378" y="88"/>
                      <a:pt x="380" y="86"/>
                    </a:cubicBezTo>
                    <a:cubicBezTo>
                      <a:pt x="383" y="83"/>
                      <a:pt x="378" y="81"/>
                      <a:pt x="377" y="79"/>
                    </a:cubicBezTo>
                    <a:cubicBezTo>
                      <a:pt x="375" y="78"/>
                      <a:pt x="377" y="76"/>
                      <a:pt x="377" y="76"/>
                    </a:cubicBezTo>
                    <a:cubicBezTo>
                      <a:pt x="377" y="76"/>
                      <a:pt x="377" y="72"/>
                      <a:pt x="380" y="72"/>
                    </a:cubicBezTo>
                    <a:cubicBezTo>
                      <a:pt x="384" y="72"/>
                      <a:pt x="382" y="72"/>
                      <a:pt x="382" y="69"/>
                    </a:cubicBezTo>
                    <a:cubicBezTo>
                      <a:pt x="382" y="68"/>
                      <a:pt x="382" y="67"/>
                      <a:pt x="381" y="67"/>
                    </a:cubicBezTo>
                    <a:cubicBezTo>
                      <a:pt x="381" y="67"/>
                      <a:pt x="380" y="69"/>
                      <a:pt x="379" y="69"/>
                    </a:cubicBezTo>
                    <a:cubicBezTo>
                      <a:pt x="377" y="69"/>
                      <a:pt x="378" y="64"/>
                      <a:pt x="380" y="64"/>
                    </a:cubicBezTo>
                    <a:cubicBezTo>
                      <a:pt x="381" y="64"/>
                      <a:pt x="385" y="62"/>
                      <a:pt x="385" y="62"/>
                    </a:cubicBezTo>
                    <a:cubicBezTo>
                      <a:pt x="385" y="62"/>
                      <a:pt x="387" y="57"/>
                      <a:pt x="387" y="55"/>
                    </a:cubicBezTo>
                    <a:cubicBezTo>
                      <a:pt x="387" y="53"/>
                      <a:pt x="390" y="45"/>
                      <a:pt x="390" y="41"/>
                    </a:cubicBezTo>
                    <a:cubicBezTo>
                      <a:pt x="390" y="36"/>
                      <a:pt x="377" y="33"/>
                      <a:pt x="374" y="31"/>
                    </a:cubicBezTo>
                    <a:cubicBezTo>
                      <a:pt x="373" y="30"/>
                      <a:pt x="371" y="30"/>
                      <a:pt x="369" y="30"/>
                    </a:cubicBezTo>
                    <a:cubicBezTo>
                      <a:pt x="365" y="30"/>
                      <a:pt x="361" y="31"/>
                      <a:pt x="361" y="31"/>
                    </a:cubicBezTo>
                    <a:cubicBezTo>
                      <a:pt x="357" y="38"/>
                      <a:pt x="357" y="38"/>
                      <a:pt x="357" y="38"/>
                    </a:cubicBezTo>
                    <a:cubicBezTo>
                      <a:pt x="357" y="38"/>
                      <a:pt x="355" y="45"/>
                      <a:pt x="355" y="46"/>
                    </a:cubicBezTo>
                    <a:cubicBezTo>
                      <a:pt x="355" y="48"/>
                      <a:pt x="351" y="53"/>
                      <a:pt x="353" y="55"/>
                    </a:cubicBezTo>
                    <a:cubicBezTo>
                      <a:pt x="354" y="57"/>
                      <a:pt x="353" y="61"/>
                      <a:pt x="353" y="61"/>
                    </a:cubicBezTo>
                    <a:cubicBezTo>
                      <a:pt x="353" y="61"/>
                      <a:pt x="355" y="67"/>
                      <a:pt x="352" y="70"/>
                    </a:cubicBezTo>
                    <a:cubicBezTo>
                      <a:pt x="351" y="71"/>
                      <a:pt x="351" y="71"/>
                      <a:pt x="350" y="71"/>
                    </a:cubicBezTo>
                    <a:cubicBezTo>
                      <a:pt x="349" y="71"/>
                      <a:pt x="349" y="67"/>
                      <a:pt x="349" y="67"/>
                    </a:cubicBezTo>
                    <a:cubicBezTo>
                      <a:pt x="342" y="66"/>
                      <a:pt x="342" y="66"/>
                      <a:pt x="342" y="66"/>
                    </a:cubicBezTo>
                    <a:cubicBezTo>
                      <a:pt x="339" y="68"/>
                      <a:pt x="339" y="68"/>
                      <a:pt x="339" y="68"/>
                    </a:cubicBezTo>
                    <a:cubicBezTo>
                      <a:pt x="336" y="71"/>
                      <a:pt x="336" y="71"/>
                      <a:pt x="336" y="71"/>
                    </a:cubicBezTo>
                    <a:cubicBezTo>
                      <a:pt x="336" y="71"/>
                      <a:pt x="334" y="65"/>
                      <a:pt x="334" y="63"/>
                    </a:cubicBezTo>
                    <a:cubicBezTo>
                      <a:pt x="334" y="61"/>
                      <a:pt x="332" y="59"/>
                      <a:pt x="331" y="58"/>
                    </a:cubicBezTo>
                    <a:cubicBezTo>
                      <a:pt x="330" y="57"/>
                      <a:pt x="326" y="52"/>
                      <a:pt x="326" y="50"/>
                    </a:cubicBezTo>
                    <a:cubicBezTo>
                      <a:pt x="326" y="49"/>
                      <a:pt x="326" y="49"/>
                      <a:pt x="326" y="49"/>
                    </a:cubicBezTo>
                    <a:cubicBezTo>
                      <a:pt x="326" y="49"/>
                      <a:pt x="324" y="52"/>
                      <a:pt x="324" y="52"/>
                    </a:cubicBezTo>
                    <a:cubicBezTo>
                      <a:pt x="326" y="55"/>
                      <a:pt x="326" y="55"/>
                      <a:pt x="326" y="55"/>
                    </a:cubicBezTo>
                    <a:cubicBezTo>
                      <a:pt x="326" y="55"/>
                      <a:pt x="328" y="58"/>
                      <a:pt x="328" y="60"/>
                    </a:cubicBezTo>
                    <a:cubicBezTo>
                      <a:pt x="328" y="61"/>
                      <a:pt x="326" y="71"/>
                      <a:pt x="326" y="71"/>
                    </a:cubicBezTo>
                    <a:cubicBezTo>
                      <a:pt x="322" y="78"/>
                      <a:pt x="322" y="78"/>
                      <a:pt x="322" y="78"/>
                    </a:cubicBezTo>
                    <a:cubicBezTo>
                      <a:pt x="322" y="78"/>
                      <a:pt x="319" y="81"/>
                      <a:pt x="319" y="84"/>
                    </a:cubicBezTo>
                    <a:cubicBezTo>
                      <a:pt x="319" y="87"/>
                      <a:pt x="319" y="87"/>
                      <a:pt x="319" y="89"/>
                    </a:cubicBezTo>
                    <a:cubicBezTo>
                      <a:pt x="319" y="91"/>
                      <a:pt x="313" y="106"/>
                      <a:pt x="313" y="106"/>
                    </a:cubicBezTo>
                    <a:cubicBezTo>
                      <a:pt x="313" y="106"/>
                      <a:pt x="314" y="99"/>
                      <a:pt x="314" y="97"/>
                    </a:cubicBezTo>
                    <a:cubicBezTo>
                      <a:pt x="314" y="96"/>
                      <a:pt x="313" y="86"/>
                      <a:pt x="313" y="82"/>
                    </a:cubicBezTo>
                    <a:cubicBezTo>
                      <a:pt x="313" y="78"/>
                      <a:pt x="317" y="72"/>
                      <a:pt x="317" y="69"/>
                    </a:cubicBezTo>
                    <a:cubicBezTo>
                      <a:pt x="317" y="66"/>
                      <a:pt x="316" y="62"/>
                      <a:pt x="316" y="62"/>
                    </a:cubicBezTo>
                    <a:cubicBezTo>
                      <a:pt x="312" y="55"/>
                      <a:pt x="312" y="55"/>
                      <a:pt x="312" y="55"/>
                    </a:cubicBezTo>
                    <a:cubicBezTo>
                      <a:pt x="312" y="55"/>
                      <a:pt x="314" y="47"/>
                      <a:pt x="312" y="46"/>
                    </a:cubicBezTo>
                    <a:cubicBezTo>
                      <a:pt x="310" y="44"/>
                      <a:pt x="310" y="41"/>
                      <a:pt x="310" y="41"/>
                    </a:cubicBezTo>
                    <a:cubicBezTo>
                      <a:pt x="303" y="41"/>
                      <a:pt x="303" y="41"/>
                      <a:pt x="303" y="41"/>
                    </a:cubicBezTo>
                    <a:cubicBezTo>
                      <a:pt x="303" y="41"/>
                      <a:pt x="302" y="48"/>
                      <a:pt x="305" y="50"/>
                    </a:cubicBezTo>
                    <a:cubicBezTo>
                      <a:pt x="307" y="52"/>
                      <a:pt x="305" y="55"/>
                      <a:pt x="303" y="59"/>
                    </a:cubicBezTo>
                    <a:cubicBezTo>
                      <a:pt x="302" y="63"/>
                      <a:pt x="302" y="65"/>
                      <a:pt x="299" y="67"/>
                    </a:cubicBezTo>
                    <a:cubicBezTo>
                      <a:pt x="297" y="70"/>
                      <a:pt x="290" y="73"/>
                      <a:pt x="288" y="73"/>
                    </a:cubicBezTo>
                    <a:cubicBezTo>
                      <a:pt x="286" y="73"/>
                      <a:pt x="282" y="76"/>
                      <a:pt x="282" y="76"/>
                    </a:cubicBezTo>
                    <a:cubicBezTo>
                      <a:pt x="282" y="76"/>
                      <a:pt x="283" y="71"/>
                      <a:pt x="283" y="70"/>
                    </a:cubicBezTo>
                    <a:cubicBezTo>
                      <a:pt x="283" y="68"/>
                      <a:pt x="290" y="67"/>
                      <a:pt x="292" y="65"/>
                    </a:cubicBezTo>
                    <a:cubicBezTo>
                      <a:pt x="295" y="63"/>
                      <a:pt x="292" y="63"/>
                      <a:pt x="294" y="62"/>
                    </a:cubicBezTo>
                    <a:cubicBezTo>
                      <a:pt x="295" y="61"/>
                      <a:pt x="294" y="58"/>
                      <a:pt x="294" y="53"/>
                    </a:cubicBezTo>
                    <a:cubicBezTo>
                      <a:pt x="294" y="50"/>
                      <a:pt x="294" y="49"/>
                      <a:pt x="293" y="49"/>
                    </a:cubicBezTo>
                    <a:cubicBezTo>
                      <a:pt x="293" y="49"/>
                      <a:pt x="293" y="49"/>
                      <a:pt x="293" y="49"/>
                    </a:cubicBezTo>
                    <a:cubicBezTo>
                      <a:pt x="293" y="49"/>
                      <a:pt x="286" y="48"/>
                      <a:pt x="283" y="48"/>
                    </a:cubicBezTo>
                    <a:cubicBezTo>
                      <a:pt x="281" y="48"/>
                      <a:pt x="279" y="47"/>
                      <a:pt x="277" y="47"/>
                    </a:cubicBezTo>
                    <a:cubicBezTo>
                      <a:pt x="276" y="47"/>
                      <a:pt x="274" y="48"/>
                      <a:pt x="272" y="49"/>
                    </a:cubicBezTo>
                    <a:cubicBezTo>
                      <a:pt x="269" y="52"/>
                      <a:pt x="268" y="57"/>
                      <a:pt x="267" y="58"/>
                    </a:cubicBezTo>
                    <a:cubicBezTo>
                      <a:pt x="266" y="59"/>
                      <a:pt x="265" y="60"/>
                      <a:pt x="265" y="60"/>
                    </a:cubicBezTo>
                    <a:cubicBezTo>
                      <a:pt x="265" y="60"/>
                      <a:pt x="260" y="62"/>
                      <a:pt x="260" y="64"/>
                    </a:cubicBezTo>
                    <a:cubicBezTo>
                      <a:pt x="260" y="65"/>
                      <a:pt x="258" y="67"/>
                      <a:pt x="258" y="67"/>
                    </a:cubicBezTo>
                    <a:cubicBezTo>
                      <a:pt x="258" y="67"/>
                      <a:pt x="256" y="62"/>
                      <a:pt x="260" y="59"/>
                    </a:cubicBezTo>
                    <a:cubicBezTo>
                      <a:pt x="261" y="57"/>
                      <a:pt x="261" y="57"/>
                      <a:pt x="261" y="57"/>
                    </a:cubicBezTo>
                    <a:cubicBezTo>
                      <a:pt x="261" y="57"/>
                      <a:pt x="261" y="57"/>
                      <a:pt x="261" y="57"/>
                    </a:cubicBezTo>
                    <a:cubicBezTo>
                      <a:pt x="261" y="57"/>
                      <a:pt x="260" y="57"/>
                      <a:pt x="260" y="57"/>
                    </a:cubicBezTo>
                    <a:cubicBezTo>
                      <a:pt x="260" y="57"/>
                      <a:pt x="260" y="57"/>
                      <a:pt x="260" y="56"/>
                    </a:cubicBezTo>
                    <a:cubicBezTo>
                      <a:pt x="260" y="54"/>
                      <a:pt x="264" y="51"/>
                      <a:pt x="265" y="49"/>
                    </a:cubicBezTo>
                    <a:cubicBezTo>
                      <a:pt x="267" y="48"/>
                      <a:pt x="267" y="46"/>
                      <a:pt x="267" y="46"/>
                    </a:cubicBezTo>
                    <a:cubicBezTo>
                      <a:pt x="267" y="46"/>
                      <a:pt x="264" y="44"/>
                      <a:pt x="260" y="44"/>
                    </a:cubicBezTo>
                    <a:cubicBezTo>
                      <a:pt x="255" y="44"/>
                      <a:pt x="244" y="44"/>
                      <a:pt x="241" y="44"/>
                    </a:cubicBezTo>
                    <a:cubicBezTo>
                      <a:pt x="238" y="44"/>
                      <a:pt x="232" y="38"/>
                      <a:pt x="232" y="38"/>
                    </a:cubicBezTo>
                    <a:cubicBezTo>
                      <a:pt x="232" y="38"/>
                      <a:pt x="240" y="40"/>
                      <a:pt x="242" y="40"/>
                    </a:cubicBezTo>
                    <a:cubicBezTo>
                      <a:pt x="243" y="40"/>
                      <a:pt x="255" y="40"/>
                      <a:pt x="260" y="38"/>
                    </a:cubicBezTo>
                    <a:cubicBezTo>
                      <a:pt x="261" y="37"/>
                      <a:pt x="261" y="37"/>
                      <a:pt x="262" y="37"/>
                    </a:cubicBezTo>
                    <a:cubicBezTo>
                      <a:pt x="263" y="37"/>
                      <a:pt x="262" y="40"/>
                      <a:pt x="264" y="40"/>
                    </a:cubicBezTo>
                    <a:cubicBezTo>
                      <a:pt x="267" y="40"/>
                      <a:pt x="264" y="40"/>
                      <a:pt x="269" y="38"/>
                    </a:cubicBezTo>
                    <a:cubicBezTo>
                      <a:pt x="274" y="37"/>
                      <a:pt x="271" y="37"/>
                      <a:pt x="276" y="35"/>
                    </a:cubicBezTo>
                    <a:cubicBezTo>
                      <a:pt x="280" y="33"/>
                      <a:pt x="281" y="33"/>
                      <a:pt x="282" y="33"/>
                    </a:cubicBezTo>
                    <a:cubicBezTo>
                      <a:pt x="282" y="33"/>
                      <a:pt x="282" y="33"/>
                      <a:pt x="282" y="33"/>
                    </a:cubicBezTo>
                    <a:cubicBezTo>
                      <a:pt x="283" y="33"/>
                      <a:pt x="283" y="33"/>
                      <a:pt x="283" y="33"/>
                    </a:cubicBezTo>
                    <a:cubicBezTo>
                      <a:pt x="285" y="33"/>
                      <a:pt x="291" y="30"/>
                      <a:pt x="291" y="30"/>
                    </a:cubicBezTo>
                    <a:cubicBezTo>
                      <a:pt x="291" y="30"/>
                      <a:pt x="294" y="29"/>
                      <a:pt x="296" y="27"/>
                    </a:cubicBezTo>
                    <a:cubicBezTo>
                      <a:pt x="297" y="26"/>
                      <a:pt x="303" y="22"/>
                      <a:pt x="303" y="20"/>
                    </a:cubicBezTo>
                    <a:cubicBezTo>
                      <a:pt x="303" y="18"/>
                      <a:pt x="298" y="15"/>
                      <a:pt x="298" y="15"/>
                    </a:cubicBezTo>
                    <a:cubicBezTo>
                      <a:pt x="298" y="15"/>
                      <a:pt x="292" y="15"/>
                      <a:pt x="289" y="15"/>
                    </a:cubicBezTo>
                    <a:cubicBezTo>
                      <a:pt x="287" y="15"/>
                      <a:pt x="287" y="18"/>
                      <a:pt x="287" y="18"/>
                    </a:cubicBezTo>
                    <a:cubicBezTo>
                      <a:pt x="285" y="18"/>
                      <a:pt x="285" y="18"/>
                      <a:pt x="285" y="18"/>
                    </a:cubicBezTo>
                    <a:cubicBezTo>
                      <a:pt x="284" y="11"/>
                      <a:pt x="284" y="11"/>
                      <a:pt x="284" y="11"/>
                    </a:cubicBezTo>
                    <a:cubicBezTo>
                      <a:pt x="279" y="16"/>
                      <a:pt x="279" y="16"/>
                      <a:pt x="279" y="16"/>
                    </a:cubicBezTo>
                    <a:cubicBezTo>
                      <a:pt x="279" y="16"/>
                      <a:pt x="279" y="16"/>
                      <a:pt x="279" y="16"/>
                    </a:cubicBezTo>
                    <a:cubicBezTo>
                      <a:pt x="277" y="16"/>
                      <a:pt x="272" y="16"/>
                      <a:pt x="271" y="15"/>
                    </a:cubicBezTo>
                    <a:cubicBezTo>
                      <a:pt x="270" y="14"/>
                      <a:pt x="267" y="14"/>
                      <a:pt x="264" y="14"/>
                    </a:cubicBezTo>
                    <a:cubicBezTo>
                      <a:pt x="262" y="14"/>
                      <a:pt x="261" y="14"/>
                      <a:pt x="261" y="14"/>
                    </a:cubicBezTo>
                    <a:cubicBezTo>
                      <a:pt x="261" y="14"/>
                      <a:pt x="249" y="17"/>
                      <a:pt x="242" y="17"/>
                    </a:cubicBezTo>
                    <a:cubicBezTo>
                      <a:pt x="235" y="17"/>
                      <a:pt x="224" y="18"/>
                      <a:pt x="224" y="18"/>
                    </a:cubicBezTo>
                    <a:cubicBezTo>
                      <a:pt x="226" y="14"/>
                      <a:pt x="226" y="14"/>
                      <a:pt x="226" y="14"/>
                    </a:cubicBezTo>
                    <a:cubicBezTo>
                      <a:pt x="233" y="12"/>
                      <a:pt x="233" y="12"/>
                      <a:pt x="233" y="12"/>
                    </a:cubicBezTo>
                    <a:cubicBezTo>
                      <a:pt x="233" y="12"/>
                      <a:pt x="241" y="11"/>
                      <a:pt x="242" y="10"/>
                    </a:cubicBezTo>
                    <a:cubicBezTo>
                      <a:pt x="244" y="8"/>
                      <a:pt x="247" y="8"/>
                      <a:pt x="249" y="8"/>
                    </a:cubicBezTo>
                    <a:cubicBezTo>
                      <a:pt x="250" y="8"/>
                      <a:pt x="252" y="10"/>
                      <a:pt x="256" y="10"/>
                    </a:cubicBezTo>
                    <a:cubicBezTo>
                      <a:pt x="261" y="10"/>
                      <a:pt x="258" y="9"/>
                      <a:pt x="260" y="9"/>
                    </a:cubicBezTo>
                    <a:cubicBezTo>
                      <a:pt x="261" y="9"/>
                      <a:pt x="258" y="8"/>
                      <a:pt x="258" y="7"/>
                    </a:cubicBezTo>
                    <a:cubicBezTo>
                      <a:pt x="258" y="5"/>
                      <a:pt x="255" y="4"/>
                      <a:pt x="255" y="4"/>
                    </a:cubicBezTo>
                    <a:cubicBezTo>
                      <a:pt x="255" y="4"/>
                      <a:pt x="245" y="4"/>
                      <a:pt x="244" y="3"/>
                    </a:cubicBezTo>
                    <a:cubicBezTo>
                      <a:pt x="243" y="2"/>
                      <a:pt x="242" y="1"/>
                      <a:pt x="239" y="1"/>
                    </a:cubicBezTo>
                    <a:cubicBezTo>
                      <a:pt x="237" y="1"/>
                      <a:pt x="226" y="0"/>
                      <a:pt x="223" y="0"/>
                    </a:cubicBezTo>
                    <a:cubicBezTo>
                      <a:pt x="219" y="0"/>
                      <a:pt x="210" y="0"/>
                      <a:pt x="210" y="0"/>
                    </a:cubicBezTo>
                    <a:cubicBezTo>
                      <a:pt x="210" y="0"/>
                      <a:pt x="210" y="2"/>
                      <a:pt x="210" y="8"/>
                    </a:cubicBezTo>
                    <a:cubicBezTo>
                      <a:pt x="210" y="11"/>
                      <a:pt x="211" y="11"/>
                      <a:pt x="211" y="12"/>
                    </a:cubicBezTo>
                    <a:cubicBezTo>
                      <a:pt x="206" y="12"/>
                      <a:pt x="206" y="12"/>
                      <a:pt x="206" y="12"/>
                    </a:cubicBezTo>
                    <a:cubicBezTo>
                      <a:pt x="203" y="12"/>
                      <a:pt x="203" y="12"/>
                      <a:pt x="203" y="12"/>
                    </a:cubicBezTo>
                    <a:cubicBezTo>
                      <a:pt x="201" y="9"/>
                      <a:pt x="201" y="9"/>
                      <a:pt x="201" y="9"/>
                    </a:cubicBezTo>
                    <a:cubicBezTo>
                      <a:pt x="201" y="9"/>
                      <a:pt x="198" y="9"/>
                      <a:pt x="195" y="9"/>
                    </a:cubicBezTo>
                    <a:cubicBezTo>
                      <a:pt x="191" y="9"/>
                      <a:pt x="191" y="9"/>
                      <a:pt x="190" y="8"/>
                    </a:cubicBezTo>
                    <a:cubicBezTo>
                      <a:pt x="189" y="7"/>
                      <a:pt x="187" y="5"/>
                      <a:pt x="187" y="5"/>
                    </a:cubicBezTo>
                    <a:cubicBezTo>
                      <a:pt x="181" y="6"/>
                      <a:pt x="181" y="6"/>
                      <a:pt x="181" y="6"/>
                    </a:cubicBezTo>
                    <a:cubicBezTo>
                      <a:pt x="178" y="9"/>
                      <a:pt x="178" y="9"/>
                      <a:pt x="178" y="9"/>
                    </a:cubicBezTo>
                    <a:cubicBezTo>
                      <a:pt x="179" y="13"/>
                      <a:pt x="179" y="13"/>
                      <a:pt x="179" y="13"/>
                    </a:cubicBezTo>
                    <a:cubicBezTo>
                      <a:pt x="179" y="16"/>
                      <a:pt x="179" y="16"/>
                      <a:pt x="179" y="16"/>
                    </a:cubicBezTo>
                    <a:cubicBezTo>
                      <a:pt x="183" y="16"/>
                      <a:pt x="183" y="16"/>
                      <a:pt x="183" y="16"/>
                    </a:cubicBezTo>
                    <a:cubicBezTo>
                      <a:pt x="189" y="16"/>
                      <a:pt x="189" y="16"/>
                      <a:pt x="189" y="16"/>
                    </a:cubicBezTo>
                    <a:cubicBezTo>
                      <a:pt x="189" y="16"/>
                      <a:pt x="196" y="15"/>
                      <a:pt x="198" y="15"/>
                    </a:cubicBezTo>
                    <a:cubicBezTo>
                      <a:pt x="200" y="15"/>
                      <a:pt x="202" y="19"/>
                      <a:pt x="202" y="19"/>
                    </a:cubicBezTo>
                    <a:cubicBezTo>
                      <a:pt x="202" y="19"/>
                      <a:pt x="199" y="26"/>
                      <a:pt x="199" y="31"/>
                    </a:cubicBezTo>
                    <a:cubicBezTo>
                      <a:pt x="199" y="35"/>
                      <a:pt x="199" y="35"/>
                      <a:pt x="199" y="35"/>
                    </a:cubicBezTo>
                    <a:cubicBezTo>
                      <a:pt x="197" y="31"/>
                      <a:pt x="197" y="31"/>
                      <a:pt x="197" y="31"/>
                    </a:cubicBezTo>
                    <a:cubicBezTo>
                      <a:pt x="197" y="31"/>
                      <a:pt x="195" y="28"/>
                      <a:pt x="195" y="26"/>
                    </a:cubicBezTo>
                    <a:cubicBezTo>
                      <a:pt x="195" y="25"/>
                      <a:pt x="195" y="19"/>
                      <a:pt x="195" y="19"/>
                    </a:cubicBezTo>
                    <a:cubicBezTo>
                      <a:pt x="195" y="19"/>
                      <a:pt x="192" y="28"/>
                      <a:pt x="192" y="29"/>
                    </a:cubicBezTo>
                    <a:cubicBezTo>
                      <a:pt x="192" y="30"/>
                      <a:pt x="192" y="30"/>
                      <a:pt x="192" y="30"/>
                    </a:cubicBezTo>
                    <a:cubicBezTo>
                      <a:pt x="191" y="30"/>
                      <a:pt x="190" y="27"/>
                      <a:pt x="190" y="27"/>
                    </a:cubicBezTo>
                    <a:cubicBezTo>
                      <a:pt x="188" y="22"/>
                      <a:pt x="188" y="22"/>
                      <a:pt x="188" y="22"/>
                    </a:cubicBezTo>
                    <a:cubicBezTo>
                      <a:pt x="181" y="21"/>
                      <a:pt x="181" y="21"/>
                      <a:pt x="181" y="21"/>
                    </a:cubicBezTo>
                    <a:cubicBezTo>
                      <a:pt x="180" y="24"/>
                      <a:pt x="180" y="24"/>
                      <a:pt x="180" y="24"/>
                    </a:cubicBezTo>
                    <a:cubicBezTo>
                      <a:pt x="181" y="29"/>
                      <a:pt x="181" y="29"/>
                      <a:pt x="181" y="29"/>
                    </a:cubicBezTo>
                    <a:cubicBezTo>
                      <a:pt x="181" y="29"/>
                      <a:pt x="182" y="33"/>
                      <a:pt x="184" y="35"/>
                    </a:cubicBezTo>
                    <a:cubicBezTo>
                      <a:pt x="186" y="37"/>
                      <a:pt x="187" y="39"/>
                      <a:pt x="188" y="40"/>
                    </a:cubicBezTo>
                    <a:cubicBezTo>
                      <a:pt x="189" y="41"/>
                      <a:pt x="188" y="44"/>
                      <a:pt x="188" y="44"/>
                    </a:cubicBezTo>
                    <a:cubicBezTo>
                      <a:pt x="185" y="43"/>
                      <a:pt x="185" y="43"/>
                      <a:pt x="185" y="43"/>
                    </a:cubicBezTo>
                    <a:cubicBezTo>
                      <a:pt x="182" y="43"/>
                      <a:pt x="182" y="43"/>
                      <a:pt x="182" y="43"/>
                    </a:cubicBezTo>
                    <a:cubicBezTo>
                      <a:pt x="180" y="39"/>
                      <a:pt x="180" y="39"/>
                      <a:pt x="180" y="39"/>
                    </a:cubicBezTo>
                    <a:cubicBezTo>
                      <a:pt x="177" y="36"/>
                      <a:pt x="177" y="36"/>
                      <a:pt x="177" y="36"/>
                    </a:cubicBezTo>
                    <a:cubicBezTo>
                      <a:pt x="177" y="36"/>
                      <a:pt x="178" y="32"/>
                      <a:pt x="176" y="30"/>
                    </a:cubicBezTo>
                    <a:cubicBezTo>
                      <a:pt x="174" y="28"/>
                      <a:pt x="172" y="27"/>
                      <a:pt x="172" y="27"/>
                    </a:cubicBezTo>
                    <a:cubicBezTo>
                      <a:pt x="169" y="30"/>
                      <a:pt x="169" y="30"/>
                      <a:pt x="169" y="30"/>
                    </a:cubicBezTo>
                    <a:cubicBezTo>
                      <a:pt x="170" y="33"/>
                      <a:pt x="170" y="33"/>
                      <a:pt x="170" y="33"/>
                    </a:cubicBezTo>
                    <a:cubicBezTo>
                      <a:pt x="170" y="35"/>
                      <a:pt x="170" y="35"/>
                      <a:pt x="170" y="35"/>
                    </a:cubicBezTo>
                    <a:cubicBezTo>
                      <a:pt x="174" y="36"/>
                      <a:pt x="174" y="36"/>
                      <a:pt x="174" y="36"/>
                    </a:cubicBezTo>
                    <a:cubicBezTo>
                      <a:pt x="171" y="39"/>
                      <a:pt x="171" y="39"/>
                      <a:pt x="171" y="39"/>
                    </a:cubicBezTo>
                    <a:cubicBezTo>
                      <a:pt x="177" y="43"/>
                      <a:pt x="177" y="43"/>
                      <a:pt x="177" y="43"/>
                    </a:cubicBezTo>
                    <a:cubicBezTo>
                      <a:pt x="180" y="43"/>
                      <a:pt x="180" y="43"/>
                      <a:pt x="180" y="43"/>
                    </a:cubicBezTo>
                    <a:cubicBezTo>
                      <a:pt x="181" y="49"/>
                      <a:pt x="181" y="49"/>
                      <a:pt x="181" y="49"/>
                    </a:cubicBezTo>
                    <a:cubicBezTo>
                      <a:pt x="185" y="49"/>
                      <a:pt x="185" y="49"/>
                      <a:pt x="185" y="49"/>
                    </a:cubicBezTo>
                    <a:cubicBezTo>
                      <a:pt x="185" y="60"/>
                      <a:pt x="185" y="60"/>
                      <a:pt x="185" y="60"/>
                    </a:cubicBezTo>
                    <a:cubicBezTo>
                      <a:pt x="183" y="68"/>
                      <a:pt x="183" y="68"/>
                      <a:pt x="183" y="68"/>
                    </a:cubicBezTo>
                    <a:cubicBezTo>
                      <a:pt x="181" y="65"/>
                      <a:pt x="181" y="65"/>
                      <a:pt x="181" y="65"/>
                    </a:cubicBezTo>
                    <a:cubicBezTo>
                      <a:pt x="181" y="60"/>
                      <a:pt x="181" y="60"/>
                      <a:pt x="181" y="60"/>
                    </a:cubicBezTo>
                    <a:cubicBezTo>
                      <a:pt x="181" y="60"/>
                      <a:pt x="179" y="60"/>
                      <a:pt x="176" y="60"/>
                    </a:cubicBezTo>
                    <a:cubicBezTo>
                      <a:pt x="176" y="60"/>
                      <a:pt x="176" y="56"/>
                      <a:pt x="175" y="55"/>
                    </a:cubicBezTo>
                    <a:cubicBezTo>
                      <a:pt x="174" y="54"/>
                      <a:pt x="172" y="49"/>
                      <a:pt x="172" y="49"/>
                    </a:cubicBezTo>
                    <a:cubicBezTo>
                      <a:pt x="168" y="49"/>
                      <a:pt x="168" y="49"/>
                      <a:pt x="168" y="49"/>
                    </a:cubicBezTo>
                    <a:cubicBezTo>
                      <a:pt x="166" y="47"/>
                      <a:pt x="166" y="47"/>
                      <a:pt x="166" y="47"/>
                    </a:cubicBezTo>
                    <a:cubicBezTo>
                      <a:pt x="166" y="44"/>
                      <a:pt x="166" y="44"/>
                      <a:pt x="166" y="44"/>
                    </a:cubicBezTo>
                    <a:cubicBezTo>
                      <a:pt x="166" y="39"/>
                      <a:pt x="166" y="39"/>
                      <a:pt x="166" y="39"/>
                    </a:cubicBezTo>
                    <a:cubicBezTo>
                      <a:pt x="162" y="36"/>
                      <a:pt x="162" y="36"/>
                      <a:pt x="162" y="36"/>
                    </a:cubicBezTo>
                    <a:cubicBezTo>
                      <a:pt x="160" y="33"/>
                      <a:pt x="160" y="33"/>
                      <a:pt x="160" y="33"/>
                    </a:cubicBezTo>
                    <a:cubicBezTo>
                      <a:pt x="157" y="39"/>
                      <a:pt x="157" y="39"/>
                      <a:pt x="157" y="39"/>
                    </a:cubicBezTo>
                    <a:cubicBezTo>
                      <a:pt x="157" y="43"/>
                      <a:pt x="157" y="43"/>
                      <a:pt x="157" y="43"/>
                    </a:cubicBezTo>
                    <a:cubicBezTo>
                      <a:pt x="161" y="43"/>
                      <a:pt x="161" y="43"/>
                      <a:pt x="161" y="43"/>
                    </a:cubicBezTo>
                    <a:cubicBezTo>
                      <a:pt x="158" y="44"/>
                      <a:pt x="158" y="44"/>
                      <a:pt x="158" y="44"/>
                    </a:cubicBezTo>
                    <a:cubicBezTo>
                      <a:pt x="159" y="47"/>
                      <a:pt x="159" y="47"/>
                      <a:pt x="159" y="47"/>
                    </a:cubicBezTo>
                    <a:cubicBezTo>
                      <a:pt x="163" y="51"/>
                      <a:pt x="163" y="51"/>
                      <a:pt x="163" y="51"/>
                    </a:cubicBezTo>
                    <a:cubicBezTo>
                      <a:pt x="169" y="51"/>
                      <a:pt x="169" y="51"/>
                      <a:pt x="169" y="51"/>
                    </a:cubicBezTo>
                    <a:cubicBezTo>
                      <a:pt x="171" y="61"/>
                      <a:pt x="171" y="61"/>
                      <a:pt x="171" y="61"/>
                    </a:cubicBezTo>
                    <a:cubicBezTo>
                      <a:pt x="171" y="67"/>
                      <a:pt x="171" y="67"/>
                      <a:pt x="171" y="67"/>
                    </a:cubicBezTo>
                    <a:cubicBezTo>
                      <a:pt x="167" y="69"/>
                      <a:pt x="167" y="69"/>
                      <a:pt x="167" y="69"/>
                    </a:cubicBezTo>
                    <a:cubicBezTo>
                      <a:pt x="167" y="65"/>
                      <a:pt x="167" y="65"/>
                      <a:pt x="167" y="65"/>
                    </a:cubicBezTo>
                    <a:cubicBezTo>
                      <a:pt x="162" y="59"/>
                      <a:pt x="162" y="59"/>
                      <a:pt x="162" y="59"/>
                    </a:cubicBezTo>
                    <a:cubicBezTo>
                      <a:pt x="149" y="59"/>
                      <a:pt x="149" y="59"/>
                      <a:pt x="149" y="59"/>
                    </a:cubicBezTo>
                    <a:cubicBezTo>
                      <a:pt x="149" y="47"/>
                      <a:pt x="149" y="47"/>
                      <a:pt x="149" y="47"/>
                    </a:cubicBezTo>
                    <a:cubicBezTo>
                      <a:pt x="140" y="42"/>
                      <a:pt x="140" y="42"/>
                      <a:pt x="140" y="42"/>
                    </a:cubicBezTo>
                    <a:cubicBezTo>
                      <a:pt x="140" y="32"/>
                      <a:pt x="140" y="32"/>
                      <a:pt x="140" y="32"/>
                    </a:cubicBezTo>
                    <a:cubicBezTo>
                      <a:pt x="130" y="37"/>
                      <a:pt x="130" y="37"/>
                      <a:pt x="130" y="37"/>
                    </a:cubicBezTo>
                    <a:cubicBezTo>
                      <a:pt x="138" y="44"/>
                      <a:pt x="138" y="44"/>
                      <a:pt x="138" y="44"/>
                    </a:cubicBezTo>
                    <a:cubicBezTo>
                      <a:pt x="144" y="47"/>
                      <a:pt x="144" y="47"/>
                      <a:pt x="144" y="47"/>
                    </a:cubicBezTo>
                    <a:cubicBezTo>
                      <a:pt x="144" y="47"/>
                      <a:pt x="143" y="55"/>
                      <a:pt x="143" y="58"/>
                    </a:cubicBezTo>
                    <a:cubicBezTo>
                      <a:pt x="143" y="59"/>
                      <a:pt x="142" y="60"/>
                      <a:pt x="141" y="60"/>
                    </a:cubicBezTo>
                    <a:cubicBezTo>
                      <a:pt x="139" y="60"/>
                      <a:pt x="135" y="58"/>
                      <a:pt x="135" y="58"/>
                    </a:cubicBezTo>
                    <a:cubicBezTo>
                      <a:pt x="129" y="58"/>
                      <a:pt x="129" y="58"/>
                      <a:pt x="129" y="58"/>
                    </a:cubicBezTo>
                    <a:cubicBezTo>
                      <a:pt x="124" y="46"/>
                      <a:pt x="124" y="46"/>
                      <a:pt x="124" y="46"/>
                    </a:cubicBezTo>
                    <a:cubicBezTo>
                      <a:pt x="119" y="43"/>
                      <a:pt x="119" y="43"/>
                      <a:pt x="119" y="43"/>
                    </a:cubicBezTo>
                    <a:cubicBezTo>
                      <a:pt x="122" y="50"/>
                      <a:pt x="122" y="50"/>
                      <a:pt x="122" y="50"/>
                    </a:cubicBezTo>
                    <a:cubicBezTo>
                      <a:pt x="121" y="59"/>
                      <a:pt x="121" y="59"/>
                      <a:pt x="121" y="59"/>
                    </a:cubicBezTo>
                    <a:cubicBezTo>
                      <a:pt x="121" y="65"/>
                      <a:pt x="121" y="65"/>
                      <a:pt x="121" y="65"/>
                    </a:cubicBezTo>
                    <a:cubicBezTo>
                      <a:pt x="115" y="59"/>
                      <a:pt x="115" y="59"/>
                      <a:pt x="115" y="59"/>
                    </a:cubicBezTo>
                    <a:cubicBezTo>
                      <a:pt x="115" y="54"/>
                      <a:pt x="115" y="54"/>
                      <a:pt x="115" y="54"/>
                    </a:cubicBezTo>
                    <a:cubicBezTo>
                      <a:pt x="110" y="54"/>
                      <a:pt x="110" y="54"/>
                      <a:pt x="110" y="54"/>
                    </a:cubicBezTo>
                    <a:cubicBezTo>
                      <a:pt x="113" y="60"/>
                      <a:pt x="113" y="60"/>
                      <a:pt x="113" y="60"/>
                    </a:cubicBezTo>
                    <a:cubicBezTo>
                      <a:pt x="110" y="70"/>
                      <a:pt x="110" y="70"/>
                      <a:pt x="110" y="70"/>
                    </a:cubicBezTo>
                    <a:cubicBezTo>
                      <a:pt x="105" y="76"/>
                      <a:pt x="105" y="76"/>
                      <a:pt x="105" y="76"/>
                    </a:cubicBezTo>
                    <a:cubicBezTo>
                      <a:pt x="107" y="60"/>
                      <a:pt x="107" y="60"/>
                      <a:pt x="107" y="60"/>
                    </a:cubicBezTo>
                    <a:cubicBezTo>
                      <a:pt x="107" y="60"/>
                      <a:pt x="98" y="54"/>
                      <a:pt x="94" y="54"/>
                    </a:cubicBezTo>
                    <a:cubicBezTo>
                      <a:pt x="94" y="54"/>
                      <a:pt x="93" y="54"/>
                      <a:pt x="93" y="55"/>
                    </a:cubicBezTo>
                    <a:cubicBezTo>
                      <a:pt x="90" y="57"/>
                      <a:pt x="93" y="55"/>
                      <a:pt x="93" y="58"/>
                    </a:cubicBezTo>
                    <a:cubicBezTo>
                      <a:pt x="93" y="61"/>
                      <a:pt x="95" y="67"/>
                      <a:pt x="95" y="67"/>
                    </a:cubicBezTo>
                    <a:cubicBezTo>
                      <a:pt x="95" y="67"/>
                      <a:pt x="98" y="77"/>
                      <a:pt x="98" y="82"/>
                    </a:cubicBezTo>
                    <a:cubicBezTo>
                      <a:pt x="98" y="83"/>
                      <a:pt x="98" y="83"/>
                      <a:pt x="97" y="83"/>
                    </a:cubicBezTo>
                    <a:cubicBezTo>
                      <a:pt x="96" y="83"/>
                      <a:pt x="90" y="72"/>
                      <a:pt x="90" y="72"/>
                    </a:cubicBezTo>
                    <a:cubicBezTo>
                      <a:pt x="88" y="64"/>
                      <a:pt x="88" y="64"/>
                      <a:pt x="88" y="64"/>
                    </a:cubicBezTo>
                    <a:cubicBezTo>
                      <a:pt x="86" y="62"/>
                      <a:pt x="86" y="62"/>
                      <a:pt x="86" y="62"/>
                    </a:cubicBezTo>
                    <a:cubicBezTo>
                      <a:pt x="85" y="62"/>
                      <a:pt x="85" y="62"/>
                      <a:pt x="85" y="62"/>
                    </a:cubicBezTo>
                    <a:cubicBezTo>
                      <a:pt x="83" y="65"/>
                      <a:pt x="83" y="65"/>
                      <a:pt x="83" y="65"/>
                    </a:cubicBezTo>
                    <a:cubicBezTo>
                      <a:pt x="82" y="72"/>
                      <a:pt x="82" y="72"/>
                      <a:pt x="82" y="72"/>
                    </a:cubicBezTo>
                    <a:cubicBezTo>
                      <a:pt x="83" y="79"/>
                      <a:pt x="83" y="79"/>
                      <a:pt x="83" y="79"/>
                    </a:cubicBezTo>
                    <a:cubicBezTo>
                      <a:pt x="83" y="87"/>
                      <a:pt x="83" y="87"/>
                      <a:pt x="83" y="87"/>
                    </a:cubicBezTo>
                    <a:cubicBezTo>
                      <a:pt x="80" y="87"/>
                      <a:pt x="80" y="87"/>
                      <a:pt x="80" y="87"/>
                    </a:cubicBezTo>
                    <a:cubicBezTo>
                      <a:pt x="76" y="93"/>
                      <a:pt x="76" y="93"/>
                      <a:pt x="76" y="93"/>
                    </a:cubicBezTo>
                    <a:cubicBezTo>
                      <a:pt x="72" y="89"/>
                      <a:pt x="72" y="89"/>
                      <a:pt x="72" y="89"/>
                    </a:cubicBezTo>
                    <a:cubicBezTo>
                      <a:pt x="67" y="95"/>
                      <a:pt x="67" y="95"/>
                      <a:pt x="67" y="95"/>
                    </a:cubicBezTo>
                    <a:cubicBezTo>
                      <a:pt x="71" y="99"/>
                      <a:pt x="71" y="99"/>
                      <a:pt x="71" y="99"/>
                    </a:cubicBezTo>
                    <a:cubicBezTo>
                      <a:pt x="64" y="106"/>
                      <a:pt x="64" y="106"/>
                      <a:pt x="64" y="106"/>
                    </a:cubicBezTo>
                    <a:cubicBezTo>
                      <a:pt x="55" y="109"/>
                      <a:pt x="55" y="109"/>
                      <a:pt x="55" y="109"/>
                    </a:cubicBezTo>
                    <a:cubicBezTo>
                      <a:pt x="51" y="114"/>
                      <a:pt x="51" y="114"/>
                      <a:pt x="51" y="114"/>
                    </a:cubicBezTo>
                    <a:cubicBezTo>
                      <a:pt x="44" y="114"/>
                      <a:pt x="44" y="114"/>
                      <a:pt x="44" y="114"/>
                    </a:cubicBezTo>
                    <a:cubicBezTo>
                      <a:pt x="44" y="124"/>
                      <a:pt x="44" y="124"/>
                      <a:pt x="44" y="124"/>
                    </a:cubicBezTo>
                    <a:cubicBezTo>
                      <a:pt x="46" y="126"/>
                      <a:pt x="46" y="126"/>
                      <a:pt x="46" y="126"/>
                    </a:cubicBezTo>
                    <a:cubicBezTo>
                      <a:pt x="50" y="127"/>
                      <a:pt x="50" y="127"/>
                      <a:pt x="50" y="127"/>
                    </a:cubicBezTo>
                    <a:cubicBezTo>
                      <a:pt x="54" y="131"/>
                      <a:pt x="54" y="131"/>
                      <a:pt x="54" y="131"/>
                    </a:cubicBezTo>
                    <a:cubicBezTo>
                      <a:pt x="54" y="131"/>
                      <a:pt x="58" y="128"/>
                      <a:pt x="61" y="125"/>
                    </a:cubicBezTo>
                    <a:cubicBezTo>
                      <a:pt x="61" y="125"/>
                      <a:pt x="62" y="125"/>
                      <a:pt x="62" y="125"/>
                    </a:cubicBezTo>
                    <a:cubicBezTo>
                      <a:pt x="63" y="125"/>
                      <a:pt x="63" y="128"/>
                      <a:pt x="63" y="128"/>
                    </a:cubicBezTo>
                    <a:cubicBezTo>
                      <a:pt x="63" y="134"/>
                      <a:pt x="63" y="134"/>
                      <a:pt x="63" y="134"/>
                    </a:cubicBezTo>
                    <a:cubicBezTo>
                      <a:pt x="58" y="134"/>
                      <a:pt x="58" y="134"/>
                      <a:pt x="58" y="134"/>
                    </a:cubicBezTo>
                    <a:cubicBezTo>
                      <a:pt x="58" y="139"/>
                      <a:pt x="58" y="139"/>
                      <a:pt x="58" y="139"/>
                    </a:cubicBezTo>
                    <a:cubicBezTo>
                      <a:pt x="55" y="141"/>
                      <a:pt x="55" y="141"/>
                      <a:pt x="55" y="141"/>
                    </a:cubicBezTo>
                    <a:cubicBezTo>
                      <a:pt x="57" y="142"/>
                      <a:pt x="57" y="142"/>
                      <a:pt x="57" y="142"/>
                    </a:cubicBezTo>
                    <a:cubicBezTo>
                      <a:pt x="58" y="142"/>
                      <a:pt x="58" y="142"/>
                      <a:pt x="58" y="142"/>
                    </a:cubicBezTo>
                    <a:cubicBezTo>
                      <a:pt x="60" y="145"/>
                      <a:pt x="60" y="145"/>
                      <a:pt x="60" y="145"/>
                    </a:cubicBezTo>
                    <a:cubicBezTo>
                      <a:pt x="59" y="147"/>
                      <a:pt x="59" y="147"/>
                      <a:pt x="59" y="147"/>
                    </a:cubicBezTo>
                    <a:cubicBezTo>
                      <a:pt x="57" y="147"/>
                      <a:pt x="57" y="147"/>
                      <a:pt x="57" y="147"/>
                    </a:cubicBezTo>
                    <a:cubicBezTo>
                      <a:pt x="55" y="147"/>
                      <a:pt x="55" y="147"/>
                      <a:pt x="55" y="147"/>
                    </a:cubicBezTo>
                    <a:cubicBezTo>
                      <a:pt x="54" y="151"/>
                      <a:pt x="54" y="151"/>
                      <a:pt x="54" y="151"/>
                    </a:cubicBezTo>
                    <a:cubicBezTo>
                      <a:pt x="55" y="152"/>
                      <a:pt x="55" y="152"/>
                      <a:pt x="55" y="152"/>
                    </a:cubicBezTo>
                    <a:cubicBezTo>
                      <a:pt x="57" y="155"/>
                      <a:pt x="57" y="155"/>
                      <a:pt x="57" y="155"/>
                    </a:cubicBezTo>
                    <a:cubicBezTo>
                      <a:pt x="57" y="159"/>
                      <a:pt x="57" y="159"/>
                      <a:pt x="57" y="159"/>
                    </a:cubicBezTo>
                    <a:cubicBezTo>
                      <a:pt x="55" y="162"/>
                      <a:pt x="55" y="162"/>
                      <a:pt x="55" y="162"/>
                    </a:cubicBezTo>
                    <a:cubicBezTo>
                      <a:pt x="54" y="165"/>
                      <a:pt x="54" y="165"/>
                      <a:pt x="54" y="165"/>
                    </a:cubicBezTo>
                    <a:cubicBezTo>
                      <a:pt x="52" y="166"/>
                      <a:pt x="52" y="166"/>
                      <a:pt x="52" y="166"/>
                    </a:cubicBezTo>
                    <a:cubicBezTo>
                      <a:pt x="48" y="174"/>
                      <a:pt x="48" y="174"/>
                      <a:pt x="48" y="174"/>
                    </a:cubicBezTo>
                    <a:cubicBezTo>
                      <a:pt x="47" y="175"/>
                      <a:pt x="47" y="175"/>
                      <a:pt x="47" y="175"/>
                    </a:cubicBezTo>
                    <a:cubicBezTo>
                      <a:pt x="47" y="174"/>
                      <a:pt x="47" y="174"/>
                      <a:pt x="47" y="174"/>
                    </a:cubicBezTo>
                    <a:cubicBezTo>
                      <a:pt x="45" y="174"/>
                      <a:pt x="45" y="174"/>
                      <a:pt x="45" y="174"/>
                    </a:cubicBezTo>
                    <a:cubicBezTo>
                      <a:pt x="43" y="173"/>
                      <a:pt x="43" y="173"/>
                      <a:pt x="43" y="173"/>
                    </a:cubicBezTo>
                    <a:cubicBezTo>
                      <a:pt x="41" y="174"/>
                      <a:pt x="41" y="174"/>
                      <a:pt x="41" y="174"/>
                    </a:cubicBezTo>
                    <a:cubicBezTo>
                      <a:pt x="40" y="172"/>
                      <a:pt x="40" y="172"/>
                      <a:pt x="40" y="172"/>
                    </a:cubicBezTo>
                    <a:cubicBezTo>
                      <a:pt x="35" y="174"/>
                      <a:pt x="35" y="174"/>
                      <a:pt x="35" y="174"/>
                    </a:cubicBezTo>
                    <a:cubicBezTo>
                      <a:pt x="35" y="175"/>
                      <a:pt x="35" y="175"/>
                      <a:pt x="35" y="175"/>
                    </a:cubicBezTo>
                    <a:cubicBezTo>
                      <a:pt x="34" y="174"/>
                      <a:pt x="34" y="174"/>
                      <a:pt x="34" y="174"/>
                    </a:cubicBezTo>
                    <a:cubicBezTo>
                      <a:pt x="30" y="175"/>
                      <a:pt x="30" y="175"/>
                      <a:pt x="30" y="175"/>
                    </a:cubicBezTo>
                    <a:cubicBezTo>
                      <a:pt x="25" y="179"/>
                      <a:pt x="25" y="179"/>
                      <a:pt x="25" y="179"/>
                    </a:cubicBezTo>
                    <a:cubicBezTo>
                      <a:pt x="26" y="180"/>
                      <a:pt x="26" y="180"/>
                      <a:pt x="26" y="180"/>
                    </a:cubicBezTo>
                    <a:cubicBezTo>
                      <a:pt x="28" y="181"/>
                      <a:pt x="28" y="181"/>
                      <a:pt x="28" y="181"/>
                    </a:cubicBezTo>
                    <a:cubicBezTo>
                      <a:pt x="28" y="183"/>
                      <a:pt x="28" y="183"/>
                      <a:pt x="28" y="183"/>
                    </a:cubicBezTo>
                    <a:cubicBezTo>
                      <a:pt x="26" y="182"/>
                      <a:pt x="26" y="182"/>
                      <a:pt x="26" y="182"/>
                    </a:cubicBezTo>
                    <a:cubicBezTo>
                      <a:pt x="25" y="182"/>
                      <a:pt x="25" y="182"/>
                      <a:pt x="25" y="182"/>
                    </a:cubicBezTo>
                    <a:cubicBezTo>
                      <a:pt x="24" y="183"/>
                      <a:pt x="24" y="183"/>
                      <a:pt x="24" y="183"/>
                    </a:cubicBezTo>
                    <a:cubicBezTo>
                      <a:pt x="24" y="184"/>
                      <a:pt x="24" y="184"/>
                      <a:pt x="24" y="184"/>
                    </a:cubicBezTo>
                    <a:cubicBezTo>
                      <a:pt x="20" y="184"/>
                      <a:pt x="20" y="184"/>
                      <a:pt x="20" y="184"/>
                    </a:cubicBezTo>
                    <a:cubicBezTo>
                      <a:pt x="18" y="186"/>
                      <a:pt x="18" y="186"/>
                      <a:pt x="18" y="186"/>
                    </a:cubicBezTo>
                    <a:cubicBezTo>
                      <a:pt x="15" y="187"/>
                      <a:pt x="15" y="187"/>
                      <a:pt x="15" y="187"/>
                    </a:cubicBezTo>
                    <a:cubicBezTo>
                      <a:pt x="14" y="191"/>
                      <a:pt x="14" y="191"/>
                      <a:pt x="14" y="191"/>
                    </a:cubicBezTo>
                    <a:cubicBezTo>
                      <a:pt x="11" y="190"/>
                      <a:pt x="11" y="190"/>
                      <a:pt x="11" y="190"/>
                    </a:cubicBezTo>
                    <a:cubicBezTo>
                      <a:pt x="9" y="191"/>
                      <a:pt x="9" y="191"/>
                      <a:pt x="9" y="191"/>
                    </a:cubicBezTo>
                    <a:cubicBezTo>
                      <a:pt x="7" y="193"/>
                      <a:pt x="7" y="193"/>
                      <a:pt x="7" y="193"/>
                    </a:cubicBezTo>
                    <a:cubicBezTo>
                      <a:pt x="4" y="194"/>
                      <a:pt x="4" y="194"/>
                      <a:pt x="4" y="194"/>
                    </a:cubicBezTo>
                    <a:cubicBezTo>
                      <a:pt x="3" y="195"/>
                      <a:pt x="3" y="195"/>
                      <a:pt x="3" y="195"/>
                    </a:cubicBezTo>
                    <a:cubicBezTo>
                      <a:pt x="2" y="197"/>
                      <a:pt x="2" y="197"/>
                      <a:pt x="2" y="197"/>
                    </a:cubicBezTo>
                    <a:cubicBezTo>
                      <a:pt x="2" y="198"/>
                      <a:pt x="2" y="198"/>
                      <a:pt x="2" y="198"/>
                    </a:cubicBezTo>
                    <a:cubicBezTo>
                      <a:pt x="1" y="201"/>
                      <a:pt x="1" y="201"/>
                      <a:pt x="1" y="201"/>
                    </a:cubicBezTo>
                    <a:cubicBezTo>
                      <a:pt x="1" y="202"/>
                      <a:pt x="1" y="202"/>
                      <a:pt x="1" y="202"/>
                    </a:cubicBezTo>
                    <a:cubicBezTo>
                      <a:pt x="4" y="203"/>
                      <a:pt x="4" y="203"/>
                      <a:pt x="4" y="203"/>
                    </a:cubicBezTo>
                    <a:cubicBezTo>
                      <a:pt x="2" y="203"/>
                      <a:pt x="2" y="203"/>
                      <a:pt x="2" y="203"/>
                    </a:cubicBezTo>
                    <a:cubicBezTo>
                      <a:pt x="1" y="206"/>
                      <a:pt x="1" y="206"/>
                      <a:pt x="1" y="206"/>
                    </a:cubicBezTo>
                    <a:cubicBezTo>
                      <a:pt x="0" y="206"/>
                      <a:pt x="0" y="206"/>
                      <a:pt x="0" y="206"/>
                    </a:cubicBezTo>
                    <a:cubicBezTo>
                      <a:pt x="1" y="208"/>
                      <a:pt x="1" y="208"/>
                      <a:pt x="1" y="208"/>
                    </a:cubicBezTo>
                    <a:cubicBezTo>
                      <a:pt x="3" y="210"/>
                      <a:pt x="3" y="210"/>
                      <a:pt x="3" y="210"/>
                    </a:cubicBezTo>
                    <a:cubicBezTo>
                      <a:pt x="4" y="211"/>
                      <a:pt x="4" y="211"/>
                      <a:pt x="4" y="211"/>
                    </a:cubicBezTo>
                    <a:cubicBezTo>
                      <a:pt x="5" y="212"/>
                      <a:pt x="5" y="212"/>
                      <a:pt x="5" y="212"/>
                    </a:cubicBezTo>
                    <a:cubicBezTo>
                      <a:pt x="5" y="214"/>
                      <a:pt x="5" y="214"/>
                      <a:pt x="5" y="214"/>
                    </a:cubicBezTo>
                    <a:cubicBezTo>
                      <a:pt x="5" y="214"/>
                      <a:pt x="5" y="214"/>
                      <a:pt x="5" y="214"/>
                    </a:cubicBezTo>
                    <a:cubicBezTo>
                      <a:pt x="8" y="216"/>
                      <a:pt x="8" y="216"/>
                      <a:pt x="8" y="216"/>
                    </a:cubicBezTo>
                    <a:cubicBezTo>
                      <a:pt x="8" y="215"/>
                      <a:pt x="8" y="215"/>
                      <a:pt x="8" y="215"/>
                    </a:cubicBezTo>
                    <a:cubicBezTo>
                      <a:pt x="10" y="216"/>
                      <a:pt x="10" y="216"/>
                      <a:pt x="10" y="216"/>
                    </a:cubicBezTo>
                    <a:cubicBezTo>
                      <a:pt x="12" y="216"/>
                      <a:pt x="12" y="216"/>
                      <a:pt x="12" y="216"/>
                    </a:cubicBezTo>
                    <a:cubicBezTo>
                      <a:pt x="11" y="218"/>
                      <a:pt x="11" y="218"/>
                      <a:pt x="11" y="218"/>
                    </a:cubicBezTo>
                    <a:cubicBezTo>
                      <a:pt x="12" y="220"/>
                      <a:pt x="12" y="220"/>
                      <a:pt x="12" y="220"/>
                    </a:cubicBezTo>
                    <a:cubicBezTo>
                      <a:pt x="20" y="217"/>
                      <a:pt x="20" y="217"/>
                      <a:pt x="20" y="217"/>
                    </a:cubicBezTo>
                    <a:cubicBezTo>
                      <a:pt x="17" y="221"/>
                      <a:pt x="17" y="221"/>
                      <a:pt x="17" y="221"/>
                    </a:cubicBezTo>
                    <a:cubicBezTo>
                      <a:pt x="17" y="223"/>
                      <a:pt x="17" y="223"/>
                      <a:pt x="17" y="223"/>
                    </a:cubicBezTo>
                    <a:cubicBezTo>
                      <a:pt x="21" y="223"/>
                      <a:pt x="21" y="223"/>
                      <a:pt x="21" y="223"/>
                    </a:cubicBezTo>
                    <a:cubicBezTo>
                      <a:pt x="23" y="222"/>
                      <a:pt x="23" y="222"/>
                      <a:pt x="23" y="222"/>
                    </a:cubicBezTo>
                    <a:cubicBezTo>
                      <a:pt x="23" y="223"/>
                      <a:pt x="23" y="223"/>
                      <a:pt x="23" y="223"/>
                    </a:cubicBezTo>
                    <a:cubicBezTo>
                      <a:pt x="20" y="225"/>
                      <a:pt x="20" y="225"/>
                      <a:pt x="20" y="225"/>
                    </a:cubicBezTo>
                    <a:cubicBezTo>
                      <a:pt x="20" y="227"/>
                      <a:pt x="20" y="227"/>
                      <a:pt x="20" y="227"/>
                    </a:cubicBezTo>
                    <a:cubicBezTo>
                      <a:pt x="28" y="230"/>
                      <a:pt x="28" y="230"/>
                      <a:pt x="28" y="230"/>
                    </a:cubicBezTo>
                    <a:cubicBezTo>
                      <a:pt x="30" y="228"/>
                      <a:pt x="30" y="228"/>
                      <a:pt x="30" y="228"/>
                    </a:cubicBezTo>
                    <a:cubicBezTo>
                      <a:pt x="31" y="226"/>
                      <a:pt x="31" y="226"/>
                      <a:pt x="31" y="226"/>
                    </a:cubicBezTo>
                    <a:cubicBezTo>
                      <a:pt x="30" y="224"/>
                      <a:pt x="30" y="224"/>
                      <a:pt x="30" y="224"/>
                    </a:cubicBezTo>
                    <a:cubicBezTo>
                      <a:pt x="31" y="223"/>
                      <a:pt x="31" y="223"/>
                      <a:pt x="31" y="223"/>
                    </a:cubicBezTo>
                    <a:cubicBezTo>
                      <a:pt x="33" y="225"/>
                      <a:pt x="33" y="225"/>
                      <a:pt x="33" y="225"/>
                    </a:cubicBezTo>
                    <a:cubicBezTo>
                      <a:pt x="33" y="228"/>
                      <a:pt x="33" y="228"/>
                      <a:pt x="33" y="228"/>
                    </a:cubicBezTo>
                    <a:cubicBezTo>
                      <a:pt x="41" y="227"/>
                      <a:pt x="41" y="227"/>
                      <a:pt x="41" y="227"/>
                    </a:cubicBezTo>
                    <a:cubicBezTo>
                      <a:pt x="42" y="224"/>
                      <a:pt x="42" y="224"/>
                      <a:pt x="42" y="224"/>
                    </a:cubicBezTo>
                    <a:cubicBezTo>
                      <a:pt x="44" y="222"/>
                      <a:pt x="44" y="222"/>
                      <a:pt x="44" y="222"/>
                    </a:cubicBezTo>
                    <a:cubicBezTo>
                      <a:pt x="46" y="221"/>
                      <a:pt x="46" y="221"/>
                      <a:pt x="46" y="221"/>
                    </a:cubicBezTo>
                    <a:cubicBezTo>
                      <a:pt x="46" y="223"/>
                      <a:pt x="46" y="223"/>
                      <a:pt x="46" y="223"/>
                    </a:cubicBezTo>
                    <a:cubicBezTo>
                      <a:pt x="44" y="224"/>
                      <a:pt x="44" y="224"/>
                      <a:pt x="44" y="224"/>
                    </a:cubicBezTo>
                    <a:cubicBezTo>
                      <a:pt x="44" y="225"/>
                      <a:pt x="44" y="225"/>
                      <a:pt x="44" y="225"/>
                    </a:cubicBezTo>
                    <a:cubicBezTo>
                      <a:pt x="45" y="225"/>
                      <a:pt x="45" y="225"/>
                      <a:pt x="45" y="225"/>
                    </a:cubicBezTo>
                    <a:cubicBezTo>
                      <a:pt x="46" y="223"/>
                      <a:pt x="46" y="223"/>
                      <a:pt x="46" y="223"/>
                    </a:cubicBezTo>
                    <a:cubicBezTo>
                      <a:pt x="48" y="222"/>
                      <a:pt x="48" y="222"/>
                      <a:pt x="48" y="222"/>
                    </a:cubicBezTo>
                    <a:cubicBezTo>
                      <a:pt x="49" y="224"/>
                      <a:pt x="49" y="224"/>
                      <a:pt x="49" y="224"/>
                    </a:cubicBezTo>
                    <a:cubicBezTo>
                      <a:pt x="49" y="225"/>
                      <a:pt x="49" y="225"/>
                      <a:pt x="49" y="225"/>
                    </a:cubicBezTo>
                    <a:cubicBezTo>
                      <a:pt x="51" y="227"/>
                      <a:pt x="51" y="227"/>
                      <a:pt x="51" y="227"/>
                    </a:cubicBezTo>
                    <a:cubicBezTo>
                      <a:pt x="50" y="229"/>
                      <a:pt x="50" y="229"/>
                      <a:pt x="50" y="229"/>
                    </a:cubicBezTo>
                    <a:cubicBezTo>
                      <a:pt x="49" y="230"/>
                      <a:pt x="49" y="230"/>
                      <a:pt x="49" y="230"/>
                    </a:cubicBezTo>
                    <a:cubicBezTo>
                      <a:pt x="47" y="230"/>
                      <a:pt x="47" y="230"/>
                      <a:pt x="47" y="230"/>
                    </a:cubicBezTo>
                    <a:cubicBezTo>
                      <a:pt x="46" y="231"/>
                      <a:pt x="46" y="231"/>
                      <a:pt x="46" y="231"/>
                    </a:cubicBezTo>
                    <a:cubicBezTo>
                      <a:pt x="46" y="233"/>
                      <a:pt x="46" y="233"/>
                      <a:pt x="46" y="233"/>
                    </a:cubicBezTo>
                    <a:cubicBezTo>
                      <a:pt x="47" y="234"/>
                      <a:pt x="47" y="234"/>
                      <a:pt x="47" y="234"/>
                    </a:cubicBezTo>
                    <a:cubicBezTo>
                      <a:pt x="51" y="236"/>
                      <a:pt x="51" y="236"/>
                      <a:pt x="51" y="236"/>
                    </a:cubicBezTo>
                    <a:cubicBezTo>
                      <a:pt x="51" y="237"/>
                      <a:pt x="51" y="237"/>
                      <a:pt x="51" y="237"/>
                    </a:cubicBezTo>
                    <a:cubicBezTo>
                      <a:pt x="51" y="238"/>
                      <a:pt x="51" y="238"/>
                      <a:pt x="51" y="238"/>
                    </a:cubicBezTo>
                    <a:cubicBezTo>
                      <a:pt x="50" y="239"/>
                      <a:pt x="50" y="239"/>
                      <a:pt x="50" y="239"/>
                    </a:cubicBezTo>
                    <a:cubicBezTo>
                      <a:pt x="48" y="240"/>
                      <a:pt x="48" y="240"/>
                      <a:pt x="48" y="240"/>
                    </a:cubicBezTo>
                    <a:cubicBezTo>
                      <a:pt x="48" y="241"/>
                      <a:pt x="48" y="241"/>
                      <a:pt x="48" y="241"/>
                    </a:cubicBezTo>
                    <a:cubicBezTo>
                      <a:pt x="46" y="241"/>
                      <a:pt x="46" y="241"/>
                      <a:pt x="46" y="241"/>
                    </a:cubicBezTo>
                    <a:cubicBezTo>
                      <a:pt x="37" y="239"/>
                      <a:pt x="37" y="239"/>
                      <a:pt x="37" y="239"/>
                    </a:cubicBezTo>
                    <a:cubicBezTo>
                      <a:pt x="33" y="240"/>
                      <a:pt x="33" y="240"/>
                      <a:pt x="33" y="240"/>
                    </a:cubicBezTo>
                    <a:cubicBezTo>
                      <a:pt x="19" y="238"/>
                      <a:pt x="19" y="238"/>
                      <a:pt x="19" y="238"/>
                    </a:cubicBezTo>
                    <a:cubicBezTo>
                      <a:pt x="15" y="239"/>
                      <a:pt x="15" y="239"/>
                      <a:pt x="15" y="239"/>
                    </a:cubicBezTo>
                    <a:cubicBezTo>
                      <a:pt x="15" y="241"/>
                      <a:pt x="15" y="241"/>
                      <a:pt x="15" y="241"/>
                    </a:cubicBezTo>
                    <a:cubicBezTo>
                      <a:pt x="14" y="241"/>
                      <a:pt x="14" y="241"/>
                      <a:pt x="14" y="241"/>
                    </a:cubicBezTo>
                    <a:cubicBezTo>
                      <a:pt x="11" y="246"/>
                      <a:pt x="11" y="246"/>
                      <a:pt x="11" y="246"/>
                    </a:cubicBezTo>
                    <a:cubicBezTo>
                      <a:pt x="11" y="246"/>
                      <a:pt x="11" y="246"/>
                      <a:pt x="11" y="246"/>
                    </a:cubicBezTo>
                    <a:cubicBezTo>
                      <a:pt x="14" y="248"/>
                      <a:pt x="14" y="248"/>
                      <a:pt x="14" y="248"/>
                    </a:cubicBezTo>
                    <a:cubicBezTo>
                      <a:pt x="15" y="249"/>
                      <a:pt x="15" y="249"/>
                      <a:pt x="15" y="249"/>
                    </a:cubicBezTo>
                    <a:cubicBezTo>
                      <a:pt x="15" y="250"/>
                      <a:pt x="15" y="250"/>
                      <a:pt x="15" y="250"/>
                    </a:cubicBezTo>
                    <a:cubicBezTo>
                      <a:pt x="17" y="252"/>
                      <a:pt x="17" y="252"/>
                      <a:pt x="17" y="252"/>
                    </a:cubicBezTo>
                    <a:cubicBezTo>
                      <a:pt x="19" y="251"/>
                      <a:pt x="19" y="251"/>
                      <a:pt x="19" y="251"/>
                    </a:cubicBezTo>
                    <a:cubicBezTo>
                      <a:pt x="22" y="245"/>
                      <a:pt x="22" y="245"/>
                      <a:pt x="22" y="245"/>
                    </a:cubicBezTo>
                    <a:cubicBezTo>
                      <a:pt x="23" y="245"/>
                      <a:pt x="23" y="245"/>
                      <a:pt x="23" y="245"/>
                    </a:cubicBezTo>
                    <a:cubicBezTo>
                      <a:pt x="21" y="250"/>
                      <a:pt x="21" y="250"/>
                      <a:pt x="21" y="250"/>
                    </a:cubicBezTo>
                    <a:cubicBezTo>
                      <a:pt x="22" y="253"/>
                      <a:pt x="22" y="253"/>
                      <a:pt x="22" y="253"/>
                    </a:cubicBezTo>
                    <a:cubicBezTo>
                      <a:pt x="30" y="256"/>
                      <a:pt x="30" y="256"/>
                      <a:pt x="30" y="256"/>
                    </a:cubicBezTo>
                    <a:cubicBezTo>
                      <a:pt x="34" y="255"/>
                      <a:pt x="34" y="255"/>
                      <a:pt x="34" y="255"/>
                    </a:cubicBezTo>
                    <a:cubicBezTo>
                      <a:pt x="34" y="257"/>
                      <a:pt x="34" y="257"/>
                      <a:pt x="34" y="257"/>
                    </a:cubicBezTo>
                    <a:cubicBezTo>
                      <a:pt x="31" y="259"/>
                      <a:pt x="31" y="259"/>
                      <a:pt x="31" y="259"/>
                    </a:cubicBezTo>
                    <a:cubicBezTo>
                      <a:pt x="29" y="259"/>
                      <a:pt x="29" y="259"/>
                      <a:pt x="29" y="259"/>
                    </a:cubicBezTo>
                    <a:cubicBezTo>
                      <a:pt x="24" y="264"/>
                      <a:pt x="24" y="264"/>
                      <a:pt x="24" y="264"/>
                    </a:cubicBezTo>
                    <a:cubicBezTo>
                      <a:pt x="34" y="275"/>
                      <a:pt x="34" y="275"/>
                      <a:pt x="34" y="275"/>
                    </a:cubicBezTo>
                    <a:cubicBezTo>
                      <a:pt x="47" y="279"/>
                      <a:pt x="47" y="279"/>
                      <a:pt x="47" y="279"/>
                    </a:cubicBezTo>
                    <a:cubicBezTo>
                      <a:pt x="42" y="273"/>
                      <a:pt x="42" y="273"/>
                      <a:pt x="42" y="273"/>
                    </a:cubicBezTo>
                    <a:cubicBezTo>
                      <a:pt x="40" y="271"/>
                      <a:pt x="40" y="271"/>
                      <a:pt x="40" y="271"/>
                    </a:cubicBezTo>
                    <a:cubicBezTo>
                      <a:pt x="42" y="269"/>
                      <a:pt x="42" y="269"/>
                      <a:pt x="42" y="269"/>
                    </a:cubicBezTo>
                    <a:cubicBezTo>
                      <a:pt x="44" y="269"/>
                      <a:pt x="44" y="269"/>
                      <a:pt x="44" y="269"/>
                    </a:cubicBezTo>
                    <a:cubicBezTo>
                      <a:pt x="46" y="272"/>
                      <a:pt x="46" y="272"/>
                      <a:pt x="46" y="272"/>
                    </a:cubicBezTo>
                    <a:cubicBezTo>
                      <a:pt x="47" y="272"/>
                      <a:pt x="47" y="272"/>
                      <a:pt x="47" y="272"/>
                    </a:cubicBezTo>
                    <a:cubicBezTo>
                      <a:pt x="48" y="270"/>
                      <a:pt x="48" y="270"/>
                      <a:pt x="48" y="270"/>
                    </a:cubicBezTo>
                    <a:cubicBezTo>
                      <a:pt x="49" y="267"/>
                      <a:pt x="49" y="267"/>
                      <a:pt x="49" y="267"/>
                    </a:cubicBezTo>
                    <a:cubicBezTo>
                      <a:pt x="53" y="269"/>
                      <a:pt x="53" y="269"/>
                      <a:pt x="53" y="269"/>
                    </a:cubicBezTo>
                    <a:cubicBezTo>
                      <a:pt x="52" y="270"/>
                      <a:pt x="52" y="270"/>
                      <a:pt x="52" y="270"/>
                    </a:cubicBezTo>
                    <a:cubicBezTo>
                      <a:pt x="52" y="274"/>
                      <a:pt x="52" y="274"/>
                      <a:pt x="52" y="274"/>
                    </a:cubicBezTo>
                    <a:cubicBezTo>
                      <a:pt x="54" y="276"/>
                      <a:pt x="54" y="276"/>
                      <a:pt x="54" y="276"/>
                    </a:cubicBezTo>
                    <a:cubicBezTo>
                      <a:pt x="55" y="275"/>
                      <a:pt x="55" y="275"/>
                      <a:pt x="55" y="275"/>
                    </a:cubicBezTo>
                    <a:cubicBezTo>
                      <a:pt x="57" y="272"/>
                      <a:pt x="57" y="272"/>
                      <a:pt x="57" y="272"/>
                    </a:cubicBezTo>
                    <a:cubicBezTo>
                      <a:pt x="58" y="271"/>
                      <a:pt x="58" y="271"/>
                      <a:pt x="58" y="271"/>
                    </a:cubicBezTo>
                    <a:cubicBezTo>
                      <a:pt x="59" y="272"/>
                      <a:pt x="59" y="272"/>
                      <a:pt x="59" y="272"/>
                    </a:cubicBezTo>
                    <a:cubicBezTo>
                      <a:pt x="60" y="270"/>
                      <a:pt x="60" y="270"/>
                      <a:pt x="60" y="270"/>
                    </a:cubicBezTo>
                    <a:cubicBezTo>
                      <a:pt x="61" y="268"/>
                      <a:pt x="61" y="268"/>
                      <a:pt x="61" y="268"/>
                    </a:cubicBezTo>
                    <a:cubicBezTo>
                      <a:pt x="63" y="267"/>
                      <a:pt x="63" y="267"/>
                      <a:pt x="63" y="267"/>
                    </a:cubicBezTo>
                    <a:cubicBezTo>
                      <a:pt x="63" y="269"/>
                      <a:pt x="63" y="269"/>
                      <a:pt x="63" y="269"/>
                    </a:cubicBezTo>
                    <a:cubicBezTo>
                      <a:pt x="65" y="272"/>
                      <a:pt x="65" y="272"/>
                      <a:pt x="65" y="272"/>
                    </a:cubicBezTo>
                    <a:cubicBezTo>
                      <a:pt x="67" y="270"/>
                      <a:pt x="67" y="270"/>
                      <a:pt x="67" y="270"/>
                    </a:cubicBezTo>
                    <a:cubicBezTo>
                      <a:pt x="69" y="266"/>
                      <a:pt x="69" y="266"/>
                      <a:pt x="69" y="266"/>
                    </a:cubicBezTo>
                    <a:cubicBezTo>
                      <a:pt x="71" y="266"/>
                      <a:pt x="71" y="266"/>
                      <a:pt x="71" y="266"/>
                    </a:cubicBezTo>
                    <a:cubicBezTo>
                      <a:pt x="72" y="269"/>
                      <a:pt x="72" y="269"/>
                      <a:pt x="72" y="269"/>
                    </a:cubicBezTo>
                    <a:cubicBezTo>
                      <a:pt x="74" y="270"/>
                      <a:pt x="74" y="270"/>
                      <a:pt x="74" y="270"/>
                    </a:cubicBezTo>
                    <a:cubicBezTo>
                      <a:pt x="75" y="269"/>
                      <a:pt x="75" y="269"/>
                      <a:pt x="75" y="269"/>
                    </a:cubicBezTo>
                    <a:cubicBezTo>
                      <a:pt x="84" y="272"/>
                      <a:pt x="84" y="272"/>
                      <a:pt x="84" y="272"/>
                    </a:cubicBezTo>
                    <a:cubicBezTo>
                      <a:pt x="85" y="274"/>
                      <a:pt x="85" y="274"/>
                      <a:pt x="85" y="274"/>
                    </a:cubicBezTo>
                    <a:cubicBezTo>
                      <a:pt x="86" y="275"/>
                      <a:pt x="86" y="275"/>
                      <a:pt x="86" y="275"/>
                    </a:cubicBezTo>
                    <a:cubicBezTo>
                      <a:pt x="86" y="275"/>
                      <a:pt x="86" y="275"/>
                      <a:pt x="86" y="275"/>
                    </a:cubicBezTo>
                    <a:cubicBezTo>
                      <a:pt x="86" y="276"/>
                      <a:pt x="86" y="276"/>
                      <a:pt x="86" y="276"/>
                    </a:cubicBezTo>
                    <a:cubicBezTo>
                      <a:pt x="86" y="274"/>
                      <a:pt x="86" y="274"/>
                      <a:pt x="86" y="274"/>
                    </a:cubicBezTo>
                    <a:cubicBezTo>
                      <a:pt x="86" y="274"/>
                      <a:pt x="86" y="274"/>
                      <a:pt x="86" y="274"/>
                    </a:cubicBezTo>
                    <a:cubicBezTo>
                      <a:pt x="92" y="277"/>
                      <a:pt x="92" y="277"/>
                      <a:pt x="92" y="277"/>
                    </a:cubicBezTo>
                    <a:cubicBezTo>
                      <a:pt x="93" y="277"/>
                      <a:pt x="93" y="277"/>
                      <a:pt x="93" y="277"/>
                    </a:cubicBezTo>
                    <a:cubicBezTo>
                      <a:pt x="93" y="278"/>
                      <a:pt x="93" y="278"/>
                      <a:pt x="93" y="278"/>
                    </a:cubicBezTo>
                    <a:cubicBezTo>
                      <a:pt x="93" y="282"/>
                      <a:pt x="93" y="282"/>
                      <a:pt x="93" y="282"/>
                    </a:cubicBezTo>
                    <a:cubicBezTo>
                      <a:pt x="95" y="281"/>
                      <a:pt x="95" y="281"/>
                      <a:pt x="95" y="281"/>
                    </a:cubicBezTo>
                    <a:cubicBezTo>
                      <a:pt x="96" y="279"/>
                      <a:pt x="96" y="279"/>
                      <a:pt x="96" y="279"/>
                    </a:cubicBezTo>
                    <a:cubicBezTo>
                      <a:pt x="97" y="282"/>
                      <a:pt x="97" y="282"/>
                      <a:pt x="97" y="282"/>
                    </a:cubicBezTo>
                    <a:cubicBezTo>
                      <a:pt x="98" y="282"/>
                      <a:pt x="98" y="282"/>
                      <a:pt x="98" y="282"/>
                    </a:cubicBezTo>
                    <a:cubicBezTo>
                      <a:pt x="99" y="284"/>
                      <a:pt x="99" y="284"/>
                      <a:pt x="99" y="284"/>
                    </a:cubicBezTo>
                    <a:cubicBezTo>
                      <a:pt x="101" y="283"/>
                      <a:pt x="101" y="283"/>
                      <a:pt x="101" y="283"/>
                    </a:cubicBezTo>
                    <a:cubicBezTo>
                      <a:pt x="102" y="286"/>
                      <a:pt x="102" y="286"/>
                      <a:pt x="102" y="286"/>
                    </a:cubicBezTo>
                    <a:cubicBezTo>
                      <a:pt x="103" y="288"/>
                      <a:pt x="103" y="288"/>
                      <a:pt x="103" y="288"/>
                    </a:cubicBezTo>
                    <a:cubicBezTo>
                      <a:pt x="103" y="288"/>
                      <a:pt x="103" y="288"/>
                      <a:pt x="103" y="288"/>
                    </a:cubicBezTo>
                    <a:cubicBezTo>
                      <a:pt x="103" y="290"/>
                      <a:pt x="103" y="290"/>
                      <a:pt x="103" y="290"/>
                    </a:cubicBezTo>
                    <a:cubicBezTo>
                      <a:pt x="101" y="294"/>
                      <a:pt x="101" y="294"/>
                      <a:pt x="101" y="294"/>
                    </a:cubicBezTo>
                    <a:cubicBezTo>
                      <a:pt x="103" y="292"/>
                      <a:pt x="103" y="292"/>
                      <a:pt x="103" y="292"/>
                    </a:cubicBezTo>
                    <a:cubicBezTo>
                      <a:pt x="103" y="294"/>
                      <a:pt x="103" y="294"/>
                      <a:pt x="103" y="294"/>
                    </a:cubicBezTo>
                    <a:cubicBezTo>
                      <a:pt x="103" y="295"/>
                      <a:pt x="103" y="295"/>
                      <a:pt x="103" y="295"/>
                    </a:cubicBezTo>
                    <a:cubicBezTo>
                      <a:pt x="104" y="297"/>
                      <a:pt x="104" y="297"/>
                      <a:pt x="104" y="297"/>
                    </a:cubicBezTo>
                    <a:cubicBezTo>
                      <a:pt x="105" y="300"/>
                      <a:pt x="105" y="300"/>
                      <a:pt x="105" y="300"/>
                    </a:cubicBezTo>
                    <a:cubicBezTo>
                      <a:pt x="106" y="302"/>
                      <a:pt x="106" y="302"/>
                      <a:pt x="106" y="302"/>
                    </a:cubicBezTo>
                    <a:cubicBezTo>
                      <a:pt x="113" y="307"/>
                      <a:pt x="113" y="307"/>
                      <a:pt x="113" y="307"/>
                    </a:cubicBezTo>
                    <a:cubicBezTo>
                      <a:pt x="113" y="308"/>
                      <a:pt x="113" y="308"/>
                      <a:pt x="113" y="308"/>
                    </a:cubicBezTo>
                    <a:cubicBezTo>
                      <a:pt x="112" y="309"/>
                      <a:pt x="112" y="309"/>
                      <a:pt x="112" y="309"/>
                    </a:cubicBezTo>
                    <a:cubicBezTo>
                      <a:pt x="111" y="310"/>
                      <a:pt x="111" y="310"/>
                      <a:pt x="111" y="310"/>
                    </a:cubicBezTo>
                    <a:cubicBezTo>
                      <a:pt x="112" y="311"/>
                      <a:pt x="112" y="311"/>
                      <a:pt x="112" y="311"/>
                    </a:cubicBezTo>
                    <a:cubicBezTo>
                      <a:pt x="114" y="312"/>
                      <a:pt x="114" y="312"/>
                      <a:pt x="114" y="312"/>
                    </a:cubicBezTo>
                    <a:cubicBezTo>
                      <a:pt x="117" y="317"/>
                      <a:pt x="117" y="317"/>
                      <a:pt x="117" y="317"/>
                    </a:cubicBezTo>
                    <a:cubicBezTo>
                      <a:pt x="116" y="317"/>
                      <a:pt x="116" y="317"/>
                      <a:pt x="116" y="317"/>
                    </a:cubicBezTo>
                    <a:cubicBezTo>
                      <a:pt x="113" y="318"/>
                      <a:pt x="113" y="318"/>
                      <a:pt x="113" y="318"/>
                    </a:cubicBezTo>
                    <a:cubicBezTo>
                      <a:pt x="116" y="319"/>
                      <a:pt x="116" y="319"/>
                      <a:pt x="116" y="319"/>
                    </a:cubicBezTo>
                    <a:cubicBezTo>
                      <a:pt x="117" y="319"/>
                      <a:pt x="117" y="319"/>
                      <a:pt x="117" y="319"/>
                    </a:cubicBezTo>
                    <a:cubicBezTo>
                      <a:pt x="117" y="321"/>
                      <a:pt x="117" y="321"/>
                      <a:pt x="117" y="321"/>
                    </a:cubicBezTo>
                    <a:cubicBezTo>
                      <a:pt x="114" y="321"/>
                      <a:pt x="114" y="321"/>
                      <a:pt x="114" y="321"/>
                    </a:cubicBezTo>
                    <a:cubicBezTo>
                      <a:pt x="117" y="322"/>
                      <a:pt x="117" y="322"/>
                      <a:pt x="117" y="322"/>
                    </a:cubicBezTo>
                    <a:cubicBezTo>
                      <a:pt x="118" y="323"/>
                      <a:pt x="118" y="323"/>
                      <a:pt x="118" y="323"/>
                    </a:cubicBezTo>
                    <a:cubicBezTo>
                      <a:pt x="117" y="328"/>
                      <a:pt x="117" y="328"/>
                      <a:pt x="117" y="328"/>
                    </a:cubicBezTo>
                    <a:cubicBezTo>
                      <a:pt x="118" y="328"/>
                      <a:pt x="118" y="328"/>
                      <a:pt x="118" y="328"/>
                    </a:cubicBezTo>
                    <a:cubicBezTo>
                      <a:pt x="119" y="329"/>
                      <a:pt x="119" y="329"/>
                      <a:pt x="119" y="329"/>
                    </a:cubicBezTo>
                    <a:cubicBezTo>
                      <a:pt x="118" y="331"/>
                      <a:pt x="118" y="331"/>
                      <a:pt x="118" y="331"/>
                    </a:cubicBezTo>
                    <a:cubicBezTo>
                      <a:pt x="121" y="333"/>
                      <a:pt x="121" y="333"/>
                      <a:pt x="121" y="333"/>
                    </a:cubicBezTo>
                    <a:cubicBezTo>
                      <a:pt x="120" y="336"/>
                      <a:pt x="120" y="336"/>
                      <a:pt x="120" y="336"/>
                    </a:cubicBezTo>
                    <a:cubicBezTo>
                      <a:pt x="120" y="337"/>
                      <a:pt x="120" y="337"/>
                      <a:pt x="120" y="337"/>
                    </a:cubicBezTo>
                    <a:cubicBezTo>
                      <a:pt x="119" y="336"/>
                      <a:pt x="119" y="336"/>
                      <a:pt x="119" y="336"/>
                    </a:cubicBezTo>
                    <a:cubicBezTo>
                      <a:pt x="119" y="339"/>
                      <a:pt x="119" y="339"/>
                      <a:pt x="119" y="339"/>
                    </a:cubicBezTo>
                    <a:cubicBezTo>
                      <a:pt x="122" y="341"/>
                      <a:pt x="122" y="341"/>
                      <a:pt x="122" y="341"/>
                    </a:cubicBezTo>
                    <a:cubicBezTo>
                      <a:pt x="123" y="343"/>
                      <a:pt x="123" y="343"/>
                      <a:pt x="123" y="343"/>
                    </a:cubicBezTo>
                    <a:cubicBezTo>
                      <a:pt x="122" y="346"/>
                      <a:pt x="122" y="346"/>
                      <a:pt x="122" y="346"/>
                    </a:cubicBezTo>
                    <a:cubicBezTo>
                      <a:pt x="123" y="346"/>
                      <a:pt x="123" y="346"/>
                      <a:pt x="123" y="346"/>
                    </a:cubicBezTo>
                    <a:cubicBezTo>
                      <a:pt x="125" y="344"/>
                      <a:pt x="125" y="344"/>
                      <a:pt x="125" y="344"/>
                    </a:cubicBezTo>
                    <a:cubicBezTo>
                      <a:pt x="124" y="345"/>
                      <a:pt x="124" y="345"/>
                      <a:pt x="124" y="345"/>
                    </a:cubicBezTo>
                    <a:cubicBezTo>
                      <a:pt x="123" y="348"/>
                      <a:pt x="123" y="348"/>
                      <a:pt x="123" y="348"/>
                    </a:cubicBezTo>
                    <a:cubicBezTo>
                      <a:pt x="125" y="349"/>
                      <a:pt x="125" y="349"/>
                      <a:pt x="125" y="349"/>
                    </a:cubicBezTo>
                    <a:cubicBezTo>
                      <a:pt x="123" y="350"/>
                      <a:pt x="123" y="350"/>
                      <a:pt x="123" y="350"/>
                    </a:cubicBezTo>
                    <a:cubicBezTo>
                      <a:pt x="123" y="352"/>
                      <a:pt x="123" y="352"/>
                      <a:pt x="123" y="352"/>
                    </a:cubicBezTo>
                    <a:cubicBezTo>
                      <a:pt x="121" y="353"/>
                      <a:pt x="121" y="353"/>
                      <a:pt x="121" y="353"/>
                    </a:cubicBezTo>
                    <a:cubicBezTo>
                      <a:pt x="128" y="355"/>
                      <a:pt x="128" y="355"/>
                      <a:pt x="128" y="355"/>
                    </a:cubicBezTo>
                    <a:cubicBezTo>
                      <a:pt x="129" y="357"/>
                      <a:pt x="129" y="357"/>
                      <a:pt x="129" y="357"/>
                    </a:cubicBezTo>
                    <a:cubicBezTo>
                      <a:pt x="129" y="360"/>
                      <a:pt x="129" y="360"/>
                      <a:pt x="129" y="360"/>
                    </a:cubicBezTo>
                    <a:cubicBezTo>
                      <a:pt x="128" y="361"/>
                      <a:pt x="128" y="361"/>
                      <a:pt x="128" y="361"/>
                    </a:cubicBezTo>
                    <a:cubicBezTo>
                      <a:pt x="129" y="367"/>
                      <a:pt x="129" y="367"/>
                      <a:pt x="129" y="367"/>
                    </a:cubicBezTo>
                    <a:cubicBezTo>
                      <a:pt x="127" y="367"/>
                      <a:pt x="127" y="367"/>
                      <a:pt x="127" y="367"/>
                    </a:cubicBezTo>
                    <a:cubicBezTo>
                      <a:pt x="128" y="369"/>
                      <a:pt x="128" y="369"/>
                      <a:pt x="128" y="369"/>
                    </a:cubicBezTo>
                    <a:cubicBezTo>
                      <a:pt x="127" y="370"/>
                      <a:pt x="127" y="370"/>
                      <a:pt x="127" y="370"/>
                    </a:cubicBezTo>
                    <a:cubicBezTo>
                      <a:pt x="126" y="372"/>
                      <a:pt x="126" y="372"/>
                      <a:pt x="126" y="372"/>
                    </a:cubicBezTo>
                    <a:cubicBezTo>
                      <a:pt x="124" y="376"/>
                      <a:pt x="124" y="376"/>
                      <a:pt x="124" y="376"/>
                    </a:cubicBezTo>
                    <a:cubicBezTo>
                      <a:pt x="122" y="377"/>
                      <a:pt x="122" y="377"/>
                      <a:pt x="122" y="377"/>
                    </a:cubicBezTo>
                    <a:cubicBezTo>
                      <a:pt x="124" y="379"/>
                      <a:pt x="124" y="379"/>
                      <a:pt x="124" y="379"/>
                    </a:cubicBezTo>
                    <a:cubicBezTo>
                      <a:pt x="127" y="378"/>
                      <a:pt x="127" y="378"/>
                      <a:pt x="127" y="378"/>
                    </a:cubicBezTo>
                    <a:cubicBezTo>
                      <a:pt x="124" y="382"/>
                      <a:pt x="124" y="382"/>
                      <a:pt x="124" y="382"/>
                    </a:cubicBezTo>
                    <a:cubicBezTo>
                      <a:pt x="122" y="383"/>
                      <a:pt x="122" y="383"/>
                      <a:pt x="122" y="383"/>
                    </a:cubicBezTo>
                    <a:cubicBezTo>
                      <a:pt x="121" y="385"/>
                      <a:pt x="121" y="385"/>
                      <a:pt x="121" y="385"/>
                    </a:cubicBezTo>
                    <a:cubicBezTo>
                      <a:pt x="123" y="391"/>
                      <a:pt x="123" y="391"/>
                      <a:pt x="123" y="391"/>
                    </a:cubicBezTo>
                    <a:cubicBezTo>
                      <a:pt x="125" y="389"/>
                      <a:pt x="125" y="389"/>
                      <a:pt x="125" y="389"/>
                    </a:cubicBezTo>
                    <a:cubicBezTo>
                      <a:pt x="127" y="391"/>
                      <a:pt x="127" y="391"/>
                      <a:pt x="127" y="391"/>
                    </a:cubicBezTo>
                    <a:cubicBezTo>
                      <a:pt x="129" y="392"/>
                      <a:pt x="129" y="392"/>
                      <a:pt x="129" y="392"/>
                    </a:cubicBezTo>
                    <a:cubicBezTo>
                      <a:pt x="133" y="390"/>
                      <a:pt x="133" y="390"/>
                      <a:pt x="133" y="390"/>
                    </a:cubicBezTo>
                    <a:cubicBezTo>
                      <a:pt x="133" y="387"/>
                      <a:pt x="133" y="387"/>
                      <a:pt x="133" y="387"/>
                    </a:cubicBezTo>
                    <a:cubicBezTo>
                      <a:pt x="132" y="386"/>
                      <a:pt x="132" y="386"/>
                      <a:pt x="132" y="386"/>
                    </a:cubicBezTo>
                    <a:cubicBezTo>
                      <a:pt x="132" y="384"/>
                      <a:pt x="132" y="384"/>
                      <a:pt x="132" y="384"/>
                    </a:cubicBezTo>
                    <a:cubicBezTo>
                      <a:pt x="133" y="385"/>
                      <a:pt x="133" y="385"/>
                      <a:pt x="133" y="385"/>
                    </a:cubicBezTo>
                    <a:cubicBezTo>
                      <a:pt x="134" y="384"/>
                      <a:pt x="134" y="384"/>
                      <a:pt x="134" y="384"/>
                    </a:cubicBezTo>
                    <a:cubicBezTo>
                      <a:pt x="134" y="383"/>
                      <a:pt x="134" y="383"/>
                      <a:pt x="134" y="383"/>
                    </a:cubicBezTo>
                    <a:cubicBezTo>
                      <a:pt x="136" y="381"/>
                      <a:pt x="136" y="381"/>
                      <a:pt x="136" y="381"/>
                    </a:cubicBezTo>
                    <a:cubicBezTo>
                      <a:pt x="136" y="377"/>
                      <a:pt x="136" y="377"/>
                      <a:pt x="136" y="377"/>
                    </a:cubicBezTo>
                    <a:cubicBezTo>
                      <a:pt x="138" y="382"/>
                      <a:pt x="138" y="382"/>
                      <a:pt x="138" y="382"/>
                    </a:cubicBezTo>
                    <a:cubicBezTo>
                      <a:pt x="140" y="380"/>
                      <a:pt x="140" y="380"/>
                      <a:pt x="140" y="380"/>
                    </a:cubicBezTo>
                    <a:cubicBezTo>
                      <a:pt x="139" y="382"/>
                      <a:pt x="139" y="382"/>
                      <a:pt x="139" y="382"/>
                    </a:cubicBezTo>
                    <a:cubicBezTo>
                      <a:pt x="139" y="384"/>
                      <a:pt x="139" y="384"/>
                      <a:pt x="139" y="384"/>
                    </a:cubicBezTo>
                    <a:cubicBezTo>
                      <a:pt x="142" y="385"/>
                      <a:pt x="142" y="385"/>
                      <a:pt x="142" y="385"/>
                    </a:cubicBezTo>
                    <a:cubicBezTo>
                      <a:pt x="142" y="386"/>
                      <a:pt x="142" y="386"/>
                      <a:pt x="142" y="386"/>
                    </a:cubicBezTo>
                    <a:cubicBezTo>
                      <a:pt x="143" y="386"/>
                      <a:pt x="143" y="386"/>
                      <a:pt x="143" y="386"/>
                    </a:cubicBezTo>
                    <a:cubicBezTo>
                      <a:pt x="148" y="385"/>
                      <a:pt x="148" y="385"/>
                      <a:pt x="148" y="385"/>
                    </a:cubicBezTo>
                    <a:cubicBezTo>
                      <a:pt x="146" y="387"/>
                      <a:pt x="146" y="387"/>
                      <a:pt x="146" y="387"/>
                    </a:cubicBezTo>
                    <a:cubicBezTo>
                      <a:pt x="142" y="389"/>
                      <a:pt x="142" y="389"/>
                      <a:pt x="142" y="389"/>
                    </a:cubicBezTo>
                    <a:cubicBezTo>
                      <a:pt x="140" y="391"/>
                      <a:pt x="140" y="391"/>
                      <a:pt x="140" y="391"/>
                    </a:cubicBezTo>
                    <a:cubicBezTo>
                      <a:pt x="144" y="391"/>
                      <a:pt x="144" y="391"/>
                      <a:pt x="144" y="391"/>
                    </a:cubicBezTo>
                    <a:cubicBezTo>
                      <a:pt x="148" y="390"/>
                      <a:pt x="148" y="390"/>
                      <a:pt x="148" y="390"/>
                    </a:cubicBezTo>
                    <a:cubicBezTo>
                      <a:pt x="145" y="391"/>
                      <a:pt x="145" y="391"/>
                      <a:pt x="145" y="391"/>
                    </a:cubicBezTo>
                    <a:cubicBezTo>
                      <a:pt x="145" y="394"/>
                      <a:pt x="145" y="394"/>
                      <a:pt x="145" y="394"/>
                    </a:cubicBezTo>
                    <a:cubicBezTo>
                      <a:pt x="143" y="396"/>
                      <a:pt x="143" y="396"/>
                      <a:pt x="143" y="396"/>
                    </a:cubicBezTo>
                    <a:cubicBezTo>
                      <a:pt x="149" y="392"/>
                      <a:pt x="149" y="392"/>
                      <a:pt x="149" y="392"/>
                    </a:cubicBezTo>
                    <a:cubicBezTo>
                      <a:pt x="146" y="397"/>
                      <a:pt x="146" y="397"/>
                      <a:pt x="146" y="397"/>
                    </a:cubicBezTo>
                    <a:cubicBezTo>
                      <a:pt x="151" y="396"/>
                      <a:pt x="151" y="396"/>
                      <a:pt x="151" y="396"/>
                    </a:cubicBezTo>
                    <a:cubicBezTo>
                      <a:pt x="151" y="398"/>
                      <a:pt x="151" y="398"/>
                      <a:pt x="151" y="398"/>
                    </a:cubicBezTo>
                    <a:cubicBezTo>
                      <a:pt x="152" y="399"/>
                      <a:pt x="152" y="399"/>
                      <a:pt x="152" y="399"/>
                    </a:cubicBezTo>
                    <a:cubicBezTo>
                      <a:pt x="151" y="400"/>
                      <a:pt x="151" y="400"/>
                      <a:pt x="151" y="400"/>
                    </a:cubicBezTo>
                    <a:cubicBezTo>
                      <a:pt x="148" y="398"/>
                      <a:pt x="148" y="398"/>
                      <a:pt x="148" y="398"/>
                    </a:cubicBezTo>
                    <a:cubicBezTo>
                      <a:pt x="150" y="400"/>
                      <a:pt x="150" y="400"/>
                      <a:pt x="150" y="400"/>
                    </a:cubicBezTo>
                    <a:cubicBezTo>
                      <a:pt x="154" y="402"/>
                      <a:pt x="154" y="402"/>
                      <a:pt x="154" y="402"/>
                    </a:cubicBezTo>
                    <a:cubicBezTo>
                      <a:pt x="155" y="404"/>
                      <a:pt x="155" y="404"/>
                      <a:pt x="155" y="404"/>
                    </a:cubicBezTo>
                    <a:cubicBezTo>
                      <a:pt x="156" y="406"/>
                      <a:pt x="156" y="406"/>
                      <a:pt x="156" y="406"/>
                    </a:cubicBezTo>
                    <a:cubicBezTo>
                      <a:pt x="153" y="405"/>
                      <a:pt x="153" y="405"/>
                      <a:pt x="153" y="405"/>
                    </a:cubicBezTo>
                    <a:cubicBezTo>
                      <a:pt x="155" y="407"/>
                      <a:pt x="155" y="407"/>
                      <a:pt x="155" y="407"/>
                    </a:cubicBezTo>
                    <a:cubicBezTo>
                      <a:pt x="155" y="408"/>
                      <a:pt x="155" y="408"/>
                      <a:pt x="155" y="408"/>
                    </a:cubicBezTo>
                    <a:cubicBezTo>
                      <a:pt x="154" y="408"/>
                      <a:pt x="154" y="408"/>
                      <a:pt x="154" y="408"/>
                    </a:cubicBezTo>
                    <a:cubicBezTo>
                      <a:pt x="154" y="409"/>
                      <a:pt x="154" y="409"/>
                      <a:pt x="154" y="409"/>
                    </a:cubicBezTo>
                    <a:cubicBezTo>
                      <a:pt x="152" y="408"/>
                      <a:pt x="152" y="408"/>
                      <a:pt x="152" y="408"/>
                    </a:cubicBezTo>
                    <a:cubicBezTo>
                      <a:pt x="153" y="410"/>
                      <a:pt x="153" y="410"/>
                      <a:pt x="153" y="410"/>
                    </a:cubicBezTo>
                    <a:cubicBezTo>
                      <a:pt x="154" y="412"/>
                      <a:pt x="154" y="412"/>
                      <a:pt x="154" y="412"/>
                    </a:cubicBezTo>
                    <a:cubicBezTo>
                      <a:pt x="156" y="411"/>
                      <a:pt x="156" y="411"/>
                      <a:pt x="156" y="411"/>
                    </a:cubicBezTo>
                    <a:cubicBezTo>
                      <a:pt x="157" y="412"/>
                      <a:pt x="157" y="412"/>
                      <a:pt x="157" y="412"/>
                    </a:cubicBezTo>
                    <a:cubicBezTo>
                      <a:pt x="157" y="414"/>
                      <a:pt x="157" y="414"/>
                      <a:pt x="157" y="414"/>
                    </a:cubicBezTo>
                    <a:cubicBezTo>
                      <a:pt x="149" y="411"/>
                      <a:pt x="149" y="411"/>
                      <a:pt x="149" y="411"/>
                    </a:cubicBezTo>
                    <a:cubicBezTo>
                      <a:pt x="141" y="405"/>
                      <a:pt x="141" y="405"/>
                      <a:pt x="141" y="405"/>
                    </a:cubicBezTo>
                    <a:cubicBezTo>
                      <a:pt x="133" y="404"/>
                      <a:pt x="133" y="404"/>
                      <a:pt x="133" y="404"/>
                    </a:cubicBezTo>
                    <a:cubicBezTo>
                      <a:pt x="131" y="404"/>
                      <a:pt x="131" y="404"/>
                      <a:pt x="131" y="404"/>
                    </a:cubicBezTo>
                    <a:cubicBezTo>
                      <a:pt x="130" y="406"/>
                      <a:pt x="130" y="406"/>
                      <a:pt x="130" y="406"/>
                    </a:cubicBezTo>
                    <a:cubicBezTo>
                      <a:pt x="134" y="412"/>
                      <a:pt x="134" y="412"/>
                      <a:pt x="134" y="412"/>
                    </a:cubicBezTo>
                    <a:cubicBezTo>
                      <a:pt x="141" y="415"/>
                      <a:pt x="141" y="415"/>
                      <a:pt x="141" y="415"/>
                    </a:cubicBezTo>
                    <a:cubicBezTo>
                      <a:pt x="144" y="419"/>
                      <a:pt x="144" y="419"/>
                      <a:pt x="144" y="419"/>
                    </a:cubicBezTo>
                    <a:cubicBezTo>
                      <a:pt x="151" y="420"/>
                      <a:pt x="151" y="420"/>
                      <a:pt x="151" y="420"/>
                    </a:cubicBezTo>
                    <a:cubicBezTo>
                      <a:pt x="152" y="420"/>
                      <a:pt x="152" y="420"/>
                      <a:pt x="152" y="420"/>
                    </a:cubicBezTo>
                    <a:cubicBezTo>
                      <a:pt x="154" y="420"/>
                      <a:pt x="154" y="420"/>
                      <a:pt x="154" y="420"/>
                    </a:cubicBezTo>
                    <a:cubicBezTo>
                      <a:pt x="154" y="421"/>
                      <a:pt x="154" y="421"/>
                      <a:pt x="154" y="421"/>
                    </a:cubicBezTo>
                    <a:cubicBezTo>
                      <a:pt x="158" y="420"/>
                      <a:pt x="158" y="420"/>
                      <a:pt x="158" y="420"/>
                    </a:cubicBezTo>
                    <a:cubicBezTo>
                      <a:pt x="158" y="422"/>
                      <a:pt x="158" y="422"/>
                      <a:pt x="158" y="422"/>
                    </a:cubicBezTo>
                    <a:cubicBezTo>
                      <a:pt x="159" y="424"/>
                      <a:pt x="159" y="424"/>
                      <a:pt x="159" y="424"/>
                    </a:cubicBezTo>
                    <a:cubicBezTo>
                      <a:pt x="157" y="425"/>
                      <a:pt x="157" y="425"/>
                      <a:pt x="157" y="425"/>
                    </a:cubicBezTo>
                    <a:cubicBezTo>
                      <a:pt x="157" y="427"/>
                      <a:pt x="157" y="427"/>
                      <a:pt x="157" y="427"/>
                    </a:cubicBezTo>
                    <a:cubicBezTo>
                      <a:pt x="155" y="428"/>
                      <a:pt x="155" y="428"/>
                      <a:pt x="155" y="428"/>
                    </a:cubicBezTo>
                    <a:cubicBezTo>
                      <a:pt x="156" y="430"/>
                      <a:pt x="156" y="430"/>
                      <a:pt x="156" y="430"/>
                    </a:cubicBezTo>
                    <a:cubicBezTo>
                      <a:pt x="156" y="431"/>
                      <a:pt x="156" y="431"/>
                      <a:pt x="156" y="431"/>
                    </a:cubicBezTo>
                    <a:cubicBezTo>
                      <a:pt x="154" y="432"/>
                      <a:pt x="154" y="432"/>
                      <a:pt x="154" y="432"/>
                    </a:cubicBezTo>
                    <a:cubicBezTo>
                      <a:pt x="154" y="435"/>
                      <a:pt x="154" y="435"/>
                      <a:pt x="154" y="435"/>
                    </a:cubicBezTo>
                    <a:cubicBezTo>
                      <a:pt x="156" y="436"/>
                      <a:pt x="156" y="436"/>
                      <a:pt x="156" y="436"/>
                    </a:cubicBezTo>
                    <a:cubicBezTo>
                      <a:pt x="158" y="435"/>
                      <a:pt x="158" y="435"/>
                      <a:pt x="158" y="435"/>
                    </a:cubicBezTo>
                    <a:cubicBezTo>
                      <a:pt x="159" y="437"/>
                      <a:pt x="159" y="437"/>
                      <a:pt x="159" y="437"/>
                    </a:cubicBezTo>
                    <a:cubicBezTo>
                      <a:pt x="157" y="438"/>
                      <a:pt x="157" y="438"/>
                      <a:pt x="157" y="438"/>
                    </a:cubicBezTo>
                    <a:cubicBezTo>
                      <a:pt x="158" y="439"/>
                      <a:pt x="158" y="439"/>
                      <a:pt x="158" y="439"/>
                    </a:cubicBezTo>
                    <a:cubicBezTo>
                      <a:pt x="157" y="440"/>
                      <a:pt x="157" y="440"/>
                      <a:pt x="157" y="440"/>
                    </a:cubicBezTo>
                    <a:cubicBezTo>
                      <a:pt x="156" y="438"/>
                      <a:pt x="156" y="438"/>
                      <a:pt x="156" y="438"/>
                    </a:cubicBezTo>
                    <a:cubicBezTo>
                      <a:pt x="154" y="437"/>
                      <a:pt x="154" y="437"/>
                      <a:pt x="154" y="437"/>
                    </a:cubicBezTo>
                    <a:cubicBezTo>
                      <a:pt x="153" y="438"/>
                      <a:pt x="153" y="438"/>
                      <a:pt x="153" y="438"/>
                    </a:cubicBezTo>
                    <a:cubicBezTo>
                      <a:pt x="153" y="442"/>
                      <a:pt x="153" y="442"/>
                      <a:pt x="153" y="442"/>
                    </a:cubicBezTo>
                    <a:cubicBezTo>
                      <a:pt x="154" y="443"/>
                      <a:pt x="154" y="443"/>
                      <a:pt x="154" y="443"/>
                    </a:cubicBezTo>
                    <a:cubicBezTo>
                      <a:pt x="152" y="445"/>
                      <a:pt x="152" y="445"/>
                      <a:pt x="152" y="445"/>
                    </a:cubicBezTo>
                    <a:cubicBezTo>
                      <a:pt x="153" y="446"/>
                      <a:pt x="153" y="446"/>
                      <a:pt x="153" y="446"/>
                    </a:cubicBezTo>
                    <a:cubicBezTo>
                      <a:pt x="154" y="445"/>
                      <a:pt x="154" y="445"/>
                      <a:pt x="154" y="445"/>
                    </a:cubicBezTo>
                    <a:cubicBezTo>
                      <a:pt x="154" y="446"/>
                      <a:pt x="154" y="446"/>
                      <a:pt x="154" y="446"/>
                    </a:cubicBezTo>
                    <a:cubicBezTo>
                      <a:pt x="153" y="449"/>
                      <a:pt x="153" y="449"/>
                      <a:pt x="153" y="449"/>
                    </a:cubicBezTo>
                    <a:cubicBezTo>
                      <a:pt x="150" y="450"/>
                      <a:pt x="150" y="450"/>
                      <a:pt x="150" y="450"/>
                    </a:cubicBezTo>
                    <a:cubicBezTo>
                      <a:pt x="148" y="449"/>
                      <a:pt x="148" y="449"/>
                      <a:pt x="148" y="449"/>
                    </a:cubicBezTo>
                    <a:cubicBezTo>
                      <a:pt x="146" y="449"/>
                      <a:pt x="146" y="449"/>
                      <a:pt x="146" y="449"/>
                    </a:cubicBezTo>
                    <a:cubicBezTo>
                      <a:pt x="143" y="449"/>
                      <a:pt x="143" y="449"/>
                      <a:pt x="143" y="449"/>
                    </a:cubicBezTo>
                    <a:cubicBezTo>
                      <a:pt x="143" y="450"/>
                      <a:pt x="143" y="450"/>
                      <a:pt x="143" y="450"/>
                    </a:cubicBezTo>
                    <a:cubicBezTo>
                      <a:pt x="141" y="452"/>
                      <a:pt x="141" y="452"/>
                      <a:pt x="141" y="452"/>
                    </a:cubicBezTo>
                    <a:cubicBezTo>
                      <a:pt x="141" y="454"/>
                      <a:pt x="141" y="454"/>
                      <a:pt x="141" y="454"/>
                    </a:cubicBezTo>
                    <a:cubicBezTo>
                      <a:pt x="141" y="454"/>
                      <a:pt x="141" y="454"/>
                      <a:pt x="141" y="454"/>
                    </a:cubicBezTo>
                    <a:cubicBezTo>
                      <a:pt x="141" y="455"/>
                      <a:pt x="141" y="455"/>
                      <a:pt x="141" y="455"/>
                    </a:cubicBezTo>
                    <a:cubicBezTo>
                      <a:pt x="143" y="455"/>
                      <a:pt x="143" y="455"/>
                      <a:pt x="143" y="455"/>
                    </a:cubicBezTo>
                    <a:cubicBezTo>
                      <a:pt x="145" y="456"/>
                      <a:pt x="145" y="456"/>
                      <a:pt x="145" y="456"/>
                    </a:cubicBezTo>
                    <a:cubicBezTo>
                      <a:pt x="152" y="454"/>
                      <a:pt x="152" y="454"/>
                      <a:pt x="152" y="454"/>
                    </a:cubicBezTo>
                    <a:cubicBezTo>
                      <a:pt x="150" y="451"/>
                      <a:pt x="150" y="451"/>
                      <a:pt x="150" y="451"/>
                    </a:cubicBezTo>
                    <a:cubicBezTo>
                      <a:pt x="153" y="451"/>
                      <a:pt x="153" y="451"/>
                      <a:pt x="153" y="451"/>
                    </a:cubicBezTo>
                    <a:cubicBezTo>
                      <a:pt x="153" y="452"/>
                      <a:pt x="153" y="452"/>
                      <a:pt x="153" y="452"/>
                    </a:cubicBezTo>
                    <a:cubicBezTo>
                      <a:pt x="153" y="453"/>
                      <a:pt x="153" y="453"/>
                      <a:pt x="153" y="453"/>
                    </a:cubicBezTo>
                    <a:cubicBezTo>
                      <a:pt x="151" y="454"/>
                      <a:pt x="151" y="454"/>
                      <a:pt x="151" y="454"/>
                    </a:cubicBezTo>
                    <a:cubicBezTo>
                      <a:pt x="154" y="456"/>
                      <a:pt x="154" y="456"/>
                      <a:pt x="154" y="456"/>
                    </a:cubicBezTo>
                    <a:cubicBezTo>
                      <a:pt x="152" y="456"/>
                      <a:pt x="152" y="456"/>
                      <a:pt x="152" y="456"/>
                    </a:cubicBezTo>
                    <a:cubicBezTo>
                      <a:pt x="152" y="457"/>
                      <a:pt x="152" y="457"/>
                      <a:pt x="152" y="457"/>
                    </a:cubicBezTo>
                    <a:cubicBezTo>
                      <a:pt x="154" y="458"/>
                      <a:pt x="154" y="458"/>
                      <a:pt x="154" y="458"/>
                    </a:cubicBezTo>
                    <a:cubicBezTo>
                      <a:pt x="154" y="459"/>
                      <a:pt x="154" y="459"/>
                      <a:pt x="154" y="459"/>
                    </a:cubicBezTo>
                    <a:cubicBezTo>
                      <a:pt x="152" y="458"/>
                      <a:pt x="152" y="458"/>
                      <a:pt x="152" y="458"/>
                    </a:cubicBezTo>
                    <a:cubicBezTo>
                      <a:pt x="150" y="459"/>
                      <a:pt x="150" y="459"/>
                      <a:pt x="150" y="459"/>
                    </a:cubicBezTo>
                    <a:cubicBezTo>
                      <a:pt x="148" y="459"/>
                      <a:pt x="148" y="459"/>
                      <a:pt x="148" y="459"/>
                    </a:cubicBezTo>
                    <a:cubicBezTo>
                      <a:pt x="143" y="456"/>
                      <a:pt x="143" y="456"/>
                      <a:pt x="143" y="456"/>
                    </a:cubicBezTo>
                    <a:cubicBezTo>
                      <a:pt x="141" y="457"/>
                      <a:pt x="141" y="457"/>
                      <a:pt x="141" y="457"/>
                    </a:cubicBezTo>
                    <a:cubicBezTo>
                      <a:pt x="141" y="458"/>
                      <a:pt x="141" y="458"/>
                      <a:pt x="141" y="458"/>
                    </a:cubicBezTo>
                    <a:cubicBezTo>
                      <a:pt x="138" y="457"/>
                      <a:pt x="138" y="457"/>
                      <a:pt x="138" y="457"/>
                    </a:cubicBezTo>
                    <a:cubicBezTo>
                      <a:pt x="137" y="458"/>
                      <a:pt x="137" y="458"/>
                      <a:pt x="137" y="458"/>
                    </a:cubicBezTo>
                    <a:cubicBezTo>
                      <a:pt x="140" y="458"/>
                      <a:pt x="140" y="458"/>
                      <a:pt x="140" y="458"/>
                    </a:cubicBezTo>
                    <a:cubicBezTo>
                      <a:pt x="142" y="460"/>
                      <a:pt x="142" y="460"/>
                      <a:pt x="142" y="460"/>
                    </a:cubicBezTo>
                    <a:cubicBezTo>
                      <a:pt x="141" y="460"/>
                      <a:pt x="141" y="460"/>
                      <a:pt x="141" y="460"/>
                    </a:cubicBezTo>
                    <a:cubicBezTo>
                      <a:pt x="139" y="459"/>
                      <a:pt x="139" y="459"/>
                      <a:pt x="139" y="459"/>
                    </a:cubicBezTo>
                    <a:cubicBezTo>
                      <a:pt x="140" y="461"/>
                      <a:pt x="140" y="461"/>
                      <a:pt x="140" y="461"/>
                    </a:cubicBezTo>
                    <a:cubicBezTo>
                      <a:pt x="138" y="461"/>
                      <a:pt x="138" y="461"/>
                      <a:pt x="138" y="461"/>
                    </a:cubicBezTo>
                    <a:cubicBezTo>
                      <a:pt x="136" y="462"/>
                      <a:pt x="136" y="462"/>
                      <a:pt x="136" y="462"/>
                    </a:cubicBezTo>
                    <a:cubicBezTo>
                      <a:pt x="137" y="466"/>
                      <a:pt x="137" y="466"/>
                      <a:pt x="137" y="466"/>
                    </a:cubicBezTo>
                    <a:cubicBezTo>
                      <a:pt x="137" y="466"/>
                      <a:pt x="137" y="466"/>
                      <a:pt x="137" y="466"/>
                    </a:cubicBezTo>
                    <a:cubicBezTo>
                      <a:pt x="136" y="468"/>
                      <a:pt x="136" y="468"/>
                      <a:pt x="136" y="468"/>
                    </a:cubicBezTo>
                    <a:cubicBezTo>
                      <a:pt x="137" y="469"/>
                      <a:pt x="137" y="469"/>
                      <a:pt x="137" y="469"/>
                    </a:cubicBezTo>
                    <a:cubicBezTo>
                      <a:pt x="138" y="468"/>
                      <a:pt x="138" y="468"/>
                      <a:pt x="138" y="468"/>
                    </a:cubicBezTo>
                    <a:cubicBezTo>
                      <a:pt x="135" y="470"/>
                      <a:pt x="135" y="470"/>
                      <a:pt x="135" y="470"/>
                    </a:cubicBezTo>
                    <a:cubicBezTo>
                      <a:pt x="135" y="472"/>
                      <a:pt x="135" y="472"/>
                      <a:pt x="135" y="472"/>
                    </a:cubicBezTo>
                    <a:cubicBezTo>
                      <a:pt x="135" y="472"/>
                      <a:pt x="135" y="472"/>
                      <a:pt x="135" y="472"/>
                    </a:cubicBezTo>
                    <a:cubicBezTo>
                      <a:pt x="134" y="473"/>
                      <a:pt x="134" y="473"/>
                      <a:pt x="134" y="473"/>
                    </a:cubicBezTo>
                    <a:cubicBezTo>
                      <a:pt x="134" y="477"/>
                      <a:pt x="134" y="477"/>
                      <a:pt x="134" y="477"/>
                    </a:cubicBezTo>
                    <a:cubicBezTo>
                      <a:pt x="136" y="478"/>
                      <a:pt x="136" y="478"/>
                      <a:pt x="136" y="478"/>
                    </a:cubicBezTo>
                    <a:cubicBezTo>
                      <a:pt x="136" y="480"/>
                      <a:pt x="136" y="480"/>
                      <a:pt x="136" y="480"/>
                    </a:cubicBezTo>
                    <a:cubicBezTo>
                      <a:pt x="138" y="480"/>
                      <a:pt x="138" y="480"/>
                      <a:pt x="138" y="480"/>
                    </a:cubicBezTo>
                    <a:cubicBezTo>
                      <a:pt x="140" y="480"/>
                      <a:pt x="140" y="480"/>
                      <a:pt x="140" y="480"/>
                    </a:cubicBezTo>
                    <a:cubicBezTo>
                      <a:pt x="140" y="482"/>
                      <a:pt x="140" y="482"/>
                      <a:pt x="140" y="482"/>
                    </a:cubicBezTo>
                    <a:cubicBezTo>
                      <a:pt x="139" y="483"/>
                      <a:pt x="139" y="483"/>
                      <a:pt x="139" y="483"/>
                    </a:cubicBezTo>
                    <a:cubicBezTo>
                      <a:pt x="137" y="485"/>
                      <a:pt x="137" y="485"/>
                      <a:pt x="137" y="485"/>
                    </a:cubicBezTo>
                    <a:cubicBezTo>
                      <a:pt x="139" y="487"/>
                      <a:pt x="139" y="487"/>
                      <a:pt x="139" y="487"/>
                    </a:cubicBezTo>
                    <a:cubicBezTo>
                      <a:pt x="137" y="486"/>
                      <a:pt x="137" y="486"/>
                      <a:pt x="137" y="486"/>
                    </a:cubicBezTo>
                    <a:cubicBezTo>
                      <a:pt x="136" y="488"/>
                      <a:pt x="136" y="488"/>
                      <a:pt x="136" y="488"/>
                    </a:cubicBezTo>
                    <a:cubicBezTo>
                      <a:pt x="136" y="491"/>
                      <a:pt x="136" y="491"/>
                      <a:pt x="136" y="491"/>
                    </a:cubicBezTo>
                    <a:cubicBezTo>
                      <a:pt x="138" y="491"/>
                      <a:pt x="138" y="491"/>
                      <a:pt x="138" y="491"/>
                    </a:cubicBezTo>
                    <a:cubicBezTo>
                      <a:pt x="137" y="492"/>
                      <a:pt x="137" y="492"/>
                      <a:pt x="137" y="492"/>
                    </a:cubicBezTo>
                    <a:cubicBezTo>
                      <a:pt x="138" y="493"/>
                      <a:pt x="138" y="493"/>
                      <a:pt x="138" y="493"/>
                    </a:cubicBezTo>
                    <a:cubicBezTo>
                      <a:pt x="139" y="493"/>
                      <a:pt x="139" y="493"/>
                      <a:pt x="139" y="493"/>
                    </a:cubicBezTo>
                    <a:cubicBezTo>
                      <a:pt x="141" y="492"/>
                      <a:pt x="141" y="492"/>
                      <a:pt x="141" y="492"/>
                    </a:cubicBezTo>
                    <a:cubicBezTo>
                      <a:pt x="137" y="495"/>
                      <a:pt x="137" y="495"/>
                      <a:pt x="137" y="495"/>
                    </a:cubicBezTo>
                    <a:cubicBezTo>
                      <a:pt x="137" y="497"/>
                      <a:pt x="137" y="497"/>
                      <a:pt x="137" y="497"/>
                    </a:cubicBezTo>
                    <a:cubicBezTo>
                      <a:pt x="139" y="497"/>
                      <a:pt x="139" y="497"/>
                      <a:pt x="139" y="497"/>
                    </a:cubicBezTo>
                    <a:cubicBezTo>
                      <a:pt x="139" y="498"/>
                      <a:pt x="139" y="498"/>
                      <a:pt x="139" y="498"/>
                    </a:cubicBezTo>
                    <a:cubicBezTo>
                      <a:pt x="141" y="497"/>
                      <a:pt x="141" y="497"/>
                      <a:pt x="141" y="497"/>
                    </a:cubicBezTo>
                    <a:cubicBezTo>
                      <a:pt x="141" y="498"/>
                      <a:pt x="141" y="498"/>
                      <a:pt x="141" y="498"/>
                    </a:cubicBezTo>
                    <a:cubicBezTo>
                      <a:pt x="140" y="499"/>
                      <a:pt x="140" y="499"/>
                      <a:pt x="140" y="499"/>
                    </a:cubicBezTo>
                    <a:cubicBezTo>
                      <a:pt x="140" y="500"/>
                      <a:pt x="140" y="500"/>
                      <a:pt x="140" y="500"/>
                    </a:cubicBezTo>
                    <a:cubicBezTo>
                      <a:pt x="139" y="501"/>
                      <a:pt x="139" y="501"/>
                      <a:pt x="139" y="501"/>
                    </a:cubicBezTo>
                    <a:cubicBezTo>
                      <a:pt x="141" y="501"/>
                      <a:pt x="141" y="501"/>
                      <a:pt x="141" y="501"/>
                    </a:cubicBezTo>
                    <a:cubicBezTo>
                      <a:pt x="142" y="500"/>
                      <a:pt x="142" y="500"/>
                      <a:pt x="142" y="500"/>
                    </a:cubicBezTo>
                    <a:cubicBezTo>
                      <a:pt x="142" y="504"/>
                      <a:pt x="142" y="504"/>
                      <a:pt x="142" y="504"/>
                    </a:cubicBezTo>
                    <a:cubicBezTo>
                      <a:pt x="144" y="504"/>
                      <a:pt x="144" y="504"/>
                      <a:pt x="144" y="504"/>
                    </a:cubicBezTo>
                    <a:cubicBezTo>
                      <a:pt x="144" y="505"/>
                      <a:pt x="144" y="505"/>
                      <a:pt x="144" y="505"/>
                    </a:cubicBezTo>
                    <a:cubicBezTo>
                      <a:pt x="146" y="505"/>
                      <a:pt x="146" y="505"/>
                      <a:pt x="146" y="505"/>
                    </a:cubicBezTo>
                    <a:cubicBezTo>
                      <a:pt x="144" y="508"/>
                      <a:pt x="144" y="508"/>
                      <a:pt x="144" y="508"/>
                    </a:cubicBezTo>
                    <a:cubicBezTo>
                      <a:pt x="144" y="509"/>
                      <a:pt x="144" y="509"/>
                      <a:pt x="144" y="509"/>
                    </a:cubicBezTo>
                    <a:cubicBezTo>
                      <a:pt x="146" y="508"/>
                      <a:pt x="146" y="508"/>
                      <a:pt x="146" y="508"/>
                    </a:cubicBezTo>
                    <a:cubicBezTo>
                      <a:pt x="146" y="509"/>
                      <a:pt x="146" y="509"/>
                      <a:pt x="146" y="509"/>
                    </a:cubicBezTo>
                    <a:cubicBezTo>
                      <a:pt x="145" y="510"/>
                      <a:pt x="145" y="510"/>
                      <a:pt x="145" y="510"/>
                    </a:cubicBezTo>
                    <a:cubicBezTo>
                      <a:pt x="145" y="512"/>
                      <a:pt x="145" y="512"/>
                      <a:pt x="145" y="512"/>
                    </a:cubicBezTo>
                    <a:cubicBezTo>
                      <a:pt x="146" y="513"/>
                      <a:pt x="146" y="513"/>
                      <a:pt x="146" y="513"/>
                    </a:cubicBezTo>
                    <a:cubicBezTo>
                      <a:pt x="146" y="513"/>
                      <a:pt x="146" y="513"/>
                      <a:pt x="146" y="513"/>
                    </a:cubicBezTo>
                    <a:cubicBezTo>
                      <a:pt x="147" y="516"/>
                      <a:pt x="147" y="516"/>
                      <a:pt x="147" y="516"/>
                    </a:cubicBezTo>
                    <a:cubicBezTo>
                      <a:pt x="148" y="515"/>
                      <a:pt x="148" y="515"/>
                      <a:pt x="148" y="515"/>
                    </a:cubicBezTo>
                    <a:cubicBezTo>
                      <a:pt x="148" y="515"/>
                      <a:pt x="148" y="515"/>
                      <a:pt x="148" y="515"/>
                    </a:cubicBezTo>
                    <a:cubicBezTo>
                      <a:pt x="148" y="516"/>
                      <a:pt x="148" y="516"/>
                      <a:pt x="148" y="516"/>
                    </a:cubicBezTo>
                    <a:cubicBezTo>
                      <a:pt x="147" y="517"/>
                      <a:pt x="147" y="517"/>
                      <a:pt x="147" y="517"/>
                    </a:cubicBezTo>
                    <a:cubicBezTo>
                      <a:pt x="147" y="525"/>
                      <a:pt x="147" y="525"/>
                      <a:pt x="147" y="525"/>
                    </a:cubicBezTo>
                    <a:cubicBezTo>
                      <a:pt x="148" y="524"/>
                      <a:pt x="148" y="524"/>
                      <a:pt x="148" y="524"/>
                    </a:cubicBezTo>
                    <a:cubicBezTo>
                      <a:pt x="149" y="524"/>
                      <a:pt x="149" y="524"/>
                      <a:pt x="149" y="524"/>
                    </a:cubicBezTo>
                    <a:cubicBezTo>
                      <a:pt x="153" y="518"/>
                      <a:pt x="153" y="518"/>
                      <a:pt x="153" y="518"/>
                    </a:cubicBezTo>
                    <a:cubicBezTo>
                      <a:pt x="154" y="518"/>
                      <a:pt x="154" y="518"/>
                      <a:pt x="154" y="518"/>
                    </a:cubicBezTo>
                    <a:cubicBezTo>
                      <a:pt x="155" y="518"/>
                      <a:pt x="155" y="518"/>
                      <a:pt x="155" y="518"/>
                    </a:cubicBezTo>
                    <a:cubicBezTo>
                      <a:pt x="156" y="516"/>
                      <a:pt x="156" y="516"/>
                      <a:pt x="156" y="516"/>
                    </a:cubicBezTo>
                    <a:cubicBezTo>
                      <a:pt x="159" y="517"/>
                      <a:pt x="159" y="517"/>
                      <a:pt x="159" y="517"/>
                    </a:cubicBezTo>
                    <a:cubicBezTo>
                      <a:pt x="160" y="517"/>
                      <a:pt x="160" y="517"/>
                      <a:pt x="160" y="517"/>
                    </a:cubicBezTo>
                    <a:cubicBezTo>
                      <a:pt x="161" y="519"/>
                      <a:pt x="161" y="519"/>
                      <a:pt x="161" y="519"/>
                    </a:cubicBezTo>
                    <a:cubicBezTo>
                      <a:pt x="157" y="518"/>
                      <a:pt x="157" y="518"/>
                      <a:pt x="157" y="518"/>
                    </a:cubicBezTo>
                    <a:cubicBezTo>
                      <a:pt x="156" y="519"/>
                      <a:pt x="156" y="519"/>
                      <a:pt x="156" y="519"/>
                    </a:cubicBezTo>
                    <a:cubicBezTo>
                      <a:pt x="156" y="520"/>
                      <a:pt x="156" y="520"/>
                      <a:pt x="156" y="520"/>
                    </a:cubicBezTo>
                    <a:cubicBezTo>
                      <a:pt x="158" y="521"/>
                      <a:pt x="158" y="521"/>
                      <a:pt x="158" y="521"/>
                    </a:cubicBezTo>
                    <a:cubicBezTo>
                      <a:pt x="160" y="521"/>
                      <a:pt x="160" y="521"/>
                      <a:pt x="160" y="521"/>
                    </a:cubicBezTo>
                    <a:cubicBezTo>
                      <a:pt x="155" y="523"/>
                      <a:pt x="155" y="523"/>
                      <a:pt x="155" y="523"/>
                    </a:cubicBezTo>
                    <a:cubicBezTo>
                      <a:pt x="154" y="525"/>
                      <a:pt x="154" y="525"/>
                      <a:pt x="154" y="525"/>
                    </a:cubicBezTo>
                    <a:cubicBezTo>
                      <a:pt x="153" y="526"/>
                      <a:pt x="153" y="526"/>
                      <a:pt x="153" y="526"/>
                    </a:cubicBezTo>
                    <a:cubicBezTo>
                      <a:pt x="151" y="526"/>
                      <a:pt x="151" y="526"/>
                      <a:pt x="151" y="526"/>
                    </a:cubicBezTo>
                    <a:cubicBezTo>
                      <a:pt x="150" y="527"/>
                      <a:pt x="150" y="527"/>
                      <a:pt x="150" y="527"/>
                    </a:cubicBezTo>
                    <a:cubicBezTo>
                      <a:pt x="151" y="530"/>
                      <a:pt x="151" y="530"/>
                      <a:pt x="151" y="530"/>
                    </a:cubicBezTo>
                    <a:cubicBezTo>
                      <a:pt x="151" y="533"/>
                      <a:pt x="151" y="533"/>
                      <a:pt x="151" y="533"/>
                    </a:cubicBezTo>
                    <a:cubicBezTo>
                      <a:pt x="152" y="533"/>
                      <a:pt x="152" y="533"/>
                      <a:pt x="152" y="533"/>
                    </a:cubicBezTo>
                    <a:cubicBezTo>
                      <a:pt x="151" y="535"/>
                      <a:pt x="151" y="535"/>
                      <a:pt x="151" y="535"/>
                    </a:cubicBezTo>
                    <a:cubicBezTo>
                      <a:pt x="153" y="538"/>
                      <a:pt x="153" y="538"/>
                      <a:pt x="153" y="538"/>
                    </a:cubicBezTo>
                    <a:cubicBezTo>
                      <a:pt x="153" y="538"/>
                      <a:pt x="153" y="538"/>
                      <a:pt x="153" y="538"/>
                    </a:cubicBezTo>
                    <a:cubicBezTo>
                      <a:pt x="154" y="540"/>
                      <a:pt x="154" y="540"/>
                      <a:pt x="154" y="540"/>
                    </a:cubicBezTo>
                    <a:cubicBezTo>
                      <a:pt x="155" y="543"/>
                      <a:pt x="155" y="543"/>
                      <a:pt x="155" y="543"/>
                    </a:cubicBezTo>
                    <a:cubicBezTo>
                      <a:pt x="156" y="543"/>
                      <a:pt x="156" y="543"/>
                      <a:pt x="156" y="543"/>
                    </a:cubicBezTo>
                    <a:cubicBezTo>
                      <a:pt x="156" y="544"/>
                      <a:pt x="156" y="544"/>
                      <a:pt x="156" y="544"/>
                    </a:cubicBezTo>
                    <a:cubicBezTo>
                      <a:pt x="156" y="545"/>
                      <a:pt x="156" y="545"/>
                      <a:pt x="156" y="545"/>
                    </a:cubicBezTo>
                    <a:cubicBezTo>
                      <a:pt x="158" y="545"/>
                      <a:pt x="158" y="545"/>
                      <a:pt x="158" y="545"/>
                    </a:cubicBezTo>
                    <a:cubicBezTo>
                      <a:pt x="158" y="547"/>
                      <a:pt x="158" y="547"/>
                      <a:pt x="158" y="547"/>
                    </a:cubicBezTo>
                    <a:cubicBezTo>
                      <a:pt x="159" y="548"/>
                      <a:pt x="159" y="548"/>
                      <a:pt x="159" y="548"/>
                    </a:cubicBezTo>
                    <a:cubicBezTo>
                      <a:pt x="159" y="549"/>
                      <a:pt x="159" y="549"/>
                      <a:pt x="159" y="549"/>
                    </a:cubicBezTo>
                    <a:cubicBezTo>
                      <a:pt x="160" y="548"/>
                      <a:pt x="160" y="548"/>
                      <a:pt x="160" y="548"/>
                    </a:cubicBezTo>
                    <a:cubicBezTo>
                      <a:pt x="161" y="548"/>
                      <a:pt x="161" y="548"/>
                      <a:pt x="161" y="548"/>
                    </a:cubicBezTo>
                    <a:cubicBezTo>
                      <a:pt x="160" y="550"/>
                      <a:pt x="160" y="550"/>
                      <a:pt x="160" y="550"/>
                    </a:cubicBezTo>
                    <a:cubicBezTo>
                      <a:pt x="160" y="552"/>
                      <a:pt x="160" y="552"/>
                      <a:pt x="160" y="552"/>
                    </a:cubicBezTo>
                    <a:cubicBezTo>
                      <a:pt x="160" y="552"/>
                      <a:pt x="160" y="552"/>
                      <a:pt x="160" y="552"/>
                    </a:cubicBezTo>
                    <a:cubicBezTo>
                      <a:pt x="162" y="553"/>
                      <a:pt x="162" y="553"/>
                      <a:pt x="162" y="553"/>
                    </a:cubicBezTo>
                    <a:cubicBezTo>
                      <a:pt x="163" y="553"/>
                      <a:pt x="163" y="553"/>
                      <a:pt x="163" y="553"/>
                    </a:cubicBezTo>
                    <a:cubicBezTo>
                      <a:pt x="162" y="554"/>
                      <a:pt x="162" y="554"/>
                      <a:pt x="162" y="554"/>
                    </a:cubicBezTo>
                    <a:cubicBezTo>
                      <a:pt x="162" y="555"/>
                      <a:pt x="162" y="555"/>
                      <a:pt x="162" y="555"/>
                    </a:cubicBezTo>
                    <a:cubicBezTo>
                      <a:pt x="164" y="556"/>
                      <a:pt x="164" y="556"/>
                      <a:pt x="164" y="556"/>
                    </a:cubicBezTo>
                    <a:cubicBezTo>
                      <a:pt x="165" y="556"/>
                      <a:pt x="165" y="556"/>
                      <a:pt x="165" y="556"/>
                    </a:cubicBezTo>
                    <a:cubicBezTo>
                      <a:pt x="164" y="557"/>
                      <a:pt x="164" y="557"/>
                      <a:pt x="164" y="557"/>
                    </a:cubicBezTo>
                    <a:cubicBezTo>
                      <a:pt x="164" y="558"/>
                      <a:pt x="164" y="558"/>
                      <a:pt x="164" y="558"/>
                    </a:cubicBezTo>
                    <a:cubicBezTo>
                      <a:pt x="165" y="557"/>
                      <a:pt x="165" y="557"/>
                      <a:pt x="165" y="557"/>
                    </a:cubicBezTo>
                    <a:cubicBezTo>
                      <a:pt x="164" y="558"/>
                      <a:pt x="164" y="558"/>
                      <a:pt x="164" y="558"/>
                    </a:cubicBezTo>
                    <a:cubicBezTo>
                      <a:pt x="163" y="558"/>
                      <a:pt x="163" y="558"/>
                      <a:pt x="163" y="558"/>
                    </a:cubicBezTo>
                    <a:cubicBezTo>
                      <a:pt x="164" y="559"/>
                      <a:pt x="164" y="559"/>
                      <a:pt x="164" y="559"/>
                    </a:cubicBezTo>
                    <a:cubicBezTo>
                      <a:pt x="164" y="560"/>
                      <a:pt x="164" y="560"/>
                      <a:pt x="164" y="560"/>
                    </a:cubicBezTo>
                    <a:cubicBezTo>
                      <a:pt x="165" y="559"/>
                      <a:pt x="165" y="559"/>
                      <a:pt x="165" y="559"/>
                    </a:cubicBezTo>
                    <a:cubicBezTo>
                      <a:pt x="168" y="558"/>
                      <a:pt x="168" y="558"/>
                      <a:pt x="168" y="558"/>
                    </a:cubicBezTo>
                    <a:cubicBezTo>
                      <a:pt x="168" y="558"/>
                      <a:pt x="168" y="558"/>
                      <a:pt x="168" y="558"/>
                    </a:cubicBezTo>
                    <a:cubicBezTo>
                      <a:pt x="169" y="559"/>
                      <a:pt x="169" y="559"/>
                      <a:pt x="169" y="559"/>
                    </a:cubicBezTo>
                    <a:cubicBezTo>
                      <a:pt x="166" y="561"/>
                      <a:pt x="166" y="561"/>
                      <a:pt x="166" y="561"/>
                    </a:cubicBezTo>
                    <a:cubicBezTo>
                      <a:pt x="166" y="562"/>
                      <a:pt x="166" y="562"/>
                      <a:pt x="166" y="562"/>
                    </a:cubicBezTo>
                    <a:cubicBezTo>
                      <a:pt x="167" y="563"/>
                      <a:pt x="167" y="563"/>
                      <a:pt x="167" y="563"/>
                    </a:cubicBezTo>
                    <a:cubicBezTo>
                      <a:pt x="168" y="564"/>
                      <a:pt x="168" y="564"/>
                      <a:pt x="168" y="564"/>
                    </a:cubicBezTo>
                    <a:cubicBezTo>
                      <a:pt x="168" y="564"/>
                      <a:pt x="168" y="564"/>
                      <a:pt x="168" y="564"/>
                    </a:cubicBezTo>
                    <a:cubicBezTo>
                      <a:pt x="169" y="564"/>
                      <a:pt x="169" y="564"/>
                      <a:pt x="169" y="564"/>
                    </a:cubicBezTo>
                    <a:cubicBezTo>
                      <a:pt x="168" y="565"/>
                      <a:pt x="168" y="565"/>
                      <a:pt x="168" y="565"/>
                    </a:cubicBezTo>
                    <a:cubicBezTo>
                      <a:pt x="166" y="566"/>
                      <a:pt x="166" y="566"/>
                      <a:pt x="166" y="566"/>
                    </a:cubicBezTo>
                    <a:cubicBezTo>
                      <a:pt x="167" y="567"/>
                      <a:pt x="167" y="567"/>
                      <a:pt x="167" y="567"/>
                    </a:cubicBezTo>
                    <a:cubicBezTo>
                      <a:pt x="168" y="568"/>
                      <a:pt x="168" y="568"/>
                      <a:pt x="168" y="568"/>
                    </a:cubicBezTo>
                    <a:cubicBezTo>
                      <a:pt x="172" y="566"/>
                      <a:pt x="172" y="566"/>
                      <a:pt x="172" y="566"/>
                    </a:cubicBezTo>
                    <a:cubicBezTo>
                      <a:pt x="172" y="566"/>
                      <a:pt x="172" y="566"/>
                      <a:pt x="172" y="566"/>
                    </a:cubicBezTo>
                    <a:cubicBezTo>
                      <a:pt x="174" y="567"/>
                      <a:pt x="174" y="567"/>
                      <a:pt x="174" y="567"/>
                    </a:cubicBezTo>
                    <a:cubicBezTo>
                      <a:pt x="168" y="569"/>
                      <a:pt x="168" y="569"/>
                      <a:pt x="168" y="569"/>
                    </a:cubicBezTo>
                    <a:cubicBezTo>
                      <a:pt x="169" y="569"/>
                      <a:pt x="169" y="569"/>
                      <a:pt x="169" y="569"/>
                    </a:cubicBezTo>
                    <a:cubicBezTo>
                      <a:pt x="169" y="569"/>
                      <a:pt x="169" y="569"/>
                      <a:pt x="169" y="569"/>
                    </a:cubicBezTo>
                    <a:cubicBezTo>
                      <a:pt x="171" y="569"/>
                      <a:pt x="171" y="569"/>
                      <a:pt x="171" y="569"/>
                    </a:cubicBezTo>
                    <a:cubicBezTo>
                      <a:pt x="171" y="569"/>
                      <a:pt x="171" y="569"/>
                      <a:pt x="171" y="569"/>
                    </a:cubicBezTo>
                    <a:cubicBezTo>
                      <a:pt x="171" y="569"/>
                      <a:pt x="171" y="569"/>
                      <a:pt x="171" y="569"/>
                    </a:cubicBezTo>
                    <a:cubicBezTo>
                      <a:pt x="171" y="571"/>
                      <a:pt x="171" y="571"/>
                      <a:pt x="171" y="571"/>
                    </a:cubicBezTo>
                    <a:cubicBezTo>
                      <a:pt x="172" y="571"/>
                      <a:pt x="172" y="571"/>
                      <a:pt x="172" y="571"/>
                    </a:cubicBezTo>
                    <a:cubicBezTo>
                      <a:pt x="172" y="571"/>
                      <a:pt x="172" y="571"/>
                      <a:pt x="172" y="571"/>
                    </a:cubicBezTo>
                    <a:cubicBezTo>
                      <a:pt x="174" y="571"/>
                      <a:pt x="174" y="571"/>
                      <a:pt x="174" y="571"/>
                    </a:cubicBezTo>
                    <a:cubicBezTo>
                      <a:pt x="174" y="571"/>
                      <a:pt x="174" y="571"/>
                      <a:pt x="174" y="571"/>
                    </a:cubicBezTo>
                    <a:cubicBezTo>
                      <a:pt x="175" y="572"/>
                      <a:pt x="175" y="572"/>
                      <a:pt x="175" y="572"/>
                    </a:cubicBezTo>
                    <a:cubicBezTo>
                      <a:pt x="175" y="572"/>
                      <a:pt x="175" y="572"/>
                      <a:pt x="175" y="572"/>
                    </a:cubicBezTo>
                    <a:cubicBezTo>
                      <a:pt x="176" y="573"/>
                      <a:pt x="176" y="573"/>
                      <a:pt x="176" y="573"/>
                    </a:cubicBezTo>
                    <a:cubicBezTo>
                      <a:pt x="177" y="573"/>
                      <a:pt x="177" y="573"/>
                      <a:pt x="177" y="573"/>
                    </a:cubicBezTo>
                    <a:cubicBezTo>
                      <a:pt x="178" y="573"/>
                      <a:pt x="178" y="573"/>
                      <a:pt x="178" y="573"/>
                    </a:cubicBezTo>
                    <a:cubicBezTo>
                      <a:pt x="178" y="574"/>
                      <a:pt x="178" y="574"/>
                      <a:pt x="178" y="574"/>
                    </a:cubicBezTo>
                    <a:cubicBezTo>
                      <a:pt x="178" y="574"/>
                      <a:pt x="178" y="574"/>
                      <a:pt x="178" y="574"/>
                    </a:cubicBezTo>
                    <a:cubicBezTo>
                      <a:pt x="175" y="576"/>
                      <a:pt x="175" y="576"/>
                      <a:pt x="175" y="576"/>
                    </a:cubicBezTo>
                    <a:cubicBezTo>
                      <a:pt x="174" y="577"/>
                      <a:pt x="174" y="577"/>
                      <a:pt x="174" y="577"/>
                    </a:cubicBezTo>
                    <a:cubicBezTo>
                      <a:pt x="176" y="576"/>
                      <a:pt x="176" y="576"/>
                      <a:pt x="176" y="576"/>
                    </a:cubicBezTo>
                    <a:cubicBezTo>
                      <a:pt x="176" y="577"/>
                      <a:pt x="176" y="577"/>
                      <a:pt x="176" y="577"/>
                    </a:cubicBezTo>
                    <a:cubicBezTo>
                      <a:pt x="179" y="576"/>
                      <a:pt x="179" y="576"/>
                      <a:pt x="179" y="576"/>
                    </a:cubicBezTo>
                    <a:cubicBezTo>
                      <a:pt x="179" y="575"/>
                      <a:pt x="179" y="575"/>
                      <a:pt x="179" y="575"/>
                    </a:cubicBezTo>
                    <a:cubicBezTo>
                      <a:pt x="179" y="575"/>
                      <a:pt x="179" y="575"/>
                      <a:pt x="179" y="575"/>
                    </a:cubicBezTo>
                    <a:cubicBezTo>
                      <a:pt x="179" y="575"/>
                      <a:pt x="179" y="575"/>
                      <a:pt x="179" y="575"/>
                    </a:cubicBezTo>
                    <a:cubicBezTo>
                      <a:pt x="181" y="575"/>
                      <a:pt x="181" y="575"/>
                      <a:pt x="181" y="575"/>
                    </a:cubicBezTo>
                    <a:cubicBezTo>
                      <a:pt x="182" y="575"/>
                      <a:pt x="182" y="575"/>
                      <a:pt x="182" y="575"/>
                    </a:cubicBezTo>
                    <a:cubicBezTo>
                      <a:pt x="185" y="575"/>
                      <a:pt x="185" y="575"/>
                      <a:pt x="185" y="575"/>
                    </a:cubicBezTo>
                    <a:cubicBezTo>
                      <a:pt x="187" y="574"/>
                      <a:pt x="187" y="574"/>
                      <a:pt x="187" y="574"/>
                    </a:cubicBezTo>
                    <a:cubicBezTo>
                      <a:pt x="188" y="574"/>
                      <a:pt x="188" y="574"/>
                      <a:pt x="188" y="574"/>
                    </a:cubicBezTo>
                    <a:cubicBezTo>
                      <a:pt x="190" y="573"/>
                      <a:pt x="190" y="573"/>
                      <a:pt x="190" y="573"/>
                    </a:cubicBezTo>
                    <a:cubicBezTo>
                      <a:pt x="189" y="575"/>
                      <a:pt x="189" y="575"/>
                      <a:pt x="189" y="575"/>
                    </a:cubicBezTo>
                    <a:cubicBezTo>
                      <a:pt x="190" y="575"/>
                      <a:pt x="190" y="575"/>
                      <a:pt x="190" y="575"/>
                    </a:cubicBezTo>
                    <a:cubicBezTo>
                      <a:pt x="192" y="575"/>
                      <a:pt x="192" y="575"/>
                      <a:pt x="192" y="575"/>
                    </a:cubicBezTo>
                    <a:cubicBezTo>
                      <a:pt x="192" y="575"/>
                      <a:pt x="192" y="575"/>
                      <a:pt x="192" y="575"/>
                    </a:cubicBezTo>
                    <a:cubicBezTo>
                      <a:pt x="188" y="577"/>
                      <a:pt x="188" y="577"/>
                      <a:pt x="188" y="577"/>
                    </a:cubicBezTo>
                    <a:cubicBezTo>
                      <a:pt x="189" y="577"/>
                      <a:pt x="189" y="577"/>
                      <a:pt x="189" y="577"/>
                    </a:cubicBezTo>
                    <a:cubicBezTo>
                      <a:pt x="188" y="578"/>
                      <a:pt x="188" y="578"/>
                      <a:pt x="188" y="578"/>
                    </a:cubicBezTo>
                    <a:cubicBezTo>
                      <a:pt x="189" y="578"/>
                      <a:pt x="189" y="578"/>
                      <a:pt x="189" y="578"/>
                    </a:cubicBezTo>
                    <a:cubicBezTo>
                      <a:pt x="189" y="578"/>
                      <a:pt x="189" y="578"/>
                      <a:pt x="189" y="578"/>
                    </a:cubicBezTo>
                    <a:cubicBezTo>
                      <a:pt x="190" y="577"/>
                      <a:pt x="190" y="577"/>
                      <a:pt x="190" y="577"/>
                    </a:cubicBezTo>
                    <a:cubicBezTo>
                      <a:pt x="191" y="577"/>
                      <a:pt x="191" y="577"/>
                      <a:pt x="191" y="577"/>
                    </a:cubicBezTo>
                    <a:cubicBezTo>
                      <a:pt x="193" y="576"/>
                      <a:pt x="193" y="576"/>
                      <a:pt x="193" y="576"/>
                    </a:cubicBezTo>
                    <a:cubicBezTo>
                      <a:pt x="193" y="575"/>
                      <a:pt x="193" y="575"/>
                      <a:pt x="193" y="575"/>
                    </a:cubicBezTo>
                    <a:cubicBezTo>
                      <a:pt x="194" y="575"/>
                      <a:pt x="194" y="575"/>
                      <a:pt x="194" y="575"/>
                    </a:cubicBezTo>
                    <a:cubicBezTo>
                      <a:pt x="193" y="577"/>
                      <a:pt x="193" y="577"/>
                      <a:pt x="193" y="577"/>
                    </a:cubicBezTo>
                    <a:cubicBezTo>
                      <a:pt x="192" y="578"/>
                      <a:pt x="192" y="578"/>
                      <a:pt x="192" y="578"/>
                    </a:cubicBezTo>
                    <a:cubicBezTo>
                      <a:pt x="191" y="579"/>
                      <a:pt x="191" y="579"/>
                      <a:pt x="191" y="579"/>
                    </a:cubicBezTo>
                    <a:cubicBezTo>
                      <a:pt x="192" y="579"/>
                      <a:pt x="192" y="579"/>
                      <a:pt x="192" y="579"/>
                    </a:cubicBezTo>
                    <a:cubicBezTo>
                      <a:pt x="192" y="580"/>
                      <a:pt x="192" y="580"/>
                      <a:pt x="192" y="580"/>
                    </a:cubicBezTo>
                    <a:cubicBezTo>
                      <a:pt x="192" y="581"/>
                      <a:pt x="192" y="581"/>
                      <a:pt x="192" y="581"/>
                    </a:cubicBezTo>
                    <a:cubicBezTo>
                      <a:pt x="193" y="582"/>
                      <a:pt x="193" y="582"/>
                      <a:pt x="193" y="582"/>
                    </a:cubicBezTo>
                    <a:cubicBezTo>
                      <a:pt x="194" y="580"/>
                      <a:pt x="194" y="580"/>
                      <a:pt x="194" y="580"/>
                    </a:cubicBezTo>
                    <a:cubicBezTo>
                      <a:pt x="194" y="579"/>
                      <a:pt x="194" y="579"/>
                      <a:pt x="194" y="579"/>
                    </a:cubicBezTo>
                    <a:cubicBezTo>
                      <a:pt x="195" y="579"/>
                      <a:pt x="195" y="579"/>
                      <a:pt x="195" y="579"/>
                    </a:cubicBezTo>
                    <a:cubicBezTo>
                      <a:pt x="194" y="582"/>
                      <a:pt x="194" y="582"/>
                      <a:pt x="194" y="582"/>
                    </a:cubicBezTo>
                    <a:cubicBezTo>
                      <a:pt x="195" y="582"/>
                      <a:pt x="195" y="582"/>
                      <a:pt x="195" y="582"/>
                    </a:cubicBezTo>
                    <a:cubicBezTo>
                      <a:pt x="196" y="582"/>
                      <a:pt x="196" y="582"/>
                      <a:pt x="196" y="582"/>
                    </a:cubicBezTo>
                    <a:cubicBezTo>
                      <a:pt x="197" y="581"/>
                      <a:pt x="197" y="581"/>
                      <a:pt x="197" y="581"/>
                    </a:cubicBezTo>
                    <a:cubicBezTo>
                      <a:pt x="197" y="583"/>
                      <a:pt x="197" y="583"/>
                      <a:pt x="197" y="583"/>
                    </a:cubicBezTo>
                    <a:cubicBezTo>
                      <a:pt x="195" y="585"/>
                      <a:pt x="195" y="585"/>
                      <a:pt x="195" y="585"/>
                    </a:cubicBezTo>
                    <a:cubicBezTo>
                      <a:pt x="195" y="586"/>
                      <a:pt x="195" y="586"/>
                      <a:pt x="195" y="586"/>
                    </a:cubicBezTo>
                    <a:cubicBezTo>
                      <a:pt x="195" y="586"/>
                      <a:pt x="195" y="586"/>
                      <a:pt x="195" y="586"/>
                    </a:cubicBezTo>
                    <a:cubicBezTo>
                      <a:pt x="196" y="587"/>
                      <a:pt x="196" y="587"/>
                      <a:pt x="196" y="587"/>
                    </a:cubicBezTo>
                    <a:cubicBezTo>
                      <a:pt x="196" y="587"/>
                      <a:pt x="196" y="587"/>
                      <a:pt x="196" y="587"/>
                    </a:cubicBezTo>
                    <a:cubicBezTo>
                      <a:pt x="198" y="587"/>
                      <a:pt x="198" y="587"/>
                      <a:pt x="198" y="587"/>
                    </a:cubicBezTo>
                    <a:cubicBezTo>
                      <a:pt x="199" y="588"/>
                      <a:pt x="199" y="588"/>
                      <a:pt x="199" y="588"/>
                    </a:cubicBezTo>
                    <a:cubicBezTo>
                      <a:pt x="200" y="588"/>
                      <a:pt x="200" y="588"/>
                      <a:pt x="200" y="588"/>
                    </a:cubicBezTo>
                    <a:cubicBezTo>
                      <a:pt x="203" y="585"/>
                      <a:pt x="203" y="585"/>
                      <a:pt x="203" y="585"/>
                    </a:cubicBezTo>
                    <a:cubicBezTo>
                      <a:pt x="203" y="586"/>
                      <a:pt x="203" y="586"/>
                      <a:pt x="203" y="586"/>
                    </a:cubicBezTo>
                    <a:cubicBezTo>
                      <a:pt x="210" y="587"/>
                      <a:pt x="210" y="587"/>
                      <a:pt x="210" y="587"/>
                    </a:cubicBezTo>
                    <a:cubicBezTo>
                      <a:pt x="210" y="586"/>
                      <a:pt x="210" y="586"/>
                      <a:pt x="210" y="586"/>
                    </a:cubicBezTo>
                    <a:cubicBezTo>
                      <a:pt x="209" y="585"/>
                      <a:pt x="209" y="585"/>
                      <a:pt x="209" y="585"/>
                    </a:cubicBezTo>
                    <a:cubicBezTo>
                      <a:pt x="210" y="585"/>
                      <a:pt x="210" y="585"/>
                      <a:pt x="210" y="585"/>
                    </a:cubicBezTo>
                    <a:cubicBezTo>
                      <a:pt x="209" y="583"/>
                      <a:pt x="209" y="583"/>
                      <a:pt x="209" y="583"/>
                    </a:cubicBezTo>
                    <a:cubicBezTo>
                      <a:pt x="208" y="582"/>
                      <a:pt x="208" y="582"/>
                      <a:pt x="208" y="582"/>
                    </a:cubicBezTo>
                    <a:cubicBezTo>
                      <a:pt x="206" y="581"/>
                      <a:pt x="206" y="581"/>
                      <a:pt x="206" y="581"/>
                    </a:cubicBezTo>
                    <a:cubicBezTo>
                      <a:pt x="208" y="581"/>
                      <a:pt x="208" y="581"/>
                      <a:pt x="208" y="581"/>
                    </a:cubicBezTo>
                    <a:cubicBezTo>
                      <a:pt x="209" y="581"/>
                      <a:pt x="209" y="581"/>
                      <a:pt x="209" y="581"/>
                    </a:cubicBezTo>
                    <a:cubicBezTo>
                      <a:pt x="210" y="581"/>
                      <a:pt x="210" y="581"/>
                      <a:pt x="210" y="581"/>
                    </a:cubicBezTo>
                    <a:cubicBezTo>
                      <a:pt x="211" y="581"/>
                      <a:pt x="211" y="581"/>
                      <a:pt x="211" y="581"/>
                    </a:cubicBezTo>
                    <a:cubicBezTo>
                      <a:pt x="211" y="580"/>
                      <a:pt x="211" y="580"/>
                      <a:pt x="211" y="580"/>
                    </a:cubicBezTo>
                    <a:cubicBezTo>
                      <a:pt x="212" y="576"/>
                      <a:pt x="212" y="576"/>
                      <a:pt x="212" y="576"/>
                    </a:cubicBezTo>
                    <a:cubicBezTo>
                      <a:pt x="212" y="575"/>
                      <a:pt x="212" y="575"/>
                      <a:pt x="212" y="575"/>
                    </a:cubicBezTo>
                    <a:cubicBezTo>
                      <a:pt x="213" y="571"/>
                      <a:pt x="213" y="571"/>
                      <a:pt x="213" y="571"/>
                    </a:cubicBezTo>
                    <a:cubicBezTo>
                      <a:pt x="213" y="570"/>
                      <a:pt x="213" y="570"/>
                      <a:pt x="213" y="570"/>
                    </a:cubicBezTo>
                    <a:cubicBezTo>
                      <a:pt x="213" y="570"/>
                      <a:pt x="213" y="570"/>
                      <a:pt x="213" y="570"/>
                    </a:cubicBezTo>
                    <a:cubicBezTo>
                      <a:pt x="214" y="569"/>
                      <a:pt x="214" y="569"/>
                      <a:pt x="214" y="569"/>
                    </a:cubicBezTo>
                    <a:cubicBezTo>
                      <a:pt x="215" y="567"/>
                      <a:pt x="215" y="567"/>
                      <a:pt x="215" y="567"/>
                    </a:cubicBezTo>
                    <a:cubicBezTo>
                      <a:pt x="214" y="567"/>
                      <a:pt x="214" y="567"/>
                      <a:pt x="214" y="567"/>
                    </a:cubicBezTo>
                    <a:cubicBezTo>
                      <a:pt x="216" y="563"/>
                      <a:pt x="216" y="563"/>
                      <a:pt x="216" y="563"/>
                    </a:cubicBezTo>
                    <a:cubicBezTo>
                      <a:pt x="217" y="563"/>
                      <a:pt x="217" y="563"/>
                      <a:pt x="217" y="563"/>
                    </a:cubicBezTo>
                    <a:cubicBezTo>
                      <a:pt x="216" y="562"/>
                      <a:pt x="216" y="562"/>
                      <a:pt x="216" y="562"/>
                    </a:cubicBezTo>
                    <a:cubicBezTo>
                      <a:pt x="217" y="561"/>
                      <a:pt x="217" y="561"/>
                      <a:pt x="217" y="561"/>
                    </a:cubicBezTo>
                    <a:cubicBezTo>
                      <a:pt x="216" y="559"/>
                      <a:pt x="216" y="559"/>
                      <a:pt x="216" y="559"/>
                    </a:cubicBezTo>
                    <a:cubicBezTo>
                      <a:pt x="216" y="559"/>
                      <a:pt x="216" y="559"/>
                      <a:pt x="216" y="559"/>
                    </a:cubicBezTo>
                    <a:cubicBezTo>
                      <a:pt x="215" y="553"/>
                      <a:pt x="215" y="553"/>
                      <a:pt x="215" y="553"/>
                    </a:cubicBezTo>
                    <a:cubicBezTo>
                      <a:pt x="214" y="553"/>
                      <a:pt x="214" y="553"/>
                      <a:pt x="214" y="553"/>
                    </a:cubicBezTo>
                    <a:cubicBezTo>
                      <a:pt x="215" y="552"/>
                      <a:pt x="215" y="552"/>
                      <a:pt x="215" y="552"/>
                    </a:cubicBezTo>
                    <a:cubicBezTo>
                      <a:pt x="214" y="550"/>
                      <a:pt x="214" y="550"/>
                      <a:pt x="214" y="550"/>
                    </a:cubicBezTo>
                    <a:cubicBezTo>
                      <a:pt x="212" y="550"/>
                      <a:pt x="212" y="550"/>
                      <a:pt x="212" y="550"/>
                    </a:cubicBezTo>
                    <a:cubicBezTo>
                      <a:pt x="214" y="549"/>
                      <a:pt x="214" y="549"/>
                      <a:pt x="214" y="549"/>
                    </a:cubicBezTo>
                    <a:cubicBezTo>
                      <a:pt x="214" y="548"/>
                      <a:pt x="214" y="548"/>
                      <a:pt x="214" y="548"/>
                    </a:cubicBezTo>
                    <a:cubicBezTo>
                      <a:pt x="214" y="548"/>
                      <a:pt x="214" y="548"/>
                      <a:pt x="214" y="548"/>
                    </a:cubicBezTo>
                    <a:cubicBezTo>
                      <a:pt x="214" y="547"/>
                      <a:pt x="214" y="547"/>
                      <a:pt x="214" y="547"/>
                    </a:cubicBezTo>
                    <a:cubicBezTo>
                      <a:pt x="215" y="547"/>
                      <a:pt x="215" y="547"/>
                      <a:pt x="215" y="547"/>
                    </a:cubicBezTo>
                    <a:cubicBezTo>
                      <a:pt x="216" y="547"/>
                      <a:pt x="216" y="547"/>
                      <a:pt x="216" y="547"/>
                    </a:cubicBezTo>
                    <a:cubicBezTo>
                      <a:pt x="219" y="547"/>
                      <a:pt x="219" y="547"/>
                      <a:pt x="219" y="547"/>
                    </a:cubicBezTo>
                    <a:cubicBezTo>
                      <a:pt x="220" y="546"/>
                      <a:pt x="220" y="546"/>
                      <a:pt x="220" y="546"/>
                    </a:cubicBezTo>
                    <a:cubicBezTo>
                      <a:pt x="221" y="546"/>
                      <a:pt x="221" y="546"/>
                      <a:pt x="221" y="546"/>
                    </a:cubicBezTo>
                    <a:cubicBezTo>
                      <a:pt x="221" y="544"/>
                      <a:pt x="221" y="544"/>
                      <a:pt x="221" y="544"/>
                    </a:cubicBezTo>
                    <a:cubicBezTo>
                      <a:pt x="220" y="545"/>
                      <a:pt x="220" y="545"/>
                      <a:pt x="220" y="545"/>
                    </a:cubicBezTo>
                    <a:cubicBezTo>
                      <a:pt x="217" y="542"/>
                      <a:pt x="217" y="542"/>
                      <a:pt x="217" y="542"/>
                    </a:cubicBezTo>
                    <a:cubicBezTo>
                      <a:pt x="217" y="542"/>
                      <a:pt x="217" y="542"/>
                      <a:pt x="217" y="542"/>
                    </a:cubicBezTo>
                    <a:cubicBezTo>
                      <a:pt x="218" y="543"/>
                      <a:pt x="218" y="543"/>
                      <a:pt x="218" y="543"/>
                    </a:cubicBezTo>
                    <a:cubicBezTo>
                      <a:pt x="219" y="543"/>
                      <a:pt x="219" y="543"/>
                      <a:pt x="219" y="543"/>
                    </a:cubicBezTo>
                    <a:cubicBezTo>
                      <a:pt x="222" y="544"/>
                      <a:pt x="222" y="544"/>
                      <a:pt x="222" y="544"/>
                    </a:cubicBezTo>
                    <a:cubicBezTo>
                      <a:pt x="222" y="543"/>
                      <a:pt x="222" y="543"/>
                      <a:pt x="222" y="543"/>
                    </a:cubicBezTo>
                    <a:cubicBezTo>
                      <a:pt x="220" y="542"/>
                      <a:pt x="220" y="542"/>
                      <a:pt x="220" y="542"/>
                    </a:cubicBezTo>
                    <a:cubicBezTo>
                      <a:pt x="220" y="541"/>
                      <a:pt x="220" y="541"/>
                      <a:pt x="220" y="541"/>
                    </a:cubicBezTo>
                    <a:cubicBezTo>
                      <a:pt x="220" y="541"/>
                      <a:pt x="220" y="541"/>
                      <a:pt x="220" y="541"/>
                    </a:cubicBezTo>
                    <a:cubicBezTo>
                      <a:pt x="221" y="541"/>
                      <a:pt x="221" y="541"/>
                      <a:pt x="221" y="541"/>
                    </a:cubicBezTo>
                    <a:cubicBezTo>
                      <a:pt x="220" y="540"/>
                      <a:pt x="220" y="540"/>
                      <a:pt x="220" y="540"/>
                    </a:cubicBezTo>
                    <a:cubicBezTo>
                      <a:pt x="220" y="539"/>
                      <a:pt x="220" y="539"/>
                      <a:pt x="220" y="539"/>
                    </a:cubicBezTo>
                    <a:cubicBezTo>
                      <a:pt x="222" y="541"/>
                      <a:pt x="222" y="541"/>
                      <a:pt x="222" y="541"/>
                    </a:cubicBezTo>
                    <a:cubicBezTo>
                      <a:pt x="223" y="541"/>
                      <a:pt x="223" y="541"/>
                      <a:pt x="223" y="541"/>
                    </a:cubicBezTo>
                    <a:cubicBezTo>
                      <a:pt x="223" y="540"/>
                      <a:pt x="223" y="540"/>
                      <a:pt x="223" y="540"/>
                    </a:cubicBezTo>
                    <a:cubicBezTo>
                      <a:pt x="224" y="539"/>
                      <a:pt x="224" y="539"/>
                      <a:pt x="224" y="539"/>
                    </a:cubicBezTo>
                    <a:cubicBezTo>
                      <a:pt x="223" y="539"/>
                      <a:pt x="223" y="539"/>
                      <a:pt x="223" y="539"/>
                    </a:cubicBezTo>
                    <a:cubicBezTo>
                      <a:pt x="223" y="538"/>
                      <a:pt x="223" y="538"/>
                      <a:pt x="223" y="538"/>
                    </a:cubicBezTo>
                    <a:cubicBezTo>
                      <a:pt x="224" y="538"/>
                      <a:pt x="224" y="538"/>
                      <a:pt x="224" y="538"/>
                    </a:cubicBezTo>
                    <a:cubicBezTo>
                      <a:pt x="225" y="538"/>
                      <a:pt x="225" y="538"/>
                      <a:pt x="225" y="538"/>
                    </a:cubicBezTo>
                    <a:cubicBezTo>
                      <a:pt x="225" y="537"/>
                      <a:pt x="225" y="537"/>
                      <a:pt x="225" y="537"/>
                    </a:cubicBezTo>
                    <a:cubicBezTo>
                      <a:pt x="225" y="536"/>
                      <a:pt x="225" y="536"/>
                      <a:pt x="225" y="536"/>
                    </a:cubicBezTo>
                    <a:cubicBezTo>
                      <a:pt x="226" y="536"/>
                      <a:pt x="226" y="536"/>
                      <a:pt x="226" y="536"/>
                    </a:cubicBezTo>
                    <a:cubicBezTo>
                      <a:pt x="226" y="534"/>
                      <a:pt x="226" y="534"/>
                      <a:pt x="226" y="534"/>
                    </a:cubicBezTo>
                    <a:cubicBezTo>
                      <a:pt x="226" y="534"/>
                      <a:pt x="226" y="534"/>
                      <a:pt x="226" y="534"/>
                    </a:cubicBezTo>
                    <a:cubicBezTo>
                      <a:pt x="221" y="533"/>
                      <a:pt x="221" y="533"/>
                      <a:pt x="221" y="533"/>
                    </a:cubicBezTo>
                    <a:cubicBezTo>
                      <a:pt x="221" y="532"/>
                      <a:pt x="221" y="532"/>
                      <a:pt x="221" y="532"/>
                    </a:cubicBezTo>
                    <a:cubicBezTo>
                      <a:pt x="225" y="533"/>
                      <a:pt x="225" y="533"/>
                      <a:pt x="225" y="533"/>
                    </a:cubicBezTo>
                    <a:cubicBezTo>
                      <a:pt x="227" y="533"/>
                      <a:pt x="227" y="533"/>
                      <a:pt x="227" y="533"/>
                    </a:cubicBezTo>
                    <a:cubicBezTo>
                      <a:pt x="226" y="529"/>
                      <a:pt x="226" y="529"/>
                      <a:pt x="226" y="529"/>
                    </a:cubicBezTo>
                    <a:cubicBezTo>
                      <a:pt x="227" y="528"/>
                      <a:pt x="227" y="528"/>
                      <a:pt x="227" y="528"/>
                    </a:cubicBezTo>
                    <a:cubicBezTo>
                      <a:pt x="227" y="527"/>
                      <a:pt x="227" y="527"/>
                      <a:pt x="227" y="527"/>
                    </a:cubicBezTo>
                    <a:cubicBezTo>
                      <a:pt x="226" y="526"/>
                      <a:pt x="226" y="526"/>
                      <a:pt x="226" y="526"/>
                    </a:cubicBezTo>
                    <a:cubicBezTo>
                      <a:pt x="221" y="526"/>
                      <a:pt x="221" y="526"/>
                      <a:pt x="221" y="526"/>
                    </a:cubicBezTo>
                    <a:cubicBezTo>
                      <a:pt x="221" y="524"/>
                      <a:pt x="221" y="524"/>
                      <a:pt x="221" y="524"/>
                    </a:cubicBezTo>
                    <a:cubicBezTo>
                      <a:pt x="222" y="524"/>
                      <a:pt x="222" y="524"/>
                      <a:pt x="222" y="524"/>
                    </a:cubicBezTo>
                    <a:cubicBezTo>
                      <a:pt x="225" y="522"/>
                      <a:pt x="225" y="522"/>
                      <a:pt x="225" y="522"/>
                    </a:cubicBezTo>
                    <a:cubicBezTo>
                      <a:pt x="227" y="522"/>
                      <a:pt x="227" y="522"/>
                      <a:pt x="227" y="522"/>
                    </a:cubicBezTo>
                    <a:cubicBezTo>
                      <a:pt x="229" y="523"/>
                      <a:pt x="229" y="523"/>
                      <a:pt x="229" y="523"/>
                    </a:cubicBezTo>
                    <a:cubicBezTo>
                      <a:pt x="229" y="522"/>
                      <a:pt x="229" y="522"/>
                      <a:pt x="229" y="522"/>
                    </a:cubicBezTo>
                    <a:cubicBezTo>
                      <a:pt x="228" y="522"/>
                      <a:pt x="228" y="522"/>
                      <a:pt x="228" y="522"/>
                    </a:cubicBezTo>
                    <a:cubicBezTo>
                      <a:pt x="227" y="521"/>
                      <a:pt x="227" y="521"/>
                      <a:pt x="227" y="521"/>
                    </a:cubicBezTo>
                    <a:cubicBezTo>
                      <a:pt x="226" y="518"/>
                      <a:pt x="226" y="518"/>
                      <a:pt x="226" y="518"/>
                    </a:cubicBezTo>
                    <a:cubicBezTo>
                      <a:pt x="225" y="517"/>
                      <a:pt x="225" y="517"/>
                      <a:pt x="225" y="517"/>
                    </a:cubicBezTo>
                    <a:cubicBezTo>
                      <a:pt x="225" y="516"/>
                      <a:pt x="225" y="516"/>
                      <a:pt x="225" y="516"/>
                    </a:cubicBezTo>
                    <a:cubicBezTo>
                      <a:pt x="224" y="515"/>
                      <a:pt x="224" y="515"/>
                      <a:pt x="224" y="515"/>
                    </a:cubicBezTo>
                    <a:cubicBezTo>
                      <a:pt x="224" y="514"/>
                      <a:pt x="224" y="514"/>
                      <a:pt x="224" y="514"/>
                    </a:cubicBezTo>
                    <a:cubicBezTo>
                      <a:pt x="222" y="514"/>
                      <a:pt x="222" y="514"/>
                      <a:pt x="222" y="514"/>
                    </a:cubicBezTo>
                    <a:cubicBezTo>
                      <a:pt x="222" y="513"/>
                      <a:pt x="222" y="513"/>
                      <a:pt x="222" y="513"/>
                    </a:cubicBezTo>
                    <a:cubicBezTo>
                      <a:pt x="223" y="511"/>
                      <a:pt x="223" y="511"/>
                      <a:pt x="223" y="511"/>
                    </a:cubicBezTo>
                    <a:cubicBezTo>
                      <a:pt x="224" y="512"/>
                      <a:pt x="224" y="512"/>
                      <a:pt x="224" y="512"/>
                    </a:cubicBezTo>
                    <a:cubicBezTo>
                      <a:pt x="226" y="511"/>
                      <a:pt x="226" y="511"/>
                      <a:pt x="226" y="511"/>
                    </a:cubicBezTo>
                    <a:cubicBezTo>
                      <a:pt x="227" y="512"/>
                      <a:pt x="227" y="512"/>
                      <a:pt x="227" y="512"/>
                    </a:cubicBezTo>
                    <a:cubicBezTo>
                      <a:pt x="227" y="511"/>
                      <a:pt x="227" y="511"/>
                      <a:pt x="227" y="511"/>
                    </a:cubicBezTo>
                    <a:cubicBezTo>
                      <a:pt x="228" y="511"/>
                      <a:pt x="228" y="511"/>
                      <a:pt x="228" y="511"/>
                    </a:cubicBezTo>
                    <a:cubicBezTo>
                      <a:pt x="228" y="512"/>
                      <a:pt x="228" y="512"/>
                      <a:pt x="228" y="512"/>
                    </a:cubicBezTo>
                    <a:cubicBezTo>
                      <a:pt x="229" y="511"/>
                      <a:pt x="229" y="511"/>
                      <a:pt x="229" y="511"/>
                    </a:cubicBezTo>
                    <a:cubicBezTo>
                      <a:pt x="230" y="512"/>
                      <a:pt x="230" y="512"/>
                      <a:pt x="230" y="512"/>
                    </a:cubicBezTo>
                    <a:cubicBezTo>
                      <a:pt x="231" y="511"/>
                      <a:pt x="231" y="511"/>
                      <a:pt x="231" y="511"/>
                    </a:cubicBezTo>
                    <a:cubicBezTo>
                      <a:pt x="231" y="510"/>
                      <a:pt x="231" y="510"/>
                      <a:pt x="231" y="510"/>
                    </a:cubicBezTo>
                    <a:cubicBezTo>
                      <a:pt x="232" y="508"/>
                      <a:pt x="232" y="508"/>
                      <a:pt x="232" y="508"/>
                    </a:cubicBezTo>
                    <a:cubicBezTo>
                      <a:pt x="232" y="507"/>
                      <a:pt x="232" y="507"/>
                      <a:pt x="232" y="507"/>
                    </a:cubicBezTo>
                    <a:cubicBezTo>
                      <a:pt x="232" y="506"/>
                      <a:pt x="232" y="506"/>
                      <a:pt x="232" y="506"/>
                    </a:cubicBezTo>
                    <a:cubicBezTo>
                      <a:pt x="232" y="505"/>
                      <a:pt x="232" y="505"/>
                      <a:pt x="232" y="505"/>
                    </a:cubicBezTo>
                    <a:cubicBezTo>
                      <a:pt x="230" y="504"/>
                      <a:pt x="230" y="504"/>
                      <a:pt x="230" y="504"/>
                    </a:cubicBezTo>
                    <a:cubicBezTo>
                      <a:pt x="231" y="504"/>
                      <a:pt x="231" y="504"/>
                      <a:pt x="231" y="504"/>
                    </a:cubicBezTo>
                    <a:cubicBezTo>
                      <a:pt x="231" y="503"/>
                      <a:pt x="231" y="503"/>
                      <a:pt x="231" y="503"/>
                    </a:cubicBezTo>
                    <a:cubicBezTo>
                      <a:pt x="232" y="504"/>
                      <a:pt x="232" y="504"/>
                      <a:pt x="232" y="504"/>
                    </a:cubicBezTo>
                    <a:cubicBezTo>
                      <a:pt x="233" y="501"/>
                      <a:pt x="233" y="501"/>
                      <a:pt x="233" y="501"/>
                    </a:cubicBezTo>
                    <a:cubicBezTo>
                      <a:pt x="234" y="502"/>
                      <a:pt x="234" y="502"/>
                      <a:pt x="234" y="502"/>
                    </a:cubicBezTo>
                    <a:cubicBezTo>
                      <a:pt x="234" y="503"/>
                      <a:pt x="234" y="503"/>
                      <a:pt x="234" y="503"/>
                    </a:cubicBezTo>
                    <a:cubicBezTo>
                      <a:pt x="235" y="503"/>
                      <a:pt x="235" y="503"/>
                      <a:pt x="235" y="503"/>
                    </a:cubicBezTo>
                    <a:cubicBezTo>
                      <a:pt x="236" y="501"/>
                      <a:pt x="236" y="501"/>
                      <a:pt x="236" y="501"/>
                    </a:cubicBezTo>
                    <a:cubicBezTo>
                      <a:pt x="237" y="502"/>
                      <a:pt x="237" y="502"/>
                      <a:pt x="237" y="502"/>
                    </a:cubicBezTo>
                    <a:cubicBezTo>
                      <a:pt x="238" y="503"/>
                      <a:pt x="238" y="503"/>
                      <a:pt x="238" y="503"/>
                    </a:cubicBezTo>
                    <a:cubicBezTo>
                      <a:pt x="241" y="502"/>
                      <a:pt x="241" y="502"/>
                      <a:pt x="241" y="502"/>
                    </a:cubicBezTo>
                    <a:cubicBezTo>
                      <a:pt x="240" y="501"/>
                      <a:pt x="240" y="501"/>
                      <a:pt x="240" y="501"/>
                    </a:cubicBezTo>
                    <a:cubicBezTo>
                      <a:pt x="242" y="501"/>
                      <a:pt x="242" y="501"/>
                      <a:pt x="242" y="501"/>
                    </a:cubicBezTo>
                    <a:cubicBezTo>
                      <a:pt x="243" y="502"/>
                      <a:pt x="243" y="502"/>
                      <a:pt x="243" y="502"/>
                    </a:cubicBezTo>
                    <a:cubicBezTo>
                      <a:pt x="243" y="501"/>
                      <a:pt x="243" y="501"/>
                      <a:pt x="243" y="501"/>
                    </a:cubicBezTo>
                    <a:cubicBezTo>
                      <a:pt x="244" y="501"/>
                      <a:pt x="244" y="501"/>
                      <a:pt x="244" y="501"/>
                    </a:cubicBezTo>
                    <a:cubicBezTo>
                      <a:pt x="244" y="500"/>
                      <a:pt x="244" y="500"/>
                      <a:pt x="244" y="500"/>
                    </a:cubicBezTo>
                    <a:cubicBezTo>
                      <a:pt x="244" y="499"/>
                      <a:pt x="244" y="499"/>
                      <a:pt x="244" y="499"/>
                    </a:cubicBezTo>
                    <a:cubicBezTo>
                      <a:pt x="243" y="499"/>
                      <a:pt x="243" y="499"/>
                      <a:pt x="243" y="499"/>
                    </a:cubicBezTo>
                    <a:cubicBezTo>
                      <a:pt x="243" y="499"/>
                      <a:pt x="243" y="499"/>
                      <a:pt x="243" y="499"/>
                    </a:cubicBezTo>
                    <a:cubicBezTo>
                      <a:pt x="242" y="498"/>
                      <a:pt x="242" y="498"/>
                      <a:pt x="242" y="498"/>
                    </a:cubicBezTo>
                    <a:cubicBezTo>
                      <a:pt x="242" y="496"/>
                      <a:pt x="242" y="496"/>
                      <a:pt x="242" y="496"/>
                    </a:cubicBezTo>
                    <a:cubicBezTo>
                      <a:pt x="244" y="497"/>
                      <a:pt x="244" y="497"/>
                      <a:pt x="244" y="497"/>
                    </a:cubicBezTo>
                    <a:cubicBezTo>
                      <a:pt x="244" y="496"/>
                      <a:pt x="244" y="496"/>
                      <a:pt x="244" y="496"/>
                    </a:cubicBezTo>
                    <a:cubicBezTo>
                      <a:pt x="244" y="497"/>
                      <a:pt x="244" y="497"/>
                      <a:pt x="244" y="497"/>
                    </a:cubicBezTo>
                    <a:cubicBezTo>
                      <a:pt x="245" y="497"/>
                      <a:pt x="245" y="497"/>
                      <a:pt x="245" y="497"/>
                    </a:cubicBezTo>
                    <a:cubicBezTo>
                      <a:pt x="245" y="495"/>
                      <a:pt x="245" y="495"/>
                      <a:pt x="245" y="495"/>
                    </a:cubicBezTo>
                    <a:cubicBezTo>
                      <a:pt x="244" y="494"/>
                      <a:pt x="244" y="494"/>
                      <a:pt x="244" y="494"/>
                    </a:cubicBezTo>
                    <a:cubicBezTo>
                      <a:pt x="246" y="493"/>
                      <a:pt x="246" y="493"/>
                      <a:pt x="246" y="493"/>
                    </a:cubicBezTo>
                    <a:cubicBezTo>
                      <a:pt x="245" y="492"/>
                      <a:pt x="245" y="492"/>
                      <a:pt x="245" y="492"/>
                    </a:cubicBezTo>
                    <a:cubicBezTo>
                      <a:pt x="246" y="491"/>
                      <a:pt x="246" y="491"/>
                      <a:pt x="246" y="491"/>
                    </a:cubicBezTo>
                    <a:cubicBezTo>
                      <a:pt x="247" y="492"/>
                      <a:pt x="247" y="492"/>
                      <a:pt x="247" y="492"/>
                    </a:cubicBezTo>
                    <a:cubicBezTo>
                      <a:pt x="245" y="490"/>
                      <a:pt x="245" y="490"/>
                      <a:pt x="245" y="490"/>
                    </a:cubicBezTo>
                    <a:cubicBezTo>
                      <a:pt x="245" y="489"/>
                      <a:pt x="245" y="489"/>
                      <a:pt x="245" y="489"/>
                    </a:cubicBezTo>
                    <a:cubicBezTo>
                      <a:pt x="246" y="490"/>
                      <a:pt x="246" y="490"/>
                      <a:pt x="246" y="490"/>
                    </a:cubicBezTo>
                    <a:cubicBezTo>
                      <a:pt x="246" y="488"/>
                      <a:pt x="246" y="488"/>
                      <a:pt x="246" y="488"/>
                    </a:cubicBezTo>
                    <a:cubicBezTo>
                      <a:pt x="248" y="490"/>
                      <a:pt x="248" y="490"/>
                      <a:pt x="248" y="490"/>
                    </a:cubicBezTo>
                    <a:cubicBezTo>
                      <a:pt x="249" y="490"/>
                      <a:pt x="249" y="490"/>
                      <a:pt x="249" y="490"/>
                    </a:cubicBezTo>
                    <a:cubicBezTo>
                      <a:pt x="250" y="490"/>
                      <a:pt x="250" y="490"/>
                      <a:pt x="250" y="490"/>
                    </a:cubicBezTo>
                    <a:cubicBezTo>
                      <a:pt x="251" y="490"/>
                      <a:pt x="251" y="490"/>
                      <a:pt x="251" y="490"/>
                    </a:cubicBezTo>
                    <a:cubicBezTo>
                      <a:pt x="248" y="493"/>
                      <a:pt x="248" y="493"/>
                      <a:pt x="248" y="493"/>
                    </a:cubicBezTo>
                    <a:cubicBezTo>
                      <a:pt x="248" y="494"/>
                      <a:pt x="248" y="494"/>
                      <a:pt x="248" y="494"/>
                    </a:cubicBezTo>
                    <a:cubicBezTo>
                      <a:pt x="247" y="495"/>
                      <a:pt x="247" y="495"/>
                      <a:pt x="247" y="495"/>
                    </a:cubicBezTo>
                    <a:cubicBezTo>
                      <a:pt x="247" y="496"/>
                      <a:pt x="247" y="496"/>
                      <a:pt x="247" y="496"/>
                    </a:cubicBezTo>
                    <a:cubicBezTo>
                      <a:pt x="247" y="497"/>
                      <a:pt x="247" y="497"/>
                      <a:pt x="247" y="497"/>
                    </a:cubicBezTo>
                    <a:cubicBezTo>
                      <a:pt x="247" y="497"/>
                      <a:pt x="247" y="497"/>
                      <a:pt x="247" y="497"/>
                    </a:cubicBezTo>
                    <a:cubicBezTo>
                      <a:pt x="248" y="497"/>
                      <a:pt x="248" y="497"/>
                      <a:pt x="248" y="497"/>
                    </a:cubicBezTo>
                    <a:cubicBezTo>
                      <a:pt x="250" y="499"/>
                      <a:pt x="250" y="499"/>
                      <a:pt x="250" y="499"/>
                    </a:cubicBezTo>
                    <a:cubicBezTo>
                      <a:pt x="251" y="498"/>
                      <a:pt x="251" y="498"/>
                      <a:pt x="251" y="498"/>
                    </a:cubicBezTo>
                    <a:cubicBezTo>
                      <a:pt x="250" y="497"/>
                      <a:pt x="250" y="497"/>
                      <a:pt x="250" y="497"/>
                    </a:cubicBezTo>
                    <a:cubicBezTo>
                      <a:pt x="251" y="497"/>
                      <a:pt x="251" y="497"/>
                      <a:pt x="251" y="497"/>
                    </a:cubicBezTo>
                    <a:cubicBezTo>
                      <a:pt x="251" y="494"/>
                      <a:pt x="251" y="494"/>
                      <a:pt x="251" y="494"/>
                    </a:cubicBezTo>
                    <a:cubicBezTo>
                      <a:pt x="252" y="495"/>
                      <a:pt x="252" y="495"/>
                      <a:pt x="252" y="495"/>
                    </a:cubicBezTo>
                    <a:cubicBezTo>
                      <a:pt x="253" y="497"/>
                      <a:pt x="253" y="497"/>
                      <a:pt x="253" y="497"/>
                    </a:cubicBezTo>
                    <a:cubicBezTo>
                      <a:pt x="254" y="497"/>
                      <a:pt x="254" y="497"/>
                      <a:pt x="254" y="497"/>
                    </a:cubicBezTo>
                    <a:cubicBezTo>
                      <a:pt x="255" y="499"/>
                      <a:pt x="255" y="499"/>
                      <a:pt x="255" y="499"/>
                    </a:cubicBezTo>
                    <a:cubicBezTo>
                      <a:pt x="256" y="495"/>
                      <a:pt x="256" y="495"/>
                      <a:pt x="256" y="495"/>
                    </a:cubicBezTo>
                    <a:cubicBezTo>
                      <a:pt x="257" y="495"/>
                      <a:pt x="257" y="495"/>
                      <a:pt x="257" y="495"/>
                    </a:cubicBezTo>
                    <a:cubicBezTo>
                      <a:pt x="257" y="497"/>
                      <a:pt x="257" y="497"/>
                      <a:pt x="257" y="497"/>
                    </a:cubicBezTo>
                    <a:cubicBezTo>
                      <a:pt x="257" y="496"/>
                      <a:pt x="257" y="496"/>
                      <a:pt x="257" y="496"/>
                    </a:cubicBezTo>
                    <a:cubicBezTo>
                      <a:pt x="258" y="497"/>
                      <a:pt x="258" y="497"/>
                      <a:pt x="258" y="497"/>
                    </a:cubicBezTo>
                    <a:cubicBezTo>
                      <a:pt x="258" y="496"/>
                      <a:pt x="258" y="496"/>
                      <a:pt x="258" y="496"/>
                    </a:cubicBezTo>
                    <a:cubicBezTo>
                      <a:pt x="259" y="497"/>
                      <a:pt x="259" y="497"/>
                      <a:pt x="259" y="497"/>
                    </a:cubicBezTo>
                    <a:cubicBezTo>
                      <a:pt x="260" y="494"/>
                      <a:pt x="260" y="494"/>
                      <a:pt x="260" y="494"/>
                    </a:cubicBezTo>
                    <a:cubicBezTo>
                      <a:pt x="261" y="494"/>
                      <a:pt x="261" y="494"/>
                      <a:pt x="261" y="494"/>
                    </a:cubicBezTo>
                    <a:cubicBezTo>
                      <a:pt x="261" y="493"/>
                      <a:pt x="261" y="493"/>
                      <a:pt x="261" y="493"/>
                    </a:cubicBezTo>
                    <a:cubicBezTo>
                      <a:pt x="262" y="492"/>
                      <a:pt x="262" y="492"/>
                      <a:pt x="262" y="492"/>
                    </a:cubicBezTo>
                    <a:cubicBezTo>
                      <a:pt x="260" y="489"/>
                      <a:pt x="260" y="489"/>
                      <a:pt x="260" y="489"/>
                    </a:cubicBezTo>
                    <a:cubicBezTo>
                      <a:pt x="261" y="488"/>
                      <a:pt x="261" y="488"/>
                      <a:pt x="261" y="488"/>
                    </a:cubicBezTo>
                    <a:cubicBezTo>
                      <a:pt x="262" y="490"/>
                      <a:pt x="262" y="490"/>
                      <a:pt x="262" y="490"/>
                    </a:cubicBezTo>
                    <a:cubicBezTo>
                      <a:pt x="265" y="491"/>
                      <a:pt x="265" y="491"/>
                      <a:pt x="265" y="491"/>
                    </a:cubicBezTo>
                    <a:cubicBezTo>
                      <a:pt x="266" y="491"/>
                      <a:pt x="266" y="491"/>
                      <a:pt x="266" y="491"/>
                    </a:cubicBezTo>
                    <a:cubicBezTo>
                      <a:pt x="265" y="490"/>
                      <a:pt x="265" y="490"/>
                      <a:pt x="265" y="490"/>
                    </a:cubicBezTo>
                    <a:cubicBezTo>
                      <a:pt x="266" y="488"/>
                      <a:pt x="266" y="488"/>
                      <a:pt x="266" y="488"/>
                    </a:cubicBezTo>
                    <a:cubicBezTo>
                      <a:pt x="266" y="490"/>
                      <a:pt x="266" y="490"/>
                      <a:pt x="266" y="490"/>
                    </a:cubicBezTo>
                    <a:cubicBezTo>
                      <a:pt x="267" y="490"/>
                      <a:pt x="267" y="490"/>
                      <a:pt x="267" y="490"/>
                    </a:cubicBezTo>
                    <a:cubicBezTo>
                      <a:pt x="267" y="489"/>
                      <a:pt x="267" y="489"/>
                      <a:pt x="267" y="489"/>
                    </a:cubicBezTo>
                    <a:cubicBezTo>
                      <a:pt x="268" y="489"/>
                      <a:pt x="268" y="489"/>
                      <a:pt x="268" y="489"/>
                    </a:cubicBezTo>
                    <a:cubicBezTo>
                      <a:pt x="269" y="489"/>
                      <a:pt x="269" y="489"/>
                      <a:pt x="269" y="489"/>
                    </a:cubicBezTo>
                    <a:cubicBezTo>
                      <a:pt x="269" y="487"/>
                      <a:pt x="269" y="487"/>
                      <a:pt x="269" y="487"/>
                    </a:cubicBezTo>
                    <a:cubicBezTo>
                      <a:pt x="269" y="487"/>
                      <a:pt x="269" y="487"/>
                      <a:pt x="269" y="487"/>
                    </a:cubicBezTo>
                    <a:cubicBezTo>
                      <a:pt x="270" y="482"/>
                      <a:pt x="270" y="482"/>
                      <a:pt x="270" y="482"/>
                    </a:cubicBezTo>
                    <a:cubicBezTo>
                      <a:pt x="271" y="484"/>
                      <a:pt x="271" y="484"/>
                      <a:pt x="271" y="484"/>
                    </a:cubicBezTo>
                    <a:cubicBezTo>
                      <a:pt x="271" y="483"/>
                      <a:pt x="271" y="483"/>
                      <a:pt x="271" y="483"/>
                    </a:cubicBezTo>
                    <a:cubicBezTo>
                      <a:pt x="272" y="485"/>
                      <a:pt x="272" y="485"/>
                      <a:pt x="272" y="485"/>
                    </a:cubicBezTo>
                    <a:cubicBezTo>
                      <a:pt x="273" y="482"/>
                      <a:pt x="273" y="482"/>
                      <a:pt x="273" y="482"/>
                    </a:cubicBezTo>
                    <a:cubicBezTo>
                      <a:pt x="272" y="482"/>
                      <a:pt x="272" y="482"/>
                      <a:pt x="272" y="482"/>
                    </a:cubicBezTo>
                    <a:cubicBezTo>
                      <a:pt x="273" y="482"/>
                      <a:pt x="273" y="482"/>
                      <a:pt x="273" y="482"/>
                    </a:cubicBezTo>
                    <a:cubicBezTo>
                      <a:pt x="273" y="481"/>
                      <a:pt x="273" y="481"/>
                      <a:pt x="273" y="481"/>
                    </a:cubicBezTo>
                    <a:cubicBezTo>
                      <a:pt x="274" y="482"/>
                      <a:pt x="274" y="482"/>
                      <a:pt x="274" y="482"/>
                    </a:cubicBezTo>
                    <a:cubicBezTo>
                      <a:pt x="273" y="480"/>
                      <a:pt x="273" y="480"/>
                      <a:pt x="273" y="480"/>
                    </a:cubicBezTo>
                    <a:cubicBezTo>
                      <a:pt x="273" y="479"/>
                      <a:pt x="273" y="479"/>
                      <a:pt x="273" y="479"/>
                    </a:cubicBezTo>
                    <a:cubicBezTo>
                      <a:pt x="274" y="479"/>
                      <a:pt x="274" y="479"/>
                      <a:pt x="274" y="479"/>
                    </a:cubicBezTo>
                    <a:cubicBezTo>
                      <a:pt x="275" y="478"/>
                      <a:pt x="275" y="478"/>
                      <a:pt x="275" y="478"/>
                    </a:cubicBezTo>
                    <a:cubicBezTo>
                      <a:pt x="276" y="477"/>
                      <a:pt x="276" y="477"/>
                      <a:pt x="276" y="477"/>
                    </a:cubicBezTo>
                    <a:cubicBezTo>
                      <a:pt x="277" y="474"/>
                      <a:pt x="277" y="474"/>
                      <a:pt x="277" y="474"/>
                    </a:cubicBezTo>
                    <a:cubicBezTo>
                      <a:pt x="277" y="474"/>
                      <a:pt x="277" y="474"/>
                      <a:pt x="277" y="474"/>
                    </a:cubicBezTo>
                    <a:cubicBezTo>
                      <a:pt x="277" y="472"/>
                      <a:pt x="277" y="472"/>
                      <a:pt x="277" y="472"/>
                    </a:cubicBezTo>
                    <a:cubicBezTo>
                      <a:pt x="276" y="471"/>
                      <a:pt x="276" y="471"/>
                      <a:pt x="276" y="471"/>
                    </a:cubicBezTo>
                    <a:cubicBezTo>
                      <a:pt x="277" y="471"/>
                      <a:pt x="277" y="471"/>
                      <a:pt x="277" y="471"/>
                    </a:cubicBezTo>
                    <a:cubicBezTo>
                      <a:pt x="277" y="470"/>
                      <a:pt x="277" y="470"/>
                      <a:pt x="277" y="470"/>
                    </a:cubicBezTo>
                    <a:cubicBezTo>
                      <a:pt x="278" y="468"/>
                      <a:pt x="278" y="468"/>
                      <a:pt x="278" y="468"/>
                    </a:cubicBezTo>
                    <a:cubicBezTo>
                      <a:pt x="279" y="468"/>
                      <a:pt x="279" y="468"/>
                      <a:pt x="279" y="468"/>
                    </a:cubicBezTo>
                    <a:cubicBezTo>
                      <a:pt x="279" y="466"/>
                      <a:pt x="279" y="466"/>
                      <a:pt x="279" y="466"/>
                    </a:cubicBezTo>
                    <a:cubicBezTo>
                      <a:pt x="279" y="465"/>
                      <a:pt x="279" y="465"/>
                      <a:pt x="279" y="465"/>
                    </a:cubicBezTo>
                    <a:cubicBezTo>
                      <a:pt x="280" y="466"/>
                      <a:pt x="280" y="466"/>
                      <a:pt x="280" y="466"/>
                    </a:cubicBezTo>
                    <a:cubicBezTo>
                      <a:pt x="281" y="465"/>
                      <a:pt x="281" y="465"/>
                      <a:pt x="281" y="465"/>
                    </a:cubicBezTo>
                    <a:cubicBezTo>
                      <a:pt x="283" y="463"/>
                      <a:pt x="283" y="463"/>
                      <a:pt x="283" y="463"/>
                    </a:cubicBezTo>
                    <a:cubicBezTo>
                      <a:pt x="283" y="462"/>
                      <a:pt x="283" y="462"/>
                      <a:pt x="283" y="462"/>
                    </a:cubicBezTo>
                    <a:cubicBezTo>
                      <a:pt x="284" y="461"/>
                      <a:pt x="284" y="461"/>
                      <a:pt x="284" y="461"/>
                    </a:cubicBezTo>
                    <a:cubicBezTo>
                      <a:pt x="284" y="462"/>
                      <a:pt x="284" y="462"/>
                      <a:pt x="284" y="462"/>
                    </a:cubicBezTo>
                    <a:cubicBezTo>
                      <a:pt x="285" y="462"/>
                      <a:pt x="285" y="462"/>
                      <a:pt x="285" y="462"/>
                    </a:cubicBezTo>
                    <a:cubicBezTo>
                      <a:pt x="286" y="462"/>
                      <a:pt x="286" y="462"/>
                      <a:pt x="286" y="462"/>
                    </a:cubicBezTo>
                    <a:cubicBezTo>
                      <a:pt x="286" y="461"/>
                      <a:pt x="286" y="461"/>
                      <a:pt x="286" y="461"/>
                    </a:cubicBezTo>
                    <a:cubicBezTo>
                      <a:pt x="286" y="461"/>
                      <a:pt x="286" y="461"/>
                      <a:pt x="286" y="461"/>
                    </a:cubicBezTo>
                    <a:cubicBezTo>
                      <a:pt x="286" y="459"/>
                      <a:pt x="286" y="459"/>
                      <a:pt x="286" y="459"/>
                    </a:cubicBezTo>
                    <a:cubicBezTo>
                      <a:pt x="287" y="458"/>
                      <a:pt x="287" y="458"/>
                      <a:pt x="287" y="458"/>
                    </a:cubicBezTo>
                    <a:cubicBezTo>
                      <a:pt x="287" y="457"/>
                      <a:pt x="287" y="457"/>
                      <a:pt x="287" y="457"/>
                    </a:cubicBezTo>
                    <a:cubicBezTo>
                      <a:pt x="284" y="456"/>
                      <a:pt x="284" y="456"/>
                      <a:pt x="284" y="456"/>
                    </a:cubicBezTo>
                    <a:cubicBezTo>
                      <a:pt x="285" y="456"/>
                      <a:pt x="285" y="456"/>
                      <a:pt x="285" y="456"/>
                    </a:cubicBezTo>
                    <a:cubicBezTo>
                      <a:pt x="282" y="450"/>
                      <a:pt x="282" y="450"/>
                      <a:pt x="282" y="450"/>
                    </a:cubicBezTo>
                    <a:cubicBezTo>
                      <a:pt x="282" y="450"/>
                      <a:pt x="282" y="450"/>
                      <a:pt x="282" y="450"/>
                    </a:cubicBezTo>
                    <a:cubicBezTo>
                      <a:pt x="284" y="449"/>
                      <a:pt x="284" y="449"/>
                      <a:pt x="284" y="449"/>
                    </a:cubicBezTo>
                    <a:cubicBezTo>
                      <a:pt x="283" y="448"/>
                      <a:pt x="283" y="448"/>
                      <a:pt x="283" y="448"/>
                    </a:cubicBezTo>
                    <a:cubicBezTo>
                      <a:pt x="285" y="449"/>
                      <a:pt x="285" y="449"/>
                      <a:pt x="285" y="449"/>
                    </a:cubicBezTo>
                    <a:cubicBezTo>
                      <a:pt x="285" y="452"/>
                      <a:pt x="285" y="452"/>
                      <a:pt x="285" y="452"/>
                    </a:cubicBezTo>
                    <a:cubicBezTo>
                      <a:pt x="286" y="450"/>
                      <a:pt x="286" y="450"/>
                      <a:pt x="286" y="450"/>
                    </a:cubicBezTo>
                    <a:cubicBezTo>
                      <a:pt x="286" y="451"/>
                      <a:pt x="286" y="451"/>
                      <a:pt x="286" y="451"/>
                    </a:cubicBezTo>
                    <a:cubicBezTo>
                      <a:pt x="286" y="452"/>
                      <a:pt x="286" y="452"/>
                      <a:pt x="286" y="452"/>
                    </a:cubicBezTo>
                    <a:cubicBezTo>
                      <a:pt x="287" y="453"/>
                      <a:pt x="287" y="453"/>
                      <a:pt x="287" y="453"/>
                    </a:cubicBezTo>
                    <a:cubicBezTo>
                      <a:pt x="287" y="454"/>
                      <a:pt x="287" y="454"/>
                      <a:pt x="287" y="454"/>
                    </a:cubicBezTo>
                    <a:cubicBezTo>
                      <a:pt x="290" y="455"/>
                      <a:pt x="290" y="455"/>
                      <a:pt x="290" y="455"/>
                    </a:cubicBezTo>
                    <a:cubicBezTo>
                      <a:pt x="289" y="456"/>
                      <a:pt x="289" y="456"/>
                      <a:pt x="289" y="456"/>
                    </a:cubicBezTo>
                    <a:cubicBezTo>
                      <a:pt x="288" y="456"/>
                      <a:pt x="288" y="456"/>
                      <a:pt x="288" y="456"/>
                    </a:cubicBezTo>
                    <a:cubicBezTo>
                      <a:pt x="288" y="457"/>
                      <a:pt x="288" y="457"/>
                      <a:pt x="288" y="457"/>
                    </a:cubicBezTo>
                    <a:cubicBezTo>
                      <a:pt x="290" y="458"/>
                      <a:pt x="290" y="458"/>
                      <a:pt x="290" y="458"/>
                    </a:cubicBezTo>
                    <a:cubicBezTo>
                      <a:pt x="290" y="459"/>
                      <a:pt x="290" y="459"/>
                      <a:pt x="290" y="459"/>
                    </a:cubicBezTo>
                    <a:cubicBezTo>
                      <a:pt x="291" y="458"/>
                      <a:pt x="291" y="458"/>
                      <a:pt x="291" y="458"/>
                    </a:cubicBezTo>
                    <a:cubicBezTo>
                      <a:pt x="292" y="458"/>
                      <a:pt x="292" y="458"/>
                      <a:pt x="292" y="458"/>
                    </a:cubicBezTo>
                    <a:cubicBezTo>
                      <a:pt x="294" y="459"/>
                      <a:pt x="294" y="459"/>
                      <a:pt x="294" y="459"/>
                    </a:cubicBezTo>
                    <a:cubicBezTo>
                      <a:pt x="293" y="457"/>
                      <a:pt x="293" y="457"/>
                      <a:pt x="293" y="457"/>
                    </a:cubicBezTo>
                    <a:cubicBezTo>
                      <a:pt x="293" y="457"/>
                      <a:pt x="293" y="457"/>
                      <a:pt x="293" y="457"/>
                    </a:cubicBezTo>
                    <a:cubicBezTo>
                      <a:pt x="293" y="456"/>
                      <a:pt x="293" y="456"/>
                      <a:pt x="293" y="456"/>
                    </a:cubicBezTo>
                    <a:cubicBezTo>
                      <a:pt x="294" y="456"/>
                      <a:pt x="294" y="456"/>
                      <a:pt x="294" y="456"/>
                    </a:cubicBezTo>
                    <a:cubicBezTo>
                      <a:pt x="294" y="457"/>
                      <a:pt x="294" y="457"/>
                      <a:pt x="294" y="457"/>
                    </a:cubicBezTo>
                    <a:cubicBezTo>
                      <a:pt x="297" y="458"/>
                      <a:pt x="297" y="458"/>
                      <a:pt x="297" y="458"/>
                    </a:cubicBezTo>
                    <a:cubicBezTo>
                      <a:pt x="298" y="458"/>
                      <a:pt x="298" y="458"/>
                      <a:pt x="298" y="458"/>
                    </a:cubicBezTo>
                    <a:cubicBezTo>
                      <a:pt x="298" y="457"/>
                      <a:pt x="298" y="457"/>
                      <a:pt x="298" y="457"/>
                    </a:cubicBezTo>
                    <a:cubicBezTo>
                      <a:pt x="296" y="456"/>
                      <a:pt x="296" y="456"/>
                      <a:pt x="296" y="456"/>
                    </a:cubicBezTo>
                    <a:cubicBezTo>
                      <a:pt x="296" y="455"/>
                      <a:pt x="296" y="455"/>
                      <a:pt x="296" y="455"/>
                    </a:cubicBezTo>
                    <a:cubicBezTo>
                      <a:pt x="297" y="455"/>
                      <a:pt x="297" y="455"/>
                      <a:pt x="297" y="455"/>
                    </a:cubicBezTo>
                    <a:cubicBezTo>
                      <a:pt x="299" y="455"/>
                      <a:pt x="299" y="455"/>
                      <a:pt x="299" y="455"/>
                    </a:cubicBezTo>
                    <a:cubicBezTo>
                      <a:pt x="299" y="457"/>
                      <a:pt x="299" y="457"/>
                      <a:pt x="299" y="457"/>
                    </a:cubicBezTo>
                    <a:cubicBezTo>
                      <a:pt x="300" y="458"/>
                      <a:pt x="300" y="458"/>
                      <a:pt x="300" y="458"/>
                    </a:cubicBezTo>
                    <a:cubicBezTo>
                      <a:pt x="301" y="457"/>
                      <a:pt x="301" y="457"/>
                      <a:pt x="301" y="457"/>
                    </a:cubicBezTo>
                    <a:cubicBezTo>
                      <a:pt x="300" y="456"/>
                      <a:pt x="300" y="456"/>
                      <a:pt x="300" y="456"/>
                    </a:cubicBezTo>
                    <a:cubicBezTo>
                      <a:pt x="300" y="455"/>
                      <a:pt x="300" y="455"/>
                      <a:pt x="300" y="455"/>
                    </a:cubicBezTo>
                    <a:cubicBezTo>
                      <a:pt x="301" y="455"/>
                      <a:pt x="301" y="455"/>
                      <a:pt x="301" y="455"/>
                    </a:cubicBezTo>
                    <a:cubicBezTo>
                      <a:pt x="301" y="454"/>
                      <a:pt x="301" y="454"/>
                      <a:pt x="301" y="454"/>
                    </a:cubicBezTo>
                    <a:cubicBezTo>
                      <a:pt x="301" y="453"/>
                      <a:pt x="301" y="453"/>
                      <a:pt x="301" y="453"/>
                    </a:cubicBezTo>
                    <a:cubicBezTo>
                      <a:pt x="302" y="452"/>
                      <a:pt x="302" y="452"/>
                      <a:pt x="302" y="452"/>
                    </a:cubicBezTo>
                    <a:cubicBezTo>
                      <a:pt x="302" y="452"/>
                      <a:pt x="302" y="452"/>
                      <a:pt x="302" y="452"/>
                    </a:cubicBezTo>
                    <a:cubicBezTo>
                      <a:pt x="303" y="454"/>
                      <a:pt x="303" y="454"/>
                      <a:pt x="303" y="454"/>
                    </a:cubicBezTo>
                    <a:cubicBezTo>
                      <a:pt x="305" y="455"/>
                      <a:pt x="305" y="455"/>
                      <a:pt x="305" y="455"/>
                    </a:cubicBezTo>
                    <a:cubicBezTo>
                      <a:pt x="305" y="455"/>
                      <a:pt x="305" y="455"/>
                      <a:pt x="305" y="455"/>
                    </a:cubicBezTo>
                    <a:cubicBezTo>
                      <a:pt x="306" y="454"/>
                      <a:pt x="306" y="454"/>
                      <a:pt x="306" y="454"/>
                    </a:cubicBezTo>
                    <a:cubicBezTo>
                      <a:pt x="306" y="454"/>
                      <a:pt x="306" y="454"/>
                      <a:pt x="306" y="454"/>
                    </a:cubicBezTo>
                    <a:cubicBezTo>
                      <a:pt x="307" y="454"/>
                      <a:pt x="307" y="454"/>
                      <a:pt x="307" y="454"/>
                    </a:cubicBezTo>
                    <a:cubicBezTo>
                      <a:pt x="307" y="453"/>
                      <a:pt x="307" y="453"/>
                      <a:pt x="307" y="453"/>
                    </a:cubicBezTo>
                    <a:cubicBezTo>
                      <a:pt x="311" y="452"/>
                      <a:pt x="311" y="452"/>
                      <a:pt x="311" y="452"/>
                    </a:cubicBezTo>
                    <a:cubicBezTo>
                      <a:pt x="312" y="451"/>
                      <a:pt x="312" y="451"/>
                      <a:pt x="312" y="451"/>
                    </a:cubicBezTo>
                    <a:cubicBezTo>
                      <a:pt x="313" y="452"/>
                      <a:pt x="313" y="452"/>
                      <a:pt x="313" y="452"/>
                    </a:cubicBezTo>
                    <a:cubicBezTo>
                      <a:pt x="313" y="450"/>
                      <a:pt x="313" y="450"/>
                      <a:pt x="313" y="450"/>
                    </a:cubicBezTo>
                    <a:cubicBezTo>
                      <a:pt x="314" y="451"/>
                      <a:pt x="314" y="451"/>
                      <a:pt x="314" y="451"/>
                    </a:cubicBezTo>
                    <a:cubicBezTo>
                      <a:pt x="315" y="451"/>
                      <a:pt x="315" y="451"/>
                      <a:pt x="315" y="451"/>
                    </a:cubicBezTo>
                    <a:cubicBezTo>
                      <a:pt x="315" y="449"/>
                      <a:pt x="315" y="449"/>
                      <a:pt x="315" y="449"/>
                    </a:cubicBezTo>
                    <a:cubicBezTo>
                      <a:pt x="316" y="450"/>
                      <a:pt x="316" y="450"/>
                      <a:pt x="316" y="450"/>
                    </a:cubicBezTo>
                    <a:cubicBezTo>
                      <a:pt x="317" y="451"/>
                      <a:pt x="317" y="451"/>
                      <a:pt x="317" y="451"/>
                    </a:cubicBezTo>
                    <a:cubicBezTo>
                      <a:pt x="317" y="451"/>
                      <a:pt x="317" y="451"/>
                      <a:pt x="317" y="451"/>
                    </a:cubicBezTo>
                    <a:cubicBezTo>
                      <a:pt x="317" y="450"/>
                      <a:pt x="317" y="450"/>
                      <a:pt x="317" y="450"/>
                    </a:cubicBezTo>
                    <a:cubicBezTo>
                      <a:pt x="319" y="449"/>
                      <a:pt x="319" y="449"/>
                      <a:pt x="319" y="449"/>
                    </a:cubicBezTo>
                    <a:cubicBezTo>
                      <a:pt x="320" y="450"/>
                      <a:pt x="320" y="450"/>
                      <a:pt x="320" y="450"/>
                    </a:cubicBezTo>
                    <a:cubicBezTo>
                      <a:pt x="320" y="450"/>
                      <a:pt x="320" y="450"/>
                      <a:pt x="320" y="450"/>
                    </a:cubicBezTo>
                    <a:cubicBezTo>
                      <a:pt x="320" y="449"/>
                      <a:pt x="320" y="449"/>
                      <a:pt x="320" y="449"/>
                    </a:cubicBezTo>
                    <a:cubicBezTo>
                      <a:pt x="321" y="448"/>
                      <a:pt x="321" y="448"/>
                      <a:pt x="321" y="448"/>
                    </a:cubicBezTo>
                    <a:cubicBezTo>
                      <a:pt x="322" y="448"/>
                      <a:pt x="322" y="448"/>
                      <a:pt x="322" y="448"/>
                    </a:cubicBezTo>
                    <a:cubicBezTo>
                      <a:pt x="322" y="449"/>
                      <a:pt x="322" y="449"/>
                      <a:pt x="322" y="449"/>
                    </a:cubicBezTo>
                    <a:cubicBezTo>
                      <a:pt x="323" y="447"/>
                      <a:pt x="323" y="447"/>
                      <a:pt x="323" y="447"/>
                    </a:cubicBezTo>
                    <a:cubicBezTo>
                      <a:pt x="323" y="447"/>
                      <a:pt x="323" y="447"/>
                      <a:pt x="323" y="447"/>
                    </a:cubicBezTo>
                    <a:cubicBezTo>
                      <a:pt x="325" y="446"/>
                      <a:pt x="325" y="446"/>
                      <a:pt x="325" y="446"/>
                    </a:cubicBezTo>
                    <a:cubicBezTo>
                      <a:pt x="325" y="447"/>
                      <a:pt x="325" y="447"/>
                      <a:pt x="325" y="447"/>
                    </a:cubicBezTo>
                    <a:cubicBezTo>
                      <a:pt x="325" y="447"/>
                      <a:pt x="325" y="447"/>
                      <a:pt x="325" y="447"/>
                    </a:cubicBezTo>
                    <a:cubicBezTo>
                      <a:pt x="327" y="447"/>
                      <a:pt x="327" y="447"/>
                      <a:pt x="327" y="447"/>
                    </a:cubicBezTo>
                    <a:cubicBezTo>
                      <a:pt x="327" y="446"/>
                      <a:pt x="327" y="446"/>
                      <a:pt x="327" y="446"/>
                    </a:cubicBezTo>
                    <a:cubicBezTo>
                      <a:pt x="327" y="445"/>
                      <a:pt x="327" y="445"/>
                      <a:pt x="327" y="445"/>
                    </a:cubicBezTo>
                    <a:cubicBezTo>
                      <a:pt x="330" y="445"/>
                      <a:pt x="330" y="445"/>
                      <a:pt x="330" y="445"/>
                    </a:cubicBezTo>
                    <a:cubicBezTo>
                      <a:pt x="330" y="444"/>
                      <a:pt x="330" y="444"/>
                      <a:pt x="330" y="444"/>
                    </a:cubicBezTo>
                    <a:cubicBezTo>
                      <a:pt x="330" y="443"/>
                      <a:pt x="330" y="443"/>
                      <a:pt x="330" y="443"/>
                    </a:cubicBezTo>
                    <a:cubicBezTo>
                      <a:pt x="331" y="443"/>
                      <a:pt x="331" y="443"/>
                      <a:pt x="331" y="443"/>
                    </a:cubicBezTo>
                    <a:cubicBezTo>
                      <a:pt x="332" y="441"/>
                      <a:pt x="332" y="441"/>
                      <a:pt x="332" y="441"/>
                    </a:cubicBezTo>
                    <a:cubicBezTo>
                      <a:pt x="333" y="441"/>
                      <a:pt x="333" y="441"/>
                      <a:pt x="333" y="441"/>
                    </a:cubicBezTo>
                    <a:cubicBezTo>
                      <a:pt x="332" y="441"/>
                      <a:pt x="332" y="441"/>
                      <a:pt x="332" y="441"/>
                    </a:cubicBezTo>
                    <a:cubicBezTo>
                      <a:pt x="332" y="440"/>
                      <a:pt x="332" y="440"/>
                      <a:pt x="332" y="440"/>
                    </a:cubicBezTo>
                    <a:cubicBezTo>
                      <a:pt x="332" y="439"/>
                      <a:pt x="332" y="439"/>
                      <a:pt x="332" y="439"/>
                    </a:cubicBezTo>
                    <a:cubicBezTo>
                      <a:pt x="334" y="440"/>
                      <a:pt x="334" y="440"/>
                      <a:pt x="334" y="440"/>
                    </a:cubicBezTo>
                    <a:cubicBezTo>
                      <a:pt x="334" y="439"/>
                      <a:pt x="334" y="439"/>
                      <a:pt x="334" y="439"/>
                    </a:cubicBezTo>
                    <a:cubicBezTo>
                      <a:pt x="335" y="438"/>
                      <a:pt x="335" y="438"/>
                      <a:pt x="335" y="438"/>
                    </a:cubicBezTo>
                    <a:cubicBezTo>
                      <a:pt x="336" y="439"/>
                      <a:pt x="336" y="439"/>
                      <a:pt x="336" y="439"/>
                    </a:cubicBezTo>
                    <a:cubicBezTo>
                      <a:pt x="336" y="438"/>
                      <a:pt x="336" y="438"/>
                      <a:pt x="336" y="438"/>
                    </a:cubicBezTo>
                    <a:cubicBezTo>
                      <a:pt x="336" y="437"/>
                      <a:pt x="336" y="437"/>
                      <a:pt x="336" y="437"/>
                    </a:cubicBezTo>
                    <a:cubicBezTo>
                      <a:pt x="336" y="437"/>
                      <a:pt x="336" y="437"/>
                      <a:pt x="336" y="437"/>
                    </a:cubicBezTo>
                    <a:cubicBezTo>
                      <a:pt x="334" y="436"/>
                      <a:pt x="334" y="436"/>
                      <a:pt x="334" y="436"/>
                    </a:cubicBezTo>
                    <a:cubicBezTo>
                      <a:pt x="336" y="435"/>
                      <a:pt x="336" y="435"/>
                      <a:pt x="336" y="435"/>
                    </a:cubicBezTo>
                    <a:cubicBezTo>
                      <a:pt x="337" y="435"/>
                      <a:pt x="337" y="435"/>
                      <a:pt x="337" y="435"/>
                    </a:cubicBezTo>
                    <a:cubicBezTo>
                      <a:pt x="338" y="436"/>
                      <a:pt x="338" y="436"/>
                      <a:pt x="338" y="436"/>
                    </a:cubicBezTo>
                    <a:cubicBezTo>
                      <a:pt x="338" y="436"/>
                      <a:pt x="338" y="436"/>
                      <a:pt x="338" y="436"/>
                    </a:cubicBezTo>
                    <a:cubicBezTo>
                      <a:pt x="337" y="436"/>
                      <a:pt x="337" y="436"/>
                      <a:pt x="337" y="436"/>
                    </a:cubicBezTo>
                    <a:cubicBezTo>
                      <a:pt x="338" y="435"/>
                      <a:pt x="338" y="435"/>
                      <a:pt x="338" y="435"/>
                    </a:cubicBezTo>
                    <a:cubicBezTo>
                      <a:pt x="339" y="434"/>
                      <a:pt x="339" y="434"/>
                      <a:pt x="339" y="434"/>
                    </a:cubicBezTo>
                    <a:cubicBezTo>
                      <a:pt x="339" y="433"/>
                      <a:pt x="339" y="433"/>
                      <a:pt x="339" y="433"/>
                    </a:cubicBezTo>
                    <a:cubicBezTo>
                      <a:pt x="341" y="433"/>
                      <a:pt x="341" y="433"/>
                      <a:pt x="341" y="433"/>
                    </a:cubicBezTo>
                    <a:lnTo>
                      <a:pt x="341" y="43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0" name="Freeform 402"/>
              <p:cNvSpPr>
                <a:spLocks/>
              </p:cNvSpPr>
              <p:nvPr/>
            </p:nvSpPr>
            <p:spPr bwMode="auto">
              <a:xfrm>
                <a:off x="4233" y="3016"/>
                <a:ext cx="1141" cy="905"/>
              </a:xfrm>
              <a:custGeom>
                <a:avLst/>
                <a:gdLst/>
                <a:ahLst/>
                <a:cxnLst>
                  <a:cxn ang="0">
                    <a:pos x="1109" y="191"/>
                  </a:cxn>
                  <a:cxn ang="0">
                    <a:pos x="993" y="161"/>
                  </a:cxn>
                  <a:cxn ang="0">
                    <a:pos x="867" y="114"/>
                  </a:cxn>
                  <a:cxn ang="0">
                    <a:pos x="805" y="118"/>
                  </a:cxn>
                  <a:cxn ang="0">
                    <a:pos x="729" y="91"/>
                  </a:cxn>
                  <a:cxn ang="0">
                    <a:pos x="681" y="98"/>
                  </a:cxn>
                  <a:cxn ang="0">
                    <a:pos x="688" y="26"/>
                  </a:cxn>
                  <a:cxn ang="0">
                    <a:pos x="638" y="33"/>
                  </a:cxn>
                  <a:cxn ang="0">
                    <a:pos x="581" y="62"/>
                  </a:cxn>
                  <a:cxn ang="0">
                    <a:pos x="547" y="117"/>
                  </a:cxn>
                  <a:cxn ang="0">
                    <a:pos x="508" y="108"/>
                  </a:cxn>
                  <a:cxn ang="0">
                    <a:pos x="485" y="205"/>
                  </a:cxn>
                  <a:cxn ang="0">
                    <a:pos x="471" y="166"/>
                  </a:cxn>
                  <a:cxn ang="0">
                    <a:pos x="387" y="179"/>
                  </a:cxn>
                  <a:cxn ang="0">
                    <a:pos x="300" y="228"/>
                  </a:cxn>
                  <a:cxn ang="0">
                    <a:pos x="290" y="168"/>
                  </a:cxn>
                  <a:cxn ang="0">
                    <a:pos x="250" y="149"/>
                  </a:cxn>
                  <a:cxn ang="0">
                    <a:pos x="211" y="159"/>
                  </a:cxn>
                  <a:cxn ang="0">
                    <a:pos x="178" y="193"/>
                  </a:cxn>
                  <a:cxn ang="0">
                    <a:pos x="157" y="244"/>
                  </a:cxn>
                  <a:cxn ang="0">
                    <a:pos x="126" y="276"/>
                  </a:cxn>
                  <a:cxn ang="0">
                    <a:pos x="132" y="293"/>
                  </a:cxn>
                  <a:cxn ang="0">
                    <a:pos x="167" y="335"/>
                  </a:cxn>
                  <a:cxn ang="0">
                    <a:pos x="188" y="286"/>
                  </a:cxn>
                  <a:cxn ang="0">
                    <a:pos x="222" y="216"/>
                  </a:cxn>
                  <a:cxn ang="0">
                    <a:pos x="237" y="284"/>
                  </a:cxn>
                  <a:cxn ang="0">
                    <a:pos x="212" y="328"/>
                  </a:cxn>
                  <a:cxn ang="0">
                    <a:pos x="149" y="335"/>
                  </a:cxn>
                  <a:cxn ang="0">
                    <a:pos x="126" y="359"/>
                  </a:cxn>
                  <a:cxn ang="0">
                    <a:pos x="75" y="402"/>
                  </a:cxn>
                  <a:cxn ang="0">
                    <a:pos x="77" y="485"/>
                  </a:cxn>
                  <a:cxn ang="0">
                    <a:pos x="184" y="473"/>
                  </a:cxn>
                  <a:cxn ang="0">
                    <a:pos x="195" y="442"/>
                  </a:cxn>
                  <a:cxn ang="0">
                    <a:pos x="241" y="459"/>
                  </a:cxn>
                  <a:cxn ang="0">
                    <a:pos x="289" y="426"/>
                  </a:cxn>
                  <a:cxn ang="0">
                    <a:pos x="299" y="423"/>
                  </a:cxn>
                  <a:cxn ang="0">
                    <a:pos x="244" y="475"/>
                  </a:cxn>
                  <a:cxn ang="0">
                    <a:pos x="271" y="520"/>
                  </a:cxn>
                  <a:cxn ang="0">
                    <a:pos x="145" y="484"/>
                  </a:cxn>
                  <a:cxn ang="0">
                    <a:pos x="1" y="620"/>
                  </a:cxn>
                  <a:cxn ang="0">
                    <a:pos x="50" y="677"/>
                  </a:cxn>
                  <a:cxn ang="0">
                    <a:pos x="162" y="730"/>
                  </a:cxn>
                  <a:cxn ang="0">
                    <a:pos x="233" y="902"/>
                  </a:cxn>
                  <a:cxn ang="0">
                    <a:pos x="314" y="745"/>
                  </a:cxn>
                  <a:cxn ang="0">
                    <a:pos x="349" y="642"/>
                  </a:cxn>
                  <a:cxn ang="0">
                    <a:pos x="303" y="597"/>
                  </a:cxn>
                  <a:cxn ang="0">
                    <a:pos x="330" y="607"/>
                  </a:cxn>
                  <a:cxn ang="0">
                    <a:pos x="408" y="564"/>
                  </a:cxn>
                  <a:cxn ang="0">
                    <a:pos x="376" y="561"/>
                  </a:cxn>
                  <a:cxn ang="0">
                    <a:pos x="438" y="559"/>
                  </a:cxn>
                  <a:cxn ang="0">
                    <a:pos x="526" y="655"/>
                  </a:cxn>
                  <a:cxn ang="0">
                    <a:pos x="612" y="600"/>
                  </a:cxn>
                  <a:cxn ang="0">
                    <a:pos x="659" y="638"/>
                  </a:cxn>
                  <a:cxn ang="0">
                    <a:pos x="699" y="589"/>
                  </a:cxn>
                  <a:cxn ang="0">
                    <a:pos x="761" y="541"/>
                  </a:cxn>
                  <a:cxn ang="0">
                    <a:pos x="743" y="469"/>
                  </a:cxn>
                  <a:cxn ang="0">
                    <a:pos x="789" y="499"/>
                  </a:cxn>
                  <a:cxn ang="0">
                    <a:pos x="868" y="372"/>
                  </a:cxn>
                  <a:cxn ang="0">
                    <a:pos x="905" y="296"/>
                  </a:cxn>
                  <a:cxn ang="0">
                    <a:pos x="989" y="269"/>
                  </a:cxn>
                  <a:cxn ang="0">
                    <a:pos x="990" y="315"/>
                  </a:cxn>
                  <a:cxn ang="0">
                    <a:pos x="1048" y="269"/>
                  </a:cxn>
                  <a:cxn ang="0">
                    <a:pos x="1090" y="215"/>
                  </a:cxn>
                </a:cxnLst>
                <a:rect l="0" t="0" r="r" b="b"/>
                <a:pathLst>
                  <a:path w="1141" h="905">
                    <a:moveTo>
                      <a:pt x="1125" y="229"/>
                    </a:moveTo>
                    <a:lnTo>
                      <a:pt x="1126" y="229"/>
                    </a:lnTo>
                    <a:lnTo>
                      <a:pt x="1128" y="228"/>
                    </a:lnTo>
                    <a:lnTo>
                      <a:pt x="1126" y="226"/>
                    </a:lnTo>
                    <a:lnTo>
                      <a:pt x="1125" y="226"/>
                    </a:lnTo>
                    <a:lnTo>
                      <a:pt x="1124" y="225"/>
                    </a:lnTo>
                    <a:lnTo>
                      <a:pt x="1127" y="225"/>
                    </a:lnTo>
                    <a:lnTo>
                      <a:pt x="1127" y="224"/>
                    </a:lnTo>
                    <a:lnTo>
                      <a:pt x="1127" y="222"/>
                    </a:lnTo>
                    <a:lnTo>
                      <a:pt x="1128" y="222"/>
                    </a:lnTo>
                    <a:lnTo>
                      <a:pt x="1130" y="222"/>
                    </a:lnTo>
                    <a:lnTo>
                      <a:pt x="1133" y="222"/>
                    </a:lnTo>
                    <a:lnTo>
                      <a:pt x="1133" y="222"/>
                    </a:lnTo>
                    <a:lnTo>
                      <a:pt x="1133" y="221"/>
                    </a:lnTo>
                    <a:lnTo>
                      <a:pt x="1131" y="219"/>
                    </a:lnTo>
                    <a:lnTo>
                      <a:pt x="1131" y="218"/>
                    </a:lnTo>
                    <a:lnTo>
                      <a:pt x="1131" y="217"/>
                    </a:lnTo>
                    <a:lnTo>
                      <a:pt x="1132" y="218"/>
                    </a:lnTo>
                    <a:lnTo>
                      <a:pt x="1134" y="219"/>
                    </a:lnTo>
                    <a:lnTo>
                      <a:pt x="1134" y="220"/>
                    </a:lnTo>
                    <a:lnTo>
                      <a:pt x="1135" y="220"/>
                    </a:lnTo>
                    <a:lnTo>
                      <a:pt x="1135" y="219"/>
                    </a:lnTo>
                    <a:lnTo>
                      <a:pt x="1135" y="218"/>
                    </a:lnTo>
                    <a:lnTo>
                      <a:pt x="1136" y="216"/>
                    </a:lnTo>
                    <a:lnTo>
                      <a:pt x="1137" y="215"/>
                    </a:lnTo>
                    <a:lnTo>
                      <a:pt x="1138" y="215"/>
                    </a:lnTo>
                    <a:lnTo>
                      <a:pt x="1139" y="215"/>
                    </a:lnTo>
                    <a:lnTo>
                      <a:pt x="1140" y="215"/>
                    </a:lnTo>
                    <a:lnTo>
                      <a:pt x="1141" y="214"/>
                    </a:lnTo>
                    <a:lnTo>
                      <a:pt x="1139" y="213"/>
                    </a:lnTo>
                    <a:lnTo>
                      <a:pt x="1139" y="214"/>
                    </a:lnTo>
                    <a:lnTo>
                      <a:pt x="1139" y="213"/>
                    </a:lnTo>
                    <a:lnTo>
                      <a:pt x="1138" y="213"/>
                    </a:lnTo>
                    <a:lnTo>
                      <a:pt x="1138" y="212"/>
                    </a:lnTo>
                    <a:lnTo>
                      <a:pt x="1137" y="211"/>
                    </a:lnTo>
                    <a:lnTo>
                      <a:pt x="1135" y="212"/>
                    </a:lnTo>
                    <a:lnTo>
                      <a:pt x="1135" y="211"/>
                    </a:lnTo>
                    <a:lnTo>
                      <a:pt x="1136" y="211"/>
                    </a:lnTo>
                    <a:lnTo>
                      <a:pt x="1136" y="211"/>
                    </a:lnTo>
                    <a:lnTo>
                      <a:pt x="1134" y="209"/>
                    </a:lnTo>
                    <a:lnTo>
                      <a:pt x="1133" y="207"/>
                    </a:lnTo>
                    <a:lnTo>
                      <a:pt x="1131" y="207"/>
                    </a:lnTo>
                    <a:lnTo>
                      <a:pt x="1131" y="205"/>
                    </a:lnTo>
                    <a:lnTo>
                      <a:pt x="1131" y="204"/>
                    </a:lnTo>
                    <a:lnTo>
                      <a:pt x="1130" y="204"/>
                    </a:lnTo>
                    <a:lnTo>
                      <a:pt x="1129" y="202"/>
                    </a:lnTo>
                    <a:lnTo>
                      <a:pt x="1124" y="201"/>
                    </a:lnTo>
                    <a:lnTo>
                      <a:pt x="1124" y="201"/>
                    </a:lnTo>
                    <a:lnTo>
                      <a:pt x="1125" y="202"/>
                    </a:lnTo>
                    <a:lnTo>
                      <a:pt x="1125" y="203"/>
                    </a:lnTo>
                    <a:lnTo>
                      <a:pt x="1124" y="203"/>
                    </a:lnTo>
                    <a:lnTo>
                      <a:pt x="1123" y="203"/>
                    </a:lnTo>
                    <a:lnTo>
                      <a:pt x="1121" y="201"/>
                    </a:lnTo>
                    <a:lnTo>
                      <a:pt x="1121" y="203"/>
                    </a:lnTo>
                    <a:lnTo>
                      <a:pt x="1121" y="204"/>
                    </a:lnTo>
                    <a:lnTo>
                      <a:pt x="1120" y="204"/>
                    </a:lnTo>
                    <a:lnTo>
                      <a:pt x="1120" y="203"/>
                    </a:lnTo>
                    <a:lnTo>
                      <a:pt x="1120" y="202"/>
                    </a:lnTo>
                    <a:lnTo>
                      <a:pt x="1120" y="201"/>
                    </a:lnTo>
                    <a:lnTo>
                      <a:pt x="1120" y="200"/>
                    </a:lnTo>
                    <a:lnTo>
                      <a:pt x="1120" y="200"/>
                    </a:lnTo>
                    <a:lnTo>
                      <a:pt x="1119" y="200"/>
                    </a:lnTo>
                    <a:lnTo>
                      <a:pt x="1119" y="200"/>
                    </a:lnTo>
                    <a:lnTo>
                      <a:pt x="1118" y="199"/>
                    </a:lnTo>
                    <a:lnTo>
                      <a:pt x="1118" y="200"/>
                    </a:lnTo>
                    <a:lnTo>
                      <a:pt x="1118" y="201"/>
                    </a:lnTo>
                    <a:lnTo>
                      <a:pt x="1117" y="201"/>
                    </a:lnTo>
                    <a:lnTo>
                      <a:pt x="1117" y="200"/>
                    </a:lnTo>
                    <a:lnTo>
                      <a:pt x="1116" y="200"/>
                    </a:lnTo>
                    <a:lnTo>
                      <a:pt x="1115" y="200"/>
                    </a:lnTo>
                    <a:lnTo>
                      <a:pt x="1113" y="200"/>
                    </a:lnTo>
                    <a:lnTo>
                      <a:pt x="1114" y="201"/>
                    </a:lnTo>
                    <a:lnTo>
                      <a:pt x="1114" y="200"/>
                    </a:lnTo>
                    <a:lnTo>
                      <a:pt x="1116" y="200"/>
                    </a:lnTo>
                    <a:lnTo>
                      <a:pt x="1116" y="200"/>
                    </a:lnTo>
                    <a:lnTo>
                      <a:pt x="1115" y="201"/>
                    </a:lnTo>
                    <a:lnTo>
                      <a:pt x="1117" y="201"/>
                    </a:lnTo>
                    <a:lnTo>
                      <a:pt x="1116" y="207"/>
                    </a:lnTo>
                    <a:lnTo>
                      <a:pt x="1117" y="207"/>
                    </a:lnTo>
                    <a:lnTo>
                      <a:pt x="1117" y="206"/>
                    </a:lnTo>
                    <a:lnTo>
                      <a:pt x="1117" y="207"/>
                    </a:lnTo>
                    <a:lnTo>
                      <a:pt x="1118" y="207"/>
                    </a:lnTo>
                    <a:lnTo>
                      <a:pt x="1118" y="210"/>
                    </a:lnTo>
                    <a:lnTo>
                      <a:pt x="1117" y="210"/>
                    </a:lnTo>
                    <a:lnTo>
                      <a:pt x="1117" y="211"/>
                    </a:lnTo>
                    <a:lnTo>
                      <a:pt x="1117" y="210"/>
                    </a:lnTo>
                    <a:lnTo>
                      <a:pt x="1117" y="209"/>
                    </a:lnTo>
                    <a:lnTo>
                      <a:pt x="1117" y="207"/>
                    </a:lnTo>
                    <a:lnTo>
                      <a:pt x="1116" y="207"/>
                    </a:lnTo>
                    <a:lnTo>
                      <a:pt x="1115" y="207"/>
                    </a:lnTo>
                    <a:lnTo>
                      <a:pt x="1114" y="207"/>
                    </a:lnTo>
                    <a:lnTo>
                      <a:pt x="1114" y="206"/>
                    </a:lnTo>
                    <a:lnTo>
                      <a:pt x="1113" y="205"/>
                    </a:lnTo>
                    <a:lnTo>
                      <a:pt x="1113" y="204"/>
                    </a:lnTo>
                    <a:lnTo>
                      <a:pt x="1113" y="203"/>
                    </a:lnTo>
                    <a:lnTo>
                      <a:pt x="1112" y="196"/>
                    </a:lnTo>
                    <a:lnTo>
                      <a:pt x="1111" y="196"/>
                    </a:lnTo>
                    <a:lnTo>
                      <a:pt x="1111" y="195"/>
                    </a:lnTo>
                    <a:lnTo>
                      <a:pt x="1112" y="196"/>
                    </a:lnTo>
                    <a:lnTo>
                      <a:pt x="1112" y="196"/>
                    </a:lnTo>
                    <a:lnTo>
                      <a:pt x="1113" y="196"/>
                    </a:lnTo>
                    <a:lnTo>
                      <a:pt x="1112" y="196"/>
                    </a:lnTo>
                    <a:lnTo>
                      <a:pt x="1109" y="193"/>
                    </a:lnTo>
                    <a:lnTo>
                      <a:pt x="1109" y="193"/>
                    </a:lnTo>
                    <a:lnTo>
                      <a:pt x="1109" y="191"/>
                    </a:lnTo>
                    <a:lnTo>
                      <a:pt x="1106" y="190"/>
                    </a:lnTo>
                    <a:lnTo>
                      <a:pt x="1106" y="190"/>
                    </a:lnTo>
                    <a:lnTo>
                      <a:pt x="1108" y="193"/>
                    </a:lnTo>
                    <a:lnTo>
                      <a:pt x="1108" y="193"/>
                    </a:lnTo>
                    <a:lnTo>
                      <a:pt x="1109" y="194"/>
                    </a:lnTo>
                    <a:lnTo>
                      <a:pt x="1109" y="195"/>
                    </a:lnTo>
                    <a:lnTo>
                      <a:pt x="1105" y="193"/>
                    </a:lnTo>
                    <a:lnTo>
                      <a:pt x="1104" y="192"/>
                    </a:lnTo>
                    <a:lnTo>
                      <a:pt x="1103" y="191"/>
                    </a:lnTo>
                    <a:lnTo>
                      <a:pt x="1104" y="191"/>
                    </a:lnTo>
                    <a:lnTo>
                      <a:pt x="1105" y="190"/>
                    </a:lnTo>
                    <a:lnTo>
                      <a:pt x="1105" y="189"/>
                    </a:lnTo>
                    <a:lnTo>
                      <a:pt x="1105" y="189"/>
                    </a:lnTo>
                    <a:lnTo>
                      <a:pt x="1103" y="189"/>
                    </a:lnTo>
                    <a:lnTo>
                      <a:pt x="1102" y="189"/>
                    </a:lnTo>
                    <a:lnTo>
                      <a:pt x="1101" y="188"/>
                    </a:lnTo>
                    <a:lnTo>
                      <a:pt x="1100" y="188"/>
                    </a:lnTo>
                    <a:lnTo>
                      <a:pt x="1100" y="187"/>
                    </a:lnTo>
                    <a:lnTo>
                      <a:pt x="1101" y="187"/>
                    </a:lnTo>
                    <a:lnTo>
                      <a:pt x="1101" y="186"/>
                    </a:lnTo>
                    <a:lnTo>
                      <a:pt x="1100" y="185"/>
                    </a:lnTo>
                    <a:lnTo>
                      <a:pt x="1099" y="185"/>
                    </a:lnTo>
                    <a:lnTo>
                      <a:pt x="1099" y="185"/>
                    </a:lnTo>
                    <a:lnTo>
                      <a:pt x="1099" y="183"/>
                    </a:lnTo>
                    <a:lnTo>
                      <a:pt x="1098" y="184"/>
                    </a:lnTo>
                    <a:lnTo>
                      <a:pt x="1097" y="183"/>
                    </a:lnTo>
                    <a:lnTo>
                      <a:pt x="1096" y="182"/>
                    </a:lnTo>
                    <a:lnTo>
                      <a:pt x="1095" y="183"/>
                    </a:lnTo>
                    <a:lnTo>
                      <a:pt x="1094" y="182"/>
                    </a:lnTo>
                    <a:lnTo>
                      <a:pt x="1095" y="182"/>
                    </a:lnTo>
                    <a:lnTo>
                      <a:pt x="1095" y="182"/>
                    </a:lnTo>
                    <a:lnTo>
                      <a:pt x="1094" y="180"/>
                    </a:lnTo>
                    <a:lnTo>
                      <a:pt x="1092" y="179"/>
                    </a:lnTo>
                    <a:lnTo>
                      <a:pt x="1094" y="181"/>
                    </a:lnTo>
                    <a:lnTo>
                      <a:pt x="1092" y="180"/>
                    </a:lnTo>
                    <a:lnTo>
                      <a:pt x="1091" y="180"/>
                    </a:lnTo>
                    <a:lnTo>
                      <a:pt x="1091" y="179"/>
                    </a:lnTo>
                    <a:lnTo>
                      <a:pt x="1090" y="175"/>
                    </a:lnTo>
                    <a:lnTo>
                      <a:pt x="1089" y="175"/>
                    </a:lnTo>
                    <a:lnTo>
                      <a:pt x="1087" y="175"/>
                    </a:lnTo>
                    <a:lnTo>
                      <a:pt x="1086" y="174"/>
                    </a:lnTo>
                    <a:lnTo>
                      <a:pt x="1084" y="174"/>
                    </a:lnTo>
                    <a:lnTo>
                      <a:pt x="1084" y="173"/>
                    </a:lnTo>
                    <a:lnTo>
                      <a:pt x="1084" y="173"/>
                    </a:lnTo>
                    <a:lnTo>
                      <a:pt x="1077" y="167"/>
                    </a:lnTo>
                    <a:lnTo>
                      <a:pt x="1075" y="166"/>
                    </a:lnTo>
                    <a:lnTo>
                      <a:pt x="1075" y="165"/>
                    </a:lnTo>
                    <a:lnTo>
                      <a:pt x="1074" y="166"/>
                    </a:lnTo>
                    <a:lnTo>
                      <a:pt x="1070" y="164"/>
                    </a:lnTo>
                    <a:lnTo>
                      <a:pt x="1069" y="162"/>
                    </a:lnTo>
                    <a:lnTo>
                      <a:pt x="1068" y="162"/>
                    </a:lnTo>
                    <a:lnTo>
                      <a:pt x="1065" y="161"/>
                    </a:lnTo>
                    <a:lnTo>
                      <a:pt x="1062" y="158"/>
                    </a:lnTo>
                    <a:lnTo>
                      <a:pt x="1055" y="158"/>
                    </a:lnTo>
                    <a:lnTo>
                      <a:pt x="1055" y="159"/>
                    </a:lnTo>
                    <a:lnTo>
                      <a:pt x="1054" y="159"/>
                    </a:lnTo>
                    <a:lnTo>
                      <a:pt x="1053" y="158"/>
                    </a:lnTo>
                    <a:lnTo>
                      <a:pt x="1051" y="158"/>
                    </a:lnTo>
                    <a:lnTo>
                      <a:pt x="1050" y="158"/>
                    </a:lnTo>
                    <a:lnTo>
                      <a:pt x="1048" y="158"/>
                    </a:lnTo>
                    <a:lnTo>
                      <a:pt x="1046" y="159"/>
                    </a:lnTo>
                    <a:lnTo>
                      <a:pt x="1044" y="158"/>
                    </a:lnTo>
                    <a:lnTo>
                      <a:pt x="1042" y="156"/>
                    </a:lnTo>
                    <a:lnTo>
                      <a:pt x="1041" y="157"/>
                    </a:lnTo>
                    <a:lnTo>
                      <a:pt x="1032" y="155"/>
                    </a:lnTo>
                    <a:lnTo>
                      <a:pt x="1031" y="156"/>
                    </a:lnTo>
                    <a:lnTo>
                      <a:pt x="1031" y="157"/>
                    </a:lnTo>
                    <a:lnTo>
                      <a:pt x="1031" y="158"/>
                    </a:lnTo>
                    <a:lnTo>
                      <a:pt x="1031" y="160"/>
                    </a:lnTo>
                    <a:lnTo>
                      <a:pt x="1030" y="161"/>
                    </a:lnTo>
                    <a:lnTo>
                      <a:pt x="1029" y="162"/>
                    </a:lnTo>
                    <a:lnTo>
                      <a:pt x="1032" y="163"/>
                    </a:lnTo>
                    <a:lnTo>
                      <a:pt x="1033" y="167"/>
                    </a:lnTo>
                    <a:lnTo>
                      <a:pt x="1033" y="167"/>
                    </a:lnTo>
                    <a:lnTo>
                      <a:pt x="1034" y="171"/>
                    </a:lnTo>
                    <a:lnTo>
                      <a:pt x="1031" y="174"/>
                    </a:lnTo>
                    <a:lnTo>
                      <a:pt x="1029" y="175"/>
                    </a:lnTo>
                    <a:lnTo>
                      <a:pt x="1026" y="175"/>
                    </a:lnTo>
                    <a:lnTo>
                      <a:pt x="1026" y="175"/>
                    </a:lnTo>
                    <a:lnTo>
                      <a:pt x="1025" y="171"/>
                    </a:lnTo>
                    <a:lnTo>
                      <a:pt x="1023" y="171"/>
                    </a:lnTo>
                    <a:lnTo>
                      <a:pt x="1023" y="170"/>
                    </a:lnTo>
                    <a:lnTo>
                      <a:pt x="1022" y="169"/>
                    </a:lnTo>
                    <a:lnTo>
                      <a:pt x="1019" y="169"/>
                    </a:lnTo>
                    <a:lnTo>
                      <a:pt x="1019" y="168"/>
                    </a:lnTo>
                    <a:lnTo>
                      <a:pt x="1019" y="163"/>
                    </a:lnTo>
                    <a:lnTo>
                      <a:pt x="1017" y="162"/>
                    </a:lnTo>
                    <a:lnTo>
                      <a:pt x="1017" y="161"/>
                    </a:lnTo>
                    <a:lnTo>
                      <a:pt x="1018" y="161"/>
                    </a:lnTo>
                    <a:lnTo>
                      <a:pt x="1018" y="160"/>
                    </a:lnTo>
                    <a:lnTo>
                      <a:pt x="1016" y="160"/>
                    </a:lnTo>
                    <a:lnTo>
                      <a:pt x="1015" y="160"/>
                    </a:lnTo>
                    <a:lnTo>
                      <a:pt x="1011" y="164"/>
                    </a:lnTo>
                    <a:lnTo>
                      <a:pt x="1011" y="164"/>
                    </a:lnTo>
                    <a:lnTo>
                      <a:pt x="1011" y="164"/>
                    </a:lnTo>
                    <a:lnTo>
                      <a:pt x="1008" y="164"/>
                    </a:lnTo>
                    <a:lnTo>
                      <a:pt x="1006" y="163"/>
                    </a:lnTo>
                    <a:lnTo>
                      <a:pt x="1003" y="163"/>
                    </a:lnTo>
                    <a:lnTo>
                      <a:pt x="1001" y="163"/>
                    </a:lnTo>
                    <a:lnTo>
                      <a:pt x="1001" y="164"/>
                    </a:lnTo>
                    <a:lnTo>
                      <a:pt x="1001" y="163"/>
                    </a:lnTo>
                    <a:lnTo>
                      <a:pt x="999" y="163"/>
                    </a:lnTo>
                    <a:lnTo>
                      <a:pt x="997" y="162"/>
                    </a:lnTo>
                    <a:lnTo>
                      <a:pt x="996" y="160"/>
                    </a:lnTo>
                    <a:lnTo>
                      <a:pt x="993" y="161"/>
                    </a:lnTo>
                    <a:lnTo>
                      <a:pt x="990" y="160"/>
                    </a:lnTo>
                    <a:lnTo>
                      <a:pt x="989" y="161"/>
                    </a:lnTo>
                    <a:lnTo>
                      <a:pt x="987" y="161"/>
                    </a:lnTo>
                    <a:lnTo>
                      <a:pt x="986" y="161"/>
                    </a:lnTo>
                    <a:lnTo>
                      <a:pt x="986" y="161"/>
                    </a:lnTo>
                    <a:lnTo>
                      <a:pt x="986" y="162"/>
                    </a:lnTo>
                    <a:lnTo>
                      <a:pt x="985" y="162"/>
                    </a:lnTo>
                    <a:lnTo>
                      <a:pt x="985" y="164"/>
                    </a:lnTo>
                    <a:lnTo>
                      <a:pt x="983" y="164"/>
                    </a:lnTo>
                    <a:lnTo>
                      <a:pt x="982" y="165"/>
                    </a:lnTo>
                    <a:lnTo>
                      <a:pt x="981" y="166"/>
                    </a:lnTo>
                    <a:lnTo>
                      <a:pt x="980" y="166"/>
                    </a:lnTo>
                    <a:lnTo>
                      <a:pt x="981" y="164"/>
                    </a:lnTo>
                    <a:lnTo>
                      <a:pt x="980" y="163"/>
                    </a:lnTo>
                    <a:lnTo>
                      <a:pt x="979" y="164"/>
                    </a:lnTo>
                    <a:lnTo>
                      <a:pt x="979" y="164"/>
                    </a:lnTo>
                    <a:lnTo>
                      <a:pt x="977" y="161"/>
                    </a:lnTo>
                    <a:lnTo>
                      <a:pt x="976" y="160"/>
                    </a:lnTo>
                    <a:lnTo>
                      <a:pt x="974" y="160"/>
                    </a:lnTo>
                    <a:lnTo>
                      <a:pt x="973" y="160"/>
                    </a:lnTo>
                    <a:lnTo>
                      <a:pt x="972" y="160"/>
                    </a:lnTo>
                    <a:lnTo>
                      <a:pt x="972" y="158"/>
                    </a:lnTo>
                    <a:lnTo>
                      <a:pt x="974" y="153"/>
                    </a:lnTo>
                    <a:lnTo>
                      <a:pt x="974" y="149"/>
                    </a:lnTo>
                    <a:lnTo>
                      <a:pt x="972" y="147"/>
                    </a:lnTo>
                    <a:lnTo>
                      <a:pt x="972" y="147"/>
                    </a:lnTo>
                    <a:lnTo>
                      <a:pt x="969" y="142"/>
                    </a:lnTo>
                    <a:lnTo>
                      <a:pt x="968" y="142"/>
                    </a:lnTo>
                    <a:lnTo>
                      <a:pt x="967" y="141"/>
                    </a:lnTo>
                    <a:lnTo>
                      <a:pt x="952" y="140"/>
                    </a:lnTo>
                    <a:lnTo>
                      <a:pt x="951" y="140"/>
                    </a:lnTo>
                    <a:lnTo>
                      <a:pt x="949" y="140"/>
                    </a:lnTo>
                    <a:lnTo>
                      <a:pt x="948" y="141"/>
                    </a:lnTo>
                    <a:lnTo>
                      <a:pt x="947" y="141"/>
                    </a:lnTo>
                    <a:lnTo>
                      <a:pt x="945" y="140"/>
                    </a:lnTo>
                    <a:lnTo>
                      <a:pt x="944" y="140"/>
                    </a:lnTo>
                    <a:lnTo>
                      <a:pt x="943" y="141"/>
                    </a:lnTo>
                    <a:lnTo>
                      <a:pt x="942" y="142"/>
                    </a:lnTo>
                    <a:lnTo>
                      <a:pt x="941" y="141"/>
                    </a:lnTo>
                    <a:lnTo>
                      <a:pt x="939" y="141"/>
                    </a:lnTo>
                    <a:lnTo>
                      <a:pt x="938" y="142"/>
                    </a:lnTo>
                    <a:lnTo>
                      <a:pt x="937" y="141"/>
                    </a:lnTo>
                    <a:lnTo>
                      <a:pt x="935" y="142"/>
                    </a:lnTo>
                    <a:lnTo>
                      <a:pt x="933" y="142"/>
                    </a:lnTo>
                    <a:lnTo>
                      <a:pt x="933" y="143"/>
                    </a:lnTo>
                    <a:lnTo>
                      <a:pt x="930" y="141"/>
                    </a:lnTo>
                    <a:lnTo>
                      <a:pt x="929" y="141"/>
                    </a:lnTo>
                    <a:lnTo>
                      <a:pt x="928" y="140"/>
                    </a:lnTo>
                    <a:lnTo>
                      <a:pt x="931" y="139"/>
                    </a:lnTo>
                    <a:lnTo>
                      <a:pt x="932" y="138"/>
                    </a:lnTo>
                    <a:lnTo>
                      <a:pt x="932" y="137"/>
                    </a:lnTo>
                    <a:lnTo>
                      <a:pt x="928" y="134"/>
                    </a:lnTo>
                    <a:lnTo>
                      <a:pt x="928" y="133"/>
                    </a:lnTo>
                    <a:lnTo>
                      <a:pt x="928" y="132"/>
                    </a:lnTo>
                    <a:lnTo>
                      <a:pt x="924" y="133"/>
                    </a:lnTo>
                    <a:lnTo>
                      <a:pt x="922" y="133"/>
                    </a:lnTo>
                    <a:lnTo>
                      <a:pt x="922" y="132"/>
                    </a:lnTo>
                    <a:lnTo>
                      <a:pt x="922" y="131"/>
                    </a:lnTo>
                    <a:lnTo>
                      <a:pt x="921" y="130"/>
                    </a:lnTo>
                    <a:lnTo>
                      <a:pt x="920" y="129"/>
                    </a:lnTo>
                    <a:lnTo>
                      <a:pt x="919" y="129"/>
                    </a:lnTo>
                    <a:lnTo>
                      <a:pt x="917" y="127"/>
                    </a:lnTo>
                    <a:lnTo>
                      <a:pt x="917" y="128"/>
                    </a:lnTo>
                    <a:lnTo>
                      <a:pt x="916" y="128"/>
                    </a:lnTo>
                    <a:lnTo>
                      <a:pt x="915" y="128"/>
                    </a:lnTo>
                    <a:lnTo>
                      <a:pt x="913" y="127"/>
                    </a:lnTo>
                    <a:lnTo>
                      <a:pt x="913" y="128"/>
                    </a:lnTo>
                    <a:lnTo>
                      <a:pt x="913" y="127"/>
                    </a:lnTo>
                    <a:lnTo>
                      <a:pt x="915" y="124"/>
                    </a:lnTo>
                    <a:lnTo>
                      <a:pt x="916" y="124"/>
                    </a:lnTo>
                    <a:lnTo>
                      <a:pt x="917" y="125"/>
                    </a:lnTo>
                    <a:lnTo>
                      <a:pt x="917" y="126"/>
                    </a:lnTo>
                    <a:lnTo>
                      <a:pt x="919" y="125"/>
                    </a:lnTo>
                    <a:lnTo>
                      <a:pt x="919" y="123"/>
                    </a:lnTo>
                    <a:lnTo>
                      <a:pt x="917" y="120"/>
                    </a:lnTo>
                    <a:lnTo>
                      <a:pt x="914" y="117"/>
                    </a:lnTo>
                    <a:lnTo>
                      <a:pt x="913" y="117"/>
                    </a:lnTo>
                    <a:lnTo>
                      <a:pt x="912" y="116"/>
                    </a:lnTo>
                    <a:lnTo>
                      <a:pt x="910" y="116"/>
                    </a:lnTo>
                    <a:lnTo>
                      <a:pt x="908" y="116"/>
                    </a:lnTo>
                    <a:lnTo>
                      <a:pt x="908" y="116"/>
                    </a:lnTo>
                    <a:lnTo>
                      <a:pt x="908" y="116"/>
                    </a:lnTo>
                    <a:lnTo>
                      <a:pt x="904" y="116"/>
                    </a:lnTo>
                    <a:lnTo>
                      <a:pt x="903" y="116"/>
                    </a:lnTo>
                    <a:lnTo>
                      <a:pt x="900" y="116"/>
                    </a:lnTo>
                    <a:lnTo>
                      <a:pt x="899" y="114"/>
                    </a:lnTo>
                    <a:lnTo>
                      <a:pt x="898" y="114"/>
                    </a:lnTo>
                    <a:lnTo>
                      <a:pt x="895" y="113"/>
                    </a:lnTo>
                    <a:lnTo>
                      <a:pt x="895" y="113"/>
                    </a:lnTo>
                    <a:lnTo>
                      <a:pt x="891" y="112"/>
                    </a:lnTo>
                    <a:lnTo>
                      <a:pt x="888" y="110"/>
                    </a:lnTo>
                    <a:lnTo>
                      <a:pt x="884" y="110"/>
                    </a:lnTo>
                    <a:lnTo>
                      <a:pt x="883" y="109"/>
                    </a:lnTo>
                    <a:lnTo>
                      <a:pt x="873" y="109"/>
                    </a:lnTo>
                    <a:lnTo>
                      <a:pt x="872" y="109"/>
                    </a:lnTo>
                    <a:lnTo>
                      <a:pt x="871" y="108"/>
                    </a:lnTo>
                    <a:lnTo>
                      <a:pt x="870" y="107"/>
                    </a:lnTo>
                    <a:lnTo>
                      <a:pt x="869" y="107"/>
                    </a:lnTo>
                    <a:lnTo>
                      <a:pt x="868" y="108"/>
                    </a:lnTo>
                    <a:lnTo>
                      <a:pt x="868" y="109"/>
                    </a:lnTo>
                    <a:lnTo>
                      <a:pt x="869" y="109"/>
                    </a:lnTo>
                    <a:lnTo>
                      <a:pt x="869" y="110"/>
                    </a:lnTo>
                    <a:lnTo>
                      <a:pt x="870" y="112"/>
                    </a:lnTo>
                    <a:lnTo>
                      <a:pt x="869" y="112"/>
                    </a:lnTo>
                    <a:lnTo>
                      <a:pt x="867" y="114"/>
                    </a:lnTo>
                    <a:lnTo>
                      <a:pt x="867" y="116"/>
                    </a:lnTo>
                    <a:lnTo>
                      <a:pt x="866" y="119"/>
                    </a:lnTo>
                    <a:lnTo>
                      <a:pt x="864" y="119"/>
                    </a:lnTo>
                    <a:lnTo>
                      <a:pt x="863" y="120"/>
                    </a:lnTo>
                    <a:lnTo>
                      <a:pt x="863" y="122"/>
                    </a:lnTo>
                    <a:lnTo>
                      <a:pt x="862" y="123"/>
                    </a:lnTo>
                    <a:lnTo>
                      <a:pt x="863" y="124"/>
                    </a:lnTo>
                    <a:lnTo>
                      <a:pt x="863" y="125"/>
                    </a:lnTo>
                    <a:lnTo>
                      <a:pt x="862" y="125"/>
                    </a:lnTo>
                    <a:lnTo>
                      <a:pt x="862" y="127"/>
                    </a:lnTo>
                    <a:lnTo>
                      <a:pt x="863" y="128"/>
                    </a:lnTo>
                    <a:lnTo>
                      <a:pt x="863" y="129"/>
                    </a:lnTo>
                    <a:lnTo>
                      <a:pt x="863" y="130"/>
                    </a:lnTo>
                    <a:lnTo>
                      <a:pt x="863" y="131"/>
                    </a:lnTo>
                    <a:lnTo>
                      <a:pt x="863" y="132"/>
                    </a:lnTo>
                    <a:lnTo>
                      <a:pt x="863" y="132"/>
                    </a:lnTo>
                    <a:lnTo>
                      <a:pt x="860" y="131"/>
                    </a:lnTo>
                    <a:lnTo>
                      <a:pt x="859" y="133"/>
                    </a:lnTo>
                    <a:lnTo>
                      <a:pt x="859" y="132"/>
                    </a:lnTo>
                    <a:lnTo>
                      <a:pt x="858" y="133"/>
                    </a:lnTo>
                    <a:lnTo>
                      <a:pt x="858" y="132"/>
                    </a:lnTo>
                    <a:lnTo>
                      <a:pt x="855" y="134"/>
                    </a:lnTo>
                    <a:lnTo>
                      <a:pt x="855" y="135"/>
                    </a:lnTo>
                    <a:lnTo>
                      <a:pt x="854" y="135"/>
                    </a:lnTo>
                    <a:lnTo>
                      <a:pt x="854" y="137"/>
                    </a:lnTo>
                    <a:lnTo>
                      <a:pt x="852" y="136"/>
                    </a:lnTo>
                    <a:lnTo>
                      <a:pt x="852" y="137"/>
                    </a:lnTo>
                    <a:lnTo>
                      <a:pt x="852" y="136"/>
                    </a:lnTo>
                    <a:lnTo>
                      <a:pt x="851" y="136"/>
                    </a:lnTo>
                    <a:lnTo>
                      <a:pt x="851" y="135"/>
                    </a:lnTo>
                    <a:lnTo>
                      <a:pt x="851" y="135"/>
                    </a:lnTo>
                    <a:lnTo>
                      <a:pt x="849" y="135"/>
                    </a:lnTo>
                    <a:lnTo>
                      <a:pt x="849" y="133"/>
                    </a:lnTo>
                    <a:lnTo>
                      <a:pt x="848" y="133"/>
                    </a:lnTo>
                    <a:lnTo>
                      <a:pt x="848" y="133"/>
                    </a:lnTo>
                    <a:lnTo>
                      <a:pt x="845" y="131"/>
                    </a:lnTo>
                    <a:lnTo>
                      <a:pt x="844" y="131"/>
                    </a:lnTo>
                    <a:lnTo>
                      <a:pt x="841" y="130"/>
                    </a:lnTo>
                    <a:lnTo>
                      <a:pt x="841" y="129"/>
                    </a:lnTo>
                    <a:lnTo>
                      <a:pt x="841" y="129"/>
                    </a:lnTo>
                    <a:lnTo>
                      <a:pt x="839" y="128"/>
                    </a:lnTo>
                    <a:lnTo>
                      <a:pt x="836" y="129"/>
                    </a:lnTo>
                    <a:lnTo>
                      <a:pt x="835" y="131"/>
                    </a:lnTo>
                    <a:lnTo>
                      <a:pt x="834" y="132"/>
                    </a:lnTo>
                    <a:lnTo>
                      <a:pt x="835" y="133"/>
                    </a:lnTo>
                    <a:lnTo>
                      <a:pt x="835" y="134"/>
                    </a:lnTo>
                    <a:lnTo>
                      <a:pt x="834" y="132"/>
                    </a:lnTo>
                    <a:lnTo>
                      <a:pt x="834" y="133"/>
                    </a:lnTo>
                    <a:lnTo>
                      <a:pt x="830" y="132"/>
                    </a:lnTo>
                    <a:lnTo>
                      <a:pt x="830" y="133"/>
                    </a:lnTo>
                    <a:lnTo>
                      <a:pt x="829" y="132"/>
                    </a:lnTo>
                    <a:lnTo>
                      <a:pt x="827" y="131"/>
                    </a:lnTo>
                    <a:lnTo>
                      <a:pt x="826" y="130"/>
                    </a:lnTo>
                    <a:lnTo>
                      <a:pt x="826" y="127"/>
                    </a:lnTo>
                    <a:lnTo>
                      <a:pt x="824" y="127"/>
                    </a:lnTo>
                    <a:lnTo>
                      <a:pt x="823" y="123"/>
                    </a:lnTo>
                    <a:lnTo>
                      <a:pt x="823" y="123"/>
                    </a:lnTo>
                    <a:lnTo>
                      <a:pt x="823" y="123"/>
                    </a:lnTo>
                    <a:lnTo>
                      <a:pt x="819" y="131"/>
                    </a:lnTo>
                    <a:lnTo>
                      <a:pt x="819" y="137"/>
                    </a:lnTo>
                    <a:lnTo>
                      <a:pt x="819" y="137"/>
                    </a:lnTo>
                    <a:lnTo>
                      <a:pt x="818" y="139"/>
                    </a:lnTo>
                    <a:lnTo>
                      <a:pt x="817" y="140"/>
                    </a:lnTo>
                    <a:lnTo>
                      <a:pt x="817" y="142"/>
                    </a:lnTo>
                    <a:lnTo>
                      <a:pt x="816" y="143"/>
                    </a:lnTo>
                    <a:lnTo>
                      <a:pt x="815" y="145"/>
                    </a:lnTo>
                    <a:lnTo>
                      <a:pt x="815" y="144"/>
                    </a:lnTo>
                    <a:lnTo>
                      <a:pt x="814" y="141"/>
                    </a:lnTo>
                    <a:lnTo>
                      <a:pt x="813" y="141"/>
                    </a:lnTo>
                    <a:lnTo>
                      <a:pt x="813" y="142"/>
                    </a:lnTo>
                    <a:lnTo>
                      <a:pt x="812" y="142"/>
                    </a:lnTo>
                    <a:lnTo>
                      <a:pt x="812" y="141"/>
                    </a:lnTo>
                    <a:lnTo>
                      <a:pt x="811" y="142"/>
                    </a:lnTo>
                    <a:lnTo>
                      <a:pt x="810" y="141"/>
                    </a:lnTo>
                    <a:lnTo>
                      <a:pt x="810" y="140"/>
                    </a:lnTo>
                    <a:lnTo>
                      <a:pt x="810" y="139"/>
                    </a:lnTo>
                    <a:lnTo>
                      <a:pt x="808" y="138"/>
                    </a:lnTo>
                    <a:lnTo>
                      <a:pt x="808" y="139"/>
                    </a:lnTo>
                    <a:lnTo>
                      <a:pt x="808" y="138"/>
                    </a:lnTo>
                    <a:lnTo>
                      <a:pt x="808" y="138"/>
                    </a:lnTo>
                    <a:lnTo>
                      <a:pt x="807" y="135"/>
                    </a:lnTo>
                    <a:lnTo>
                      <a:pt x="806" y="135"/>
                    </a:lnTo>
                    <a:lnTo>
                      <a:pt x="805" y="135"/>
                    </a:lnTo>
                    <a:lnTo>
                      <a:pt x="805" y="131"/>
                    </a:lnTo>
                    <a:lnTo>
                      <a:pt x="805" y="131"/>
                    </a:lnTo>
                    <a:lnTo>
                      <a:pt x="805" y="130"/>
                    </a:lnTo>
                    <a:lnTo>
                      <a:pt x="804" y="128"/>
                    </a:lnTo>
                    <a:lnTo>
                      <a:pt x="804" y="129"/>
                    </a:lnTo>
                    <a:lnTo>
                      <a:pt x="802" y="129"/>
                    </a:lnTo>
                    <a:lnTo>
                      <a:pt x="802" y="128"/>
                    </a:lnTo>
                    <a:lnTo>
                      <a:pt x="802" y="127"/>
                    </a:lnTo>
                    <a:lnTo>
                      <a:pt x="802" y="127"/>
                    </a:lnTo>
                    <a:lnTo>
                      <a:pt x="801" y="127"/>
                    </a:lnTo>
                    <a:lnTo>
                      <a:pt x="801" y="124"/>
                    </a:lnTo>
                    <a:lnTo>
                      <a:pt x="803" y="121"/>
                    </a:lnTo>
                    <a:lnTo>
                      <a:pt x="804" y="122"/>
                    </a:lnTo>
                    <a:lnTo>
                      <a:pt x="805" y="122"/>
                    </a:lnTo>
                    <a:lnTo>
                      <a:pt x="804" y="121"/>
                    </a:lnTo>
                    <a:lnTo>
                      <a:pt x="804" y="120"/>
                    </a:lnTo>
                    <a:lnTo>
                      <a:pt x="805" y="120"/>
                    </a:lnTo>
                    <a:lnTo>
                      <a:pt x="806" y="120"/>
                    </a:lnTo>
                    <a:lnTo>
                      <a:pt x="805" y="120"/>
                    </a:lnTo>
                    <a:lnTo>
                      <a:pt x="805" y="119"/>
                    </a:lnTo>
                    <a:lnTo>
                      <a:pt x="805" y="119"/>
                    </a:lnTo>
                    <a:lnTo>
                      <a:pt x="805" y="118"/>
                    </a:lnTo>
                    <a:lnTo>
                      <a:pt x="805" y="117"/>
                    </a:lnTo>
                    <a:lnTo>
                      <a:pt x="806" y="116"/>
                    </a:lnTo>
                    <a:lnTo>
                      <a:pt x="804" y="114"/>
                    </a:lnTo>
                    <a:lnTo>
                      <a:pt x="805" y="113"/>
                    </a:lnTo>
                    <a:lnTo>
                      <a:pt x="805" y="113"/>
                    </a:lnTo>
                    <a:lnTo>
                      <a:pt x="804" y="112"/>
                    </a:lnTo>
                    <a:lnTo>
                      <a:pt x="805" y="111"/>
                    </a:lnTo>
                    <a:lnTo>
                      <a:pt x="805" y="110"/>
                    </a:lnTo>
                    <a:lnTo>
                      <a:pt x="805" y="109"/>
                    </a:lnTo>
                    <a:lnTo>
                      <a:pt x="805" y="109"/>
                    </a:lnTo>
                    <a:lnTo>
                      <a:pt x="805" y="109"/>
                    </a:lnTo>
                    <a:lnTo>
                      <a:pt x="805" y="108"/>
                    </a:lnTo>
                    <a:lnTo>
                      <a:pt x="805" y="107"/>
                    </a:lnTo>
                    <a:lnTo>
                      <a:pt x="805" y="106"/>
                    </a:lnTo>
                    <a:lnTo>
                      <a:pt x="805" y="106"/>
                    </a:lnTo>
                    <a:lnTo>
                      <a:pt x="805" y="105"/>
                    </a:lnTo>
                    <a:lnTo>
                      <a:pt x="805" y="105"/>
                    </a:lnTo>
                    <a:lnTo>
                      <a:pt x="806" y="105"/>
                    </a:lnTo>
                    <a:lnTo>
                      <a:pt x="805" y="104"/>
                    </a:lnTo>
                    <a:lnTo>
                      <a:pt x="805" y="103"/>
                    </a:lnTo>
                    <a:lnTo>
                      <a:pt x="804" y="102"/>
                    </a:lnTo>
                    <a:lnTo>
                      <a:pt x="803" y="102"/>
                    </a:lnTo>
                    <a:lnTo>
                      <a:pt x="802" y="100"/>
                    </a:lnTo>
                    <a:lnTo>
                      <a:pt x="802" y="100"/>
                    </a:lnTo>
                    <a:lnTo>
                      <a:pt x="800" y="98"/>
                    </a:lnTo>
                    <a:lnTo>
                      <a:pt x="801" y="98"/>
                    </a:lnTo>
                    <a:lnTo>
                      <a:pt x="800" y="97"/>
                    </a:lnTo>
                    <a:lnTo>
                      <a:pt x="799" y="97"/>
                    </a:lnTo>
                    <a:lnTo>
                      <a:pt x="798" y="96"/>
                    </a:lnTo>
                    <a:lnTo>
                      <a:pt x="799" y="96"/>
                    </a:lnTo>
                    <a:lnTo>
                      <a:pt x="798" y="95"/>
                    </a:lnTo>
                    <a:lnTo>
                      <a:pt x="797" y="94"/>
                    </a:lnTo>
                    <a:lnTo>
                      <a:pt x="795" y="94"/>
                    </a:lnTo>
                    <a:lnTo>
                      <a:pt x="794" y="94"/>
                    </a:lnTo>
                    <a:lnTo>
                      <a:pt x="792" y="94"/>
                    </a:lnTo>
                    <a:lnTo>
                      <a:pt x="792" y="94"/>
                    </a:lnTo>
                    <a:lnTo>
                      <a:pt x="791" y="95"/>
                    </a:lnTo>
                    <a:lnTo>
                      <a:pt x="790" y="95"/>
                    </a:lnTo>
                    <a:lnTo>
                      <a:pt x="790" y="96"/>
                    </a:lnTo>
                    <a:lnTo>
                      <a:pt x="790" y="96"/>
                    </a:lnTo>
                    <a:lnTo>
                      <a:pt x="790" y="95"/>
                    </a:lnTo>
                    <a:lnTo>
                      <a:pt x="787" y="93"/>
                    </a:lnTo>
                    <a:lnTo>
                      <a:pt x="786" y="94"/>
                    </a:lnTo>
                    <a:lnTo>
                      <a:pt x="786" y="93"/>
                    </a:lnTo>
                    <a:lnTo>
                      <a:pt x="785" y="94"/>
                    </a:lnTo>
                    <a:lnTo>
                      <a:pt x="784" y="92"/>
                    </a:lnTo>
                    <a:lnTo>
                      <a:pt x="784" y="93"/>
                    </a:lnTo>
                    <a:lnTo>
                      <a:pt x="783" y="92"/>
                    </a:lnTo>
                    <a:lnTo>
                      <a:pt x="783" y="93"/>
                    </a:lnTo>
                    <a:lnTo>
                      <a:pt x="782" y="92"/>
                    </a:lnTo>
                    <a:lnTo>
                      <a:pt x="782" y="91"/>
                    </a:lnTo>
                    <a:lnTo>
                      <a:pt x="781" y="91"/>
                    </a:lnTo>
                    <a:lnTo>
                      <a:pt x="781" y="91"/>
                    </a:lnTo>
                    <a:lnTo>
                      <a:pt x="780" y="89"/>
                    </a:lnTo>
                    <a:lnTo>
                      <a:pt x="779" y="90"/>
                    </a:lnTo>
                    <a:lnTo>
                      <a:pt x="779" y="89"/>
                    </a:lnTo>
                    <a:lnTo>
                      <a:pt x="776" y="89"/>
                    </a:lnTo>
                    <a:lnTo>
                      <a:pt x="776" y="87"/>
                    </a:lnTo>
                    <a:lnTo>
                      <a:pt x="775" y="87"/>
                    </a:lnTo>
                    <a:lnTo>
                      <a:pt x="775" y="89"/>
                    </a:lnTo>
                    <a:lnTo>
                      <a:pt x="775" y="91"/>
                    </a:lnTo>
                    <a:lnTo>
                      <a:pt x="774" y="91"/>
                    </a:lnTo>
                    <a:lnTo>
                      <a:pt x="772" y="91"/>
                    </a:lnTo>
                    <a:lnTo>
                      <a:pt x="772" y="89"/>
                    </a:lnTo>
                    <a:lnTo>
                      <a:pt x="771" y="95"/>
                    </a:lnTo>
                    <a:lnTo>
                      <a:pt x="771" y="95"/>
                    </a:lnTo>
                    <a:lnTo>
                      <a:pt x="771" y="96"/>
                    </a:lnTo>
                    <a:lnTo>
                      <a:pt x="771" y="97"/>
                    </a:lnTo>
                    <a:lnTo>
                      <a:pt x="772" y="102"/>
                    </a:lnTo>
                    <a:lnTo>
                      <a:pt x="772" y="102"/>
                    </a:lnTo>
                    <a:lnTo>
                      <a:pt x="771" y="103"/>
                    </a:lnTo>
                    <a:lnTo>
                      <a:pt x="768" y="104"/>
                    </a:lnTo>
                    <a:lnTo>
                      <a:pt x="767" y="105"/>
                    </a:lnTo>
                    <a:lnTo>
                      <a:pt x="766" y="105"/>
                    </a:lnTo>
                    <a:lnTo>
                      <a:pt x="766" y="105"/>
                    </a:lnTo>
                    <a:lnTo>
                      <a:pt x="765" y="105"/>
                    </a:lnTo>
                    <a:lnTo>
                      <a:pt x="764" y="105"/>
                    </a:lnTo>
                    <a:lnTo>
                      <a:pt x="763" y="105"/>
                    </a:lnTo>
                    <a:lnTo>
                      <a:pt x="760" y="105"/>
                    </a:lnTo>
                    <a:lnTo>
                      <a:pt x="759" y="105"/>
                    </a:lnTo>
                    <a:lnTo>
                      <a:pt x="754" y="103"/>
                    </a:lnTo>
                    <a:lnTo>
                      <a:pt x="754" y="103"/>
                    </a:lnTo>
                    <a:lnTo>
                      <a:pt x="754" y="104"/>
                    </a:lnTo>
                    <a:lnTo>
                      <a:pt x="753" y="105"/>
                    </a:lnTo>
                    <a:lnTo>
                      <a:pt x="745" y="101"/>
                    </a:lnTo>
                    <a:lnTo>
                      <a:pt x="745" y="100"/>
                    </a:lnTo>
                    <a:lnTo>
                      <a:pt x="745" y="98"/>
                    </a:lnTo>
                    <a:lnTo>
                      <a:pt x="745" y="98"/>
                    </a:lnTo>
                    <a:lnTo>
                      <a:pt x="745" y="97"/>
                    </a:lnTo>
                    <a:lnTo>
                      <a:pt x="745" y="96"/>
                    </a:lnTo>
                    <a:lnTo>
                      <a:pt x="746" y="95"/>
                    </a:lnTo>
                    <a:lnTo>
                      <a:pt x="747" y="95"/>
                    </a:lnTo>
                    <a:lnTo>
                      <a:pt x="747" y="95"/>
                    </a:lnTo>
                    <a:lnTo>
                      <a:pt x="747" y="95"/>
                    </a:lnTo>
                    <a:lnTo>
                      <a:pt x="747" y="94"/>
                    </a:lnTo>
                    <a:lnTo>
                      <a:pt x="747" y="94"/>
                    </a:lnTo>
                    <a:lnTo>
                      <a:pt x="743" y="94"/>
                    </a:lnTo>
                    <a:lnTo>
                      <a:pt x="743" y="93"/>
                    </a:lnTo>
                    <a:lnTo>
                      <a:pt x="741" y="94"/>
                    </a:lnTo>
                    <a:lnTo>
                      <a:pt x="738" y="93"/>
                    </a:lnTo>
                    <a:lnTo>
                      <a:pt x="737" y="92"/>
                    </a:lnTo>
                    <a:lnTo>
                      <a:pt x="736" y="92"/>
                    </a:lnTo>
                    <a:lnTo>
                      <a:pt x="735" y="92"/>
                    </a:lnTo>
                    <a:lnTo>
                      <a:pt x="733" y="92"/>
                    </a:lnTo>
                    <a:lnTo>
                      <a:pt x="729" y="91"/>
                    </a:lnTo>
                    <a:lnTo>
                      <a:pt x="728" y="91"/>
                    </a:lnTo>
                    <a:lnTo>
                      <a:pt x="728" y="92"/>
                    </a:lnTo>
                    <a:lnTo>
                      <a:pt x="724" y="93"/>
                    </a:lnTo>
                    <a:lnTo>
                      <a:pt x="721" y="93"/>
                    </a:lnTo>
                    <a:lnTo>
                      <a:pt x="717" y="94"/>
                    </a:lnTo>
                    <a:lnTo>
                      <a:pt x="719" y="97"/>
                    </a:lnTo>
                    <a:lnTo>
                      <a:pt x="720" y="98"/>
                    </a:lnTo>
                    <a:lnTo>
                      <a:pt x="717" y="100"/>
                    </a:lnTo>
                    <a:lnTo>
                      <a:pt x="715" y="99"/>
                    </a:lnTo>
                    <a:lnTo>
                      <a:pt x="716" y="99"/>
                    </a:lnTo>
                    <a:lnTo>
                      <a:pt x="717" y="99"/>
                    </a:lnTo>
                    <a:lnTo>
                      <a:pt x="717" y="98"/>
                    </a:lnTo>
                    <a:lnTo>
                      <a:pt x="716" y="98"/>
                    </a:lnTo>
                    <a:lnTo>
                      <a:pt x="716" y="97"/>
                    </a:lnTo>
                    <a:lnTo>
                      <a:pt x="716" y="96"/>
                    </a:lnTo>
                    <a:lnTo>
                      <a:pt x="717" y="94"/>
                    </a:lnTo>
                    <a:lnTo>
                      <a:pt x="717" y="92"/>
                    </a:lnTo>
                    <a:lnTo>
                      <a:pt x="716" y="91"/>
                    </a:lnTo>
                    <a:lnTo>
                      <a:pt x="716" y="90"/>
                    </a:lnTo>
                    <a:lnTo>
                      <a:pt x="716" y="88"/>
                    </a:lnTo>
                    <a:lnTo>
                      <a:pt x="714" y="84"/>
                    </a:lnTo>
                    <a:lnTo>
                      <a:pt x="714" y="87"/>
                    </a:lnTo>
                    <a:lnTo>
                      <a:pt x="714" y="89"/>
                    </a:lnTo>
                    <a:lnTo>
                      <a:pt x="714" y="91"/>
                    </a:lnTo>
                    <a:lnTo>
                      <a:pt x="711" y="91"/>
                    </a:lnTo>
                    <a:lnTo>
                      <a:pt x="709" y="91"/>
                    </a:lnTo>
                    <a:lnTo>
                      <a:pt x="707" y="91"/>
                    </a:lnTo>
                    <a:lnTo>
                      <a:pt x="707" y="91"/>
                    </a:lnTo>
                    <a:lnTo>
                      <a:pt x="705" y="88"/>
                    </a:lnTo>
                    <a:lnTo>
                      <a:pt x="705" y="86"/>
                    </a:lnTo>
                    <a:lnTo>
                      <a:pt x="705" y="85"/>
                    </a:lnTo>
                    <a:lnTo>
                      <a:pt x="706" y="86"/>
                    </a:lnTo>
                    <a:lnTo>
                      <a:pt x="707" y="84"/>
                    </a:lnTo>
                    <a:lnTo>
                      <a:pt x="707" y="84"/>
                    </a:lnTo>
                    <a:lnTo>
                      <a:pt x="704" y="84"/>
                    </a:lnTo>
                    <a:lnTo>
                      <a:pt x="703" y="85"/>
                    </a:lnTo>
                    <a:lnTo>
                      <a:pt x="703" y="86"/>
                    </a:lnTo>
                    <a:lnTo>
                      <a:pt x="703" y="87"/>
                    </a:lnTo>
                    <a:lnTo>
                      <a:pt x="702" y="86"/>
                    </a:lnTo>
                    <a:lnTo>
                      <a:pt x="701" y="85"/>
                    </a:lnTo>
                    <a:lnTo>
                      <a:pt x="700" y="84"/>
                    </a:lnTo>
                    <a:lnTo>
                      <a:pt x="697" y="85"/>
                    </a:lnTo>
                    <a:lnTo>
                      <a:pt x="697" y="87"/>
                    </a:lnTo>
                    <a:lnTo>
                      <a:pt x="696" y="88"/>
                    </a:lnTo>
                    <a:lnTo>
                      <a:pt x="696" y="90"/>
                    </a:lnTo>
                    <a:lnTo>
                      <a:pt x="696" y="92"/>
                    </a:lnTo>
                    <a:lnTo>
                      <a:pt x="697" y="92"/>
                    </a:lnTo>
                    <a:lnTo>
                      <a:pt x="696" y="91"/>
                    </a:lnTo>
                    <a:lnTo>
                      <a:pt x="696" y="91"/>
                    </a:lnTo>
                    <a:lnTo>
                      <a:pt x="697" y="91"/>
                    </a:lnTo>
                    <a:lnTo>
                      <a:pt x="699" y="91"/>
                    </a:lnTo>
                    <a:lnTo>
                      <a:pt x="699" y="91"/>
                    </a:lnTo>
                    <a:lnTo>
                      <a:pt x="701" y="90"/>
                    </a:lnTo>
                    <a:lnTo>
                      <a:pt x="701" y="89"/>
                    </a:lnTo>
                    <a:lnTo>
                      <a:pt x="703" y="90"/>
                    </a:lnTo>
                    <a:lnTo>
                      <a:pt x="703" y="91"/>
                    </a:lnTo>
                    <a:lnTo>
                      <a:pt x="700" y="93"/>
                    </a:lnTo>
                    <a:lnTo>
                      <a:pt x="699" y="94"/>
                    </a:lnTo>
                    <a:lnTo>
                      <a:pt x="699" y="94"/>
                    </a:lnTo>
                    <a:lnTo>
                      <a:pt x="696" y="96"/>
                    </a:lnTo>
                    <a:lnTo>
                      <a:pt x="696" y="96"/>
                    </a:lnTo>
                    <a:lnTo>
                      <a:pt x="693" y="94"/>
                    </a:lnTo>
                    <a:lnTo>
                      <a:pt x="695" y="96"/>
                    </a:lnTo>
                    <a:lnTo>
                      <a:pt x="694" y="96"/>
                    </a:lnTo>
                    <a:lnTo>
                      <a:pt x="694" y="95"/>
                    </a:lnTo>
                    <a:lnTo>
                      <a:pt x="694" y="96"/>
                    </a:lnTo>
                    <a:lnTo>
                      <a:pt x="693" y="97"/>
                    </a:lnTo>
                    <a:lnTo>
                      <a:pt x="690" y="98"/>
                    </a:lnTo>
                    <a:lnTo>
                      <a:pt x="688" y="98"/>
                    </a:lnTo>
                    <a:lnTo>
                      <a:pt x="688" y="99"/>
                    </a:lnTo>
                    <a:lnTo>
                      <a:pt x="689" y="100"/>
                    </a:lnTo>
                    <a:lnTo>
                      <a:pt x="687" y="99"/>
                    </a:lnTo>
                    <a:lnTo>
                      <a:pt x="685" y="102"/>
                    </a:lnTo>
                    <a:lnTo>
                      <a:pt x="685" y="101"/>
                    </a:lnTo>
                    <a:lnTo>
                      <a:pt x="681" y="101"/>
                    </a:lnTo>
                    <a:lnTo>
                      <a:pt x="681" y="102"/>
                    </a:lnTo>
                    <a:lnTo>
                      <a:pt x="678" y="101"/>
                    </a:lnTo>
                    <a:lnTo>
                      <a:pt x="677" y="102"/>
                    </a:lnTo>
                    <a:lnTo>
                      <a:pt x="678" y="103"/>
                    </a:lnTo>
                    <a:lnTo>
                      <a:pt x="678" y="105"/>
                    </a:lnTo>
                    <a:lnTo>
                      <a:pt x="681" y="106"/>
                    </a:lnTo>
                    <a:lnTo>
                      <a:pt x="681" y="107"/>
                    </a:lnTo>
                    <a:lnTo>
                      <a:pt x="678" y="105"/>
                    </a:lnTo>
                    <a:lnTo>
                      <a:pt x="677" y="105"/>
                    </a:lnTo>
                    <a:lnTo>
                      <a:pt x="676" y="106"/>
                    </a:lnTo>
                    <a:lnTo>
                      <a:pt x="675" y="106"/>
                    </a:lnTo>
                    <a:lnTo>
                      <a:pt x="674" y="108"/>
                    </a:lnTo>
                    <a:lnTo>
                      <a:pt x="674" y="109"/>
                    </a:lnTo>
                    <a:lnTo>
                      <a:pt x="672" y="109"/>
                    </a:lnTo>
                    <a:lnTo>
                      <a:pt x="668" y="113"/>
                    </a:lnTo>
                    <a:lnTo>
                      <a:pt x="669" y="112"/>
                    </a:lnTo>
                    <a:lnTo>
                      <a:pt x="668" y="112"/>
                    </a:lnTo>
                    <a:lnTo>
                      <a:pt x="667" y="112"/>
                    </a:lnTo>
                    <a:lnTo>
                      <a:pt x="667" y="113"/>
                    </a:lnTo>
                    <a:lnTo>
                      <a:pt x="667" y="113"/>
                    </a:lnTo>
                    <a:lnTo>
                      <a:pt x="666" y="112"/>
                    </a:lnTo>
                    <a:lnTo>
                      <a:pt x="668" y="109"/>
                    </a:lnTo>
                    <a:lnTo>
                      <a:pt x="669" y="109"/>
                    </a:lnTo>
                    <a:lnTo>
                      <a:pt x="670" y="109"/>
                    </a:lnTo>
                    <a:lnTo>
                      <a:pt x="670" y="108"/>
                    </a:lnTo>
                    <a:lnTo>
                      <a:pt x="672" y="108"/>
                    </a:lnTo>
                    <a:lnTo>
                      <a:pt x="674" y="107"/>
                    </a:lnTo>
                    <a:lnTo>
                      <a:pt x="678" y="98"/>
                    </a:lnTo>
                    <a:lnTo>
                      <a:pt x="678" y="98"/>
                    </a:lnTo>
                    <a:lnTo>
                      <a:pt x="681" y="98"/>
                    </a:lnTo>
                    <a:lnTo>
                      <a:pt x="681" y="96"/>
                    </a:lnTo>
                    <a:lnTo>
                      <a:pt x="682" y="94"/>
                    </a:lnTo>
                    <a:lnTo>
                      <a:pt x="682" y="92"/>
                    </a:lnTo>
                    <a:lnTo>
                      <a:pt x="686" y="92"/>
                    </a:lnTo>
                    <a:lnTo>
                      <a:pt x="688" y="92"/>
                    </a:lnTo>
                    <a:lnTo>
                      <a:pt x="688" y="93"/>
                    </a:lnTo>
                    <a:lnTo>
                      <a:pt x="691" y="87"/>
                    </a:lnTo>
                    <a:lnTo>
                      <a:pt x="691" y="86"/>
                    </a:lnTo>
                    <a:lnTo>
                      <a:pt x="694" y="84"/>
                    </a:lnTo>
                    <a:lnTo>
                      <a:pt x="696" y="83"/>
                    </a:lnTo>
                    <a:lnTo>
                      <a:pt x="698" y="80"/>
                    </a:lnTo>
                    <a:lnTo>
                      <a:pt x="698" y="78"/>
                    </a:lnTo>
                    <a:lnTo>
                      <a:pt x="700" y="76"/>
                    </a:lnTo>
                    <a:lnTo>
                      <a:pt x="700" y="76"/>
                    </a:lnTo>
                    <a:lnTo>
                      <a:pt x="700" y="75"/>
                    </a:lnTo>
                    <a:lnTo>
                      <a:pt x="702" y="74"/>
                    </a:lnTo>
                    <a:lnTo>
                      <a:pt x="703" y="74"/>
                    </a:lnTo>
                    <a:lnTo>
                      <a:pt x="702" y="73"/>
                    </a:lnTo>
                    <a:lnTo>
                      <a:pt x="703" y="73"/>
                    </a:lnTo>
                    <a:lnTo>
                      <a:pt x="703" y="73"/>
                    </a:lnTo>
                    <a:lnTo>
                      <a:pt x="704" y="73"/>
                    </a:lnTo>
                    <a:lnTo>
                      <a:pt x="704" y="72"/>
                    </a:lnTo>
                    <a:lnTo>
                      <a:pt x="705" y="72"/>
                    </a:lnTo>
                    <a:lnTo>
                      <a:pt x="707" y="70"/>
                    </a:lnTo>
                    <a:lnTo>
                      <a:pt x="708" y="72"/>
                    </a:lnTo>
                    <a:lnTo>
                      <a:pt x="708" y="70"/>
                    </a:lnTo>
                    <a:lnTo>
                      <a:pt x="709" y="69"/>
                    </a:lnTo>
                    <a:lnTo>
                      <a:pt x="708" y="69"/>
                    </a:lnTo>
                    <a:lnTo>
                      <a:pt x="711" y="68"/>
                    </a:lnTo>
                    <a:lnTo>
                      <a:pt x="710" y="67"/>
                    </a:lnTo>
                    <a:lnTo>
                      <a:pt x="710" y="66"/>
                    </a:lnTo>
                    <a:lnTo>
                      <a:pt x="712" y="65"/>
                    </a:lnTo>
                    <a:lnTo>
                      <a:pt x="712" y="66"/>
                    </a:lnTo>
                    <a:lnTo>
                      <a:pt x="713" y="65"/>
                    </a:lnTo>
                    <a:lnTo>
                      <a:pt x="714" y="65"/>
                    </a:lnTo>
                    <a:lnTo>
                      <a:pt x="714" y="65"/>
                    </a:lnTo>
                    <a:lnTo>
                      <a:pt x="714" y="64"/>
                    </a:lnTo>
                    <a:lnTo>
                      <a:pt x="714" y="63"/>
                    </a:lnTo>
                    <a:lnTo>
                      <a:pt x="715" y="63"/>
                    </a:lnTo>
                    <a:lnTo>
                      <a:pt x="716" y="62"/>
                    </a:lnTo>
                    <a:lnTo>
                      <a:pt x="717" y="61"/>
                    </a:lnTo>
                    <a:lnTo>
                      <a:pt x="717" y="59"/>
                    </a:lnTo>
                    <a:lnTo>
                      <a:pt x="718" y="58"/>
                    </a:lnTo>
                    <a:lnTo>
                      <a:pt x="718" y="58"/>
                    </a:lnTo>
                    <a:lnTo>
                      <a:pt x="718" y="56"/>
                    </a:lnTo>
                    <a:lnTo>
                      <a:pt x="718" y="56"/>
                    </a:lnTo>
                    <a:lnTo>
                      <a:pt x="718" y="54"/>
                    </a:lnTo>
                    <a:lnTo>
                      <a:pt x="719" y="54"/>
                    </a:lnTo>
                    <a:lnTo>
                      <a:pt x="718" y="53"/>
                    </a:lnTo>
                    <a:lnTo>
                      <a:pt x="717" y="53"/>
                    </a:lnTo>
                    <a:lnTo>
                      <a:pt x="716" y="51"/>
                    </a:lnTo>
                    <a:lnTo>
                      <a:pt x="716" y="50"/>
                    </a:lnTo>
                    <a:lnTo>
                      <a:pt x="715" y="51"/>
                    </a:lnTo>
                    <a:lnTo>
                      <a:pt x="714" y="51"/>
                    </a:lnTo>
                    <a:lnTo>
                      <a:pt x="714" y="51"/>
                    </a:lnTo>
                    <a:lnTo>
                      <a:pt x="714" y="51"/>
                    </a:lnTo>
                    <a:lnTo>
                      <a:pt x="714" y="51"/>
                    </a:lnTo>
                    <a:lnTo>
                      <a:pt x="714" y="49"/>
                    </a:lnTo>
                    <a:lnTo>
                      <a:pt x="714" y="48"/>
                    </a:lnTo>
                    <a:lnTo>
                      <a:pt x="712" y="47"/>
                    </a:lnTo>
                    <a:lnTo>
                      <a:pt x="711" y="47"/>
                    </a:lnTo>
                    <a:lnTo>
                      <a:pt x="712" y="46"/>
                    </a:lnTo>
                    <a:lnTo>
                      <a:pt x="713" y="46"/>
                    </a:lnTo>
                    <a:lnTo>
                      <a:pt x="714" y="48"/>
                    </a:lnTo>
                    <a:lnTo>
                      <a:pt x="717" y="50"/>
                    </a:lnTo>
                    <a:lnTo>
                      <a:pt x="717" y="51"/>
                    </a:lnTo>
                    <a:lnTo>
                      <a:pt x="717" y="51"/>
                    </a:lnTo>
                    <a:lnTo>
                      <a:pt x="719" y="47"/>
                    </a:lnTo>
                    <a:lnTo>
                      <a:pt x="719" y="43"/>
                    </a:lnTo>
                    <a:lnTo>
                      <a:pt x="718" y="44"/>
                    </a:lnTo>
                    <a:lnTo>
                      <a:pt x="717" y="43"/>
                    </a:lnTo>
                    <a:lnTo>
                      <a:pt x="717" y="41"/>
                    </a:lnTo>
                    <a:lnTo>
                      <a:pt x="717" y="40"/>
                    </a:lnTo>
                    <a:lnTo>
                      <a:pt x="716" y="37"/>
                    </a:lnTo>
                    <a:lnTo>
                      <a:pt x="714" y="37"/>
                    </a:lnTo>
                    <a:lnTo>
                      <a:pt x="715" y="39"/>
                    </a:lnTo>
                    <a:lnTo>
                      <a:pt x="714" y="40"/>
                    </a:lnTo>
                    <a:lnTo>
                      <a:pt x="714" y="40"/>
                    </a:lnTo>
                    <a:lnTo>
                      <a:pt x="714" y="40"/>
                    </a:lnTo>
                    <a:lnTo>
                      <a:pt x="713" y="38"/>
                    </a:lnTo>
                    <a:lnTo>
                      <a:pt x="712" y="37"/>
                    </a:lnTo>
                    <a:lnTo>
                      <a:pt x="713" y="36"/>
                    </a:lnTo>
                    <a:lnTo>
                      <a:pt x="713" y="35"/>
                    </a:lnTo>
                    <a:lnTo>
                      <a:pt x="710" y="33"/>
                    </a:lnTo>
                    <a:lnTo>
                      <a:pt x="710" y="33"/>
                    </a:lnTo>
                    <a:lnTo>
                      <a:pt x="710" y="32"/>
                    </a:lnTo>
                    <a:lnTo>
                      <a:pt x="708" y="29"/>
                    </a:lnTo>
                    <a:lnTo>
                      <a:pt x="706" y="28"/>
                    </a:lnTo>
                    <a:lnTo>
                      <a:pt x="707" y="27"/>
                    </a:lnTo>
                    <a:lnTo>
                      <a:pt x="706" y="27"/>
                    </a:lnTo>
                    <a:lnTo>
                      <a:pt x="705" y="26"/>
                    </a:lnTo>
                    <a:lnTo>
                      <a:pt x="704" y="27"/>
                    </a:lnTo>
                    <a:lnTo>
                      <a:pt x="704" y="26"/>
                    </a:lnTo>
                    <a:lnTo>
                      <a:pt x="704" y="25"/>
                    </a:lnTo>
                    <a:lnTo>
                      <a:pt x="703" y="25"/>
                    </a:lnTo>
                    <a:lnTo>
                      <a:pt x="699" y="25"/>
                    </a:lnTo>
                    <a:lnTo>
                      <a:pt x="698" y="26"/>
                    </a:lnTo>
                    <a:lnTo>
                      <a:pt x="697" y="26"/>
                    </a:lnTo>
                    <a:lnTo>
                      <a:pt x="696" y="26"/>
                    </a:lnTo>
                    <a:lnTo>
                      <a:pt x="695" y="25"/>
                    </a:lnTo>
                    <a:lnTo>
                      <a:pt x="693" y="25"/>
                    </a:lnTo>
                    <a:lnTo>
                      <a:pt x="692" y="25"/>
                    </a:lnTo>
                    <a:lnTo>
                      <a:pt x="690" y="26"/>
                    </a:lnTo>
                    <a:lnTo>
                      <a:pt x="689" y="25"/>
                    </a:lnTo>
                    <a:lnTo>
                      <a:pt x="688" y="26"/>
                    </a:lnTo>
                    <a:lnTo>
                      <a:pt x="688" y="25"/>
                    </a:lnTo>
                    <a:lnTo>
                      <a:pt x="688" y="25"/>
                    </a:lnTo>
                    <a:lnTo>
                      <a:pt x="688" y="25"/>
                    </a:lnTo>
                    <a:lnTo>
                      <a:pt x="688" y="25"/>
                    </a:lnTo>
                    <a:lnTo>
                      <a:pt x="688" y="25"/>
                    </a:lnTo>
                    <a:lnTo>
                      <a:pt x="687" y="25"/>
                    </a:lnTo>
                    <a:lnTo>
                      <a:pt x="686" y="27"/>
                    </a:lnTo>
                    <a:lnTo>
                      <a:pt x="687" y="27"/>
                    </a:lnTo>
                    <a:lnTo>
                      <a:pt x="687" y="28"/>
                    </a:lnTo>
                    <a:lnTo>
                      <a:pt x="686" y="28"/>
                    </a:lnTo>
                    <a:lnTo>
                      <a:pt x="686" y="29"/>
                    </a:lnTo>
                    <a:lnTo>
                      <a:pt x="685" y="30"/>
                    </a:lnTo>
                    <a:lnTo>
                      <a:pt x="685" y="31"/>
                    </a:lnTo>
                    <a:lnTo>
                      <a:pt x="684" y="30"/>
                    </a:lnTo>
                    <a:lnTo>
                      <a:pt x="684" y="32"/>
                    </a:lnTo>
                    <a:lnTo>
                      <a:pt x="681" y="32"/>
                    </a:lnTo>
                    <a:lnTo>
                      <a:pt x="681" y="32"/>
                    </a:lnTo>
                    <a:lnTo>
                      <a:pt x="679" y="32"/>
                    </a:lnTo>
                    <a:lnTo>
                      <a:pt x="677" y="32"/>
                    </a:lnTo>
                    <a:lnTo>
                      <a:pt x="677" y="31"/>
                    </a:lnTo>
                    <a:lnTo>
                      <a:pt x="677" y="31"/>
                    </a:lnTo>
                    <a:lnTo>
                      <a:pt x="678" y="29"/>
                    </a:lnTo>
                    <a:lnTo>
                      <a:pt x="679" y="30"/>
                    </a:lnTo>
                    <a:lnTo>
                      <a:pt x="680" y="27"/>
                    </a:lnTo>
                    <a:lnTo>
                      <a:pt x="681" y="26"/>
                    </a:lnTo>
                    <a:lnTo>
                      <a:pt x="681" y="25"/>
                    </a:lnTo>
                    <a:lnTo>
                      <a:pt x="682" y="25"/>
                    </a:lnTo>
                    <a:lnTo>
                      <a:pt x="683" y="22"/>
                    </a:lnTo>
                    <a:lnTo>
                      <a:pt x="683" y="22"/>
                    </a:lnTo>
                    <a:lnTo>
                      <a:pt x="682" y="22"/>
                    </a:lnTo>
                    <a:lnTo>
                      <a:pt x="683" y="21"/>
                    </a:lnTo>
                    <a:lnTo>
                      <a:pt x="684" y="22"/>
                    </a:lnTo>
                    <a:lnTo>
                      <a:pt x="684" y="21"/>
                    </a:lnTo>
                    <a:lnTo>
                      <a:pt x="683" y="20"/>
                    </a:lnTo>
                    <a:lnTo>
                      <a:pt x="683" y="19"/>
                    </a:lnTo>
                    <a:lnTo>
                      <a:pt x="683" y="19"/>
                    </a:lnTo>
                    <a:lnTo>
                      <a:pt x="681" y="18"/>
                    </a:lnTo>
                    <a:lnTo>
                      <a:pt x="680" y="18"/>
                    </a:lnTo>
                    <a:lnTo>
                      <a:pt x="679" y="18"/>
                    </a:lnTo>
                    <a:lnTo>
                      <a:pt x="678" y="18"/>
                    </a:lnTo>
                    <a:lnTo>
                      <a:pt x="677" y="18"/>
                    </a:lnTo>
                    <a:lnTo>
                      <a:pt x="676" y="17"/>
                    </a:lnTo>
                    <a:lnTo>
                      <a:pt x="674" y="18"/>
                    </a:lnTo>
                    <a:lnTo>
                      <a:pt x="675" y="17"/>
                    </a:lnTo>
                    <a:lnTo>
                      <a:pt x="675" y="15"/>
                    </a:lnTo>
                    <a:lnTo>
                      <a:pt x="674" y="17"/>
                    </a:lnTo>
                    <a:lnTo>
                      <a:pt x="672" y="17"/>
                    </a:lnTo>
                    <a:lnTo>
                      <a:pt x="667" y="20"/>
                    </a:lnTo>
                    <a:lnTo>
                      <a:pt x="668" y="18"/>
                    </a:lnTo>
                    <a:lnTo>
                      <a:pt x="669" y="18"/>
                    </a:lnTo>
                    <a:lnTo>
                      <a:pt x="671" y="14"/>
                    </a:lnTo>
                    <a:lnTo>
                      <a:pt x="672" y="12"/>
                    </a:lnTo>
                    <a:lnTo>
                      <a:pt x="674" y="12"/>
                    </a:lnTo>
                    <a:lnTo>
                      <a:pt x="674" y="11"/>
                    </a:lnTo>
                    <a:lnTo>
                      <a:pt x="674" y="10"/>
                    </a:lnTo>
                    <a:lnTo>
                      <a:pt x="676" y="10"/>
                    </a:lnTo>
                    <a:lnTo>
                      <a:pt x="677" y="11"/>
                    </a:lnTo>
                    <a:lnTo>
                      <a:pt x="676" y="9"/>
                    </a:lnTo>
                    <a:lnTo>
                      <a:pt x="674" y="5"/>
                    </a:lnTo>
                    <a:lnTo>
                      <a:pt x="674" y="4"/>
                    </a:lnTo>
                    <a:lnTo>
                      <a:pt x="673" y="6"/>
                    </a:lnTo>
                    <a:lnTo>
                      <a:pt x="671" y="5"/>
                    </a:lnTo>
                    <a:lnTo>
                      <a:pt x="670" y="4"/>
                    </a:lnTo>
                    <a:lnTo>
                      <a:pt x="668" y="1"/>
                    </a:lnTo>
                    <a:lnTo>
                      <a:pt x="667" y="3"/>
                    </a:lnTo>
                    <a:lnTo>
                      <a:pt x="667" y="2"/>
                    </a:lnTo>
                    <a:lnTo>
                      <a:pt x="667" y="2"/>
                    </a:lnTo>
                    <a:lnTo>
                      <a:pt x="667" y="1"/>
                    </a:lnTo>
                    <a:lnTo>
                      <a:pt x="666" y="0"/>
                    </a:lnTo>
                    <a:lnTo>
                      <a:pt x="665" y="1"/>
                    </a:lnTo>
                    <a:lnTo>
                      <a:pt x="663" y="2"/>
                    </a:lnTo>
                    <a:lnTo>
                      <a:pt x="663" y="3"/>
                    </a:lnTo>
                    <a:lnTo>
                      <a:pt x="662" y="3"/>
                    </a:lnTo>
                    <a:lnTo>
                      <a:pt x="659" y="3"/>
                    </a:lnTo>
                    <a:lnTo>
                      <a:pt x="659" y="4"/>
                    </a:lnTo>
                    <a:lnTo>
                      <a:pt x="656" y="10"/>
                    </a:lnTo>
                    <a:lnTo>
                      <a:pt x="655" y="11"/>
                    </a:lnTo>
                    <a:lnTo>
                      <a:pt x="652" y="13"/>
                    </a:lnTo>
                    <a:lnTo>
                      <a:pt x="652" y="14"/>
                    </a:lnTo>
                    <a:lnTo>
                      <a:pt x="650" y="18"/>
                    </a:lnTo>
                    <a:lnTo>
                      <a:pt x="649" y="18"/>
                    </a:lnTo>
                    <a:lnTo>
                      <a:pt x="650" y="19"/>
                    </a:lnTo>
                    <a:lnTo>
                      <a:pt x="649" y="20"/>
                    </a:lnTo>
                    <a:lnTo>
                      <a:pt x="649" y="20"/>
                    </a:lnTo>
                    <a:lnTo>
                      <a:pt x="649" y="21"/>
                    </a:lnTo>
                    <a:lnTo>
                      <a:pt x="648" y="23"/>
                    </a:lnTo>
                    <a:lnTo>
                      <a:pt x="648" y="23"/>
                    </a:lnTo>
                    <a:lnTo>
                      <a:pt x="648" y="24"/>
                    </a:lnTo>
                    <a:lnTo>
                      <a:pt x="649" y="25"/>
                    </a:lnTo>
                    <a:lnTo>
                      <a:pt x="650" y="25"/>
                    </a:lnTo>
                    <a:lnTo>
                      <a:pt x="650" y="27"/>
                    </a:lnTo>
                    <a:lnTo>
                      <a:pt x="651" y="27"/>
                    </a:lnTo>
                    <a:lnTo>
                      <a:pt x="651" y="28"/>
                    </a:lnTo>
                    <a:lnTo>
                      <a:pt x="649" y="27"/>
                    </a:lnTo>
                    <a:lnTo>
                      <a:pt x="649" y="26"/>
                    </a:lnTo>
                    <a:lnTo>
                      <a:pt x="649" y="29"/>
                    </a:lnTo>
                    <a:lnTo>
                      <a:pt x="649" y="29"/>
                    </a:lnTo>
                    <a:lnTo>
                      <a:pt x="649" y="29"/>
                    </a:lnTo>
                    <a:lnTo>
                      <a:pt x="645" y="32"/>
                    </a:lnTo>
                    <a:lnTo>
                      <a:pt x="643" y="32"/>
                    </a:lnTo>
                    <a:lnTo>
                      <a:pt x="641" y="32"/>
                    </a:lnTo>
                    <a:lnTo>
                      <a:pt x="637" y="31"/>
                    </a:lnTo>
                    <a:lnTo>
                      <a:pt x="637" y="32"/>
                    </a:lnTo>
                    <a:lnTo>
                      <a:pt x="637" y="33"/>
                    </a:lnTo>
                    <a:lnTo>
                      <a:pt x="638" y="33"/>
                    </a:lnTo>
                    <a:lnTo>
                      <a:pt x="638" y="34"/>
                    </a:lnTo>
                    <a:lnTo>
                      <a:pt x="639" y="34"/>
                    </a:lnTo>
                    <a:lnTo>
                      <a:pt x="640" y="35"/>
                    </a:lnTo>
                    <a:lnTo>
                      <a:pt x="640" y="36"/>
                    </a:lnTo>
                    <a:lnTo>
                      <a:pt x="641" y="36"/>
                    </a:lnTo>
                    <a:lnTo>
                      <a:pt x="642" y="36"/>
                    </a:lnTo>
                    <a:lnTo>
                      <a:pt x="642" y="37"/>
                    </a:lnTo>
                    <a:lnTo>
                      <a:pt x="641" y="39"/>
                    </a:lnTo>
                    <a:lnTo>
                      <a:pt x="641" y="40"/>
                    </a:lnTo>
                    <a:lnTo>
                      <a:pt x="641" y="42"/>
                    </a:lnTo>
                    <a:lnTo>
                      <a:pt x="640" y="41"/>
                    </a:lnTo>
                    <a:lnTo>
                      <a:pt x="640" y="40"/>
                    </a:lnTo>
                    <a:lnTo>
                      <a:pt x="640" y="40"/>
                    </a:lnTo>
                    <a:lnTo>
                      <a:pt x="638" y="39"/>
                    </a:lnTo>
                    <a:lnTo>
                      <a:pt x="638" y="39"/>
                    </a:lnTo>
                    <a:lnTo>
                      <a:pt x="638" y="37"/>
                    </a:lnTo>
                    <a:lnTo>
                      <a:pt x="638" y="37"/>
                    </a:lnTo>
                    <a:lnTo>
                      <a:pt x="636" y="37"/>
                    </a:lnTo>
                    <a:lnTo>
                      <a:pt x="636" y="36"/>
                    </a:lnTo>
                    <a:lnTo>
                      <a:pt x="635" y="36"/>
                    </a:lnTo>
                    <a:lnTo>
                      <a:pt x="632" y="39"/>
                    </a:lnTo>
                    <a:lnTo>
                      <a:pt x="632" y="40"/>
                    </a:lnTo>
                    <a:lnTo>
                      <a:pt x="632" y="40"/>
                    </a:lnTo>
                    <a:lnTo>
                      <a:pt x="632" y="40"/>
                    </a:lnTo>
                    <a:lnTo>
                      <a:pt x="631" y="40"/>
                    </a:lnTo>
                    <a:lnTo>
                      <a:pt x="630" y="40"/>
                    </a:lnTo>
                    <a:lnTo>
                      <a:pt x="630" y="41"/>
                    </a:lnTo>
                    <a:lnTo>
                      <a:pt x="630" y="41"/>
                    </a:lnTo>
                    <a:lnTo>
                      <a:pt x="630" y="42"/>
                    </a:lnTo>
                    <a:lnTo>
                      <a:pt x="631" y="43"/>
                    </a:lnTo>
                    <a:lnTo>
                      <a:pt x="630" y="43"/>
                    </a:lnTo>
                    <a:lnTo>
                      <a:pt x="629" y="43"/>
                    </a:lnTo>
                    <a:lnTo>
                      <a:pt x="627" y="43"/>
                    </a:lnTo>
                    <a:lnTo>
                      <a:pt x="627" y="43"/>
                    </a:lnTo>
                    <a:lnTo>
                      <a:pt x="627" y="42"/>
                    </a:lnTo>
                    <a:lnTo>
                      <a:pt x="627" y="43"/>
                    </a:lnTo>
                    <a:lnTo>
                      <a:pt x="626" y="44"/>
                    </a:lnTo>
                    <a:lnTo>
                      <a:pt x="625" y="44"/>
                    </a:lnTo>
                    <a:lnTo>
                      <a:pt x="623" y="45"/>
                    </a:lnTo>
                    <a:lnTo>
                      <a:pt x="623" y="45"/>
                    </a:lnTo>
                    <a:lnTo>
                      <a:pt x="624" y="43"/>
                    </a:lnTo>
                    <a:lnTo>
                      <a:pt x="624" y="43"/>
                    </a:lnTo>
                    <a:lnTo>
                      <a:pt x="623" y="43"/>
                    </a:lnTo>
                    <a:lnTo>
                      <a:pt x="623" y="42"/>
                    </a:lnTo>
                    <a:lnTo>
                      <a:pt x="623" y="43"/>
                    </a:lnTo>
                    <a:lnTo>
                      <a:pt x="621" y="43"/>
                    </a:lnTo>
                    <a:lnTo>
                      <a:pt x="620" y="45"/>
                    </a:lnTo>
                    <a:lnTo>
                      <a:pt x="619" y="45"/>
                    </a:lnTo>
                    <a:lnTo>
                      <a:pt x="619" y="44"/>
                    </a:lnTo>
                    <a:lnTo>
                      <a:pt x="621" y="42"/>
                    </a:lnTo>
                    <a:lnTo>
                      <a:pt x="621" y="40"/>
                    </a:lnTo>
                    <a:lnTo>
                      <a:pt x="619" y="39"/>
                    </a:lnTo>
                    <a:lnTo>
                      <a:pt x="617" y="39"/>
                    </a:lnTo>
                    <a:lnTo>
                      <a:pt x="616" y="40"/>
                    </a:lnTo>
                    <a:lnTo>
                      <a:pt x="616" y="40"/>
                    </a:lnTo>
                    <a:lnTo>
                      <a:pt x="613" y="40"/>
                    </a:lnTo>
                    <a:lnTo>
                      <a:pt x="613" y="40"/>
                    </a:lnTo>
                    <a:lnTo>
                      <a:pt x="612" y="41"/>
                    </a:lnTo>
                    <a:lnTo>
                      <a:pt x="611" y="40"/>
                    </a:lnTo>
                    <a:lnTo>
                      <a:pt x="609" y="40"/>
                    </a:lnTo>
                    <a:lnTo>
                      <a:pt x="608" y="40"/>
                    </a:lnTo>
                    <a:lnTo>
                      <a:pt x="609" y="41"/>
                    </a:lnTo>
                    <a:lnTo>
                      <a:pt x="609" y="41"/>
                    </a:lnTo>
                    <a:lnTo>
                      <a:pt x="606" y="42"/>
                    </a:lnTo>
                    <a:lnTo>
                      <a:pt x="606" y="41"/>
                    </a:lnTo>
                    <a:lnTo>
                      <a:pt x="606" y="40"/>
                    </a:lnTo>
                    <a:lnTo>
                      <a:pt x="605" y="41"/>
                    </a:lnTo>
                    <a:lnTo>
                      <a:pt x="605" y="42"/>
                    </a:lnTo>
                    <a:lnTo>
                      <a:pt x="604" y="41"/>
                    </a:lnTo>
                    <a:lnTo>
                      <a:pt x="604" y="41"/>
                    </a:lnTo>
                    <a:lnTo>
                      <a:pt x="604" y="43"/>
                    </a:lnTo>
                    <a:lnTo>
                      <a:pt x="604" y="43"/>
                    </a:lnTo>
                    <a:lnTo>
                      <a:pt x="605" y="43"/>
                    </a:lnTo>
                    <a:lnTo>
                      <a:pt x="606" y="43"/>
                    </a:lnTo>
                    <a:lnTo>
                      <a:pt x="606" y="44"/>
                    </a:lnTo>
                    <a:lnTo>
                      <a:pt x="606" y="44"/>
                    </a:lnTo>
                    <a:lnTo>
                      <a:pt x="606" y="43"/>
                    </a:lnTo>
                    <a:lnTo>
                      <a:pt x="607" y="43"/>
                    </a:lnTo>
                    <a:lnTo>
                      <a:pt x="607" y="43"/>
                    </a:lnTo>
                    <a:lnTo>
                      <a:pt x="607" y="44"/>
                    </a:lnTo>
                    <a:lnTo>
                      <a:pt x="607" y="45"/>
                    </a:lnTo>
                    <a:lnTo>
                      <a:pt x="598" y="48"/>
                    </a:lnTo>
                    <a:lnTo>
                      <a:pt x="597" y="48"/>
                    </a:lnTo>
                    <a:lnTo>
                      <a:pt x="597" y="49"/>
                    </a:lnTo>
                    <a:lnTo>
                      <a:pt x="597" y="50"/>
                    </a:lnTo>
                    <a:lnTo>
                      <a:pt x="595" y="50"/>
                    </a:lnTo>
                    <a:lnTo>
                      <a:pt x="594" y="51"/>
                    </a:lnTo>
                    <a:lnTo>
                      <a:pt x="593" y="50"/>
                    </a:lnTo>
                    <a:lnTo>
                      <a:pt x="590" y="51"/>
                    </a:lnTo>
                    <a:lnTo>
                      <a:pt x="589" y="51"/>
                    </a:lnTo>
                    <a:lnTo>
                      <a:pt x="588" y="52"/>
                    </a:lnTo>
                    <a:lnTo>
                      <a:pt x="588" y="54"/>
                    </a:lnTo>
                    <a:lnTo>
                      <a:pt x="587" y="54"/>
                    </a:lnTo>
                    <a:lnTo>
                      <a:pt x="587" y="54"/>
                    </a:lnTo>
                    <a:lnTo>
                      <a:pt x="586" y="55"/>
                    </a:lnTo>
                    <a:lnTo>
                      <a:pt x="586" y="55"/>
                    </a:lnTo>
                    <a:lnTo>
                      <a:pt x="586" y="55"/>
                    </a:lnTo>
                    <a:lnTo>
                      <a:pt x="587" y="56"/>
                    </a:lnTo>
                    <a:lnTo>
                      <a:pt x="585" y="57"/>
                    </a:lnTo>
                    <a:lnTo>
                      <a:pt x="584" y="58"/>
                    </a:lnTo>
                    <a:lnTo>
                      <a:pt x="583" y="58"/>
                    </a:lnTo>
                    <a:lnTo>
                      <a:pt x="583" y="59"/>
                    </a:lnTo>
                    <a:lnTo>
                      <a:pt x="581" y="60"/>
                    </a:lnTo>
                    <a:lnTo>
                      <a:pt x="581" y="61"/>
                    </a:lnTo>
                    <a:lnTo>
                      <a:pt x="581" y="62"/>
                    </a:lnTo>
                    <a:lnTo>
                      <a:pt x="581" y="62"/>
                    </a:lnTo>
                    <a:lnTo>
                      <a:pt x="580" y="62"/>
                    </a:lnTo>
                    <a:lnTo>
                      <a:pt x="579" y="62"/>
                    </a:lnTo>
                    <a:lnTo>
                      <a:pt x="576" y="61"/>
                    </a:lnTo>
                    <a:lnTo>
                      <a:pt x="575" y="62"/>
                    </a:lnTo>
                    <a:lnTo>
                      <a:pt x="577" y="64"/>
                    </a:lnTo>
                    <a:lnTo>
                      <a:pt x="580" y="64"/>
                    </a:lnTo>
                    <a:lnTo>
                      <a:pt x="579" y="65"/>
                    </a:lnTo>
                    <a:lnTo>
                      <a:pt x="578" y="65"/>
                    </a:lnTo>
                    <a:lnTo>
                      <a:pt x="577" y="65"/>
                    </a:lnTo>
                    <a:lnTo>
                      <a:pt x="577" y="65"/>
                    </a:lnTo>
                    <a:lnTo>
                      <a:pt x="576" y="65"/>
                    </a:lnTo>
                    <a:lnTo>
                      <a:pt x="576" y="65"/>
                    </a:lnTo>
                    <a:lnTo>
                      <a:pt x="575" y="69"/>
                    </a:lnTo>
                    <a:lnTo>
                      <a:pt x="574" y="69"/>
                    </a:lnTo>
                    <a:lnTo>
                      <a:pt x="574" y="70"/>
                    </a:lnTo>
                    <a:lnTo>
                      <a:pt x="574" y="71"/>
                    </a:lnTo>
                    <a:lnTo>
                      <a:pt x="573" y="72"/>
                    </a:lnTo>
                    <a:lnTo>
                      <a:pt x="572" y="70"/>
                    </a:lnTo>
                    <a:lnTo>
                      <a:pt x="572" y="69"/>
                    </a:lnTo>
                    <a:lnTo>
                      <a:pt x="571" y="69"/>
                    </a:lnTo>
                    <a:lnTo>
                      <a:pt x="569" y="68"/>
                    </a:lnTo>
                    <a:lnTo>
                      <a:pt x="569" y="68"/>
                    </a:lnTo>
                    <a:lnTo>
                      <a:pt x="570" y="69"/>
                    </a:lnTo>
                    <a:lnTo>
                      <a:pt x="569" y="70"/>
                    </a:lnTo>
                    <a:lnTo>
                      <a:pt x="569" y="71"/>
                    </a:lnTo>
                    <a:lnTo>
                      <a:pt x="569" y="71"/>
                    </a:lnTo>
                    <a:lnTo>
                      <a:pt x="569" y="72"/>
                    </a:lnTo>
                    <a:lnTo>
                      <a:pt x="572" y="72"/>
                    </a:lnTo>
                    <a:lnTo>
                      <a:pt x="572" y="73"/>
                    </a:lnTo>
                    <a:lnTo>
                      <a:pt x="573" y="73"/>
                    </a:lnTo>
                    <a:lnTo>
                      <a:pt x="573" y="74"/>
                    </a:lnTo>
                    <a:lnTo>
                      <a:pt x="573" y="75"/>
                    </a:lnTo>
                    <a:lnTo>
                      <a:pt x="573" y="75"/>
                    </a:lnTo>
                    <a:lnTo>
                      <a:pt x="573" y="76"/>
                    </a:lnTo>
                    <a:lnTo>
                      <a:pt x="572" y="75"/>
                    </a:lnTo>
                    <a:lnTo>
                      <a:pt x="572" y="76"/>
                    </a:lnTo>
                    <a:lnTo>
                      <a:pt x="570" y="76"/>
                    </a:lnTo>
                    <a:lnTo>
                      <a:pt x="570" y="76"/>
                    </a:lnTo>
                    <a:lnTo>
                      <a:pt x="569" y="76"/>
                    </a:lnTo>
                    <a:lnTo>
                      <a:pt x="569" y="77"/>
                    </a:lnTo>
                    <a:lnTo>
                      <a:pt x="569" y="78"/>
                    </a:lnTo>
                    <a:lnTo>
                      <a:pt x="570" y="79"/>
                    </a:lnTo>
                    <a:lnTo>
                      <a:pt x="573" y="80"/>
                    </a:lnTo>
                    <a:lnTo>
                      <a:pt x="574" y="84"/>
                    </a:lnTo>
                    <a:lnTo>
                      <a:pt x="575" y="84"/>
                    </a:lnTo>
                    <a:lnTo>
                      <a:pt x="575" y="84"/>
                    </a:lnTo>
                    <a:lnTo>
                      <a:pt x="573" y="84"/>
                    </a:lnTo>
                    <a:lnTo>
                      <a:pt x="573" y="84"/>
                    </a:lnTo>
                    <a:lnTo>
                      <a:pt x="573" y="85"/>
                    </a:lnTo>
                    <a:lnTo>
                      <a:pt x="573" y="85"/>
                    </a:lnTo>
                    <a:lnTo>
                      <a:pt x="573" y="86"/>
                    </a:lnTo>
                    <a:lnTo>
                      <a:pt x="574" y="86"/>
                    </a:lnTo>
                    <a:lnTo>
                      <a:pt x="574" y="87"/>
                    </a:lnTo>
                    <a:lnTo>
                      <a:pt x="572" y="87"/>
                    </a:lnTo>
                    <a:lnTo>
                      <a:pt x="570" y="87"/>
                    </a:lnTo>
                    <a:lnTo>
                      <a:pt x="569" y="88"/>
                    </a:lnTo>
                    <a:lnTo>
                      <a:pt x="568" y="88"/>
                    </a:lnTo>
                    <a:lnTo>
                      <a:pt x="567" y="88"/>
                    </a:lnTo>
                    <a:lnTo>
                      <a:pt x="567" y="90"/>
                    </a:lnTo>
                    <a:lnTo>
                      <a:pt x="565" y="91"/>
                    </a:lnTo>
                    <a:lnTo>
                      <a:pt x="564" y="90"/>
                    </a:lnTo>
                    <a:lnTo>
                      <a:pt x="564" y="90"/>
                    </a:lnTo>
                    <a:lnTo>
                      <a:pt x="563" y="89"/>
                    </a:lnTo>
                    <a:lnTo>
                      <a:pt x="552" y="91"/>
                    </a:lnTo>
                    <a:lnTo>
                      <a:pt x="551" y="91"/>
                    </a:lnTo>
                    <a:lnTo>
                      <a:pt x="550" y="91"/>
                    </a:lnTo>
                    <a:lnTo>
                      <a:pt x="548" y="91"/>
                    </a:lnTo>
                    <a:lnTo>
                      <a:pt x="544" y="92"/>
                    </a:lnTo>
                    <a:lnTo>
                      <a:pt x="544" y="93"/>
                    </a:lnTo>
                    <a:lnTo>
                      <a:pt x="544" y="93"/>
                    </a:lnTo>
                    <a:lnTo>
                      <a:pt x="543" y="92"/>
                    </a:lnTo>
                    <a:lnTo>
                      <a:pt x="542" y="93"/>
                    </a:lnTo>
                    <a:lnTo>
                      <a:pt x="542" y="94"/>
                    </a:lnTo>
                    <a:lnTo>
                      <a:pt x="540" y="94"/>
                    </a:lnTo>
                    <a:lnTo>
                      <a:pt x="540" y="94"/>
                    </a:lnTo>
                    <a:lnTo>
                      <a:pt x="540" y="95"/>
                    </a:lnTo>
                    <a:lnTo>
                      <a:pt x="541" y="95"/>
                    </a:lnTo>
                    <a:lnTo>
                      <a:pt x="541" y="95"/>
                    </a:lnTo>
                    <a:lnTo>
                      <a:pt x="542" y="95"/>
                    </a:lnTo>
                    <a:lnTo>
                      <a:pt x="541" y="96"/>
                    </a:lnTo>
                    <a:lnTo>
                      <a:pt x="540" y="97"/>
                    </a:lnTo>
                    <a:lnTo>
                      <a:pt x="540" y="98"/>
                    </a:lnTo>
                    <a:lnTo>
                      <a:pt x="540" y="97"/>
                    </a:lnTo>
                    <a:lnTo>
                      <a:pt x="539" y="98"/>
                    </a:lnTo>
                    <a:lnTo>
                      <a:pt x="540" y="98"/>
                    </a:lnTo>
                    <a:lnTo>
                      <a:pt x="540" y="99"/>
                    </a:lnTo>
                    <a:lnTo>
                      <a:pt x="540" y="100"/>
                    </a:lnTo>
                    <a:lnTo>
                      <a:pt x="539" y="101"/>
                    </a:lnTo>
                    <a:lnTo>
                      <a:pt x="540" y="102"/>
                    </a:lnTo>
                    <a:lnTo>
                      <a:pt x="540" y="102"/>
                    </a:lnTo>
                    <a:lnTo>
                      <a:pt x="541" y="103"/>
                    </a:lnTo>
                    <a:lnTo>
                      <a:pt x="542" y="103"/>
                    </a:lnTo>
                    <a:lnTo>
                      <a:pt x="542" y="105"/>
                    </a:lnTo>
                    <a:lnTo>
                      <a:pt x="543" y="105"/>
                    </a:lnTo>
                    <a:lnTo>
                      <a:pt x="543" y="106"/>
                    </a:lnTo>
                    <a:lnTo>
                      <a:pt x="542" y="107"/>
                    </a:lnTo>
                    <a:lnTo>
                      <a:pt x="542" y="108"/>
                    </a:lnTo>
                    <a:lnTo>
                      <a:pt x="541" y="109"/>
                    </a:lnTo>
                    <a:lnTo>
                      <a:pt x="541" y="111"/>
                    </a:lnTo>
                    <a:lnTo>
                      <a:pt x="542" y="112"/>
                    </a:lnTo>
                    <a:lnTo>
                      <a:pt x="542" y="113"/>
                    </a:lnTo>
                    <a:lnTo>
                      <a:pt x="543" y="115"/>
                    </a:lnTo>
                    <a:lnTo>
                      <a:pt x="543" y="116"/>
                    </a:lnTo>
                    <a:lnTo>
                      <a:pt x="547" y="117"/>
                    </a:lnTo>
                    <a:lnTo>
                      <a:pt x="549" y="118"/>
                    </a:lnTo>
                    <a:lnTo>
                      <a:pt x="550" y="118"/>
                    </a:lnTo>
                    <a:lnTo>
                      <a:pt x="551" y="120"/>
                    </a:lnTo>
                    <a:lnTo>
                      <a:pt x="550" y="121"/>
                    </a:lnTo>
                    <a:lnTo>
                      <a:pt x="550" y="121"/>
                    </a:lnTo>
                    <a:lnTo>
                      <a:pt x="551" y="122"/>
                    </a:lnTo>
                    <a:lnTo>
                      <a:pt x="551" y="122"/>
                    </a:lnTo>
                    <a:lnTo>
                      <a:pt x="552" y="124"/>
                    </a:lnTo>
                    <a:lnTo>
                      <a:pt x="553" y="124"/>
                    </a:lnTo>
                    <a:lnTo>
                      <a:pt x="555" y="125"/>
                    </a:lnTo>
                    <a:lnTo>
                      <a:pt x="556" y="126"/>
                    </a:lnTo>
                    <a:lnTo>
                      <a:pt x="556" y="125"/>
                    </a:lnTo>
                    <a:lnTo>
                      <a:pt x="558" y="128"/>
                    </a:lnTo>
                    <a:lnTo>
                      <a:pt x="557" y="131"/>
                    </a:lnTo>
                    <a:lnTo>
                      <a:pt x="556" y="132"/>
                    </a:lnTo>
                    <a:lnTo>
                      <a:pt x="556" y="135"/>
                    </a:lnTo>
                    <a:lnTo>
                      <a:pt x="555" y="135"/>
                    </a:lnTo>
                    <a:lnTo>
                      <a:pt x="555" y="137"/>
                    </a:lnTo>
                    <a:lnTo>
                      <a:pt x="555" y="138"/>
                    </a:lnTo>
                    <a:lnTo>
                      <a:pt x="557" y="141"/>
                    </a:lnTo>
                    <a:lnTo>
                      <a:pt x="558" y="147"/>
                    </a:lnTo>
                    <a:lnTo>
                      <a:pt x="558" y="150"/>
                    </a:lnTo>
                    <a:lnTo>
                      <a:pt x="557" y="152"/>
                    </a:lnTo>
                    <a:lnTo>
                      <a:pt x="555" y="152"/>
                    </a:lnTo>
                    <a:lnTo>
                      <a:pt x="554" y="152"/>
                    </a:lnTo>
                    <a:lnTo>
                      <a:pt x="554" y="153"/>
                    </a:lnTo>
                    <a:lnTo>
                      <a:pt x="555" y="154"/>
                    </a:lnTo>
                    <a:lnTo>
                      <a:pt x="555" y="155"/>
                    </a:lnTo>
                    <a:lnTo>
                      <a:pt x="552" y="154"/>
                    </a:lnTo>
                    <a:lnTo>
                      <a:pt x="551" y="154"/>
                    </a:lnTo>
                    <a:lnTo>
                      <a:pt x="550" y="153"/>
                    </a:lnTo>
                    <a:lnTo>
                      <a:pt x="550" y="147"/>
                    </a:lnTo>
                    <a:lnTo>
                      <a:pt x="551" y="144"/>
                    </a:lnTo>
                    <a:lnTo>
                      <a:pt x="550" y="144"/>
                    </a:lnTo>
                    <a:lnTo>
                      <a:pt x="550" y="137"/>
                    </a:lnTo>
                    <a:lnTo>
                      <a:pt x="551" y="135"/>
                    </a:lnTo>
                    <a:lnTo>
                      <a:pt x="554" y="133"/>
                    </a:lnTo>
                    <a:lnTo>
                      <a:pt x="554" y="130"/>
                    </a:lnTo>
                    <a:lnTo>
                      <a:pt x="555" y="130"/>
                    </a:lnTo>
                    <a:lnTo>
                      <a:pt x="555" y="128"/>
                    </a:lnTo>
                    <a:lnTo>
                      <a:pt x="553" y="127"/>
                    </a:lnTo>
                    <a:lnTo>
                      <a:pt x="547" y="128"/>
                    </a:lnTo>
                    <a:lnTo>
                      <a:pt x="546" y="127"/>
                    </a:lnTo>
                    <a:lnTo>
                      <a:pt x="544" y="126"/>
                    </a:lnTo>
                    <a:lnTo>
                      <a:pt x="544" y="127"/>
                    </a:lnTo>
                    <a:lnTo>
                      <a:pt x="542" y="123"/>
                    </a:lnTo>
                    <a:lnTo>
                      <a:pt x="542" y="122"/>
                    </a:lnTo>
                    <a:lnTo>
                      <a:pt x="537" y="119"/>
                    </a:lnTo>
                    <a:lnTo>
                      <a:pt x="536" y="117"/>
                    </a:lnTo>
                    <a:lnTo>
                      <a:pt x="533" y="116"/>
                    </a:lnTo>
                    <a:lnTo>
                      <a:pt x="526" y="116"/>
                    </a:lnTo>
                    <a:lnTo>
                      <a:pt x="525" y="119"/>
                    </a:lnTo>
                    <a:lnTo>
                      <a:pt x="523" y="120"/>
                    </a:lnTo>
                    <a:lnTo>
                      <a:pt x="522" y="121"/>
                    </a:lnTo>
                    <a:lnTo>
                      <a:pt x="525" y="121"/>
                    </a:lnTo>
                    <a:lnTo>
                      <a:pt x="527" y="123"/>
                    </a:lnTo>
                    <a:lnTo>
                      <a:pt x="526" y="124"/>
                    </a:lnTo>
                    <a:lnTo>
                      <a:pt x="525" y="125"/>
                    </a:lnTo>
                    <a:lnTo>
                      <a:pt x="523" y="126"/>
                    </a:lnTo>
                    <a:lnTo>
                      <a:pt x="521" y="127"/>
                    </a:lnTo>
                    <a:lnTo>
                      <a:pt x="520" y="127"/>
                    </a:lnTo>
                    <a:lnTo>
                      <a:pt x="520" y="126"/>
                    </a:lnTo>
                    <a:lnTo>
                      <a:pt x="517" y="123"/>
                    </a:lnTo>
                    <a:lnTo>
                      <a:pt x="516" y="123"/>
                    </a:lnTo>
                    <a:lnTo>
                      <a:pt x="515" y="124"/>
                    </a:lnTo>
                    <a:lnTo>
                      <a:pt x="516" y="125"/>
                    </a:lnTo>
                    <a:lnTo>
                      <a:pt x="517" y="130"/>
                    </a:lnTo>
                    <a:lnTo>
                      <a:pt x="518" y="131"/>
                    </a:lnTo>
                    <a:lnTo>
                      <a:pt x="520" y="132"/>
                    </a:lnTo>
                    <a:lnTo>
                      <a:pt x="521" y="133"/>
                    </a:lnTo>
                    <a:lnTo>
                      <a:pt x="522" y="134"/>
                    </a:lnTo>
                    <a:lnTo>
                      <a:pt x="523" y="135"/>
                    </a:lnTo>
                    <a:lnTo>
                      <a:pt x="524" y="135"/>
                    </a:lnTo>
                    <a:lnTo>
                      <a:pt x="525" y="135"/>
                    </a:lnTo>
                    <a:lnTo>
                      <a:pt x="525" y="133"/>
                    </a:lnTo>
                    <a:lnTo>
                      <a:pt x="525" y="135"/>
                    </a:lnTo>
                    <a:lnTo>
                      <a:pt x="525" y="135"/>
                    </a:lnTo>
                    <a:lnTo>
                      <a:pt x="527" y="135"/>
                    </a:lnTo>
                    <a:lnTo>
                      <a:pt x="527" y="138"/>
                    </a:lnTo>
                    <a:lnTo>
                      <a:pt x="529" y="139"/>
                    </a:lnTo>
                    <a:lnTo>
                      <a:pt x="529" y="141"/>
                    </a:lnTo>
                    <a:lnTo>
                      <a:pt x="527" y="140"/>
                    </a:lnTo>
                    <a:lnTo>
                      <a:pt x="525" y="140"/>
                    </a:lnTo>
                    <a:lnTo>
                      <a:pt x="525" y="139"/>
                    </a:lnTo>
                    <a:lnTo>
                      <a:pt x="525" y="138"/>
                    </a:lnTo>
                    <a:lnTo>
                      <a:pt x="524" y="137"/>
                    </a:lnTo>
                    <a:lnTo>
                      <a:pt x="512" y="135"/>
                    </a:lnTo>
                    <a:lnTo>
                      <a:pt x="511" y="132"/>
                    </a:lnTo>
                    <a:lnTo>
                      <a:pt x="511" y="132"/>
                    </a:lnTo>
                    <a:lnTo>
                      <a:pt x="512" y="132"/>
                    </a:lnTo>
                    <a:lnTo>
                      <a:pt x="512" y="129"/>
                    </a:lnTo>
                    <a:lnTo>
                      <a:pt x="511" y="127"/>
                    </a:lnTo>
                    <a:lnTo>
                      <a:pt x="511" y="126"/>
                    </a:lnTo>
                    <a:lnTo>
                      <a:pt x="511" y="124"/>
                    </a:lnTo>
                    <a:lnTo>
                      <a:pt x="511" y="122"/>
                    </a:lnTo>
                    <a:lnTo>
                      <a:pt x="511" y="121"/>
                    </a:lnTo>
                    <a:lnTo>
                      <a:pt x="513" y="117"/>
                    </a:lnTo>
                    <a:lnTo>
                      <a:pt x="512" y="113"/>
                    </a:lnTo>
                    <a:lnTo>
                      <a:pt x="513" y="113"/>
                    </a:lnTo>
                    <a:lnTo>
                      <a:pt x="512" y="111"/>
                    </a:lnTo>
                    <a:lnTo>
                      <a:pt x="511" y="110"/>
                    </a:lnTo>
                    <a:lnTo>
                      <a:pt x="512" y="109"/>
                    </a:lnTo>
                    <a:lnTo>
                      <a:pt x="510" y="108"/>
                    </a:lnTo>
                    <a:lnTo>
                      <a:pt x="510" y="107"/>
                    </a:lnTo>
                    <a:lnTo>
                      <a:pt x="508" y="108"/>
                    </a:lnTo>
                    <a:lnTo>
                      <a:pt x="508" y="109"/>
                    </a:lnTo>
                    <a:lnTo>
                      <a:pt x="509" y="111"/>
                    </a:lnTo>
                    <a:lnTo>
                      <a:pt x="510" y="117"/>
                    </a:lnTo>
                    <a:lnTo>
                      <a:pt x="509" y="119"/>
                    </a:lnTo>
                    <a:lnTo>
                      <a:pt x="500" y="125"/>
                    </a:lnTo>
                    <a:lnTo>
                      <a:pt x="500" y="127"/>
                    </a:lnTo>
                    <a:lnTo>
                      <a:pt x="500" y="128"/>
                    </a:lnTo>
                    <a:lnTo>
                      <a:pt x="499" y="131"/>
                    </a:lnTo>
                    <a:lnTo>
                      <a:pt x="499" y="131"/>
                    </a:lnTo>
                    <a:lnTo>
                      <a:pt x="503" y="138"/>
                    </a:lnTo>
                    <a:lnTo>
                      <a:pt x="503" y="141"/>
                    </a:lnTo>
                    <a:lnTo>
                      <a:pt x="506" y="145"/>
                    </a:lnTo>
                    <a:lnTo>
                      <a:pt x="504" y="151"/>
                    </a:lnTo>
                    <a:lnTo>
                      <a:pt x="503" y="153"/>
                    </a:lnTo>
                    <a:lnTo>
                      <a:pt x="503" y="156"/>
                    </a:lnTo>
                    <a:lnTo>
                      <a:pt x="502" y="157"/>
                    </a:lnTo>
                    <a:lnTo>
                      <a:pt x="502" y="160"/>
                    </a:lnTo>
                    <a:lnTo>
                      <a:pt x="503" y="164"/>
                    </a:lnTo>
                    <a:lnTo>
                      <a:pt x="503" y="169"/>
                    </a:lnTo>
                    <a:lnTo>
                      <a:pt x="503" y="171"/>
                    </a:lnTo>
                    <a:lnTo>
                      <a:pt x="504" y="171"/>
                    </a:lnTo>
                    <a:lnTo>
                      <a:pt x="507" y="170"/>
                    </a:lnTo>
                    <a:lnTo>
                      <a:pt x="507" y="170"/>
                    </a:lnTo>
                    <a:lnTo>
                      <a:pt x="511" y="171"/>
                    </a:lnTo>
                    <a:lnTo>
                      <a:pt x="511" y="170"/>
                    </a:lnTo>
                    <a:lnTo>
                      <a:pt x="513" y="168"/>
                    </a:lnTo>
                    <a:lnTo>
                      <a:pt x="515" y="168"/>
                    </a:lnTo>
                    <a:lnTo>
                      <a:pt x="524" y="174"/>
                    </a:lnTo>
                    <a:lnTo>
                      <a:pt x="525" y="175"/>
                    </a:lnTo>
                    <a:lnTo>
                      <a:pt x="525" y="178"/>
                    </a:lnTo>
                    <a:lnTo>
                      <a:pt x="526" y="182"/>
                    </a:lnTo>
                    <a:lnTo>
                      <a:pt x="527" y="182"/>
                    </a:lnTo>
                    <a:lnTo>
                      <a:pt x="527" y="183"/>
                    </a:lnTo>
                    <a:lnTo>
                      <a:pt x="526" y="184"/>
                    </a:lnTo>
                    <a:lnTo>
                      <a:pt x="525" y="184"/>
                    </a:lnTo>
                    <a:lnTo>
                      <a:pt x="524" y="185"/>
                    </a:lnTo>
                    <a:lnTo>
                      <a:pt x="523" y="186"/>
                    </a:lnTo>
                    <a:lnTo>
                      <a:pt x="524" y="190"/>
                    </a:lnTo>
                    <a:lnTo>
                      <a:pt x="524" y="191"/>
                    </a:lnTo>
                    <a:lnTo>
                      <a:pt x="525" y="191"/>
                    </a:lnTo>
                    <a:lnTo>
                      <a:pt x="527" y="192"/>
                    </a:lnTo>
                    <a:lnTo>
                      <a:pt x="529" y="192"/>
                    </a:lnTo>
                    <a:lnTo>
                      <a:pt x="531" y="193"/>
                    </a:lnTo>
                    <a:lnTo>
                      <a:pt x="531" y="193"/>
                    </a:lnTo>
                    <a:lnTo>
                      <a:pt x="528" y="194"/>
                    </a:lnTo>
                    <a:lnTo>
                      <a:pt x="527" y="193"/>
                    </a:lnTo>
                    <a:lnTo>
                      <a:pt x="525" y="193"/>
                    </a:lnTo>
                    <a:lnTo>
                      <a:pt x="524" y="192"/>
                    </a:lnTo>
                    <a:lnTo>
                      <a:pt x="521" y="191"/>
                    </a:lnTo>
                    <a:lnTo>
                      <a:pt x="521" y="190"/>
                    </a:lnTo>
                    <a:lnTo>
                      <a:pt x="521" y="189"/>
                    </a:lnTo>
                    <a:lnTo>
                      <a:pt x="522" y="185"/>
                    </a:lnTo>
                    <a:lnTo>
                      <a:pt x="523" y="184"/>
                    </a:lnTo>
                    <a:lnTo>
                      <a:pt x="522" y="184"/>
                    </a:lnTo>
                    <a:lnTo>
                      <a:pt x="521" y="184"/>
                    </a:lnTo>
                    <a:lnTo>
                      <a:pt x="521" y="183"/>
                    </a:lnTo>
                    <a:lnTo>
                      <a:pt x="522" y="182"/>
                    </a:lnTo>
                    <a:lnTo>
                      <a:pt x="522" y="182"/>
                    </a:lnTo>
                    <a:lnTo>
                      <a:pt x="522" y="181"/>
                    </a:lnTo>
                    <a:lnTo>
                      <a:pt x="522" y="180"/>
                    </a:lnTo>
                    <a:lnTo>
                      <a:pt x="522" y="179"/>
                    </a:lnTo>
                    <a:lnTo>
                      <a:pt x="521" y="178"/>
                    </a:lnTo>
                    <a:lnTo>
                      <a:pt x="521" y="178"/>
                    </a:lnTo>
                    <a:lnTo>
                      <a:pt x="520" y="177"/>
                    </a:lnTo>
                    <a:lnTo>
                      <a:pt x="519" y="176"/>
                    </a:lnTo>
                    <a:lnTo>
                      <a:pt x="518" y="175"/>
                    </a:lnTo>
                    <a:lnTo>
                      <a:pt x="519" y="175"/>
                    </a:lnTo>
                    <a:lnTo>
                      <a:pt x="518" y="172"/>
                    </a:lnTo>
                    <a:lnTo>
                      <a:pt x="511" y="174"/>
                    </a:lnTo>
                    <a:lnTo>
                      <a:pt x="506" y="177"/>
                    </a:lnTo>
                    <a:lnTo>
                      <a:pt x="507" y="178"/>
                    </a:lnTo>
                    <a:lnTo>
                      <a:pt x="506" y="181"/>
                    </a:lnTo>
                    <a:lnTo>
                      <a:pt x="506" y="182"/>
                    </a:lnTo>
                    <a:lnTo>
                      <a:pt x="507" y="182"/>
                    </a:lnTo>
                    <a:lnTo>
                      <a:pt x="507" y="183"/>
                    </a:lnTo>
                    <a:lnTo>
                      <a:pt x="507" y="184"/>
                    </a:lnTo>
                    <a:lnTo>
                      <a:pt x="507" y="185"/>
                    </a:lnTo>
                    <a:lnTo>
                      <a:pt x="507" y="185"/>
                    </a:lnTo>
                    <a:lnTo>
                      <a:pt x="508" y="187"/>
                    </a:lnTo>
                    <a:lnTo>
                      <a:pt x="507" y="192"/>
                    </a:lnTo>
                    <a:lnTo>
                      <a:pt x="503" y="196"/>
                    </a:lnTo>
                    <a:lnTo>
                      <a:pt x="503" y="200"/>
                    </a:lnTo>
                    <a:lnTo>
                      <a:pt x="501" y="203"/>
                    </a:lnTo>
                    <a:lnTo>
                      <a:pt x="499" y="205"/>
                    </a:lnTo>
                    <a:lnTo>
                      <a:pt x="498" y="206"/>
                    </a:lnTo>
                    <a:lnTo>
                      <a:pt x="495" y="207"/>
                    </a:lnTo>
                    <a:lnTo>
                      <a:pt x="495" y="207"/>
                    </a:lnTo>
                    <a:lnTo>
                      <a:pt x="496" y="210"/>
                    </a:lnTo>
                    <a:lnTo>
                      <a:pt x="495" y="211"/>
                    </a:lnTo>
                    <a:lnTo>
                      <a:pt x="493" y="212"/>
                    </a:lnTo>
                    <a:lnTo>
                      <a:pt x="489" y="210"/>
                    </a:lnTo>
                    <a:lnTo>
                      <a:pt x="488" y="210"/>
                    </a:lnTo>
                    <a:lnTo>
                      <a:pt x="486" y="211"/>
                    </a:lnTo>
                    <a:lnTo>
                      <a:pt x="482" y="210"/>
                    </a:lnTo>
                    <a:lnTo>
                      <a:pt x="482" y="210"/>
                    </a:lnTo>
                    <a:lnTo>
                      <a:pt x="482" y="209"/>
                    </a:lnTo>
                    <a:lnTo>
                      <a:pt x="482" y="208"/>
                    </a:lnTo>
                    <a:lnTo>
                      <a:pt x="482" y="206"/>
                    </a:lnTo>
                    <a:lnTo>
                      <a:pt x="481" y="205"/>
                    </a:lnTo>
                    <a:lnTo>
                      <a:pt x="481" y="204"/>
                    </a:lnTo>
                    <a:lnTo>
                      <a:pt x="481" y="204"/>
                    </a:lnTo>
                    <a:lnTo>
                      <a:pt x="482" y="204"/>
                    </a:lnTo>
                    <a:lnTo>
                      <a:pt x="483" y="204"/>
                    </a:lnTo>
                    <a:lnTo>
                      <a:pt x="483" y="205"/>
                    </a:lnTo>
                    <a:lnTo>
                      <a:pt x="485" y="205"/>
                    </a:lnTo>
                    <a:lnTo>
                      <a:pt x="485" y="204"/>
                    </a:lnTo>
                    <a:lnTo>
                      <a:pt x="486" y="204"/>
                    </a:lnTo>
                    <a:lnTo>
                      <a:pt x="487" y="203"/>
                    </a:lnTo>
                    <a:lnTo>
                      <a:pt x="488" y="204"/>
                    </a:lnTo>
                    <a:lnTo>
                      <a:pt x="489" y="203"/>
                    </a:lnTo>
                    <a:lnTo>
                      <a:pt x="489" y="202"/>
                    </a:lnTo>
                    <a:lnTo>
                      <a:pt x="490" y="202"/>
                    </a:lnTo>
                    <a:lnTo>
                      <a:pt x="491" y="202"/>
                    </a:lnTo>
                    <a:lnTo>
                      <a:pt x="492" y="202"/>
                    </a:lnTo>
                    <a:lnTo>
                      <a:pt x="493" y="201"/>
                    </a:lnTo>
                    <a:lnTo>
                      <a:pt x="492" y="200"/>
                    </a:lnTo>
                    <a:lnTo>
                      <a:pt x="491" y="200"/>
                    </a:lnTo>
                    <a:lnTo>
                      <a:pt x="490" y="200"/>
                    </a:lnTo>
                    <a:lnTo>
                      <a:pt x="489" y="200"/>
                    </a:lnTo>
                    <a:lnTo>
                      <a:pt x="489" y="199"/>
                    </a:lnTo>
                    <a:lnTo>
                      <a:pt x="492" y="200"/>
                    </a:lnTo>
                    <a:lnTo>
                      <a:pt x="493" y="200"/>
                    </a:lnTo>
                    <a:lnTo>
                      <a:pt x="494" y="199"/>
                    </a:lnTo>
                    <a:lnTo>
                      <a:pt x="494" y="197"/>
                    </a:lnTo>
                    <a:lnTo>
                      <a:pt x="495" y="197"/>
                    </a:lnTo>
                    <a:lnTo>
                      <a:pt x="496" y="196"/>
                    </a:lnTo>
                    <a:lnTo>
                      <a:pt x="496" y="195"/>
                    </a:lnTo>
                    <a:lnTo>
                      <a:pt x="496" y="193"/>
                    </a:lnTo>
                    <a:lnTo>
                      <a:pt x="498" y="193"/>
                    </a:lnTo>
                    <a:lnTo>
                      <a:pt x="499" y="191"/>
                    </a:lnTo>
                    <a:lnTo>
                      <a:pt x="499" y="190"/>
                    </a:lnTo>
                    <a:lnTo>
                      <a:pt x="500" y="189"/>
                    </a:lnTo>
                    <a:lnTo>
                      <a:pt x="500" y="183"/>
                    </a:lnTo>
                    <a:lnTo>
                      <a:pt x="501" y="181"/>
                    </a:lnTo>
                    <a:lnTo>
                      <a:pt x="501" y="178"/>
                    </a:lnTo>
                    <a:lnTo>
                      <a:pt x="496" y="171"/>
                    </a:lnTo>
                    <a:lnTo>
                      <a:pt x="496" y="167"/>
                    </a:lnTo>
                    <a:lnTo>
                      <a:pt x="496" y="166"/>
                    </a:lnTo>
                    <a:lnTo>
                      <a:pt x="496" y="164"/>
                    </a:lnTo>
                    <a:lnTo>
                      <a:pt x="496" y="162"/>
                    </a:lnTo>
                    <a:lnTo>
                      <a:pt x="496" y="160"/>
                    </a:lnTo>
                    <a:lnTo>
                      <a:pt x="496" y="159"/>
                    </a:lnTo>
                    <a:lnTo>
                      <a:pt x="496" y="158"/>
                    </a:lnTo>
                    <a:lnTo>
                      <a:pt x="496" y="157"/>
                    </a:lnTo>
                    <a:lnTo>
                      <a:pt x="496" y="157"/>
                    </a:lnTo>
                    <a:lnTo>
                      <a:pt x="496" y="156"/>
                    </a:lnTo>
                    <a:lnTo>
                      <a:pt x="496" y="154"/>
                    </a:lnTo>
                    <a:lnTo>
                      <a:pt x="496" y="154"/>
                    </a:lnTo>
                    <a:lnTo>
                      <a:pt x="496" y="153"/>
                    </a:lnTo>
                    <a:lnTo>
                      <a:pt x="496" y="152"/>
                    </a:lnTo>
                    <a:lnTo>
                      <a:pt x="496" y="151"/>
                    </a:lnTo>
                    <a:lnTo>
                      <a:pt x="497" y="149"/>
                    </a:lnTo>
                    <a:lnTo>
                      <a:pt x="496" y="145"/>
                    </a:lnTo>
                    <a:lnTo>
                      <a:pt x="497" y="144"/>
                    </a:lnTo>
                    <a:lnTo>
                      <a:pt x="497" y="142"/>
                    </a:lnTo>
                    <a:lnTo>
                      <a:pt x="496" y="138"/>
                    </a:lnTo>
                    <a:lnTo>
                      <a:pt x="496" y="136"/>
                    </a:lnTo>
                    <a:lnTo>
                      <a:pt x="494" y="135"/>
                    </a:lnTo>
                    <a:lnTo>
                      <a:pt x="492" y="131"/>
                    </a:lnTo>
                    <a:lnTo>
                      <a:pt x="492" y="130"/>
                    </a:lnTo>
                    <a:lnTo>
                      <a:pt x="492" y="129"/>
                    </a:lnTo>
                    <a:lnTo>
                      <a:pt x="493" y="128"/>
                    </a:lnTo>
                    <a:lnTo>
                      <a:pt x="493" y="127"/>
                    </a:lnTo>
                    <a:lnTo>
                      <a:pt x="494" y="127"/>
                    </a:lnTo>
                    <a:lnTo>
                      <a:pt x="494" y="124"/>
                    </a:lnTo>
                    <a:lnTo>
                      <a:pt x="496" y="116"/>
                    </a:lnTo>
                    <a:lnTo>
                      <a:pt x="496" y="110"/>
                    </a:lnTo>
                    <a:lnTo>
                      <a:pt x="496" y="109"/>
                    </a:lnTo>
                    <a:lnTo>
                      <a:pt x="496" y="109"/>
                    </a:lnTo>
                    <a:lnTo>
                      <a:pt x="492" y="107"/>
                    </a:lnTo>
                    <a:lnTo>
                      <a:pt x="491" y="105"/>
                    </a:lnTo>
                    <a:lnTo>
                      <a:pt x="482" y="106"/>
                    </a:lnTo>
                    <a:lnTo>
                      <a:pt x="481" y="105"/>
                    </a:lnTo>
                    <a:lnTo>
                      <a:pt x="482" y="105"/>
                    </a:lnTo>
                    <a:lnTo>
                      <a:pt x="478" y="105"/>
                    </a:lnTo>
                    <a:lnTo>
                      <a:pt x="478" y="106"/>
                    </a:lnTo>
                    <a:lnTo>
                      <a:pt x="473" y="126"/>
                    </a:lnTo>
                    <a:lnTo>
                      <a:pt x="467" y="134"/>
                    </a:lnTo>
                    <a:lnTo>
                      <a:pt x="464" y="135"/>
                    </a:lnTo>
                    <a:lnTo>
                      <a:pt x="463" y="138"/>
                    </a:lnTo>
                    <a:lnTo>
                      <a:pt x="464" y="139"/>
                    </a:lnTo>
                    <a:lnTo>
                      <a:pt x="465" y="137"/>
                    </a:lnTo>
                    <a:lnTo>
                      <a:pt x="466" y="138"/>
                    </a:lnTo>
                    <a:lnTo>
                      <a:pt x="466" y="139"/>
                    </a:lnTo>
                    <a:lnTo>
                      <a:pt x="465" y="140"/>
                    </a:lnTo>
                    <a:lnTo>
                      <a:pt x="463" y="141"/>
                    </a:lnTo>
                    <a:lnTo>
                      <a:pt x="463" y="141"/>
                    </a:lnTo>
                    <a:lnTo>
                      <a:pt x="463" y="143"/>
                    </a:lnTo>
                    <a:lnTo>
                      <a:pt x="463" y="144"/>
                    </a:lnTo>
                    <a:lnTo>
                      <a:pt x="463" y="144"/>
                    </a:lnTo>
                    <a:lnTo>
                      <a:pt x="465" y="144"/>
                    </a:lnTo>
                    <a:lnTo>
                      <a:pt x="466" y="143"/>
                    </a:lnTo>
                    <a:lnTo>
                      <a:pt x="467" y="143"/>
                    </a:lnTo>
                    <a:lnTo>
                      <a:pt x="468" y="145"/>
                    </a:lnTo>
                    <a:lnTo>
                      <a:pt x="467" y="146"/>
                    </a:lnTo>
                    <a:lnTo>
                      <a:pt x="467" y="150"/>
                    </a:lnTo>
                    <a:lnTo>
                      <a:pt x="467" y="152"/>
                    </a:lnTo>
                    <a:lnTo>
                      <a:pt x="467" y="153"/>
                    </a:lnTo>
                    <a:lnTo>
                      <a:pt x="467" y="155"/>
                    </a:lnTo>
                    <a:lnTo>
                      <a:pt x="467" y="156"/>
                    </a:lnTo>
                    <a:lnTo>
                      <a:pt x="466" y="156"/>
                    </a:lnTo>
                    <a:lnTo>
                      <a:pt x="465" y="156"/>
                    </a:lnTo>
                    <a:lnTo>
                      <a:pt x="465" y="162"/>
                    </a:lnTo>
                    <a:lnTo>
                      <a:pt x="465" y="164"/>
                    </a:lnTo>
                    <a:lnTo>
                      <a:pt x="465" y="162"/>
                    </a:lnTo>
                    <a:lnTo>
                      <a:pt x="467" y="161"/>
                    </a:lnTo>
                    <a:lnTo>
                      <a:pt x="471" y="164"/>
                    </a:lnTo>
                    <a:lnTo>
                      <a:pt x="471" y="164"/>
                    </a:lnTo>
                    <a:lnTo>
                      <a:pt x="471" y="164"/>
                    </a:lnTo>
                    <a:lnTo>
                      <a:pt x="471" y="166"/>
                    </a:lnTo>
                    <a:lnTo>
                      <a:pt x="474" y="172"/>
                    </a:lnTo>
                    <a:lnTo>
                      <a:pt x="475" y="173"/>
                    </a:lnTo>
                    <a:lnTo>
                      <a:pt x="477" y="173"/>
                    </a:lnTo>
                    <a:lnTo>
                      <a:pt x="477" y="174"/>
                    </a:lnTo>
                    <a:lnTo>
                      <a:pt x="477" y="175"/>
                    </a:lnTo>
                    <a:lnTo>
                      <a:pt x="476" y="176"/>
                    </a:lnTo>
                    <a:lnTo>
                      <a:pt x="474" y="182"/>
                    </a:lnTo>
                    <a:lnTo>
                      <a:pt x="473" y="184"/>
                    </a:lnTo>
                    <a:lnTo>
                      <a:pt x="472" y="183"/>
                    </a:lnTo>
                    <a:lnTo>
                      <a:pt x="472" y="182"/>
                    </a:lnTo>
                    <a:lnTo>
                      <a:pt x="471" y="180"/>
                    </a:lnTo>
                    <a:lnTo>
                      <a:pt x="469" y="179"/>
                    </a:lnTo>
                    <a:lnTo>
                      <a:pt x="465" y="174"/>
                    </a:lnTo>
                    <a:lnTo>
                      <a:pt x="463" y="174"/>
                    </a:lnTo>
                    <a:lnTo>
                      <a:pt x="463" y="174"/>
                    </a:lnTo>
                    <a:lnTo>
                      <a:pt x="460" y="171"/>
                    </a:lnTo>
                    <a:lnTo>
                      <a:pt x="458" y="171"/>
                    </a:lnTo>
                    <a:lnTo>
                      <a:pt x="458" y="170"/>
                    </a:lnTo>
                    <a:lnTo>
                      <a:pt x="459" y="170"/>
                    </a:lnTo>
                    <a:lnTo>
                      <a:pt x="458" y="169"/>
                    </a:lnTo>
                    <a:lnTo>
                      <a:pt x="456" y="169"/>
                    </a:lnTo>
                    <a:lnTo>
                      <a:pt x="454" y="167"/>
                    </a:lnTo>
                    <a:lnTo>
                      <a:pt x="452" y="167"/>
                    </a:lnTo>
                    <a:lnTo>
                      <a:pt x="449" y="164"/>
                    </a:lnTo>
                    <a:lnTo>
                      <a:pt x="445" y="162"/>
                    </a:lnTo>
                    <a:lnTo>
                      <a:pt x="444" y="162"/>
                    </a:lnTo>
                    <a:lnTo>
                      <a:pt x="442" y="160"/>
                    </a:lnTo>
                    <a:lnTo>
                      <a:pt x="435" y="160"/>
                    </a:lnTo>
                    <a:lnTo>
                      <a:pt x="435" y="160"/>
                    </a:lnTo>
                    <a:lnTo>
                      <a:pt x="433" y="159"/>
                    </a:lnTo>
                    <a:lnTo>
                      <a:pt x="432" y="159"/>
                    </a:lnTo>
                    <a:lnTo>
                      <a:pt x="431" y="159"/>
                    </a:lnTo>
                    <a:lnTo>
                      <a:pt x="431" y="160"/>
                    </a:lnTo>
                    <a:lnTo>
                      <a:pt x="431" y="161"/>
                    </a:lnTo>
                    <a:lnTo>
                      <a:pt x="429" y="162"/>
                    </a:lnTo>
                    <a:lnTo>
                      <a:pt x="429" y="164"/>
                    </a:lnTo>
                    <a:lnTo>
                      <a:pt x="432" y="171"/>
                    </a:lnTo>
                    <a:lnTo>
                      <a:pt x="431" y="170"/>
                    </a:lnTo>
                    <a:lnTo>
                      <a:pt x="432" y="170"/>
                    </a:lnTo>
                    <a:lnTo>
                      <a:pt x="431" y="174"/>
                    </a:lnTo>
                    <a:lnTo>
                      <a:pt x="430" y="176"/>
                    </a:lnTo>
                    <a:lnTo>
                      <a:pt x="427" y="176"/>
                    </a:lnTo>
                    <a:lnTo>
                      <a:pt x="427" y="178"/>
                    </a:lnTo>
                    <a:lnTo>
                      <a:pt x="427" y="179"/>
                    </a:lnTo>
                    <a:lnTo>
                      <a:pt x="427" y="180"/>
                    </a:lnTo>
                    <a:lnTo>
                      <a:pt x="426" y="182"/>
                    </a:lnTo>
                    <a:lnTo>
                      <a:pt x="424" y="182"/>
                    </a:lnTo>
                    <a:lnTo>
                      <a:pt x="423" y="182"/>
                    </a:lnTo>
                    <a:lnTo>
                      <a:pt x="422" y="180"/>
                    </a:lnTo>
                    <a:lnTo>
                      <a:pt x="422" y="178"/>
                    </a:lnTo>
                    <a:lnTo>
                      <a:pt x="423" y="178"/>
                    </a:lnTo>
                    <a:lnTo>
                      <a:pt x="423" y="177"/>
                    </a:lnTo>
                    <a:lnTo>
                      <a:pt x="424" y="176"/>
                    </a:lnTo>
                    <a:lnTo>
                      <a:pt x="422" y="173"/>
                    </a:lnTo>
                    <a:lnTo>
                      <a:pt x="422" y="172"/>
                    </a:lnTo>
                    <a:lnTo>
                      <a:pt x="421" y="172"/>
                    </a:lnTo>
                    <a:lnTo>
                      <a:pt x="417" y="174"/>
                    </a:lnTo>
                    <a:lnTo>
                      <a:pt x="416" y="175"/>
                    </a:lnTo>
                    <a:lnTo>
                      <a:pt x="414" y="176"/>
                    </a:lnTo>
                    <a:lnTo>
                      <a:pt x="413" y="179"/>
                    </a:lnTo>
                    <a:lnTo>
                      <a:pt x="411" y="179"/>
                    </a:lnTo>
                    <a:lnTo>
                      <a:pt x="410" y="178"/>
                    </a:lnTo>
                    <a:lnTo>
                      <a:pt x="409" y="178"/>
                    </a:lnTo>
                    <a:lnTo>
                      <a:pt x="407" y="178"/>
                    </a:lnTo>
                    <a:lnTo>
                      <a:pt x="405" y="178"/>
                    </a:lnTo>
                    <a:lnTo>
                      <a:pt x="403" y="178"/>
                    </a:lnTo>
                    <a:lnTo>
                      <a:pt x="402" y="178"/>
                    </a:lnTo>
                    <a:lnTo>
                      <a:pt x="399" y="181"/>
                    </a:lnTo>
                    <a:lnTo>
                      <a:pt x="399" y="182"/>
                    </a:lnTo>
                    <a:lnTo>
                      <a:pt x="398" y="185"/>
                    </a:lnTo>
                    <a:lnTo>
                      <a:pt x="398" y="185"/>
                    </a:lnTo>
                    <a:lnTo>
                      <a:pt x="397" y="184"/>
                    </a:lnTo>
                    <a:lnTo>
                      <a:pt x="396" y="183"/>
                    </a:lnTo>
                    <a:lnTo>
                      <a:pt x="395" y="184"/>
                    </a:lnTo>
                    <a:lnTo>
                      <a:pt x="394" y="182"/>
                    </a:lnTo>
                    <a:lnTo>
                      <a:pt x="394" y="179"/>
                    </a:lnTo>
                    <a:lnTo>
                      <a:pt x="394" y="179"/>
                    </a:lnTo>
                    <a:lnTo>
                      <a:pt x="394" y="178"/>
                    </a:lnTo>
                    <a:lnTo>
                      <a:pt x="394" y="177"/>
                    </a:lnTo>
                    <a:lnTo>
                      <a:pt x="394" y="175"/>
                    </a:lnTo>
                    <a:lnTo>
                      <a:pt x="394" y="174"/>
                    </a:lnTo>
                    <a:lnTo>
                      <a:pt x="393" y="174"/>
                    </a:lnTo>
                    <a:lnTo>
                      <a:pt x="393" y="175"/>
                    </a:lnTo>
                    <a:lnTo>
                      <a:pt x="393" y="175"/>
                    </a:lnTo>
                    <a:lnTo>
                      <a:pt x="393" y="174"/>
                    </a:lnTo>
                    <a:lnTo>
                      <a:pt x="394" y="173"/>
                    </a:lnTo>
                    <a:lnTo>
                      <a:pt x="396" y="173"/>
                    </a:lnTo>
                    <a:lnTo>
                      <a:pt x="397" y="172"/>
                    </a:lnTo>
                    <a:lnTo>
                      <a:pt x="398" y="172"/>
                    </a:lnTo>
                    <a:lnTo>
                      <a:pt x="395" y="173"/>
                    </a:lnTo>
                    <a:lnTo>
                      <a:pt x="394" y="173"/>
                    </a:lnTo>
                    <a:lnTo>
                      <a:pt x="393" y="173"/>
                    </a:lnTo>
                    <a:lnTo>
                      <a:pt x="391" y="174"/>
                    </a:lnTo>
                    <a:lnTo>
                      <a:pt x="391" y="175"/>
                    </a:lnTo>
                    <a:lnTo>
                      <a:pt x="390" y="175"/>
                    </a:lnTo>
                    <a:lnTo>
                      <a:pt x="390" y="175"/>
                    </a:lnTo>
                    <a:lnTo>
                      <a:pt x="390" y="178"/>
                    </a:lnTo>
                    <a:lnTo>
                      <a:pt x="389" y="178"/>
                    </a:lnTo>
                    <a:lnTo>
                      <a:pt x="388" y="178"/>
                    </a:lnTo>
                    <a:lnTo>
                      <a:pt x="387" y="177"/>
                    </a:lnTo>
                    <a:lnTo>
                      <a:pt x="388" y="176"/>
                    </a:lnTo>
                    <a:lnTo>
                      <a:pt x="387" y="176"/>
                    </a:lnTo>
                    <a:lnTo>
                      <a:pt x="385" y="178"/>
                    </a:lnTo>
                    <a:lnTo>
                      <a:pt x="386" y="178"/>
                    </a:lnTo>
                    <a:lnTo>
                      <a:pt x="387" y="179"/>
                    </a:lnTo>
                    <a:lnTo>
                      <a:pt x="387" y="181"/>
                    </a:lnTo>
                    <a:lnTo>
                      <a:pt x="385" y="182"/>
                    </a:lnTo>
                    <a:lnTo>
                      <a:pt x="385" y="182"/>
                    </a:lnTo>
                    <a:lnTo>
                      <a:pt x="384" y="179"/>
                    </a:lnTo>
                    <a:lnTo>
                      <a:pt x="381" y="180"/>
                    </a:lnTo>
                    <a:lnTo>
                      <a:pt x="381" y="181"/>
                    </a:lnTo>
                    <a:lnTo>
                      <a:pt x="377" y="182"/>
                    </a:lnTo>
                    <a:lnTo>
                      <a:pt x="377" y="182"/>
                    </a:lnTo>
                    <a:lnTo>
                      <a:pt x="366" y="189"/>
                    </a:lnTo>
                    <a:lnTo>
                      <a:pt x="365" y="189"/>
                    </a:lnTo>
                    <a:lnTo>
                      <a:pt x="365" y="191"/>
                    </a:lnTo>
                    <a:lnTo>
                      <a:pt x="365" y="191"/>
                    </a:lnTo>
                    <a:lnTo>
                      <a:pt x="365" y="192"/>
                    </a:lnTo>
                    <a:lnTo>
                      <a:pt x="362" y="193"/>
                    </a:lnTo>
                    <a:lnTo>
                      <a:pt x="362" y="193"/>
                    </a:lnTo>
                    <a:lnTo>
                      <a:pt x="361" y="193"/>
                    </a:lnTo>
                    <a:lnTo>
                      <a:pt x="359" y="199"/>
                    </a:lnTo>
                    <a:lnTo>
                      <a:pt x="359" y="201"/>
                    </a:lnTo>
                    <a:lnTo>
                      <a:pt x="358" y="203"/>
                    </a:lnTo>
                    <a:lnTo>
                      <a:pt x="357" y="204"/>
                    </a:lnTo>
                    <a:lnTo>
                      <a:pt x="356" y="203"/>
                    </a:lnTo>
                    <a:lnTo>
                      <a:pt x="354" y="204"/>
                    </a:lnTo>
                    <a:lnTo>
                      <a:pt x="354" y="206"/>
                    </a:lnTo>
                    <a:lnTo>
                      <a:pt x="353" y="204"/>
                    </a:lnTo>
                    <a:lnTo>
                      <a:pt x="351" y="204"/>
                    </a:lnTo>
                    <a:lnTo>
                      <a:pt x="351" y="204"/>
                    </a:lnTo>
                    <a:lnTo>
                      <a:pt x="350" y="204"/>
                    </a:lnTo>
                    <a:lnTo>
                      <a:pt x="348" y="200"/>
                    </a:lnTo>
                    <a:lnTo>
                      <a:pt x="345" y="196"/>
                    </a:lnTo>
                    <a:lnTo>
                      <a:pt x="344" y="195"/>
                    </a:lnTo>
                    <a:lnTo>
                      <a:pt x="344" y="193"/>
                    </a:lnTo>
                    <a:lnTo>
                      <a:pt x="345" y="193"/>
                    </a:lnTo>
                    <a:lnTo>
                      <a:pt x="346" y="193"/>
                    </a:lnTo>
                    <a:lnTo>
                      <a:pt x="347" y="191"/>
                    </a:lnTo>
                    <a:lnTo>
                      <a:pt x="354" y="189"/>
                    </a:lnTo>
                    <a:lnTo>
                      <a:pt x="353" y="188"/>
                    </a:lnTo>
                    <a:lnTo>
                      <a:pt x="352" y="184"/>
                    </a:lnTo>
                    <a:lnTo>
                      <a:pt x="351" y="185"/>
                    </a:lnTo>
                    <a:lnTo>
                      <a:pt x="351" y="183"/>
                    </a:lnTo>
                    <a:lnTo>
                      <a:pt x="350" y="182"/>
                    </a:lnTo>
                    <a:lnTo>
                      <a:pt x="350" y="181"/>
                    </a:lnTo>
                    <a:lnTo>
                      <a:pt x="348" y="180"/>
                    </a:lnTo>
                    <a:lnTo>
                      <a:pt x="346" y="179"/>
                    </a:lnTo>
                    <a:lnTo>
                      <a:pt x="341" y="179"/>
                    </a:lnTo>
                    <a:lnTo>
                      <a:pt x="340" y="179"/>
                    </a:lnTo>
                    <a:lnTo>
                      <a:pt x="335" y="177"/>
                    </a:lnTo>
                    <a:lnTo>
                      <a:pt x="335" y="178"/>
                    </a:lnTo>
                    <a:lnTo>
                      <a:pt x="340" y="182"/>
                    </a:lnTo>
                    <a:lnTo>
                      <a:pt x="340" y="187"/>
                    </a:lnTo>
                    <a:lnTo>
                      <a:pt x="340" y="189"/>
                    </a:lnTo>
                    <a:lnTo>
                      <a:pt x="340" y="190"/>
                    </a:lnTo>
                    <a:lnTo>
                      <a:pt x="338" y="196"/>
                    </a:lnTo>
                    <a:lnTo>
                      <a:pt x="338" y="199"/>
                    </a:lnTo>
                    <a:lnTo>
                      <a:pt x="339" y="199"/>
                    </a:lnTo>
                    <a:lnTo>
                      <a:pt x="340" y="199"/>
                    </a:lnTo>
                    <a:lnTo>
                      <a:pt x="341" y="200"/>
                    </a:lnTo>
                    <a:lnTo>
                      <a:pt x="342" y="202"/>
                    </a:lnTo>
                    <a:lnTo>
                      <a:pt x="341" y="204"/>
                    </a:lnTo>
                    <a:lnTo>
                      <a:pt x="342" y="205"/>
                    </a:lnTo>
                    <a:lnTo>
                      <a:pt x="341" y="207"/>
                    </a:lnTo>
                    <a:lnTo>
                      <a:pt x="340" y="209"/>
                    </a:lnTo>
                    <a:lnTo>
                      <a:pt x="340" y="211"/>
                    </a:lnTo>
                    <a:lnTo>
                      <a:pt x="340" y="213"/>
                    </a:lnTo>
                    <a:lnTo>
                      <a:pt x="340" y="217"/>
                    </a:lnTo>
                    <a:lnTo>
                      <a:pt x="339" y="215"/>
                    </a:lnTo>
                    <a:lnTo>
                      <a:pt x="339" y="214"/>
                    </a:lnTo>
                    <a:lnTo>
                      <a:pt x="338" y="213"/>
                    </a:lnTo>
                    <a:lnTo>
                      <a:pt x="337" y="213"/>
                    </a:lnTo>
                    <a:lnTo>
                      <a:pt x="336" y="215"/>
                    </a:lnTo>
                    <a:lnTo>
                      <a:pt x="336" y="213"/>
                    </a:lnTo>
                    <a:lnTo>
                      <a:pt x="336" y="211"/>
                    </a:lnTo>
                    <a:lnTo>
                      <a:pt x="334" y="210"/>
                    </a:lnTo>
                    <a:lnTo>
                      <a:pt x="332" y="210"/>
                    </a:lnTo>
                    <a:lnTo>
                      <a:pt x="329" y="207"/>
                    </a:lnTo>
                    <a:lnTo>
                      <a:pt x="329" y="209"/>
                    </a:lnTo>
                    <a:lnTo>
                      <a:pt x="329" y="210"/>
                    </a:lnTo>
                    <a:lnTo>
                      <a:pt x="325" y="215"/>
                    </a:lnTo>
                    <a:lnTo>
                      <a:pt x="322" y="215"/>
                    </a:lnTo>
                    <a:lnTo>
                      <a:pt x="322" y="215"/>
                    </a:lnTo>
                    <a:lnTo>
                      <a:pt x="320" y="216"/>
                    </a:lnTo>
                    <a:lnTo>
                      <a:pt x="320" y="218"/>
                    </a:lnTo>
                    <a:lnTo>
                      <a:pt x="318" y="220"/>
                    </a:lnTo>
                    <a:lnTo>
                      <a:pt x="316" y="220"/>
                    </a:lnTo>
                    <a:lnTo>
                      <a:pt x="316" y="224"/>
                    </a:lnTo>
                    <a:lnTo>
                      <a:pt x="319" y="229"/>
                    </a:lnTo>
                    <a:lnTo>
                      <a:pt x="322" y="235"/>
                    </a:lnTo>
                    <a:lnTo>
                      <a:pt x="322" y="236"/>
                    </a:lnTo>
                    <a:lnTo>
                      <a:pt x="320" y="234"/>
                    </a:lnTo>
                    <a:lnTo>
                      <a:pt x="319" y="234"/>
                    </a:lnTo>
                    <a:lnTo>
                      <a:pt x="317" y="233"/>
                    </a:lnTo>
                    <a:lnTo>
                      <a:pt x="317" y="234"/>
                    </a:lnTo>
                    <a:lnTo>
                      <a:pt x="316" y="234"/>
                    </a:lnTo>
                    <a:lnTo>
                      <a:pt x="315" y="234"/>
                    </a:lnTo>
                    <a:lnTo>
                      <a:pt x="311" y="232"/>
                    </a:lnTo>
                    <a:lnTo>
                      <a:pt x="310" y="232"/>
                    </a:lnTo>
                    <a:lnTo>
                      <a:pt x="309" y="231"/>
                    </a:lnTo>
                    <a:lnTo>
                      <a:pt x="307" y="233"/>
                    </a:lnTo>
                    <a:lnTo>
                      <a:pt x="307" y="233"/>
                    </a:lnTo>
                    <a:lnTo>
                      <a:pt x="307" y="232"/>
                    </a:lnTo>
                    <a:lnTo>
                      <a:pt x="308" y="230"/>
                    </a:lnTo>
                    <a:lnTo>
                      <a:pt x="305" y="229"/>
                    </a:lnTo>
                    <a:lnTo>
                      <a:pt x="305" y="229"/>
                    </a:lnTo>
                    <a:lnTo>
                      <a:pt x="304" y="229"/>
                    </a:lnTo>
                    <a:lnTo>
                      <a:pt x="300" y="226"/>
                    </a:lnTo>
                    <a:lnTo>
                      <a:pt x="300" y="228"/>
                    </a:lnTo>
                    <a:lnTo>
                      <a:pt x="299" y="229"/>
                    </a:lnTo>
                    <a:lnTo>
                      <a:pt x="299" y="229"/>
                    </a:lnTo>
                    <a:lnTo>
                      <a:pt x="298" y="229"/>
                    </a:lnTo>
                    <a:lnTo>
                      <a:pt x="299" y="233"/>
                    </a:lnTo>
                    <a:lnTo>
                      <a:pt x="300" y="233"/>
                    </a:lnTo>
                    <a:lnTo>
                      <a:pt x="300" y="235"/>
                    </a:lnTo>
                    <a:lnTo>
                      <a:pt x="302" y="236"/>
                    </a:lnTo>
                    <a:lnTo>
                      <a:pt x="305" y="236"/>
                    </a:lnTo>
                    <a:lnTo>
                      <a:pt x="307" y="242"/>
                    </a:lnTo>
                    <a:lnTo>
                      <a:pt x="307" y="243"/>
                    </a:lnTo>
                    <a:lnTo>
                      <a:pt x="305" y="242"/>
                    </a:lnTo>
                    <a:lnTo>
                      <a:pt x="304" y="243"/>
                    </a:lnTo>
                    <a:lnTo>
                      <a:pt x="304" y="244"/>
                    </a:lnTo>
                    <a:lnTo>
                      <a:pt x="304" y="244"/>
                    </a:lnTo>
                    <a:lnTo>
                      <a:pt x="296" y="241"/>
                    </a:lnTo>
                    <a:lnTo>
                      <a:pt x="296" y="239"/>
                    </a:lnTo>
                    <a:lnTo>
                      <a:pt x="295" y="238"/>
                    </a:lnTo>
                    <a:lnTo>
                      <a:pt x="294" y="237"/>
                    </a:lnTo>
                    <a:lnTo>
                      <a:pt x="293" y="236"/>
                    </a:lnTo>
                    <a:lnTo>
                      <a:pt x="293" y="237"/>
                    </a:lnTo>
                    <a:lnTo>
                      <a:pt x="291" y="237"/>
                    </a:lnTo>
                    <a:lnTo>
                      <a:pt x="289" y="236"/>
                    </a:lnTo>
                    <a:lnTo>
                      <a:pt x="289" y="235"/>
                    </a:lnTo>
                    <a:lnTo>
                      <a:pt x="288" y="236"/>
                    </a:lnTo>
                    <a:lnTo>
                      <a:pt x="288" y="235"/>
                    </a:lnTo>
                    <a:lnTo>
                      <a:pt x="289" y="233"/>
                    </a:lnTo>
                    <a:lnTo>
                      <a:pt x="289" y="230"/>
                    </a:lnTo>
                    <a:lnTo>
                      <a:pt x="288" y="229"/>
                    </a:lnTo>
                    <a:lnTo>
                      <a:pt x="288" y="229"/>
                    </a:lnTo>
                    <a:lnTo>
                      <a:pt x="288" y="228"/>
                    </a:lnTo>
                    <a:lnTo>
                      <a:pt x="286" y="224"/>
                    </a:lnTo>
                    <a:lnTo>
                      <a:pt x="286" y="223"/>
                    </a:lnTo>
                    <a:lnTo>
                      <a:pt x="288" y="222"/>
                    </a:lnTo>
                    <a:lnTo>
                      <a:pt x="289" y="218"/>
                    </a:lnTo>
                    <a:lnTo>
                      <a:pt x="288" y="217"/>
                    </a:lnTo>
                    <a:lnTo>
                      <a:pt x="287" y="216"/>
                    </a:lnTo>
                    <a:lnTo>
                      <a:pt x="287" y="214"/>
                    </a:lnTo>
                    <a:lnTo>
                      <a:pt x="286" y="214"/>
                    </a:lnTo>
                    <a:lnTo>
                      <a:pt x="285" y="213"/>
                    </a:lnTo>
                    <a:lnTo>
                      <a:pt x="284" y="211"/>
                    </a:lnTo>
                    <a:lnTo>
                      <a:pt x="283" y="211"/>
                    </a:lnTo>
                    <a:lnTo>
                      <a:pt x="282" y="211"/>
                    </a:lnTo>
                    <a:lnTo>
                      <a:pt x="282" y="210"/>
                    </a:lnTo>
                    <a:lnTo>
                      <a:pt x="282" y="209"/>
                    </a:lnTo>
                    <a:lnTo>
                      <a:pt x="280" y="209"/>
                    </a:lnTo>
                    <a:lnTo>
                      <a:pt x="276" y="206"/>
                    </a:lnTo>
                    <a:lnTo>
                      <a:pt x="277" y="205"/>
                    </a:lnTo>
                    <a:lnTo>
                      <a:pt x="275" y="204"/>
                    </a:lnTo>
                    <a:lnTo>
                      <a:pt x="275" y="202"/>
                    </a:lnTo>
                    <a:lnTo>
                      <a:pt x="275" y="201"/>
                    </a:lnTo>
                    <a:lnTo>
                      <a:pt x="273" y="200"/>
                    </a:lnTo>
                    <a:lnTo>
                      <a:pt x="274" y="200"/>
                    </a:lnTo>
                    <a:lnTo>
                      <a:pt x="275" y="199"/>
                    </a:lnTo>
                    <a:lnTo>
                      <a:pt x="278" y="200"/>
                    </a:lnTo>
                    <a:lnTo>
                      <a:pt x="278" y="201"/>
                    </a:lnTo>
                    <a:lnTo>
                      <a:pt x="278" y="203"/>
                    </a:lnTo>
                    <a:lnTo>
                      <a:pt x="282" y="205"/>
                    </a:lnTo>
                    <a:lnTo>
                      <a:pt x="282" y="204"/>
                    </a:lnTo>
                    <a:lnTo>
                      <a:pt x="282" y="204"/>
                    </a:lnTo>
                    <a:lnTo>
                      <a:pt x="283" y="205"/>
                    </a:lnTo>
                    <a:lnTo>
                      <a:pt x="284" y="206"/>
                    </a:lnTo>
                    <a:lnTo>
                      <a:pt x="285" y="205"/>
                    </a:lnTo>
                    <a:lnTo>
                      <a:pt x="285" y="206"/>
                    </a:lnTo>
                    <a:lnTo>
                      <a:pt x="286" y="205"/>
                    </a:lnTo>
                    <a:lnTo>
                      <a:pt x="286" y="205"/>
                    </a:lnTo>
                    <a:lnTo>
                      <a:pt x="286" y="207"/>
                    </a:lnTo>
                    <a:lnTo>
                      <a:pt x="288" y="207"/>
                    </a:lnTo>
                    <a:lnTo>
                      <a:pt x="290" y="207"/>
                    </a:lnTo>
                    <a:lnTo>
                      <a:pt x="290" y="208"/>
                    </a:lnTo>
                    <a:lnTo>
                      <a:pt x="292" y="208"/>
                    </a:lnTo>
                    <a:lnTo>
                      <a:pt x="293" y="210"/>
                    </a:lnTo>
                    <a:lnTo>
                      <a:pt x="297" y="211"/>
                    </a:lnTo>
                    <a:lnTo>
                      <a:pt x="300" y="211"/>
                    </a:lnTo>
                    <a:lnTo>
                      <a:pt x="303" y="212"/>
                    </a:lnTo>
                    <a:lnTo>
                      <a:pt x="304" y="213"/>
                    </a:lnTo>
                    <a:lnTo>
                      <a:pt x="311" y="214"/>
                    </a:lnTo>
                    <a:lnTo>
                      <a:pt x="311" y="214"/>
                    </a:lnTo>
                    <a:lnTo>
                      <a:pt x="313" y="213"/>
                    </a:lnTo>
                    <a:lnTo>
                      <a:pt x="318" y="211"/>
                    </a:lnTo>
                    <a:lnTo>
                      <a:pt x="323" y="204"/>
                    </a:lnTo>
                    <a:lnTo>
                      <a:pt x="325" y="199"/>
                    </a:lnTo>
                    <a:lnTo>
                      <a:pt x="324" y="199"/>
                    </a:lnTo>
                    <a:lnTo>
                      <a:pt x="323" y="198"/>
                    </a:lnTo>
                    <a:lnTo>
                      <a:pt x="322" y="193"/>
                    </a:lnTo>
                    <a:lnTo>
                      <a:pt x="322" y="191"/>
                    </a:lnTo>
                    <a:lnTo>
                      <a:pt x="320" y="190"/>
                    </a:lnTo>
                    <a:lnTo>
                      <a:pt x="320" y="191"/>
                    </a:lnTo>
                    <a:lnTo>
                      <a:pt x="319" y="190"/>
                    </a:lnTo>
                    <a:lnTo>
                      <a:pt x="319" y="189"/>
                    </a:lnTo>
                    <a:lnTo>
                      <a:pt x="318" y="187"/>
                    </a:lnTo>
                    <a:lnTo>
                      <a:pt x="317" y="186"/>
                    </a:lnTo>
                    <a:lnTo>
                      <a:pt x="315" y="185"/>
                    </a:lnTo>
                    <a:lnTo>
                      <a:pt x="316" y="186"/>
                    </a:lnTo>
                    <a:lnTo>
                      <a:pt x="315" y="187"/>
                    </a:lnTo>
                    <a:lnTo>
                      <a:pt x="312" y="184"/>
                    </a:lnTo>
                    <a:lnTo>
                      <a:pt x="312" y="185"/>
                    </a:lnTo>
                    <a:lnTo>
                      <a:pt x="311" y="185"/>
                    </a:lnTo>
                    <a:lnTo>
                      <a:pt x="311" y="183"/>
                    </a:lnTo>
                    <a:lnTo>
                      <a:pt x="310" y="182"/>
                    </a:lnTo>
                    <a:lnTo>
                      <a:pt x="311" y="183"/>
                    </a:lnTo>
                    <a:lnTo>
                      <a:pt x="308" y="182"/>
                    </a:lnTo>
                    <a:lnTo>
                      <a:pt x="307" y="182"/>
                    </a:lnTo>
                    <a:lnTo>
                      <a:pt x="307" y="181"/>
                    </a:lnTo>
                    <a:lnTo>
                      <a:pt x="294" y="169"/>
                    </a:lnTo>
                    <a:lnTo>
                      <a:pt x="290" y="168"/>
                    </a:lnTo>
                    <a:lnTo>
                      <a:pt x="291" y="169"/>
                    </a:lnTo>
                    <a:lnTo>
                      <a:pt x="290" y="170"/>
                    </a:lnTo>
                    <a:lnTo>
                      <a:pt x="290" y="170"/>
                    </a:lnTo>
                    <a:lnTo>
                      <a:pt x="283" y="167"/>
                    </a:lnTo>
                    <a:lnTo>
                      <a:pt x="283" y="167"/>
                    </a:lnTo>
                    <a:lnTo>
                      <a:pt x="281" y="168"/>
                    </a:lnTo>
                    <a:lnTo>
                      <a:pt x="281" y="168"/>
                    </a:lnTo>
                    <a:lnTo>
                      <a:pt x="280" y="167"/>
                    </a:lnTo>
                    <a:lnTo>
                      <a:pt x="280" y="167"/>
                    </a:lnTo>
                    <a:lnTo>
                      <a:pt x="280" y="166"/>
                    </a:lnTo>
                    <a:lnTo>
                      <a:pt x="280" y="166"/>
                    </a:lnTo>
                    <a:lnTo>
                      <a:pt x="278" y="167"/>
                    </a:lnTo>
                    <a:lnTo>
                      <a:pt x="278" y="165"/>
                    </a:lnTo>
                    <a:lnTo>
                      <a:pt x="277" y="166"/>
                    </a:lnTo>
                    <a:lnTo>
                      <a:pt x="278" y="165"/>
                    </a:lnTo>
                    <a:lnTo>
                      <a:pt x="277" y="164"/>
                    </a:lnTo>
                    <a:lnTo>
                      <a:pt x="276" y="164"/>
                    </a:lnTo>
                    <a:lnTo>
                      <a:pt x="275" y="165"/>
                    </a:lnTo>
                    <a:lnTo>
                      <a:pt x="275" y="164"/>
                    </a:lnTo>
                    <a:lnTo>
                      <a:pt x="275" y="164"/>
                    </a:lnTo>
                    <a:lnTo>
                      <a:pt x="273" y="164"/>
                    </a:lnTo>
                    <a:lnTo>
                      <a:pt x="274" y="160"/>
                    </a:lnTo>
                    <a:lnTo>
                      <a:pt x="274" y="162"/>
                    </a:lnTo>
                    <a:lnTo>
                      <a:pt x="275" y="162"/>
                    </a:lnTo>
                    <a:lnTo>
                      <a:pt x="275" y="162"/>
                    </a:lnTo>
                    <a:lnTo>
                      <a:pt x="276" y="163"/>
                    </a:lnTo>
                    <a:lnTo>
                      <a:pt x="277" y="163"/>
                    </a:lnTo>
                    <a:lnTo>
                      <a:pt x="278" y="163"/>
                    </a:lnTo>
                    <a:lnTo>
                      <a:pt x="278" y="161"/>
                    </a:lnTo>
                    <a:lnTo>
                      <a:pt x="278" y="160"/>
                    </a:lnTo>
                    <a:lnTo>
                      <a:pt x="277" y="160"/>
                    </a:lnTo>
                    <a:lnTo>
                      <a:pt x="276" y="160"/>
                    </a:lnTo>
                    <a:lnTo>
                      <a:pt x="275" y="160"/>
                    </a:lnTo>
                    <a:lnTo>
                      <a:pt x="275" y="159"/>
                    </a:lnTo>
                    <a:lnTo>
                      <a:pt x="272" y="157"/>
                    </a:lnTo>
                    <a:lnTo>
                      <a:pt x="273" y="158"/>
                    </a:lnTo>
                    <a:lnTo>
                      <a:pt x="273" y="160"/>
                    </a:lnTo>
                    <a:lnTo>
                      <a:pt x="272" y="160"/>
                    </a:lnTo>
                    <a:lnTo>
                      <a:pt x="271" y="160"/>
                    </a:lnTo>
                    <a:lnTo>
                      <a:pt x="271" y="160"/>
                    </a:lnTo>
                    <a:lnTo>
                      <a:pt x="271" y="161"/>
                    </a:lnTo>
                    <a:lnTo>
                      <a:pt x="271" y="162"/>
                    </a:lnTo>
                    <a:lnTo>
                      <a:pt x="270" y="162"/>
                    </a:lnTo>
                    <a:lnTo>
                      <a:pt x="269" y="160"/>
                    </a:lnTo>
                    <a:lnTo>
                      <a:pt x="267" y="160"/>
                    </a:lnTo>
                    <a:lnTo>
                      <a:pt x="267" y="160"/>
                    </a:lnTo>
                    <a:lnTo>
                      <a:pt x="267" y="160"/>
                    </a:lnTo>
                    <a:lnTo>
                      <a:pt x="267" y="160"/>
                    </a:lnTo>
                    <a:lnTo>
                      <a:pt x="267" y="160"/>
                    </a:lnTo>
                    <a:lnTo>
                      <a:pt x="264" y="160"/>
                    </a:lnTo>
                    <a:lnTo>
                      <a:pt x="264" y="161"/>
                    </a:lnTo>
                    <a:lnTo>
                      <a:pt x="264" y="161"/>
                    </a:lnTo>
                    <a:lnTo>
                      <a:pt x="264" y="161"/>
                    </a:lnTo>
                    <a:lnTo>
                      <a:pt x="263" y="161"/>
                    </a:lnTo>
                    <a:lnTo>
                      <a:pt x="262" y="160"/>
                    </a:lnTo>
                    <a:lnTo>
                      <a:pt x="262" y="161"/>
                    </a:lnTo>
                    <a:lnTo>
                      <a:pt x="262" y="162"/>
                    </a:lnTo>
                    <a:lnTo>
                      <a:pt x="262" y="160"/>
                    </a:lnTo>
                    <a:lnTo>
                      <a:pt x="260" y="161"/>
                    </a:lnTo>
                    <a:lnTo>
                      <a:pt x="260" y="162"/>
                    </a:lnTo>
                    <a:lnTo>
                      <a:pt x="260" y="160"/>
                    </a:lnTo>
                    <a:lnTo>
                      <a:pt x="260" y="160"/>
                    </a:lnTo>
                    <a:lnTo>
                      <a:pt x="261" y="160"/>
                    </a:lnTo>
                    <a:lnTo>
                      <a:pt x="261" y="159"/>
                    </a:lnTo>
                    <a:lnTo>
                      <a:pt x="261" y="158"/>
                    </a:lnTo>
                    <a:lnTo>
                      <a:pt x="261" y="158"/>
                    </a:lnTo>
                    <a:lnTo>
                      <a:pt x="259" y="158"/>
                    </a:lnTo>
                    <a:lnTo>
                      <a:pt x="259" y="157"/>
                    </a:lnTo>
                    <a:lnTo>
                      <a:pt x="256" y="155"/>
                    </a:lnTo>
                    <a:lnTo>
                      <a:pt x="255" y="155"/>
                    </a:lnTo>
                    <a:lnTo>
                      <a:pt x="254" y="154"/>
                    </a:lnTo>
                    <a:lnTo>
                      <a:pt x="254" y="153"/>
                    </a:lnTo>
                    <a:lnTo>
                      <a:pt x="254" y="153"/>
                    </a:lnTo>
                    <a:lnTo>
                      <a:pt x="262" y="155"/>
                    </a:lnTo>
                    <a:lnTo>
                      <a:pt x="265" y="152"/>
                    </a:lnTo>
                    <a:lnTo>
                      <a:pt x="267" y="152"/>
                    </a:lnTo>
                    <a:lnTo>
                      <a:pt x="267" y="151"/>
                    </a:lnTo>
                    <a:lnTo>
                      <a:pt x="267" y="149"/>
                    </a:lnTo>
                    <a:lnTo>
                      <a:pt x="266" y="149"/>
                    </a:lnTo>
                    <a:lnTo>
                      <a:pt x="265" y="148"/>
                    </a:lnTo>
                    <a:lnTo>
                      <a:pt x="264" y="147"/>
                    </a:lnTo>
                    <a:lnTo>
                      <a:pt x="263" y="147"/>
                    </a:lnTo>
                    <a:lnTo>
                      <a:pt x="264" y="146"/>
                    </a:lnTo>
                    <a:lnTo>
                      <a:pt x="262" y="145"/>
                    </a:lnTo>
                    <a:lnTo>
                      <a:pt x="261" y="145"/>
                    </a:lnTo>
                    <a:lnTo>
                      <a:pt x="261" y="145"/>
                    </a:lnTo>
                    <a:lnTo>
                      <a:pt x="260" y="145"/>
                    </a:lnTo>
                    <a:lnTo>
                      <a:pt x="260" y="145"/>
                    </a:lnTo>
                    <a:lnTo>
                      <a:pt x="260" y="145"/>
                    </a:lnTo>
                    <a:lnTo>
                      <a:pt x="258" y="145"/>
                    </a:lnTo>
                    <a:lnTo>
                      <a:pt x="258" y="145"/>
                    </a:lnTo>
                    <a:lnTo>
                      <a:pt x="258" y="145"/>
                    </a:lnTo>
                    <a:lnTo>
                      <a:pt x="258" y="144"/>
                    </a:lnTo>
                    <a:lnTo>
                      <a:pt x="258" y="143"/>
                    </a:lnTo>
                    <a:lnTo>
                      <a:pt x="257" y="143"/>
                    </a:lnTo>
                    <a:lnTo>
                      <a:pt x="257" y="142"/>
                    </a:lnTo>
                    <a:lnTo>
                      <a:pt x="256" y="142"/>
                    </a:lnTo>
                    <a:lnTo>
                      <a:pt x="256" y="142"/>
                    </a:lnTo>
                    <a:lnTo>
                      <a:pt x="255" y="142"/>
                    </a:lnTo>
                    <a:lnTo>
                      <a:pt x="254" y="144"/>
                    </a:lnTo>
                    <a:lnTo>
                      <a:pt x="254" y="149"/>
                    </a:lnTo>
                    <a:lnTo>
                      <a:pt x="253" y="149"/>
                    </a:lnTo>
                    <a:lnTo>
                      <a:pt x="252" y="149"/>
                    </a:lnTo>
                    <a:lnTo>
                      <a:pt x="251" y="149"/>
                    </a:lnTo>
                    <a:lnTo>
                      <a:pt x="250" y="149"/>
                    </a:lnTo>
                    <a:lnTo>
                      <a:pt x="252" y="147"/>
                    </a:lnTo>
                    <a:lnTo>
                      <a:pt x="253" y="146"/>
                    </a:lnTo>
                    <a:lnTo>
                      <a:pt x="252" y="145"/>
                    </a:lnTo>
                    <a:lnTo>
                      <a:pt x="250" y="146"/>
                    </a:lnTo>
                    <a:lnTo>
                      <a:pt x="249" y="146"/>
                    </a:lnTo>
                    <a:lnTo>
                      <a:pt x="251" y="145"/>
                    </a:lnTo>
                    <a:lnTo>
                      <a:pt x="250" y="144"/>
                    </a:lnTo>
                    <a:lnTo>
                      <a:pt x="251" y="143"/>
                    </a:lnTo>
                    <a:lnTo>
                      <a:pt x="253" y="143"/>
                    </a:lnTo>
                    <a:lnTo>
                      <a:pt x="253" y="142"/>
                    </a:lnTo>
                    <a:lnTo>
                      <a:pt x="253" y="140"/>
                    </a:lnTo>
                    <a:lnTo>
                      <a:pt x="252" y="140"/>
                    </a:lnTo>
                    <a:lnTo>
                      <a:pt x="253" y="139"/>
                    </a:lnTo>
                    <a:lnTo>
                      <a:pt x="252" y="138"/>
                    </a:lnTo>
                    <a:lnTo>
                      <a:pt x="251" y="138"/>
                    </a:lnTo>
                    <a:lnTo>
                      <a:pt x="249" y="139"/>
                    </a:lnTo>
                    <a:lnTo>
                      <a:pt x="249" y="138"/>
                    </a:lnTo>
                    <a:lnTo>
                      <a:pt x="247" y="143"/>
                    </a:lnTo>
                    <a:lnTo>
                      <a:pt x="246" y="144"/>
                    </a:lnTo>
                    <a:lnTo>
                      <a:pt x="246" y="145"/>
                    </a:lnTo>
                    <a:lnTo>
                      <a:pt x="246" y="146"/>
                    </a:lnTo>
                    <a:lnTo>
                      <a:pt x="246" y="146"/>
                    </a:lnTo>
                    <a:lnTo>
                      <a:pt x="246" y="147"/>
                    </a:lnTo>
                    <a:lnTo>
                      <a:pt x="246" y="149"/>
                    </a:lnTo>
                    <a:lnTo>
                      <a:pt x="244" y="149"/>
                    </a:lnTo>
                    <a:lnTo>
                      <a:pt x="243" y="150"/>
                    </a:lnTo>
                    <a:lnTo>
                      <a:pt x="243" y="147"/>
                    </a:lnTo>
                    <a:lnTo>
                      <a:pt x="242" y="145"/>
                    </a:lnTo>
                    <a:lnTo>
                      <a:pt x="243" y="145"/>
                    </a:lnTo>
                    <a:lnTo>
                      <a:pt x="243" y="141"/>
                    </a:lnTo>
                    <a:lnTo>
                      <a:pt x="243" y="141"/>
                    </a:lnTo>
                    <a:lnTo>
                      <a:pt x="242" y="142"/>
                    </a:lnTo>
                    <a:lnTo>
                      <a:pt x="236" y="153"/>
                    </a:lnTo>
                    <a:lnTo>
                      <a:pt x="237" y="152"/>
                    </a:lnTo>
                    <a:lnTo>
                      <a:pt x="235" y="155"/>
                    </a:lnTo>
                    <a:lnTo>
                      <a:pt x="234" y="156"/>
                    </a:lnTo>
                    <a:lnTo>
                      <a:pt x="234" y="153"/>
                    </a:lnTo>
                    <a:lnTo>
                      <a:pt x="235" y="153"/>
                    </a:lnTo>
                    <a:lnTo>
                      <a:pt x="235" y="152"/>
                    </a:lnTo>
                    <a:lnTo>
                      <a:pt x="235" y="149"/>
                    </a:lnTo>
                    <a:lnTo>
                      <a:pt x="235" y="149"/>
                    </a:lnTo>
                    <a:lnTo>
                      <a:pt x="238" y="142"/>
                    </a:lnTo>
                    <a:lnTo>
                      <a:pt x="238" y="142"/>
                    </a:lnTo>
                    <a:lnTo>
                      <a:pt x="236" y="143"/>
                    </a:lnTo>
                    <a:lnTo>
                      <a:pt x="235" y="143"/>
                    </a:lnTo>
                    <a:lnTo>
                      <a:pt x="235" y="142"/>
                    </a:lnTo>
                    <a:lnTo>
                      <a:pt x="235" y="142"/>
                    </a:lnTo>
                    <a:lnTo>
                      <a:pt x="235" y="141"/>
                    </a:lnTo>
                    <a:lnTo>
                      <a:pt x="234" y="140"/>
                    </a:lnTo>
                    <a:lnTo>
                      <a:pt x="233" y="142"/>
                    </a:lnTo>
                    <a:lnTo>
                      <a:pt x="233" y="141"/>
                    </a:lnTo>
                    <a:lnTo>
                      <a:pt x="232" y="141"/>
                    </a:lnTo>
                    <a:lnTo>
                      <a:pt x="232" y="143"/>
                    </a:lnTo>
                    <a:lnTo>
                      <a:pt x="231" y="143"/>
                    </a:lnTo>
                    <a:lnTo>
                      <a:pt x="231" y="144"/>
                    </a:lnTo>
                    <a:lnTo>
                      <a:pt x="232" y="145"/>
                    </a:lnTo>
                    <a:lnTo>
                      <a:pt x="232" y="145"/>
                    </a:lnTo>
                    <a:lnTo>
                      <a:pt x="231" y="146"/>
                    </a:lnTo>
                    <a:lnTo>
                      <a:pt x="230" y="147"/>
                    </a:lnTo>
                    <a:lnTo>
                      <a:pt x="231" y="149"/>
                    </a:lnTo>
                    <a:lnTo>
                      <a:pt x="227" y="149"/>
                    </a:lnTo>
                    <a:lnTo>
                      <a:pt x="227" y="150"/>
                    </a:lnTo>
                    <a:lnTo>
                      <a:pt x="226" y="151"/>
                    </a:lnTo>
                    <a:lnTo>
                      <a:pt x="225" y="153"/>
                    </a:lnTo>
                    <a:lnTo>
                      <a:pt x="224" y="153"/>
                    </a:lnTo>
                    <a:lnTo>
                      <a:pt x="225" y="154"/>
                    </a:lnTo>
                    <a:lnTo>
                      <a:pt x="224" y="156"/>
                    </a:lnTo>
                    <a:lnTo>
                      <a:pt x="224" y="156"/>
                    </a:lnTo>
                    <a:lnTo>
                      <a:pt x="224" y="156"/>
                    </a:lnTo>
                    <a:lnTo>
                      <a:pt x="224" y="155"/>
                    </a:lnTo>
                    <a:lnTo>
                      <a:pt x="224" y="155"/>
                    </a:lnTo>
                    <a:lnTo>
                      <a:pt x="223" y="155"/>
                    </a:lnTo>
                    <a:lnTo>
                      <a:pt x="223" y="153"/>
                    </a:lnTo>
                    <a:lnTo>
                      <a:pt x="223" y="153"/>
                    </a:lnTo>
                    <a:lnTo>
                      <a:pt x="220" y="153"/>
                    </a:lnTo>
                    <a:lnTo>
                      <a:pt x="220" y="154"/>
                    </a:lnTo>
                    <a:lnTo>
                      <a:pt x="220" y="154"/>
                    </a:lnTo>
                    <a:lnTo>
                      <a:pt x="219" y="154"/>
                    </a:lnTo>
                    <a:lnTo>
                      <a:pt x="219" y="153"/>
                    </a:lnTo>
                    <a:lnTo>
                      <a:pt x="219" y="153"/>
                    </a:lnTo>
                    <a:lnTo>
                      <a:pt x="218" y="153"/>
                    </a:lnTo>
                    <a:lnTo>
                      <a:pt x="218" y="152"/>
                    </a:lnTo>
                    <a:lnTo>
                      <a:pt x="217" y="152"/>
                    </a:lnTo>
                    <a:lnTo>
                      <a:pt x="217" y="152"/>
                    </a:lnTo>
                    <a:lnTo>
                      <a:pt x="217" y="152"/>
                    </a:lnTo>
                    <a:lnTo>
                      <a:pt x="217" y="154"/>
                    </a:lnTo>
                    <a:lnTo>
                      <a:pt x="216" y="152"/>
                    </a:lnTo>
                    <a:lnTo>
                      <a:pt x="215" y="152"/>
                    </a:lnTo>
                    <a:lnTo>
                      <a:pt x="215" y="154"/>
                    </a:lnTo>
                    <a:lnTo>
                      <a:pt x="217" y="155"/>
                    </a:lnTo>
                    <a:lnTo>
                      <a:pt x="217" y="155"/>
                    </a:lnTo>
                    <a:lnTo>
                      <a:pt x="217" y="158"/>
                    </a:lnTo>
                    <a:lnTo>
                      <a:pt x="218" y="160"/>
                    </a:lnTo>
                    <a:lnTo>
                      <a:pt x="218" y="161"/>
                    </a:lnTo>
                    <a:lnTo>
                      <a:pt x="213" y="156"/>
                    </a:lnTo>
                    <a:lnTo>
                      <a:pt x="214" y="158"/>
                    </a:lnTo>
                    <a:lnTo>
                      <a:pt x="213" y="158"/>
                    </a:lnTo>
                    <a:lnTo>
                      <a:pt x="213" y="159"/>
                    </a:lnTo>
                    <a:lnTo>
                      <a:pt x="213" y="159"/>
                    </a:lnTo>
                    <a:lnTo>
                      <a:pt x="213" y="160"/>
                    </a:lnTo>
                    <a:lnTo>
                      <a:pt x="212" y="159"/>
                    </a:lnTo>
                    <a:lnTo>
                      <a:pt x="212" y="159"/>
                    </a:lnTo>
                    <a:lnTo>
                      <a:pt x="213" y="157"/>
                    </a:lnTo>
                    <a:lnTo>
                      <a:pt x="212" y="158"/>
                    </a:lnTo>
                    <a:lnTo>
                      <a:pt x="211" y="159"/>
                    </a:lnTo>
                    <a:lnTo>
                      <a:pt x="210" y="160"/>
                    </a:lnTo>
                    <a:lnTo>
                      <a:pt x="210" y="160"/>
                    </a:lnTo>
                    <a:lnTo>
                      <a:pt x="210" y="163"/>
                    </a:lnTo>
                    <a:lnTo>
                      <a:pt x="209" y="164"/>
                    </a:lnTo>
                    <a:lnTo>
                      <a:pt x="208" y="166"/>
                    </a:lnTo>
                    <a:lnTo>
                      <a:pt x="207" y="167"/>
                    </a:lnTo>
                    <a:lnTo>
                      <a:pt x="208" y="165"/>
                    </a:lnTo>
                    <a:lnTo>
                      <a:pt x="209" y="157"/>
                    </a:lnTo>
                    <a:lnTo>
                      <a:pt x="207" y="158"/>
                    </a:lnTo>
                    <a:lnTo>
                      <a:pt x="206" y="160"/>
                    </a:lnTo>
                    <a:lnTo>
                      <a:pt x="205" y="165"/>
                    </a:lnTo>
                    <a:lnTo>
                      <a:pt x="205" y="160"/>
                    </a:lnTo>
                    <a:lnTo>
                      <a:pt x="202" y="160"/>
                    </a:lnTo>
                    <a:lnTo>
                      <a:pt x="202" y="162"/>
                    </a:lnTo>
                    <a:lnTo>
                      <a:pt x="202" y="164"/>
                    </a:lnTo>
                    <a:lnTo>
                      <a:pt x="202" y="166"/>
                    </a:lnTo>
                    <a:lnTo>
                      <a:pt x="203" y="166"/>
                    </a:lnTo>
                    <a:lnTo>
                      <a:pt x="204" y="167"/>
                    </a:lnTo>
                    <a:lnTo>
                      <a:pt x="204" y="168"/>
                    </a:lnTo>
                    <a:lnTo>
                      <a:pt x="203" y="168"/>
                    </a:lnTo>
                    <a:lnTo>
                      <a:pt x="202" y="167"/>
                    </a:lnTo>
                    <a:lnTo>
                      <a:pt x="202" y="166"/>
                    </a:lnTo>
                    <a:lnTo>
                      <a:pt x="199" y="164"/>
                    </a:lnTo>
                    <a:lnTo>
                      <a:pt x="198" y="164"/>
                    </a:lnTo>
                    <a:lnTo>
                      <a:pt x="199" y="166"/>
                    </a:lnTo>
                    <a:lnTo>
                      <a:pt x="200" y="167"/>
                    </a:lnTo>
                    <a:lnTo>
                      <a:pt x="199" y="167"/>
                    </a:lnTo>
                    <a:lnTo>
                      <a:pt x="198" y="167"/>
                    </a:lnTo>
                    <a:lnTo>
                      <a:pt x="198" y="167"/>
                    </a:lnTo>
                    <a:lnTo>
                      <a:pt x="198" y="167"/>
                    </a:lnTo>
                    <a:lnTo>
                      <a:pt x="197" y="167"/>
                    </a:lnTo>
                    <a:lnTo>
                      <a:pt x="197" y="167"/>
                    </a:lnTo>
                    <a:lnTo>
                      <a:pt x="198" y="165"/>
                    </a:lnTo>
                    <a:lnTo>
                      <a:pt x="197" y="164"/>
                    </a:lnTo>
                    <a:lnTo>
                      <a:pt x="196" y="167"/>
                    </a:lnTo>
                    <a:lnTo>
                      <a:pt x="196" y="168"/>
                    </a:lnTo>
                    <a:lnTo>
                      <a:pt x="196" y="169"/>
                    </a:lnTo>
                    <a:lnTo>
                      <a:pt x="194" y="171"/>
                    </a:lnTo>
                    <a:lnTo>
                      <a:pt x="193" y="173"/>
                    </a:lnTo>
                    <a:lnTo>
                      <a:pt x="193" y="174"/>
                    </a:lnTo>
                    <a:lnTo>
                      <a:pt x="195" y="173"/>
                    </a:lnTo>
                    <a:lnTo>
                      <a:pt x="195" y="174"/>
                    </a:lnTo>
                    <a:lnTo>
                      <a:pt x="194" y="174"/>
                    </a:lnTo>
                    <a:lnTo>
                      <a:pt x="194" y="176"/>
                    </a:lnTo>
                    <a:lnTo>
                      <a:pt x="193" y="175"/>
                    </a:lnTo>
                    <a:lnTo>
                      <a:pt x="192" y="175"/>
                    </a:lnTo>
                    <a:lnTo>
                      <a:pt x="193" y="176"/>
                    </a:lnTo>
                    <a:lnTo>
                      <a:pt x="192" y="177"/>
                    </a:lnTo>
                    <a:lnTo>
                      <a:pt x="191" y="176"/>
                    </a:lnTo>
                    <a:lnTo>
                      <a:pt x="191" y="177"/>
                    </a:lnTo>
                    <a:lnTo>
                      <a:pt x="191" y="177"/>
                    </a:lnTo>
                    <a:lnTo>
                      <a:pt x="189" y="178"/>
                    </a:lnTo>
                    <a:lnTo>
                      <a:pt x="188" y="178"/>
                    </a:lnTo>
                    <a:lnTo>
                      <a:pt x="188" y="178"/>
                    </a:lnTo>
                    <a:lnTo>
                      <a:pt x="188" y="179"/>
                    </a:lnTo>
                    <a:lnTo>
                      <a:pt x="188" y="180"/>
                    </a:lnTo>
                    <a:lnTo>
                      <a:pt x="190" y="179"/>
                    </a:lnTo>
                    <a:lnTo>
                      <a:pt x="190" y="179"/>
                    </a:lnTo>
                    <a:lnTo>
                      <a:pt x="191" y="180"/>
                    </a:lnTo>
                    <a:lnTo>
                      <a:pt x="193" y="179"/>
                    </a:lnTo>
                    <a:lnTo>
                      <a:pt x="193" y="179"/>
                    </a:lnTo>
                    <a:lnTo>
                      <a:pt x="194" y="180"/>
                    </a:lnTo>
                    <a:lnTo>
                      <a:pt x="192" y="180"/>
                    </a:lnTo>
                    <a:lnTo>
                      <a:pt x="192" y="181"/>
                    </a:lnTo>
                    <a:lnTo>
                      <a:pt x="192" y="182"/>
                    </a:lnTo>
                    <a:lnTo>
                      <a:pt x="191" y="182"/>
                    </a:lnTo>
                    <a:lnTo>
                      <a:pt x="189" y="182"/>
                    </a:lnTo>
                    <a:lnTo>
                      <a:pt x="189" y="181"/>
                    </a:lnTo>
                    <a:lnTo>
                      <a:pt x="188" y="181"/>
                    </a:lnTo>
                    <a:lnTo>
                      <a:pt x="187" y="182"/>
                    </a:lnTo>
                    <a:lnTo>
                      <a:pt x="186" y="182"/>
                    </a:lnTo>
                    <a:lnTo>
                      <a:pt x="187" y="184"/>
                    </a:lnTo>
                    <a:lnTo>
                      <a:pt x="187" y="185"/>
                    </a:lnTo>
                    <a:lnTo>
                      <a:pt x="187" y="185"/>
                    </a:lnTo>
                    <a:lnTo>
                      <a:pt x="187" y="186"/>
                    </a:lnTo>
                    <a:lnTo>
                      <a:pt x="187" y="187"/>
                    </a:lnTo>
                    <a:lnTo>
                      <a:pt x="186" y="187"/>
                    </a:lnTo>
                    <a:lnTo>
                      <a:pt x="186" y="188"/>
                    </a:lnTo>
                    <a:lnTo>
                      <a:pt x="185" y="188"/>
                    </a:lnTo>
                    <a:lnTo>
                      <a:pt x="185" y="184"/>
                    </a:lnTo>
                    <a:lnTo>
                      <a:pt x="184" y="185"/>
                    </a:lnTo>
                    <a:lnTo>
                      <a:pt x="184" y="185"/>
                    </a:lnTo>
                    <a:lnTo>
                      <a:pt x="183" y="185"/>
                    </a:lnTo>
                    <a:lnTo>
                      <a:pt x="183" y="186"/>
                    </a:lnTo>
                    <a:lnTo>
                      <a:pt x="184" y="186"/>
                    </a:lnTo>
                    <a:lnTo>
                      <a:pt x="184" y="187"/>
                    </a:lnTo>
                    <a:lnTo>
                      <a:pt x="183" y="187"/>
                    </a:lnTo>
                    <a:lnTo>
                      <a:pt x="182" y="188"/>
                    </a:lnTo>
                    <a:lnTo>
                      <a:pt x="182" y="189"/>
                    </a:lnTo>
                    <a:lnTo>
                      <a:pt x="182" y="189"/>
                    </a:lnTo>
                    <a:lnTo>
                      <a:pt x="183" y="190"/>
                    </a:lnTo>
                    <a:lnTo>
                      <a:pt x="182" y="190"/>
                    </a:lnTo>
                    <a:lnTo>
                      <a:pt x="183" y="191"/>
                    </a:lnTo>
                    <a:lnTo>
                      <a:pt x="182" y="191"/>
                    </a:lnTo>
                    <a:lnTo>
                      <a:pt x="181" y="193"/>
                    </a:lnTo>
                    <a:lnTo>
                      <a:pt x="181" y="193"/>
                    </a:lnTo>
                    <a:lnTo>
                      <a:pt x="180" y="193"/>
                    </a:lnTo>
                    <a:lnTo>
                      <a:pt x="180" y="193"/>
                    </a:lnTo>
                    <a:lnTo>
                      <a:pt x="181" y="193"/>
                    </a:lnTo>
                    <a:lnTo>
                      <a:pt x="184" y="193"/>
                    </a:lnTo>
                    <a:lnTo>
                      <a:pt x="181" y="195"/>
                    </a:lnTo>
                    <a:lnTo>
                      <a:pt x="180" y="194"/>
                    </a:lnTo>
                    <a:lnTo>
                      <a:pt x="179" y="194"/>
                    </a:lnTo>
                    <a:lnTo>
                      <a:pt x="179" y="193"/>
                    </a:lnTo>
                    <a:lnTo>
                      <a:pt x="178" y="193"/>
                    </a:lnTo>
                    <a:lnTo>
                      <a:pt x="177" y="194"/>
                    </a:lnTo>
                    <a:lnTo>
                      <a:pt x="177" y="196"/>
                    </a:lnTo>
                    <a:lnTo>
                      <a:pt x="176" y="196"/>
                    </a:lnTo>
                    <a:lnTo>
                      <a:pt x="176" y="197"/>
                    </a:lnTo>
                    <a:lnTo>
                      <a:pt x="177" y="197"/>
                    </a:lnTo>
                    <a:lnTo>
                      <a:pt x="176" y="199"/>
                    </a:lnTo>
                    <a:lnTo>
                      <a:pt x="175" y="200"/>
                    </a:lnTo>
                    <a:lnTo>
                      <a:pt x="175" y="201"/>
                    </a:lnTo>
                    <a:lnTo>
                      <a:pt x="174" y="201"/>
                    </a:lnTo>
                    <a:lnTo>
                      <a:pt x="173" y="201"/>
                    </a:lnTo>
                    <a:lnTo>
                      <a:pt x="173" y="201"/>
                    </a:lnTo>
                    <a:lnTo>
                      <a:pt x="172" y="203"/>
                    </a:lnTo>
                    <a:lnTo>
                      <a:pt x="173" y="204"/>
                    </a:lnTo>
                    <a:lnTo>
                      <a:pt x="172" y="204"/>
                    </a:lnTo>
                    <a:lnTo>
                      <a:pt x="171" y="204"/>
                    </a:lnTo>
                    <a:lnTo>
                      <a:pt x="171" y="205"/>
                    </a:lnTo>
                    <a:lnTo>
                      <a:pt x="170" y="205"/>
                    </a:lnTo>
                    <a:lnTo>
                      <a:pt x="170" y="206"/>
                    </a:lnTo>
                    <a:lnTo>
                      <a:pt x="169" y="206"/>
                    </a:lnTo>
                    <a:lnTo>
                      <a:pt x="169" y="207"/>
                    </a:lnTo>
                    <a:lnTo>
                      <a:pt x="171" y="207"/>
                    </a:lnTo>
                    <a:lnTo>
                      <a:pt x="170" y="208"/>
                    </a:lnTo>
                    <a:lnTo>
                      <a:pt x="169" y="208"/>
                    </a:lnTo>
                    <a:lnTo>
                      <a:pt x="169" y="208"/>
                    </a:lnTo>
                    <a:lnTo>
                      <a:pt x="169" y="208"/>
                    </a:lnTo>
                    <a:lnTo>
                      <a:pt x="169" y="210"/>
                    </a:lnTo>
                    <a:lnTo>
                      <a:pt x="169" y="211"/>
                    </a:lnTo>
                    <a:lnTo>
                      <a:pt x="170" y="210"/>
                    </a:lnTo>
                    <a:lnTo>
                      <a:pt x="171" y="211"/>
                    </a:lnTo>
                    <a:lnTo>
                      <a:pt x="170" y="211"/>
                    </a:lnTo>
                    <a:lnTo>
                      <a:pt x="169" y="211"/>
                    </a:lnTo>
                    <a:lnTo>
                      <a:pt x="168" y="212"/>
                    </a:lnTo>
                    <a:lnTo>
                      <a:pt x="168" y="214"/>
                    </a:lnTo>
                    <a:lnTo>
                      <a:pt x="167" y="214"/>
                    </a:lnTo>
                    <a:lnTo>
                      <a:pt x="166" y="215"/>
                    </a:lnTo>
                    <a:lnTo>
                      <a:pt x="166" y="216"/>
                    </a:lnTo>
                    <a:lnTo>
                      <a:pt x="166" y="215"/>
                    </a:lnTo>
                    <a:lnTo>
                      <a:pt x="167" y="215"/>
                    </a:lnTo>
                    <a:lnTo>
                      <a:pt x="169" y="215"/>
                    </a:lnTo>
                    <a:lnTo>
                      <a:pt x="169" y="215"/>
                    </a:lnTo>
                    <a:lnTo>
                      <a:pt x="169" y="217"/>
                    </a:lnTo>
                    <a:lnTo>
                      <a:pt x="167" y="216"/>
                    </a:lnTo>
                    <a:lnTo>
                      <a:pt x="167" y="217"/>
                    </a:lnTo>
                    <a:lnTo>
                      <a:pt x="167" y="217"/>
                    </a:lnTo>
                    <a:lnTo>
                      <a:pt x="166" y="218"/>
                    </a:lnTo>
                    <a:lnTo>
                      <a:pt x="166" y="218"/>
                    </a:lnTo>
                    <a:lnTo>
                      <a:pt x="166" y="219"/>
                    </a:lnTo>
                    <a:lnTo>
                      <a:pt x="166" y="219"/>
                    </a:lnTo>
                    <a:lnTo>
                      <a:pt x="166" y="219"/>
                    </a:lnTo>
                    <a:lnTo>
                      <a:pt x="166" y="220"/>
                    </a:lnTo>
                    <a:lnTo>
                      <a:pt x="166" y="221"/>
                    </a:lnTo>
                    <a:lnTo>
                      <a:pt x="166" y="221"/>
                    </a:lnTo>
                    <a:lnTo>
                      <a:pt x="166" y="223"/>
                    </a:lnTo>
                    <a:lnTo>
                      <a:pt x="166" y="222"/>
                    </a:lnTo>
                    <a:lnTo>
                      <a:pt x="165" y="222"/>
                    </a:lnTo>
                    <a:lnTo>
                      <a:pt x="164" y="221"/>
                    </a:lnTo>
                    <a:lnTo>
                      <a:pt x="165" y="222"/>
                    </a:lnTo>
                    <a:lnTo>
                      <a:pt x="164" y="223"/>
                    </a:lnTo>
                    <a:lnTo>
                      <a:pt x="163" y="223"/>
                    </a:lnTo>
                    <a:lnTo>
                      <a:pt x="163" y="224"/>
                    </a:lnTo>
                    <a:lnTo>
                      <a:pt x="164" y="225"/>
                    </a:lnTo>
                    <a:lnTo>
                      <a:pt x="164" y="224"/>
                    </a:lnTo>
                    <a:lnTo>
                      <a:pt x="165" y="223"/>
                    </a:lnTo>
                    <a:lnTo>
                      <a:pt x="165" y="224"/>
                    </a:lnTo>
                    <a:lnTo>
                      <a:pt x="165" y="224"/>
                    </a:lnTo>
                    <a:lnTo>
                      <a:pt x="165" y="226"/>
                    </a:lnTo>
                    <a:lnTo>
                      <a:pt x="164" y="226"/>
                    </a:lnTo>
                    <a:lnTo>
                      <a:pt x="163" y="226"/>
                    </a:lnTo>
                    <a:lnTo>
                      <a:pt x="162" y="226"/>
                    </a:lnTo>
                    <a:lnTo>
                      <a:pt x="162" y="226"/>
                    </a:lnTo>
                    <a:lnTo>
                      <a:pt x="161" y="227"/>
                    </a:lnTo>
                    <a:lnTo>
                      <a:pt x="161" y="228"/>
                    </a:lnTo>
                    <a:lnTo>
                      <a:pt x="160" y="229"/>
                    </a:lnTo>
                    <a:lnTo>
                      <a:pt x="160" y="229"/>
                    </a:lnTo>
                    <a:lnTo>
                      <a:pt x="159" y="229"/>
                    </a:lnTo>
                    <a:lnTo>
                      <a:pt x="159" y="231"/>
                    </a:lnTo>
                    <a:lnTo>
                      <a:pt x="160" y="231"/>
                    </a:lnTo>
                    <a:lnTo>
                      <a:pt x="161" y="230"/>
                    </a:lnTo>
                    <a:lnTo>
                      <a:pt x="162" y="231"/>
                    </a:lnTo>
                    <a:lnTo>
                      <a:pt x="159" y="231"/>
                    </a:lnTo>
                    <a:lnTo>
                      <a:pt x="159" y="233"/>
                    </a:lnTo>
                    <a:lnTo>
                      <a:pt x="160" y="233"/>
                    </a:lnTo>
                    <a:lnTo>
                      <a:pt x="159" y="234"/>
                    </a:lnTo>
                    <a:lnTo>
                      <a:pt x="158" y="235"/>
                    </a:lnTo>
                    <a:lnTo>
                      <a:pt x="157" y="233"/>
                    </a:lnTo>
                    <a:lnTo>
                      <a:pt x="157" y="233"/>
                    </a:lnTo>
                    <a:lnTo>
                      <a:pt x="156" y="235"/>
                    </a:lnTo>
                    <a:lnTo>
                      <a:pt x="155" y="236"/>
                    </a:lnTo>
                    <a:lnTo>
                      <a:pt x="155" y="236"/>
                    </a:lnTo>
                    <a:lnTo>
                      <a:pt x="152" y="240"/>
                    </a:lnTo>
                    <a:lnTo>
                      <a:pt x="152" y="241"/>
                    </a:lnTo>
                    <a:lnTo>
                      <a:pt x="152" y="241"/>
                    </a:lnTo>
                    <a:lnTo>
                      <a:pt x="150" y="243"/>
                    </a:lnTo>
                    <a:lnTo>
                      <a:pt x="150" y="244"/>
                    </a:lnTo>
                    <a:lnTo>
                      <a:pt x="151" y="244"/>
                    </a:lnTo>
                    <a:lnTo>
                      <a:pt x="151" y="244"/>
                    </a:lnTo>
                    <a:lnTo>
                      <a:pt x="151" y="245"/>
                    </a:lnTo>
                    <a:lnTo>
                      <a:pt x="152" y="247"/>
                    </a:lnTo>
                    <a:lnTo>
                      <a:pt x="152" y="247"/>
                    </a:lnTo>
                    <a:lnTo>
                      <a:pt x="158" y="243"/>
                    </a:lnTo>
                    <a:lnTo>
                      <a:pt x="159" y="242"/>
                    </a:lnTo>
                    <a:lnTo>
                      <a:pt x="159" y="243"/>
                    </a:lnTo>
                    <a:lnTo>
                      <a:pt x="159" y="243"/>
                    </a:lnTo>
                    <a:lnTo>
                      <a:pt x="158" y="244"/>
                    </a:lnTo>
                    <a:lnTo>
                      <a:pt x="157" y="244"/>
                    </a:lnTo>
                    <a:lnTo>
                      <a:pt x="155" y="246"/>
                    </a:lnTo>
                    <a:lnTo>
                      <a:pt x="155" y="247"/>
                    </a:lnTo>
                    <a:lnTo>
                      <a:pt x="155" y="247"/>
                    </a:lnTo>
                    <a:lnTo>
                      <a:pt x="154" y="247"/>
                    </a:lnTo>
                    <a:lnTo>
                      <a:pt x="153" y="247"/>
                    </a:lnTo>
                    <a:lnTo>
                      <a:pt x="152" y="247"/>
                    </a:lnTo>
                    <a:lnTo>
                      <a:pt x="153" y="248"/>
                    </a:lnTo>
                    <a:lnTo>
                      <a:pt x="152" y="248"/>
                    </a:lnTo>
                    <a:lnTo>
                      <a:pt x="151" y="248"/>
                    </a:lnTo>
                    <a:lnTo>
                      <a:pt x="151" y="247"/>
                    </a:lnTo>
                    <a:lnTo>
                      <a:pt x="150" y="245"/>
                    </a:lnTo>
                    <a:lnTo>
                      <a:pt x="150" y="245"/>
                    </a:lnTo>
                    <a:lnTo>
                      <a:pt x="149" y="246"/>
                    </a:lnTo>
                    <a:lnTo>
                      <a:pt x="148" y="246"/>
                    </a:lnTo>
                    <a:lnTo>
                      <a:pt x="148" y="247"/>
                    </a:lnTo>
                    <a:lnTo>
                      <a:pt x="148" y="247"/>
                    </a:lnTo>
                    <a:lnTo>
                      <a:pt x="148" y="248"/>
                    </a:lnTo>
                    <a:lnTo>
                      <a:pt x="148" y="248"/>
                    </a:lnTo>
                    <a:lnTo>
                      <a:pt x="148" y="249"/>
                    </a:lnTo>
                    <a:lnTo>
                      <a:pt x="147" y="248"/>
                    </a:lnTo>
                    <a:lnTo>
                      <a:pt x="147" y="247"/>
                    </a:lnTo>
                    <a:lnTo>
                      <a:pt x="147" y="247"/>
                    </a:lnTo>
                    <a:lnTo>
                      <a:pt x="144" y="248"/>
                    </a:lnTo>
                    <a:lnTo>
                      <a:pt x="144" y="248"/>
                    </a:lnTo>
                    <a:lnTo>
                      <a:pt x="144" y="250"/>
                    </a:lnTo>
                    <a:lnTo>
                      <a:pt x="143" y="250"/>
                    </a:lnTo>
                    <a:lnTo>
                      <a:pt x="143" y="251"/>
                    </a:lnTo>
                    <a:lnTo>
                      <a:pt x="143" y="251"/>
                    </a:lnTo>
                    <a:lnTo>
                      <a:pt x="142" y="251"/>
                    </a:lnTo>
                    <a:lnTo>
                      <a:pt x="142" y="251"/>
                    </a:lnTo>
                    <a:lnTo>
                      <a:pt x="141" y="250"/>
                    </a:lnTo>
                    <a:lnTo>
                      <a:pt x="141" y="250"/>
                    </a:lnTo>
                    <a:lnTo>
                      <a:pt x="141" y="251"/>
                    </a:lnTo>
                    <a:lnTo>
                      <a:pt x="141" y="251"/>
                    </a:lnTo>
                    <a:lnTo>
                      <a:pt x="140" y="251"/>
                    </a:lnTo>
                    <a:lnTo>
                      <a:pt x="140" y="251"/>
                    </a:lnTo>
                    <a:lnTo>
                      <a:pt x="138" y="252"/>
                    </a:lnTo>
                    <a:lnTo>
                      <a:pt x="138" y="255"/>
                    </a:lnTo>
                    <a:lnTo>
                      <a:pt x="137" y="254"/>
                    </a:lnTo>
                    <a:lnTo>
                      <a:pt x="136" y="254"/>
                    </a:lnTo>
                    <a:lnTo>
                      <a:pt x="135" y="255"/>
                    </a:lnTo>
                    <a:lnTo>
                      <a:pt x="135" y="255"/>
                    </a:lnTo>
                    <a:lnTo>
                      <a:pt x="136" y="256"/>
                    </a:lnTo>
                    <a:lnTo>
                      <a:pt x="136" y="256"/>
                    </a:lnTo>
                    <a:lnTo>
                      <a:pt x="137" y="257"/>
                    </a:lnTo>
                    <a:lnTo>
                      <a:pt x="137" y="256"/>
                    </a:lnTo>
                    <a:lnTo>
                      <a:pt x="138" y="257"/>
                    </a:lnTo>
                    <a:lnTo>
                      <a:pt x="138" y="257"/>
                    </a:lnTo>
                    <a:lnTo>
                      <a:pt x="138" y="258"/>
                    </a:lnTo>
                    <a:lnTo>
                      <a:pt x="138" y="258"/>
                    </a:lnTo>
                    <a:lnTo>
                      <a:pt x="137" y="258"/>
                    </a:lnTo>
                    <a:lnTo>
                      <a:pt x="133" y="258"/>
                    </a:lnTo>
                    <a:lnTo>
                      <a:pt x="133" y="258"/>
                    </a:lnTo>
                    <a:lnTo>
                      <a:pt x="132" y="258"/>
                    </a:lnTo>
                    <a:lnTo>
                      <a:pt x="132" y="259"/>
                    </a:lnTo>
                    <a:lnTo>
                      <a:pt x="132" y="259"/>
                    </a:lnTo>
                    <a:lnTo>
                      <a:pt x="133" y="259"/>
                    </a:lnTo>
                    <a:lnTo>
                      <a:pt x="132" y="259"/>
                    </a:lnTo>
                    <a:lnTo>
                      <a:pt x="132" y="260"/>
                    </a:lnTo>
                    <a:lnTo>
                      <a:pt x="133" y="260"/>
                    </a:lnTo>
                    <a:lnTo>
                      <a:pt x="133" y="260"/>
                    </a:lnTo>
                    <a:lnTo>
                      <a:pt x="133" y="261"/>
                    </a:lnTo>
                    <a:lnTo>
                      <a:pt x="133" y="263"/>
                    </a:lnTo>
                    <a:lnTo>
                      <a:pt x="133" y="263"/>
                    </a:lnTo>
                    <a:lnTo>
                      <a:pt x="132" y="262"/>
                    </a:lnTo>
                    <a:lnTo>
                      <a:pt x="132" y="262"/>
                    </a:lnTo>
                    <a:lnTo>
                      <a:pt x="130" y="262"/>
                    </a:lnTo>
                    <a:lnTo>
                      <a:pt x="129" y="264"/>
                    </a:lnTo>
                    <a:lnTo>
                      <a:pt x="130" y="264"/>
                    </a:lnTo>
                    <a:lnTo>
                      <a:pt x="130" y="265"/>
                    </a:lnTo>
                    <a:lnTo>
                      <a:pt x="129" y="264"/>
                    </a:lnTo>
                    <a:lnTo>
                      <a:pt x="129" y="263"/>
                    </a:lnTo>
                    <a:lnTo>
                      <a:pt x="129" y="264"/>
                    </a:lnTo>
                    <a:lnTo>
                      <a:pt x="127" y="264"/>
                    </a:lnTo>
                    <a:lnTo>
                      <a:pt x="127" y="264"/>
                    </a:lnTo>
                    <a:lnTo>
                      <a:pt x="127" y="265"/>
                    </a:lnTo>
                    <a:lnTo>
                      <a:pt x="126" y="263"/>
                    </a:lnTo>
                    <a:lnTo>
                      <a:pt x="125" y="264"/>
                    </a:lnTo>
                    <a:lnTo>
                      <a:pt x="126" y="266"/>
                    </a:lnTo>
                    <a:lnTo>
                      <a:pt x="126" y="266"/>
                    </a:lnTo>
                    <a:lnTo>
                      <a:pt x="126" y="266"/>
                    </a:lnTo>
                    <a:lnTo>
                      <a:pt x="131" y="266"/>
                    </a:lnTo>
                    <a:lnTo>
                      <a:pt x="129" y="266"/>
                    </a:lnTo>
                    <a:lnTo>
                      <a:pt x="129" y="267"/>
                    </a:lnTo>
                    <a:lnTo>
                      <a:pt x="132" y="266"/>
                    </a:lnTo>
                    <a:lnTo>
                      <a:pt x="132" y="266"/>
                    </a:lnTo>
                    <a:lnTo>
                      <a:pt x="131" y="267"/>
                    </a:lnTo>
                    <a:lnTo>
                      <a:pt x="128" y="267"/>
                    </a:lnTo>
                    <a:lnTo>
                      <a:pt x="127" y="267"/>
                    </a:lnTo>
                    <a:lnTo>
                      <a:pt x="126" y="267"/>
                    </a:lnTo>
                    <a:lnTo>
                      <a:pt x="126" y="268"/>
                    </a:lnTo>
                    <a:lnTo>
                      <a:pt x="126" y="269"/>
                    </a:lnTo>
                    <a:lnTo>
                      <a:pt x="125" y="269"/>
                    </a:lnTo>
                    <a:lnTo>
                      <a:pt x="124" y="269"/>
                    </a:lnTo>
                    <a:lnTo>
                      <a:pt x="124" y="269"/>
                    </a:lnTo>
                    <a:lnTo>
                      <a:pt x="126" y="269"/>
                    </a:lnTo>
                    <a:lnTo>
                      <a:pt x="126" y="270"/>
                    </a:lnTo>
                    <a:lnTo>
                      <a:pt x="126" y="271"/>
                    </a:lnTo>
                    <a:lnTo>
                      <a:pt x="125" y="273"/>
                    </a:lnTo>
                    <a:lnTo>
                      <a:pt x="125" y="273"/>
                    </a:lnTo>
                    <a:lnTo>
                      <a:pt x="125" y="273"/>
                    </a:lnTo>
                    <a:lnTo>
                      <a:pt x="125" y="274"/>
                    </a:lnTo>
                    <a:lnTo>
                      <a:pt x="125" y="275"/>
                    </a:lnTo>
                    <a:lnTo>
                      <a:pt x="125" y="276"/>
                    </a:lnTo>
                    <a:lnTo>
                      <a:pt x="126" y="276"/>
                    </a:lnTo>
                    <a:lnTo>
                      <a:pt x="129" y="274"/>
                    </a:lnTo>
                    <a:lnTo>
                      <a:pt x="130" y="275"/>
                    </a:lnTo>
                    <a:lnTo>
                      <a:pt x="131" y="275"/>
                    </a:lnTo>
                    <a:lnTo>
                      <a:pt x="133" y="272"/>
                    </a:lnTo>
                    <a:lnTo>
                      <a:pt x="133" y="273"/>
                    </a:lnTo>
                    <a:lnTo>
                      <a:pt x="133" y="274"/>
                    </a:lnTo>
                    <a:lnTo>
                      <a:pt x="133" y="275"/>
                    </a:lnTo>
                    <a:lnTo>
                      <a:pt x="134" y="275"/>
                    </a:lnTo>
                    <a:lnTo>
                      <a:pt x="135" y="274"/>
                    </a:lnTo>
                    <a:lnTo>
                      <a:pt x="135" y="275"/>
                    </a:lnTo>
                    <a:lnTo>
                      <a:pt x="137" y="273"/>
                    </a:lnTo>
                    <a:lnTo>
                      <a:pt x="137" y="271"/>
                    </a:lnTo>
                    <a:lnTo>
                      <a:pt x="138" y="271"/>
                    </a:lnTo>
                    <a:lnTo>
                      <a:pt x="138" y="271"/>
                    </a:lnTo>
                    <a:lnTo>
                      <a:pt x="137" y="273"/>
                    </a:lnTo>
                    <a:lnTo>
                      <a:pt x="137" y="274"/>
                    </a:lnTo>
                    <a:lnTo>
                      <a:pt x="137" y="274"/>
                    </a:lnTo>
                    <a:lnTo>
                      <a:pt x="138" y="273"/>
                    </a:lnTo>
                    <a:lnTo>
                      <a:pt x="139" y="274"/>
                    </a:lnTo>
                    <a:lnTo>
                      <a:pt x="137" y="275"/>
                    </a:lnTo>
                    <a:lnTo>
                      <a:pt x="136" y="276"/>
                    </a:lnTo>
                    <a:lnTo>
                      <a:pt x="136" y="277"/>
                    </a:lnTo>
                    <a:lnTo>
                      <a:pt x="136" y="277"/>
                    </a:lnTo>
                    <a:lnTo>
                      <a:pt x="135" y="278"/>
                    </a:lnTo>
                    <a:lnTo>
                      <a:pt x="135" y="277"/>
                    </a:lnTo>
                    <a:lnTo>
                      <a:pt x="134" y="277"/>
                    </a:lnTo>
                    <a:lnTo>
                      <a:pt x="133" y="276"/>
                    </a:lnTo>
                    <a:lnTo>
                      <a:pt x="133" y="276"/>
                    </a:lnTo>
                    <a:lnTo>
                      <a:pt x="131" y="276"/>
                    </a:lnTo>
                    <a:lnTo>
                      <a:pt x="130" y="276"/>
                    </a:lnTo>
                    <a:lnTo>
                      <a:pt x="129" y="276"/>
                    </a:lnTo>
                    <a:lnTo>
                      <a:pt x="128" y="276"/>
                    </a:lnTo>
                    <a:lnTo>
                      <a:pt x="127" y="277"/>
                    </a:lnTo>
                    <a:lnTo>
                      <a:pt x="126" y="277"/>
                    </a:lnTo>
                    <a:lnTo>
                      <a:pt x="125" y="277"/>
                    </a:lnTo>
                    <a:lnTo>
                      <a:pt x="125" y="279"/>
                    </a:lnTo>
                    <a:lnTo>
                      <a:pt x="126" y="279"/>
                    </a:lnTo>
                    <a:lnTo>
                      <a:pt x="126" y="278"/>
                    </a:lnTo>
                    <a:lnTo>
                      <a:pt x="126" y="280"/>
                    </a:lnTo>
                    <a:lnTo>
                      <a:pt x="125" y="280"/>
                    </a:lnTo>
                    <a:lnTo>
                      <a:pt x="125" y="279"/>
                    </a:lnTo>
                    <a:lnTo>
                      <a:pt x="124" y="279"/>
                    </a:lnTo>
                    <a:lnTo>
                      <a:pt x="124" y="279"/>
                    </a:lnTo>
                    <a:lnTo>
                      <a:pt x="124" y="280"/>
                    </a:lnTo>
                    <a:lnTo>
                      <a:pt x="126" y="281"/>
                    </a:lnTo>
                    <a:lnTo>
                      <a:pt x="126" y="281"/>
                    </a:lnTo>
                    <a:lnTo>
                      <a:pt x="127" y="280"/>
                    </a:lnTo>
                    <a:lnTo>
                      <a:pt x="128" y="280"/>
                    </a:lnTo>
                    <a:lnTo>
                      <a:pt x="126" y="283"/>
                    </a:lnTo>
                    <a:lnTo>
                      <a:pt x="126" y="283"/>
                    </a:lnTo>
                    <a:lnTo>
                      <a:pt x="126" y="284"/>
                    </a:lnTo>
                    <a:lnTo>
                      <a:pt x="125" y="284"/>
                    </a:lnTo>
                    <a:lnTo>
                      <a:pt x="126" y="285"/>
                    </a:lnTo>
                    <a:lnTo>
                      <a:pt x="126" y="285"/>
                    </a:lnTo>
                    <a:lnTo>
                      <a:pt x="126" y="286"/>
                    </a:lnTo>
                    <a:lnTo>
                      <a:pt x="127" y="285"/>
                    </a:lnTo>
                    <a:lnTo>
                      <a:pt x="127" y="286"/>
                    </a:lnTo>
                    <a:lnTo>
                      <a:pt x="128" y="287"/>
                    </a:lnTo>
                    <a:lnTo>
                      <a:pt x="127" y="287"/>
                    </a:lnTo>
                    <a:lnTo>
                      <a:pt x="126" y="288"/>
                    </a:lnTo>
                    <a:lnTo>
                      <a:pt x="126" y="288"/>
                    </a:lnTo>
                    <a:lnTo>
                      <a:pt x="127" y="289"/>
                    </a:lnTo>
                    <a:lnTo>
                      <a:pt x="128" y="288"/>
                    </a:lnTo>
                    <a:lnTo>
                      <a:pt x="129" y="287"/>
                    </a:lnTo>
                    <a:lnTo>
                      <a:pt x="129" y="286"/>
                    </a:lnTo>
                    <a:lnTo>
                      <a:pt x="129" y="285"/>
                    </a:lnTo>
                    <a:lnTo>
                      <a:pt x="132" y="282"/>
                    </a:lnTo>
                    <a:lnTo>
                      <a:pt x="133" y="281"/>
                    </a:lnTo>
                    <a:lnTo>
                      <a:pt x="133" y="282"/>
                    </a:lnTo>
                    <a:lnTo>
                      <a:pt x="133" y="282"/>
                    </a:lnTo>
                    <a:lnTo>
                      <a:pt x="134" y="282"/>
                    </a:lnTo>
                    <a:lnTo>
                      <a:pt x="135" y="282"/>
                    </a:lnTo>
                    <a:lnTo>
                      <a:pt x="133" y="283"/>
                    </a:lnTo>
                    <a:lnTo>
                      <a:pt x="133" y="284"/>
                    </a:lnTo>
                    <a:lnTo>
                      <a:pt x="133" y="284"/>
                    </a:lnTo>
                    <a:lnTo>
                      <a:pt x="133" y="283"/>
                    </a:lnTo>
                    <a:lnTo>
                      <a:pt x="130" y="286"/>
                    </a:lnTo>
                    <a:lnTo>
                      <a:pt x="131" y="286"/>
                    </a:lnTo>
                    <a:lnTo>
                      <a:pt x="131" y="287"/>
                    </a:lnTo>
                    <a:lnTo>
                      <a:pt x="130" y="287"/>
                    </a:lnTo>
                    <a:lnTo>
                      <a:pt x="128" y="290"/>
                    </a:lnTo>
                    <a:lnTo>
                      <a:pt x="129" y="290"/>
                    </a:lnTo>
                    <a:lnTo>
                      <a:pt x="131" y="290"/>
                    </a:lnTo>
                    <a:lnTo>
                      <a:pt x="131" y="290"/>
                    </a:lnTo>
                    <a:lnTo>
                      <a:pt x="132" y="290"/>
                    </a:lnTo>
                    <a:lnTo>
                      <a:pt x="129" y="291"/>
                    </a:lnTo>
                    <a:lnTo>
                      <a:pt x="129" y="291"/>
                    </a:lnTo>
                    <a:lnTo>
                      <a:pt x="129" y="291"/>
                    </a:lnTo>
                    <a:lnTo>
                      <a:pt x="128" y="291"/>
                    </a:lnTo>
                    <a:lnTo>
                      <a:pt x="127" y="292"/>
                    </a:lnTo>
                    <a:lnTo>
                      <a:pt x="127" y="291"/>
                    </a:lnTo>
                    <a:lnTo>
                      <a:pt x="126" y="294"/>
                    </a:lnTo>
                    <a:lnTo>
                      <a:pt x="126" y="295"/>
                    </a:lnTo>
                    <a:lnTo>
                      <a:pt x="126" y="295"/>
                    </a:lnTo>
                    <a:lnTo>
                      <a:pt x="126" y="295"/>
                    </a:lnTo>
                    <a:lnTo>
                      <a:pt x="127" y="295"/>
                    </a:lnTo>
                    <a:lnTo>
                      <a:pt x="127" y="295"/>
                    </a:lnTo>
                    <a:lnTo>
                      <a:pt x="127" y="295"/>
                    </a:lnTo>
                    <a:lnTo>
                      <a:pt x="128" y="295"/>
                    </a:lnTo>
                    <a:lnTo>
                      <a:pt x="129" y="295"/>
                    </a:lnTo>
                    <a:lnTo>
                      <a:pt x="128" y="294"/>
                    </a:lnTo>
                    <a:lnTo>
                      <a:pt x="129" y="295"/>
                    </a:lnTo>
                    <a:lnTo>
                      <a:pt x="130" y="294"/>
                    </a:lnTo>
                    <a:lnTo>
                      <a:pt x="131" y="293"/>
                    </a:lnTo>
                    <a:lnTo>
                      <a:pt x="132" y="293"/>
                    </a:lnTo>
                    <a:lnTo>
                      <a:pt x="130" y="295"/>
                    </a:lnTo>
                    <a:lnTo>
                      <a:pt x="130" y="295"/>
                    </a:lnTo>
                    <a:lnTo>
                      <a:pt x="130" y="296"/>
                    </a:lnTo>
                    <a:lnTo>
                      <a:pt x="129" y="298"/>
                    </a:lnTo>
                    <a:lnTo>
                      <a:pt x="129" y="298"/>
                    </a:lnTo>
                    <a:lnTo>
                      <a:pt x="129" y="299"/>
                    </a:lnTo>
                    <a:lnTo>
                      <a:pt x="129" y="299"/>
                    </a:lnTo>
                    <a:lnTo>
                      <a:pt x="129" y="299"/>
                    </a:lnTo>
                    <a:lnTo>
                      <a:pt x="128" y="299"/>
                    </a:lnTo>
                    <a:lnTo>
                      <a:pt x="128" y="298"/>
                    </a:lnTo>
                    <a:lnTo>
                      <a:pt x="127" y="298"/>
                    </a:lnTo>
                    <a:lnTo>
                      <a:pt x="126" y="302"/>
                    </a:lnTo>
                    <a:lnTo>
                      <a:pt x="132" y="306"/>
                    </a:lnTo>
                    <a:lnTo>
                      <a:pt x="133" y="306"/>
                    </a:lnTo>
                    <a:lnTo>
                      <a:pt x="133" y="306"/>
                    </a:lnTo>
                    <a:lnTo>
                      <a:pt x="133" y="309"/>
                    </a:lnTo>
                    <a:lnTo>
                      <a:pt x="134" y="308"/>
                    </a:lnTo>
                    <a:lnTo>
                      <a:pt x="135" y="309"/>
                    </a:lnTo>
                    <a:lnTo>
                      <a:pt x="135" y="308"/>
                    </a:lnTo>
                    <a:lnTo>
                      <a:pt x="137" y="308"/>
                    </a:lnTo>
                    <a:lnTo>
                      <a:pt x="136" y="309"/>
                    </a:lnTo>
                    <a:lnTo>
                      <a:pt x="137" y="309"/>
                    </a:lnTo>
                    <a:lnTo>
                      <a:pt x="139" y="309"/>
                    </a:lnTo>
                    <a:lnTo>
                      <a:pt x="140" y="308"/>
                    </a:lnTo>
                    <a:lnTo>
                      <a:pt x="140" y="306"/>
                    </a:lnTo>
                    <a:lnTo>
                      <a:pt x="141" y="307"/>
                    </a:lnTo>
                    <a:lnTo>
                      <a:pt x="144" y="306"/>
                    </a:lnTo>
                    <a:lnTo>
                      <a:pt x="145" y="303"/>
                    </a:lnTo>
                    <a:lnTo>
                      <a:pt x="147" y="302"/>
                    </a:lnTo>
                    <a:lnTo>
                      <a:pt x="147" y="302"/>
                    </a:lnTo>
                    <a:lnTo>
                      <a:pt x="148" y="301"/>
                    </a:lnTo>
                    <a:lnTo>
                      <a:pt x="148" y="301"/>
                    </a:lnTo>
                    <a:lnTo>
                      <a:pt x="149" y="298"/>
                    </a:lnTo>
                    <a:lnTo>
                      <a:pt x="149" y="298"/>
                    </a:lnTo>
                    <a:lnTo>
                      <a:pt x="151" y="298"/>
                    </a:lnTo>
                    <a:lnTo>
                      <a:pt x="151" y="298"/>
                    </a:lnTo>
                    <a:lnTo>
                      <a:pt x="152" y="298"/>
                    </a:lnTo>
                    <a:lnTo>
                      <a:pt x="153" y="296"/>
                    </a:lnTo>
                    <a:lnTo>
                      <a:pt x="154" y="295"/>
                    </a:lnTo>
                    <a:lnTo>
                      <a:pt x="154" y="295"/>
                    </a:lnTo>
                    <a:lnTo>
                      <a:pt x="153" y="294"/>
                    </a:lnTo>
                    <a:lnTo>
                      <a:pt x="152" y="293"/>
                    </a:lnTo>
                    <a:lnTo>
                      <a:pt x="153" y="293"/>
                    </a:lnTo>
                    <a:lnTo>
                      <a:pt x="153" y="292"/>
                    </a:lnTo>
                    <a:lnTo>
                      <a:pt x="153" y="291"/>
                    </a:lnTo>
                    <a:lnTo>
                      <a:pt x="153" y="291"/>
                    </a:lnTo>
                    <a:lnTo>
                      <a:pt x="154" y="292"/>
                    </a:lnTo>
                    <a:lnTo>
                      <a:pt x="154" y="293"/>
                    </a:lnTo>
                    <a:lnTo>
                      <a:pt x="155" y="293"/>
                    </a:lnTo>
                    <a:lnTo>
                      <a:pt x="155" y="292"/>
                    </a:lnTo>
                    <a:lnTo>
                      <a:pt x="154" y="291"/>
                    </a:lnTo>
                    <a:lnTo>
                      <a:pt x="154" y="290"/>
                    </a:lnTo>
                    <a:lnTo>
                      <a:pt x="154" y="290"/>
                    </a:lnTo>
                    <a:lnTo>
                      <a:pt x="155" y="290"/>
                    </a:lnTo>
                    <a:lnTo>
                      <a:pt x="155" y="289"/>
                    </a:lnTo>
                    <a:lnTo>
                      <a:pt x="155" y="290"/>
                    </a:lnTo>
                    <a:lnTo>
                      <a:pt x="155" y="290"/>
                    </a:lnTo>
                    <a:lnTo>
                      <a:pt x="155" y="291"/>
                    </a:lnTo>
                    <a:lnTo>
                      <a:pt x="155" y="296"/>
                    </a:lnTo>
                    <a:lnTo>
                      <a:pt x="156" y="296"/>
                    </a:lnTo>
                    <a:lnTo>
                      <a:pt x="157" y="297"/>
                    </a:lnTo>
                    <a:lnTo>
                      <a:pt x="158" y="297"/>
                    </a:lnTo>
                    <a:lnTo>
                      <a:pt x="158" y="298"/>
                    </a:lnTo>
                    <a:lnTo>
                      <a:pt x="158" y="298"/>
                    </a:lnTo>
                    <a:lnTo>
                      <a:pt x="158" y="299"/>
                    </a:lnTo>
                    <a:lnTo>
                      <a:pt x="158" y="305"/>
                    </a:lnTo>
                    <a:lnTo>
                      <a:pt x="158" y="305"/>
                    </a:lnTo>
                    <a:lnTo>
                      <a:pt x="158" y="306"/>
                    </a:lnTo>
                    <a:lnTo>
                      <a:pt x="158" y="306"/>
                    </a:lnTo>
                    <a:lnTo>
                      <a:pt x="158" y="306"/>
                    </a:lnTo>
                    <a:lnTo>
                      <a:pt x="159" y="306"/>
                    </a:lnTo>
                    <a:lnTo>
                      <a:pt x="159" y="305"/>
                    </a:lnTo>
                    <a:lnTo>
                      <a:pt x="160" y="306"/>
                    </a:lnTo>
                    <a:lnTo>
                      <a:pt x="159" y="306"/>
                    </a:lnTo>
                    <a:lnTo>
                      <a:pt x="160" y="306"/>
                    </a:lnTo>
                    <a:lnTo>
                      <a:pt x="160" y="306"/>
                    </a:lnTo>
                    <a:lnTo>
                      <a:pt x="160" y="307"/>
                    </a:lnTo>
                    <a:lnTo>
                      <a:pt x="159" y="308"/>
                    </a:lnTo>
                    <a:lnTo>
                      <a:pt x="161" y="309"/>
                    </a:lnTo>
                    <a:lnTo>
                      <a:pt x="161" y="309"/>
                    </a:lnTo>
                    <a:lnTo>
                      <a:pt x="161" y="311"/>
                    </a:lnTo>
                    <a:lnTo>
                      <a:pt x="162" y="311"/>
                    </a:lnTo>
                    <a:lnTo>
                      <a:pt x="162" y="312"/>
                    </a:lnTo>
                    <a:lnTo>
                      <a:pt x="162" y="313"/>
                    </a:lnTo>
                    <a:lnTo>
                      <a:pt x="162" y="314"/>
                    </a:lnTo>
                    <a:lnTo>
                      <a:pt x="162" y="316"/>
                    </a:lnTo>
                    <a:lnTo>
                      <a:pt x="162" y="316"/>
                    </a:lnTo>
                    <a:lnTo>
                      <a:pt x="164" y="320"/>
                    </a:lnTo>
                    <a:lnTo>
                      <a:pt x="165" y="321"/>
                    </a:lnTo>
                    <a:lnTo>
                      <a:pt x="166" y="322"/>
                    </a:lnTo>
                    <a:lnTo>
                      <a:pt x="166" y="323"/>
                    </a:lnTo>
                    <a:lnTo>
                      <a:pt x="167" y="324"/>
                    </a:lnTo>
                    <a:lnTo>
                      <a:pt x="167" y="325"/>
                    </a:lnTo>
                    <a:lnTo>
                      <a:pt x="166" y="325"/>
                    </a:lnTo>
                    <a:lnTo>
                      <a:pt x="166" y="325"/>
                    </a:lnTo>
                    <a:lnTo>
                      <a:pt x="166" y="325"/>
                    </a:lnTo>
                    <a:lnTo>
                      <a:pt x="166" y="327"/>
                    </a:lnTo>
                    <a:lnTo>
                      <a:pt x="166" y="327"/>
                    </a:lnTo>
                    <a:lnTo>
                      <a:pt x="165" y="327"/>
                    </a:lnTo>
                    <a:lnTo>
                      <a:pt x="165" y="328"/>
                    </a:lnTo>
                    <a:lnTo>
                      <a:pt x="168" y="333"/>
                    </a:lnTo>
                    <a:lnTo>
                      <a:pt x="167" y="334"/>
                    </a:lnTo>
                    <a:lnTo>
                      <a:pt x="167" y="335"/>
                    </a:lnTo>
                    <a:lnTo>
                      <a:pt x="167" y="335"/>
                    </a:lnTo>
                    <a:lnTo>
                      <a:pt x="167" y="335"/>
                    </a:lnTo>
                    <a:lnTo>
                      <a:pt x="168" y="335"/>
                    </a:lnTo>
                    <a:lnTo>
                      <a:pt x="169" y="335"/>
                    </a:lnTo>
                    <a:lnTo>
                      <a:pt x="171" y="335"/>
                    </a:lnTo>
                    <a:lnTo>
                      <a:pt x="173" y="335"/>
                    </a:lnTo>
                    <a:lnTo>
                      <a:pt x="173" y="335"/>
                    </a:lnTo>
                    <a:lnTo>
                      <a:pt x="174" y="335"/>
                    </a:lnTo>
                    <a:lnTo>
                      <a:pt x="175" y="334"/>
                    </a:lnTo>
                    <a:lnTo>
                      <a:pt x="174" y="331"/>
                    </a:lnTo>
                    <a:lnTo>
                      <a:pt x="176" y="329"/>
                    </a:lnTo>
                    <a:lnTo>
                      <a:pt x="177" y="329"/>
                    </a:lnTo>
                    <a:lnTo>
                      <a:pt x="177" y="328"/>
                    </a:lnTo>
                    <a:lnTo>
                      <a:pt x="178" y="328"/>
                    </a:lnTo>
                    <a:lnTo>
                      <a:pt x="180" y="328"/>
                    </a:lnTo>
                    <a:lnTo>
                      <a:pt x="180" y="328"/>
                    </a:lnTo>
                    <a:lnTo>
                      <a:pt x="181" y="328"/>
                    </a:lnTo>
                    <a:lnTo>
                      <a:pt x="183" y="328"/>
                    </a:lnTo>
                    <a:lnTo>
                      <a:pt x="184" y="328"/>
                    </a:lnTo>
                    <a:lnTo>
                      <a:pt x="186" y="322"/>
                    </a:lnTo>
                    <a:lnTo>
                      <a:pt x="186" y="320"/>
                    </a:lnTo>
                    <a:lnTo>
                      <a:pt x="187" y="319"/>
                    </a:lnTo>
                    <a:lnTo>
                      <a:pt x="187" y="317"/>
                    </a:lnTo>
                    <a:lnTo>
                      <a:pt x="188" y="315"/>
                    </a:lnTo>
                    <a:lnTo>
                      <a:pt x="188" y="314"/>
                    </a:lnTo>
                    <a:lnTo>
                      <a:pt x="187" y="313"/>
                    </a:lnTo>
                    <a:lnTo>
                      <a:pt x="188" y="312"/>
                    </a:lnTo>
                    <a:lnTo>
                      <a:pt x="188" y="311"/>
                    </a:lnTo>
                    <a:lnTo>
                      <a:pt x="187" y="310"/>
                    </a:lnTo>
                    <a:lnTo>
                      <a:pt x="187" y="310"/>
                    </a:lnTo>
                    <a:lnTo>
                      <a:pt x="187" y="309"/>
                    </a:lnTo>
                    <a:lnTo>
                      <a:pt x="188" y="310"/>
                    </a:lnTo>
                    <a:lnTo>
                      <a:pt x="188" y="309"/>
                    </a:lnTo>
                    <a:lnTo>
                      <a:pt x="188" y="309"/>
                    </a:lnTo>
                    <a:lnTo>
                      <a:pt x="188" y="309"/>
                    </a:lnTo>
                    <a:lnTo>
                      <a:pt x="188" y="308"/>
                    </a:lnTo>
                    <a:lnTo>
                      <a:pt x="188" y="308"/>
                    </a:lnTo>
                    <a:lnTo>
                      <a:pt x="188" y="306"/>
                    </a:lnTo>
                    <a:lnTo>
                      <a:pt x="188" y="306"/>
                    </a:lnTo>
                    <a:lnTo>
                      <a:pt x="187" y="304"/>
                    </a:lnTo>
                    <a:lnTo>
                      <a:pt x="187" y="304"/>
                    </a:lnTo>
                    <a:lnTo>
                      <a:pt x="188" y="305"/>
                    </a:lnTo>
                    <a:lnTo>
                      <a:pt x="188" y="304"/>
                    </a:lnTo>
                    <a:lnTo>
                      <a:pt x="189" y="304"/>
                    </a:lnTo>
                    <a:lnTo>
                      <a:pt x="188" y="303"/>
                    </a:lnTo>
                    <a:lnTo>
                      <a:pt x="185" y="302"/>
                    </a:lnTo>
                    <a:lnTo>
                      <a:pt x="185" y="302"/>
                    </a:lnTo>
                    <a:lnTo>
                      <a:pt x="188" y="302"/>
                    </a:lnTo>
                    <a:lnTo>
                      <a:pt x="188" y="302"/>
                    </a:lnTo>
                    <a:lnTo>
                      <a:pt x="189" y="302"/>
                    </a:lnTo>
                    <a:lnTo>
                      <a:pt x="190" y="301"/>
                    </a:lnTo>
                    <a:lnTo>
                      <a:pt x="191" y="301"/>
                    </a:lnTo>
                    <a:lnTo>
                      <a:pt x="193" y="299"/>
                    </a:lnTo>
                    <a:lnTo>
                      <a:pt x="193" y="298"/>
                    </a:lnTo>
                    <a:lnTo>
                      <a:pt x="193" y="298"/>
                    </a:lnTo>
                    <a:lnTo>
                      <a:pt x="193" y="299"/>
                    </a:lnTo>
                    <a:lnTo>
                      <a:pt x="195" y="299"/>
                    </a:lnTo>
                    <a:lnTo>
                      <a:pt x="195" y="298"/>
                    </a:lnTo>
                    <a:lnTo>
                      <a:pt x="197" y="297"/>
                    </a:lnTo>
                    <a:lnTo>
                      <a:pt x="196" y="295"/>
                    </a:lnTo>
                    <a:lnTo>
                      <a:pt x="197" y="296"/>
                    </a:lnTo>
                    <a:lnTo>
                      <a:pt x="198" y="296"/>
                    </a:lnTo>
                    <a:lnTo>
                      <a:pt x="198" y="295"/>
                    </a:lnTo>
                    <a:lnTo>
                      <a:pt x="198" y="295"/>
                    </a:lnTo>
                    <a:lnTo>
                      <a:pt x="198" y="295"/>
                    </a:lnTo>
                    <a:lnTo>
                      <a:pt x="193" y="295"/>
                    </a:lnTo>
                    <a:lnTo>
                      <a:pt x="191" y="295"/>
                    </a:lnTo>
                    <a:lnTo>
                      <a:pt x="191" y="296"/>
                    </a:lnTo>
                    <a:lnTo>
                      <a:pt x="191" y="295"/>
                    </a:lnTo>
                    <a:lnTo>
                      <a:pt x="191" y="295"/>
                    </a:lnTo>
                    <a:lnTo>
                      <a:pt x="188" y="294"/>
                    </a:lnTo>
                    <a:lnTo>
                      <a:pt x="187" y="294"/>
                    </a:lnTo>
                    <a:lnTo>
                      <a:pt x="186" y="294"/>
                    </a:lnTo>
                    <a:lnTo>
                      <a:pt x="187" y="293"/>
                    </a:lnTo>
                    <a:lnTo>
                      <a:pt x="187" y="292"/>
                    </a:lnTo>
                    <a:lnTo>
                      <a:pt x="188" y="293"/>
                    </a:lnTo>
                    <a:lnTo>
                      <a:pt x="188" y="292"/>
                    </a:lnTo>
                    <a:lnTo>
                      <a:pt x="190" y="292"/>
                    </a:lnTo>
                    <a:lnTo>
                      <a:pt x="190" y="292"/>
                    </a:lnTo>
                    <a:lnTo>
                      <a:pt x="191" y="294"/>
                    </a:lnTo>
                    <a:lnTo>
                      <a:pt x="191" y="293"/>
                    </a:lnTo>
                    <a:lnTo>
                      <a:pt x="191" y="293"/>
                    </a:lnTo>
                    <a:lnTo>
                      <a:pt x="192" y="293"/>
                    </a:lnTo>
                    <a:lnTo>
                      <a:pt x="193" y="294"/>
                    </a:lnTo>
                    <a:lnTo>
                      <a:pt x="193" y="293"/>
                    </a:lnTo>
                    <a:lnTo>
                      <a:pt x="194" y="293"/>
                    </a:lnTo>
                    <a:lnTo>
                      <a:pt x="194" y="295"/>
                    </a:lnTo>
                    <a:lnTo>
                      <a:pt x="195" y="295"/>
                    </a:lnTo>
                    <a:lnTo>
                      <a:pt x="198" y="293"/>
                    </a:lnTo>
                    <a:lnTo>
                      <a:pt x="199" y="291"/>
                    </a:lnTo>
                    <a:lnTo>
                      <a:pt x="199" y="291"/>
                    </a:lnTo>
                    <a:lnTo>
                      <a:pt x="200" y="289"/>
                    </a:lnTo>
                    <a:lnTo>
                      <a:pt x="199" y="287"/>
                    </a:lnTo>
                    <a:lnTo>
                      <a:pt x="198" y="287"/>
                    </a:lnTo>
                    <a:lnTo>
                      <a:pt x="197" y="285"/>
                    </a:lnTo>
                    <a:lnTo>
                      <a:pt x="198" y="285"/>
                    </a:lnTo>
                    <a:lnTo>
                      <a:pt x="198" y="284"/>
                    </a:lnTo>
                    <a:lnTo>
                      <a:pt x="195" y="284"/>
                    </a:lnTo>
                    <a:lnTo>
                      <a:pt x="195" y="283"/>
                    </a:lnTo>
                    <a:lnTo>
                      <a:pt x="195" y="281"/>
                    </a:lnTo>
                    <a:lnTo>
                      <a:pt x="193" y="282"/>
                    </a:lnTo>
                    <a:lnTo>
                      <a:pt x="193" y="281"/>
                    </a:lnTo>
                    <a:lnTo>
                      <a:pt x="193" y="280"/>
                    </a:lnTo>
                    <a:lnTo>
                      <a:pt x="192" y="280"/>
                    </a:lnTo>
                    <a:lnTo>
                      <a:pt x="192" y="281"/>
                    </a:lnTo>
                    <a:lnTo>
                      <a:pt x="191" y="283"/>
                    </a:lnTo>
                    <a:lnTo>
                      <a:pt x="188" y="286"/>
                    </a:lnTo>
                    <a:lnTo>
                      <a:pt x="188" y="286"/>
                    </a:lnTo>
                    <a:lnTo>
                      <a:pt x="186" y="287"/>
                    </a:lnTo>
                    <a:lnTo>
                      <a:pt x="185" y="286"/>
                    </a:lnTo>
                    <a:lnTo>
                      <a:pt x="187" y="286"/>
                    </a:lnTo>
                    <a:lnTo>
                      <a:pt x="188" y="285"/>
                    </a:lnTo>
                    <a:lnTo>
                      <a:pt x="188" y="284"/>
                    </a:lnTo>
                    <a:lnTo>
                      <a:pt x="189" y="284"/>
                    </a:lnTo>
                    <a:lnTo>
                      <a:pt x="191" y="282"/>
                    </a:lnTo>
                    <a:lnTo>
                      <a:pt x="191" y="281"/>
                    </a:lnTo>
                    <a:lnTo>
                      <a:pt x="191" y="280"/>
                    </a:lnTo>
                    <a:lnTo>
                      <a:pt x="191" y="280"/>
                    </a:lnTo>
                    <a:lnTo>
                      <a:pt x="191" y="279"/>
                    </a:lnTo>
                    <a:lnTo>
                      <a:pt x="191" y="278"/>
                    </a:lnTo>
                    <a:lnTo>
                      <a:pt x="191" y="277"/>
                    </a:lnTo>
                    <a:lnTo>
                      <a:pt x="190" y="270"/>
                    </a:lnTo>
                    <a:lnTo>
                      <a:pt x="191" y="269"/>
                    </a:lnTo>
                    <a:lnTo>
                      <a:pt x="191" y="268"/>
                    </a:lnTo>
                    <a:lnTo>
                      <a:pt x="192" y="269"/>
                    </a:lnTo>
                    <a:lnTo>
                      <a:pt x="192" y="268"/>
                    </a:lnTo>
                    <a:lnTo>
                      <a:pt x="191" y="266"/>
                    </a:lnTo>
                    <a:lnTo>
                      <a:pt x="192" y="262"/>
                    </a:lnTo>
                    <a:lnTo>
                      <a:pt x="191" y="262"/>
                    </a:lnTo>
                    <a:lnTo>
                      <a:pt x="191" y="260"/>
                    </a:lnTo>
                    <a:lnTo>
                      <a:pt x="191" y="259"/>
                    </a:lnTo>
                    <a:lnTo>
                      <a:pt x="193" y="260"/>
                    </a:lnTo>
                    <a:lnTo>
                      <a:pt x="193" y="259"/>
                    </a:lnTo>
                    <a:lnTo>
                      <a:pt x="194" y="259"/>
                    </a:lnTo>
                    <a:lnTo>
                      <a:pt x="195" y="258"/>
                    </a:lnTo>
                    <a:lnTo>
                      <a:pt x="195" y="258"/>
                    </a:lnTo>
                    <a:lnTo>
                      <a:pt x="195" y="258"/>
                    </a:lnTo>
                    <a:lnTo>
                      <a:pt x="195" y="256"/>
                    </a:lnTo>
                    <a:lnTo>
                      <a:pt x="194" y="255"/>
                    </a:lnTo>
                    <a:lnTo>
                      <a:pt x="194" y="255"/>
                    </a:lnTo>
                    <a:lnTo>
                      <a:pt x="195" y="255"/>
                    </a:lnTo>
                    <a:lnTo>
                      <a:pt x="195" y="256"/>
                    </a:lnTo>
                    <a:lnTo>
                      <a:pt x="195" y="256"/>
                    </a:lnTo>
                    <a:lnTo>
                      <a:pt x="196" y="255"/>
                    </a:lnTo>
                    <a:lnTo>
                      <a:pt x="197" y="255"/>
                    </a:lnTo>
                    <a:lnTo>
                      <a:pt x="197" y="255"/>
                    </a:lnTo>
                    <a:lnTo>
                      <a:pt x="198" y="254"/>
                    </a:lnTo>
                    <a:lnTo>
                      <a:pt x="196" y="253"/>
                    </a:lnTo>
                    <a:lnTo>
                      <a:pt x="197" y="253"/>
                    </a:lnTo>
                    <a:lnTo>
                      <a:pt x="198" y="253"/>
                    </a:lnTo>
                    <a:lnTo>
                      <a:pt x="198" y="252"/>
                    </a:lnTo>
                    <a:lnTo>
                      <a:pt x="198" y="252"/>
                    </a:lnTo>
                    <a:lnTo>
                      <a:pt x="198" y="251"/>
                    </a:lnTo>
                    <a:lnTo>
                      <a:pt x="199" y="251"/>
                    </a:lnTo>
                    <a:lnTo>
                      <a:pt x="199" y="250"/>
                    </a:lnTo>
                    <a:lnTo>
                      <a:pt x="200" y="249"/>
                    </a:lnTo>
                    <a:lnTo>
                      <a:pt x="201" y="250"/>
                    </a:lnTo>
                    <a:lnTo>
                      <a:pt x="202" y="249"/>
                    </a:lnTo>
                    <a:lnTo>
                      <a:pt x="202" y="247"/>
                    </a:lnTo>
                    <a:lnTo>
                      <a:pt x="204" y="247"/>
                    </a:lnTo>
                    <a:lnTo>
                      <a:pt x="205" y="247"/>
                    </a:lnTo>
                    <a:lnTo>
                      <a:pt x="206" y="247"/>
                    </a:lnTo>
                    <a:lnTo>
                      <a:pt x="206" y="245"/>
                    </a:lnTo>
                    <a:lnTo>
                      <a:pt x="207" y="244"/>
                    </a:lnTo>
                    <a:lnTo>
                      <a:pt x="208" y="245"/>
                    </a:lnTo>
                    <a:lnTo>
                      <a:pt x="208" y="244"/>
                    </a:lnTo>
                    <a:lnTo>
                      <a:pt x="209" y="244"/>
                    </a:lnTo>
                    <a:lnTo>
                      <a:pt x="209" y="243"/>
                    </a:lnTo>
                    <a:lnTo>
                      <a:pt x="210" y="243"/>
                    </a:lnTo>
                    <a:lnTo>
                      <a:pt x="214" y="236"/>
                    </a:lnTo>
                    <a:lnTo>
                      <a:pt x="214" y="236"/>
                    </a:lnTo>
                    <a:lnTo>
                      <a:pt x="214" y="237"/>
                    </a:lnTo>
                    <a:lnTo>
                      <a:pt x="216" y="236"/>
                    </a:lnTo>
                    <a:lnTo>
                      <a:pt x="215" y="235"/>
                    </a:lnTo>
                    <a:lnTo>
                      <a:pt x="215" y="234"/>
                    </a:lnTo>
                    <a:lnTo>
                      <a:pt x="213" y="233"/>
                    </a:lnTo>
                    <a:lnTo>
                      <a:pt x="213" y="232"/>
                    </a:lnTo>
                    <a:lnTo>
                      <a:pt x="213" y="232"/>
                    </a:lnTo>
                    <a:lnTo>
                      <a:pt x="213" y="231"/>
                    </a:lnTo>
                    <a:lnTo>
                      <a:pt x="213" y="231"/>
                    </a:lnTo>
                    <a:lnTo>
                      <a:pt x="213" y="230"/>
                    </a:lnTo>
                    <a:lnTo>
                      <a:pt x="213" y="230"/>
                    </a:lnTo>
                    <a:lnTo>
                      <a:pt x="213" y="229"/>
                    </a:lnTo>
                    <a:lnTo>
                      <a:pt x="214" y="229"/>
                    </a:lnTo>
                    <a:lnTo>
                      <a:pt x="214" y="229"/>
                    </a:lnTo>
                    <a:lnTo>
                      <a:pt x="216" y="226"/>
                    </a:lnTo>
                    <a:lnTo>
                      <a:pt x="214" y="224"/>
                    </a:lnTo>
                    <a:lnTo>
                      <a:pt x="214" y="224"/>
                    </a:lnTo>
                    <a:lnTo>
                      <a:pt x="216" y="223"/>
                    </a:lnTo>
                    <a:lnTo>
                      <a:pt x="216" y="222"/>
                    </a:lnTo>
                    <a:lnTo>
                      <a:pt x="216" y="222"/>
                    </a:lnTo>
                    <a:lnTo>
                      <a:pt x="217" y="222"/>
                    </a:lnTo>
                    <a:lnTo>
                      <a:pt x="217" y="222"/>
                    </a:lnTo>
                    <a:lnTo>
                      <a:pt x="217" y="222"/>
                    </a:lnTo>
                    <a:lnTo>
                      <a:pt x="217" y="221"/>
                    </a:lnTo>
                    <a:lnTo>
                      <a:pt x="218" y="221"/>
                    </a:lnTo>
                    <a:lnTo>
                      <a:pt x="218" y="221"/>
                    </a:lnTo>
                    <a:lnTo>
                      <a:pt x="217" y="219"/>
                    </a:lnTo>
                    <a:lnTo>
                      <a:pt x="217" y="218"/>
                    </a:lnTo>
                    <a:lnTo>
                      <a:pt x="218" y="219"/>
                    </a:lnTo>
                    <a:lnTo>
                      <a:pt x="219" y="220"/>
                    </a:lnTo>
                    <a:lnTo>
                      <a:pt x="219" y="220"/>
                    </a:lnTo>
                    <a:lnTo>
                      <a:pt x="219" y="218"/>
                    </a:lnTo>
                    <a:lnTo>
                      <a:pt x="219" y="218"/>
                    </a:lnTo>
                    <a:lnTo>
                      <a:pt x="220" y="218"/>
                    </a:lnTo>
                    <a:lnTo>
                      <a:pt x="220" y="216"/>
                    </a:lnTo>
                    <a:lnTo>
                      <a:pt x="220" y="216"/>
                    </a:lnTo>
                    <a:lnTo>
                      <a:pt x="220" y="216"/>
                    </a:lnTo>
                    <a:lnTo>
                      <a:pt x="220" y="217"/>
                    </a:lnTo>
                    <a:lnTo>
                      <a:pt x="220" y="218"/>
                    </a:lnTo>
                    <a:lnTo>
                      <a:pt x="221" y="218"/>
                    </a:lnTo>
                    <a:lnTo>
                      <a:pt x="222" y="216"/>
                    </a:lnTo>
                    <a:lnTo>
                      <a:pt x="222" y="217"/>
                    </a:lnTo>
                    <a:lnTo>
                      <a:pt x="223" y="218"/>
                    </a:lnTo>
                    <a:lnTo>
                      <a:pt x="223" y="218"/>
                    </a:lnTo>
                    <a:lnTo>
                      <a:pt x="224" y="218"/>
                    </a:lnTo>
                    <a:lnTo>
                      <a:pt x="224" y="217"/>
                    </a:lnTo>
                    <a:lnTo>
                      <a:pt x="227" y="217"/>
                    </a:lnTo>
                    <a:lnTo>
                      <a:pt x="227" y="218"/>
                    </a:lnTo>
                    <a:lnTo>
                      <a:pt x="228" y="218"/>
                    </a:lnTo>
                    <a:lnTo>
                      <a:pt x="229" y="218"/>
                    </a:lnTo>
                    <a:lnTo>
                      <a:pt x="229" y="217"/>
                    </a:lnTo>
                    <a:lnTo>
                      <a:pt x="227" y="211"/>
                    </a:lnTo>
                    <a:lnTo>
                      <a:pt x="229" y="216"/>
                    </a:lnTo>
                    <a:lnTo>
                      <a:pt x="230" y="217"/>
                    </a:lnTo>
                    <a:lnTo>
                      <a:pt x="230" y="217"/>
                    </a:lnTo>
                    <a:lnTo>
                      <a:pt x="231" y="218"/>
                    </a:lnTo>
                    <a:lnTo>
                      <a:pt x="231" y="218"/>
                    </a:lnTo>
                    <a:lnTo>
                      <a:pt x="231" y="218"/>
                    </a:lnTo>
                    <a:lnTo>
                      <a:pt x="232" y="218"/>
                    </a:lnTo>
                    <a:lnTo>
                      <a:pt x="232" y="219"/>
                    </a:lnTo>
                    <a:lnTo>
                      <a:pt x="234" y="220"/>
                    </a:lnTo>
                    <a:lnTo>
                      <a:pt x="235" y="222"/>
                    </a:lnTo>
                    <a:lnTo>
                      <a:pt x="236" y="224"/>
                    </a:lnTo>
                    <a:lnTo>
                      <a:pt x="236" y="227"/>
                    </a:lnTo>
                    <a:lnTo>
                      <a:pt x="237" y="229"/>
                    </a:lnTo>
                    <a:lnTo>
                      <a:pt x="236" y="229"/>
                    </a:lnTo>
                    <a:lnTo>
                      <a:pt x="236" y="229"/>
                    </a:lnTo>
                    <a:lnTo>
                      <a:pt x="236" y="229"/>
                    </a:lnTo>
                    <a:lnTo>
                      <a:pt x="236" y="230"/>
                    </a:lnTo>
                    <a:lnTo>
                      <a:pt x="235" y="229"/>
                    </a:lnTo>
                    <a:lnTo>
                      <a:pt x="234" y="230"/>
                    </a:lnTo>
                    <a:lnTo>
                      <a:pt x="232" y="231"/>
                    </a:lnTo>
                    <a:lnTo>
                      <a:pt x="231" y="234"/>
                    </a:lnTo>
                    <a:lnTo>
                      <a:pt x="222" y="247"/>
                    </a:lnTo>
                    <a:lnTo>
                      <a:pt x="220" y="248"/>
                    </a:lnTo>
                    <a:lnTo>
                      <a:pt x="220" y="249"/>
                    </a:lnTo>
                    <a:lnTo>
                      <a:pt x="220" y="249"/>
                    </a:lnTo>
                    <a:lnTo>
                      <a:pt x="219" y="251"/>
                    </a:lnTo>
                    <a:lnTo>
                      <a:pt x="217" y="251"/>
                    </a:lnTo>
                    <a:lnTo>
                      <a:pt x="216" y="251"/>
                    </a:lnTo>
                    <a:lnTo>
                      <a:pt x="216" y="251"/>
                    </a:lnTo>
                    <a:lnTo>
                      <a:pt x="217" y="253"/>
                    </a:lnTo>
                    <a:lnTo>
                      <a:pt x="216" y="253"/>
                    </a:lnTo>
                    <a:lnTo>
                      <a:pt x="214" y="253"/>
                    </a:lnTo>
                    <a:lnTo>
                      <a:pt x="214" y="254"/>
                    </a:lnTo>
                    <a:lnTo>
                      <a:pt x="214" y="255"/>
                    </a:lnTo>
                    <a:lnTo>
                      <a:pt x="213" y="255"/>
                    </a:lnTo>
                    <a:lnTo>
                      <a:pt x="213" y="255"/>
                    </a:lnTo>
                    <a:lnTo>
                      <a:pt x="212" y="258"/>
                    </a:lnTo>
                    <a:lnTo>
                      <a:pt x="213" y="260"/>
                    </a:lnTo>
                    <a:lnTo>
                      <a:pt x="213" y="261"/>
                    </a:lnTo>
                    <a:lnTo>
                      <a:pt x="213" y="262"/>
                    </a:lnTo>
                    <a:lnTo>
                      <a:pt x="213" y="265"/>
                    </a:lnTo>
                    <a:lnTo>
                      <a:pt x="213" y="266"/>
                    </a:lnTo>
                    <a:lnTo>
                      <a:pt x="214" y="266"/>
                    </a:lnTo>
                    <a:lnTo>
                      <a:pt x="215" y="269"/>
                    </a:lnTo>
                    <a:lnTo>
                      <a:pt x="215" y="270"/>
                    </a:lnTo>
                    <a:lnTo>
                      <a:pt x="216" y="270"/>
                    </a:lnTo>
                    <a:lnTo>
                      <a:pt x="216" y="271"/>
                    </a:lnTo>
                    <a:lnTo>
                      <a:pt x="215" y="270"/>
                    </a:lnTo>
                    <a:lnTo>
                      <a:pt x="215" y="270"/>
                    </a:lnTo>
                    <a:lnTo>
                      <a:pt x="214" y="271"/>
                    </a:lnTo>
                    <a:lnTo>
                      <a:pt x="214" y="274"/>
                    </a:lnTo>
                    <a:lnTo>
                      <a:pt x="214" y="276"/>
                    </a:lnTo>
                    <a:lnTo>
                      <a:pt x="213" y="276"/>
                    </a:lnTo>
                    <a:lnTo>
                      <a:pt x="213" y="277"/>
                    </a:lnTo>
                    <a:lnTo>
                      <a:pt x="213" y="277"/>
                    </a:lnTo>
                    <a:lnTo>
                      <a:pt x="213" y="278"/>
                    </a:lnTo>
                    <a:lnTo>
                      <a:pt x="213" y="278"/>
                    </a:lnTo>
                    <a:lnTo>
                      <a:pt x="213" y="279"/>
                    </a:lnTo>
                    <a:lnTo>
                      <a:pt x="214" y="280"/>
                    </a:lnTo>
                    <a:lnTo>
                      <a:pt x="214" y="280"/>
                    </a:lnTo>
                    <a:lnTo>
                      <a:pt x="213" y="280"/>
                    </a:lnTo>
                    <a:lnTo>
                      <a:pt x="214" y="280"/>
                    </a:lnTo>
                    <a:lnTo>
                      <a:pt x="215" y="280"/>
                    </a:lnTo>
                    <a:lnTo>
                      <a:pt x="217" y="282"/>
                    </a:lnTo>
                    <a:lnTo>
                      <a:pt x="220" y="283"/>
                    </a:lnTo>
                    <a:lnTo>
                      <a:pt x="220" y="284"/>
                    </a:lnTo>
                    <a:lnTo>
                      <a:pt x="220" y="284"/>
                    </a:lnTo>
                    <a:lnTo>
                      <a:pt x="220" y="285"/>
                    </a:lnTo>
                    <a:lnTo>
                      <a:pt x="222" y="284"/>
                    </a:lnTo>
                    <a:lnTo>
                      <a:pt x="222" y="284"/>
                    </a:lnTo>
                    <a:lnTo>
                      <a:pt x="222" y="286"/>
                    </a:lnTo>
                    <a:lnTo>
                      <a:pt x="223" y="287"/>
                    </a:lnTo>
                    <a:lnTo>
                      <a:pt x="223" y="287"/>
                    </a:lnTo>
                    <a:lnTo>
                      <a:pt x="224" y="288"/>
                    </a:lnTo>
                    <a:lnTo>
                      <a:pt x="224" y="289"/>
                    </a:lnTo>
                    <a:lnTo>
                      <a:pt x="223" y="289"/>
                    </a:lnTo>
                    <a:lnTo>
                      <a:pt x="223" y="290"/>
                    </a:lnTo>
                    <a:lnTo>
                      <a:pt x="224" y="289"/>
                    </a:lnTo>
                    <a:lnTo>
                      <a:pt x="225" y="287"/>
                    </a:lnTo>
                    <a:lnTo>
                      <a:pt x="225" y="287"/>
                    </a:lnTo>
                    <a:lnTo>
                      <a:pt x="225" y="288"/>
                    </a:lnTo>
                    <a:lnTo>
                      <a:pt x="226" y="288"/>
                    </a:lnTo>
                    <a:lnTo>
                      <a:pt x="228" y="287"/>
                    </a:lnTo>
                    <a:lnTo>
                      <a:pt x="229" y="287"/>
                    </a:lnTo>
                    <a:lnTo>
                      <a:pt x="230" y="287"/>
                    </a:lnTo>
                    <a:lnTo>
                      <a:pt x="230" y="287"/>
                    </a:lnTo>
                    <a:lnTo>
                      <a:pt x="231" y="287"/>
                    </a:lnTo>
                    <a:lnTo>
                      <a:pt x="232" y="286"/>
                    </a:lnTo>
                    <a:lnTo>
                      <a:pt x="233" y="285"/>
                    </a:lnTo>
                    <a:lnTo>
                      <a:pt x="234" y="286"/>
                    </a:lnTo>
                    <a:lnTo>
                      <a:pt x="235" y="285"/>
                    </a:lnTo>
                    <a:lnTo>
                      <a:pt x="236" y="284"/>
                    </a:lnTo>
                    <a:lnTo>
                      <a:pt x="237" y="284"/>
                    </a:lnTo>
                    <a:lnTo>
                      <a:pt x="237" y="284"/>
                    </a:lnTo>
                    <a:lnTo>
                      <a:pt x="239" y="284"/>
                    </a:lnTo>
                    <a:lnTo>
                      <a:pt x="238" y="283"/>
                    </a:lnTo>
                    <a:lnTo>
                      <a:pt x="239" y="283"/>
                    </a:lnTo>
                    <a:lnTo>
                      <a:pt x="240" y="283"/>
                    </a:lnTo>
                    <a:lnTo>
                      <a:pt x="241" y="283"/>
                    </a:lnTo>
                    <a:lnTo>
                      <a:pt x="241" y="283"/>
                    </a:lnTo>
                    <a:lnTo>
                      <a:pt x="243" y="283"/>
                    </a:lnTo>
                    <a:lnTo>
                      <a:pt x="246" y="281"/>
                    </a:lnTo>
                    <a:lnTo>
                      <a:pt x="246" y="282"/>
                    </a:lnTo>
                    <a:lnTo>
                      <a:pt x="248" y="282"/>
                    </a:lnTo>
                    <a:lnTo>
                      <a:pt x="249" y="282"/>
                    </a:lnTo>
                    <a:lnTo>
                      <a:pt x="249" y="281"/>
                    </a:lnTo>
                    <a:lnTo>
                      <a:pt x="249" y="281"/>
                    </a:lnTo>
                    <a:lnTo>
                      <a:pt x="251" y="282"/>
                    </a:lnTo>
                    <a:lnTo>
                      <a:pt x="253" y="280"/>
                    </a:lnTo>
                    <a:lnTo>
                      <a:pt x="254" y="280"/>
                    </a:lnTo>
                    <a:lnTo>
                      <a:pt x="254" y="280"/>
                    </a:lnTo>
                    <a:lnTo>
                      <a:pt x="254" y="280"/>
                    </a:lnTo>
                    <a:lnTo>
                      <a:pt x="254" y="283"/>
                    </a:lnTo>
                    <a:lnTo>
                      <a:pt x="253" y="282"/>
                    </a:lnTo>
                    <a:lnTo>
                      <a:pt x="253" y="282"/>
                    </a:lnTo>
                    <a:lnTo>
                      <a:pt x="253" y="283"/>
                    </a:lnTo>
                    <a:lnTo>
                      <a:pt x="253" y="284"/>
                    </a:lnTo>
                    <a:lnTo>
                      <a:pt x="254" y="284"/>
                    </a:lnTo>
                    <a:lnTo>
                      <a:pt x="256" y="286"/>
                    </a:lnTo>
                    <a:lnTo>
                      <a:pt x="260" y="285"/>
                    </a:lnTo>
                    <a:lnTo>
                      <a:pt x="260" y="286"/>
                    </a:lnTo>
                    <a:lnTo>
                      <a:pt x="261" y="287"/>
                    </a:lnTo>
                    <a:lnTo>
                      <a:pt x="261" y="287"/>
                    </a:lnTo>
                    <a:lnTo>
                      <a:pt x="262" y="287"/>
                    </a:lnTo>
                    <a:lnTo>
                      <a:pt x="263" y="288"/>
                    </a:lnTo>
                    <a:lnTo>
                      <a:pt x="263" y="288"/>
                    </a:lnTo>
                    <a:lnTo>
                      <a:pt x="262" y="289"/>
                    </a:lnTo>
                    <a:lnTo>
                      <a:pt x="256" y="288"/>
                    </a:lnTo>
                    <a:lnTo>
                      <a:pt x="256" y="288"/>
                    </a:lnTo>
                    <a:lnTo>
                      <a:pt x="256" y="289"/>
                    </a:lnTo>
                    <a:lnTo>
                      <a:pt x="255" y="290"/>
                    </a:lnTo>
                    <a:lnTo>
                      <a:pt x="254" y="290"/>
                    </a:lnTo>
                    <a:lnTo>
                      <a:pt x="253" y="290"/>
                    </a:lnTo>
                    <a:lnTo>
                      <a:pt x="253" y="291"/>
                    </a:lnTo>
                    <a:lnTo>
                      <a:pt x="252" y="291"/>
                    </a:lnTo>
                    <a:lnTo>
                      <a:pt x="252" y="291"/>
                    </a:lnTo>
                    <a:lnTo>
                      <a:pt x="251" y="291"/>
                    </a:lnTo>
                    <a:lnTo>
                      <a:pt x="250" y="291"/>
                    </a:lnTo>
                    <a:lnTo>
                      <a:pt x="251" y="293"/>
                    </a:lnTo>
                    <a:lnTo>
                      <a:pt x="250" y="294"/>
                    </a:lnTo>
                    <a:lnTo>
                      <a:pt x="249" y="294"/>
                    </a:lnTo>
                    <a:lnTo>
                      <a:pt x="245" y="294"/>
                    </a:lnTo>
                    <a:lnTo>
                      <a:pt x="244" y="294"/>
                    </a:lnTo>
                    <a:lnTo>
                      <a:pt x="243" y="293"/>
                    </a:lnTo>
                    <a:lnTo>
                      <a:pt x="239" y="292"/>
                    </a:lnTo>
                    <a:lnTo>
                      <a:pt x="238" y="292"/>
                    </a:lnTo>
                    <a:lnTo>
                      <a:pt x="238" y="291"/>
                    </a:lnTo>
                    <a:lnTo>
                      <a:pt x="238" y="292"/>
                    </a:lnTo>
                    <a:lnTo>
                      <a:pt x="237" y="292"/>
                    </a:lnTo>
                    <a:lnTo>
                      <a:pt x="237" y="292"/>
                    </a:lnTo>
                    <a:lnTo>
                      <a:pt x="236" y="293"/>
                    </a:lnTo>
                    <a:lnTo>
                      <a:pt x="234" y="293"/>
                    </a:lnTo>
                    <a:lnTo>
                      <a:pt x="233" y="292"/>
                    </a:lnTo>
                    <a:lnTo>
                      <a:pt x="233" y="294"/>
                    </a:lnTo>
                    <a:lnTo>
                      <a:pt x="231" y="294"/>
                    </a:lnTo>
                    <a:lnTo>
                      <a:pt x="230" y="294"/>
                    </a:lnTo>
                    <a:lnTo>
                      <a:pt x="229" y="295"/>
                    </a:lnTo>
                    <a:lnTo>
                      <a:pt x="229" y="295"/>
                    </a:lnTo>
                    <a:lnTo>
                      <a:pt x="229" y="295"/>
                    </a:lnTo>
                    <a:lnTo>
                      <a:pt x="226" y="296"/>
                    </a:lnTo>
                    <a:lnTo>
                      <a:pt x="226" y="296"/>
                    </a:lnTo>
                    <a:lnTo>
                      <a:pt x="225" y="298"/>
                    </a:lnTo>
                    <a:lnTo>
                      <a:pt x="226" y="298"/>
                    </a:lnTo>
                    <a:lnTo>
                      <a:pt x="226" y="299"/>
                    </a:lnTo>
                    <a:lnTo>
                      <a:pt x="226" y="299"/>
                    </a:lnTo>
                    <a:lnTo>
                      <a:pt x="226" y="301"/>
                    </a:lnTo>
                    <a:lnTo>
                      <a:pt x="227" y="301"/>
                    </a:lnTo>
                    <a:lnTo>
                      <a:pt x="227" y="301"/>
                    </a:lnTo>
                    <a:lnTo>
                      <a:pt x="226" y="302"/>
                    </a:lnTo>
                    <a:lnTo>
                      <a:pt x="226" y="302"/>
                    </a:lnTo>
                    <a:lnTo>
                      <a:pt x="226" y="303"/>
                    </a:lnTo>
                    <a:lnTo>
                      <a:pt x="227" y="304"/>
                    </a:lnTo>
                    <a:lnTo>
                      <a:pt x="227" y="306"/>
                    </a:lnTo>
                    <a:lnTo>
                      <a:pt x="227" y="306"/>
                    </a:lnTo>
                    <a:lnTo>
                      <a:pt x="228" y="306"/>
                    </a:lnTo>
                    <a:lnTo>
                      <a:pt x="229" y="306"/>
                    </a:lnTo>
                    <a:lnTo>
                      <a:pt x="230" y="306"/>
                    </a:lnTo>
                    <a:lnTo>
                      <a:pt x="230" y="305"/>
                    </a:lnTo>
                    <a:lnTo>
                      <a:pt x="231" y="306"/>
                    </a:lnTo>
                    <a:lnTo>
                      <a:pt x="231" y="306"/>
                    </a:lnTo>
                    <a:lnTo>
                      <a:pt x="231" y="310"/>
                    </a:lnTo>
                    <a:lnTo>
                      <a:pt x="231" y="317"/>
                    </a:lnTo>
                    <a:lnTo>
                      <a:pt x="230" y="318"/>
                    </a:lnTo>
                    <a:lnTo>
                      <a:pt x="229" y="320"/>
                    </a:lnTo>
                    <a:lnTo>
                      <a:pt x="229" y="319"/>
                    </a:lnTo>
                    <a:lnTo>
                      <a:pt x="229" y="319"/>
                    </a:lnTo>
                    <a:lnTo>
                      <a:pt x="227" y="320"/>
                    </a:lnTo>
                    <a:lnTo>
                      <a:pt x="227" y="320"/>
                    </a:lnTo>
                    <a:lnTo>
                      <a:pt x="225" y="318"/>
                    </a:lnTo>
                    <a:lnTo>
                      <a:pt x="224" y="317"/>
                    </a:lnTo>
                    <a:lnTo>
                      <a:pt x="224" y="316"/>
                    </a:lnTo>
                    <a:lnTo>
                      <a:pt x="224" y="317"/>
                    </a:lnTo>
                    <a:lnTo>
                      <a:pt x="224" y="315"/>
                    </a:lnTo>
                    <a:lnTo>
                      <a:pt x="220" y="312"/>
                    </a:lnTo>
                    <a:lnTo>
                      <a:pt x="217" y="313"/>
                    </a:lnTo>
                    <a:lnTo>
                      <a:pt x="215" y="315"/>
                    </a:lnTo>
                    <a:lnTo>
                      <a:pt x="213" y="322"/>
                    </a:lnTo>
                    <a:lnTo>
                      <a:pt x="212" y="327"/>
                    </a:lnTo>
                    <a:lnTo>
                      <a:pt x="212" y="328"/>
                    </a:lnTo>
                    <a:lnTo>
                      <a:pt x="213" y="332"/>
                    </a:lnTo>
                    <a:lnTo>
                      <a:pt x="213" y="330"/>
                    </a:lnTo>
                    <a:lnTo>
                      <a:pt x="213" y="335"/>
                    </a:lnTo>
                    <a:lnTo>
                      <a:pt x="213" y="335"/>
                    </a:lnTo>
                    <a:lnTo>
                      <a:pt x="213" y="336"/>
                    </a:lnTo>
                    <a:lnTo>
                      <a:pt x="213" y="337"/>
                    </a:lnTo>
                    <a:lnTo>
                      <a:pt x="213" y="337"/>
                    </a:lnTo>
                    <a:lnTo>
                      <a:pt x="213" y="340"/>
                    </a:lnTo>
                    <a:lnTo>
                      <a:pt x="212" y="340"/>
                    </a:lnTo>
                    <a:lnTo>
                      <a:pt x="211" y="339"/>
                    </a:lnTo>
                    <a:lnTo>
                      <a:pt x="210" y="339"/>
                    </a:lnTo>
                    <a:lnTo>
                      <a:pt x="210" y="338"/>
                    </a:lnTo>
                    <a:lnTo>
                      <a:pt x="212" y="336"/>
                    </a:lnTo>
                    <a:lnTo>
                      <a:pt x="209" y="339"/>
                    </a:lnTo>
                    <a:lnTo>
                      <a:pt x="207" y="339"/>
                    </a:lnTo>
                    <a:lnTo>
                      <a:pt x="206" y="340"/>
                    </a:lnTo>
                    <a:lnTo>
                      <a:pt x="206" y="341"/>
                    </a:lnTo>
                    <a:lnTo>
                      <a:pt x="206" y="343"/>
                    </a:lnTo>
                    <a:lnTo>
                      <a:pt x="205" y="344"/>
                    </a:lnTo>
                    <a:lnTo>
                      <a:pt x="204" y="344"/>
                    </a:lnTo>
                    <a:lnTo>
                      <a:pt x="203" y="345"/>
                    </a:lnTo>
                    <a:lnTo>
                      <a:pt x="201" y="346"/>
                    </a:lnTo>
                    <a:lnTo>
                      <a:pt x="201" y="345"/>
                    </a:lnTo>
                    <a:lnTo>
                      <a:pt x="200" y="346"/>
                    </a:lnTo>
                    <a:lnTo>
                      <a:pt x="200" y="346"/>
                    </a:lnTo>
                    <a:lnTo>
                      <a:pt x="199" y="346"/>
                    </a:lnTo>
                    <a:lnTo>
                      <a:pt x="198" y="342"/>
                    </a:lnTo>
                    <a:lnTo>
                      <a:pt x="200" y="342"/>
                    </a:lnTo>
                    <a:lnTo>
                      <a:pt x="200" y="342"/>
                    </a:lnTo>
                    <a:lnTo>
                      <a:pt x="199" y="341"/>
                    </a:lnTo>
                    <a:lnTo>
                      <a:pt x="197" y="341"/>
                    </a:lnTo>
                    <a:lnTo>
                      <a:pt x="191" y="342"/>
                    </a:lnTo>
                    <a:lnTo>
                      <a:pt x="188" y="343"/>
                    </a:lnTo>
                    <a:lnTo>
                      <a:pt x="184" y="346"/>
                    </a:lnTo>
                    <a:lnTo>
                      <a:pt x="178" y="348"/>
                    </a:lnTo>
                    <a:lnTo>
                      <a:pt x="177" y="349"/>
                    </a:lnTo>
                    <a:lnTo>
                      <a:pt x="177" y="349"/>
                    </a:lnTo>
                    <a:lnTo>
                      <a:pt x="176" y="349"/>
                    </a:lnTo>
                    <a:lnTo>
                      <a:pt x="175" y="349"/>
                    </a:lnTo>
                    <a:lnTo>
                      <a:pt x="177" y="350"/>
                    </a:lnTo>
                    <a:lnTo>
                      <a:pt x="177" y="351"/>
                    </a:lnTo>
                    <a:lnTo>
                      <a:pt x="176" y="352"/>
                    </a:lnTo>
                    <a:lnTo>
                      <a:pt x="174" y="351"/>
                    </a:lnTo>
                    <a:lnTo>
                      <a:pt x="172" y="350"/>
                    </a:lnTo>
                    <a:lnTo>
                      <a:pt x="172" y="349"/>
                    </a:lnTo>
                    <a:lnTo>
                      <a:pt x="171" y="347"/>
                    </a:lnTo>
                    <a:lnTo>
                      <a:pt x="170" y="347"/>
                    </a:lnTo>
                    <a:lnTo>
                      <a:pt x="169" y="347"/>
                    </a:lnTo>
                    <a:lnTo>
                      <a:pt x="169" y="347"/>
                    </a:lnTo>
                    <a:lnTo>
                      <a:pt x="169" y="346"/>
                    </a:lnTo>
                    <a:lnTo>
                      <a:pt x="168" y="346"/>
                    </a:lnTo>
                    <a:lnTo>
                      <a:pt x="168" y="345"/>
                    </a:lnTo>
                    <a:lnTo>
                      <a:pt x="165" y="346"/>
                    </a:lnTo>
                    <a:lnTo>
                      <a:pt x="165" y="346"/>
                    </a:lnTo>
                    <a:lnTo>
                      <a:pt x="165" y="346"/>
                    </a:lnTo>
                    <a:lnTo>
                      <a:pt x="166" y="344"/>
                    </a:lnTo>
                    <a:lnTo>
                      <a:pt x="166" y="344"/>
                    </a:lnTo>
                    <a:lnTo>
                      <a:pt x="165" y="345"/>
                    </a:lnTo>
                    <a:lnTo>
                      <a:pt x="163" y="346"/>
                    </a:lnTo>
                    <a:lnTo>
                      <a:pt x="163" y="347"/>
                    </a:lnTo>
                    <a:lnTo>
                      <a:pt x="162" y="347"/>
                    </a:lnTo>
                    <a:lnTo>
                      <a:pt x="162" y="346"/>
                    </a:lnTo>
                    <a:lnTo>
                      <a:pt x="161" y="347"/>
                    </a:lnTo>
                    <a:lnTo>
                      <a:pt x="159" y="349"/>
                    </a:lnTo>
                    <a:lnTo>
                      <a:pt x="159" y="349"/>
                    </a:lnTo>
                    <a:lnTo>
                      <a:pt x="158" y="349"/>
                    </a:lnTo>
                    <a:lnTo>
                      <a:pt x="157" y="349"/>
                    </a:lnTo>
                    <a:lnTo>
                      <a:pt x="156" y="349"/>
                    </a:lnTo>
                    <a:lnTo>
                      <a:pt x="155" y="349"/>
                    </a:lnTo>
                    <a:lnTo>
                      <a:pt x="155" y="349"/>
                    </a:lnTo>
                    <a:lnTo>
                      <a:pt x="156" y="348"/>
                    </a:lnTo>
                    <a:lnTo>
                      <a:pt x="157" y="346"/>
                    </a:lnTo>
                    <a:lnTo>
                      <a:pt x="157" y="346"/>
                    </a:lnTo>
                    <a:lnTo>
                      <a:pt x="157" y="345"/>
                    </a:lnTo>
                    <a:lnTo>
                      <a:pt x="155" y="346"/>
                    </a:lnTo>
                    <a:lnTo>
                      <a:pt x="155" y="346"/>
                    </a:lnTo>
                    <a:lnTo>
                      <a:pt x="154" y="345"/>
                    </a:lnTo>
                    <a:lnTo>
                      <a:pt x="153" y="345"/>
                    </a:lnTo>
                    <a:lnTo>
                      <a:pt x="152" y="345"/>
                    </a:lnTo>
                    <a:lnTo>
                      <a:pt x="151" y="345"/>
                    </a:lnTo>
                    <a:lnTo>
                      <a:pt x="151" y="344"/>
                    </a:lnTo>
                    <a:lnTo>
                      <a:pt x="151" y="344"/>
                    </a:lnTo>
                    <a:lnTo>
                      <a:pt x="151" y="344"/>
                    </a:lnTo>
                    <a:lnTo>
                      <a:pt x="151" y="343"/>
                    </a:lnTo>
                    <a:lnTo>
                      <a:pt x="151" y="342"/>
                    </a:lnTo>
                    <a:lnTo>
                      <a:pt x="151" y="341"/>
                    </a:lnTo>
                    <a:lnTo>
                      <a:pt x="149" y="341"/>
                    </a:lnTo>
                    <a:lnTo>
                      <a:pt x="148" y="341"/>
                    </a:lnTo>
                    <a:lnTo>
                      <a:pt x="148" y="340"/>
                    </a:lnTo>
                    <a:lnTo>
                      <a:pt x="149" y="340"/>
                    </a:lnTo>
                    <a:lnTo>
                      <a:pt x="149" y="340"/>
                    </a:lnTo>
                    <a:lnTo>
                      <a:pt x="149" y="340"/>
                    </a:lnTo>
                    <a:lnTo>
                      <a:pt x="149" y="340"/>
                    </a:lnTo>
                    <a:lnTo>
                      <a:pt x="150" y="340"/>
                    </a:lnTo>
                    <a:lnTo>
                      <a:pt x="150" y="340"/>
                    </a:lnTo>
                    <a:lnTo>
                      <a:pt x="150" y="339"/>
                    </a:lnTo>
                    <a:lnTo>
                      <a:pt x="149" y="339"/>
                    </a:lnTo>
                    <a:lnTo>
                      <a:pt x="148" y="339"/>
                    </a:lnTo>
                    <a:lnTo>
                      <a:pt x="148" y="338"/>
                    </a:lnTo>
                    <a:lnTo>
                      <a:pt x="149" y="337"/>
                    </a:lnTo>
                    <a:lnTo>
                      <a:pt x="149" y="337"/>
                    </a:lnTo>
                    <a:lnTo>
                      <a:pt x="149" y="337"/>
                    </a:lnTo>
                    <a:lnTo>
                      <a:pt x="149" y="336"/>
                    </a:lnTo>
                    <a:lnTo>
                      <a:pt x="149" y="335"/>
                    </a:lnTo>
                    <a:lnTo>
                      <a:pt x="149" y="335"/>
                    </a:lnTo>
                    <a:lnTo>
                      <a:pt x="150" y="333"/>
                    </a:lnTo>
                    <a:lnTo>
                      <a:pt x="150" y="333"/>
                    </a:lnTo>
                    <a:lnTo>
                      <a:pt x="149" y="332"/>
                    </a:lnTo>
                    <a:lnTo>
                      <a:pt x="150" y="332"/>
                    </a:lnTo>
                    <a:lnTo>
                      <a:pt x="151" y="332"/>
                    </a:lnTo>
                    <a:lnTo>
                      <a:pt x="151" y="331"/>
                    </a:lnTo>
                    <a:lnTo>
                      <a:pt x="151" y="331"/>
                    </a:lnTo>
                    <a:lnTo>
                      <a:pt x="151" y="331"/>
                    </a:lnTo>
                    <a:lnTo>
                      <a:pt x="152" y="331"/>
                    </a:lnTo>
                    <a:lnTo>
                      <a:pt x="153" y="330"/>
                    </a:lnTo>
                    <a:lnTo>
                      <a:pt x="153" y="328"/>
                    </a:lnTo>
                    <a:lnTo>
                      <a:pt x="153" y="328"/>
                    </a:lnTo>
                    <a:lnTo>
                      <a:pt x="154" y="328"/>
                    </a:lnTo>
                    <a:lnTo>
                      <a:pt x="154" y="328"/>
                    </a:lnTo>
                    <a:lnTo>
                      <a:pt x="154" y="328"/>
                    </a:lnTo>
                    <a:lnTo>
                      <a:pt x="155" y="328"/>
                    </a:lnTo>
                    <a:lnTo>
                      <a:pt x="155" y="328"/>
                    </a:lnTo>
                    <a:lnTo>
                      <a:pt x="156" y="327"/>
                    </a:lnTo>
                    <a:lnTo>
                      <a:pt x="156" y="325"/>
                    </a:lnTo>
                    <a:lnTo>
                      <a:pt x="156" y="324"/>
                    </a:lnTo>
                    <a:lnTo>
                      <a:pt x="155" y="324"/>
                    </a:lnTo>
                    <a:lnTo>
                      <a:pt x="155" y="324"/>
                    </a:lnTo>
                    <a:lnTo>
                      <a:pt x="154" y="325"/>
                    </a:lnTo>
                    <a:lnTo>
                      <a:pt x="154" y="324"/>
                    </a:lnTo>
                    <a:lnTo>
                      <a:pt x="153" y="324"/>
                    </a:lnTo>
                    <a:lnTo>
                      <a:pt x="152" y="325"/>
                    </a:lnTo>
                    <a:lnTo>
                      <a:pt x="152" y="324"/>
                    </a:lnTo>
                    <a:lnTo>
                      <a:pt x="152" y="324"/>
                    </a:lnTo>
                    <a:lnTo>
                      <a:pt x="153" y="323"/>
                    </a:lnTo>
                    <a:lnTo>
                      <a:pt x="153" y="323"/>
                    </a:lnTo>
                    <a:lnTo>
                      <a:pt x="151" y="324"/>
                    </a:lnTo>
                    <a:lnTo>
                      <a:pt x="151" y="323"/>
                    </a:lnTo>
                    <a:lnTo>
                      <a:pt x="152" y="322"/>
                    </a:lnTo>
                    <a:lnTo>
                      <a:pt x="152" y="321"/>
                    </a:lnTo>
                    <a:lnTo>
                      <a:pt x="153" y="321"/>
                    </a:lnTo>
                    <a:lnTo>
                      <a:pt x="153" y="320"/>
                    </a:lnTo>
                    <a:lnTo>
                      <a:pt x="154" y="317"/>
                    </a:lnTo>
                    <a:lnTo>
                      <a:pt x="154" y="316"/>
                    </a:lnTo>
                    <a:lnTo>
                      <a:pt x="154" y="314"/>
                    </a:lnTo>
                    <a:lnTo>
                      <a:pt x="154" y="313"/>
                    </a:lnTo>
                    <a:lnTo>
                      <a:pt x="154" y="313"/>
                    </a:lnTo>
                    <a:lnTo>
                      <a:pt x="151" y="314"/>
                    </a:lnTo>
                    <a:lnTo>
                      <a:pt x="149" y="316"/>
                    </a:lnTo>
                    <a:lnTo>
                      <a:pt x="149" y="317"/>
                    </a:lnTo>
                    <a:lnTo>
                      <a:pt x="148" y="317"/>
                    </a:lnTo>
                    <a:lnTo>
                      <a:pt x="144" y="318"/>
                    </a:lnTo>
                    <a:lnTo>
                      <a:pt x="143" y="320"/>
                    </a:lnTo>
                    <a:lnTo>
                      <a:pt x="141" y="326"/>
                    </a:lnTo>
                    <a:lnTo>
                      <a:pt x="141" y="330"/>
                    </a:lnTo>
                    <a:lnTo>
                      <a:pt x="141" y="331"/>
                    </a:lnTo>
                    <a:lnTo>
                      <a:pt x="141" y="334"/>
                    </a:lnTo>
                    <a:lnTo>
                      <a:pt x="142" y="334"/>
                    </a:lnTo>
                    <a:lnTo>
                      <a:pt x="142" y="334"/>
                    </a:lnTo>
                    <a:lnTo>
                      <a:pt x="143" y="334"/>
                    </a:lnTo>
                    <a:lnTo>
                      <a:pt x="144" y="335"/>
                    </a:lnTo>
                    <a:lnTo>
                      <a:pt x="144" y="336"/>
                    </a:lnTo>
                    <a:lnTo>
                      <a:pt x="144" y="340"/>
                    </a:lnTo>
                    <a:lnTo>
                      <a:pt x="144" y="341"/>
                    </a:lnTo>
                    <a:lnTo>
                      <a:pt x="146" y="344"/>
                    </a:lnTo>
                    <a:lnTo>
                      <a:pt x="144" y="345"/>
                    </a:lnTo>
                    <a:lnTo>
                      <a:pt x="144" y="345"/>
                    </a:lnTo>
                    <a:lnTo>
                      <a:pt x="144" y="346"/>
                    </a:lnTo>
                    <a:lnTo>
                      <a:pt x="145" y="346"/>
                    </a:lnTo>
                    <a:lnTo>
                      <a:pt x="145" y="346"/>
                    </a:lnTo>
                    <a:lnTo>
                      <a:pt x="145" y="346"/>
                    </a:lnTo>
                    <a:lnTo>
                      <a:pt x="145" y="347"/>
                    </a:lnTo>
                    <a:lnTo>
                      <a:pt x="146" y="348"/>
                    </a:lnTo>
                    <a:lnTo>
                      <a:pt x="146" y="348"/>
                    </a:lnTo>
                    <a:lnTo>
                      <a:pt x="145" y="348"/>
                    </a:lnTo>
                    <a:lnTo>
                      <a:pt x="145" y="349"/>
                    </a:lnTo>
                    <a:lnTo>
                      <a:pt x="147" y="349"/>
                    </a:lnTo>
                    <a:lnTo>
                      <a:pt x="147" y="350"/>
                    </a:lnTo>
                    <a:lnTo>
                      <a:pt x="144" y="350"/>
                    </a:lnTo>
                    <a:lnTo>
                      <a:pt x="144" y="351"/>
                    </a:lnTo>
                    <a:lnTo>
                      <a:pt x="144" y="353"/>
                    </a:lnTo>
                    <a:lnTo>
                      <a:pt x="144" y="355"/>
                    </a:lnTo>
                    <a:lnTo>
                      <a:pt x="143" y="353"/>
                    </a:lnTo>
                    <a:lnTo>
                      <a:pt x="142" y="353"/>
                    </a:lnTo>
                    <a:lnTo>
                      <a:pt x="142" y="354"/>
                    </a:lnTo>
                    <a:lnTo>
                      <a:pt x="141" y="354"/>
                    </a:lnTo>
                    <a:lnTo>
                      <a:pt x="141" y="353"/>
                    </a:lnTo>
                    <a:lnTo>
                      <a:pt x="140" y="352"/>
                    </a:lnTo>
                    <a:lnTo>
                      <a:pt x="139" y="351"/>
                    </a:lnTo>
                    <a:lnTo>
                      <a:pt x="137" y="352"/>
                    </a:lnTo>
                    <a:lnTo>
                      <a:pt x="137" y="353"/>
                    </a:lnTo>
                    <a:lnTo>
                      <a:pt x="136" y="353"/>
                    </a:lnTo>
                    <a:lnTo>
                      <a:pt x="136" y="354"/>
                    </a:lnTo>
                    <a:lnTo>
                      <a:pt x="136" y="354"/>
                    </a:lnTo>
                    <a:lnTo>
                      <a:pt x="137" y="354"/>
                    </a:lnTo>
                    <a:lnTo>
                      <a:pt x="137" y="355"/>
                    </a:lnTo>
                    <a:lnTo>
                      <a:pt x="138" y="357"/>
                    </a:lnTo>
                    <a:lnTo>
                      <a:pt x="137" y="356"/>
                    </a:lnTo>
                    <a:lnTo>
                      <a:pt x="137" y="355"/>
                    </a:lnTo>
                    <a:lnTo>
                      <a:pt x="136" y="356"/>
                    </a:lnTo>
                    <a:lnTo>
                      <a:pt x="134" y="354"/>
                    </a:lnTo>
                    <a:lnTo>
                      <a:pt x="133" y="354"/>
                    </a:lnTo>
                    <a:lnTo>
                      <a:pt x="133" y="354"/>
                    </a:lnTo>
                    <a:lnTo>
                      <a:pt x="131" y="355"/>
                    </a:lnTo>
                    <a:lnTo>
                      <a:pt x="130" y="354"/>
                    </a:lnTo>
                    <a:lnTo>
                      <a:pt x="129" y="354"/>
                    </a:lnTo>
                    <a:lnTo>
                      <a:pt x="127" y="356"/>
                    </a:lnTo>
                    <a:lnTo>
                      <a:pt x="126" y="357"/>
                    </a:lnTo>
                    <a:lnTo>
                      <a:pt x="126" y="357"/>
                    </a:lnTo>
                    <a:lnTo>
                      <a:pt x="126" y="359"/>
                    </a:lnTo>
                    <a:lnTo>
                      <a:pt x="126" y="359"/>
                    </a:lnTo>
                    <a:lnTo>
                      <a:pt x="127" y="359"/>
                    </a:lnTo>
                    <a:lnTo>
                      <a:pt x="128" y="359"/>
                    </a:lnTo>
                    <a:lnTo>
                      <a:pt x="127" y="362"/>
                    </a:lnTo>
                    <a:lnTo>
                      <a:pt x="126" y="362"/>
                    </a:lnTo>
                    <a:lnTo>
                      <a:pt x="126" y="362"/>
                    </a:lnTo>
                    <a:lnTo>
                      <a:pt x="126" y="363"/>
                    </a:lnTo>
                    <a:lnTo>
                      <a:pt x="126" y="364"/>
                    </a:lnTo>
                    <a:lnTo>
                      <a:pt x="126" y="364"/>
                    </a:lnTo>
                    <a:lnTo>
                      <a:pt x="126" y="364"/>
                    </a:lnTo>
                    <a:lnTo>
                      <a:pt x="126" y="364"/>
                    </a:lnTo>
                    <a:lnTo>
                      <a:pt x="125" y="364"/>
                    </a:lnTo>
                    <a:lnTo>
                      <a:pt x="125" y="364"/>
                    </a:lnTo>
                    <a:lnTo>
                      <a:pt x="125" y="363"/>
                    </a:lnTo>
                    <a:lnTo>
                      <a:pt x="124" y="362"/>
                    </a:lnTo>
                    <a:lnTo>
                      <a:pt x="125" y="361"/>
                    </a:lnTo>
                    <a:lnTo>
                      <a:pt x="125" y="361"/>
                    </a:lnTo>
                    <a:lnTo>
                      <a:pt x="126" y="360"/>
                    </a:lnTo>
                    <a:lnTo>
                      <a:pt x="126" y="360"/>
                    </a:lnTo>
                    <a:lnTo>
                      <a:pt x="126" y="360"/>
                    </a:lnTo>
                    <a:lnTo>
                      <a:pt x="125" y="360"/>
                    </a:lnTo>
                    <a:lnTo>
                      <a:pt x="125" y="359"/>
                    </a:lnTo>
                    <a:lnTo>
                      <a:pt x="123" y="359"/>
                    </a:lnTo>
                    <a:lnTo>
                      <a:pt x="122" y="364"/>
                    </a:lnTo>
                    <a:lnTo>
                      <a:pt x="120" y="368"/>
                    </a:lnTo>
                    <a:lnTo>
                      <a:pt x="120" y="369"/>
                    </a:lnTo>
                    <a:lnTo>
                      <a:pt x="121" y="369"/>
                    </a:lnTo>
                    <a:lnTo>
                      <a:pt x="122" y="370"/>
                    </a:lnTo>
                    <a:lnTo>
                      <a:pt x="122" y="370"/>
                    </a:lnTo>
                    <a:lnTo>
                      <a:pt x="123" y="369"/>
                    </a:lnTo>
                    <a:lnTo>
                      <a:pt x="124" y="370"/>
                    </a:lnTo>
                    <a:lnTo>
                      <a:pt x="123" y="370"/>
                    </a:lnTo>
                    <a:lnTo>
                      <a:pt x="122" y="371"/>
                    </a:lnTo>
                    <a:lnTo>
                      <a:pt x="120" y="371"/>
                    </a:lnTo>
                    <a:lnTo>
                      <a:pt x="119" y="371"/>
                    </a:lnTo>
                    <a:lnTo>
                      <a:pt x="118" y="372"/>
                    </a:lnTo>
                    <a:lnTo>
                      <a:pt x="119" y="372"/>
                    </a:lnTo>
                    <a:lnTo>
                      <a:pt x="119" y="372"/>
                    </a:lnTo>
                    <a:lnTo>
                      <a:pt x="120" y="372"/>
                    </a:lnTo>
                    <a:lnTo>
                      <a:pt x="120" y="373"/>
                    </a:lnTo>
                    <a:lnTo>
                      <a:pt x="119" y="373"/>
                    </a:lnTo>
                    <a:lnTo>
                      <a:pt x="119" y="373"/>
                    </a:lnTo>
                    <a:lnTo>
                      <a:pt x="117" y="372"/>
                    </a:lnTo>
                    <a:lnTo>
                      <a:pt x="116" y="372"/>
                    </a:lnTo>
                    <a:lnTo>
                      <a:pt x="116" y="373"/>
                    </a:lnTo>
                    <a:lnTo>
                      <a:pt x="116" y="373"/>
                    </a:lnTo>
                    <a:lnTo>
                      <a:pt x="115" y="373"/>
                    </a:lnTo>
                    <a:lnTo>
                      <a:pt x="112" y="375"/>
                    </a:lnTo>
                    <a:lnTo>
                      <a:pt x="112" y="378"/>
                    </a:lnTo>
                    <a:lnTo>
                      <a:pt x="112" y="377"/>
                    </a:lnTo>
                    <a:lnTo>
                      <a:pt x="112" y="375"/>
                    </a:lnTo>
                    <a:lnTo>
                      <a:pt x="111" y="375"/>
                    </a:lnTo>
                    <a:lnTo>
                      <a:pt x="107" y="377"/>
                    </a:lnTo>
                    <a:lnTo>
                      <a:pt x="106" y="382"/>
                    </a:lnTo>
                    <a:lnTo>
                      <a:pt x="106" y="382"/>
                    </a:lnTo>
                    <a:lnTo>
                      <a:pt x="106" y="382"/>
                    </a:lnTo>
                    <a:lnTo>
                      <a:pt x="104" y="385"/>
                    </a:lnTo>
                    <a:lnTo>
                      <a:pt x="99" y="387"/>
                    </a:lnTo>
                    <a:lnTo>
                      <a:pt x="98" y="388"/>
                    </a:lnTo>
                    <a:lnTo>
                      <a:pt x="98" y="389"/>
                    </a:lnTo>
                    <a:lnTo>
                      <a:pt x="100" y="389"/>
                    </a:lnTo>
                    <a:lnTo>
                      <a:pt x="100" y="389"/>
                    </a:lnTo>
                    <a:lnTo>
                      <a:pt x="100" y="389"/>
                    </a:lnTo>
                    <a:lnTo>
                      <a:pt x="98" y="389"/>
                    </a:lnTo>
                    <a:lnTo>
                      <a:pt x="97" y="390"/>
                    </a:lnTo>
                    <a:lnTo>
                      <a:pt x="95" y="390"/>
                    </a:lnTo>
                    <a:lnTo>
                      <a:pt x="92" y="389"/>
                    </a:lnTo>
                    <a:lnTo>
                      <a:pt x="92" y="390"/>
                    </a:lnTo>
                    <a:lnTo>
                      <a:pt x="90" y="388"/>
                    </a:lnTo>
                    <a:lnTo>
                      <a:pt x="90" y="387"/>
                    </a:lnTo>
                    <a:lnTo>
                      <a:pt x="90" y="387"/>
                    </a:lnTo>
                    <a:lnTo>
                      <a:pt x="88" y="387"/>
                    </a:lnTo>
                    <a:lnTo>
                      <a:pt x="87" y="387"/>
                    </a:lnTo>
                    <a:lnTo>
                      <a:pt x="87" y="390"/>
                    </a:lnTo>
                    <a:lnTo>
                      <a:pt x="88" y="390"/>
                    </a:lnTo>
                    <a:lnTo>
                      <a:pt x="89" y="395"/>
                    </a:lnTo>
                    <a:lnTo>
                      <a:pt x="90" y="396"/>
                    </a:lnTo>
                    <a:lnTo>
                      <a:pt x="90" y="396"/>
                    </a:lnTo>
                    <a:lnTo>
                      <a:pt x="88" y="397"/>
                    </a:lnTo>
                    <a:lnTo>
                      <a:pt x="88" y="396"/>
                    </a:lnTo>
                    <a:lnTo>
                      <a:pt x="87" y="396"/>
                    </a:lnTo>
                    <a:lnTo>
                      <a:pt x="86" y="396"/>
                    </a:lnTo>
                    <a:lnTo>
                      <a:pt x="85" y="396"/>
                    </a:lnTo>
                    <a:lnTo>
                      <a:pt x="83" y="397"/>
                    </a:lnTo>
                    <a:lnTo>
                      <a:pt x="81" y="394"/>
                    </a:lnTo>
                    <a:lnTo>
                      <a:pt x="79" y="394"/>
                    </a:lnTo>
                    <a:lnTo>
                      <a:pt x="79" y="394"/>
                    </a:lnTo>
                    <a:lnTo>
                      <a:pt x="78" y="395"/>
                    </a:lnTo>
                    <a:lnTo>
                      <a:pt x="78" y="395"/>
                    </a:lnTo>
                    <a:lnTo>
                      <a:pt x="71" y="397"/>
                    </a:lnTo>
                    <a:lnTo>
                      <a:pt x="71" y="398"/>
                    </a:lnTo>
                    <a:lnTo>
                      <a:pt x="71" y="398"/>
                    </a:lnTo>
                    <a:lnTo>
                      <a:pt x="73" y="398"/>
                    </a:lnTo>
                    <a:lnTo>
                      <a:pt x="73" y="399"/>
                    </a:lnTo>
                    <a:lnTo>
                      <a:pt x="72" y="399"/>
                    </a:lnTo>
                    <a:lnTo>
                      <a:pt x="72" y="400"/>
                    </a:lnTo>
                    <a:lnTo>
                      <a:pt x="72" y="400"/>
                    </a:lnTo>
                    <a:lnTo>
                      <a:pt x="74" y="400"/>
                    </a:lnTo>
                    <a:lnTo>
                      <a:pt x="74" y="400"/>
                    </a:lnTo>
                    <a:lnTo>
                      <a:pt x="71" y="401"/>
                    </a:lnTo>
                    <a:lnTo>
                      <a:pt x="72" y="401"/>
                    </a:lnTo>
                    <a:lnTo>
                      <a:pt x="74" y="402"/>
                    </a:lnTo>
                    <a:lnTo>
                      <a:pt x="74" y="403"/>
                    </a:lnTo>
                    <a:lnTo>
                      <a:pt x="75" y="403"/>
                    </a:lnTo>
                    <a:lnTo>
                      <a:pt x="75" y="403"/>
                    </a:lnTo>
                    <a:lnTo>
                      <a:pt x="75" y="402"/>
                    </a:lnTo>
                    <a:lnTo>
                      <a:pt x="79" y="404"/>
                    </a:lnTo>
                    <a:lnTo>
                      <a:pt x="80" y="404"/>
                    </a:lnTo>
                    <a:lnTo>
                      <a:pt x="80" y="405"/>
                    </a:lnTo>
                    <a:lnTo>
                      <a:pt x="82" y="404"/>
                    </a:lnTo>
                    <a:lnTo>
                      <a:pt x="82" y="404"/>
                    </a:lnTo>
                    <a:lnTo>
                      <a:pt x="82" y="405"/>
                    </a:lnTo>
                    <a:lnTo>
                      <a:pt x="83" y="405"/>
                    </a:lnTo>
                    <a:lnTo>
                      <a:pt x="84" y="405"/>
                    </a:lnTo>
                    <a:lnTo>
                      <a:pt x="84" y="405"/>
                    </a:lnTo>
                    <a:lnTo>
                      <a:pt x="84" y="407"/>
                    </a:lnTo>
                    <a:lnTo>
                      <a:pt x="86" y="408"/>
                    </a:lnTo>
                    <a:lnTo>
                      <a:pt x="86" y="407"/>
                    </a:lnTo>
                    <a:lnTo>
                      <a:pt x="88" y="408"/>
                    </a:lnTo>
                    <a:lnTo>
                      <a:pt x="86" y="408"/>
                    </a:lnTo>
                    <a:lnTo>
                      <a:pt x="86" y="408"/>
                    </a:lnTo>
                    <a:lnTo>
                      <a:pt x="86" y="409"/>
                    </a:lnTo>
                    <a:lnTo>
                      <a:pt x="86" y="410"/>
                    </a:lnTo>
                    <a:lnTo>
                      <a:pt x="86" y="409"/>
                    </a:lnTo>
                    <a:lnTo>
                      <a:pt x="86" y="410"/>
                    </a:lnTo>
                    <a:lnTo>
                      <a:pt x="87" y="412"/>
                    </a:lnTo>
                    <a:lnTo>
                      <a:pt x="88" y="413"/>
                    </a:lnTo>
                    <a:lnTo>
                      <a:pt x="90" y="415"/>
                    </a:lnTo>
                    <a:lnTo>
                      <a:pt x="92" y="415"/>
                    </a:lnTo>
                    <a:lnTo>
                      <a:pt x="91" y="416"/>
                    </a:lnTo>
                    <a:lnTo>
                      <a:pt x="92" y="417"/>
                    </a:lnTo>
                    <a:lnTo>
                      <a:pt x="92" y="418"/>
                    </a:lnTo>
                    <a:lnTo>
                      <a:pt x="91" y="419"/>
                    </a:lnTo>
                    <a:lnTo>
                      <a:pt x="92" y="420"/>
                    </a:lnTo>
                    <a:lnTo>
                      <a:pt x="93" y="421"/>
                    </a:lnTo>
                    <a:lnTo>
                      <a:pt x="93" y="422"/>
                    </a:lnTo>
                    <a:lnTo>
                      <a:pt x="93" y="423"/>
                    </a:lnTo>
                    <a:lnTo>
                      <a:pt x="92" y="421"/>
                    </a:lnTo>
                    <a:lnTo>
                      <a:pt x="92" y="422"/>
                    </a:lnTo>
                    <a:lnTo>
                      <a:pt x="91" y="428"/>
                    </a:lnTo>
                    <a:lnTo>
                      <a:pt x="92" y="427"/>
                    </a:lnTo>
                    <a:lnTo>
                      <a:pt x="92" y="428"/>
                    </a:lnTo>
                    <a:lnTo>
                      <a:pt x="91" y="429"/>
                    </a:lnTo>
                    <a:lnTo>
                      <a:pt x="90" y="437"/>
                    </a:lnTo>
                    <a:lnTo>
                      <a:pt x="89" y="437"/>
                    </a:lnTo>
                    <a:lnTo>
                      <a:pt x="87" y="437"/>
                    </a:lnTo>
                    <a:lnTo>
                      <a:pt x="87" y="438"/>
                    </a:lnTo>
                    <a:lnTo>
                      <a:pt x="87" y="437"/>
                    </a:lnTo>
                    <a:lnTo>
                      <a:pt x="86" y="438"/>
                    </a:lnTo>
                    <a:lnTo>
                      <a:pt x="64" y="436"/>
                    </a:lnTo>
                    <a:lnTo>
                      <a:pt x="64" y="437"/>
                    </a:lnTo>
                    <a:lnTo>
                      <a:pt x="57" y="436"/>
                    </a:lnTo>
                    <a:lnTo>
                      <a:pt x="55" y="435"/>
                    </a:lnTo>
                    <a:lnTo>
                      <a:pt x="53" y="436"/>
                    </a:lnTo>
                    <a:lnTo>
                      <a:pt x="52" y="437"/>
                    </a:lnTo>
                    <a:lnTo>
                      <a:pt x="52" y="437"/>
                    </a:lnTo>
                    <a:lnTo>
                      <a:pt x="51" y="438"/>
                    </a:lnTo>
                    <a:lnTo>
                      <a:pt x="50" y="438"/>
                    </a:lnTo>
                    <a:lnTo>
                      <a:pt x="48" y="438"/>
                    </a:lnTo>
                    <a:lnTo>
                      <a:pt x="47" y="439"/>
                    </a:lnTo>
                    <a:lnTo>
                      <a:pt x="46" y="440"/>
                    </a:lnTo>
                    <a:lnTo>
                      <a:pt x="48" y="442"/>
                    </a:lnTo>
                    <a:lnTo>
                      <a:pt x="48" y="443"/>
                    </a:lnTo>
                    <a:lnTo>
                      <a:pt x="49" y="444"/>
                    </a:lnTo>
                    <a:lnTo>
                      <a:pt x="49" y="443"/>
                    </a:lnTo>
                    <a:lnTo>
                      <a:pt x="49" y="444"/>
                    </a:lnTo>
                    <a:lnTo>
                      <a:pt x="50" y="445"/>
                    </a:lnTo>
                    <a:lnTo>
                      <a:pt x="49" y="446"/>
                    </a:lnTo>
                    <a:lnTo>
                      <a:pt x="50" y="446"/>
                    </a:lnTo>
                    <a:lnTo>
                      <a:pt x="50" y="447"/>
                    </a:lnTo>
                    <a:lnTo>
                      <a:pt x="49" y="448"/>
                    </a:lnTo>
                    <a:lnTo>
                      <a:pt x="49" y="448"/>
                    </a:lnTo>
                    <a:lnTo>
                      <a:pt x="49" y="449"/>
                    </a:lnTo>
                    <a:lnTo>
                      <a:pt x="50" y="455"/>
                    </a:lnTo>
                    <a:lnTo>
                      <a:pt x="48" y="465"/>
                    </a:lnTo>
                    <a:lnTo>
                      <a:pt x="46" y="468"/>
                    </a:lnTo>
                    <a:lnTo>
                      <a:pt x="46" y="470"/>
                    </a:lnTo>
                    <a:lnTo>
                      <a:pt x="46" y="471"/>
                    </a:lnTo>
                    <a:lnTo>
                      <a:pt x="46" y="471"/>
                    </a:lnTo>
                    <a:lnTo>
                      <a:pt x="46" y="472"/>
                    </a:lnTo>
                    <a:lnTo>
                      <a:pt x="47" y="473"/>
                    </a:lnTo>
                    <a:lnTo>
                      <a:pt x="50" y="473"/>
                    </a:lnTo>
                    <a:lnTo>
                      <a:pt x="50" y="473"/>
                    </a:lnTo>
                    <a:lnTo>
                      <a:pt x="50" y="473"/>
                    </a:lnTo>
                    <a:lnTo>
                      <a:pt x="50" y="479"/>
                    </a:lnTo>
                    <a:lnTo>
                      <a:pt x="49" y="481"/>
                    </a:lnTo>
                    <a:lnTo>
                      <a:pt x="49" y="483"/>
                    </a:lnTo>
                    <a:lnTo>
                      <a:pt x="49" y="483"/>
                    </a:lnTo>
                    <a:lnTo>
                      <a:pt x="50" y="483"/>
                    </a:lnTo>
                    <a:lnTo>
                      <a:pt x="53" y="483"/>
                    </a:lnTo>
                    <a:lnTo>
                      <a:pt x="53" y="483"/>
                    </a:lnTo>
                    <a:lnTo>
                      <a:pt x="54" y="483"/>
                    </a:lnTo>
                    <a:lnTo>
                      <a:pt x="57" y="482"/>
                    </a:lnTo>
                    <a:lnTo>
                      <a:pt x="57" y="482"/>
                    </a:lnTo>
                    <a:lnTo>
                      <a:pt x="59" y="482"/>
                    </a:lnTo>
                    <a:lnTo>
                      <a:pt x="61" y="483"/>
                    </a:lnTo>
                    <a:lnTo>
                      <a:pt x="62" y="484"/>
                    </a:lnTo>
                    <a:lnTo>
                      <a:pt x="63" y="485"/>
                    </a:lnTo>
                    <a:lnTo>
                      <a:pt x="64" y="486"/>
                    </a:lnTo>
                    <a:lnTo>
                      <a:pt x="64" y="487"/>
                    </a:lnTo>
                    <a:lnTo>
                      <a:pt x="64" y="488"/>
                    </a:lnTo>
                    <a:lnTo>
                      <a:pt x="66" y="489"/>
                    </a:lnTo>
                    <a:lnTo>
                      <a:pt x="68" y="490"/>
                    </a:lnTo>
                    <a:lnTo>
                      <a:pt x="68" y="489"/>
                    </a:lnTo>
                    <a:lnTo>
                      <a:pt x="69" y="489"/>
                    </a:lnTo>
                    <a:lnTo>
                      <a:pt x="69" y="488"/>
                    </a:lnTo>
                    <a:lnTo>
                      <a:pt x="70" y="488"/>
                    </a:lnTo>
                    <a:lnTo>
                      <a:pt x="71" y="487"/>
                    </a:lnTo>
                    <a:lnTo>
                      <a:pt x="72" y="487"/>
                    </a:lnTo>
                    <a:lnTo>
                      <a:pt x="74" y="485"/>
                    </a:lnTo>
                    <a:lnTo>
                      <a:pt x="77" y="485"/>
                    </a:lnTo>
                    <a:lnTo>
                      <a:pt x="79" y="485"/>
                    </a:lnTo>
                    <a:lnTo>
                      <a:pt x="80" y="485"/>
                    </a:lnTo>
                    <a:lnTo>
                      <a:pt x="83" y="485"/>
                    </a:lnTo>
                    <a:lnTo>
                      <a:pt x="84" y="484"/>
                    </a:lnTo>
                    <a:lnTo>
                      <a:pt x="86" y="485"/>
                    </a:lnTo>
                    <a:lnTo>
                      <a:pt x="86" y="485"/>
                    </a:lnTo>
                    <a:lnTo>
                      <a:pt x="87" y="484"/>
                    </a:lnTo>
                    <a:lnTo>
                      <a:pt x="88" y="481"/>
                    </a:lnTo>
                    <a:lnTo>
                      <a:pt x="90" y="480"/>
                    </a:lnTo>
                    <a:lnTo>
                      <a:pt x="93" y="479"/>
                    </a:lnTo>
                    <a:lnTo>
                      <a:pt x="93" y="479"/>
                    </a:lnTo>
                    <a:lnTo>
                      <a:pt x="93" y="477"/>
                    </a:lnTo>
                    <a:lnTo>
                      <a:pt x="93" y="477"/>
                    </a:lnTo>
                    <a:lnTo>
                      <a:pt x="94" y="476"/>
                    </a:lnTo>
                    <a:lnTo>
                      <a:pt x="96" y="473"/>
                    </a:lnTo>
                    <a:lnTo>
                      <a:pt x="98" y="472"/>
                    </a:lnTo>
                    <a:lnTo>
                      <a:pt x="98" y="471"/>
                    </a:lnTo>
                    <a:lnTo>
                      <a:pt x="98" y="470"/>
                    </a:lnTo>
                    <a:lnTo>
                      <a:pt x="97" y="470"/>
                    </a:lnTo>
                    <a:lnTo>
                      <a:pt x="97" y="470"/>
                    </a:lnTo>
                    <a:lnTo>
                      <a:pt x="97" y="470"/>
                    </a:lnTo>
                    <a:lnTo>
                      <a:pt x="96" y="468"/>
                    </a:lnTo>
                    <a:lnTo>
                      <a:pt x="96" y="467"/>
                    </a:lnTo>
                    <a:lnTo>
                      <a:pt x="96" y="467"/>
                    </a:lnTo>
                    <a:lnTo>
                      <a:pt x="96" y="465"/>
                    </a:lnTo>
                    <a:lnTo>
                      <a:pt x="102" y="458"/>
                    </a:lnTo>
                    <a:lnTo>
                      <a:pt x="102" y="457"/>
                    </a:lnTo>
                    <a:lnTo>
                      <a:pt x="103" y="455"/>
                    </a:lnTo>
                    <a:lnTo>
                      <a:pt x="114" y="449"/>
                    </a:lnTo>
                    <a:lnTo>
                      <a:pt x="115" y="448"/>
                    </a:lnTo>
                    <a:lnTo>
                      <a:pt x="115" y="448"/>
                    </a:lnTo>
                    <a:lnTo>
                      <a:pt x="115" y="447"/>
                    </a:lnTo>
                    <a:lnTo>
                      <a:pt x="115" y="446"/>
                    </a:lnTo>
                    <a:lnTo>
                      <a:pt x="115" y="445"/>
                    </a:lnTo>
                    <a:lnTo>
                      <a:pt x="115" y="445"/>
                    </a:lnTo>
                    <a:lnTo>
                      <a:pt x="115" y="445"/>
                    </a:lnTo>
                    <a:lnTo>
                      <a:pt x="114" y="442"/>
                    </a:lnTo>
                    <a:lnTo>
                      <a:pt x="114" y="441"/>
                    </a:lnTo>
                    <a:lnTo>
                      <a:pt x="114" y="440"/>
                    </a:lnTo>
                    <a:lnTo>
                      <a:pt x="115" y="439"/>
                    </a:lnTo>
                    <a:lnTo>
                      <a:pt x="118" y="437"/>
                    </a:lnTo>
                    <a:lnTo>
                      <a:pt x="119" y="437"/>
                    </a:lnTo>
                    <a:lnTo>
                      <a:pt x="119" y="437"/>
                    </a:lnTo>
                    <a:lnTo>
                      <a:pt x="120" y="437"/>
                    </a:lnTo>
                    <a:lnTo>
                      <a:pt x="120" y="437"/>
                    </a:lnTo>
                    <a:lnTo>
                      <a:pt x="122" y="437"/>
                    </a:lnTo>
                    <a:lnTo>
                      <a:pt x="122" y="437"/>
                    </a:lnTo>
                    <a:lnTo>
                      <a:pt x="122" y="437"/>
                    </a:lnTo>
                    <a:lnTo>
                      <a:pt x="124" y="438"/>
                    </a:lnTo>
                    <a:lnTo>
                      <a:pt x="124" y="437"/>
                    </a:lnTo>
                    <a:lnTo>
                      <a:pt x="125" y="437"/>
                    </a:lnTo>
                    <a:lnTo>
                      <a:pt x="126" y="437"/>
                    </a:lnTo>
                    <a:lnTo>
                      <a:pt x="126" y="438"/>
                    </a:lnTo>
                    <a:lnTo>
                      <a:pt x="126" y="438"/>
                    </a:lnTo>
                    <a:lnTo>
                      <a:pt x="126" y="438"/>
                    </a:lnTo>
                    <a:lnTo>
                      <a:pt x="127" y="439"/>
                    </a:lnTo>
                    <a:lnTo>
                      <a:pt x="128" y="439"/>
                    </a:lnTo>
                    <a:lnTo>
                      <a:pt x="129" y="440"/>
                    </a:lnTo>
                    <a:lnTo>
                      <a:pt x="131" y="440"/>
                    </a:lnTo>
                    <a:lnTo>
                      <a:pt x="133" y="439"/>
                    </a:lnTo>
                    <a:lnTo>
                      <a:pt x="133" y="438"/>
                    </a:lnTo>
                    <a:lnTo>
                      <a:pt x="133" y="438"/>
                    </a:lnTo>
                    <a:lnTo>
                      <a:pt x="136" y="436"/>
                    </a:lnTo>
                    <a:lnTo>
                      <a:pt x="137" y="435"/>
                    </a:lnTo>
                    <a:lnTo>
                      <a:pt x="138" y="434"/>
                    </a:lnTo>
                    <a:lnTo>
                      <a:pt x="138" y="434"/>
                    </a:lnTo>
                    <a:lnTo>
                      <a:pt x="140" y="434"/>
                    </a:lnTo>
                    <a:lnTo>
                      <a:pt x="141" y="433"/>
                    </a:lnTo>
                    <a:lnTo>
                      <a:pt x="142" y="433"/>
                    </a:lnTo>
                    <a:lnTo>
                      <a:pt x="143" y="431"/>
                    </a:lnTo>
                    <a:lnTo>
                      <a:pt x="143" y="431"/>
                    </a:lnTo>
                    <a:lnTo>
                      <a:pt x="144" y="430"/>
                    </a:lnTo>
                    <a:lnTo>
                      <a:pt x="145" y="430"/>
                    </a:lnTo>
                    <a:lnTo>
                      <a:pt x="147" y="430"/>
                    </a:lnTo>
                    <a:lnTo>
                      <a:pt x="153" y="433"/>
                    </a:lnTo>
                    <a:lnTo>
                      <a:pt x="155" y="439"/>
                    </a:lnTo>
                    <a:lnTo>
                      <a:pt x="155" y="440"/>
                    </a:lnTo>
                    <a:lnTo>
                      <a:pt x="158" y="444"/>
                    </a:lnTo>
                    <a:lnTo>
                      <a:pt x="158" y="444"/>
                    </a:lnTo>
                    <a:lnTo>
                      <a:pt x="159" y="444"/>
                    </a:lnTo>
                    <a:lnTo>
                      <a:pt x="159" y="444"/>
                    </a:lnTo>
                    <a:lnTo>
                      <a:pt x="161" y="445"/>
                    </a:lnTo>
                    <a:lnTo>
                      <a:pt x="162" y="448"/>
                    </a:lnTo>
                    <a:lnTo>
                      <a:pt x="163" y="448"/>
                    </a:lnTo>
                    <a:lnTo>
                      <a:pt x="169" y="453"/>
                    </a:lnTo>
                    <a:lnTo>
                      <a:pt x="169" y="453"/>
                    </a:lnTo>
                    <a:lnTo>
                      <a:pt x="173" y="453"/>
                    </a:lnTo>
                    <a:lnTo>
                      <a:pt x="173" y="455"/>
                    </a:lnTo>
                    <a:lnTo>
                      <a:pt x="174" y="456"/>
                    </a:lnTo>
                    <a:lnTo>
                      <a:pt x="176" y="457"/>
                    </a:lnTo>
                    <a:lnTo>
                      <a:pt x="176" y="457"/>
                    </a:lnTo>
                    <a:lnTo>
                      <a:pt x="176" y="458"/>
                    </a:lnTo>
                    <a:lnTo>
                      <a:pt x="178" y="458"/>
                    </a:lnTo>
                    <a:lnTo>
                      <a:pt x="178" y="458"/>
                    </a:lnTo>
                    <a:lnTo>
                      <a:pt x="179" y="459"/>
                    </a:lnTo>
                    <a:lnTo>
                      <a:pt x="179" y="459"/>
                    </a:lnTo>
                    <a:lnTo>
                      <a:pt x="179" y="460"/>
                    </a:lnTo>
                    <a:lnTo>
                      <a:pt x="180" y="461"/>
                    </a:lnTo>
                    <a:lnTo>
                      <a:pt x="180" y="461"/>
                    </a:lnTo>
                    <a:lnTo>
                      <a:pt x="181" y="462"/>
                    </a:lnTo>
                    <a:lnTo>
                      <a:pt x="182" y="462"/>
                    </a:lnTo>
                    <a:lnTo>
                      <a:pt x="183" y="462"/>
                    </a:lnTo>
                    <a:lnTo>
                      <a:pt x="186" y="470"/>
                    </a:lnTo>
                    <a:lnTo>
                      <a:pt x="184" y="472"/>
                    </a:lnTo>
                    <a:lnTo>
                      <a:pt x="184" y="473"/>
                    </a:lnTo>
                    <a:lnTo>
                      <a:pt x="183" y="475"/>
                    </a:lnTo>
                    <a:lnTo>
                      <a:pt x="183" y="476"/>
                    </a:lnTo>
                    <a:lnTo>
                      <a:pt x="184" y="477"/>
                    </a:lnTo>
                    <a:lnTo>
                      <a:pt x="184" y="477"/>
                    </a:lnTo>
                    <a:lnTo>
                      <a:pt x="184" y="477"/>
                    </a:lnTo>
                    <a:lnTo>
                      <a:pt x="185" y="477"/>
                    </a:lnTo>
                    <a:lnTo>
                      <a:pt x="185" y="477"/>
                    </a:lnTo>
                    <a:lnTo>
                      <a:pt x="187" y="474"/>
                    </a:lnTo>
                    <a:lnTo>
                      <a:pt x="187" y="474"/>
                    </a:lnTo>
                    <a:lnTo>
                      <a:pt x="188" y="473"/>
                    </a:lnTo>
                    <a:lnTo>
                      <a:pt x="188" y="473"/>
                    </a:lnTo>
                    <a:lnTo>
                      <a:pt x="188" y="471"/>
                    </a:lnTo>
                    <a:lnTo>
                      <a:pt x="188" y="470"/>
                    </a:lnTo>
                    <a:lnTo>
                      <a:pt x="190" y="470"/>
                    </a:lnTo>
                    <a:lnTo>
                      <a:pt x="191" y="470"/>
                    </a:lnTo>
                    <a:lnTo>
                      <a:pt x="191" y="470"/>
                    </a:lnTo>
                    <a:lnTo>
                      <a:pt x="191" y="466"/>
                    </a:lnTo>
                    <a:lnTo>
                      <a:pt x="190" y="466"/>
                    </a:lnTo>
                    <a:lnTo>
                      <a:pt x="189" y="465"/>
                    </a:lnTo>
                    <a:lnTo>
                      <a:pt x="189" y="465"/>
                    </a:lnTo>
                    <a:lnTo>
                      <a:pt x="188" y="464"/>
                    </a:lnTo>
                    <a:lnTo>
                      <a:pt x="188" y="461"/>
                    </a:lnTo>
                    <a:lnTo>
                      <a:pt x="190" y="459"/>
                    </a:lnTo>
                    <a:lnTo>
                      <a:pt x="191" y="459"/>
                    </a:lnTo>
                    <a:lnTo>
                      <a:pt x="193" y="459"/>
                    </a:lnTo>
                    <a:lnTo>
                      <a:pt x="195" y="461"/>
                    </a:lnTo>
                    <a:lnTo>
                      <a:pt x="196" y="462"/>
                    </a:lnTo>
                    <a:lnTo>
                      <a:pt x="198" y="463"/>
                    </a:lnTo>
                    <a:lnTo>
                      <a:pt x="198" y="463"/>
                    </a:lnTo>
                    <a:lnTo>
                      <a:pt x="198" y="462"/>
                    </a:lnTo>
                    <a:lnTo>
                      <a:pt x="195" y="457"/>
                    </a:lnTo>
                    <a:lnTo>
                      <a:pt x="191" y="455"/>
                    </a:lnTo>
                    <a:lnTo>
                      <a:pt x="191" y="455"/>
                    </a:lnTo>
                    <a:lnTo>
                      <a:pt x="185" y="451"/>
                    </a:lnTo>
                    <a:lnTo>
                      <a:pt x="184" y="451"/>
                    </a:lnTo>
                    <a:lnTo>
                      <a:pt x="184" y="451"/>
                    </a:lnTo>
                    <a:lnTo>
                      <a:pt x="184" y="451"/>
                    </a:lnTo>
                    <a:lnTo>
                      <a:pt x="185" y="450"/>
                    </a:lnTo>
                    <a:lnTo>
                      <a:pt x="185" y="448"/>
                    </a:lnTo>
                    <a:lnTo>
                      <a:pt x="185" y="448"/>
                    </a:lnTo>
                    <a:lnTo>
                      <a:pt x="184" y="448"/>
                    </a:lnTo>
                    <a:lnTo>
                      <a:pt x="184" y="448"/>
                    </a:lnTo>
                    <a:lnTo>
                      <a:pt x="180" y="448"/>
                    </a:lnTo>
                    <a:lnTo>
                      <a:pt x="180" y="449"/>
                    </a:lnTo>
                    <a:lnTo>
                      <a:pt x="178" y="447"/>
                    </a:lnTo>
                    <a:lnTo>
                      <a:pt x="177" y="447"/>
                    </a:lnTo>
                    <a:lnTo>
                      <a:pt x="177" y="446"/>
                    </a:lnTo>
                    <a:lnTo>
                      <a:pt x="177" y="446"/>
                    </a:lnTo>
                    <a:lnTo>
                      <a:pt x="174" y="444"/>
                    </a:lnTo>
                    <a:lnTo>
                      <a:pt x="173" y="440"/>
                    </a:lnTo>
                    <a:lnTo>
                      <a:pt x="173" y="440"/>
                    </a:lnTo>
                    <a:lnTo>
                      <a:pt x="171" y="436"/>
                    </a:lnTo>
                    <a:lnTo>
                      <a:pt x="171" y="435"/>
                    </a:lnTo>
                    <a:lnTo>
                      <a:pt x="170" y="435"/>
                    </a:lnTo>
                    <a:lnTo>
                      <a:pt x="170" y="435"/>
                    </a:lnTo>
                    <a:lnTo>
                      <a:pt x="166" y="433"/>
                    </a:lnTo>
                    <a:lnTo>
                      <a:pt x="165" y="430"/>
                    </a:lnTo>
                    <a:lnTo>
                      <a:pt x="164" y="430"/>
                    </a:lnTo>
                    <a:lnTo>
                      <a:pt x="165" y="426"/>
                    </a:lnTo>
                    <a:lnTo>
                      <a:pt x="165" y="426"/>
                    </a:lnTo>
                    <a:lnTo>
                      <a:pt x="166" y="425"/>
                    </a:lnTo>
                    <a:lnTo>
                      <a:pt x="165" y="425"/>
                    </a:lnTo>
                    <a:lnTo>
                      <a:pt x="164" y="424"/>
                    </a:lnTo>
                    <a:lnTo>
                      <a:pt x="164" y="422"/>
                    </a:lnTo>
                    <a:lnTo>
                      <a:pt x="164" y="422"/>
                    </a:lnTo>
                    <a:lnTo>
                      <a:pt x="166" y="421"/>
                    </a:lnTo>
                    <a:lnTo>
                      <a:pt x="166" y="421"/>
                    </a:lnTo>
                    <a:lnTo>
                      <a:pt x="166" y="422"/>
                    </a:lnTo>
                    <a:lnTo>
                      <a:pt x="169" y="419"/>
                    </a:lnTo>
                    <a:lnTo>
                      <a:pt x="170" y="419"/>
                    </a:lnTo>
                    <a:lnTo>
                      <a:pt x="171" y="419"/>
                    </a:lnTo>
                    <a:lnTo>
                      <a:pt x="172" y="419"/>
                    </a:lnTo>
                    <a:lnTo>
                      <a:pt x="172" y="420"/>
                    </a:lnTo>
                    <a:lnTo>
                      <a:pt x="172" y="421"/>
                    </a:lnTo>
                    <a:lnTo>
                      <a:pt x="172" y="421"/>
                    </a:lnTo>
                    <a:lnTo>
                      <a:pt x="171" y="421"/>
                    </a:lnTo>
                    <a:lnTo>
                      <a:pt x="171" y="423"/>
                    </a:lnTo>
                    <a:lnTo>
                      <a:pt x="173" y="426"/>
                    </a:lnTo>
                    <a:lnTo>
                      <a:pt x="173" y="426"/>
                    </a:lnTo>
                    <a:lnTo>
                      <a:pt x="173" y="426"/>
                    </a:lnTo>
                    <a:lnTo>
                      <a:pt x="176" y="422"/>
                    </a:lnTo>
                    <a:lnTo>
                      <a:pt x="177" y="423"/>
                    </a:lnTo>
                    <a:lnTo>
                      <a:pt x="177" y="424"/>
                    </a:lnTo>
                    <a:lnTo>
                      <a:pt x="178" y="424"/>
                    </a:lnTo>
                    <a:lnTo>
                      <a:pt x="178" y="425"/>
                    </a:lnTo>
                    <a:lnTo>
                      <a:pt x="179" y="426"/>
                    </a:lnTo>
                    <a:lnTo>
                      <a:pt x="179" y="427"/>
                    </a:lnTo>
                    <a:lnTo>
                      <a:pt x="180" y="429"/>
                    </a:lnTo>
                    <a:lnTo>
                      <a:pt x="181" y="430"/>
                    </a:lnTo>
                    <a:lnTo>
                      <a:pt x="180" y="430"/>
                    </a:lnTo>
                    <a:lnTo>
                      <a:pt x="180" y="431"/>
                    </a:lnTo>
                    <a:lnTo>
                      <a:pt x="180" y="431"/>
                    </a:lnTo>
                    <a:lnTo>
                      <a:pt x="181" y="433"/>
                    </a:lnTo>
                    <a:lnTo>
                      <a:pt x="184" y="435"/>
                    </a:lnTo>
                    <a:lnTo>
                      <a:pt x="184" y="437"/>
                    </a:lnTo>
                    <a:lnTo>
                      <a:pt x="188" y="437"/>
                    </a:lnTo>
                    <a:lnTo>
                      <a:pt x="193" y="440"/>
                    </a:lnTo>
                    <a:lnTo>
                      <a:pt x="193" y="440"/>
                    </a:lnTo>
                    <a:lnTo>
                      <a:pt x="193" y="440"/>
                    </a:lnTo>
                    <a:lnTo>
                      <a:pt x="192" y="440"/>
                    </a:lnTo>
                    <a:lnTo>
                      <a:pt x="191" y="440"/>
                    </a:lnTo>
                    <a:lnTo>
                      <a:pt x="191" y="440"/>
                    </a:lnTo>
                    <a:lnTo>
                      <a:pt x="192" y="440"/>
                    </a:lnTo>
                    <a:lnTo>
                      <a:pt x="194" y="441"/>
                    </a:lnTo>
                    <a:lnTo>
                      <a:pt x="195" y="442"/>
                    </a:lnTo>
                    <a:lnTo>
                      <a:pt x="198" y="444"/>
                    </a:lnTo>
                    <a:lnTo>
                      <a:pt x="202" y="447"/>
                    </a:lnTo>
                    <a:lnTo>
                      <a:pt x="202" y="448"/>
                    </a:lnTo>
                    <a:lnTo>
                      <a:pt x="203" y="448"/>
                    </a:lnTo>
                    <a:lnTo>
                      <a:pt x="204" y="449"/>
                    </a:lnTo>
                    <a:lnTo>
                      <a:pt x="204" y="449"/>
                    </a:lnTo>
                    <a:lnTo>
                      <a:pt x="203" y="452"/>
                    </a:lnTo>
                    <a:lnTo>
                      <a:pt x="204" y="454"/>
                    </a:lnTo>
                    <a:lnTo>
                      <a:pt x="204" y="455"/>
                    </a:lnTo>
                    <a:lnTo>
                      <a:pt x="204" y="455"/>
                    </a:lnTo>
                    <a:lnTo>
                      <a:pt x="203" y="455"/>
                    </a:lnTo>
                    <a:lnTo>
                      <a:pt x="203" y="457"/>
                    </a:lnTo>
                    <a:lnTo>
                      <a:pt x="203" y="459"/>
                    </a:lnTo>
                    <a:lnTo>
                      <a:pt x="202" y="459"/>
                    </a:lnTo>
                    <a:lnTo>
                      <a:pt x="204" y="462"/>
                    </a:lnTo>
                    <a:lnTo>
                      <a:pt x="206" y="462"/>
                    </a:lnTo>
                    <a:lnTo>
                      <a:pt x="206" y="463"/>
                    </a:lnTo>
                    <a:lnTo>
                      <a:pt x="207" y="464"/>
                    </a:lnTo>
                    <a:lnTo>
                      <a:pt x="208" y="465"/>
                    </a:lnTo>
                    <a:lnTo>
                      <a:pt x="208" y="465"/>
                    </a:lnTo>
                    <a:lnTo>
                      <a:pt x="208" y="465"/>
                    </a:lnTo>
                    <a:lnTo>
                      <a:pt x="208" y="465"/>
                    </a:lnTo>
                    <a:lnTo>
                      <a:pt x="209" y="466"/>
                    </a:lnTo>
                    <a:lnTo>
                      <a:pt x="209" y="467"/>
                    </a:lnTo>
                    <a:lnTo>
                      <a:pt x="211" y="470"/>
                    </a:lnTo>
                    <a:lnTo>
                      <a:pt x="211" y="469"/>
                    </a:lnTo>
                    <a:lnTo>
                      <a:pt x="213" y="470"/>
                    </a:lnTo>
                    <a:lnTo>
                      <a:pt x="213" y="470"/>
                    </a:lnTo>
                    <a:lnTo>
                      <a:pt x="212" y="470"/>
                    </a:lnTo>
                    <a:lnTo>
                      <a:pt x="211" y="470"/>
                    </a:lnTo>
                    <a:lnTo>
                      <a:pt x="213" y="474"/>
                    </a:lnTo>
                    <a:lnTo>
                      <a:pt x="213" y="474"/>
                    </a:lnTo>
                    <a:lnTo>
                      <a:pt x="214" y="473"/>
                    </a:lnTo>
                    <a:lnTo>
                      <a:pt x="214" y="473"/>
                    </a:lnTo>
                    <a:lnTo>
                      <a:pt x="216" y="474"/>
                    </a:lnTo>
                    <a:lnTo>
                      <a:pt x="217" y="474"/>
                    </a:lnTo>
                    <a:lnTo>
                      <a:pt x="219" y="474"/>
                    </a:lnTo>
                    <a:lnTo>
                      <a:pt x="220" y="474"/>
                    </a:lnTo>
                    <a:lnTo>
                      <a:pt x="221" y="474"/>
                    </a:lnTo>
                    <a:lnTo>
                      <a:pt x="221" y="473"/>
                    </a:lnTo>
                    <a:lnTo>
                      <a:pt x="223" y="475"/>
                    </a:lnTo>
                    <a:lnTo>
                      <a:pt x="224" y="475"/>
                    </a:lnTo>
                    <a:lnTo>
                      <a:pt x="224" y="476"/>
                    </a:lnTo>
                    <a:lnTo>
                      <a:pt x="223" y="477"/>
                    </a:lnTo>
                    <a:lnTo>
                      <a:pt x="224" y="477"/>
                    </a:lnTo>
                    <a:lnTo>
                      <a:pt x="227" y="477"/>
                    </a:lnTo>
                    <a:lnTo>
                      <a:pt x="227" y="478"/>
                    </a:lnTo>
                    <a:lnTo>
                      <a:pt x="229" y="479"/>
                    </a:lnTo>
                    <a:lnTo>
                      <a:pt x="229" y="475"/>
                    </a:lnTo>
                    <a:lnTo>
                      <a:pt x="228" y="474"/>
                    </a:lnTo>
                    <a:lnTo>
                      <a:pt x="227" y="474"/>
                    </a:lnTo>
                    <a:lnTo>
                      <a:pt x="226" y="473"/>
                    </a:lnTo>
                    <a:lnTo>
                      <a:pt x="225" y="473"/>
                    </a:lnTo>
                    <a:lnTo>
                      <a:pt x="225" y="472"/>
                    </a:lnTo>
                    <a:lnTo>
                      <a:pt x="224" y="472"/>
                    </a:lnTo>
                    <a:lnTo>
                      <a:pt x="221" y="470"/>
                    </a:lnTo>
                    <a:lnTo>
                      <a:pt x="220" y="470"/>
                    </a:lnTo>
                    <a:lnTo>
                      <a:pt x="223" y="470"/>
                    </a:lnTo>
                    <a:lnTo>
                      <a:pt x="223" y="470"/>
                    </a:lnTo>
                    <a:lnTo>
                      <a:pt x="223" y="468"/>
                    </a:lnTo>
                    <a:lnTo>
                      <a:pt x="223" y="467"/>
                    </a:lnTo>
                    <a:lnTo>
                      <a:pt x="224" y="467"/>
                    </a:lnTo>
                    <a:lnTo>
                      <a:pt x="224" y="468"/>
                    </a:lnTo>
                    <a:lnTo>
                      <a:pt x="224" y="469"/>
                    </a:lnTo>
                    <a:lnTo>
                      <a:pt x="224" y="469"/>
                    </a:lnTo>
                    <a:lnTo>
                      <a:pt x="225" y="469"/>
                    </a:lnTo>
                    <a:lnTo>
                      <a:pt x="224" y="466"/>
                    </a:lnTo>
                    <a:lnTo>
                      <a:pt x="223" y="465"/>
                    </a:lnTo>
                    <a:lnTo>
                      <a:pt x="222" y="463"/>
                    </a:lnTo>
                    <a:lnTo>
                      <a:pt x="221" y="462"/>
                    </a:lnTo>
                    <a:lnTo>
                      <a:pt x="221" y="459"/>
                    </a:lnTo>
                    <a:lnTo>
                      <a:pt x="223" y="458"/>
                    </a:lnTo>
                    <a:lnTo>
                      <a:pt x="223" y="459"/>
                    </a:lnTo>
                    <a:lnTo>
                      <a:pt x="223" y="459"/>
                    </a:lnTo>
                    <a:lnTo>
                      <a:pt x="225" y="461"/>
                    </a:lnTo>
                    <a:lnTo>
                      <a:pt x="225" y="462"/>
                    </a:lnTo>
                    <a:lnTo>
                      <a:pt x="227" y="462"/>
                    </a:lnTo>
                    <a:lnTo>
                      <a:pt x="227" y="462"/>
                    </a:lnTo>
                    <a:lnTo>
                      <a:pt x="226" y="462"/>
                    </a:lnTo>
                    <a:lnTo>
                      <a:pt x="226" y="461"/>
                    </a:lnTo>
                    <a:lnTo>
                      <a:pt x="226" y="461"/>
                    </a:lnTo>
                    <a:lnTo>
                      <a:pt x="227" y="461"/>
                    </a:lnTo>
                    <a:lnTo>
                      <a:pt x="228" y="462"/>
                    </a:lnTo>
                    <a:lnTo>
                      <a:pt x="228" y="462"/>
                    </a:lnTo>
                    <a:lnTo>
                      <a:pt x="227" y="461"/>
                    </a:lnTo>
                    <a:lnTo>
                      <a:pt x="227" y="459"/>
                    </a:lnTo>
                    <a:lnTo>
                      <a:pt x="229" y="460"/>
                    </a:lnTo>
                    <a:lnTo>
                      <a:pt x="231" y="461"/>
                    </a:lnTo>
                    <a:lnTo>
                      <a:pt x="230" y="460"/>
                    </a:lnTo>
                    <a:lnTo>
                      <a:pt x="229" y="459"/>
                    </a:lnTo>
                    <a:lnTo>
                      <a:pt x="227" y="459"/>
                    </a:lnTo>
                    <a:lnTo>
                      <a:pt x="227" y="458"/>
                    </a:lnTo>
                    <a:lnTo>
                      <a:pt x="228" y="457"/>
                    </a:lnTo>
                    <a:lnTo>
                      <a:pt x="230" y="457"/>
                    </a:lnTo>
                    <a:lnTo>
                      <a:pt x="231" y="455"/>
                    </a:lnTo>
                    <a:lnTo>
                      <a:pt x="232" y="456"/>
                    </a:lnTo>
                    <a:lnTo>
                      <a:pt x="233" y="456"/>
                    </a:lnTo>
                    <a:lnTo>
                      <a:pt x="235" y="455"/>
                    </a:lnTo>
                    <a:lnTo>
                      <a:pt x="239" y="456"/>
                    </a:lnTo>
                    <a:lnTo>
                      <a:pt x="240" y="457"/>
                    </a:lnTo>
                    <a:lnTo>
                      <a:pt x="240" y="458"/>
                    </a:lnTo>
                    <a:lnTo>
                      <a:pt x="241" y="458"/>
                    </a:lnTo>
                    <a:lnTo>
                      <a:pt x="245" y="458"/>
                    </a:lnTo>
                    <a:lnTo>
                      <a:pt x="244" y="459"/>
                    </a:lnTo>
                    <a:lnTo>
                      <a:pt x="241" y="459"/>
                    </a:lnTo>
                    <a:lnTo>
                      <a:pt x="241" y="462"/>
                    </a:lnTo>
                    <a:lnTo>
                      <a:pt x="242" y="461"/>
                    </a:lnTo>
                    <a:lnTo>
                      <a:pt x="242" y="460"/>
                    </a:lnTo>
                    <a:lnTo>
                      <a:pt x="249" y="455"/>
                    </a:lnTo>
                    <a:lnTo>
                      <a:pt x="254" y="455"/>
                    </a:lnTo>
                    <a:lnTo>
                      <a:pt x="255" y="455"/>
                    </a:lnTo>
                    <a:lnTo>
                      <a:pt x="256" y="455"/>
                    </a:lnTo>
                    <a:lnTo>
                      <a:pt x="256" y="454"/>
                    </a:lnTo>
                    <a:lnTo>
                      <a:pt x="256" y="453"/>
                    </a:lnTo>
                    <a:lnTo>
                      <a:pt x="256" y="453"/>
                    </a:lnTo>
                    <a:lnTo>
                      <a:pt x="253" y="451"/>
                    </a:lnTo>
                    <a:lnTo>
                      <a:pt x="251" y="450"/>
                    </a:lnTo>
                    <a:lnTo>
                      <a:pt x="251" y="449"/>
                    </a:lnTo>
                    <a:lnTo>
                      <a:pt x="251" y="448"/>
                    </a:lnTo>
                    <a:lnTo>
                      <a:pt x="251" y="448"/>
                    </a:lnTo>
                    <a:lnTo>
                      <a:pt x="249" y="444"/>
                    </a:lnTo>
                    <a:lnTo>
                      <a:pt x="249" y="444"/>
                    </a:lnTo>
                    <a:lnTo>
                      <a:pt x="248" y="444"/>
                    </a:lnTo>
                    <a:lnTo>
                      <a:pt x="249" y="443"/>
                    </a:lnTo>
                    <a:lnTo>
                      <a:pt x="249" y="442"/>
                    </a:lnTo>
                    <a:lnTo>
                      <a:pt x="250" y="442"/>
                    </a:lnTo>
                    <a:lnTo>
                      <a:pt x="250" y="439"/>
                    </a:lnTo>
                    <a:lnTo>
                      <a:pt x="252" y="437"/>
                    </a:lnTo>
                    <a:lnTo>
                      <a:pt x="253" y="437"/>
                    </a:lnTo>
                    <a:lnTo>
                      <a:pt x="254" y="436"/>
                    </a:lnTo>
                    <a:lnTo>
                      <a:pt x="254" y="434"/>
                    </a:lnTo>
                    <a:lnTo>
                      <a:pt x="255" y="429"/>
                    </a:lnTo>
                    <a:lnTo>
                      <a:pt x="256" y="430"/>
                    </a:lnTo>
                    <a:lnTo>
                      <a:pt x="258" y="426"/>
                    </a:lnTo>
                    <a:lnTo>
                      <a:pt x="259" y="426"/>
                    </a:lnTo>
                    <a:lnTo>
                      <a:pt x="260" y="426"/>
                    </a:lnTo>
                    <a:lnTo>
                      <a:pt x="260" y="422"/>
                    </a:lnTo>
                    <a:lnTo>
                      <a:pt x="260" y="422"/>
                    </a:lnTo>
                    <a:lnTo>
                      <a:pt x="260" y="422"/>
                    </a:lnTo>
                    <a:lnTo>
                      <a:pt x="260" y="419"/>
                    </a:lnTo>
                    <a:lnTo>
                      <a:pt x="260" y="419"/>
                    </a:lnTo>
                    <a:lnTo>
                      <a:pt x="260" y="419"/>
                    </a:lnTo>
                    <a:lnTo>
                      <a:pt x="260" y="420"/>
                    </a:lnTo>
                    <a:lnTo>
                      <a:pt x="260" y="419"/>
                    </a:lnTo>
                    <a:lnTo>
                      <a:pt x="261" y="419"/>
                    </a:lnTo>
                    <a:lnTo>
                      <a:pt x="262" y="419"/>
                    </a:lnTo>
                    <a:lnTo>
                      <a:pt x="263" y="419"/>
                    </a:lnTo>
                    <a:lnTo>
                      <a:pt x="264" y="417"/>
                    </a:lnTo>
                    <a:lnTo>
                      <a:pt x="264" y="415"/>
                    </a:lnTo>
                    <a:lnTo>
                      <a:pt x="263" y="415"/>
                    </a:lnTo>
                    <a:lnTo>
                      <a:pt x="263" y="414"/>
                    </a:lnTo>
                    <a:lnTo>
                      <a:pt x="263" y="415"/>
                    </a:lnTo>
                    <a:lnTo>
                      <a:pt x="264" y="415"/>
                    </a:lnTo>
                    <a:lnTo>
                      <a:pt x="264" y="415"/>
                    </a:lnTo>
                    <a:lnTo>
                      <a:pt x="265" y="415"/>
                    </a:lnTo>
                    <a:lnTo>
                      <a:pt x="266" y="414"/>
                    </a:lnTo>
                    <a:lnTo>
                      <a:pt x="266" y="413"/>
                    </a:lnTo>
                    <a:lnTo>
                      <a:pt x="269" y="412"/>
                    </a:lnTo>
                    <a:lnTo>
                      <a:pt x="271" y="411"/>
                    </a:lnTo>
                    <a:lnTo>
                      <a:pt x="271" y="412"/>
                    </a:lnTo>
                    <a:lnTo>
                      <a:pt x="272" y="411"/>
                    </a:lnTo>
                    <a:lnTo>
                      <a:pt x="272" y="411"/>
                    </a:lnTo>
                    <a:lnTo>
                      <a:pt x="274" y="412"/>
                    </a:lnTo>
                    <a:lnTo>
                      <a:pt x="275" y="413"/>
                    </a:lnTo>
                    <a:lnTo>
                      <a:pt x="275" y="413"/>
                    </a:lnTo>
                    <a:lnTo>
                      <a:pt x="275" y="413"/>
                    </a:lnTo>
                    <a:lnTo>
                      <a:pt x="272" y="413"/>
                    </a:lnTo>
                    <a:lnTo>
                      <a:pt x="271" y="413"/>
                    </a:lnTo>
                    <a:lnTo>
                      <a:pt x="271" y="414"/>
                    </a:lnTo>
                    <a:lnTo>
                      <a:pt x="273" y="414"/>
                    </a:lnTo>
                    <a:lnTo>
                      <a:pt x="274" y="414"/>
                    </a:lnTo>
                    <a:lnTo>
                      <a:pt x="272" y="415"/>
                    </a:lnTo>
                    <a:lnTo>
                      <a:pt x="272" y="415"/>
                    </a:lnTo>
                    <a:lnTo>
                      <a:pt x="273" y="415"/>
                    </a:lnTo>
                    <a:lnTo>
                      <a:pt x="274" y="415"/>
                    </a:lnTo>
                    <a:lnTo>
                      <a:pt x="275" y="416"/>
                    </a:lnTo>
                    <a:lnTo>
                      <a:pt x="276" y="417"/>
                    </a:lnTo>
                    <a:lnTo>
                      <a:pt x="279" y="416"/>
                    </a:lnTo>
                    <a:lnTo>
                      <a:pt x="279" y="416"/>
                    </a:lnTo>
                    <a:lnTo>
                      <a:pt x="280" y="415"/>
                    </a:lnTo>
                    <a:lnTo>
                      <a:pt x="280" y="416"/>
                    </a:lnTo>
                    <a:lnTo>
                      <a:pt x="281" y="417"/>
                    </a:lnTo>
                    <a:lnTo>
                      <a:pt x="282" y="416"/>
                    </a:lnTo>
                    <a:lnTo>
                      <a:pt x="282" y="416"/>
                    </a:lnTo>
                    <a:lnTo>
                      <a:pt x="282" y="417"/>
                    </a:lnTo>
                    <a:lnTo>
                      <a:pt x="283" y="418"/>
                    </a:lnTo>
                    <a:lnTo>
                      <a:pt x="282" y="418"/>
                    </a:lnTo>
                    <a:lnTo>
                      <a:pt x="279" y="419"/>
                    </a:lnTo>
                    <a:lnTo>
                      <a:pt x="276" y="421"/>
                    </a:lnTo>
                    <a:lnTo>
                      <a:pt x="276" y="422"/>
                    </a:lnTo>
                    <a:lnTo>
                      <a:pt x="276" y="422"/>
                    </a:lnTo>
                    <a:lnTo>
                      <a:pt x="278" y="422"/>
                    </a:lnTo>
                    <a:lnTo>
                      <a:pt x="280" y="423"/>
                    </a:lnTo>
                    <a:lnTo>
                      <a:pt x="280" y="423"/>
                    </a:lnTo>
                    <a:lnTo>
                      <a:pt x="281" y="424"/>
                    </a:lnTo>
                    <a:lnTo>
                      <a:pt x="282" y="425"/>
                    </a:lnTo>
                    <a:lnTo>
                      <a:pt x="282" y="427"/>
                    </a:lnTo>
                    <a:lnTo>
                      <a:pt x="281" y="428"/>
                    </a:lnTo>
                    <a:lnTo>
                      <a:pt x="282" y="430"/>
                    </a:lnTo>
                    <a:lnTo>
                      <a:pt x="282" y="430"/>
                    </a:lnTo>
                    <a:lnTo>
                      <a:pt x="284" y="430"/>
                    </a:lnTo>
                    <a:lnTo>
                      <a:pt x="286" y="429"/>
                    </a:lnTo>
                    <a:lnTo>
                      <a:pt x="286" y="429"/>
                    </a:lnTo>
                    <a:lnTo>
                      <a:pt x="286" y="428"/>
                    </a:lnTo>
                    <a:lnTo>
                      <a:pt x="286" y="428"/>
                    </a:lnTo>
                    <a:lnTo>
                      <a:pt x="287" y="427"/>
                    </a:lnTo>
                    <a:lnTo>
                      <a:pt x="288" y="427"/>
                    </a:lnTo>
                    <a:lnTo>
                      <a:pt x="287" y="426"/>
                    </a:lnTo>
                    <a:lnTo>
                      <a:pt x="289" y="426"/>
                    </a:lnTo>
                    <a:lnTo>
                      <a:pt x="289" y="426"/>
                    </a:lnTo>
                    <a:lnTo>
                      <a:pt x="293" y="424"/>
                    </a:lnTo>
                    <a:lnTo>
                      <a:pt x="296" y="425"/>
                    </a:lnTo>
                    <a:lnTo>
                      <a:pt x="296" y="425"/>
                    </a:lnTo>
                    <a:lnTo>
                      <a:pt x="298" y="424"/>
                    </a:lnTo>
                    <a:lnTo>
                      <a:pt x="298" y="422"/>
                    </a:lnTo>
                    <a:lnTo>
                      <a:pt x="298" y="422"/>
                    </a:lnTo>
                    <a:lnTo>
                      <a:pt x="298" y="422"/>
                    </a:lnTo>
                    <a:lnTo>
                      <a:pt x="297" y="421"/>
                    </a:lnTo>
                    <a:lnTo>
                      <a:pt x="295" y="422"/>
                    </a:lnTo>
                    <a:lnTo>
                      <a:pt x="295" y="422"/>
                    </a:lnTo>
                    <a:lnTo>
                      <a:pt x="294" y="422"/>
                    </a:lnTo>
                    <a:lnTo>
                      <a:pt x="293" y="422"/>
                    </a:lnTo>
                    <a:lnTo>
                      <a:pt x="293" y="422"/>
                    </a:lnTo>
                    <a:lnTo>
                      <a:pt x="292" y="422"/>
                    </a:lnTo>
                    <a:lnTo>
                      <a:pt x="290" y="422"/>
                    </a:lnTo>
                    <a:lnTo>
                      <a:pt x="290" y="422"/>
                    </a:lnTo>
                    <a:lnTo>
                      <a:pt x="289" y="420"/>
                    </a:lnTo>
                    <a:lnTo>
                      <a:pt x="289" y="419"/>
                    </a:lnTo>
                    <a:lnTo>
                      <a:pt x="288" y="419"/>
                    </a:lnTo>
                    <a:lnTo>
                      <a:pt x="288" y="419"/>
                    </a:lnTo>
                    <a:lnTo>
                      <a:pt x="288" y="419"/>
                    </a:lnTo>
                    <a:lnTo>
                      <a:pt x="287" y="419"/>
                    </a:lnTo>
                    <a:lnTo>
                      <a:pt x="287" y="419"/>
                    </a:lnTo>
                    <a:lnTo>
                      <a:pt x="287" y="418"/>
                    </a:lnTo>
                    <a:lnTo>
                      <a:pt x="287" y="418"/>
                    </a:lnTo>
                    <a:lnTo>
                      <a:pt x="286" y="417"/>
                    </a:lnTo>
                    <a:lnTo>
                      <a:pt x="286" y="417"/>
                    </a:lnTo>
                    <a:lnTo>
                      <a:pt x="286" y="418"/>
                    </a:lnTo>
                    <a:lnTo>
                      <a:pt x="285" y="418"/>
                    </a:lnTo>
                    <a:lnTo>
                      <a:pt x="285" y="418"/>
                    </a:lnTo>
                    <a:lnTo>
                      <a:pt x="285" y="417"/>
                    </a:lnTo>
                    <a:lnTo>
                      <a:pt x="285" y="416"/>
                    </a:lnTo>
                    <a:lnTo>
                      <a:pt x="284" y="416"/>
                    </a:lnTo>
                    <a:lnTo>
                      <a:pt x="284" y="416"/>
                    </a:lnTo>
                    <a:lnTo>
                      <a:pt x="283" y="415"/>
                    </a:lnTo>
                    <a:lnTo>
                      <a:pt x="282" y="415"/>
                    </a:lnTo>
                    <a:lnTo>
                      <a:pt x="285" y="416"/>
                    </a:lnTo>
                    <a:lnTo>
                      <a:pt x="285" y="415"/>
                    </a:lnTo>
                    <a:lnTo>
                      <a:pt x="285" y="415"/>
                    </a:lnTo>
                    <a:lnTo>
                      <a:pt x="286" y="415"/>
                    </a:lnTo>
                    <a:lnTo>
                      <a:pt x="286" y="415"/>
                    </a:lnTo>
                    <a:lnTo>
                      <a:pt x="286" y="416"/>
                    </a:lnTo>
                    <a:lnTo>
                      <a:pt x="287" y="416"/>
                    </a:lnTo>
                    <a:lnTo>
                      <a:pt x="287" y="416"/>
                    </a:lnTo>
                    <a:lnTo>
                      <a:pt x="287" y="417"/>
                    </a:lnTo>
                    <a:lnTo>
                      <a:pt x="287" y="417"/>
                    </a:lnTo>
                    <a:lnTo>
                      <a:pt x="287" y="416"/>
                    </a:lnTo>
                    <a:lnTo>
                      <a:pt x="288" y="416"/>
                    </a:lnTo>
                    <a:lnTo>
                      <a:pt x="289" y="416"/>
                    </a:lnTo>
                    <a:lnTo>
                      <a:pt x="288" y="417"/>
                    </a:lnTo>
                    <a:lnTo>
                      <a:pt x="289" y="418"/>
                    </a:lnTo>
                    <a:lnTo>
                      <a:pt x="289" y="419"/>
                    </a:lnTo>
                    <a:lnTo>
                      <a:pt x="289" y="419"/>
                    </a:lnTo>
                    <a:lnTo>
                      <a:pt x="289" y="416"/>
                    </a:lnTo>
                    <a:lnTo>
                      <a:pt x="290" y="415"/>
                    </a:lnTo>
                    <a:lnTo>
                      <a:pt x="290" y="413"/>
                    </a:lnTo>
                    <a:lnTo>
                      <a:pt x="291" y="413"/>
                    </a:lnTo>
                    <a:lnTo>
                      <a:pt x="291" y="415"/>
                    </a:lnTo>
                    <a:lnTo>
                      <a:pt x="291" y="415"/>
                    </a:lnTo>
                    <a:lnTo>
                      <a:pt x="290" y="415"/>
                    </a:lnTo>
                    <a:lnTo>
                      <a:pt x="290" y="416"/>
                    </a:lnTo>
                    <a:lnTo>
                      <a:pt x="291" y="416"/>
                    </a:lnTo>
                    <a:lnTo>
                      <a:pt x="292" y="414"/>
                    </a:lnTo>
                    <a:lnTo>
                      <a:pt x="293" y="414"/>
                    </a:lnTo>
                    <a:lnTo>
                      <a:pt x="294" y="412"/>
                    </a:lnTo>
                    <a:lnTo>
                      <a:pt x="295" y="412"/>
                    </a:lnTo>
                    <a:lnTo>
                      <a:pt x="296" y="411"/>
                    </a:lnTo>
                    <a:lnTo>
                      <a:pt x="296" y="412"/>
                    </a:lnTo>
                    <a:lnTo>
                      <a:pt x="296" y="411"/>
                    </a:lnTo>
                    <a:lnTo>
                      <a:pt x="299" y="411"/>
                    </a:lnTo>
                    <a:lnTo>
                      <a:pt x="300" y="411"/>
                    </a:lnTo>
                    <a:lnTo>
                      <a:pt x="300" y="410"/>
                    </a:lnTo>
                    <a:lnTo>
                      <a:pt x="302" y="409"/>
                    </a:lnTo>
                    <a:lnTo>
                      <a:pt x="303" y="409"/>
                    </a:lnTo>
                    <a:lnTo>
                      <a:pt x="304" y="408"/>
                    </a:lnTo>
                    <a:lnTo>
                      <a:pt x="307" y="408"/>
                    </a:lnTo>
                    <a:lnTo>
                      <a:pt x="309" y="408"/>
                    </a:lnTo>
                    <a:lnTo>
                      <a:pt x="310" y="408"/>
                    </a:lnTo>
                    <a:lnTo>
                      <a:pt x="311" y="407"/>
                    </a:lnTo>
                    <a:lnTo>
                      <a:pt x="312" y="407"/>
                    </a:lnTo>
                    <a:lnTo>
                      <a:pt x="312" y="407"/>
                    </a:lnTo>
                    <a:lnTo>
                      <a:pt x="312" y="408"/>
                    </a:lnTo>
                    <a:lnTo>
                      <a:pt x="313" y="408"/>
                    </a:lnTo>
                    <a:lnTo>
                      <a:pt x="314" y="408"/>
                    </a:lnTo>
                    <a:lnTo>
                      <a:pt x="314" y="408"/>
                    </a:lnTo>
                    <a:lnTo>
                      <a:pt x="312" y="408"/>
                    </a:lnTo>
                    <a:lnTo>
                      <a:pt x="308" y="410"/>
                    </a:lnTo>
                    <a:lnTo>
                      <a:pt x="308" y="411"/>
                    </a:lnTo>
                    <a:lnTo>
                      <a:pt x="309" y="411"/>
                    </a:lnTo>
                    <a:lnTo>
                      <a:pt x="308" y="411"/>
                    </a:lnTo>
                    <a:lnTo>
                      <a:pt x="307" y="411"/>
                    </a:lnTo>
                    <a:lnTo>
                      <a:pt x="305" y="411"/>
                    </a:lnTo>
                    <a:lnTo>
                      <a:pt x="304" y="412"/>
                    </a:lnTo>
                    <a:lnTo>
                      <a:pt x="306" y="413"/>
                    </a:lnTo>
                    <a:lnTo>
                      <a:pt x="307" y="414"/>
                    </a:lnTo>
                    <a:lnTo>
                      <a:pt x="309" y="416"/>
                    </a:lnTo>
                    <a:lnTo>
                      <a:pt x="308" y="416"/>
                    </a:lnTo>
                    <a:lnTo>
                      <a:pt x="307" y="416"/>
                    </a:lnTo>
                    <a:lnTo>
                      <a:pt x="307" y="417"/>
                    </a:lnTo>
                    <a:lnTo>
                      <a:pt x="306" y="417"/>
                    </a:lnTo>
                    <a:lnTo>
                      <a:pt x="303" y="422"/>
                    </a:lnTo>
                    <a:lnTo>
                      <a:pt x="300" y="422"/>
                    </a:lnTo>
                    <a:lnTo>
                      <a:pt x="300" y="422"/>
                    </a:lnTo>
                    <a:lnTo>
                      <a:pt x="300" y="422"/>
                    </a:lnTo>
                    <a:lnTo>
                      <a:pt x="299" y="423"/>
                    </a:lnTo>
                    <a:lnTo>
                      <a:pt x="301" y="425"/>
                    </a:lnTo>
                    <a:lnTo>
                      <a:pt x="302" y="426"/>
                    </a:lnTo>
                    <a:lnTo>
                      <a:pt x="303" y="427"/>
                    </a:lnTo>
                    <a:lnTo>
                      <a:pt x="304" y="427"/>
                    </a:lnTo>
                    <a:lnTo>
                      <a:pt x="304" y="427"/>
                    </a:lnTo>
                    <a:lnTo>
                      <a:pt x="306" y="429"/>
                    </a:lnTo>
                    <a:lnTo>
                      <a:pt x="311" y="431"/>
                    </a:lnTo>
                    <a:lnTo>
                      <a:pt x="313" y="433"/>
                    </a:lnTo>
                    <a:lnTo>
                      <a:pt x="315" y="435"/>
                    </a:lnTo>
                    <a:lnTo>
                      <a:pt x="315" y="435"/>
                    </a:lnTo>
                    <a:lnTo>
                      <a:pt x="316" y="437"/>
                    </a:lnTo>
                    <a:lnTo>
                      <a:pt x="318" y="438"/>
                    </a:lnTo>
                    <a:lnTo>
                      <a:pt x="322" y="440"/>
                    </a:lnTo>
                    <a:lnTo>
                      <a:pt x="324" y="441"/>
                    </a:lnTo>
                    <a:lnTo>
                      <a:pt x="325" y="442"/>
                    </a:lnTo>
                    <a:lnTo>
                      <a:pt x="325" y="446"/>
                    </a:lnTo>
                    <a:lnTo>
                      <a:pt x="326" y="447"/>
                    </a:lnTo>
                    <a:lnTo>
                      <a:pt x="326" y="450"/>
                    </a:lnTo>
                    <a:lnTo>
                      <a:pt x="325" y="450"/>
                    </a:lnTo>
                    <a:lnTo>
                      <a:pt x="325" y="451"/>
                    </a:lnTo>
                    <a:lnTo>
                      <a:pt x="325" y="451"/>
                    </a:lnTo>
                    <a:lnTo>
                      <a:pt x="319" y="455"/>
                    </a:lnTo>
                    <a:lnTo>
                      <a:pt x="317" y="455"/>
                    </a:lnTo>
                    <a:lnTo>
                      <a:pt x="314" y="455"/>
                    </a:lnTo>
                    <a:lnTo>
                      <a:pt x="307" y="455"/>
                    </a:lnTo>
                    <a:lnTo>
                      <a:pt x="304" y="455"/>
                    </a:lnTo>
                    <a:lnTo>
                      <a:pt x="304" y="455"/>
                    </a:lnTo>
                    <a:lnTo>
                      <a:pt x="300" y="453"/>
                    </a:lnTo>
                    <a:lnTo>
                      <a:pt x="297" y="453"/>
                    </a:lnTo>
                    <a:lnTo>
                      <a:pt x="296" y="450"/>
                    </a:lnTo>
                    <a:lnTo>
                      <a:pt x="294" y="451"/>
                    </a:lnTo>
                    <a:lnTo>
                      <a:pt x="292" y="449"/>
                    </a:lnTo>
                    <a:lnTo>
                      <a:pt x="291" y="448"/>
                    </a:lnTo>
                    <a:lnTo>
                      <a:pt x="291" y="448"/>
                    </a:lnTo>
                    <a:lnTo>
                      <a:pt x="290" y="447"/>
                    </a:lnTo>
                    <a:lnTo>
                      <a:pt x="289" y="447"/>
                    </a:lnTo>
                    <a:lnTo>
                      <a:pt x="289" y="448"/>
                    </a:lnTo>
                    <a:lnTo>
                      <a:pt x="281" y="448"/>
                    </a:lnTo>
                    <a:lnTo>
                      <a:pt x="276" y="449"/>
                    </a:lnTo>
                    <a:lnTo>
                      <a:pt x="274" y="451"/>
                    </a:lnTo>
                    <a:lnTo>
                      <a:pt x="273" y="451"/>
                    </a:lnTo>
                    <a:lnTo>
                      <a:pt x="271" y="453"/>
                    </a:lnTo>
                    <a:lnTo>
                      <a:pt x="270" y="454"/>
                    </a:lnTo>
                    <a:lnTo>
                      <a:pt x="268" y="455"/>
                    </a:lnTo>
                    <a:lnTo>
                      <a:pt x="266" y="455"/>
                    </a:lnTo>
                    <a:lnTo>
                      <a:pt x="266" y="455"/>
                    </a:lnTo>
                    <a:lnTo>
                      <a:pt x="264" y="454"/>
                    </a:lnTo>
                    <a:lnTo>
                      <a:pt x="260" y="454"/>
                    </a:lnTo>
                    <a:lnTo>
                      <a:pt x="259" y="454"/>
                    </a:lnTo>
                    <a:lnTo>
                      <a:pt x="258" y="454"/>
                    </a:lnTo>
                    <a:lnTo>
                      <a:pt x="258" y="453"/>
                    </a:lnTo>
                    <a:lnTo>
                      <a:pt x="257" y="455"/>
                    </a:lnTo>
                    <a:lnTo>
                      <a:pt x="257" y="455"/>
                    </a:lnTo>
                    <a:lnTo>
                      <a:pt x="258" y="456"/>
                    </a:lnTo>
                    <a:lnTo>
                      <a:pt x="258" y="456"/>
                    </a:lnTo>
                    <a:lnTo>
                      <a:pt x="258" y="456"/>
                    </a:lnTo>
                    <a:lnTo>
                      <a:pt x="260" y="457"/>
                    </a:lnTo>
                    <a:lnTo>
                      <a:pt x="260" y="456"/>
                    </a:lnTo>
                    <a:lnTo>
                      <a:pt x="261" y="457"/>
                    </a:lnTo>
                    <a:lnTo>
                      <a:pt x="261" y="457"/>
                    </a:lnTo>
                    <a:lnTo>
                      <a:pt x="256" y="458"/>
                    </a:lnTo>
                    <a:lnTo>
                      <a:pt x="256" y="458"/>
                    </a:lnTo>
                    <a:lnTo>
                      <a:pt x="256" y="459"/>
                    </a:lnTo>
                    <a:lnTo>
                      <a:pt x="256" y="459"/>
                    </a:lnTo>
                    <a:lnTo>
                      <a:pt x="257" y="459"/>
                    </a:lnTo>
                    <a:lnTo>
                      <a:pt x="251" y="459"/>
                    </a:lnTo>
                    <a:lnTo>
                      <a:pt x="251" y="459"/>
                    </a:lnTo>
                    <a:lnTo>
                      <a:pt x="250" y="459"/>
                    </a:lnTo>
                    <a:lnTo>
                      <a:pt x="249" y="459"/>
                    </a:lnTo>
                    <a:lnTo>
                      <a:pt x="250" y="459"/>
                    </a:lnTo>
                    <a:lnTo>
                      <a:pt x="249" y="460"/>
                    </a:lnTo>
                    <a:lnTo>
                      <a:pt x="248" y="459"/>
                    </a:lnTo>
                    <a:lnTo>
                      <a:pt x="247" y="459"/>
                    </a:lnTo>
                    <a:lnTo>
                      <a:pt x="246" y="459"/>
                    </a:lnTo>
                    <a:lnTo>
                      <a:pt x="244" y="459"/>
                    </a:lnTo>
                    <a:lnTo>
                      <a:pt x="242" y="462"/>
                    </a:lnTo>
                    <a:lnTo>
                      <a:pt x="242" y="462"/>
                    </a:lnTo>
                    <a:lnTo>
                      <a:pt x="241" y="463"/>
                    </a:lnTo>
                    <a:lnTo>
                      <a:pt x="241" y="465"/>
                    </a:lnTo>
                    <a:lnTo>
                      <a:pt x="241" y="466"/>
                    </a:lnTo>
                    <a:lnTo>
                      <a:pt x="245" y="466"/>
                    </a:lnTo>
                    <a:lnTo>
                      <a:pt x="245" y="466"/>
                    </a:lnTo>
                    <a:lnTo>
                      <a:pt x="244" y="466"/>
                    </a:lnTo>
                    <a:lnTo>
                      <a:pt x="244" y="468"/>
                    </a:lnTo>
                    <a:lnTo>
                      <a:pt x="245" y="469"/>
                    </a:lnTo>
                    <a:lnTo>
                      <a:pt x="245" y="469"/>
                    </a:lnTo>
                    <a:lnTo>
                      <a:pt x="246" y="470"/>
                    </a:lnTo>
                    <a:lnTo>
                      <a:pt x="246" y="470"/>
                    </a:lnTo>
                    <a:lnTo>
                      <a:pt x="245" y="471"/>
                    </a:lnTo>
                    <a:lnTo>
                      <a:pt x="245" y="472"/>
                    </a:lnTo>
                    <a:lnTo>
                      <a:pt x="245" y="473"/>
                    </a:lnTo>
                    <a:lnTo>
                      <a:pt x="246" y="473"/>
                    </a:lnTo>
                    <a:lnTo>
                      <a:pt x="246" y="473"/>
                    </a:lnTo>
                    <a:lnTo>
                      <a:pt x="244" y="473"/>
                    </a:lnTo>
                    <a:lnTo>
                      <a:pt x="244" y="473"/>
                    </a:lnTo>
                    <a:lnTo>
                      <a:pt x="243" y="472"/>
                    </a:lnTo>
                    <a:lnTo>
                      <a:pt x="242" y="472"/>
                    </a:lnTo>
                    <a:lnTo>
                      <a:pt x="242" y="472"/>
                    </a:lnTo>
                    <a:lnTo>
                      <a:pt x="242" y="473"/>
                    </a:lnTo>
                    <a:lnTo>
                      <a:pt x="242" y="473"/>
                    </a:lnTo>
                    <a:lnTo>
                      <a:pt x="242" y="474"/>
                    </a:lnTo>
                    <a:lnTo>
                      <a:pt x="242" y="474"/>
                    </a:lnTo>
                    <a:lnTo>
                      <a:pt x="242" y="475"/>
                    </a:lnTo>
                    <a:lnTo>
                      <a:pt x="243" y="475"/>
                    </a:lnTo>
                    <a:lnTo>
                      <a:pt x="244" y="475"/>
                    </a:lnTo>
                    <a:lnTo>
                      <a:pt x="245" y="476"/>
                    </a:lnTo>
                    <a:lnTo>
                      <a:pt x="246" y="476"/>
                    </a:lnTo>
                    <a:lnTo>
                      <a:pt x="246" y="477"/>
                    </a:lnTo>
                    <a:lnTo>
                      <a:pt x="247" y="477"/>
                    </a:lnTo>
                    <a:lnTo>
                      <a:pt x="246" y="478"/>
                    </a:lnTo>
                    <a:lnTo>
                      <a:pt x="246" y="478"/>
                    </a:lnTo>
                    <a:lnTo>
                      <a:pt x="246" y="479"/>
                    </a:lnTo>
                    <a:lnTo>
                      <a:pt x="247" y="479"/>
                    </a:lnTo>
                    <a:lnTo>
                      <a:pt x="248" y="479"/>
                    </a:lnTo>
                    <a:lnTo>
                      <a:pt x="248" y="479"/>
                    </a:lnTo>
                    <a:lnTo>
                      <a:pt x="247" y="480"/>
                    </a:lnTo>
                    <a:lnTo>
                      <a:pt x="247" y="480"/>
                    </a:lnTo>
                    <a:lnTo>
                      <a:pt x="248" y="480"/>
                    </a:lnTo>
                    <a:lnTo>
                      <a:pt x="249" y="481"/>
                    </a:lnTo>
                    <a:lnTo>
                      <a:pt x="247" y="483"/>
                    </a:lnTo>
                    <a:lnTo>
                      <a:pt x="248" y="483"/>
                    </a:lnTo>
                    <a:lnTo>
                      <a:pt x="253" y="483"/>
                    </a:lnTo>
                    <a:lnTo>
                      <a:pt x="253" y="484"/>
                    </a:lnTo>
                    <a:lnTo>
                      <a:pt x="252" y="484"/>
                    </a:lnTo>
                    <a:lnTo>
                      <a:pt x="252" y="484"/>
                    </a:lnTo>
                    <a:lnTo>
                      <a:pt x="251" y="484"/>
                    </a:lnTo>
                    <a:lnTo>
                      <a:pt x="249" y="484"/>
                    </a:lnTo>
                    <a:lnTo>
                      <a:pt x="249" y="485"/>
                    </a:lnTo>
                    <a:lnTo>
                      <a:pt x="248" y="486"/>
                    </a:lnTo>
                    <a:lnTo>
                      <a:pt x="252" y="484"/>
                    </a:lnTo>
                    <a:lnTo>
                      <a:pt x="252" y="485"/>
                    </a:lnTo>
                    <a:lnTo>
                      <a:pt x="251" y="486"/>
                    </a:lnTo>
                    <a:lnTo>
                      <a:pt x="252" y="486"/>
                    </a:lnTo>
                    <a:lnTo>
                      <a:pt x="253" y="485"/>
                    </a:lnTo>
                    <a:lnTo>
                      <a:pt x="253" y="484"/>
                    </a:lnTo>
                    <a:lnTo>
                      <a:pt x="254" y="484"/>
                    </a:lnTo>
                    <a:lnTo>
                      <a:pt x="254" y="484"/>
                    </a:lnTo>
                    <a:lnTo>
                      <a:pt x="255" y="485"/>
                    </a:lnTo>
                    <a:lnTo>
                      <a:pt x="256" y="486"/>
                    </a:lnTo>
                    <a:lnTo>
                      <a:pt x="256" y="486"/>
                    </a:lnTo>
                    <a:lnTo>
                      <a:pt x="256" y="485"/>
                    </a:lnTo>
                    <a:lnTo>
                      <a:pt x="256" y="485"/>
                    </a:lnTo>
                    <a:lnTo>
                      <a:pt x="257" y="485"/>
                    </a:lnTo>
                    <a:lnTo>
                      <a:pt x="257" y="488"/>
                    </a:lnTo>
                    <a:lnTo>
                      <a:pt x="258" y="488"/>
                    </a:lnTo>
                    <a:lnTo>
                      <a:pt x="260" y="488"/>
                    </a:lnTo>
                    <a:lnTo>
                      <a:pt x="261" y="489"/>
                    </a:lnTo>
                    <a:lnTo>
                      <a:pt x="265" y="488"/>
                    </a:lnTo>
                    <a:lnTo>
                      <a:pt x="265" y="487"/>
                    </a:lnTo>
                    <a:lnTo>
                      <a:pt x="265" y="486"/>
                    </a:lnTo>
                    <a:lnTo>
                      <a:pt x="265" y="485"/>
                    </a:lnTo>
                    <a:lnTo>
                      <a:pt x="266" y="484"/>
                    </a:lnTo>
                    <a:lnTo>
                      <a:pt x="269" y="484"/>
                    </a:lnTo>
                    <a:lnTo>
                      <a:pt x="275" y="488"/>
                    </a:lnTo>
                    <a:lnTo>
                      <a:pt x="275" y="488"/>
                    </a:lnTo>
                    <a:lnTo>
                      <a:pt x="276" y="489"/>
                    </a:lnTo>
                    <a:lnTo>
                      <a:pt x="278" y="490"/>
                    </a:lnTo>
                    <a:lnTo>
                      <a:pt x="281" y="489"/>
                    </a:lnTo>
                    <a:lnTo>
                      <a:pt x="282" y="489"/>
                    </a:lnTo>
                    <a:lnTo>
                      <a:pt x="283" y="488"/>
                    </a:lnTo>
                    <a:lnTo>
                      <a:pt x="284" y="488"/>
                    </a:lnTo>
                    <a:lnTo>
                      <a:pt x="285" y="488"/>
                    </a:lnTo>
                    <a:lnTo>
                      <a:pt x="285" y="487"/>
                    </a:lnTo>
                    <a:lnTo>
                      <a:pt x="287" y="485"/>
                    </a:lnTo>
                    <a:lnTo>
                      <a:pt x="288" y="484"/>
                    </a:lnTo>
                    <a:lnTo>
                      <a:pt x="289" y="484"/>
                    </a:lnTo>
                    <a:lnTo>
                      <a:pt x="289" y="484"/>
                    </a:lnTo>
                    <a:lnTo>
                      <a:pt x="291" y="486"/>
                    </a:lnTo>
                    <a:lnTo>
                      <a:pt x="293" y="486"/>
                    </a:lnTo>
                    <a:lnTo>
                      <a:pt x="293" y="486"/>
                    </a:lnTo>
                    <a:lnTo>
                      <a:pt x="293" y="485"/>
                    </a:lnTo>
                    <a:lnTo>
                      <a:pt x="295" y="484"/>
                    </a:lnTo>
                    <a:lnTo>
                      <a:pt x="296" y="485"/>
                    </a:lnTo>
                    <a:lnTo>
                      <a:pt x="296" y="486"/>
                    </a:lnTo>
                    <a:lnTo>
                      <a:pt x="295" y="487"/>
                    </a:lnTo>
                    <a:lnTo>
                      <a:pt x="294" y="488"/>
                    </a:lnTo>
                    <a:lnTo>
                      <a:pt x="295" y="490"/>
                    </a:lnTo>
                    <a:lnTo>
                      <a:pt x="295" y="490"/>
                    </a:lnTo>
                    <a:lnTo>
                      <a:pt x="294" y="491"/>
                    </a:lnTo>
                    <a:lnTo>
                      <a:pt x="294" y="493"/>
                    </a:lnTo>
                    <a:lnTo>
                      <a:pt x="294" y="493"/>
                    </a:lnTo>
                    <a:lnTo>
                      <a:pt x="295" y="495"/>
                    </a:lnTo>
                    <a:lnTo>
                      <a:pt x="295" y="496"/>
                    </a:lnTo>
                    <a:lnTo>
                      <a:pt x="295" y="498"/>
                    </a:lnTo>
                    <a:lnTo>
                      <a:pt x="295" y="499"/>
                    </a:lnTo>
                    <a:lnTo>
                      <a:pt x="295" y="500"/>
                    </a:lnTo>
                    <a:lnTo>
                      <a:pt x="293" y="501"/>
                    </a:lnTo>
                    <a:lnTo>
                      <a:pt x="293" y="504"/>
                    </a:lnTo>
                    <a:lnTo>
                      <a:pt x="292" y="504"/>
                    </a:lnTo>
                    <a:lnTo>
                      <a:pt x="292" y="504"/>
                    </a:lnTo>
                    <a:lnTo>
                      <a:pt x="292" y="504"/>
                    </a:lnTo>
                    <a:lnTo>
                      <a:pt x="291" y="506"/>
                    </a:lnTo>
                    <a:lnTo>
                      <a:pt x="291" y="506"/>
                    </a:lnTo>
                    <a:lnTo>
                      <a:pt x="289" y="510"/>
                    </a:lnTo>
                    <a:lnTo>
                      <a:pt x="286" y="519"/>
                    </a:lnTo>
                    <a:lnTo>
                      <a:pt x="286" y="520"/>
                    </a:lnTo>
                    <a:lnTo>
                      <a:pt x="284" y="521"/>
                    </a:lnTo>
                    <a:lnTo>
                      <a:pt x="281" y="523"/>
                    </a:lnTo>
                    <a:lnTo>
                      <a:pt x="279" y="523"/>
                    </a:lnTo>
                    <a:lnTo>
                      <a:pt x="278" y="522"/>
                    </a:lnTo>
                    <a:lnTo>
                      <a:pt x="278" y="523"/>
                    </a:lnTo>
                    <a:lnTo>
                      <a:pt x="278" y="523"/>
                    </a:lnTo>
                    <a:lnTo>
                      <a:pt x="275" y="523"/>
                    </a:lnTo>
                    <a:lnTo>
                      <a:pt x="275" y="522"/>
                    </a:lnTo>
                    <a:lnTo>
                      <a:pt x="274" y="521"/>
                    </a:lnTo>
                    <a:lnTo>
                      <a:pt x="273" y="521"/>
                    </a:lnTo>
                    <a:lnTo>
                      <a:pt x="272" y="521"/>
                    </a:lnTo>
                    <a:lnTo>
                      <a:pt x="272" y="520"/>
                    </a:lnTo>
                    <a:lnTo>
                      <a:pt x="272" y="520"/>
                    </a:lnTo>
                    <a:lnTo>
                      <a:pt x="271" y="520"/>
                    </a:lnTo>
                    <a:lnTo>
                      <a:pt x="268" y="520"/>
                    </a:lnTo>
                    <a:lnTo>
                      <a:pt x="267" y="520"/>
                    </a:lnTo>
                    <a:lnTo>
                      <a:pt x="267" y="521"/>
                    </a:lnTo>
                    <a:lnTo>
                      <a:pt x="267" y="521"/>
                    </a:lnTo>
                    <a:lnTo>
                      <a:pt x="264" y="521"/>
                    </a:lnTo>
                    <a:lnTo>
                      <a:pt x="264" y="521"/>
                    </a:lnTo>
                    <a:lnTo>
                      <a:pt x="264" y="521"/>
                    </a:lnTo>
                    <a:lnTo>
                      <a:pt x="266" y="521"/>
                    </a:lnTo>
                    <a:lnTo>
                      <a:pt x="266" y="520"/>
                    </a:lnTo>
                    <a:lnTo>
                      <a:pt x="265" y="520"/>
                    </a:lnTo>
                    <a:lnTo>
                      <a:pt x="263" y="521"/>
                    </a:lnTo>
                    <a:lnTo>
                      <a:pt x="256" y="524"/>
                    </a:lnTo>
                    <a:lnTo>
                      <a:pt x="253" y="523"/>
                    </a:lnTo>
                    <a:lnTo>
                      <a:pt x="250" y="523"/>
                    </a:lnTo>
                    <a:lnTo>
                      <a:pt x="249" y="522"/>
                    </a:lnTo>
                    <a:lnTo>
                      <a:pt x="247" y="522"/>
                    </a:lnTo>
                    <a:lnTo>
                      <a:pt x="244" y="521"/>
                    </a:lnTo>
                    <a:lnTo>
                      <a:pt x="238" y="519"/>
                    </a:lnTo>
                    <a:lnTo>
                      <a:pt x="235" y="520"/>
                    </a:lnTo>
                    <a:lnTo>
                      <a:pt x="235" y="520"/>
                    </a:lnTo>
                    <a:lnTo>
                      <a:pt x="235" y="519"/>
                    </a:lnTo>
                    <a:lnTo>
                      <a:pt x="235" y="519"/>
                    </a:lnTo>
                    <a:lnTo>
                      <a:pt x="234" y="517"/>
                    </a:lnTo>
                    <a:lnTo>
                      <a:pt x="233" y="517"/>
                    </a:lnTo>
                    <a:lnTo>
                      <a:pt x="224" y="516"/>
                    </a:lnTo>
                    <a:lnTo>
                      <a:pt x="224" y="516"/>
                    </a:lnTo>
                    <a:lnTo>
                      <a:pt x="224" y="516"/>
                    </a:lnTo>
                    <a:lnTo>
                      <a:pt x="223" y="515"/>
                    </a:lnTo>
                    <a:lnTo>
                      <a:pt x="223" y="514"/>
                    </a:lnTo>
                    <a:lnTo>
                      <a:pt x="223" y="514"/>
                    </a:lnTo>
                    <a:lnTo>
                      <a:pt x="223" y="513"/>
                    </a:lnTo>
                    <a:lnTo>
                      <a:pt x="223" y="513"/>
                    </a:lnTo>
                    <a:lnTo>
                      <a:pt x="222" y="513"/>
                    </a:lnTo>
                    <a:lnTo>
                      <a:pt x="221" y="512"/>
                    </a:lnTo>
                    <a:lnTo>
                      <a:pt x="217" y="511"/>
                    </a:lnTo>
                    <a:lnTo>
                      <a:pt x="212" y="512"/>
                    </a:lnTo>
                    <a:lnTo>
                      <a:pt x="206" y="517"/>
                    </a:lnTo>
                    <a:lnTo>
                      <a:pt x="206" y="517"/>
                    </a:lnTo>
                    <a:lnTo>
                      <a:pt x="206" y="519"/>
                    </a:lnTo>
                    <a:lnTo>
                      <a:pt x="206" y="520"/>
                    </a:lnTo>
                    <a:lnTo>
                      <a:pt x="206" y="521"/>
                    </a:lnTo>
                    <a:lnTo>
                      <a:pt x="206" y="522"/>
                    </a:lnTo>
                    <a:lnTo>
                      <a:pt x="206" y="523"/>
                    </a:lnTo>
                    <a:lnTo>
                      <a:pt x="204" y="526"/>
                    </a:lnTo>
                    <a:lnTo>
                      <a:pt x="202" y="528"/>
                    </a:lnTo>
                    <a:lnTo>
                      <a:pt x="200" y="528"/>
                    </a:lnTo>
                    <a:lnTo>
                      <a:pt x="198" y="527"/>
                    </a:lnTo>
                    <a:lnTo>
                      <a:pt x="196" y="524"/>
                    </a:lnTo>
                    <a:lnTo>
                      <a:pt x="183" y="521"/>
                    </a:lnTo>
                    <a:lnTo>
                      <a:pt x="180" y="517"/>
                    </a:lnTo>
                    <a:lnTo>
                      <a:pt x="180" y="515"/>
                    </a:lnTo>
                    <a:lnTo>
                      <a:pt x="180" y="514"/>
                    </a:lnTo>
                    <a:lnTo>
                      <a:pt x="172" y="512"/>
                    </a:lnTo>
                    <a:lnTo>
                      <a:pt x="171" y="512"/>
                    </a:lnTo>
                    <a:lnTo>
                      <a:pt x="169" y="511"/>
                    </a:lnTo>
                    <a:lnTo>
                      <a:pt x="168" y="511"/>
                    </a:lnTo>
                    <a:lnTo>
                      <a:pt x="166" y="512"/>
                    </a:lnTo>
                    <a:lnTo>
                      <a:pt x="164" y="511"/>
                    </a:lnTo>
                    <a:lnTo>
                      <a:pt x="159" y="510"/>
                    </a:lnTo>
                    <a:lnTo>
                      <a:pt x="158" y="509"/>
                    </a:lnTo>
                    <a:lnTo>
                      <a:pt x="158" y="509"/>
                    </a:lnTo>
                    <a:lnTo>
                      <a:pt x="158" y="509"/>
                    </a:lnTo>
                    <a:lnTo>
                      <a:pt x="157" y="509"/>
                    </a:lnTo>
                    <a:lnTo>
                      <a:pt x="157" y="508"/>
                    </a:lnTo>
                    <a:lnTo>
                      <a:pt x="156" y="506"/>
                    </a:lnTo>
                    <a:lnTo>
                      <a:pt x="156" y="506"/>
                    </a:lnTo>
                    <a:lnTo>
                      <a:pt x="155" y="507"/>
                    </a:lnTo>
                    <a:lnTo>
                      <a:pt x="155" y="506"/>
                    </a:lnTo>
                    <a:lnTo>
                      <a:pt x="155" y="506"/>
                    </a:lnTo>
                    <a:lnTo>
                      <a:pt x="154" y="506"/>
                    </a:lnTo>
                    <a:lnTo>
                      <a:pt x="153" y="506"/>
                    </a:lnTo>
                    <a:lnTo>
                      <a:pt x="151" y="505"/>
                    </a:lnTo>
                    <a:lnTo>
                      <a:pt x="151" y="504"/>
                    </a:lnTo>
                    <a:lnTo>
                      <a:pt x="151" y="502"/>
                    </a:lnTo>
                    <a:lnTo>
                      <a:pt x="152" y="503"/>
                    </a:lnTo>
                    <a:lnTo>
                      <a:pt x="152" y="502"/>
                    </a:lnTo>
                    <a:lnTo>
                      <a:pt x="153" y="501"/>
                    </a:lnTo>
                    <a:lnTo>
                      <a:pt x="154" y="501"/>
                    </a:lnTo>
                    <a:lnTo>
                      <a:pt x="155" y="500"/>
                    </a:lnTo>
                    <a:lnTo>
                      <a:pt x="156" y="499"/>
                    </a:lnTo>
                    <a:lnTo>
                      <a:pt x="158" y="495"/>
                    </a:lnTo>
                    <a:lnTo>
                      <a:pt x="158" y="493"/>
                    </a:lnTo>
                    <a:lnTo>
                      <a:pt x="157" y="492"/>
                    </a:lnTo>
                    <a:lnTo>
                      <a:pt x="156" y="491"/>
                    </a:lnTo>
                    <a:lnTo>
                      <a:pt x="155" y="491"/>
                    </a:lnTo>
                    <a:lnTo>
                      <a:pt x="155" y="491"/>
                    </a:lnTo>
                    <a:lnTo>
                      <a:pt x="155" y="489"/>
                    </a:lnTo>
                    <a:lnTo>
                      <a:pt x="155" y="488"/>
                    </a:lnTo>
                    <a:lnTo>
                      <a:pt x="155" y="487"/>
                    </a:lnTo>
                    <a:lnTo>
                      <a:pt x="157" y="487"/>
                    </a:lnTo>
                    <a:lnTo>
                      <a:pt x="158" y="484"/>
                    </a:lnTo>
                    <a:lnTo>
                      <a:pt x="157" y="483"/>
                    </a:lnTo>
                    <a:lnTo>
                      <a:pt x="157" y="483"/>
                    </a:lnTo>
                    <a:lnTo>
                      <a:pt x="156" y="484"/>
                    </a:lnTo>
                    <a:lnTo>
                      <a:pt x="155" y="484"/>
                    </a:lnTo>
                    <a:lnTo>
                      <a:pt x="155" y="484"/>
                    </a:lnTo>
                    <a:lnTo>
                      <a:pt x="155" y="485"/>
                    </a:lnTo>
                    <a:lnTo>
                      <a:pt x="153" y="484"/>
                    </a:lnTo>
                    <a:lnTo>
                      <a:pt x="153" y="484"/>
                    </a:lnTo>
                    <a:lnTo>
                      <a:pt x="153" y="482"/>
                    </a:lnTo>
                    <a:lnTo>
                      <a:pt x="153" y="482"/>
                    </a:lnTo>
                    <a:lnTo>
                      <a:pt x="151" y="481"/>
                    </a:lnTo>
                    <a:lnTo>
                      <a:pt x="148" y="481"/>
                    </a:lnTo>
                    <a:lnTo>
                      <a:pt x="145" y="483"/>
                    </a:lnTo>
                    <a:lnTo>
                      <a:pt x="145" y="484"/>
                    </a:lnTo>
                    <a:lnTo>
                      <a:pt x="144" y="484"/>
                    </a:lnTo>
                    <a:lnTo>
                      <a:pt x="144" y="484"/>
                    </a:lnTo>
                    <a:lnTo>
                      <a:pt x="142" y="484"/>
                    </a:lnTo>
                    <a:lnTo>
                      <a:pt x="141" y="484"/>
                    </a:lnTo>
                    <a:lnTo>
                      <a:pt x="140" y="484"/>
                    </a:lnTo>
                    <a:lnTo>
                      <a:pt x="139" y="484"/>
                    </a:lnTo>
                    <a:lnTo>
                      <a:pt x="137" y="483"/>
                    </a:lnTo>
                    <a:lnTo>
                      <a:pt x="137" y="484"/>
                    </a:lnTo>
                    <a:lnTo>
                      <a:pt x="135" y="484"/>
                    </a:lnTo>
                    <a:lnTo>
                      <a:pt x="134" y="484"/>
                    </a:lnTo>
                    <a:lnTo>
                      <a:pt x="134" y="484"/>
                    </a:lnTo>
                    <a:lnTo>
                      <a:pt x="132" y="483"/>
                    </a:lnTo>
                    <a:lnTo>
                      <a:pt x="131" y="484"/>
                    </a:lnTo>
                    <a:lnTo>
                      <a:pt x="126" y="485"/>
                    </a:lnTo>
                    <a:lnTo>
                      <a:pt x="125" y="485"/>
                    </a:lnTo>
                    <a:lnTo>
                      <a:pt x="124" y="484"/>
                    </a:lnTo>
                    <a:lnTo>
                      <a:pt x="119" y="484"/>
                    </a:lnTo>
                    <a:lnTo>
                      <a:pt x="117" y="484"/>
                    </a:lnTo>
                    <a:lnTo>
                      <a:pt x="116" y="485"/>
                    </a:lnTo>
                    <a:lnTo>
                      <a:pt x="115" y="484"/>
                    </a:lnTo>
                    <a:lnTo>
                      <a:pt x="115" y="484"/>
                    </a:lnTo>
                    <a:lnTo>
                      <a:pt x="114" y="484"/>
                    </a:lnTo>
                    <a:lnTo>
                      <a:pt x="111" y="486"/>
                    </a:lnTo>
                    <a:lnTo>
                      <a:pt x="105" y="486"/>
                    </a:lnTo>
                    <a:lnTo>
                      <a:pt x="101" y="488"/>
                    </a:lnTo>
                    <a:lnTo>
                      <a:pt x="100" y="488"/>
                    </a:lnTo>
                    <a:lnTo>
                      <a:pt x="99" y="489"/>
                    </a:lnTo>
                    <a:lnTo>
                      <a:pt x="97" y="491"/>
                    </a:lnTo>
                    <a:lnTo>
                      <a:pt x="97" y="491"/>
                    </a:lnTo>
                    <a:lnTo>
                      <a:pt x="95" y="491"/>
                    </a:lnTo>
                    <a:lnTo>
                      <a:pt x="94" y="491"/>
                    </a:lnTo>
                    <a:lnTo>
                      <a:pt x="93" y="491"/>
                    </a:lnTo>
                    <a:lnTo>
                      <a:pt x="93" y="491"/>
                    </a:lnTo>
                    <a:lnTo>
                      <a:pt x="91" y="492"/>
                    </a:lnTo>
                    <a:lnTo>
                      <a:pt x="90" y="495"/>
                    </a:lnTo>
                    <a:lnTo>
                      <a:pt x="86" y="496"/>
                    </a:lnTo>
                    <a:lnTo>
                      <a:pt x="86" y="496"/>
                    </a:lnTo>
                    <a:lnTo>
                      <a:pt x="84" y="496"/>
                    </a:lnTo>
                    <a:lnTo>
                      <a:pt x="83" y="496"/>
                    </a:lnTo>
                    <a:lnTo>
                      <a:pt x="82" y="496"/>
                    </a:lnTo>
                    <a:lnTo>
                      <a:pt x="80" y="495"/>
                    </a:lnTo>
                    <a:lnTo>
                      <a:pt x="80" y="495"/>
                    </a:lnTo>
                    <a:lnTo>
                      <a:pt x="75" y="495"/>
                    </a:lnTo>
                    <a:lnTo>
                      <a:pt x="73" y="496"/>
                    </a:lnTo>
                    <a:lnTo>
                      <a:pt x="72" y="495"/>
                    </a:lnTo>
                    <a:lnTo>
                      <a:pt x="68" y="492"/>
                    </a:lnTo>
                    <a:lnTo>
                      <a:pt x="68" y="491"/>
                    </a:lnTo>
                    <a:lnTo>
                      <a:pt x="65" y="491"/>
                    </a:lnTo>
                    <a:lnTo>
                      <a:pt x="65" y="492"/>
                    </a:lnTo>
                    <a:lnTo>
                      <a:pt x="59" y="504"/>
                    </a:lnTo>
                    <a:lnTo>
                      <a:pt x="51" y="508"/>
                    </a:lnTo>
                    <a:lnTo>
                      <a:pt x="46" y="513"/>
                    </a:lnTo>
                    <a:lnTo>
                      <a:pt x="47" y="514"/>
                    </a:lnTo>
                    <a:lnTo>
                      <a:pt x="46" y="517"/>
                    </a:lnTo>
                    <a:lnTo>
                      <a:pt x="45" y="517"/>
                    </a:lnTo>
                    <a:lnTo>
                      <a:pt x="45" y="517"/>
                    </a:lnTo>
                    <a:lnTo>
                      <a:pt x="43" y="521"/>
                    </a:lnTo>
                    <a:lnTo>
                      <a:pt x="42" y="525"/>
                    </a:lnTo>
                    <a:lnTo>
                      <a:pt x="44" y="527"/>
                    </a:lnTo>
                    <a:lnTo>
                      <a:pt x="44" y="529"/>
                    </a:lnTo>
                    <a:lnTo>
                      <a:pt x="41" y="534"/>
                    </a:lnTo>
                    <a:lnTo>
                      <a:pt x="40" y="535"/>
                    </a:lnTo>
                    <a:lnTo>
                      <a:pt x="39" y="535"/>
                    </a:lnTo>
                    <a:lnTo>
                      <a:pt x="39" y="537"/>
                    </a:lnTo>
                    <a:lnTo>
                      <a:pt x="37" y="537"/>
                    </a:lnTo>
                    <a:lnTo>
                      <a:pt x="33" y="541"/>
                    </a:lnTo>
                    <a:lnTo>
                      <a:pt x="26" y="542"/>
                    </a:lnTo>
                    <a:lnTo>
                      <a:pt x="25" y="544"/>
                    </a:lnTo>
                    <a:lnTo>
                      <a:pt x="25" y="544"/>
                    </a:lnTo>
                    <a:lnTo>
                      <a:pt x="23" y="550"/>
                    </a:lnTo>
                    <a:lnTo>
                      <a:pt x="19" y="552"/>
                    </a:lnTo>
                    <a:lnTo>
                      <a:pt x="17" y="553"/>
                    </a:lnTo>
                    <a:lnTo>
                      <a:pt x="16" y="560"/>
                    </a:lnTo>
                    <a:lnTo>
                      <a:pt x="11" y="567"/>
                    </a:lnTo>
                    <a:lnTo>
                      <a:pt x="10" y="568"/>
                    </a:lnTo>
                    <a:lnTo>
                      <a:pt x="8" y="572"/>
                    </a:lnTo>
                    <a:lnTo>
                      <a:pt x="8" y="572"/>
                    </a:lnTo>
                    <a:lnTo>
                      <a:pt x="6" y="576"/>
                    </a:lnTo>
                    <a:lnTo>
                      <a:pt x="5" y="577"/>
                    </a:lnTo>
                    <a:lnTo>
                      <a:pt x="4" y="579"/>
                    </a:lnTo>
                    <a:lnTo>
                      <a:pt x="3" y="584"/>
                    </a:lnTo>
                    <a:lnTo>
                      <a:pt x="3" y="584"/>
                    </a:lnTo>
                    <a:lnTo>
                      <a:pt x="3" y="584"/>
                    </a:lnTo>
                    <a:lnTo>
                      <a:pt x="5" y="583"/>
                    </a:lnTo>
                    <a:lnTo>
                      <a:pt x="6" y="586"/>
                    </a:lnTo>
                    <a:lnTo>
                      <a:pt x="6" y="586"/>
                    </a:lnTo>
                    <a:lnTo>
                      <a:pt x="6" y="586"/>
                    </a:lnTo>
                    <a:lnTo>
                      <a:pt x="8" y="589"/>
                    </a:lnTo>
                    <a:lnTo>
                      <a:pt x="8" y="591"/>
                    </a:lnTo>
                    <a:lnTo>
                      <a:pt x="7" y="593"/>
                    </a:lnTo>
                    <a:lnTo>
                      <a:pt x="7" y="593"/>
                    </a:lnTo>
                    <a:lnTo>
                      <a:pt x="6" y="593"/>
                    </a:lnTo>
                    <a:lnTo>
                      <a:pt x="6" y="593"/>
                    </a:lnTo>
                    <a:lnTo>
                      <a:pt x="8" y="596"/>
                    </a:lnTo>
                    <a:lnTo>
                      <a:pt x="9" y="604"/>
                    </a:lnTo>
                    <a:lnTo>
                      <a:pt x="6" y="612"/>
                    </a:lnTo>
                    <a:lnTo>
                      <a:pt x="6" y="615"/>
                    </a:lnTo>
                    <a:lnTo>
                      <a:pt x="4" y="618"/>
                    </a:lnTo>
                    <a:lnTo>
                      <a:pt x="2" y="619"/>
                    </a:lnTo>
                    <a:lnTo>
                      <a:pt x="1" y="619"/>
                    </a:lnTo>
                    <a:lnTo>
                      <a:pt x="0" y="619"/>
                    </a:lnTo>
                    <a:lnTo>
                      <a:pt x="0" y="620"/>
                    </a:lnTo>
                    <a:lnTo>
                      <a:pt x="0" y="620"/>
                    </a:lnTo>
                    <a:lnTo>
                      <a:pt x="1" y="621"/>
                    </a:lnTo>
                    <a:lnTo>
                      <a:pt x="1" y="620"/>
                    </a:lnTo>
                    <a:lnTo>
                      <a:pt x="1" y="620"/>
                    </a:lnTo>
                    <a:lnTo>
                      <a:pt x="2" y="620"/>
                    </a:lnTo>
                    <a:lnTo>
                      <a:pt x="2" y="621"/>
                    </a:lnTo>
                    <a:lnTo>
                      <a:pt x="3" y="622"/>
                    </a:lnTo>
                    <a:lnTo>
                      <a:pt x="3" y="623"/>
                    </a:lnTo>
                    <a:lnTo>
                      <a:pt x="4" y="623"/>
                    </a:lnTo>
                    <a:lnTo>
                      <a:pt x="4" y="624"/>
                    </a:lnTo>
                    <a:lnTo>
                      <a:pt x="5" y="625"/>
                    </a:lnTo>
                    <a:lnTo>
                      <a:pt x="6" y="626"/>
                    </a:lnTo>
                    <a:lnTo>
                      <a:pt x="6" y="627"/>
                    </a:lnTo>
                    <a:lnTo>
                      <a:pt x="6" y="627"/>
                    </a:lnTo>
                    <a:lnTo>
                      <a:pt x="5" y="627"/>
                    </a:lnTo>
                    <a:lnTo>
                      <a:pt x="5" y="627"/>
                    </a:lnTo>
                    <a:lnTo>
                      <a:pt x="5" y="628"/>
                    </a:lnTo>
                    <a:lnTo>
                      <a:pt x="4" y="628"/>
                    </a:lnTo>
                    <a:lnTo>
                      <a:pt x="4" y="630"/>
                    </a:lnTo>
                    <a:lnTo>
                      <a:pt x="4" y="630"/>
                    </a:lnTo>
                    <a:lnTo>
                      <a:pt x="5" y="630"/>
                    </a:lnTo>
                    <a:lnTo>
                      <a:pt x="4" y="633"/>
                    </a:lnTo>
                    <a:lnTo>
                      <a:pt x="5" y="633"/>
                    </a:lnTo>
                    <a:lnTo>
                      <a:pt x="5" y="633"/>
                    </a:lnTo>
                    <a:lnTo>
                      <a:pt x="5" y="633"/>
                    </a:lnTo>
                    <a:lnTo>
                      <a:pt x="4" y="633"/>
                    </a:lnTo>
                    <a:lnTo>
                      <a:pt x="5" y="634"/>
                    </a:lnTo>
                    <a:lnTo>
                      <a:pt x="7" y="635"/>
                    </a:lnTo>
                    <a:lnTo>
                      <a:pt x="7" y="636"/>
                    </a:lnTo>
                    <a:lnTo>
                      <a:pt x="8" y="637"/>
                    </a:lnTo>
                    <a:lnTo>
                      <a:pt x="9" y="637"/>
                    </a:lnTo>
                    <a:lnTo>
                      <a:pt x="10" y="637"/>
                    </a:lnTo>
                    <a:lnTo>
                      <a:pt x="10" y="637"/>
                    </a:lnTo>
                    <a:lnTo>
                      <a:pt x="10" y="637"/>
                    </a:lnTo>
                    <a:lnTo>
                      <a:pt x="10" y="637"/>
                    </a:lnTo>
                    <a:lnTo>
                      <a:pt x="12" y="637"/>
                    </a:lnTo>
                    <a:lnTo>
                      <a:pt x="15" y="636"/>
                    </a:lnTo>
                    <a:lnTo>
                      <a:pt x="15" y="637"/>
                    </a:lnTo>
                    <a:lnTo>
                      <a:pt x="13" y="637"/>
                    </a:lnTo>
                    <a:lnTo>
                      <a:pt x="12" y="637"/>
                    </a:lnTo>
                    <a:lnTo>
                      <a:pt x="13" y="638"/>
                    </a:lnTo>
                    <a:lnTo>
                      <a:pt x="12" y="640"/>
                    </a:lnTo>
                    <a:lnTo>
                      <a:pt x="12" y="640"/>
                    </a:lnTo>
                    <a:lnTo>
                      <a:pt x="13" y="641"/>
                    </a:lnTo>
                    <a:lnTo>
                      <a:pt x="13" y="641"/>
                    </a:lnTo>
                    <a:lnTo>
                      <a:pt x="14" y="641"/>
                    </a:lnTo>
                    <a:lnTo>
                      <a:pt x="13" y="641"/>
                    </a:lnTo>
                    <a:lnTo>
                      <a:pt x="14" y="641"/>
                    </a:lnTo>
                    <a:lnTo>
                      <a:pt x="14" y="642"/>
                    </a:lnTo>
                    <a:lnTo>
                      <a:pt x="14" y="642"/>
                    </a:lnTo>
                    <a:lnTo>
                      <a:pt x="14" y="642"/>
                    </a:lnTo>
                    <a:lnTo>
                      <a:pt x="15" y="642"/>
                    </a:lnTo>
                    <a:lnTo>
                      <a:pt x="15" y="641"/>
                    </a:lnTo>
                    <a:lnTo>
                      <a:pt x="16" y="641"/>
                    </a:lnTo>
                    <a:lnTo>
                      <a:pt x="16" y="641"/>
                    </a:lnTo>
                    <a:lnTo>
                      <a:pt x="16" y="643"/>
                    </a:lnTo>
                    <a:lnTo>
                      <a:pt x="17" y="643"/>
                    </a:lnTo>
                    <a:lnTo>
                      <a:pt x="17" y="643"/>
                    </a:lnTo>
                    <a:lnTo>
                      <a:pt x="17" y="644"/>
                    </a:lnTo>
                    <a:lnTo>
                      <a:pt x="17" y="645"/>
                    </a:lnTo>
                    <a:lnTo>
                      <a:pt x="18" y="646"/>
                    </a:lnTo>
                    <a:lnTo>
                      <a:pt x="21" y="648"/>
                    </a:lnTo>
                    <a:lnTo>
                      <a:pt x="21" y="648"/>
                    </a:lnTo>
                    <a:lnTo>
                      <a:pt x="21" y="649"/>
                    </a:lnTo>
                    <a:lnTo>
                      <a:pt x="22" y="650"/>
                    </a:lnTo>
                    <a:lnTo>
                      <a:pt x="23" y="650"/>
                    </a:lnTo>
                    <a:lnTo>
                      <a:pt x="23" y="651"/>
                    </a:lnTo>
                    <a:lnTo>
                      <a:pt x="23" y="651"/>
                    </a:lnTo>
                    <a:lnTo>
                      <a:pt x="23" y="651"/>
                    </a:lnTo>
                    <a:lnTo>
                      <a:pt x="23" y="651"/>
                    </a:lnTo>
                    <a:lnTo>
                      <a:pt x="24" y="652"/>
                    </a:lnTo>
                    <a:lnTo>
                      <a:pt x="24" y="652"/>
                    </a:lnTo>
                    <a:lnTo>
                      <a:pt x="24" y="652"/>
                    </a:lnTo>
                    <a:lnTo>
                      <a:pt x="24" y="652"/>
                    </a:lnTo>
                    <a:lnTo>
                      <a:pt x="24" y="653"/>
                    </a:lnTo>
                    <a:lnTo>
                      <a:pt x="24" y="653"/>
                    </a:lnTo>
                    <a:lnTo>
                      <a:pt x="24" y="654"/>
                    </a:lnTo>
                    <a:lnTo>
                      <a:pt x="24" y="655"/>
                    </a:lnTo>
                    <a:lnTo>
                      <a:pt x="24" y="655"/>
                    </a:lnTo>
                    <a:lnTo>
                      <a:pt x="24" y="655"/>
                    </a:lnTo>
                    <a:lnTo>
                      <a:pt x="24" y="655"/>
                    </a:lnTo>
                    <a:lnTo>
                      <a:pt x="24" y="655"/>
                    </a:lnTo>
                    <a:lnTo>
                      <a:pt x="24" y="655"/>
                    </a:lnTo>
                    <a:lnTo>
                      <a:pt x="24" y="655"/>
                    </a:lnTo>
                    <a:lnTo>
                      <a:pt x="24" y="655"/>
                    </a:lnTo>
                    <a:lnTo>
                      <a:pt x="24" y="656"/>
                    </a:lnTo>
                    <a:lnTo>
                      <a:pt x="24" y="657"/>
                    </a:lnTo>
                    <a:lnTo>
                      <a:pt x="25" y="657"/>
                    </a:lnTo>
                    <a:lnTo>
                      <a:pt x="26" y="657"/>
                    </a:lnTo>
                    <a:lnTo>
                      <a:pt x="26" y="658"/>
                    </a:lnTo>
                    <a:lnTo>
                      <a:pt x="26" y="658"/>
                    </a:lnTo>
                    <a:lnTo>
                      <a:pt x="26" y="659"/>
                    </a:lnTo>
                    <a:lnTo>
                      <a:pt x="28" y="660"/>
                    </a:lnTo>
                    <a:lnTo>
                      <a:pt x="28" y="661"/>
                    </a:lnTo>
                    <a:lnTo>
                      <a:pt x="28" y="661"/>
                    </a:lnTo>
                    <a:lnTo>
                      <a:pt x="34" y="663"/>
                    </a:lnTo>
                    <a:lnTo>
                      <a:pt x="34" y="663"/>
                    </a:lnTo>
                    <a:lnTo>
                      <a:pt x="33" y="663"/>
                    </a:lnTo>
                    <a:lnTo>
                      <a:pt x="34" y="663"/>
                    </a:lnTo>
                    <a:lnTo>
                      <a:pt x="34" y="664"/>
                    </a:lnTo>
                    <a:lnTo>
                      <a:pt x="35" y="664"/>
                    </a:lnTo>
                    <a:lnTo>
                      <a:pt x="35" y="665"/>
                    </a:lnTo>
                    <a:lnTo>
                      <a:pt x="35" y="665"/>
                    </a:lnTo>
                    <a:lnTo>
                      <a:pt x="35" y="666"/>
                    </a:lnTo>
                    <a:lnTo>
                      <a:pt x="36" y="666"/>
                    </a:lnTo>
                    <a:lnTo>
                      <a:pt x="37" y="667"/>
                    </a:lnTo>
                    <a:lnTo>
                      <a:pt x="39" y="668"/>
                    </a:lnTo>
                    <a:lnTo>
                      <a:pt x="50" y="677"/>
                    </a:lnTo>
                    <a:lnTo>
                      <a:pt x="52" y="677"/>
                    </a:lnTo>
                    <a:lnTo>
                      <a:pt x="53" y="677"/>
                    </a:lnTo>
                    <a:lnTo>
                      <a:pt x="55" y="677"/>
                    </a:lnTo>
                    <a:lnTo>
                      <a:pt x="55" y="678"/>
                    </a:lnTo>
                    <a:lnTo>
                      <a:pt x="57" y="678"/>
                    </a:lnTo>
                    <a:lnTo>
                      <a:pt x="74" y="674"/>
                    </a:lnTo>
                    <a:lnTo>
                      <a:pt x="79" y="674"/>
                    </a:lnTo>
                    <a:lnTo>
                      <a:pt x="80" y="674"/>
                    </a:lnTo>
                    <a:lnTo>
                      <a:pt x="80" y="674"/>
                    </a:lnTo>
                    <a:lnTo>
                      <a:pt x="86" y="676"/>
                    </a:lnTo>
                    <a:lnTo>
                      <a:pt x="88" y="675"/>
                    </a:lnTo>
                    <a:lnTo>
                      <a:pt x="89" y="674"/>
                    </a:lnTo>
                    <a:lnTo>
                      <a:pt x="98" y="670"/>
                    </a:lnTo>
                    <a:lnTo>
                      <a:pt x="101" y="670"/>
                    </a:lnTo>
                    <a:lnTo>
                      <a:pt x="101" y="670"/>
                    </a:lnTo>
                    <a:lnTo>
                      <a:pt x="102" y="670"/>
                    </a:lnTo>
                    <a:lnTo>
                      <a:pt x="104" y="669"/>
                    </a:lnTo>
                    <a:lnTo>
                      <a:pt x="104" y="669"/>
                    </a:lnTo>
                    <a:lnTo>
                      <a:pt x="108" y="667"/>
                    </a:lnTo>
                    <a:lnTo>
                      <a:pt x="107" y="667"/>
                    </a:lnTo>
                    <a:lnTo>
                      <a:pt x="112" y="667"/>
                    </a:lnTo>
                    <a:lnTo>
                      <a:pt x="120" y="667"/>
                    </a:lnTo>
                    <a:lnTo>
                      <a:pt x="123" y="668"/>
                    </a:lnTo>
                    <a:lnTo>
                      <a:pt x="124" y="670"/>
                    </a:lnTo>
                    <a:lnTo>
                      <a:pt x="124" y="670"/>
                    </a:lnTo>
                    <a:lnTo>
                      <a:pt x="125" y="670"/>
                    </a:lnTo>
                    <a:lnTo>
                      <a:pt x="125" y="670"/>
                    </a:lnTo>
                    <a:lnTo>
                      <a:pt x="126" y="671"/>
                    </a:lnTo>
                    <a:lnTo>
                      <a:pt x="126" y="672"/>
                    </a:lnTo>
                    <a:lnTo>
                      <a:pt x="126" y="672"/>
                    </a:lnTo>
                    <a:lnTo>
                      <a:pt x="126" y="672"/>
                    </a:lnTo>
                    <a:lnTo>
                      <a:pt x="126" y="673"/>
                    </a:lnTo>
                    <a:lnTo>
                      <a:pt x="126" y="676"/>
                    </a:lnTo>
                    <a:lnTo>
                      <a:pt x="128" y="677"/>
                    </a:lnTo>
                    <a:lnTo>
                      <a:pt x="129" y="677"/>
                    </a:lnTo>
                    <a:lnTo>
                      <a:pt x="129" y="678"/>
                    </a:lnTo>
                    <a:lnTo>
                      <a:pt x="129" y="678"/>
                    </a:lnTo>
                    <a:lnTo>
                      <a:pt x="130" y="678"/>
                    </a:lnTo>
                    <a:lnTo>
                      <a:pt x="131" y="679"/>
                    </a:lnTo>
                    <a:lnTo>
                      <a:pt x="133" y="678"/>
                    </a:lnTo>
                    <a:lnTo>
                      <a:pt x="133" y="678"/>
                    </a:lnTo>
                    <a:lnTo>
                      <a:pt x="133" y="677"/>
                    </a:lnTo>
                    <a:lnTo>
                      <a:pt x="133" y="678"/>
                    </a:lnTo>
                    <a:lnTo>
                      <a:pt x="134" y="678"/>
                    </a:lnTo>
                    <a:lnTo>
                      <a:pt x="134" y="678"/>
                    </a:lnTo>
                    <a:lnTo>
                      <a:pt x="135" y="677"/>
                    </a:lnTo>
                    <a:lnTo>
                      <a:pt x="135" y="677"/>
                    </a:lnTo>
                    <a:lnTo>
                      <a:pt x="136" y="677"/>
                    </a:lnTo>
                    <a:lnTo>
                      <a:pt x="136" y="677"/>
                    </a:lnTo>
                    <a:lnTo>
                      <a:pt x="138" y="677"/>
                    </a:lnTo>
                    <a:lnTo>
                      <a:pt x="141" y="677"/>
                    </a:lnTo>
                    <a:lnTo>
                      <a:pt x="142" y="676"/>
                    </a:lnTo>
                    <a:lnTo>
                      <a:pt x="142" y="675"/>
                    </a:lnTo>
                    <a:lnTo>
                      <a:pt x="143" y="675"/>
                    </a:lnTo>
                    <a:lnTo>
                      <a:pt x="143" y="676"/>
                    </a:lnTo>
                    <a:lnTo>
                      <a:pt x="143" y="676"/>
                    </a:lnTo>
                    <a:lnTo>
                      <a:pt x="143" y="677"/>
                    </a:lnTo>
                    <a:lnTo>
                      <a:pt x="144" y="677"/>
                    </a:lnTo>
                    <a:lnTo>
                      <a:pt x="144" y="677"/>
                    </a:lnTo>
                    <a:lnTo>
                      <a:pt x="145" y="677"/>
                    </a:lnTo>
                    <a:lnTo>
                      <a:pt x="146" y="680"/>
                    </a:lnTo>
                    <a:lnTo>
                      <a:pt x="148" y="681"/>
                    </a:lnTo>
                    <a:lnTo>
                      <a:pt x="148" y="680"/>
                    </a:lnTo>
                    <a:lnTo>
                      <a:pt x="149" y="680"/>
                    </a:lnTo>
                    <a:lnTo>
                      <a:pt x="149" y="680"/>
                    </a:lnTo>
                    <a:lnTo>
                      <a:pt x="150" y="680"/>
                    </a:lnTo>
                    <a:lnTo>
                      <a:pt x="150" y="681"/>
                    </a:lnTo>
                    <a:lnTo>
                      <a:pt x="150" y="681"/>
                    </a:lnTo>
                    <a:lnTo>
                      <a:pt x="149" y="681"/>
                    </a:lnTo>
                    <a:lnTo>
                      <a:pt x="149" y="681"/>
                    </a:lnTo>
                    <a:lnTo>
                      <a:pt x="150" y="682"/>
                    </a:lnTo>
                    <a:lnTo>
                      <a:pt x="150" y="683"/>
                    </a:lnTo>
                    <a:lnTo>
                      <a:pt x="151" y="684"/>
                    </a:lnTo>
                    <a:lnTo>
                      <a:pt x="151" y="684"/>
                    </a:lnTo>
                    <a:lnTo>
                      <a:pt x="150" y="690"/>
                    </a:lnTo>
                    <a:lnTo>
                      <a:pt x="150" y="691"/>
                    </a:lnTo>
                    <a:lnTo>
                      <a:pt x="149" y="692"/>
                    </a:lnTo>
                    <a:lnTo>
                      <a:pt x="149" y="693"/>
                    </a:lnTo>
                    <a:lnTo>
                      <a:pt x="148" y="695"/>
                    </a:lnTo>
                    <a:lnTo>
                      <a:pt x="149" y="696"/>
                    </a:lnTo>
                    <a:lnTo>
                      <a:pt x="149" y="696"/>
                    </a:lnTo>
                    <a:lnTo>
                      <a:pt x="149" y="696"/>
                    </a:lnTo>
                    <a:lnTo>
                      <a:pt x="149" y="696"/>
                    </a:lnTo>
                    <a:lnTo>
                      <a:pt x="149" y="698"/>
                    </a:lnTo>
                    <a:lnTo>
                      <a:pt x="149" y="699"/>
                    </a:lnTo>
                    <a:lnTo>
                      <a:pt x="148" y="699"/>
                    </a:lnTo>
                    <a:lnTo>
                      <a:pt x="148" y="699"/>
                    </a:lnTo>
                    <a:lnTo>
                      <a:pt x="148" y="699"/>
                    </a:lnTo>
                    <a:lnTo>
                      <a:pt x="150" y="701"/>
                    </a:lnTo>
                    <a:lnTo>
                      <a:pt x="151" y="701"/>
                    </a:lnTo>
                    <a:lnTo>
                      <a:pt x="151" y="701"/>
                    </a:lnTo>
                    <a:lnTo>
                      <a:pt x="151" y="702"/>
                    </a:lnTo>
                    <a:lnTo>
                      <a:pt x="149" y="702"/>
                    </a:lnTo>
                    <a:lnTo>
                      <a:pt x="148" y="701"/>
                    </a:lnTo>
                    <a:lnTo>
                      <a:pt x="148" y="700"/>
                    </a:lnTo>
                    <a:lnTo>
                      <a:pt x="148" y="700"/>
                    </a:lnTo>
                    <a:lnTo>
                      <a:pt x="148" y="704"/>
                    </a:lnTo>
                    <a:lnTo>
                      <a:pt x="146" y="706"/>
                    </a:lnTo>
                    <a:lnTo>
                      <a:pt x="145" y="706"/>
                    </a:lnTo>
                    <a:lnTo>
                      <a:pt x="148" y="713"/>
                    </a:lnTo>
                    <a:lnTo>
                      <a:pt x="157" y="722"/>
                    </a:lnTo>
                    <a:lnTo>
                      <a:pt x="158" y="724"/>
                    </a:lnTo>
                    <a:lnTo>
                      <a:pt x="158" y="724"/>
                    </a:lnTo>
                    <a:lnTo>
                      <a:pt x="162" y="728"/>
                    </a:lnTo>
                    <a:lnTo>
                      <a:pt x="162" y="730"/>
                    </a:lnTo>
                    <a:lnTo>
                      <a:pt x="163" y="730"/>
                    </a:lnTo>
                    <a:lnTo>
                      <a:pt x="163" y="733"/>
                    </a:lnTo>
                    <a:lnTo>
                      <a:pt x="164" y="734"/>
                    </a:lnTo>
                    <a:lnTo>
                      <a:pt x="165" y="735"/>
                    </a:lnTo>
                    <a:lnTo>
                      <a:pt x="164" y="735"/>
                    </a:lnTo>
                    <a:lnTo>
                      <a:pt x="164" y="736"/>
                    </a:lnTo>
                    <a:lnTo>
                      <a:pt x="164" y="736"/>
                    </a:lnTo>
                    <a:lnTo>
                      <a:pt x="167" y="740"/>
                    </a:lnTo>
                    <a:lnTo>
                      <a:pt x="169" y="746"/>
                    </a:lnTo>
                    <a:lnTo>
                      <a:pt x="169" y="747"/>
                    </a:lnTo>
                    <a:lnTo>
                      <a:pt x="169" y="750"/>
                    </a:lnTo>
                    <a:lnTo>
                      <a:pt x="169" y="752"/>
                    </a:lnTo>
                    <a:lnTo>
                      <a:pt x="169" y="753"/>
                    </a:lnTo>
                    <a:lnTo>
                      <a:pt x="169" y="757"/>
                    </a:lnTo>
                    <a:lnTo>
                      <a:pt x="170" y="757"/>
                    </a:lnTo>
                    <a:lnTo>
                      <a:pt x="171" y="759"/>
                    </a:lnTo>
                    <a:lnTo>
                      <a:pt x="172" y="760"/>
                    </a:lnTo>
                    <a:lnTo>
                      <a:pt x="173" y="762"/>
                    </a:lnTo>
                    <a:lnTo>
                      <a:pt x="172" y="763"/>
                    </a:lnTo>
                    <a:lnTo>
                      <a:pt x="172" y="765"/>
                    </a:lnTo>
                    <a:lnTo>
                      <a:pt x="172" y="765"/>
                    </a:lnTo>
                    <a:lnTo>
                      <a:pt x="172" y="767"/>
                    </a:lnTo>
                    <a:lnTo>
                      <a:pt x="171" y="769"/>
                    </a:lnTo>
                    <a:lnTo>
                      <a:pt x="169" y="772"/>
                    </a:lnTo>
                    <a:lnTo>
                      <a:pt x="167" y="772"/>
                    </a:lnTo>
                    <a:lnTo>
                      <a:pt x="167" y="774"/>
                    </a:lnTo>
                    <a:lnTo>
                      <a:pt x="166" y="775"/>
                    </a:lnTo>
                    <a:lnTo>
                      <a:pt x="165" y="777"/>
                    </a:lnTo>
                    <a:lnTo>
                      <a:pt x="165" y="778"/>
                    </a:lnTo>
                    <a:lnTo>
                      <a:pt x="165" y="778"/>
                    </a:lnTo>
                    <a:lnTo>
                      <a:pt x="165" y="779"/>
                    </a:lnTo>
                    <a:lnTo>
                      <a:pt x="162" y="790"/>
                    </a:lnTo>
                    <a:lnTo>
                      <a:pt x="161" y="790"/>
                    </a:lnTo>
                    <a:lnTo>
                      <a:pt x="161" y="794"/>
                    </a:lnTo>
                    <a:lnTo>
                      <a:pt x="161" y="794"/>
                    </a:lnTo>
                    <a:lnTo>
                      <a:pt x="160" y="794"/>
                    </a:lnTo>
                    <a:lnTo>
                      <a:pt x="161" y="798"/>
                    </a:lnTo>
                    <a:lnTo>
                      <a:pt x="161" y="801"/>
                    </a:lnTo>
                    <a:lnTo>
                      <a:pt x="161" y="802"/>
                    </a:lnTo>
                    <a:lnTo>
                      <a:pt x="161" y="803"/>
                    </a:lnTo>
                    <a:lnTo>
                      <a:pt x="162" y="806"/>
                    </a:lnTo>
                    <a:lnTo>
                      <a:pt x="163" y="806"/>
                    </a:lnTo>
                    <a:lnTo>
                      <a:pt x="173" y="823"/>
                    </a:lnTo>
                    <a:lnTo>
                      <a:pt x="173" y="823"/>
                    </a:lnTo>
                    <a:lnTo>
                      <a:pt x="176" y="829"/>
                    </a:lnTo>
                    <a:lnTo>
                      <a:pt x="176" y="839"/>
                    </a:lnTo>
                    <a:lnTo>
                      <a:pt x="178" y="844"/>
                    </a:lnTo>
                    <a:lnTo>
                      <a:pt x="178" y="848"/>
                    </a:lnTo>
                    <a:lnTo>
                      <a:pt x="179" y="850"/>
                    </a:lnTo>
                    <a:lnTo>
                      <a:pt x="179" y="852"/>
                    </a:lnTo>
                    <a:lnTo>
                      <a:pt x="180" y="858"/>
                    </a:lnTo>
                    <a:lnTo>
                      <a:pt x="187" y="866"/>
                    </a:lnTo>
                    <a:lnTo>
                      <a:pt x="187" y="866"/>
                    </a:lnTo>
                    <a:lnTo>
                      <a:pt x="188" y="866"/>
                    </a:lnTo>
                    <a:lnTo>
                      <a:pt x="188" y="867"/>
                    </a:lnTo>
                    <a:lnTo>
                      <a:pt x="188" y="867"/>
                    </a:lnTo>
                    <a:lnTo>
                      <a:pt x="188" y="868"/>
                    </a:lnTo>
                    <a:lnTo>
                      <a:pt x="197" y="887"/>
                    </a:lnTo>
                    <a:lnTo>
                      <a:pt x="197" y="891"/>
                    </a:lnTo>
                    <a:lnTo>
                      <a:pt x="196" y="892"/>
                    </a:lnTo>
                    <a:lnTo>
                      <a:pt x="195" y="892"/>
                    </a:lnTo>
                    <a:lnTo>
                      <a:pt x="195" y="892"/>
                    </a:lnTo>
                    <a:lnTo>
                      <a:pt x="195" y="894"/>
                    </a:lnTo>
                    <a:lnTo>
                      <a:pt x="195" y="894"/>
                    </a:lnTo>
                    <a:lnTo>
                      <a:pt x="195" y="894"/>
                    </a:lnTo>
                    <a:lnTo>
                      <a:pt x="196" y="895"/>
                    </a:lnTo>
                    <a:lnTo>
                      <a:pt x="195" y="895"/>
                    </a:lnTo>
                    <a:lnTo>
                      <a:pt x="196" y="896"/>
                    </a:lnTo>
                    <a:lnTo>
                      <a:pt x="196" y="896"/>
                    </a:lnTo>
                    <a:lnTo>
                      <a:pt x="198" y="899"/>
                    </a:lnTo>
                    <a:lnTo>
                      <a:pt x="198" y="899"/>
                    </a:lnTo>
                    <a:lnTo>
                      <a:pt x="198" y="900"/>
                    </a:lnTo>
                    <a:lnTo>
                      <a:pt x="198" y="902"/>
                    </a:lnTo>
                    <a:lnTo>
                      <a:pt x="198" y="903"/>
                    </a:lnTo>
                    <a:lnTo>
                      <a:pt x="198" y="903"/>
                    </a:lnTo>
                    <a:lnTo>
                      <a:pt x="198" y="901"/>
                    </a:lnTo>
                    <a:lnTo>
                      <a:pt x="198" y="901"/>
                    </a:lnTo>
                    <a:lnTo>
                      <a:pt x="200" y="901"/>
                    </a:lnTo>
                    <a:lnTo>
                      <a:pt x="200" y="903"/>
                    </a:lnTo>
                    <a:lnTo>
                      <a:pt x="200" y="903"/>
                    </a:lnTo>
                    <a:lnTo>
                      <a:pt x="202" y="903"/>
                    </a:lnTo>
                    <a:lnTo>
                      <a:pt x="202" y="903"/>
                    </a:lnTo>
                    <a:lnTo>
                      <a:pt x="202" y="904"/>
                    </a:lnTo>
                    <a:lnTo>
                      <a:pt x="204" y="905"/>
                    </a:lnTo>
                    <a:lnTo>
                      <a:pt x="205" y="905"/>
                    </a:lnTo>
                    <a:lnTo>
                      <a:pt x="206" y="905"/>
                    </a:lnTo>
                    <a:lnTo>
                      <a:pt x="206" y="905"/>
                    </a:lnTo>
                    <a:lnTo>
                      <a:pt x="208" y="905"/>
                    </a:lnTo>
                    <a:lnTo>
                      <a:pt x="209" y="903"/>
                    </a:lnTo>
                    <a:lnTo>
                      <a:pt x="210" y="903"/>
                    </a:lnTo>
                    <a:lnTo>
                      <a:pt x="211" y="903"/>
                    </a:lnTo>
                    <a:lnTo>
                      <a:pt x="212" y="903"/>
                    </a:lnTo>
                    <a:lnTo>
                      <a:pt x="213" y="903"/>
                    </a:lnTo>
                    <a:lnTo>
                      <a:pt x="214" y="903"/>
                    </a:lnTo>
                    <a:lnTo>
                      <a:pt x="216" y="903"/>
                    </a:lnTo>
                    <a:lnTo>
                      <a:pt x="217" y="903"/>
                    </a:lnTo>
                    <a:lnTo>
                      <a:pt x="217" y="902"/>
                    </a:lnTo>
                    <a:lnTo>
                      <a:pt x="218" y="901"/>
                    </a:lnTo>
                    <a:lnTo>
                      <a:pt x="219" y="901"/>
                    </a:lnTo>
                    <a:lnTo>
                      <a:pt x="221" y="900"/>
                    </a:lnTo>
                    <a:lnTo>
                      <a:pt x="224" y="901"/>
                    </a:lnTo>
                    <a:lnTo>
                      <a:pt x="224" y="901"/>
                    </a:lnTo>
                    <a:lnTo>
                      <a:pt x="225" y="900"/>
                    </a:lnTo>
                    <a:lnTo>
                      <a:pt x="227" y="900"/>
                    </a:lnTo>
                    <a:lnTo>
                      <a:pt x="233" y="902"/>
                    </a:lnTo>
                    <a:lnTo>
                      <a:pt x="234" y="900"/>
                    </a:lnTo>
                    <a:lnTo>
                      <a:pt x="235" y="900"/>
                    </a:lnTo>
                    <a:lnTo>
                      <a:pt x="238" y="901"/>
                    </a:lnTo>
                    <a:lnTo>
                      <a:pt x="238" y="900"/>
                    </a:lnTo>
                    <a:lnTo>
                      <a:pt x="238" y="899"/>
                    </a:lnTo>
                    <a:lnTo>
                      <a:pt x="238" y="899"/>
                    </a:lnTo>
                    <a:lnTo>
                      <a:pt x="244" y="899"/>
                    </a:lnTo>
                    <a:lnTo>
                      <a:pt x="271" y="868"/>
                    </a:lnTo>
                    <a:lnTo>
                      <a:pt x="272" y="867"/>
                    </a:lnTo>
                    <a:lnTo>
                      <a:pt x="274" y="866"/>
                    </a:lnTo>
                    <a:lnTo>
                      <a:pt x="275" y="864"/>
                    </a:lnTo>
                    <a:lnTo>
                      <a:pt x="278" y="854"/>
                    </a:lnTo>
                    <a:lnTo>
                      <a:pt x="273" y="854"/>
                    </a:lnTo>
                    <a:lnTo>
                      <a:pt x="278" y="854"/>
                    </a:lnTo>
                    <a:lnTo>
                      <a:pt x="278" y="850"/>
                    </a:lnTo>
                    <a:lnTo>
                      <a:pt x="278" y="851"/>
                    </a:lnTo>
                    <a:lnTo>
                      <a:pt x="277" y="851"/>
                    </a:lnTo>
                    <a:lnTo>
                      <a:pt x="275" y="849"/>
                    </a:lnTo>
                    <a:lnTo>
                      <a:pt x="275" y="849"/>
                    </a:lnTo>
                    <a:lnTo>
                      <a:pt x="278" y="846"/>
                    </a:lnTo>
                    <a:lnTo>
                      <a:pt x="289" y="841"/>
                    </a:lnTo>
                    <a:lnTo>
                      <a:pt x="291" y="838"/>
                    </a:lnTo>
                    <a:lnTo>
                      <a:pt x="292" y="837"/>
                    </a:lnTo>
                    <a:lnTo>
                      <a:pt x="291" y="837"/>
                    </a:lnTo>
                    <a:lnTo>
                      <a:pt x="290" y="838"/>
                    </a:lnTo>
                    <a:lnTo>
                      <a:pt x="290" y="837"/>
                    </a:lnTo>
                    <a:lnTo>
                      <a:pt x="292" y="826"/>
                    </a:lnTo>
                    <a:lnTo>
                      <a:pt x="292" y="826"/>
                    </a:lnTo>
                    <a:lnTo>
                      <a:pt x="291" y="826"/>
                    </a:lnTo>
                    <a:lnTo>
                      <a:pt x="289" y="820"/>
                    </a:lnTo>
                    <a:lnTo>
                      <a:pt x="289" y="819"/>
                    </a:lnTo>
                    <a:lnTo>
                      <a:pt x="289" y="819"/>
                    </a:lnTo>
                    <a:lnTo>
                      <a:pt x="289" y="819"/>
                    </a:lnTo>
                    <a:lnTo>
                      <a:pt x="287" y="817"/>
                    </a:lnTo>
                    <a:lnTo>
                      <a:pt x="287" y="816"/>
                    </a:lnTo>
                    <a:lnTo>
                      <a:pt x="287" y="813"/>
                    </a:lnTo>
                    <a:lnTo>
                      <a:pt x="289" y="813"/>
                    </a:lnTo>
                    <a:lnTo>
                      <a:pt x="293" y="808"/>
                    </a:lnTo>
                    <a:lnTo>
                      <a:pt x="294" y="808"/>
                    </a:lnTo>
                    <a:lnTo>
                      <a:pt x="295" y="806"/>
                    </a:lnTo>
                    <a:lnTo>
                      <a:pt x="295" y="807"/>
                    </a:lnTo>
                    <a:lnTo>
                      <a:pt x="296" y="807"/>
                    </a:lnTo>
                    <a:lnTo>
                      <a:pt x="298" y="804"/>
                    </a:lnTo>
                    <a:lnTo>
                      <a:pt x="297" y="804"/>
                    </a:lnTo>
                    <a:lnTo>
                      <a:pt x="298" y="804"/>
                    </a:lnTo>
                    <a:lnTo>
                      <a:pt x="299" y="803"/>
                    </a:lnTo>
                    <a:lnTo>
                      <a:pt x="300" y="803"/>
                    </a:lnTo>
                    <a:lnTo>
                      <a:pt x="300" y="802"/>
                    </a:lnTo>
                    <a:lnTo>
                      <a:pt x="308" y="797"/>
                    </a:lnTo>
                    <a:lnTo>
                      <a:pt x="310" y="797"/>
                    </a:lnTo>
                    <a:lnTo>
                      <a:pt x="311" y="797"/>
                    </a:lnTo>
                    <a:lnTo>
                      <a:pt x="311" y="795"/>
                    </a:lnTo>
                    <a:lnTo>
                      <a:pt x="315" y="794"/>
                    </a:lnTo>
                    <a:lnTo>
                      <a:pt x="315" y="793"/>
                    </a:lnTo>
                    <a:lnTo>
                      <a:pt x="315" y="792"/>
                    </a:lnTo>
                    <a:lnTo>
                      <a:pt x="316" y="791"/>
                    </a:lnTo>
                    <a:lnTo>
                      <a:pt x="317" y="790"/>
                    </a:lnTo>
                    <a:lnTo>
                      <a:pt x="318" y="788"/>
                    </a:lnTo>
                    <a:lnTo>
                      <a:pt x="319" y="788"/>
                    </a:lnTo>
                    <a:lnTo>
                      <a:pt x="319" y="786"/>
                    </a:lnTo>
                    <a:lnTo>
                      <a:pt x="318" y="786"/>
                    </a:lnTo>
                    <a:lnTo>
                      <a:pt x="320" y="785"/>
                    </a:lnTo>
                    <a:lnTo>
                      <a:pt x="321" y="783"/>
                    </a:lnTo>
                    <a:lnTo>
                      <a:pt x="321" y="783"/>
                    </a:lnTo>
                    <a:lnTo>
                      <a:pt x="320" y="782"/>
                    </a:lnTo>
                    <a:lnTo>
                      <a:pt x="319" y="782"/>
                    </a:lnTo>
                    <a:lnTo>
                      <a:pt x="320" y="781"/>
                    </a:lnTo>
                    <a:lnTo>
                      <a:pt x="320" y="780"/>
                    </a:lnTo>
                    <a:lnTo>
                      <a:pt x="319" y="781"/>
                    </a:lnTo>
                    <a:lnTo>
                      <a:pt x="319" y="780"/>
                    </a:lnTo>
                    <a:lnTo>
                      <a:pt x="319" y="779"/>
                    </a:lnTo>
                    <a:lnTo>
                      <a:pt x="319" y="774"/>
                    </a:lnTo>
                    <a:lnTo>
                      <a:pt x="318" y="774"/>
                    </a:lnTo>
                    <a:lnTo>
                      <a:pt x="318" y="773"/>
                    </a:lnTo>
                    <a:lnTo>
                      <a:pt x="319" y="772"/>
                    </a:lnTo>
                    <a:lnTo>
                      <a:pt x="318" y="767"/>
                    </a:lnTo>
                    <a:lnTo>
                      <a:pt x="321" y="762"/>
                    </a:lnTo>
                    <a:lnTo>
                      <a:pt x="321" y="761"/>
                    </a:lnTo>
                    <a:lnTo>
                      <a:pt x="321" y="761"/>
                    </a:lnTo>
                    <a:lnTo>
                      <a:pt x="321" y="760"/>
                    </a:lnTo>
                    <a:lnTo>
                      <a:pt x="320" y="760"/>
                    </a:lnTo>
                    <a:lnTo>
                      <a:pt x="318" y="761"/>
                    </a:lnTo>
                    <a:lnTo>
                      <a:pt x="320" y="760"/>
                    </a:lnTo>
                    <a:lnTo>
                      <a:pt x="320" y="759"/>
                    </a:lnTo>
                    <a:lnTo>
                      <a:pt x="319" y="759"/>
                    </a:lnTo>
                    <a:lnTo>
                      <a:pt x="319" y="759"/>
                    </a:lnTo>
                    <a:lnTo>
                      <a:pt x="318" y="758"/>
                    </a:lnTo>
                    <a:lnTo>
                      <a:pt x="318" y="757"/>
                    </a:lnTo>
                    <a:lnTo>
                      <a:pt x="316" y="757"/>
                    </a:lnTo>
                    <a:lnTo>
                      <a:pt x="316" y="756"/>
                    </a:lnTo>
                    <a:lnTo>
                      <a:pt x="316" y="756"/>
                    </a:lnTo>
                    <a:lnTo>
                      <a:pt x="316" y="755"/>
                    </a:lnTo>
                    <a:lnTo>
                      <a:pt x="316" y="754"/>
                    </a:lnTo>
                    <a:lnTo>
                      <a:pt x="315" y="754"/>
                    </a:lnTo>
                    <a:lnTo>
                      <a:pt x="315" y="754"/>
                    </a:lnTo>
                    <a:lnTo>
                      <a:pt x="315" y="753"/>
                    </a:lnTo>
                    <a:lnTo>
                      <a:pt x="314" y="750"/>
                    </a:lnTo>
                    <a:lnTo>
                      <a:pt x="315" y="750"/>
                    </a:lnTo>
                    <a:lnTo>
                      <a:pt x="315" y="750"/>
                    </a:lnTo>
                    <a:lnTo>
                      <a:pt x="314" y="750"/>
                    </a:lnTo>
                    <a:lnTo>
                      <a:pt x="313" y="747"/>
                    </a:lnTo>
                    <a:lnTo>
                      <a:pt x="314" y="746"/>
                    </a:lnTo>
                    <a:lnTo>
                      <a:pt x="314" y="746"/>
                    </a:lnTo>
                    <a:lnTo>
                      <a:pt x="314" y="746"/>
                    </a:lnTo>
                    <a:lnTo>
                      <a:pt x="314" y="745"/>
                    </a:lnTo>
                    <a:lnTo>
                      <a:pt x="314" y="745"/>
                    </a:lnTo>
                    <a:lnTo>
                      <a:pt x="314" y="744"/>
                    </a:lnTo>
                    <a:lnTo>
                      <a:pt x="314" y="742"/>
                    </a:lnTo>
                    <a:lnTo>
                      <a:pt x="315" y="742"/>
                    </a:lnTo>
                    <a:lnTo>
                      <a:pt x="315" y="741"/>
                    </a:lnTo>
                    <a:lnTo>
                      <a:pt x="315" y="741"/>
                    </a:lnTo>
                    <a:lnTo>
                      <a:pt x="314" y="739"/>
                    </a:lnTo>
                    <a:lnTo>
                      <a:pt x="311" y="737"/>
                    </a:lnTo>
                    <a:lnTo>
                      <a:pt x="311" y="735"/>
                    </a:lnTo>
                    <a:lnTo>
                      <a:pt x="313" y="727"/>
                    </a:lnTo>
                    <a:lnTo>
                      <a:pt x="315" y="727"/>
                    </a:lnTo>
                    <a:lnTo>
                      <a:pt x="319" y="716"/>
                    </a:lnTo>
                    <a:lnTo>
                      <a:pt x="322" y="715"/>
                    </a:lnTo>
                    <a:lnTo>
                      <a:pt x="322" y="714"/>
                    </a:lnTo>
                    <a:lnTo>
                      <a:pt x="322" y="713"/>
                    </a:lnTo>
                    <a:lnTo>
                      <a:pt x="323" y="713"/>
                    </a:lnTo>
                    <a:lnTo>
                      <a:pt x="324" y="713"/>
                    </a:lnTo>
                    <a:lnTo>
                      <a:pt x="325" y="711"/>
                    </a:lnTo>
                    <a:lnTo>
                      <a:pt x="325" y="711"/>
                    </a:lnTo>
                    <a:lnTo>
                      <a:pt x="331" y="705"/>
                    </a:lnTo>
                    <a:lnTo>
                      <a:pt x="331" y="704"/>
                    </a:lnTo>
                    <a:lnTo>
                      <a:pt x="331" y="704"/>
                    </a:lnTo>
                    <a:lnTo>
                      <a:pt x="332" y="703"/>
                    </a:lnTo>
                    <a:lnTo>
                      <a:pt x="331" y="703"/>
                    </a:lnTo>
                    <a:lnTo>
                      <a:pt x="331" y="703"/>
                    </a:lnTo>
                    <a:lnTo>
                      <a:pt x="331" y="703"/>
                    </a:lnTo>
                    <a:lnTo>
                      <a:pt x="332" y="703"/>
                    </a:lnTo>
                    <a:lnTo>
                      <a:pt x="333" y="703"/>
                    </a:lnTo>
                    <a:lnTo>
                      <a:pt x="345" y="692"/>
                    </a:lnTo>
                    <a:lnTo>
                      <a:pt x="347" y="691"/>
                    </a:lnTo>
                    <a:lnTo>
                      <a:pt x="351" y="688"/>
                    </a:lnTo>
                    <a:lnTo>
                      <a:pt x="352" y="686"/>
                    </a:lnTo>
                    <a:lnTo>
                      <a:pt x="352" y="686"/>
                    </a:lnTo>
                    <a:lnTo>
                      <a:pt x="359" y="680"/>
                    </a:lnTo>
                    <a:lnTo>
                      <a:pt x="359" y="680"/>
                    </a:lnTo>
                    <a:lnTo>
                      <a:pt x="362" y="676"/>
                    </a:lnTo>
                    <a:lnTo>
                      <a:pt x="362" y="675"/>
                    </a:lnTo>
                    <a:lnTo>
                      <a:pt x="362" y="674"/>
                    </a:lnTo>
                    <a:lnTo>
                      <a:pt x="364" y="673"/>
                    </a:lnTo>
                    <a:lnTo>
                      <a:pt x="365" y="672"/>
                    </a:lnTo>
                    <a:lnTo>
                      <a:pt x="365" y="672"/>
                    </a:lnTo>
                    <a:lnTo>
                      <a:pt x="365" y="672"/>
                    </a:lnTo>
                    <a:lnTo>
                      <a:pt x="365" y="671"/>
                    </a:lnTo>
                    <a:lnTo>
                      <a:pt x="371" y="660"/>
                    </a:lnTo>
                    <a:lnTo>
                      <a:pt x="371" y="659"/>
                    </a:lnTo>
                    <a:lnTo>
                      <a:pt x="371" y="658"/>
                    </a:lnTo>
                    <a:lnTo>
                      <a:pt x="373" y="657"/>
                    </a:lnTo>
                    <a:lnTo>
                      <a:pt x="373" y="657"/>
                    </a:lnTo>
                    <a:lnTo>
                      <a:pt x="375" y="653"/>
                    </a:lnTo>
                    <a:lnTo>
                      <a:pt x="376" y="652"/>
                    </a:lnTo>
                    <a:lnTo>
                      <a:pt x="376" y="651"/>
                    </a:lnTo>
                    <a:lnTo>
                      <a:pt x="376" y="651"/>
                    </a:lnTo>
                    <a:lnTo>
                      <a:pt x="376" y="651"/>
                    </a:lnTo>
                    <a:lnTo>
                      <a:pt x="376" y="645"/>
                    </a:lnTo>
                    <a:lnTo>
                      <a:pt x="376" y="645"/>
                    </a:lnTo>
                    <a:lnTo>
                      <a:pt x="377" y="645"/>
                    </a:lnTo>
                    <a:lnTo>
                      <a:pt x="378" y="645"/>
                    </a:lnTo>
                    <a:lnTo>
                      <a:pt x="379" y="645"/>
                    </a:lnTo>
                    <a:lnTo>
                      <a:pt x="379" y="645"/>
                    </a:lnTo>
                    <a:lnTo>
                      <a:pt x="379" y="645"/>
                    </a:lnTo>
                    <a:lnTo>
                      <a:pt x="379" y="645"/>
                    </a:lnTo>
                    <a:lnTo>
                      <a:pt x="378" y="644"/>
                    </a:lnTo>
                    <a:lnTo>
                      <a:pt x="378" y="644"/>
                    </a:lnTo>
                    <a:lnTo>
                      <a:pt x="378" y="644"/>
                    </a:lnTo>
                    <a:lnTo>
                      <a:pt x="378" y="645"/>
                    </a:lnTo>
                    <a:lnTo>
                      <a:pt x="377" y="645"/>
                    </a:lnTo>
                    <a:lnTo>
                      <a:pt x="377" y="644"/>
                    </a:lnTo>
                    <a:lnTo>
                      <a:pt x="378" y="644"/>
                    </a:lnTo>
                    <a:lnTo>
                      <a:pt x="378" y="644"/>
                    </a:lnTo>
                    <a:lnTo>
                      <a:pt x="378" y="643"/>
                    </a:lnTo>
                    <a:lnTo>
                      <a:pt x="378" y="642"/>
                    </a:lnTo>
                    <a:lnTo>
                      <a:pt x="378" y="641"/>
                    </a:lnTo>
                    <a:lnTo>
                      <a:pt x="378" y="641"/>
                    </a:lnTo>
                    <a:lnTo>
                      <a:pt x="377" y="641"/>
                    </a:lnTo>
                    <a:lnTo>
                      <a:pt x="377" y="640"/>
                    </a:lnTo>
                    <a:lnTo>
                      <a:pt x="378" y="639"/>
                    </a:lnTo>
                    <a:lnTo>
                      <a:pt x="378" y="638"/>
                    </a:lnTo>
                    <a:lnTo>
                      <a:pt x="378" y="637"/>
                    </a:lnTo>
                    <a:lnTo>
                      <a:pt x="379" y="637"/>
                    </a:lnTo>
                    <a:lnTo>
                      <a:pt x="378" y="637"/>
                    </a:lnTo>
                    <a:lnTo>
                      <a:pt x="377" y="637"/>
                    </a:lnTo>
                    <a:lnTo>
                      <a:pt x="376" y="637"/>
                    </a:lnTo>
                    <a:lnTo>
                      <a:pt x="376" y="637"/>
                    </a:lnTo>
                    <a:lnTo>
                      <a:pt x="375" y="637"/>
                    </a:lnTo>
                    <a:lnTo>
                      <a:pt x="374" y="637"/>
                    </a:lnTo>
                    <a:lnTo>
                      <a:pt x="373" y="638"/>
                    </a:lnTo>
                    <a:lnTo>
                      <a:pt x="369" y="639"/>
                    </a:lnTo>
                    <a:lnTo>
                      <a:pt x="369" y="639"/>
                    </a:lnTo>
                    <a:lnTo>
                      <a:pt x="368" y="639"/>
                    </a:lnTo>
                    <a:lnTo>
                      <a:pt x="365" y="640"/>
                    </a:lnTo>
                    <a:lnTo>
                      <a:pt x="364" y="640"/>
                    </a:lnTo>
                    <a:lnTo>
                      <a:pt x="362" y="641"/>
                    </a:lnTo>
                    <a:lnTo>
                      <a:pt x="359" y="641"/>
                    </a:lnTo>
                    <a:lnTo>
                      <a:pt x="358" y="641"/>
                    </a:lnTo>
                    <a:lnTo>
                      <a:pt x="357" y="641"/>
                    </a:lnTo>
                    <a:lnTo>
                      <a:pt x="356" y="641"/>
                    </a:lnTo>
                    <a:lnTo>
                      <a:pt x="356" y="642"/>
                    </a:lnTo>
                    <a:lnTo>
                      <a:pt x="354" y="642"/>
                    </a:lnTo>
                    <a:lnTo>
                      <a:pt x="354" y="643"/>
                    </a:lnTo>
                    <a:lnTo>
                      <a:pt x="352" y="643"/>
                    </a:lnTo>
                    <a:lnTo>
                      <a:pt x="351" y="643"/>
                    </a:lnTo>
                    <a:lnTo>
                      <a:pt x="350" y="643"/>
                    </a:lnTo>
                    <a:lnTo>
                      <a:pt x="350" y="642"/>
                    </a:lnTo>
                    <a:lnTo>
                      <a:pt x="349" y="642"/>
                    </a:lnTo>
                    <a:lnTo>
                      <a:pt x="349" y="642"/>
                    </a:lnTo>
                    <a:lnTo>
                      <a:pt x="348" y="642"/>
                    </a:lnTo>
                    <a:lnTo>
                      <a:pt x="348" y="642"/>
                    </a:lnTo>
                    <a:lnTo>
                      <a:pt x="348" y="643"/>
                    </a:lnTo>
                    <a:lnTo>
                      <a:pt x="344" y="644"/>
                    </a:lnTo>
                    <a:lnTo>
                      <a:pt x="342" y="644"/>
                    </a:lnTo>
                    <a:lnTo>
                      <a:pt x="341" y="644"/>
                    </a:lnTo>
                    <a:lnTo>
                      <a:pt x="340" y="644"/>
                    </a:lnTo>
                    <a:lnTo>
                      <a:pt x="340" y="644"/>
                    </a:lnTo>
                    <a:lnTo>
                      <a:pt x="336" y="639"/>
                    </a:lnTo>
                    <a:lnTo>
                      <a:pt x="335" y="639"/>
                    </a:lnTo>
                    <a:lnTo>
                      <a:pt x="335" y="639"/>
                    </a:lnTo>
                    <a:lnTo>
                      <a:pt x="335" y="638"/>
                    </a:lnTo>
                    <a:lnTo>
                      <a:pt x="334" y="638"/>
                    </a:lnTo>
                    <a:lnTo>
                      <a:pt x="334" y="638"/>
                    </a:lnTo>
                    <a:lnTo>
                      <a:pt x="333" y="638"/>
                    </a:lnTo>
                    <a:lnTo>
                      <a:pt x="333" y="638"/>
                    </a:lnTo>
                    <a:lnTo>
                      <a:pt x="332" y="638"/>
                    </a:lnTo>
                    <a:lnTo>
                      <a:pt x="332" y="639"/>
                    </a:lnTo>
                    <a:lnTo>
                      <a:pt x="332" y="639"/>
                    </a:lnTo>
                    <a:lnTo>
                      <a:pt x="331" y="639"/>
                    </a:lnTo>
                    <a:lnTo>
                      <a:pt x="331" y="638"/>
                    </a:lnTo>
                    <a:lnTo>
                      <a:pt x="331" y="638"/>
                    </a:lnTo>
                    <a:lnTo>
                      <a:pt x="332" y="638"/>
                    </a:lnTo>
                    <a:lnTo>
                      <a:pt x="332" y="638"/>
                    </a:lnTo>
                    <a:lnTo>
                      <a:pt x="332" y="638"/>
                    </a:lnTo>
                    <a:lnTo>
                      <a:pt x="333" y="637"/>
                    </a:lnTo>
                    <a:lnTo>
                      <a:pt x="333" y="637"/>
                    </a:lnTo>
                    <a:lnTo>
                      <a:pt x="333" y="637"/>
                    </a:lnTo>
                    <a:lnTo>
                      <a:pt x="333" y="637"/>
                    </a:lnTo>
                    <a:lnTo>
                      <a:pt x="335" y="636"/>
                    </a:lnTo>
                    <a:lnTo>
                      <a:pt x="336" y="636"/>
                    </a:lnTo>
                    <a:lnTo>
                      <a:pt x="336" y="635"/>
                    </a:lnTo>
                    <a:lnTo>
                      <a:pt x="335" y="633"/>
                    </a:lnTo>
                    <a:lnTo>
                      <a:pt x="335" y="633"/>
                    </a:lnTo>
                    <a:lnTo>
                      <a:pt x="334" y="632"/>
                    </a:lnTo>
                    <a:lnTo>
                      <a:pt x="333" y="632"/>
                    </a:lnTo>
                    <a:lnTo>
                      <a:pt x="333" y="631"/>
                    </a:lnTo>
                    <a:lnTo>
                      <a:pt x="333" y="630"/>
                    </a:lnTo>
                    <a:lnTo>
                      <a:pt x="333" y="631"/>
                    </a:lnTo>
                    <a:lnTo>
                      <a:pt x="332" y="630"/>
                    </a:lnTo>
                    <a:lnTo>
                      <a:pt x="332" y="630"/>
                    </a:lnTo>
                    <a:lnTo>
                      <a:pt x="332" y="630"/>
                    </a:lnTo>
                    <a:lnTo>
                      <a:pt x="332" y="630"/>
                    </a:lnTo>
                    <a:lnTo>
                      <a:pt x="330" y="630"/>
                    </a:lnTo>
                    <a:lnTo>
                      <a:pt x="330" y="629"/>
                    </a:lnTo>
                    <a:lnTo>
                      <a:pt x="329" y="628"/>
                    </a:lnTo>
                    <a:lnTo>
                      <a:pt x="329" y="627"/>
                    </a:lnTo>
                    <a:lnTo>
                      <a:pt x="329" y="627"/>
                    </a:lnTo>
                    <a:lnTo>
                      <a:pt x="329" y="627"/>
                    </a:lnTo>
                    <a:lnTo>
                      <a:pt x="328" y="626"/>
                    </a:lnTo>
                    <a:lnTo>
                      <a:pt x="328" y="626"/>
                    </a:lnTo>
                    <a:lnTo>
                      <a:pt x="328" y="626"/>
                    </a:lnTo>
                    <a:lnTo>
                      <a:pt x="327" y="626"/>
                    </a:lnTo>
                    <a:lnTo>
                      <a:pt x="326" y="625"/>
                    </a:lnTo>
                    <a:lnTo>
                      <a:pt x="326" y="625"/>
                    </a:lnTo>
                    <a:lnTo>
                      <a:pt x="326" y="625"/>
                    </a:lnTo>
                    <a:lnTo>
                      <a:pt x="326" y="625"/>
                    </a:lnTo>
                    <a:lnTo>
                      <a:pt x="324" y="622"/>
                    </a:lnTo>
                    <a:lnTo>
                      <a:pt x="323" y="621"/>
                    </a:lnTo>
                    <a:lnTo>
                      <a:pt x="322" y="621"/>
                    </a:lnTo>
                    <a:lnTo>
                      <a:pt x="322" y="621"/>
                    </a:lnTo>
                    <a:lnTo>
                      <a:pt x="321" y="620"/>
                    </a:lnTo>
                    <a:lnTo>
                      <a:pt x="321" y="620"/>
                    </a:lnTo>
                    <a:lnTo>
                      <a:pt x="320" y="619"/>
                    </a:lnTo>
                    <a:lnTo>
                      <a:pt x="320" y="619"/>
                    </a:lnTo>
                    <a:lnTo>
                      <a:pt x="319" y="619"/>
                    </a:lnTo>
                    <a:lnTo>
                      <a:pt x="319" y="619"/>
                    </a:lnTo>
                    <a:lnTo>
                      <a:pt x="318" y="619"/>
                    </a:lnTo>
                    <a:lnTo>
                      <a:pt x="318" y="619"/>
                    </a:lnTo>
                    <a:lnTo>
                      <a:pt x="318" y="619"/>
                    </a:lnTo>
                    <a:lnTo>
                      <a:pt x="318" y="619"/>
                    </a:lnTo>
                    <a:lnTo>
                      <a:pt x="317" y="618"/>
                    </a:lnTo>
                    <a:lnTo>
                      <a:pt x="317" y="618"/>
                    </a:lnTo>
                    <a:lnTo>
                      <a:pt x="317" y="617"/>
                    </a:lnTo>
                    <a:lnTo>
                      <a:pt x="317" y="617"/>
                    </a:lnTo>
                    <a:lnTo>
                      <a:pt x="317" y="616"/>
                    </a:lnTo>
                    <a:lnTo>
                      <a:pt x="316" y="616"/>
                    </a:lnTo>
                    <a:lnTo>
                      <a:pt x="316" y="616"/>
                    </a:lnTo>
                    <a:lnTo>
                      <a:pt x="315" y="616"/>
                    </a:lnTo>
                    <a:lnTo>
                      <a:pt x="315" y="617"/>
                    </a:lnTo>
                    <a:lnTo>
                      <a:pt x="316" y="618"/>
                    </a:lnTo>
                    <a:lnTo>
                      <a:pt x="316" y="618"/>
                    </a:lnTo>
                    <a:lnTo>
                      <a:pt x="315" y="618"/>
                    </a:lnTo>
                    <a:lnTo>
                      <a:pt x="315" y="618"/>
                    </a:lnTo>
                    <a:lnTo>
                      <a:pt x="315" y="618"/>
                    </a:lnTo>
                    <a:lnTo>
                      <a:pt x="315" y="617"/>
                    </a:lnTo>
                    <a:lnTo>
                      <a:pt x="315" y="617"/>
                    </a:lnTo>
                    <a:lnTo>
                      <a:pt x="315" y="615"/>
                    </a:lnTo>
                    <a:lnTo>
                      <a:pt x="315" y="615"/>
                    </a:lnTo>
                    <a:lnTo>
                      <a:pt x="314" y="615"/>
                    </a:lnTo>
                    <a:lnTo>
                      <a:pt x="314" y="615"/>
                    </a:lnTo>
                    <a:lnTo>
                      <a:pt x="314" y="615"/>
                    </a:lnTo>
                    <a:lnTo>
                      <a:pt x="314" y="615"/>
                    </a:lnTo>
                    <a:lnTo>
                      <a:pt x="314" y="614"/>
                    </a:lnTo>
                    <a:lnTo>
                      <a:pt x="312" y="613"/>
                    </a:lnTo>
                    <a:lnTo>
                      <a:pt x="311" y="604"/>
                    </a:lnTo>
                    <a:lnTo>
                      <a:pt x="309" y="601"/>
                    </a:lnTo>
                    <a:lnTo>
                      <a:pt x="308" y="601"/>
                    </a:lnTo>
                    <a:lnTo>
                      <a:pt x="308" y="601"/>
                    </a:lnTo>
                    <a:lnTo>
                      <a:pt x="307" y="601"/>
                    </a:lnTo>
                    <a:lnTo>
                      <a:pt x="307" y="600"/>
                    </a:lnTo>
                    <a:lnTo>
                      <a:pt x="307" y="600"/>
                    </a:lnTo>
                    <a:lnTo>
                      <a:pt x="306" y="599"/>
                    </a:lnTo>
                    <a:lnTo>
                      <a:pt x="306" y="598"/>
                    </a:lnTo>
                    <a:lnTo>
                      <a:pt x="303" y="597"/>
                    </a:lnTo>
                    <a:lnTo>
                      <a:pt x="302" y="597"/>
                    </a:lnTo>
                    <a:lnTo>
                      <a:pt x="301" y="583"/>
                    </a:lnTo>
                    <a:lnTo>
                      <a:pt x="301" y="583"/>
                    </a:lnTo>
                    <a:lnTo>
                      <a:pt x="301" y="583"/>
                    </a:lnTo>
                    <a:lnTo>
                      <a:pt x="300" y="581"/>
                    </a:lnTo>
                    <a:lnTo>
                      <a:pt x="300" y="579"/>
                    </a:lnTo>
                    <a:lnTo>
                      <a:pt x="298" y="577"/>
                    </a:lnTo>
                    <a:lnTo>
                      <a:pt x="297" y="576"/>
                    </a:lnTo>
                    <a:lnTo>
                      <a:pt x="296" y="575"/>
                    </a:lnTo>
                    <a:lnTo>
                      <a:pt x="293" y="574"/>
                    </a:lnTo>
                    <a:lnTo>
                      <a:pt x="293" y="572"/>
                    </a:lnTo>
                    <a:lnTo>
                      <a:pt x="292" y="571"/>
                    </a:lnTo>
                    <a:lnTo>
                      <a:pt x="292" y="568"/>
                    </a:lnTo>
                    <a:lnTo>
                      <a:pt x="292" y="567"/>
                    </a:lnTo>
                    <a:lnTo>
                      <a:pt x="292" y="567"/>
                    </a:lnTo>
                    <a:lnTo>
                      <a:pt x="292" y="567"/>
                    </a:lnTo>
                    <a:lnTo>
                      <a:pt x="293" y="567"/>
                    </a:lnTo>
                    <a:lnTo>
                      <a:pt x="293" y="567"/>
                    </a:lnTo>
                    <a:lnTo>
                      <a:pt x="293" y="566"/>
                    </a:lnTo>
                    <a:lnTo>
                      <a:pt x="293" y="566"/>
                    </a:lnTo>
                    <a:lnTo>
                      <a:pt x="290" y="564"/>
                    </a:lnTo>
                    <a:lnTo>
                      <a:pt x="281" y="545"/>
                    </a:lnTo>
                    <a:lnTo>
                      <a:pt x="281" y="542"/>
                    </a:lnTo>
                    <a:lnTo>
                      <a:pt x="280" y="542"/>
                    </a:lnTo>
                    <a:lnTo>
                      <a:pt x="278" y="539"/>
                    </a:lnTo>
                    <a:lnTo>
                      <a:pt x="276" y="535"/>
                    </a:lnTo>
                    <a:lnTo>
                      <a:pt x="276" y="535"/>
                    </a:lnTo>
                    <a:lnTo>
                      <a:pt x="276" y="533"/>
                    </a:lnTo>
                    <a:lnTo>
                      <a:pt x="275" y="532"/>
                    </a:lnTo>
                    <a:lnTo>
                      <a:pt x="275" y="532"/>
                    </a:lnTo>
                    <a:lnTo>
                      <a:pt x="275" y="531"/>
                    </a:lnTo>
                    <a:lnTo>
                      <a:pt x="275" y="531"/>
                    </a:lnTo>
                    <a:lnTo>
                      <a:pt x="275" y="530"/>
                    </a:lnTo>
                    <a:lnTo>
                      <a:pt x="276" y="529"/>
                    </a:lnTo>
                    <a:lnTo>
                      <a:pt x="276" y="530"/>
                    </a:lnTo>
                    <a:lnTo>
                      <a:pt x="276" y="530"/>
                    </a:lnTo>
                    <a:lnTo>
                      <a:pt x="276" y="531"/>
                    </a:lnTo>
                    <a:lnTo>
                      <a:pt x="277" y="532"/>
                    </a:lnTo>
                    <a:lnTo>
                      <a:pt x="279" y="537"/>
                    </a:lnTo>
                    <a:lnTo>
                      <a:pt x="279" y="538"/>
                    </a:lnTo>
                    <a:lnTo>
                      <a:pt x="284" y="543"/>
                    </a:lnTo>
                    <a:lnTo>
                      <a:pt x="285" y="543"/>
                    </a:lnTo>
                    <a:lnTo>
                      <a:pt x="286" y="543"/>
                    </a:lnTo>
                    <a:lnTo>
                      <a:pt x="286" y="542"/>
                    </a:lnTo>
                    <a:lnTo>
                      <a:pt x="286" y="542"/>
                    </a:lnTo>
                    <a:lnTo>
                      <a:pt x="286" y="541"/>
                    </a:lnTo>
                    <a:lnTo>
                      <a:pt x="289" y="534"/>
                    </a:lnTo>
                    <a:lnTo>
                      <a:pt x="289" y="534"/>
                    </a:lnTo>
                    <a:lnTo>
                      <a:pt x="289" y="533"/>
                    </a:lnTo>
                    <a:lnTo>
                      <a:pt x="289" y="534"/>
                    </a:lnTo>
                    <a:lnTo>
                      <a:pt x="295" y="535"/>
                    </a:lnTo>
                    <a:lnTo>
                      <a:pt x="289" y="534"/>
                    </a:lnTo>
                    <a:lnTo>
                      <a:pt x="289" y="533"/>
                    </a:lnTo>
                    <a:lnTo>
                      <a:pt x="289" y="535"/>
                    </a:lnTo>
                    <a:lnTo>
                      <a:pt x="289" y="535"/>
                    </a:lnTo>
                    <a:lnTo>
                      <a:pt x="288" y="539"/>
                    </a:lnTo>
                    <a:lnTo>
                      <a:pt x="287" y="542"/>
                    </a:lnTo>
                    <a:lnTo>
                      <a:pt x="287" y="541"/>
                    </a:lnTo>
                    <a:lnTo>
                      <a:pt x="288" y="541"/>
                    </a:lnTo>
                    <a:lnTo>
                      <a:pt x="288" y="541"/>
                    </a:lnTo>
                    <a:lnTo>
                      <a:pt x="289" y="541"/>
                    </a:lnTo>
                    <a:lnTo>
                      <a:pt x="290" y="542"/>
                    </a:lnTo>
                    <a:lnTo>
                      <a:pt x="293" y="547"/>
                    </a:lnTo>
                    <a:lnTo>
                      <a:pt x="293" y="547"/>
                    </a:lnTo>
                    <a:lnTo>
                      <a:pt x="294" y="549"/>
                    </a:lnTo>
                    <a:lnTo>
                      <a:pt x="295" y="550"/>
                    </a:lnTo>
                    <a:lnTo>
                      <a:pt x="296" y="550"/>
                    </a:lnTo>
                    <a:lnTo>
                      <a:pt x="296" y="553"/>
                    </a:lnTo>
                    <a:lnTo>
                      <a:pt x="298" y="554"/>
                    </a:lnTo>
                    <a:lnTo>
                      <a:pt x="298" y="555"/>
                    </a:lnTo>
                    <a:lnTo>
                      <a:pt x="298" y="556"/>
                    </a:lnTo>
                    <a:lnTo>
                      <a:pt x="299" y="556"/>
                    </a:lnTo>
                    <a:lnTo>
                      <a:pt x="301" y="561"/>
                    </a:lnTo>
                    <a:lnTo>
                      <a:pt x="301" y="561"/>
                    </a:lnTo>
                    <a:lnTo>
                      <a:pt x="301" y="562"/>
                    </a:lnTo>
                    <a:lnTo>
                      <a:pt x="302" y="564"/>
                    </a:lnTo>
                    <a:lnTo>
                      <a:pt x="303" y="564"/>
                    </a:lnTo>
                    <a:lnTo>
                      <a:pt x="303" y="564"/>
                    </a:lnTo>
                    <a:lnTo>
                      <a:pt x="304" y="564"/>
                    </a:lnTo>
                    <a:lnTo>
                      <a:pt x="304" y="564"/>
                    </a:lnTo>
                    <a:lnTo>
                      <a:pt x="305" y="564"/>
                    </a:lnTo>
                    <a:lnTo>
                      <a:pt x="305" y="565"/>
                    </a:lnTo>
                    <a:lnTo>
                      <a:pt x="305" y="565"/>
                    </a:lnTo>
                    <a:lnTo>
                      <a:pt x="307" y="568"/>
                    </a:lnTo>
                    <a:lnTo>
                      <a:pt x="311" y="573"/>
                    </a:lnTo>
                    <a:lnTo>
                      <a:pt x="311" y="574"/>
                    </a:lnTo>
                    <a:lnTo>
                      <a:pt x="311" y="576"/>
                    </a:lnTo>
                    <a:lnTo>
                      <a:pt x="311" y="578"/>
                    </a:lnTo>
                    <a:lnTo>
                      <a:pt x="311" y="579"/>
                    </a:lnTo>
                    <a:lnTo>
                      <a:pt x="311" y="579"/>
                    </a:lnTo>
                    <a:lnTo>
                      <a:pt x="311" y="579"/>
                    </a:lnTo>
                    <a:lnTo>
                      <a:pt x="313" y="586"/>
                    </a:lnTo>
                    <a:lnTo>
                      <a:pt x="315" y="587"/>
                    </a:lnTo>
                    <a:lnTo>
                      <a:pt x="316" y="588"/>
                    </a:lnTo>
                    <a:lnTo>
                      <a:pt x="317" y="588"/>
                    </a:lnTo>
                    <a:lnTo>
                      <a:pt x="319" y="590"/>
                    </a:lnTo>
                    <a:lnTo>
                      <a:pt x="322" y="595"/>
                    </a:lnTo>
                    <a:lnTo>
                      <a:pt x="322" y="596"/>
                    </a:lnTo>
                    <a:lnTo>
                      <a:pt x="323" y="597"/>
                    </a:lnTo>
                    <a:lnTo>
                      <a:pt x="324" y="598"/>
                    </a:lnTo>
                    <a:lnTo>
                      <a:pt x="326" y="602"/>
                    </a:lnTo>
                    <a:lnTo>
                      <a:pt x="327" y="603"/>
                    </a:lnTo>
                    <a:lnTo>
                      <a:pt x="329" y="604"/>
                    </a:lnTo>
                    <a:lnTo>
                      <a:pt x="329" y="606"/>
                    </a:lnTo>
                    <a:lnTo>
                      <a:pt x="330" y="607"/>
                    </a:lnTo>
                    <a:lnTo>
                      <a:pt x="330" y="607"/>
                    </a:lnTo>
                    <a:lnTo>
                      <a:pt x="332" y="609"/>
                    </a:lnTo>
                    <a:lnTo>
                      <a:pt x="332" y="610"/>
                    </a:lnTo>
                    <a:lnTo>
                      <a:pt x="332" y="611"/>
                    </a:lnTo>
                    <a:lnTo>
                      <a:pt x="332" y="611"/>
                    </a:lnTo>
                    <a:lnTo>
                      <a:pt x="332" y="611"/>
                    </a:lnTo>
                    <a:lnTo>
                      <a:pt x="332" y="614"/>
                    </a:lnTo>
                    <a:lnTo>
                      <a:pt x="332" y="614"/>
                    </a:lnTo>
                    <a:lnTo>
                      <a:pt x="332" y="615"/>
                    </a:lnTo>
                    <a:lnTo>
                      <a:pt x="332" y="615"/>
                    </a:lnTo>
                    <a:lnTo>
                      <a:pt x="332" y="616"/>
                    </a:lnTo>
                    <a:lnTo>
                      <a:pt x="332" y="616"/>
                    </a:lnTo>
                    <a:lnTo>
                      <a:pt x="332" y="617"/>
                    </a:lnTo>
                    <a:lnTo>
                      <a:pt x="332" y="617"/>
                    </a:lnTo>
                    <a:lnTo>
                      <a:pt x="331" y="617"/>
                    </a:lnTo>
                    <a:lnTo>
                      <a:pt x="332" y="617"/>
                    </a:lnTo>
                    <a:lnTo>
                      <a:pt x="333" y="619"/>
                    </a:lnTo>
                    <a:lnTo>
                      <a:pt x="334" y="625"/>
                    </a:lnTo>
                    <a:lnTo>
                      <a:pt x="334" y="626"/>
                    </a:lnTo>
                    <a:lnTo>
                      <a:pt x="335" y="629"/>
                    </a:lnTo>
                    <a:lnTo>
                      <a:pt x="336" y="630"/>
                    </a:lnTo>
                    <a:lnTo>
                      <a:pt x="336" y="632"/>
                    </a:lnTo>
                    <a:lnTo>
                      <a:pt x="337" y="632"/>
                    </a:lnTo>
                    <a:lnTo>
                      <a:pt x="338" y="632"/>
                    </a:lnTo>
                    <a:lnTo>
                      <a:pt x="339" y="632"/>
                    </a:lnTo>
                    <a:lnTo>
                      <a:pt x="340" y="632"/>
                    </a:lnTo>
                    <a:lnTo>
                      <a:pt x="341" y="632"/>
                    </a:lnTo>
                    <a:lnTo>
                      <a:pt x="344" y="632"/>
                    </a:lnTo>
                    <a:lnTo>
                      <a:pt x="347" y="630"/>
                    </a:lnTo>
                    <a:lnTo>
                      <a:pt x="347" y="629"/>
                    </a:lnTo>
                    <a:lnTo>
                      <a:pt x="349" y="628"/>
                    </a:lnTo>
                    <a:lnTo>
                      <a:pt x="352" y="628"/>
                    </a:lnTo>
                    <a:lnTo>
                      <a:pt x="353" y="628"/>
                    </a:lnTo>
                    <a:lnTo>
                      <a:pt x="354" y="628"/>
                    </a:lnTo>
                    <a:lnTo>
                      <a:pt x="358" y="626"/>
                    </a:lnTo>
                    <a:lnTo>
                      <a:pt x="358" y="626"/>
                    </a:lnTo>
                    <a:lnTo>
                      <a:pt x="360" y="625"/>
                    </a:lnTo>
                    <a:lnTo>
                      <a:pt x="364" y="625"/>
                    </a:lnTo>
                    <a:lnTo>
                      <a:pt x="364" y="625"/>
                    </a:lnTo>
                    <a:lnTo>
                      <a:pt x="366" y="623"/>
                    </a:lnTo>
                    <a:lnTo>
                      <a:pt x="367" y="622"/>
                    </a:lnTo>
                    <a:lnTo>
                      <a:pt x="380" y="617"/>
                    </a:lnTo>
                    <a:lnTo>
                      <a:pt x="381" y="616"/>
                    </a:lnTo>
                    <a:lnTo>
                      <a:pt x="383" y="615"/>
                    </a:lnTo>
                    <a:lnTo>
                      <a:pt x="384" y="615"/>
                    </a:lnTo>
                    <a:lnTo>
                      <a:pt x="384" y="615"/>
                    </a:lnTo>
                    <a:lnTo>
                      <a:pt x="384" y="615"/>
                    </a:lnTo>
                    <a:lnTo>
                      <a:pt x="384" y="615"/>
                    </a:lnTo>
                    <a:lnTo>
                      <a:pt x="384" y="614"/>
                    </a:lnTo>
                    <a:lnTo>
                      <a:pt x="385" y="612"/>
                    </a:lnTo>
                    <a:lnTo>
                      <a:pt x="386" y="612"/>
                    </a:lnTo>
                    <a:lnTo>
                      <a:pt x="388" y="610"/>
                    </a:lnTo>
                    <a:lnTo>
                      <a:pt x="394" y="608"/>
                    </a:lnTo>
                    <a:lnTo>
                      <a:pt x="398" y="608"/>
                    </a:lnTo>
                    <a:lnTo>
                      <a:pt x="398" y="608"/>
                    </a:lnTo>
                    <a:lnTo>
                      <a:pt x="399" y="608"/>
                    </a:lnTo>
                    <a:lnTo>
                      <a:pt x="400" y="607"/>
                    </a:lnTo>
                    <a:lnTo>
                      <a:pt x="401" y="606"/>
                    </a:lnTo>
                    <a:lnTo>
                      <a:pt x="401" y="604"/>
                    </a:lnTo>
                    <a:lnTo>
                      <a:pt x="402" y="603"/>
                    </a:lnTo>
                    <a:lnTo>
                      <a:pt x="406" y="602"/>
                    </a:lnTo>
                    <a:lnTo>
                      <a:pt x="407" y="602"/>
                    </a:lnTo>
                    <a:lnTo>
                      <a:pt x="408" y="601"/>
                    </a:lnTo>
                    <a:lnTo>
                      <a:pt x="409" y="598"/>
                    </a:lnTo>
                    <a:lnTo>
                      <a:pt x="409" y="597"/>
                    </a:lnTo>
                    <a:lnTo>
                      <a:pt x="410" y="597"/>
                    </a:lnTo>
                    <a:lnTo>
                      <a:pt x="411" y="597"/>
                    </a:lnTo>
                    <a:lnTo>
                      <a:pt x="411" y="596"/>
                    </a:lnTo>
                    <a:lnTo>
                      <a:pt x="412" y="596"/>
                    </a:lnTo>
                    <a:lnTo>
                      <a:pt x="414" y="596"/>
                    </a:lnTo>
                    <a:lnTo>
                      <a:pt x="415" y="596"/>
                    </a:lnTo>
                    <a:lnTo>
                      <a:pt x="415" y="595"/>
                    </a:lnTo>
                    <a:lnTo>
                      <a:pt x="415" y="594"/>
                    </a:lnTo>
                    <a:lnTo>
                      <a:pt x="414" y="593"/>
                    </a:lnTo>
                    <a:lnTo>
                      <a:pt x="414" y="592"/>
                    </a:lnTo>
                    <a:lnTo>
                      <a:pt x="414" y="590"/>
                    </a:lnTo>
                    <a:lnTo>
                      <a:pt x="414" y="590"/>
                    </a:lnTo>
                    <a:lnTo>
                      <a:pt x="416" y="587"/>
                    </a:lnTo>
                    <a:lnTo>
                      <a:pt x="417" y="586"/>
                    </a:lnTo>
                    <a:lnTo>
                      <a:pt x="417" y="587"/>
                    </a:lnTo>
                    <a:lnTo>
                      <a:pt x="417" y="587"/>
                    </a:lnTo>
                    <a:lnTo>
                      <a:pt x="417" y="588"/>
                    </a:lnTo>
                    <a:lnTo>
                      <a:pt x="418" y="588"/>
                    </a:lnTo>
                    <a:lnTo>
                      <a:pt x="419" y="587"/>
                    </a:lnTo>
                    <a:lnTo>
                      <a:pt x="421" y="583"/>
                    </a:lnTo>
                    <a:lnTo>
                      <a:pt x="423" y="582"/>
                    </a:lnTo>
                    <a:lnTo>
                      <a:pt x="425" y="578"/>
                    </a:lnTo>
                    <a:lnTo>
                      <a:pt x="426" y="575"/>
                    </a:lnTo>
                    <a:lnTo>
                      <a:pt x="425" y="575"/>
                    </a:lnTo>
                    <a:lnTo>
                      <a:pt x="425" y="575"/>
                    </a:lnTo>
                    <a:lnTo>
                      <a:pt x="425" y="575"/>
                    </a:lnTo>
                    <a:lnTo>
                      <a:pt x="423" y="575"/>
                    </a:lnTo>
                    <a:lnTo>
                      <a:pt x="423" y="574"/>
                    </a:lnTo>
                    <a:lnTo>
                      <a:pt x="422" y="572"/>
                    </a:lnTo>
                    <a:lnTo>
                      <a:pt x="421" y="572"/>
                    </a:lnTo>
                    <a:lnTo>
                      <a:pt x="421" y="571"/>
                    </a:lnTo>
                    <a:lnTo>
                      <a:pt x="420" y="569"/>
                    </a:lnTo>
                    <a:lnTo>
                      <a:pt x="419" y="568"/>
                    </a:lnTo>
                    <a:lnTo>
                      <a:pt x="418" y="568"/>
                    </a:lnTo>
                    <a:lnTo>
                      <a:pt x="416" y="568"/>
                    </a:lnTo>
                    <a:lnTo>
                      <a:pt x="414" y="568"/>
                    </a:lnTo>
                    <a:lnTo>
                      <a:pt x="412" y="567"/>
                    </a:lnTo>
                    <a:lnTo>
                      <a:pt x="410" y="565"/>
                    </a:lnTo>
                    <a:lnTo>
                      <a:pt x="409" y="565"/>
                    </a:lnTo>
                    <a:lnTo>
                      <a:pt x="408" y="564"/>
                    </a:lnTo>
                    <a:lnTo>
                      <a:pt x="408" y="563"/>
                    </a:lnTo>
                    <a:lnTo>
                      <a:pt x="407" y="562"/>
                    </a:lnTo>
                    <a:lnTo>
                      <a:pt x="406" y="561"/>
                    </a:lnTo>
                    <a:lnTo>
                      <a:pt x="406" y="557"/>
                    </a:lnTo>
                    <a:lnTo>
                      <a:pt x="406" y="557"/>
                    </a:lnTo>
                    <a:lnTo>
                      <a:pt x="406" y="556"/>
                    </a:lnTo>
                    <a:lnTo>
                      <a:pt x="407" y="555"/>
                    </a:lnTo>
                    <a:lnTo>
                      <a:pt x="407" y="554"/>
                    </a:lnTo>
                    <a:lnTo>
                      <a:pt x="407" y="554"/>
                    </a:lnTo>
                    <a:lnTo>
                      <a:pt x="406" y="553"/>
                    </a:lnTo>
                    <a:lnTo>
                      <a:pt x="407" y="553"/>
                    </a:lnTo>
                    <a:lnTo>
                      <a:pt x="407" y="553"/>
                    </a:lnTo>
                    <a:lnTo>
                      <a:pt x="407" y="553"/>
                    </a:lnTo>
                    <a:lnTo>
                      <a:pt x="406" y="553"/>
                    </a:lnTo>
                    <a:lnTo>
                      <a:pt x="405" y="553"/>
                    </a:lnTo>
                    <a:lnTo>
                      <a:pt x="405" y="554"/>
                    </a:lnTo>
                    <a:lnTo>
                      <a:pt x="405" y="555"/>
                    </a:lnTo>
                    <a:lnTo>
                      <a:pt x="404" y="556"/>
                    </a:lnTo>
                    <a:lnTo>
                      <a:pt x="402" y="557"/>
                    </a:lnTo>
                    <a:lnTo>
                      <a:pt x="402" y="557"/>
                    </a:lnTo>
                    <a:lnTo>
                      <a:pt x="402" y="557"/>
                    </a:lnTo>
                    <a:lnTo>
                      <a:pt x="402" y="557"/>
                    </a:lnTo>
                    <a:lnTo>
                      <a:pt x="402" y="558"/>
                    </a:lnTo>
                    <a:lnTo>
                      <a:pt x="402" y="558"/>
                    </a:lnTo>
                    <a:lnTo>
                      <a:pt x="402" y="558"/>
                    </a:lnTo>
                    <a:lnTo>
                      <a:pt x="402" y="558"/>
                    </a:lnTo>
                    <a:lnTo>
                      <a:pt x="401" y="559"/>
                    </a:lnTo>
                    <a:lnTo>
                      <a:pt x="401" y="559"/>
                    </a:lnTo>
                    <a:lnTo>
                      <a:pt x="400" y="560"/>
                    </a:lnTo>
                    <a:lnTo>
                      <a:pt x="399" y="561"/>
                    </a:lnTo>
                    <a:lnTo>
                      <a:pt x="399" y="561"/>
                    </a:lnTo>
                    <a:lnTo>
                      <a:pt x="398" y="561"/>
                    </a:lnTo>
                    <a:lnTo>
                      <a:pt x="398" y="561"/>
                    </a:lnTo>
                    <a:lnTo>
                      <a:pt x="398" y="562"/>
                    </a:lnTo>
                    <a:lnTo>
                      <a:pt x="398" y="562"/>
                    </a:lnTo>
                    <a:lnTo>
                      <a:pt x="397" y="563"/>
                    </a:lnTo>
                    <a:lnTo>
                      <a:pt x="397" y="563"/>
                    </a:lnTo>
                    <a:lnTo>
                      <a:pt x="397" y="563"/>
                    </a:lnTo>
                    <a:lnTo>
                      <a:pt x="397" y="564"/>
                    </a:lnTo>
                    <a:lnTo>
                      <a:pt x="396" y="564"/>
                    </a:lnTo>
                    <a:lnTo>
                      <a:pt x="396" y="564"/>
                    </a:lnTo>
                    <a:lnTo>
                      <a:pt x="396" y="564"/>
                    </a:lnTo>
                    <a:lnTo>
                      <a:pt x="396" y="564"/>
                    </a:lnTo>
                    <a:lnTo>
                      <a:pt x="396" y="564"/>
                    </a:lnTo>
                    <a:lnTo>
                      <a:pt x="395" y="564"/>
                    </a:lnTo>
                    <a:lnTo>
                      <a:pt x="395" y="564"/>
                    </a:lnTo>
                    <a:lnTo>
                      <a:pt x="394" y="565"/>
                    </a:lnTo>
                    <a:lnTo>
                      <a:pt x="394" y="565"/>
                    </a:lnTo>
                    <a:lnTo>
                      <a:pt x="394" y="566"/>
                    </a:lnTo>
                    <a:lnTo>
                      <a:pt x="391" y="566"/>
                    </a:lnTo>
                    <a:lnTo>
                      <a:pt x="390" y="566"/>
                    </a:lnTo>
                    <a:lnTo>
                      <a:pt x="390" y="566"/>
                    </a:lnTo>
                    <a:lnTo>
                      <a:pt x="389" y="565"/>
                    </a:lnTo>
                    <a:lnTo>
                      <a:pt x="387" y="565"/>
                    </a:lnTo>
                    <a:lnTo>
                      <a:pt x="386" y="566"/>
                    </a:lnTo>
                    <a:lnTo>
                      <a:pt x="385" y="566"/>
                    </a:lnTo>
                    <a:lnTo>
                      <a:pt x="384" y="566"/>
                    </a:lnTo>
                    <a:lnTo>
                      <a:pt x="382" y="566"/>
                    </a:lnTo>
                    <a:lnTo>
                      <a:pt x="381" y="566"/>
                    </a:lnTo>
                    <a:lnTo>
                      <a:pt x="381" y="564"/>
                    </a:lnTo>
                    <a:lnTo>
                      <a:pt x="381" y="564"/>
                    </a:lnTo>
                    <a:lnTo>
                      <a:pt x="380" y="565"/>
                    </a:lnTo>
                    <a:lnTo>
                      <a:pt x="380" y="565"/>
                    </a:lnTo>
                    <a:lnTo>
                      <a:pt x="380" y="564"/>
                    </a:lnTo>
                    <a:lnTo>
                      <a:pt x="380" y="564"/>
                    </a:lnTo>
                    <a:lnTo>
                      <a:pt x="380" y="564"/>
                    </a:lnTo>
                    <a:lnTo>
                      <a:pt x="380" y="564"/>
                    </a:lnTo>
                    <a:lnTo>
                      <a:pt x="380" y="563"/>
                    </a:lnTo>
                    <a:lnTo>
                      <a:pt x="380" y="563"/>
                    </a:lnTo>
                    <a:lnTo>
                      <a:pt x="380" y="562"/>
                    </a:lnTo>
                    <a:lnTo>
                      <a:pt x="377" y="563"/>
                    </a:lnTo>
                    <a:lnTo>
                      <a:pt x="380" y="562"/>
                    </a:lnTo>
                    <a:lnTo>
                      <a:pt x="380" y="562"/>
                    </a:lnTo>
                    <a:lnTo>
                      <a:pt x="380" y="561"/>
                    </a:lnTo>
                    <a:lnTo>
                      <a:pt x="380" y="561"/>
                    </a:lnTo>
                    <a:lnTo>
                      <a:pt x="380" y="561"/>
                    </a:lnTo>
                    <a:lnTo>
                      <a:pt x="380" y="559"/>
                    </a:lnTo>
                    <a:lnTo>
                      <a:pt x="380" y="558"/>
                    </a:lnTo>
                    <a:lnTo>
                      <a:pt x="380" y="557"/>
                    </a:lnTo>
                    <a:lnTo>
                      <a:pt x="380" y="557"/>
                    </a:lnTo>
                    <a:lnTo>
                      <a:pt x="380" y="557"/>
                    </a:lnTo>
                    <a:lnTo>
                      <a:pt x="380" y="556"/>
                    </a:lnTo>
                    <a:lnTo>
                      <a:pt x="380" y="555"/>
                    </a:lnTo>
                    <a:lnTo>
                      <a:pt x="380" y="555"/>
                    </a:lnTo>
                    <a:lnTo>
                      <a:pt x="380" y="555"/>
                    </a:lnTo>
                    <a:lnTo>
                      <a:pt x="380" y="554"/>
                    </a:lnTo>
                    <a:lnTo>
                      <a:pt x="380" y="554"/>
                    </a:lnTo>
                    <a:lnTo>
                      <a:pt x="380" y="554"/>
                    </a:lnTo>
                    <a:lnTo>
                      <a:pt x="379" y="553"/>
                    </a:lnTo>
                    <a:lnTo>
                      <a:pt x="378" y="553"/>
                    </a:lnTo>
                    <a:lnTo>
                      <a:pt x="378" y="553"/>
                    </a:lnTo>
                    <a:lnTo>
                      <a:pt x="377" y="554"/>
                    </a:lnTo>
                    <a:lnTo>
                      <a:pt x="376" y="557"/>
                    </a:lnTo>
                    <a:lnTo>
                      <a:pt x="376" y="557"/>
                    </a:lnTo>
                    <a:lnTo>
                      <a:pt x="376" y="558"/>
                    </a:lnTo>
                    <a:lnTo>
                      <a:pt x="376" y="559"/>
                    </a:lnTo>
                    <a:lnTo>
                      <a:pt x="376" y="559"/>
                    </a:lnTo>
                    <a:lnTo>
                      <a:pt x="376" y="560"/>
                    </a:lnTo>
                    <a:lnTo>
                      <a:pt x="376" y="561"/>
                    </a:lnTo>
                    <a:lnTo>
                      <a:pt x="376" y="561"/>
                    </a:lnTo>
                    <a:lnTo>
                      <a:pt x="376" y="561"/>
                    </a:lnTo>
                    <a:lnTo>
                      <a:pt x="376" y="561"/>
                    </a:lnTo>
                    <a:lnTo>
                      <a:pt x="376" y="562"/>
                    </a:lnTo>
                    <a:lnTo>
                      <a:pt x="376" y="562"/>
                    </a:lnTo>
                    <a:lnTo>
                      <a:pt x="376" y="561"/>
                    </a:lnTo>
                    <a:lnTo>
                      <a:pt x="376" y="561"/>
                    </a:lnTo>
                    <a:lnTo>
                      <a:pt x="376" y="561"/>
                    </a:lnTo>
                    <a:lnTo>
                      <a:pt x="375" y="560"/>
                    </a:lnTo>
                    <a:lnTo>
                      <a:pt x="375" y="558"/>
                    </a:lnTo>
                    <a:lnTo>
                      <a:pt x="373" y="555"/>
                    </a:lnTo>
                    <a:lnTo>
                      <a:pt x="373" y="554"/>
                    </a:lnTo>
                    <a:lnTo>
                      <a:pt x="373" y="553"/>
                    </a:lnTo>
                    <a:lnTo>
                      <a:pt x="373" y="553"/>
                    </a:lnTo>
                    <a:lnTo>
                      <a:pt x="373" y="553"/>
                    </a:lnTo>
                    <a:lnTo>
                      <a:pt x="372" y="551"/>
                    </a:lnTo>
                    <a:lnTo>
                      <a:pt x="372" y="550"/>
                    </a:lnTo>
                    <a:lnTo>
                      <a:pt x="372" y="550"/>
                    </a:lnTo>
                    <a:lnTo>
                      <a:pt x="369" y="547"/>
                    </a:lnTo>
                    <a:lnTo>
                      <a:pt x="368" y="547"/>
                    </a:lnTo>
                    <a:lnTo>
                      <a:pt x="368" y="546"/>
                    </a:lnTo>
                    <a:lnTo>
                      <a:pt x="368" y="546"/>
                    </a:lnTo>
                    <a:lnTo>
                      <a:pt x="368" y="546"/>
                    </a:lnTo>
                    <a:lnTo>
                      <a:pt x="368" y="546"/>
                    </a:lnTo>
                    <a:lnTo>
                      <a:pt x="366" y="544"/>
                    </a:lnTo>
                    <a:lnTo>
                      <a:pt x="365" y="543"/>
                    </a:lnTo>
                    <a:lnTo>
                      <a:pt x="365" y="543"/>
                    </a:lnTo>
                    <a:lnTo>
                      <a:pt x="362" y="539"/>
                    </a:lnTo>
                    <a:lnTo>
                      <a:pt x="362" y="537"/>
                    </a:lnTo>
                    <a:lnTo>
                      <a:pt x="362" y="537"/>
                    </a:lnTo>
                    <a:lnTo>
                      <a:pt x="362" y="534"/>
                    </a:lnTo>
                    <a:lnTo>
                      <a:pt x="361" y="534"/>
                    </a:lnTo>
                    <a:lnTo>
                      <a:pt x="359" y="534"/>
                    </a:lnTo>
                    <a:lnTo>
                      <a:pt x="359" y="533"/>
                    </a:lnTo>
                    <a:lnTo>
                      <a:pt x="361" y="532"/>
                    </a:lnTo>
                    <a:lnTo>
                      <a:pt x="362" y="532"/>
                    </a:lnTo>
                    <a:lnTo>
                      <a:pt x="362" y="531"/>
                    </a:lnTo>
                    <a:lnTo>
                      <a:pt x="362" y="531"/>
                    </a:lnTo>
                    <a:lnTo>
                      <a:pt x="362" y="531"/>
                    </a:lnTo>
                    <a:lnTo>
                      <a:pt x="361" y="530"/>
                    </a:lnTo>
                    <a:lnTo>
                      <a:pt x="361" y="530"/>
                    </a:lnTo>
                    <a:lnTo>
                      <a:pt x="361" y="529"/>
                    </a:lnTo>
                    <a:lnTo>
                      <a:pt x="361" y="529"/>
                    </a:lnTo>
                    <a:lnTo>
                      <a:pt x="362" y="529"/>
                    </a:lnTo>
                    <a:lnTo>
                      <a:pt x="362" y="529"/>
                    </a:lnTo>
                    <a:lnTo>
                      <a:pt x="363" y="530"/>
                    </a:lnTo>
                    <a:lnTo>
                      <a:pt x="364" y="529"/>
                    </a:lnTo>
                    <a:lnTo>
                      <a:pt x="364" y="529"/>
                    </a:lnTo>
                    <a:lnTo>
                      <a:pt x="365" y="528"/>
                    </a:lnTo>
                    <a:lnTo>
                      <a:pt x="365" y="528"/>
                    </a:lnTo>
                    <a:lnTo>
                      <a:pt x="365" y="528"/>
                    </a:lnTo>
                    <a:lnTo>
                      <a:pt x="365" y="527"/>
                    </a:lnTo>
                    <a:lnTo>
                      <a:pt x="365" y="526"/>
                    </a:lnTo>
                    <a:lnTo>
                      <a:pt x="365" y="526"/>
                    </a:lnTo>
                    <a:lnTo>
                      <a:pt x="366" y="526"/>
                    </a:lnTo>
                    <a:lnTo>
                      <a:pt x="367" y="527"/>
                    </a:lnTo>
                    <a:lnTo>
                      <a:pt x="367" y="528"/>
                    </a:lnTo>
                    <a:lnTo>
                      <a:pt x="368" y="528"/>
                    </a:lnTo>
                    <a:lnTo>
                      <a:pt x="369" y="529"/>
                    </a:lnTo>
                    <a:lnTo>
                      <a:pt x="369" y="529"/>
                    </a:lnTo>
                    <a:lnTo>
                      <a:pt x="369" y="530"/>
                    </a:lnTo>
                    <a:lnTo>
                      <a:pt x="369" y="530"/>
                    </a:lnTo>
                    <a:lnTo>
                      <a:pt x="370" y="529"/>
                    </a:lnTo>
                    <a:lnTo>
                      <a:pt x="371" y="528"/>
                    </a:lnTo>
                    <a:lnTo>
                      <a:pt x="372" y="529"/>
                    </a:lnTo>
                    <a:lnTo>
                      <a:pt x="373" y="530"/>
                    </a:lnTo>
                    <a:lnTo>
                      <a:pt x="373" y="531"/>
                    </a:lnTo>
                    <a:lnTo>
                      <a:pt x="373" y="532"/>
                    </a:lnTo>
                    <a:lnTo>
                      <a:pt x="374" y="532"/>
                    </a:lnTo>
                    <a:lnTo>
                      <a:pt x="375" y="535"/>
                    </a:lnTo>
                    <a:lnTo>
                      <a:pt x="377" y="536"/>
                    </a:lnTo>
                    <a:lnTo>
                      <a:pt x="379" y="542"/>
                    </a:lnTo>
                    <a:lnTo>
                      <a:pt x="380" y="543"/>
                    </a:lnTo>
                    <a:lnTo>
                      <a:pt x="381" y="543"/>
                    </a:lnTo>
                    <a:lnTo>
                      <a:pt x="383" y="543"/>
                    </a:lnTo>
                    <a:lnTo>
                      <a:pt x="385" y="545"/>
                    </a:lnTo>
                    <a:lnTo>
                      <a:pt x="386" y="546"/>
                    </a:lnTo>
                    <a:lnTo>
                      <a:pt x="386" y="546"/>
                    </a:lnTo>
                    <a:lnTo>
                      <a:pt x="387" y="547"/>
                    </a:lnTo>
                    <a:lnTo>
                      <a:pt x="391" y="549"/>
                    </a:lnTo>
                    <a:lnTo>
                      <a:pt x="391" y="550"/>
                    </a:lnTo>
                    <a:lnTo>
                      <a:pt x="391" y="550"/>
                    </a:lnTo>
                    <a:lnTo>
                      <a:pt x="391" y="550"/>
                    </a:lnTo>
                    <a:lnTo>
                      <a:pt x="394" y="550"/>
                    </a:lnTo>
                    <a:lnTo>
                      <a:pt x="395" y="550"/>
                    </a:lnTo>
                    <a:lnTo>
                      <a:pt x="396" y="551"/>
                    </a:lnTo>
                    <a:lnTo>
                      <a:pt x="398" y="551"/>
                    </a:lnTo>
                    <a:lnTo>
                      <a:pt x="398" y="551"/>
                    </a:lnTo>
                    <a:lnTo>
                      <a:pt x="400" y="550"/>
                    </a:lnTo>
                    <a:lnTo>
                      <a:pt x="401" y="550"/>
                    </a:lnTo>
                    <a:lnTo>
                      <a:pt x="402" y="550"/>
                    </a:lnTo>
                    <a:lnTo>
                      <a:pt x="402" y="549"/>
                    </a:lnTo>
                    <a:lnTo>
                      <a:pt x="406" y="547"/>
                    </a:lnTo>
                    <a:lnTo>
                      <a:pt x="407" y="547"/>
                    </a:lnTo>
                    <a:lnTo>
                      <a:pt x="410" y="549"/>
                    </a:lnTo>
                    <a:lnTo>
                      <a:pt x="413" y="556"/>
                    </a:lnTo>
                    <a:lnTo>
                      <a:pt x="420" y="557"/>
                    </a:lnTo>
                    <a:lnTo>
                      <a:pt x="422" y="558"/>
                    </a:lnTo>
                    <a:lnTo>
                      <a:pt x="422" y="557"/>
                    </a:lnTo>
                    <a:lnTo>
                      <a:pt x="423" y="557"/>
                    </a:lnTo>
                    <a:lnTo>
                      <a:pt x="429" y="558"/>
                    </a:lnTo>
                    <a:lnTo>
                      <a:pt x="430" y="558"/>
                    </a:lnTo>
                    <a:lnTo>
                      <a:pt x="431" y="559"/>
                    </a:lnTo>
                    <a:lnTo>
                      <a:pt x="435" y="560"/>
                    </a:lnTo>
                    <a:lnTo>
                      <a:pt x="435" y="560"/>
                    </a:lnTo>
                    <a:lnTo>
                      <a:pt x="436" y="560"/>
                    </a:lnTo>
                    <a:lnTo>
                      <a:pt x="436" y="560"/>
                    </a:lnTo>
                    <a:lnTo>
                      <a:pt x="437" y="561"/>
                    </a:lnTo>
                    <a:lnTo>
                      <a:pt x="437" y="560"/>
                    </a:lnTo>
                    <a:lnTo>
                      <a:pt x="438" y="560"/>
                    </a:lnTo>
                    <a:lnTo>
                      <a:pt x="438" y="559"/>
                    </a:lnTo>
                    <a:lnTo>
                      <a:pt x="439" y="560"/>
                    </a:lnTo>
                    <a:lnTo>
                      <a:pt x="441" y="559"/>
                    </a:lnTo>
                    <a:lnTo>
                      <a:pt x="446" y="559"/>
                    </a:lnTo>
                    <a:lnTo>
                      <a:pt x="447" y="558"/>
                    </a:lnTo>
                    <a:lnTo>
                      <a:pt x="449" y="558"/>
                    </a:lnTo>
                    <a:lnTo>
                      <a:pt x="450" y="559"/>
                    </a:lnTo>
                    <a:lnTo>
                      <a:pt x="452" y="559"/>
                    </a:lnTo>
                    <a:lnTo>
                      <a:pt x="452" y="560"/>
                    </a:lnTo>
                    <a:lnTo>
                      <a:pt x="453" y="558"/>
                    </a:lnTo>
                    <a:lnTo>
                      <a:pt x="456" y="559"/>
                    </a:lnTo>
                    <a:lnTo>
                      <a:pt x="457" y="558"/>
                    </a:lnTo>
                    <a:lnTo>
                      <a:pt x="462" y="558"/>
                    </a:lnTo>
                    <a:lnTo>
                      <a:pt x="463" y="559"/>
                    </a:lnTo>
                    <a:lnTo>
                      <a:pt x="463" y="559"/>
                    </a:lnTo>
                    <a:lnTo>
                      <a:pt x="463" y="559"/>
                    </a:lnTo>
                    <a:lnTo>
                      <a:pt x="464" y="561"/>
                    </a:lnTo>
                    <a:lnTo>
                      <a:pt x="466" y="562"/>
                    </a:lnTo>
                    <a:lnTo>
                      <a:pt x="466" y="562"/>
                    </a:lnTo>
                    <a:lnTo>
                      <a:pt x="467" y="563"/>
                    </a:lnTo>
                    <a:lnTo>
                      <a:pt x="467" y="566"/>
                    </a:lnTo>
                    <a:lnTo>
                      <a:pt x="468" y="566"/>
                    </a:lnTo>
                    <a:lnTo>
                      <a:pt x="468" y="567"/>
                    </a:lnTo>
                    <a:lnTo>
                      <a:pt x="468" y="568"/>
                    </a:lnTo>
                    <a:lnTo>
                      <a:pt x="470" y="568"/>
                    </a:lnTo>
                    <a:lnTo>
                      <a:pt x="471" y="568"/>
                    </a:lnTo>
                    <a:lnTo>
                      <a:pt x="471" y="568"/>
                    </a:lnTo>
                    <a:lnTo>
                      <a:pt x="471" y="569"/>
                    </a:lnTo>
                    <a:lnTo>
                      <a:pt x="472" y="569"/>
                    </a:lnTo>
                    <a:lnTo>
                      <a:pt x="473" y="570"/>
                    </a:lnTo>
                    <a:lnTo>
                      <a:pt x="475" y="573"/>
                    </a:lnTo>
                    <a:lnTo>
                      <a:pt x="476" y="573"/>
                    </a:lnTo>
                    <a:lnTo>
                      <a:pt x="480" y="573"/>
                    </a:lnTo>
                    <a:lnTo>
                      <a:pt x="483" y="572"/>
                    </a:lnTo>
                    <a:lnTo>
                      <a:pt x="483" y="572"/>
                    </a:lnTo>
                    <a:lnTo>
                      <a:pt x="484" y="572"/>
                    </a:lnTo>
                    <a:lnTo>
                      <a:pt x="484" y="572"/>
                    </a:lnTo>
                    <a:lnTo>
                      <a:pt x="483" y="574"/>
                    </a:lnTo>
                    <a:lnTo>
                      <a:pt x="481" y="575"/>
                    </a:lnTo>
                    <a:lnTo>
                      <a:pt x="478" y="576"/>
                    </a:lnTo>
                    <a:lnTo>
                      <a:pt x="477" y="575"/>
                    </a:lnTo>
                    <a:lnTo>
                      <a:pt x="476" y="576"/>
                    </a:lnTo>
                    <a:lnTo>
                      <a:pt x="476" y="578"/>
                    </a:lnTo>
                    <a:lnTo>
                      <a:pt x="484" y="586"/>
                    </a:lnTo>
                    <a:lnTo>
                      <a:pt x="487" y="586"/>
                    </a:lnTo>
                    <a:lnTo>
                      <a:pt x="489" y="585"/>
                    </a:lnTo>
                    <a:lnTo>
                      <a:pt x="490" y="584"/>
                    </a:lnTo>
                    <a:lnTo>
                      <a:pt x="490" y="584"/>
                    </a:lnTo>
                    <a:lnTo>
                      <a:pt x="492" y="583"/>
                    </a:lnTo>
                    <a:lnTo>
                      <a:pt x="493" y="582"/>
                    </a:lnTo>
                    <a:lnTo>
                      <a:pt x="494" y="576"/>
                    </a:lnTo>
                    <a:lnTo>
                      <a:pt x="494" y="576"/>
                    </a:lnTo>
                    <a:lnTo>
                      <a:pt x="494" y="576"/>
                    </a:lnTo>
                    <a:lnTo>
                      <a:pt x="497" y="576"/>
                    </a:lnTo>
                    <a:lnTo>
                      <a:pt x="497" y="577"/>
                    </a:lnTo>
                    <a:lnTo>
                      <a:pt x="497" y="578"/>
                    </a:lnTo>
                    <a:lnTo>
                      <a:pt x="496" y="578"/>
                    </a:lnTo>
                    <a:lnTo>
                      <a:pt x="496" y="579"/>
                    </a:lnTo>
                    <a:lnTo>
                      <a:pt x="496" y="579"/>
                    </a:lnTo>
                    <a:lnTo>
                      <a:pt x="496" y="580"/>
                    </a:lnTo>
                    <a:lnTo>
                      <a:pt x="496" y="580"/>
                    </a:lnTo>
                    <a:lnTo>
                      <a:pt x="496" y="581"/>
                    </a:lnTo>
                    <a:lnTo>
                      <a:pt x="496" y="582"/>
                    </a:lnTo>
                    <a:lnTo>
                      <a:pt x="496" y="583"/>
                    </a:lnTo>
                    <a:lnTo>
                      <a:pt x="496" y="583"/>
                    </a:lnTo>
                    <a:lnTo>
                      <a:pt x="496" y="583"/>
                    </a:lnTo>
                    <a:lnTo>
                      <a:pt x="496" y="584"/>
                    </a:lnTo>
                    <a:lnTo>
                      <a:pt x="497" y="588"/>
                    </a:lnTo>
                    <a:lnTo>
                      <a:pt x="496" y="590"/>
                    </a:lnTo>
                    <a:lnTo>
                      <a:pt x="496" y="593"/>
                    </a:lnTo>
                    <a:lnTo>
                      <a:pt x="496" y="594"/>
                    </a:lnTo>
                    <a:lnTo>
                      <a:pt x="497" y="596"/>
                    </a:lnTo>
                    <a:lnTo>
                      <a:pt x="497" y="595"/>
                    </a:lnTo>
                    <a:lnTo>
                      <a:pt x="497" y="595"/>
                    </a:lnTo>
                    <a:lnTo>
                      <a:pt x="498" y="595"/>
                    </a:lnTo>
                    <a:lnTo>
                      <a:pt x="498" y="596"/>
                    </a:lnTo>
                    <a:lnTo>
                      <a:pt x="497" y="597"/>
                    </a:lnTo>
                    <a:lnTo>
                      <a:pt x="497" y="599"/>
                    </a:lnTo>
                    <a:lnTo>
                      <a:pt x="498" y="601"/>
                    </a:lnTo>
                    <a:lnTo>
                      <a:pt x="498" y="601"/>
                    </a:lnTo>
                    <a:lnTo>
                      <a:pt x="498" y="602"/>
                    </a:lnTo>
                    <a:lnTo>
                      <a:pt x="498" y="602"/>
                    </a:lnTo>
                    <a:lnTo>
                      <a:pt x="500" y="612"/>
                    </a:lnTo>
                    <a:lnTo>
                      <a:pt x="500" y="612"/>
                    </a:lnTo>
                    <a:lnTo>
                      <a:pt x="501" y="614"/>
                    </a:lnTo>
                    <a:lnTo>
                      <a:pt x="502" y="615"/>
                    </a:lnTo>
                    <a:lnTo>
                      <a:pt x="503" y="616"/>
                    </a:lnTo>
                    <a:lnTo>
                      <a:pt x="503" y="616"/>
                    </a:lnTo>
                    <a:lnTo>
                      <a:pt x="503" y="616"/>
                    </a:lnTo>
                    <a:lnTo>
                      <a:pt x="503" y="616"/>
                    </a:lnTo>
                    <a:lnTo>
                      <a:pt x="503" y="616"/>
                    </a:lnTo>
                    <a:lnTo>
                      <a:pt x="503" y="617"/>
                    </a:lnTo>
                    <a:lnTo>
                      <a:pt x="503" y="619"/>
                    </a:lnTo>
                    <a:lnTo>
                      <a:pt x="504" y="620"/>
                    </a:lnTo>
                    <a:lnTo>
                      <a:pt x="505" y="621"/>
                    </a:lnTo>
                    <a:lnTo>
                      <a:pt x="510" y="634"/>
                    </a:lnTo>
                    <a:lnTo>
                      <a:pt x="514" y="638"/>
                    </a:lnTo>
                    <a:lnTo>
                      <a:pt x="518" y="651"/>
                    </a:lnTo>
                    <a:lnTo>
                      <a:pt x="518" y="651"/>
                    </a:lnTo>
                    <a:lnTo>
                      <a:pt x="522" y="657"/>
                    </a:lnTo>
                    <a:lnTo>
                      <a:pt x="524" y="657"/>
                    </a:lnTo>
                    <a:lnTo>
                      <a:pt x="525" y="656"/>
                    </a:lnTo>
                    <a:lnTo>
                      <a:pt x="525" y="656"/>
                    </a:lnTo>
                    <a:lnTo>
                      <a:pt x="525" y="656"/>
                    </a:lnTo>
                    <a:lnTo>
                      <a:pt x="526" y="655"/>
                    </a:lnTo>
                    <a:lnTo>
                      <a:pt x="526" y="655"/>
                    </a:lnTo>
                    <a:lnTo>
                      <a:pt x="526" y="654"/>
                    </a:lnTo>
                    <a:lnTo>
                      <a:pt x="527" y="652"/>
                    </a:lnTo>
                    <a:lnTo>
                      <a:pt x="529" y="652"/>
                    </a:lnTo>
                    <a:lnTo>
                      <a:pt x="531" y="651"/>
                    </a:lnTo>
                    <a:lnTo>
                      <a:pt x="531" y="649"/>
                    </a:lnTo>
                    <a:lnTo>
                      <a:pt x="533" y="645"/>
                    </a:lnTo>
                    <a:lnTo>
                      <a:pt x="534" y="645"/>
                    </a:lnTo>
                    <a:lnTo>
                      <a:pt x="535" y="645"/>
                    </a:lnTo>
                    <a:lnTo>
                      <a:pt x="536" y="645"/>
                    </a:lnTo>
                    <a:lnTo>
                      <a:pt x="536" y="637"/>
                    </a:lnTo>
                    <a:lnTo>
                      <a:pt x="539" y="630"/>
                    </a:lnTo>
                    <a:lnTo>
                      <a:pt x="538" y="628"/>
                    </a:lnTo>
                    <a:lnTo>
                      <a:pt x="538" y="627"/>
                    </a:lnTo>
                    <a:lnTo>
                      <a:pt x="538" y="627"/>
                    </a:lnTo>
                    <a:lnTo>
                      <a:pt x="537" y="626"/>
                    </a:lnTo>
                    <a:lnTo>
                      <a:pt x="538" y="626"/>
                    </a:lnTo>
                    <a:lnTo>
                      <a:pt x="538" y="626"/>
                    </a:lnTo>
                    <a:lnTo>
                      <a:pt x="537" y="623"/>
                    </a:lnTo>
                    <a:lnTo>
                      <a:pt x="537" y="623"/>
                    </a:lnTo>
                    <a:lnTo>
                      <a:pt x="537" y="621"/>
                    </a:lnTo>
                    <a:lnTo>
                      <a:pt x="537" y="621"/>
                    </a:lnTo>
                    <a:lnTo>
                      <a:pt x="537" y="617"/>
                    </a:lnTo>
                    <a:lnTo>
                      <a:pt x="539" y="615"/>
                    </a:lnTo>
                    <a:lnTo>
                      <a:pt x="540" y="614"/>
                    </a:lnTo>
                    <a:lnTo>
                      <a:pt x="540" y="614"/>
                    </a:lnTo>
                    <a:lnTo>
                      <a:pt x="541" y="615"/>
                    </a:lnTo>
                    <a:lnTo>
                      <a:pt x="542" y="615"/>
                    </a:lnTo>
                    <a:lnTo>
                      <a:pt x="543" y="612"/>
                    </a:lnTo>
                    <a:lnTo>
                      <a:pt x="549" y="610"/>
                    </a:lnTo>
                    <a:lnTo>
                      <a:pt x="549" y="609"/>
                    </a:lnTo>
                    <a:lnTo>
                      <a:pt x="549" y="608"/>
                    </a:lnTo>
                    <a:lnTo>
                      <a:pt x="550" y="608"/>
                    </a:lnTo>
                    <a:lnTo>
                      <a:pt x="559" y="600"/>
                    </a:lnTo>
                    <a:lnTo>
                      <a:pt x="559" y="600"/>
                    </a:lnTo>
                    <a:lnTo>
                      <a:pt x="560" y="600"/>
                    </a:lnTo>
                    <a:lnTo>
                      <a:pt x="564" y="594"/>
                    </a:lnTo>
                    <a:lnTo>
                      <a:pt x="572" y="590"/>
                    </a:lnTo>
                    <a:lnTo>
                      <a:pt x="572" y="590"/>
                    </a:lnTo>
                    <a:lnTo>
                      <a:pt x="574" y="588"/>
                    </a:lnTo>
                    <a:lnTo>
                      <a:pt x="574" y="587"/>
                    </a:lnTo>
                    <a:lnTo>
                      <a:pt x="576" y="586"/>
                    </a:lnTo>
                    <a:lnTo>
                      <a:pt x="575" y="584"/>
                    </a:lnTo>
                    <a:lnTo>
                      <a:pt x="576" y="582"/>
                    </a:lnTo>
                    <a:lnTo>
                      <a:pt x="580" y="579"/>
                    </a:lnTo>
                    <a:lnTo>
                      <a:pt x="581" y="579"/>
                    </a:lnTo>
                    <a:lnTo>
                      <a:pt x="581" y="578"/>
                    </a:lnTo>
                    <a:lnTo>
                      <a:pt x="582" y="578"/>
                    </a:lnTo>
                    <a:lnTo>
                      <a:pt x="582" y="580"/>
                    </a:lnTo>
                    <a:lnTo>
                      <a:pt x="582" y="580"/>
                    </a:lnTo>
                    <a:lnTo>
                      <a:pt x="582" y="580"/>
                    </a:lnTo>
                    <a:lnTo>
                      <a:pt x="582" y="580"/>
                    </a:lnTo>
                    <a:lnTo>
                      <a:pt x="583" y="581"/>
                    </a:lnTo>
                    <a:lnTo>
                      <a:pt x="583" y="581"/>
                    </a:lnTo>
                    <a:lnTo>
                      <a:pt x="584" y="581"/>
                    </a:lnTo>
                    <a:lnTo>
                      <a:pt x="584" y="581"/>
                    </a:lnTo>
                    <a:lnTo>
                      <a:pt x="584" y="580"/>
                    </a:lnTo>
                    <a:lnTo>
                      <a:pt x="584" y="579"/>
                    </a:lnTo>
                    <a:lnTo>
                      <a:pt x="585" y="580"/>
                    </a:lnTo>
                    <a:lnTo>
                      <a:pt x="585" y="581"/>
                    </a:lnTo>
                    <a:lnTo>
                      <a:pt x="586" y="581"/>
                    </a:lnTo>
                    <a:lnTo>
                      <a:pt x="587" y="581"/>
                    </a:lnTo>
                    <a:lnTo>
                      <a:pt x="587" y="580"/>
                    </a:lnTo>
                    <a:lnTo>
                      <a:pt x="587" y="580"/>
                    </a:lnTo>
                    <a:lnTo>
                      <a:pt x="587" y="580"/>
                    </a:lnTo>
                    <a:lnTo>
                      <a:pt x="588" y="580"/>
                    </a:lnTo>
                    <a:lnTo>
                      <a:pt x="588" y="579"/>
                    </a:lnTo>
                    <a:lnTo>
                      <a:pt x="589" y="580"/>
                    </a:lnTo>
                    <a:lnTo>
                      <a:pt x="590" y="579"/>
                    </a:lnTo>
                    <a:lnTo>
                      <a:pt x="590" y="580"/>
                    </a:lnTo>
                    <a:lnTo>
                      <a:pt x="591" y="579"/>
                    </a:lnTo>
                    <a:lnTo>
                      <a:pt x="591" y="579"/>
                    </a:lnTo>
                    <a:lnTo>
                      <a:pt x="592" y="578"/>
                    </a:lnTo>
                    <a:lnTo>
                      <a:pt x="592" y="579"/>
                    </a:lnTo>
                    <a:lnTo>
                      <a:pt x="592" y="576"/>
                    </a:lnTo>
                    <a:lnTo>
                      <a:pt x="592" y="577"/>
                    </a:lnTo>
                    <a:lnTo>
                      <a:pt x="593" y="576"/>
                    </a:lnTo>
                    <a:lnTo>
                      <a:pt x="593" y="575"/>
                    </a:lnTo>
                    <a:lnTo>
                      <a:pt x="592" y="574"/>
                    </a:lnTo>
                    <a:lnTo>
                      <a:pt x="592" y="574"/>
                    </a:lnTo>
                    <a:lnTo>
                      <a:pt x="592" y="573"/>
                    </a:lnTo>
                    <a:lnTo>
                      <a:pt x="592" y="573"/>
                    </a:lnTo>
                    <a:lnTo>
                      <a:pt x="593" y="574"/>
                    </a:lnTo>
                    <a:lnTo>
                      <a:pt x="594" y="574"/>
                    </a:lnTo>
                    <a:lnTo>
                      <a:pt x="596" y="574"/>
                    </a:lnTo>
                    <a:lnTo>
                      <a:pt x="597" y="574"/>
                    </a:lnTo>
                    <a:lnTo>
                      <a:pt x="598" y="577"/>
                    </a:lnTo>
                    <a:lnTo>
                      <a:pt x="601" y="585"/>
                    </a:lnTo>
                    <a:lnTo>
                      <a:pt x="601" y="585"/>
                    </a:lnTo>
                    <a:lnTo>
                      <a:pt x="602" y="587"/>
                    </a:lnTo>
                    <a:lnTo>
                      <a:pt x="603" y="588"/>
                    </a:lnTo>
                    <a:lnTo>
                      <a:pt x="603" y="588"/>
                    </a:lnTo>
                    <a:lnTo>
                      <a:pt x="604" y="589"/>
                    </a:lnTo>
                    <a:lnTo>
                      <a:pt x="605" y="589"/>
                    </a:lnTo>
                    <a:lnTo>
                      <a:pt x="605" y="590"/>
                    </a:lnTo>
                    <a:lnTo>
                      <a:pt x="609" y="592"/>
                    </a:lnTo>
                    <a:lnTo>
                      <a:pt x="609" y="593"/>
                    </a:lnTo>
                    <a:lnTo>
                      <a:pt x="609" y="593"/>
                    </a:lnTo>
                    <a:lnTo>
                      <a:pt x="609" y="593"/>
                    </a:lnTo>
                    <a:lnTo>
                      <a:pt x="609" y="594"/>
                    </a:lnTo>
                    <a:lnTo>
                      <a:pt x="608" y="593"/>
                    </a:lnTo>
                    <a:lnTo>
                      <a:pt x="608" y="594"/>
                    </a:lnTo>
                    <a:lnTo>
                      <a:pt x="609" y="596"/>
                    </a:lnTo>
                    <a:lnTo>
                      <a:pt x="609" y="597"/>
                    </a:lnTo>
                    <a:lnTo>
                      <a:pt x="610" y="595"/>
                    </a:lnTo>
                    <a:lnTo>
                      <a:pt x="612" y="600"/>
                    </a:lnTo>
                    <a:lnTo>
                      <a:pt x="612" y="601"/>
                    </a:lnTo>
                    <a:lnTo>
                      <a:pt x="612" y="601"/>
                    </a:lnTo>
                    <a:lnTo>
                      <a:pt x="613" y="606"/>
                    </a:lnTo>
                    <a:lnTo>
                      <a:pt x="612" y="611"/>
                    </a:lnTo>
                    <a:lnTo>
                      <a:pt x="612" y="613"/>
                    </a:lnTo>
                    <a:lnTo>
                      <a:pt x="612" y="613"/>
                    </a:lnTo>
                    <a:lnTo>
                      <a:pt x="613" y="612"/>
                    </a:lnTo>
                    <a:lnTo>
                      <a:pt x="613" y="613"/>
                    </a:lnTo>
                    <a:lnTo>
                      <a:pt x="613" y="614"/>
                    </a:lnTo>
                    <a:lnTo>
                      <a:pt x="616" y="615"/>
                    </a:lnTo>
                    <a:lnTo>
                      <a:pt x="616" y="614"/>
                    </a:lnTo>
                    <a:lnTo>
                      <a:pt x="616" y="614"/>
                    </a:lnTo>
                    <a:lnTo>
                      <a:pt x="617" y="614"/>
                    </a:lnTo>
                    <a:lnTo>
                      <a:pt x="618" y="615"/>
                    </a:lnTo>
                    <a:lnTo>
                      <a:pt x="625" y="609"/>
                    </a:lnTo>
                    <a:lnTo>
                      <a:pt x="625" y="605"/>
                    </a:lnTo>
                    <a:lnTo>
                      <a:pt x="627" y="608"/>
                    </a:lnTo>
                    <a:lnTo>
                      <a:pt x="627" y="608"/>
                    </a:lnTo>
                    <a:lnTo>
                      <a:pt x="627" y="608"/>
                    </a:lnTo>
                    <a:lnTo>
                      <a:pt x="630" y="610"/>
                    </a:lnTo>
                    <a:lnTo>
                      <a:pt x="630" y="610"/>
                    </a:lnTo>
                    <a:lnTo>
                      <a:pt x="634" y="626"/>
                    </a:lnTo>
                    <a:lnTo>
                      <a:pt x="634" y="626"/>
                    </a:lnTo>
                    <a:lnTo>
                      <a:pt x="634" y="626"/>
                    </a:lnTo>
                    <a:lnTo>
                      <a:pt x="636" y="633"/>
                    </a:lnTo>
                    <a:lnTo>
                      <a:pt x="636" y="634"/>
                    </a:lnTo>
                    <a:lnTo>
                      <a:pt x="636" y="636"/>
                    </a:lnTo>
                    <a:lnTo>
                      <a:pt x="635" y="635"/>
                    </a:lnTo>
                    <a:lnTo>
                      <a:pt x="635" y="636"/>
                    </a:lnTo>
                    <a:lnTo>
                      <a:pt x="637" y="637"/>
                    </a:lnTo>
                    <a:lnTo>
                      <a:pt x="635" y="645"/>
                    </a:lnTo>
                    <a:lnTo>
                      <a:pt x="636" y="646"/>
                    </a:lnTo>
                    <a:lnTo>
                      <a:pt x="636" y="645"/>
                    </a:lnTo>
                    <a:lnTo>
                      <a:pt x="637" y="644"/>
                    </a:lnTo>
                    <a:lnTo>
                      <a:pt x="638" y="642"/>
                    </a:lnTo>
                    <a:lnTo>
                      <a:pt x="638" y="641"/>
                    </a:lnTo>
                    <a:lnTo>
                      <a:pt x="634" y="655"/>
                    </a:lnTo>
                    <a:lnTo>
                      <a:pt x="634" y="657"/>
                    </a:lnTo>
                    <a:lnTo>
                      <a:pt x="636" y="656"/>
                    </a:lnTo>
                    <a:lnTo>
                      <a:pt x="638" y="659"/>
                    </a:lnTo>
                    <a:lnTo>
                      <a:pt x="639" y="659"/>
                    </a:lnTo>
                    <a:lnTo>
                      <a:pt x="641" y="663"/>
                    </a:lnTo>
                    <a:lnTo>
                      <a:pt x="642" y="663"/>
                    </a:lnTo>
                    <a:lnTo>
                      <a:pt x="645" y="666"/>
                    </a:lnTo>
                    <a:lnTo>
                      <a:pt x="645" y="666"/>
                    </a:lnTo>
                    <a:lnTo>
                      <a:pt x="646" y="675"/>
                    </a:lnTo>
                    <a:lnTo>
                      <a:pt x="647" y="675"/>
                    </a:lnTo>
                    <a:lnTo>
                      <a:pt x="647" y="678"/>
                    </a:lnTo>
                    <a:lnTo>
                      <a:pt x="648" y="679"/>
                    </a:lnTo>
                    <a:lnTo>
                      <a:pt x="648" y="680"/>
                    </a:lnTo>
                    <a:lnTo>
                      <a:pt x="651" y="684"/>
                    </a:lnTo>
                    <a:lnTo>
                      <a:pt x="651" y="686"/>
                    </a:lnTo>
                    <a:lnTo>
                      <a:pt x="662" y="694"/>
                    </a:lnTo>
                    <a:lnTo>
                      <a:pt x="663" y="694"/>
                    </a:lnTo>
                    <a:lnTo>
                      <a:pt x="663" y="694"/>
                    </a:lnTo>
                    <a:lnTo>
                      <a:pt x="663" y="694"/>
                    </a:lnTo>
                    <a:lnTo>
                      <a:pt x="663" y="693"/>
                    </a:lnTo>
                    <a:lnTo>
                      <a:pt x="664" y="693"/>
                    </a:lnTo>
                    <a:lnTo>
                      <a:pt x="666" y="693"/>
                    </a:lnTo>
                    <a:lnTo>
                      <a:pt x="667" y="694"/>
                    </a:lnTo>
                    <a:lnTo>
                      <a:pt x="667" y="693"/>
                    </a:lnTo>
                    <a:lnTo>
                      <a:pt x="667" y="692"/>
                    </a:lnTo>
                    <a:lnTo>
                      <a:pt x="665" y="688"/>
                    </a:lnTo>
                    <a:lnTo>
                      <a:pt x="663" y="686"/>
                    </a:lnTo>
                    <a:lnTo>
                      <a:pt x="663" y="674"/>
                    </a:lnTo>
                    <a:lnTo>
                      <a:pt x="660" y="671"/>
                    </a:lnTo>
                    <a:lnTo>
                      <a:pt x="656" y="668"/>
                    </a:lnTo>
                    <a:lnTo>
                      <a:pt x="656" y="668"/>
                    </a:lnTo>
                    <a:lnTo>
                      <a:pt x="652" y="664"/>
                    </a:lnTo>
                    <a:lnTo>
                      <a:pt x="649" y="663"/>
                    </a:lnTo>
                    <a:lnTo>
                      <a:pt x="647" y="662"/>
                    </a:lnTo>
                    <a:lnTo>
                      <a:pt x="647" y="662"/>
                    </a:lnTo>
                    <a:lnTo>
                      <a:pt x="645" y="657"/>
                    </a:lnTo>
                    <a:lnTo>
                      <a:pt x="644" y="655"/>
                    </a:lnTo>
                    <a:lnTo>
                      <a:pt x="643" y="652"/>
                    </a:lnTo>
                    <a:lnTo>
                      <a:pt x="643" y="651"/>
                    </a:lnTo>
                    <a:lnTo>
                      <a:pt x="641" y="651"/>
                    </a:lnTo>
                    <a:lnTo>
                      <a:pt x="641" y="652"/>
                    </a:lnTo>
                    <a:lnTo>
                      <a:pt x="640" y="651"/>
                    </a:lnTo>
                    <a:lnTo>
                      <a:pt x="639" y="651"/>
                    </a:lnTo>
                    <a:lnTo>
                      <a:pt x="639" y="645"/>
                    </a:lnTo>
                    <a:lnTo>
                      <a:pt x="640" y="644"/>
                    </a:lnTo>
                    <a:lnTo>
                      <a:pt x="640" y="643"/>
                    </a:lnTo>
                    <a:lnTo>
                      <a:pt x="640" y="642"/>
                    </a:lnTo>
                    <a:lnTo>
                      <a:pt x="641" y="641"/>
                    </a:lnTo>
                    <a:lnTo>
                      <a:pt x="641" y="641"/>
                    </a:lnTo>
                    <a:lnTo>
                      <a:pt x="643" y="635"/>
                    </a:lnTo>
                    <a:lnTo>
                      <a:pt x="644" y="630"/>
                    </a:lnTo>
                    <a:lnTo>
                      <a:pt x="643" y="627"/>
                    </a:lnTo>
                    <a:lnTo>
                      <a:pt x="645" y="627"/>
                    </a:lnTo>
                    <a:lnTo>
                      <a:pt x="646" y="627"/>
                    </a:lnTo>
                    <a:lnTo>
                      <a:pt x="649" y="627"/>
                    </a:lnTo>
                    <a:lnTo>
                      <a:pt x="649" y="628"/>
                    </a:lnTo>
                    <a:lnTo>
                      <a:pt x="649" y="631"/>
                    </a:lnTo>
                    <a:lnTo>
                      <a:pt x="649" y="632"/>
                    </a:lnTo>
                    <a:lnTo>
                      <a:pt x="649" y="632"/>
                    </a:lnTo>
                    <a:lnTo>
                      <a:pt x="649" y="632"/>
                    </a:lnTo>
                    <a:lnTo>
                      <a:pt x="654" y="632"/>
                    </a:lnTo>
                    <a:lnTo>
                      <a:pt x="656" y="634"/>
                    </a:lnTo>
                    <a:lnTo>
                      <a:pt x="657" y="635"/>
                    </a:lnTo>
                    <a:lnTo>
                      <a:pt x="658" y="635"/>
                    </a:lnTo>
                    <a:lnTo>
                      <a:pt x="658" y="635"/>
                    </a:lnTo>
                    <a:lnTo>
                      <a:pt x="659" y="637"/>
                    </a:lnTo>
                    <a:lnTo>
                      <a:pt x="659" y="637"/>
                    </a:lnTo>
                    <a:lnTo>
                      <a:pt x="659" y="638"/>
                    </a:lnTo>
                    <a:lnTo>
                      <a:pt x="660" y="639"/>
                    </a:lnTo>
                    <a:lnTo>
                      <a:pt x="660" y="640"/>
                    </a:lnTo>
                    <a:lnTo>
                      <a:pt x="660" y="639"/>
                    </a:lnTo>
                    <a:lnTo>
                      <a:pt x="660" y="639"/>
                    </a:lnTo>
                    <a:lnTo>
                      <a:pt x="661" y="642"/>
                    </a:lnTo>
                    <a:lnTo>
                      <a:pt x="662" y="641"/>
                    </a:lnTo>
                    <a:lnTo>
                      <a:pt x="663" y="641"/>
                    </a:lnTo>
                    <a:lnTo>
                      <a:pt x="663" y="641"/>
                    </a:lnTo>
                    <a:lnTo>
                      <a:pt x="663" y="641"/>
                    </a:lnTo>
                    <a:lnTo>
                      <a:pt x="663" y="642"/>
                    </a:lnTo>
                    <a:lnTo>
                      <a:pt x="663" y="643"/>
                    </a:lnTo>
                    <a:lnTo>
                      <a:pt x="663" y="644"/>
                    </a:lnTo>
                    <a:lnTo>
                      <a:pt x="664" y="644"/>
                    </a:lnTo>
                    <a:lnTo>
                      <a:pt x="665" y="644"/>
                    </a:lnTo>
                    <a:lnTo>
                      <a:pt x="667" y="644"/>
                    </a:lnTo>
                    <a:lnTo>
                      <a:pt x="667" y="644"/>
                    </a:lnTo>
                    <a:lnTo>
                      <a:pt x="667" y="644"/>
                    </a:lnTo>
                    <a:lnTo>
                      <a:pt x="668" y="644"/>
                    </a:lnTo>
                    <a:lnTo>
                      <a:pt x="669" y="645"/>
                    </a:lnTo>
                    <a:lnTo>
                      <a:pt x="670" y="646"/>
                    </a:lnTo>
                    <a:lnTo>
                      <a:pt x="671" y="647"/>
                    </a:lnTo>
                    <a:lnTo>
                      <a:pt x="670" y="648"/>
                    </a:lnTo>
                    <a:lnTo>
                      <a:pt x="670" y="651"/>
                    </a:lnTo>
                    <a:lnTo>
                      <a:pt x="670" y="652"/>
                    </a:lnTo>
                    <a:lnTo>
                      <a:pt x="670" y="654"/>
                    </a:lnTo>
                    <a:lnTo>
                      <a:pt x="670" y="654"/>
                    </a:lnTo>
                    <a:lnTo>
                      <a:pt x="670" y="655"/>
                    </a:lnTo>
                    <a:lnTo>
                      <a:pt x="671" y="655"/>
                    </a:lnTo>
                    <a:lnTo>
                      <a:pt x="674" y="652"/>
                    </a:lnTo>
                    <a:lnTo>
                      <a:pt x="676" y="651"/>
                    </a:lnTo>
                    <a:lnTo>
                      <a:pt x="677" y="651"/>
                    </a:lnTo>
                    <a:lnTo>
                      <a:pt x="677" y="650"/>
                    </a:lnTo>
                    <a:lnTo>
                      <a:pt x="677" y="649"/>
                    </a:lnTo>
                    <a:lnTo>
                      <a:pt x="678" y="649"/>
                    </a:lnTo>
                    <a:lnTo>
                      <a:pt x="679" y="649"/>
                    </a:lnTo>
                    <a:lnTo>
                      <a:pt x="679" y="648"/>
                    </a:lnTo>
                    <a:lnTo>
                      <a:pt x="679" y="648"/>
                    </a:lnTo>
                    <a:lnTo>
                      <a:pt x="679" y="647"/>
                    </a:lnTo>
                    <a:lnTo>
                      <a:pt x="680" y="647"/>
                    </a:lnTo>
                    <a:lnTo>
                      <a:pt x="680" y="646"/>
                    </a:lnTo>
                    <a:lnTo>
                      <a:pt x="680" y="646"/>
                    </a:lnTo>
                    <a:lnTo>
                      <a:pt x="680" y="645"/>
                    </a:lnTo>
                    <a:lnTo>
                      <a:pt x="681" y="645"/>
                    </a:lnTo>
                    <a:lnTo>
                      <a:pt x="681" y="644"/>
                    </a:lnTo>
                    <a:lnTo>
                      <a:pt x="682" y="644"/>
                    </a:lnTo>
                    <a:lnTo>
                      <a:pt x="683" y="644"/>
                    </a:lnTo>
                    <a:lnTo>
                      <a:pt x="684" y="644"/>
                    </a:lnTo>
                    <a:lnTo>
                      <a:pt x="687" y="643"/>
                    </a:lnTo>
                    <a:lnTo>
                      <a:pt x="688" y="641"/>
                    </a:lnTo>
                    <a:lnTo>
                      <a:pt x="691" y="641"/>
                    </a:lnTo>
                    <a:lnTo>
                      <a:pt x="692" y="640"/>
                    </a:lnTo>
                    <a:lnTo>
                      <a:pt x="692" y="640"/>
                    </a:lnTo>
                    <a:lnTo>
                      <a:pt x="693" y="638"/>
                    </a:lnTo>
                    <a:lnTo>
                      <a:pt x="694" y="637"/>
                    </a:lnTo>
                    <a:lnTo>
                      <a:pt x="694" y="637"/>
                    </a:lnTo>
                    <a:lnTo>
                      <a:pt x="693" y="637"/>
                    </a:lnTo>
                    <a:lnTo>
                      <a:pt x="694" y="636"/>
                    </a:lnTo>
                    <a:lnTo>
                      <a:pt x="694" y="636"/>
                    </a:lnTo>
                    <a:lnTo>
                      <a:pt x="693" y="633"/>
                    </a:lnTo>
                    <a:lnTo>
                      <a:pt x="693" y="633"/>
                    </a:lnTo>
                    <a:lnTo>
                      <a:pt x="694" y="633"/>
                    </a:lnTo>
                    <a:lnTo>
                      <a:pt x="694" y="632"/>
                    </a:lnTo>
                    <a:lnTo>
                      <a:pt x="694" y="632"/>
                    </a:lnTo>
                    <a:lnTo>
                      <a:pt x="695" y="632"/>
                    </a:lnTo>
                    <a:lnTo>
                      <a:pt x="695" y="630"/>
                    </a:lnTo>
                    <a:lnTo>
                      <a:pt x="694" y="630"/>
                    </a:lnTo>
                    <a:lnTo>
                      <a:pt x="692" y="617"/>
                    </a:lnTo>
                    <a:lnTo>
                      <a:pt x="688" y="614"/>
                    </a:lnTo>
                    <a:lnTo>
                      <a:pt x="688" y="612"/>
                    </a:lnTo>
                    <a:lnTo>
                      <a:pt x="688" y="613"/>
                    </a:lnTo>
                    <a:lnTo>
                      <a:pt x="688" y="613"/>
                    </a:lnTo>
                    <a:lnTo>
                      <a:pt x="688" y="612"/>
                    </a:lnTo>
                    <a:lnTo>
                      <a:pt x="688" y="612"/>
                    </a:lnTo>
                    <a:lnTo>
                      <a:pt x="685" y="611"/>
                    </a:lnTo>
                    <a:lnTo>
                      <a:pt x="678" y="604"/>
                    </a:lnTo>
                    <a:lnTo>
                      <a:pt x="678" y="601"/>
                    </a:lnTo>
                    <a:lnTo>
                      <a:pt x="674" y="598"/>
                    </a:lnTo>
                    <a:lnTo>
                      <a:pt x="674" y="597"/>
                    </a:lnTo>
                    <a:lnTo>
                      <a:pt x="676" y="591"/>
                    </a:lnTo>
                    <a:lnTo>
                      <a:pt x="679" y="588"/>
                    </a:lnTo>
                    <a:lnTo>
                      <a:pt x="679" y="588"/>
                    </a:lnTo>
                    <a:lnTo>
                      <a:pt x="680" y="586"/>
                    </a:lnTo>
                    <a:lnTo>
                      <a:pt x="681" y="585"/>
                    </a:lnTo>
                    <a:lnTo>
                      <a:pt x="683" y="584"/>
                    </a:lnTo>
                    <a:lnTo>
                      <a:pt x="684" y="583"/>
                    </a:lnTo>
                    <a:lnTo>
                      <a:pt x="684" y="582"/>
                    </a:lnTo>
                    <a:lnTo>
                      <a:pt x="686" y="582"/>
                    </a:lnTo>
                    <a:lnTo>
                      <a:pt x="687" y="582"/>
                    </a:lnTo>
                    <a:lnTo>
                      <a:pt x="687" y="582"/>
                    </a:lnTo>
                    <a:lnTo>
                      <a:pt x="687" y="582"/>
                    </a:lnTo>
                    <a:lnTo>
                      <a:pt x="688" y="581"/>
                    </a:lnTo>
                    <a:lnTo>
                      <a:pt x="688" y="582"/>
                    </a:lnTo>
                    <a:lnTo>
                      <a:pt x="688" y="581"/>
                    </a:lnTo>
                    <a:lnTo>
                      <a:pt x="689" y="581"/>
                    </a:lnTo>
                    <a:lnTo>
                      <a:pt x="690" y="580"/>
                    </a:lnTo>
                    <a:lnTo>
                      <a:pt x="690" y="580"/>
                    </a:lnTo>
                    <a:lnTo>
                      <a:pt x="693" y="581"/>
                    </a:lnTo>
                    <a:lnTo>
                      <a:pt x="693" y="582"/>
                    </a:lnTo>
                    <a:lnTo>
                      <a:pt x="694" y="582"/>
                    </a:lnTo>
                    <a:lnTo>
                      <a:pt x="695" y="582"/>
                    </a:lnTo>
                    <a:lnTo>
                      <a:pt x="696" y="581"/>
                    </a:lnTo>
                    <a:lnTo>
                      <a:pt x="697" y="582"/>
                    </a:lnTo>
                    <a:lnTo>
                      <a:pt x="696" y="584"/>
                    </a:lnTo>
                    <a:lnTo>
                      <a:pt x="698" y="588"/>
                    </a:lnTo>
                    <a:lnTo>
                      <a:pt x="699" y="589"/>
                    </a:lnTo>
                    <a:lnTo>
                      <a:pt x="700" y="588"/>
                    </a:lnTo>
                    <a:lnTo>
                      <a:pt x="700" y="586"/>
                    </a:lnTo>
                    <a:lnTo>
                      <a:pt x="699" y="585"/>
                    </a:lnTo>
                    <a:lnTo>
                      <a:pt x="700" y="582"/>
                    </a:lnTo>
                    <a:lnTo>
                      <a:pt x="701" y="582"/>
                    </a:lnTo>
                    <a:lnTo>
                      <a:pt x="703" y="582"/>
                    </a:lnTo>
                    <a:lnTo>
                      <a:pt x="704" y="581"/>
                    </a:lnTo>
                    <a:lnTo>
                      <a:pt x="707" y="581"/>
                    </a:lnTo>
                    <a:lnTo>
                      <a:pt x="708" y="580"/>
                    </a:lnTo>
                    <a:lnTo>
                      <a:pt x="710" y="579"/>
                    </a:lnTo>
                    <a:lnTo>
                      <a:pt x="710" y="580"/>
                    </a:lnTo>
                    <a:lnTo>
                      <a:pt x="710" y="580"/>
                    </a:lnTo>
                    <a:lnTo>
                      <a:pt x="711" y="579"/>
                    </a:lnTo>
                    <a:lnTo>
                      <a:pt x="712" y="579"/>
                    </a:lnTo>
                    <a:lnTo>
                      <a:pt x="714" y="579"/>
                    </a:lnTo>
                    <a:lnTo>
                      <a:pt x="714" y="579"/>
                    </a:lnTo>
                    <a:lnTo>
                      <a:pt x="714" y="579"/>
                    </a:lnTo>
                    <a:lnTo>
                      <a:pt x="714" y="577"/>
                    </a:lnTo>
                    <a:lnTo>
                      <a:pt x="715" y="575"/>
                    </a:lnTo>
                    <a:lnTo>
                      <a:pt x="715" y="575"/>
                    </a:lnTo>
                    <a:lnTo>
                      <a:pt x="717" y="577"/>
                    </a:lnTo>
                    <a:lnTo>
                      <a:pt x="717" y="577"/>
                    </a:lnTo>
                    <a:lnTo>
                      <a:pt x="717" y="577"/>
                    </a:lnTo>
                    <a:lnTo>
                      <a:pt x="717" y="573"/>
                    </a:lnTo>
                    <a:lnTo>
                      <a:pt x="718" y="574"/>
                    </a:lnTo>
                    <a:lnTo>
                      <a:pt x="719" y="575"/>
                    </a:lnTo>
                    <a:lnTo>
                      <a:pt x="720" y="575"/>
                    </a:lnTo>
                    <a:lnTo>
                      <a:pt x="720" y="575"/>
                    </a:lnTo>
                    <a:lnTo>
                      <a:pt x="720" y="575"/>
                    </a:lnTo>
                    <a:lnTo>
                      <a:pt x="720" y="576"/>
                    </a:lnTo>
                    <a:lnTo>
                      <a:pt x="722" y="576"/>
                    </a:lnTo>
                    <a:lnTo>
                      <a:pt x="721" y="575"/>
                    </a:lnTo>
                    <a:lnTo>
                      <a:pt x="721" y="575"/>
                    </a:lnTo>
                    <a:lnTo>
                      <a:pt x="722" y="575"/>
                    </a:lnTo>
                    <a:lnTo>
                      <a:pt x="723" y="575"/>
                    </a:lnTo>
                    <a:lnTo>
                      <a:pt x="723" y="575"/>
                    </a:lnTo>
                    <a:lnTo>
                      <a:pt x="723" y="575"/>
                    </a:lnTo>
                    <a:lnTo>
                      <a:pt x="724" y="575"/>
                    </a:lnTo>
                    <a:lnTo>
                      <a:pt x="724" y="575"/>
                    </a:lnTo>
                    <a:lnTo>
                      <a:pt x="724" y="574"/>
                    </a:lnTo>
                    <a:lnTo>
                      <a:pt x="725" y="574"/>
                    </a:lnTo>
                    <a:lnTo>
                      <a:pt x="725" y="574"/>
                    </a:lnTo>
                    <a:lnTo>
                      <a:pt x="725" y="575"/>
                    </a:lnTo>
                    <a:lnTo>
                      <a:pt x="725" y="575"/>
                    </a:lnTo>
                    <a:lnTo>
                      <a:pt x="726" y="574"/>
                    </a:lnTo>
                    <a:lnTo>
                      <a:pt x="727" y="573"/>
                    </a:lnTo>
                    <a:lnTo>
                      <a:pt x="728" y="574"/>
                    </a:lnTo>
                    <a:lnTo>
                      <a:pt x="728" y="574"/>
                    </a:lnTo>
                    <a:lnTo>
                      <a:pt x="728" y="575"/>
                    </a:lnTo>
                    <a:lnTo>
                      <a:pt x="728" y="574"/>
                    </a:lnTo>
                    <a:lnTo>
                      <a:pt x="729" y="574"/>
                    </a:lnTo>
                    <a:lnTo>
                      <a:pt x="729" y="573"/>
                    </a:lnTo>
                    <a:lnTo>
                      <a:pt x="731" y="574"/>
                    </a:lnTo>
                    <a:lnTo>
                      <a:pt x="735" y="572"/>
                    </a:lnTo>
                    <a:lnTo>
                      <a:pt x="736" y="569"/>
                    </a:lnTo>
                    <a:lnTo>
                      <a:pt x="737" y="569"/>
                    </a:lnTo>
                    <a:lnTo>
                      <a:pt x="738" y="569"/>
                    </a:lnTo>
                    <a:lnTo>
                      <a:pt x="739" y="568"/>
                    </a:lnTo>
                    <a:lnTo>
                      <a:pt x="739" y="568"/>
                    </a:lnTo>
                    <a:lnTo>
                      <a:pt x="739" y="568"/>
                    </a:lnTo>
                    <a:lnTo>
                      <a:pt x="739" y="568"/>
                    </a:lnTo>
                    <a:lnTo>
                      <a:pt x="740" y="567"/>
                    </a:lnTo>
                    <a:lnTo>
                      <a:pt x="740" y="568"/>
                    </a:lnTo>
                    <a:lnTo>
                      <a:pt x="740" y="567"/>
                    </a:lnTo>
                    <a:lnTo>
                      <a:pt x="741" y="567"/>
                    </a:lnTo>
                    <a:lnTo>
                      <a:pt x="743" y="565"/>
                    </a:lnTo>
                    <a:lnTo>
                      <a:pt x="743" y="564"/>
                    </a:lnTo>
                    <a:lnTo>
                      <a:pt x="743" y="564"/>
                    </a:lnTo>
                    <a:lnTo>
                      <a:pt x="743" y="564"/>
                    </a:lnTo>
                    <a:lnTo>
                      <a:pt x="743" y="563"/>
                    </a:lnTo>
                    <a:lnTo>
                      <a:pt x="744" y="563"/>
                    </a:lnTo>
                    <a:lnTo>
                      <a:pt x="746" y="563"/>
                    </a:lnTo>
                    <a:lnTo>
                      <a:pt x="746" y="562"/>
                    </a:lnTo>
                    <a:lnTo>
                      <a:pt x="747" y="561"/>
                    </a:lnTo>
                    <a:lnTo>
                      <a:pt x="747" y="561"/>
                    </a:lnTo>
                    <a:lnTo>
                      <a:pt x="747" y="559"/>
                    </a:lnTo>
                    <a:lnTo>
                      <a:pt x="748" y="559"/>
                    </a:lnTo>
                    <a:lnTo>
                      <a:pt x="749" y="560"/>
                    </a:lnTo>
                    <a:lnTo>
                      <a:pt x="749" y="559"/>
                    </a:lnTo>
                    <a:lnTo>
                      <a:pt x="749" y="558"/>
                    </a:lnTo>
                    <a:lnTo>
                      <a:pt x="749" y="557"/>
                    </a:lnTo>
                    <a:lnTo>
                      <a:pt x="750" y="557"/>
                    </a:lnTo>
                    <a:lnTo>
                      <a:pt x="750" y="558"/>
                    </a:lnTo>
                    <a:lnTo>
                      <a:pt x="750" y="557"/>
                    </a:lnTo>
                    <a:lnTo>
                      <a:pt x="750" y="557"/>
                    </a:lnTo>
                    <a:lnTo>
                      <a:pt x="750" y="556"/>
                    </a:lnTo>
                    <a:lnTo>
                      <a:pt x="750" y="556"/>
                    </a:lnTo>
                    <a:lnTo>
                      <a:pt x="751" y="555"/>
                    </a:lnTo>
                    <a:lnTo>
                      <a:pt x="751" y="554"/>
                    </a:lnTo>
                    <a:lnTo>
                      <a:pt x="751" y="554"/>
                    </a:lnTo>
                    <a:lnTo>
                      <a:pt x="752" y="553"/>
                    </a:lnTo>
                    <a:lnTo>
                      <a:pt x="752" y="552"/>
                    </a:lnTo>
                    <a:lnTo>
                      <a:pt x="751" y="550"/>
                    </a:lnTo>
                    <a:lnTo>
                      <a:pt x="752" y="550"/>
                    </a:lnTo>
                    <a:lnTo>
                      <a:pt x="753" y="550"/>
                    </a:lnTo>
                    <a:lnTo>
                      <a:pt x="753" y="551"/>
                    </a:lnTo>
                    <a:lnTo>
                      <a:pt x="753" y="551"/>
                    </a:lnTo>
                    <a:lnTo>
                      <a:pt x="754" y="550"/>
                    </a:lnTo>
                    <a:lnTo>
                      <a:pt x="754" y="549"/>
                    </a:lnTo>
                    <a:lnTo>
                      <a:pt x="755" y="548"/>
                    </a:lnTo>
                    <a:lnTo>
                      <a:pt x="756" y="546"/>
                    </a:lnTo>
                    <a:lnTo>
                      <a:pt x="757" y="544"/>
                    </a:lnTo>
                    <a:lnTo>
                      <a:pt x="759" y="541"/>
                    </a:lnTo>
                    <a:lnTo>
                      <a:pt x="760" y="540"/>
                    </a:lnTo>
                    <a:lnTo>
                      <a:pt x="761" y="541"/>
                    </a:lnTo>
                    <a:lnTo>
                      <a:pt x="761" y="541"/>
                    </a:lnTo>
                    <a:lnTo>
                      <a:pt x="761" y="540"/>
                    </a:lnTo>
                    <a:lnTo>
                      <a:pt x="761" y="538"/>
                    </a:lnTo>
                    <a:lnTo>
                      <a:pt x="761" y="538"/>
                    </a:lnTo>
                    <a:lnTo>
                      <a:pt x="762" y="536"/>
                    </a:lnTo>
                    <a:lnTo>
                      <a:pt x="761" y="535"/>
                    </a:lnTo>
                    <a:lnTo>
                      <a:pt x="761" y="535"/>
                    </a:lnTo>
                    <a:lnTo>
                      <a:pt x="763" y="535"/>
                    </a:lnTo>
                    <a:lnTo>
                      <a:pt x="763" y="534"/>
                    </a:lnTo>
                    <a:lnTo>
                      <a:pt x="764" y="535"/>
                    </a:lnTo>
                    <a:lnTo>
                      <a:pt x="764" y="532"/>
                    </a:lnTo>
                    <a:lnTo>
                      <a:pt x="762" y="533"/>
                    </a:lnTo>
                    <a:lnTo>
                      <a:pt x="761" y="533"/>
                    </a:lnTo>
                    <a:lnTo>
                      <a:pt x="762" y="532"/>
                    </a:lnTo>
                    <a:lnTo>
                      <a:pt x="765" y="531"/>
                    </a:lnTo>
                    <a:lnTo>
                      <a:pt x="764" y="530"/>
                    </a:lnTo>
                    <a:lnTo>
                      <a:pt x="763" y="530"/>
                    </a:lnTo>
                    <a:lnTo>
                      <a:pt x="762" y="530"/>
                    </a:lnTo>
                    <a:lnTo>
                      <a:pt x="761" y="529"/>
                    </a:lnTo>
                    <a:lnTo>
                      <a:pt x="761" y="528"/>
                    </a:lnTo>
                    <a:lnTo>
                      <a:pt x="760" y="528"/>
                    </a:lnTo>
                    <a:lnTo>
                      <a:pt x="757" y="529"/>
                    </a:lnTo>
                    <a:lnTo>
                      <a:pt x="755" y="528"/>
                    </a:lnTo>
                    <a:lnTo>
                      <a:pt x="754" y="528"/>
                    </a:lnTo>
                    <a:lnTo>
                      <a:pt x="755" y="528"/>
                    </a:lnTo>
                    <a:lnTo>
                      <a:pt x="758" y="528"/>
                    </a:lnTo>
                    <a:lnTo>
                      <a:pt x="759" y="527"/>
                    </a:lnTo>
                    <a:lnTo>
                      <a:pt x="760" y="526"/>
                    </a:lnTo>
                    <a:lnTo>
                      <a:pt x="761" y="525"/>
                    </a:lnTo>
                    <a:lnTo>
                      <a:pt x="762" y="524"/>
                    </a:lnTo>
                    <a:lnTo>
                      <a:pt x="764" y="524"/>
                    </a:lnTo>
                    <a:lnTo>
                      <a:pt x="764" y="524"/>
                    </a:lnTo>
                    <a:lnTo>
                      <a:pt x="762" y="521"/>
                    </a:lnTo>
                    <a:lnTo>
                      <a:pt x="761" y="521"/>
                    </a:lnTo>
                    <a:lnTo>
                      <a:pt x="760" y="519"/>
                    </a:lnTo>
                    <a:lnTo>
                      <a:pt x="759" y="518"/>
                    </a:lnTo>
                    <a:lnTo>
                      <a:pt x="757" y="518"/>
                    </a:lnTo>
                    <a:lnTo>
                      <a:pt x="757" y="517"/>
                    </a:lnTo>
                    <a:lnTo>
                      <a:pt x="757" y="517"/>
                    </a:lnTo>
                    <a:lnTo>
                      <a:pt x="754" y="517"/>
                    </a:lnTo>
                    <a:lnTo>
                      <a:pt x="754" y="517"/>
                    </a:lnTo>
                    <a:lnTo>
                      <a:pt x="757" y="517"/>
                    </a:lnTo>
                    <a:lnTo>
                      <a:pt x="764" y="519"/>
                    </a:lnTo>
                    <a:lnTo>
                      <a:pt x="764" y="519"/>
                    </a:lnTo>
                    <a:lnTo>
                      <a:pt x="761" y="516"/>
                    </a:lnTo>
                    <a:lnTo>
                      <a:pt x="761" y="514"/>
                    </a:lnTo>
                    <a:lnTo>
                      <a:pt x="760" y="513"/>
                    </a:lnTo>
                    <a:lnTo>
                      <a:pt x="758" y="513"/>
                    </a:lnTo>
                    <a:lnTo>
                      <a:pt x="757" y="506"/>
                    </a:lnTo>
                    <a:lnTo>
                      <a:pt x="756" y="504"/>
                    </a:lnTo>
                    <a:lnTo>
                      <a:pt x="755" y="502"/>
                    </a:lnTo>
                    <a:lnTo>
                      <a:pt x="754" y="502"/>
                    </a:lnTo>
                    <a:lnTo>
                      <a:pt x="750" y="499"/>
                    </a:lnTo>
                    <a:lnTo>
                      <a:pt x="749" y="499"/>
                    </a:lnTo>
                    <a:lnTo>
                      <a:pt x="752" y="494"/>
                    </a:lnTo>
                    <a:lnTo>
                      <a:pt x="754" y="492"/>
                    </a:lnTo>
                    <a:lnTo>
                      <a:pt x="754" y="491"/>
                    </a:lnTo>
                    <a:lnTo>
                      <a:pt x="754" y="490"/>
                    </a:lnTo>
                    <a:lnTo>
                      <a:pt x="754" y="489"/>
                    </a:lnTo>
                    <a:lnTo>
                      <a:pt x="756" y="489"/>
                    </a:lnTo>
                    <a:lnTo>
                      <a:pt x="756" y="490"/>
                    </a:lnTo>
                    <a:lnTo>
                      <a:pt x="757" y="490"/>
                    </a:lnTo>
                    <a:lnTo>
                      <a:pt x="757" y="488"/>
                    </a:lnTo>
                    <a:lnTo>
                      <a:pt x="758" y="488"/>
                    </a:lnTo>
                    <a:lnTo>
                      <a:pt x="758" y="488"/>
                    </a:lnTo>
                    <a:lnTo>
                      <a:pt x="758" y="487"/>
                    </a:lnTo>
                    <a:lnTo>
                      <a:pt x="759" y="487"/>
                    </a:lnTo>
                    <a:lnTo>
                      <a:pt x="761" y="486"/>
                    </a:lnTo>
                    <a:lnTo>
                      <a:pt x="763" y="485"/>
                    </a:lnTo>
                    <a:lnTo>
                      <a:pt x="764" y="484"/>
                    </a:lnTo>
                    <a:lnTo>
                      <a:pt x="765" y="484"/>
                    </a:lnTo>
                    <a:lnTo>
                      <a:pt x="765" y="484"/>
                    </a:lnTo>
                    <a:lnTo>
                      <a:pt x="765" y="484"/>
                    </a:lnTo>
                    <a:lnTo>
                      <a:pt x="766" y="484"/>
                    </a:lnTo>
                    <a:lnTo>
                      <a:pt x="766" y="485"/>
                    </a:lnTo>
                    <a:lnTo>
                      <a:pt x="767" y="484"/>
                    </a:lnTo>
                    <a:lnTo>
                      <a:pt x="767" y="484"/>
                    </a:lnTo>
                    <a:lnTo>
                      <a:pt x="768" y="483"/>
                    </a:lnTo>
                    <a:lnTo>
                      <a:pt x="768" y="481"/>
                    </a:lnTo>
                    <a:lnTo>
                      <a:pt x="768" y="481"/>
                    </a:lnTo>
                    <a:lnTo>
                      <a:pt x="766" y="480"/>
                    </a:lnTo>
                    <a:lnTo>
                      <a:pt x="765" y="480"/>
                    </a:lnTo>
                    <a:lnTo>
                      <a:pt x="764" y="480"/>
                    </a:lnTo>
                    <a:lnTo>
                      <a:pt x="762" y="480"/>
                    </a:lnTo>
                    <a:lnTo>
                      <a:pt x="761" y="480"/>
                    </a:lnTo>
                    <a:lnTo>
                      <a:pt x="761" y="480"/>
                    </a:lnTo>
                    <a:lnTo>
                      <a:pt x="758" y="478"/>
                    </a:lnTo>
                    <a:lnTo>
                      <a:pt x="757" y="478"/>
                    </a:lnTo>
                    <a:lnTo>
                      <a:pt x="755" y="480"/>
                    </a:lnTo>
                    <a:lnTo>
                      <a:pt x="754" y="480"/>
                    </a:lnTo>
                    <a:lnTo>
                      <a:pt x="754" y="481"/>
                    </a:lnTo>
                    <a:lnTo>
                      <a:pt x="752" y="483"/>
                    </a:lnTo>
                    <a:lnTo>
                      <a:pt x="751" y="483"/>
                    </a:lnTo>
                    <a:lnTo>
                      <a:pt x="748" y="482"/>
                    </a:lnTo>
                    <a:lnTo>
                      <a:pt x="747" y="481"/>
                    </a:lnTo>
                    <a:lnTo>
                      <a:pt x="747" y="479"/>
                    </a:lnTo>
                    <a:lnTo>
                      <a:pt x="746" y="478"/>
                    </a:lnTo>
                    <a:lnTo>
                      <a:pt x="746" y="477"/>
                    </a:lnTo>
                    <a:lnTo>
                      <a:pt x="745" y="477"/>
                    </a:lnTo>
                    <a:lnTo>
                      <a:pt x="744" y="477"/>
                    </a:lnTo>
                    <a:lnTo>
                      <a:pt x="743" y="477"/>
                    </a:lnTo>
                    <a:lnTo>
                      <a:pt x="743" y="476"/>
                    </a:lnTo>
                    <a:lnTo>
                      <a:pt x="740" y="473"/>
                    </a:lnTo>
                    <a:lnTo>
                      <a:pt x="742" y="470"/>
                    </a:lnTo>
                    <a:lnTo>
                      <a:pt x="743" y="469"/>
                    </a:lnTo>
                    <a:lnTo>
                      <a:pt x="743" y="469"/>
                    </a:lnTo>
                    <a:lnTo>
                      <a:pt x="744" y="470"/>
                    </a:lnTo>
                    <a:lnTo>
                      <a:pt x="748" y="469"/>
                    </a:lnTo>
                    <a:lnTo>
                      <a:pt x="750" y="467"/>
                    </a:lnTo>
                    <a:lnTo>
                      <a:pt x="750" y="464"/>
                    </a:lnTo>
                    <a:lnTo>
                      <a:pt x="756" y="462"/>
                    </a:lnTo>
                    <a:lnTo>
                      <a:pt x="760" y="456"/>
                    </a:lnTo>
                    <a:lnTo>
                      <a:pt x="761" y="456"/>
                    </a:lnTo>
                    <a:lnTo>
                      <a:pt x="763" y="456"/>
                    </a:lnTo>
                    <a:lnTo>
                      <a:pt x="764" y="455"/>
                    </a:lnTo>
                    <a:lnTo>
                      <a:pt x="764" y="456"/>
                    </a:lnTo>
                    <a:lnTo>
                      <a:pt x="765" y="457"/>
                    </a:lnTo>
                    <a:lnTo>
                      <a:pt x="765" y="459"/>
                    </a:lnTo>
                    <a:lnTo>
                      <a:pt x="766" y="459"/>
                    </a:lnTo>
                    <a:lnTo>
                      <a:pt x="763" y="463"/>
                    </a:lnTo>
                    <a:lnTo>
                      <a:pt x="762" y="464"/>
                    </a:lnTo>
                    <a:lnTo>
                      <a:pt x="761" y="466"/>
                    </a:lnTo>
                    <a:lnTo>
                      <a:pt x="761" y="466"/>
                    </a:lnTo>
                    <a:lnTo>
                      <a:pt x="763" y="467"/>
                    </a:lnTo>
                    <a:lnTo>
                      <a:pt x="762" y="470"/>
                    </a:lnTo>
                    <a:lnTo>
                      <a:pt x="761" y="470"/>
                    </a:lnTo>
                    <a:lnTo>
                      <a:pt x="760" y="471"/>
                    </a:lnTo>
                    <a:lnTo>
                      <a:pt x="761" y="472"/>
                    </a:lnTo>
                    <a:lnTo>
                      <a:pt x="762" y="470"/>
                    </a:lnTo>
                    <a:lnTo>
                      <a:pt x="763" y="470"/>
                    </a:lnTo>
                    <a:lnTo>
                      <a:pt x="764" y="470"/>
                    </a:lnTo>
                    <a:lnTo>
                      <a:pt x="765" y="470"/>
                    </a:lnTo>
                    <a:lnTo>
                      <a:pt x="765" y="468"/>
                    </a:lnTo>
                    <a:lnTo>
                      <a:pt x="767" y="467"/>
                    </a:lnTo>
                    <a:lnTo>
                      <a:pt x="772" y="465"/>
                    </a:lnTo>
                    <a:lnTo>
                      <a:pt x="772" y="464"/>
                    </a:lnTo>
                    <a:lnTo>
                      <a:pt x="772" y="465"/>
                    </a:lnTo>
                    <a:lnTo>
                      <a:pt x="777" y="463"/>
                    </a:lnTo>
                    <a:lnTo>
                      <a:pt x="779" y="465"/>
                    </a:lnTo>
                    <a:lnTo>
                      <a:pt x="779" y="466"/>
                    </a:lnTo>
                    <a:lnTo>
                      <a:pt x="780" y="465"/>
                    </a:lnTo>
                    <a:lnTo>
                      <a:pt x="783" y="466"/>
                    </a:lnTo>
                    <a:lnTo>
                      <a:pt x="783" y="466"/>
                    </a:lnTo>
                    <a:lnTo>
                      <a:pt x="783" y="471"/>
                    </a:lnTo>
                    <a:lnTo>
                      <a:pt x="783" y="472"/>
                    </a:lnTo>
                    <a:lnTo>
                      <a:pt x="783" y="472"/>
                    </a:lnTo>
                    <a:lnTo>
                      <a:pt x="782" y="473"/>
                    </a:lnTo>
                    <a:lnTo>
                      <a:pt x="782" y="473"/>
                    </a:lnTo>
                    <a:lnTo>
                      <a:pt x="781" y="473"/>
                    </a:lnTo>
                    <a:lnTo>
                      <a:pt x="779" y="477"/>
                    </a:lnTo>
                    <a:lnTo>
                      <a:pt x="781" y="477"/>
                    </a:lnTo>
                    <a:lnTo>
                      <a:pt x="783" y="476"/>
                    </a:lnTo>
                    <a:lnTo>
                      <a:pt x="783" y="477"/>
                    </a:lnTo>
                    <a:lnTo>
                      <a:pt x="782" y="477"/>
                    </a:lnTo>
                    <a:lnTo>
                      <a:pt x="781" y="477"/>
                    </a:lnTo>
                    <a:lnTo>
                      <a:pt x="782" y="478"/>
                    </a:lnTo>
                    <a:lnTo>
                      <a:pt x="782" y="477"/>
                    </a:lnTo>
                    <a:lnTo>
                      <a:pt x="783" y="479"/>
                    </a:lnTo>
                    <a:lnTo>
                      <a:pt x="783" y="479"/>
                    </a:lnTo>
                    <a:lnTo>
                      <a:pt x="783" y="479"/>
                    </a:lnTo>
                    <a:lnTo>
                      <a:pt x="784" y="478"/>
                    </a:lnTo>
                    <a:lnTo>
                      <a:pt x="784" y="478"/>
                    </a:lnTo>
                    <a:lnTo>
                      <a:pt x="785" y="477"/>
                    </a:lnTo>
                    <a:lnTo>
                      <a:pt x="784" y="477"/>
                    </a:lnTo>
                    <a:lnTo>
                      <a:pt x="785" y="477"/>
                    </a:lnTo>
                    <a:lnTo>
                      <a:pt x="786" y="477"/>
                    </a:lnTo>
                    <a:lnTo>
                      <a:pt x="786" y="478"/>
                    </a:lnTo>
                    <a:lnTo>
                      <a:pt x="787" y="478"/>
                    </a:lnTo>
                    <a:lnTo>
                      <a:pt x="788" y="478"/>
                    </a:lnTo>
                    <a:lnTo>
                      <a:pt x="789" y="477"/>
                    </a:lnTo>
                    <a:lnTo>
                      <a:pt x="790" y="478"/>
                    </a:lnTo>
                    <a:lnTo>
                      <a:pt x="789" y="478"/>
                    </a:lnTo>
                    <a:lnTo>
                      <a:pt x="789" y="479"/>
                    </a:lnTo>
                    <a:lnTo>
                      <a:pt x="790" y="480"/>
                    </a:lnTo>
                    <a:lnTo>
                      <a:pt x="790" y="480"/>
                    </a:lnTo>
                    <a:lnTo>
                      <a:pt x="790" y="480"/>
                    </a:lnTo>
                    <a:lnTo>
                      <a:pt x="790" y="480"/>
                    </a:lnTo>
                    <a:lnTo>
                      <a:pt x="790" y="481"/>
                    </a:lnTo>
                    <a:lnTo>
                      <a:pt x="790" y="481"/>
                    </a:lnTo>
                    <a:lnTo>
                      <a:pt x="791" y="481"/>
                    </a:lnTo>
                    <a:lnTo>
                      <a:pt x="790" y="482"/>
                    </a:lnTo>
                    <a:lnTo>
                      <a:pt x="790" y="482"/>
                    </a:lnTo>
                    <a:lnTo>
                      <a:pt x="791" y="483"/>
                    </a:lnTo>
                    <a:lnTo>
                      <a:pt x="791" y="484"/>
                    </a:lnTo>
                    <a:lnTo>
                      <a:pt x="791" y="484"/>
                    </a:lnTo>
                    <a:lnTo>
                      <a:pt x="791" y="484"/>
                    </a:lnTo>
                    <a:lnTo>
                      <a:pt x="790" y="484"/>
                    </a:lnTo>
                    <a:lnTo>
                      <a:pt x="789" y="484"/>
                    </a:lnTo>
                    <a:lnTo>
                      <a:pt x="788" y="484"/>
                    </a:lnTo>
                    <a:lnTo>
                      <a:pt x="787" y="485"/>
                    </a:lnTo>
                    <a:lnTo>
                      <a:pt x="787" y="486"/>
                    </a:lnTo>
                    <a:lnTo>
                      <a:pt x="788" y="486"/>
                    </a:lnTo>
                    <a:lnTo>
                      <a:pt x="788" y="488"/>
                    </a:lnTo>
                    <a:lnTo>
                      <a:pt x="789" y="487"/>
                    </a:lnTo>
                    <a:lnTo>
                      <a:pt x="788" y="486"/>
                    </a:lnTo>
                    <a:lnTo>
                      <a:pt x="789" y="486"/>
                    </a:lnTo>
                    <a:lnTo>
                      <a:pt x="790" y="490"/>
                    </a:lnTo>
                    <a:lnTo>
                      <a:pt x="790" y="491"/>
                    </a:lnTo>
                    <a:lnTo>
                      <a:pt x="790" y="491"/>
                    </a:lnTo>
                    <a:lnTo>
                      <a:pt x="790" y="491"/>
                    </a:lnTo>
                    <a:lnTo>
                      <a:pt x="790" y="492"/>
                    </a:lnTo>
                    <a:lnTo>
                      <a:pt x="790" y="493"/>
                    </a:lnTo>
                    <a:lnTo>
                      <a:pt x="790" y="493"/>
                    </a:lnTo>
                    <a:lnTo>
                      <a:pt x="789" y="495"/>
                    </a:lnTo>
                    <a:lnTo>
                      <a:pt x="789" y="496"/>
                    </a:lnTo>
                    <a:lnTo>
                      <a:pt x="788" y="498"/>
                    </a:lnTo>
                    <a:lnTo>
                      <a:pt x="789" y="499"/>
                    </a:lnTo>
                    <a:lnTo>
                      <a:pt x="789" y="498"/>
                    </a:lnTo>
                    <a:lnTo>
                      <a:pt x="790" y="499"/>
                    </a:lnTo>
                    <a:lnTo>
                      <a:pt x="789" y="499"/>
                    </a:lnTo>
                    <a:lnTo>
                      <a:pt x="790" y="500"/>
                    </a:lnTo>
                    <a:lnTo>
                      <a:pt x="788" y="499"/>
                    </a:lnTo>
                    <a:lnTo>
                      <a:pt x="788" y="500"/>
                    </a:lnTo>
                    <a:lnTo>
                      <a:pt x="788" y="501"/>
                    </a:lnTo>
                    <a:lnTo>
                      <a:pt x="788" y="502"/>
                    </a:lnTo>
                    <a:lnTo>
                      <a:pt x="788" y="501"/>
                    </a:lnTo>
                    <a:lnTo>
                      <a:pt x="789" y="501"/>
                    </a:lnTo>
                    <a:lnTo>
                      <a:pt x="790" y="502"/>
                    </a:lnTo>
                    <a:lnTo>
                      <a:pt x="790" y="500"/>
                    </a:lnTo>
                    <a:lnTo>
                      <a:pt x="791" y="501"/>
                    </a:lnTo>
                    <a:lnTo>
                      <a:pt x="791" y="501"/>
                    </a:lnTo>
                    <a:lnTo>
                      <a:pt x="792" y="499"/>
                    </a:lnTo>
                    <a:lnTo>
                      <a:pt x="793" y="499"/>
                    </a:lnTo>
                    <a:lnTo>
                      <a:pt x="794" y="499"/>
                    </a:lnTo>
                    <a:lnTo>
                      <a:pt x="794" y="499"/>
                    </a:lnTo>
                    <a:lnTo>
                      <a:pt x="793" y="500"/>
                    </a:lnTo>
                    <a:lnTo>
                      <a:pt x="794" y="500"/>
                    </a:lnTo>
                    <a:lnTo>
                      <a:pt x="794" y="500"/>
                    </a:lnTo>
                    <a:lnTo>
                      <a:pt x="794" y="500"/>
                    </a:lnTo>
                    <a:lnTo>
                      <a:pt x="794" y="499"/>
                    </a:lnTo>
                    <a:lnTo>
                      <a:pt x="795" y="499"/>
                    </a:lnTo>
                    <a:lnTo>
                      <a:pt x="795" y="499"/>
                    </a:lnTo>
                    <a:lnTo>
                      <a:pt x="796" y="499"/>
                    </a:lnTo>
                    <a:lnTo>
                      <a:pt x="796" y="499"/>
                    </a:lnTo>
                    <a:lnTo>
                      <a:pt x="796" y="498"/>
                    </a:lnTo>
                    <a:lnTo>
                      <a:pt x="797" y="497"/>
                    </a:lnTo>
                    <a:lnTo>
                      <a:pt x="798" y="498"/>
                    </a:lnTo>
                    <a:lnTo>
                      <a:pt x="799" y="498"/>
                    </a:lnTo>
                    <a:lnTo>
                      <a:pt x="799" y="499"/>
                    </a:lnTo>
                    <a:lnTo>
                      <a:pt x="801" y="496"/>
                    </a:lnTo>
                    <a:lnTo>
                      <a:pt x="801" y="496"/>
                    </a:lnTo>
                    <a:lnTo>
                      <a:pt x="804" y="495"/>
                    </a:lnTo>
                    <a:lnTo>
                      <a:pt x="805" y="495"/>
                    </a:lnTo>
                    <a:lnTo>
                      <a:pt x="806" y="490"/>
                    </a:lnTo>
                    <a:lnTo>
                      <a:pt x="805" y="490"/>
                    </a:lnTo>
                    <a:lnTo>
                      <a:pt x="805" y="482"/>
                    </a:lnTo>
                    <a:lnTo>
                      <a:pt x="800" y="473"/>
                    </a:lnTo>
                    <a:lnTo>
                      <a:pt x="800" y="472"/>
                    </a:lnTo>
                    <a:lnTo>
                      <a:pt x="796" y="469"/>
                    </a:lnTo>
                    <a:lnTo>
                      <a:pt x="794" y="468"/>
                    </a:lnTo>
                    <a:lnTo>
                      <a:pt x="794" y="468"/>
                    </a:lnTo>
                    <a:lnTo>
                      <a:pt x="795" y="466"/>
                    </a:lnTo>
                    <a:lnTo>
                      <a:pt x="795" y="467"/>
                    </a:lnTo>
                    <a:lnTo>
                      <a:pt x="795" y="464"/>
                    </a:lnTo>
                    <a:lnTo>
                      <a:pt x="797" y="463"/>
                    </a:lnTo>
                    <a:lnTo>
                      <a:pt x="797" y="462"/>
                    </a:lnTo>
                    <a:lnTo>
                      <a:pt x="800" y="462"/>
                    </a:lnTo>
                    <a:lnTo>
                      <a:pt x="801" y="461"/>
                    </a:lnTo>
                    <a:lnTo>
                      <a:pt x="801" y="461"/>
                    </a:lnTo>
                    <a:lnTo>
                      <a:pt x="805" y="457"/>
                    </a:lnTo>
                    <a:lnTo>
                      <a:pt x="806" y="456"/>
                    </a:lnTo>
                    <a:lnTo>
                      <a:pt x="807" y="456"/>
                    </a:lnTo>
                    <a:lnTo>
                      <a:pt x="807" y="453"/>
                    </a:lnTo>
                    <a:lnTo>
                      <a:pt x="807" y="452"/>
                    </a:lnTo>
                    <a:lnTo>
                      <a:pt x="807" y="451"/>
                    </a:lnTo>
                    <a:lnTo>
                      <a:pt x="811" y="446"/>
                    </a:lnTo>
                    <a:lnTo>
                      <a:pt x="812" y="446"/>
                    </a:lnTo>
                    <a:lnTo>
                      <a:pt x="812" y="446"/>
                    </a:lnTo>
                    <a:lnTo>
                      <a:pt x="812" y="445"/>
                    </a:lnTo>
                    <a:lnTo>
                      <a:pt x="812" y="445"/>
                    </a:lnTo>
                    <a:lnTo>
                      <a:pt x="813" y="444"/>
                    </a:lnTo>
                    <a:lnTo>
                      <a:pt x="813" y="444"/>
                    </a:lnTo>
                    <a:lnTo>
                      <a:pt x="812" y="444"/>
                    </a:lnTo>
                    <a:lnTo>
                      <a:pt x="815" y="444"/>
                    </a:lnTo>
                    <a:lnTo>
                      <a:pt x="816" y="442"/>
                    </a:lnTo>
                    <a:lnTo>
                      <a:pt x="816" y="442"/>
                    </a:lnTo>
                    <a:lnTo>
                      <a:pt x="817" y="441"/>
                    </a:lnTo>
                    <a:lnTo>
                      <a:pt x="818" y="440"/>
                    </a:lnTo>
                    <a:lnTo>
                      <a:pt x="819" y="437"/>
                    </a:lnTo>
                    <a:lnTo>
                      <a:pt x="819" y="438"/>
                    </a:lnTo>
                    <a:lnTo>
                      <a:pt x="820" y="438"/>
                    </a:lnTo>
                    <a:lnTo>
                      <a:pt x="819" y="440"/>
                    </a:lnTo>
                    <a:lnTo>
                      <a:pt x="819" y="440"/>
                    </a:lnTo>
                    <a:lnTo>
                      <a:pt x="822" y="439"/>
                    </a:lnTo>
                    <a:lnTo>
                      <a:pt x="822" y="441"/>
                    </a:lnTo>
                    <a:lnTo>
                      <a:pt x="822" y="441"/>
                    </a:lnTo>
                    <a:lnTo>
                      <a:pt x="823" y="442"/>
                    </a:lnTo>
                    <a:lnTo>
                      <a:pt x="824" y="442"/>
                    </a:lnTo>
                    <a:lnTo>
                      <a:pt x="825" y="442"/>
                    </a:lnTo>
                    <a:lnTo>
                      <a:pt x="826" y="443"/>
                    </a:lnTo>
                    <a:lnTo>
                      <a:pt x="826" y="443"/>
                    </a:lnTo>
                    <a:lnTo>
                      <a:pt x="829" y="442"/>
                    </a:lnTo>
                    <a:lnTo>
                      <a:pt x="830" y="442"/>
                    </a:lnTo>
                    <a:lnTo>
                      <a:pt x="837" y="436"/>
                    </a:lnTo>
                    <a:lnTo>
                      <a:pt x="840" y="433"/>
                    </a:lnTo>
                    <a:lnTo>
                      <a:pt x="840" y="432"/>
                    </a:lnTo>
                    <a:lnTo>
                      <a:pt x="842" y="430"/>
                    </a:lnTo>
                    <a:lnTo>
                      <a:pt x="843" y="429"/>
                    </a:lnTo>
                    <a:lnTo>
                      <a:pt x="863" y="399"/>
                    </a:lnTo>
                    <a:lnTo>
                      <a:pt x="864" y="398"/>
                    </a:lnTo>
                    <a:lnTo>
                      <a:pt x="865" y="397"/>
                    </a:lnTo>
                    <a:lnTo>
                      <a:pt x="866" y="393"/>
                    </a:lnTo>
                    <a:lnTo>
                      <a:pt x="866" y="393"/>
                    </a:lnTo>
                    <a:lnTo>
                      <a:pt x="866" y="389"/>
                    </a:lnTo>
                    <a:lnTo>
                      <a:pt x="866" y="386"/>
                    </a:lnTo>
                    <a:lnTo>
                      <a:pt x="867" y="384"/>
                    </a:lnTo>
                    <a:lnTo>
                      <a:pt x="867" y="383"/>
                    </a:lnTo>
                    <a:lnTo>
                      <a:pt x="866" y="383"/>
                    </a:lnTo>
                    <a:lnTo>
                      <a:pt x="866" y="379"/>
                    </a:lnTo>
                    <a:lnTo>
                      <a:pt x="866" y="377"/>
                    </a:lnTo>
                    <a:lnTo>
                      <a:pt x="867" y="374"/>
                    </a:lnTo>
                    <a:lnTo>
                      <a:pt x="867" y="374"/>
                    </a:lnTo>
                    <a:lnTo>
                      <a:pt x="868" y="373"/>
                    </a:lnTo>
                    <a:lnTo>
                      <a:pt x="868" y="373"/>
                    </a:lnTo>
                    <a:lnTo>
                      <a:pt x="868" y="372"/>
                    </a:lnTo>
                    <a:lnTo>
                      <a:pt x="870" y="370"/>
                    </a:lnTo>
                    <a:lnTo>
                      <a:pt x="870" y="370"/>
                    </a:lnTo>
                    <a:lnTo>
                      <a:pt x="871" y="368"/>
                    </a:lnTo>
                    <a:lnTo>
                      <a:pt x="871" y="367"/>
                    </a:lnTo>
                    <a:lnTo>
                      <a:pt x="872" y="365"/>
                    </a:lnTo>
                    <a:lnTo>
                      <a:pt x="870" y="364"/>
                    </a:lnTo>
                    <a:lnTo>
                      <a:pt x="870" y="361"/>
                    </a:lnTo>
                    <a:lnTo>
                      <a:pt x="870" y="359"/>
                    </a:lnTo>
                    <a:lnTo>
                      <a:pt x="868" y="357"/>
                    </a:lnTo>
                    <a:lnTo>
                      <a:pt x="866" y="357"/>
                    </a:lnTo>
                    <a:lnTo>
                      <a:pt x="865" y="357"/>
                    </a:lnTo>
                    <a:lnTo>
                      <a:pt x="864" y="356"/>
                    </a:lnTo>
                    <a:lnTo>
                      <a:pt x="863" y="357"/>
                    </a:lnTo>
                    <a:lnTo>
                      <a:pt x="863" y="356"/>
                    </a:lnTo>
                    <a:lnTo>
                      <a:pt x="865" y="356"/>
                    </a:lnTo>
                    <a:lnTo>
                      <a:pt x="866" y="357"/>
                    </a:lnTo>
                    <a:lnTo>
                      <a:pt x="867" y="357"/>
                    </a:lnTo>
                    <a:lnTo>
                      <a:pt x="868" y="357"/>
                    </a:lnTo>
                    <a:lnTo>
                      <a:pt x="870" y="358"/>
                    </a:lnTo>
                    <a:lnTo>
                      <a:pt x="870" y="357"/>
                    </a:lnTo>
                    <a:lnTo>
                      <a:pt x="871" y="357"/>
                    </a:lnTo>
                    <a:lnTo>
                      <a:pt x="871" y="355"/>
                    </a:lnTo>
                    <a:lnTo>
                      <a:pt x="870" y="355"/>
                    </a:lnTo>
                    <a:lnTo>
                      <a:pt x="866" y="351"/>
                    </a:lnTo>
                    <a:lnTo>
                      <a:pt x="865" y="350"/>
                    </a:lnTo>
                    <a:lnTo>
                      <a:pt x="865" y="349"/>
                    </a:lnTo>
                    <a:lnTo>
                      <a:pt x="863" y="348"/>
                    </a:lnTo>
                    <a:lnTo>
                      <a:pt x="863" y="347"/>
                    </a:lnTo>
                    <a:lnTo>
                      <a:pt x="863" y="347"/>
                    </a:lnTo>
                    <a:lnTo>
                      <a:pt x="863" y="346"/>
                    </a:lnTo>
                    <a:lnTo>
                      <a:pt x="861" y="346"/>
                    </a:lnTo>
                    <a:lnTo>
                      <a:pt x="859" y="347"/>
                    </a:lnTo>
                    <a:lnTo>
                      <a:pt x="859" y="347"/>
                    </a:lnTo>
                    <a:lnTo>
                      <a:pt x="856" y="346"/>
                    </a:lnTo>
                    <a:lnTo>
                      <a:pt x="856" y="348"/>
                    </a:lnTo>
                    <a:lnTo>
                      <a:pt x="857" y="348"/>
                    </a:lnTo>
                    <a:lnTo>
                      <a:pt x="855" y="353"/>
                    </a:lnTo>
                    <a:lnTo>
                      <a:pt x="855" y="353"/>
                    </a:lnTo>
                    <a:lnTo>
                      <a:pt x="855" y="352"/>
                    </a:lnTo>
                    <a:lnTo>
                      <a:pt x="855" y="350"/>
                    </a:lnTo>
                    <a:lnTo>
                      <a:pt x="855" y="349"/>
                    </a:lnTo>
                    <a:lnTo>
                      <a:pt x="853" y="352"/>
                    </a:lnTo>
                    <a:lnTo>
                      <a:pt x="850" y="353"/>
                    </a:lnTo>
                    <a:lnTo>
                      <a:pt x="848" y="353"/>
                    </a:lnTo>
                    <a:lnTo>
                      <a:pt x="848" y="353"/>
                    </a:lnTo>
                    <a:lnTo>
                      <a:pt x="849" y="352"/>
                    </a:lnTo>
                    <a:lnTo>
                      <a:pt x="851" y="350"/>
                    </a:lnTo>
                    <a:lnTo>
                      <a:pt x="851" y="349"/>
                    </a:lnTo>
                    <a:lnTo>
                      <a:pt x="849" y="349"/>
                    </a:lnTo>
                    <a:lnTo>
                      <a:pt x="849" y="348"/>
                    </a:lnTo>
                    <a:lnTo>
                      <a:pt x="850" y="348"/>
                    </a:lnTo>
                    <a:lnTo>
                      <a:pt x="851" y="346"/>
                    </a:lnTo>
                    <a:lnTo>
                      <a:pt x="851" y="346"/>
                    </a:lnTo>
                    <a:lnTo>
                      <a:pt x="849" y="346"/>
                    </a:lnTo>
                    <a:lnTo>
                      <a:pt x="848" y="347"/>
                    </a:lnTo>
                    <a:lnTo>
                      <a:pt x="848" y="348"/>
                    </a:lnTo>
                    <a:lnTo>
                      <a:pt x="848" y="349"/>
                    </a:lnTo>
                    <a:lnTo>
                      <a:pt x="848" y="349"/>
                    </a:lnTo>
                    <a:lnTo>
                      <a:pt x="847" y="350"/>
                    </a:lnTo>
                    <a:lnTo>
                      <a:pt x="846" y="350"/>
                    </a:lnTo>
                    <a:lnTo>
                      <a:pt x="846" y="351"/>
                    </a:lnTo>
                    <a:lnTo>
                      <a:pt x="845" y="351"/>
                    </a:lnTo>
                    <a:lnTo>
                      <a:pt x="846" y="346"/>
                    </a:lnTo>
                    <a:lnTo>
                      <a:pt x="846" y="346"/>
                    </a:lnTo>
                    <a:lnTo>
                      <a:pt x="846" y="344"/>
                    </a:lnTo>
                    <a:lnTo>
                      <a:pt x="846" y="343"/>
                    </a:lnTo>
                    <a:lnTo>
                      <a:pt x="845" y="343"/>
                    </a:lnTo>
                    <a:lnTo>
                      <a:pt x="840" y="344"/>
                    </a:lnTo>
                    <a:lnTo>
                      <a:pt x="839" y="342"/>
                    </a:lnTo>
                    <a:lnTo>
                      <a:pt x="837" y="342"/>
                    </a:lnTo>
                    <a:lnTo>
                      <a:pt x="837" y="340"/>
                    </a:lnTo>
                    <a:lnTo>
                      <a:pt x="841" y="338"/>
                    </a:lnTo>
                    <a:lnTo>
                      <a:pt x="841" y="338"/>
                    </a:lnTo>
                    <a:lnTo>
                      <a:pt x="843" y="336"/>
                    </a:lnTo>
                    <a:lnTo>
                      <a:pt x="844" y="335"/>
                    </a:lnTo>
                    <a:lnTo>
                      <a:pt x="845" y="334"/>
                    </a:lnTo>
                    <a:lnTo>
                      <a:pt x="845" y="334"/>
                    </a:lnTo>
                    <a:lnTo>
                      <a:pt x="846" y="333"/>
                    </a:lnTo>
                    <a:lnTo>
                      <a:pt x="851" y="328"/>
                    </a:lnTo>
                    <a:lnTo>
                      <a:pt x="852" y="327"/>
                    </a:lnTo>
                    <a:lnTo>
                      <a:pt x="852" y="326"/>
                    </a:lnTo>
                    <a:lnTo>
                      <a:pt x="853" y="325"/>
                    </a:lnTo>
                    <a:lnTo>
                      <a:pt x="853" y="324"/>
                    </a:lnTo>
                    <a:lnTo>
                      <a:pt x="855" y="323"/>
                    </a:lnTo>
                    <a:lnTo>
                      <a:pt x="855" y="321"/>
                    </a:lnTo>
                    <a:lnTo>
                      <a:pt x="855" y="322"/>
                    </a:lnTo>
                    <a:lnTo>
                      <a:pt x="856" y="320"/>
                    </a:lnTo>
                    <a:lnTo>
                      <a:pt x="859" y="317"/>
                    </a:lnTo>
                    <a:lnTo>
                      <a:pt x="860" y="317"/>
                    </a:lnTo>
                    <a:lnTo>
                      <a:pt x="863" y="315"/>
                    </a:lnTo>
                    <a:lnTo>
                      <a:pt x="863" y="313"/>
                    </a:lnTo>
                    <a:lnTo>
                      <a:pt x="863" y="313"/>
                    </a:lnTo>
                    <a:lnTo>
                      <a:pt x="866" y="312"/>
                    </a:lnTo>
                    <a:lnTo>
                      <a:pt x="866" y="310"/>
                    </a:lnTo>
                    <a:lnTo>
                      <a:pt x="866" y="309"/>
                    </a:lnTo>
                    <a:lnTo>
                      <a:pt x="881" y="295"/>
                    </a:lnTo>
                    <a:lnTo>
                      <a:pt x="896" y="295"/>
                    </a:lnTo>
                    <a:lnTo>
                      <a:pt x="896" y="296"/>
                    </a:lnTo>
                    <a:lnTo>
                      <a:pt x="896" y="297"/>
                    </a:lnTo>
                    <a:lnTo>
                      <a:pt x="897" y="297"/>
                    </a:lnTo>
                    <a:lnTo>
                      <a:pt x="898" y="297"/>
                    </a:lnTo>
                    <a:lnTo>
                      <a:pt x="899" y="296"/>
                    </a:lnTo>
                    <a:lnTo>
                      <a:pt x="899" y="295"/>
                    </a:lnTo>
                    <a:lnTo>
                      <a:pt x="899" y="294"/>
                    </a:lnTo>
                    <a:lnTo>
                      <a:pt x="905" y="296"/>
                    </a:lnTo>
                    <a:lnTo>
                      <a:pt x="906" y="296"/>
                    </a:lnTo>
                    <a:lnTo>
                      <a:pt x="906" y="295"/>
                    </a:lnTo>
                    <a:lnTo>
                      <a:pt x="907" y="295"/>
                    </a:lnTo>
                    <a:lnTo>
                      <a:pt x="910" y="295"/>
                    </a:lnTo>
                    <a:lnTo>
                      <a:pt x="910" y="296"/>
                    </a:lnTo>
                    <a:lnTo>
                      <a:pt x="911" y="297"/>
                    </a:lnTo>
                    <a:lnTo>
                      <a:pt x="913" y="296"/>
                    </a:lnTo>
                    <a:lnTo>
                      <a:pt x="913" y="295"/>
                    </a:lnTo>
                    <a:lnTo>
                      <a:pt x="912" y="295"/>
                    </a:lnTo>
                    <a:lnTo>
                      <a:pt x="912" y="295"/>
                    </a:lnTo>
                    <a:lnTo>
                      <a:pt x="913" y="294"/>
                    </a:lnTo>
                    <a:lnTo>
                      <a:pt x="913" y="294"/>
                    </a:lnTo>
                    <a:lnTo>
                      <a:pt x="913" y="293"/>
                    </a:lnTo>
                    <a:lnTo>
                      <a:pt x="913" y="292"/>
                    </a:lnTo>
                    <a:lnTo>
                      <a:pt x="913" y="292"/>
                    </a:lnTo>
                    <a:lnTo>
                      <a:pt x="914" y="291"/>
                    </a:lnTo>
                    <a:lnTo>
                      <a:pt x="916" y="291"/>
                    </a:lnTo>
                    <a:lnTo>
                      <a:pt x="921" y="292"/>
                    </a:lnTo>
                    <a:lnTo>
                      <a:pt x="921" y="292"/>
                    </a:lnTo>
                    <a:lnTo>
                      <a:pt x="923" y="294"/>
                    </a:lnTo>
                    <a:lnTo>
                      <a:pt x="923" y="294"/>
                    </a:lnTo>
                    <a:lnTo>
                      <a:pt x="924" y="294"/>
                    </a:lnTo>
                    <a:lnTo>
                      <a:pt x="924" y="293"/>
                    </a:lnTo>
                    <a:lnTo>
                      <a:pt x="925" y="293"/>
                    </a:lnTo>
                    <a:lnTo>
                      <a:pt x="926" y="293"/>
                    </a:lnTo>
                    <a:lnTo>
                      <a:pt x="928" y="295"/>
                    </a:lnTo>
                    <a:lnTo>
                      <a:pt x="928" y="295"/>
                    </a:lnTo>
                    <a:lnTo>
                      <a:pt x="931" y="296"/>
                    </a:lnTo>
                    <a:lnTo>
                      <a:pt x="931" y="297"/>
                    </a:lnTo>
                    <a:lnTo>
                      <a:pt x="930" y="298"/>
                    </a:lnTo>
                    <a:lnTo>
                      <a:pt x="926" y="298"/>
                    </a:lnTo>
                    <a:lnTo>
                      <a:pt x="925" y="298"/>
                    </a:lnTo>
                    <a:lnTo>
                      <a:pt x="925" y="298"/>
                    </a:lnTo>
                    <a:lnTo>
                      <a:pt x="927" y="301"/>
                    </a:lnTo>
                    <a:lnTo>
                      <a:pt x="929" y="301"/>
                    </a:lnTo>
                    <a:lnTo>
                      <a:pt x="931" y="300"/>
                    </a:lnTo>
                    <a:lnTo>
                      <a:pt x="932" y="299"/>
                    </a:lnTo>
                    <a:lnTo>
                      <a:pt x="932" y="298"/>
                    </a:lnTo>
                    <a:lnTo>
                      <a:pt x="933" y="299"/>
                    </a:lnTo>
                    <a:lnTo>
                      <a:pt x="935" y="300"/>
                    </a:lnTo>
                    <a:lnTo>
                      <a:pt x="935" y="299"/>
                    </a:lnTo>
                    <a:lnTo>
                      <a:pt x="935" y="298"/>
                    </a:lnTo>
                    <a:lnTo>
                      <a:pt x="937" y="298"/>
                    </a:lnTo>
                    <a:lnTo>
                      <a:pt x="937" y="298"/>
                    </a:lnTo>
                    <a:lnTo>
                      <a:pt x="939" y="297"/>
                    </a:lnTo>
                    <a:lnTo>
                      <a:pt x="940" y="297"/>
                    </a:lnTo>
                    <a:lnTo>
                      <a:pt x="941" y="298"/>
                    </a:lnTo>
                    <a:lnTo>
                      <a:pt x="942" y="298"/>
                    </a:lnTo>
                    <a:lnTo>
                      <a:pt x="943" y="298"/>
                    </a:lnTo>
                    <a:lnTo>
                      <a:pt x="943" y="297"/>
                    </a:lnTo>
                    <a:lnTo>
                      <a:pt x="945" y="297"/>
                    </a:lnTo>
                    <a:lnTo>
                      <a:pt x="946" y="298"/>
                    </a:lnTo>
                    <a:lnTo>
                      <a:pt x="946" y="297"/>
                    </a:lnTo>
                    <a:lnTo>
                      <a:pt x="946" y="297"/>
                    </a:lnTo>
                    <a:lnTo>
                      <a:pt x="947" y="296"/>
                    </a:lnTo>
                    <a:lnTo>
                      <a:pt x="946" y="295"/>
                    </a:lnTo>
                    <a:lnTo>
                      <a:pt x="946" y="295"/>
                    </a:lnTo>
                    <a:lnTo>
                      <a:pt x="944" y="294"/>
                    </a:lnTo>
                    <a:lnTo>
                      <a:pt x="942" y="294"/>
                    </a:lnTo>
                    <a:lnTo>
                      <a:pt x="942" y="293"/>
                    </a:lnTo>
                    <a:lnTo>
                      <a:pt x="943" y="292"/>
                    </a:lnTo>
                    <a:lnTo>
                      <a:pt x="942" y="290"/>
                    </a:lnTo>
                    <a:lnTo>
                      <a:pt x="942" y="290"/>
                    </a:lnTo>
                    <a:lnTo>
                      <a:pt x="943" y="290"/>
                    </a:lnTo>
                    <a:lnTo>
                      <a:pt x="943" y="290"/>
                    </a:lnTo>
                    <a:lnTo>
                      <a:pt x="945" y="285"/>
                    </a:lnTo>
                    <a:lnTo>
                      <a:pt x="946" y="284"/>
                    </a:lnTo>
                    <a:lnTo>
                      <a:pt x="948" y="283"/>
                    </a:lnTo>
                    <a:lnTo>
                      <a:pt x="951" y="280"/>
                    </a:lnTo>
                    <a:lnTo>
                      <a:pt x="951" y="279"/>
                    </a:lnTo>
                    <a:lnTo>
                      <a:pt x="952" y="278"/>
                    </a:lnTo>
                    <a:lnTo>
                      <a:pt x="955" y="274"/>
                    </a:lnTo>
                    <a:lnTo>
                      <a:pt x="956" y="272"/>
                    </a:lnTo>
                    <a:lnTo>
                      <a:pt x="958" y="269"/>
                    </a:lnTo>
                    <a:lnTo>
                      <a:pt x="960" y="269"/>
                    </a:lnTo>
                    <a:lnTo>
                      <a:pt x="961" y="268"/>
                    </a:lnTo>
                    <a:lnTo>
                      <a:pt x="963" y="268"/>
                    </a:lnTo>
                    <a:lnTo>
                      <a:pt x="967" y="267"/>
                    </a:lnTo>
                    <a:lnTo>
                      <a:pt x="968" y="267"/>
                    </a:lnTo>
                    <a:lnTo>
                      <a:pt x="968" y="266"/>
                    </a:lnTo>
                    <a:lnTo>
                      <a:pt x="969" y="266"/>
                    </a:lnTo>
                    <a:lnTo>
                      <a:pt x="970" y="267"/>
                    </a:lnTo>
                    <a:lnTo>
                      <a:pt x="971" y="268"/>
                    </a:lnTo>
                    <a:lnTo>
                      <a:pt x="972" y="269"/>
                    </a:lnTo>
                    <a:lnTo>
                      <a:pt x="972" y="269"/>
                    </a:lnTo>
                    <a:lnTo>
                      <a:pt x="975" y="266"/>
                    </a:lnTo>
                    <a:lnTo>
                      <a:pt x="975" y="270"/>
                    </a:lnTo>
                    <a:lnTo>
                      <a:pt x="974" y="271"/>
                    </a:lnTo>
                    <a:lnTo>
                      <a:pt x="973" y="273"/>
                    </a:lnTo>
                    <a:lnTo>
                      <a:pt x="973" y="274"/>
                    </a:lnTo>
                    <a:lnTo>
                      <a:pt x="974" y="275"/>
                    </a:lnTo>
                    <a:lnTo>
                      <a:pt x="973" y="276"/>
                    </a:lnTo>
                    <a:lnTo>
                      <a:pt x="973" y="277"/>
                    </a:lnTo>
                    <a:lnTo>
                      <a:pt x="973" y="277"/>
                    </a:lnTo>
                    <a:lnTo>
                      <a:pt x="973" y="277"/>
                    </a:lnTo>
                    <a:lnTo>
                      <a:pt x="976" y="277"/>
                    </a:lnTo>
                    <a:lnTo>
                      <a:pt x="975" y="280"/>
                    </a:lnTo>
                    <a:lnTo>
                      <a:pt x="975" y="282"/>
                    </a:lnTo>
                    <a:lnTo>
                      <a:pt x="975" y="281"/>
                    </a:lnTo>
                    <a:lnTo>
                      <a:pt x="977" y="280"/>
                    </a:lnTo>
                    <a:lnTo>
                      <a:pt x="978" y="280"/>
                    </a:lnTo>
                    <a:lnTo>
                      <a:pt x="986" y="270"/>
                    </a:lnTo>
                    <a:lnTo>
                      <a:pt x="988" y="269"/>
                    </a:lnTo>
                    <a:lnTo>
                      <a:pt x="989" y="269"/>
                    </a:lnTo>
                    <a:lnTo>
                      <a:pt x="989" y="269"/>
                    </a:lnTo>
                    <a:lnTo>
                      <a:pt x="990" y="269"/>
                    </a:lnTo>
                    <a:lnTo>
                      <a:pt x="990" y="270"/>
                    </a:lnTo>
                    <a:lnTo>
                      <a:pt x="990" y="271"/>
                    </a:lnTo>
                    <a:lnTo>
                      <a:pt x="990" y="271"/>
                    </a:lnTo>
                    <a:lnTo>
                      <a:pt x="991" y="269"/>
                    </a:lnTo>
                    <a:lnTo>
                      <a:pt x="990" y="269"/>
                    </a:lnTo>
                    <a:lnTo>
                      <a:pt x="990" y="268"/>
                    </a:lnTo>
                    <a:lnTo>
                      <a:pt x="990" y="265"/>
                    </a:lnTo>
                    <a:lnTo>
                      <a:pt x="990" y="264"/>
                    </a:lnTo>
                    <a:lnTo>
                      <a:pt x="992" y="262"/>
                    </a:lnTo>
                    <a:lnTo>
                      <a:pt x="992" y="261"/>
                    </a:lnTo>
                    <a:lnTo>
                      <a:pt x="992" y="260"/>
                    </a:lnTo>
                    <a:lnTo>
                      <a:pt x="993" y="258"/>
                    </a:lnTo>
                    <a:lnTo>
                      <a:pt x="998" y="257"/>
                    </a:lnTo>
                    <a:lnTo>
                      <a:pt x="1000" y="258"/>
                    </a:lnTo>
                    <a:lnTo>
                      <a:pt x="1001" y="259"/>
                    </a:lnTo>
                    <a:lnTo>
                      <a:pt x="1001" y="260"/>
                    </a:lnTo>
                    <a:lnTo>
                      <a:pt x="999" y="260"/>
                    </a:lnTo>
                    <a:lnTo>
                      <a:pt x="997" y="262"/>
                    </a:lnTo>
                    <a:lnTo>
                      <a:pt x="996" y="269"/>
                    </a:lnTo>
                    <a:lnTo>
                      <a:pt x="994" y="270"/>
                    </a:lnTo>
                    <a:lnTo>
                      <a:pt x="994" y="272"/>
                    </a:lnTo>
                    <a:lnTo>
                      <a:pt x="995" y="273"/>
                    </a:lnTo>
                    <a:lnTo>
                      <a:pt x="995" y="274"/>
                    </a:lnTo>
                    <a:lnTo>
                      <a:pt x="994" y="275"/>
                    </a:lnTo>
                    <a:lnTo>
                      <a:pt x="993" y="275"/>
                    </a:lnTo>
                    <a:lnTo>
                      <a:pt x="993" y="277"/>
                    </a:lnTo>
                    <a:lnTo>
                      <a:pt x="994" y="277"/>
                    </a:lnTo>
                    <a:lnTo>
                      <a:pt x="994" y="278"/>
                    </a:lnTo>
                    <a:lnTo>
                      <a:pt x="992" y="280"/>
                    </a:lnTo>
                    <a:lnTo>
                      <a:pt x="990" y="280"/>
                    </a:lnTo>
                    <a:lnTo>
                      <a:pt x="990" y="280"/>
                    </a:lnTo>
                    <a:lnTo>
                      <a:pt x="988" y="282"/>
                    </a:lnTo>
                    <a:lnTo>
                      <a:pt x="987" y="282"/>
                    </a:lnTo>
                    <a:lnTo>
                      <a:pt x="984" y="283"/>
                    </a:lnTo>
                    <a:lnTo>
                      <a:pt x="984" y="284"/>
                    </a:lnTo>
                    <a:lnTo>
                      <a:pt x="984" y="284"/>
                    </a:lnTo>
                    <a:lnTo>
                      <a:pt x="983" y="286"/>
                    </a:lnTo>
                    <a:lnTo>
                      <a:pt x="979" y="291"/>
                    </a:lnTo>
                    <a:lnTo>
                      <a:pt x="976" y="293"/>
                    </a:lnTo>
                    <a:lnTo>
                      <a:pt x="975" y="295"/>
                    </a:lnTo>
                    <a:lnTo>
                      <a:pt x="975" y="295"/>
                    </a:lnTo>
                    <a:lnTo>
                      <a:pt x="972" y="298"/>
                    </a:lnTo>
                    <a:lnTo>
                      <a:pt x="972" y="300"/>
                    </a:lnTo>
                    <a:lnTo>
                      <a:pt x="964" y="309"/>
                    </a:lnTo>
                    <a:lnTo>
                      <a:pt x="963" y="309"/>
                    </a:lnTo>
                    <a:lnTo>
                      <a:pt x="961" y="309"/>
                    </a:lnTo>
                    <a:lnTo>
                      <a:pt x="960" y="312"/>
                    </a:lnTo>
                    <a:lnTo>
                      <a:pt x="957" y="311"/>
                    </a:lnTo>
                    <a:lnTo>
                      <a:pt x="957" y="311"/>
                    </a:lnTo>
                    <a:lnTo>
                      <a:pt x="957" y="314"/>
                    </a:lnTo>
                    <a:lnTo>
                      <a:pt x="956" y="319"/>
                    </a:lnTo>
                    <a:lnTo>
                      <a:pt x="952" y="321"/>
                    </a:lnTo>
                    <a:lnTo>
                      <a:pt x="950" y="330"/>
                    </a:lnTo>
                    <a:lnTo>
                      <a:pt x="951" y="349"/>
                    </a:lnTo>
                    <a:lnTo>
                      <a:pt x="951" y="349"/>
                    </a:lnTo>
                    <a:lnTo>
                      <a:pt x="956" y="377"/>
                    </a:lnTo>
                    <a:lnTo>
                      <a:pt x="964" y="368"/>
                    </a:lnTo>
                    <a:lnTo>
                      <a:pt x="965" y="364"/>
                    </a:lnTo>
                    <a:lnTo>
                      <a:pt x="965" y="362"/>
                    </a:lnTo>
                    <a:lnTo>
                      <a:pt x="965" y="361"/>
                    </a:lnTo>
                    <a:lnTo>
                      <a:pt x="966" y="360"/>
                    </a:lnTo>
                    <a:lnTo>
                      <a:pt x="965" y="360"/>
                    </a:lnTo>
                    <a:lnTo>
                      <a:pt x="966" y="359"/>
                    </a:lnTo>
                    <a:lnTo>
                      <a:pt x="966" y="359"/>
                    </a:lnTo>
                    <a:lnTo>
                      <a:pt x="967" y="359"/>
                    </a:lnTo>
                    <a:lnTo>
                      <a:pt x="969" y="357"/>
                    </a:lnTo>
                    <a:lnTo>
                      <a:pt x="972" y="356"/>
                    </a:lnTo>
                    <a:lnTo>
                      <a:pt x="974" y="357"/>
                    </a:lnTo>
                    <a:lnTo>
                      <a:pt x="973" y="356"/>
                    </a:lnTo>
                    <a:lnTo>
                      <a:pt x="973" y="355"/>
                    </a:lnTo>
                    <a:lnTo>
                      <a:pt x="973" y="349"/>
                    </a:lnTo>
                    <a:lnTo>
                      <a:pt x="977" y="345"/>
                    </a:lnTo>
                    <a:lnTo>
                      <a:pt x="979" y="343"/>
                    </a:lnTo>
                    <a:lnTo>
                      <a:pt x="980" y="343"/>
                    </a:lnTo>
                    <a:lnTo>
                      <a:pt x="981" y="344"/>
                    </a:lnTo>
                    <a:lnTo>
                      <a:pt x="982" y="344"/>
                    </a:lnTo>
                    <a:lnTo>
                      <a:pt x="983" y="344"/>
                    </a:lnTo>
                    <a:lnTo>
                      <a:pt x="985" y="342"/>
                    </a:lnTo>
                    <a:lnTo>
                      <a:pt x="985" y="342"/>
                    </a:lnTo>
                    <a:lnTo>
                      <a:pt x="983" y="338"/>
                    </a:lnTo>
                    <a:lnTo>
                      <a:pt x="982" y="335"/>
                    </a:lnTo>
                    <a:lnTo>
                      <a:pt x="984" y="330"/>
                    </a:lnTo>
                    <a:lnTo>
                      <a:pt x="985" y="329"/>
                    </a:lnTo>
                    <a:lnTo>
                      <a:pt x="986" y="328"/>
                    </a:lnTo>
                    <a:lnTo>
                      <a:pt x="986" y="327"/>
                    </a:lnTo>
                    <a:lnTo>
                      <a:pt x="986" y="326"/>
                    </a:lnTo>
                    <a:lnTo>
                      <a:pt x="989" y="325"/>
                    </a:lnTo>
                    <a:lnTo>
                      <a:pt x="990" y="324"/>
                    </a:lnTo>
                    <a:lnTo>
                      <a:pt x="990" y="325"/>
                    </a:lnTo>
                    <a:lnTo>
                      <a:pt x="990" y="326"/>
                    </a:lnTo>
                    <a:lnTo>
                      <a:pt x="989" y="327"/>
                    </a:lnTo>
                    <a:lnTo>
                      <a:pt x="988" y="328"/>
                    </a:lnTo>
                    <a:lnTo>
                      <a:pt x="989" y="329"/>
                    </a:lnTo>
                    <a:lnTo>
                      <a:pt x="990" y="330"/>
                    </a:lnTo>
                    <a:lnTo>
                      <a:pt x="990" y="330"/>
                    </a:lnTo>
                    <a:lnTo>
                      <a:pt x="991" y="328"/>
                    </a:lnTo>
                    <a:lnTo>
                      <a:pt x="991" y="327"/>
                    </a:lnTo>
                    <a:lnTo>
                      <a:pt x="991" y="324"/>
                    </a:lnTo>
                    <a:lnTo>
                      <a:pt x="990" y="323"/>
                    </a:lnTo>
                    <a:lnTo>
                      <a:pt x="989" y="323"/>
                    </a:lnTo>
                    <a:lnTo>
                      <a:pt x="989" y="323"/>
                    </a:lnTo>
                    <a:lnTo>
                      <a:pt x="989" y="317"/>
                    </a:lnTo>
                    <a:lnTo>
                      <a:pt x="989" y="316"/>
                    </a:lnTo>
                    <a:lnTo>
                      <a:pt x="990" y="315"/>
                    </a:lnTo>
                    <a:lnTo>
                      <a:pt x="991" y="313"/>
                    </a:lnTo>
                    <a:lnTo>
                      <a:pt x="991" y="312"/>
                    </a:lnTo>
                    <a:lnTo>
                      <a:pt x="988" y="310"/>
                    </a:lnTo>
                    <a:lnTo>
                      <a:pt x="987" y="310"/>
                    </a:lnTo>
                    <a:lnTo>
                      <a:pt x="986" y="312"/>
                    </a:lnTo>
                    <a:lnTo>
                      <a:pt x="986" y="313"/>
                    </a:lnTo>
                    <a:lnTo>
                      <a:pt x="986" y="312"/>
                    </a:lnTo>
                    <a:lnTo>
                      <a:pt x="985" y="311"/>
                    </a:lnTo>
                    <a:lnTo>
                      <a:pt x="984" y="310"/>
                    </a:lnTo>
                    <a:lnTo>
                      <a:pt x="984" y="309"/>
                    </a:lnTo>
                    <a:lnTo>
                      <a:pt x="990" y="299"/>
                    </a:lnTo>
                    <a:lnTo>
                      <a:pt x="990" y="298"/>
                    </a:lnTo>
                    <a:lnTo>
                      <a:pt x="990" y="298"/>
                    </a:lnTo>
                    <a:lnTo>
                      <a:pt x="990" y="298"/>
                    </a:lnTo>
                    <a:lnTo>
                      <a:pt x="990" y="297"/>
                    </a:lnTo>
                    <a:lnTo>
                      <a:pt x="990" y="296"/>
                    </a:lnTo>
                    <a:lnTo>
                      <a:pt x="991" y="296"/>
                    </a:lnTo>
                    <a:lnTo>
                      <a:pt x="992" y="295"/>
                    </a:lnTo>
                    <a:lnTo>
                      <a:pt x="991" y="294"/>
                    </a:lnTo>
                    <a:lnTo>
                      <a:pt x="991" y="292"/>
                    </a:lnTo>
                    <a:lnTo>
                      <a:pt x="992" y="291"/>
                    </a:lnTo>
                    <a:lnTo>
                      <a:pt x="993" y="290"/>
                    </a:lnTo>
                    <a:lnTo>
                      <a:pt x="993" y="290"/>
                    </a:lnTo>
                    <a:lnTo>
                      <a:pt x="994" y="289"/>
                    </a:lnTo>
                    <a:lnTo>
                      <a:pt x="995" y="288"/>
                    </a:lnTo>
                    <a:lnTo>
                      <a:pt x="996" y="289"/>
                    </a:lnTo>
                    <a:lnTo>
                      <a:pt x="997" y="290"/>
                    </a:lnTo>
                    <a:lnTo>
                      <a:pt x="997" y="288"/>
                    </a:lnTo>
                    <a:lnTo>
                      <a:pt x="999" y="287"/>
                    </a:lnTo>
                    <a:lnTo>
                      <a:pt x="1000" y="288"/>
                    </a:lnTo>
                    <a:lnTo>
                      <a:pt x="1000" y="290"/>
                    </a:lnTo>
                    <a:lnTo>
                      <a:pt x="1001" y="290"/>
                    </a:lnTo>
                    <a:lnTo>
                      <a:pt x="1001" y="288"/>
                    </a:lnTo>
                    <a:lnTo>
                      <a:pt x="1001" y="287"/>
                    </a:lnTo>
                    <a:lnTo>
                      <a:pt x="1002" y="286"/>
                    </a:lnTo>
                    <a:lnTo>
                      <a:pt x="1003" y="286"/>
                    </a:lnTo>
                    <a:lnTo>
                      <a:pt x="1005" y="285"/>
                    </a:lnTo>
                    <a:lnTo>
                      <a:pt x="1006" y="284"/>
                    </a:lnTo>
                    <a:lnTo>
                      <a:pt x="1008" y="282"/>
                    </a:lnTo>
                    <a:lnTo>
                      <a:pt x="1008" y="283"/>
                    </a:lnTo>
                    <a:lnTo>
                      <a:pt x="1008" y="284"/>
                    </a:lnTo>
                    <a:lnTo>
                      <a:pt x="1008" y="284"/>
                    </a:lnTo>
                    <a:lnTo>
                      <a:pt x="1008" y="286"/>
                    </a:lnTo>
                    <a:lnTo>
                      <a:pt x="1008" y="289"/>
                    </a:lnTo>
                    <a:lnTo>
                      <a:pt x="1007" y="290"/>
                    </a:lnTo>
                    <a:lnTo>
                      <a:pt x="1007" y="290"/>
                    </a:lnTo>
                    <a:lnTo>
                      <a:pt x="1008" y="290"/>
                    </a:lnTo>
                    <a:lnTo>
                      <a:pt x="1011" y="285"/>
                    </a:lnTo>
                    <a:lnTo>
                      <a:pt x="1011" y="285"/>
                    </a:lnTo>
                    <a:lnTo>
                      <a:pt x="1011" y="284"/>
                    </a:lnTo>
                    <a:lnTo>
                      <a:pt x="1011" y="284"/>
                    </a:lnTo>
                    <a:lnTo>
                      <a:pt x="1013" y="284"/>
                    </a:lnTo>
                    <a:lnTo>
                      <a:pt x="1014" y="284"/>
                    </a:lnTo>
                    <a:lnTo>
                      <a:pt x="1015" y="284"/>
                    </a:lnTo>
                    <a:lnTo>
                      <a:pt x="1016" y="282"/>
                    </a:lnTo>
                    <a:lnTo>
                      <a:pt x="1018" y="282"/>
                    </a:lnTo>
                    <a:lnTo>
                      <a:pt x="1019" y="281"/>
                    </a:lnTo>
                    <a:lnTo>
                      <a:pt x="1019" y="281"/>
                    </a:lnTo>
                    <a:lnTo>
                      <a:pt x="1022" y="281"/>
                    </a:lnTo>
                    <a:lnTo>
                      <a:pt x="1025" y="283"/>
                    </a:lnTo>
                    <a:lnTo>
                      <a:pt x="1026" y="284"/>
                    </a:lnTo>
                    <a:lnTo>
                      <a:pt x="1027" y="284"/>
                    </a:lnTo>
                    <a:lnTo>
                      <a:pt x="1029" y="287"/>
                    </a:lnTo>
                    <a:lnTo>
                      <a:pt x="1029" y="288"/>
                    </a:lnTo>
                    <a:lnTo>
                      <a:pt x="1030" y="288"/>
                    </a:lnTo>
                    <a:lnTo>
                      <a:pt x="1030" y="288"/>
                    </a:lnTo>
                    <a:lnTo>
                      <a:pt x="1030" y="287"/>
                    </a:lnTo>
                    <a:lnTo>
                      <a:pt x="1032" y="284"/>
                    </a:lnTo>
                    <a:lnTo>
                      <a:pt x="1032" y="284"/>
                    </a:lnTo>
                    <a:lnTo>
                      <a:pt x="1031" y="284"/>
                    </a:lnTo>
                    <a:lnTo>
                      <a:pt x="1033" y="282"/>
                    </a:lnTo>
                    <a:lnTo>
                      <a:pt x="1034" y="282"/>
                    </a:lnTo>
                    <a:lnTo>
                      <a:pt x="1034" y="281"/>
                    </a:lnTo>
                    <a:lnTo>
                      <a:pt x="1035" y="281"/>
                    </a:lnTo>
                    <a:lnTo>
                      <a:pt x="1036" y="281"/>
                    </a:lnTo>
                    <a:lnTo>
                      <a:pt x="1037" y="280"/>
                    </a:lnTo>
                    <a:lnTo>
                      <a:pt x="1037" y="280"/>
                    </a:lnTo>
                    <a:lnTo>
                      <a:pt x="1037" y="279"/>
                    </a:lnTo>
                    <a:lnTo>
                      <a:pt x="1038" y="279"/>
                    </a:lnTo>
                    <a:lnTo>
                      <a:pt x="1039" y="278"/>
                    </a:lnTo>
                    <a:lnTo>
                      <a:pt x="1040" y="278"/>
                    </a:lnTo>
                    <a:lnTo>
                      <a:pt x="1040" y="278"/>
                    </a:lnTo>
                    <a:lnTo>
                      <a:pt x="1041" y="277"/>
                    </a:lnTo>
                    <a:lnTo>
                      <a:pt x="1040" y="277"/>
                    </a:lnTo>
                    <a:lnTo>
                      <a:pt x="1040" y="277"/>
                    </a:lnTo>
                    <a:lnTo>
                      <a:pt x="1040" y="276"/>
                    </a:lnTo>
                    <a:lnTo>
                      <a:pt x="1041" y="277"/>
                    </a:lnTo>
                    <a:lnTo>
                      <a:pt x="1041" y="277"/>
                    </a:lnTo>
                    <a:lnTo>
                      <a:pt x="1041" y="277"/>
                    </a:lnTo>
                    <a:lnTo>
                      <a:pt x="1042" y="275"/>
                    </a:lnTo>
                    <a:lnTo>
                      <a:pt x="1041" y="275"/>
                    </a:lnTo>
                    <a:lnTo>
                      <a:pt x="1043" y="275"/>
                    </a:lnTo>
                    <a:lnTo>
                      <a:pt x="1044" y="274"/>
                    </a:lnTo>
                    <a:lnTo>
                      <a:pt x="1044" y="274"/>
                    </a:lnTo>
                    <a:lnTo>
                      <a:pt x="1044" y="273"/>
                    </a:lnTo>
                    <a:lnTo>
                      <a:pt x="1044" y="273"/>
                    </a:lnTo>
                    <a:lnTo>
                      <a:pt x="1044" y="272"/>
                    </a:lnTo>
                    <a:lnTo>
                      <a:pt x="1044" y="273"/>
                    </a:lnTo>
                    <a:lnTo>
                      <a:pt x="1045" y="273"/>
                    </a:lnTo>
                    <a:lnTo>
                      <a:pt x="1046" y="272"/>
                    </a:lnTo>
                    <a:lnTo>
                      <a:pt x="1046" y="272"/>
                    </a:lnTo>
                    <a:lnTo>
                      <a:pt x="1047" y="271"/>
                    </a:lnTo>
                    <a:lnTo>
                      <a:pt x="1047" y="271"/>
                    </a:lnTo>
                    <a:lnTo>
                      <a:pt x="1048" y="270"/>
                    </a:lnTo>
                    <a:lnTo>
                      <a:pt x="1048" y="269"/>
                    </a:lnTo>
                    <a:lnTo>
                      <a:pt x="1048" y="269"/>
                    </a:lnTo>
                    <a:lnTo>
                      <a:pt x="1048" y="269"/>
                    </a:lnTo>
                    <a:lnTo>
                      <a:pt x="1048" y="269"/>
                    </a:lnTo>
                    <a:lnTo>
                      <a:pt x="1049" y="269"/>
                    </a:lnTo>
                    <a:lnTo>
                      <a:pt x="1050" y="269"/>
                    </a:lnTo>
                    <a:lnTo>
                      <a:pt x="1051" y="268"/>
                    </a:lnTo>
                    <a:lnTo>
                      <a:pt x="1054" y="267"/>
                    </a:lnTo>
                    <a:lnTo>
                      <a:pt x="1055" y="266"/>
                    </a:lnTo>
                    <a:lnTo>
                      <a:pt x="1056" y="266"/>
                    </a:lnTo>
                    <a:lnTo>
                      <a:pt x="1056" y="265"/>
                    </a:lnTo>
                    <a:lnTo>
                      <a:pt x="1056" y="264"/>
                    </a:lnTo>
                    <a:lnTo>
                      <a:pt x="1056" y="263"/>
                    </a:lnTo>
                    <a:lnTo>
                      <a:pt x="1057" y="263"/>
                    </a:lnTo>
                    <a:lnTo>
                      <a:pt x="1057" y="265"/>
                    </a:lnTo>
                    <a:lnTo>
                      <a:pt x="1057" y="265"/>
                    </a:lnTo>
                    <a:lnTo>
                      <a:pt x="1060" y="263"/>
                    </a:lnTo>
                    <a:lnTo>
                      <a:pt x="1060" y="263"/>
                    </a:lnTo>
                    <a:lnTo>
                      <a:pt x="1065" y="260"/>
                    </a:lnTo>
                    <a:lnTo>
                      <a:pt x="1068" y="259"/>
                    </a:lnTo>
                    <a:lnTo>
                      <a:pt x="1068" y="258"/>
                    </a:lnTo>
                    <a:lnTo>
                      <a:pt x="1068" y="258"/>
                    </a:lnTo>
                    <a:lnTo>
                      <a:pt x="1068" y="258"/>
                    </a:lnTo>
                    <a:lnTo>
                      <a:pt x="1066" y="255"/>
                    </a:lnTo>
                    <a:lnTo>
                      <a:pt x="1067" y="255"/>
                    </a:lnTo>
                    <a:lnTo>
                      <a:pt x="1069" y="258"/>
                    </a:lnTo>
                    <a:lnTo>
                      <a:pt x="1069" y="258"/>
                    </a:lnTo>
                    <a:lnTo>
                      <a:pt x="1069" y="258"/>
                    </a:lnTo>
                    <a:lnTo>
                      <a:pt x="1070" y="258"/>
                    </a:lnTo>
                    <a:lnTo>
                      <a:pt x="1070" y="258"/>
                    </a:lnTo>
                    <a:lnTo>
                      <a:pt x="1070" y="258"/>
                    </a:lnTo>
                    <a:lnTo>
                      <a:pt x="1070" y="257"/>
                    </a:lnTo>
                    <a:lnTo>
                      <a:pt x="1070" y="257"/>
                    </a:lnTo>
                    <a:lnTo>
                      <a:pt x="1071" y="258"/>
                    </a:lnTo>
                    <a:lnTo>
                      <a:pt x="1071" y="258"/>
                    </a:lnTo>
                    <a:lnTo>
                      <a:pt x="1073" y="259"/>
                    </a:lnTo>
                    <a:lnTo>
                      <a:pt x="1076" y="261"/>
                    </a:lnTo>
                    <a:lnTo>
                      <a:pt x="1077" y="262"/>
                    </a:lnTo>
                    <a:lnTo>
                      <a:pt x="1078" y="262"/>
                    </a:lnTo>
                    <a:lnTo>
                      <a:pt x="1078" y="260"/>
                    </a:lnTo>
                    <a:lnTo>
                      <a:pt x="1079" y="260"/>
                    </a:lnTo>
                    <a:lnTo>
                      <a:pt x="1080" y="258"/>
                    </a:lnTo>
                    <a:lnTo>
                      <a:pt x="1080" y="256"/>
                    </a:lnTo>
                    <a:lnTo>
                      <a:pt x="1080" y="255"/>
                    </a:lnTo>
                    <a:lnTo>
                      <a:pt x="1080" y="255"/>
                    </a:lnTo>
                    <a:lnTo>
                      <a:pt x="1078" y="254"/>
                    </a:lnTo>
                    <a:lnTo>
                      <a:pt x="1078" y="254"/>
                    </a:lnTo>
                    <a:lnTo>
                      <a:pt x="1078" y="253"/>
                    </a:lnTo>
                    <a:lnTo>
                      <a:pt x="1078" y="253"/>
                    </a:lnTo>
                    <a:lnTo>
                      <a:pt x="1079" y="253"/>
                    </a:lnTo>
                    <a:lnTo>
                      <a:pt x="1080" y="253"/>
                    </a:lnTo>
                    <a:lnTo>
                      <a:pt x="1080" y="252"/>
                    </a:lnTo>
                    <a:lnTo>
                      <a:pt x="1080" y="251"/>
                    </a:lnTo>
                    <a:lnTo>
                      <a:pt x="1079" y="251"/>
                    </a:lnTo>
                    <a:lnTo>
                      <a:pt x="1077" y="248"/>
                    </a:lnTo>
                    <a:lnTo>
                      <a:pt x="1077" y="241"/>
                    </a:lnTo>
                    <a:lnTo>
                      <a:pt x="1075" y="242"/>
                    </a:lnTo>
                    <a:lnTo>
                      <a:pt x="1074" y="241"/>
                    </a:lnTo>
                    <a:lnTo>
                      <a:pt x="1074" y="240"/>
                    </a:lnTo>
                    <a:lnTo>
                      <a:pt x="1075" y="240"/>
                    </a:lnTo>
                    <a:lnTo>
                      <a:pt x="1076" y="240"/>
                    </a:lnTo>
                    <a:lnTo>
                      <a:pt x="1074" y="236"/>
                    </a:lnTo>
                    <a:lnTo>
                      <a:pt x="1073" y="238"/>
                    </a:lnTo>
                    <a:lnTo>
                      <a:pt x="1073" y="238"/>
                    </a:lnTo>
                    <a:lnTo>
                      <a:pt x="1072" y="237"/>
                    </a:lnTo>
                    <a:lnTo>
                      <a:pt x="1071" y="236"/>
                    </a:lnTo>
                    <a:lnTo>
                      <a:pt x="1070" y="236"/>
                    </a:lnTo>
                    <a:lnTo>
                      <a:pt x="1070" y="235"/>
                    </a:lnTo>
                    <a:lnTo>
                      <a:pt x="1070" y="232"/>
                    </a:lnTo>
                    <a:lnTo>
                      <a:pt x="1070" y="231"/>
                    </a:lnTo>
                    <a:lnTo>
                      <a:pt x="1071" y="232"/>
                    </a:lnTo>
                    <a:lnTo>
                      <a:pt x="1073" y="233"/>
                    </a:lnTo>
                    <a:lnTo>
                      <a:pt x="1073" y="232"/>
                    </a:lnTo>
                    <a:lnTo>
                      <a:pt x="1073" y="232"/>
                    </a:lnTo>
                    <a:lnTo>
                      <a:pt x="1074" y="233"/>
                    </a:lnTo>
                    <a:lnTo>
                      <a:pt x="1076" y="233"/>
                    </a:lnTo>
                    <a:lnTo>
                      <a:pt x="1076" y="233"/>
                    </a:lnTo>
                    <a:lnTo>
                      <a:pt x="1076" y="233"/>
                    </a:lnTo>
                    <a:lnTo>
                      <a:pt x="1077" y="233"/>
                    </a:lnTo>
                    <a:lnTo>
                      <a:pt x="1077" y="232"/>
                    </a:lnTo>
                    <a:lnTo>
                      <a:pt x="1080" y="231"/>
                    </a:lnTo>
                    <a:lnTo>
                      <a:pt x="1082" y="229"/>
                    </a:lnTo>
                    <a:lnTo>
                      <a:pt x="1084" y="227"/>
                    </a:lnTo>
                    <a:lnTo>
                      <a:pt x="1084" y="227"/>
                    </a:lnTo>
                    <a:lnTo>
                      <a:pt x="1087" y="224"/>
                    </a:lnTo>
                    <a:lnTo>
                      <a:pt x="1087" y="222"/>
                    </a:lnTo>
                    <a:lnTo>
                      <a:pt x="1088" y="222"/>
                    </a:lnTo>
                    <a:lnTo>
                      <a:pt x="1088" y="220"/>
                    </a:lnTo>
                    <a:lnTo>
                      <a:pt x="1084" y="217"/>
                    </a:lnTo>
                    <a:lnTo>
                      <a:pt x="1084" y="213"/>
                    </a:lnTo>
                    <a:lnTo>
                      <a:pt x="1085" y="213"/>
                    </a:lnTo>
                    <a:lnTo>
                      <a:pt x="1085" y="213"/>
                    </a:lnTo>
                    <a:lnTo>
                      <a:pt x="1086" y="214"/>
                    </a:lnTo>
                    <a:lnTo>
                      <a:pt x="1088" y="213"/>
                    </a:lnTo>
                    <a:lnTo>
                      <a:pt x="1088" y="211"/>
                    </a:lnTo>
                    <a:lnTo>
                      <a:pt x="1088" y="211"/>
                    </a:lnTo>
                    <a:lnTo>
                      <a:pt x="1088" y="211"/>
                    </a:lnTo>
                    <a:lnTo>
                      <a:pt x="1088" y="211"/>
                    </a:lnTo>
                    <a:lnTo>
                      <a:pt x="1090" y="213"/>
                    </a:lnTo>
                    <a:lnTo>
                      <a:pt x="1091" y="212"/>
                    </a:lnTo>
                    <a:lnTo>
                      <a:pt x="1091" y="211"/>
                    </a:lnTo>
                    <a:lnTo>
                      <a:pt x="1091" y="210"/>
                    </a:lnTo>
                    <a:lnTo>
                      <a:pt x="1092" y="211"/>
                    </a:lnTo>
                    <a:lnTo>
                      <a:pt x="1091" y="214"/>
                    </a:lnTo>
                    <a:lnTo>
                      <a:pt x="1091" y="215"/>
                    </a:lnTo>
                    <a:lnTo>
                      <a:pt x="1090" y="215"/>
                    </a:lnTo>
                    <a:lnTo>
                      <a:pt x="1089" y="214"/>
                    </a:lnTo>
                    <a:lnTo>
                      <a:pt x="1091" y="218"/>
                    </a:lnTo>
                    <a:lnTo>
                      <a:pt x="1091" y="218"/>
                    </a:lnTo>
                    <a:lnTo>
                      <a:pt x="1092" y="219"/>
                    </a:lnTo>
                    <a:lnTo>
                      <a:pt x="1092" y="221"/>
                    </a:lnTo>
                    <a:lnTo>
                      <a:pt x="1093" y="222"/>
                    </a:lnTo>
                    <a:lnTo>
                      <a:pt x="1096" y="222"/>
                    </a:lnTo>
                    <a:lnTo>
                      <a:pt x="1099" y="222"/>
                    </a:lnTo>
                    <a:lnTo>
                      <a:pt x="1099" y="220"/>
                    </a:lnTo>
                    <a:lnTo>
                      <a:pt x="1100" y="220"/>
                    </a:lnTo>
                    <a:lnTo>
                      <a:pt x="1102" y="221"/>
                    </a:lnTo>
                    <a:lnTo>
                      <a:pt x="1103" y="220"/>
                    </a:lnTo>
                    <a:lnTo>
                      <a:pt x="1104" y="222"/>
                    </a:lnTo>
                    <a:lnTo>
                      <a:pt x="1105" y="222"/>
                    </a:lnTo>
                    <a:lnTo>
                      <a:pt x="1106" y="222"/>
                    </a:lnTo>
                    <a:lnTo>
                      <a:pt x="1106" y="224"/>
                    </a:lnTo>
                    <a:lnTo>
                      <a:pt x="1106" y="226"/>
                    </a:lnTo>
                    <a:lnTo>
                      <a:pt x="1106" y="228"/>
                    </a:lnTo>
                    <a:lnTo>
                      <a:pt x="1108" y="229"/>
                    </a:lnTo>
                    <a:lnTo>
                      <a:pt x="1109" y="229"/>
                    </a:lnTo>
                    <a:lnTo>
                      <a:pt x="1109" y="230"/>
                    </a:lnTo>
                    <a:lnTo>
                      <a:pt x="1109" y="231"/>
                    </a:lnTo>
                    <a:lnTo>
                      <a:pt x="1110" y="231"/>
                    </a:lnTo>
                    <a:lnTo>
                      <a:pt x="1111" y="232"/>
                    </a:lnTo>
                    <a:lnTo>
                      <a:pt x="1112" y="232"/>
                    </a:lnTo>
                    <a:lnTo>
                      <a:pt x="1111" y="231"/>
                    </a:lnTo>
                    <a:lnTo>
                      <a:pt x="1112" y="230"/>
                    </a:lnTo>
                    <a:lnTo>
                      <a:pt x="1112" y="230"/>
                    </a:lnTo>
                    <a:lnTo>
                      <a:pt x="1113" y="231"/>
                    </a:lnTo>
                    <a:lnTo>
                      <a:pt x="1113" y="229"/>
                    </a:lnTo>
                    <a:lnTo>
                      <a:pt x="1113" y="229"/>
                    </a:lnTo>
                    <a:lnTo>
                      <a:pt x="1113" y="229"/>
                    </a:lnTo>
                    <a:lnTo>
                      <a:pt x="1113" y="229"/>
                    </a:lnTo>
                    <a:lnTo>
                      <a:pt x="1113" y="230"/>
                    </a:lnTo>
                    <a:lnTo>
                      <a:pt x="1113" y="232"/>
                    </a:lnTo>
                    <a:lnTo>
                      <a:pt x="1114" y="233"/>
                    </a:lnTo>
                    <a:lnTo>
                      <a:pt x="1115" y="233"/>
                    </a:lnTo>
                    <a:lnTo>
                      <a:pt x="1116" y="233"/>
                    </a:lnTo>
                    <a:lnTo>
                      <a:pt x="1116" y="233"/>
                    </a:lnTo>
                    <a:lnTo>
                      <a:pt x="1117" y="235"/>
                    </a:lnTo>
                    <a:lnTo>
                      <a:pt x="1117" y="236"/>
                    </a:lnTo>
                    <a:lnTo>
                      <a:pt x="1118" y="236"/>
                    </a:lnTo>
                    <a:lnTo>
                      <a:pt x="1118" y="235"/>
                    </a:lnTo>
                    <a:lnTo>
                      <a:pt x="1118" y="236"/>
                    </a:lnTo>
                    <a:lnTo>
                      <a:pt x="1119" y="236"/>
                    </a:lnTo>
                    <a:lnTo>
                      <a:pt x="1120" y="236"/>
                    </a:lnTo>
                    <a:lnTo>
                      <a:pt x="1120" y="235"/>
                    </a:lnTo>
                    <a:lnTo>
                      <a:pt x="1120" y="233"/>
                    </a:lnTo>
                    <a:lnTo>
                      <a:pt x="1121" y="234"/>
                    </a:lnTo>
                    <a:lnTo>
                      <a:pt x="1120" y="237"/>
                    </a:lnTo>
                    <a:lnTo>
                      <a:pt x="1121" y="238"/>
                    </a:lnTo>
                    <a:lnTo>
                      <a:pt x="1122" y="238"/>
                    </a:lnTo>
                    <a:lnTo>
                      <a:pt x="1122" y="238"/>
                    </a:lnTo>
                    <a:lnTo>
                      <a:pt x="1123" y="237"/>
                    </a:lnTo>
                    <a:lnTo>
                      <a:pt x="1123" y="236"/>
                    </a:lnTo>
                    <a:lnTo>
                      <a:pt x="1122" y="235"/>
                    </a:lnTo>
                    <a:lnTo>
                      <a:pt x="1122" y="235"/>
                    </a:lnTo>
                    <a:lnTo>
                      <a:pt x="1123" y="235"/>
                    </a:lnTo>
                    <a:lnTo>
                      <a:pt x="1124" y="235"/>
                    </a:lnTo>
                    <a:lnTo>
                      <a:pt x="1124" y="236"/>
                    </a:lnTo>
                    <a:lnTo>
                      <a:pt x="1126" y="236"/>
                    </a:lnTo>
                    <a:lnTo>
                      <a:pt x="1125" y="233"/>
                    </a:lnTo>
                    <a:lnTo>
                      <a:pt x="1125" y="233"/>
                    </a:lnTo>
                    <a:lnTo>
                      <a:pt x="1124" y="233"/>
                    </a:lnTo>
                    <a:lnTo>
                      <a:pt x="1123" y="233"/>
                    </a:lnTo>
                    <a:lnTo>
                      <a:pt x="1123" y="233"/>
                    </a:lnTo>
                    <a:lnTo>
                      <a:pt x="1123" y="233"/>
                    </a:lnTo>
                    <a:lnTo>
                      <a:pt x="1123" y="232"/>
                    </a:lnTo>
                    <a:lnTo>
                      <a:pt x="1124" y="232"/>
                    </a:lnTo>
                    <a:lnTo>
                      <a:pt x="1124" y="231"/>
                    </a:lnTo>
                    <a:lnTo>
                      <a:pt x="1123" y="230"/>
                    </a:lnTo>
                    <a:lnTo>
                      <a:pt x="1122" y="231"/>
                    </a:lnTo>
                    <a:lnTo>
                      <a:pt x="1123" y="230"/>
                    </a:lnTo>
                    <a:lnTo>
                      <a:pt x="1124" y="230"/>
                    </a:lnTo>
                    <a:lnTo>
                      <a:pt x="1124" y="229"/>
                    </a:lnTo>
                    <a:lnTo>
                      <a:pt x="1124" y="229"/>
                    </a:lnTo>
                    <a:lnTo>
                      <a:pt x="1124" y="229"/>
                    </a:lnTo>
                    <a:lnTo>
                      <a:pt x="1124" y="229"/>
                    </a:lnTo>
                    <a:lnTo>
                      <a:pt x="1125" y="22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1" name="Freeform 403"/>
              <p:cNvSpPr>
                <a:spLocks/>
              </p:cNvSpPr>
              <p:nvPr/>
            </p:nvSpPr>
            <p:spPr bwMode="auto">
              <a:xfrm>
                <a:off x="4441" y="2992"/>
                <a:ext cx="12" cy="12"/>
              </a:xfrm>
              <a:custGeom>
                <a:avLst/>
                <a:gdLst/>
                <a:ahLst/>
                <a:cxnLst>
                  <a:cxn ang="0">
                    <a:pos x="4" y="12"/>
                  </a:cxn>
                  <a:cxn ang="0">
                    <a:pos x="5" y="12"/>
                  </a:cxn>
                  <a:cxn ang="0">
                    <a:pos x="5" y="11"/>
                  </a:cxn>
                  <a:cxn ang="0">
                    <a:pos x="6" y="11"/>
                  </a:cxn>
                  <a:cxn ang="0">
                    <a:pos x="8" y="10"/>
                  </a:cxn>
                  <a:cxn ang="0">
                    <a:pos x="10" y="10"/>
                  </a:cxn>
                  <a:cxn ang="0">
                    <a:pos x="11" y="6"/>
                  </a:cxn>
                  <a:cxn ang="0">
                    <a:pos x="12" y="4"/>
                  </a:cxn>
                  <a:cxn ang="0">
                    <a:pos x="11" y="2"/>
                  </a:cxn>
                  <a:cxn ang="0">
                    <a:pos x="11" y="2"/>
                  </a:cxn>
                  <a:cxn ang="0">
                    <a:pos x="10" y="1"/>
                  </a:cxn>
                  <a:cxn ang="0">
                    <a:pos x="6" y="2"/>
                  </a:cxn>
                  <a:cxn ang="0">
                    <a:pos x="6" y="2"/>
                  </a:cxn>
                  <a:cxn ang="0">
                    <a:pos x="6" y="1"/>
                  </a:cxn>
                  <a:cxn ang="0">
                    <a:pos x="7" y="0"/>
                  </a:cxn>
                  <a:cxn ang="0">
                    <a:pos x="6" y="0"/>
                  </a:cxn>
                  <a:cxn ang="0">
                    <a:pos x="5" y="1"/>
                  </a:cxn>
                  <a:cxn ang="0">
                    <a:pos x="5" y="2"/>
                  </a:cxn>
                  <a:cxn ang="0">
                    <a:pos x="4" y="2"/>
                  </a:cxn>
                  <a:cxn ang="0">
                    <a:pos x="3" y="2"/>
                  </a:cxn>
                  <a:cxn ang="0">
                    <a:pos x="2" y="3"/>
                  </a:cxn>
                  <a:cxn ang="0">
                    <a:pos x="0" y="4"/>
                  </a:cxn>
                  <a:cxn ang="0">
                    <a:pos x="1" y="6"/>
                  </a:cxn>
                  <a:cxn ang="0">
                    <a:pos x="2" y="6"/>
                  </a:cxn>
                  <a:cxn ang="0">
                    <a:pos x="2" y="9"/>
                  </a:cxn>
                  <a:cxn ang="0">
                    <a:pos x="3" y="10"/>
                  </a:cxn>
                  <a:cxn ang="0">
                    <a:pos x="3" y="11"/>
                  </a:cxn>
                  <a:cxn ang="0">
                    <a:pos x="4" y="12"/>
                  </a:cxn>
                </a:cxnLst>
                <a:rect l="0" t="0" r="r" b="b"/>
                <a:pathLst>
                  <a:path w="12" h="12">
                    <a:moveTo>
                      <a:pt x="4" y="12"/>
                    </a:moveTo>
                    <a:lnTo>
                      <a:pt x="5" y="12"/>
                    </a:lnTo>
                    <a:lnTo>
                      <a:pt x="5" y="11"/>
                    </a:lnTo>
                    <a:lnTo>
                      <a:pt x="6" y="11"/>
                    </a:lnTo>
                    <a:lnTo>
                      <a:pt x="8" y="10"/>
                    </a:lnTo>
                    <a:lnTo>
                      <a:pt x="10" y="10"/>
                    </a:lnTo>
                    <a:lnTo>
                      <a:pt x="11" y="6"/>
                    </a:lnTo>
                    <a:lnTo>
                      <a:pt x="12" y="4"/>
                    </a:lnTo>
                    <a:lnTo>
                      <a:pt x="11" y="2"/>
                    </a:lnTo>
                    <a:lnTo>
                      <a:pt x="11" y="2"/>
                    </a:lnTo>
                    <a:lnTo>
                      <a:pt x="10" y="1"/>
                    </a:lnTo>
                    <a:lnTo>
                      <a:pt x="6" y="2"/>
                    </a:lnTo>
                    <a:lnTo>
                      <a:pt x="6" y="2"/>
                    </a:lnTo>
                    <a:lnTo>
                      <a:pt x="6" y="1"/>
                    </a:lnTo>
                    <a:lnTo>
                      <a:pt x="7" y="0"/>
                    </a:lnTo>
                    <a:lnTo>
                      <a:pt x="6" y="0"/>
                    </a:lnTo>
                    <a:lnTo>
                      <a:pt x="5" y="1"/>
                    </a:lnTo>
                    <a:lnTo>
                      <a:pt x="5" y="2"/>
                    </a:lnTo>
                    <a:lnTo>
                      <a:pt x="4" y="2"/>
                    </a:lnTo>
                    <a:lnTo>
                      <a:pt x="3" y="2"/>
                    </a:lnTo>
                    <a:lnTo>
                      <a:pt x="2" y="3"/>
                    </a:lnTo>
                    <a:lnTo>
                      <a:pt x="0" y="4"/>
                    </a:lnTo>
                    <a:lnTo>
                      <a:pt x="1" y="6"/>
                    </a:lnTo>
                    <a:lnTo>
                      <a:pt x="2" y="6"/>
                    </a:lnTo>
                    <a:lnTo>
                      <a:pt x="2" y="9"/>
                    </a:lnTo>
                    <a:lnTo>
                      <a:pt x="3" y="10"/>
                    </a:lnTo>
                    <a:lnTo>
                      <a:pt x="3" y="11"/>
                    </a:lnTo>
                    <a:lnTo>
                      <a:pt x="4" y="1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2" name="Freeform 404"/>
              <p:cNvSpPr>
                <a:spLocks/>
              </p:cNvSpPr>
              <p:nvPr/>
            </p:nvSpPr>
            <p:spPr bwMode="auto">
              <a:xfrm>
                <a:off x="4595" y="3180"/>
                <a:ext cx="11" cy="13"/>
              </a:xfrm>
              <a:custGeom>
                <a:avLst/>
                <a:gdLst/>
                <a:ahLst/>
                <a:cxnLst>
                  <a:cxn ang="0">
                    <a:pos x="0" y="13"/>
                  </a:cxn>
                  <a:cxn ang="0">
                    <a:pos x="0" y="12"/>
                  </a:cxn>
                  <a:cxn ang="0">
                    <a:pos x="0" y="11"/>
                  </a:cxn>
                  <a:cxn ang="0">
                    <a:pos x="1" y="11"/>
                  </a:cxn>
                  <a:cxn ang="0">
                    <a:pos x="2" y="12"/>
                  </a:cxn>
                  <a:cxn ang="0">
                    <a:pos x="3" y="13"/>
                  </a:cxn>
                  <a:cxn ang="0">
                    <a:pos x="3" y="12"/>
                  </a:cxn>
                  <a:cxn ang="0">
                    <a:pos x="3" y="13"/>
                  </a:cxn>
                  <a:cxn ang="0">
                    <a:pos x="4" y="12"/>
                  </a:cxn>
                  <a:cxn ang="0">
                    <a:pos x="5" y="11"/>
                  </a:cxn>
                  <a:cxn ang="0">
                    <a:pos x="7" y="11"/>
                  </a:cxn>
                  <a:cxn ang="0">
                    <a:pos x="7" y="11"/>
                  </a:cxn>
                  <a:cxn ang="0">
                    <a:pos x="11" y="7"/>
                  </a:cxn>
                  <a:cxn ang="0">
                    <a:pos x="11" y="8"/>
                  </a:cxn>
                  <a:cxn ang="0">
                    <a:pos x="11" y="7"/>
                  </a:cxn>
                  <a:cxn ang="0">
                    <a:pos x="11" y="3"/>
                  </a:cxn>
                  <a:cxn ang="0">
                    <a:pos x="11" y="5"/>
                  </a:cxn>
                  <a:cxn ang="0">
                    <a:pos x="10" y="5"/>
                  </a:cxn>
                  <a:cxn ang="0">
                    <a:pos x="9" y="3"/>
                  </a:cxn>
                  <a:cxn ang="0">
                    <a:pos x="5" y="0"/>
                  </a:cxn>
                  <a:cxn ang="0">
                    <a:pos x="5" y="0"/>
                  </a:cxn>
                  <a:cxn ang="0">
                    <a:pos x="3" y="1"/>
                  </a:cxn>
                  <a:cxn ang="0">
                    <a:pos x="3" y="0"/>
                  </a:cxn>
                  <a:cxn ang="0">
                    <a:pos x="3" y="0"/>
                  </a:cxn>
                  <a:cxn ang="0">
                    <a:pos x="3" y="1"/>
                  </a:cxn>
                  <a:cxn ang="0">
                    <a:pos x="2" y="2"/>
                  </a:cxn>
                  <a:cxn ang="0">
                    <a:pos x="0" y="6"/>
                  </a:cxn>
                  <a:cxn ang="0">
                    <a:pos x="0" y="11"/>
                  </a:cxn>
                  <a:cxn ang="0">
                    <a:pos x="0" y="11"/>
                  </a:cxn>
                  <a:cxn ang="0">
                    <a:pos x="0" y="13"/>
                  </a:cxn>
                </a:cxnLst>
                <a:rect l="0" t="0" r="r" b="b"/>
                <a:pathLst>
                  <a:path w="11" h="13">
                    <a:moveTo>
                      <a:pt x="0" y="13"/>
                    </a:moveTo>
                    <a:lnTo>
                      <a:pt x="0" y="12"/>
                    </a:lnTo>
                    <a:lnTo>
                      <a:pt x="0" y="11"/>
                    </a:lnTo>
                    <a:lnTo>
                      <a:pt x="1" y="11"/>
                    </a:lnTo>
                    <a:lnTo>
                      <a:pt x="2" y="12"/>
                    </a:lnTo>
                    <a:lnTo>
                      <a:pt x="3" y="13"/>
                    </a:lnTo>
                    <a:lnTo>
                      <a:pt x="3" y="12"/>
                    </a:lnTo>
                    <a:lnTo>
                      <a:pt x="3" y="13"/>
                    </a:lnTo>
                    <a:lnTo>
                      <a:pt x="4" y="12"/>
                    </a:lnTo>
                    <a:lnTo>
                      <a:pt x="5" y="11"/>
                    </a:lnTo>
                    <a:lnTo>
                      <a:pt x="7" y="11"/>
                    </a:lnTo>
                    <a:lnTo>
                      <a:pt x="7" y="11"/>
                    </a:lnTo>
                    <a:lnTo>
                      <a:pt x="11" y="7"/>
                    </a:lnTo>
                    <a:lnTo>
                      <a:pt x="11" y="8"/>
                    </a:lnTo>
                    <a:lnTo>
                      <a:pt x="11" y="7"/>
                    </a:lnTo>
                    <a:lnTo>
                      <a:pt x="11" y="3"/>
                    </a:lnTo>
                    <a:lnTo>
                      <a:pt x="11" y="5"/>
                    </a:lnTo>
                    <a:lnTo>
                      <a:pt x="10" y="5"/>
                    </a:lnTo>
                    <a:lnTo>
                      <a:pt x="9" y="3"/>
                    </a:lnTo>
                    <a:lnTo>
                      <a:pt x="5" y="0"/>
                    </a:lnTo>
                    <a:lnTo>
                      <a:pt x="5" y="0"/>
                    </a:lnTo>
                    <a:lnTo>
                      <a:pt x="3" y="1"/>
                    </a:lnTo>
                    <a:lnTo>
                      <a:pt x="3" y="0"/>
                    </a:lnTo>
                    <a:lnTo>
                      <a:pt x="3" y="0"/>
                    </a:lnTo>
                    <a:lnTo>
                      <a:pt x="3" y="1"/>
                    </a:lnTo>
                    <a:lnTo>
                      <a:pt x="2" y="2"/>
                    </a:lnTo>
                    <a:lnTo>
                      <a:pt x="0" y="6"/>
                    </a:lnTo>
                    <a:lnTo>
                      <a:pt x="0" y="11"/>
                    </a:lnTo>
                    <a:lnTo>
                      <a:pt x="0" y="11"/>
                    </a:lnTo>
                    <a:lnTo>
                      <a:pt x="0" y="1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3" name="Freeform 405"/>
              <p:cNvSpPr>
                <a:spLocks/>
              </p:cNvSpPr>
              <p:nvPr/>
            </p:nvSpPr>
            <p:spPr bwMode="auto">
              <a:xfrm>
                <a:off x="4475" y="2987"/>
                <a:ext cx="3" cy="5"/>
              </a:xfrm>
              <a:custGeom>
                <a:avLst/>
                <a:gdLst/>
                <a:ahLst/>
                <a:cxnLst>
                  <a:cxn ang="0">
                    <a:pos x="1" y="2"/>
                  </a:cxn>
                  <a:cxn ang="0">
                    <a:pos x="1" y="0"/>
                  </a:cxn>
                  <a:cxn ang="0">
                    <a:pos x="0" y="0"/>
                  </a:cxn>
                  <a:cxn ang="0">
                    <a:pos x="0" y="0"/>
                  </a:cxn>
                  <a:cxn ang="0">
                    <a:pos x="0" y="0"/>
                  </a:cxn>
                  <a:cxn ang="0">
                    <a:pos x="0" y="1"/>
                  </a:cxn>
                  <a:cxn ang="0">
                    <a:pos x="0" y="3"/>
                  </a:cxn>
                  <a:cxn ang="0">
                    <a:pos x="0" y="3"/>
                  </a:cxn>
                  <a:cxn ang="0">
                    <a:pos x="0" y="4"/>
                  </a:cxn>
                  <a:cxn ang="0">
                    <a:pos x="1" y="5"/>
                  </a:cxn>
                  <a:cxn ang="0">
                    <a:pos x="3" y="4"/>
                  </a:cxn>
                  <a:cxn ang="0">
                    <a:pos x="3" y="3"/>
                  </a:cxn>
                  <a:cxn ang="0">
                    <a:pos x="3" y="3"/>
                  </a:cxn>
                  <a:cxn ang="0">
                    <a:pos x="2" y="2"/>
                  </a:cxn>
                  <a:cxn ang="0">
                    <a:pos x="1" y="2"/>
                  </a:cxn>
                </a:cxnLst>
                <a:rect l="0" t="0" r="r" b="b"/>
                <a:pathLst>
                  <a:path w="3" h="5">
                    <a:moveTo>
                      <a:pt x="1" y="2"/>
                    </a:moveTo>
                    <a:lnTo>
                      <a:pt x="1" y="0"/>
                    </a:lnTo>
                    <a:lnTo>
                      <a:pt x="0" y="0"/>
                    </a:lnTo>
                    <a:lnTo>
                      <a:pt x="0" y="0"/>
                    </a:lnTo>
                    <a:lnTo>
                      <a:pt x="0" y="0"/>
                    </a:lnTo>
                    <a:lnTo>
                      <a:pt x="0" y="1"/>
                    </a:lnTo>
                    <a:lnTo>
                      <a:pt x="0" y="3"/>
                    </a:lnTo>
                    <a:lnTo>
                      <a:pt x="0" y="3"/>
                    </a:lnTo>
                    <a:lnTo>
                      <a:pt x="0" y="4"/>
                    </a:lnTo>
                    <a:lnTo>
                      <a:pt x="1" y="5"/>
                    </a:lnTo>
                    <a:lnTo>
                      <a:pt x="3" y="4"/>
                    </a:lnTo>
                    <a:lnTo>
                      <a:pt x="3" y="3"/>
                    </a:lnTo>
                    <a:lnTo>
                      <a:pt x="3" y="3"/>
                    </a:lnTo>
                    <a:lnTo>
                      <a:pt x="2"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4" name="Freeform 406"/>
              <p:cNvSpPr>
                <a:spLocks/>
              </p:cNvSpPr>
              <p:nvPr/>
            </p:nvSpPr>
            <p:spPr bwMode="auto">
              <a:xfrm>
                <a:off x="4469" y="3154"/>
                <a:ext cx="4" cy="3"/>
              </a:xfrm>
              <a:custGeom>
                <a:avLst/>
                <a:gdLst/>
                <a:ahLst/>
                <a:cxnLst>
                  <a:cxn ang="0">
                    <a:pos x="0" y="2"/>
                  </a:cxn>
                  <a:cxn ang="0">
                    <a:pos x="1" y="3"/>
                  </a:cxn>
                  <a:cxn ang="0">
                    <a:pos x="2" y="3"/>
                  </a:cxn>
                  <a:cxn ang="0">
                    <a:pos x="2" y="3"/>
                  </a:cxn>
                  <a:cxn ang="0">
                    <a:pos x="3" y="2"/>
                  </a:cxn>
                  <a:cxn ang="0">
                    <a:pos x="4" y="3"/>
                  </a:cxn>
                  <a:cxn ang="0">
                    <a:pos x="4" y="2"/>
                  </a:cxn>
                  <a:cxn ang="0">
                    <a:pos x="3" y="0"/>
                  </a:cxn>
                  <a:cxn ang="0">
                    <a:pos x="2" y="0"/>
                  </a:cxn>
                  <a:cxn ang="0">
                    <a:pos x="2" y="0"/>
                  </a:cxn>
                  <a:cxn ang="0">
                    <a:pos x="2" y="1"/>
                  </a:cxn>
                  <a:cxn ang="0">
                    <a:pos x="1" y="0"/>
                  </a:cxn>
                  <a:cxn ang="0">
                    <a:pos x="0" y="0"/>
                  </a:cxn>
                  <a:cxn ang="0">
                    <a:pos x="0" y="1"/>
                  </a:cxn>
                  <a:cxn ang="0">
                    <a:pos x="2" y="1"/>
                  </a:cxn>
                  <a:cxn ang="0">
                    <a:pos x="1" y="2"/>
                  </a:cxn>
                  <a:cxn ang="0">
                    <a:pos x="0" y="2"/>
                  </a:cxn>
                </a:cxnLst>
                <a:rect l="0" t="0" r="r" b="b"/>
                <a:pathLst>
                  <a:path w="4" h="3">
                    <a:moveTo>
                      <a:pt x="0" y="2"/>
                    </a:moveTo>
                    <a:lnTo>
                      <a:pt x="1" y="3"/>
                    </a:lnTo>
                    <a:lnTo>
                      <a:pt x="2" y="3"/>
                    </a:lnTo>
                    <a:lnTo>
                      <a:pt x="2" y="3"/>
                    </a:lnTo>
                    <a:lnTo>
                      <a:pt x="3" y="2"/>
                    </a:lnTo>
                    <a:lnTo>
                      <a:pt x="4" y="3"/>
                    </a:lnTo>
                    <a:lnTo>
                      <a:pt x="4" y="2"/>
                    </a:lnTo>
                    <a:lnTo>
                      <a:pt x="3" y="0"/>
                    </a:lnTo>
                    <a:lnTo>
                      <a:pt x="2" y="0"/>
                    </a:lnTo>
                    <a:lnTo>
                      <a:pt x="2" y="0"/>
                    </a:lnTo>
                    <a:lnTo>
                      <a:pt x="2" y="1"/>
                    </a:lnTo>
                    <a:lnTo>
                      <a:pt x="1" y="0"/>
                    </a:lnTo>
                    <a:lnTo>
                      <a:pt x="0" y="0"/>
                    </a:lnTo>
                    <a:lnTo>
                      <a:pt x="0" y="1"/>
                    </a:lnTo>
                    <a:lnTo>
                      <a:pt x="2" y="1"/>
                    </a:lnTo>
                    <a:lnTo>
                      <a:pt x="1"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5" name="Rectangle 407"/>
              <p:cNvSpPr>
                <a:spLocks noChangeArrowheads="1"/>
              </p:cNvSpPr>
              <p:nvPr/>
            </p:nvSpPr>
            <p:spPr bwMode="auto">
              <a:xfrm>
                <a:off x="4458" y="3006"/>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1196" name="Freeform 408"/>
              <p:cNvSpPr>
                <a:spLocks/>
              </p:cNvSpPr>
              <p:nvPr/>
            </p:nvSpPr>
            <p:spPr bwMode="auto">
              <a:xfrm>
                <a:off x="4429" y="2928"/>
                <a:ext cx="51" cy="49"/>
              </a:xfrm>
              <a:custGeom>
                <a:avLst/>
                <a:gdLst/>
                <a:ahLst/>
                <a:cxnLst>
                  <a:cxn ang="0">
                    <a:pos x="4" y="25"/>
                  </a:cxn>
                  <a:cxn ang="0">
                    <a:pos x="5" y="30"/>
                  </a:cxn>
                  <a:cxn ang="0">
                    <a:pos x="3" y="31"/>
                  </a:cxn>
                  <a:cxn ang="0">
                    <a:pos x="2" y="32"/>
                  </a:cxn>
                  <a:cxn ang="0">
                    <a:pos x="2" y="37"/>
                  </a:cxn>
                  <a:cxn ang="0">
                    <a:pos x="3" y="39"/>
                  </a:cxn>
                  <a:cxn ang="0">
                    <a:pos x="5" y="39"/>
                  </a:cxn>
                  <a:cxn ang="0">
                    <a:pos x="10" y="41"/>
                  </a:cxn>
                  <a:cxn ang="0">
                    <a:pos x="12" y="41"/>
                  </a:cxn>
                  <a:cxn ang="0">
                    <a:pos x="16" y="39"/>
                  </a:cxn>
                  <a:cxn ang="0">
                    <a:pos x="25" y="38"/>
                  </a:cxn>
                  <a:cxn ang="0">
                    <a:pos x="26" y="39"/>
                  </a:cxn>
                  <a:cxn ang="0">
                    <a:pos x="26" y="41"/>
                  </a:cxn>
                  <a:cxn ang="0">
                    <a:pos x="21" y="42"/>
                  </a:cxn>
                  <a:cxn ang="0">
                    <a:pos x="18" y="43"/>
                  </a:cxn>
                  <a:cxn ang="0">
                    <a:pos x="19" y="46"/>
                  </a:cxn>
                  <a:cxn ang="0">
                    <a:pos x="21" y="48"/>
                  </a:cxn>
                  <a:cxn ang="0">
                    <a:pos x="16" y="46"/>
                  </a:cxn>
                  <a:cxn ang="0">
                    <a:pos x="11" y="46"/>
                  </a:cxn>
                  <a:cxn ang="0">
                    <a:pos x="13" y="49"/>
                  </a:cxn>
                  <a:cxn ang="0">
                    <a:pos x="19" y="53"/>
                  </a:cxn>
                  <a:cxn ang="0">
                    <a:pos x="21" y="55"/>
                  </a:cxn>
                  <a:cxn ang="0">
                    <a:pos x="24" y="53"/>
                  </a:cxn>
                  <a:cxn ang="0">
                    <a:pos x="28" y="53"/>
                  </a:cxn>
                  <a:cxn ang="0">
                    <a:pos x="33" y="54"/>
                  </a:cxn>
                  <a:cxn ang="0">
                    <a:pos x="33" y="59"/>
                  </a:cxn>
                  <a:cxn ang="0">
                    <a:pos x="34" y="61"/>
                  </a:cxn>
                  <a:cxn ang="0">
                    <a:pos x="37" y="63"/>
                  </a:cxn>
                  <a:cxn ang="0">
                    <a:pos x="43" y="61"/>
                  </a:cxn>
                  <a:cxn ang="0">
                    <a:pos x="46" y="57"/>
                  </a:cxn>
                  <a:cxn ang="0">
                    <a:pos x="49" y="57"/>
                  </a:cxn>
                  <a:cxn ang="0">
                    <a:pos x="54" y="54"/>
                  </a:cxn>
                  <a:cxn ang="0">
                    <a:pos x="55" y="51"/>
                  </a:cxn>
                  <a:cxn ang="0">
                    <a:pos x="55" y="48"/>
                  </a:cxn>
                  <a:cxn ang="0">
                    <a:pos x="56" y="44"/>
                  </a:cxn>
                  <a:cxn ang="0">
                    <a:pos x="59" y="41"/>
                  </a:cxn>
                  <a:cxn ang="0">
                    <a:pos x="61" y="38"/>
                  </a:cxn>
                  <a:cxn ang="0">
                    <a:pos x="63" y="33"/>
                  </a:cxn>
                  <a:cxn ang="0">
                    <a:pos x="63" y="30"/>
                  </a:cxn>
                  <a:cxn ang="0">
                    <a:pos x="64" y="25"/>
                  </a:cxn>
                  <a:cxn ang="0">
                    <a:pos x="62" y="14"/>
                  </a:cxn>
                  <a:cxn ang="0">
                    <a:pos x="54" y="11"/>
                  </a:cxn>
                  <a:cxn ang="0">
                    <a:pos x="49" y="10"/>
                  </a:cxn>
                  <a:cxn ang="0">
                    <a:pos x="44" y="9"/>
                  </a:cxn>
                  <a:cxn ang="0">
                    <a:pos x="41" y="8"/>
                  </a:cxn>
                  <a:cxn ang="0">
                    <a:pos x="38" y="0"/>
                  </a:cxn>
                  <a:cxn ang="0">
                    <a:pos x="30" y="9"/>
                  </a:cxn>
                  <a:cxn ang="0">
                    <a:pos x="20" y="2"/>
                  </a:cxn>
                  <a:cxn ang="0">
                    <a:pos x="18" y="5"/>
                  </a:cxn>
                  <a:cxn ang="0">
                    <a:pos x="17" y="11"/>
                  </a:cxn>
                  <a:cxn ang="0">
                    <a:pos x="4" y="13"/>
                  </a:cxn>
                  <a:cxn ang="0">
                    <a:pos x="1" y="22"/>
                  </a:cxn>
                </a:cxnLst>
                <a:rect l="0" t="0" r="r" b="b"/>
                <a:pathLst>
                  <a:path w="65" h="63">
                    <a:moveTo>
                      <a:pt x="1" y="22"/>
                    </a:moveTo>
                    <a:cubicBezTo>
                      <a:pt x="3" y="22"/>
                      <a:pt x="6" y="23"/>
                      <a:pt x="6" y="23"/>
                    </a:cubicBezTo>
                    <a:cubicBezTo>
                      <a:pt x="5" y="24"/>
                      <a:pt x="6" y="26"/>
                      <a:pt x="5" y="26"/>
                    </a:cubicBezTo>
                    <a:cubicBezTo>
                      <a:pt x="4" y="26"/>
                      <a:pt x="4" y="25"/>
                      <a:pt x="4" y="25"/>
                    </a:cubicBezTo>
                    <a:cubicBezTo>
                      <a:pt x="4" y="25"/>
                      <a:pt x="4" y="25"/>
                      <a:pt x="4" y="26"/>
                    </a:cubicBezTo>
                    <a:cubicBezTo>
                      <a:pt x="4" y="27"/>
                      <a:pt x="5" y="28"/>
                      <a:pt x="5" y="28"/>
                    </a:cubicBezTo>
                    <a:cubicBezTo>
                      <a:pt x="5" y="30"/>
                      <a:pt x="5" y="30"/>
                      <a:pt x="5" y="30"/>
                    </a:cubicBezTo>
                    <a:cubicBezTo>
                      <a:pt x="5" y="30"/>
                      <a:pt x="5" y="30"/>
                      <a:pt x="5" y="30"/>
                    </a:cubicBezTo>
                    <a:cubicBezTo>
                      <a:pt x="4" y="30"/>
                      <a:pt x="4" y="30"/>
                      <a:pt x="4" y="30"/>
                    </a:cubicBezTo>
                    <a:cubicBezTo>
                      <a:pt x="5" y="31"/>
                      <a:pt x="5" y="31"/>
                      <a:pt x="5" y="31"/>
                    </a:cubicBezTo>
                    <a:cubicBezTo>
                      <a:pt x="4" y="32"/>
                      <a:pt x="4" y="32"/>
                      <a:pt x="4" y="32"/>
                    </a:cubicBezTo>
                    <a:cubicBezTo>
                      <a:pt x="3" y="31"/>
                      <a:pt x="3" y="31"/>
                      <a:pt x="3" y="31"/>
                    </a:cubicBezTo>
                    <a:cubicBezTo>
                      <a:pt x="3" y="31"/>
                      <a:pt x="3" y="31"/>
                      <a:pt x="3" y="31"/>
                    </a:cubicBezTo>
                    <a:cubicBezTo>
                      <a:pt x="4" y="32"/>
                      <a:pt x="4" y="32"/>
                      <a:pt x="4" y="32"/>
                    </a:cubicBezTo>
                    <a:cubicBezTo>
                      <a:pt x="3" y="32"/>
                      <a:pt x="3" y="32"/>
                      <a:pt x="3" y="32"/>
                    </a:cubicBezTo>
                    <a:cubicBezTo>
                      <a:pt x="2" y="32"/>
                      <a:pt x="2" y="32"/>
                      <a:pt x="2" y="32"/>
                    </a:cubicBezTo>
                    <a:cubicBezTo>
                      <a:pt x="1" y="34"/>
                      <a:pt x="1" y="34"/>
                      <a:pt x="1" y="34"/>
                    </a:cubicBezTo>
                    <a:cubicBezTo>
                      <a:pt x="1" y="35"/>
                      <a:pt x="1" y="35"/>
                      <a:pt x="1" y="35"/>
                    </a:cubicBezTo>
                    <a:cubicBezTo>
                      <a:pt x="2" y="35"/>
                      <a:pt x="2" y="35"/>
                      <a:pt x="2" y="35"/>
                    </a:cubicBezTo>
                    <a:cubicBezTo>
                      <a:pt x="2" y="37"/>
                      <a:pt x="2" y="37"/>
                      <a:pt x="2" y="37"/>
                    </a:cubicBezTo>
                    <a:cubicBezTo>
                      <a:pt x="3" y="37"/>
                      <a:pt x="3" y="37"/>
                      <a:pt x="3" y="37"/>
                    </a:cubicBezTo>
                    <a:cubicBezTo>
                      <a:pt x="3" y="38"/>
                      <a:pt x="3" y="38"/>
                      <a:pt x="3" y="38"/>
                    </a:cubicBezTo>
                    <a:cubicBezTo>
                      <a:pt x="3" y="40"/>
                      <a:pt x="3" y="40"/>
                      <a:pt x="3" y="40"/>
                    </a:cubicBezTo>
                    <a:cubicBezTo>
                      <a:pt x="3" y="39"/>
                      <a:pt x="3" y="39"/>
                      <a:pt x="3" y="39"/>
                    </a:cubicBezTo>
                    <a:cubicBezTo>
                      <a:pt x="4" y="38"/>
                      <a:pt x="4" y="38"/>
                      <a:pt x="4" y="38"/>
                    </a:cubicBezTo>
                    <a:cubicBezTo>
                      <a:pt x="4" y="39"/>
                      <a:pt x="4" y="39"/>
                      <a:pt x="4" y="39"/>
                    </a:cubicBezTo>
                    <a:cubicBezTo>
                      <a:pt x="4" y="39"/>
                      <a:pt x="4" y="39"/>
                      <a:pt x="4" y="39"/>
                    </a:cubicBezTo>
                    <a:cubicBezTo>
                      <a:pt x="5" y="39"/>
                      <a:pt x="5" y="39"/>
                      <a:pt x="5" y="39"/>
                    </a:cubicBezTo>
                    <a:cubicBezTo>
                      <a:pt x="4" y="40"/>
                      <a:pt x="4" y="40"/>
                      <a:pt x="4" y="40"/>
                    </a:cubicBezTo>
                    <a:cubicBezTo>
                      <a:pt x="5" y="41"/>
                      <a:pt x="5" y="41"/>
                      <a:pt x="5" y="41"/>
                    </a:cubicBezTo>
                    <a:cubicBezTo>
                      <a:pt x="9" y="41"/>
                      <a:pt x="9" y="41"/>
                      <a:pt x="9" y="41"/>
                    </a:cubicBezTo>
                    <a:cubicBezTo>
                      <a:pt x="10" y="41"/>
                      <a:pt x="10" y="41"/>
                      <a:pt x="10" y="41"/>
                    </a:cubicBezTo>
                    <a:cubicBezTo>
                      <a:pt x="10" y="42"/>
                      <a:pt x="10" y="42"/>
                      <a:pt x="10" y="42"/>
                    </a:cubicBezTo>
                    <a:cubicBezTo>
                      <a:pt x="10" y="42"/>
                      <a:pt x="10" y="42"/>
                      <a:pt x="10" y="42"/>
                    </a:cubicBezTo>
                    <a:cubicBezTo>
                      <a:pt x="12" y="41"/>
                      <a:pt x="12" y="41"/>
                      <a:pt x="12" y="41"/>
                    </a:cubicBezTo>
                    <a:cubicBezTo>
                      <a:pt x="12" y="41"/>
                      <a:pt x="12" y="41"/>
                      <a:pt x="12" y="41"/>
                    </a:cubicBezTo>
                    <a:cubicBezTo>
                      <a:pt x="14" y="41"/>
                      <a:pt x="14" y="41"/>
                      <a:pt x="14" y="41"/>
                    </a:cubicBezTo>
                    <a:cubicBezTo>
                      <a:pt x="14" y="40"/>
                      <a:pt x="14" y="40"/>
                      <a:pt x="14" y="40"/>
                    </a:cubicBezTo>
                    <a:cubicBezTo>
                      <a:pt x="16" y="40"/>
                      <a:pt x="16" y="40"/>
                      <a:pt x="16" y="40"/>
                    </a:cubicBezTo>
                    <a:cubicBezTo>
                      <a:pt x="16" y="39"/>
                      <a:pt x="16" y="39"/>
                      <a:pt x="16" y="39"/>
                    </a:cubicBezTo>
                    <a:cubicBezTo>
                      <a:pt x="19" y="39"/>
                      <a:pt x="19" y="39"/>
                      <a:pt x="19" y="39"/>
                    </a:cubicBezTo>
                    <a:cubicBezTo>
                      <a:pt x="19" y="38"/>
                      <a:pt x="19" y="38"/>
                      <a:pt x="19" y="38"/>
                    </a:cubicBezTo>
                    <a:cubicBezTo>
                      <a:pt x="24" y="39"/>
                      <a:pt x="24" y="39"/>
                      <a:pt x="24" y="39"/>
                    </a:cubicBezTo>
                    <a:cubicBezTo>
                      <a:pt x="25" y="38"/>
                      <a:pt x="25" y="38"/>
                      <a:pt x="25" y="38"/>
                    </a:cubicBezTo>
                    <a:cubicBezTo>
                      <a:pt x="26" y="38"/>
                      <a:pt x="26" y="38"/>
                      <a:pt x="26" y="38"/>
                    </a:cubicBezTo>
                    <a:cubicBezTo>
                      <a:pt x="27" y="37"/>
                      <a:pt x="27" y="37"/>
                      <a:pt x="27" y="37"/>
                    </a:cubicBezTo>
                    <a:cubicBezTo>
                      <a:pt x="27" y="39"/>
                      <a:pt x="27" y="39"/>
                      <a:pt x="27" y="39"/>
                    </a:cubicBezTo>
                    <a:cubicBezTo>
                      <a:pt x="26" y="39"/>
                      <a:pt x="26" y="39"/>
                      <a:pt x="26" y="39"/>
                    </a:cubicBezTo>
                    <a:cubicBezTo>
                      <a:pt x="28" y="40"/>
                      <a:pt x="28" y="40"/>
                      <a:pt x="28" y="40"/>
                    </a:cubicBezTo>
                    <a:cubicBezTo>
                      <a:pt x="27" y="40"/>
                      <a:pt x="27" y="40"/>
                      <a:pt x="27" y="40"/>
                    </a:cubicBezTo>
                    <a:cubicBezTo>
                      <a:pt x="27" y="41"/>
                      <a:pt x="27" y="41"/>
                      <a:pt x="27" y="41"/>
                    </a:cubicBezTo>
                    <a:cubicBezTo>
                      <a:pt x="26" y="41"/>
                      <a:pt x="26" y="41"/>
                      <a:pt x="26" y="41"/>
                    </a:cubicBezTo>
                    <a:cubicBezTo>
                      <a:pt x="26" y="42"/>
                      <a:pt x="26" y="42"/>
                      <a:pt x="26" y="42"/>
                    </a:cubicBezTo>
                    <a:cubicBezTo>
                      <a:pt x="26" y="42"/>
                      <a:pt x="26" y="42"/>
                      <a:pt x="26" y="42"/>
                    </a:cubicBezTo>
                    <a:cubicBezTo>
                      <a:pt x="26" y="42"/>
                      <a:pt x="26" y="42"/>
                      <a:pt x="26" y="42"/>
                    </a:cubicBezTo>
                    <a:cubicBezTo>
                      <a:pt x="21" y="42"/>
                      <a:pt x="21" y="42"/>
                      <a:pt x="21" y="42"/>
                    </a:cubicBezTo>
                    <a:cubicBezTo>
                      <a:pt x="20" y="43"/>
                      <a:pt x="20" y="43"/>
                      <a:pt x="20" y="43"/>
                    </a:cubicBezTo>
                    <a:cubicBezTo>
                      <a:pt x="20" y="43"/>
                      <a:pt x="20" y="43"/>
                      <a:pt x="20" y="43"/>
                    </a:cubicBezTo>
                    <a:cubicBezTo>
                      <a:pt x="20" y="42"/>
                      <a:pt x="20" y="42"/>
                      <a:pt x="20" y="42"/>
                    </a:cubicBezTo>
                    <a:cubicBezTo>
                      <a:pt x="18" y="43"/>
                      <a:pt x="18" y="43"/>
                      <a:pt x="18" y="43"/>
                    </a:cubicBezTo>
                    <a:cubicBezTo>
                      <a:pt x="18" y="44"/>
                      <a:pt x="18" y="44"/>
                      <a:pt x="18" y="44"/>
                    </a:cubicBezTo>
                    <a:cubicBezTo>
                      <a:pt x="17" y="45"/>
                      <a:pt x="17" y="45"/>
                      <a:pt x="17" y="45"/>
                    </a:cubicBezTo>
                    <a:cubicBezTo>
                      <a:pt x="19" y="45"/>
                      <a:pt x="19" y="45"/>
                      <a:pt x="19" y="45"/>
                    </a:cubicBezTo>
                    <a:cubicBezTo>
                      <a:pt x="19" y="46"/>
                      <a:pt x="19" y="46"/>
                      <a:pt x="19" y="46"/>
                    </a:cubicBezTo>
                    <a:cubicBezTo>
                      <a:pt x="21" y="46"/>
                      <a:pt x="21" y="46"/>
                      <a:pt x="21" y="46"/>
                    </a:cubicBezTo>
                    <a:cubicBezTo>
                      <a:pt x="21" y="46"/>
                      <a:pt x="21" y="46"/>
                      <a:pt x="21" y="46"/>
                    </a:cubicBezTo>
                    <a:cubicBezTo>
                      <a:pt x="21" y="47"/>
                      <a:pt x="21" y="47"/>
                      <a:pt x="21" y="47"/>
                    </a:cubicBezTo>
                    <a:cubicBezTo>
                      <a:pt x="21" y="48"/>
                      <a:pt x="21" y="48"/>
                      <a:pt x="21" y="48"/>
                    </a:cubicBezTo>
                    <a:cubicBezTo>
                      <a:pt x="20" y="48"/>
                      <a:pt x="20" y="48"/>
                      <a:pt x="20" y="48"/>
                    </a:cubicBezTo>
                    <a:cubicBezTo>
                      <a:pt x="19" y="47"/>
                      <a:pt x="19" y="47"/>
                      <a:pt x="19" y="47"/>
                    </a:cubicBezTo>
                    <a:cubicBezTo>
                      <a:pt x="16" y="47"/>
                      <a:pt x="16" y="47"/>
                      <a:pt x="16" y="47"/>
                    </a:cubicBezTo>
                    <a:cubicBezTo>
                      <a:pt x="16" y="46"/>
                      <a:pt x="16" y="46"/>
                      <a:pt x="16" y="46"/>
                    </a:cubicBezTo>
                    <a:cubicBezTo>
                      <a:pt x="15" y="46"/>
                      <a:pt x="15" y="46"/>
                      <a:pt x="15" y="46"/>
                    </a:cubicBezTo>
                    <a:cubicBezTo>
                      <a:pt x="15" y="46"/>
                      <a:pt x="15" y="46"/>
                      <a:pt x="15" y="46"/>
                    </a:cubicBezTo>
                    <a:cubicBezTo>
                      <a:pt x="13" y="45"/>
                      <a:pt x="13" y="45"/>
                      <a:pt x="13" y="45"/>
                    </a:cubicBezTo>
                    <a:cubicBezTo>
                      <a:pt x="11" y="46"/>
                      <a:pt x="11" y="46"/>
                      <a:pt x="11" y="46"/>
                    </a:cubicBezTo>
                    <a:cubicBezTo>
                      <a:pt x="11" y="46"/>
                      <a:pt x="11" y="46"/>
                      <a:pt x="11" y="46"/>
                    </a:cubicBezTo>
                    <a:cubicBezTo>
                      <a:pt x="12" y="47"/>
                      <a:pt x="12" y="47"/>
                      <a:pt x="12" y="47"/>
                    </a:cubicBezTo>
                    <a:cubicBezTo>
                      <a:pt x="13" y="48"/>
                      <a:pt x="13" y="48"/>
                      <a:pt x="13" y="48"/>
                    </a:cubicBezTo>
                    <a:cubicBezTo>
                      <a:pt x="13" y="49"/>
                      <a:pt x="13" y="49"/>
                      <a:pt x="13" y="49"/>
                    </a:cubicBezTo>
                    <a:cubicBezTo>
                      <a:pt x="14" y="50"/>
                      <a:pt x="14" y="50"/>
                      <a:pt x="14" y="50"/>
                    </a:cubicBezTo>
                    <a:cubicBezTo>
                      <a:pt x="15" y="52"/>
                      <a:pt x="15" y="52"/>
                      <a:pt x="15" y="52"/>
                    </a:cubicBezTo>
                    <a:cubicBezTo>
                      <a:pt x="18" y="52"/>
                      <a:pt x="18" y="52"/>
                      <a:pt x="18" y="52"/>
                    </a:cubicBezTo>
                    <a:cubicBezTo>
                      <a:pt x="19" y="53"/>
                      <a:pt x="19" y="53"/>
                      <a:pt x="19" y="53"/>
                    </a:cubicBezTo>
                    <a:cubicBezTo>
                      <a:pt x="19" y="54"/>
                      <a:pt x="19" y="54"/>
                      <a:pt x="19" y="54"/>
                    </a:cubicBezTo>
                    <a:cubicBezTo>
                      <a:pt x="20" y="55"/>
                      <a:pt x="20" y="55"/>
                      <a:pt x="20" y="55"/>
                    </a:cubicBezTo>
                    <a:cubicBezTo>
                      <a:pt x="21" y="55"/>
                      <a:pt x="21" y="55"/>
                      <a:pt x="21" y="55"/>
                    </a:cubicBezTo>
                    <a:cubicBezTo>
                      <a:pt x="21" y="55"/>
                      <a:pt x="21" y="55"/>
                      <a:pt x="21" y="55"/>
                    </a:cubicBezTo>
                    <a:cubicBezTo>
                      <a:pt x="21" y="54"/>
                      <a:pt x="21" y="54"/>
                      <a:pt x="21" y="54"/>
                    </a:cubicBezTo>
                    <a:cubicBezTo>
                      <a:pt x="23" y="54"/>
                      <a:pt x="23" y="54"/>
                      <a:pt x="23" y="54"/>
                    </a:cubicBezTo>
                    <a:cubicBezTo>
                      <a:pt x="24" y="55"/>
                      <a:pt x="24" y="55"/>
                      <a:pt x="24" y="55"/>
                    </a:cubicBezTo>
                    <a:cubicBezTo>
                      <a:pt x="24" y="53"/>
                      <a:pt x="24" y="53"/>
                      <a:pt x="24" y="53"/>
                    </a:cubicBezTo>
                    <a:cubicBezTo>
                      <a:pt x="24" y="53"/>
                      <a:pt x="24" y="53"/>
                      <a:pt x="24" y="53"/>
                    </a:cubicBezTo>
                    <a:cubicBezTo>
                      <a:pt x="25" y="54"/>
                      <a:pt x="25" y="54"/>
                      <a:pt x="25" y="54"/>
                    </a:cubicBezTo>
                    <a:cubicBezTo>
                      <a:pt x="27" y="55"/>
                      <a:pt x="27" y="55"/>
                      <a:pt x="27" y="55"/>
                    </a:cubicBezTo>
                    <a:cubicBezTo>
                      <a:pt x="28" y="53"/>
                      <a:pt x="28" y="53"/>
                      <a:pt x="28" y="53"/>
                    </a:cubicBezTo>
                    <a:cubicBezTo>
                      <a:pt x="31" y="55"/>
                      <a:pt x="31" y="55"/>
                      <a:pt x="31" y="55"/>
                    </a:cubicBezTo>
                    <a:cubicBezTo>
                      <a:pt x="32" y="54"/>
                      <a:pt x="32" y="54"/>
                      <a:pt x="32" y="54"/>
                    </a:cubicBezTo>
                    <a:cubicBezTo>
                      <a:pt x="32" y="53"/>
                      <a:pt x="32" y="53"/>
                      <a:pt x="32" y="53"/>
                    </a:cubicBezTo>
                    <a:cubicBezTo>
                      <a:pt x="33" y="54"/>
                      <a:pt x="33" y="54"/>
                      <a:pt x="33" y="54"/>
                    </a:cubicBezTo>
                    <a:cubicBezTo>
                      <a:pt x="32" y="55"/>
                      <a:pt x="32" y="55"/>
                      <a:pt x="32" y="55"/>
                    </a:cubicBezTo>
                    <a:cubicBezTo>
                      <a:pt x="32" y="56"/>
                      <a:pt x="32" y="56"/>
                      <a:pt x="32" y="56"/>
                    </a:cubicBezTo>
                    <a:cubicBezTo>
                      <a:pt x="32" y="58"/>
                      <a:pt x="32" y="58"/>
                      <a:pt x="32" y="58"/>
                    </a:cubicBezTo>
                    <a:cubicBezTo>
                      <a:pt x="33" y="59"/>
                      <a:pt x="33" y="59"/>
                      <a:pt x="33" y="59"/>
                    </a:cubicBezTo>
                    <a:cubicBezTo>
                      <a:pt x="33" y="59"/>
                      <a:pt x="33" y="59"/>
                      <a:pt x="33" y="59"/>
                    </a:cubicBezTo>
                    <a:cubicBezTo>
                      <a:pt x="33" y="60"/>
                      <a:pt x="33" y="60"/>
                      <a:pt x="33" y="60"/>
                    </a:cubicBezTo>
                    <a:cubicBezTo>
                      <a:pt x="34" y="61"/>
                      <a:pt x="34" y="61"/>
                      <a:pt x="34" y="61"/>
                    </a:cubicBezTo>
                    <a:cubicBezTo>
                      <a:pt x="34" y="61"/>
                      <a:pt x="34" y="61"/>
                      <a:pt x="34" y="61"/>
                    </a:cubicBezTo>
                    <a:cubicBezTo>
                      <a:pt x="34" y="62"/>
                      <a:pt x="34" y="62"/>
                      <a:pt x="34" y="62"/>
                    </a:cubicBezTo>
                    <a:cubicBezTo>
                      <a:pt x="36" y="62"/>
                      <a:pt x="36" y="62"/>
                      <a:pt x="36" y="62"/>
                    </a:cubicBezTo>
                    <a:cubicBezTo>
                      <a:pt x="36" y="63"/>
                      <a:pt x="36" y="63"/>
                      <a:pt x="36" y="63"/>
                    </a:cubicBezTo>
                    <a:cubicBezTo>
                      <a:pt x="37" y="63"/>
                      <a:pt x="37" y="63"/>
                      <a:pt x="37" y="63"/>
                    </a:cubicBezTo>
                    <a:cubicBezTo>
                      <a:pt x="37" y="62"/>
                      <a:pt x="37" y="62"/>
                      <a:pt x="37" y="62"/>
                    </a:cubicBezTo>
                    <a:cubicBezTo>
                      <a:pt x="37" y="63"/>
                      <a:pt x="37" y="63"/>
                      <a:pt x="37" y="63"/>
                    </a:cubicBezTo>
                    <a:cubicBezTo>
                      <a:pt x="41" y="62"/>
                      <a:pt x="41" y="62"/>
                      <a:pt x="41" y="62"/>
                    </a:cubicBezTo>
                    <a:cubicBezTo>
                      <a:pt x="43" y="61"/>
                      <a:pt x="43" y="61"/>
                      <a:pt x="43" y="61"/>
                    </a:cubicBezTo>
                    <a:cubicBezTo>
                      <a:pt x="43" y="60"/>
                      <a:pt x="43" y="60"/>
                      <a:pt x="43" y="60"/>
                    </a:cubicBezTo>
                    <a:cubicBezTo>
                      <a:pt x="43" y="58"/>
                      <a:pt x="43" y="58"/>
                      <a:pt x="43" y="58"/>
                    </a:cubicBezTo>
                    <a:cubicBezTo>
                      <a:pt x="44" y="57"/>
                      <a:pt x="44" y="57"/>
                      <a:pt x="44" y="57"/>
                    </a:cubicBezTo>
                    <a:cubicBezTo>
                      <a:pt x="46" y="57"/>
                      <a:pt x="46" y="57"/>
                      <a:pt x="46" y="57"/>
                    </a:cubicBezTo>
                    <a:cubicBezTo>
                      <a:pt x="48" y="55"/>
                      <a:pt x="48" y="55"/>
                      <a:pt x="48" y="55"/>
                    </a:cubicBezTo>
                    <a:cubicBezTo>
                      <a:pt x="49" y="56"/>
                      <a:pt x="49" y="56"/>
                      <a:pt x="49" y="56"/>
                    </a:cubicBezTo>
                    <a:cubicBezTo>
                      <a:pt x="49" y="56"/>
                      <a:pt x="49" y="56"/>
                      <a:pt x="49" y="56"/>
                    </a:cubicBezTo>
                    <a:cubicBezTo>
                      <a:pt x="49" y="57"/>
                      <a:pt x="49" y="57"/>
                      <a:pt x="49" y="57"/>
                    </a:cubicBezTo>
                    <a:cubicBezTo>
                      <a:pt x="50" y="56"/>
                      <a:pt x="50" y="56"/>
                      <a:pt x="50" y="56"/>
                    </a:cubicBezTo>
                    <a:cubicBezTo>
                      <a:pt x="51" y="56"/>
                      <a:pt x="51" y="56"/>
                      <a:pt x="51" y="56"/>
                    </a:cubicBezTo>
                    <a:cubicBezTo>
                      <a:pt x="52" y="54"/>
                      <a:pt x="52" y="54"/>
                      <a:pt x="52" y="54"/>
                    </a:cubicBezTo>
                    <a:cubicBezTo>
                      <a:pt x="54" y="54"/>
                      <a:pt x="54" y="54"/>
                      <a:pt x="54" y="54"/>
                    </a:cubicBezTo>
                    <a:cubicBezTo>
                      <a:pt x="53" y="53"/>
                      <a:pt x="53" y="53"/>
                      <a:pt x="53" y="53"/>
                    </a:cubicBezTo>
                    <a:cubicBezTo>
                      <a:pt x="54" y="52"/>
                      <a:pt x="54" y="52"/>
                      <a:pt x="54" y="52"/>
                    </a:cubicBezTo>
                    <a:cubicBezTo>
                      <a:pt x="54" y="51"/>
                      <a:pt x="54" y="51"/>
                      <a:pt x="54" y="51"/>
                    </a:cubicBezTo>
                    <a:cubicBezTo>
                      <a:pt x="55" y="51"/>
                      <a:pt x="55" y="51"/>
                      <a:pt x="55" y="51"/>
                    </a:cubicBezTo>
                    <a:cubicBezTo>
                      <a:pt x="55" y="50"/>
                      <a:pt x="55" y="50"/>
                      <a:pt x="55" y="50"/>
                    </a:cubicBezTo>
                    <a:cubicBezTo>
                      <a:pt x="55" y="49"/>
                      <a:pt x="55" y="49"/>
                      <a:pt x="55" y="49"/>
                    </a:cubicBezTo>
                    <a:cubicBezTo>
                      <a:pt x="55" y="49"/>
                      <a:pt x="55" y="49"/>
                      <a:pt x="55" y="49"/>
                    </a:cubicBezTo>
                    <a:cubicBezTo>
                      <a:pt x="55" y="48"/>
                      <a:pt x="55" y="48"/>
                      <a:pt x="55" y="48"/>
                    </a:cubicBezTo>
                    <a:cubicBezTo>
                      <a:pt x="55" y="48"/>
                      <a:pt x="55" y="48"/>
                      <a:pt x="55" y="48"/>
                    </a:cubicBezTo>
                    <a:cubicBezTo>
                      <a:pt x="54" y="46"/>
                      <a:pt x="54" y="46"/>
                      <a:pt x="54" y="46"/>
                    </a:cubicBezTo>
                    <a:cubicBezTo>
                      <a:pt x="56" y="44"/>
                      <a:pt x="56" y="44"/>
                      <a:pt x="56" y="44"/>
                    </a:cubicBezTo>
                    <a:cubicBezTo>
                      <a:pt x="56" y="44"/>
                      <a:pt x="56" y="44"/>
                      <a:pt x="56" y="44"/>
                    </a:cubicBezTo>
                    <a:cubicBezTo>
                      <a:pt x="57" y="44"/>
                      <a:pt x="57" y="44"/>
                      <a:pt x="57" y="44"/>
                    </a:cubicBezTo>
                    <a:cubicBezTo>
                      <a:pt x="58" y="42"/>
                      <a:pt x="58" y="42"/>
                      <a:pt x="58" y="42"/>
                    </a:cubicBezTo>
                    <a:cubicBezTo>
                      <a:pt x="59" y="42"/>
                      <a:pt x="59" y="42"/>
                      <a:pt x="59" y="42"/>
                    </a:cubicBezTo>
                    <a:cubicBezTo>
                      <a:pt x="59" y="41"/>
                      <a:pt x="59" y="41"/>
                      <a:pt x="59" y="41"/>
                    </a:cubicBezTo>
                    <a:cubicBezTo>
                      <a:pt x="60" y="41"/>
                      <a:pt x="60" y="41"/>
                      <a:pt x="60" y="41"/>
                    </a:cubicBezTo>
                    <a:cubicBezTo>
                      <a:pt x="60" y="40"/>
                      <a:pt x="60" y="40"/>
                      <a:pt x="60" y="40"/>
                    </a:cubicBezTo>
                    <a:cubicBezTo>
                      <a:pt x="60" y="40"/>
                      <a:pt x="60" y="40"/>
                      <a:pt x="60" y="40"/>
                    </a:cubicBezTo>
                    <a:cubicBezTo>
                      <a:pt x="61" y="38"/>
                      <a:pt x="61" y="38"/>
                      <a:pt x="61" y="38"/>
                    </a:cubicBezTo>
                    <a:cubicBezTo>
                      <a:pt x="61" y="37"/>
                      <a:pt x="61" y="37"/>
                      <a:pt x="61" y="37"/>
                    </a:cubicBezTo>
                    <a:cubicBezTo>
                      <a:pt x="63" y="37"/>
                      <a:pt x="63" y="37"/>
                      <a:pt x="63" y="37"/>
                    </a:cubicBezTo>
                    <a:cubicBezTo>
                      <a:pt x="64" y="34"/>
                      <a:pt x="64" y="34"/>
                      <a:pt x="64" y="34"/>
                    </a:cubicBezTo>
                    <a:cubicBezTo>
                      <a:pt x="63" y="33"/>
                      <a:pt x="63" y="33"/>
                      <a:pt x="63" y="33"/>
                    </a:cubicBezTo>
                    <a:cubicBezTo>
                      <a:pt x="63" y="33"/>
                      <a:pt x="63" y="33"/>
                      <a:pt x="63" y="33"/>
                    </a:cubicBezTo>
                    <a:cubicBezTo>
                      <a:pt x="63" y="32"/>
                      <a:pt x="63" y="32"/>
                      <a:pt x="63" y="32"/>
                    </a:cubicBezTo>
                    <a:cubicBezTo>
                      <a:pt x="64" y="31"/>
                      <a:pt x="64" y="31"/>
                      <a:pt x="64" y="31"/>
                    </a:cubicBezTo>
                    <a:cubicBezTo>
                      <a:pt x="63" y="30"/>
                      <a:pt x="63" y="30"/>
                      <a:pt x="63" y="30"/>
                    </a:cubicBezTo>
                    <a:cubicBezTo>
                      <a:pt x="63" y="30"/>
                      <a:pt x="63" y="30"/>
                      <a:pt x="63" y="30"/>
                    </a:cubicBezTo>
                    <a:cubicBezTo>
                      <a:pt x="63" y="30"/>
                      <a:pt x="63" y="30"/>
                      <a:pt x="63" y="30"/>
                    </a:cubicBezTo>
                    <a:cubicBezTo>
                      <a:pt x="64" y="26"/>
                      <a:pt x="64" y="26"/>
                      <a:pt x="64" y="26"/>
                    </a:cubicBezTo>
                    <a:cubicBezTo>
                      <a:pt x="64" y="26"/>
                      <a:pt x="65" y="26"/>
                      <a:pt x="64" y="25"/>
                    </a:cubicBezTo>
                    <a:cubicBezTo>
                      <a:pt x="62" y="24"/>
                      <a:pt x="62" y="23"/>
                      <a:pt x="62" y="23"/>
                    </a:cubicBezTo>
                    <a:cubicBezTo>
                      <a:pt x="64" y="20"/>
                      <a:pt x="64" y="20"/>
                      <a:pt x="64" y="20"/>
                    </a:cubicBezTo>
                    <a:cubicBezTo>
                      <a:pt x="63" y="18"/>
                      <a:pt x="63" y="18"/>
                      <a:pt x="63" y="18"/>
                    </a:cubicBezTo>
                    <a:cubicBezTo>
                      <a:pt x="63" y="18"/>
                      <a:pt x="63" y="14"/>
                      <a:pt x="62" y="14"/>
                    </a:cubicBezTo>
                    <a:cubicBezTo>
                      <a:pt x="61" y="14"/>
                      <a:pt x="60" y="14"/>
                      <a:pt x="60" y="14"/>
                    </a:cubicBezTo>
                    <a:cubicBezTo>
                      <a:pt x="60" y="14"/>
                      <a:pt x="60" y="14"/>
                      <a:pt x="60" y="14"/>
                    </a:cubicBezTo>
                    <a:cubicBezTo>
                      <a:pt x="59" y="14"/>
                      <a:pt x="57" y="14"/>
                      <a:pt x="57" y="14"/>
                    </a:cubicBezTo>
                    <a:cubicBezTo>
                      <a:pt x="56" y="13"/>
                      <a:pt x="54" y="11"/>
                      <a:pt x="54" y="11"/>
                    </a:cubicBezTo>
                    <a:cubicBezTo>
                      <a:pt x="53" y="9"/>
                      <a:pt x="53" y="9"/>
                      <a:pt x="53" y="9"/>
                    </a:cubicBezTo>
                    <a:cubicBezTo>
                      <a:pt x="53" y="9"/>
                      <a:pt x="53" y="10"/>
                      <a:pt x="52" y="10"/>
                    </a:cubicBezTo>
                    <a:cubicBezTo>
                      <a:pt x="51" y="10"/>
                      <a:pt x="51" y="10"/>
                      <a:pt x="50" y="10"/>
                    </a:cubicBezTo>
                    <a:cubicBezTo>
                      <a:pt x="50" y="10"/>
                      <a:pt x="50" y="10"/>
                      <a:pt x="49" y="10"/>
                    </a:cubicBezTo>
                    <a:cubicBezTo>
                      <a:pt x="48" y="9"/>
                      <a:pt x="48" y="7"/>
                      <a:pt x="48" y="7"/>
                    </a:cubicBezTo>
                    <a:cubicBezTo>
                      <a:pt x="48" y="7"/>
                      <a:pt x="47" y="7"/>
                      <a:pt x="47" y="7"/>
                    </a:cubicBezTo>
                    <a:cubicBezTo>
                      <a:pt x="46" y="7"/>
                      <a:pt x="46" y="7"/>
                      <a:pt x="46" y="7"/>
                    </a:cubicBezTo>
                    <a:cubicBezTo>
                      <a:pt x="45" y="8"/>
                      <a:pt x="44" y="9"/>
                      <a:pt x="44" y="9"/>
                    </a:cubicBezTo>
                    <a:cubicBezTo>
                      <a:pt x="44" y="9"/>
                      <a:pt x="45" y="10"/>
                      <a:pt x="45" y="10"/>
                    </a:cubicBezTo>
                    <a:cubicBezTo>
                      <a:pt x="44" y="11"/>
                      <a:pt x="43" y="12"/>
                      <a:pt x="43" y="12"/>
                    </a:cubicBezTo>
                    <a:cubicBezTo>
                      <a:pt x="43" y="12"/>
                      <a:pt x="42" y="12"/>
                      <a:pt x="41" y="11"/>
                    </a:cubicBezTo>
                    <a:cubicBezTo>
                      <a:pt x="40" y="10"/>
                      <a:pt x="41" y="9"/>
                      <a:pt x="41" y="8"/>
                    </a:cubicBezTo>
                    <a:cubicBezTo>
                      <a:pt x="41" y="7"/>
                      <a:pt x="41" y="8"/>
                      <a:pt x="41" y="6"/>
                    </a:cubicBezTo>
                    <a:cubicBezTo>
                      <a:pt x="41" y="4"/>
                      <a:pt x="42" y="2"/>
                      <a:pt x="42" y="2"/>
                    </a:cubicBezTo>
                    <a:cubicBezTo>
                      <a:pt x="42" y="2"/>
                      <a:pt x="41" y="0"/>
                      <a:pt x="39" y="0"/>
                    </a:cubicBezTo>
                    <a:cubicBezTo>
                      <a:pt x="39" y="0"/>
                      <a:pt x="39" y="0"/>
                      <a:pt x="38" y="0"/>
                    </a:cubicBezTo>
                    <a:cubicBezTo>
                      <a:pt x="35" y="1"/>
                      <a:pt x="34" y="0"/>
                      <a:pt x="34" y="2"/>
                    </a:cubicBezTo>
                    <a:cubicBezTo>
                      <a:pt x="34" y="4"/>
                      <a:pt x="33" y="6"/>
                      <a:pt x="33" y="6"/>
                    </a:cubicBezTo>
                    <a:cubicBezTo>
                      <a:pt x="33" y="6"/>
                      <a:pt x="34" y="6"/>
                      <a:pt x="33" y="7"/>
                    </a:cubicBezTo>
                    <a:cubicBezTo>
                      <a:pt x="32" y="9"/>
                      <a:pt x="30" y="9"/>
                      <a:pt x="30" y="9"/>
                    </a:cubicBezTo>
                    <a:cubicBezTo>
                      <a:pt x="28" y="5"/>
                      <a:pt x="28" y="5"/>
                      <a:pt x="28" y="5"/>
                    </a:cubicBezTo>
                    <a:cubicBezTo>
                      <a:pt x="28" y="5"/>
                      <a:pt x="27" y="3"/>
                      <a:pt x="25" y="3"/>
                    </a:cubicBezTo>
                    <a:cubicBezTo>
                      <a:pt x="23" y="3"/>
                      <a:pt x="21" y="2"/>
                      <a:pt x="21" y="2"/>
                    </a:cubicBezTo>
                    <a:cubicBezTo>
                      <a:pt x="21" y="2"/>
                      <a:pt x="21" y="2"/>
                      <a:pt x="20" y="2"/>
                    </a:cubicBezTo>
                    <a:cubicBezTo>
                      <a:pt x="19" y="2"/>
                      <a:pt x="18" y="2"/>
                      <a:pt x="17" y="3"/>
                    </a:cubicBezTo>
                    <a:cubicBezTo>
                      <a:pt x="16" y="4"/>
                      <a:pt x="15" y="5"/>
                      <a:pt x="15" y="5"/>
                    </a:cubicBezTo>
                    <a:cubicBezTo>
                      <a:pt x="16" y="7"/>
                      <a:pt x="16" y="7"/>
                      <a:pt x="16" y="7"/>
                    </a:cubicBezTo>
                    <a:cubicBezTo>
                      <a:pt x="18" y="5"/>
                      <a:pt x="18" y="5"/>
                      <a:pt x="18" y="5"/>
                    </a:cubicBezTo>
                    <a:cubicBezTo>
                      <a:pt x="23" y="7"/>
                      <a:pt x="23" y="7"/>
                      <a:pt x="23" y="7"/>
                    </a:cubicBezTo>
                    <a:cubicBezTo>
                      <a:pt x="23" y="7"/>
                      <a:pt x="25" y="10"/>
                      <a:pt x="23" y="10"/>
                    </a:cubicBezTo>
                    <a:cubicBezTo>
                      <a:pt x="21" y="10"/>
                      <a:pt x="19" y="11"/>
                      <a:pt x="18" y="11"/>
                    </a:cubicBezTo>
                    <a:cubicBezTo>
                      <a:pt x="17" y="11"/>
                      <a:pt x="18" y="11"/>
                      <a:pt x="17" y="11"/>
                    </a:cubicBezTo>
                    <a:cubicBezTo>
                      <a:pt x="17" y="11"/>
                      <a:pt x="16" y="11"/>
                      <a:pt x="15" y="11"/>
                    </a:cubicBezTo>
                    <a:cubicBezTo>
                      <a:pt x="11" y="9"/>
                      <a:pt x="10" y="7"/>
                      <a:pt x="10" y="7"/>
                    </a:cubicBezTo>
                    <a:cubicBezTo>
                      <a:pt x="10" y="7"/>
                      <a:pt x="8" y="11"/>
                      <a:pt x="7" y="11"/>
                    </a:cubicBezTo>
                    <a:cubicBezTo>
                      <a:pt x="6" y="12"/>
                      <a:pt x="4" y="13"/>
                      <a:pt x="4" y="13"/>
                    </a:cubicBezTo>
                    <a:cubicBezTo>
                      <a:pt x="6" y="16"/>
                      <a:pt x="6" y="16"/>
                      <a:pt x="6" y="16"/>
                    </a:cubicBezTo>
                    <a:cubicBezTo>
                      <a:pt x="3" y="17"/>
                      <a:pt x="3" y="17"/>
                      <a:pt x="3" y="17"/>
                    </a:cubicBezTo>
                    <a:cubicBezTo>
                      <a:pt x="3" y="17"/>
                      <a:pt x="2" y="18"/>
                      <a:pt x="1" y="19"/>
                    </a:cubicBezTo>
                    <a:cubicBezTo>
                      <a:pt x="0" y="20"/>
                      <a:pt x="0" y="22"/>
                      <a:pt x="1" y="22"/>
                    </a:cubicBez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grpSp>
        <p:grpSp>
          <p:nvGrpSpPr>
            <p:cNvPr id="742" name="Group 610"/>
            <p:cNvGrpSpPr>
              <a:grpSpLocks/>
            </p:cNvGrpSpPr>
            <p:nvPr/>
          </p:nvGrpSpPr>
          <p:grpSpPr bwMode="auto">
            <a:xfrm>
              <a:off x="5232401" y="4684713"/>
              <a:ext cx="3333750" cy="1682750"/>
              <a:chOff x="3296" y="2951"/>
              <a:chExt cx="2100" cy="1060"/>
            </a:xfrm>
            <a:grpFill/>
          </p:grpSpPr>
          <p:sp>
            <p:nvSpPr>
              <p:cNvPr id="797" name="Freeform 410"/>
              <p:cNvSpPr>
                <a:spLocks/>
              </p:cNvSpPr>
              <p:nvPr/>
            </p:nvSpPr>
            <p:spPr bwMode="auto">
              <a:xfrm>
                <a:off x="4592" y="2951"/>
                <a:ext cx="2" cy="1"/>
              </a:xfrm>
              <a:custGeom>
                <a:avLst/>
                <a:gdLst/>
                <a:ahLst/>
                <a:cxnLst>
                  <a:cxn ang="0">
                    <a:pos x="2" y="0"/>
                  </a:cxn>
                  <a:cxn ang="0">
                    <a:pos x="2" y="0"/>
                  </a:cxn>
                  <a:cxn ang="0">
                    <a:pos x="0" y="0"/>
                  </a:cxn>
                  <a:cxn ang="0">
                    <a:pos x="0" y="1"/>
                  </a:cxn>
                  <a:cxn ang="0">
                    <a:pos x="2" y="0"/>
                  </a:cxn>
                </a:cxnLst>
                <a:rect l="0" t="0" r="r" b="b"/>
                <a:pathLst>
                  <a:path w="2" h="1">
                    <a:moveTo>
                      <a:pt x="2" y="0"/>
                    </a:moveTo>
                    <a:lnTo>
                      <a:pt x="2" y="0"/>
                    </a:lnTo>
                    <a:lnTo>
                      <a:pt x="0" y="0"/>
                    </a:lnTo>
                    <a:lnTo>
                      <a:pt x="0"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8" name="Freeform 411"/>
              <p:cNvSpPr>
                <a:spLocks/>
              </p:cNvSpPr>
              <p:nvPr/>
            </p:nvSpPr>
            <p:spPr bwMode="auto">
              <a:xfrm>
                <a:off x="5361" y="3260"/>
                <a:ext cx="18" cy="9"/>
              </a:xfrm>
              <a:custGeom>
                <a:avLst/>
                <a:gdLst/>
                <a:ahLst/>
                <a:cxnLst>
                  <a:cxn ang="0">
                    <a:pos x="17" y="6"/>
                  </a:cxn>
                  <a:cxn ang="0">
                    <a:pos x="16" y="5"/>
                  </a:cxn>
                  <a:cxn ang="0">
                    <a:pos x="15" y="5"/>
                  </a:cxn>
                  <a:cxn ang="0">
                    <a:pos x="14" y="6"/>
                  </a:cxn>
                  <a:cxn ang="0">
                    <a:pos x="13" y="5"/>
                  </a:cxn>
                  <a:cxn ang="0">
                    <a:pos x="13" y="4"/>
                  </a:cxn>
                  <a:cxn ang="0">
                    <a:pos x="11" y="3"/>
                  </a:cxn>
                  <a:cxn ang="0">
                    <a:pos x="11"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3" y="9"/>
                  </a:cxn>
                  <a:cxn ang="0">
                    <a:pos x="14" y="8"/>
                  </a:cxn>
                  <a:cxn ang="0">
                    <a:pos x="14" y="7"/>
                  </a:cxn>
                  <a:cxn ang="0">
                    <a:pos x="15" y="7"/>
                  </a:cxn>
                  <a:cxn ang="0">
                    <a:pos x="17" y="7"/>
                  </a:cxn>
                  <a:cxn ang="0">
                    <a:pos x="18" y="7"/>
                  </a:cxn>
                  <a:cxn ang="0">
                    <a:pos x="18" y="7"/>
                  </a:cxn>
                  <a:cxn ang="0">
                    <a:pos x="18" y="6"/>
                  </a:cxn>
                  <a:cxn ang="0">
                    <a:pos x="18" y="6"/>
                  </a:cxn>
                  <a:cxn ang="0">
                    <a:pos x="17" y="6"/>
                  </a:cxn>
                </a:cxnLst>
                <a:rect l="0" t="0" r="r" b="b"/>
                <a:pathLst>
                  <a:path w="18" h="9">
                    <a:moveTo>
                      <a:pt x="17" y="6"/>
                    </a:moveTo>
                    <a:lnTo>
                      <a:pt x="16" y="5"/>
                    </a:lnTo>
                    <a:lnTo>
                      <a:pt x="15" y="5"/>
                    </a:lnTo>
                    <a:lnTo>
                      <a:pt x="14" y="6"/>
                    </a:lnTo>
                    <a:lnTo>
                      <a:pt x="13" y="5"/>
                    </a:lnTo>
                    <a:lnTo>
                      <a:pt x="13" y="4"/>
                    </a:lnTo>
                    <a:lnTo>
                      <a:pt x="11" y="3"/>
                    </a:lnTo>
                    <a:lnTo>
                      <a:pt x="11"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3" y="9"/>
                    </a:lnTo>
                    <a:lnTo>
                      <a:pt x="14" y="8"/>
                    </a:lnTo>
                    <a:lnTo>
                      <a:pt x="14" y="7"/>
                    </a:lnTo>
                    <a:lnTo>
                      <a:pt x="15" y="7"/>
                    </a:lnTo>
                    <a:lnTo>
                      <a:pt x="17" y="7"/>
                    </a:lnTo>
                    <a:lnTo>
                      <a:pt x="18" y="7"/>
                    </a:lnTo>
                    <a:lnTo>
                      <a:pt x="18" y="7"/>
                    </a:lnTo>
                    <a:lnTo>
                      <a:pt x="18" y="6"/>
                    </a:lnTo>
                    <a:lnTo>
                      <a:pt x="18" y="6"/>
                    </a:lnTo>
                    <a:lnTo>
                      <a:pt x="17"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9" name="Freeform 412"/>
              <p:cNvSpPr>
                <a:spLocks/>
              </p:cNvSpPr>
              <p:nvPr/>
            </p:nvSpPr>
            <p:spPr bwMode="auto">
              <a:xfrm>
                <a:off x="5386" y="3300"/>
                <a:ext cx="10" cy="6"/>
              </a:xfrm>
              <a:custGeom>
                <a:avLst/>
                <a:gdLst/>
                <a:ahLst/>
                <a:cxnLst>
                  <a:cxn ang="0">
                    <a:pos x="10" y="3"/>
                  </a:cxn>
                  <a:cxn ang="0">
                    <a:pos x="9" y="3"/>
                  </a:cxn>
                  <a:cxn ang="0">
                    <a:pos x="9" y="0"/>
                  </a:cxn>
                  <a:cxn ang="0">
                    <a:pos x="9" y="0"/>
                  </a:cxn>
                  <a:cxn ang="0">
                    <a:pos x="7" y="0"/>
                  </a:cxn>
                  <a:cxn ang="0">
                    <a:pos x="6"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9" y="4"/>
                  </a:cxn>
                  <a:cxn ang="0">
                    <a:pos x="10" y="3"/>
                  </a:cxn>
                  <a:cxn ang="0">
                    <a:pos x="10" y="3"/>
                  </a:cxn>
                </a:cxnLst>
                <a:rect l="0" t="0" r="r" b="b"/>
                <a:pathLst>
                  <a:path w="10" h="6">
                    <a:moveTo>
                      <a:pt x="10" y="3"/>
                    </a:moveTo>
                    <a:lnTo>
                      <a:pt x="9" y="3"/>
                    </a:lnTo>
                    <a:lnTo>
                      <a:pt x="9" y="0"/>
                    </a:lnTo>
                    <a:lnTo>
                      <a:pt x="9" y="0"/>
                    </a:lnTo>
                    <a:lnTo>
                      <a:pt x="7" y="0"/>
                    </a:lnTo>
                    <a:lnTo>
                      <a:pt x="6"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9" y="4"/>
                    </a:lnTo>
                    <a:lnTo>
                      <a:pt x="10" y="3"/>
                    </a:lnTo>
                    <a:lnTo>
                      <a:pt x="1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0" name="Freeform 413"/>
              <p:cNvSpPr>
                <a:spLocks/>
              </p:cNvSpPr>
              <p:nvPr/>
            </p:nvSpPr>
            <p:spPr bwMode="auto">
              <a:xfrm>
                <a:off x="3383" y="3260"/>
                <a:ext cx="18" cy="9"/>
              </a:xfrm>
              <a:custGeom>
                <a:avLst/>
                <a:gdLst/>
                <a:ahLst/>
                <a:cxnLst>
                  <a:cxn ang="0">
                    <a:pos x="17" y="7"/>
                  </a:cxn>
                  <a:cxn ang="0">
                    <a:pos x="18" y="7"/>
                  </a:cxn>
                  <a:cxn ang="0">
                    <a:pos x="18" y="7"/>
                  </a:cxn>
                  <a:cxn ang="0">
                    <a:pos x="18" y="6"/>
                  </a:cxn>
                  <a:cxn ang="0">
                    <a:pos x="18" y="6"/>
                  </a:cxn>
                  <a:cxn ang="0">
                    <a:pos x="17" y="6"/>
                  </a:cxn>
                  <a:cxn ang="0">
                    <a:pos x="16" y="5"/>
                  </a:cxn>
                  <a:cxn ang="0">
                    <a:pos x="15" y="5"/>
                  </a:cxn>
                  <a:cxn ang="0">
                    <a:pos x="15" y="6"/>
                  </a:cxn>
                  <a:cxn ang="0">
                    <a:pos x="14" y="5"/>
                  </a:cxn>
                  <a:cxn ang="0">
                    <a:pos x="13" y="4"/>
                  </a:cxn>
                  <a:cxn ang="0">
                    <a:pos x="10" y="3"/>
                  </a:cxn>
                  <a:cxn ang="0">
                    <a:pos x="10" y="3"/>
                  </a:cxn>
                  <a:cxn ang="0">
                    <a:pos x="10" y="2"/>
                  </a:cxn>
                  <a:cxn ang="0">
                    <a:pos x="10" y="2"/>
                  </a:cxn>
                  <a:cxn ang="0">
                    <a:pos x="9" y="1"/>
                  </a:cxn>
                  <a:cxn ang="0">
                    <a:pos x="8" y="1"/>
                  </a:cxn>
                  <a:cxn ang="0">
                    <a:pos x="7" y="1"/>
                  </a:cxn>
                  <a:cxn ang="0">
                    <a:pos x="7" y="1"/>
                  </a:cxn>
                  <a:cxn ang="0">
                    <a:pos x="7" y="1"/>
                  </a:cxn>
                  <a:cxn ang="0">
                    <a:pos x="6" y="2"/>
                  </a:cxn>
                  <a:cxn ang="0">
                    <a:pos x="5" y="2"/>
                  </a:cxn>
                  <a:cxn ang="0">
                    <a:pos x="4" y="1"/>
                  </a:cxn>
                  <a:cxn ang="0">
                    <a:pos x="2" y="1"/>
                  </a:cxn>
                  <a:cxn ang="0">
                    <a:pos x="1" y="0"/>
                  </a:cxn>
                  <a:cxn ang="0">
                    <a:pos x="1" y="0"/>
                  </a:cxn>
                  <a:cxn ang="0">
                    <a:pos x="0" y="3"/>
                  </a:cxn>
                  <a:cxn ang="0">
                    <a:pos x="1" y="5"/>
                  </a:cxn>
                  <a:cxn ang="0">
                    <a:pos x="2" y="5"/>
                  </a:cxn>
                  <a:cxn ang="0">
                    <a:pos x="3" y="6"/>
                  </a:cxn>
                  <a:cxn ang="0">
                    <a:pos x="3" y="5"/>
                  </a:cxn>
                  <a:cxn ang="0">
                    <a:pos x="4" y="5"/>
                  </a:cxn>
                  <a:cxn ang="0">
                    <a:pos x="6" y="5"/>
                  </a:cxn>
                  <a:cxn ang="0">
                    <a:pos x="7" y="5"/>
                  </a:cxn>
                  <a:cxn ang="0">
                    <a:pos x="9" y="7"/>
                  </a:cxn>
                  <a:cxn ang="0">
                    <a:pos x="11" y="8"/>
                  </a:cxn>
                  <a:cxn ang="0">
                    <a:pos x="12" y="8"/>
                  </a:cxn>
                  <a:cxn ang="0">
                    <a:pos x="12" y="9"/>
                  </a:cxn>
                  <a:cxn ang="0">
                    <a:pos x="14" y="9"/>
                  </a:cxn>
                  <a:cxn ang="0">
                    <a:pos x="14" y="8"/>
                  </a:cxn>
                  <a:cxn ang="0">
                    <a:pos x="14" y="7"/>
                  </a:cxn>
                  <a:cxn ang="0">
                    <a:pos x="15" y="7"/>
                  </a:cxn>
                  <a:cxn ang="0">
                    <a:pos x="17" y="7"/>
                  </a:cxn>
                </a:cxnLst>
                <a:rect l="0" t="0" r="r" b="b"/>
                <a:pathLst>
                  <a:path w="18" h="9">
                    <a:moveTo>
                      <a:pt x="17" y="7"/>
                    </a:moveTo>
                    <a:lnTo>
                      <a:pt x="18" y="7"/>
                    </a:lnTo>
                    <a:lnTo>
                      <a:pt x="18" y="7"/>
                    </a:lnTo>
                    <a:lnTo>
                      <a:pt x="18" y="6"/>
                    </a:lnTo>
                    <a:lnTo>
                      <a:pt x="18" y="6"/>
                    </a:lnTo>
                    <a:lnTo>
                      <a:pt x="17" y="6"/>
                    </a:lnTo>
                    <a:lnTo>
                      <a:pt x="16" y="5"/>
                    </a:lnTo>
                    <a:lnTo>
                      <a:pt x="15" y="5"/>
                    </a:lnTo>
                    <a:lnTo>
                      <a:pt x="15" y="6"/>
                    </a:lnTo>
                    <a:lnTo>
                      <a:pt x="14" y="5"/>
                    </a:lnTo>
                    <a:lnTo>
                      <a:pt x="13" y="4"/>
                    </a:lnTo>
                    <a:lnTo>
                      <a:pt x="10" y="3"/>
                    </a:lnTo>
                    <a:lnTo>
                      <a:pt x="10" y="3"/>
                    </a:lnTo>
                    <a:lnTo>
                      <a:pt x="10" y="2"/>
                    </a:lnTo>
                    <a:lnTo>
                      <a:pt x="10" y="2"/>
                    </a:lnTo>
                    <a:lnTo>
                      <a:pt x="9" y="1"/>
                    </a:lnTo>
                    <a:lnTo>
                      <a:pt x="8" y="1"/>
                    </a:lnTo>
                    <a:lnTo>
                      <a:pt x="7" y="1"/>
                    </a:lnTo>
                    <a:lnTo>
                      <a:pt x="7" y="1"/>
                    </a:lnTo>
                    <a:lnTo>
                      <a:pt x="7" y="1"/>
                    </a:lnTo>
                    <a:lnTo>
                      <a:pt x="6" y="2"/>
                    </a:lnTo>
                    <a:lnTo>
                      <a:pt x="5" y="2"/>
                    </a:lnTo>
                    <a:lnTo>
                      <a:pt x="4" y="1"/>
                    </a:lnTo>
                    <a:lnTo>
                      <a:pt x="2" y="1"/>
                    </a:lnTo>
                    <a:lnTo>
                      <a:pt x="1" y="0"/>
                    </a:lnTo>
                    <a:lnTo>
                      <a:pt x="1" y="0"/>
                    </a:lnTo>
                    <a:lnTo>
                      <a:pt x="0" y="3"/>
                    </a:lnTo>
                    <a:lnTo>
                      <a:pt x="1" y="5"/>
                    </a:lnTo>
                    <a:lnTo>
                      <a:pt x="2" y="5"/>
                    </a:lnTo>
                    <a:lnTo>
                      <a:pt x="3" y="6"/>
                    </a:lnTo>
                    <a:lnTo>
                      <a:pt x="3" y="5"/>
                    </a:lnTo>
                    <a:lnTo>
                      <a:pt x="4" y="5"/>
                    </a:lnTo>
                    <a:lnTo>
                      <a:pt x="6" y="5"/>
                    </a:lnTo>
                    <a:lnTo>
                      <a:pt x="7" y="5"/>
                    </a:lnTo>
                    <a:lnTo>
                      <a:pt x="9" y="7"/>
                    </a:lnTo>
                    <a:lnTo>
                      <a:pt x="11" y="8"/>
                    </a:lnTo>
                    <a:lnTo>
                      <a:pt x="12" y="8"/>
                    </a:lnTo>
                    <a:lnTo>
                      <a:pt x="12" y="9"/>
                    </a:lnTo>
                    <a:lnTo>
                      <a:pt x="14" y="9"/>
                    </a:lnTo>
                    <a:lnTo>
                      <a:pt x="14" y="8"/>
                    </a:lnTo>
                    <a:lnTo>
                      <a:pt x="14" y="7"/>
                    </a:lnTo>
                    <a:lnTo>
                      <a:pt x="15" y="7"/>
                    </a:lnTo>
                    <a:lnTo>
                      <a:pt x="17"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1" name="Freeform 414"/>
              <p:cNvSpPr>
                <a:spLocks/>
              </p:cNvSpPr>
              <p:nvPr/>
            </p:nvSpPr>
            <p:spPr bwMode="auto">
              <a:xfrm>
                <a:off x="3408" y="3300"/>
                <a:ext cx="10" cy="6"/>
              </a:xfrm>
              <a:custGeom>
                <a:avLst/>
                <a:gdLst/>
                <a:ahLst/>
                <a:cxnLst>
                  <a:cxn ang="0">
                    <a:pos x="10" y="3"/>
                  </a:cxn>
                  <a:cxn ang="0">
                    <a:pos x="10" y="0"/>
                  </a:cxn>
                  <a:cxn ang="0">
                    <a:pos x="9" y="0"/>
                  </a:cxn>
                  <a:cxn ang="0">
                    <a:pos x="7" y="0"/>
                  </a:cxn>
                  <a:cxn ang="0">
                    <a:pos x="7" y="0"/>
                  </a:cxn>
                  <a:cxn ang="0">
                    <a:pos x="5" y="0"/>
                  </a:cxn>
                  <a:cxn ang="0">
                    <a:pos x="3" y="1"/>
                  </a:cxn>
                  <a:cxn ang="0">
                    <a:pos x="0" y="1"/>
                  </a:cxn>
                  <a:cxn ang="0">
                    <a:pos x="0" y="1"/>
                  </a:cxn>
                  <a:cxn ang="0">
                    <a:pos x="0" y="2"/>
                  </a:cxn>
                  <a:cxn ang="0">
                    <a:pos x="0" y="3"/>
                  </a:cxn>
                  <a:cxn ang="0">
                    <a:pos x="1" y="4"/>
                  </a:cxn>
                  <a:cxn ang="0">
                    <a:pos x="2" y="4"/>
                  </a:cxn>
                  <a:cxn ang="0">
                    <a:pos x="3" y="4"/>
                  </a:cxn>
                  <a:cxn ang="0">
                    <a:pos x="7" y="6"/>
                  </a:cxn>
                  <a:cxn ang="0">
                    <a:pos x="7" y="5"/>
                  </a:cxn>
                  <a:cxn ang="0">
                    <a:pos x="7" y="5"/>
                  </a:cxn>
                  <a:cxn ang="0">
                    <a:pos x="8" y="4"/>
                  </a:cxn>
                  <a:cxn ang="0">
                    <a:pos x="8" y="4"/>
                  </a:cxn>
                  <a:cxn ang="0">
                    <a:pos x="10" y="4"/>
                  </a:cxn>
                  <a:cxn ang="0">
                    <a:pos x="10" y="3"/>
                  </a:cxn>
                  <a:cxn ang="0">
                    <a:pos x="10" y="3"/>
                  </a:cxn>
                  <a:cxn ang="0">
                    <a:pos x="10" y="3"/>
                  </a:cxn>
                </a:cxnLst>
                <a:rect l="0" t="0" r="r" b="b"/>
                <a:pathLst>
                  <a:path w="10" h="6">
                    <a:moveTo>
                      <a:pt x="10" y="3"/>
                    </a:moveTo>
                    <a:lnTo>
                      <a:pt x="10" y="0"/>
                    </a:lnTo>
                    <a:lnTo>
                      <a:pt x="9" y="0"/>
                    </a:lnTo>
                    <a:lnTo>
                      <a:pt x="7" y="0"/>
                    </a:lnTo>
                    <a:lnTo>
                      <a:pt x="7" y="0"/>
                    </a:lnTo>
                    <a:lnTo>
                      <a:pt x="5" y="0"/>
                    </a:lnTo>
                    <a:lnTo>
                      <a:pt x="3" y="1"/>
                    </a:lnTo>
                    <a:lnTo>
                      <a:pt x="0" y="1"/>
                    </a:lnTo>
                    <a:lnTo>
                      <a:pt x="0" y="1"/>
                    </a:lnTo>
                    <a:lnTo>
                      <a:pt x="0" y="2"/>
                    </a:lnTo>
                    <a:lnTo>
                      <a:pt x="0" y="3"/>
                    </a:lnTo>
                    <a:lnTo>
                      <a:pt x="1" y="4"/>
                    </a:lnTo>
                    <a:lnTo>
                      <a:pt x="2" y="4"/>
                    </a:lnTo>
                    <a:lnTo>
                      <a:pt x="3" y="4"/>
                    </a:lnTo>
                    <a:lnTo>
                      <a:pt x="7" y="6"/>
                    </a:lnTo>
                    <a:lnTo>
                      <a:pt x="7" y="5"/>
                    </a:lnTo>
                    <a:lnTo>
                      <a:pt x="7" y="5"/>
                    </a:lnTo>
                    <a:lnTo>
                      <a:pt x="8" y="4"/>
                    </a:lnTo>
                    <a:lnTo>
                      <a:pt x="8" y="4"/>
                    </a:lnTo>
                    <a:lnTo>
                      <a:pt x="10" y="4"/>
                    </a:lnTo>
                    <a:lnTo>
                      <a:pt x="10" y="3"/>
                    </a:lnTo>
                    <a:lnTo>
                      <a:pt x="10" y="3"/>
                    </a:lnTo>
                    <a:lnTo>
                      <a:pt x="1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2" name="Freeform 415"/>
              <p:cNvSpPr>
                <a:spLocks/>
              </p:cNvSpPr>
              <p:nvPr/>
            </p:nvSpPr>
            <p:spPr bwMode="auto">
              <a:xfrm>
                <a:off x="3419" y="3294"/>
                <a:ext cx="7" cy="6"/>
              </a:xfrm>
              <a:custGeom>
                <a:avLst/>
                <a:gdLst/>
                <a:ahLst/>
                <a:cxnLst>
                  <a:cxn ang="0">
                    <a:pos x="4" y="6"/>
                  </a:cxn>
                  <a:cxn ang="0">
                    <a:pos x="7" y="3"/>
                  </a:cxn>
                  <a:cxn ang="0">
                    <a:pos x="7" y="2"/>
                  </a:cxn>
                  <a:cxn ang="0">
                    <a:pos x="6" y="2"/>
                  </a:cxn>
                  <a:cxn ang="0">
                    <a:pos x="3" y="0"/>
                  </a:cxn>
                  <a:cxn ang="0">
                    <a:pos x="2" y="1"/>
                  </a:cxn>
                  <a:cxn ang="0">
                    <a:pos x="0" y="2"/>
                  </a:cxn>
                  <a:cxn ang="0">
                    <a:pos x="0" y="2"/>
                  </a:cxn>
                  <a:cxn ang="0">
                    <a:pos x="1" y="2"/>
                  </a:cxn>
                  <a:cxn ang="0">
                    <a:pos x="3" y="3"/>
                  </a:cxn>
                  <a:cxn ang="0">
                    <a:pos x="4" y="6"/>
                  </a:cxn>
                </a:cxnLst>
                <a:rect l="0" t="0" r="r" b="b"/>
                <a:pathLst>
                  <a:path w="7" h="6">
                    <a:moveTo>
                      <a:pt x="4" y="6"/>
                    </a:moveTo>
                    <a:lnTo>
                      <a:pt x="7" y="3"/>
                    </a:lnTo>
                    <a:lnTo>
                      <a:pt x="7" y="2"/>
                    </a:lnTo>
                    <a:lnTo>
                      <a:pt x="6" y="2"/>
                    </a:lnTo>
                    <a:lnTo>
                      <a:pt x="3" y="0"/>
                    </a:lnTo>
                    <a:lnTo>
                      <a:pt x="2" y="1"/>
                    </a:lnTo>
                    <a:lnTo>
                      <a:pt x="0" y="2"/>
                    </a:lnTo>
                    <a:lnTo>
                      <a:pt x="0" y="2"/>
                    </a:lnTo>
                    <a:lnTo>
                      <a:pt x="1" y="2"/>
                    </a:lnTo>
                    <a:lnTo>
                      <a:pt x="3" y="3"/>
                    </a:lnTo>
                    <a:lnTo>
                      <a:pt x="4"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3" name="Freeform 416"/>
              <p:cNvSpPr>
                <a:spLocks/>
              </p:cNvSpPr>
              <p:nvPr/>
            </p:nvSpPr>
            <p:spPr bwMode="auto">
              <a:xfrm>
                <a:off x="3903" y="3261"/>
                <a:ext cx="5" cy="3"/>
              </a:xfrm>
              <a:custGeom>
                <a:avLst/>
                <a:gdLst/>
                <a:ahLst/>
                <a:cxnLst>
                  <a:cxn ang="0">
                    <a:pos x="0" y="0"/>
                  </a:cxn>
                  <a:cxn ang="0">
                    <a:pos x="1" y="2"/>
                  </a:cxn>
                  <a:cxn ang="0">
                    <a:pos x="3" y="3"/>
                  </a:cxn>
                  <a:cxn ang="0">
                    <a:pos x="5" y="3"/>
                  </a:cxn>
                  <a:cxn ang="0">
                    <a:pos x="4" y="2"/>
                  </a:cxn>
                  <a:cxn ang="0">
                    <a:pos x="4" y="2"/>
                  </a:cxn>
                  <a:cxn ang="0">
                    <a:pos x="0" y="0"/>
                  </a:cxn>
                </a:cxnLst>
                <a:rect l="0" t="0" r="r" b="b"/>
                <a:pathLst>
                  <a:path w="5" h="3">
                    <a:moveTo>
                      <a:pt x="0" y="0"/>
                    </a:moveTo>
                    <a:lnTo>
                      <a:pt x="1" y="2"/>
                    </a:lnTo>
                    <a:lnTo>
                      <a:pt x="3" y="3"/>
                    </a:lnTo>
                    <a:lnTo>
                      <a:pt x="5" y="3"/>
                    </a:lnTo>
                    <a:lnTo>
                      <a:pt x="4" y="2"/>
                    </a:lnTo>
                    <a:lnTo>
                      <a:pt x="4" y="2"/>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4" name="Freeform 417"/>
              <p:cNvSpPr>
                <a:spLocks/>
              </p:cNvSpPr>
              <p:nvPr/>
            </p:nvSpPr>
            <p:spPr bwMode="auto">
              <a:xfrm>
                <a:off x="3868" y="3270"/>
                <a:ext cx="10" cy="10"/>
              </a:xfrm>
              <a:custGeom>
                <a:avLst/>
                <a:gdLst/>
                <a:ahLst/>
                <a:cxnLst>
                  <a:cxn ang="0">
                    <a:pos x="7" y="5"/>
                  </a:cxn>
                  <a:cxn ang="0">
                    <a:pos x="9" y="3"/>
                  </a:cxn>
                  <a:cxn ang="0">
                    <a:pos x="10" y="2"/>
                  </a:cxn>
                  <a:cxn ang="0">
                    <a:pos x="10" y="1"/>
                  </a:cxn>
                  <a:cxn ang="0">
                    <a:pos x="10" y="1"/>
                  </a:cxn>
                  <a:cxn ang="0">
                    <a:pos x="8" y="0"/>
                  </a:cxn>
                  <a:cxn ang="0">
                    <a:pos x="8" y="1"/>
                  </a:cxn>
                  <a:cxn ang="0">
                    <a:pos x="4" y="1"/>
                  </a:cxn>
                  <a:cxn ang="0">
                    <a:pos x="3" y="3"/>
                  </a:cxn>
                  <a:cxn ang="0">
                    <a:pos x="1" y="8"/>
                  </a:cxn>
                  <a:cxn ang="0">
                    <a:pos x="0" y="10"/>
                  </a:cxn>
                  <a:cxn ang="0">
                    <a:pos x="1" y="10"/>
                  </a:cxn>
                  <a:cxn ang="0">
                    <a:pos x="2" y="9"/>
                  </a:cxn>
                  <a:cxn ang="0">
                    <a:pos x="4" y="9"/>
                  </a:cxn>
                  <a:cxn ang="0">
                    <a:pos x="4" y="8"/>
                  </a:cxn>
                  <a:cxn ang="0">
                    <a:pos x="6" y="8"/>
                  </a:cxn>
                  <a:cxn ang="0">
                    <a:pos x="5" y="6"/>
                  </a:cxn>
                  <a:cxn ang="0">
                    <a:pos x="6" y="5"/>
                  </a:cxn>
                  <a:cxn ang="0">
                    <a:pos x="7" y="5"/>
                  </a:cxn>
                </a:cxnLst>
                <a:rect l="0" t="0" r="r" b="b"/>
                <a:pathLst>
                  <a:path w="10" h="10">
                    <a:moveTo>
                      <a:pt x="7" y="5"/>
                    </a:moveTo>
                    <a:lnTo>
                      <a:pt x="9" y="3"/>
                    </a:lnTo>
                    <a:lnTo>
                      <a:pt x="10" y="2"/>
                    </a:lnTo>
                    <a:lnTo>
                      <a:pt x="10" y="1"/>
                    </a:lnTo>
                    <a:lnTo>
                      <a:pt x="10" y="1"/>
                    </a:lnTo>
                    <a:lnTo>
                      <a:pt x="8" y="0"/>
                    </a:lnTo>
                    <a:lnTo>
                      <a:pt x="8" y="1"/>
                    </a:lnTo>
                    <a:lnTo>
                      <a:pt x="4" y="1"/>
                    </a:lnTo>
                    <a:lnTo>
                      <a:pt x="3" y="3"/>
                    </a:lnTo>
                    <a:lnTo>
                      <a:pt x="1" y="8"/>
                    </a:lnTo>
                    <a:lnTo>
                      <a:pt x="0" y="10"/>
                    </a:lnTo>
                    <a:lnTo>
                      <a:pt x="1" y="10"/>
                    </a:lnTo>
                    <a:lnTo>
                      <a:pt x="2" y="9"/>
                    </a:lnTo>
                    <a:lnTo>
                      <a:pt x="4" y="9"/>
                    </a:lnTo>
                    <a:lnTo>
                      <a:pt x="4" y="8"/>
                    </a:lnTo>
                    <a:lnTo>
                      <a:pt x="6" y="8"/>
                    </a:lnTo>
                    <a:lnTo>
                      <a:pt x="5" y="6"/>
                    </a:lnTo>
                    <a:lnTo>
                      <a:pt x="6" y="5"/>
                    </a:lnTo>
                    <a:lnTo>
                      <a:pt x="7"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5" name="Freeform 418"/>
              <p:cNvSpPr>
                <a:spLocks/>
              </p:cNvSpPr>
              <p:nvPr/>
            </p:nvSpPr>
            <p:spPr bwMode="auto">
              <a:xfrm>
                <a:off x="3486" y="3320"/>
                <a:ext cx="6" cy="5"/>
              </a:xfrm>
              <a:custGeom>
                <a:avLst/>
                <a:gdLst/>
                <a:ahLst/>
                <a:cxnLst>
                  <a:cxn ang="0">
                    <a:pos x="5" y="2"/>
                  </a:cxn>
                  <a:cxn ang="0">
                    <a:pos x="5" y="1"/>
                  </a:cxn>
                  <a:cxn ang="0">
                    <a:pos x="5" y="2"/>
                  </a:cxn>
                  <a:cxn ang="0">
                    <a:pos x="5" y="2"/>
                  </a:cxn>
                  <a:cxn ang="0">
                    <a:pos x="5" y="2"/>
                  </a:cxn>
                  <a:cxn ang="0">
                    <a:pos x="5" y="1"/>
                  </a:cxn>
                  <a:cxn ang="0">
                    <a:pos x="5" y="1"/>
                  </a:cxn>
                  <a:cxn ang="0">
                    <a:pos x="3" y="0"/>
                  </a:cxn>
                  <a:cxn ang="0">
                    <a:pos x="2" y="1"/>
                  </a:cxn>
                  <a:cxn ang="0">
                    <a:pos x="2" y="1"/>
                  </a:cxn>
                  <a:cxn ang="0">
                    <a:pos x="2" y="2"/>
                  </a:cxn>
                  <a:cxn ang="0">
                    <a:pos x="2" y="2"/>
                  </a:cxn>
                  <a:cxn ang="0">
                    <a:pos x="2" y="2"/>
                  </a:cxn>
                  <a:cxn ang="0">
                    <a:pos x="3" y="2"/>
                  </a:cxn>
                  <a:cxn ang="0">
                    <a:pos x="3" y="2"/>
                  </a:cxn>
                  <a:cxn ang="0">
                    <a:pos x="2" y="2"/>
                  </a:cxn>
                  <a:cxn ang="0">
                    <a:pos x="2" y="2"/>
                  </a:cxn>
                  <a:cxn ang="0">
                    <a:pos x="1" y="2"/>
                  </a:cxn>
                  <a:cxn ang="0">
                    <a:pos x="1" y="2"/>
                  </a:cxn>
                  <a:cxn ang="0">
                    <a:pos x="1" y="3"/>
                  </a:cxn>
                  <a:cxn ang="0">
                    <a:pos x="0" y="3"/>
                  </a:cxn>
                  <a:cxn ang="0">
                    <a:pos x="1" y="4"/>
                  </a:cxn>
                  <a:cxn ang="0">
                    <a:pos x="2" y="5"/>
                  </a:cxn>
                  <a:cxn ang="0">
                    <a:pos x="2" y="5"/>
                  </a:cxn>
                  <a:cxn ang="0">
                    <a:pos x="2" y="5"/>
                  </a:cxn>
                  <a:cxn ang="0">
                    <a:pos x="2" y="5"/>
                  </a:cxn>
                  <a:cxn ang="0">
                    <a:pos x="3" y="4"/>
                  </a:cxn>
                  <a:cxn ang="0">
                    <a:pos x="3" y="4"/>
                  </a:cxn>
                  <a:cxn ang="0">
                    <a:pos x="4" y="4"/>
                  </a:cxn>
                  <a:cxn ang="0">
                    <a:pos x="5" y="4"/>
                  </a:cxn>
                  <a:cxn ang="0">
                    <a:pos x="5" y="3"/>
                  </a:cxn>
                  <a:cxn ang="0">
                    <a:pos x="6" y="3"/>
                  </a:cxn>
                  <a:cxn ang="0">
                    <a:pos x="6" y="2"/>
                  </a:cxn>
                  <a:cxn ang="0">
                    <a:pos x="5" y="2"/>
                  </a:cxn>
                </a:cxnLst>
                <a:rect l="0" t="0" r="r" b="b"/>
                <a:pathLst>
                  <a:path w="6" h="5">
                    <a:moveTo>
                      <a:pt x="5" y="2"/>
                    </a:moveTo>
                    <a:lnTo>
                      <a:pt x="5" y="1"/>
                    </a:lnTo>
                    <a:lnTo>
                      <a:pt x="5" y="2"/>
                    </a:lnTo>
                    <a:lnTo>
                      <a:pt x="5" y="2"/>
                    </a:lnTo>
                    <a:lnTo>
                      <a:pt x="5" y="2"/>
                    </a:lnTo>
                    <a:lnTo>
                      <a:pt x="5" y="1"/>
                    </a:lnTo>
                    <a:lnTo>
                      <a:pt x="5" y="1"/>
                    </a:lnTo>
                    <a:lnTo>
                      <a:pt x="3" y="0"/>
                    </a:lnTo>
                    <a:lnTo>
                      <a:pt x="2" y="1"/>
                    </a:lnTo>
                    <a:lnTo>
                      <a:pt x="2" y="1"/>
                    </a:lnTo>
                    <a:lnTo>
                      <a:pt x="2" y="2"/>
                    </a:lnTo>
                    <a:lnTo>
                      <a:pt x="2" y="2"/>
                    </a:lnTo>
                    <a:lnTo>
                      <a:pt x="2" y="2"/>
                    </a:lnTo>
                    <a:lnTo>
                      <a:pt x="3" y="2"/>
                    </a:lnTo>
                    <a:lnTo>
                      <a:pt x="3" y="2"/>
                    </a:lnTo>
                    <a:lnTo>
                      <a:pt x="2" y="2"/>
                    </a:lnTo>
                    <a:lnTo>
                      <a:pt x="2" y="2"/>
                    </a:lnTo>
                    <a:lnTo>
                      <a:pt x="1" y="2"/>
                    </a:lnTo>
                    <a:lnTo>
                      <a:pt x="1" y="2"/>
                    </a:lnTo>
                    <a:lnTo>
                      <a:pt x="1" y="3"/>
                    </a:lnTo>
                    <a:lnTo>
                      <a:pt x="0" y="3"/>
                    </a:lnTo>
                    <a:lnTo>
                      <a:pt x="1" y="4"/>
                    </a:lnTo>
                    <a:lnTo>
                      <a:pt x="2" y="5"/>
                    </a:lnTo>
                    <a:lnTo>
                      <a:pt x="2" y="5"/>
                    </a:lnTo>
                    <a:lnTo>
                      <a:pt x="2" y="5"/>
                    </a:lnTo>
                    <a:lnTo>
                      <a:pt x="2" y="5"/>
                    </a:lnTo>
                    <a:lnTo>
                      <a:pt x="3" y="4"/>
                    </a:lnTo>
                    <a:lnTo>
                      <a:pt x="3" y="4"/>
                    </a:lnTo>
                    <a:lnTo>
                      <a:pt x="4" y="4"/>
                    </a:lnTo>
                    <a:lnTo>
                      <a:pt x="5" y="4"/>
                    </a:lnTo>
                    <a:lnTo>
                      <a:pt x="5" y="3"/>
                    </a:lnTo>
                    <a:lnTo>
                      <a:pt x="6" y="3"/>
                    </a:lnTo>
                    <a:lnTo>
                      <a:pt x="6" y="2"/>
                    </a:lnTo>
                    <a:lnTo>
                      <a:pt x="5"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6" name="Freeform 419"/>
              <p:cNvSpPr>
                <a:spLocks/>
              </p:cNvSpPr>
              <p:nvPr/>
            </p:nvSpPr>
            <p:spPr bwMode="auto">
              <a:xfrm>
                <a:off x="3489" y="3318"/>
                <a:ext cx="2" cy="2"/>
              </a:xfrm>
              <a:custGeom>
                <a:avLst/>
                <a:gdLst/>
                <a:ahLst/>
                <a:cxnLst>
                  <a:cxn ang="0">
                    <a:pos x="2" y="2"/>
                  </a:cxn>
                  <a:cxn ang="0">
                    <a:pos x="2" y="1"/>
                  </a:cxn>
                  <a:cxn ang="0">
                    <a:pos x="2" y="1"/>
                  </a:cxn>
                  <a:cxn ang="0">
                    <a:pos x="1" y="0"/>
                  </a:cxn>
                  <a:cxn ang="0">
                    <a:pos x="1" y="1"/>
                  </a:cxn>
                  <a:cxn ang="0">
                    <a:pos x="0" y="0"/>
                  </a:cxn>
                  <a:cxn ang="0">
                    <a:pos x="0" y="1"/>
                  </a:cxn>
                  <a:cxn ang="0">
                    <a:pos x="1" y="2"/>
                  </a:cxn>
                  <a:cxn ang="0">
                    <a:pos x="2" y="2"/>
                  </a:cxn>
                </a:cxnLst>
                <a:rect l="0" t="0" r="r" b="b"/>
                <a:pathLst>
                  <a:path w="2" h="2">
                    <a:moveTo>
                      <a:pt x="2" y="2"/>
                    </a:moveTo>
                    <a:lnTo>
                      <a:pt x="2" y="1"/>
                    </a:lnTo>
                    <a:lnTo>
                      <a:pt x="2" y="1"/>
                    </a:lnTo>
                    <a:lnTo>
                      <a:pt x="1" y="0"/>
                    </a:lnTo>
                    <a:lnTo>
                      <a:pt x="1" y="1"/>
                    </a:lnTo>
                    <a:lnTo>
                      <a:pt x="0" y="0"/>
                    </a:lnTo>
                    <a:lnTo>
                      <a:pt x="0" y="1"/>
                    </a:lnTo>
                    <a:lnTo>
                      <a:pt x="1"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7" name="Freeform 420"/>
              <p:cNvSpPr>
                <a:spLocks/>
              </p:cNvSpPr>
              <p:nvPr/>
            </p:nvSpPr>
            <p:spPr bwMode="auto">
              <a:xfrm>
                <a:off x="3378" y="3298"/>
                <a:ext cx="2" cy="2"/>
              </a:xfrm>
              <a:custGeom>
                <a:avLst/>
                <a:gdLst/>
                <a:ahLst/>
                <a:cxnLst>
                  <a:cxn ang="0">
                    <a:pos x="2" y="2"/>
                  </a:cxn>
                  <a:cxn ang="0">
                    <a:pos x="1" y="2"/>
                  </a:cxn>
                  <a:cxn ang="0">
                    <a:pos x="1" y="2"/>
                  </a:cxn>
                  <a:cxn ang="0">
                    <a:pos x="0" y="1"/>
                  </a:cxn>
                  <a:cxn ang="0">
                    <a:pos x="0" y="0"/>
                  </a:cxn>
                  <a:cxn ang="0">
                    <a:pos x="0" y="0"/>
                  </a:cxn>
                  <a:cxn ang="0">
                    <a:pos x="0" y="0"/>
                  </a:cxn>
                  <a:cxn ang="0">
                    <a:pos x="0" y="1"/>
                  </a:cxn>
                  <a:cxn ang="0">
                    <a:pos x="1" y="2"/>
                  </a:cxn>
                  <a:cxn ang="0">
                    <a:pos x="2" y="2"/>
                  </a:cxn>
                </a:cxnLst>
                <a:rect l="0" t="0" r="r" b="b"/>
                <a:pathLst>
                  <a:path w="2" h="2">
                    <a:moveTo>
                      <a:pt x="2" y="2"/>
                    </a:moveTo>
                    <a:lnTo>
                      <a:pt x="1" y="2"/>
                    </a:lnTo>
                    <a:lnTo>
                      <a:pt x="1" y="2"/>
                    </a:lnTo>
                    <a:lnTo>
                      <a:pt x="0" y="1"/>
                    </a:lnTo>
                    <a:lnTo>
                      <a:pt x="0" y="0"/>
                    </a:lnTo>
                    <a:lnTo>
                      <a:pt x="0" y="0"/>
                    </a:lnTo>
                    <a:lnTo>
                      <a:pt x="0" y="0"/>
                    </a:lnTo>
                    <a:lnTo>
                      <a:pt x="0" y="1"/>
                    </a:lnTo>
                    <a:lnTo>
                      <a:pt x="1"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8" name="Freeform 421"/>
              <p:cNvSpPr>
                <a:spLocks/>
              </p:cNvSpPr>
              <p:nvPr/>
            </p:nvSpPr>
            <p:spPr bwMode="auto">
              <a:xfrm>
                <a:off x="3938" y="3272"/>
                <a:ext cx="4" cy="2"/>
              </a:xfrm>
              <a:custGeom>
                <a:avLst/>
                <a:gdLst/>
                <a:ahLst/>
                <a:cxnLst>
                  <a:cxn ang="0">
                    <a:pos x="2" y="0"/>
                  </a:cxn>
                  <a:cxn ang="0">
                    <a:pos x="1" y="0"/>
                  </a:cxn>
                  <a:cxn ang="0">
                    <a:pos x="0" y="0"/>
                  </a:cxn>
                  <a:cxn ang="0">
                    <a:pos x="0" y="0"/>
                  </a:cxn>
                  <a:cxn ang="0">
                    <a:pos x="2" y="2"/>
                  </a:cxn>
                  <a:cxn ang="0">
                    <a:pos x="3" y="2"/>
                  </a:cxn>
                  <a:cxn ang="0">
                    <a:pos x="4" y="2"/>
                  </a:cxn>
                  <a:cxn ang="0">
                    <a:pos x="4" y="2"/>
                  </a:cxn>
                  <a:cxn ang="0">
                    <a:pos x="3" y="1"/>
                  </a:cxn>
                  <a:cxn ang="0">
                    <a:pos x="2" y="0"/>
                  </a:cxn>
                </a:cxnLst>
                <a:rect l="0" t="0" r="r" b="b"/>
                <a:pathLst>
                  <a:path w="4" h="2">
                    <a:moveTo>
                      <a:pt x="2" y="0"/>
                    </a:moveTo>
                    <a:lnTo>
                      <a:pt x="1" y="0"/>
                    </a:lnTo>
                    <a:lnTo>
                      <a:pt x="0" y="0"/>
                    </a:lnTo>
                    <a:lnTo>
                      <a:pt x="0" y="0"/>
                    </a:lnTo>
                    <a:lnTo>
                      <a:pt x="2" y="2"/>
                    </a:lnTo>
                    <a:lnTo>
                      <a:pt x="3" y="2"/>
                    </a:lnTo>
                    <a:lnTo>
                      <a:pt x="4" y="2"/>
                    </a:lnTo>
                    <a:lnTo>
                      <a:pt x="4" y="2"/>
                    </a:lnTo>
                    <a:lnTo>
                      <a:pt x="3"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09" name="Freeform 422"/>
              <p:cNvSpPr>
                <a:spLocks/>
              </p:cNvSpPr>
              <p:nvPr/>
            </p:nvSpPr>
            <p:spPr bwMode="auto">
              <a:xfrm>
                <a:off x="3918" y="3272"/>
                <a:ext cx="5" cy="2"/>
              </a:xfrm>
              <a:custGeom>
                <a:avLst/>
                <a:gdLst/>
                <a:ahLst/>
                <a:cxnLst>
                  <a:cxn ang="0">
                    <a:pos x="2" y="1"/>
                  </a:cxn>
                  <a:cxn ang="0">
                    <a:pos x="1" y="1"/>
                  </a:cxn>
                  <a:cxn ang="0">
                    <a:pos x="0" y="1"/>
                  </a:cxn>
                  <a:cxn ang="0">
                    <a:pos x="1" y="2"/>
                  </a:cxn>
                  <a:cxn ang="0">
                    <a:pos x="3" y="2"/>
                  </a:cxn>
                  <a:cxn ang="0">
                    <a:pos x="4" y="2"/>
                  </a:cxn>
                  <a:cxn ang="0">
                    <a:pos x="5" y="1"/>
                  </a:cxn>
                  <a:cxn ang="0">
                    <a:pos x="4" y="1"/>
                  </a:cxn>
                  <a:cxn ang="0">
                    <a:pos x="4" y="0"/>
                  </a:cxn>
                  <a:cxn ang="0">
                    <a:pos x="4" y="1"/>
                  </a:cxn>
                  <a:cxn ang="0">
                    <a:pos x="4" y="1"/>
                  </a:cxn>
                  <a:cxn ang="0">
                    <a:pos x="2" y="1"/>
                  </a:cxn>
                </a:cxnLst>
                <a:rect l="0" t="0" r="r" b="b"/>
                <a:pathLst>
                  <a:path w="5" h="2">
                    <a:moveTo>
                      <a:pt x="2" y="1"/>
                    </a:moveTo>
                    <a:lnTo>
                      <a:pt x="1" y="1"/>
                    </a:lnTo>
                    <a:lnTo>
                      <a:pt x="0" y="1"/>
                    </a:lnTo>
                    <a:lnTo>
                      <a:pt x="1" y="2"/>
                    </a:lnTo>
                    <a:lnTo>
                      <a:pt x="3" y="2"/>
                    </a:lnTo>
                    <a:lnTo>
                      <a:pt x="4" y="2"/>
                    </a:lnTo>
                    <a:lnTo>
                      <a:pt x="5" y="1"/>
                    </a:lnTo>
                    <a:lnTo>
                      <a:pt x="4" y="1"/>
                    </a:lnTo>
                    <a:lnTo>
                      <a:pt x="4" y="0"/>
                    </a:lnTo>
                    <a:lnTo>
                      <a:pt x="4" y="1"/>
                    </a:lnTo>
                    <a:lnTo>
                      <a:pt x="4"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0" name="Freeform 423"/>
              <p:cNvSpPr>
                <a:spLocks/>
              </p:cNvSpPr>
              <p:nvPr/>
            </p:nvSpPr>
            <p:spPr bwMode="auto">
              <a:xfrm>
                <a:off x="3477" y="3325"/>
                <a:ext cx="14" cy="13"/>
              </a:xfrm>
              <a:custGeom>
                <a:avLst/>
                <a:gdLst/>
                <a:ahLst/>
                <a:cxnLst>
                  <a:cxn ang="0">
                    <a:pos x="13" y="4"/>
                  </a:cxn>
                  <a:cxn ang="0">
                    <a:pos x="13" y="3"/>
                  </a:cxn>
                  <a:cxn ang="0">
                    <a:pos x="13" y="1"/>
                  </a:cxn>
                  <a:cxn ang="0">
                    <a:pos x="11" y="3"/>
                  </a:cxn>
                  <a:cxn ang="0">
                    <a:pos x="11" y="1"/>
                  </a:cxn>
                  <a:cxn ang="0">
                    <a:pos x="10" y="1"/>
                  </a:cxn>
                  <a:cxn ang="0">
                    <a:pos x="10" y="1"/>
                  </a:cxn>
                  <a:cxn ang="0">
                    <a:pos x="9" y="2"/>
                  </a:cxn>
                  <a:cxn ang="0">
                    <a:pos x="7" y="3"/>
                  </a:cxn>
                  <a:cxn ang="0">
                    <a:pos x="7" y="4"/>
                  </a:cxn>
                  <a:cxn ang="0">
                    <a:pos x="6" y="1"/>
                  </a:cxn>
                  <a:cxn ang="0">
                    <a:pos x="5" y="2"/>
                  </a:cxn>
                  <a:cxn ang="0">
                    <a:pos x="7" y="4"/>
                  </a:cxn>
                  <a:cxn ang="0">
                    <a:pos x="6" y="5"/>
                  </a:cxn>
                  <a:cxn ang="0">
                    <a:pos x="6" y="6"/>
                  </a:cxn>
                  <a:cxn ang="0">
                    <a:pos x="4" y="5"/>
                  </a:cxn>
                  <a:cxn ang="0">
                    <a:pos x="4" y="4"/>
                  </a:cxn>
                  <a:cxn ang="0">
                    <a:pos x="3" y="4"/>
                  </a:cxn>
                  <a:cxn ang="0">
                    <a:pos x="1" y="5"/>
                  </a:cxn>
                  <a:cxn ang="0">
                    <a:pos x="0" y="7"/>
                  </a:cxn>
                  <a:cxn ang="0">
                    <a:pos x="0" y="7"/>
                  </a:cxn>
                  <a:cxn ang="0">
                    <a:pos x="1" y="8"/>
                  </a:cxn>
                  <a:cxn ang="0">
                    <a:pos x="3" y="11"/>
                  </a:cxn>
                  <a:cxn ang="0">
                    <a:pos x="3" y="9"/>
                  </a:cxn>
                  <a:cxn ang="0">
                    <a:pos x="3" y="9"/>
                  </a:cxn>
                  <a:cxn ang="0">
                    <a:pos x="4" y="9"/>
                  </a:cxn>
                  <a:cxn ang="0">
                    <a:pos x="4" y="10"/>
                  </a:cxn>
                  <a:cxn ang="0">
                    <a:pos x="5" y="11"/>
                  </a:cxn>
                  <a:cxn ang="0">
                    <a:pos x="5" y="11"/>
                  </a:cxn>
                  <a:cxn ang="0">
                    <a:pos x="7" y="11"/>
                  </a:cxn>
                  <a:cxn ang="0">
                    <a:pos x="7" y="11"/>
                  </a:cxn>
                  <a:cxn ang="0">
                    <a:pos x="7" y="10"/>
                  </a:cxn>
                  <a:cxn ang="0">
                    <a:pos x="8" y="8"/>
                  </a:cxn>
                  <a:cxn ang="0">
                    <a:pos x="10" y="8"/>
                  </a:cxn>
                  <a:cxn ang="0">
                    <a:pos x="10" y="8"/>
                  </a:cxn>
                  <a:cxn ang="0">
                    <a:pos x="11" y="7"/>
                  </a:cxn>
                  <a:cxn ang="0">
                    <a:pos x="11" y="8"/>
                  </a:cxn>
                  <a:cxn ang="0">
                    <a:pos x="12" y="7"/>
                  </a:cxn>
                  <a:cxn ang="0">
                    <a:pos x="11" y="6"/>
                  </a:cxn>
                  <a:cxn ang="0">
                    <a:pos x="11" y="5"/>
                  </a:cxn>
                  <a:cxn ang="0">
                    <a:pos x="14" y="6"/>
                  </a:cxn>
                  <a:cxn ang="0">
                    <a:pos x="13" y="4"/>
                  </a:cxn>
                </a:cxnLst>
                <a:rect l="0" t="0" r="r" b="b"/>
                <a:pathLst>
                  <a:path w="14" h="13">
                    <a:moveTo>
                      <a:pt x="13" y="4"/>
                    </a:moveTo>
                    <a:lnTo>
                      <a:pt x="13" y="4"/>
                    </a:lnTo>
                    <a:lnTo>
                      <a:pt x="13" y="3"/>
                    </a:lnTo>
                    <a:lnTo>
                      <a:pt x="13" y="3"/>
                    </a:lnTo>
                    <a:lnTo>
                      <a:pt x="13" y="1"/>
                    </a:lnTo>
                    <a:lnTo>
                      <a:pt x="13" y="1"/>
                    </a:lnTo>
                    <a:lnTo>
                      <a:pt x="12" y="1"/>
                    </a:lnTo>
                    <a:lnTo>
                      <a:pt x="11" y="3"/>
                    </a:lnTo>
                    <a:lnTo>
                      <a:pt x="11" y="2"/>
                    </a:lnTo>
                    <a:lnTo>
                      <a:pt x="11" y="1"/>
                    </a:lnTo>
                    <a:lnTo>
                      <a:pt x="10" y="1"/>
                    </a:lnTo>
                    <a:lnTo>
                      <a:pt x="10" y="1"/>
                    </a:lnTo>
                    <a:lnTo>
                      <a:pt x="9" y="0"/>
                    </a:lnTo>
                    <a:lnTo>
                      <a:pt x="10" y="1"/>
                    </a:lnTo>
                    <a:lnTo>
                      <a:pt x="10" y="2"/>
                    </a:lnTo>
                    <a:lnTo>
                      <a:pt x="9" y="2"/>
                    </a:lnTo>
                    <a:lnTo>
                      <a:pt x="8" y="2"/>
                    </a:lnTo>
                    <a:lnTo>
                      <a:pt x="7" y="3"/>
                    </a:lnTo>
                    <a:lnTo>
                      <a:pt x="7" y="4"/>
                    </a:lnTo>
                    <a:lnTo>
                      <a:pt x="7" y="4"/>
                    </a:lnTo>
                    <a:lnTo>
                      <a:pt x="7" y="2"/>
                    </a:lnTo>
                    <a:lnTo>
                      <a:pt x="6" y="1"/>
                    </a:lnTo>
                    <a:lnTo>
                      <a:pt x="5" y="1"/>
                    </a:lnTo>
                    <a:lnTo>
                      <a:pt x="5" y="2"/>
                    </a:lnTo>
                    <a:lnTo>
                      <a:pt x="5" y="2"/>
                    </a:lnTo>
                    <a:lnTo>
                      <a:pt x="7" y="4"/>
                    </a:lnTo>
                    <a:lnTo>
                      <a:pt x="6" y="4"/>
                    </a:lnTo>
                    <a:lnTo>
                      <a:pt x="6" y="5"/>
                    </a:lnTo>
                    <a:lnTo>
                      <a:pt x="6" y="5"/>
                    </a:lnTo>
                    <a:lnTo>
                      <a:pt x="6" y="6"/>
                    </a:lnTo>
                    <a:lnTo>
                      <a:pt x="5" y="6"/>
                    </a:lnTo>
                    <a:lnTo>
                      <a:pt x="4" y="5"/>
                    </a:lnTo>
                    <a:lnTo>
                      <a:pt x="4" y="4"/>
                    </a:lnTo>
                    <a:lnTo>
                      <a:pt x="4" y="4"/>
                    </a:lnTo>
                    <a:lnTo>
                      <a:pt x="3" y="4"/>
                    </a:lnTo>
                    <a:lnTo>
                      <a:pt x="3" y="4"/>
                    </a:lnTo>
                    <a:lnTo>
                      <a:pt x="2" y="4"/>
                    </a:lnTo>
                    <a:lnTo>
                      <a:pt x="1" y="5"/>
                    </a:lnTo>
                    <a:lnTo>
                      <a:pt x="1" y="7"/>
                    </a:lnTo>
                    <a:lnTo>
                      <a:pt x="0" y="7"/>
                    </a:lnTo>
                    <a:lnTo>
                      <a:pt x="0" y="7"/>
                    </a:lnTo>
                    <a:lnTo>
                      <a:pt x="0" y="7"/>
                    </a:lnTo>
                    <a:lnTo>
                      <a:pt x="1" y="8"/>
                    </a:lnTo>
                    <a:lnTo>
                      <a:pt x="1" y="8"/>
                    </a:lnTo>
                    <a:lnTo>
                      <a:pt x="2" y="11"/>
                    </a:lnTo>
                    <a:lnTo>
                      <a:pt x="3" y="11"/>
                    </a:lnTo>
                    <a:lnTo>
                      <a:pt x="3" y="11"/>
                    </a:lnTo>
                    <a:lnTo>
                      <a:pt x="3" y="9"/>
                    </a:lnTo>
                    <a:lnTo>
                      <a:pt x="3" y="9"/>
                    </a:lnTo>
                    <a:lnTo>
                      <a:pt x="3" y="9"/>
                    </a:lnTo>
                    <a:lnTo>
                      <a:pt x="3" y="8"/>
                    </a:lnTo>
                    <a:lnTo>
                      <a:pt x="4" y="9"/>
                    </a:lnTo>
                    <a:lnTo>
                      <a:pt x="4" y="9"/>
                    </a:lnTo>
                    <a:lnTo>
                      <a:pt x="4" y="10"/>
                    </a:lnTo>
                    <a:lnTo>
                      <a:pt x="4" y="10"/>
                    </a:lnTo>
                    <a:lnTo>
                      <a:pt x="5" y="11"/>
                    </a:lnTo>
                    <a:lnTo>
                      <a:pt x="5" y="11"/>
                    </a:lnTo>
                    <a:lnTo>
                      <a:pt x="5" y="11"/>
                    </a:lnTo>
                    <a:lnTo>
                      <a:pt x="4" y="13"/>
                    </a:lnTo>
                    <a:lnTo>
                      <a:pt x="7" y="11"/>
                    </a:lnTo>
                    <a:lnTo>
                      <a:pt x="7" y="11"/>
                    </a:lnTo>
                    <a:lnTo>
                      <a:pt x="7" y="11"/>
                    </a:lnTo>
                    <a:lnTo>
                      <a:pt x="7" y="10"/>
                    </a:lnTo>
                    <a:lnTo>
                      <a:pt x="7" y="10"/>
                    </a:lnTo>
                    <a:lnTo>
                      <a:pt x="7" y="9"/>
                    </a:lnTo>
                    <a:lnTo>
                      <a:pt x="8" y="8"/>
                    </a:lnTo>
                    <a:lnTo>
                      <a:pt x="10" y="8"/>
                    </a:lnTo>
                    <a:lnTo>
                      <a:pt x="10" y="8"/>
                    </a:lnTo>
                    <a:lnTo>
                      <a:pt x="10" y="8"/>
                    </a:lnTo>
                    <a:lnTo>
                      <a:pt x="10" y="8"/>
                    </a:lnTo>
                    <a:lnTo>
                      <a:pt x="11" y="7"/>
                    </a:lnTo>
                    <a:lnTo>
                      <a:pt x="11" y="7"/>
                    </a:lnTo>
                    <a:lnTo>
                      <a:pt x="11" y="7"/>
                    </a:lnTo>
                    <a:lnTo>
                      <a:pt x="11" y="8"/>
                    </a:lnTo>
                    <a:lnTo>
                      <a:pt x="12" y="8"/>
                    </a:lnTo>
                    <a:lnTo>
                      <a:pt x="12" y="7"/>
                    </a:lnTo>
                    <a:lnTo>
                      <a:pt x="12" y="6"/>
                    </a:lnTo>
                    <a:lnTo>
                      <a:pt x="11" y="6"/>
                    </a:lnTo>
                    <a:lnTo>
                      <a:pt x="11" y="5"/>
                    </a:lnTo>
                    <a:lnTo>
                      <a:pt x="11" y="5"/>
                    </a:lnTo>
                    <a:lnTo>
                      <a:pt x="13" y="6"/>
                    </a:lnTo>
                    <a:lnTo>
                      <a:pt x="14" y="6"/>
                    </a:lnTo>
                    <a:lnTo>
                      <a:pt x="14" y="4"/>
                    </a:lnTo>
                    <a:lnTo>
                      <a:pt x="13" y="4"/>
                    </a:lnTo>
                    <a:lnTo>
                      <a:pt x="13"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1" name="Freeform 424"/>
              <p:cNvSpPr>
                <a:spLocks/>
              </p:cNvSpPr>
              <p:nvPr/>
            </p:nvSpPr>
            <p:spPr bwMode="auto">
              <a:xfrm>
                <a:off x="3422" y="3269"/>
                <a:ext cx="4" cy="4"/>
              </a:xfrm>
              <a:custGeom>
                <a:avLst/>
                <a:gdLst/>
                <a:ahLst/>
                <a:cxnLst>
                  <a:cxn ang="0">
                    <a:pos x="1" y="3"/>
                  </a:cxn>
                  <a:cxn ang="0">
                    <a:pos x="3" y="3"/>
                  </a:cxn>
                  <a:cxn ang="0">
                    <a:pos x="4" y="1"/>
                  </a:cxn>
                  <a:cxn ang="0">
                    <a:pos x="3" y="0"/>
                  </a:cxn>
                  <a:cxn ang="0">
                    <a:pos x="2" y="0"/>
                  </a:cxn>
                  <a:cxn ang="0">
                    <a:pos x="0" y="2"/>
                  </a:cxn>
                  <a:cxn ang="0">
                    <a:pos x="0" y="4"/>
                  </a:cxn>
                  <a:cxn ang="0">
                    <a:pos x="0" y="4"/>
                  </a:cxn>
                  <a:cxn ang="0">
                    <a:pos x="1" y="3"/>
                  </a:cxn>
                </a:cxnLst>
                <a:rect l="0" t="0" r="r" b="b"/>
                <a:pathLst>
                  <a:path w="4" h="4">
                    <a:moveTo>
                      <a:pt x="1" y="3"/>
                    </a:moveTo>
                    <a:lnTo>
                      <a:pt x="3" y="3"/>
                    </a:lnTo>
                    <a:lnTo>
                      <a:pt x="4" y="1"/>
                    </a:lnTo>
                    <a:lnTo>
                      <a:pt x="3" y="0"/>
                    </a:lnTo>
                    <a:lnTo>
                      <a:pt x="2" y="0"/>
                    </a:lnTo>
                    <a:lnTo>
                      <a:pt x="0" y="2"/>
                    </a:lnTo>
                    <a:lnTo>
                      <a:pt x="0" y="4"/>
                    </a:lnTo>
                    <a:lnTo>
                      <a:pt x="0" y="4"/>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2" name="Freeform 425"/>
              <p:cNvSpPr>
                <a:spLocks/>
              </p:cNvSpPr>
              <p:nvPr/>
            </p:nvSpPr>
            <p:spPr bwMode="auto">
              <a:xfrm>
                <a:off x="3442" y="3316"/>
                <a:ext cx="2" cy="3"/>
              </a:xfrm>
              <a:custGeom>
                <a:avLst/>
                <a:gdLst/>
                <a:ahLst/>
                <a:cxnLst>
                  <a:cxn ang="0">
                    <a:pos x="2" y="3"/>
                  </a:cxn>
                  <a:cxn ang="0">
                    <a:pos x="2" y="1"/>
                  </a:cxn>
                  <a:cxn ang="0">
                    <a:pos x="2" y="0"/>
                  </a:cxn>
                  <a:cxn ang="0">
                    <a:pos x="2" y="0"/>
                  </a:cxn>
                  <a:cxn ang="0">
                    <a:pos x="1" y="2"/>
                  </a:cxn>
                  <a:cxn ang="0">
                    <a:pos x="1" y="2"/>
                  </a:cxn>
                  <a:cxn ang="0">
                    <a:pos x="0" y="2"/>
                  </a:cxn>
                  <a:cxn ang="0">
                    <a:pos x="1" y="3"/>
                  </a:cxn>
                  <a:cxn ang="0">
                    <a:pos x="1" y="3"/>
                  </a:cxn>
                  <a:cxn ang="0">
                    <a:pos x="2" y="3"/>
                  </a:cxn>
                </a:cxnLst>
                <a:rect l="0" t="0" r="r" b="b"/>
                <a:pathLst>
                  <a:path w="2" h="3">
                    <a:moveTo>
                      <a:pt x="2" y="3"/>
                    </a:moveTo>
                    <a:lnTo>
                      <a:pt x="2" y="1"/>
                    </a:lnTo>
                    <a:lnTo>
                      <a:pt x="2" y="0"/>
                    </a:lnTo>
                    <a:lnTo>
                      <a:pt x="2" y="0"/>
                    </a:lnTo>
                    <a:lnTo>
                      <a:pt x="1" y="2"/>
                    </a:lnTo>
                    <a:lnTo>
                      <a:pt x="1" y="2"/>
                    </a:lnTo>
                    <a:lnTo>
                      <a:pt x="0" y="2"/>
                    </a:lnTo>
                    <a:lnTo>
                      <a:pt x="1" y="3"/>
                    </a:lnTo>
                    <a:lnTo>
                      <a:pt x="1"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3" name="Freeform 426"/>
              <p:cNvSpPr>
                <a:spLocks/>
              </p:cNvSpPr>
              <p:nvPr/>
            </p:nvSpPr>
            <p:spPr bwMode="auto">
              <a:xfrm>
                <a:off x="3969" y="3285"/>
                <a:ext cx="5" cy="4"/>
              </a:xfrm>
              <a:custGeom>
                <a:avLst/>
                <a:gdLst/>
                <a:ahLst/>
                <a:cxnLst>
                  <a:cxn ang="0">
                    <a:pos x="4" y="0"/>
                  </a:cxn>
                  <a:cxn ang="0">
                    <a:pos x="3" y="0"/>
                  </a:cxn>
                  <a:cxn ang="0">
                    <a:pos x="2" y="0"/>
                  </a:cxn>
                  <a:cxn ang="0">
                    <a:pos x="2" y="0"/>
                  </a:cxn>
                  <a:cxn ang="0">
                    <a:pos x="1" y="0"/>
                  </a:cxn>
                  <a:cxn ang="0">
                    <a:pos x="0" y="0"/>
                  </a:cxn>
                  <a:cxn ang="0">
                    <a:pos x="0" y="1"/>
                  </a:cxn>
                  <a:cxn ang="0">
                    <a:pos x="1" y="1"/>
                  </a:cxn>
                  <a:cxn ang="0">
                    <a:pos x="1" y="3"/>
                  </a:cxn>
                  <a:cxn ang="0">
                    <a:pos x="2" y="2"/>
                  </a:cxn>
                  <a:cxn ang="0">
                    <a:pos x="2" y="4"/>
                  </a:cxn>
                  <a:cxn ang="0">
                    <a:pos x="4" y="4"/>
                  </a:cxn>
                  <a:cxn ang="0">
                    <a:pos x="4" y="4"/>
                  </a:cxn>
                  <a:cxn ang="0">
                    <a:pos x="5" y="1"/>
                  </a:cxn>
                  <a:cxn ang="0">
                    <a:pos x="4" y="0"/>
                  </a:cxn>
                  <a:cxn ang="0">
                    <a:pos x="4" y="0"/>
                  </a:cxn>
                </a:cxnLst>
                <a:rect l="0" t="0" r="r" b="b"/>
                <a:pathLst>
                  <a:path w="5" h="4">
                    <a:moveTo>
                      <a:pt x="4" y="0"/>
                    </a:moveTo>
                    <a:lnTo>
                      <a:pt x="3" y="0"/>
                    </a:lnTo>
                    <a:lnTo>
                      <a:pt x="2" y="0"/>
                    </a:lnTo>
                    <a:lnTo>
                      <a:pt x="2" y="0"/>
                    </a:lnTo>
                    <a:lnTo>
                      <a:pt x="1" y="0"/>
                    </a:lnTo>
                    <a:lnTo>
                      <a:pt x="0" y="0"/>
                    </a:lnTo>
                    <a:lnTo>
                      <a:pt x="0" y="1"/>
                    </a:lnTo>
                    <a:lnTo>
                      <a:pt x="1" y="1"/>
                    </a:lnTo>
                    <a:lnTo>
                      <a:pt x="1" y="3"/>
                    </a:lnTo>
                    <a:lnTo>
                      <a:pt x="2" y="2"/>
                    </a:lnTo>
                    <a:lnTo>
                      <a:pt x="2" y="4"/>
                    </a:lnTo>
                    <a:lnTo>
                      <a:pt x="4" y="4"/>
                    </a:lnTo>
                    <a:lnTo>
                      <a:pt x="4" y="4"/>
                    </a:lnTo>
                    <a:lnTo>
                      <a:pt x="5" y="1"/>
                    </a:lnTo>
                    <a:lnTo>
                      <a:pt x="4" y="0"/>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4" name="Freeform 427"/>
              <p:cNvSpPr>
                <a:spLocks/>
              </p:cNvSpPr>
              <p:nvPr/>
            </p:nvSpPr>
            <p:spPr bwMode="auto">
              <a:xfrm>
                <a:off x="3953" y="3297"/>
                <a:ext cx="3" cy="4"/>
              </a:xfrm>
              <a:custGeom>
                <a:avLst/>
                <a:gdLst/>
                <a:ahLst/>
                <a:cxnLst>
                  <a:cxn ang="0">
                    <a:pos x="2" y="1"/>
                  </a:cxn>
                  <a:cxn ang="0">
                    <a:pos x="1" y="2"/>
                  </a:cxn>
                  <a:cxn ang="0">
                    <a:pos x="1" y="1"/>
                  </a:cxn>
                  <a:cxn ang="0">
                    <a:pos x="0" y="3"/>
                  </a:cxn>
                  <a:cxn ang="0">
                    <a:pos x="1" y="4"/>
                  </a:cxn>
                  <a:cxn ang="0">
                    <a:pos x="2" y="3"/>
                  </a:cxn>
                  <a:cxn ang="0">
                    <a:pos x="3" y="3"/>
                  </a:cxn>
                  <a:cxn ang="0">
                    <a:pos x="3" y="2"/>
                  </a:cxn>
                  <a:cxn ang="0">
                    <a:pos x="3" y="0"/>
                  </a:cxn>
                  <a:cxn ang="0">
                    <a:pos x="2" y="0"/>
                  </a:cxn>
                  <a:cxn ang="0">
                    <a:pos x="2" y="1"/>
                  </a:cxn>
                </a:cxnLst>
                <a:rect l="0" t="0" r="r" b="b"/>
                <a:pathLst>
                  <a:path w="3" h="4">
                    <a:moveTo>
                      <a:pt x="2" y="1"/>
                    </a:moveTo>
                    <a:lnTo>
                      <a:pt x="1" y="2"/>
                    </a:lnTo>
                    <a:lnTo>
                      <a:pt x="1" y="1"/>
                    </a:lnTo>
                    <a:lnTo>
                      <a:pt x="0" y="3"/>
                    </a:lnTo>
                    <a:lnTo>
                      <a:pt x="1" y="4"/>
                    </a:lnTo>
                    <a:lnTo>
                      <a:pt x="2" y="3"/>
                    </a:lnTo>
                    <a:lnTo>
                      <a:pt x="3" y="3"/>
                    </a:lnTo>
                    <a:lnTo>
                      <a:pt x="3" y="2"/>
                    </a:lnTo>
                    <a:lnTo>
                      <a:pt x="3" y="0"/>
                    </a:lnTo>
                    <a:lnTo>
                      <a:pt x="2"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5" name="Freeform 428"/>
              <p:cNvSpPr>
                <a:spLocks/>
              </p:cNvSpPr>
              <p:nvPr/>
            </p:nvSpPr>
            <p:spPr bwMode="auto">
              <a:xfrm>
                <a:off x="3484" y="3324"/>
                <a:ext cx="3" cy="1"/>
              </a:xfrm>
              <a:custGeom>
                <a:avLst/>
                <a:gdLst/>
                <a:ahLst/>
                <a:cxnLst>
                  <a:cxn ang="0">
                    <a:pos x="2" y="0"/>
                  </a:cxn>
                  <a:cxn ang="0">
                    <a:pos x="3" y="1"/>
                  </a:cxn>
                  <a:cxn ang="0">
                    <a:pos x="3" y="0"/>
                  </a:cxn>
                  <a:cxn ang="0">
                    <a:pos x="1" y="0"/>
                  </a:cxn>
                  <a:cxn ang="0">
                    <a:pos x="1" y="0"/>
                  </a:cxn>
                  <a:cxn ang="0">
                    <a:pos x="0" y="0"/>
                  </a:cxn>
                  <a:cxn ang="0">
                    <a:pos x="1" y="0"/>
                  </a:cxn>
                  <a:cxn ang="0">
                    <a:pos x="1" y="1"/>
                  </a:cxn>
                  <a:cxn ang="0">
                    <a:pos x="2" y="0"/>
                  </a:cxn>
                </a:cxnLst>
                <a:rect l="0" t="0" r="r" b="b"/>
                <a:pathLst>
                  <a:path w="3" h="1">
                    <a:moveTo>
                      <a:pt x="2" y="0"/>
                    </a:moveTo>
                    <a:lnTo>
                      <a:pt x="3" y="1"/>
                    </a:lnTo>
                    <a:lnTo>
                      <a:pt x="3" y="0"/>
                    </a:lnTo>
                    <a:lnTo>
                      <a:pt x="1" y="0"/>
                    </a:lnTo>
                    <a:lnTo>
                      <a:pt x="1" y="0"/>
                    </a:lnTo>
                    <a:lnTo>
                      <a:pt x="0" y="0"/>
                    </a:lnTo>
                    <a:lnTo>
                      <a:pt x="1" y="0"/>
                    </a:lnTo>
                    <a:lnTo>
                      <a:pt x="1"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6" name="Freeform 429"/>
              <p:cNvSpPr>
                <a:spLocks/>
              </p:cNvSpPr>
              <p:nvPr/>
            </p:nvSpPr>
            <p:spPr bwMode="auto">
              <a:xfrm>
                <a:off x="3898" y="3263"/>
                <a:ext cx="5" cy="5"/>
              </a:xfrm>
              <a:custGeom>
                <a:avLst/>
                <a:gdLst/>
                <a:ahLst/>
                <a:cxnLst>
                  <a:cxn ang="0">
                    <a:pos x="3" y="5"/>
                  </a:cxn>
                  <a:cxn ang="0">
                    <a:pos x="5" y="4"/>
                  </a:cxn>
                  <a:cxn ang="0">
                    <a:pos x="4" y="2"/>
                  </a:cxn>
                  <a:cxn ang="0">
                    <a:pos x="3" y="1"/>
                  </a:cxn>
                  <a:cxn ang="0">
                    <a:pos x="3" y="1"/>
                  </a:cxn>
                  <a:cxn ang="0">
                    <a:pos x="2" y="0"/>
                  </a:cxn>
                  <a:cxn ang="0">
                    <a:pos x="1" y="0"/>
                  </a:cxn>
                  <a:cxn ang="0">
                    <a:pos x="0" y="1"/>
                  </a:cxn>
                  <a:cxn ang="0">
                    <a:pos x="0" y="1"/>
                  </a:cxn>
                  <a:cxn ang="0">
                    <a:pos x="0" y="1"/>
                  </a:cxn>
                  <a:cxn ang="0">
                    <a:pos x="3" y="5"/>
                  </a:cxn>
                </a:cxnLst>
                <a:rect l="0" t="0" r="r" b="b"/>
                <a:pathLst>
                  <a:path w="5" h="5">
                    <a:moveTo>
                      <a:pt x="3" y="5"/>
                    </a:moveTo>
                    <a:lnTo>
                      <a:pt x="5" y="4"/>
                    </a:lnTo>
                    <a:lnTo>
                      <a:pt x="4" y="2"/>
                    </a:lnTo>
                    <a:lnTo>
                      <a:pt x="3" y="1"/>
                    </a:lnTo>
                    <a:lnTo>
                      <a:pt x="3" y="1"/>
                    </a:lnTo>
                    <a:lnTo>
                      <a:pt x="2" y="0"/>
                    </a:lnTo>
                    <a:lnTo>
                      <a:pt x="1" y="0"/>
                    </a:lnTo>
                    <a:lnTo>
                      <a:pt x="0" y="1"/>
                    </a:lnTo>
                    <a:lnTo>
                      <a:pt x="0" y="1"/>
                    </a:lnTo>
                    <a:lnTo>
                      <a:pt x="0" y="1"/>
                    </a:lnTo>
                    <a:lnTo>
                      <a:pt x="3"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7" name="Freeform 430"/>
              <p:cNvSpPr>
                <a:spLocks/>
              </p:cNvSpPr>
              <p:nvPr/>
            </p:nvSpPr>
            <p:spPr bwMode="auto">
              <a:xfrm>
                <a:off x="3578" y="3322"/>
                <a:ext cx="8" cy="9"/>
              </a:xfrm>
              <a:custGeom>
                <a:avLst/>
                <a:gdLst/>
                <a:ahLst/>
                <a:cxnLst>
                  <a:cxn ang="0">
                    <a:pos x="4" y="6"/>
                  </a:cxn>
                  <a:cxn ang="0">
                    <a:pos x="5" y="7"/>
                  </a:cxn>
                  <a:cxn ang="0">
                    <a:pos x="8" y="9"/>
                  </a:cxn>
                  <a:cxn ang="0">
                    <a:pos x="8" y="8"/>
                  </a:cxn>
                  <a:cxn ang="0">
                    <a:pos x="8" y="8"/>
                  </a:cxn>
                  <a:cxn ang="0">
                    <a:pos x="8" y="6"/>
                  </a:cxn>
                  <a:cxn ang="0">
                    <a:pos x="8" y="6"/>
                  </a:cxn>
                  <a:cxn ang="0">
                    <a:pos x="7" y="6"/>
                  </a:cxn>
                  <a:cxn ang="0">
                    <a:pos x="6" y="6"/>
                  </a:cxn>
                  <a:cxn ang="0">
                    <a:pos x="4" y="4"/>
                  </a:cxn>
                  <a:cxn ang="0">
                    <a:pos x="5" y="4"/>
                  </a:cxn>
                  <a:cxn ang="0">
                    <a:pos x="8" y="5"/>
                  </a:cxn>
                  <a:cxn ang="0">
                    <a:pos x="8" y="5"/>
                  </a:cxn>
                  <a:cxn ang="0">
                    <a:pos x="8" y="4"/>
                  </a:cxn>
                  <a:cxn ang="0">
                    <a:pos x="8" y="3"/>
                  </a:cxn>
                  <a:cxn ang="0">
                    <a:pos x="8" y="4"/>
                  </a:cxn>
                  <a:cxn ang="0">
                    <a:pos x="8" y="3"/>
                  </a:cxn>
                  <a:cxn ang="0">
                    <a:pos x="8" y="3"/>
                  </a:cxn>
                  <a:cxn ang="0">
                    <a:pos x="8" y="3"/>
                  </a:cxn>
                  <a:cxn ang="0">
                    <a:pos x="8" y="2"/>
                  </a:cxn>
                  <a:cxn ang="0">
                    <a:pos x="6" y="2"/>
                  </a:cxn>
                  <a:cxn ang="0">
                    <a:pos x="6" y="2"/>
                  </a:cxn>
                  <a:cxn ang="0">
                    <a:pos x="5" y="2"/>
                  </a:cxn>
                  <a:cxn ang="0">
                    <a:pos x="5" y="1"/>
                  </a:cxn>
                  <a:cxn ang="0">
                    <a:pos x="4" y="0"/>
                  </a:cxn>
                  <a:cxn ang="0">
                    <a:pos x="3" y="1"/>
                  </a:cxn>
                  <a:cxn ang="0">
                    <a:pos x="2" y="1"/>
                  </a:cxn>
                  <a:cxn ang="0">
                    <a:pos x="2" y="2"/>
                  </a:cxn>
                  <a:cxn ang="0">
                    <a:pos x="1" y="2"/>
                  </a:cxn>
                  <a:cxn ang="0">
                    <a:pos x="1" y="1"/>
                  </a:cxn>
                  <a:cxn ang="0">
                    <a:pos x="0" y="2"/>
                  </a:cxn>
                  <a:cxn ang="0">
                    <a:pos x="0" y="2"/>
                  </a:cxn>
                  <a:cxn ang="0">
                    <a:pos x="2" y="3"/>
                  </a:cxn>
                  <a:cxn ang="0">
                    <a:pos x="1" y="4"/>
                  </a:cxn>
                  <a:cxn ang="0">
                    <a:pos x="1" y="3"/>
                  </a:cxn>
                  <a:cxn ang="0">
                    <a:pos x="1" y="4"/>
                  </a:cxn>
                  <a:cxn ang="0">
                    <a:pos x="1" y="5"/>
                  </a:cxn>
                  <a:cxn ang="0">
                    <a:pos x="1" y="6"/>
                  </a:cxn>
                  <a:cxn ang="0">
                    <a:pos x="2" y="6"/>
                  </a:cxn>
                  <a:cxn ang="0">
                    <a:pos x="2" y="7"/>
                  </a:cxn>
                  <a:cxn ang="0">
                    <a:pos x="2" y="7"/>
                  </a:cxn>
                  <a:cxn ang="0">
                    <a:pos x="3" y="7"/>
                  </a:cxn>
                  <a:cxn ang="0">
                    <a:pos x="4" y="8"/>
                  </a:cxn>
                  <a:cxn ang="0">
                    <a:pos x="3" y="8"/>
                  </a:cxn>
                  <a:cxn ang="0">
                    <a:pos x="3" y="9"/>
                  </a:cxn>
                  <a:cxn ang="0">
                    <a:pos x="4" y="9"/>
                  </a:cxn>
                  <a:cxn ang="0">
                    <a:pos x="4" y="9"/>
                  </a:cxn>
                  <a:cxn ang="0">
                    <a:pos x="4" y="9"/>
                  </a:cxn>
                  <a:cxn ang="0">
                    <a:pos x="4" y="8"/>
                  </a:cxn>
                  <a:cxn ang="0">
                    <a:pos x="4" y="7"/>
                  </a:cxn>
                  <a:cxn ang="0">
                    <a:pos x="4" y="7"/>
                  </a:cxn>
                  <a:cxn ang="0">
                    <a:pos x="4" y="6"/>
                  </a:cxn>
                  <a:cxn ang="0">
                    <a:pos x="4" y="6"/>
                  </a:cxn>
                </a:cxnLst>
                <a:rect l="0" t="0" r="r" b="b"/>
                <a:pathLst>
                  <a:path w="8" h="9">
                    <a:moveTo>
                      <a:pt x="4" y="6"/>
                    </a:moveTo>
                    <a:lnTo>
                      <a:pt x="5" y="7"/>
                    </a:lnTo>
                    <a:lnTo>
                      <a:pt x="8" y="9"/>
                    </a:lnTo>
                    <a:lnTo>
                      <a:pt x="8" y="8"/>
                    </a:lnTo>
                    <a:lnTo>
                      <a:pt x="8" y="8"/>
                    </a:lnTo>
                    <a:lnTo>
                      <a:pt x="8" y="6"/>
                    </a:lnTo>
                    <a:lnTo>
                      <a:pt x="8" y="6"/>
                    </a:lnTo>
                    <a:lnTo>
                      <a:pt x="7" y="6"/>
                    </a:lnTo>
                    <a:lnTo>
                      <a:pt x="6" y="6"/>
                    </a:lnTo>
                    <a:lnTo>
                      <a:pt x="4" y="4"/>
                    </a:lnTo>
                    <a:lnTo>
                      <a:pt x="5" y="4"/>
                    </a:lnTo>
                    <a:lnTo>
                      <a:pt x="8" y="5"/>
                    </a:lnTo>
                    <a:lnTo>
                      <a:pt x="8" y="5"/>
                    </a:lnTo>
                    <a:lnTo>
                      <a:pt x="8" y="4"/>
                    </a:lnTo>
                    <a:lnTo>
                      <a:pt x="8" y="3"/>
                    </a:lnTo>
                    <a:lnTo>
                      <a:pt x="8" y="4"/>
                    </a:lnTo>
                    <a:lnTo>
                      <a:pt x="8" y="3"/>
                    </a:lnTo>
                    <a:lnTo>
                      <a:pt x="8" y="3"/>
                    </a:lnTo>
                    <a:lnTo>
                      <a:pt x="8" y="3"/>
                    </a:lnTo>
                    <a:lnTo>
                      <a:pt x="8" y="2"/>
                    </a:lnTo>
                    <a:lnTo>
                      <a:pt x="6" y="2"/>
                    </a:lnTo>
                    <a:lnTo>
                      <a:pt x="6" y="2"/>
                    </a:lnTo>
                    <a:lnTo>
                      <a:pt x="5" y="2"/>
                    </a:lnTo>
                    <a:lnTo>
                      <a:pt x="5" y="1"/>
                    </a:lnTo>
                    <a:lnTo>
                      <a:pt x="4" y="0"/>
                    </a:lnTo>
                    <a:lnTo>
                      <a:pt x="3" y="1"/>
                    </a:lnTo>
                    <a:lnTo>
                      <a:pt x="2" y="1"/>
                    </a:lnTo>
                    <a:lnTo>
                      <a:pt x="2" y="2"/>
                    </a:lnTo>
                    <a:lnTo>
                      <a:pt x="1" y="2"/>
                    </a:lnTo>
                    <a:lnTo>
                      <a:pt x="1" y="1"/>
                    </a:lnTo>
                    <a:lnTo>
                      <a:pt x="0" y="2"/>
                    </a:lnTo>
                    <a:lnTo>
                      <a:pt x="0" y="2"/>
                    </a:lnTo>
                    <a:lnTo>
                      <a:pt x="2" y="3"/>
                    </a:lnTo>
                    <a:lnTo>
                      <a:pt x="1" y="4"/>
                    </a:lnTo>
                    <a:lnTo>
                      <a:pt x="1" y="3"/>
                    </a:lnTo>
                    <a:lnTo>
                      <a:pt x="1" y="4"/>
                    </a:lnTo>
                    <a:lnTo>
                      <a:pt x="1" y="5"/>
                    </a:lnTo>
                    <a:lnTo>
                      <a:pt x="1" y="6"/>
                    </a:lnTo>
                    <a:lnTo>
                      <a:pt x="2" y="6"/>
                    </a:lnTo>
                    <a:lnTo>
                      <a:pt x="2" y="7"/>
                    </a:lnTo>
                    <a:lnTo>
                      <a:pt x="2" y="7"/>
                    </a:lnTo>
                    <a:lnTo>
                      <a:pt x="3" y="7"/>
                    </a:lnTo>
                    <a:lnTo>
                      <a:pt x="4" y="8"/>
                    </a:lnTo>
                    <a:lnTo>
                      <a:pt x="3" y="8"/>
                    </a:lnTo>
                    <a:lnTo>
                      <a:pt x="3" y="9"/>
                    </a:lnTo>
                    <a:lnTo>
                      <a:pt x="4" y="9"/>
                    </a:lnTo>
                    <a:lnTo>
                      <a:pt x="4" y="9"/>
                    </a:lnTo>
                    <a:lnTo>
                      <a:pt x="4" y="9"/>
                    </a:lnTo>
                    <a:lnTo>
                      <a:pt x="4" y="8"/>
                    </a:lnTo>
                    <a:lnTo>
                      <a:pt x="4" y="7"/>
                    </a:lnTo>
                    <a:lnTo>
                      <a:pt x="4" y="7"/>
                    </a:lnTo>
                    <a:lnTo>
                      <a:pt x="4" y="6"/>
                    </a:lnTo>
                    <a:lnTo>
                      <a:pt x="4"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8" name="Freeform 431"/>
              <p:cNvSpPr>
                <a:spLocks/>
              </p:cNvSpPr>
              <p:nvPr/>
            </p:nvSpPr>
            <p:spPr bwMode="auto">
              <a:xfrm>
                <a:off x="3919" y="3250"/>
                <a:ext cx="1" cy="1"/>
              </a:xfrm>
              <a:custGeom>
                <a:avLst/>
                <a:gdLst/>
                <a:ahLst/>
                <a:cxnLst>
                  <a:cxn ang="0">
                    <a:pos x="1" y="0"/>
                  </a:cxn>
                  <a:cxn ang="0">
                    <a:pos x="0" y="0"/>
                  </a:cxn>
                  <a:cxn ang="0">
                    <a:pos x="1" y="1"/>
                  </a:cxn>
                  <a:cxn ang="0">
                    <a:pos x="1" y="0"/>
                  </a:cxn>
                </a:cxnLst>
                <a:rect l="0" t="0" r="r" b="b"/>
                <a:pathLst>
                  <a:path w="1" h="1">
                    <a:moveTo>
                      <a:pt x="1" y="0"/>
                    </a:moveTo>
                    <a:lnTo>
                      <a:pt x="0" y="0"/>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19" name="Freeform 432"/>
              <p:cNvSpPr>
                <a:spLocks/>
              </p:cNvSpPr>
              <p:nvPr/>
            </p:nvSpPr>
            <p:spPr bwMode="auto">
              <a:xfrm>
                <a:off x="3588" y="3324"/>
                <a:ext cx="5" cy="11"/>
              </a:xfrm>
              <a:custGeom>
                <a:avLst/>
                <a:gdLst/>
                <a:ahLst/>
                <a:cxnLst>
                  <a:cxn ang="0">
                    <a:pos x="2" y="9"/>
                  </a:cxn>
                  <a:cxn ang="0">
                    <a:pos x="3" y="9"/>
                  </a:cxn>
                  <a:cxn ang="0">
                    <a:pos x="3" y="9"/>
                  </a:cxn>
                  <a:cxn ang="0">
                    <a:pos x="3" y="8"/>
                  </a:cxn>
                  <a:cxn ang="0">
                    <a:pos x="4" y="8"/>
                  </a:cxn>
                  <a:cxn ang="0">
                    <a:pos x="5" y="8"/>
                  </a:cxn>
                  <a:cxn ang="0">
                    <a:pos x="5" y="7"/>
                  </a:cxn>
                  <a:cxn ang="0">
                    <a:pos x="4" y="7"/>
                  </a:cxn>
                  <a:cxn ang="0">
                    <a:pos x="4" y="6"/>
                  </a:cxn>
                  <a:cxn ang="0">
                    <a:pos x="4" y="6"/>
                  </a:cxn>
                  <a:cxn ang="0">
                    <a:pos x="5" y="6"/>
                  </a:cxn>
                  <a:cxn ang="0">
                    <a:pos x="4" y="5"/>
                  </a:cxn>
                  <a:cxn ang="0">
                    <a:pos x="3" y="5"/>
                  </a:cxn>
                  <a:cxn ang="0">
                    <a:pos x="3" y="4"/>
                  </a:cxn>
                  <a:cxn ang="0">
                    <a:pos x="3" y="4"/>
                  </a:cxn>
                  <a:cxn ang="0">
                    <a:pos x="2" y="1"/>
                  </a:cxn>
                  <a:cxn ang="0">
                    <a:pos x="2" y="1"/>
                  </a:cxn>
                  <a:cxn ang="0">
                    <a:pos x="2" y="1"/>
                  </a:cxn>
                  <a:cxn ang="0">
                    <a:pos x="3" y="1"/>
                  </a:cxn>
                  <a:cxn ang="0">
                    <a:pos x="5" y="5"/>
                  </a:cxn>
                  <a:cxn ang="0">
                    <a:pos x="5" y="5"/>
                  </a:cxn>
                  <a:cxn ang="0">
                    <a:pos x="5" y="4"/>
                  </a:cxn>
                  <a:cxn ang="0">
                    <a:pos x="4" y="2"/>
                  </a:cxn>
                  <a:cxn ang="0">
                    <a:pos x="2" y="0"/>
                  </a:cxn>
                  <a:cxn ang="0">
                    <a:pos x="0" y="0"/>
                  </a:cxn>
                  <a:cxn ang="0">
                    <a:pos x="0" y="0"/>
                  </a:cxn>
                  <a:cxn ang="0">
                    <a:pos x="0" y="1"/>
                  </a:cxn>
                  <a:cxn ang="0">
                    <a:pos x="1" y="5"/>
                  </a:cxn>
                  <a:cxn ang="0">
                    <a:pos x="1" y="5"/>
                  </a:cxn>
                  <a:cxn ang="0">
                    <a:pos x="1" y="6"/>
                  </a:cxn>
                  <a:cxn ang="0">
                    <a:pos x="1" y="5"/>
                  </a:cxn>
                  <a:cxn ang="0">
                    <a:pos x="2" y="5"/>
                  </a:cxn>
                  <a:cxn ang="0">
                    <a:pos x="1" y="6"/>
                  </a:cxn>
                  <a:cxn ang="0">
                    <a:pos x="1" y="6"/>
                  </a:cxn>
                  <a:cxn ang="0">
                    <a:pos x="1" y="7"/>
                  </a:cxn>
                  <a:cxn ang="0">
                    <a:pos x="1" y="7"/>
                  </a:cxn>
                  <a:cxn ang="0">
                    <a:pos x="1" y="8"/>
                  </a:cxn>
                  <a:cxn ang="0">
                    <a:pos x="1" y="8"/>
                  </a:cxn>
                  <a:cxn ang="0">
                    <a:pos x="1" y="8"/>
                  </a:cxn>
                  <a:cxn ang="0">
                    <a:pos x="1" y="10"/>
                  </a:cxn>
                  <a:cxn ang="0">
                    <a:pos x="1" y="11"/>
                  </a:cxn>
                  <a:cxn ang="0">
                    <a:pos x="1" y="11"/>
                  </a:cxn>
                  <a:cxn ang="0">
                    <a:pos x="1" y="11"/>
                  </a:cxn>
                  <a:cxn ang="0">
                    <a:pos x="2" y="9"/>
                  </a:cxn>
                </a:cxnLst>
                <a:rect l="0" t="0" r="r" b="b"/>
                <a:pathLst>
                  <a:path w="5" h="11">
                    <a:moveTo>
                      <a:pt x="2" y="9"/>
                    </a:moveTo>
                    <a:lnTo>
                      <a:pt x="3" y="9"/>
                    </a:lnTo>
                    <a:lnTo>
                      <a:pt x="3" y="9"/>
                    </a:lnTo>
                    <a:lnTo>
                      <a:pt x="3" y="8"/>
                    </a:lnTo>
                    <a:lnTo>
                      <a:pt x="4" y="8"/>
                    </a:lnTo>
                    <a:lnTo>
                      <a:pt x="5" y="8"/>
                    </a:lnTo>
                    <a:lnTo>
                      <a:pt x="5" y="7"/>
                    </a:lnTo>
                    <a:lnTo>
                      <a:pt x="4" y="7"/>
                    </a:lnTo>
                    <a:lnTo>
                      <a:pt x="4" y="6"/>
                    </a:lnTo>
                    <a:lnTo>
                      <a:pt x="4" y="6"/>
                    </a:lnTo>
                    <a:lnTo>
                      <a:pt x="5" y="6"/>
                    </a:lnTo>
                    <a:lnTo>
                      <a:pt x="4" y="5"/>
                    </a:lnTo>
                    <a:lnTo>
                      <a:pt x="3" y="5"/>
                    </a:lnTo>
                    <a:lnTo>
                      <a:pt x="3" y="4"/>
                    </a:lnTo>
                    <a:lnTo>
                      <a:pt x="3" y="4"/>
                    </a:lnTo>
                    <a:lnTo>
                      <a:pt x="2" y="1"/>
                    </a:lnTo>
                    <a:lnTo>
                      <a:pt x="2" y="1"/>
                    </a:lnTo>
                    <a:lnTo>
                      <a:pt x="2" y="1"/>
                    </a:lnTo>
                    <a:lnTo>
                      <a:pt x="3" y="1"/>
                    </a:lnTo>
                    <a:lnTo>
                      <a:pt x="5" y="5"/>
                    </a:lnTo>
                    <a:lnTo>
                      <a:pt x="5" y="5"/>
                    </a:lnTo>
                    <a:lnTo>
                      <a:pt x="5" y="4"/>
                    </a:lnTo>
                    <a:lnTo>
                      <a:pt x="4" y="2"/>
                    </a:lnTo>
                    <a:lnTo>
                      <a:pt x="2" y="0"/>
                    </a:lnTo>
                    <a:lnTo>
                      <a:pt x="0" y="0"/>
                    </a:lnTo>
                    <a:lnTo>
                      <a:pt x="0" y="0"/>
                    </a:lnTo>
                    <a:lnTo>
                      <a:pt x="0" y="1"/>
                    </a:lnTo>
                    <a:lnTo>
                      <a:pt x="1" y="5"/>
                    </a:lnTo>
                    <a:lnTo>
                      <a:pt x="1" y="5"/>
                    </a:lnTo>
                    <a:lnTo>
                      <a:pt x="1" y="6"/>
                    </a:lnTo>
                    <a:lnTo>
                      <a:pt x="1" y="5"/>
                    </a:lnTo>
                    <a:lnTo>
                      <a:pt x="2" y="5"/>
                    </a:lnTo>
                    <a:lnTo>
                      <a:pt x="1" y="6"/>
                    </a:lnTo>
                    <a:lnTo>
                      <a:pt x="1" y="6"/>
                    </a:lnTo>
                    <a:lnTo>
                      <a:pt x="1" y="7"/>
                    </a:lnTo>
                    <a:lnTo>
                      <a:pt x="1" y="7"/>
                    </a:lnTo>
                    <a:lnTo>
                      <a:pt x="1" y="8"/>
                    </a:lnTo>
                    <a:lnTo>
                      <a:pt x="1" y="8"/>
                    </a:lnTo>
                    <a:lnTo>
                      <a:pt x="1" y="8"/>
                    </a:lnTo>
                    <a:lnTo>
                      <a:pt x="1" y="10"/>
                    </a:lnTo>
                    <a:lnTo>
                      <a:pt x="1" y="11"/>
                    </a:lnTo>
                    <a:lnTo>
                      <a:pt x="1" y="11"/>
                    </a:lnTo>
                    <a:lnTo>
                      <a:pt x="1" y="11"/>
                    </a:lnTo>
                    <a:lnTo>
                      <a:pt x="2"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0" name="Freeform 433"/>
              <p:cNvSpPr>
                <a:spLocks/>
              </p:cNvSpPr>
              <p:nvPr/>
            </p:nvSpPr>
            <p:spPr bwMode="auto">
              <a:xfrm>
                <a:off x="5225" y="3313"/>
                <a:ext cx="7" cy="8"/>
              </a:xfrm>
              <a:custGeom>
                <a:avLst/>
                <a:gdLst/>
                <a:ahLst/>
                <a:cxnLst>
                  <a:cxn ang="0">
                    <a:pos x="4" y="5"/>
                  </a:cxn>
                  <a:cxn ang="0">
                    <a:pos x="6" y="4"/>
                  </a:cxn>
                  <a:cxn ang="0">
                    <a:pos x="7" y="2"/>
                  </a:cxn>
                  <a:cxn ang="0">
                    <a:pos x="7" y="1"/>
                  </a:cxn>
                  <a:cxn ang="0">
                    <a:pos x="6" y="0"/>
                  </a:cxn>
                  <a:cxn ang="0">
                    <a:pos x="5" y="0"/>
                  </a:cxn>
                  <a:cxn ang="0">
                    <a:pos x="5" y="1"/>
                  </a:cxn>
                  <a:cxn ang="0">
                    <a:pos x="2" y="1"/>
                  </a:cxn>
                  <a:cxn ang="0">
                    <a:pos x="1" y="2"/>
                  </a:cxn>
                  <a:cxn ang="0">
                    <a:pos x="2" y="2"/>
                  </a:cxn>
                  <a:cxn ang="0">
                    <a:pos x="0" y="8"/>
                  </a:cxn>
                  <a:cxn ang="0">
                    <a:pos x="4" y="5"/>
                  </a:cxn>
                </a:cxnLst>
                <a:rect l="0" t="0" r="r" b="b"/>
                <a:pathLst>
                  <a:path w="7" h="8">
                    <a:moveTo>
                      <a:pt x="4" y="5"/>
                    </a:moveTo>
                    <a:lnTo>
                      <a:pt x="6" y="4"/>
                    </a:lnTo>
                    <a:lnTo>
                      <a:pt x="7" y="2"/>
                    </a:lnTo>
                    <a:lnTo>
                      <a:pt x="7" y="1"/>
                    </a:lnTo>
                    <a:lnTo>
                      <a:pt x="6" y="0"/>
                    </a:lnTo>
                    <a:lnTo>
                      <a:pt x="5" y="0"/>
                    </a:lnTo>
                    <a:lnTo>
                      <a:pt x="5" y="1"/>
                    </a:lnTo>
                    <a:lnTo>
                      <a:pt x="2" y="1"/>
                    </a:lnTo>
                    <a:lnTo>
                      <a:pt x="1" y="2"/>
                    </a:lnTo>
                    <a:lnTo>
                      <a:pt x="2" y="2"/>
                    </a:lnTo>
                    <a:lnTo>
                      <a:pt x="0" y="8"/>
                    </a:lnTo>
                    <a:lnTo>
                      <a:pt x="4"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1" name="Freeform 434"/>
              <p:cNvSpPr>
                <a:spLocks/>
              </p:cNvSpPr>
              <p:nvPr/>
            </p:nvSpPr>
            <p:spPr bwMode="auto">
              <a:xfrm>
                <a:off x="3887" y="3277"/>
                <a:ext cx="6" cy="9"/>
              </a:xfrm>
              <a:custGeom>
                <a:avLst/>
                <a:gdLst/>
                <a:ahLst/>
                <a:cxnLst>
                  <a:cxn ang="0">
                    <a:pos x="2" y="8"/>
                  </a:cxn>
                  <a:cxn ang="0">
                    <a:pos x="3" y="9"/>
                  </a:cxn>
                  <a:cxn ang="0">
                    <a:pos x="3" y="9"/>
                  </a:cxn>
                  <a:cxn ang="0">
                    <a:pos x="4" y="8"/>
                  </a:cxn>
                  <a:cxn ang="0">
                    <a:pos x="4" y="8"/>
                  </a:cxn>
                  <a:cxn ang="0">
                    <a:pos x="6" y="1"/>
                  </a:cxn>
                  <a:cxn ang="0">
                    <a:pos x="5" y="1"/>
                  </a:cxn>
                  <a:cxn ang="0">
                    <a:pos x="2" y="0"/>
                  </a:cxn>
                  <a:cxn ang="0">
                    <a:pos x="2" y="1"/>
                  </a:cxn>
                  <a:cxn ang="0">
                    <a:pos x="2" y="1"/>
                  </a:cxn>
                  <a:cxn ang="0">
                    <a:pos x="1" y="1"/>
                  </a:cxn>
                  <a:cxn ang="0">
                    <a:pos x="1" y="1"/>
                  </a:cxn>
                  <a:cxn ang="0">
                    <a:pos x="0" y="7"/>
                  </a:cxn>
                  <a:cxn ang="0">
                    <a:pos x="1" y="8"/>
                  </a:cxn>
                  <a:cxn ang="0">
                    <a:pos x="2" y="8"/>
                  </a:cxn>
                </a:cxnLst>
                <a:rect l="0" t="0" r="r" b="b"/>
                <a:pathLst>
                  <a:path w="6" h="9">
                    <a:moveTo>
                      <a:pt x="2" y="8"/>
                    </a:moveTo>
                    <a:lnTo>
                      <a:pt x="3" y="9"/>
                    </a:lnTo>
                    <a:lnTo>
                      <a:pt x="3" y="9"/>
                    </a:lnTo>
                    <a:lnTo>
                      <a:pt x="4" y="8"/>
                    </a:lnTo>
                    <a:lnTo>
                      <a:pt x="4" y="8"/>
                    </a:lnTo>
                    <a:lnTo>
                      <a:pt x="6" y="1"/>
                    </a:lnTo>
                    <a:lnTo>
                      <a:pt x="5" y="1"/>
                    </a:lnTo>
                    <a:lnTo>
                      <a:pt x="2" y="0"/>
                    </a:lnTo>
                    <a:lnTo>
                      <a:pt x="2" y="1"/>
                    </a:lnTo>
                    <a:lnTo>
                      <a:pt x="2" y="1"/>
                    </a:lnTo>
                    <a:lnTo>
                      <a:pt x="1" y="1"/>
                    </a:lnTo>
                    <a:lnTo>
                      <a:pt x="1" y="1"/>
                    </a:lnTo>
                    <a:lnTo>
                      <a:pt x="0" y="7"/>
                    </a:lnTo>
                    <a:lnTo>
                      <a:pt x="1" y="8"/>
                    </a:lnTo>
                    <a:lnTo>
                      <a:pt x="2"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2" name="Freeform 435"/>
              <p:cNvSpPr>
                <a:spLocks/>
              </p:cNvSpPr>
              <p:nvPr/>
            </p:nvSpPr>
            <p:spPr bwMode="auto">
              <a:xfrm>
                <a:off x="3521" y="3298"/>
                <a:ext cx="3" cy="2"/>
              </a:xfrm>
              <a:custGeom>
                <a:avLst/>
                <a:gdLst/>
                <a:ahLst/>
                <a:cxnLst>
                  <a:cxn ang="0">
                    <a:pos x="3" y="1"/>
                  </a:cxn>
                  <a:cxn ang="0">
                    <a:pos x="2" y="1"/>
                  </a:cxn>
                  <a:cxn ang="0">
                    <a:pos x="2" y="1"/>
                  </a:cxn>
                  <a:cxn ang="0">
                    <a:pos x="1" y="0"/>
                  </a:cxn>
                  <a:cxn ang="0">
                    <a:pos x="1" y="1"/>
                  </a:cxn>
                  <a:cxn ang="0">
                    <a:pos x="0" y="1"/>
                  </a:cxn>
                  <a:cxn ang="0">
                    <a:pos x="0" y="2"/>
                  </a:cxn>
                  <a:cxn ang="0">
                    <a:pos x="0" y="2"/>
                  </a:cxn>
                  <a:cxn ang="0">
                    <a:pos x="0" y="2"/>
                  </a:cxn>
                  <a:cxn ang="0">
                    <a:pos x="1" y="2"/>
                  </a:cxn>
                  <a:cxn ang="0">
                    <a:pos x="1" y="2"/>
                  </a:cxn>
                  <a:cxn ang="0">
                    <a:pos x="2" y="2"/>
                  </a:cxn>
                  <a:cxn ang="0">
                    <a:pos x="1" y="2"/>
                  </a:cxn>
                  <a:cxn ang="0">
                    <a:pos x="3" y="2"/>
                  </a:cxn>
                  <a:cxn ang="0">
                    <a:pos x="3" y="2"/>
                  </a:cxn>
                  <a:cxn ang="0">
                    <a:pos x="3" y="1"/>
                  </a:cxn>
                  <a:cxn ang="0">
                    <a:pos x="3" y="1"/>
                  </a:cxn>
                </a:cxnLst>
                <a:rect l="0" t="0" r="r" b="b"/>
                <a:pathLst>
                  <a:path w="3" h="2">
                    <a:moveTo>
                      <a:pt x="3" y="1"/>
                    </a:moveTo>
                    <a:lnTo>
                      <a:pt x="2" y="1"/>
                    </a:lnTo>
                    <a:lnTo>
                      <a:pt x="2" y="1"/>
                    </a:lnTo>
                    <a:lnTo>
                      <a:pt x="1" y="0"/>
                    </a:lnTo>
                    <a:lnTo>
                      <a:pt x="1" y="1"/>
                    </a:lnTo>
                    <a:lnTo>
                      <a:pt x="0" y="1"/>
                    </a:lnTo>
                    <a:lnTo>
                      <a:pt x="0" y="2"/>
                    </a:lnTo>
                    <a:lnTo>
                      <a:pt x="0" y="2"/>
                    </a:lnTo>
                    <a:lnTo>
                      <a:pt x="0" y="2"/>
                    </a:lnTo>
                    <a:lnTo>
                      <a:pt x="1" y="2"/>
                    </a:lnTo>
                    <a:lnTo>
                      <a:pt x="1" y="2"/>
                    </a:lnTo>
                    <a:lnTo>
                      <a:pt x="2" y="2"/>
                    </a:lnTo>
                    <a:lnTo>
                      <a:pt x="1" y="2"/>
                    </a:lnTo>
                    <a:lnTo>
                      <a:pt x="3" y="2"/>
                    </a:lnTo>
                    <a:lnTo>
                      <a:pt x="3" y="2"/>
                    </a:lnTo>
                    <a:lnTo>
                      <a:pt x="3" y="1"/>
                    </a:lnTo>
                    <a:lnTo>
                      <a:pt x="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3" name="Freeform 436"/>
              <p:cNvSpPr>
                <a:spLocks/>
              </p:cNvSpPr>
              <p:nvPr/>
            </p:nvSpPr>
            <p:spPr bwMode="auto">
              <a:xfrm>
                <a:off x="3515" y="3300"/>
                <a:ext cx="5" cy="6"/>
              </a:xfrm>
              <a:custGeom>
                <a:avLst/>
                <a:gdLst/>
                <a:ahLst/>
                <a:cxnLst>
                  <a:cxn ang="0">
                    <a:pos x="5" y="0"/>
                  </a:cxn>
                  <a:cxn ang="0">
                    <a:pos x="5" y="0"/>
                  </a:cxn>
                  <a:cxn ang="0">
                    <a:pos x="4" y="0"/>
                  </a:cxn>
                  <a:cxn ang="0">
                    <a:pos x="4" y="1"/>
                  </a:cxn>
                  <a:cxn ang="0">
                    <a:pos x="2" y="3"/>
                  </a:cxn>
                  <a:cxn ang="0">
                    <a:pos x="2" y="3"/>
                  </a:cxn>
                  <a:cxn ang="0">
                    <a:pos x="1" y="3"/>
                  </a:cxn>
                  <a:cxn ang="0">
                    <a:pos x="1" y="4"/>
                  </a:cxn>
                  <a:cxn ang="0">
                    <a:pos x="1" y="4"/>
                  </a:cxn>
                  <a:cxn ang="0">
                    <a:pos x="0" y="5"/>
                  </a:cxn>
                  <a:cxn ang="0">
                    <a:pos x="0" y="6"/>
                  </a:cxn>
                  <a:cxn ang="0">
                    <a:pos x="1" y="6"/>
                  </a:cxn>
                  <a:cxn ang="0">
                    <a:pos x="2" y="5"/>
                  </a:cxn>
                  <a:cxn ang="0">
                    <a:pos x="2" y="5"/>
                  </a:cxn>
                  <a:cxn ang="0">
                    <a:pos x="3" y="4"/>
                  </a:cxn>
                  <a:cxn ang="0">
                    <a:pos x="3" y="3"/>
                  </a:cxn>
                  <a:cxn ang="0">
                    <a:pos x="5" y="0"/>
                  </a:cxn>
                  <a:cxn ang="0">
                    <a:pos x="5" y="0"/>
                  </a:cxn>
                  <a:cxn ang="0">
                    <a:pos x="5" y="0"/>
                  </a:cxn>
                </a:cxnLst>
                <a:rect l="0" t="0" r="r" b="b"/>
                <a:pathLst>
                  <a:path w="5" h="6">
                    <a:moveTo>
                      <a:pt x="5" y="0"/>
                    </a:moveTo>
                    <a:lnTo>
                      <a:pt x="5" y="0"/>
                    </a:lnTo>
                    <a:lnTo>
                      <a:pt x="4" y="0"/>
                    </a:lnTo>
                    <a:lnTo>
                      <a:pt x="4" y="1"/>
                    </a:lnTo>
                    <a:lnTo>
                      <a:pt x="2" y="3"/>
                    </a:lnTo>
                    <a:lnTo>
                      <a:pt x="2" y="3"/>
                    </a:lnTo>
                    <a:lnTo>
                      <a:pt x="1" y="3"/>
                    </a:lnTo>
                    <a:lnTo>
                      <a:pt x="1" y="4"/>
                    </a:lnTo>
                    <a:lnTo>
                      <a:pt x="1" y="4"/>
                    </a:lnTo>
                    <a:lnTo>
                      <a:pt x="0" y="5"/>
                    </a:lnTo>
                    <a:lnTo>
                      <a:pt x="0" y="6"/>
                    </a:lnTo>
                    <a:lnTo>
                      <a:pt x="1" y="6"/>
                    </a:lnTo>
                    <a:lnTo>
                      <a:pt x="2" y="5"/>
                    </a:lnTo>
                    <a:lnTo>
                      <a:pt x="2" y="5"/>
                    </a:lnTo>
                    <a:lnTo>
                      <a:pt x="3" y="4"/>
                    </a:lnTo>
                    <a:lnTo>
                      <a:pt x="3" y="3"/>
                    </a:lnTo>
                    <a:lnTo>
                      <a:pt x="5" y="0"/>
                    </a:lnTo>
                    <a:lnTo>
                      <a:pt x="5" y="0"/>
                    </a:lnTo>
                    <a:lnTo>
                      <a:pt x="5"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4" name="Freeform 437"/>
              <p:cNvSpPr>
                <a:spLocks/>
              </p:cNvSpPr>
              <p:nvPr/>
            </p:nvSpPr>
            <p:spPr bwMode="auto">
              <a:xfrm>
                <a:off x="3850" y="3232"/>
                <a:ext cx="38" cy="35"/>
              </a:xfrm>
              <a:custGeom>
                <a:avLst/>
                <a:gdLst/>
                <a:ahLst/>
                <a:cxnLst>
                  <a:cxn ang="0">
                    <a:pos x="38" y="27"/>
                  </a:cxn>
                  <a:cxn ang="0">
                    <a:pos x="36" y="26"/>
                  </a:cxn>
                  <a:cxn ang="0">
                    <a:pos x="35" y="24"/>
                  </a:cxn>
                  <a:cxn ang="0">
                    <a:pos x="34" y="23"/>
                  </a:cxn>
                  <a:cxn ang="0">
                    <a:pos x="33" y="24"/>
                  </a:cxn>
                  <a:cxn ang="0">
                    <a:pos x="30" y="24"/>
                  </a:cxn>
                  <a:cxn ang="0">
                    <a:pos x="30" y="23"/>
                  </a:cxn>
                  <a:cxn ang="0">
                    <a:pos x="30" y="19"/>
                  </a:cxn>
                  <a:cxn ang="0">
                    <a:pos x="26" y="15"/>
                  </a:cxn>
                  <a:cxn ang="0">
                    <a:pos x="24" y="15"/>
                  </a:cxn>
                  <a:cxn ang="0">
                    <a:pos x="22" y="13"/>
                  </a:cxn>
                  <a:cxn ang="0">
                    <a:pos x="21" y="12"/>
                  </a:cxn>
                  <a:cxn ang="0">
                    <a:pos x="18" y="10"/>
                  </a:cxn>
                  <a:cxn ang="0">
                    <a:pos x="16" y="8"/>
                  </a:cxn>
                  <a:cxn ang="0">
                    <a:pos x="15" y="6"/>
                  </a:cxn>
                  <a:cxn ang="0">
                    <a:pos x="13" y="7"/>
                  </a:cxn>
                  <a:cxn ang="0">
                    <a:pos x="12" y="9"/>
                  </a:cxn>
                  <a:cxn ang="0">
                    <a:pos x="12" y="4"/>
                  </a:cxn>
                  <a:cxn ang="0">
                    <a:pos x="10" y="2"/>
                  </a:cxn>
                  <a:cxn ang="0">
                    <a:pos x="8" y="0"/>
                  </a:cxn>
                  <a:cxn ang="0">
                    <a:pos x="8" y="2"/>
                  </a:cxn>
                  <a:cxn ang="0">
                    <a:pos x="5" y="13"/>
                  </a:cxn>
                  <a:cxn ang="0">
                    <a:pos x="4" y="21"/>
                  </a:cxn>
                  <a:cxn ang="0">
                    <a:pos x="3" y="25"/>
                  </a:cxn>
                  <a:cxn ang="0">
                    <a:pos x="1" y="26"/>
                  </a:cxn>
                  <a:cxn ang="0">
                    <a:pos x="0" y="30"/>
                  </a:cxn>
                  <a:cxn ang="0">
                    <a:pos x="2" y="30"/>
                  </a:cxn>
                  <a:cxn ang="0">
                    <a:pos x="4" y="29"/>
                  </a:cxn>
                  <a:cxn ang="0">
                    <a:pos x="6" y="29"/>
                  </a:cxn>
                  <a:cxn ang="0">
                    <a:pos x="7" y="28"/>
                  </a:cxn>
                  <a:cxn ang="0">
                    <a:pos x="8" y="27"/>
                  </a:cxn>
                  <a:cxn ang="0">
                    <a:pos x="8" y="29"/>
                  </a:cxn>
                  <a:cxn ang="0">
                    <a:pos x="9" y="35"/>
                  </a:cxn>
                  <a:cxn ang="0">
                    <a:pos x="10" y="35"/>
                  </a:cxn>
                  <a:cxn ang="0">
                    <a:pos x="14" y="33"/>
                  </a:cxn>
                  <a:cxn ang="0">
                    <a:pos x="15" y="32"/>
                  </a:cxn>
                  <a:cxn ang="0">
                    <a:pos x="15" y="30"/>
                  </a:cxn>
                  <a:cxn ang="0">
                    <a:pos x="17" y="30"/>
                  </a:cxn>
                  <a:cxn ang="0">
                    <a:pos x="18" y="28"/>
                  </a:cxn>
                  <a:cxn ang="0">
                    <a:pos x="19" y="28"/>
                  </a:cxn>
                  <a:cxn ang="0">
                    <a:pos x="19" y="26"/>
                  </a:cxn>
                  <a:cxn ang="0">
                    <a:pos x="23" y="23"/>
                  </a:cxn>
                  <a:cxn ang="0">
                    <a:pos x="22" y="24"/>
                  </a:cxn>
                  <a:cxn ang="0">
                    <a:pos x="23" y="25"/>
                  </a:cxn>
                  <a:cxn ang="0">
                    <a:pos x="23" y="25"/>
                  </a:cxn>
                  <a:cxn ang="0">
                    <a:pos x="26" y="26"/>
                  </a:cxn>
                  <a:cxn ang="0">
                    <a:pos x="26" y="28"/>
                  </a:cxn>
                  <a:cxn ang="0">
                    <a:pos x="27" y="29"/>
                  </a:cxn>
                  <a:cxn ang="0">
                    <a:pos x="28" y="29"/>
                  </a:cxn>
                  <a:cxn ang="0">
                    <a:pos x="30" y="29"/>
                  </a:cxn>
                  <a:cxn ang="0">
                    <a:pos x="31" y="30"/>
                  </a:cxn>
                  <a:cxn ang="0">
                    <a:pos x="32" y="31"/>
                  </a:cxn>
                  <a:cxn ang="0">
                    <a:pos x="34" y="31"/>
                  </a:cxn>
                  <a:cxn ang="0">
                    <a:pos x="38" y="28"/>
                  </a:cxn>
                </a:cxnLst>
                <a:rect l="0" t="0" r="r" b="b"/>
                <a:pathLst>
                  <a:path w="38" h="35">
                    <a:moveTo>
                      <a:pt x="38" y="28"/>
                    </a:moveTo>
                    <a:lnTo>
                      <a:pt x="38" y="27"/>
                    </a:lnTo>
                    <a:lnTo>
                      <a:pt x="36" y="27"/>
                    </a:lnTo>
                    <a:lnTo>
                      <a:pt x="36" y="26"/>
                    </a:lnTo>
                    <a:lnTo>
                      <a:pt x="36" y="25"/>
                    </a:lnTo>
                    <a:lnTo>
                      <a:pt x="35" y="24"/>
                    </a:lnTo>
                    <a:lnTo>
                      <a:pt x="35" y="24"/>
                    </a:lnTo>
                    <a:lnTo>
                      <a:pt x="34" y="23"/>
                    </a:lnTo>
                    <a:lnTo>
                      <a:pt x="33" y="24"/>
                    </a:lnTo>
                    <a:lnTo>
                      <a:pt x="33" y="24"/>
                    </a:lnTo>
                    <a:lnTo>
                      <a:pt x="32" y="24"/>
                    </a:lnTo>
                    <a:lnTo>
                      <a:pt x="30" y="24"/>
                    </a:lnTo>
                    <a:lnTo>
                      <a:pt x="30" y="24"/>
                    </a:lnTo>
                    <a:lnTo>
                      <a:pt x="30" y="23"/>
                    </a:lnTo>
                    <a:lnTo>
                      <a:pt x="30" y="22"/>
                    </a:lnTo>
                    <a:lnTo>
                      <a:pt x="30" y="19"/>
                    </a:lnTo>
                    <a:lnTo>
                      <a:pt x="28" y="17"/>
                    </a:lnTo>
                    <a:lnTo>
                      <a:pt x="26" y="15"/>
                    </a:lnTo>
                    <a:lnTo>
                      <a:pt x="25" y="16"/>
                    </a:lnTo>
                    <a:lnTo>
                      <a:pt x="24" y="15"/>
                    </a:lnTo>
                    <a:lnTo>
                      <a:pt x="23" y="13"/>
                    </a:lnTo>
                    <a:lnTo>
                      <a:pt x="22" y="13"/>
                    </a:lnTo>
                    <a:lnTo>
                      <a:pt x="22" y="13"/>
                    </a:lnTo>
                    <a:lnTo>
                      <a:pt x="21" y="12"/>
                    </a:lnTo>
                    <a:lnTo>
                      <a:pt x="20" y="10"/>
                    </a:lnTo>
                    <a:lnTo>
                      <a:pt x="18" y="10"/>
                    </a:lnTo>
                    <a:lnTo>
                      <a:pt x="16" y="10"/>
                    </a:lnTo>
                    <a:lnTo>
                      <a:pt x="16" y="8"/>
                    </a:lnTo>
                    <a:lnTo>
                      <a:pt x="15" y="7"/>
                    </a:lnTo>
                    <a:lnTo>
                      <a:pt x="15" y="6"/>
                    </a:lnTo>
                    <a:lnTo>
                      <a:pt x="14" y="6"/>
                    </a:lnTo>
                    <a:lnTo>
                      <a:pt x="13" y="7"/>
                    </a:lnTo>
                    <a:lnTo>
                      <a:pt x="12" y="9"/>
                    </a:lnTo>
                    <a:lnTo>
                      <a:pt x="12" y="9"/>
                    </a:lnTo>
                    <a:lnTo>
                      <a:pt x="11" y="6"/>
                    </a:lnTo>
                    <a:lnTo>
                      <a:pt x="12" y="4"/>
                    </a:lnTo>
                    <a:lnTo>
                      <a:pt x="11" y="3"/>
                    </a:lnTo>
                    <a:lnTo>
                      <a:pt x="10" y="2"/>
                    </a:lnTo>
                    <a:lnTo>
                      <a:pt x="9" y="2"/>
                    </a:lnTo>
                    <a:lnTo>
                      <a:pt x="8" y="0"/>
                    </a:lnTo>
                    <a:lnTo>
                      <a:pt x="8" y="1"/>
                    </a:lnTo>
                    <a:lnTo>
                      <a:pt x="8" y="2"/>
                    </a:lnTo>
                    <a:lnTo>
                      <a:pt x="6" y="3"/>
                    </a:lnTo>
                    <a:lnTo>
                      <a:pt x="5" y="13"/>
                    </a:lnTo>
                    <a:lnTo>
                      <a:pt x="4" y="21"/>
                    </a:lnTo>
                    <a:lnTo>
                      <a:pt x="4" y="21"/>
                    </a:lnTo>
                    <a:lnTo>
                      <a:pt x="4" y="23"/>
                    </a:lnTo>
                    <a:lnTo>
                      <a:pt x="3" y="25"/>
                    </a:lnTo>
                    <a:lnTo>
                      <a:pt x="1" y="25"/>
                    </a:lnTo>
                    <a:lnTo>
                      <a:pt x="1" y="26"/>
                    </a:lnTo>
                    <a:lnTo>
                      <a:pt x="0" y="29"/>
                    </a:lnTo>
                    <a:lnTo>
                      <a:pt x="0" y="30"/>
                    </a:lnTo>
                    <a:lnTo>
                      <a:pt x="1" y="31"/>
                    </a:lnTo>
                    <a:lnTo>
                      <a:pt x="2" y="30"/>
                    </a:lnTo>
                    <a:lnTo>
                      <a:pt x="3" y="29"/>
                    </a:lnTo>
                    <a:lnTo>
                      <a:pt x="4" y="29"/>
                    </a:lnTo>
                    <a:lnTo>
                      <a:pt x="4" y="29"/>
                    </a:lnTo>
                    <a:lnTo>
                      <a:pt x="6" y="29"/>
                    </a:lnTo>
                    <a:lnTo>
                      <a:pt x="7" y="28"/>
                    </a:lnTo>
                    <a:lnTo>
                      <a:pt x="7" y="28"/>
                    </a:lnTo>
                    <a:lnTo>
                      <a:pt x="8" y="27"/>
                    </a:lnTo>
                    <a:lnTo>
                      <a:pt x="8" y="27"/>
                    </a:lnTo>
                    <a:lnTo>
                      <a:pt x="8" y="29"/>
                    </a:lnTo>
                    <a:lnTo>
                      <a:pt x="8" y="29"/>
                    </a:lnTo>
                    <a:lnTo>
                      <a:pt x="8" y="34"/>
                    </a:lnTo>
                    <a:lnTo>
                      <a:pt x="9" y="35"/>
                    </a:lnTo>
                    <a:lnTo>
                      <a:pt x="10" y="35"/>
                    </a:lnTo>
                    <a:lnTo>
                      <a:pt x="10" y="35"/>
                    </a:lnTo>
                    <a:lnTo>
                      <a:pt x="13" y="34"/>
                    </a:lnTo>
                    <a:lnTo>
                      <a:pt x="14" y="33"/>
                    </a:lnTo>
                    <a:lnTo>
                      <a:pt x="15" y="32"/>
                    </a:lnTo>
                    <a:lnTo>
                      <a:pt x="15" y="32"/>
                    </a:lnTo>
                    <a:lnTo>
                      <a:pt x="15" y="32"/>
                    </a:lnTo>
                    <a:lnTo>
                      <a:pt x="15" y="30"/>
                    </a:lnTo>
                    <a:lnTo>
                      <a:pt x="17" y="30"/>
                    </a:lnTo>
                    <a:lnTo>
                      <a:pt x="17" y="30"/>
                    </a:lnTo>
                    <a:lnTo>
                      <a:pt x="18" y="29"/>
                    </a:lnTo>
                    <a:lnTo>
                      <a:pt x="18" y="28"/>
                    </a:lnTo>
                    <a:lnTo>
                      <a:pt x="19" y="28"/>
                    </a:lnTo>
                    <a:lnTo>
                      <a:pt x="19" y="28"/>
                    </a:lnTo>
                    <a:lnTo>
                      <a:pt x="19" y="27"/>
                    </a:lnTo>
                    <a:lnTo>
                      <a:pt x="19" y="26"/>
                    </a:lnTo>
                    <a:lnTo>
                      <a:pt x="19" y="24"/>
                    </a:lnTo>
                    <a:lnTo>
                      <a:pt x="23" y="23"/>
                    </a:lnTo>
                    <a:lnTo>
                      <a:pt x="23" y="23"/>
                    </a:lnTo>
                    <a:lnTo>
                      <a:pt x="22" y="24"/>
                    </a:lnTo>
                    <a:lnTo>
                      <a:pt x="22" y="25"/>
                    </a:lnTo>
                    <a:lnTo>
                      <a:pt x="23" y="25"/>
                    </a:lnTo>
                    <a:lnTo>
                      <a:pt x="23" y="25"/>
                    </a:lnTo>
                    <a:lnTo>
                      <a:pt x="23" y="25"/>
                    </a:lnTo>
                    <a:lnTo>
                      <a:pt x="25" y="25"/>
                    </a:lnTo>
                    <a:lnTo>
                      <a:pt x="26" y="26"/>
                    </a:lnTo>
                    <a:lnTo>
                      <a:pt x="26" y="27"/>
                    </a:lnTo>
                    <a:lnTo>
                      <a:pt x="26" y="28"/>
                    </a:lnTo>
                    <a:lnTo>
                      <a:pt x="26" y="29"/>
                    </a:lnTo>
                    <a:lnTo>
                      <a:pt x="27" y="29"/>
                    </a:lnTo>
                    <a:lnTo>
                      <a:pt x="28" y="28"/>
                    </a:lnTo>
                    <a:lnTo>
                      <a:pt x="28" y="29"/>
                    </a:lnTo>
                    <a:lnTo>
                      <a:pt x="29" y="29"/>
                    </a:lnTo>
                    <a:lnTo>
                      <a:pt x="30" y="29"/>
                    </a:lnTo>
                    <a:lnTo>
                      <a:pt x="30" y="31"/>
                    </a:lnTo>
                    <a:lnTo>
                      <a:pt x="31" y="30"/>
                    </a:lnTo>
                    <a:lnTo>
                      <a:pt x="31" y="31"/>
                    </a:lnTo>
                    <a:lnTo>
                      <a:pt x="32" y="31"/>
                    </a:lnTo>
                    <a:lnTo>
                      <a:pt x="33" y="31"/>
                    </a:lnTo>
                    <a:lnTo>
                      <a:pt x="34" y="31"/>
                    </a:lnTo>
                    <a:lnTo>
                      <a:pt x="37" y="28"/>
                    </a:lnTo>
                    <a:lnTo>
                      <a:pt x="38" y="2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5" name="Freeform 438"/>
              <p:cNvSpPr>
                <a:spLocks/>
              </p:cNvSpPr>
              <p:nvPr/>
            </p:nvSpPr>
            <p:spPr bwMode="auto">
              <a:xfrm>
                <a:off x="3371" y="3382"/>
                <a:ext cx="5" cy="1"/>
              </a:xfrm>
              <a:custGeom>
                <a:avLst/>
                <a:gdLst/>
                <a:ahLst/>
                <a:cxnLst>
                  <a:cxn ang="0">
                    <a:pos x="4" y="0"/>
                  </a:cxn>
                  <a:cxn ang="0">
                    <a:pos x="4" y="0"/>
                  </a:cxn>
                  <a:cxn ang="0">
                    <a:pos x="2" y="0"/>
                  </a:cxn>
                  <a:cxn ang="0">
                    <a:pos x="0" y="0"/>
                  </a:cxn>
                  <a:cxn ang="0">
                    <a:pos x="1" y="1"/>
                  </a:cxn>
                  <a:cxn ang="0">
                    <a:pos x="4" y="1"/>
                  </a:cxn>
                  <a:cxn ang="0">
                    <a:pos x="5" y="0"/>
                  </a:cxn>
                  <a:cxn ang="0">
                    <a:pos x="5" y="0"/>
                  </a:cxn>
                  <a:cxn ang="0">
                    <a:pos x="4" y="0"/>
                  </a:cxn>
                </a:cxnLst>
                <a:rect l="0" t="0" r="r" b="b"/>
                <a:pathLst>
                  <a:path w="5" h="1">
                    <a:moveTo>
                      <a:pt x="4" y="0"/>
                    </a:moveTo>
                    <a:lnTo>
                      <a:pt x="4" y="0"/>
                    </a:lnTo>
                    <a:lnTo>
                      <a:pt x="2" y="0"/>
                    </a:lnTo>
                    <a:lnTo>
                      <a:pt x="0" y="0"/>
                    </a:lnTo>
                    <a:lnTo>
                      <a:pt x="1" y="1"/>
                    </a:lnTo>
                    <a:lnTo>
                      <a:pt x="4" y="1"/>
                    </a:lnTo>
                    <a:lnTo>
                      <a:pt x="5" y="0"/>
                    </a:lnTo>
                    <a:lnTo>
                      <a:pt x="5" y="0"/>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6" name="Freeform 439"/>
              <p:cNvSpPr>
                <a:spLocks/>
              </p:cNvSpPr>
              <p:nvPr/>
            </p:nvSpPr>
            <p:spPr bwMode="auto">
              <a:xfrm>
                <a:off x="3368" y="3379"/>
                <a:ext cx="3" cy="4"/>
              </a:xfrm>
              <a:custGeom>
                <a:avLst/>
                <a:gdLst/>
                <a:ahLst/>
                <a:cxnLst>
                  <a:cxn ang="0">
                    <a:pos x="1" y="1"/>
                  </a:cxn>
                  <a:cxn ang="0">
                    <a:pos x="1" y="1"/>
                  </a:cxn>
                  <a:cxn ang="0">
                    <a:pos x="1" y="1"/>
                  </a:cxn>
                  <a:cxn ang="0">
                    <a:pos x="1" y="1"/>
                  </a:cxn>
                  <a:cxn ang="0">
                    <a:pos x="0" y="3"/>
                  </a:cxn>
                  <a:cxn ang="0">
                    <a:pos x="0" y="3"/>
                  </a:cxn>
                  <a:cxn ang="0">
                    <a:pos x="0" y="4"/>
                  </a:cxn>
                  <a:cxn ang="0">
                    <a:pos x="0" y="4"/>
                  </a:cxn>
                  <a:cxn ang="0">
                    <a:pos x="1" y="3"/>
                  </a:cxn>
                  <a:cxn ang="0">
                    <a:pos x="1" y="3"/>
                  </a:cxn>
                  <a:cxn ang="0">
                    <a:pos x="2" y="3"/>
                  </a:cxn>
                  <a:cxn ang="0">
                    <a:pos x="2" y="1"/>
                  </a:cxn>
                  <a:cxn ang="0">
                    <a:pos x="3" y="1"/>
                  </a:cxn>
                  <a:cxn ang="0">
                    <a:pos x="3" y="1"/>
                  </a:cxn>
                  <a:cxn ang="0">
                    <a:pos x="2" y="0"/>
                  </a:cxn>
                  <a:cxn ang="0">
                    <a:pos x="1" y="1"/>
                  </a:cxn>
                </a:cxnLst>
                <a:rect l="0" t="0" r="r" b="b"/>
                <a:pathLst>
                  <a:path w="3" h="4">
                    <a:moveTo>
                      <a:pt x="1" y="1"/>
                    </a:moveTo>
                    <a:lnTo>
                      <a:pt x="1" y="1"/>
                    </a:lnTo>
                    <a:lnTo>
                      <a:pt x="1" y="1"/>
                    </a:lnTo>
                    <a:lnTo>
                      <a:pt x="1" y="1"/>
                    </a:lnTo>
                    <a:lnTo>
                      <a:pt x="0" y="3"/>
                    </a:lnTo>
                    <a:lnTo>
                      <a:pt x="0" y="3"/>
                    </a:lnTo>
                    <a:lnTo>
                      <a:pt x="0" y="4"/>
                    </a:lnTo>
                    <a:lnTo>
                      <a:pt x="0" y="4"/>
                    </a:lnTo>
                    <a:lnTo>
                      <a:pt x="1" y="3"/>
                    </a:lnTo>
                    <a:lnTo>
                      <a:pt x="1" y="3"/>
                    </a:lnTo>
                    <a:lnTo>
                      <a:pt x="2" y="3"/>
                    </a:lnTo>
                    <a:lnTo>
                      <a:pt x="2" y="1"/>
                    </a:lnTo>
                    <a:lnTo>
                      <a:pt x="3" y="1"/>
                    </a:lnTo>
                    <a:lnTo>
                      <a:pt x="3" y="1"/>
                    </a:lnTo>
                    <a:lnTo>
                      <a:pt x="2" y="0"/>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7" name="Freeform 440"/>
              <p:cNvSpPr>
                <a:spLocks/>
              </p:cNvSpPr>
              <p:nvPr/>
            </p:nvSpPr>
            <p:spPr bwMode="auto">
              <a:xfrm>
                <a:off x="5161" y="3424"/>
                <a:ext cx="3" cy="3"/>
              </a:xfrm>
              <a:custGeom>
                <a:avLst/>
                <a:gdLst/>
                <a:ahLst/>
                <a:cxnLst>
                  <a:cxn ang="0">
                    <a:pos x="3" y="0"/>
                  </a:cxn>
                  <a:cxn ang="0">
                    <a:pos x="3" y="0"/>
                  </a:cxn>
                  <a:cxn ang="0">
                    <a:pos x="2" y="1"/>
                  </a:cxn>
                  <a:cxn ang="0">
                    <a:pos x="1" y="2"/>
                  </a:cxn>
                  <a:cxn ang="0">
                    <a:pos x="0" y="3"/>
                  </a:cxn>
                  <a:cxn ang="0">
                    <a:pos x="1" y="3"/>
                  </a:cxn>
                  <a:cxn ang="0">
                    <a:pos x="3" y="1"/>
                  </a:cxn>
                  <a:cxn ang="0">
                    <a:pos x="3" y="0"/>
                  </a:cxn>
                </a:cxnLst>
                <a:rect l="0" t="0" r="r" b="b"/>
                <a:pathLst>
                  <a:path w="3" h="3">
                    <a:moveTo>
                      <a:pt x="3" y="0"/>
                    </a:moveTo>
                    <a:lnTo>
                      <a:pt x="3" y="0"/>
                    </a:lnTo>
                    <a:lnTo>
                      <a:pt x="2" y="1"/>
                    </a:lnTo>
                    <a:lnTo>
                      <a:pt x="1" y="2"/>
                    </a:lnTo>
                    <a:lnTo>
                      <a:pt x="0" y="3"/>
                    </a:lnTo>
                    <a:lnTo>
                      <a:pt x="1" y="3"/>
                    </a:lnTo>
                    <a:lnTo>
                      <a:pt x="3"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8" name="Freeform 441"/>
              <p:cNvSpPr>
                <a:spLocks/>
              </p:cNvSpPr>
              <p:nvPr/>
            </p:nvSpPr>
            <p:spPr bwMode="auto">
              <a:xfrm>
                <a:off x="3394" y="3339"/>
                <a:ext cx="1" cy="1"/>
              </a:xfrm>
              <a:custGeom>
                <a:avLst/>
                <a:gdLst/>
                <a:ahLst/>
                <a:cxnLst>
                  <a:cxn ang="0">
                    <a:pos x="0" y="1"/>
                  </a:cxn>
                  <a:cxn ang="0">
                    <a:pos x="1" y="1"/>
                  </a:cxn>
                  <a:cxn ang="0">
                    <a:pos x="1" y="0"/>
                  </a:cxn>
                  <a:cxn ang="0">
                    <a:pos x="0" y="1"/>
                  </a:cxn>
                </a:cxnLst>
                <a:rect l="0" t="0" r="r" b="b"/>
                <a:pathLst>
                  <a:path w="1" h="1">
                    <a:moveTo>
                      <a:pt x="0" y="1"/>
                    </a:moveTo>
                    <a:lnTo>
                      <a:pt x="1" y="1"/>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29" name="Freeform 442"/>
              <p:cNvSpPr>
                <a:spLocks/>
              </p:cNvSpPr>
              <p:nvPr/>
            </p:nvSpPr>
            <p:spPr bwMode="auto">
              <a:xfrm>
                <a:off x="3355" y="3383"/>
                <a:ext cx="3" cy="3"/>
              </a:xfrm>
              <a:custGeom>
                <a:avLst/>
                <a:gdLst/>
                <a:ahLst/>
                <a:cxnLst>
                  <a:cxn ang="0">
                    <a:pos x="2" y="1"/>
                  </a:cxn>
                  <a:cxn ang="0">
                    <a:pos x="2" y="1"/>
                  </a:cxn>
                  <a:cxn ang="0">
                    <a:pos x="2" y="1"/>
                  </a:cxn>
                  <a:cxn ang="0">
                    <a:pos x="2" y="1"/>
                  </a:cxn>
                  <a:cxn ang="0">
                    <a:pos x="2" y="0"/>
                  </a:cxn>
                  <a:cxn ang="0">
                    <a:pos x="1" y="1"/>
                  </a:cxn>
                  <a:cxn ang="0">
                    <a:pos x="1" y="1"/>
                  </a:cxn>
                  <a:cxn ang="0">
                    <a:pos x="1" y="1"/>
                  </a:cxn>
                  <a:cxn ang="0">
                    <a:pos x="0" y="2"/>
                  </a:cxn>
                  <a:cxn ang="0">
                    <a:pos x="0" y="3"/>
                  </a:cxn>
                  <a:cxn ang="0">
                    <a:pos x="1" y="3"/>
                  </a:cxn>
                  <a:cxn ang="0">
                    <a:pos x="1" y="3"/>
                  </a:cxn>
                  <a:cxn ang="0">
                    <a:pos x="1" y="3"/>
                  </a:cxn>
                  <a:cxn ang="0">
                    <a:pos x="2" y="3"/>
                  </a:cxn>
                  <a:cxn ang="0">
                    <a:pos x="3" y="2"/>
                  </a:cxn>
                  <a:cxn ang="0">
                    <a:pos x="3" y="1"/>
                  </a:cxn>
                  <a:cxn ang="0">
                    <a:pos x="2" y="1"/>
                  </a:cxn>
                </a:cxnLst>
                <a:rect l="0" t="0" r="r" b="b"/>
                <a:pathLst>
                  <a:path w="3" h="3">
                    <a:moveTo>
                      <a:pt x="2" y="1"/>
                    </a:moveTo>
                    <a:lnTo>
                      <a:pt x="2" y="1"/>
                    </a:lnTo>
                    <a:lnTo>
                      <a:pt x="2" y="1"/>
                    </a:lnTo>
                    <a:lnTo>
                      <a:pt x="2" y="1"/>
                    </a:lnTo>
                    <a:lnTo>
                      <a:pt x="2" y="0"/>
                    </a:lnTo>
                    <a:lnTo>
                      <a:pt x="1" y="1"/>
                    </a:lnTo>
                    <a:lnTo>
                      <a:pt x="1" y="1"/>
                    </a:lnTo>
                    <a:lnTo>
                      <a:pt x="1" y="1"/>
                    </a:lnTo>
                    <a:lnTo>
                      <a:pt x="0" y="2"/>
                    </a:lnTo>
                    <a:lnTo>
                      <a:pt x="0" y="3"/>
                    </a:lnTo>
                    <a:lnTo>
                      <a:pt x="1" y="3"/>
                    </a:lnTo>
                    <a:lnTo>
                      <a:pt x="1" y="3"/>
                    </a:lnTo>
                    <a:lnTo>
                      <a:pt x="1" y="3"/>
                    </a:lnTo>
                    <a:lnTo>
                      <a:pt x="2" y="3"/>
                    </a:lnTo>
                    <a:lnTo>
                      <a:pt x="3" y="2"/>
                    </a:lnTo>
                    <a:lnTo>
                      <a:pt x="3"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0" name="Freeform 443"/>
              <p:cNvSpPr>
                <a:spLocks/>
              </p:cNvSpPr>
              <p:nvPr/>
            </p:nvSpPr>
            <p:spPr bwMode="auto">
              <a:xfrm>
                <a:off x="3391" y="3333"/>
                <a:ext cx="1" cy="1"/>
              </a:xfrm>
              <a:custGeom>
                <a:avLst/>
                <a:gdLst/>
                <a:ahLst/>
                <a:cxnLst>
                  <a:cxn ang="0">
                    <a:pos x="0" y="0"/>
                  </a:cxn>
                  <a:cxn ang="0">
                    <a:pos x="0" y="0"/>
                  </a:cxn>
                  <a:cxn ang="0">
                    <a:pos x="0" y="0"/>
                  </a:cxn>
                  <a:cxn ang="0">
                    <a:pos x="0" y="1"/>
                  </a:cxn>
                  <a:cxn ang="0">
                    <a:pos x="1" y="1"/>
                  </a:cxn>
                  <a:cxn ang="0">
                    <a:pos x="0" y="0"/>
                  </a:cxn>
                  <a:cxn ang="0">
                    <a:pos x="0" y="0"/>
                  </a:cxn>
                </a:cxnLst>
                <a:rect l="0" t="0" r="r" b="b"/>
                <a:pathLst>
                  <a:path w="1" h="1">
                    <a:moveTo>
                      <a:pt x="0" y="0"/>
                    </a:moveTo>
                    <a:lnTo>
                      <a:pt x="0" y="0"/>
                    </a:lnTo>
                    <a:lnTo>
                      <a:pt x="0" y="0"/>
                    </a:lnTo>
                    <a:lnTo>
                      <a:pt x="0" y="1"/>
                    </a:lnTo>
                    <a:lnTo>
                      <a:pt x="1"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1" name="Freeform 444"/>
              <p:cNvSpPr>
                <a:spLocks/>
              </p:cNvSpPr>
              <p:nvPr/>
            </p:nvSpPr>
            <p:spPr bwMode="auto">
              <a:xfrm>
                <a:off x="3379" y="3379"/>
                <a:ext cx="1" cy="1"/>
              </a:xfrm>
              <a:custGeom>
                <a:avLst/>
                <a:gdLst/>
                <a:ahLst/>
                <a:cxnLst>
                  <a:cxn ang="0">
                    <a:pos x="0" y="1"/>
                  </a:cxn>
                  <a:cxn ang="0">
                    <a:pos x="0" y="0"/>
                  </a:cxn>
                  <a:cxn ang="0">
                    <a:pos x="0" y="1"/>
                  </a:cxn>
                  <a:cxn ang="0">
                    <a:pos x="0" y="1"/>
                  </a:cxn>
                  <a:cxn ang="0">
                    <a:pos x="0" y="1"/>
                  </a:cxn>
                  <a:cxn ang="0">
                    <a:pos x="1" y="1"/>
                  </a:cxn>
                  <a:cxn ang="0">
                    <a:pos x="1" y="1"/>
                  </a:cxn>
                  <a:cxn ang="0">
                    <a:pos x="0" y="1"/>
                  </a:cxn>
                </a:cxnLst>
                <a:rect l="0" t="0" r="r" b="b"/>
                <a:pathLst>
                  <a:path w="1" h="1">
                    <a:moveTo>
                      <a:pt x="0" y="1"/>
                    </a:moveTo>
                    <a:lnTo>
                      <a:pt x="0" y="0"/>
                    </a:lnTo>
                    <a:lnTo>
                      <a:pt x="0" y="1"/>
                    </a:lnTo>
                    <a:lnTo>
                      <a:pt x="0" y="1"/>
                    </a:lnTo>
                    <a:lnTo>
                      <a:pt x="0" y="1"/>
                    </a:lnTo>
                    <a:lnTo>
                      <a:pt x="1" y="1"/>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2" name="Freeform 445"/>
              <p:cNvSpPr>
                <a:spLocks/>
              </p:cNvSpPr>
              <p:nvPr/>
            </p:nvSpPr>
            <p:spPr bwMode="auto">
              <a:xfrm>
                <a:off x="3335" y="3383"/>
                <a:ext cx="1" cy="1"/>
              </a:xfrm>
              <a:custGeom>
                <a:avLst/>
                <a:gdLst/>
                <a:ahLst/>
                <a:cxnLst>
                  <a:cxn ang="0">
                    <a:pos x="0" y="0"/>
                  </a:cxn>
                  <a:cxn ang="0">
                    <a:pos x="0" y="1"/>
                  </a:cxn>
                  <a:cxn ang="0">
                    <a:pos x="0" y="1"/>
                  </a:cxn>
                  <a:cxn ang="0">
                    <a:pos x="1" y="1"/>
                  </a:cxn>
                  <a:cxn ang="0">
                    <a:pos x="1" y="1"/>
                  </a:cxn>
                  <a:cxn ang="0">
                    <a:pos x="1" y="0"/>
                  </a:cxn>
                  <a:cxn ang="0">
                    <a:pos x="0" y="0"/>
                  </a:cxn>
                </a:cxnLst>
                <a:rect l="0" t="0" r="r" b="b"/>
                <a:pathLst>
                  <a:path w="1" h="1">
                    <a:moveTo>
                      <a:pt x="0" y="0"/>
                    </a:moveTo>
                    <a:lnTo>
                      <a:pt x="0" y="1"/>
                    </a:lnTo>
                    <a:lnTo>
                      <a:pt x="0" y="1"/>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3" name="Freeform 446"/>
              <p:cNvSpPr>
                <a:spLocks/>
              </p:cNvSpPr>
              <p:nvPr/>
            </p:nvSpPr>
            <p:spPr bwMode="auto">
              <a:xfrm>
                <a:off x="3323" y="3381"/>
                <a:ext cx="2" cy="3"/>
              </a:xfrm>
              <a:custGeom>
                <a:avLst/>
                <a:gdLst/>
                <a:ahLst/>
                <a:cxnLst>
                  <a:cxn ang="0">
                    <a:pos x="2" y="0"/>
                  </a:cxn>
                  <a:cxn ang="0">
                    <a:pos x="1" y="1"/>
                  </a:cxn>
                  <a:cxn ang="0">
                    <a:pos x="1" y="2"/>
                  </a:cxn>
                  <a:cxn ang="0">
                    <a:pos x="0" y="3"/>
                  </a:cxn>
                  <a:cxn ang="0">
                    <a:pos x="0" y="3"/>
                  </a:cxn>
                  <a:cxn ang="0">
                    <a:pos x="1" y="3"/>
                  </a:cxn>
                  <a:cxn ang="0">
                    <a:pos x="1" y="3"/>
                  </a:cxn>
                  <a:cxn ang="0">
                    <a:pos x="1" y="2"/>
                  </a:cxn>
                  <a:cxn ang="0">
                    <a:pos x="2" y="1"/>
                  </a:cxn>
                  <a:cxn ang="0">
                    <a:pos x="2" y="0"/>
                  </a:cxn>
                </a:cxnLst>
                <a:rect l="0" t="0" r="r" b="b"/>
                <a:pathLst>
                  <a:path w="2" h="3">
                    <a:moveTo>
                      <a:pt x="2" y="0"/>
                    </a:moveTo>
                    <a:lnTo>
                      <a:pt x="1" y="1"/>
                    </a:lnTo>
                    <a:lnTo>
                      <a:pt x="1" y="2"/>
                    </a:lnTo>
                    <a:lnTo>
                      <a:pt x="0" y="3"/>
                    </a:lnTo>
                    <a:lnTo>
                      <a:pt x="0" y="3"/>
                    </a:lnTo>
                    <a:lnTo>
                      <a:pt x="1" y="3"/>
                    </a:lnTo>
                    <a:lnTo>
                      <a:pt x="1" y="3"/>
                    </a:lnTo>
                    <a:lnTo>
                      <a:pt x="1" y="2"/>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4" name="Freeform 447"/>
              <p:cNvSpPr>
                <a:spLocks/>
              </p:cNvSpPr>
              <p:nvPr/>
            </p:nvSpPr>
            <p:spPr bwMode="auto">
              <a:xfrm>
                <a:off x="3351" y="3384"/>
                <a:ext cx="3" cy="2"/>
              </a:xfrm>
              <a:custGeom>
                <a:avLst/>
                <a:gdLst/>
                <a:ahLst/>
                <a:cxnLst>
                  <a:cxn ang="0">
                    <a:pos x="2" y="1"/>
                  </a:cxn>
                  <a:cxn ang="0">
                    <a:pos x="0" y="1"/>
                  </a:cxn>
                  <a:cxn ang="0">
                    <a:pos x="0" y="2"/>
                  </a:cxn>
                  <a:cxn ang="0">
                    <a:pos x="2" y="1"/>
                  </a:cxn>
                  <a:cxn ang="0">
                    <a:pos x="3" y="0"/>
                  </a:cxn>
                  <a:cxn ang="0">
                    <a:pos x="3" y="0"/>
                  </a:cxn>
                  <a:cxn ang="0">
                    <a:pos x="2" y="0"/>
                  </a:cxn>
                  <a:cxn ang="0">
                    <a:pos x="2" y="1"/>
                  </a:cxn>
                </a:cxnLst>
                <a:rect l="0" t="0" r="r" b="b"/>
                <a:pathLst>
                  <a:path w="3" h="2">
                    <a:moveTo>
                      <a:pt x="2" y="1"/>
                    </a:moveTo>
                    <a:lnTo>
                      <a:pt x="0" y="1"/>
                    </a:lnTo>
                    <a:lnTo>
                      <a:pt x="0" y="2"/>
                    </a:lnTo>
                    <a:lnTo>
                      <a:pt x="2" y="1"/>
                    </a:lnTo>
                    <a:lnTo>
                      <a:pt x="3" y="0"/>
                    </a:lnTo>
                    <a:lnTo>
                      <a:pt x="3" y="0"/>
                    </a:lnTo>
                    <a:lnTo>
                      <a:pt x="2"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5" name="Freeform 448"/>
              <p:cNvSpPr>
                <a:spLocks/>
              </p:cNvSpPr>
              <p:nvPr/>
            </p:nvSpPr>
            <p:spPr bwMode="auto">
              <a:xfrm>
                <a:off x="3331" y="3386"/>
                <a:ext cx="4" cy="2"/>
              </a:xfrm>
              <a:custGeom>
                <a:avLst/>
                <a:gdLst/>
                <a:ahLst/>
                <a:cxnLst>
                  <a:cxn ang="0">
                    <a:pos x="2" y="1"/>
                  </a:cxn>
                  <a:cxn ang="0">
                    <a:pos x="0" y="0"/>
                  </a:cxn>
                  <a:cxn ang="0">
                    <a:pos x="0" y="0"/>
                  </a:cxn>
                  <a:cxn ang="0">
                    <a:pos x="0" y="0"/>
                  </a:cxn>
                  <a:cxn ang="0">
                    <a:pos x="0" y="0"/>
                  </a:cxn>
                  <a:cxn ang="0">
                    <a:pos x="2" y="2"/>
                  </a:cxn>
                  <a:cxn ang="0">
                    <a:pos x="3" y="2"/>
                  </a:cxn>
                  <a:cxn ang="0">
                    <a:pos x="4" y="2"/>
                  </a:cxn>
                  <a:cxn ang="0">
                    <a:pos x="4" y="2"/>
                  </a:cxn>
                  <a:cxn ang="0">
                    <a:pos x="2" y="1"/>
                  </a:cxn>
                </a:cxnLst>
                <a:rect l="0" t="0" r="r" b="b"/>
                <a:pathLst>
                  <a:path w="4" h="2">
                    <a:moveTo>
                      <a:pt x="2" y="1"/>
                    </a:moveTo>
                    <a:lnTo>
                      <a:pt x="0" y="0"/>
                    </a:lnTo>
                    <a:lnTo>
                      <a:pt x="0" y="0"/>
                    </a:lnTo>
                    <a:lnTo>
                      <a:pt x="0" y="0"/>
                    </a:lnTo>
                    <a:lnTo>
                      <a:pt x="0" y="0"/>
                    </a:lnTo>
                    <a:lnTo>
                      <a:pt x="2" y="2"/>
                    </a:lnTo>
                    <a:lnTo>
                      <a:pt x="3" y="2"/>
                    </a:lnTo>
                    <a:lnTo>
                      <a:pt x="4" y="2"/>
                    </a:lnTo>
                    <a:lnTo>
                      <a:pt x="4" y="2"/>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6" name="Freeform 449"/>
              <p:cNvSpPr>
                <a:spLocks/>
              </p:cNvSpPr>
              <p:nvPr/>
            </p:nvSpPr>
            <p:spPr bwMode="auto">
              <a:xfrm>
                <a:off x="3347" y="3384"/>
                <a:ext cx="4" cy="2"/>
              </a:xfrm>
              <a:custGeom>
                <a:avLst/>
                <a:gdLst/>
                <a:ahLst/>
                <a:cxnLst>
                  <a:cxn ang="0">
                    <a:pos x="2" y="0"/>
                  </a:cxn>
                  <a:cxn ang="0">
                    <a:pos x="2" y="0"/>
                  </a:cxn>
                  <a:cxn ang="0">
                    <a:pos x="0" y="0"/>
                  </a:cxn>
                  <a:cxn ang="0">
                    <a:pos x="0" y="0"/>
                  </a:cxn>
                  <a:cxn ang="0">
                    <a:pos x="0" y="0"/>
                  </a:cxn>
                  <a:cxn ang="0">
                    <a:pos x="1" y="0"/>
                  </a:cxn>
                  <a:cxn ang="0">
                    <a:pos x="1" y="0"/>
                  </a:cxn>
                  <a:cxn ang="0">
                    <a:pos x="2" y="1"/>
                  </a:cxn>
                  <a:cxn ang="0">
                    <a:pos x="2" y="2"/>
                  </a:cxn>
                  <a:cxn ang="0">
                    <a:pos x="3" y="2"/>
                  </a:cxn>
                  <a:cxn ang="0">
                    <a:pos x="3" y="2"/>
                  </a:cxn>
                  <a:cxn ang="0">
                    <a:pos x="3" y="1"/>
                  </a:cxn>
                  <a:cxn ang="0">
                    <a:pos x="3" y="0"/>
                  </a:cxn>
                  <a:cxn ang="0">
                    <a:pos x="4" y="0"/>
                  </a:cxn>
                  <a:cxn ang="0">
                    <a:pos x="3" y="0"/>
                  </a:cxn>
                  <a:cxn ang="0">
                    <a:pos x="2" y="0"/>
                  </a:cxn>
                </a:cxnLst>
                <a:rect l="0" t="0" r="r" b="b"/>
                <a:pathLst>
                  <a:path w="4" h="2">
                    <a:moveTo>
                      <a:pt x="2" y="0"/>
                    </a:moveTo>
                    <a:lnTo>
                      <a:pt x="2" y="0"/>
                    </a:lnTo>
                    <a:lnTo>
                      <a:pt x="0" y="0"/>
                    </a:lnTo>
                    <a:lnTo>
                      <a:pt x="0" y="0"/>
                    </a:lnTo>
                    <a:lnTo>
                      <a:pt x="0" y="0"/>
                    </a:lnTo>
                    <a:lnTo>
                      <a:pt x="1" y="0"/>
                    </a:lnTo>
                    <a:lnTo>
                      <a:pt x="1" y="0"/>
                    </a:lnTo>
                    <a:lnTo>
                      <a:pt x="2" y="1"/>
                    </a:lnTo>
                    <a:lnTo>
                      <a:pt x="2" y="2"/>
                    </a:lnTo>
                    <a:lnTo>
                      <a:pt x="3" y="2"/>
                    </a:lnTo>
                    <a:lnTo>
                      <a:pt x="3" y="2"/>
                    </a:lnTo>
                    <a:lnTo>
                      <a:pt x="3" y="1"/>
                    </a:lnTo>
                    <a:lnTo>
                      <a:pt x="3" y="0"/>
                    </a:lnTo>
                    <a:lnTo>
                      <a:pt x="4" y="0"/>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7" name="Freeform 450"/>
              <p:cNvSpPr>
                <a:spLocks/>
              </p:cNvSpPr>
              <p:nvPr/>
            </p:nvSpPr>
            <p:spPr bwMode="auto">
              <a:xfrm>
                <a:off x="3395" y="3340"/>
                <a:ext cx="1" cy="1"/>
              </a:xfrm>
              <a:custGeom>
                <a:avLst/>
                <a:gdLst/>
                <a:ahLst/>
                <a:cxnLst>
                  <a:cxn ang="0">
                    <a:pos x="0" y="0"/>
                  </a:cxn>
                  <a:cxn ang="0">
                    <a:pos x="0" y="0"/>
                  </a:cxn>
                  <a:cxn ang="0">
                    <a:pos x="1" y="0"/>
                  </a:cxn>
                  <a:cxn ang="0">
                    <a:pos x="1" y="0"/>
                  </a:cxn>
                  <a:cxn ang="0">
                    <a:pos x="0" y="0"/>
                  </a:cxn>
                  <a:cxn ang="0">
                    <a:pos x="0" y="0"/>
                  </a:cxn>
                </a:cxnLst>
                <a:rect l="0" t="0" r="r" b="b"/>
                <a:pathLst>
                  <a:path w="1">
                    <a:moveTo>
                      <a:pt x="0" y="0"/>
                    </a:moveTo>
                    <a:lnTo>
                      <a:pt x="0" y="0"/>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8" name="Freeform 451"/>
              <p:cNvSpPr>
                <a:spLocks/>
              </p:cNvSpPr>
              <p:nvPr/>
            </p:nvSpPr>
            <p:spPr bwMode="auto">
              <a:xfrm>
                <a:off x="3415" y="3362"/>
                <a:ext cx="1" cy="2"/>
              </a:xfrm>
              <a:custGeom>
                <a:avLst/>
                <a:gdLst/>
                <a:ahLst/>
                <a:cxnLst>
                  <a:cxn ang="0">
                    <a:pos x="0" y="0"/>
                  </a:cxn>
                  <a:cxn ang="0">
                    <a:pos x="0" y="0"/>
                  </a:cxn>
                  <a:cxn ang="0">
                    <a:pos x="0" y="0"/>
                  </a:cxn>
                  <a:cxn ang="0">
                    <a:pos x="0" y="1"/>
                  </a:cxn>
                  <a:cxn ang="0">
                    <a:pos x="0" y="2"/>
                  </a:cxn>
                  <a:cxn ang="0">
                    <a:pos x="1" y="2"/>
                  </a:cxn>
                  <a:cxn ang="0">
                    <a:pos x="1" y="1"/>
                  </a:cxn>
                  <a:cxn ang="0">
                    <a:pos x="1" y="0"/>
                  </a:cxn>
                  <a:cxn ang="0">
                    <a:pos x="0" y="0"/>
                  </a:cxn>
                </a:cxnLst>
                <a:rect l="0" t="0" r="r" b="b"/>
                <a:pathLst>
                  <a:path w="1" h="2">
                    <a:moveTo>
                      <a:pt x="0" y="0"/>
                    </a:moveTo>
                    <a:lnTo>
                      <a:pt x="0" y="0"/>
                    </a:lnTo>
                    <a:lnTo>
                      <a:pt x="0" y="0"/>
                    </a:lnTo>
                    <a:lnTo>
                      <a:pt x="0" y="1"/>
                    </a:lnTo>
                    <a:lnTo>
                      <a:pt x="0" y="2"/>
                    </a:lnTo>
                    <a:lnTo>
                      <a:pt x="1" y="2"/>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39" name="Freeform 452"/>
              <p:cNvSpPr>
                <a:spLocks/>
              </p:cNvSpPr>
              <p:nvPr/>
            </p:nvSpPr>
            <p:spPr bwMode="auto">
              <a:xfrm>
                <a:off x="3397" y="3369"/>
                <a:ext cx="7" cy="7"/>
              </a:xfrm>
              <a:custGeom>
                <a:avLst/>
                <a:gdLst/>
                <a:ahLst/>
                <a:cxnLst>
                  <a:cxn ang="0">
                    <a:pos x="7" y="0"/>
                  </a:cxn>
                  <a:cxn ang="0">
                    <a:pos x="5" y="0"/>
                  </a:cxn>
                  <a:cxn ang="0">
                    <a:pos x="5" y="2"/>
                  </a:cxn>
                  <a:cxn ang="0">
                    <a:pos x="4" y="2"/>
                  </a:cxn>
                  <a:cxn ang="0">
                    <a:pos x="3" y="2"/>
                  </a:cxn>
                  <a:cxn ang="0">
                    <a:pos x="1" y="5"/>
                  </a:cxn>
                  <a:cxn ang="0">
                    <a:pos x="0" y="6"/>
                  </a:cxn>
                  <a:cxn ang="0">
                    <a:pos x="0" y="7"/>
                  </a:cxn>
                  <a:cxn ang="0">
                    <a:pos x="1" y="7"/>
                  </a:cxn>
                  <a:cxn ang="0">
                    <a:pos x="1" y="7"/>
                  </a:cxn>
                  <a:cxn ang="0">
                    <a:pos x="2" y="6"/>
                  </a:cxn>
                  <a:cxn ang="0">
                    <a:pos x="6" y="3"/>
                  </a:cxn>
                  <a:cxn ang="0">
                    <a:pos x="7" y="1"/>
                  </a:cxn>
                  <a:cxn ang="0">
                    <a:pos x="7" y="0"/>
                  </a:cxn>
                  <a:cxn ang="0">
                    <a:pos x="7" y="0"/>
                  </a:cxn>
                  <a:cxn ang="0">
                    <a:pos x="7" y="0"/>
                  </a:cxn>
                </a:cxnLst>
                <a:rect l="0" t="0" r="r" b="b"/>
                <a:pathLst>
                  <a:path w="7" h="7">
                    <a:moveTo>
                      <a:pt x="7" y="0"/>
                    </a:moveTo>
                    <a:lnTo>
                      <a:pt x="5" y="0"/>
                    </a:lnTo>
                    <a:lnTo>
                      <a:pt x="5" y="2"/>
                    </a:lnTo>
                    <a:lnTo>
                      <a:pt x="4" y="2"/>
                    </a:lnTo>
                    <a:lnTo>
                      <a:pt x="3" y="2"/>
                    </a:lnTo>
                    <a:lnTo>
                      <a:pt x="1" y="5"/>
                    </a:lnTo>
                    <a:lnTo>
                      <a:pt x="0" y="6"/>
                    </a:lnTo>
                    <a:lnTo>
                      <a:pt x="0" y="7"/>
                    </a:lnTo>
                    <a:lnTo>
                      <a:pt x="1" y="7"/>
                    </a:lnTo>
                    <a:lnTo>
                      <a:pt x="1" y="7"/>
                    </a:lnTo>
                    <a:lnTo>
                      <a:pt x="2" y="6"/>
                    </a:lnTo>
                    <a:lnTo>
                      <a:pt x="6" y="3"/>
                    </a:lnTo>
                    <a:lnTo>
                      <a:pt x="7" y="1"/>
                    </a:lnTo>
                    <a:lnTo>
                      <a:pt x="7" y="0"/>
                    </a:lnTo>
                    <a:lnTo>
                      <a:pt x="7" y="0"/>
                    </a:lnTo>
                    <a:lnTo>
                      <a:pt x="7"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0" name="Freeform 453"/>
              <p:cNvSpPr>
                <a:spLocks/>
              </p:cNvSpPr>
              <p:nvPr/>
            </p:nvSpPr>
            <p:spPr bwMode="auto">
              <a:xfrm>
                <a:off x="3296" y="3374"/>
                <a:ext cx="5" cy="2"/>
              </a:xfrm>
              <a:custGeom>
                <a:avLst/>
                <a:gdLst/>
                <a:ahLst/>
                <a:cxnLst>
                  <a:cxn ang="0">
                    <a:pos x="4" y="1"/>
                  </a:cxn>
                  <a:cxn ang="0">
                    <a:pos x="4" y="0"/>
                  </a:cxn>
                  <a:cxn ang="0">
                    <a:pos x="3" y="0"/>
                  </a:cxn>
                  <a:cxn ang="0">
                    <a:pos x="3" y="0"/>
                  </a:cxn>
                  <a:cxn ang="0">
                    <a:pos x="1" y="0"/>
                  </a:cxn>
                  <a:cxn ang="0">
                    <a:pos x="1" y="0"/>
                  </a:cxn>
                  <a:cxn ang="0">
                    <a:pos x="0" y="1"/>
                  </a:cxn>
                  <a:cxn ang="0">
                    <a:pos x="0" y="1"/>
                  </a:cxn>
                  <a:cxn ang="0">
                    <a:pos x="0" y="1"/>
                  </a:cxn>
                  <a:cxn ang="0">
                    <a:pos x="2" y="1"/>
                  </a:cxn>
                  <a:cxn ang="0">
                    <a:pos x="2" y="1"/>
                  </a:cxn>
                  <a:cxn ang="0">
                    <a:pos x="2" y="2"/>
                  </a:cxn>
                  <a:cxn ang="0">
                    <a:pos x="3" y="2"/>
                  </a:cxn>
                  <a:cxn ang="0">
                    <a:pos x="3" y="2"/>
                  </a:cxn>
                  <a:cxn ang="0">
                    <a:pos x="3" y="2"/>
                  </a:cxn>
                  <a:cxn ang="0">
                    <a:pos x="4" y="2"/>
                  </a:cxn>
                  <a:cxn ang="0">
                    <a:pos x="5" y="1"/>
                  </a:cxn>
                  <a:cxn ang="0">
                    <a:pos x="4" y="1"/>
                  </a:cxn>
                  <a:cxn ang="0">
                    <a:pos x="4" y="1"/>
                  </a:cxn>
                </a:cxnLst>
                <a:rect l="0" t="0" r="r" b="b"/>
                <a:pathLst>
                  <a:path w="5" h="2">
                    <a:moveTo>
                      <a:pt x="4" y="1"/>
                    </a:moveTo>
                    <a:lnTo>
                      <a:pt x="4" y="0"/>
                    </a:lnTo>
                    <a:lnTo>
                      <a:pt x="3" y="0"/>
                    </a:lnTo>
                    <a:lnTo>
                      <a:pt x="3" y="0"/>
                    </a:lnTo>
                    <a:lnTo>
                      <a:pt x="1" y="0"/>
                    </a:lnTo>
                    <a:lnTo>
                      <a:pt x="1" y="0"/>
                    </a:lnTo>
                    <a:lnTo>
                      <a:pt x="0" y="1"/>
                    </a:lnTo>
                    <a:lnTo>
                      <a:pt x="0" y="1"/>
                    </a:lnTo>
                    <a:lnTo>
                      <a:pt x="0" y="1"/>
                    </a:lnTo>
                    <a:lnTo>
                      <a:pt x="2" y="1"/>
                    </a:lnTo>
                    <a:lnTo>
                      <a:pt x="2" y="1"/>
                    </a:lnTo>
                    <a:lnTo>
                      <a:pt x="2" y="2"/>
                    </a:lnTo>
                    <a:lnTo>
                      <a:pt x="3" y="2"/>
                    </a:lnTo>
                    <a:lnTo>
                      <a:pt x="3" y="2"/>
                    </a:lnTo>
                    <a:lnTo>
                      <a:pt x="3" y="2"/>
                    </a:lnTo>
                    <a:lnTo>
                      <a:pt x="4" y="2"/>
                    </a:lnTo>
                    <a:lnTo>
                      <a:pt x="5" y="1"/>
                    </a:lnTo>
                    <a:lnTo>
                      <a:pt x="4"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1" name="Freeform 454"/>
              <p:cNvSpPr>
                <a:spLocks/>
              </p:cNvSpPr>
              <p:nvPr/>
            </p:nvSpPr>
            <p:spPr bwMode="auto">
              <a:xfrm>
                <a:off x="3405" y="3365"/>
                <a:ext cx="8" cy="6"/>
              </a:xfrm>
              <a:custGeom>
                <a:avLst/>
                <a:gdLst/>
                <a:ahLst/>
                <a:cxnLst>
                  <a:cxn ang="0">
                    <a:pos x="7" y="0"/>
                  </a:cxn>
                  <a:cxn ang="0">
                    <a:pos x="6" y="0"/>
                  </a:cxn>
                  <a:cxn ang="0">
                    <a:pos x="6" y="0"/>
                  </a:cxn>
                  <a:cxn ang="0">
                    <a:pos x="6" y="0"/>
                  </a:cxn>
                  <a:cxn ang="0">
                    <a:pos x="5" y="0"/>
                  </a:cxn>
                  <a:cxn ang="0">
                    <a:pos x="4" y="0"/>
                  </a:cxn>
                  <a:cxn ang="0">
                    <a:pos x="4" y="0"/>
                  </a:cxn>
                  <a:cxn ang="0">
                    <a:pos x="4" y="2"/>
                  </a:cxn>
                  <a:cxn ang="0">
                    <a:pos x="5" y="2"/>
                  </a:cxn>
                  <a:cxn ang="0">
                    <a:pos x="6" y="2"/>
                  </a:cxn>
                  <a:cxn ang="0">
                    <a:pos x="5" y="3"/>
                  </a:cxn>
                  <a:cxn ang="0">
                    <a:pos x="4" y="2"/>
                  </a:cxn>
                  <a:cxn ang="0">
                    <a:pos x="4" y="3"/>
                  </a:cxn>
                  <a:cxn ang="0">
                    <a:pos x="3" y="4"/>
                  </a:cxn>
                  <a:cxn ang="0">
                    <a:pos x="3" y="4"/>
                  </a:cxn>
                  <a:cxn ang="0">
                    <a:pos x="0" y="5"/>
                  </a:cxn>
                  <a:cxn ang="0">
                    <a:pos x="0" y="5"/>
                  </a:cxn>
                  <a:cxn ang="0">
                    <a:pos x="1" y="6"/>
                  </a:cxn>
                  <a:cxn ang="0">
                    <a:pos x="3" y="6"/>
                  </a:cxn>
                  <a:cxn ang="0">
                    <a:pos x="5" y="4"/>
                  </a:cxn>
                  <a:cxn ang="0">
                    <a:pos x="6" y="4"/>
                  </a:cxn>
                  <a:cxn ang="0">
                    <a:pos x="6" y="4"/>
                  </a:cxn>
                  <a:cxn ang="0">
                    <a:pos x="7" y="3"/>
                  </a:cxn>
                  <a:cxn ang="0">
                    <a:pos x="8" y="3"/>
                  </a:cxn>
                  <a:cxn ang="0">
                    <a:pos x="7" y="2"/>
                  </a:cxn>
                  <a:cxn ang="0">
                    <a:pos x="7" y="2"/>
                  </a:cxn>
                  <a:cxn ang="0">
                    <a:pos x="7" y="1"/>
                  </a:cxn>
                  <a:cxn ang="0">
                    <a:pos x="8" y="0"/>
                  </a:cxn>
                  <a:cxn ang="0">
                    <a:pos x="8" y="0"/>
                  </a:cxn>
                  <a:cxn ang="0">
                    <a:pos x="8" y="0"/>
                  </a:cxn>
                  <a:cxn ang="0">
                    <a:pos x="7" y="0"/>
                  </a:cxn>
                </a:cxnLst>
                <a:rect l="0" t="0" r="r" b="b"/>
                <a:pathLst>
                  <a:path w="8" h="6">
                    <a:moveTo>
                      <a:pt x="7" y="0"/>
                    </a:moveTo>
                    <a:lnTo>
                      <a:pt x="6" y="0"/>
                    </a:lnTo>
                    <a:lnTo>
                      <a:pt x="6" y="0"/>
                    </a:lnTo>
                    <a:lnTo>
                      <a:pt x="6" y="0"/>
                    </a:lnTo>
                    <a:lnTo>
                      <a:pt x="5" y="0"/>
                    </a:lnTo>
                    <a:lnTo>
                      <a:pt x="4" y="0"/>
                    </a:lnTo>
                    <a:lnTo>
                      <a:pt x="4" y="0"/>
                    </a:lnTo>
                    <a:lnTo>
                      <a:pt x="4" y="2"/>
                    </a:lnTo>
                    <a:lnTo>
                      <a:pt x="5" y="2"/>
                    </a:lnTo>
                    <a:lnTo>
                      <a:pt x="6" y="2"/>
                    </a:lnTo>
                    <a:lnTo>
                      <a:pt x="5" y="3"/>
                    </a:lnTo>
                    <a:lnTo>
                      <a:pt x="4" y="2"/>
                    </a:lnTo>
                    <a:lnTo>
                      <a:pt x="4" y="3"/>
                    </a:lnTo>
                    <a:lnTo>
                      <a:pt x="3" y="4"/>
                    </a:lnTo>
                    <a:lnTo>
                      <a:pt x="3" y="4"/>
                    </a:lnTo>
                    <a:lnTo>
                      <a:pt x="0" y="5"/>
                    </a:lnTo>
                    <a:lnTo>
                      <a:pt x="0" y="5"/>
                    </a:lnTo>
                    <a:lnTo>
                      <a:pt x="1" y="6"/>
                    </a:lnTo>
                    <a:lnTo>
                      <a:pt x="3" y="6"/>
                    </a:lnTo>
                    <a:lnTo>
                      <a:pt x="5" y="4"/>
                    </a:lnTo>
                    <a:lnTo>
                      <a:pt x="6" y="4"/>
                    </a:lnTo>
                    <a:lnTo>
                      <a:pt x="6" y="4"/>
                    </a:lnTo>
                    <a:lnTo>
                      <a:pt x="7" y="3"/>
                    </a:lnTo>
                    <a:lnTo>
                      <a:pt x="8" y="3"/>
                    </a:lnTo>
                    <a:lnTo>
                      <a:pt x="7" y="2"/>
                    </a:lnTo>
                    <a:lnTo>
                      <a:pt x="7" y="2"/>
                    </a:lnTo>
                    <a:lnTo>
                      <a:pt x="7" y="1"/>
                    </a:lnTo>
                    <a:lnTo>
                      <a:pt x="8" y="0"/>
                    </a:lnTo>
                    <a:lnTo>
                      <a:pt x="8" y="0"/>
                    </a:lnTo>
                    <a:lnTo>
                      <a:pt x="8" y="0"/>
                    </a:lnTo>
                    <a:lnTo>
                      <a:pt x="7"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2" name="Freeform 455"/>
              <p:cNvSpPr>
                <a:spLocks/>
              </p:cNvSpPr>
              <p:nvPr/>
            </p:nvSpPr>
            <p:spPr bwMode="auto">
              <a:xfrm>
                <a:off x="5180" y="3395"/>
                <a:ext cx="6" cy="5"/>
              </a:xfrm>
              <a:custGeom>
                <a:avLst/>
                <a:gdLst/>
                <a:ahLst/>
                <a:cxnLst>
                  <a:cxn ang="0">
                    <a:pos x="5" y="0"/>
                  </a:cxn>
                  <a:cxn ang="0">
                    <a:pos x="3" y="3"/>
                  </a:cxn>
                  <a:cxn ang="0">
                    <a:pos x="2" y="3"/>
                  </a:cxn>
                  <a:cxn ang="0">
                    <a:pos x="2" y="3"/>
                  </a:cxn>
                  <a:cxn ang="0">
                    <a:pos x="1" y="3"/>
                  </a:cxn>
                  <a:cxn ang="0">
                    <a:pos x="0" y="3"/>
                  </a:cxn>
                  <a:cxn ang="0">
                    <a:pos x="0" y="5"/>
                  </a:cxn>
                  <a:cxn ang="0">
                    <a:pos x="1" y="5"/>
                  </a:cxn>
                  <a:cxn ang="0">
                    <a:pos x="3" y="4"/>
                  </a:cxn>
                  <a:cxn ang="0">
                    <a:pos x="4" y="3"/>
                  </a:cxn>
                  <a:cxn ang="0">
                    <a:pos x="6" y="1"/>
                  </a:cxn>
                  <a:cxn ang="0">
                    <a:pos x="6" y="0"/>
                  </a:cxn>
                  <a:cxn ang="0">
                    <a:pos x="6" y="0"/>
                  </a:cxn>
                  <a:cxn ang="0">
                    <a:pos x="5" y="0"/>
                  </a:cxn>
                </a:cxnLst>
                <a:rect l="0" t="0" r="r" b="b"/>
                <a:pathLst>
                  <a:path w="6" h="5">
                    <a:moveTo>
                      <a:pt x="5" y="0"/>
                    </a:moveTo>
                    <a:lnTo>
                      <a:pt x="3" y="3"/>
                    </a:lnTo>
                    <a:lnTo>
                      <a:pt x="2" y="3"/>
                    </a:lnTo>
                    <a:lnTo>
                      <a:pt x="2" y="3"/>
                    </a:lnTo>
                    <a:lnTo>
                      <a:pt x="1" y="3"/>
                    </a:lnTo>
                    <a:lnTo>
                      <a:pt x="0" y="3"/>
                    </a:lnTo>
                    <a:lnTo>
                      <a:pt x="0" y="5"/>
                    </a:lnTo>
                    <a:lnTo>
                      <a:pt x="1" y="5"/>
                    </a:lnTo>
                    <a:lnTo>
                      <a:pt x="3" y="4"/>
                    </a:lnTo>
                    <a:lnTo>
                      <a:pt x="4" y="3"/>
                    </a:lnTo>
                    <a:lnTo>
                      <a:pt x="6" y="1"/>
                    </a:lnTo>
                    <a:lnTo>
                      <a:pt x="6" y="0"/>
                    </a:lnTo>
                    <a:lnTo>
                      <a:pt x="6" y="0"/>
                    </a:lnTo>
                    <a:lnTo>
                      <a:pt x="5"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3" name="Freeform 456"/>
              <p:cNvSpPr>
                <a:spLocks/>
              </p:cNvSpPr>
              <p:nvPr/>
            </p:nvSpPr>
            <p:spPr bwMode="auto">
              <a:xfrm>
                <a:off x="5177" y="3403"/>
                <a:ext cx="1" cy="3"/>
              </a:xfrm>
              <a:custGeom>
                <a:avLst/>
                <a:gdLst/>
                <a:ahLst/>
                <a:cxnLst>
                  <a:cxn ang="0">
                    <a:pos x="1" y="0"/>
                  </a:cxn>
                  <a:cxn ang="0">
                    <a:pos x="0" y="3"/>
                  </a:cxn>
                  <a:cxn ang="0">
                    <a:pos x="1" y="3"/>
                  </a:cxn>
                  <a:cxn ang="0">
                    <a:pos x="1" y="0"/>
                  </a:cxn>
                </a:cxnLst>
                <a:rect l="0" t="0" r="r" b="b"/>
                <a:pathLst>
                  <a:path w="1" h="3">
                    <a:moveTo>
                      <a:pt x="1" y="0"/>
                    </a:moveTo>
                    <a:lnTo>
                      <a:pt x="0" y="3"/>
                    </a:lnTo>
                    <a:lnTo>
                      <a:pt x="1" y="3"/>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4" name="Freeform 457"/>
              <p:cNvSpPr>
                <a:spLocks/>
              </p:cNvSpPr>
              <p:nvPr/>
            </p:nvSpPr>
            <p:spPr bwMode="auto">
              <a:xfrm>
                <a:off x="5174" y="3409"/>
                <a:ext cx="1" cy="2"/>
              </a:xfrm>
              <a:custGeom>
                <a:avLst/>
                <a:gdLst/>
                <a:ahLst/>
                <a:cxnLst>
                  <a:cxn ang="0">
                    <a:pos x="0" y="2"/>
                  </a:cxn>
                  <a:cxn ang="0">
                    <a:pos x="1" y="1"/>
                  </a:cxn>
                  <a:cxn ang="0">
                    <a:pos x="1" y="1"/>
                  </a:cxn>
                  <a:cxn ang="0">
                    <a:pos x="1" y="0"/>
                  </a:cxn>
                  <a:cxn ang="0">
                    <a:pos x="0" y="2"/>
                  </a:cxn>
                </a:cxnLst>
                <a:rect l="0" t="0" r="r" b="b"/>
                <a:pathLst>
                  <a:path w="1" h="2">
                    <a:moveTo>
                      <a:pt x="0" y="2"/>
                    </a:moveTo>
                    <a:lnTo>
                      <a:pt x="1" y="1"/>
                    </a:lnTo>
                    <a:lnTo>
                      <a:pt x="1" y="1"/>
                    </a:lnTo>
                    <a:lnTo>
                      <a:pt x="1"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5" name="Freeform 458"/>
              <p:cNvSpPr>
                <a:spLocks/>
              </p:cNvSpPr>
              <p:nvPr/>
            </p:nvSpPr>
            <p:spPr bwMode="auto">
              <a:xfrm>
                <a:off x="5186" y="3393"/>
                <a:ext cx="1" cy="2"/>
              </a:xfrm>
              <a:custGeom>
                <a:avLst/>
                <a:gdLst/>
                <a:ahLst/>
                <a:cxnLst>
                  <a:cxn ang="0">
                    <a:pos x="0" y="2"/>
                  </a:cxn>
                  <a:cxn ang="0">
                    <a:pos x="0" y="2"/>
                  </a:cxn>
                  <a:cxn ang="0">
                    <a:pos x="1" y="0"/>
                  </a:cxn>
                  <a:cxn ang="0">
                    <a:pos x="1" y="0"/>
                  </a:cxn>
                  <a:cxn ang="0">
                    <a:pos x="0" y="2"/>
                  </a:cxn>
                  <a:cxn ang="0">
                    <a:pos x="0" y="2"/>
                  </a:cxn>
                </a:cxnLst>
                <a:rect l="0" t="0" r="r" b="b"/>
                <a:pathLst>
                  <a:path w="1" h="2">
                    <a:moveTo>
                      <a:pt x="0" y="2"/>
                    </a:moveTo>
                    <a:lnTo>
                      <a:pt x="0" y="2"/>
                    </a:lnTo>
                    <a:lnTo>
                      <a:pt x="1" y="0"/>
                    </a:lnTo>
                    <a:lnTo>
                      <a:pt x="1" y="0"/>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6" name="Freeform 459"/>
              <p:cNvSpPr>
                <a:spLocks/>
              </p:cNvSpPr>
              <p:nvPr/>
            </p:nvSpPr>
            <p:spPr bwMode="auto">
              <a:xfrm>
                <a:off x="5034" y="3528"/>
                <a:ext cx="1" cy="1"/>
              </a:xfrm>
              <a:custGeom>
                <a:avLst/>
                <a:gdLst/>
                <a:ahLst/>
                <a:cxnLst>
                  <a:cxn ang="0">
                    <a:pos x="0" y="1"/>
                  </a:cxn>
                  <a:cxn ang="0">
                    <a:pos x="0" y="1"/>
                  </a:cxn>
                  <a:cxn ang="0">
                    <a:pos x="1" y="1"/>
                  </a:cxn>
                  <a:cxn ang="0">
                    <a:pos x="1" y="0"/>
                  </a:cxn>
                  <a:cxn ang="0">
                    <a:pos x="0" y="1"/>
                  </a:cxn>
                </a:cxnLst>
                <a:rect l="0" t="0" r="r" b="b"/>
                <a:pathLst>
                  <a:path w="1" h="1">
                    <a:moveTo>
                      <a:pt x="0" y="1"/>
                    </a:moveTo>
                    <a:lnTo>
                      <a:pt x="0" y="1"/>
                    </a:lnTo>
                    <a:lnTo>
                      <a:pt x="1" y="1"/>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7" name="Freeform 460"/>
              <p:cNvSpPr>
                <a:spLocks/>
              </p:cNvSpPr>
              <p:nvPr/>
            </p:nvSpPr>
            <p:spPr bwMode="auto">
              <a:xfrm>
                <a:off x="5035" y="3558"/>
                <a:ext cx="1" cy="2"/>
              </a:xfrm>
              <a:custGeom>
                <a:avLst/>
                <a:gdLst/>
                <a:ahLst/>
                <a:cxnLst>
                  <a:cxn ang="0">
                    <a:pos x="0" y="1"/>
                  </a:cxn>
                  <a:cxn ang="0">
                    <a:pos x="0" y="0"/>
                  </a:cxn>
                  <a:cxn ang="0">
                    <a:pos x="0" y="1"/>
                  </a:cxn>
                  <a:cxn ang="0">
                    <a:pos x="0" y="1"/>
                  </a:cxn>
                  <a:cxn ang="0">
                    <a:pos x="0" y="2"/>
                  </a:cxn>
                  <a:cxn ang="0">
                    <a:pos x="1" y="2"/>
                  </a:cxn>
                  <a:cxn ang="0">
                    <a:pos x="0" y="1"/>
                  </a:cxn>
                  <a:cxn ang="0">
                    <a:pos x="0" y="1"/>
                  </a:cxn>
                </a:cxnLst>
                <a:rect l="0" t="0" r="r" b="b"/>
                <a:pathLst>
                  <a:path w="1" h="2">
                    <a:moveTo>
                      <a:pt x="0" y="1"/>
                    </a:moveTo>
                    <a:lnTo>
                      <a:pt x="0" y="0"/>
                    </a:lnTo>
                    <a:lnTo>
                      <a:pt x="0" y="1"/>
                    </a:lnTo>
                    <a:lnTo>
                      <a:pt x="0" y="1"/>
                    </a:lnTo>
                    <a:lnTo>
                      <a:pt x="0" y="2"/>
                    </a:lnTo>
                    <a:lnTo>
                      <a:pt x="1" y="2"/>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8" name="Freeform 461"/>
              <p:cNvSpPr>
                <a:spLocks/>
              </p:cNvSpPr>
              <p:nvPr/>
            </p:nvSpPr>
            <p:spPr bwMode="auto">
              <a:xfrm>
                <a:off x="5238" y="3352"/>
                <a:ext cx="5" cy="6"/>
              </a:xfrm>
              <a:custGeom>
                <a:avLst/>
                <a:gdLst/>
                <a:ahLst/>
                <a:cxnLst>
                  <a:cxn ang="0">
                    <a:pos x="3" y="0"/>
                  </a:cxn>
                  <a:cxn ang="0">
                    <a:pos x="2" y="0"/>
                  </a:cxn>
                  <a:cxn ang="0">
                    <a:pos x="0" y="0"/>
                  </a:cxn>
                  <a:cxn ang="0">
                    <a:pos x="0" y="1"/>
                  </a:cxn>
                  <a:cxn ang="0">
                    <a:pos x="3" y="5"/>
                  </a:cxn>
                  <a:cxn ang="0">
                    <a:pos x="4" y="6"/>
                  </a:cxn>
                  <a:cxn ang="0">
                    <a:pos x="5" y="6"/>
                  </a:cxn>
                  <a:cxn ang="0">
                    <a:pos x="4" y="4"/>
                  </a:cxn>
                  <a:cxn ang="0">
                    <a:pos x="3" y="3"/>
                  </a:cxn>
                  <a:cxn ang="0">
                    <a:pos x="3" y="2"/>
                  </a:cxn>
                  <a:cxn ang="0">
                    <a:pos x="3" y="2"/>
                  </a:cxn>
                  <a:cxn ang="0">
                    <a:pos x="3" y="2"/>
                  </a:cxn>
                  <a:cxn ang="0">
                    <a:pos x="3" y="2"/>
                  </a:cxn>
                  <a:cxn ang="0">
                    <a:pos x="3" y="1"/>
                  </a:cxn>
                  <a:cxn ang="0">
                    <a:pos x="3" y="0"/>
                  </a:cxn>
                </a:cxnLst>
                <a:rect l="0" t="0" r="r" b="b"/>
                <a:pathLst>
                  <a:path w="5" h="6">
                    <a:moveTo>
                      <a:pt x="3" y="0"/>
                    </a:moveTo>
                    <a:lnTo>
                      <a:pt x="2" y="0"/>
                    </a:lnTo>
                    <a:lnTo>
                      <a:pt x="0" y="0"/>
                    </a:lnTo>
                    <a:lnTo>
                      <a:pt x="0" y="1"/>
                    </a:lnTo>
                    <a:lnTo>
                      <a:pt x="3" y="5"/>
                    </a:lnTo>
                    <a:lnTo>
                      <a:pt x="4" y="6"/>
                    </a:lnTo>
                    <a:lnTo>
                      <a:pt x="5" y="6"/>
                    </a:lnTo>
                    <a:lnTo>
                      <a:pt x="4" y="4"/>
                    </a:lnTo>
                    <a:lnTo>
                      <a:pt x="3" y="3"/>
                    </a:lnTo>
                    <a:lnTo>
                      <a:pt x="3" y="2"/>
                    </a:lnTo>
                    <a:lnTo>
                      <a:pt x="3" y="2"/>
                    </a:lnTo>
                    <a:lnTo>
                      <a:pt x="3" y="2"/>
                    </a:lnTo>
                    <a:lnTo>
                      <a:pt x="3" y="2"/>
                    </a:lnTo>
                    <a:lnTo>
                      <a:pt x="3" y="1"/>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49" name="Freeform 462"/>
              <p:cNvSpPr>
                <a:spLocks/>
              </p:cNvSpPr>
              <p:nvPr/>
            </p:nvSpPr>
            <p:spPr bwMode="auto">
              <a:xfrm>
                <a:off x="5172" y="3580"/>
                <a:ext cx="1" cy="1"/>
              </a:xfrm>
              <a:custGeom>
                <a:avLst/>
                <a:gdLst/>
                <a:ahLst/>
                <a:cxnLst>
                  <a:cxn ang="0">
                    <a:pos x="1" y="0"/>
                  </a:cxn>
                  <a:cxn ang="0">
                    <a:pos x="1" y="0"/>
                  </a:cxn>
                  <a:cxn ang="0">
                    <a:pos x="1" y="0"/>
                  </a:cxn>
                  <a:cxn ang="0">
                    <a:pos x="1" y="0"/>
                  </a:cxn>
                  <a:cxn ang="0">
                    <a:pos x="0" y="0"/>
                  </a:cxn>
                  <a:cxn ang="0">
                    <a:pos x="1" y="0"/>
                  </a:cxn>
                  <a:cxn ang="0">
                    <a:pos x="1" y="0"/>
                  </a:cxn>
                  <a:cxn ang="0">
                    <a:pos x="1" y="0"/>
                  </a:cxn>
                  <a:cxn ang="0">
                    <a:pos x="1" y="0"/>
                  </a:cxn>
                  <a:cxn ang="0">
                    <a:pos x="1" y="0"/>
                  </a:cxn>
                  <a:cxn ang="0">
                    <a:pos x="1" y="0"/>
                  </a:cxn>
                  <a:cxn ang="0">
                    <a:pos x="1" y="0"/>
                  </a:cxn>
                </a:cxnLst>
                <a:rect l="0" t="0" r="r" b="b"/>
                <a:pathLst>
                  <a:path w="1">
                    <a:moveTo>
                      <a:pt x="1" y="0"/>
                    </a:moveTo>
                    <a:lnTo>
                      <a:pt x="1" y="0"/>
                    </a:lnTo>
                    <a:lnTo>
                      <a:pt x="1" y="0"/>
                    </a:lnTo>
                    <a:lnTo>
                      <a:pt x="1" y="0"/>
                    </a:lnTo>
                    <a:lnTo>
                      <a:pt x="0" y="0"/>
                    </a:lnTo>
                    <a:lnTo>
                      <a:pt x="1" y="0"/>
                    </a:lnTo>
                    <a:lnTo>
                      <a:pt x="1" y="0"/>
                    </a:lnTo>
                    <a:lnTo>
                      <a:pt x="1" y="0"/>
                    </a:lnTo>
                    <a:lnTo>
                      <a:pt x="1" y="0"/>
                    </a:lnTo>
                    <a:lnTo>
                      <a:pt x="1"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0" name="Freeform 463"/>
              <p:cNvSpPr>
                <a:spLocks/>
              </p:cNvSpPr>
              <p:nvPr/>
            </p:nvSpPr>
            <p:spPr bwMode="auto">
              <a:xfrm>
                <a:off x="4548" y="3744"/>
                <a:ext cx="2" cy="4"/>
              </a:xfrm>
              <a:custGeom>
                <a:avLst/>
                <a:gdLst/>
                <a:ahLst/>
                <a:cxnLst>
                  <a:cxn ang="0">
                    <a:pos x="1" y="0"/>
                  </a:cxn>
                  <a:cxn ang="0">
                    <a:pos x="1" y="1"/>
                  </a:cxn>
                  <a:cxn ang="0">
                    <a:pos x="0" y="0"/>
                  </a:cxn>
                  <a:cxn ang="0">
                    <a:pos x="0" y="3"/>
                  </a:cxn>
                  <a:cxn ang="0">
                    <a:pos x="1" y="4"/>
                  </a:cxn>
                  <a:cxn ang="0">
                    <a:pos x="2" y="3"/>
                  </a:cxn>
                  <a:cxn ang="0">
                    <a:pos x="1" y="1"/>
                  </a:cxn>
                  <a:cxn ang="0">
                    <a:pos x="1" y="2"/>
                  </a:cxn>
                  <a:cxn ang="0">
                    <a:pos x="1" y="0"/>
                  </a:cxn>
                </a:cxnLst>
                <a:rect l="0" t="0" r="r" b="b"/>
                <a:pathLst>
                  <a:path w="2" h="4">
                    <a:moveTo>
                      <a:pt x="1" y="0"/>
                    </a:moveTo>
                    <a:lnTo>
                      <a:pt x="1" y="1"/>
                    </a:lnTo>
                    <a:lnTo>
                      <a:pt x="0" y="0"/>
                    </a:lnTo>
                    <a:lnTo>
                      <a:pt x="0" y="3"/>
                    </a:lnTo>
                    <a:lnTo>
                      <a:pt x="1" y="4"/>
                    </a:lnTo>
                    <a:lnTo>
                      <a:pt x="2" y="3"/>
                    </a:lnTo>
                    <a:lnTo>
                      <a:pt x="1" y="1"/>
                    </a:lnTo>
                    <a:lnTo>
                      <a:pt x="1"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1" name="Freeform 464"/>
              <p:cNvSpPr>
                <a:spLocks/>
              </p:cNvSpPr>
              <p:nvPr/>
            </p:nvSpPr>
            <p:spPr bwMode="auto">
              <a:xfrm>
                <a:off x="3895" y="3341"/>
                <a:ext cx="2" cy="3"/>
              </a:xfrm>
              <a:custGeom>
                <a:avLst/>
                <a:gdLst/>
                <a:ahLst/>
                <a:cxnLst>
                  <a:cxn ang="0">
                    <a:pos x="2" y="0"/>
                  </a:cxn>
                  <a:cxn ang="0">
                    <a:pos x="1" y="0"/>
                  </a:cxn>
                  <a:cxn ang="0">
                    <a:pos x="1" y="0"/>
                  </a:cxn>
                  <a:cxn ang="0">
                    <a:pos x="1" y="0"/>
                  </a:cxn>
                  <a:cxn ang="0">
                    <a:pos x="1" y="1"/>
                  </a:cxn>
                  <a:cxn ang="0">
                    <a:pos x="1" y="1"/>
                  </a:cxn>
                  <a:cxn ang="0">
                    <a:pos x="0" y="1"/>
                  </a:cxn>
                  <a:cxn ang="0">
                    <a:pos x="1" y="1"/>
                  </a:cxn>
                  <a:cxn ang="0">
                    <a:pos x="1" y="2"/>
                  </a:cxn>
                  <a:cxn ang="0">
                    <a:pos x="1" y="2"/>
                  </a:cxn>
                  <a:cxn ang="0">
                    <a:pos x="0" y="2"/>
                  </a:cxn>
                  <a:cxn ang="0">
                    <a:pos x="1" y="2"/>
                  </a:cxn>
                  <a:cxn ang="0">
                    <a:pos x="0" y="3"/>
                  </a:cxn>
                  <a:cxn ang="0">
                    <a:pos x="0" y="3"/>
                  </a:cxn>
                  <a:cxn ang="0">
                    <a:pos x="0" y="3"/>
                  </a:cxn>
                  <a:cxn ang="0">
                    <a:pos x="0" y="3"/>
                  </a:cxn>
                  <a:cxn ang="0">
                    <a:pos x="1" y="3"/>
                  </a:cxn>
                  <a:cxn ang="0">
                    <a:pos x="1" y="3"/>
                  </a:cxn>
                  <a:cxn ang="0">
                    <a:pos x="1" y="3"/>
                  </a:cxn>
                  <a:cxn ang="0">
                    <a:pos x="1" y="3"/>
                  </a:cxn>
                  <a:cxn ang="0">
                    <a:pos x="1" y="3"/>
                  </a:cxn>
                  <a:cxn ang="0">
                    <a:pos x="1" y="3"/>
                  </a:cxn>
                  <a:cxn ang="0">
                    <a:pos x="1" y="3"/>
                  </a:cxn>
                  <a:cxn ang="0">
                    <a:pos x="2" y="3"/>
                  </a:cxn>
                  <a:cxn ang="0">
                    <a:pos x="2" y="3"/>
                  </a:cxn>
                  <a:cxn ang="0">
                    <a:pos x="2" y="3"/>
                  </a:cxn>
                  <a:cxn ang="0">
                    <a:pos x="2" y="2"/>
                  </a:cxn>
                  <a:cxn ang="0">
                    <a:pos x="2" y="2"/>
                  </a:cxn>
                  <a:cxn ang="0">
                    <a:pos x="2" y="2"/>
                  </a:cxn>
                  <a:cxn ang="0">
                    <a:pos x="2" y="0"/>
                  </a:cxn>
                </a:cxnLst>
                <a:rect l="0" t="0" r="r" b="b"/>
                <a:pathLst>
                  <a:path w="2" h="3">
                    <a:moveTo>
                      <a:pt x="2" y="0"/>
                    </a:moveTo>
                    <a:lnTo>
                      <a:pt x="1" y="0"/>
                    </a:lnTo>
                    <a:lnTo>
                      <a:pt x="1" y="0"/>
                    </a:lnTo>
                    <a:lnTo>
                      <a:pt x="1" y="0"/>
                    </a:lnTo>
                    <a:lnTo>
                      <a:pt x="1" y="1"/>
                    </a:lnTo>
                    <a:lnTo>
                      <a:pt x="1" y="1"/>
                    </a:lnTo>
                    <a:lnTo>
                      <a:pt x="0" y="1"/>
                    </a:lnTo>
                    <a:lnTo>
                      <a:pt x="1" y="1"/>
                    </a:lnTo>
                    <a:lnTo>
                      <a:pt x="1" y="2"/>
                    </a:lnTo>
                    <a:lnTo>
                      <a:pt x="1" y="2"/>
                    </a:lnTo>
                    <a:lnTo>
                      <a:pt x="0" y="2"/>
                    </a:lnTo>
                    <a:lnTo>
                      <a:pt x="1" y="2"/>
                    </a:lnTo>
                    <a:lnTo>
                      <a:pt x="0" y="3"/>
                    </a:lnTo>
                    <a:lnTo>
                      <a:pt x="0" y="3"/>
                    </a:lnTo>
                    <a:lnTo>
                      <a:pt x="0" y="3"/>
                    </a:lnTo>
                    <a:lnTo>
                      <a:pt x="0" y="3"/>
                    </a:lnTo>
                    <a:lnTo>
                      <a:pt x="1" y="3"/>
                    </a:lnTo>
                    <a:lnTo>
                      <a:pt x="1" y="3"/>
                    </a:lnTo>
                    <a:lnTo>
                      <a:pt x="1" y="3"/>
                    </a:lnTo>
                    <a:lnTo>
                      <a:pt x="1" y="3"/>
                    </a:lnTo>
                    <a:lnTo>
                      <a:pt x="1" y="3"/>
                    </a:lnTo>
                    <a:lnTo>
                      <a:pt x="1" y="3"/>
                    </a:lnTo>
                    <a:lnTo>
                      <a:pt x="1" y="3"/>
                    </a:lnTo>
                    <a:lnTo>
                      <a:pt x="2" y="3"/>
                    </a:lnTo>
                    <a:lnTo>
                      <a:pt x="2" y="3"/>
                    </a:lnTo>
                    <a:lnTo>
                      <a:pt x="2" y="3"/>
                    </a:lnTo>
                    <a:lnTo>
                      <a:pt x="2" y="2"/>
                    </a:lnTo>
                    <a:lnTo>
                      <a:pt x="2" y="2"/>
                    </a:lnTo>
                    <a:lnTo>
                      <a:pt x="2" y="2"/>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2" name="Freeform 465"/>
              <p:cNvSpPr>
                <a:spLocks/>
              </p:cNvSpPr>
              <p:nvPr/>
            </p:nvSpPr>
            <p:spPr bwMode="auto">
              <a:xfrm>
                <a:off x="4546" y="3749"/>
                <a:ext cx="2" cy="4"/>
              </a:xfrm>
              <a:custGeom>
                <a:avLst/>
                <a:gdLst/>
                <a:ahLst/>
                <a:cxnLst>
                  <a:cxn ang="0">
                    <a:pos x="1" y="2"/>
                  </a:cxn>
                  <a:cxn ang="0">
                    <a:pos x="1" y="0"/>
                  </a:cxn>
                  <a:cxn ang="0">
                    <a:pos x="1" y="0"/>
                  </a:cxn>
                  <a:cxn ang="0">
                    <a:pos x="0" y="1"/>
                  </a:cxn>
                  <a:cxn ang="0">
                    <a:pos x="1" y="3"/>
                  </a:cxn>
                  <a:cxn ang="0">
                    <a:pos x="2" y="4"/>
                  </a:cxn>
                  <a:cxn ang="0">
                    <a:pos x="2" y="3"/>
                  </a:cxn>
                  <a:cxn ang="0">
                    <a:pos x="2" y="2"/>
                  </a:cxn>
                  <a:cxn ang="0">
                    <a:pos x="1" y="2"/>
                  </a:cxn>
                </a:cxnLst>
                <a:rect l="0" t="0" r="r" b="b"/>
                <a:pathLst>
                  <a:path w="2" h="4">
                    <a:moveTo>
                      <a:pt x="1" y="2"/>
                    </a:moveTo>
                    <a:lnTo>
                      <a:pt x="1" y="0"/>
                    </a:lnTo>
                    <a:lnTo>
                      <a:pt x="1" y="0"/>
                    </a:lnTo>
                    <a:lnTo>
                      <a:pt x="0" y="1"/>
                    </a:lnTo>
                    <a:lnTo>
                      <a:pt x="1" y="3"/>
                    </a:lnTo>
                    <a:lnTo>
                      <a:pt x="2" y="4"/>
                    </a:lnTo>
                    <a:lnTo>
                      <a:pt x="2" y="3"/>
                    </a:lnTo>
                    <a:lnTo>
                      <a:pt x="2"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3" name="Freeform 466"/>
              <p:cNvSpPr>
                <a:spLocks/>
              </p:cNvSpPr>
              <p:nvPr/>
            </p:nvSpPr>
            <p:spPr bwMode="auto">
              <a:xfrm>
                <a:off x="4898" y="3660"/>
                <a:ext cx="1" cy="2"/>
              </a:xfrm>
              <a:custGeom>
                <a:avLst/>
                <a:gdLst/>
                <a:ahLst/>
                <a:cxnLst>
                  <a:cxn ang="0">
                    <a:pos x="0" y="0"/>
                  </a:cxn>
                  <a:cxn ang="0">
                    <a:pos x="0" y="1"/>
                  </a:cxn>
                  <a:cxn ang="0">
                    <a:pos x="0" y="1"/>
                  </a:cxn>
                  <a:cxn ang="0">
                    <a:pos x="1" y="2"/>
                  </a:cxn>
                  <a:cxn ang="0">
                    <a:pos x="1" y="2"/>
                  </a:cxn>
                  <a:cxn ang="0">
                    <a:pos x="1" y="1"/>
                  </a:cxn>
                  <a:cxn ang="0">
                    <a:pos x="0" y="0"/>
                  </a:cxn>
                  <a:cxn ang="0">
                    <a:pos x="0" y="0"/>
                  </a:cxn>
                </a:cxnLst>
                <a:rect l="0" t="0" r="r" b="b"/>
                <a:pathLst>
                  <a:path w="1" h="2">
                    <a:moveTo>
                      <a:pt x="0" y="0"/>
                    </a:moveTo>
                    <a:lnTo>
                      <a:pt x="0" y="1"/>
                    </a:lnTo>
                    <a:lnTo>
                      <a:pt x="0" y="1"/>
                    </a:lnTo>
                    <a:lnTo>
                      <a:pt x="1" y="2"/>
                    </a:lnTo>
                    <a:lnTo>
                      <a:pt x="1" y="2"/>
                    </a:lnTo>
                    <a:lnTo>
                      <a:pt x="1"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4" name="Freeform 467"/>
              <p:cNvSpPr>
                <a:spLocks/>
              </p:cNvSpPr>
              <p:nvPr/>
            </p:nvSpPr>
            <p:spPr bwMode="auto">
              <a:xfrm>
                <a:off x="5136" y="3437"/>
                <a:ext cx="10" cy="9"/>
              </a:xfrm>
              <a:custGeom>
                <a:avLst/>
                <a:gdLst/>
                <a:ahLst/>
                <a:cxnLst>
                  <a:cxn ang="0">
                    <a:pos x="10" y="1"/>
                  </a:cxn>
                  <a:cxn ang="0">
                    <a:pos x="9" y="0"/>
                  </a:cxn>
                  <a:cxn ang="0">
                    <a:pos x="8" y="0"/>
                  </a:cxn>
                  <a:cxn ang="0">
                    <a:pos x="7" y="2"/>
                  </a:cxn>
                  <a:cxn ang="0">
                    <a:pos x="6" y="2"/>
                  </a:cxn>
                  <a:cxn ang="0">
                    <a:pos x="5" y="1"/>
                  </a:cxn>
                  <a:cxn ang="0">
                    <a:pos x="5" y="1"/>
                  </a:cxn>
                  <a:cxn ang="0">
                    <a:pos x="4" y="2"/>
                  </a:cxn>
                  <a:cxn ang="0">
                    <a:pos x="3" y="3"/>
                  </a:cxn>
                  <a:cxn ang="0">
                    <a:pos x="3" y="3"/>
                  </a:cxn>
                  <a:cxn ang="0">
                    <a:pos x="1" y="5"/>
                  </a:cxn>
                  <a:cxn ang="0">
                    <a:pos x="0" y="6"/>
                  </a:cxn>
                  <a:cxn ang="0">
                    <a:pos x="0" y="7"/>
                  </a:cxn>
                  <a:cxn ang="0">
                    <a:pos x="0" y="9"/>
                  </a:cxn>
                  <a:cxn ang="0">
                    <a:pos x="0" y="9"/>
                  </a:cxn>
                  <a:cxn ang="0">
                    <a:pos x="3" y="6"/>
                  </a:cxn>
                  <a:cxn ang="0">
                    <a:pos x="3" y="5"/>
                  </a:cxn>
                  <a:cxn ang="0">
                    <a:pos x="4" y="5"/>
                  </a:cxn>
                  <a:cxn ang="0">
                    <a:pos x="5" y="5"/>
                  </a:cxn>
                  <a:cxn ang="0">
                    <a:pos x="10" y="1"/>
                  </a:cxn>
                  <a:cxn ang="0">
                    <a:pos x="10" y="1"/>
                  </a:cxn>
                  <a:cxn ang="0">
                    <a:pos x="10" y="1"/>
                  </a:cxn>
                  <a:cxn ang="0">
                    <a:pos x="10" y="1"/>
                  </a:cxn>
                </a:cxnLst>
                <a:rect l="0" t="0" r="r" b="b"/>
                <a:pathLst>
                  <a:path w="10" h="9">
                    <a:moveTo>
                      <a:pt x="10" y="1"/>
                    </a:moveTo>
                    <a:lnTo>
                      <a:pt x="9" y="0"/>
                    </a:lnTo>
                    <a:lnTo>
                      <a:pt x="8" y="0"/>
                    </a:lnTo>
                    <a:lnTo>
                      <a:pt x="7" y="2"/>
                    </a:lnTo>
                    <a:lnTo>
                      <a:pt x="6" y="2"/>
                    </a:lnTo>
                    <a:lnTo>
                      <a:pt x="5" y="1"/>
                    </a:lnTo>
                    <a:lnTo>
                      <a:pt x="5" y="1"/>
                    </a:lnTo>
                    <a:lnTo>
                      <a:pt x="4" y="2"/>
                    </a:lnTo>
                    <a:lnTo>
                      <a:pt x="3" y="3"/>
                    </a:lnTo>
                    <a:lnTo>
                      <a:pt x="3" y="3"/>
                    </a:lnTo>
                    <a:lnTo>
                      <a:pt x="1" y="5"/>
                    </a:lnTo>
                    <a:lnTo>
                      <a:pt x="0" y="6"/>
                    </a:lnTo>
                    <a:lnTo>
                      <a:pt x="0" y="7"/>
                    </a:lnTo>
                    <a:lnTo>
                      <a:pt x="0" y="9"/>
                    </a:lnTo>
                    <a:lnTo>
                      <a:pt x="0" y="9"/>
                    </a:lnTo>
                    <a:lnTo>
                      <a:pt x="3" y="6"/>
                    </a:lnTo>
                    <a:lnTo>
                      <a:pt x="3" y="5"/>
                    </a:lnTo>
                    <a:lnTo>
                      <a:pt x="4" y="5"/>
                    </a:lnTo>
                    <a:lnTo>
                      <a:pt x="5" y="5"/>
                    </a:lnTo>
                    <a:lnTo>
                      <a:pt x="10" y="1"/>
                    </a:lnTo>
                    <a:lnTo>
                      <a:pt x="10" y="1"/>
                    </a:lnTo>
                    <a:lnTo>
                      <a:pt x="10" y="1"/>
                    </a:lnTo>
                    <a:lnTo>
                      <a:pt x="1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5" name="Freeform 468"/>
              <p:cNvSpPr>
                <a:spLocks/>
              </p:cNvSpPr>
              <p:nvPr/>
            </p:nvSpPr>
            <p:spPr bwMode="auto">
              <a:xfrm>
                <a:off x="5248" y="3358"/>
                <a:ext cx="2" cy="2"/>
              </a:xfrm>
              <a:custGeom>
                <a:avLst/>
                <a:gdLst/>
                <a:ahLst/>
                <a:cxnLst>
                  <a:cxn ang="0">
                    <a:pos x="0" y="0"/>
                  </a:cxn>
                  <a:cxn ang="0">
                    <a:pos x="0" y="0"/>
                  </a:cxn>
                  <a:cxn ang="0">
                    <a:pos x="0" y="0"/>
                  </a:cxn>
                  <a:cxn ang="0">
                    <a:pos x="1" y="2"/>
                  </a:cxn>
                  <a:cxn ang="0">
                    <a:pos x="2" y="2"/>
                  </a:cxn>
                  <a:cxn ang="0">
                    <a:pos x="0" y="0"/>
                  </a:cxn>
                  <a:cxn ang="0">
                    <a:pos x="0" y="0"/>
                  </a:cxn>
                </a:cxnLst>
                <a:rect l="0" t="0" r="r" b="b"/>
                <a:pathLst>
                  <a:path w="2" h="2">
                    <a:moveTo>
                      <a:pt x="0" y="0"/>
                    </a:moveTo>
                    <a:lnTo>
                      <a:pt x="0" y="0"/>
                    </a:lnTo>
                    <a:lnTo>
                      <a:pt x="0" y="0"/>
                    </a:lnTo>
                    <a:lnTo>
                      <a:pt x="1" y="2"/>
                    </a:lnTo>
                    <a:lnTo>
                      <a:pt x="2" y="2"/>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6" name="Freeform 469"/>
              <p:cNvSpPr>
                <a:spLocks/>
              </p:cNvSpPr>
              <p:nvPr/>
            </p:nvSpPr>
            <p:spPr bwMode="auto">
              <a:xfrm>
                <a:off x="4924" y="3605"/>
                <a:ext cx="12" cy="12"/>
              </a:xfrm>
              <a:custGeom>
                <a:avLst/>
                <a:gdLst/>
                <a:ahLst/>
                <a:cxnLst>
                  <a:cxn ang="0">
                    <a:pos x="8" y="1"/>
                  </a:cxn>
                  <a:cxn ang="0">
                    <a:pos x="5" y="1"/>
                  </a:cxn>
                  <a:cxn ang="0">
                    <a:pos x="3" y="2"/>
                  </a:cxn>
                  <a:cxn ang="0">
                    <a:pos x="3" y="3"/>
                  </a:cxn>
                  <a:cxn ang="0">
                    <a:pos x="0" y="5"/>
                  </a:cxn>
                  <a:cxn ang="0">
                    <a:pos x="0" y="8"/>
                  </a:cxn>
                  <a:cxn ang="0">
                    <a:pos x="1" y="10"/>
                  </a:cxn>
                  <a:cxn ang="0">
                    <a:pos x="5" y="11"/>
                  </a:cxn>
                  <a:cxn ang="0">
                    <a:pos x="5" y="12"/>
                  </a:cxn>
                  <a:cxn ang="0">
                    <a:pos x="5" y="12"/>
                  </a:cxn>
                  <a:cxn ang="0">
                    <a:pos x="6" y="10"/>
                  </a:cxn>
                  <a:cxn ang="0">
                    <a:pos x="8" y="10"/>
                  </a:cxn>
                  <a:cxn ang="0">
                    <a:pos x="10" y="8"/>
                  </a:cxn>
                  <a:cxn ang="0">
                    <a:pos x="12" y="4"/>
                  </a:cxn>
                  <a:cxn ang="0">
                    <a:pos x="12" y="3"/>
                  </a:cxn>
                  <a:cxn ang="0">
                    <a:pos x="12" y="1"/>
                  </a:cxn>
                  <a:cxn ang="0">
                    <a:pos x="11" y="1"/>
                  </a:cxn>
                  <a:cxn ang="0">
                    <a:pos x="10" y="0"/>
                  </a:cxn>
                  <a:cxn ang="0">
                    <a:pos x="10" y="1"/>
                  </a:cxn>
                  <a:cxn ang="0">
                    <a:pos x="10" y="1"/>
                  </a:cxn>
                  <a:cxn ang="0">
                    <a:pos x="8" y="1"/>
                  </a:cxn>
                  <a:cxn ang="0">
                    <a:pos x="8" y="1"/>
                  </a:cxn>
                </a:cxnLst>
                <a:rect l="0" t="0" r="r" b="b"/>
                <a:pathLst>
                  <a:path w="12" h="12">
                    <a:moveTo>
                      <a:pt x="8" y="1"/>
                    </a:moveTo>
                    <a:lnTo>
                      <a:pt x="5" y="1"/>
                    </a:lnTo>
                    <a:lnTo>
                      <a:pt x="3" y="2"/>
                    </a:lnTo>
                    <a:lnTo>
                      <a:pt x="3" y="3"/>
                    </a:lnTo>
                    <a:lnTo>
                      <a:pt x="0" y="5"/>
                    </a:lnTo>
                    <a:lnTo>
                      <a:pt x="0" y="8"/>
                    </a:lnTo>
                    <a:lnTo>
                      <a:pt x="1" y="10"/>
                    </a:lnTo>
                    <a:lnTo>
                      <a:pt x="5" y="11"/>
                    </a:lnTo>
                    <a:lnTo>
                      <a:pt x="5" y="12"/>
                    </a:lnTo>
                    <a:lnTo>
                      <a:pt x="5" y="12"/>
                    </a:lnTo>
                    <a:lnTo>
                      <a:pt x="6" y="10"/>
                    </a:lnTo>
                    <a:lnTo>
                      <a:pt x="8" y="10"/>
                    </a:lnTo>
                    <a:lnTo>
                      <a:pt x="10" y="8"/>
                    </a:lnTo>
                    <a:lnTo>
                      <a:pt x="12" y="4"/>
                    </a:lnTo>
                    <a:lnTo>
                      <a:pt x="12" y="3"/>
                    </a:lnTo>
                    <a:lnTo>
                      <a:pt x="12" y="1"/>
                    </a:lnTo>
                    <a:lnTo>
                      <a:pt x="11" y="1"/>
                    </a:lnTo>
                    <a:lnTo>
                      <a:pt x="10" y="0"/>
                    </a:lnTo>
                    <a:lnTo>
                      <a:pt x="10" y="1"/>
                    </a:lnTo>
                    <a:lnTo>
                      <a:pt x="10" y="1"/>
                    </a:lnTo>
                    <a:lnTo>
                      <a:pt x="8" y="1"/>
                    </a:lnTo>
                    <a:lnTo>
                      <a:pt x="8"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7" name="Freeform 470"/>
              <p:cNvSpPr>
                <a:spLocks/>
              </p:cNvSpPr>
              <p:nvPr/>
            </p:nvSpPr>
            <p:spPr bwMode="auto">
              <a:xfrm>
                <a:off x="5081" y="3354"/>
                <a:ext cx="5" cy="5"/>
              </a:xfrm>
              <a:custGeom>
                <a:avLst/>
                <a:gdLst/>
                <a:ahLst/>
                <a:cxnLst>
                  <a:cxn ang="0">
                    <a:pos x="3" y="0"/>
                  </a:cxn>
                  <a:cxn ang="0">
                    <a:pos x="2" y="2"/>
                  </a:cxn>
                  <a:cxn ang="0">
                    <a:pos x="0" y="3"/>
                  </a:cxn>
                  <a:cxn ang="0">
                    <a:pos x="0" y="4"/>
                  </a:cxn>
                  <a:cxn ang="0">
                    <a:pos x="1" y="3"/>
                  </a:cxn>
                  <a:cxn ang="0">
                    <a:pos x="2" y="4"/>
                  </a:cxn>
                  <a:cxn ang="0">
                    <a:pos x="2" y="4"/>
                  </a:cxn>
                  <a:cxn ang="0">
                    <a:pos x="3" y="5"/>
                  </a:cxn>
                  <a:cxn ang="0">
                    <a:pos x="4" y="3"/>
                  </a:cxn>
                  <a:cxn ang="0">
                    <a:pos x="5" y="2"/>
                  </a:cxn>
                  <a:cxn ang="0">
                    <a:pos x="5" y="1"/>
                  </a:cxn>
                  <a:cxn ang="0">
                    <a:pos x="4" y="0"/>
                  </a:cxn>
                  <a:cxn ang="0">
                    <a:pos x="3" y="0"/>
                  </a:cxn>
                </a:cxnLst>
                <a:rect l="0" t="0" r="r" b="b"/>
                <a:pathLst>
                  <a:path w="5" h="5">
                    <a:moveTo>
                      <a:pt x="3" y="0"/>
                    </a:moveTo>
                    <a:lnTo>
                      <a:pt x="2" y="2"/>
                    </a:lnTo>
                    <a:lnTo>
                      <a:pt x="0" y="3"/>
                    </a:lnTo>
                    <a:lnTo>
                      <a:pt x="0" y="4"/>
                    </a:lnTo>
                    <a:lnTo>
                      <a:pt x="1" y="3"/>
                    </a:lnTo>
                    <a:lnTo>
                      <a:pt x="2" y="4"/>
                    </a:lnTo>
                    <a:lnTo>
                      <a:pt x="2" y="4"/>
                    </a:lnTo>
                    <a:lnTo>
                      <a:pt x="3" y="5"/>
                    </a:lnTo>
                    <a:lnTo>
                      <a:pt x="4" y="3"/>
                    </a:lnTo>
                    <a:lnTo>
                      <a:pt x="5" y="2"/>
                    </a:lnTo>
                    <a:lnTo>
                      <a:pt x="5" y="1"/>
                    </a:lnTo>
                    <a:lnTo>
                      <a:pt x="4"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58" name="Rectangle 471"/>
              <p:cNvSpPr>
                <a:spLocks noChangeArrowheads="1"/>
              </p:cNvSpPr>
              <p:nvPr/>
            </p:nvSpPr>
            <p:spPr bwMode="auto">
              <a:xfrm>
                <a:off x="4928" y="3648"/>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859" name="Freeform 472"/>
              <p:cNvSpPr>
                <a:spLocks/>
              </p:cNvSpPr>
              <p:nvPr/>
            </p:nvSpPr>
            <p:spPr bwMode="auto">
              <a:xfrm>
                <a:off x="5054" y="3518"/>
                <a:ext cx="13" cy="10"/>
              </a:xfrm>
              <a:custGeom>
                <a:avLst/>
                <a:gdLst/>
                <a:ahLst/>
                <a:cxnLst>
                  <a:cxn ang="0">
                    <a:pos x="13" y="0"/>
                  </a:cxn>
                  <a:cxn ang="0">
                    <a:pos x="12" y="0"/>
                  </a:cxn>
                  <a:cxn ang="0">
                    <a:pos x="11" y="0"/>
                  </a:cxn>
                  <a:cxn ang="0">
                    <a:pos x="9" y="0"/>
                  </a:cxn>
                  <a:cxn ang="0">
                    <a:pos x="9" y="0"/>
                  </a:cxn>
                  <a:cxn ang="0">
                    <a:pos x="8" y="0"/>
                  </a:cxn>
                  <a:cxn ang="0">
                    <a:pos x="7" y="1"/>
                  </a:cxn>
                  <a:cxn ang="0">
                    <a:pos x="5" y="2"/>
                  </a:cxn>
                  <a:cxn ang="0">
                    <a:pos x="5" y="2"/>
                  </a:cxn>
                  <a:cxn ang="0">
                    <a:pos x="3" y="2"/>
                  </a:cxn>
                  <a:cxn ang="0">
                    <a:pos x="0" y="6"/>
                  </a:cxn>
                  <a:cxn ang="0">
                    <a:pos x="1" y="6"/>
                  </a:cxn>
                  <a:cxn ang="0">
                    <a:pos x="2" y="7"/>
                  </a:cxn>
                  <a:cxn ang="0">
                    <a:pos x="2" y="7"/>
                  </a:cxn>
                  <a:cxn ang="0">
                    <a:pos x="2" y="8"/>
                  </a:cxn>
                  <a:cxn ang="0">
                    <a:pos x="2" y="9"/>
                  </a:cxn>
                  <a:cxn ang="0">
                    <a:pos x="3" y="10"/>
                  </a:cxn>
                  <a:cxn ang="0">
                    <a:pos x="5" y="10"/>
                  </a:cxn>
                  <a:cxn ang="0">
                    <a:pos x="5" y="9"/>
                  </a:cxn>
                  <a:cxn ang="0">
                    <a:pos x="6" y="6"/>
                  </a:cxn>
                  <a:cxn ang="0">
                    <a:pos x="7" y="6"/>
                  </a:cxn>
                  <a:cxn ang="0">
                    <a:pos x="9" y="5"/>
                  </a:cxn>
                  <a:cxn ang="0">
                    <a:pos x="11" y="7"/>
                  </a:cxn>
                  <a:cxn ang="0">
                    <a:pos x="13" y="4"/>
                  </a:cxn>
                  <a:cxn ang="0">
                    <a:pos x="13" y="4"/>
                  </a:cxn>
                  <a:cxn ang="0">
                    <a:pos x="13" y="3"/>
                  </a:cxn>
                  <a:cxn ang="0">
                    <a:pos x="13" y="3"/>
                  </a:cxn>
                  <a:cxn ang="0">
                    <a:pos x="13" y="0"/>
                  </a:cxn>
                </a:cxnLst>
                <a:rect l="0" t="0" r="r" b="b"/>
                <a:pathLst>
                  <a:path w="13" h="10">
                    <a:moveTo>
                      <a:pt x="13" y="0"/>
                    </a:moveTo>
                    <a:lnTo>
                      <a:pt x="12" y="0"/>
                    </a:lnTo>
                    <a:lnTo>
                      <a:pt x="11" y="0"/>
                    </a:lnTo>
                    <a:lnTo>
                      <a:pt x="9" y="0"/>
                    </a:lnTo>
                    <a:lnTo>
                      <a:pt x="9" y="0"/>
                    </a:lnTo>
                    <a:lnTo>
                      <a:pt x="8" y="0"/>
                    </a:lnTo>
                    <a:lnTo>
                      <a:pt x="7" y="1"/>
                    </a:lnTo>
                    <a:lnTo>
                      <a:pt x="5" y="2"/>
                    </a:lnTo>
                    <a:lnTo>
                      <a:pt x="5" y="2"/>
                    </a:lnTo>
                    <a:lnTo>
                      <a:pt x="3" y="2"/>
                    </a:lnTo>
                    <a:lnTo>
                      <a:pt x="0" y="6"/>
                    </a:lnTo>
                    <a:lnTo>
                      <a:pt x="1" y="6"/>
                    </a:lnTo>
                    <a:lnTo>
                      <a:pt x="2" y="7"/>
                    </a:lnTo>
                    <a:lnTo>
                      <a:pt x="2" y="7"/>
                    </a:lnTo>
                    <a:lnTo>
                      <a:pt x="2" y="8"/>
                    </a:lnTo>
                    <a:lnTo>
                      <a:pt x="2" y="9"/>
                    </a:lnTo>
                    <a:lnTo>
                      <a:pt x="3" y="10"/>
                    </a:lnTo>
                    <a:lnTo>
                      <a:pt x="5" y="10"/>
                    </a:lnTo>
                    <a:lnTo>
                      <a:pt x="5" y="9"/>
                    </a:lnTo>
                    <a:lnTo>
                      <a:pt x="6" y="6"/>
                    </a:lnTo>
                    <a:lnTo>
                      <a:pt x="7" y="6"/>
                    </a:lnTo>
                    <a:lnTo>
                      <a:pt x="9" y="5"/>
                    </a:lnTo>
                    <a:lnTo>
                      <a:pt x="11" y="7"/>
                    </a:lnTo>
                    <a:lnTo>
                      <a:pt x="13" y="4"/>
                    </a:lnTo>
                    <a:lnTo>
                      <a:pt x="13" y="4"/>
                    </a:lnTo>
                    <a:lnTo>
                      <a:pt x="13" y="3"/>
                    </a:lnTo>
                    <a:lnTo>
                      <a:pt x="13" y="3"/>
                    </a:lnTo>
                    <a:lnTo>
                      <a:pt x="1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0" name="Freeform 473"/>
              <p:cNvSpPr>
                <a:spLocks/>
              </p:cNvSpPr>
              <p:nvPr/>
            </p:nvSpPr>
            <p:spPr bwMode="auto">
              <a:xfrm>
                <a:off x="5047" y="3540"/>
                <a:ext cx="1" cy="4"/>
              </a:xfrm>
              <a:custGeom>
                <a:avLst/>
                <a:gdLst/>
                <a:ahLst/>
                <a:cxnLst>
                  <a:cxn ang="0">
                    <a:pos x="1" y="0"/>
                  </a:cxn>
                  <a:cxn ang="0">
                    <a:pos x="0" y="3"/>
                  </a:cxn>
                  <a:cxn ang="0">
                    <a:pos x="0" y="4"/>
                  </a:cxn>
                  <a:cxn ang="0">
                    <a:pos x="1" y="1"/>
                  </a:cxn>
                  <a:cxn ang="0">
                    <a:pos x="1" y="0"/>
                  </a:cxn>
                </a:cxnLst>
                <a:rect l="0" t="0" r="r" b="b"/>
                <a:pathLst>
                  <a:path w="1" h="4">
                    <a:moveTo>
                      <a:pt x="1" y="0"/>
                    </a:moveTo>
                    <a:lnTo>
                      <a:pt x="0" y="3"/>
                    </a:lnTo>
                    <a:lnTo>
                      <a:pt x="0" y="4"/>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1" name="Freeform 474"/>
              <p:cNvSpPr>
                <a:spLocks/>
              </p:cNvSpPr>
              <p:nvPr/>
            </p:nvSpPr>
            <p:spPr bwMode="auto">
              <a:xfrm>
                <a:off x="5067" y="3516"/>
                <a:ext cx="2" cy="2"/>
              </a:xfrm>
              <a:custGeom>
                <a:avLst/>
                <a:gdLst/>
                <a:ahLst/>
                <a:cxnLst>
                  <a:cxn ang="0">
                    <a:pos x="2" y="2"/>
                  </a:cxn>
                  <a:cxn ang="0">
                    <a:pos x="2" y="0"/>
                  </a:cxn>
                  <a:cxn ang="0">
                    <a:pos x="0" y="2"/>
                  </a:cxn>
                  <a:cxn ang="0">
                    <a:pos x="1" y="2"/>
                  </a:cxn>
                  <a:cxn ang="0">
                    <a:pos x="2" y="2"/>
                  </a:cxn>
                </a:cxnLst>
                <a:rect l="0" t="0" r="r" b="b"/>
                <a:pathLst>
                  <a:path w="2" h="2">
                    <a:moveTo>
                      <a:pt x="2" y="2"/>
                    </a:moveTo>
                    <a:lnTo>
                      <a:pt x="2" y="0"/>
                    </a:lnTo>
                    <a:lnTo>
                      <a:pt x="0" y="2"/>
                    </a:lnTo>
                    <a:lnTo>
                      <a:pt x="1"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2" name="Freeform 475"/>
              <p:cNvSpPr>
                <a:spLocks/>
              </p:cNvSpPr>
              <p:nvPr/>
            </p:nvSpPr>
            <p:spPr bwMode="auto">
              <a:xfrm>
                <a:off x="5087" y="3665"/>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3" name="Freeform 476"/>
              <p:cNvSpPr>
                <a:spLocks/>
              </p:cNvSpPr>
              <p:nvPr/>
            </p:nvSpPr>
            <p:spPr bwMode="auto">
              <a:xfrm>
                <a:off x="5041" y="3529"/>
                <a:ext cx="2" cy="3"/>
              </a:xfrm>
              <a:custGeom>
                <a:avLst/>
                <a:gdLst/>
                <a:ahLst/>
                <a:cxnLst>
                  <a:cxn ang="0">
                    <a:pos x="1" y="0"/>
                  </a:cxn>
                  <a:cxn ang="0">
                    <a:pos x="1" y="1"/>
                  </a:cxn>
                  <a:cxn ang="0">
                    <a:pos x="0" y="2"/>
                  </a:cxn>
                  <a:cxn ang="0">
                    <a:pos x="1" y="3"/>
                  </a:cxn>
                  <a:cxn ang="0">
                    <a:pos x="2" y="1"/>
                  </a:cxn>
                  <a:cxn ang="0">
                    <a:pos x="1" y="0"/>
                  </a:cxn>
                </a:cxnLst>
                <a:rect l="0" t="0" r="r" b="b"/>
                <a:pathLst>
                  <a:path w="2" h="3">
                    <a:moveTo>
                      <a:pt x="1" y="0"/>
                    </a:moveTo>
                    <a:lnTo>
                      <a:pt x="1" y="1"/>
                    </a:lnTo>
                    <a:lnTo>
                      <a:pt x="0" y="2"/>
                    </a:lnTo>
                    <a:lnTo>
                      <a:pt x="1" y="3"/>
                    </a:lnTo>
                    <a:lnTo>
                      <a:pt x="2"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4" name="Freeform 477"/>
              <p:cNvSpPr>
                <a:spLocks/>
              </p:cNvSpPr>
              <p:nvPr/>
            </p:nvSpPr>
            <p:spPr bwMode="auto">
              <a:xfrm>
                <a:off x="5133" y="3450"/>
                <a:ext cx="2" cy="1"/>
              </a:xfrm>
              <a:custGeom>
                <a:avLst/>
                <a:gdLst/>
                <a:ahLst/>
                <a:cxnLst>
                  <a:cxn ang="0">
                    <a:pos x="1" y="0"/>
                  </a:cxn>
                  <a:cxn ang="0">
                    <a:pos x="0" y="1"/>
                  </a:cxn>
                  <a:cxn ang="0">
                    <a:pos x="1" y="1"/>
                  </a:cxn>
                  <a:cxn ang="0">
                    <a:pos x="2" y="1"/>
                  </a:cxn>
                  <a:cxn ang="0">
                    <a:pos x="2" y="0"/>
                  </a:cxn>
                  <a:cxn ang="0">
                    <a:pos x="2" y="0"/>
                  </a:cxn>
                  <a:cxn ang="0">
                    <a:pos x="1" y="0"/>
                  </a:cxn>
                </a:cxnLst>
                <a:rect l="0" t="0" r="r" b="b"/>
                <a:pathLst>
                  <a:path w="2" h="1">
                    <a:moveTo>
                      <a:pt x="1" y="0"/>
                    </a:moveTo>
                    <a:lnTo>
                      <a:pt x="0" y="1"/>
                    </a:lnTo>
                    <a:lnTo>
                      <a:pt x="1" y="1"/>
                    </a:lnTo>
                    <a:lnTo>
                      <a:pt x="2" y="1"/>
                    </a:lnTo>
                    <a:lnTo>
                      <a:pt x="2" y="0"/>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5" name="Freeform 478"/>
              <p:cNvSpPr>
                <a:spLocks/>
              </p:cNvSpPr>
              <p:nvPr/>
            </p:nvSpPr>
            <p:spPr bwMode="auto">
              <a:xfrm>
                <a:off x="5122" y="3643"/>
                <a:ext cx="2" cy="2"/>
              </a:xfrm>
              <a:custGeom>
                <a:avLst/>
                <a:gdLst/>
                <a:ahLst/>
                <a:cxnLst>
                  <a:cxn ang="0">
                    <a:pos x="1" y="2"/>
                  </a:cxn>
                  <a:cxn ang="0">
                    <a:pos x="2" y="1"/>
                  </a:cxn>
                  <a:cxn ang="0">
                    <a:pos x="2" y="0"/>
                  </a:cxn>
                  <a:cxn ang="0">
                    <a:pos x="2" y="0"/>
                  </a:cxn>
                  <a:cxn ang="0">
                    <a:pos x="2" y="0"/>
                  </a:cxn>
                  <a:cxn ang="0">
                    <a:pos x="1" y="1"/>
                  </a:cxn>
                  <a:cxn ang="0">
                    <a:pos x="1" y="1"/>
                  </a:cxn>
                  <a:cxn ang="0">
                    <a:pos x="0" y="1"/>
                  </a:cxn>
                  <a:cxn ang="0">
                    <a:pos x="1" y="2"/>
                  </a:cxn>
                  <a:cxn ang="0">
                    <a:pos x="1" y="2"/>
                  </a:cxn>
                </a:cxnLst>
                <a:rect l="0" t="0" r="r" b="b"/>
                <a:pathLst>
                  <a:path w="2" h="2">
                    <a:moveTo>
                      <a:pt x="1" y="2"/>
                    </a:moveTo>
                    <a:lnTo>
                      <a:pt x="2" y="1"/>
                    </a:lnTo>
                    <a:lnTo>
                      <a:pt x="2" y="0"/>
                    </a:lnTo>
                    <a:lnTo>
                      <a:pt x="2" y="0"/>
                    </a:lnTo>
                    <a:lnTo>
                      <a:pt x="2" y="0"/>
                    </a:lnTo>
                    <a:lnTo>
                      <a:pt x="1" y="1"/>
                    </a:lnTo>
                    <a:lnTo>
                      <a:pt x="1" y="1"/>
                    </a:lnTo>
                    <a:lnTo>
                      <a:pt x="0" y="1"/>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6" name="Freeform 479"/>
              <p:cNvSpPr>
                <a:spLocks/>
              </p:cNvSpPr>
              <p:nvPr/>
            </p:nvSpPr>
            <p:spPr bwMode="auto">
              <a:xfrm>
                <a:off x="5044" y="3543"/>
                <a:ext cx="1" cy="1"/>
              </a:xfrm>
              <a:custGeom>
                <a:avLst/>
                <a:gdLst/>
                <a:ahLst/>
                <a:cxnLst>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0" y="0"/>
                    </a:lnTo>
                    <a:lnTo>
                      <a:pt x="0" y="1"/>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7" name="Freeform 480"/>
              <p:cNvSpPr>
                <a:spLocks/>
              </p:cNvSpPr>
              <p:nvPr/>
            </p:nvSpPr>
            <p:spPr bwMode="auto">
              <a:xfrm>
                <a:off x="3878" y="3373"/>
                <a:ext cx="7" cy="4"/>
              </a:xfrm>
              <a:custGeom>
                <a:avLst/>
                <a:gdLst/>
                <a:ahLst/>
                <a:cxnLst>
                  <a:cxn ang="0">
                    <a:pos x="3" y="2"/>
                  </a:cxn>
                  <a:cxn ang="0">
                    <a:pos x="5" y="3"/>
                  </a:cxn>
                  <a:cxn ang="0">
                    <a:pos x="6" y="3"/>
                  </a:cxn>
                  <a:cxn ang="0">
                    <a:pos x="7" y="4"/>
                  </a:cxn>
                  <a:cxn ang="0">
                    <a:pos x="7" y="3"/>
                  </a:cxn>
                  <a:cxn ang="0">
                    <a:pos x="6" y="0"/>
                  </a:cxn>
                  <a:cxn ang="0">
                    <a:pos x="5" y="0"/>
                  </a:cxn>
                  <a:cxn ang="0">
                    <a:pos x="4" y="0"/>
                  </a:cxn>
                  <a:cxn ang="0">
                    <a:pos x="3" y="0"/>
                  </a:cxn>
                  <a:cxn ang="0">
                    <a:pos x="0" y="0"/>
                  </a:cxn>
                  <a:cxn ang="0">
                    <a:pos x="0" y="1"/>
                  </a:cxn>
                  <a:cxn ang="0">
                    <a:pos x="1" y="2"/>
                  </a:cxn>
                  <a:cxn ang="0">
                    <a:pos x="3" y="2"/>
                  </a:cxn>
                </a:cxnLst>
                <a:rect l="0" t="0" r="r" b="b"/>
                <a:pathLst>
                  <a:path w="7" h="4">
                    <a:moveTo>
                      <a:pt x="3" y="2"/>
                    </a:moveTo>
                    <a:lnTo>
                      <a:pt x="5" y="3"/>
                    </a:lnTo>
                    <a:lnTo>
                      <a:pt x="6" y="3"/>
                    </a:lnTo>
                    <a:lnTo>
                      <a:pt x="7" y="4"/>
                    </a:lnTo>
                    <a:lnTo>
                      <a:pt x="7" y="3"/>
                    </a:lnTo>
                    <a:lnTo>
                      <a:pt x="6" y="0"/>
                    </a:lnTo>
                    <a:lnTo>
                      <a:pt x="5" y="0"/>
                    </a:lnTo>
                    <a:lnTo>
                      <a:pt x="4" y="0"/>
                    </a:lnTo>
                    <a:lnTo>
                      <a:pt x="3" y="0"/>
                    </a:lnTo>
                    <a:lnTo>
                      <a:pt x="0" y="0"/>
                    </a:lnTo>
                    <a:lnTo>
                      <a:pt x="0" y="1"/>
                    </a:lnTo>
                    <a:lnTo>
                      <a:pt x="1" y="2"/>
                    </a:lnTo>
                    <a:lnTo>
                      <a:pt x="3"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8" name="Freeform 481"/>
              <p:cNvSpPr>
                <a:spLocks/>
              </p:cNvSpPr>
              <p:nvPr/>
            </p:nvSpPr>
            <p:spPr bwMode="auto">
              <a:xfrm>
                <a:off x="3889" y="3340"/>
                <a:ext cx="2" cy="4"/>
              </a:xfrm>
              <a:custGeom>
                <a:avLst/>
                <a:gdLst/>
                <a:ahLst/>
                <a:cxnLst>
                  <a:cxn ang="0">
                    <a:pos x="0" y="4"/>
                  </a:cxn>
                  <a:cxn ang="0">
                    <a:pos x="2" y="3"/>
                  </a:cxn>
                  <a:cxn ang="0">
                    <a:pos x="2" y="0"/>
                  </a:cxn>
                  <a:cxn ang="0">
                    <a:pos x="2" y="0"/>
                  </a:cxn>
                  <a:cxn ang="0">
                    <a:pos x="2" y="0"/>
                  </a:cxn>
                  <a:cxn ang="0">
                    <a:pos x="2" y="1"/>
                  </a:cxn>
                  <a:cxn ang="0">
                    <a:pos x="2" y="2"/>
                  </a:cxn>
                  <a:cxn ang="0">
                    <a:pos x="2" y="2"/>
                  </a:cxn>
                  <a:cxn ang="0">
                    <a:pos x="2" y="2"/>
                  </a:cxn>
                  <a:cxn ang="0">
                    <a:pos x="1" y="2"/>
                  </a:cxn>
                  <a:cxn ang="0">
                    <a:pos x="1" y="2"/>
                  </a:cxn>
                  <a:cxn ang="0">
                    <a:pos x="1" y="2"/>
                  </a:cxn>
                  <a:cxn ang="0">
                    <a:pos x="1" y="2"/>
                  </a:cxn>
                  <a:cxn ang="0">
                    <a:pos x="1" y="2"/>
                  </a:cxn>
                  <a:cxn ang="0">
                    <a:pos x="1" y="3"/>
                  </a:cxn>
                  <a:cxn ang="0">
                    <a:pos x="0" y="2"/>
                  </a:cxn>
                  <a:cxn ang="0">
                    <a:pos x="0" y="3"/>
                  </a:cxn>
                  <a:cxn ang="0">
                    <a:pos x="0" y="3"/>
                  </a:cxn>
                  <a:cxn ang="0">
                    <a:pos x="0" y="3"/>
                  </a:cxn>
                  <a:cxn ang="0">
                    <a:pos x="0" y="3"/>
                  </a:cxn>
                  <a:cxn ang="0">
                    <a:pos x="0" y="3"/>
                  </a:cxn>
                  <a:cxn ang="0">
                    <a:pos x="0" y="4"/>
                  </a:cxn>
                  <a:cxn ang="0">
                    <a:pos x="0" y="4"/>
                  </a:cxn>
                  <a:cxn ang="0">
                    <a:pos x="0" y="4"/>
                  </a:cxn>
                  <a:cxn ang="0">
                    <a:pos x="0" y="4"/>
                  </a:cxn>
                </a:cxnLst>
                <a:rect l="0" t="0" r="r" b="b"/>
                <a:pathLst>
                  <a:path w="2" h="4">
                    <a:moveTo>
                      <a:pt x="0" y="4"/>
                    </a:moveTo>
                    <a:lnTo>
                      <a:pt x="2" y="3"/>
                    </a:lnTo>
                    <a:lnTo>
                      <a:pt x="2" y="0"/>
                    </a:lnTo>
                    <a:lnTo>
                      <a:pt x="2" y="0"/>
                    </a:lnTo>
                    <a:lnTo>
                      <a:pt x="2" y="0"/>
                    </a:lnTo>
                    <a:lnTo>
                      <a:pt x="2" y="1"/>
                    </a:lnTo>
                    <a:lnTo>
                      <a:pt x="2" y="2"/>
                    </a:lnTo>
                    <a:lnTo>
                      <a:pt x="2" y="2"/>
                    </a:lnTo>
                    <a:lnTo>
                      <a:pt x="2" y="2"/>
                    </a:lnTo>
                    <a:lnTo>
                      <a:pt x="1" y="2"/>
                    </a:lnTo>
                    <a:lnTo>
                      <a:pt x="1" y="2"/>
                    </a:lnTo>
                    <a:lnTo>
                      <a:pt x="1" y="2"/>
                    </a:lnTo>
                    <a:lnTo>
                      <a:pt x="1" y="2"/>
                    </a:lnTo>
                    <a:lnTo>
                      <a:pt x="1" y="2"/>
                    </a:lnTo>
                    <a:lnTo>
                      <a:pt x="1" y="3"/>
                    </a:lnTo>
                    <a:lnTo>
                      <a:pt x="0" y="2"/>
                    </a:lnTo>
                    <a:lnTo>
                      <a:pt x="0" y="3"/>
                    </a:lnTo>
                    <a:lnTo>
                      <a:pt x="0" y="3"/>
                    </a:lnTo>
                    <a:lnTo>
                      <a:pt x="0" y="3"/>
                    </a:lnTo>
                    <a:lnTo>
                      <a:pt x="0" y="3"/>
                    </a:lnTo>
                    <a:lnTo>
                      <a:pt x="0" y="3"/>
                    </a:lnTo>
                    <a:lnTo>
                      <a:pt x="0" y="4"/>
                    </a:lnTo>
                    <a:lnTo>
                      <a:pt x="0" y="4"/>
                    </a:lnTo>
                    <a:lnTo>
                      <a:pt x="0" y="4"/>
                    </a:lnTo>
                    <a:lnTo>
                      <a:pt x="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69" name="Freeform 482"/>
              <p:cNvSpPr>
                <a:spLocks/>
              </p:cNvSpPr>
              <p:nvPr/>
            </p:nvSpPr>
            <p:spPr bwMode="auto">
              <a:xfrm>
                <a:off x="3894" y="3345"/>
                <a:ext cx="1" cy="2"/>
              </a:xfrm>
              <a:custGeom>
                <a:avLst/>
                <a:gdLst/>
                <a:ahLst/>
                <a:cxnLst>
                  <a:cxn ang="0">
                    <a:pos x="1" y="0"/>
                  </a:cxn>
                  <a:cxn ang="0">
                    <a:pos x="1" y="0"/>
                  </a:cxn>
                  <a:cxn ang="0">
                    <a:pos x="1" y="0"/>
                  </a:cxn>
                  <a:cxn ang="0">
                    <a:pos x="0" y="0"/>
                  </a:cxn>
                  <a:cxn ang="0">
                    <a:pos x="0" y="0"/>
                  </a:cxn>
                  <a:cxn ang="0">
                    <a:pos x="0" y="2"/>
                  </a:cxn>
                  <a:cxn ang="0">
                    <a:pos x="0" y="2"/>
                  </a:cxn>
                  <a:cxn ang="0">
                    <a:pos x="0" y="1"/>
                  </a:cxn>
                  <a:cxn ang="0">
                    <a:pos x="1" y="0"/>
                  </a:cxn>
                  <a:cxn ang="0">
                    <a:pos x="1" y="0"/>
                  </a:cxn>
                  <a:cxn ang="0">
                    <a:pos x="1" y="0"/>
                  </a:cxn>
                  <a:cxn ang="0">
                    <a:pos x="0" y="0"/>
                  </a:cxn>
                  <a:cxn ang="0">
                    <a:pos x="0" y="0"/>
                  </a:cxn>
                  <a:cxn ang="0">
                    <a:pos x="1" y="0"/>
                  </a:cxn>
                </a:cxnLst>
                <a:rect l="0" t="0" r="r" b="b"/>
                <a:pathLst>
                  <a:path w="1" h="2">
                    <a:moveTo>
                      <a:pt x="1" y="0"/>
                    </a:moveTo>
                    <a:lnTo>
                      <a:pt x="1" y="0"/>
                    </a:lnTo>
                    <a:lnTo>
                      <a:pt x="1" y="0"/>
                    </a:lnTo>
                    <a:lnTo>
                      <a:pt x="0" y="0"/>
                    </a:lnTo>
                    <a:lnTo>
                      <a:pt x="0" y="0"/>
                    </a:lnTo>
                    <a:lnTo>
                      <a:pt x="0" y="2"/>
                    </a:lnTo>
                    <a:lnTo>
                      <a:pt x="0" y="2"/>
                    </a:lnTo>
                    <a:lnTo>
                      <a:pt x="0" y="1"/>
                    </a:lnTo>
                    <a:lnTo>
                      <a:pt x="1" y="0"/>
                    </a:lnTo>
                    <a:lnTo>
                      <a:pt x="1" y="0"/>
                    </a:lnTo>
                    <a:lnTo>
                      <a:pt x="1" y="0"/>
                    </a:lnTo>
                    <a:lnTo>
                      <a:pt x="0" y="0"/>
                    </a:lnTo>
                    <a:lnTo>
                      <a:pt x="0"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0" name="Freeform 483"/>
              <p:cNvSpPr>
                <a:spLocks/>
              </p:cNvSpPr>
              <p:nvPr/>
            </p:nvSpPr>
            <p:spPr bwMode="auto">
              <a:xfrm>
                <a:off x="3889" y="3340"/>
                <a:ext cx="6" cy="7"/>
              </a:xfrm>
              <a:custGeom>
                <a:avLst/>
                <a:gdLst/>
                <a:ahLst/>
                <a:cxnLst>
                  <a:cxn ang="0">
                    <a:pos x="6" y="3"/>
                  </a:cxn>
                  <a:cxn ang="0">
                    <a:pos x="6" y="2"/>
                  </a:cxn>
                  <a:cxn ang="0">
                    <a:pos x="6" y="2"/>
                  </a:cxn>
                  <a:cxn ang="0">
                    <a:pos x="6" y="1"/>
                  </a:cxn>
                  <a:cxn ang="0">
                    <a:pos x="5" y="1"/>
                  </a:cxn>
                  <a:cxn ang="0">
                    <a:pos x="5" y="1"/>
                  </a:cxn>
                  <a:cxn ang="0">
                    <a:pos x="5" y="0"/>
                  </a:cxn>
                  <a:cxn ang="0">
                    <a:pos x="5" y="0"/>
                  </a:cxn>
                  <a:cxn ang="0">
                    <a:pos x="5" y="0"/>
                  </a:cxn>
                  <a:cxn ang="0">
                    <a:pos x="5" y="0"/>
                  </a:cxn>
                  <a:cxn ang="0">
                    <a:pos x="4" y="0"/>
                  </a:cxn>
                  <a:cxn ang="0">
                    <a:pos x="3" y="4"/>
                  </a:cxn>
                  <a:cxn ang="0">
                    <a:pos x="3" y="4"/>
                  </a:cxn>
                  <a:cxn ang="0">
                    <a:pos x="2" y="4"/>
                  </a:cxn>
                  <a:cxn ang="0">
                    <a:pos x="2" y="4"/>
                  </a:cxn>
                  <a:cxn ang="0">
                    <a:pos x="2" y="4"/>
                  </a:cxn>
                  <a:cxn ang="0">
                    <a:pos x="3" y="3"/>
                  </a:cxn>
                  <a:cxn ang="0">
                    <a:pos x="3" y="1"/>
                  </a:cxn>
                  <a:cxn ang="0">
                    <a:pos x="3" y="0"/>
                  </a:cxn>
                  <a:cxn ang="0">
                    <a:pos x="3" y="0"/>
                  </a:cxn>
                  <a:cxn ang="0">
                    <a:pos x="3" y="1"/>
                  </a:cxn>
                  <a:cxn ang="0">
                    <a:pos x="3" y="2"/>
                  </a:cxn>
                  <a:cxn ang="0">
                    <a:pos x="2" y="3"/>
                  </a:cxn>
                  <a:cxn ang="0">
                    <a:pos x="2" y="4"/>
                  </a:cxn>
                  <a:cxn ang="0">
                    <a:pos x="0" y="7"/>
                  </a:cxn>
                  <a:cxn ang="0">
                    <a:pos x="0" y="7"/>
                  </a:cxn>
                  <a:cxn ang="0">
                    <a:pos x="1" y="7"/>
                  </a:cxn>
                  <a:cxn ang="0">
                    <a:pos x="1" y="7"/>
                  </a:cxn>
                  <a:cxn ang="0">
                    <a:pos x="1" y="7"/>
                  </a:cxn>
                  <a:cxn ang="0">
                    <a:pos x="3" y="4"/>
                  </a:cxn>
                  <a:cxn ang="0">
                    <a:pos x="3" y="4"/>
                  </a:cxn>
                  <a:cxn ang="0">
                    <a:pos x="2" y="7"/>
                  </a:cxn>
                  <a:cxn ang="0">
                    <a:pos x="2" y="7"/>
                  </a:cxn>
                  <a:cxn ang="0">
                    <a:pos x="3" y="7"/>
                  </a:cxn>
                  <a:cxn ang="0">
                    <a:pos x="3" y="7"/>
                  </a:cxn>
                  <a:cxn ang="0">
                    <a:pos x="5" y="4"/>
                  </a:cxn>
                  <a:cxn ang="0">
                    <a:pos x="5" y="4"/>
                  </a:cxn>
                  <a:cxn ang="0">
                    <a:pos x="5" y="4"/>
                  </a:cxn>
                  <a:cxn ang="0">
                    <a:pos x="5" y="4"/>
                  </a:cxn>
                  <a:cxn ang="0">
                    <a:pos x="5" y="4"/>
                  </a:cxn>
                  <a:cxn ang="0">
                    <a:pos x="5" y="2"/>
                  </a:cxn>
                  <a:cxn ang="0">
                    <a:pos x="5" y="2"/>
                  </a:cxn>
                  <a:cxn ang="0">
                    <a:pos x="5" y="2"/>
                  </a:cxn>
                  <a:cxn ang="0">
                    <a:pos x="5" y="6"/>
                  </a:cxn>
                  <a:cxn ang="0">
                    <a:pos x="5" y="7"/>
                  </a:cxn>
                  <a:cxn ang="0">
                    <a:pos x="5" y="6"/>
                  </a:cxn>
                  <a:cxn ang="0">
                    <a:pos x="6" y="3"/>
                  </a:cxn>
                </a:cxnLst>
                <a:rect l="0" t="0" r="r" b="b"/>
                <a:pathLst>
                  <a:path w="6" h="7">
                    <a:moveTo>
                      <a:pt x="6" y="3"/>
                    </a:moveTo>
                    <a:lnTo>
                      <a:pt x="6" y="3"/>
                    </a:lnTo>
                    <a:lnTo>
                      <a:pt x="6" y="3"/>
                    </a:lnTo>
                    <a:lnTo>
                      <a:pt x="6" y="2"/>
                    </a:lnTo>
                    <a:lnTo>
                      <a:pt x="6" y="2"/>
                    </a:lnTo>
                    <a:lnTo>
                      <a:pt x="6" y="2"/>
                    </a:lnTo>
                    <a:lnTo>
                      <a:pt x="6" y="2"/>
                    </a:lnTo>
                    <a:lnTo>
                      <a:pt x="6" y="1"/>
                    </a:lnTo>
                    <a:lnTo>
                      <a:pt x="6" y="1"/>
                    </a:lnTo>
                    <a:lnTo>
                      <a:pt x="5" y="1"/>
                    </a:lnTo>
                    <a:lnTo>
                      <a:pt x="5" y="1"/>
                    </a:lnTo>
                    <a:lnTo>
                      <a:pt x="5" y="1"/>
                    </a:lnTo>
                    <a:lnTo>
                      <a:pt x="5" y="1"/>
                    </a:lnTo>
                    <a:lnTo>
                      <a:pt x="5" y="0"/>
                    </a:lnTo>
                    <a:lnTo>
                      <a:pt x="5" y="0"/>
                    </a:lnTo>
                    <a:lnTo>
                      <a:pt x="5" y="0"/>
                    </a:lnTo>
                    <a:lnTo>
                      <a:pt x="5" y="0"/>
                    </a:lnTo>
                    <a:lnTo>
                      <a:pt x="5" y="0"/>
                    </a:lnTo>
                    <a:lnTo>
                      <a:pt x="4" y="0"/>
                    </a:lnTo>
                    <a:lnTo>
                      <a:pt x="5" y="0"/>
                    </a:lnTo>
                    <a:lnTo>
                      <a:pt x="4" y="0"/>
                    </a:lnTo>
                    <a:lnTo>
                      <a:pt x="4" y="0"/>
                    </a:lnTo>
                    <a:lnTo>
                      <a:pt x="3" y="4"/>
                    </a:lnTo>
                    <a:lnTo>
                      <a:pt x="3" y="4"/>
                    </a:lnTo>
                    <a:lnTo>
                      <a:pt x="3" y="4"/>
                    </a:lnTo>
                    <a:lnTo>
                      <a:pt x="3" y="4"/>
                    </a:lnTo>
                    <a:lnTo>
                      <a:pt x="3" y="4"/>
                    </a:lnTo>
                    <a:lnTo>
                      <a:pt x="2" y="4"/>
                    </a:lnTo>
                    <a:lnTo>
                      <a:pt x="2" y="4"/>
                    </a:lnTo>
                    <a:lnTo>
                      <a:pt x="2" y="4"/>
                    </a:lnTo>
                    <a:lnTo>
                      <a:pt x="2" y="4"/>
                    </a:lnTo>
                    <a:lnTo>
                      <a:pt x="2" y="4"/>
                    </a:lnTo>
                    <a:lnTo>
                      <a:pt x="2" y="4"/>
                    </a:lnTo>
                    <a:lnTo>
                      <a:pt x="3" y="3"/>
                    </a:lnTo>
                    <a:lnTo>
                      <a:pt x="3" y="2"/>
                    </a:lnTo>
                    <a:lnTo>
                      <a:pt x="3" y="1"/>
                    </a:lnTo>
                    <a:lnTo>
                      <a:pt x="3" y="1"/>
                    </a:lnTo>
                    <a:lnTo>
                      <a:pt x="3" y="0"/>
                    </a:lnTo>
                    <a:lnTo>
                      <a:pt x="3" y="0"/>
                    </a:lnTo>
                    <a:lnTo>
                      <a:pt x="3" y="0"/>
                    </a:lnTo>
                    <a:lnTo>
                      <a:pt x="3" y="0"/>
                    </a:lnTo>
                    <a:lnTo>
                      <a:pt x="3" y="1"/>
                    </a:lnTo>
                    <a:lnTo>
                      <a:pt x="3" y="2"/>
                    </a:lnTo>
                    <a:lnTo>
                      <a:pt x="3" y="2"/>
                    </a:lnTo>
                    <a:lnTo>
                      <a:pt x="3" y="3"/>
                    </a:lnTo>
                    <a:lnTo>
                      <a:pt x="2" y="3"/>
                    </a:lnTo>
                    <a:lnTo>
                      <a:pt x="2" y="4"/>
                    </a:lnTo>
                    <a:lnTo>
                      <a:pt x="2" y="4"/>
                    </a:lnTo>
                    <a:lnTo>
                      <a:pt x="0" y="6"/>
                    </a:lnTo>
                    <a:lnTo>
                      <a:pt x="0" y="7"/>
                    </a:lnTo>
                    <a:lnTo>
                      <a:pt x="0" y="7"/>
                    </a:lnTo>
                    <a:lnTo>
                      <a:pt x="0" y="7"/>
                    </a:lnTo>
                    <a:lnTo>
                      <a:pt x="0" y="7"/>
                    </a:lnTo>
                    <a:lnTo>
                      <a:pt x="1" y="7"/>
                    </a:lnTo>
                    <a:lnTo>
                      <a:pt x="1" y="7"/>
                    </a:lnTo>
                    <a:lnTo>
                      <a:pt x="1" y="7"/>
                    </a:lnTo>
                    <a:lnTo>
                      <a:pt x="1" y="7"/>
                    </a:lnTo>
                    <a:lnTo>
                      <a:pt x="1" y="7"/>
                    </a:lnTo>
                    <a:lnTo>
                      <a:pt x="3" y="4"/>
                    </a:lnTo>
                    <a:lnTo>
                      <a:pt x="3" y="4"/>
                    </a:lnTo>
                    <a:lnTo>
                      <a:pt x="3" y="4"/>
                    </a:lnTo>
                    <a:lnTo>
                      <a:pt x="3" y="4"/>
                    </a:lnTo>
                    <a:lnTo>
                      <a:pt x="2" y="7"/>
                    </a:lnTo>
                    <a:lnTo>
                      <a:pt x="2" y="7"/>
                    </a:lnTo>
                    <a:lnTo>
                      <a:pt x="2" y="7"/>
                    </a:lnTo>
                    <a:lnTo>
                      <a:pt x="2" y="7"/>
                    </a:lnTo>
                    <a:lnTo>
                      <a:pt x="2" y="7"/>
                    </a:lnTo>
                    <a:lnTo>
                      <a:pt x="3" y="7"/>
                    </a:lnTo>
                    <a:lnTo>
                      <a:pt x="3" y="7"/>
                    </a:lnTo>
                    <a:lnTo>
                      <a:pt x="3" y="7"/>
                    </a:lnTo>
                    <a:lnTo>
                      <a:pt x="3" y="7"/>
                    </a:lnTo>
                    <a:lnTo>
                      <a:pt x="5" y="4"/>
                    </a:lnTo>
                    <a:lnTo>
                      <a:pt x="5" y="4"/>
                    </a:lnTo>
                    <a:lnTo>
                      <a:pt x="5" y="4"/>
                    </a:lnTo>
                    <a:lnTo>
                      <a:pt x="4" y="7"/>
                    </a:lnTo>
                    <a:lnTo>
                      <a:pt x="5" y="4"/>
                    </a:lnTo>
                    <a:lnTo>
                      <a:pt x="5" y="4"/>
                    </a:lnTo>
                    <a:lnTo>
                      <a:pt x="5" y="4"/>
                    </a:lnTo>
                    <a:lnTo>
                      <a:pt x="5" y="4"/>
                    </a:lnTo>
                    <a:lnTo>
                      <a:pt x="5" y="4"/>
                    </a:lnTo>
                    <a:lnTo>
                      <a:pt x="5" y="2"/>
                    </a:lnTo>
                    <a:lnTo>
                      <a:pt x="5" y="2"/>
                    </a:lnTo>
                    <a:lnTo>
                      <a:pt x="5" y="2"/>
                    </a:lnTo>
                    <a:lnTo>
                      <a:pt x="5" y="2"/>
                    </a:lnTo>
                    <a:lnTo>
                      <a:pt x="5" y="2"/>
                    </a:lnTo>
                    <a:lnTo>
                      <a:pt x="5" y="2"/>
                    </a:lnTo>
                    <a:lnTo>
                      <a:pt x="6" y="2"/>
                    </a:lnTo>
                    <a:lnTo>
                      <a:pt x="5" y="6"/>
                    </a:lnTo>
                    <a:lnTo>
                      <a:pt x="5" y="7"/>
                    </a:lnTo>
                    <a:lnTo>
                      <a:pt x="5" y="7"/>
                    </a:lnTo>
                    <a:lnTo>
                      <a:pt x="5" y="7"/>
                    </a:lnTo>
                    <a:lnTo>
                      <a:pt x="5" y="6"/>
                    </a:lnTo>
                    <a:lnTo>
                      <a:pt x="6" y="3"/>
                    </a:lnTo>
                    <a:lnTo>
                      <a:pt x="6" y="3"/>
                    </a:lnTo>
                    <a:lnTo>
                      <a:pt x="6"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1" name="Freeform 484"/>
              <p:cNvSpPr>
                <a:spLocks/>
              </p:cNvSpPr>
              <p:nvPr/>
            </p:nvSpPr>
            <p:spPr bwMode="auto">
              <a:xfrm>
                <a:off x="5128" y="3635"/>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2" name="Freeform 485"/>
              <p:cNvSpPr>
                <a:spLocks/>
              </p:cNvSpPr>
              <p:nvPr/>
            </p:nvSpPr>
            <p:spPr bwMode="auto">
              <a:xfrm>
                <a:off x="5125" y="3606"/>
                <a:ext cx="1" cy="1"/>
              </a:xfrm>
              <a:custGeom>
                <a:avLst/>
                <a:gdLst/>
                <a:ahLst/>
                <a:cxnLst>
                  <a:cxn ang="0">
                    <a:pos x="1" y="0"/>
                  </a:cxn>
                  <a:cxn ang="0">
                    <a:pos x="0" y="0"/>
                  </a:cxn>
                  <a:cxn ang="0">
                    <a:pos x="0" y="0"/>
                  </a:cxn>
                  <a:cxn ang="0">
                    <a:pos x="0" y="0"/>
                  </a:cxn>
                  <a:cxn ang="0">
                    <a:pos x="1" y="0"/>
                  </a:cxn>
                  <a:cxn ang="0">
                    <a:pos x="1" y="0"/>
                  </a:cxn>
                </a:cxnLst>
                <a:rect l="0" t="0" r="r" b="b"/>
                <a:pathLst>
                  <a:path w="1">
                    <a:moveTo>
                      <a:pt x="1" y="0"/>
                    </a:moveTo>
                    <a:lnTo>
                      <a:pt x="0" y="0"/>
                    </a:lnTo>
                    <a:lnTo>
                      <a:pt x="0" y="0"/>
                    </a:lnTo>
                    <a:lnTo>
                      <a:pt x="0"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3" name="Freeform 486"/>
              <p:cNvSpPr>
                <a:spLocks/>
              </p:cNvSpPr>
              <p:nvPr/>
            </p:nvSpPr>
            <p:spPr bwMode="auto">
              <a:xfrm>
                <a:off x="5127" y="3446"/>
                <a:ext cx="5" cy="5"/>
              </a:xfrm>
              <a:custGeom>
                <a:avLst/>
                <a:gdLst/>
                <a:ahLst/>
                <a:cxnLst>
                  <a:cxn ang="0">
                    <a:pos x="4" y="0"/>
                  </a:cxn>
                  <a:cxn ang="0">
                    <a:pos x="4" y="0"/>
                  </a:cxn>
                  <a:cxn ang="0">
                    <a:pos x="3" y="0"/>
                  </a:cxn>
                  <a:cxn ang="0">
                    <a:pos x="3" y="1"/>
                  </a:cxn>
                  <a:cxn ang="0">
                    <a:pos x="0" y="4"/>
                  </a:cxn>
                  <a:cxn ang="0">
                    <a:pos x="1" y="5"/>
                  </a:cxn>
                  <a:cxn ang="0">
                    <a:pos x="5" y="0"/>
                  </a:cxn>
                  <a:cxn ang="0">
                    <a:pos x="5" y="0"/>
                  </a:cxn>
                  <a:cxn ang="0">
                    <a:pos x="4" y="0"/>
                  </a:cxn>
                </a:cxnLst>
                <a:rect l="0" t="0" r="r" b="b"/>
                <a:pathLst>
                  <a:path w="5" h="5">
                    <a:moveTo>
                      <a:pt x="4" y="0"/>
                    </a:moveTo>
                    <a:lnTo>
                      <a:pt x="4" y="0"/>
                    </a:lnTo>
                    <a:lnTo>
                      <a:pt x="3" y="0"/>
                    </a:lnTo>
                    <a:lnTo>
                      <a:pt x="3" y="1"/>
                    </a:lnTo>
                    <a:lnTo>
                      <a:pt x="0" y="4"/>
                    </a:lnTo>
                    <a:lnTo>
                      <a:pt x="1" y="5"/>
                    </a:lnTo>
                    <a:lnTo>
                      <a:pt x="5" y="0"/>
                    </a:lnTo>
                    <a:lnTo>
                      <a:pt x="5" y="0"/>
                    </a:lnTo>
                    <a:lnTo>
                      <a:pt x="4"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4" name="Freeform 487"/>
              <p:cNvSpPr>
                <a:spLocks/>
              </p:cNvSpPr>
              <p:nvPr/>
            </p:nvSpPr>
            <p:spPr bwMode="auto">
              <a:xfrm>
                <a:off x="5128" y="3617"/>
                <a:ext cx="1" cy="1"/>
              </a:xfrm>
              <a:custGeom>
                <a:avLst/>
                <a:gdLst/>
                <a:ahLst/>
                <a:cxnLst>
                  <a:cxn ang="0">
                    <a:pos x="0" y="0"/>
                  </a:cxn>
                  <a:cxn ang="0">
                    <a:pos x="1" y="0"/>
                  </a:cxn>
                  <a:cxn ang="0">
                    <a:pos x="1" y="0"/>
                  </a:cxn>
                  <a:cxn ang="0">
                    <a:pos x="0" y="0"/>
                  </a:cxn>
                  <a:cxn ang="0">
                    <a:pos x="0" y="0"/>
                  </a:cxn>
                  <a:cxn ang="0">
                    <a:pos x="0" y="0"/>
                  </a:cxn>
                </a:cxnLst>
                <a:rect l="0" t="0" r="r" b="b"/>
                <a:pathLst>
                  <a:path w="1">
                    <a:moveTo>
                      <a:pt x="0" y="0"/>
                    </a:moveTo>
                    <a:lnTo>
                      <a:pt x="1" y="0"/>
                    </a:lnTo>
                    <a:lnTo>
                      <a:pt x="1"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5" name="Freeform 488"/>
              <p:cNvSpPr>
                <a:spLocks/>
              </p:cNvSpPr>
              <p:nvPr/>
            </p:nvSpPr>
            <p:spPr bwMode="auto">
              <a:xfrm>
                <a:off x="5247" y="3357"/>
                <a:ext cx="1" cy="1"/>
              </a:xfrm>
              <a:custGeom>
                <a:avLst/>
                <a:gdLst/>
                <a:ahLst/>
                <a:cxnLst>
                  <a:cxn ang="0">
                    <a:pos x="0" y="0"/>
                  </a:cxn>
                  <a:cxn ang="0">
                    <a:pos x="1" y="1"/>
                  </a:cxn>
                  <a:cxn ang="0">
                    <a:pos x="1" y="1"/>
                  </a:cxn>
                  <a:cxn ang="0">
                    <a:pos x="0" y="0"/>
                  </a:cxn>
                  <a:cxn ang="0">
                    <a:pos x="0" y="0"/>
                  </a:cxn>
                </a:cxnLst>
                <a:rect l="0" t="0" r="r" b="b"/>
                <a:pathLst>
                  <a:path w="1" h="1">
                    <a:moveTo>
                      <a:pt x="0" y="0"/>
                    </a:moveTo>
                    <a:lnTo>
                      <a:pt x="1" y="1"/>
                    </a:lnTo>
                    <a:lnTo>
                      <a:pt x="1" y="1"/>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6" name="Freeform 489"/>
              <p:cNvSpPr>
                <a:spLocks/>
              </p:cNvSpPr>
              <p:nvPr/>
            </p:nvSpPr>
            <p:spPr bwMode="auto">
              <a:xfrm>
                <a:off x="3912" y="3578"/>
                <a:ext cx="3" cy="3"/>
              </a:xfrm>
              <a:custGeom>
                <a:avLst/>
                <a:gdLst/>
                <a:ahLst/>
                <a:cxnLst>
                  <a:cxn ang="0">
                    <a:pos x="2" y="2"/>
                  </a:cxn>
                  <a:cxn ang="0">
                    <a:pos x="2" y="3"/>
                  </a:cxn>
                  <a:cxn ang="0">
                    <a:pos x="3" y="3"/>
                  </a:cxn>
                  <a:cxn ang="0">
                    <a:pos x="3" y="3"/>
                  </a:cxn>
                  <a:cxn ang="0">
                    <a:pos x="3" y="2"/>
                  </a:cxn>
                  <a:cxn ang="0">
                    <a:pos x="3" y="2"/>
                  </a:cxn>
                  <a:cxn ang="0">
                    <a:pos x="0" y="0"/>
                  </a:cxn>
                  <a:cxn ang="0">
                    <a:pos x="0" y="0"/>
                  </a:cxn>
                  <a:cxn ang="0">
                    <a:pos x="2" y="2"/>
                  </a:cxn>
                </a:cxnLst>
                <a:rect l="0" t="0" r="r" b="b"/>
                <a:pathLst>
                  <a:path w="3" h="3">
                    <a:moveTo>
                      <a:pt x="2" y="2"/>
                    </a:moveTo>
                    <a:lnTo>
                      <a:pt x="2" y="3"/>
                    </a:lnTo>
                    <a:lnTo>
                      <a:pt x="3" y="3"/>
                    </a:lnTo>
                    <a:lnTo>
                      <a:pt x="3" y="3"/>
                    </a:lnTo>
                    <a:lnTo>
                      <a:pt x="3" y="2"/>
                    </a:lnTo>
                    <a:lnTo>
                      <a:pt x="3" y="2"/>
                    </a:lnTo>
                    <a:lnTo>
                      <a:pt x="0" y="0"/>
                    </a:lnTo>
                    <a:lnTo>
                      <a:pt x="0" y="0"/>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7" name="Freeform 490"/>
              <p:cNvSpPr>
                <a:spLocks/>
              </p:cNvSpPr>
              <p:nvPr/>
            </p:nvSpPr>
            <p:spPr bwMode="auto">
              <a:xfrm>
                <a:off x="3910" y="3512"/>
                <a:ext cx="2" cy="1"/>
              </a:xfrm>
              <a:custGeom>
                <a:avLst/>
                <a:gdLst/>
                <a:ahLst/>
                <a:cxnLst>
                  <a:cxn ang="0">
                    <a:pos x="2" y="0"/>
                  </a:cxn>
                  <a:cxn ang="0">
                    <a:pos x="2" y="0"/>
                  </a:cxn>
                  <a:cxn ang="0">
                    <a:pos x="0" y="1"/>
                  </a:cxn>
                  <a:cxn ang="0">
                    <a:pos x="0" y="1"/>
                  </a:cxn>
                  <a:cxn ang="0">
                    <a:pos x="2" y="0"/>
                  </a:cxn>
                </a:cxnLst>
                <a:rect l="0" t="0" r="r" b="b"/>
                <a:pathLst>
                  <a:path w="2" h="1">
                    <a:moveTo>
                      <a:pt x="2" y="0"/>
                    </a:moveTo>
                    <a:lnTo>
                      <a:pt x="2" y="0"/>
                    </a:lnTo>
                    <a:lnTo>
                      <a:pt x="0" y="1"/>
                    </a:lnTo>
                    <a:lnTo>
                      <a:pt x="0"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8" name="Freeform 491"/>
              <p:cNvSpPr>
                <a:spLocks/>
              </p:cNvSpPr>
              <p:nvPr/>
            </p:nvSpPr>
            <p:spPr bwMode="auto">
              <a:xfrm>
                <a:off x="3912" y="3506"/>
                <a:ext cx="2" cy="5"/>
              </a:xfrm>
              <a:custGeom>
                <a:avLst/>
                <a:gdLst/>
                <a:ahLst/>
                <a:cxnLst>
                  <a:cxn ang="0">
                    <a:pos x="0" y="5"/>
                  </a:cxn>
                  <a:cxn ang="0">
                    <a:pos x="0" y="5"/>
                  </a:cxn>
                  <a:cxn ang="0">
                    <a:pos x="2" y="5"/>
                  </a:cxn>
                  <a:cxn ang="0">
                    <a:pos x="2" y="3"/>
                  </a:cxn>
                  <a:cxn ang="0">
                    <a:pos x="1" y="0"/>
                  </a:cxn>
                  <a:cxn ang="0">
                    <a:pos x="0" y="0"/>
                  </a:cxn>
                  <a:cxn ang="0">
                    <a:pos x="2" y="3"/>
                  </a:cxn>
                  <a:cxn ang="0">
                    <a:pos x="1" y="5"/>
                  </a:cxn>
                  <a:cxn ang="0">
                    <a:pos x="0" y="5"/>
                  </a:cxn>
                </a:cxnLst>
                <a:rect l="0" t="0" r="r" b="b"/>
                <a:pathLst>
                  <a:path w="2" h="5">
                    <a:moveTo>
                      <a:pt x="0" y="5"/>
                    </a:moveTo>
                    <a:lnTo>
                      <a:pt x="0" y="5"/>
                    </a:lnTo>
                    <a:lnTo>
                      <a:pt x="2" y="5"/>
                    </a:lnTo>
                    <a:lnTo>
                      <a:pt x="2" y="3"/>
                    </a:lnTo>
                    <a:lnTo>
                      <a:pt x="1" y="0"/>
                    </a:lnTo>
                    <a:lnTo>
                      <a:pt x="0" y="0"/>
                    </a:lnTo>
                    <a:lnTo>
                      <a:pt x="2" y="3"/>
                    </a:lnTo>
                    <a:lnTo>
                      <a:pt x="1" y="5"/>
                    </a:lnTo>
                    <a:lnTo>
                      <a:pt x="0"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79" name="Freeform 492"/>
              <p:cNvSpPr>
                <a:spLocks/>
              </p:cNvSpPr>
              <p:nvPr/>
            </p:nvSpPr>
            <p:spPr bwMode="auto">
              <a:xfrm>
                <a:off x="3916" y="3586"/>
                <a:ext cx="1" cy="3"/>
              </a:xfrm>
              <a:custGeom>
                <a:avLst/>
                <a:gdLst/>
                <a:ahLst/>
                <a:cxnLst>
                  <a:cxn ang="0">
                    <a:pos x="1" y="2"/>
                  </a:cxn>
                  <a:cxn ang="0">
                    <a:pos x="1" y="3"/>
                  </a:cxn>
                  <a:cxn ang="0">
                    <a:pos x="1" y="2"/>
                  </a:cxn>
                  <a:cxn ang="0">
                    <a:pos x="1" y="2"/>
                  </a:cxn>
                  <a:cxn ang="0">
                    <a:pos x="0" y="2"/>
                  </a:cxn>
                  <a:cxn ang="0">
                    <a:pos x="0" y="0"/>
                  </a:cxn>
                  <a:cxn ang="0">
                    <a:pos x="0" y="2"/>
                  </a:cxn>
                  <a:cxn ang="0">
                    <a:pos x="1" y="2"/>
                  </a:cxn>
                </a:cxnLst>
                <a:rect l="0" t="0" r="r" b="b"/>
                <a:pathLst>
                  <a:path w="1" h="3">
                    <a:moveTo>
                      <a:pt x="1" y="2"/>
                    </a:moveTo>
                    <a:lnTo>
                      <a:pt x="1" y="3"/>
                    </a:lnTo>
                    <a:lnTo>
                      <a:pt x="1" y="2"/>
                    </a:lnTo>
                    <a:lnTo>
                      <a:pt x="1" y="2"/>
                    </a:lnTo>
                    <a:lnTo>
                      <a:pt x="0" y="2"/>
                    </a:lnTo>
                    <a:lnTo>
                      <a:pt x="0" y="0"/>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0" name="Rectangle 493"/>
              <p:cNvSpPr>
                <a:spLocks noChangeArrowheads="1"/>
              </p:cNvSpPr>
              <p:nvPr/>
            </p:nvSpPr>
            <p:spPr bwMode="auto">
              <a:xfrm>
                <a:off x="3916" y="3585"/>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881" name="Freeform 494"/>
              <p:cNvSpPr>
                <a:spLocks/>
              </p:cNvSpPr>
              <p:nvPr/>
            </p:nvSpPr>
            <p:spPr bwMode="auto">
              <a:xfrm>
                <a:off x="3898" y="3575"/>
                <a:ext cx="3" cy="5"/>
              </a:xfrm>
              <a:custGeom>
                <a:avLst/>
                <a:gdLst/>
                <a:ahLst/>
                <a:cxnLst>
                  <a:cxn ang="0">
                    <a:pos x="2" y="1"/>
                  </a:cxn>
                  <a:cxn ang="0">
                    <a:pos x="2" y="1"/>
                  </a:cxn>
                  <a:cxn ang="0">
                    <a:pos x="1" y="0"/>
                  </a:cxn>
                  <a:cxn ang="0">
                    <a:pos x="0" y="0"/>
                  </a:cxn>
                  <a:cxn ang="0">
                    <a:pos x="1" y="1"/>
                  </a:cxn>
                  <a:cxn ang="0">
                    <a:pos x="0" y="3"/>
                  </a:cxn>
                  <a:cxn ang="0">
                    <a:pos x="0" y="4"/>
                  </a:cxn>
                  <a:cxn ang="0">
                    <a:pos x="1" y="5"/>
                  </a:cxn>
                  <a:cxn ang="0">
                    <a:pos x="2" y="5"/>
                  </a:cxn>
                  <a:cxn ang="0">
                    <a:pos x="3" y="5"/>
                  </a:cxn>
                  <a:cxn ang="0">
                    <a:pos x="3" y="5"/>
                  </a:cxn>
                  <a:cxn ang="0">
                    <a:pos x="3" y="5"/>
                  </a:cxn>
                  <a:cxn ang="0">
                    <a:pos x="3" y="3"/>
                  </a:cxn>
                  <a:cxn ang="0">
                    <a:pos x="2" y="2"/>
                  </a:cxn>
                  <a:cxn ang="0">
                    <a:pos x="2" y="1"/>
                  </a:cxn>
                </a:cxnLst>
                <a:rect l="0" t="0" r="r" b="b"/>
                <a:pathLst>
                  <a:path w="3" h="5">
                    <a:moveTo>
                      <a:pt x="2" y="1"/>
                    </a:moveTo>
                    <a:lnTo>
                      <a:pt x="2" y="1"/>
                    </a:lnTo>
                    <a:lnTo>
                      <a:pt x="1" y="0"/>
                    </a:lnTo>
                    <a:lnTo>
                      <a:pt x="0" y="0"/>
                    </a:lnTo>
                    <a:lnTo>
                      <a:pt x="1" y="1"/>
                    </a:lnTo>
                    <a:lnTo>
                      <a:pt x="0" y="3"/>
                    </a:lnTo>
                    <a:lnTo>
                      <a:pt x="0" y="4"/>
                    </a:lnTo>
                    <a:lnTo>
                      <a:pt x="1" y="5"/>
                    </a:lnTo>
                    <a:lnTo>
                      <a:pt x="2" y="5"/>
                    </a:lnTo>
                    <a:lnTo>
                      <a:pt x="3" y="5"/>
                    </a:lnTo>
                    <a:lnTo>
                      <a:pt x="3" y="5"/>
                    </a:lnTo>
                    <a:lnTo>
                      <a:pt x="3" y="5"/>
                    </a:lnTo>
                    <a:lnTo>
                      <a:pt x="3" y="3"/>
                    </a:lnTo>
                    <a:lnTo>
                      <a:pt x="2" y="2"/>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2" name="Freeform 495"/>
              <p:cNvSpPr>
                <a:spLocks/>
              </p:cNvSpPr>
              <p:nvPr/>
            </p:nvSpPr>
            <p:spPr bwMode="auto">
              <a:xfrm>
                <a:off x="3904" y="3567"/>
                <a:ext cx="1" cy="4"/>
              </a:xfrm>
              <a:custGeom>
                <a:avLst/>
                <a:gdLst/>
                <a:ahLst/>
                <a:cxnLst>
                  <a:cxn ang="0">
                    <a:pos x="0" y="2"/>
                  </a:cxn>
                  <a:cxn ang="0">
                    <a:pos x="1" y="4"/>
                  </a:cxn>
                  <a:cxn ang="0">
                    <a:pos x="1" y="1"/>
                  </a:cxn>
                  <a:cxn ang="0">
                    <a:pos x="1" y="0"/>
                  </a:cxn>
                  <a:cxn ang="0">
                    <a:pos x="1" y="1"/>
                  </a:cxn>
                  <a:cxn ang="0">
                    <a:pos x="1" y="1"/>
                  </a:cxn>
                  <a:cxn ang="0">
                    <a:pos x="1" y="0"/>
                  </a:cxn>
                  <a:cxn ang="0">
                    <a:pos x="1" y="0"/>
                  </a:cxn>
                  <a:cxn ang="0">
                    <a:pos x="0" y="2"/>
                  </a:cxn>
                  <a:cxn ang="0">
                    <a:pos x="0" y="2"/>
                  </a:cxn>
                  <a:cxn ang="0">
                    <a:pos x="0" y="2"/>
                  </a:cxn>
                  <a:cxn ang="0">
                    <a:pos x="0" y="2"/>
                  </a:cxn>
                </a:cxnLst>
                <a:rect l="0" t="0" r="r" b="b"/>
                <a:pathLst>
                  <a:path w="1" h="4">
                    <a:moveTo>
                      <a:pt x="0" y="2"/>
                    </a:moveTo>
                    <a:lnTo>
                      <a:pt x="1" y="4"/>
                    </a:lnTo>
                    <a:lnTo>
                      <a:pt x="1" y="1"/>
                    </a:lnTo>
                    <a:lnTo>
                      <a:pt x="1" y="0"/>
                    </a:lnTo>
                    <a:lnTo>
                      <a:pt x="1" y="1"/>
                    </a:lnTo>
                    <a:lnTo>
                      <a:pt x="1" y="1"/>
                    </a:lnTo>
                    <a:lnTo>
                      <a:pt x="1" y="0"/>
                    </a:lnTo>
                    <a:lnTo>
                      <a:pt x="1" y="0"/>
                    </a:lnTo>
                    <a:lnTo>
                      <a:pt x="0" y="2"/>
                    </a:lnTo>
                    <a:lnTo>
                      <a:pt x="0" y="2"/>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3" name="Freeform 496"/>
              <p:cNvSpPr>
                <a:spLocks/>
              </p:cNvSpPr>
              <p:nvPr/>
            </p:nvSpPr>
            <p:spPr bwMode="auto">
              <a:xfrm>
                <a:off x="3919" y="3581"/>
                <a:ext cx="1" cy="2"/>
              </a:xfrm>
              <a:custGeom>
                <a:avLst/>
                <a:gdLst/>
                <a:ahLst/>
                <a:cxnLst>
                  <a:cxn ang="0">
                    <a:pos x="1" y="0"/>
                  </a:cxn>
                  <a:cxn ang="0">
                    <a:pos x="1" y="0"/>
                  </a:cxn>
                  <a:cxn ang="0">
                    <a:pos x="1" y="1"/>
                  </a:cxn>
                  <a:cxn ang="0">
                    <a:pos x="0" y="2"/>
                  </a:cxn>
                  <a:cxn ang="0">
                    <a:pos x="1" y="1"/>
                  </a:cxn>
                  <a:cxn ang="0">
                    <a:pos x="1" y="0"/>
                  </a:cxn>
                </a:cxnLst>
                <a:rect l="0" t="0" r="r" b="b"/>
                <a:pathLst>
                  <a:path w="1" h="2">
                    <a:moveTo>
                      <a:pt x="1" y="0"/>
                    </a:moveTo>
                    <a:lnTo>
                      <a:pt x="1" y="0"/>
                    </a:lnTo>
                    <a:lnTo>
                      <a:pt x="1" y="1"/>
                    </a:lnTo>
                    <a:lnTo>
                      <a:pt x="0" y="2"/>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4" name="Freeform 497"/>
              <p:cNvSpPr>
                <a:spLocks/>
              </p:cNvSpPr>
              <p:nvPr/>
            </p:nvSpPr>
            <p:spPr bwMode="auto">
              <a:xfrm>
                <a:off x="3903" y="3576"/>
                <a:ext cx="1" cy="1"/>
              </a:xfrm>
              <a:custGeom>
                <a:avLst/>
                <a:gdLst/>
                <a:ahLst/>
                <a:cxnLst>
                  <a:cxn ang="0">
                    <a:pos x="0" y="1"/>
                  </a:cxn>
                  <a:cxn ang="0">
                    <a:pos x="1" y="1"/>
                  </a:cxn>
                  <a:cxn ang="0">
                    <a:pos x="1" y="0"/>
                  </a:cxn>
                  <a:cxn ang="0">
                    <a:pos x="1" y="0"/>
                  </a:cxn>
                  <a:cxn ang="0">
                    <a:pos x="0" y="0"/>
                  </a:cxn>
                  <a:cxn ang="0">
                    <a:pos x="0" y="1"/>
                  </a:cxn>
                </a:cxnLst>
                <a:rect l="0" t="0" r="r" b="b"/>
                <a:pathLst>
                  <a:path w="1" h="1">
                    <a:moveTo>
                      <a:pt x="0" y="1"/>
                    </a:moveTo>
                    <a:lnTo>
                      <a:pt x="1" y="1"/>
                    </a:lnTo>
                    <a:lnTo>
                      <a:pt x="1" y="0"/>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5" name="Freeform 498"/>
              <p:cNvSpPr>
                <a:spLocks/>
              </p:cNvSpPr>
              <p:nvPr/>
            </p:nvSpPr>
            <p:spPr bwMode="auto">
              <a:xfrm>
                <a:off x="3909" y="3575"/>
                <a:ext cx="1" cy="3"/>
              </a:xfrm>
              <a:custGeom>
                <a:avLst/>
                <a:gdLst/>
                <a:ahLst/>
                <a:cxnLst>
                  <a:cxn ang="0">
                    <a:pos x="1" y="3"/>
                  </a:cxn>
                  <a:cxn ang="0">
                    <a:pos x="1" y="1"/>
                  </a:cxn>
                  <a:cxn ang="0">
                    <a:pos x="1" y="0"/>
                  </a:cxn>
                  <a:cxn ang="0">
                    <a:pos x="1" y="0"/>
                  </a:cxn>
                  <a:cxn ang="0">
                    <a:pos x="0" y="2"/>
                  </a:cxn>
                  <a:cxn ang="0">
                    <a:pos x="0" y="2"/>
                  </a:cxn>
                  <a:cxn ang="0">
                    <a:pos x="0" y="2"/>
                  </a:cxn>
                  <a:cxn ang="0">
                    <a:pos x="1" y="3"/>
                  </a:cxn>
                </a:cxnLst>
                <a:rect l="0" t="0" r="r" b="b"/>
                <a:pathLst>
                  <a:path w="1" h="3">
                    <a:moveTo>
                      <a:pt x="1" y="3"/>
                    </a:moveTo>
                    <a:lnTo>
                      <a:pt x="1" y="1"/>
                    </a:lnTo>
                    <a:lnTo>
                      <a:pt x="1" y="0"/>
                    </a:lnTo>
                    <a:lnTo>
                      <a:pt x="1" y="0"/>
                    </a:lnTo>
                    <a:lnTo>
                      <a:pt x="0" y="2"/>
                    </a:lnTo>
                    <a:lnTo>
                      <a:pt x="0" y="2"/>
                    </a:lnTo>
                    <a:lnTo>
                      <a:pt x="0" y="2"/>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6" name="Freeform 499"/>
              <p:cNvSpPr>
                <a:spLocks/>
              </p:cNvSpPr>
              <p:nvPr/>
            </p:nvSpPr>
            <p:spPr bwMode="auto">
              <a:xfrm>
                <a:off x="3940" y="3467"/>
                <a:ext cx="1" cy="2"/>
              </a:xfrm>
              <a:custGeom>
                <a:avLst/>
                <a:gdLst/>
                <a:ahLst/>
                <a:cxnLst>
                  <a:cxn ang="0">
                    <a:pos x="1" y="1"/>
                  </a:cxn>
                  <a:cxn ang="0">
                    <a:pos x="1" y="2"/>
                  </a:cxn>
                  <a:cxn ang="0">
                    <a:pos x="1" y="1"/>
                  </a:cxn>
                  <a:cxn ang="0">
                    <a:pos x="1" y="1"/>
                  </a:cxn>
                  <a:cxn ang="0">
                    <a:pos x="1" y="0"/>
                  </a:cxn>
                  <a:cxn ang="0">
                    <a:pos x="1" y="0"/>
                  </a:cxn>
                  <a:cxn ang="0">
                    <a:pos x="0" y="1"/>
                  </a:cxn>
                  <a:cxn ang="0">
                    <a:pos x="0" y="1"/>
                  </a:cxn>
                  <a:cxn ang="0">
                    <a:pos x="0" y="2"/>
                  </a:cxn>
                  <a:cxn ang="0">
                    <a:pos x="1" y="1"/>
                  </a:cxn>
                  <a:cxn ang="0">
                    <a:pos x="1" y="1"/>
                  </a:cxn>
                </a:cxnLst>
                <a:rect l="0" t="0" r="r" b="b"/>
                <a:pathLst>
                  <a:path w="1" h="2">
                    <a:moveTo>
                      <a:pt x="1" y="1"/>
                    </a:moveTo>
                    <a:lnTo>
                      <a:pt x="1" y="2"/>
                    </a:lnTo>
                    <a:lnTo>
                      <a:pt x="1" y="1"/>
                    </a:lnTo>
                    <a:lnTo>
                      <a:pt x="1" y="1"/>
                    </a:lnTo>
                    <a:lnTo>
                      <a:pt x="1" y="0"/>
                    </a:lnTo>
                    <a:lnTo>
                      <a:pt x="1" y="0"/>
                    </a:lnTo>
                    <a:lnTo>
                      <a:pt x="0" y="1"/>
                    </a:lnTo>
                    <a:lnTo>
                      <a:pt x="0" y="1"/>
                    </a:lnTo>
                    <a:lnTo>
                      <a:pt x="0" y="2"/>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7" name="Freeform 500"/>
              <p:cNvSpPr>
                <a:spLocks/>
              </p:cNvSpPr>
              <p:nvPr/>
            </p:nvSpPr>
            <p:spPr bwMode="auto">
              <a:xfrm>
                <a:off x="3928" y="3606"/>
                <a:ext cx="2" cy="1"/>
              </a:xfrm>
              <a:custGeom>
                <a:avLst/>
                <a:gdLst/>
                <a:ahLst/>
                <a:cxnLst>
                  <a:cxn ang="0">
                    <a:pos x="1" y="0"/>
                  </a:cxn>
                  <a:cxn ang="0">
                    <a:pos x="2" y="0"/>
                  </a:cxn>
                  <a:cxn ang="0">
                    <a:pos x="2" y="0"/>
                  </a:cxn>
                  <a:cxn ang="0">
                    <a:pos x="1" y="0"/>
                  </a:cxn>
                  <a:cxn ang="0">
                    <a:pos x="1" y="0"/>
                  </a:cxn>
                  <a:cxn ang="0">
                    <a:pos x="1" y="0"/>
                  </a:cxn>
                  <a:cxn ang="0">
                    <a:pos x="0" y="0"/>
                  </a:cxn>
                  <a:cxn ang="0">
                    <a:pos x="0" y="0"/>
                  </a:cxn>
                  <a:cxn ang="0">
                    <a:pos x="0" y="0"/>
                  </a:cxn>
                  <a:cxn ang="0">
                    <a:pos x="1" y="0"/>
                  </a:cxn>
                </a:cxnLst>
                <a:rect l="0" t="0" r="r" b="b"/>
                <a:pathLst>
                  <a:path w="2">
                    <a:moveTo>
                      <a:pt x="1" y="0"/>
                    </a:moveTo>
                    <a:lnTo>
                      <a:pt x="2" y="0"/>
                    </a:lnTo>
                    <a:lnTo>
                      <a:pt x="2" y="0"/>
                    </a:lnTo>
                    <a:lnTo>
                      <a:pt x="1" y="0"/>
                    </a:lnTo>
                    <a:lnTo>
                      <a:pt x="1" y="0"/>
                    </a:lnTo>
                    <a:lnTo>
                      <a:pt x="1" y="0"/>
                    </a:lnTo>
                    <a:lnTo>
                      <a:pt x="0" y="0"/>
                    </a:lnTo>
                    <a:lnTo>
                      <a:pt x="0" y="0"/>
                    </a:lnTo>
                    <a:lnTo>
                      <a:pt x="0"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8" name="Freeform 501"/>
              <p:cNvSpPr>
                <a:spLocks/>
              </p:cNvSpPr>
              <p:nvPr/>
            </p:nvSpPr>
            <p:spPr bwMode="auto">
              <a:xfrm>
                <a:off x="3926" y="3612"/>
                <a:ext cx="3" cy="1"/>
              </a:xfrm>
              <a:custGeom>
                <a:avLst/>
                <a:gdLst/>
                <a:ahLst/>
                <a:cxnLst>
                  <a:cxn ang="0">
                    <a:pos x="3" y="1"/>
                  </a:cxn>
                  <a:cxn ang="0">
                    <a:pos x="2" y="1"/>
                  </a:cxn>
                  <a:cxn ang="0">
                    <a:pos x="1" y="0"/>
                  </a:cxn>
                  <a:cxn ang="0">
                    <a:pos x="1" y="0"/>
                  </a:cxn>
                  <a:cxn ang="0">
                    <a:pos x="0" y="1"/>
                  </a:cxn>
                  <a:cxn ang="0">
                    <a:pos x="1" y="1"/>
                  </a:cxn>
                  <a:cxn ang="0">
                    <a:pos x="2" y="1"/>
                  </a:cxn>
                  <a:cxn ang="0">
                    <a:pos x="3" y="1"/>
                  </a:cxn>
                </a:cxnLst>
                <a:rect l="0" t="0" r="r" b="b"/>
                <a:pathLst>
                  <a:path w="3" h="1">
                    <a:moveTo>
                      <a:pt x="3" y="1"/>
                    </a:moveTo>
                    <a:lnTo>
                      <a:pt x="2" y="1"/>
                    </a:lnTo>
                    <a:lnTo>
                      <a:pt x="1" y="0"/>
                    </a:lnTo>
                    <a:lnTo>
                      <a:pt x="1" y="0"/>
                    </a:lnTo>
                    <a:lnTo>
                      <a:pt x="0" y="1"/>
                    </a:lnTo>
                    <a:lnTo>
                      <a:pt x="1" y="1"/>
                    </a:lnTo>
                    <a:lnTo>
                      <a:pt x="2" y="1"/>
                    </a:lnTo>
                    <a:lnTo>
                      <a:pt x="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89" name="Freeform 502"/>
              <p:cNvSpPr>
                <a:spLocks/>
              </p:cNvSpPr>
              <p:nvPr/>
            </p:nvSpPr>
            <p:spPr bwMode="auto">
              <a:xfrm>
                <a:off x="3924" y="3598"/>
                <a:ext cx="3" cy="3"/>
              </a:xfrm>
              <a:custGeom>
                <a:avLst/>
                <a:gdLst/>
                <a:ahLst/>
                <a:cxnLst>
                  <a:cxn ang="0">
                    <a:pos x="1" y="0"/>
                  </a:cxn>
                  <a:cxn ang="0">
                    <a:pos x="0" y="1"/>
                  </a:cxn>
                  <a:cxn ang="0">
                    <a:pos x="0" y="3"/>
                  </a:cxn>
                  <a:cxn ang="0">
                    <a:pos x="3" y="2"/>
                  </a:cxn>
                  <a:cxn ang="0">
                    <a:pos x="3" y="2"/>
                  </a:cxn>
                  <a:cxn ang="0">
                    <a:pos x="3" y="0"/>
                  </a:cxn>
                  <a:cxn ang="0">
                    <a:pos x="3" y="1"/>
                  </a:cxn>
                  <a:cxn ang="0">
                    <a:pos x="1" y="0"/>
                  </a:cxn>
                </a:cxnLst>
                <a:rect l="0" t="0" r="r" b="b"/>
                <a:pathLst>
                  <a:path w="3" h="3">
                    <a:moveTo>
                      <a:pt x="1" y="0"/>
                    </a:moveTo>
                    <a:lnTo>
                      <a:pt x="0" y="1"/>
                    </a:lnTo>
                    <a:lnTo>
                      <a:pt x="0" y="3"/>
                    </a:lnTo>
                    <a:lnTo>
                      <a:pt x="3" y="2"/>
                    </a:lnTo>
                    <a:lnTo>
                      <a:pt x="3" y="2"/>
                    </a:lnTo>
                    <a:lnTo>
                      <a:pt x="3" y="0"/>
                    </a:lnTo>
                    <a:lnTo>
                      <a:pt x="3"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0" name="Freeform 503"/>
              <p:cNvSpPr>
                <a:spLocks/>
              </p:cNvSpPr>
              <p:nvPr/>
            </p:nvSpPr>
            <p:spPr bwMode="auto">
              <a:xfrm>
                <a:off x="3943" y="3468"/>
                <a:ext cx="2" cy="2"/>
              </a:xfrm>
              <a:custGeom>
                <a:avLst/>
                <a:gdLst/>
                <a:ahLst/>
                <a:cxnLst>
                  <a:cxn ang="0">
                    <a:pos x="1" y="2"/>
                  </a:cxn>
                  <a:cxn ang="0">
                    <a:pos x="2" y="1"/>
                  </a:cxn>
                  <a:cxn ang="0">
                    <a:pos x="1" y="0"/>
                  </a:cxn>
                  <a:cxn ang="0">
                    <a:pos x="1" y="1"/>
                  </a:cxn>
                  <a:cxn ang="0">
                    <a:pos x="1" y="1"/>
                  </a:cxn>
                  <a:cxn ang="0">
                    <a:pos x="0" y="1"/>
                  </a:cxn>
                  <a:cxn ang="0">
                    <a:pos x="0" y="1"/>
                  </a:cxn>
                  <a:cxn ang="0">
                    <a:pos x="1" y="2"/>
                  </a:cxn>
                  <a:cxn ang="0">
                    <a:pos x="1" y="2"/>
                  </a:cxn>
                </a:cxnLst>
                <a:rect l="0" t="0" r="r" b="b"/>
                <a:pathLst>
                  <a:path w="2" h="2">
                    <a:moveTo>
                      <a:pt x="1" y="2"/>
                    </a:moveTo>
                    <a:lnTo>
                      <a:pt x="2" y="1"/>
                    </a:lnTo>
                    <a:lnTo>
                      <a:pt x="1" y="0"/>
                    </a:lnTo>
                    <a:lnTo>
                      <a:pt x="1" y="1"/>
                    </a:lnTo>
                    <a:lnTo>
                      <a:pt x="1" y="1"/>
                    </a:lnTo>
                    <a:lnTo>
                      <a:pt x="0" y="1"/>
                    </a:lnTo>
                    <a:lnTo>
                      <a:pt x="0" y="1"/>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1" name="Freeform 504"/>
              <p:cNvSpPr>
                <a:spLocks/>
              </p:cNvSpPr>
              <p:nvPr/>
            </p:nvSpPr>
            <p:spPr bwMode="auto">
              <a:xfrm>
                <a:off x="3920" y="3589"/>
                <a:ext cx="3" cy="4"/>
              </a:xfrm>
              <a:custGeom>
                <a:avLst/>
                <a:gdLst/>
                <a:ahLst/>
                <a:cxnLst>
                  <a:cxn ang="0">
                    <a:pos x="1" y="4"/>
                  </a:cxn>
                  <a:cxn ang="0">
                    <a:pos x="3" y="2"/>
                  </a:cxn>
                  <a:cxn ang="0">
                    <a:pos x="3" y="2"/>
                  </a:cxn>
                  <a:cxn ang="0">
                    <a:pos x="2" y="1"/>
                  </a:cxn>
                  <a:cxn ang="0">
                    <a:pos x="2" y="1"/>
                  </a:cxn>
                  <a:cxn ang="0">
                    <a:pos x="1" y="0"/>
                  </a:cxn>
                  <a:cxn ang="0">
                    <a:pos x="0" y="0"/>
                  </a:cxn>
                  <a:cxn ang="0">
                    <a:pos x="0" y="0"/>
                  </a:cxn>
                  <a:cxn ang="0">
                    <a:pos x="0" y="1"/>
                  </a:cxn>
                  <a:cxn ang="0">
                    <a:pos x="0" y="1"/>
                  </a:cxn>
                  <a:cxn ang="0">
                    <a:pos x="2" y="1"/>
                  </a:cxn>
                  <a:cxn ang="0">
                    <a:pos x="2" y="1"/>
                  </a:cxn>
                  <a:cxn ang="0">
                    <a:pos x="2" y="2"/>
                  </a:cxn>
                  <a:cxn ang="0">
                    <a:pos x="2" y="2"/>
                  </a:cxn>
                  <a:cxn ang="0">
                    <a:pos x="0" y="3"/>
                  </a:cxn>
                  <a:cxn ang="0">
                    <a:pos x="1" y="4"/>
                  </a:cxn>
                </a:cxnLst>
                <a:rect l="0" t="0" r="r" b="b"/>
                <a:pathLst>
                  <a:path w="3" h="4">
                    <a:moveTo>
                      <a:pt x="1" y="4"/>
                    </a:moveTo>
                    <a:lnTo>
                      <a:pt x="3" y="2"/>
                    </a:lnTo>
                    <a:lnTo>
                      <a:pt x="3" y="2"/>
                    </a:lnTo>
                    <a:lnTo>
                      <a:pt x="2" y="1"/>
                    </a:lnTo>
                    <a:lnTo>
                      <a:pt x="2" y="1"/>
                    </a:lnTo>
                    <a:lnTo>
                      <a:pt x="1" y="0"/>
                    </a:lnTo>
                    <a:lnTo>
                      <a:pt x="0" y="0"/>
                    </a:lnTo>
                    <a:lnTo>
                      <a:pt x="0" y="0"/>
                    </a:lnTo>
                    <a:lnTo>
                      <a:pt x="0" y="1"/>
                    </a:lnTo>
                    <a:lnTo>
                      <a:pt x="0" y="1"/>
                    </a:lnTo>
                    <a:lnTo>
                      <a:pt x="2" y="1"/>
                    </a:lnTo>
                    <a:lnTo>
                      <a:pt x="2" y="1"/>
                    </a:lnTo>
                    <a:lnTo>
                      <a:pt x="2" y="2"/>
                    </a:lnTo>
                    <a:lnTo>
                      <a:pt x="2" y="2"/>
                    </a:lnTo>
                    <a:lnTo>
                      <a:pt x="0" y="3"/>
                    </a:lnTo>
                    <a:lnTo>
                      <a:pt x="1"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2" name="Freeform 505"/>
              <p:cNvSpPr>
                <a:spLocks/>
              </p:cNvSpPr>
              <p:nvPr/>
            </p:nvSpPr>
            <p:spPr bwMode="auto">
              <a:xfrm>
                <a:off x="3901" y="3580"/>
                <a:ext cx="1" cy="2"/>
              </a:xfrm>
              <a:custGeom>
                <a:avLst/>
                <a:gdLst/>
                <a:ahLst/>
                <a:cxnLst>
                  <a:cxn ang="0">
                    <a:pos x="0" y="1"/>
                  </a:cxn>
                  <a:cxn ang="0">
                    <a:pos x="0" y="2"/>
                  </a:cxn>
                  <a:cxn ang="0">
                    <a:pos x="0" y="1"/>
                  </a:cxn>
                  <a:cxn ang="0">
                    <a:pos x="1" y="0"/>
                  </a:cxn>
                  <a:cxn ang="0">
                    <a:pos x="0" y="0"/>
                  </a:cxn>
                  <a:cxn ang="0">
                    <a:pos x="0" y="1"/>
                  </a:cxn>
                </a:cxnLst>
                <a:rect l="0" t="0" r="r" b="b"/>
                <a:pathLst>
                  <a:path w="1" h="2">
                    <a:moveTo>
                      <a:pt x="0" y="1"/>
                    </a:moveTo>
                    <a:lnTo>
                      <a:pt x="0" y="2"/>
                    </a:lnTo>
                    <a:lnTo>
                      <a:pt x="0" y="1"/>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3" name="Freeform 506"/>
              <p:cNvSpPr>
                <a:spLocks/>
              </p:cNvSpPr>
              <p:nvPr/>
            </p:nvSpPr>
            <p:spPr bwMode="auto">
              <a:xfrm>
                <a:off x="3931" y="3594"/>
                <a:ext cx="5" cy="2"/>
              </a:xfrm>
              <a:custGeom>
                <a:avLst/>
                <a:gdLst/>
                <a:ahLst/>
                <a:cxnLst>
                  <a:cxn ang="0">
                    <a:pos x="0" y="1"/>
                  </a:cxn>
                  <a:cxn ang="0">
                    <a:pos x="0" y="1"/>
                  </a:cxn>
                  <a:cxn ang="0">
                    <a:pos x="1" y="1"/>
                  </a:cxn>
                  <a:cxn ang="0">
                    <a:pos x="2" y="1"/>
                  </a:cxn>
                  <a:cxn ang="0">
                    <a:pos x="4" y="2"/>
                  </a:cxn>
                  <a:cxn ang="0">
                    <a:pos x="5" y="2"/>
                  </a:cxn>
                  <a:cxn ang="0">
                    <a:pos x="4" y="2"/>
                  </a:cxn>
                  <a:cxn ang="0">
                    <a:pos x="2" y="0"/>
                  </a:cxn>
                  <a:cxn ang="0">
                    <a:pos x="1" y="1"/>
                  </a:cxn>
                  <a:cxn ang="0">
                    <a:pos x="0" y="1"/>
                  </a:cxn>
                </a:cxnLst>
                <a:rect l="0" t="0" r="r" b="b"/>
                <a:pathLst>
                  <a:path w="5" h="2">
                    <a:moveTo>
                      <a:pt x="0" y="1"/>
                    </a:moveTo>
                    <a:lnTo>
                      <a:pt x="0" y="1"/>
                    </a:lnTo>
                    <a:lnTo>
                      <a:pt x="1" y="1"/>
                    </a:lnTo>
                    <a:lnTo>
                      <a:pt x="2" y="1"/>
                    </a:lnTo>
                    <a:lnTo>
                      <a:pt x="4" y="2"/>
                    </a:lnTo>
                    <a:lnTo>
                      <a:pt x="5" y="2"/>
                    </a:lnTo>
                    <a:lnTo>
                      <a:pt x="4" y="2"/>
                    </a:lnTo>
                    <a:lnTo>
                      <a:pt x="2" y="0"/>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4" name="Rectangle 507"/>
              <p:cNvSpPr>
                <a:spLocks noChangeArrowheads="1"/>
              </p:cNvSpPr>
              <p:nvPr/>
            </p:nvSpPr>
            <p:spPr bwMode="auto">
              <a:xfrm>
                <a:off x="3927" y="3598"/>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895" name="Freeform 508"/>
              <p:cNvSpPr>
                <a:spLocks/>
              </p:cNvSpPr>
              <p:nvPr/>
            </p:nvSpPr>
            <p:spPr bwMode="auto">
              <a:xfrm>
                <a:off x="3923" y="3470"/>
                <a:ext cx="11" cy="5"/>
              </a:xfrm>
              <a:custGeom>
                <a:avLst/>
                <a:gdLst/>
                <a:ahLst/>
                <a:cxnLst>
                  <a:cxn ang="0">
                    <a:pos x="9" y="1"/>
                  </a:cxn>
                  <a:cxn ang="0">
                    <a:pos x="9" y="0"/>
                  </a:cxn>
                  <a:cxn ang="0">
                    <a:pos x="8" y="1"/>
                  </a:cxn>
                  <a:cxn ang="0">
                    <a:pos x="2" y="2"/>
                  </a:cxn>
                  <a:cxn ang="0">
                    <a:pos x="0" y="2"/>
                  </a:cxn>
                  <a:cxn ang="0">
                    <a:pos x="0" y="3"/>
                  </a:cxn>
                  <a:cxn ang="0">
                    <a:pos x="0" y="3"/>
                  </a:cxn>
                  <a:cxn ang="0">
                    <a:pos x="0" y="4"/>
                  </a:cxn>
                  <a:cxn ang="0">
                    <a:pos x="0" y="4"/>
                  </a:cxn>
                  <a:cxn ang="0">
                    <a:pos x="0" y="4"/>
                  </a:cxn>
                  <a:cxn ang="0">
                    <a:pos x="0" y="4"/>
                  </a:cxn>
                  <a:cxn ang="0">
                    <a:pos x="0" y="4"/>
                  </a:cxn>
                  <a:cxn ang="0">
                    <a:pos x="0" y="5"/>
                  </a:cxn>
                  <a:cxn ang="0">
                    <a:pos x="11" y="1"/>
                  </a:cxn>
                  <a:cxn ang="0">
                    <a:pos x="10" y="1"/>
                  </a:cxn>
                  <a:cxn ang="0">
                    <a:pos x="9" y="1"/>
                  </a:cxn>
                  <a:cxn ang="0">
                    <a:pos x="8" y="1"/>
                  </a:cxn>
                  <a:cxn ang="0">
                    <a:pos x="8" y="1"/>
                  </a:cxn>
                  <a:cxn ang="0">
                    <a:pos x="8" y="1"/>
                  </a:cxn>
                  <a:cxn ang="0">
                    <a:pos x="9" y="1"/>
                  </a:cxn>
                </a:cxnLst>
                <a:rect l="0" t="0" r="r" b="b"/>
                <a:pathLst>
                  <a:path w="11" h="5">
                    <a:moveTo>
                      <a:pt x="9" y="1"/>
                    </a:moveTo>
                    <a:lnTo>
                      <a:pt x="9" y="0"/>
                    </a:lnTo>
                    <a:lnTo>
                      <a:pt x="8" y="1"/>
                    </a:lnTo>
                    <a:lnTo>
                      <a:pt x="2" y="2"/>
                    </a:lnTo>
                    <a:lnTo>
                      <a:pt x="0" y="2"/>
                    </a:lnTo>
                    <a:lnTo>
                      <a:pt x="0" y="3"/>
                    </a:lnTo>
                    <a:lnTo>
                      <a:pt x="0" y="3"/>
                    </a:lnTo>
                    <a:lnTo>
                      <a:pt x="0" y="4"/>
                    </a:lnTo>
                    <a:lnTo>
                      <a:pt x="0" y="4"/>
                    </a:lnTo>
                    <a:lnTo>
                      <a:pt x="0" y="4"/>
                    </a:lnTo>
                    <a:lnTo>
                      <a:pt x="0" y="4"/>
                    </a:lnTo>
                    <a:lnTo>
                      <a:pt x="0" y="4"/>
                    </a:lnTo>
                    <a:lnTo>
                      <a:pt x="0" y="5"/>
                    </a:lnTo>
                    <a:lnTo>
                      <a:pt x="11" y="1"/>
                    </a:lnTo>
                    <a:lnTo>
                      <a:pt x="10" y="1"/>
                    </a:lnTo>
                    <a:lnTo>
                      <a:pt x="9" y="1"/>
                    </a:lnTo>
                    <a:lnTo>
                      <a:pt x="8" y="1"/>
                    </a:lnTo>
                    <a:lnTo>
                      <a:pt x="8" y="1"/>
                    </a:lnTo>
                    <a:lnTo>
                      <a:pt x="8" y="1"/>
                    </a:lnTo>
                    <a:lnTo>
                      <a:pt x="9"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6" name="Freeform 509"/>
              <p:cNvSpPr>
                <a:spLocks/>
              </p:cNvSpPr>
              <p:nvPr/>
            </p:nvSpPr>
            <p:spPr bwMode="auto">
              <a:xfrm>
                <a:off x="3927" y="3591"/>
                <a:ext cx="2" cy="1"/>
              </a:xfrm>
              <a:custGeom>
                <a:avLst/>
                <a:gdLst/>
                <a:ahLst/>
                <a:cxnLst>
                  <a:cxn ang="0">
                    <a:pos x="2" y="1"/>
                  </a:cxn>
                  <a:cxn ang="0">
                    <a:pos x="2" y="1"/>
                  </a:cxn>
                  <a:cxn ang="0">
                    <a:pos x="2" y="0"/>
                  </a:cxn>
                  <a:cxn ang="0">
                    <a:pos x="1" y="0"/>
                  </a:cxn>
                  <a:cxn ang="0">
                    <a:pos x="0" y="1"/>
                  </a:cxn>
                  <a:cxn ang="0">
                    <a:pos x="1" y="1"/>
                  </a:cxn>
                  <a:cxn ang="0">
                    <a:pos x="2" y="1"/>
                  </a:cxn>
                </a:cxnLst>
                <a:rect l="0" t="0" r="r" b="b"/>
                <a:pathLst>
                  <a:path w="2" h="1">
                    <a:moveTo>
                      <a:pt x="2" y="1"/>
                    </a:moveTo>
                    <a:lnTo>
                      <a:pt x="2" y="1"/>
                    </a:lnTo>
                    <a:lnTo>
                      <a:pt x="2" y="0"/>
                    </a:lnTo>
                    <a:lnTo>
                      <a:pt x="1" y="0"/>
                    </a:lnTo>
                    <a:lnTo>
                      <a:pt x="0" y="1"/>
                    </a:lnTo>
                    <a:lnTo>
                      <a:pt x="1"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7" name="Freeform 510"/>
              <p:cNvSpPr>
                <a:spLocks/>
              </p:cNvSpPr>
              <p:nvPr/>
            </p:nvSpPr>
            <p:spPr bwMode="auto">
              <a:xfrm>
                <a:off x="3949" y="3649"/>
                <a:ext cx="2" cy="2"/>
              </a:xfrm>
              <a:custGeom>
                <a:avLst/>
                <a:gdLst/>
                <a:ahLst/>
                <a:cxnLst>
                  <a:cxn ang="0">
                    <a:pos x="0" y="1"/>
                  </a:cxn>
                  <a:cxn ang="0">
                    <a:pos x="0" y="0"/>
                  </a:cxn>
                  <a:cxn ang="0">
                    <a:pos x="0" y="1"/>
                  </a:cxn>
                  <a:cxn ang="0">
                    <a:pos x="0" y="1"/>
                  </a:cxn>
                  <a:cxn ang="0">
                    <a:pos x="2" y="2"/>
                  </a:cxn>
                  <a:cxn ang="0">
                    <a:pos x="2" y="2"/>
                  </a:cxn>
                  <a:cxn ang="0">
                    <a:pos x="1" y="1"/>
                  </a:cxn>
                  <a:cxn ang="0">
                    <a:pos x="0" y="1"/>
                  </a:cxn>
                </a:cxnLst>
                <a:rect l="0" t="0" r="r" b="b"/>
                <a:pathLst>
                  <a:path w="2" h="2">
                    <a:moveTo>
                      <a:pt x="0" y="1"/>
                    </a:moveTo>
                    <a:lnTo>
                      <a:pt x="0" y="0"/>
                    </a:lnTo>
                    <a:lnTo>
                      <a:pt x="0" y="1"/>
                    </a:lnTo>
                    <a:lnTo>
                      <a:pt x="0" y="1"/>
                    </a:lnTo>
                    <a:lnTo>
                      <a:pt x="2" y="2"/>
                    </a:lnTo>
                    <a:lnTo>
                      <a:pt x="2" y="2"/>
                    </a:lnTo>
                    <a:lnTo>
                      <a:pt x="1"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8" name="Freeform 511"/>
              <p:cNvSpPr>
                <a:spLocks/>
              </p:cNvSpPr>
              <p:nvPr/>
            </p:nvSpPr>
            <p:spPr bwMode="auto">
              <a:xfrm>
                <a:off x="3992" y="3635"/>
                <a:ext cx="3" cy="3"/>
              </a:xfrm>
              <a:custGeom>
                <a:avLst/>
                <a:gdLst/>
                <a:ahLst/>
                <a:cxnLst>
                  <a:cxn ang="0">
                    <a:pos x="2" y="1"/>
                  </a:cxn>
                  <a:cxn ang="0">
                    <a:pos x="1" y="0"/>
                  </a:cxn>
                  <a:cxn ang="0">
                    <a:pos x="1" y="0"/>
                  </a:cxn>
                  <a:cxn ang="0">
                    <a:pos x="0" y="0"/>
                  </a:cxn>
                  <a:cxn ang="0">
                    <a:pos x="2" y="3"/>
                  </a:cxn>
                  <a:cxn ang="0">
                    <a:pos x="2" y="3"/>
                  </a:cxn>
                  <a:cxn ang="0">
                    <a:pos x="3" y="3"/>
                  </a:cxn>
                  <a:cxn ang="0">
                    <a:pos x="3" y="3"/>
                  </a:cxn>
                  <a:cxn ang="0">
                    <a:pos x="2" y="1"/>
                  </a:cxn>
                </a:cxnLst>
                <a:rect l="0" t="0" r="r" b="b"/>
                <a:pathLst>
                  <a:path w="3" h="3">
                    <a:moveTo>
                      <a:pt x="2" y="1"/>
                    </a:moveTo>
                    <a:lnTo>
                      <a:pt x="1" y="0"/>
                    </a:lnTo>
                    <a:lnTo>
                      <a:pt x="1" y="0"/>
                    </a:lnTo>
                    <a:lnTo>
                      <a:pt x="0" y="0"/>
                    </a:lnTo>
                    <a:lnTo>
                      <a:pt x="2" y="3"/>
                    </a:lnTo>
                    <a:lnTo>
                      <a:pt x="2" y="3"/>
                    </a:lnTo>
                    <a:lnTo>
                      <a:pt x="3" y="3"/>
                    </a:lnTo>
                    <a:lnTo>
                      <a:pt x="3" y="3"/>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899" name="Freeform 512"/>
              <p:cNvSpPr>
                <a:spLocks/>
              </p:cNvSpPr>
              <p:nvPr/>
            </p:nvSpPr>
            <p:spPr bwMode="auto">
              <a:xfrm>
                <a:off x="3972" y="3615"/>
                <a:ext cx="1" cy="1"/>
              </a:xfrm>
              <a:custGeom>
                <a:avLst/>
                <a:gdLst/>
                <a:ahLst/>
                <a:cxnLst>
                  <a:cxn ang="0">
                    <a:pos x="0" y="1"/>
                  </a:cxn>
                  <a:cxn ang="0">
                    <a:pos x="0" y="1"/>
                  </a:cxn>
                  <a:cxn ang="0">
                    <a:pos x="0" y="0"/>
                  </a:cxn>
                  <a:cxn ang="0">
                    <a:pos x="0" y="1"/>
                  </a:cxn>
                  <a:cxn ang="0">
                    <a:pos x="0" y="1"/>
                  </a:cxn>
                </a:cxnLst>
                <a:rect l="0" t="0" r="r" b="b"/>
                <a:pathLst>
                  <a:path h="1">
                    <a:moveTo>
                      <a:pt x="0" y="1"/>
                    </a:moveTo>
                    <a:lnTo>
                      <a:pt x="0" y="1"/>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0" name="Freeform 513"/>
              <p:cNvSpPr>
                <a:spLocks/>
              </p:cNvSpPr>
              <p:nvPr/>
            </p:nvSpPr>
            <p:spPr bwMode="auto">
              <a:xfrm>
                <a:off x="3961" y="3442"/>
                <a:ext cx="1" cy="2"/>
              </a:xfrm>
              <a:custGeom>
                <a:avLst/>
                <a:gdLst/>
                <a:ahLst/>
                <a:cxnLst>
                  <a:cxn ang="0">
                    <a:pos x="1" y="1"/>
                  </a:cxn>
                  <a:cxn ang="0">
                    <a:pos x="1" y="0"/>
                  </a:cxn>
                  <a:cxn ang="0">
                    <a:pos x="1" y="1"/>
                  </a:cxn>
                  <a:cxn ang="0">
                    <a:pos x="0" y="2"/>
                  </a:cxn>
                  <a:cxn ang="0">
                    <a:pos x="1" y="2"/>
                  </a:cxn>
                  <a:cxn ang="0">
                    <a:pos x="1" y="2"/>
                  </a:cxn>
                  <a:cxn ang="0">
                    <a:pos x="1" y="1"/>
                  </a:cxn>
                </a:cxnLst>
                <a:rect l="0" t="0" r="r" b="b"/>
                <a:pathLst>
                  <a:path w="1" h="2">
                    <a:moveTo>
                      <a:pt x="1" y="1"/>
                    </a:moveTo>
                    <a:lnTo>
                      <a:pt x="1" y="0"/>
                    </a:lnTo>
                    <a:lnTo>
                      <a:pt x="1" y="1"/>
                    </a:lnTo>
                    <a:lnTo>
                      <a:pt x="0" y="2"/>
                    </a:lnTo>
                    <a:lnTo>
                      <a:pt x="1" y="2"/>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1" name="Freeform 514"/>
              <p:cNvSpPr>
                <a:spLocks/>
              </p:cNvSpPr>
              <p:nvPr/>
            </p:nvSpPr>
            <p:spPr bwMode="auto">
              <a:xfrm>
                <a:off x="3920" y="3606"/>
                <a:ext cx="33" cy="14"/>
              </a:xfrm>
              <a:custGeom>
                <a:avLst/>
                <a:gdLst/>
                <a:ahLst/>
                <a:cxnLst>
                  <a:cxn ang="0">
                    <a:pos x="32" y="10"/>
                  </a:cxn>
                  <a:cxn ang="0">
                    <a:pos x="33" y="8"/>
                  </a:cxn>
                  <a:cxn ang="0">
                    <a:pos x="32" y="7"/>
                  </a:cxn>
                  <a:cxn ang="0">
                    <a:pos x="28" y="6"/>
                  </a:cxn>
                  <a:cxn ang="0">
                    <a:pos x="27" y="5"/>
                  </a:cxn>
                  <a:cxn ang="0">
                    <a:pos x="29" y="4"/>
                  </a:cxn>
                  <a:cxn ang="0">
                    <a:pos x="29" y="4"/>
                  </a:cxn>
                  <a:cxn ang="0">
                    <a:pos x="25" y="3"/>
                  </a:cxn>
                  <a:cxn ang="0">
                    <a:pos x="25" y="2"/>
                  </a:cxn>
                  <a:cxn ang="0">
                    <a:pos x="20" y="0"/>
                  </a:cxn>
                  <a:cxn ang="0">
                    <a:pos x="14" y="1"/>
                  </a:cxn>
                  <a:cxn ang="0">
                    <a:pos x="14" y="1"/>
                  </a:cxn>
                  <a:cxn ang="0">
                    <a:pos x="11" y="2"/>
                  </a:cxn>
                  <a:cxn ang="0">
                    <a:pos x="9" y="0"/>
                  </a:cxn>
                  <a:cxn ang="0">
                    <a:pos x="7" y="0"/>
                  </a:cxn>
                  <a:cxn ang="0">
                    <a:pos x="6" y="2"/>
                  </a:cxn>
                  <a:cxn ang="0">
                    <a:pos x="6" y="3"/>
                  </a:cxn>
                  <a:cxn ang="0">
                    <a:pos x="9" y="3"/>
                  </a:cxn>
                  <a:cxn ang="0">
                    <a:pos x="9" y="6"/>
                  </a:cxn>
                  <a:cxn ang="0">
                    <a:pos x="11" y="7"/>
                  </a:cxn>
                  <a:cxn ang="0">
                    <a:pos x="11" y="8"/>
                  </a:cxn>
                  <a:cxn ang="0">
                    <a:pos x="3" y="8"/>
                  </a:cxn>
                  <a:cxn ang="0">
                    <a:pos x="0" y="8"/>
                  </a:cxn>
                  <a:cxn ang="0">
                    <a:pos x="1" y="10"/>
                  </a:cxn>
                  <a:cxn ang="0">
                    <a:pos x="3" y="11"/>
                  </a:cxn>
                  <a:cxn ang="0">
                    <a:pos x="3" y="11"/>
                  </a:cxn>
                  <a:cxn ang="0">
                    <a:pos x="4" y="10"/>
                  </a:cxn>
                  <a:cxn ang="0">
                    <a:pos x="11" y="11"/>
                  </a:cxn>
                  <a:cxn ang="0">
                    <a:pos x="14" y="11"/>
                  </a:cxn>
                  <a:cxn ang="0">
                    <a:pos x="14" y="11"/>
                  </a:cxn>
                  <a:cxn ang="0">
                    <a:pos x="15" y="13"/>
                  </a:cxn>
                  <a:cxn ang="0">
                    <a:pos x="16" y="14"/>
                  </a:cxn>
                  <a:cxn ang="0">
                    <a:pos x="16" y="14"/>
                  </a:cxn>
                  <a:cxn ang="0">
                    <a:pos x="18" y="12"/>
                  </a:cxn>
                  <a:cxn ang="0">
                    <a:pos x="20" y="10"/>
                  </a:cxn>
                  <a:cxn ang="0">
                    <a:pos x="21" y="10"/>
                  </a:cxn>
                  <a:cxn ang="0">
                    <a:pos x="22" y="11"/>
                  </a:cxn>
                  <a:cxn ang="0">
                    <a:pos x="24" y="10"/>
                  </a:cxn>
                  <a:cxn ang="0">
                    <a:pos x="29" y="9"/>
                  </a:cxn>
                  <a:cxn ang="0">
                    <a:pos x="31" y="10"/>
                  </a:cxn>
                </a:cxnLst>
                <a:rect l="0" t="0" r="r" b="b"/>
                <a:pathLst>
                  <a:path w="33" h="14">
                    <a:moveTo>
                      <a:pt x="32" y="10"/>
                    </a:moveTo>
                    <a:lnTo>
                      <a:pt x="32" y="10"/>
                    </a:lnTo>
                    <a:lnTo>
                      <a:pt x="33" y="9"/>
                    </a:lnTo>
                    <a:lnTo>
                      <a:pt x="33" y="8"/>
                    </a:lnTo>
                    <a:lnTo>
                      <a:pt x="33" y="7"/>
                    </a:lnTo>
                    <a:lnTo>
                      <a:pt x="32" y="7"/>
                    </a:lnTo>
                    <a:lnTo>
                      <a:pt x="31" y="6"/>
                    </a:lnTo>
                    <a:lnTo>
                      <a:pt x="28" y="6"/>
                    </a:lnTo>
                    <a:lnTo>
                      <a:pt x="27" y="5"/>
                    </a:lnTo>
                    <a:lnTo>
                      <a:pt x="27" y="5"/>
                    </a:lnTo>
                    <a:lnTo>
                      <a:pt x="28" y="5"/>
                    </a:lnTo>
                    <a:lnTo>
                      <a:pt x="29" y="4"/>
                    </a:lnTo>
                    <a:lnTo>
                      <a:pt x="29" y="4"/>
                    </a:lnTo>
                    <a:lnTo>
                      <a:pt x="29" y="4"/>
                    </a:lnTo>
                    <a:lnTo>
                      <a:pt x="25" y="3"/>
                    </a:lnTo>
                    <a:lnTo>
                      <a:pt x="25" y="3"/>
                    </a:lnTo>
                    <a:lnTo>
                      <a:pt x="25" y="3"/>
                    </a:lnTo>
                    <a:lnTo>
                      <a:pt x="25" y="2"/>
                    </a:lnTo>
                    <a:lnTo>
                      <a:pt x="23" y="2"/>
                    </a:lnTo>
                    <a:lnTo>
                      <a:pt x="20" y="0"/>
                    </a:lnTo>
                    <a:lnTo>
                      <a:pt x="15" y="0"/>
                    </a:lnTo>
                    <a:lnTo>
                      <a:pt x="14" y="1"/>
                    </a:lnTo>
                    <a:lnTo>
                      <a:pt x="14" y="1"/>
                    </a:lnTo>
                    <a:lnTo>
                      <a:pt x="14" y="1"/>
                    </a:lnTo>
                    <a:lnTo>
                      <a:pt x="14" y="2"/>
                    </a:lnTo>
                    <a:lnTo>
                      <a:pt x="11" y="2"/>
                    </a:lnTo>
                    <a:lnTo>
                      <a:pt x="11" y="1"/>
                    </a:lnTo>
                    <a:lnTo>
                      <a:pt x="9" y="0"/>
                    </a:lnTo>
                    <a:lnTo>
                      <a:pt x="8" y="0"/>
                    </a:lnTo>
                    <a:lnTo>
                      <a:pt x="7" y="0"/>
                    </a:lnTo>
                    <a:lnTo>
                      <a:pt x="6" y="1"/>
                    </a:lnTo>
                    <a:lnTo>
                      <a:pt x="6" y="2"/>
                    </a:lnTo>
                    <a:lnTo>
                      <a:pt x="6" y="2"/>
                    </a:lnTo>
                    <a:lnTo>
                      <a:pt x="6" y="3"/>
                    </a:lnTo>
                    <a:lnTo>
                      <a:pt x="8" y="3"/>
                    </a:lnTo>
                    <a:lnTo>
                      <a:pt x="9" y="3"/>
                    </a:lnTo>
                    <a:lnTo>
                      <a:pt x="9" y="3"/>
                    </a:lnTo>
                    <a:lnTo>
                      <a:pt x="9" y="6"/>
                    </a:lnTo>
                    <a:lnTo>
                      <a:pt x="9" y="6"/>
                    </a:lnTo>
                    <a:lnTo>
                      <a:pt x="11" y="7"/>
                    </a:lnTo>
                    <a:lnTo>
                      <a:pt x="11" y="8"/>
                    </a:lnTo>
                    <a:lnTo>
                      <a:pt x="11" y="8"/>
                    </a:lnTo>
                    <a:lnTo>
                      <a:pt x="5" y="9"/>
                    </a:lnTo>
                    <a:lnTo>
                      <a:pt x="3" y="8"/>
                    </a:lnTo>
                    <a:lnTo>
                      <a:pt x="0" y="8"/>
                    </a:lnTo>
                    <a:lnTo>
                      <a:pt x="0" y="8"/>
                    </a:lnTo>
                    <a:lnTo>
                      <a:pt x="0" y="9"/>
                    </a:lnTo>
                    <a:lnTo>
                      <a:pt x="1" y="10"/>
                    </a:lnTo>
                    <a:lnTo>
                      <a:pt x="3" y="11"/>
                    </a:lnTo>
                    <a:lnTo>
                      <a:pt x="3" y="11"/>
                    </a:lnTo>
                    <a:lnTo>
                      <a:pt x="3" y="11"/>
                    </a:lnTo>
                    <a:lnTo>
                      <a:pt x="3" y="11"/>
                    </a:lnTo>
                    <a:lnTo>
                      <a:pt x="3" y="11"/>
                    </a:lnTo>
                    <a:lnTo>
                      <a:pt x="4" y="10"/>
                    </a:lnTo>
                    <a:lnTo>
                      <a:pt x="9" y="11"/>
                    </a:lnTo>
                    <a:lnTo>
                      <a:pt x="11" y="11"/>
                    </a:lnTo>
                    <a:lnTo>
                      <a:pt x="13" y="11"/>
                    </a:lnTo>
                    <a:lnTo>
                      <a:pt x="14" y="11"/>
                    </a:lnTo>
                    <a:lnTo>
                      <a:pt x="14" y="11"/>
                    </a:lnTo>
                    <a:lnTo>
                      <a:pt x="14" y="11"/>
                    </a:lnTo>
                    <a:lnTo>
                      <a:pt x="15" y="12"/>
                    </a:lnTo>
                    <a:lnTo>
                      <a:pt x="15" y="13"/>
                    </a:lnTo>
                    <a:lnTo>
                      <a:pt x="15" y="13"/>
                    </a:lnTo>
                    <a:lnTo>
                      <a:pt x="16" y="14"/>
                    </a:lnTo>
                    <a:lnTo>
                      <a:pt x="16" y="14"/>
                    </a:lnTo>
                    <a:lnTo>
                      <a:pt x="16" y="14"/>
                    </a:lnTo>
                    <a:lnTo>
                      <a:pt x="17" y="13"/>
                    </a:lnTo>
                    <a:lnTo>
                      <a:pt x="18" y="12"/>
                    </a:lnTo>
                    <a:lnTo>
                      <a:pt x="19" y="10"/>
                    </a:lnTo>
                    <a:lnTo>
                      <a:pt x="20" y="10"/>
                    </a:lnTo>
                    <a:lnTo>
                      <a:pt x="21" y="10"/>
                    </a:lnTo>
                    <a:lnTo>
                      <a:pt x="21" y="10"/>
                    </a:lnTo>
                    <a:lnTo>
                      <a:pt x="21" y="11"/>
                    </a:lnTo>
                    <a:lnTo>
                      <a:pt x="22" y="11"/>
                    </a:lnTo>
                    <a:lnTo>
                      <a:pt x="24" y="10"/>
                    </a:lnTo>
                    <a:lnTo>
                      <a:pt x="24" y="10"/>
                    </a:lnTo>
                    <a:lnTo>
                      <a:pt x="25" y="9"/>
                    </a:lnTo>
                    <a:lnTo>
                      <a:pt x="29" y="9"/>
                    </a:lnTo>
                    <a:lnTo>
                      <a:pt x="31" y="10"/>
                    </a:lnTo>
                    <a:lnTo>
                      <a:pt x="31" y="10"/>
                    </a:lnTo>
                    <a:lnTo>
                      <a:pt x="32" y="1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2" name="Freeform 515"/>
              <p:cNvSpPr>
                <a:spLocks/>
              </p:cNvSpPr>
              <p:nvPr/>
            </p:nvSpPr>
            <p:spPr bwMode="auto">
              <a:xfrm>
                <a:off x="3897" y="3591"/>
                <a:ext cx="5" cy="4"/>
              </a:xfrm>
              <a:custGeom>
                <a:avLst/>
                <a:gdLst/>
                <a:ahLst/>
                <a:cxnLst>
                  <a:cxn ang="0">
                    <a:pos x="3" y="1"/>
                  </a:cxn>
                  <a:cxn ang="0">
                    <a:pos x="1" y="0"/>
                  </a:cxn>
                  <a:cxn ang="0">
                    <a:pos x="0" y="0"/>
                  </a:cxn>
                  <a:cxn ang="0">
                    <a:pos x="0" y="0"/>
                  </a:cxn>
                  <a:cxn ang="0">
                    <a:pos x="0" y="0"/>
                  </a:cxn>
                  <a:cxn ang="0">
                    <a:pos x="1" y="1"/>
                  </a:cxn>
                  <a:cxn ang="0">
                    <a:pos x="2" y="1"/>
                  </a:cxn>
                  <a:cxn ang="0">
                    <a:pos x="2" y="2"/>
                  </a:cxn>
                  <a:cxn ang="0">
                    <a:pos x="3" y="3"/>
                  </a:cxn>
                  <a:cxn ang="0">
                    <a:pos x="4" y="4"/>
                  </a:cxn>
                  <a:cxn ang="0">
                    <a:pos x="5" y="4"/>
                  </a:cxn>
                  <a:cxn ang="0">
                    <a:pos x="4" y="3"/>
                  </a:cxn>
                  <a:cxn ang="0">
                    <a:pos x="4" y="2"/>
                  </a:cxn>
                  <a:cxn ang="0">
                    <a:pos x="3" y="1"/>
                  </a:cxn>
                </a:cxnLst>
                <a:rect l="0" t="0" r="r" b="b"/>
                <a:pathLst>
                  <a:path w="5" h="4">
                    <a:moveTo>
                      <a:pt x="3" y="1"/>
                    </a:moveTo>
                    <a:lnTo>
                      <a:pt x="1" y="0"/>
                    </a:lnTo>
                    <a:lnTo>
                      <a:pt x="0" y="0"/>
                    </a:lnTo>
                    <a:lnTo>
                      <a:pt x="0" y="0"/>
                    </a:lnTo>
                    <a:lnTo>
                      <a:pt x="0" y="0"/>
                    </a:lnTo>
                    <a:lnTo>
                      <a:pt x="1" y="1"/>
                    </a:lnTo>
                    <a:lnTo>
                      <a:pt x="2" y="1"/>
                    </a:lnTo>
                    <a:lnTo>
                      <a:pt x="2" y="2"/>
                    </a:lnTo>
                    <a:lnTo>
                      <a:pt x="3" y="3"/>
                    </a:lnTo>
                    <a:lnTo>
                      <a:pt x="4" y="4"/>
                    </a:lnTo>
                    <a:lnTo>
                      <a:pt x="5" y="4"/>
                    </a:lnTo>
                    <a:lnTo>
                      <a:pt x="4" y="3"/>
                    </a:lnTo>
                    <a:lnTo>
                      <a:pt x="4" y="2"/>
                    </a:lnTo>
                    <a:lnTo>
                      <a:pt x="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3" name="Freeform 516"/>
              <p:cNvSpPr>
                <a:spLocks/>
              </p:cNvSpPr>
              <p:nvPr/>
            </p:nvSpPr>
            <p:spPr bwMode="auto">
              <a:xfrm>
                <a:off x="3960" y="3615"/>
                <a:ext cx="7" cy="3"/>
              </a:xfrm>
              <a:custGeom>
                <a:avLst/>
                <a:gdLst/>
                <a:ahLst/>
                <a:cxnLst>
                  <a:cxn ang="0">
                    <a:pos x="0" y="0"/>
                  </a:cxn>
                  <a:cxn ang="0">
                    <a:pos x="0" y="1"/>
                  </a:cxn>
                  <a:cxn ang="0">
                    <a:pos x="0" y="2"/>
                  </a:cxn>
                  <a:cxn ang="0">
                    <a:pos x="0" y="3"/>
                  </a:cxn>
                  <a:cxn ang="0">
                    <a:pos x="0" y="3"/>
                  </a:cxn>
                  <a:cxn ang="0">
                    <a:pos x="7" y="2"/>
                  </a:cxn>
                  <a:cxn ang="0">
                    <a:pos x="7" y="2"/>
                  </a:cxn>
                  <a:cxn ang="0">
                    <a:pos x="7" y="1"/>
                  </a:cxn>
                  <a:cxn ang="0">
                    <a:pos x="7" y="0"/>
                  </a:cxn>
                  <a:cxn ang="0">
                    <a:pos x="7" y="0"/>
                  </a:cxn>
                  <a:cxn ang="0">
                    <a:pos x="7" y="0"/>
                  </a:cxn>
                  <a:cxn ang="0">
                    <a:pos x="0" y="0"/>
                  </a:cxn>
                  <a:cxn ang="0">
                    <a:pos x="0" y="0"/>
                  </a:cxn>
                </a:cxnLst>
                <a:rect l="0" t="0" r="r" b="b"/>
                <a:pathLst>
                  <a:path w="7" h="3">
                    <a:moveTo>
                      <a:pt x="0" y="0"/>
                    </a:moveTo>
                    <a:lnTo>
                      <a:pt x="0" y="1"/>
                    </a:lnTo>
                    <a:lnTo>
                      <a:pt x="0" y="2"/>
                    </a:lnTo>
                    <a:lnTo>
                      <a:pt x="0" y="3"/>
                    </a:lnTo>
                    <a:lnTo>
                      <a:pt x="0" y="3"/>
                    </a:lnTo>
                    <a:lnTo>
                      <a:pt x="7" y="2"/>
                    </a:lnTo>
                    <a:lnTo>
                      <a:pt x="7" y="2"/>
                    </a:lnTo>
                    <a:lnTo>
                      <a:pt x="7" y="1"/>
                    </a:lnTo>
                    <a:lnTo>
                      <a:pt x="7" y="0"/>
                    </a:lnTo>
                    <a:lnTo>
                      <a:pt x="7" y="0"/>
                    </a:lnTo>
                    <a:lnTo>
                      <a:pt x="7"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4" name="Freeform 517"/>
              <p:cNvSpPr>
                <a:spLocks/>
              </p:cNvSpPr>
              <p:nvPr/>
            </p:nvSpPr>
            <p:spPr bwMode="auto">
              <a:xfrm>
                <a:off x="3976" y="3424"/>
                <a:ext cx="13" cy="9"/>
              </a:xfrm>
              <a:custGeom>
                <a:avLst/>
                <a:gdLst/>
                <a:ahLst/>
                <a:cxnLst>
                  <a:cxn ang="0">
                    <a:pos x="11" y="7"/>
                  </a:cxn>
                  <a:cxn ang="0">
                    <a:pos x="11" y="7"/>
                  </a:cxn>
                  <a:cxn ang="0">
                    <a:pos x="13" y="6"/>
                  </a:cxn>
                  <a:cxn ang="0">
                    <a:pos x="13" y="6"/>
                  </a:cxn>
                  <a:cxn ang="0">
                    <a:pos x="10" y="5"/>
                  </a:cxn>
                  <a:cxn ang="0">
                    <a:pos x="8" y="6"/>
                  </a:cxn>
                  <a:cxn ang="0">
                    <a:pos x="4" y="5"/>
                  </a:cxn>
                  <a:cxn ang="0">
                    <a:pos x="3" y="5"/>
                  </a:cxn>
                  <a:cxn ang="0">
                    <a:pos x="2" y="5"/>
                  </a:cxn>
                  <a:cxn ang="0">
                    <a:pos x="2" y="3"/>
                  </a:cxn>
                  <a:cxn ang="0">
                    <a:pos x="2" y="2"/>
                  </a:cxn>
                  <a:cxn ang="0">
                    <a:pos x="2" y="0"/>
                  </a:cxn>
                  <a:cxn ang="0">
                    <a:pos x="0" y="3"/>
                  </a:cxn>
                  <a:cxn ang="0">
                    <a:pos x="0" y="3"/>
                  </a:cxn>
                  <a:cxn ang="0">
                    <a:pos x="2" y="4"/>
                  </a:cxn>
                  <a:cxn ang="0">
                    <a:pos x="1" y="5"/>
                  </a:cxn>
                  <a:cxn ang="0">
                    <a:pos x="2" y="6"/>
                  </a:cxn>
                  <a:cxn ang="0">
                    <a:pos x="3" y="6"/>
                  </a:cxn>
                  <a:cxn ang="0">
                    <a:pos x="3" y="7"/>
                  </a:cxn>
                  <a:cxn ang="0">
                    <a:pos x="5" y="7"/>
                  </a:cxn>
                  <a:cxn ang="0">
                    <a:pos x="6" y="7"/>
                  </a:cxn>
                  <a:cxn ang="0">
                    <a:pos x="6" y="7"/>
                  </a:cxn>
                  <a:cxn ang="0">
                    <a:pos x="7" y="7"/>
                  </a:cxn>
                  <a:cxn ang="0">
                    <a:pos x="8" y="7"/>
                  </a:cxn>
                  <a:cxn ang="0">
                    <a:pos x="8" y="8"/>
                  </a:cxn>
                  <a:cxn ang="0">
                    <a:pos x="8" y="9"/>
                  </a:cxn>
                  <a:cxn ang="0">
                    <a:pos x="9" y="9"/>
                  </a:cxn>
                  <a:cxn ang="0">
                    <a:pos x="10" y="9"/>
                  </a:cxn>
                  <a:cxn ang="0">
                    <a:pos x="10" y="9"/>
                  </a:cxn>
                  <a:cxn ang="0">
                    <a:pos x="10" y="7"/>
                  </a:cxn>
                  <a:cxn ang="0">
                    <a:pos x="11" y="7"/>
                  </a:cxn>
                </a:cxnLst>
                <a:rect l="0" t="0" r="r" b="b"/>
                <a:pathLst>
                  <a:path w="13" h="9">
                    <a:moveTo>
                      <a:pt x="11" y="7"/>
                    </a:moveTo>
                    <a:lnTo>
                      <a:pt x="11" y="7"/>
                    </a:lnTo>
                    <a:lnTo>
                      <a:pt x="13" y="6"/>
                    </a:lnTo>
                    <a:lnTo>
                      <a:pt x="13" y="6"/>
                    </a:lnTo>
                    <a:lnTo>
                      <a:pt x="10" y="5"/>
                    </a:lnTo>
                    <a:lnTo>
                      <a:pt x="8" y="6"/>
                    </a:lnTo>
                    <a:lnTo>
                      <a:pt x="4" y="5"/>
                    </a:lnTo>
                    <a:lnTo>
                      <a:pt x="3" y="5"/>
                    </a:lnTo>
                    <a:lnTo>
                      <a:pt x="2" y="5"/>
                    </a:lnTo>
                    <a:lnTo>
                      <a:pt x="2" y="3"/>
                    </a:lnTo>
                    <a:lnTo>
                      <a:pt x="2" y="2"/>
                    </a:lnTo>
                    <a:lnTo>
                      <a:pt x="2" y="0"/>
                    </a:lnTo>
                    <a:lnTo>
                      <a:pt x="0" y="3"/>
                    </a:lnTo>
                    <a:lnTo>
                      <a:pt x="0" y="3"/>
                    </a:lnTo>
                    <a:lnTo>
                      <a:pt x="2" y="4"/>
                    </a:lnTo>
                    <a:lnTo>
                      <a:pt x="1" y="5"/>
                    </a:lnTo>
                    <a:lnTo>
                      <a:pt x="2" y="6"/>
                    </a:lnTo>
                    <a:lnTo>
                      <a:pt x="3" y="6"/>
                    </a:lnTo>
                    <a:lnTo>
                      <a:pt x="3" y="7"/>
                    </a:lnTo>
                    <a:lnTo>
                      <a:pt x="5" y="7"/>
                    </a:lnTo>
                    <a:lnTo>
                      <a:pt x="6" y="7"/>
                    </a:lnTo>
                    <a:lnTo>
                      <a:pt x="6" y="7"/>
                    </a:lnTo>
                    <a:lnTo>
                      <a:pt x="7" y="7"/>
                    </a:lnTo>
                    <a:lnTo>
                      <a:pt x="8" y="7"/>
                    </a:lnTo>
                    <a:lnTo>
                      <a:pt x="8" y="8"/>
                    </a:lnTo>
                    <a:lnTo>
                      <a:pt x="8" y="9"/>
                    </a:lnTo>
                    <a:lnTo>
                      <a:pt x="9" y="9"/>
                    </a:lnTo>
                    <a:lnTo>
                      <a:pt x="10" y="9"/>
                    </a:lnTo>
                    <a:lnTo>
                      <a:pt x="10" y="9"/>
                    </a:lnTo>
                    <a:lnTo>
                      <a:pt x="10" y="7"/>
                    </a:lnTo>
                    <a:lnTo>
                      <a:pt x="11"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5" name="Freeform 518"/>
              <p:cNvSpPr>
                <a:spLocks/>
              </p:cNvSpPr>
              <p:nvPr/>
            </p:nvSpPr>
            <p:spPr bwMode="auto">
              <a:xfrm>
                <a:off x="3975" y="3657"/>
                <a:ext cx="3" cy="1"/>
              </a:xfrm>
              <a:custGeom>
                <a:avLst/>
                <a:gdLst/>
                <a:ahLst/>
                <a:cxnLst>
                  <a:cxn ang="0">
                    <a:pos x="2" y="0"/>
                  </a:cxn>
                  <a:cxn ang="0">
                    <a:pos x="1" y="0"/>
                  </a:cxn>
                  <a:cxn ang="0">
                    <a:pos x="1" y="0"/>
                  </a:cxn>
                  <a:cxn ang="0">
                    <a:pos x="0" y="0"/>
                  </a:cxn>
                  <a:cxn ang="0">
                    <a:pos x="1" y="0"/>
                  </a:cxn>
                  <a:cxn ang="0">
                    <a:pos x="2" y="0"/>
                  </a:cxn>
                  <a:cxn ang="0">
                    <a:pos x="2" y="1"/>
                  </a:cxn>
                  <a:cxn ang="0">
                    <a:pos x="3" y="1"/>
                  </a:cxn>
                  <a:cxn ang="0">
                    <a:pos x="3" y="0"/>
                  </a:cxn>
                  <a:cxn ang="0">
                    <a:pos x="3" y="0"/>
                  </a:cxn>
                  <a:cxn ang="0">
                    <a:pos x="3" y="0"/>
                  </a:cxn>
                  <a:cxn ang="0">
                    <a:pos x="2" y="0"/>
                  </a:cxn>
                </a:cxnLst>
                <a:rect l="0" t="0" r="r" b="b"/>
                <a:pathLst>
                  <a:path w="3" h="1">
                    <a:moveTo>
                      <a:pt x="2" y="0"/>
                    </a:moveTo>
                    <a:lnTo>
                      <a:pt x="1" y="0"/>
                    </a:lnTo>
                    <a:lnTo>
                      <a:pt x="1" y="0"/>
                    </a:lnTo>
                    <a:lnTo>
                      <a:pt x="0" y="0"/>
                    </a:lnTo>
                    <a:lnTo>
                      <a:pt x="1" y="0"/>
                    </a:lnTo>
                    <a:lnTo>
                      <a:pt x="2" y="0"/>
                    </a:lnTo>
                    <a:lnTo>
                      <a:pt x="2" y="1"/>
                    </a:lnTo>
                    <a:lnTo>
                      <a:pt x="3" y="1"/>
                    </a:lnTo>
                    <a:lnTo>
                      <a:pt x="3" y="0"/>
                    </a:lnTo>
                    <a:lnTo>
                      <a:pt x="3" y="0"/>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6" name="Freeform 519"/>
              <p:cNvSpPr>
                <a:spLocks/>
              </p:cNvSpPr>
              <p:nvPr/>
            </p:nvSpPr>
            <p:spPr bwMode="auto">
              <a:xfrm>
                <a:off x="3975" y="3401"/>
                <a:ext cx="15" cy="7"/>
              </a:xfrm>
              <a:custGeom>
                <a:avLst/>
                <a:gdLst/>
                <a:ahLst/>
                <a:cxnLst>
                  <a:cxn ang="0">
                    <a:pos x="15" y="7"/>
                  </a:cxn>
                  <a:cxn ang="0">
                    <a:pos x="15" y="6"/>
                  </a:cxn>
                  <a:cxn ang="0">
                    <a:pos x="14" y="5"/>
                  </a:cxn>
                  <a:cxn ang="0">
                    <a:pos x="14" y="5"/>
                  </a:cxn>
                  <a:cxn ang="0">
                    <a:pos x="14" y="4"/>
                  </a:cxn>
                  <a:cxn ang="0">
                    <a:pos x="14" y="4"/>
                  </a:cxn>
                  <a:cxn ang="0">
                    <a:pos x="14" y="4"/>
                  </a:cxn>
                  <a:cxn ang="0">
                    <a:pos x="12" y="4"/>
                  </a:cxn>
                  <a:cxn ang="0">
                    <a:pos x="10" y="2"/>
                  </a:cxn>
                  <a:cxn ang="0">
                    <a:pos x="3" y="0"/>
                  </a:cxn>
                  <a:cxn ang="0">
                    <a:pos x="1" y="0"/>
                  </a:cxn>
                  <a:cxn ang="0">
                    <a:pos x="0" y="0"/>
                  </a:cxn>
                  <a:cxn ang="0">
                    <a:pos x="0" y="1"/>
                  </a:cxn>
                  <a:cxn ang="0">
                    <a:pos x="5" y="3"/>
                  </a:cxn>
                  <a:cxn ang="0">
                    <a:pos x="5" y="4"/>
                  </a:cxn>
                  <a:cxn ang="0">
                    <a:pos x="6" y="5"/>
                  </a:cxn>
                  <a:cxn ang="0">
                    <a:pos x="9" y="6"/>
                  </a:cxn>
                  <a:cxn ang="0">
                    <a:pos x="14" y="7"/>
                  </a:cxn>
                  <a:cxn ang="0">
                    <a:pos x="15" y="7"/>
                  </a:cxn>
                </a:cxnLst>
                <a:rect l="0" t="0" r="r" b="b"/>
                <a:pathLst>
                  <a:path w="15" h="7">
                    <a:moveTo>
                      <a:pt x="15" y="7"/>
                    </a:moveTo>
                    <a:lnTo>
                      <a:pt x="15" y="6"/>
                    </a:lnTo>
                    <a:lnTo>
                      <a:pt x="14" y="5"/>
                    </a:lnTo>
                    <a:lnTo>
                      <a:pt x="14" y="5"/>
                    </a:lnTo>
                    <a:lnTo>
                      <a:pt x="14" y="4"/>
                    </a:lnTo>
                    <a:lnTo>
                      <a:pt x="14" y="4"/>
                    </a:lnTo>
                    <a:lnTo>
                      <a:pt x="14" y="4"/>
                    </a:lnTo>
                    <a:lnTo>
                      <a:pt x="12" y="4"/>
                    </a:lnTo>
                    <a:lnTo>
                      <a:pt x="10" y="2"/>
                    </a:lnTo>
                    <a:lnTo>
                      <a:pt x="3" y="0"/>
                    </a:lnTo>
                    <a:lnTo>
                      <a:pt x="1" y="0"/>
                    </a:lnTo>
                    <a:lnTo>
                      <a:pt x="0" y="0"/>
                    </a:lnTo>
                    <a:lnTo>
                      <a:pt x="0" y="1"/>
                    </a:lnTo>
                    <a:lnTo>
                      <a:pt x="5" y="3"/>
                    </a:lnTo>
                    <a:lnTo>
                      <a:pt x="5" y="4"/>
                    </a:lnTo>
                    <a:lnTo>
                      <a:pt x="6" y="5"/>
                    </a:lnTo>
                    <a:lnTo>
                      <a:pt x="9" y="6"/>
                    </a:lnTo>
                    <a:lnTo>
                      <a:pt x="14" y="7"/>
                    </a:lnTo>
                    <a:lnTo>
                      <a:pt x="15"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7" name="Freeform 520"/>
              <p:cNvSpPr>
                <a:spLocks/>
              </p:cNvSpPr>
              <p:nvPr/>
            </p:nvSpPr>
            <p:spPr bwMode="auto">
              <a:xfrm>
                <a:off x="3984" y="3621"/>
                <a:ext cx="1" cy="1"/>
              </a:xfrm>
              <a:custGeom>
                <a:avLst/>
                <a:gdLst/>
                <a:ahLst/>
                <a:cxnLst>
                  <a:cxn ang="0">
                    <a:pos x="0" y="0"/>
                  </a:cxn>
                  <a:cxn ang="0">
                    <a:pos x="0" y="1"/>
                  </a:cxn>
                  <a:cxn ang="0">
                    <a:pos x="1" y="1"/>
                  </a:cxn>
                  <a:cxn ang="0">
                    <a:pos x="1" y="0"/>
                  </a:cxn>
                  <a:cxn ang="0">
                    <a:pos x="0" y="0"/>
                  </a:cxn>
                  <a:cxn ang="0">
                    <a:pos x="0" y="0"/>
                  </a:cxn>
                  <a:cxn ang="0">
                    <a:pos x="0" y="0"/>
                  </a:cxn>
                </a:cxnLst>
                <a:rect l="0" t="0" r="r" b="b"/>
                <a:pathLst>
                  <a:path w="1" h="1">
                    <a:moveTo>
                      <a:pt x="0" y="0"/>
                    </a:moveTo>
                    <a:lnTo>
                      <a:pt x="0" y="1"/>
                    </a:lnTo>
                    <a:lnTo>
                      <a:pt x="1" y="1"/>
                    </a:lnTo>
                    <a:lnTo>
                      <a:pt x="1"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8" name="Freeform 521"/>
              <p:cNvSpPr>
                <a:spLocks/>
              </p:cNvSpPr>
              <p:nvPr/>
            </p:nvSpPr>
            <p:spPr bwMode="auto">
              <a:xfrm>
                <a:off x="3974" y="3530"/>
                <a:ext cx="1" cy="1"/>
              </a:xfrm>
              <a:custGeom>
                <a:avLst/>
                <a:gdLst/>
                <a:ahLst/>
                <a:cxnLst>
                  <a:cxn ang="0">
                    <a:pos x="0" y="1"/>
                  </a:cxn>
                  <a:cxn ang="0">
                    <a:pos x="0" y="1"/>
                  </a:cxn>
                  <a:cxn ang="0">
                    <a:pos x="0" y="0"/>
                  </a:cxn>
                  <a:cxn ang="0">
                    <a:pos x="0" y="0"/>
                  </a:cxn>
                  <a:cxn ang="0">
                    <a:pos x="0" y="0"/>
                  </a:cxn>
                  <a:cxn ang="0">
                    <a:pos x="0" y="1"/>
                  </a:cxn>
                  <a:cxn ang="0">
                    <a:pos x="0" y="1"/>
                  </a:cxn>
                </a:cxnLst>
                <a:rect l="0" t="0" r="r" b="b"/>
                <a:pathLst>
                  <a:path h="1">
                    <a:moveTo>
                      <a:pt x="0" y="1"/>
                    </a:moveTo>
                    <a:lnTo>
                      <a:pt x="0" y="1"/>
                    </a:lnTo>
                    <a:lnTo>
                      <a:pt x="0" y="0"/>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09" name="Freeform 522"/>
              <p:cNvSpPr>
                <a:spLocks/>
              </p:cNvSpPr>
              <p:nvPr/>
            </p:nvSpPr>
            <p:spPr bwMode="auto">
              <a:xfrm>
                <a:off x="3886" y="3575"/>
                <a:ext cx="1" cy="2"/>
              </a:xfrm>
              <a:custGeom>
                <a:avLst/>
                <a:gdLst/>
                <a:ahLst/>
                <a:cxnLst>
                  <a:cxn ang="0">
                    <a:pos x="1" y="0"/>
                  </a:cxn>
                  <a:cxn ang="0">
                    <a:pos x="0" y="2"/>
                  </a:cxn>
                  <a:cxn ang="0">
                    <a:pos x="0" y="2"/>
                  </a:cxn>
                  <a:cxn ang="0">
                    <a:pos x="1" y="0"/>
                  </a:cxn>
                  <a:cxn ang="0">
                    <a:pos x="1" y="0"/>
                  </a:cxn>
                </a:cxnLst>
                <a:rect l="0" t="0" r="r" b="b"/>
                <a:pathLst>
                  <a:path w="1" h="2">
                    <a:moveTo>
                      <a:pt x="1" y="0"/>
                    </a:moveTo>
                    <a:lnTo>
                      <a:pt x="0" y="2"/>
                    </a:lnTo>
                    <a:lnTo>
                      <a:pt x="0" y="2"/>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0" name="Freeform 523"/>
              <p:cNvSpPr>
                <a:spLocks/>
              </p:cNvSpPr>
              <p:nvPr/>
            </p:nvSpPr>
            <p:spPr bwMode="auto">
              <a:xfrm>
                <a:off x="3884" y="3577"/>
                <a:ext cx="1" cy="1"/>
              </a:xfrm>
              <a:custGeom>
                <a:avLst/>
                <a:gdLst/>
                <a:ahLst/>
                <a:cxnLst>
                  <a:cxn ang="0">
                    <a:pos x="1" y="0"/>
                  </a:cxn>
                  <a:cxn ang="0">
                    <a:pos x="0" y="0"/>
                  </a:cxn>
                  <a:cxn ang="0">
                    <a:pos x="0" y="1"/>
                  </a:cxn>
                  <a:cxn ang="0">
                    <a:pos x="1" y="0"/>
                  </a:cxn>
                  <a:cxn ang="0">
                    <a:pos x="1" y="0"/>
                  </a:cxn>
                </a:cxnLst>
                <a:rect l="0" t="0" r="r" b="b"/>
                <a:pathLst>
                  <a:path w="1" h="1">
                    <a:moveTo>
                      <a:pt x="1" y="0"/>
                    </a:moveTo>
                    <a:lnTo>
                      <a:pt x="0" y="0"/>
                    </a:lnTo>
                    <a:lnTo>
                      <a:pt x="0"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1" name="Freeform 524"/>
              <p:cNvSpPr>
                <a:spLocks/>
              </p:cNvSpPr>
              <p:nvPr/>
            </p:nvSpPr>
            <p:spPr bwMode="auto">
              <a:xfrm>
                <a:off x="3895" y="3566"/>
                <a:ext cx="6" cy="1"/>
              </a:xfrm>
              <a:custGeom>
                <a:avLst/>
                <a:gdLst/>
                <a:ahLst/>
                <a:cxnLst>
                  <a:cxn ang="0">
                    <a:pos x="3" y="0"/>
                  </a:cxn>
                  <a:cxn ang="0">
                    <a:pos x="1" y="0"/>
                  </a:cxn>
                  <a:cxn ang="0">
                    <a:pos x="0" y="0"/>
                  </a:cxn>
                  <a:cxn ang="0">
                    <a:pos x="0" y="1"/>
                  </a:cxn>
                  <a:cxn ang="0">
                    <a:pos x="2" y="1"/>
                  </a:cxn>
                  <a:cxn ang="0">
                    <a:pos x="5" y="0"/>
                  </a:cxn>
                  <a:cxn ang="0">
                    <a:pos x="5" y="0"/>
                  </a:cxn>
                  <a:cxn ang="0">
                    <a:pos x="6" y="1"/>
                  </a:cxn>
                  <a:cxn ang="0">
                    <a:pos x="6" y="0"/>
                  </a:cxn>
                  <a:cxn ang="0">
                    <a:pos x="5" y="0"/>
                  </a:cxn>
                  <a:cxn ang="0">
                    <a:pos x="5" y="0"/>
                  </a:cxn>
                  <a:cxn ang="0">
                    <a:pos x="5" y="0"/>
                  </a:cxn>
                  <a:cxn ang="0">
                    <a:pos x="4" y="0"/>
                  </a:cxn>
                  <a:cxn ang="0">
                    <a:pos x="3" y="0"/>
                  </a:cxn>
                </a:cxnLst>
                <a:rect l="0" t="0" r="r" b="b"/>
                <a:pathLst>
                  <a:path w="6" h="1">
                    <a:moveTo>
                      <a:pt x="3" y="0"/>
                    </a:moveTo>
                    <a:lnTo>
                      <a:pt x="1" y="0"/>
                    </a:lnTo>
                    <a:lnTo>
                      <a:pt x="0" y="0"/>
                    </a:lnTo>
                    <a:lnTo>
                      <a:pt x="0" y="1"/>
                    </a:lnTo>
                    <a:lnTo>
                      <a:pt x="2" y="1"/>
                    </a:lnTo>
                    <a:lnTo>
                      <a:pt x="5" y="0"/>
                    </a:lnTo>
                    <a:lnTo>
                      <a:pt x="5" y="0"/>
                    </a:lnTo>
                    <a:lnTo>
                      <a:pt x="6" y="1"/>
                    </a:lnTo>
                    <a:lnTo>
                      <a:pt x="6" y="0"/>
                    </a:lnTo>
                    <a:lnTo>
                      <a:pt x="5" y="0"/>
                    </a:lnTo>
                    <a:lnTo>
                      <a:pt x="5" y="0"/>
                    </a:lnTo>
                    <a:lnTo>
                      <a:pt x="5" y="0"/>
                    </a:lnTo>
                    <a:lnTo>
                      <a:pt x="4"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2" name="Freeform 525"/>
              <p:cNvSpPr>
                <a:spLocks/>
              </p:cNvSpPr>
              <p:nvPr/>
            </p:nvSpPr>
            <p:spPr bwMode="auto">
              <a:xfrm>
                <a:off x="3901" y="3581"/>
                <a:ext cx="1" cy="3"/>
              </a:xfrm>
              <a:custGeom>
                <a:avLst/>
                <a:gdLst/>
                <a:ahLst/>
                <a:cxnLst>
                  <a:cxn ang="0">
                    <a:pos x="1" y="3"/>
                  </a:cxn>
                  <a:cxn ang="0">
                    <a:pos x="1" y="0"/>
                  </a:cxn>
                  <a:cxn ang="0">
                    <a:pos x="0" y="1"/>
                  </a:cxn>
                  <a:cxn ang="0">
                    <a:pos x="0" y="3"/>
                  </a:cxn>
                  <a:cxn ang="0">
                    <a:pos x="1" y="3"/>
                  </a:cxn>
                  <a:cxn ang="0">
                    <a:pos x="1" y="3"/>
                  </a:cxn>
                </a:cxnLst>
                <a:rect l="0" t="0" r="r" b="b"/>
                <a:pathLst>
                  <a:path w="1" h="3">
                    <a:moveTo>
                      <a:pt x="1" y="3"/>
                    </a:moveTo>
                    <a:lnTo>
                      <a:pt x="1" y="0"/>
                    </a:lnTo>
                    <a:lnTo>
                      <a:pt x="0" y="1"/>
                    </a:lnTo>
                    <a:lnTo>
                      <a:pt x="0" y="3"/>
                    </a:lnTo>
                    <a:lnTo>
                      <a:pt x="1"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3" name="Rectangle 526"/>
              <p:cNvSpPr>
                <a:spLocks noChangeArrowheads="1"/>
              </p:cNvSpPr>
              <p:nvPr/>
            </p:nvSpPr>
            <p:spPr bwMode="auto">
              <a:xfrm>
                <a:off x="3900" y="3566"/>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914" name="Freeform 527"/>
              <p:cNvSpPr>
                <a:spLocks/>
              </p:cNvSpPr>
              <p:nvPr/>
            </p:nvSpPr>
            <p:spPr bwMode="auto">
              <a:xfrm>
                <a:off x="3872" y="3595"/>
                <a:ext cx="2" cy="3"/>
              </a:xfrm>
              <a:custGeom>
                <a:avLst/>
                <a:gdLst/>
                <a:ahLst/>
                <a:cxnLst>
                  <a:cxn ang="0">
                    <a:pos x="0" y="2"/>
                  </a:cxn>
                  <a:cxn ang="0">
                    <a:pos x="0" y="2"/>
                  </a:cxn>
                  <a:cxn ang="0">
                    <a:pos x="0" y="3"/>
                  </a:cxn>
                  <a:cxn ang="0">
                    <a:pos x="0" y="3"/>
                  </a:cxn>
                  <a:cxn ang="0">
                    <a:pos x="2" y="2"/>
                  </a:cxn>
                  <a:cxn ang="0">
                    <a:pos x="2" y="1"/>
                  </a:cxn>
                  <a:cxn ang="0">
                    <a:pos x="2" y="0"/>
                  </a:cxn>
                  <a:cxn ang="0">
                    <a:pos x="2" y="0"/>
                  </a:cxn>
                  <a:cxn ang="0">
                    <a:pos x="2" y="0"/>
                  </a:cxn>
                  <a:cxn ang="0">
                    <a:pos x="1" y="0"/>
                  </a:cxn>
                  <a:cxn ang="0">
                    <a:pos x="1" y="0"/>
                  </a:cxn>
                  <a:cxn ang="0">
                    <a:pos x="0" y="0"/>
                  </a:cxn>
                  <a:cxn ang="0">
                    <a:pos x="0" y="0"/>
                  </a:cxn>
                  <a:cxn ang="0">
                    <a:pos x="0" y="1"/>
                  </a:cxn>
                  <a:cxn ang="0">
                    <a:pos x="0" y="1"/>
                  </a:cxn>
                  <a:cxn ang="0">
                    <a:pos x="0" y="2"/>
                  </a:cxn>
                  <a:cxn ang="0">
                    <a:pos x="0" y="2"/>
                  </a:cxn>
                </a:cxnLst>
                <a:rect l="0" t="0" r="r" b="b"/>
                <a:pathLst>
                  <a:path w="2" h="3">
                    <a:moveTo>
                      <a:pt x="0" y="2"/>
                    </a:moveTo>
                    <a:lnTo>
                      <a:pt x="0" y="2"/>
                    </a:lnTo>
                    <a:lnTo>
                      <a:pt x="0" y="3"/>
                    </a:lnTo>
                    <a:lnTo>
                      <a:pt x="0" y="3"/>
                    </a:lnTo>
                    <a:lnTo>
                      <a:pt x="2" y="2"/>
                    </a:lnTo>
                    <a:lnTo>
                      <a:pt x="2" y="1"/>
                    </a:lnTo>
                    <a:lnTo>
                      <a:pt x="2" y="0"/>
                    </a:lnTo>
                    <a:lnTo>
                      <a:pt x="2" y="0"/>
                    </a:lnTo>
                    <a:lnTo>
                      <a:pt x="2" y="0"/>
                    </a:lnTo>
                    <a:lnTo>
                      <a:pt x="1" y="0"/>
                    </a:lnTo>
                    <a:lnTo>
                      <a:pt x="1" y="0"/>
                    </a:lnTo>
                    <a:lnTo>
                      <a:pt x="0" y="0"/>
                    </a:lnTo>
                    <a:lnTo>
                      <a:pt x="0" y="0"/>
                    </a:lnTo>
                    <a:lnTo>
                      <a:pt x="0" y="1"/>
                    </a:lnTo>
                    <a:lnTo>
                      <a:pt x="0" y="1"/>
                    </a:lnTo>
                    <a:lnTo>
                      <a:pt x="0" y="2"/>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5" name="Freeform 528"/>
              <p:cNvSpPr>
                <a:spLocks/>
              </p:cNvSpPr>
              <p:nvPr/>
            </p:nvSpPr>
            <p:spPr bwMode="auto">
              <a:xfrm>
                <a:off x="3880" y="3578"/>
                <a:ext cx="2" cy="1"/>
              </a:xfrm>
              <a:custGeom>
                <a:avLst/>
                <a:gdLst/>
                <a:ahLst/>
                <a:cxnLst>
                  <a:cxn ang="0">
                    <a:pos x="2" y="1"/>
                  </a:cxn>
                  <a:cxn ang="0">
                    <a:pos x="2" y="0"/>
                  </a:cxn>
                  <a:cxn ang="0">
                    <a:pos x="1" y="0"/>
                  </a:cxn>
                  <a:cxn ang="0">
                    <a:pos x="0" y="0"/>
                  </a:cxn>
                  <a:cxn ang="0">
                    <a:pos x="0" y="1"/>
                  </a:cxn>
                  <a:cxn ang="0">
                    <a:pos x="0" y="1"/>
                  </a:cxn>
                  <a:cxn ang="0">
                    <a:pos x="0" y="1"/>
                  </a:cxn>
                  <a:cxn ang="0">
                    <a:pos x="1" y="0"/>
                  </a:cxn>
                  <a:cxn ang="0">
                    <a:pos x="2" y="1"/>
                  </a:cxn>
                </a:cxnLst>
                <a:rect l="0" t="0" r="r" b="b"/>
                <a:pathLst>
                  <a:path w="2" h="1">
                    <a:moveTo>
                      <a:pt x="2" y="1"/>
                    </a:moveTo>
                    <a:lnTo>
                      <a:pt x="2" y="0"/>
                    </a:lnTo>
                    <a:lnTo>
                      <a:pt x="1" y="0"/>
                    </a:lnTo>
                    <a:lnTo>
                      <a:pt x="0" y="0"/>
                    </a:lnTo>
                    <a:lnTo>
                      <a:pt x="0" y="1"/>
                    </a:lnTo>
                    <a:lnTo>
                      <a:pt x="0" y="1"/>
                    </a:lnTo>
                    <a:lnTo>
                      <a:pt x="0" y="1"/>
                    </a:lnTo>
                    <a:lnTo>
                      <a:pt x="1"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6" name="Freeform 529"/>
              <p:cNvSpPr>
                <a:spLocks/>
              </p:cNvSpPr>
              <p:nvPr/>
            </p:nvSpPr>
            <p:spPr bwMode="auto">
              <a:xfrm>
                <a:off x="3898" y="3614"/>
                <a:ext cx="12" cy="5"/>
              </a:xfrm>
              <a:custGeom>
                <a:avLst/>
                <a:gdLst/>
                <a:ahLst/>
                <a:cxnLst>
                  <a:cxn ang="0">
                    <a:pos x="8" y="2"/>
                  </a:cxn>
                  <a:cxn ang="0">
                    <a:pos x="7" y="1"/>
                  </a:cxn>
                  <a:cxn ang="0">
                    <a:pos x="7" y="1"/>
                  </a:cxn>
                  <a:cxn ang="0">
                    <a:pos x="3" y="0"/>
                  </a:cxn>
                  <a:cxn ang="0">
                    <a:pos x="0" y="1"/>
                  </a:cxn>
                  <a:cxn ang="0">
                    <a:pos x="0" y="2"/>
                  </a:cxn>
                  <a:cxn ang="0">
                    <a:pos x="1" y="3"/>
                  </a:cxn>
                  <a:cxn ang="0">
                    <a:pos x="2" y="3"/>
                  </a:cxn>
                  <a:cxn ang="0">
                    <a:pos x="4" y="4"/>
                  </a:cxn>
                  <a:cxn ang="0">
                    <a:pos x="5" y="4"/>
                  </a:cxn>
                  <a:cxn ang="0">
                    <a:pos x="6" y="5"/>
                  </a:cxn>
                  <a:cxn ang="0">
                    <a:pos x="7" y="5"/>
                  </a:cxn>
                  <a:cxn ang="0">
                    <a:pos x="7" y="4"/>
                  </a:cxn>
                  <a:cxn ang="0">
                    <a:pos x="8" y="4"/>
                  </a:cxn>
                  <a:cxn ang="0">
                    <a:pos x="9" y="4"/>
                  </a:cxn>
                  <a:cxn ang="0">
                    <a:pos x="11" y="4"/>
                  </a:cxn>
                  <a:cxn ang="0">
                    <a:pos x="12" y="4"/>
                  </a:cxn>
                  <a:cxn ang="0">
                    <a:pos x="11" y="3"/>
                  </a:cxn>
                  <a:cxn ang="0">
                    <a:pos x="9" y="3"/>
                  </a:cxn>
                  <a:cxn ang="0">
                    <a:pos x="8" y="2"/>
                  </a:cxn>
                </a:cxnLst>
                <a:rect l="0" t="0" r="r" b="b"/>
                <a:pathLst>
                  <a:path w="12" h="5">
                    <a:moveTo>
                      <a:pt x="8" y="2"/>
                    </a:moveTo>
                    <a:lnTo>
                      <a:pt x="7" y="1"/>
                    </a:lnTo>
                    <a:lnTo>
                      <a:pt x="7" y="1"/>
                    </a:lnTo>
                    <a:lnTo>
                      <a:pt x="3" y="0"/>
                    </a:lnTo>
                    <a:lnTo>
                      <a:pt x="0" y="1"/>
                    </a:lnTo>
                    <a:lnTo>
                      <a:pt x="0" y="2"/>
                    </a:lnTo>
                    <a:lnTo>
                      <a:pt x="1" y="3"/>
                    </a:lnTo>
                    <a:lnTo>
                      <a:pt x="2" y="3"/>
                    </a:lnTo>
                    <a:lnTo>
                      <a:pt x="4" y="4"/>
                    </a:lnTo>
                    <a:lnTo>
                      <a:pt x="5" y="4"/>
                    </a:lnTo>
                    <a:lnTo>
                      <a:pt x="6" y="5"/>
                    </a:lnTo>
                    <a:lnTo>
                      <a:pt x="7" y="5"/>
                    </a:lnTo>
                    <a:lnTo>
                      <a:pt x="7" y="4"/>
                    </a:lnTo>
                    <a:lnTo>
                      <a:pt x="8" y="4"/>
                    </a:lnTo>
                    <a:lnTo>
                      <a:pt x="9" y="4"/>
                    </a:lnTo>
                    <a:lnTo>
                      <a:pt x="11" y="4"/>
                    </a:lnTo>
                    <a:lnTo>
                      <a:pt x="12" y="4"/>
                    </a:lnTo>
                    <a:lnTo>
                      <a:pt x="11" y="3"/>
                    </a:lnTo>
                    <a:lnTo>
                      <a:pt x="9" y="3"/>
                    </a:lnTo>
                    <a:lnTo>
                      <a:pt x="8"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7" name="Freeform 530"/>
              <p:cNvSpPr>
                <a:spLocks/>
              </p:cNvSpPr>
              <p:nvPr/>
            </p:nvSpPr>
            <p:spPr bwMode="auto">
              <a:xfrm>
                <a:off x="3862" y="3588"/>
                <a:ext cx="59" cy="19"/>
              </a:xfrm>
              <a:custGeom>
                <a:avLst/>
                <a:gdLst/>
                <a:ahLst/>
                <a:cxnLst>
                  <a:cxn ang="0">
                    <a:pos x="59" y="16"/>
                  </a:cxn>
                  <a:cxn ang="0">
                    <a:pos x="56" y="15"/>
                  </a:cxn>
                  <a:cxn ang="0">
                    <a:pos x="55" y="14"/>
                  </a:cxn>
                  <a:cxn ang="0">
                    <a:pos x="50" y="14"/>
                  </a:cxn>
                  <a:cxn ang="0">
                    <a:pos x="50" y="13"/>
                  </a:cxn>
                  <a:cxn ang="0">
                    <a:pos x="51" y="12"/>
                  </a:cxn>
                  <a:cxn ang="0">
                    <a:pos x="50" y="11"/>
                  </a:cxn>
                  <a:cxn ang="0">
                    <a:pos x="47" y="11"/>
                  </a:cxn>
                  <a:cxn ang="0">
                    <a:pos x="47" y="10"/>
                  </a:cxn>
                  <a:cxn ang="0">
                    <a:pos x="43" y="8"/>
                  </a:cxn>
                  <a:cxn ang="0">
                    <a:pos x="38" y="7"/>
                  </a:cxn>
                  <a:cxn ang="0">
                    <a:pos x="36" y="5"/>
                  </a:cxn>
                  <a:cxn ang="0">
                    <a:pos x="35" y="5"/>
                  </a:cxn>
                  <a:cxn ang="0">
                    <a:pos x="35" y="4"/>
                  </a:cxn>
                  <a:cxn ang="0">
                    <a:pos x="34" y="4"/>
                  </a:cxn>
                  <a:cxn ang="0">
                    <a:pos x="31" y="4"/>
                  </a:cxn>
                  <a:cxn ang="0">
                    <a:pos x="29" y="3"/>
                  </a:cxn>
                  <a:cxn ang="0">
                    <a:pos x="26" y="0"/>
                  </a:cxn>
                  <a:cxn ang="0">
                    <a:pos x="24" y="0"/>
                  </a:cxn>
                  <a:cxn ang="0">
                    <a:pos x="14" y="0"/>
                  </a:cxn>
                  <a:cxn ang="0">
                    <a:pos x="3" y="4"/>
                  </a:cxn>
                  <a:cxn ang="0">
                    <a:pos x="3" y="6"/>
                  </a:cxn>
                  <a:cxn ang="0">
                    <a:pos x="2" y="7"/>
                  </a:cxn>
                  <a:cxn ang="0">
                    <a:pos x="0" y="7"/>
                  </a:cxn>
                  <a:cxn ang="0">
                    <a:pos x="3" y="7"/>
                  </a:cxn>
                  <a:cxn ang="0">
                    <a:pos x="3" y="8"/>
                  </a:cxn>
                  <a:cxn ang="0">
                    <a:pos x="5" y="7"/>
                  </a:cxn>
                  <a:cxn ang="0">
                    <a:pos x="10" y="5"/>
                  </a:cxn>
                  <a:cxn ang="0">
                    <a:pos x="12" y="3"/>
                  </a:cxn>
                  <a:cxn ang="0">
                    <a:pos x="17" y="3"/>
                  </a:cxn>
                  <a:cxn ang="0">
                    <a:pos x="18" y="3"/>
                  </a:cxn>
                  <a:cxn ang="0">
                    <a:pos x="15" y="4"/>
                  </a:cxn>
                  <a:cxn ang="0">
                    <a:pos x="16" y="5"/>
                  </a:cxn>
                  <a:cxn ang="0">
                    <a:pos x="18" y="6"/>
                  </a:cxn>
                  <a:cxn ang="0">
                    <a:pos x="19" y="6"/>
                  </a:cxn>
                  <a:cxn ang="0">
                    <a:pos x="21" y="6"/>
                  </a:cxn>
                  <a:cxn ang="0">
                    <a:pos x="21" y="6"/>
                  </a:cxn>
                  <a:cxn ang="0">
                    <a:pos x="25" y="7"/>
                  </a:cxn>
                  <a:cxn ang="0">
                    <a:pos x="30" y="9"/>
                  </a:cxn>
                  <a:cxn ang="0">
                    <a:pos x="35" y="10"/>
                  </a:cxn>
                  <a:cxn ang="0">
                    <a:pos x="38" y="14"/>
                  </a:cxn>
                  <a:cxn ang="0">
                    <a:pos x="43" y="15"/>
                  </a:cxn>
                  <a:cxn ang="0">
                    <a:pos x="43" y="16"/>
                  </a:cxn>
                  <a:cxn ang="0">
                    <a:pos x="39" y="18"/>
                  </a:cxn>
                  <a:cxn ang="0">
                    <a:pos x="40" y="19"/>
                  </a:cxn>
                  <a:cxn ang="0">
                    <a:pos x="59" y="17"/>
                  </a:cxn>
                </a:cxnLst>
                <a:rect l="0" t="0" r="r" b="b"/>
                <a:pathLst>
                  <a:path w="59" h="19">
                    <a:moveTo>
                      <a:pt x="59" y="17"/>
                    </a:moveTo>
                    <a:lnTo>
                      <a:pt x="59" y="16"/>
                    </a:lnTo>
                    <a:lnTo>
                      <a:pt x="58" y="16"/>
                    </a:lnTo>
                    <a:lnTo>
                      <a:pt x="56" y="15"/>
                    </a:lnTo>
                    <a:lnTo>
                      <a:pt x="56" y="14"/>
                    </a:lnTo>
                    <a:lnTo>
                      <a:pt x="55" y="14"/>
                    </a:lnTo>
                    <a:lnTo>
                      <a:pt x="54" y="14"/>
                    </a:lnTo>
                    <a:lnTo>
                      <a:pt x="50" y="14"/>
                    </a:lnTo>
                    <a:lnTo>
                      <a:pt x="50" y="14"/>
                    </a:lnTo>
                    <a:lnTo>
                      <a:pt x="50" y="13"/>
                    </a:lnTo>
                    <a:lnTo>
                      <a:pt x="51" y="12"/>
                    </a:lnTo>
                    <a:lnTo>
                      <a:pt x="51" y="12"/>
                    </a:lnTo>
                    <a:lnTo>
                      <a:pt x="50" y="11"/>
                    </a:lnTo>
                    <a:lnTo>
                      <a:pt x="50" y="11"/>
                    </a:lnTo>
                    <a:lnTo>
                      <a:pt x="48" y="11"/>
                    </a:lnTo>
                    <a:lnTo>
                      <a:pt x="47" y="11"/>
                    </a:lnTo>
                    <a:lnTo>
                      <a:pt x="47" y="10"/>
                    </a:lnTo>
                    <a:lnTo>
                      <a:pt x="47" y="10"/>
                    </a:lnTo>
                    <a:lnTo>
                      <a:pt x="46" y="10"/>
                    </a:lnTo>
                    <a:lnTo>
                      <a:pt x="43" y="8"/>
                    </a:lnTo>
                    <a:lnTo>
                      <a:pt x="43" y="8"/>
                    </a:lnTo>
                    <a:lnTo>
                      <a:pt x="38" y="7"/>
                    </a:lnTo>
                    <a:lnTo>
                      <a:pt x="37" y="6"/>
                    </a:lnTo>
                    <a:lnTo>
                      <a:pt x="36" y="5"/>
                    </a:lnTo>
                    <a:lnTo>
                      <a:pt x="35" y="5"/>
                    </a:lnTo>
                    <a:lnTo>
                      <a:pt x="35" y="5"/>
                    </a:lnTo>
                    <a:lnTo>
                      <a:pt x="35" y="4"/>
                    </a:lnTo>
                    <a:lnTo>
                      <a:pt x="35" y="4"/>
                    </a:lnTo>
                    <a:lnTo>
                      <a:pt x="35" y="4"/>
                    </a:lnTo>
                    <a:lnTo>
                      <a:pt x="34" y="4"/>
                    </a:lnTo>
                    <a:lnTo>
                      <a:pt x="33" y="3"/>
                    </a:lnTo>
                    <a:lnTo>
                      <a:pt x="31" y="4"/>
                    </a:lnTo>
                    <a:lnTo>
                      <a:pt x="30" y="3"/>
                    </a:lnTo>
                    <a:lnTo>
                      <a:pt x="29" y="3"/>
                    </a:lnTo>
                    <a:lnTo>
                      <a:pt x="29" y="2"/>
                    </a:lnTo>
                    <a:lnTo>
                      <a:pt x="26" y="0"/>
                    </a:lnTo>
                    <a:lnTo>
                      <a:pt x="25" y="0"/>
                    </a:lnTo>
                    <a:lnTo>
                      <a:pt x="24" y="0"/>
                    </a:lnTo>
                    <a:lnTo>
                      <a:pt x="23" y="0"/>
                    </a:lnTo>
                    <a:lnTo>
                      <a:pt x="14" y="0"/>
                    </a:lnTo>
                    <a:lnTo>
                      <a:pt x="3" y="3"/>
                    </a:lnTo>
                    <a:lnTo>
                      <a:pt x="3" y="4"/>
                    </a:lnTo>
                    <a:lnTo>
                      <a:pt x="3" y="6"/>
                    </a:lnTo>
                    <a:lnTo>
                      <a:pt x="3" y="6"/>
                    </a:lnTo>
                    <a:lnTo>
                      <a:pt x="3" y="7"/>
                    </a:lnTo>
                    <a:lnTo>
                      <a:pt x="2" y="7"/>
                    </a:lnTo>
                    <a:lnTo>
                      <a:pt x="0" y="7"/>
                    </a:lnTo>
                    <a:lnTo>
                      <a:pt x="0" y="7"/>
                    </a:lnTo>
                    <a:lnTo>
                      <a:pt x="2" y="7"/>
                    </a:lnTo>
                    <a:lnTo>
                      <a:pt x="3" y="7"/>
                    </a:lnTo>
                    <a:lnTo>
                      <a:pt x="3" y="8"/>
                    </a:lnTo>
                    <a:lnTo>
                      <a:pt x="3" y="8"/>
                    </a:lnTo>
                    <a:lnTo>
                      <a:pt x="4" y="7"/>
                    </a:lnTo>
                    <a:lnTo>
                      <a:pt x="5" y="7"/>
                    </a:lnTo>
                    <a:lnTo>
                      <a:pt x="6" y="6"/>
                    </a:lnTo>
                    <a:lnTo>
                      <a:pt x="10" y="5"/>
                    </a:lnTo>
                    <a:lnTo>
                      <a:pt x="10" y="3"/>
                    </a:lnTo>
                    <a:lnTo>
                      <a:pt x="12" y="3"/>
                    </a:lnTo>
                    <a:lnTo>
                      <a:pt x="17" y="3"/>
                    </a:lnTo>
                    <a:lnTo>
                      <a:pt x="17" y="3"/>
                    </a:lnTo>
                    <a:lnTo>
                      <a:pt x="18" y="3"/>
                    </a:lnTo>
                    <a:lnTo>
                      <a:pt x="18" y="3"/>
                    </a:lnTo>
                    <a:lnTo>
                      <a:pt x="18" y="3"/>
                    </a:lnTo>
                    <a:lnTo>
                      <a:pt x="15" y="4"/>
                    </a:lnTo>
                    <a:lnTo>
                      <a:pt x="15" y="4"/>
                    </a:lnTo>
                    <a:lnTo>
                      <a:pt x="16" y="5"/>
                    </a:lnTo>
                    <a:lnTo>
                      <a:pt x="16" y="5"/>
                    </a:lnTo>
                    <a:lnTo>
                      <a:pt x="18" y="6"/>
                    </a:lnTo>
                    <a:lnTo>
                      <a:pt x="18" y="6"/>
                    </a:lnTo>
                    <a:lnTo>
                      <a:pt x="19" y="6"/>
                    </a:lnTo>
                    <a:lnTo>
                      <a:pt x="20" y="6"/>
                    </a:lnTo>
                    <a:lnTo>
                      <a:pt x="21" y="6"/>
                    </a:lnTo>
                    <a:lnTo>
                      <a:pt x="21" y="6"/>
                    </a:lnTo>
                    <a:lnTo>
                      <a:pt x="21" y="6"/>
                    </a:lnTo>
                    <a:lnTo>
                      <a:pt x="24" y="6"/>
                    </a:lnTo>
                    <a:lnTo>
                      <a:pt x="25" y="7"/>
                    </a:lnTo>
                    <a:lnTo>
                      <a:pt x="26" y="7"/>
                    </a:lnTo>
                    <a:lnTo>
                      <a:pt x="30" y="9"/>
                    </a:lnTo>
                    <a:lnTo>
                      <a:pt x="34" y="9"/>
                    </a:lnTo>
                    <a:lnTo>
                      <a:pt x="35" y="10"/>
                    </a:lnTo>
                    <a:lnTo>
                      <a:pt x="36" y="12"/>
                    </a:lnTo>
                    <a:lnTo>
                      <a:pt x="38" y="14"/>
                    </a:lnTo>
                    <a:lnTo>
                      <a:pt x="41" y="14"/>
                    </a:lnTo>
                    <a:lnTo>
                      <a:pt x="43" y="15"/>
                    </a:lnTo>
                    <a:lnTo>
                      <a:pt x="43" y="15"/>
                    </a:lnTo>
                    <a:lnTo>
                      <a:pt x="43" y="16"/>
                    </a:lnTo>
                    <a:lnTo>
                      <a:pt x="41" y="18"/>
                    </a:lnTo>
                    <a:lnTo>
                      <a:pt x="39" y="18"/>
                    </a:lnTo>
                    <a:lnTo>
                      <a:pt x="39" y="19"/>
                    </a:lnTo>
                    <a:lnTo>
                      <a:pt x="40" y="19"/>
                    </a:lnTo>
                    <a:lnTo>
                      <a:pt x="54" y="18"/>
                    </a:lnTo>
                    <a:lnTo>
                      <a:pt x="59" y="1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8" name="Freeform 531"/>
              <p:cNvSpPr>
                <a:spLocks/>
              </p:cNvSpPr>
              <p:nvPr/>
            </p:nvSpPr>
            <p:spPr bwMode="auto">
              <a:xfrm>
                <a:off x="3950" y="3447"/>
                <a:ext cx="1" cy="2"/>
              </a:xfrm>
              <a:custGeom>
                <a:avLst/>
                <a:gdLst/>
                <a:ahLst/>
                <a:cxnLst>
                  <a:cxn ang="0">
                    <a:pos x="0" y="0"/>
                  </a:cxn>
                  <a:cxn ang="0">
                    <a:pos x="0" y="1"/>
                  </a:cxn>
                  <a:cxn ang="0">
                    <a:pos x="0" y="2"/>
                  </a:cxn>
                  <a:cxn ang="0">
                    <a:pos x="1" y="2"/>
                  </a:cxn>
                  <a:cxn ang="0">
                    <a:pos x="1" y="1"/>
                  </a:cxn>
                  <a:cxn ang="0">
                    <a:pos x="1" y="1"/>
                  </a:cxn>
                  <a:cxn ang="0">
                    <a:pos x="1" y="0"/>
                  </a:cxn>
                  <a:cxn ang="0">
                    <a:pos x="0" y="0"/>
                  </a:cxn>
                </a:cxnLst>
                <a:rect l="0" t="0" r="r" b="b"/>
                <a:pathLst>
                  <a:path w="1" h="2">
                    <a:moveTo>
                      <a:pt x="0" y="0"/>
                    </a:moveTo>
                    <a:lnTo>
                      <a:pt x="0" y="1"/>
                    </a:lnTo>
                    <a:lnTo>
                      <a:pt x="0" y="2"/>
                    </a:lnTo>
                    <a:lnTo>
                      <a:pt x="1" y="2"/>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19" name="Freeform 532"/>
              <p:cNvSpPr>
                <a:spLocks/>
              </p:cNvSpPr>
              <p:nvPr/>
            </p:nvSpPr>
            <p:spPr bwMode="auto">
              <a:xfrm>
                <a:off x="3973" y="3619"/>
                <a:ext cx="1" cy="1"/>
              </a:xfrm>
              <a:custGeom>
                <a:avLst/>
                <a:gdLst/>
                <a:ahLst/>
                <a:cxnLst>
                  <a:cxn ang="0">
                    <a:pos x="0" y="1"/>
                  </a:cxn>
                  <a:cxn ang="0">
                    <a:pos x="1" y="0"/>
                  </a:cxn>
                  <a:cxn ang="0">
                    <a:pos x="0" y="0"/>
                  </a:cxn>
                  <a:cxn ang="0">
                    <a:pos x="0" y="0"/>
                  </a:cxn>
                  <a:cxn ang="0">
                    <a:pos x="0" y="1"/>
                  </a:cxn>
                </a:cxnLst>
                <a:rect l="0" t="0" r="r" b="b"/>
                <a:pathLst>
                  <a:path w="1" h="1">
                    <a:moveTo>
                      <a:pt x="0" y="1"/>
                    </a:moveTo>
                    <a:lnTo>
                      <a:pt x="1" y="0"/>
                    </a:lnTo>
                    <a:lnTo>
                      <a:pt x="0"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0" name="Freeform 533"/>
              <p:cNvSpPr>
                <a:spLocks/>
              </p:cNvSpPr>
              <p:nvPr/>
            </p:nvSpPr>
            <p:spPr bwMode="auto">
              <a:xfrm>
                <a:off x="4997" y="3664"/>
                <a:ext cx="26" cy="23"/>
              </a:xfrm>
              <a:custGeom>
                <a:avLst/>
                <a:gdLst/>
                <a:ahLst/>
                <a:cxnLst>
                  <a:cxn ang="0">
                    <a:pos x="20" y="0"/>
                  </a:cxn>
                  <a:cxn ang="0">
                    <a:pos x="19" y="0"/>
                  </a:cxn>
                  <a:cxn ang="0">
                    <a:pos x="19" y="4"/>
                  </a:cxn>
                  <a:cxn ang="0">
                    <a:pos x="19" y="4"/>
                  </a:cxn>
                  <a:cxn ang="0">
                    <a:pos x="15" y="4"/>
                  </a:cxn>
                  <a:cxn ang="0">
                    <a:pos x="15" y="6"/>
                  </a:cxn>
                  <a:cxn ang="0">
                    <a:pos x="14" y="7"/>
                  </a:cxn>
                  <a:cxn ang="0">
                    <a:pos x="12" y="9"/>
                  </a:cxn>
                  <a:cxn ang="0">
                    <a:pos x="11" y="8"/>
                  </a:cxn>
                  <a:cxn ang="0">
                    <a:pos x="8" y="6"/>
                  </a:cxn>
                  <a:cxn ang="0">
                    <a:pos x="6" y="7"/>
                  </a:cxn>
                  <a:cxn ang="0">
                    <a:pos x="5" y="9"/>
                  </a:cxn>
                  <a:cxn ang="0">
                    <a:pos x="1" y="11"/>
                  </a:cxn>
                  <a:cxn ang="0">
                    <a:pos x="1" y="16"/>
                  </a:cxn>
                  <a:cxn ang="0">
                    <a:pos x="1" y="16"/>
                  </a:cxn>
                  <a:cxn ang="0">
                    <a:pos x="4" y="11"/>
                  </a:cxn>
                  <a:cxn ang="0">
                    <a:pos x="5" y="14"/>
                  </a:cxn>
                  <a:cxn ang="0">
                    <a:pos x="7" y="12"/>
                  </a:cxn>
                  <a:cxn ang="0">
                    <a:pos x="8" y="12"/>
                  </a:cxn>
                  <a:cxn ang="0">
                    <a:pos x="8" y="12"/>
                  </a:cxn>
                  <a:cxn ang="0">
                    <a:pos x="10" y="11"/>
                  </a:cxn>
                  <a:cxn ang="0">
                    <a:pos x="12" y="13"/>
                  </a:cxn>
                  <a:cxn ang="0">
                    <a:pos x="12" y="15"/>
                  </a:cxn>
                  <a:cxn ang="0">
                    <a:pos x="13" y="20"/>
                  </a:cxn>
                  <a:cxn ang="0">
                    <a:pos x="18" y="22"/>
                  </a:cxn>
                  <a:cxn ang="0">
                    <a:pos x="19" y="22"/>
                  </a:cxn>
                  <a:cxn ang="0">
                    <a:pos x="21" y="21"/>
                  </a:cxn>
                  <a:cxn ang="0">
                    <a:pos x="20" y="18"/>
                  </a:cxn>
                  <a:cxn ang="0">
                    <a:pos x="19" y="16"/>
                  </a:cxn>
                  <a:cxn ang="0">
                    <a:pos x="22" y="14"/>
                  </a:cxn>
                  <a:cxn ang="0">
                    <a:pos x="23" y="18"/>
                  </a:cxn>
                  <a:cxn ang="0">
                    <a:pos x="24" y="16"/>
                  </a:cxn>
                  <a:cxn ang="0">
                    <a:pos x="25" y="15"/>
                  </a:cxn>
                  <a:cxn ang="0">
                    <a:pos x="26" y="13"/>
                  </a:cxn>
                  <a:cxn ang="0">
                    <a:pos x="25" y="9"/>
                  </a:cxn>
                  <a:cxn ang="0">
                    <a:pos x="24" y="7"/>
                  </a:cxn>
                  <a:cxn ang="0">
                    <a:pos x="24" y="6"/>
                  </a:cxn>
                  <a:cxn ang="0">
                    <a:pos x="23" y="3"/>
                  </a:cxn>
                  <a:cxn ang="0">
                    <a:pos x="22" y="3"/>
                  </a:cxn>
                  <a:cxn ang="0">
                    <a:pos x="21" y="1"/>
                  </a:cxn>
                </a:cxnLst>
                <a:rect l="0" t="0" r="r" b="b"/>
                <a:pathLst>
                  <a:path w="26" h="23">
                    <a:moveTo>
                      <a:pt x="21" y="1"/>
                    </a:moveTo>
                    <a:lnTo>
                      <a:pt x="20" y="0"/>
                    </a:lnTo>
                    <a:lnTo>
                      <a:pt x="19" y="0"/>
                    </a:lnTo>
                    <a:lnTo>
                      <a:pt x="19" y="0"/>
                    </a:lnTo>
                    <a:lnTo>
                      <a:pt x="19" y="3"/>
                    </a:lnTo>
                    <a:lnTo>
                      <a:pt x="19" y="4"/>
                    </a:lnTo>
                    <a:lnTo>
                      <a:pt x="19" y="4"/>
                    </a:lnTo>
                    <a:lnTo>
                      <a:pt x="19" y="4"/>
                    </a:lnTo>
                    <a:lnTo>
                      <a:pt x="17" y="5"/>
                    </a:lnTo>
                    <a:lnTo>
                      <a:pt x="15" y="4"/>
                    </a:lnTo>
                    <a:lnTo>
                      <a:pt x="15" y="5"/>
                    </a:lnTo>
                    <a:lnTo>
                      <a:pt x="15" y="6"/>
                    </a:lnTo>
                    <a:lnTo>
                      <a:pt x="15" y="7"/>
                    </a:lnTo>
                    <a:lnTo>
                      <a:pt x="14" y="7"/>
                    </a:lnTo>
                    <a:lnTo>
                      <a:pt x="13" y="7"/>
                    </a:lnTo>
                    <a:lnTo>
                      <a:pt x="12" y="9"/>
                    </a:lnTo>
                    <a:lnTo>
                      <a:pt x="10" y="10"/>
                    </a:lnTo>
                    <a:lnTo>
                      <a:pt x="11" y="8"/>
                    </a:lnTo>
                    <a:lnTo>
                      <a:pt x="10" y="7"/>
                    </a:lnTo>
                    <a:lnTo>
                      <a:pt x="8" y="6"/>
                    </a:lnTo>
                    <a:lnTo>
                      <a:pt x="8" y="7"/>
                    </a:lnTo>
                    <a:lnTo>
                      <a:pt x="6" y="7"/>
                    </a:lnTo>
                    <a:lnTo>
                      <a:pt x="5" y="8"/>
                    </a:lnTo>
                    <a:lnTo>
                      <a:pt x="5" y="9"/>
                    </a:lnTo>
                    <a:lnTo>
                      <a:pt x="2" y="10"/>
                    </a:lnTo>
                    <a:lnTo>
                      <a:pt x="1" y="11"/>
                    </a:lnTo>
                    <a:lnTo>
                      <a:pt x="0" y="15"/>
                    </a:lnTo>
                    <a:lnTo>
                      <a:pt x="1" y="16"/>
                    </a:lnTo>
                    <a:lnTo>
                      <a:pt x="1" y="16"/>
                    </a:lnTo>
                    <a:lnTo>
                      <a:pt x="1" y="16"/>
                    </a:lnTo>
                    <a:lnTo>
                      <a:pt x="3" y="13"/>
                    </a:lnTo>
                    <a:lnTo>
                      <a:pt x="4" y="11"/>
                    </a:lnTo>
                    <a:lnTo>
                      <a:pt x="4" y="11"/>
                    </a:lnTo>
                    <a:lnTo>
                      <a:pt x="5" y="14"/>
                    </a:lnTo>
                    <a:lnTo>
                      <a:pt x="5" y="13"/>
                    </a:lnTo>
                    <a:lnTo>
                      <a:pt x="7" y="12"/>
                    </a:lnTo>
                    <a:lnTo>
                      <a:pt x="7" y="12"/>
                    </a:lnTo>
                    <a:lnTo>
                      <a:pt x="8" y="12"/>
                    </a:lnTo>
                    <a:lnTo>
                      <a:pt x="8" y="13"/>
                    </a:lnTo>
                    <a:lnTo>
                      <a:pt x="8" y="12"/>
                    </a:lnTo>
                    <a:lnTo>
                      <a:pt x="9" y="11"/>
                    </a:lnTo>
                    <a:lnTo>
                      <a:pt x="10" y="11"/>
                    </a:lnTo>
                    <a:lnTo>
                      <a:pt x="11" y="11"/>
                    </a:lnTo>
                    <a:lnTo>
                      <a:pt x="12" y="13"/>
                    </a:lnTo>
                    <a:lnTo>
                      <a:pt x="12" y="14"/>
                    </a:lnTo>
                    <a:lnTo>
                      <a:pt x="12" y="15"/>
                    </a:lnTo>
                    <a:lnTo>
                      <a:pt x="12" y="18"/>
                    </a:lnTo>
                    <a:lnTo>
                      <a:pt x="13" y="20"/>
                    </a:lnTo>
                    <a:lnTo>
                      <a:pt x="16" y="22"/>
                    </a:lnTo>
                    <a:lnTo>
                      <a:pt x="18" y="22"/>
                    </a:lnTo>
                    <a:lnTo>
                      <a:pt x="19" y="21"/>
                    </a:lnTo>
                    <a:lnTo>
                      <a:pt x="19" y="22"/>
                    </a:lnTo>
                    <a:lnTo>
                      <a:pt x="19" y="23"/>
                    </a:lnTo>
                    <a:lnTo>
                      <a:pt x="21" y="21"/>
                    </a:lnTo>
                    <a:lnTo>
                      <a:pt x="21" y="21"/>
                    </a:lnTo>
                    <a:lnTo>
                      <a:pt x="20" y="18"/>
                    </a:lnTo>
                    <a:lnTo>
                      <a:pt x="19" y="18"/>
                    </a:lnTo>
                    <a:lnTo>
                      <a:pt x="19" y="16"/>
                    </a:lnTo>
                    <a:lnTo>
                      <a:pt x="22" y="14"/>
                    </a:lnTo>
                    <a:lnTo>
                      <a:pt x="22" y="14"/>
                    </a:lnTo>
                    <a:lnTo>
                      <a:pt x="22" y="15"/>
                    </a:lnTo>
                    <a:lnTo>
                      <a:pt x="23" y="18"/>
                    </a:lnTo>
                    <a:lnTo>
                      <a:pt x="24" y="19"/>
                    </a:lnTo>
                    <a:lnTo>
                      <a:pt x="24" y="16"/>
                    </a:lnTo>
                    <a:lnTo>
                      <a:pt x="24" y="15"/>
                    </a:lnTo>
                    <a:lnTo>
                      <a:pt x="25" y="15"/>
                    </a:lnTo>
                    <a:lnTo>
                      <a:pt x="26" y="15"/>
                    </a:lnTo>
                    <a:lnTo>
                      <a:pt x="26" y="13"/>
                    </a:lnTo>
                    <a:lnTo>
                      <a:pt x="25" y="11"/>
                    </a:lnTo>
                    <a:lnTo>
                      <a:pt x="25" y="9"/>
                    </a:lnTo>
                    <a:lnTo>
                      <a:pt x="24" y="8"/>
                    </a:lnTo>
                    <a:lnTo>
                      <a:pt x="24" y="7"/>
                    </a:lnTo>
                    <a:lnTo>
                      <a:pt x="23" y="7"/>
                    </a:lnTo>
                    <a:lnTo>
                      <a:pt x="24" y="6"/>
                    </a:lnTo>
                    <a:lnTo>
                      <a:pt x="24" y="5"/>
                    </a:lnTo>
                    <a:lnTo>
                      <a:pt x="23" y="3"/>
                    </a:lnTo>
                    <a:lnTo>
                      <a:pt x="22" y="3"/>
                    </a:lnTo>
                    <a:lnTo>
                      <a:pt x="22" y="3"/>
                    </a:lnTo>
                    <a:lnTo>
                      <a:pt x="22" y="2"/>
                    </a:lnTo>
                    <a:lnTo>
                      <a:pt x="2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1" name="Freeform 534"/>
              <p:cNvSpPr>
                <a:spLocks/>
              </p:cNvSpPr>
              <p:nvPr/>
            </p:nvSpPr>
            <p:spPr bwMode="auto">
              <a:xfrm>
                <a:off x="5019" y="3663"/>
                <a:ext cx="1" cy="1"/>
              </a:xfrm>
              <a:custGeom>
                <a:avLst/>
                <a:gdLst/>
                <a:ahLst/>
                <a:cxnLst>
                  <a:cxn ang="0">
                    <a:pos x="1" y="1"/>
                  </a:cxn>
                  <a:cxn ang="0">
                    <a:pos x="1" y="1"/>
                  </a:cxn>
                  <a:cxn ang="0">
                    <a:pos x="0" y="0"/>
                  </a:cxn>
                  <a:cxn ang="0">
                    <a:pos x="0" y="1"/>
                  </a:cxn>
                  <a:cxn ang="0">
                    <a:pos x="0" y="1"/>
                  </a:cxn>
                  <a:cxn ang="0">
                    <a:pos x="1" y="1"/>
                  </a:cxn>
                </a:cxnLst>
                <a:rect l="0" t="0" r="r" b="b"/>
                <a:pathLst>
                  <a:path w="1" h="1">
                    <a:moveTo>
                      <a:pt x="1" y="1"/>
                    </a:moveTo>
                    <a:lnTo>
                      <a:pt x="1" y="1"/>
                    </a:lnTo>
                    <a:lnTo>
                      <a:pt x="0" y="0"/>
                    </a:lnTo>
                    <a:lnTo>
                      <a:pt x="0" y="1"/>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2" name="Freeform 535"/>
              <p:cNvSpPr>
                <a:spLocks/>
              </p:cNvSpPr>
              <p:nvPr/>
            </p:nvSpPr>
            <p:spPr bwMode="auto">
              <a:xfrm>
                <a:off x="4835" y="3643"/>
                <a:ext cx="3" cy="11"/>
              </a:xfrm>
              <a:custGeom>
                <a:avLst/>
                <a:gdLst/>
                <a:ahLst/>
                <a:cxnLst>
                  <a:cxn ang="0">
                    <a:pos x="1" y="7"/>
                  </a:cxn>
                  <a:cxn ang="0">
                    <a:pos x="0" y="10"/>
                  </a:cxn>
                  <a:cxn ang="0">
                    <a:pos x="0" y="10"/>
                  </a:cxn>
                  <a:cxn ang="0">
                    <a:pos x="1" y="11"/>
                  </a:cxn>
                  <a:cxn ang="0">
                    <a:pos x="1" y="11"/>
                  </a:cxn>
                  <a:cxn ang="0">
                    <a:pos x="1" y="10"/>
                  </a:cxn>
                  <a:cxn ang="0">
                    <a:pos x="3" y="4"/>
                  </a:cxn>
                  <a:cxn ang="0">
                    <a:pos x="2" y="3"/>
                  </a:cxn>
                  <a:cxn ang="0">
                    <a:pos x="2" y="3"/>
                  </a:cxn>
                  <a:cxn ang="0">
                    <a:pos x="3" y="3"/>
                  </a:cxn>
                  <a:cxn ang="0">
                    <a:pos x="3" y="0"/>
                  </a:cxn>
                  <a:cxn ang="0">
                    <a:pos x="3" y="0"/>
                  </a:cxn>
                  <a:cxn ang="0">
                    <a:pos x="1" y="7"/>
                  </a:cxn>
                </a:cxnLst>
                <a:rect l="0" t="0" r="r" b="b"/>
                <a:pathLst>
                  <a:path w="3" h="11">
                    <a:moveTo>
                      <a:pt x="1" y="7"/>
                    </a:moveTo>
                    <a:lnTo>
                      <a:pt x="0" y="10"/>
                    </a:lnTo>
                    <a:lnTo>
                      <a:pt x="0" y="10"/>
                    </a:lnTo>
                    <a:lnTo>
                      <a:pt x="1" y="11"/>
                    </a:lnTo>
                    <a:lnTo>
                      <a:pt x="1" y="11"/>
                    </a:lnTo>
                    <a:lnTo>
                      <a:pt x="1" y="10"/>
                    </a:lnTo>
                    <a:lnTo>
                      <a:pt x="3" y="4"/>
                    </a:lnTo>
                    <a:lnTo>
                      <a:pt x="2" y="3"/>
                    </a:lnTo>
                    <a:lnTo>
                      <a:pt x="2" y="3"/>
                    </a:lnTo>
                    <a:lnTo>
                      <a:pt x="3" y="3"/>
                    </a:lnTo>
                    <a:lnTo>
                      <a:pt x="3" y="0"/>
                    </a:lnTo>
                    <a:lnTo>
                      <a:pt x="3" y="0"/>
                    </a:lnTo>
                    <a:lnTo>
                      <a:pt x="1"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3" name="Freeform 536"/>
              <p:cNvSpPr>
                <a:spLocks/>
              </p:cNvSpPr>
              <p:nvPr/>
            </p:nvSpPr>
            <p:spPr bwMode="auto">
              <a:xfrm>
                <a:off x="5010" y="3649"/>
                <a:ext cx="8" cy="8"/>
              </a:xfrm>
              <a:custGeom>
                <a:avLst/>
                <a:gdLst/>
                <a:ahLst/>
                <a:cxnLst>
                  <a:cxn ang="0">
                    <a:pos x="5" y="0"/>
                  </a:cxn>
                  <a:cxn ang="0">
                    <a:pos x="4" y="0"/>
                  </a:cxn>
                  <a:cxn ang="0">
                    <a:pos x="2" y="0"/>
                  </a:cxn>
                  <a:cxn ang="0">
                    <a:pos x="0" y="0"/>
                  </a:cxn>
                  <a:cxn ang="0">
                    <a:pos x="0" y="0"/>
                  </a:cxn>
                  <a:cxn ang="0">
                    <a:pos x="0" y="0"/>
                  </a:cxn>
                  <a:cxn ang="0">
                    <a:pos x="1" y="1"/>
                  </a:cxn>
                  <a:cxn ang="0">
                    <a:pos x="2" y="2"/>
                  </a:cxn>
                  <a:cxn ang="0">
                    <a:pos x="2" y="3"/>
                  </a:cxn>
                  <a:cxn ang="0">
                    <a:pos x="4" y="4"/>
                  </a:cxn>
                  <a:cxn ang="0">
                    <a:pos x="3" y="5"/>
                  </a:cxn>
                  <a:cxn ang="0">
                    <a:pos x="3" y="6"/>
                  </a:cxn>
                  <a:cxn ang="0">
                    <a:pos x="4" y="7"/>
                  </a:cxn>
                  <a:cxn ang="0">
                    <a:pos x="5" y="7"/>
                  </a:cxn>
                  <a:cxn ang="0">
                    <a:pos x="6" y="8"/>
                  </a:cxn>
                  <a:cxn ang="0">
                    <a:pos x="6" y="8"/>
                  </a:cxn>
                  <a:cxn ang="0">
                    <a:pos x="8" y="8"/>
                  </a:cxn>
                  <a:cxn ang="0">
                    <a:pos x="7" y="7"/>
                  </a:cxn>
                  <a:cxn ang="0">
                    <a:pos x="6" y="4"/>
                  </a:cxn>
                  <a:cxn ang="0">
                    <a:pos x="6" y="1"/>
                  </a:cxn>
                  <a:cxn ang="0">
                    <a:pos x="6" y="0"/>
                  </a:cxn>
                  <a:cxn ang="0">
                    <a:pos x="6" y="0"/>
                  </a:cxn>
                  <a:cxn ang="0">
                    <a:pos x="5" y="0"/>
                  </a:cxn>
                </a:cxnLst>
                <a:rect l="0" t="0" r="r" b="b"/>
                <a:pathLst>
                  <a:path w="8" h="8">
                    <a:moveTo>
                      <a:pt x="5" y="0"/>
                    </a:moveTo>
                    <a:lnTo>
                      <a:pt x="4" y="0"/>
                    </a:lnTo>
                    <a:lnTo>
                      <a:pt x="2" y="0"/>
                    </a:lnTo>
                    <a:lnTo>
                      <a:pt x="0" y="0"/>
                    </a:lnTo>
                    <a:lnTo>
                      <a:pt x="0" y="0"/>
                    </a:lnTo>
                    <a:lnTo>
                      <a:pt x="0" y="0"/>
                    </a:lnTo>
                    <a:lnTo>
                      <a:pt x="1" y="1"/>
                    </a:lnTo>
                    <a:lnTo>
                      <a:pt x="2" y="2"/>
                    </a:lnTo>
                    <a:lnTo>
                      <a:pt x="2" y="3"/>
                    </a:lnTo>
                    <a:lnTo>
                      <a:pt x="4" y="4"/>
                    </a:lnTo>
                    <a:lnTo>
                      <a:pt x="3" y="5"/>
                    </a:lnTo>
                    <a:lnTo>
                      <a:pt x="3" y="6"/>
                    </a:lnTo>
                    <a:lnTo>
                      <a:pt x="4" y="7"/>
                    </a:lnTo>
                    <a:lnTo>
                      <a:pt x="5" y="7"/>
                    </a:lnTo>
                    <a:lnTo>
                      <a:pt x="6" y="8"/>
                    </a:lnTo>
                    <a:lnTo>
                      <a:pt x="6" y="8"/>
                    </a:lnTo>
                    <a:lnTo>
                      <a:pt x="8" y="8"/>
                    </a:lnTo>
                    <a:lnTo>
                      <a:pt x="7" y="7"/>
                    </a:lnTo>
                    <a:lnTo>
                      <a:pt x="6" y="4"/>
                    </a:lnTo>
                    <a:lnTo>
                      <a:pt x="6" y="1"/>
                    </a:lnTo>
                    <a:lnTo>
                      <a:pt x="6" y="0"/>
                    </a:lnTo>
                    <a:lnTo>
                      <a:pt x="6" y="0"/>
                    </a:lnTo>
                    <a:lnTo>
                      <a:pt x="5"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4" name="Freeform 537"/>
              <p:cNvSpPr>
                <a:spLocks/>
              </p:cNvSpPr>
              <p:nvPr/>
            </p:nvSpPr>
            <p:spPr bwMode="auto">
              <a:xfrm>
                <a:off x="5016" y="3577"/>
                <a:ext cx="1" cy="1"/>
              </a:xfrm>
              <a:custGeom>
                <a:avLst/>
                <a:gdLst/>
                <a:ahLst/>
                <a:cxnLst>
                  <a:cxn ang="0">
                    <a:pos x="0" y="1"/>
                  </a:cxn>
                  <a:cxn ang="0">
                    <a:pos x="0" y="1"/>
                  </a:cxn>
                  <a:cxn ang="0">
                    <a:pos x="0" y="1"/>
                  </a:cxn>
                  <a:cxn ang="0">
                    <a:pos x="0" y="0"/>
                  </a:cxn>
                  <a:cxn ang="0">
                    <a:pos x="0" y="0"/>
                  </a:cxn>
                  <a:cxn ang="0">
                    <a:pos x="0" y="1"/>
                  </a:cxn>
                  <a:cxn ang="0">
                    <a:pos x="0" y="1"/>
                  </a:cxn>
                </a:cxnLst>
                <a:rect l="0" t="0" r="r" b="b"/>
                <a:pathLst>
                  <a:path h="1">
                    <a:moveTo>
                      <a:pt x="0" y="1"/>
                    </a:moveTo>
                    <a:lnTo>
                      <a:pt x="0" y="1"/>
                    </a:lnTo>
                    <a:lnTo>
                      <a:pt x="0" y="1"/>
                    </a:lnTo>
                    <a:lnTo>
                      <a:pt x="0" y="0"/>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5" name="Freeform 538"/>
              <p:cNvSpPr>
                <a:spLocks/>
              </p:cNvSpPr>
              <p:nvPr/>
            </p:nvSpPr>
            <p:spPr bwMode="auto">
              <a:xfrm>
                <a:off x="4573" y="3784"/>
                <a:ext cx="2" cy="2"/>
              </a:xfrm>
              <a:custGeom>
                <a:avLst/>
                <a:gdLst/>
                <a:ahLst/>
                <a:cxnLst>
                  <a:cxn ang="0">
                    <a:pos x="2" y="0"/>
                  </a:cxn>
                  <a:cxn ang="0">
                    <a:pos x="1" y="0"/>
                  </a:cxn>
                  <a:cxn ang="0">
                    <a:pos x="1" y="1"/>
                  </a:cxn>
                  <a:cxn ang="0">
                    <a:pos x="0" y="1"/>
                  </a:cxn>
                  <a:cxn ang="0">
                    <a:pos x="0" y="1"/>
                  </a:cxn>
                  <a:cxn ang="0">
                    <a:pos x="1" y="1"/>
                  </a:cxn>
                  <a:cxn ang="0">
                    <a:pos x="1" y="2"/>
                  </a:cxn>
                  <a:cxn ang="0">
                    <a:pos x="1" y="2"/>
                  </a:cxn>
                  <a:cxn ang="0">
                    <a:pos x="2" y="2"/>
                  </a:cxn>
                  <a:cxn ang="0">
                    <a:pos x="2" y="2"/>
                  </a:cxn>
                  <a:cxn ang="0">
                    <a:pos x="2" y="1"/>
                  </a:cxn>
                  <a:cxn ang="0">
                    <a:pos x="2" y="1"/>
                  </a:cxn>
                  <a:cxn ang="0">
                    <a:pos x="2" y="0"/>
                  </a:cxn>
                </a:cxnLst>
                <a:rect l="0" t="0" r="r" b="b"/>
                <a:pathLst>
                  <a:path w="2" h="2">
                    <a:moveTo>
                      <a:pt x="2" y="0"/>
                    </a:moveTo>
                    <a:lnTo>
                      <a:pt x="1" y="0"/>
                    </a:lnTo>
                    <a:lnTo>
                      <a:pt x="1" y="1"/>
                    </a:lnTo>
                    <a:lnTo>
                      <a:pt x="0" y="1"/>
                    </a:lnTo>
                    <a:lnTo>
                      <a:pt x="0" y="1"/>
                    </a:lnTo>
                    <a:lnTo>
                      <a:pt x="1" y="1"/>
                    </a:lnTo>
                    <a:lnTo>
                      <a:pt x="1" y="2"/>
                    </a:lnTo>
                    <a:lnTo>
                      <a:pt x="1" y="2"/>
                    </a:lnTo>
                    <a:lnTo>
                      <a:pt x="2" y="2"/>
                    </a:lnTo>
                    <a:lnTo>
                      <a:pt x="2" y="2"/>
                    </a:lnTo>
                    <a:lnTo>
                      <a:pt x="2" y="1"/>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6" name="Freeform 539"/>
              <p:cNvSpPr>
                <a:spLocks/>
              </p:cNvSpPr>
              <p:nvPr/>
            </p:nvSpPr>
            <p:spPr bwMode="auto">
              <a:xfrm>
                <a:off x="4645" y="3829"/>
                <a:ext cx="2" cy="3"/>
              </a:xfrm>
              <a:custGeom>
                <a:avLst/>
                <a:gdLst/>
                <a:ahLst/>
                <a:cxnLst>
                  <a:cxn ang="0">
                    <a:pos x="1" y="0"/>
                  </a:cxn>
                  <a:cxn ang="0">
                    <a:pos x="1" y="1"/>
                  </a:cxn>
                  <a:cxn ang="0">
                    <a:pos x="1" y="1"/>
                  </a:cxn>
                  <a:cxn ang="0">
                    <a:pos x="1" y="2"/>
                  </a:cxn>
                  <a:cxn ang="0">
                    <a:pos x="0" y="3"/>
                  </a:cxn>
                  <a:cxn ang="0">
                    <a:pos x="0" y="3"/>
                  </a:cxn>
                  <a:cxn ang="0">
                    <a:pos x="1" y="3"/>
                  </a:cxn>
                  <a:cxn ang="0">
                    <a:pos x="2" y="3"/>
                  </a:cxn>
                  <a:cxn ang="0">
                    <a:pos x="2" y="3"/>
                  </a:cxn>
                  <a:cxn ang="0">
                    <a:pos x="1" y="2"/>
                  </a:cxn>
                  <a:cxn ang="0">
                    <a:pos x="1" y="0"/>
                  </a:cxn>
                </a:cxnLst>
                <a:rect l="0" t="0" r="r" b="b"/>
                <a:pathLst>
                  <a:path w="2" h="3">
                    <a:moveTo>
                      <a:pt x="1" y="0"/>
                    </a:moveTo>
                    <a:lnTo>
                      <a:pt x="1" y="1"/>
                    </a:lnTo>
                    <a:lnTo>
                      <a:pt x="1" y="1"/>
                    </a:lnTo>
                    <a:lnTo>
                      <a:pt x="1" y="2"/>
                    </a:lnTo>
                    <a:lnTo>
                      <a:pt x="0" y="3"/>
                    </a:lnTo>
                    <a:lnTo>
                      <a:pt x="0" y="3"/>
                    </a:lnTo>
                    <a:lnTo>
                      <a:pt x="1" y="3"/>
                    </a:lnTo>
                    <a:lnTo>
                      <a:pt x="2" y="3"/>
                    </a:lnTo>
                    <a:lnTo>
                      <a:pt x="2" y="3"/>
                    </a:lnTo>
                    <a:lnTo>
                      <a:pt x="1"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7" name="Freeform 540"/>
              <p:cNvSpPr>
                <a:spLocks/>
              </p:cNvSpPr>
              <p:nvPr/>
            </p:nvSpPr>
            <p:spPr bwMode="auto">
              <a:xfrm>
                <a:off x="4584" y="3770"/>
                <a:ext cx="2" cy="1"/>
              </a:xfrm>
              <a:custGeom>
                <a:avLst/>
                <a:gdLst/>
                <a:ahLst/>
                <a:cxnLst>
                  <a:cxn ang="0">
                    <a:pos x="1" y="0"/>
                  </a:cxn>
                  <a:cxn ang="0">
                    <a:pos x="0" y="0"/>
                  </a:cxn>
                  <a:cxn ang="0">
                    <a:pos x="1" y="0"/>
                  </a:cxn>
                  <a:cxn ang="0">
                    <a:pos x="2" y="0"/>
                  </a:cxn>
                  <a:cxn ang="0">
                    <a:pos x="1" y="0"/>
                  </a:cxn>
                  <a:cxn ang="0">
                    <a:pos x="2" y="0"/>
                  </a:cxn>
                  <a:cxn ang="0">
                    <a:pos x="1" y="0"/>
                  </a:cxn>
                </a:cxnLst>
                <a:rect l="0" t="0" r="r" b="b"/>
                <a:pathLst>
                  <a:path w="2">
                    <a:moveTo>
                      <a:pt x="1" y="0"/>
                    </a:moveTo>
                    <a:lnTo>
                      <a:pt x="0" y="0"/>
                    </a:lnTo>
                    <a:lnTo>
                      <a:pt x="1" y="0"/>
                    </a:lnTo>
                    <a:lnTo>
                      <a:pt x="2" y="0"/>
                    </a:lnTo>
                    <a:lnTo>
                      <a:pt x="1" y="0"/>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8" name="Freeform 541"/>
              <p:cNvSpPr>
                <a:spLocks/>
              </p:cNvSpPr>
              <p:nvPr/>
            </p:nvSpPr>
            <p:spPr bwMode="auto">
              <a:xfrm>
                <a:off x="4578" y="3788"/>
                <a:ext cx="1" cy="2"/>
              </a:xfrm>
              <a:custGeom>
                <a:avLst/>
                <a:gdLst/>
                <a:ahLst/>
                <a:cxnLst>
                  <a:cxn ang="0">
                    <a:pos x="0" y="0"/>
                  </a:cxn>
                  <a:cxn ang="0">
                    <a:pos x="0" y="0"/>
                  </a:cxn>
                  <a:cxn ang="0">
                    <a:pos x="0" y="0"/>
                  </a:cxn>
                  <a:cxn ang="0">
                    <a:pos x="0" y="0"/>
                  </a:cxn>
                  <a:cxn ang="0">
                    <a:pos x="0" y="1"/>
                  </a:cxn>
                  <a:cxn ang="0">
                    <a:pos x="0" y="2"/>
                  </a:cxn>
                  <a:cxn ang="0">
                    <a:pos x="0" y="2"/>
                  </a:cxn>
                  <a:cxn ang="0">
                    <a:pos x="1" y="2"/>
                  </a:cxn>
                  <a:cxn ang="0">
                    <a:pos x="1" y="1"/>
                  </a:cxn>
                  <a:cxn ang="0">
                    <a:pos x="1" y="1"/>
                  </a:cxn>
                  <a:cxn ang="0">
                    <a:pos x="1" y="0"/>
                  </a:cxn>
                  <a:cxn ang="0">
                    <a:pos x="0" y="0"/>
                  </a:cxn>
                </a:cxnLst>
                <a:rect l="0" t="0" r="r" b="b"/>
                <a:pathLst>
                  <a:path w="1" h="2">
                    <a:moveTo>
                      <a:pt x="0" y="0"/>
                    </a:moveTo>
                    <a:lnTo>
                      <a:pt x="0" y="0"/>
                    </a:lnTo>
                    <a:lnTo>
                      <a:pt x="0" y="0"/>
                    </a:lnTo>
                    <a:lnTo>
                      <a:pt x="0" y="0"/>
                    </a:lnTo>
                    <a:lnTo>
                      <a:pt x="0" y="1"/>
                    </a:lnTo>
                    <a:lnTo>
                      <a:pt x="0" y="2"/>
                    </a:lnTo>
                    <a:lnTo>
                      <a:pt x="0" y="2"/>
                    </a:lnTo>
                    <a:lnTo>
                      <a:pt x="1" y="2"/>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29" name="Freeform 542"/>
              <p:cNvSpPr>
                <a:spLocks/>
              </p:cNvSpPr>
              <p:nvPr/>
            </p:nvSpPr>
            <p:spPr bwMode="auto">
              <a:xfrm>
                <a:off x="4633" y="3835"/>
                <a:ext cx="3" cy="3"/>
              </a:xfrm>
              <a:custGeom>
                <a:avLst/>
                <a:gdLst/>
                <a:ahLst/>
                <a:cxnLst>
                  <a:cxn ang="0">
                    <a:pos x="2" y="0"/>
                  </a:cxn>
                  <a:cxn ang="0">
                    <a:pos x="0" y="0"/>
                  </a:cxn>
                  <a:cxn ang="0">
                    <a:pos x="0" y="0"/>
                  </a:cxn>
                  <a:cxn ang="0">
                    <a:pos x="1" y="1"/>
                  </a:cxn>
                  <a:cxn ang="0">
                    <a:pos x="2" y="2"/>
                  </a:cxn>
                  <a:cxn ang="0">
                    <a:pos x="2" y="3"/>
                  </a:cxn>
                  <a:cxn ang="0">
                    <a:pos x="3" y="3"/>
                  </a:cxn>
                  <a:cxn ang="0">
                    <a:pos x="3" y="1"/>
                  </a:cxn>
                  <a:cxn ang="0">
                    <a:pos x="2" y="0"/>
                  </a:cxn>
                  <a:cxn ang="0">
                    <a:pos x="2" y="0"/>
                  </a:cxn>
                </a:cxnLst>
                <a:rect l="0" t="0" r="r" b="b"/>
                <a:pathLst>
                  <a:path w="3" h="3">
                    <a:moveTo>
                      <a:pt x="2" y="0"/>
                    </a:moveTo>
                    <a:lnTo>
                      <a:pt x="0" y="0"/>
                    </a:lnTo>
                    <a:lnTo>
                      <a:pt x="0" y="0"/>
                    </a:lnTo>
                    <a:lnTo>
                      <a:pt x="1" y="1"/>
                    </a:lnTo>
                    <a:lnTo>
                      <a:pt x="2" y="2"/>
                    </a:lnTo>
                    <a:lnTo>
                      <a:pt x="2" y="3"/>
                    </a:lnTo>
                    <a:lnTo>
                      <a:pt x="3" y="3"/>
                    </a:lnTo>
                    <a:lnTo>
                      <a:pt x="3"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0" name="Rectangle 543"/>
              <p:cNvSpPr>
                <a:spLocks noChangeArrowheads="1"/>
              </p:cNvSpPr>
              <p:nvPr/>
            </p:nvSpPr>
            <p:spPr bwMode="auto">
              <a:xfrm>
                <a:off x="5016" y="3577"/>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931" name="Freeform 544"/>
              <p:cNvSpPr>
                <a:spLocks/>
              </p:cNvSpPr>
              <p:nvPr/>
            </p:nvSpPr>
            <p:spPr bwMode="auto">
              <a:xfrm>
                <a:off x="4971" y="3655"/>
                <a:ext cx="13" cy="16"/>
              </a:xfrm>
              <a:custGeom>
                <a:avLst/>
                <a:gdLst/>
                <a:ahLst/>
                <a:cxnLst>
                  <a:cxn ang="0">
                    <a:pos x="10" y="5"/>
                  </a:cxn>
                  <a:cxn ang="0">
                    <a:pos x="9" y="6"/>
                  </a:cxn>
                  <a:cxn ang="0">
                    <a:pos x="9" y="7"/>
                  </a:cxn>
                  <a:cxn ang="0">
                    <a:pos x="8" y="8"/>
                  </a:cxn>
                  <a:cxn ang="0">
                    <a:pos x="4" y="12"/>
                  </a:cxn>
                  <a:cxn ang="0">
                    <a:pos x="4" y="12"/>
                  </a:cxn>
                  <a:cxn ang="0">
                    <a:pos x="3" y="13"/>
                  </a:cxn>
                  <a:cxn ang="0">
                    <a:pos x="1" y="14"/>
                  </a:cxn>
                  <a:cxn ang="0">
                    <a:pos x="1" y="15"/>
                  </a:cxn>
                  <a:cxn ang="0">
                    <a:pos x="0" y="16"/>
                  </a:cxn>
                  <a:cxn ang="0">
                    <a:pos x="1" y="16"/>
                  </a:cxn>
                  <a:cxn ang="0">
                    <a:pos x="2" y="16"/>
                  </a:cxn>
                  <a:cxn ang="0">
                    <a:pos x="3" y="15"/>
                  </a:cxn>
                  <a:cxn ang="0">
                    <a:pos x="7" y="12"/>
                  </a:cxn>
                  <a:cxn ang="0">
                    <a:pos x="9" y="10"/>
                  </a:cxn>
                  <a:cxn ang="0">
                    <a:pos x="9" y="9"/>
                  </a:cxn>
                  <a:cxn ang="0">
                    <a:pos x="11" y="8"/>
                  </a:cxn>
                  <a:cxn ang="0">
                    <a:pos x="12" y="6"/>
                  </a:cxn>
                  <a:cxn ang="0">
                    <a:pos x="13" y="5"/>
                  </a:cxn>
                  <a:cxn ang="0">
                    <a:pos x="13" y="5"/>
                  </a:cxn>
                  <a:cxn ang="0">
                    <a:pos x="12" y="2"/>
                  </a:cxn>
                  <a:cxn ang="0">
                    <a:pos x="13" y="2"/>
                  </a:cxn>
                  <a:cxn ang="0">
                    <a:pos x="12" y="2"/>
                  </a:cxn>
                  <a:cxn ang="0">
                    <a:pos x="12" y="0"/>
                  </a:cxn>
                  <a:cxn ang="0">
                    <a:pos x="12" y="0"/>
                  </a:cxn>
                  <a:cxn ang="0">
                    <a:pos x="12" y="1"/>
                  </a:cxn>
                  <a:cxn ang="0">
                    <a:pos x="12" y="1"/>
                  </a:cxn>
                  <a:cxn ang="0">
                    <a:pos x="12" y="2"/>
                  </a:cxn>
                  <a:cxn ang="0">
                    <a:pos x="12" y="2"/>
                  </a:cxn>
                  <a:cxn ang="0">
                    <a:pos x="12" y="3"/>
                  </a:cxn>
                  <a:cxn ang="0">
                    <a:pos x="12" y="3"/>
                  </a:cxn>
                  <a:cxn ang="0">
                    <a:pos x="12" y="4"/>
                  </a:cxn>
                  <a:cxn ang="0">
                    <a:pos x="12" y="3"/>
                  </a:cxn>
                  <a:cxn ang="0">
                    <a:pos x="12" y="4"/>
                  </a:cxn>
                  <a:cxn ang="0">
                    <a:pos x="11" y="5"/>
                  </a:cxn>
                  <a:cxn ang="0">
                    <a:pos x="10" y="5"/>
                  </a:cxn>
                </a:cxnLst>
                <a:rect l="0" t="0" r="r" b="b"/>
                <a:pathLst>
                  <a:path w="13" h="16">
                    <a:moveTo>
                      <a:pt x="10" y="5"/>
                    </a:moveTo>
                    <a:lnTo>
                      <a:pt x="9" y="6"/>
                    </a:lnTo>
                    <a:lnTo>
                      <a:pt x="9" y="7"/>
                    </a:lnTo>
                    <a:lnTo>
                      <a:pt x="8" y="8"/>
                    </a:lnTo>
                    <a:lnTo>
                      <a:pt x="4" y="12"/>
                    </a:lnTo>
                    <a:lnTo>
                      <a:pt x="4" y="12"/>
                    </a:lnTo>
                    <a:lnTo>
                      <a:pt x="3" y="13"/>
                    </a:lnTo>
                    <a:lnTo>
                      <a:pt x="1" y="14"/>
                    </a:lnTo>
                    <a:lnTo>
                      <a:pt x="1" y="15"/>
                    </a:lnTo>
                    <a:lnTo>
                      <a:pt x="0" y="16"/>
                    </a:lnTo>
                    <a:lnTo>
                      <a:pt x="1" y="16"/>
                    </a:lnTo>
                    <a:lnTo>
                      <a:pt x="2" y="16"/>
                    </a:lnTo>
                    <a:lnTo>
                      <a:pt x="3" y="15"/>
                    </a:lnTo>
                    <a:lnTo>
                      <a:pt x="7" y="12"/>
                    </a:lnTo>
                    <a:lnTo>
                      <a:pt x="9" y="10"/>
                    </a:lnTo>
                    <a:lnTo>
                      <a:pt x="9" y="9"/>
                    </a:lnTo>
                    <a:lnTo>
                      <a:pt x="11" y="8"/>
                    </a:lnTo>
                    <a:lnTo>
                      <a:pt x="12" y="6"/>
                    </a:lnTo>
                    <a:lnTo>
                      <a:pt x="13" y="5"/>
                    </a:lnTo>
                    <a:lnTo>
                      <a:pt x="13" y="5"/>
                    </a:lnTo>
                    <a:lnTo>
                      <a:pt x="12" y="2"/>
                    </a:lnTo>
                    <a:lnTo>
                      <a:pt x="13" y="2"/>
                    </a:lnTo>
                    <a:lnTo>
                      <a:pt x="12" y="2"/>
                    </a:lnTo>
                    <a:lnTo>
                      <a:pt x="12" y="0"/>
                    </a:lnTo>
                    <a:lnTo>
                      <a:pt x="12" y="0"/>
                    </a:lnTo>
                    <a:lnTo>
                      <a:pt x="12" y="1"/>
                    </a:lnTo>
                    <a:lnTo>
                      <a:pt x="12" y="1"/>
                    </a:lnTo>
                    <a:lnTo>
                      <a:pt x="12" y="2"/>
                    </a:lnTo>
                    <a:lnTo>
                      <a:pt x="12" y="2"/>
                    </a:lnTo>
                    <a:lnTo>
                      <a:pt x="12" y="3"/>
                    </a:lnTo>
                    <a:lnTo>
                      <a:pt x="12" y="3"/>
                    </a:lnTo>
                    <a:lnTo>
                      <a:pt x="12" y="4"/>
                    </a:lnTo>
                    <a:lnTo>
                      <a:pt x="12" y="3"/>
                    </a:lnTo>
                    <a:lnTo>
                      <a:pt x="12" y="4"/>
                    </a:lnTo>
                    <a:lnTo>
                      <a:pt x="11" y="5"/>
                    </a:lnTo>
                    <a:lnTo>
                      <a:pt x="10"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2" name="Freeform 545"/>
              <p:cNvSpPr>
                <a:spLocks/>
              </p:cNvSpPr>
              <p:nvPr/>
            </p:nvSpPr>
            <p:spPr bwMode="auto">
              <a:xfrm>
                <a:off x="4987" y="3575"/>
                <a:ext cx="10" cy="20"/>
              </a:xfrm>
              <a:custGeom>
                <a:avLst/>
                <a:gdLst/>
                <a:ahLst/>
                <a:cxnLst>
                  <a:cxn ang="0">
                    <a:pos x="9" y="1"/>
                  </a:cxn>
                  <a:cxn ang="0">
                    <a:pos x="9" y="1"/>
                  </a:cxn>
                  <a:cxn ang="0">
                    <a:pos x="8" y="1"/>
                  </a:cxn>
                  <a:cxn ang="0">
                    <a:pos x="8" y="0"/>
                  </a:cxn>
                  <a:cxn ang="0">
                    <a:pos x="7" y="0"/>
                  </a:cxn>
                  <a:cxn ang="0">
                    <a:pos x="7" y="0"/>
                  </a:cxn>
                  <a:cxn ang="0">
                    <a:pos x="7" y="1"/>
                  </a:cxn>
                  <a:cxn ang="0">
                    <a:pos x="4" y="2"/>
                  </a:cxn>
                  <a:cxn ang="0">
                    <a:pos x="0" y="9"/>
                  </a:cxn>
                  <a:cxn ang="0">
                    <a:pos x="0" y="10"/>
                  </a:cxn>
                  <a:cxn ang="0">
                    <a:pos x="0" y="15"/>
                  </a:cxn>
                  <a:cxn ang="0">
                    <a:pos x="1" y="16"/>
                  </a:cxn>
                  <a:cxn ang="0">
                    <a:pos x="3" y="16"/>
                  </a:cxn>
                  <a:cxn ang="0">
                    <a:pos x="3" y="20"/>
                  </a:cxn>
                  <a:cxn ang="0">
                    <a:pos x="3" y="20"/>
                  </a:cxn>
                  <a:cxn ang="0">
                    <a:pos x="9" y="4"/>
                  </a:cxn>
                  <a:cxn ang="0">
                    <a:pos x="9" y="2"/>
                  </a:cxn>
                  <a:cxn ang="0">
                    <a:pos x="10" y="2"/>
                  </a:cxn>
                  <a:cxn ang="0">
                    <a:pos x="9" y="1"/>
                  </a:cxn>
                </a:cxnLst>
                <a:rect l="0" t="0" r="r" b="b"/>
                <a:pathLst>
                  <a:path w="10" h="20">
                    <a:moveTo>
                      <a:pt x="9" y="1"/>
                    </a:moveTo>
                    <a:lnTo>
                      <a:pt x="9" y="1"/>
                    </a:lnTo>
                    <a:lnTo>
                      <a:pt x="8" y="1"/>
                    </a:lnTo>
                    <a:lnTo>
                      <a:pt x="8" y="0"/>
                    </a:lnTo>
                    <a:lnTo>
                      <a:pt x="7" y="0"/>
                    </a:lnTo>
                    <a:lnTo>
                      <a:pt x="7" y="0"/>
                    </a:lnTo>
                    <a:lnTo>
                      <a:pt x="7" y="1"/>
                    </a:lnTo>
                    <a:lnTo>
                      <a:pt x="4" y="2"/>
                    </a:lnTo>
                    <a:lnTo>
                      <a:pt x="0" y="9"/>
                    </a:lnTo>
                    <a:lnTo>
                      <a:pt x="0" y="10"/>
                    </a:lnTo>
                    <a:lnTo>
                      <a:pt x="0" y="15"/>
                    </a:lnTo>
                    <a:lnTo>
                      <a:pt x="1" y="16"/>
                    </a:lnTo>
                    <a:lnTo>
                      <a:pt x="3" y="16"/>
                    </a:lnTo>
                    <a:lnTo>
                      <a:pt x="3" y="20"/>
                    </a:lnTo>
                    <a:lnTo>
                      <a:pt x="3" y="20"/>
                    </a:lnTo>
                    <a:lnTo>
                      <a:pt x="9" y="4"/>
                    </a:lnTo>
                    <a:lnTo>
                      <a:pt x="9" y="2"/>
                    </a:lnTo>
                    <a:lnTo>
                      <a:pt x="10" y="2"/>
                    </a:lnTo>
                    <a:lnTo>
                      <a:pt x="9"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3" name="Freeform 546"/>
              <p:cNvSpPr>
                <a:spLocks/>
              </p:cNvSpPr>
              <p:nvPr/>
            </p:nvSpPr>
            <p:spPr bwMode="auto">
              <a:xfrm>
                <a:off x="4954" y="359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4" name="Freeform 547"/>
              <p:cNvSpPr>
                <a:spLocks/>
              </p:cNvSpPr>
              <p:nvPr/>
            </p:nvSpPr>
            <p:spPr bwMode="auto">
              <a:xfrm>
                <a:off x="4985" y="3614"/>
                <a:ext cx="24" cy="35"/>
              </a:xfrm>
              <a:custGeom>
                <a:avLst/>
                <a:gdLst/>
                <a:ahLst/>
                <a:cxnLst>
                  <a:cxn ang="0">
                    <a:pos x="0" y="14"/>
                  </a:cxn>
                  <a:cxn ang="0">
                    <a:pos x="3" y="22"/>
                  </a:cxn>
                  <a:cxn ang="0">
                    <a:pos x="5" y="24"/>
                  </a:cxn>
                  <a:cxn ang="0">
                    <a:pos x="5" y="22"/>
                  </a:cxn>
                  <a:cxn ang="0">
                    <a:pos x="6" y="24"/>
                  </a:cxn>
                  <a:cxn ang="0">
                    <a:pos x="5" y="26"/>
                  </a:cxn>
                  <a:cxn ang="0">
                    <a:pos x="5" y="28"/>
                  </a:cxn>
                  <a:cxn ang="0">
                    <a:pos x="7" y="28"/>
                  </a:cxn>
                  <a:cxn ang="0">
                    <a:pos x="9" y="28"/>
                  </a:cxn>
                  <a:cxn ang="0">
                    <a:pos x="10" y="27"/>
                  </a:cxn>
                  <a:cxn ang="0">
                    <a:pos x="13" y="28"/>
                  </a:cxn>
                  <a:cxn ang="0">
                    <a:pos x="16" y="31"/>
                  </a:cxn>
                  <a:cxn ang="0">
                    <a:pos x="16" y="31"/>
                  </a:cxn>
                  <a:cxn ang="0">
                    <a:pos x="15" y="27"/>
                  </a:cxn>
                  <a:cxn ang="0">
                    <a:pos x="17" y="28"/>
                  </a:cxn>
                  <a:cxn ang="0">
                    <a:pos x="18" y="29"/>
                  </a:cxn>
                  <a:cxn ang="0">
                    <a:pos x="20" y="31"/>
                  </a:cxn>
                  <a:cxn ang="0">
                    <a:pos x="20" y="32"/>
                  </a:cxn>
                  <a:cxn ang="0">
                    <a:pos x="23" y="32"/>
                  </a:cxn>
                  <a:cxn ang="0">
                    <a:pos x="23" y="33"/>
                  </a:cxn>
                  <a:cxn ang="0">
                    <a:pos x="24" y="35"/>
                  </a:cxn>
                  <a:cxn ang="0">
                    <a:pos x="24" y="32"/>
                  </a:cxn>
                  <a:cxn ang="0">
                    <a:pos x="23" y="32"/>
                  </a:cxn>
                  <a:cxn ang="0">
                    <a:pos x="22" y="32"/>
                  </a:cxn>
                  <a:cxn ang="0">
                    <a:pos x="23" y="31"/>
                  </a:cxn>
                  <a:cxn ang="0">
                    <a:pos x="21" y="30"/>
                  </a:cxn>
                  <a:cxn ang="0">
                    <a:pos x="22" y="28"/>
                  </a:cxn>
                  <a:cxn ang="0">
                    <a:pos x="23" y="28"/>
                  </a:cxn>
                  <a:cxn ang="0">
                    <a:pos x="20" y="27"/>
                  </a:cxn>
                  <a:cxn ang="0">
                    <a:pos x="20" y="28"/>
                  </a:cxn>
                  <a:cxn ang="0">
                    <a:pos x="18" y="28"/>
                  </a:cxn>
                  <a:cxn ang="0">
                    <a:pos x="17" y="25"/>
                  </a:cxn>
                  <a:cxn ang="0">
                    <a:pos x="16" y="25"/>
                  </a:cxn>
                  <a:cxn ang="0">
                    <a:pos x="14" y="25"/>
                  </a:cxn>
                  <a:cxn ang="0">
                    <a:pos x="13" y="26"/>
                  </a:cxn>
                  <a:cxn ang="0">
                    <a:pos x="13" y="27"/>
                  </a:cxn>
                  <a:cxn ang="0">
                    <a:pos x="11" y="26"/>
                  </a:cxn>
                  <a:cxn ang="0">
                    <a:pos x="10" y="24"/>
                  </a:cxn>
                  <a:cxn ang="0">
                    <a:pos x="10" y="22"/>
                  </a:cxn>
                  <a:cxn ang="0">
                    <a:pos x="9" y="19"/>
                  </a:cxn>
                  <a:cxn ang="0">
                    <a:pos x="10" y="17"/>
                  </a:cxn>
                  <a:cxn ang="0">
                    <a:pos x="11" y="16"/>
                  </a:cxn>
                  <a:cxn ang="0">
                    <a:pos x="13" y="15"/>
                  </a:cxn>
                  <a:cxn ang="0">
                    <a:pos x="15" y="10"/>
                  </a:cxn>
                  <a:cxn ang="0">
                    <a:pos x="14" y="8"/>
                  </a:cxn>
                  <a:cxn ang="0">
                    <a:pos x="13" y="7"/>
                  </a:cxn>
                  <a:cxn ang="0">
                    <a:pos x="13" y="3"/>
                  </a:cxn>
                  <a:cxn ang="0">
                    <a:pos x="14" y="2"/>
                  </a:cxn>
                  <a:cxn ang="0">
                    <a:pos x="13" y="1"/>
                  </a:cxn>
                  <a:cxn ang="0">
                    <a:pos x="13" y="2"/>
                  </a:cxn>
                  <a:cxn ang="0">
                    <a:pos x="10" y="2"/>
                  </a:cxn>
                  <a:cxn ang="0">
                    <a:pos x="5" y="0"/>
                  </a:cxn>
                  <a:cxn ang="0">
                    <a:pos x="3" y="14"/>
                  </a:cxn>
                  <a:cxn ang="0">
                    <a:pos x="1" y="14"/>
                  </a:cxn>
                </a:cxnLst>
                <a:rect l="0" t="0" r="r" b="b"/>
                <a:pathLst>
                  <a:path w="24" h="35">
                    <a:moveTo>
                      <a:pt x="0" y="14"/>
                    </a:moveTo>
                    <a:lnTo>
                      <a:pt x="0" y="14"/>
                    </a:lnTo>
                    <a:lnTo>
                      <a:pt x="2" y="22"/>
                    </a:lnTo>
                    <a:lnTo>
                      <a:pt x="3" y="22"/>
                    </a:lnTo>
                    <a:lnTo>
                      <a:pt x="5" y="25"/>
                    </a:lnTo>
                    <a:lnTo>
                      <a:pt x="5" y="24"/>
                    </a:lnTo>
                    <a:lnTo>
                      <a:pt x="5" y="22"/>
                    </a:lnTo>
                    <a:lnTo>
                      <a:pt x="5" y="22"/>
                    </a:lnTo>
                    <a:lnTo>
                      <a:pt x="6" y="23"/>
                    </a:lnTo>
                    <a:lnTo>
                      <a:pt x="6" y="24"/>
                    </a:lnTo>
                    <a:lnTo>
                      <a:pt x="5" y="25"/>
                    </a:lnTo>
                    <a:lnTo>
                      <a:pt x="5" y="26"/>
                    </a:lnTo>
                    <a:lnTo>
                      <a:pt x="5" y="28"/>
                    </a:lnTo>
                    <a:lnTo>
                      <a:pt x="5" y="28"/>
                    </a:lnTo>
                    <a:lnTo>
                      <a:pt x="6" y="28"/>
                    </a:lnTo>
                    <a:lnTo>
                      <a:pt x="7" y="28"/>
                    </a:lnTo>
                    <a:lnTo>
                      <a:pt x="8" y="28"/>
                    </a:lnTo>
                    <a:lnTo>
                      <a:pt x="9" y="28"/>
                    </a:lnTo>
                    <a:lnTo>
                      <a:pt x="9" y="28"/>
                    </a:lnTo>
                    <a:lnTo>
                      <a:pt x="10" y="27"/>
                    </a:lnTo>
                    <a:lnTo>
                      <a:pt x="11" y="27"/>
                    </a:lnTo>
                    <a:lnTo>
                      <a:pt x="13" y="28"/>
                    </a:lnTo>
                    <a:lnTo>
                      <a:pt x="15" y="30"/>
                    </a:lnTo>
                    <a:lnTo>
                      <a:pt x="16" y="31"/>
                    </a:lnTo>
                    <a:lnTo>
                      <a:pt x="16" y="31"/>
                    </a:lnTo>
                    <a:lnTo>
                      <a:pt x="16" y="31"/>
                    </a:lnTo>
                    <a:lnTo>
                      <a:pt x="15" y="28"/>
                    </a:lnTo>
                    <a:lnTo>
                      <a:pt x="15" y="27"/>
                    </a:lnTo>
                    <a:lnTo>
                      <a:pt x="16" y="28"/>
                    </a:lnTo>
                    <a:lnTo>
                      <a:pt x="17" y="28"/>
                    </a:lnTo>
                    <a:lnTo>
                      <a:pt x="17" y="28"/>
                    </a:lnTo>
                    <a:lnTo>
                      <a:pt x="18" y="29"/>
                    </a:lnTo>
                    <a:lnTo>
                      <a:pt x="19" y="30"/>
                    </a:lnTo>
                    <a:lnTo>
                      <a:pt x="20" y="31"/>
                    </a:lnTo>
                    <a:lnTo>
                      <a:pt x="20" y="32"/>
                    </a:lnTo>
                    <a:lnTo>
                      <a:pt x="20" y="32"/>
                    </a:lnTo>
                    <a:lnTo>
                      <a:pt x="21" y="33"/>
                    </a:lnTo>
                    <a:lnTo>
                      <a:pt x="23" y="32"/>
                    </a:lnTo>
                    <a:lnTo>
                      <a:pt x="23" y="33"/>
                    </a:lnTo>
                    <a:lnTo>
                      <a:pt x="23" y="33"/>
                    </a:lnTo>
                    <a:lnTo>
                      <a:pt x="23" y="34"/>
                    </a:lnTo>
                    <a:lnTo>
                      <a:pt x="24" y="35"/>
                    </a:lnTo>
                    <a:lnTo>
                      <a:pt x="24" y="34"/>
                    </a:lnTo>
                    <a:lnTo>
                      <a:pt x="24" y="32"/>
                    </a:lnTo>
                    <a:lnTo>
                      <a:pt x="24" y="32"/>
                    </a:lnTo>
                    <a:lnTo>
                      <a:pt x="23" y="32"/>
                    </a:lnTo>
                    <a:lnTo>
                      <a:pt x="23" y="32"/>
                    </a:lnTo>
                    <a:lnTo>
                      <a:pt x="22" y="32"/>
                    </a:lnTo>
                    <a:lnTo>
                      <a:pt x="22" y="32"/>
                    </a:lnTo>
                    <a:lnTo>
                      <a:pt x="23" y="31"/>
                    </a:lnTo>
                    <a:lnTo>
                      <a:pt x="22" y="30"/>
                    </a:lnTo>
                    <a:lnTo>
                      <a:pt x="21" y="30"/>
                    </a:lnTo>
                    <a:lnTo>
                      <a:pt x="21" y="29"/>
                    </a:lnTo>
                    <a:lnTo>
                      <a:pt x="22" y="28"/>
                    </a:lnTo>
                    <a:lnTo>
                      <a:pt x="23" y="28"/>
                    </a:lnTo>
                    <a:lnTo>
                      <a:pt x="23" y="28"/>
                    </a:lnTo>
                    <a:lnTo>
                      <a:pt x="20" y="27"/>
                    </a:lnTo>
                    <a:lnTo>
                      <a:pt x="20" y="27"/>
                    </a:lnTo>
                    <a:lnTo>
                      <a:pt x="20" y="26"/>
                    </a:lnTo>
                    <a:lnTo>
                      <a:pt x="20" y="28"/>
                    </a:lnTo>
                    <a:lnTo>
                      <a:pt x="19" y="28"/>
                    </a:lnTo>
                    <a:lnTo>
                      <a:pt x="18" y="28"/>
                    </a:lnTo>
                    <a:lnTo>
                      <a:pt x="18" y="25"/>
                    </a:lnTo>
                    <a:lnTo>
                      <a:pt x="17" y="25"/>
                    </a:lnTo>
                    <a:lnTo>
                      <a:pt x="16" y="25"/>
                    </a:lnTo>
                    <a:lnTo>
                      <a:pt x="16" y="25"/>
                    </a:lnTo>
                    <a:lnTo>
                      <a:pt x="15" y="25"/>
                    </a:lnTo>
                    <a:lnTo>
                      <a:pt x="14" y="25"/>
                    </a:lnTo>
                    <a:lnTo>
                      <a:pt x="13" y="25"/>
                    </a:lnTo>
                    <a:lnTo>
                      <a:pt x="13" y="26"/>
                    </a:lnTo>
                    <a:lnTo>
                      <a:pt x="13" y="27"/>
                    </a:lnTo>
                    <a:lnTo>
                      <a:pt x="13" y="27"/>
                    </a:lnTo>
                    <a:lnTo>
                      <a:pt x="13" y="27"/>
                    </a:lnTo>
                    <a:lnTo>
                      <a:pt x="11" y="26"/>
                    </a:lnTo>
                    <a:lnTo>
                      <a:pt x="11" y="25"/>
                    </a:lnTo>
                    <a:lnTo>
                      <a:pt x="10" y="24"/>
                    </a:lnTo>
                    <a:lnTo>
                      <a:pt x="10" y="23"/>
                    </a:lnTo>
                    <a:lnTo>
                      <a:pt x="10" y="22"/>
                    </a:lnTo>
                    <a:lnTo>
                      <a:pt x="9" y="21"/>
                    </a:lnTo>
                    <a:lnTo>
                      <a:pt x="9" y="19"/>
                    </a:lnTo>
                    <a:lnTo>
                      <a:pt x="9" y="19"/>
                    </a:lnTo>
                    <a:lnTo>
                      <a:pt x="10" y="17"/>
                    </a:lnTo>
                    <a:lnTo>
                      <a:pt x="10" y="17"/>
                    </a:lnTo>
                    <a:lnTo>
                      <a:pt x="11" y="16"/>
                    </a:lnTo>
                    <a:lnTo>
                      <a:pt x="13" y="15"/>
                    </a:lnTo>
                    <a:lnTo>
                      <a:pt x="13" y="15"/>
                    </a:lnTo>
                    <a:lnTo>
                      <a:pt x="13" y="14"/>
                    </a:lnTo>
                    <a:lnTo>
                      <a:pt x="15" y="10"/>
                    </a:lnTo>
                    <a:lnTo>
                      <a:pt x="15" y="9"/>
                    </a:lnTo>
                    <a:lnTo>
                      <a:pt x="14" y="8"/>
                    </a:lnTo>
                    <a:lnTo>
                      <a:pt x="14" y="8"/>
                    </a:lnTo>
                    <a:lnTo>
                      <a:pt x="13" y="7"/>
                    </a:lnTo>
                    <a:lnTo>
                      <a:pt x="13" y="7"/>
                    </a:lnTo>
                    <a:lnTo>
                      <a:pt x="13" y="3"/>
                    </a:lnTo>
                    <a:lnTo>
                      <a:pt x="14" y="2"/>
                    </a:lnTo>
                    <a:lnTo>
                      <a:pt x="14" y="2"/>
                    </a:lnTo>
                    <a:lnTo>
                      <a:pt x="13" y="1"/>
                    </a:lnTo>
                    <a:lnTo>
                      <a:pt x="13" y="1"/>
                    </a:lnTo>
                    <a:lnTo>
                      <a:pt x="13" y="1"/>
                    </a:lnTo>
                    <a:lnTo>
                      <a:pt x="13" y="2"/>
                    </a:lnTo>
                    <a:lnTo>
                      <a:pt x="12" y="2"/>
                    </a:lnTo>
                    <a:lnTo>
                      <a:pt x="10" y="2"/>
                    </a:lnTo>
                    <a:lnTo>
                      <a:pt x="9" y="1"/>
                    </a:lnTo>
                    <a:lnTo>
                      <a:pt x="5" y="0"/>
                    </a:lnTo>
                    <a:lnTo>
                      <a:pt x="4" y="2"/>
                    </a:lnTo>
                    <a:lnTo>
                      <a:pt x="3" y="14"/>
                    </a:lnTo>
                    <a:lnTo>
                      <a:pt x="2" y="15"/>
                    </a:lnTo>
                    <a:lnTo>
                      <a:pt x="1" y="14"/>
                    </a:lnTo>
                    <a:lnTo>
                      <a:pt x="0" y="1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5" name="Freeform 548"/>
              <p:cNvSpPr>
                <a:spLocks/>
              </p:cNvSpPr>
              <p:nvPr/>
            </p:nvSpPr>
            <p:spPr bwMode="auto">
              <a:xfrm>
                <a:off x="4952" y="3592"/>
                <a:ext cx="2" cy="2"/>
              </a:xfrm>
              <a:custGeom>
                <a:avLst/>
                <a:gdLst/>
                <a:ahLst/>
                <a:cxnLst>
                  <a:cxn ang="0">
                    <a:pos x="2" y="0"/>
                  </a:cxn>
                  <a:cxn ang="0">
                    <a:pos x="2" y="0"/>
                  </a:cxn>
                  <a:cxn ang="0">
                    <a:pos x="2" y="0"/>
                  </a:cxn>
                  <a:cxn ang="0">
                    <a:pos x="1" y="1"/>
                  </a:cxn>
                  <a:cxn ang="0">
                    <a:pos x="1" y="1"/>
                  </a:cxn>
                  <a:cxn ang="0">
                    <a:pos x="0" y="1"/>
                  </a:cxn>
                  <a:cxn ang="0">
                    <a:pos x="0" y="1"/>
                  </a:cxn>
                  <a:cxn ang="0">
                    <a:pos x="1" y="1"/>
                  </a:cxn>
                  <a:cxn ang="0">
                    <a:pos x="1" y="1"/>
                  </a:cxn>
                  <a:cxn ang="0">
                    <a:pos x="1" y="1"/>
                  </a:cxn>
                  <a:cxn ang="0">
                    <a:pos x="1" y="1"/>
                  </a:cxn>
                  <a:cxn ang="0">
                    <a:pos x="1" y="2"/>
                  </a:cxn>
                  <a:cxn ang="0">
                    <a:pos x="2" y="1"/>
                  </a:cxn>
                  <a:cxn ang="0">
                    <a:pos x="2" y="1"/>
                  </a:cxn>
                  <a:cxn ang="0">
                    <a:pos x="2" y="1"/>
                  </a:cxn>
                  <a:cxn ang="0">
                    <a:pos x="2" y="0"/>
                  </a:cxn>
                </a:cxnLst>
                <a:rect l="0" t="0" r="r" b="b"/>
                <a:pathLst>
                  <a:path w="2" h="2">
                    <a:moveTo>
                      <a:pt x="2" y="0"/>
                    </a:moveTo>
                    <a:lnTo>
                      <a:pt x="2" y="0"/>
                    </a:lnTo>
                    <a:lnTo>
                      <a:pt x="2" y="0"/>
                    </a:lnTo>
                    <a:lnTo>
                      <a:pt x="1" y="1"/>
                    </a:lnTo>
                    <a:lnTo>
                      <a:pt x="1" y="1"/>
                    </a:lnTo>
                    <a:lnTo>
                      <a:pt x="0" y="1"/>
                    </a:lnTo>
                    <a:lnTo>
                      <a:pt x="0" y="1"/>
                    </a:lnTo>
                    <a:lnTo>
                      <a:pt x="1" y="1"/>
                    </a:lnTo>
                    <a:lnTo>
                      <a:pt x="1" y="1"/>
                    </a:lnTo>
                    <a:lnTo>
                      <a:pt x="1" y="1"/>
                    </a:lnTo>
                    <a:lnTo>
                      <a:pt x="1" y="1"/>
                    </a:lnTo>
                    <a:lnTo>
                      <a:pt x="1" y="2"/>
                    </a:lnTo>
                    <a:lnTo>
                      <a:pt x="2" y="1"/>
                    </a:lnTo>
                    <a:lnTo>
                      <a:pt x="2" y="1"/>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6" name="Freeform 549"/>
              <p:cNvSpPr>
                <a:spLocks/>
              </p:cNvSpPr>
              <p:nvPr/>
            </p:nvSpPr>
            <p:spPr bwMode="auto">
              <a:xfrm>
                <a:off x="4867" y="3653"/>
                <a:ext cx="1" cy="1"/>
              </a:xfrm>
              <a:custGeom>
                <a:avLst/>
                <a:gdLst/>
                <a:ahLst/>
                <a:cxnLst>
                  <a:cxn ang="0">
                    <a:pos x="0" y="0"/>
                  </a:cxn>
                  <a:cxn ang="0">
                    <a:pos x="0" y="1"/>
                  </a:cxn>
                  <a:cxn ang="0">
                    <a:pos x="0" y="1"/>
                  </a:cxn>
                  <a:cxn ang="0">
                    <a:pos x="0" y="0"/>
                  </a:cxn>
                  <a:cxn ang="0">
                    <a:pos x="0" y="0"/>
                  </a:cxn>
                  <a:cxn ang="0">
                    <a:pos x="0" y="0"/>
                  </a:cxn>
                </a:cxnLst>
                <a:rect l="0" t="0" r="r" b="b"/>
                <a:pathLst>
                  <a:path h="1">
                    <a:moveTo>
                      <a:pt x="0" y="0"/>
                    </a:moveTo>
                    <a:lnTo>
                      <a:pt x="0" y="1"/>
                    </a:lnTo>
                    <a:lnTo>
                      <a:pt x="0" y="1"/>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7" name="Freeform 550"/>
              <p:cNvSpPr>
                <a:spLocks/>
              </p:cNvSpPr>
              <p:nvPr/>
            </p:nvSpPr>
            <p:spPr bwMode="auto">
              <a:xfrm>
                <a:off x="3421" y="3354"/>
                <a:ext cx="10" cy="7"/>
              </a:xfrm>
              <a:custGeom>
                <a:avLst/>
                <a:gdLst/>
                <a:ahLst/>
                <a:cxnLst>
                  <a:cxn ang="0">
                    <a:pos x="9" y="3"/>
                  </a:cxn>
                  <a:cxn ang="0">
                    <a:pos x="9" y="3"/>
                  </a:cxn>
                  <a:cxn ang="0">
                    <a:pos x="9" y="2"/>
                  </a:cxn>
                  <a:cxn ang="0">
                    <a:pos x="8" y="0"/>
                  </a:cxn>
                  <a:cxn ang="0">
                    <a:pos x="7" y="0"/>
                  </a:cxn>
                  <a:cxn ang="0">
                    <a:pos x="5" y="1"/>
                  </a:cxn>
                  <a:cxn ang="0">
                    <a:pos x="4" y="1"/>
                  </a:cxn>
                  <a:cxn ang="0">
                    <a:pos x="3" y="1"/>
                  </a:cxn>
                  <a:cxn ang="0">
                    <a:pos x="2" y="3"/>
                  </a:cxn>
                  <a:cxn ang="0">
                    <a:pos x="0" y="4"/>
                  </a:cxn>
                  <a:cxn ang="0">
                    <a:pos x="1" y="6"/>
                  </a:cxn>
                  <a:cxn ang="0">
                    <a:pos x="2" y="7"/>
                  </a:cxn>
                  <a:cxn ang="0">
                    <a:pos x="5" y="4"/>
                  </a:cxn>
                  <a:cxn ang="0">
                    <a:pos x="7" y="4"/>
                  </a:cxn>
                  <a:cxn ang="0">
                    <a:pos x="9" y="4"/>
                  </a:cxn>
                  <a:cxn ang="0">
                    <a:pos x="9" y="4"/>
                  </a:cxn>
                  <a:cxn ang="0">
                    <a:pos x="10" y="4"/>
                  </a:cxn>
                  <a:cxn ang="0">
                    <a:pos x="10" y="4"/>
                  </a:cxn>
                  <a:cxn ang="0">
                    <a:pos x="10" y="4"/>
                  </a:cxn>
                  <a:cxn ang="0">
                    <a:pos x="9" y="3"/>
                  </a:cxn>
                </a:cxnLst>
                <a:rect l="0" t="0" r="r" b="b"/>
                <a:pathLst>
                  <a:path w="10" h="7">
                    <a:moveTo>
                      <a:pt x="9" y="3"/>
                    </a:moveTo>
                    <a:lnTo>
                      <a:pt x="9" y="3"/>
                    </a:lnTo>
                    <a:lnTo>
                      <a:pt x="9" y="2"/>
                    </a:lnTo>
                    <a:lnTo>
                      <a:pt x="8" y="0"/>
                    </a:lnTo>
                    <a:lnTo>
                      <a:pt x="7" y="0"/>
                    </a:lnTo>
                    <a:lnTo>
                      <a:pt x="5" y="1"/>
                    </a:lnTo>
                    <a:lnTo>
                      <a:pt x="4" y="1"/>
                    </a:lnTo>
                    <a:lnTo>
                      <a:pt x="3" y="1"/>
                    </a:lnTo>
                    <a:lnTo>
                      <a:pt x="2" y="3"/>
                    </a:lnTo>
                    <a:lnTo>
                      <a:pt x="0" y="4"/>
                    </a:lnTo>
                    <a:lnTo>
                      <a:pt x="1" y="6"/>
                    </a:lnTo>
                    <a:lnTo>
                      <a:pt x="2" y="7"/>
                    </a:lnTo>
                    <a:lnTo>
                      <a:pt x="5" y="4"/>
                    </a:lnTo>
                    <a:lnTo>
                      <a:pt x="7" y="4"/>
                    </a:lnTo>
                    <a:lnTo>
                      <a:pt x="9" y="4"/>
                    </a:lnTo>
                    <a:lnTo>
                      <a:pt x="9" y="4"/>
                    </a:lnTo>
                    <a:lnTo>
                      <a:pt x="10" y="4"/>
                    </a:lnTo>
                    <a:lnTo>
                      <a:pt x="10" y="4"/>
                    </a:lnTo>
                    <a:lnTo>
                      <a:pt x="10" y="4"/>
                    </a:lnTo>
                    <a:lnTo>
                      <a:pt x="9"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8" name="Freeform 551"/>
              <p:cNvSpPr>
                <a:spLocks/>
              </p:cNvSpPr>
              <p:nvPr/>
            </p:nvSpPr>
            <p:spPr bwMode="auto">
              <a:xfrm>
                <a:off x="4867" y="3648"/>
                <a:ext cx="1" cy="1"/>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39" name="Freeform 552"/>
              <p:cNvSpPr>
                <a:spLocks/>
              </p:cNvSpPr>
              <p:nvPr/>
            </p:nvSpPr>
            <p:spPr bwMode="auto">
              <a:xfrm>
                <a:off x="4867" y="3653"/>
                <a:ext cx="1" cy="1"/>
              </a:xfrm>
              <a:custGeom>
                <a:avLst/>
                <a:gdLst/>
                <a:ahLst/>
                <a:cxnLst>
                  <a:cxn ang="0">
                    <a:pos x="1" y="1"/>
                  </a:cxn>
                  <a:cxn ang="0">
                    <a:pos x="1" y="0"/>
                  </a:cxn>
                  <a:cxn ang="0">
                    <a:pos x="1" y="0"/>
                  </a:cxn>
                  <a:cxn ang="0">
                    <a:pos x="1" y="0"/>
                  </a:cxn>
                  <a:cxn ang="0">
                    <a:pos x="0" y="1"/>
                  </a:cxn>
                  <a:cxn ang="0">
                    <a:pos x="1" y="1"/>
                  </a:cxn>
                  <a:cxn ang="0">
                    <a:pos x="1" y="1"/>
                  </a:cxn>
                </a:cxnLst>
                <a:rect l="0" t="0" r="r" b="b"/>
                <a:pathLst>
                  <a:path w="1" h="1">
                    <a:moveTo>
                      <a:pt x="1" y="1"/>
                    </a:moveTo>
                    <a:lnTo>
                      <a:pt x="1" y="0"/>
                    </a:lnTo>
                    <a:lnTo>
                      <a:pt x="1" y="0"/>
                    </a:lnTo>
                    <a:lnTo>
                      <a:pt x="1" y="0"/>
                    </a:lnTo>
                    <a:lnTo>
                      <a:pt x="0"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0" name="Freeform 553"/>
              <p:cNvSpPr>
                <a:spLocks/>
              </p:cNvSpPr>
              <p:nvPr/>
            </p:nvSpPr>
            <p:spPr bwMode="auto">
              <a:xfrm>
                <a:off x="5007" y="3580"/>
                <a:ext cx="1" cy="1"/>
              </a:xfrm>
              <a:custGeom>
                <a:avLst/>
                <a:gdLst/>
                <a:ahLst/>
                <a:cxnLst>
                  <a:cxn ang="0">
                    <a:pos x="1" y="0"/>
                  </a:cxn>
                  <a:cxn ang="0">
                    <a:pos x="1" y="0"/>
                  </a:cxn>
                  <a:cxn ang="0">
                    <a:pos x="0" y="0"/>
                  </a:cxn>
                  <a:cxn ang="0">
                    <a:pos x="0" y="0"/>
                  </a:cxn>
                  <a:cxn ang="0">
                    <a:pos x="0" y="0"/>
                  </a:cxn>
                  <a:cxn ang="0">
                    <a:pos x="0" y="0"/>
                  </a:cxn>
                  <a:cxn ang="0">
                    <a:pos x="1" y="0"/>
                  </a:cxn>
                  <a:cxn ang="0">
                    <a:pos x="1" y="0"/>
                  </a:cxn>
                </a:cxnLst>
                <a:rect l="0" t="0" r="r" b="b"/>
                <a:pathLst>
                  <a:path w="1">
                    <a:moveTo>
                      <a:pt x="1" y="0"/>
                    </a:moveTo>
                    <a:lnTo>
                      <a:pt x="1" y="0"/>
                    </a:lnTo>
                    <a:lnTo>
                      <a:pt x="0" y="0"/>
                    </a:lnTo>
                    <a:lnTo>
                      <a:pt x="0" y="0"/>
                    </a:lnTo>
                    <a:lnTo>
                      <a:pt x="0" y="0"/>
                    </a:lnTo>
                    <a:lnTo>
                      <a:pt x="0"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1" name="Freeform 554"/>
              <p:cNvSpPr>
                <a:spLocks/>
              </p:cNvSpPr>
              <p:nvPr/>
            </p:nvSpPr>
            <p:spPr bwMode="auto">
              <a:xfrm>
                <a:off x="4570" y="3785"/>
                <a:ext cx="1" cy="1"/>
              </a:xfrm>
              <a:custGeom>
                <a:avLst/>
                <a:gdLst/>
                <a:ahLst/>
                <a:cxnLst>
                  <a:cxn ang="0">
                    <a:pos x="0" y="1"/>
                  </a:cxn>
                  <a:cxn ang="0">
                    <a:pos x="1" y="1"/>
                  </a:cxn>
                  <a:cxn ang="0">
                    <a:pos x="1" y="1"/>
                  </a:cxn>
                  <a:cxn ang="0">
                    <a:pos x="1" y="1"/>
                  </a:cxn>
                  <a:cxn ang="0">
                    <a:pos x="0" y="0"/>
                  </a:cxn>
                  <a:cxn ang="0">
                    <a:pos x="0" y="0"/>
                  </a:cxn>
                  <a:cxn ang="0">
                    <a:pos x="0" y="1"/>
                  </a:cxn>
                  <a:cxn ang="0">
                    <a:pos x="0" y="1"/>
                  </a:cxn>
                  <a:cxn ang="0">
                    <a:pos x="0" y="1"/>
                  </a:cxn>
                </a:cxnLst>
                <a:rect l="0" t="0" r="r" b="b"/>
                <a:pathLst>
                  <a:path w="1" h="1">
                    <a:moveTo>
                      <a:pt x="0" y="1"/>
                    </a:moveTo>
                    <a:lnTo>
                      <a:pt x="1" y="1"/>
                    </a:lnTo>
                    <a:lnTo>
                      <a:pt x="1" y="1"/>
                    </a:lnTo>
                    <a:lnTo>
                      <a:pt x="1" y="1"/>
                    </a:lnTo>
                    <a:lnTo>
                      <a:pt x="0" y="0"/>
                    </a:lnTo>
                    <a:lnTo>
                      <a:pt x="0"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2" name="Freeform 555"/>
              <p:cNvSpPr>
                <a:spLocks/>
              </p:cNvSpPr>
              <p:nvPr/>
            </p:nvSpPr>
            <p:spPr bwMode="auto">
              <a:xfrm>
                <a:off x="4056" y="3718"/>
                <a:ext cx="2" cy="1"/>
              </a:xfrm>
              <a:custGeom>
                <a:avLst/>
                <a:gdLst/>
                <a:ahLst/>
                <a:cxnLst>
                  <a:cxn ang="0">
                    <a:pos x="2" y="1"/>
                  </a:cxn>
                  <a:cxn ang="0">
                    <a:pos x="2" y="1"/>
                  </a:cxn>
                  <a:cxn ang="0">
                    <a:pos x="2" y="0"/>
                  </a:cxn>
                  <a:cxn ang="0">
                    <a:pos x="2" y="0"/>
                  </a:cxn>
                  <a:cxn ang="0">
                    <a:pos x="2" y="0"/>
                  </a:cxn>
                  <a:cxn ang="0">
                    <a:pos x="1" y="0"/>
                  </a:cxn>
                  <a:cxn ang="0">
                    <a:pos x="1" y="1"/>
                  </a:cxn>
                  <a:cxn ang="0">
                    <a:pos x="0" y="1"/>
                  </a:cxn>
                  <a:cxn ang="0">
                    <a:pos x="0" y="1"/>
                  </a:cxn>
                  <a:cxn ang="0">
                    <a:pos x="0" y="1"/>
                  </a:cxn>
                  <a:cxn ang="0">
                    <a:pos x="0" y="1"/>
                  </a:cxn>
                  <a:cxn ang="0">
                    <a:pos x="2" y="1"/>
                  </a:cxn>
                  <a:cxn ang="0">
                    <a:pos x="2" y="1"/>
                  </a:cxn>
                </a:cxnLst>
                <a:rect l="0" t="0" r="r" b="b"/>
                <a:pathLst>
                  <a:path w="2" h="1">
                    <a:moveTo>
                      <a:pt x="2" y="1"/>
                    </a:moveTo>
                    <a:lnTo>
                      <a:pt x="2" y="1"/>
                    </a:lnTo>
                    <a:lnTo>
                      <a:pt x="2" y="0"/>
                    </a:lnTo>
                    <a:lnTo>
                      <a:pt x="2" y="0"/>
                    </a:lnTo>
                    <a:lnTo>
                      <a:pt x="2" y="0"/>
                    </a:lnTo>
                    <a:lnTo>
                      <a:pt x="1" y="0"/>
                    </a:lnTo>
                    <a:lnTo>
                      <a:pt x="1" y="1"/>
                    </a:lnTo>
                    <a:lnTo>
                      <a:pt x="0" y="1"/>
                    </a:lnTo>
                    <a:lnTo>
                      <a:pt x="0" y="1"/>
                    </a:lnTo>
                    <a:lnTo>
                      <a:pt x="0" y="1"/>
                    </a:lnTo>
                    <a:lnTo>
                      <a:pt x="0" y="1"/>
                    </a:lnTo>
                    <a:lnTo>
                      <a:pt x="2"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3" name="Freeform 556"/>
              <p:cNvSpPr>
                <a:spLocks/>
              </p:cNvSpPr>
              <p:nvPr/>
            </p:nvSpPr>
            <p:spPr bwMode="auto">
              <a:xfrm>
                <a:off x="4051" y="3719"/>
                <a:ext cx="12" cy="9"/>
              </a:xfrm>
              <a:custGeom>
                <a:avLst/>
                <a:gdLst/>
                <a:ahLst/>
                <a:cxnLst>
                  <a:cxn ang="0">
                    <a:pos x="2" y="0"/>
                  </a:cxn>
                  <a:cxn ang="0">
                    <a:pos x="2" y="0"/>
                  </a:cxn>
                  <a:cxn ang="0">
                    <a:pos x="1" y="1"/>
                  </a:cxn>
                  <a:cxn ang="0">
                    <a:pos x="0" y="2"/>
                  </a:cxn>
                  <a:cxn ang="0">
                    <a:pos x="1" y="7"/>
                  </a:cxn>
                  <a:cxn ang="0">
                    <a:pos x="1" y="8"/>
                  </a:cxn>
                  <a:cxn ang="0">
                    <a:pos x="2" y="9"/>
                  </a:cxn>
                  <a:cxn ang="0">
                    <a:pos x="4" y="9"/>
                  </a:cxn>
                  <a:cxn ang="0">
                    <a:pos x="5" y="9"/>
                  </a:cxn>
                  <a:cxn ang="0">
                    <a:pos x="7" y="8"/>
                  </a:cxn>
                  <a:cxn ang="0">
                    <a:pos x="10" y="7"/>
                  </a:cxn>
                  <a:cxn ang="0">
                    <a:pos x="12" y="3"/>
                  </a:cxn>
                  <a:cxn ang="0">
                    <a:pos x="12" y="1"/>
                  </a:cxn>
                  <a:cxn ang="0">
                    <a:pos x="12" y="1"/>
                  </a:cxn>
                  <a:cxn ang="0">
                    <a:pos x="12" y="0"/>
                  </a:cxn>
                  <a:cxn ang="0">
                    <a:pos x="12" y="0"/>
                  </a:cxn>
                  <a:cxn ang="0">
                    <a:pos x="11" y="0"/>
                  </a:cxn>
                  <a:cxn ang="0">
                    <a:pos x="10" y="0"/>
                  </a:cxn>
                  <a:cxn ang="0">
                    <a:pos x="6" y="0"/>
                  </a:cxn>
                  <a:cxn ang="0">
                    <a:pos x="3" y="0"/>
                  </a:cxn>
                  <a:cxn ang="0">
                    <a:pos x="2" y="0"/>
                  </a:cxn>
                </a:cxnLst>
                <a:rect l="0" t="0" r="r" b="b"/>
                <a:pathLst>
                  <a:path w="12" h="9">
                    <a:moveTo>
                      <a:pt x="2" y="0"/>
                    </a:moveTo>
                    <a:lnTo>
                      <a:pt x="2" y="0"/>
                    </a:lnTo>
                    <a:lnTo>
                      <a:pt x="1" y="1"/>
                    </a:lnTo>
                    <a:lnTo>
                      <a:pt x="0" y="2"/>
                    </a:lnTo>
                    <a:lnTo>
                      <a:pt x="1" y="7"/>
                    </a:lnTo>
                    <a:lnTo>
                      <a:pt x="1" y="8"/>
                    </a:lnTo>
                    <a:lnTo>
                      <a:pt x="2" y="9"/>
                    </a:lnTo>
                    <a:lnTo>
                      <a:pt x="4" y="9"/>
                    </a:lnTo>
                    <a:lnTo>
                      <a:pt x="5" y="9"/>
                    </a:lnTo>
                    <a:lnTo>
                      <a:pt x="7" y="8"/>
                    </a:lnTo>
                    <a:lnTo>
                      <a:pt x="10" y="7"/>
                    </a:lnTo>
                    <a:lnTo>
                      <a:pt x="12" y="3"/>
                    </a:lnTo>
                    <a:lnTo>
                      <a:pt x="12" y="1"/>
                    </a:lnTo>
                    <a:lnTo>
                      <a:pt x="12" y="1"/>
                    </a:lnTo>
                    <a:lnTo>
                      <a:pt x="12" y="0"/>
                    </a:lnTo>
                    <a:lnTo>
                      <a:pt x="12" y="0"/>
                    </a:lnTo>
                    <a:lnTo>
                      <a:pt x="11" y="0"/>
                    </a:lnTo>
                    <a:lnTo>
                      <a:pt x="10" y="0"/>
                    </a:lnTo>
                    <a:lnTo>
                      <a:pt x="6" y="0"/>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4" name="Freeform 557"/>
              <p:cNvSpPr>
                <a:spLocks/>
              </p:cNvSpPr>
              <p:nvPr/>
            </p:nvSpPr>
            <p:spPr bwMode="auto">
              <a:xfrm>
                <a:off x="4048" y="3718"/>
                <a:ext cx="3" cy="4"/>
              </a:xfrm>
              <a:custGeom>
                <a:avLst/>
                <a:gdLst/>
                <a:ahLst/>
                <a:cxnLst>
                  <a:cxn ang="0">
                    <a:pos x="2" y="4"/>
                  </a:cxn>
                  <a:cxn ang="0">
                    <a:pos x="2" y="3"/>
                  </a:cxn>
                  <a:cxn ang="0">
                    <a:pos x="2" y="3"/>
                  </a:cxn>
                  <a:cxn ang="0">
                    <a:pos x="3" y="2"/>
                  </a:cxn>
                  <a:cxn ang="0">
                    <a:pos x="3" y="1"/>
                  </a:cxn>
                  <a:cxn ang="0">
                    <a:pos x="3" y="1"/>
                  </a:cxn>
                  <a:cxn ang="0">
                    <a:pos x="3" y="1"/>
                  </a:cxn>
                  <a:cxn ang="0">
                    <a:pos x="2" y="1"/>
                  </a:cxn>
                  <a:cxn ang="0">
                    <a:pos x="2" y="1"/>
                  </a:cxn>
                  <a:cxn ang="0">
                    <a:pos x="2" y="1"/>
                  </a:cxn>
                  <a:cxn ang="0">
                    <a:pos x="3" y="1"/>
                  </a:cxn>
                  <a:cxn ang="0">
                    <a:pos x="3" y="0"/>
                  </a:cxn>
                  <a:cxn ang="0">
                    <a:pos x="2" y="1"/>
                  </a:cxn>
                  <a:cxn ang="0">
                    <a:pos x="2" y="1"/>
                  </a:cxn>
                  <a:cxn ang="0">
                    <a:pos x="2" y="1"/>
                  </a:cxn>
                  <a:cxn ang="0">
                    <a:pos x="2" y="1"/>
                  </a:cxn>
                  <a:cxn ang="0">
                    <a:pos x="2" y="1"/>
                  </a:cxn>
                  <a:cxn ang="0">
                    <a:pos x="1" y="2"/>
                  </a:cxn>
                  <a:cxn ang="0">
                    <a:pos x="0" y="3"/>
                  </a:cxn>
                  <a:cxn ang="0">
                    <a:pos x="0" y="3"/>
                  </a:cxn>
                  <a:cxn ang="0">
                    <a:pos x="1" y="4"/>
                  </a:cxn>
                  <a:cxn ang="0">
                    <a:pos x="1" y="4"/>
                  </a:cxn>
                  <a:cxn ang="0">
                    <a:pos x="2" y="4"/>
                  </a:cxn>
                </a:cxnLst>
                <a:rect l="0" t="0" r="r" b="b"/>
                <a:pathLst>
                  <a:path w="3" h="4">
                    <a:moveTo>
                      <a:pt x="2" y="4"/>
                    </a:moveTo>
                    <a:lnTo>
                      <a:pt x="2" y="3"/>
                    </a:lnTo>
                    <a:lnTo>
                      <a:pt x="2" y="3"/>
                    </a:lnTo>
                    <a:lnTo>
                      <a:pt x="3" y="2"/>
                    </a:lnTo>
                    <a:lnTo>
                      <a:pt x="3" y="1"/>
                    </a:lnTo>
                    <a:lnTo>
                      <a:pt x="3" y="1"/>
                    </a:lnTo>
                    <a:lnTo>
                      <a:pt x="3" y="1"/>
                    </a:lnTo>
                    <a:lnTo>
                      <a:pt x="2" y="1"/>
                    </a:lnTo>
                    <a:lnTo>
                      <a:pt x="2" y="1"/>
                    </a:lnTo>
                    <a:lnTo>
                      <a:pt x="2" y="1"/>
                    </a:lnTo>
                    <a:lnTo>
                      <a:pt x="3" y="1"/>
                    </a:lnTo>
                    <a:lnTo>
                      <a:pt x="3" y="0"/>
                    </a:lnTo>
                    <a:lnTo>
                      <a:pt x="2" y="1"/>
                    </a:lnTo>
                    <a:lnTo>
                      <a:pt x="2" y="1"/>
                    </a:lnTo>
                    <a:lnTo>
                      <a:pt x="2" y="1"/>
                    </a:lnTo>
                    <a:lnTo>
                      <a:pt x="2" y="1"/>
                    </a:lnTo>
                    <a:lnTo>
                      <a:pt x="2" y="1"/>
                    </a:lnTo>
                    <a:lnTo>
                      <a:pt x="1" y="2"/>
                    </a:lnTo>
                    <a:lnTo>
                      <a:pt x="0" y="3"/>
                    </a:lnTo>
                    <a:lnTo>
                      <a:pt x="0" y="3"/>
                    </a:lnTo>
                    <a:lnTo>
                      <a:pt x="1" y="4"/>
                    </a:lnTo>
                    <a:lnTo>
                      <a:pt x="1" y="4"/>
                    </a:lnTo>
                    <a:lnTo>
                      <a:pt x="2"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5" name="Freeform 558"/>
              <p:cNvSpPr>
                <a:spLocks/>
              </p:cNvSpPr>
              <p:nvPr/>
            </p:nvSpPr>
            <p:spPr bwMode="auto">
              <a:xfrm>
                <a:off x="3851" y="3602"/>
                <a:ext cx="1" cy="2"/>
              </a:xfrm>
              <a:custGeom>
                <a:avLst/>
                <a:gdLst/>
                <a:ahLst/>
                <a:cxnLst>
                  <a:cxn ang="0">
                    <a:pos x="0" y="2"/>
                  </a:cxn>
                  <a:cxn ang="0">
                    <a:pos x="0" y="2"/>
                  </a:cxn>
                  <a:cxn ang="0">
                    <a:pos x="0" y="1"/>
                  </a:cxn>
                  <a:cxn ang="0">
                    <a:pos x="1" y="0"/>
                  </a:cxn>
                  <a:cxn ang="0">
                    <a:pos x="0" y="0"/>
                  </a:cxn>
                  <a:cxn ang="0">
                    <a:pos x="0" y="2"/>
                  </a:cxn>
                </a:cxnLst>
                <a:rect l="0" t="0" r="r" b="b"/>
                <a:pathLst>
                  <a:path w="1" h="2">
                    <a:moveTo>
                      <a:pt x="0" y="2"/>
                    </a:moveTo>
                    <a:lnTo>
                      <a:pt x="0" y="2"/>
                    </a:lnTo>
                    <a:lnTo>
                      <a:pt x="0" y="1"/>
                    </a:lnTo>
                    <a:lnTo>
                      <a:pt x="1" y="0"/>
                    </a:lnTo>
                    <a:lnTo>
                      <a:pt x="0"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6" name="Freeform 559"/>
              <p:cNvSpPr>
                <a:spLocks/>
              </p:cNvSpPr>
              <p:nvPr/>
            </p:nvSpPr>
            <p:spPr bwMode="auto">
              <a:xfrm>
                <a:off x="4052" y="3718"/>
                <a:ext cx="1" cy="1"/>
              </a:xfrm>
              <a:custGeom>
                <a:avLst/>
                <a:gdLst/>
                <a:ahLst/>
                <a:cxnLst>
                  <a:cxn ang="0">
                    <a:pos x="1" y="0"/>
                  </a:cxn>
                  <a:cxn ang="0">
                    <a:pos x="1" y="0"/>
                  </a:cxn>
                  <a:cxn ang="0">
                    <a:pos x="0" y="0"/>
                  </a:cxn>
                  <a:cxn ang="0">
                    <a:pos x="1" y="1"/>
                  </a:cxn>
                  <a:cxn ang="0">
                    <a:pos x="1" y="1"/>
                  </a:cxn>
                  <a:cxn ang="0">
                    <a:pos x="1" y="0"/>
                  </a:cxn>
                </a:cxnLst>
                <a:rect l="0" t="0" r="r" b="b"/>
                <a:pathLst>
                  <a:path w="1" h="1">
                    <a:moveTo>
                      <a:pt x="1" y="0"/>
                    </a:moveTo>
                    <a:lnTo>
                      <a:pt x="1" y="0"/>
                    </a:lnTo>
                    <a:lnTo>
                      <a:pt x="0" y="0"/>
                    </a:lnTo>
                    <a:lnTo>
                      <a:pt x="1" y="1"/>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7" name="Freeform 560"/>
              <p:cNvSpPr>
                <a:spLocks/>
              </p:cNvSpPr>
              <p:nvPr/>
            </p:nvSpPr>
            <p:spPr bwMode="auto">
              <a:xfrm>
                <a:off x="3951" y="3446"/>
                <a:ext cx="1" cy="2"/>
              </a:xfrm>
              <a:custGeom>
                <a:avLst/>
                <a:gdLst/>
                <a:ahLst/>
                <a:cxnLst>
                  <a:cxn ang="0">
                    <a:pos x="1" y="0"/>
                  </a:cxn>
                  <a:cxn ang="0">
                    <a:pos x="0" y="1"/>
                  </a:cxn>
                  <a:cxn ang="0">
                    <a:pos x="0" y="1"/>
                  </a:cxn>
                  <a:cxn ang="0">
                    <a:pos x="1" y="2"/>
                  </a:cxn>
                  <a:cxn ang="0">
                    <a:pos x="1" y="1"/>
                  </a:cxn>
                  <a:cxn ang="0">
                    <a:pos x="1" y="0"/>
                  </a:cxn>
                  <a:cxn ang="0">
                    <a:pos x="1" y="0"/>
                  </a:cxn>
                </a:cxnLst>
                <a:rect l="0" t="0" r="r" b="b"/>
                <a:pathLst>
                  <a:path w="1" h="2">
                    <a:moveTo>
                      <a:pt x="1" y="0"/>
                    </a:moveTo>
                    <a:lnTo>
                      <a:pt x="0" y="1"/>
                    </a:lnTo>
                    <a:lnTo>
                      <a:pt x="0" y="1"/>
                    </a:lnTo>
                    <a:lnTo>
                      <a:pt x="1" y="2"/>
                    </a:lnTo>
                    <a:lnTo>
                      <a:pt x="1"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8" name="Freeform 561"/>
              <p:cNvSpPr>
                <a:spLocks/>
              </p:cNvSpPr>
              <p:nvPr/>
            </p:nvSpPr>
            <p:spPr bwMode="auto">
              <a:xfrm>
                <a:off x="3952" y="3448"/>
                <a:ext cx="1" cy="1"/>
              </a:xfrm>
              <a:custGeom>
                <a:avLst/>
                <a:gdLst/>
                <a:ahLst/>
                <a:cxnLst>
                  <a:cxn ang="0">
                    <a:pos x="0" y="1"/>
                  </a:cxn>
                  <a:cxn ang="0">
                    <a:pos x="0" y="1"/>
                  </a:cxn>
                  <a:cxn ang="0">
                    <a:pos x="0" y="0"/>
                  </a:cxn>
                  <a:cxn ang="0">
                    <a:pos x="0" y="0"/>
                  </a:cxn>
                  <a:cxn ang="0">
                    <a:pos x="0" y="0"/>
                  </a:cxn>
                  <a:cxn ang="0">
                    <a:pos x="0" y="1"/>
                  </a:cxn>
                </a:cxnLst>
                <a:rect l="0" t="0" r="r" b="b"/>
                <a:pathLst>
                  <a:path h="1">
                    <a:moveTo>
                      <a:pt x="0" y="1"/>
                    </a:moveTo>
                    <a:lnTo>
                      <a:pt x="0" y="1"/>
                    </a:lnTo>
                    <a:lnTo>
                      <a:pt x="0" y="0"/>
                    </a:lnTo>
                    <a:lnTo>
                      <a:pt x="0"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49" name="Freeform 562"/>
              <p:cNvSpPr>
                <a:spLocks/>
              </p:cNvSpPr>
              <p:nvPr/>
            </p:nvSpPr>
            <p:spPr bwMode="auto">
              <a:xfrm>
                <a:off x="3953" y="3649"/>
                <a:ext cx="1" cy="2"/>
              </a:xfrm>
              <a:custGeom>
                <a:avLst/>
                <a:gdLst/>
                <a:ahLst/>
                <a:cxnLst>
                  <a:cxn ang="0">
                    <a:pos x="1" y="2"/>
                  </a:cxn>
                  <a:cxn ang="0">
                    <a:pos x="1" y="2"/>
                  </a:cxn>
                  <a:cxn ang="0">
                    <a:pos x="1" y="2"/>
                  </a:cxn>
                  <a:cxn ang="0">
                    <a:pos x="1" y="1"/>
                  </a:cxn>
                  <a:cxn ang="0">
                    <a:pos x="1" y="1"/>
                  </a:cxn>
                  <a:cxn ang="0">
                    <a:pos x="0" y="1"/>
                  </a:cxn>
                  <a:cxn ang="0">
                    <a:pos x="0" y="0"/>
                  </a:cxn>
                  <a:cxn ang="0">
                    <a:pos x="0" y="1"/>
                  </a:cxn>
                  <a:cxn ang="0">
                    <a:pos x="1" y="2"/>
                  </a:cxn>
                </a:cxnLst>
                <a:rect l="0" t="0" r="r" b="b"/>
                <a:pathLst>
                  <a:path w="1" h="2">
                    <a:moveTo>
                      <a:pt x="1" y="2"/>
                    </a:moveTo>
                    <a:lnTo>
                      <a:pt x="1" y="2"/>
                    </a:lnTo>
                    <a:lnTo>
                      <a:pt x="1" y="2"/>
                    </a:lnTo>
                    <a:lnTo>
                      <a:pt x="1" y="1"/>
                    </a:lnTo>
                    <a:lnTo>
                      <a:pt x="1" y="1"/>
                    </a:lnTo>
                    <a:lnTo>
                      <a:pt x="0" y="1"/>
                    </a:lnTo>
                    <a:lnTo>
                      <a:pt x="0" y="0"/>
                    </a:lnTo>
                    <a:lnTo>
                      <a:pt x="0" y="1"/>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0" name="Freeform 563"/>
              <p:cNvSpPr>
                <a:spLocks/>
              </p:cNvSpPr>
              <p:nvPr/>
            </p:nvSpPr>
            <p:spPr bwMode="auto">
              <a:xfrm>
                <a:off x="3793" y="3575"/>
                <a:ext cx="1" cy="2"/>
              </a:xfrm>
              <a:custGeom>
                <a:avLst/>
                <a:gdLst/>
                <a:ahLst/>
                <a:cxnLst>
                  <a:cxn ang="0">
                    <a:pos x="1" y="0"/>
                  </a:cxn>
                  <a:cxn ang="0">
                    <a:pos x="0" y="0"/>
                  </a:cxn>
                  <a:cxn ang="0">
                    <a:pos x="0" y="1"/>
                  </a:cxn>
                  <a:cxn ang="0">
                    <a:pos x="0" y="1"/>
                  </a:cxn>
                  <a:cxn ang="0">
                    <a:pos x="1" y="2"/>
                  </a:cxn>
                  <a:cxn ang="0">
                    <a:pos x="1" y="1"/>
                  </a:cxn>
                  <a:cxn ang="0">
                    <a:pos x="1" y="1"/>
                  </a:cxn>
                  <a:cxn ang="0">
                    <a:pos x="1" y="0"/>
                  </a:cxn>
                  <a:cxn ang="0">
                    <a:pos x="1" y="0"/>
                  </a:cxn>
                </a:cxnLst>
                <a:rect l="0" t="0" r="r" b="b"/>
                <a:pathLst>
                  <a:path w="1" h="2">
                    <a:moveTo>
                      <a:pt x="1" y="0"/>
                    </a:moveTo>
                    <a:lnTo>
                      <a:pt x="0" y="0"/>
                    </a:lnTo>
                    <a:lnTo>
                      <a:pt x="0" y="1"/>
                    </a:lnTo>
                    <a:lnTo>
                      <a:pt x="0" y="1"/>
                    </a:lnTo>
                    <a:lnTo>
                      <a:pt x="1" y="2"/>
                    </a:lnTo>
                    <a:lnTo>
                      <a:pt x="1" y="1"/>
                    </a:lnTo>
                    <a:lnTo>
                      <a:pt x="1"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1" name="Freeform 564"/>
              <p:cNvSpPr>
                <a:spLocks/>
              </p:cNvSpPr>
              <p:nvPr/>
            </p:nvSpPr>
            <p:spPr bwMode="auto">
              <a:xfrm>
                <a:off x="3796" y="3556"/>
                <a:ext cx="3" cy="4"/>
              </a:xfrm>
              <a:custGeom>
                <a:avLst/>
                <a:gdLst/>
                <a:ahLst/>
                <a:cxnLst>
                  <a:cxn ang="0">
                    <a:pos x="2" y="1"/>
                  </a:cxn>
                  <a:cxn ang="0">
                    <a:pos x="2" y="1"/>
                  </a:cxn>
                  <a:cxn ang="0">
                    <a:pos x="1" y="1"/>
                  </a:cxn>
                  <a:cxn ang="0">
                    <a:pos x="0" y="2"/>
                  </a:cxn>
                  <a:cxn ang="0">
                    <a:pos x="0" y="2"/>
                  </a:cxn>
                  <a:cxn ang="0">
                    <a:pos x="0" y="2"/>
                  </a:cxn>
                  <a:cxn ang="0">
                    <a:pos x="0" y="2"/>
                  </a:cxn>
                  <a:cxn ang="0">
                    <a:pos x="0" y="4"/>
                  </a:cxn>
                  <a:cxn ang="0">
                    <a:pos x="0" y="4"/>
                  </a:cxn>
                  <a:cxn ang="0">
                    <a:pos x="0" y="4"/>
                  </a:cxn>
                  <a:cxn ang="0">
                    <a:pos x="3" y="1"/>
                  </a:cxn>
                  <a:cxn ang="0">
                    <a:pos x="3" y="0"/>
                  </a:cxn>
                  <a:cxn ang="0">
                    <a:pos x="3" y="0"/>
                  </a:cxn>
                  <a:cxn ang="0">
                    <a:pos x="3" y="1"/>
                  </a:cxn>
                  <a:cxn ang="0">
                    <a:pos x="2" y="1"/>
                  </a:cxn>
                </a:cxnLst>
                <a:rect l="0" t="0" r="r" b="b"/>
                <a:pathLst>
                  <a:path w="3" h="4">
                    <a:moveTo>
                      <a:pt x="2" y="1"/>
                    </a:moveTo>
                    <a:lnTo>
                      <a:pt x="2" y="1"/>
                    </a:lnTo>
                    <a:lnTo>
                      <a:pt x="1" y="1"/>
                    </a:lnTo>
                    <a:lnTo>
                      <a:pt x="0" y="2"/>
                    </a:lnTo>
                    <a:lnTo>
                      <a:pt x="0" y="2"/>
                    </a:lnTo>
                    <a:lnTo>
                      <a:pt x="0" y="2"/>
                    </a:lnTo>
                    <a:lnTo>
                      <a:pt x="0" y="2"/>
                    </a:lnTo>
                    <a:lnTo>
                      <a:pt x="0" y="4"/>
                    </a:lnTo>
                    <a:lnTo>
                      <a:pt x="0" y="4"/>
                    </a:lnTo>
                    <a:lnTo>
                      <a:pt x="0" y="4"/>
                    </a:lnTo>
                    <a:lnTo>
                      <a:pt x="3" y="1"/>
                    </a:lnTo>
                    <a:lnTo>
                      <a:pt x="3" y="0"/>
                    </a:lnTo>
                    <a:lnTo>
                      <a:pt x="3" y="0"/>
                    </a:lnTo>
                    <a:lnTo>
                      <a:pt x="3"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2" name="Freeform 565"/>
              <p:cNvSpPr>
                <a:spLocks/>
              </p:cNvSpPr>
              <p:nvPr/>
            </p:nvSpPr>
            <p:spPr bwMode="auto">
              <a:xfrm>
                <a:off x="4053" y="3715"/>
                <a:ext cx="3" cy="3"/>
              </a:xfrm>
              <a:custGeom>
                <a:avLst/>
                <a:gdLst/>
                <a:ahLst/>
                <a:cxnLst>
                  <a:cxn ang="0">
                    <a:pos x="1" y="1"/>
                  </a:cxn>
                  <a:cxn ang="0">
                    <a:pos x="1" y="1"/>
                  </a:cxn>
                  <a:cxn ang="0">
                    <a:pos x="1" y="0"/>
                  </a:cxn>
                  <a:cxn ang="0">
                    <a:pos x="0" y="1"/>
                  </a:cxn>
                  <a:cxn ang="0">
                    <a:pos x="0" y="2"/>
                  </a:cxn>
                  <a:cxn ang="0">
                    <a:pos x="1" y="3"/>
                  </a:cxn>
                  <a:cxn ang="0">
                    <a:pos x="2" y="3"/>
                  </a:cxn>
                  <a:cxn ang="0">
                    <a:pos x="3" y="3"/>
                  </a:cxn>
                  <a:cxn ang="0">
                    <a:pos x="3" y="2"/>
                  </a:cxn>
                  <a:cxn ang="0">
                    <a:pos x="2" y="2"/>
                  </a:cxn>
                  <a:cxn ang="0">
                    <a:pos x="1" y="1"/>
                  </a:cxn>
                </a:cxnLst>
                <a:rect l="0" t="0" r="r" b="b"/>
                <a:pathLst>
                  <a:path w="3" h="3">
                    <a:moveTo>
                      <a:pt x="1" y="1"/>
                    </a:moveTo>
                    <a:lnTo>
                      <a:pt x="1" y="1"/>
                    </a:lnTo>
                    <a:lnTo>
                      <a:pt x="1" y="0"/>
                    </a:lnTo>
                    <a:lnTo>
                      <a:pt x="0" y="1"/>
                    </a:lnTo>
                    <a:lnTo>
                      <a:pt x="0" y="2"/>
                    </a:lnTo>
                    <a:lnTo>
                      <a:pt x="1" y="3"/>
                    </a:lnTo>
                    <a:lnTo>
                      <a:pt x="2" y="3"/>
                    </a:lnTo>
                    <a:lnTo>
                      <a:pt x="3" y="3"/>
                    </a:lnTo>
                    <a:lnTo>
                      <a:pt x="3" y="2"/>
                    </a:lnTo>
                    <a:lnTo>
                      <a:pt x="2"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3" name="Freeform 566"/>
              <p:cNvSpPr>
                <a:spLocks/>
              </p:cNvSpPr>
              <p:nvPr/>
            </p:nvSpPr>
            <p:spPr bwMode="auto">
              <a:xfrm>
                <a:off x="4537" y="4010"/>
                <a:ext cx="1" cy="1"/>
              </a:xfrm>
              <a:custGeom>
                <a:avLst/>
                <a:gdLst/>
                <a:ahLst/>
                <a:cxnLst>
                  <a:cxn ang="0">
                    <a:pos x="0" y="0"/>
                  </a:cxn>
                  <a:cxn ang="0">
                    <a:pos x="0" y="0"/>
                  </a:cxn>
                  <a:cxn ang="0">
                    <a:pos x="0" y="0"/>
                  </a:cxn>
                  <a:cxn ang="0">
                    <a:pos x="0" y="0"/>
                  </a:cxn>
                  <a:cxn ang="0">
                    <a:pos x="1" y="0"/>
                  </a:cxn>
                  <a:cxn ang="0">
                    <a:pos x="1" y="0"/>
                  </a:cxn>
                  <a:cxn ang="0">
                    <a:pos x="1" y="0"/>
                  </a:cxn>
                  <a:cxn ang="0">
                    <a:pos x="0" y="0"/>
                  </a:cxn>
                </a:cxnLst>
                <a:rect l="0" t="0" r="r" b="b"/>
                <a:pathLst>
                  <a:path w="1">
                    <a:moveTo>
                      <a:pt x="0" y="0"/>
                    </a:moveTo>
                    <a:lnTo>
                      <a:pt x="0" y="0"/>
                    </a:lnTo>
                    <a:lnTo>
                      <a:pt x="0" y="0"/>
                    </a:lnTo>
                    <a:lnTo>
                      <a:pt x="0" y="0"/>
                    </a:lnTo>
                    <a:lnTo>
                      <a:pt x="1" y="0"/>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4" name="Freeform 567"/>
              <p:cNvSpPr>
                <a:spLocks/>
              </p:cNvSpPr>
              <p:nvPr/>
            </p:nvSpPr>
            <p:spPr bwMode="auto">
              <a:xfrm>
                <a:off x="4376" y="3697"/>
                <a:ext cx="3" cy="3"/>
              </a:xfrm>
              <a:custGeom>
                <a:avLst/>
                <a:gdLst/>
                <a:ahLst/>
                <a:cxnLst>
                  <a:cxn ang="0">
                    <a:pos x="2" y="3"/>
                  </a:cxn>
                  <a:cxn ang="0">
                    <a:pos x="3" y="1"/>
                  </a:cxn>
                  <a:cxn ang="0">
                    <a:pos x="3" y="0"/>
                  </a:cxn>
                  <a:cxn ang="0">
                    <a:pos x="2" y="0"/>
                  </a:cxn>
                  <a:cxn ang="0">
                    <a:pos x="1" y="0"/>
                  </a:cxn>
                  <a:cxn ang="0">
                    <a:pos x="0" y="2"/>
                  </a:cxn>
                  <a:cxn ang="0">
                    <a:pos x="0" y="3"/>
                  </a:cxn>
                  <a:cxn ang="0">
                    <a:pos x="0" y="3"/>
                  </a:cxn>
                  <a:cxn ang="0">
                    <a:pos x="1" y="3"/>
                  </a:cxn>
                  <a:cxn ang="0">
                    <a:pos x="1" y="3"/>
                  </a:cxn>
                  <a:cxn ang="0">
                    <a:pos x="2" y="3"/>
                  </a:cxn>
                  <a:cxn ang="0">
                    <a:pos x="2" y="3"/>
                  </a:cxn>
                </a:cxnLst>
                <a:rect l="0" t="0" r="r" b="b"/>
                <a:pathLst>
                  <a:path w="3" h="3">
                    <a:moveTo>
                      <a:pt x="2" y="3"/>
                    </a:moveTo>
                    <a:lnTo>
                      <a:pt x="3" y="1"/>
                    </a:lnTo>
                    <a:lnTo>
                      <a:pt x="3" y="0"/>
                    </a:lnTo>
                    <a:lnTo>
                      <a:pt x="2" y="0"/>
                    </a:lnTo>
                    <a:lnTo>
                      <a:pt x="1" y="0"/>
                    </a:lnTo>
                    <a:lnTo>
                      <a:pt x="0" y="2"/>
                    </a:lnTo>
                    <a:lnTo>
                      <a:pt x="0" y="3"/>
                    </a:lnTo>
                    <a:lnTo>
                      <a:pt x="0" y="3"/>
                    </a:lnTo>
                    <a:lnTo>
                      <a:pt x="1" y="3"/>
                    </a:lnTo>
                    <a:lnTo>
                      <a:pt x="1" y="3"/>
                    </a:lnTo>
                    <a:lnTo>
                      <a:pt x="2" y="3"/>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5" name="Freeform 568"/>
              <p:cNvSpPr>
                <a:spLocks/>
              </p:cNvSpPr>
              <p:nvPr/>
            </p:nvSpPr>
            <p:spPr bwMode="auto">
              <a:xfrm>
                <a:off x="4567" y="3785"/>
                <a:ext cx="39" cy="78"/>
              </a:xfrm>
              <a:custGeom>
                <a:avLst/>
                <a:gdLst/>
                <a:ahLst/>
                <a:cxnLst>
                  <a:cxn ang="0">
                    <a:pos x="31" y="0"/>
                  </a:cxn>
                  <a:cxn ang="0">
                    <a:pos x="31" y="2"/>
                  </a:cxn>
                  <a:cxn ang="0">
                    <a:pos x="31" y="5"/>
                  </a:cxn>
                  <a:cxn ang="0">
                    <a:pos x="29" y="6"/>
                  </a:cxn>
                  <a:cxn ang="0">
                    <a:pos x="28" y="7"/>
                  </a:cxn>
                  <a:cxn ang="0">
                    <a:pos x="27" y="8"/>
                  </a:cxn>
                  <a:cxn ang="0">
                    <a:pos x="25" y="8"/>
                  </a:cxn>
                  <a:cxn ang="0">
                    <a:pos x="26" y="11"/>
                  </a:cxn>
                  <a:cxn ang="0">
                    <a:pos x="24" y="13"/>
                  </a:cxn>
                  <a:cxn ang="0">
                    <a:pos x="26" y="14"/>
                  </a:cxn>
                  <a:cxn ang="0">
                    <a:pos x="25" y="14"/>
                  </a:cxn>
                  <a:cxn ang="0">
                    <a:pos x="23" y="16"/>
                  </a:cxn>
                  <a:cxn ang="0">
                    <a:pos x="23" y="14"/>
                  </a:cxn>
                  <a:cxn ang="0">
                    <a:pos x="23" y="15"/>
                  </a:cxn>
                  <a:cxn ang="0">
                    <a:pos x="22" y="19"/>
                  </a:cxn>
                  <a:cxn ang="0">
                    <a:pos x="20" y="19"/>
                  </a:cxn>
                  <a:cxn ang="0">
                    <a:pos x="20" y="17"/>
                  </a:cxn>
                  <a:cxn ang="0">
                    <a:pos x="17" y="19"/>
                  </a:cxn>
                  <a:cxn ang="0">
                    <a:pos x="18" y="21"/>
                  </a:cxn>
                  <a:cxn ang="0">
                    <a:pos x="18" y="22"/>
                  </a:cxn>
                  <a:cxn ang="0">
                    <a:pos x="17" y="21"/>
                  </a:cxn>
                  <a:cxn ang="0">
                    <a:pos x="16" y="20"/>
                  </a:cxn>
                  <a:cxn ang="0">
                    <a:pos x="14" y="21"/>
                  </a:cxn>
                  <a:cxn ang="0">
                    <a:pos x="13" y="21"/>
                  </a:cxn>
                  <a:cxn ang="0">
                    <a:pos x="12" y="21"/>
                  </a:cxn>
                  <a:cxn ang="0">
                    <a:pos x="11" y="22"/>
                  </a:cxn>
                  <a:cxn ang="0">
                    <a:pos x="10" y="22"/>
                  </a:cxn>
                  <a:cxn ang="0">
                    <a:pos x="8" y="23"/>
                  </a:cxn>
                  <a:cxn ang="0">
                    <a:pos x="6" y="23"/>
                  </a:cxn>
                  <a:cxn ang="0">
                    <a:pos x="4" y="30"/>
                  </a:cxn>
                  <a:cxn ang="0">
                    <a:pos x="5" y="35"/>
                  </a:cxn>
                  <a:cxn ang="0">
                    <a:pos x="7" y="43"/>
                  </a:cxn>
                  <a:cxn ang="0">
                    <a:pos x="6" y="45"/>
                  </a:cxn>
                  <a:cxn ang="0">
                    <a:pos x="3" y="52"/>
                  </a:cxn>
                  <a:cxn ang="0">
                    <a:pos x="0" y="56"/>
                  </a:cxn>
                  <a:cxn ang="0">
                    <a:pos x="1" y="62"/>
                  </a:cxn>
                  <a:cxn ang="0">
                    <a:pos x="3" y="65"/>
                  </a:cxn>
                  <a:cxn ang="0">
                    <a:pos x="3" y="72"/>
                  </a:cxn>
                  <a:cxn ang="0">
                    <a:pos x="10" y="78"/>
                  </a:cxn>
                  <a:cxn ang="0">
                    <a:pos x="15" y="76"/>
                  </a:cxn>
                  <a:cxn ang="0">
                    <a:pos x="20" y="76"/>
                  </a:cxn>
                  <a:cxn ang="0">
                    <a:pos x="21" y="74"/>
                  </a:cxn>
                  <a:cxn ang="0">
                    <a:pos x="32" y="39"/>
                  </a:cxn>
                  <a:cxn ang="0">
                    <a:pos x="36" y="25"/>
                  </a:cxn>
                  <a:cxn ang="0">
                    <a:pos x="35" y="22"/>
                  </a:cxn>
                  <a:cxn ang="0">
                    <a:pos x="37" y="18"/>
                  </a:cxn>
                  <a:cxn ang="0">
                    <a:pos x="39" y="21"/>
                  </a:cxn>
                  <a:cxn ang="0">
                    <a:pos x="35" y="3"/>
                  </a:cxn>
                </a:cxnLst>
                <a:rect l="0" t="0" r="r" b="b"/>
                <a:pathLst>
                  <a:path w="39" h="78">
                    <a:moveTo>
                      <a:pt x="32" y="0"/>
                    </a:moveTo>
                    <a:lnTo>
                      <a:pt x="31" y="0"/>
                    </a:lnTo>
                    <a:lnTo>
                      <a:pt x="31" y="2"/>
                    </a:lnTo>
                    <a:lnTo>
                      <a:pt x="31" y="2"/>
                    </a:lnTo>
                    <a:lnTo>
                      <a:pt x="31" y="3"/>
                    </a:lnTo>
                    <a:lnTo>
                      <a:pt x="31" y="5"/>
                    </a:lnTo>
                    <a:lnTo>
                      <a:pt x="31" y="6"/>
                    </a:lnTo>
                    <a:lnTo>
                      <a:pt x="29" y="6"/>
                    </a:lnTo>
                    <a:lnTo>
                      <a:pt x="28" y="6"/>
                    </a:lnTo>
                    <a:lnTo>
                      <a:pt x="28" y="7"/>
                    </a:lnTo>
                    <a:lnTo>
                      <a:pt x="28" y="9"/>
                    </a:lnTo>
                    <a:lnTo>
                      <a:pt x="27" y="8"/>
                    </a:lnTo>
                    <a:lnTo>
                      <a:pt x="26" y="8"/>
                    </a:lnTo>
                    <a:lnTo>
                      <a:pt x="25" y="8"/>
                    </a:lnTo>
                    <a:lnTo>
                      <a:pt x="26" y="10"/>
                    </a:lnTo>
                    <a:lnTo>
                      <a:pt x="26" y="11"/>
                    </a:lnTo>
                    <a:lnTo>
                      <a:pt x="25" y="10"/>
                    </a:lnTo>
                    <a:lnTo>
                      <a:pt x="24" y="13"/>
                    </a:lnTo>
                    <a:lnTo>
                      <a:pt x="25" y="14"/>
                    </a:lnTo>
                    <a:lnTo>
                      <a:pt x="26" y="14"/>
                    </a:lnTo>
                    <a:lnTo>
                      <a:pt x="26" y="14"/>
                    </a:lnTo>
                    <a:lnTo>
                      <a:pt x="25" y="14"/>
                    </a:lnTo>
                    <a:lnTo>
                      <a:pt x="24" y="14"/>
                    </a:lnTo>
                    <a:lnTo>
                      <a:pt x="23" y="16"/>
                    </a:lnTo>
                    <a:lnTo>
                      <a:pt x="24" y="15"/>
                    </a:lnTo>
                    <a:lnTo>
                      <a:pt x="23" y="14"/>
                    </a:lnTo>
                    <a:lnTo>
                      <a:pt x="22" y="15"/>
                    </a:lnTo>
                    <a:lnTo>
                      <a:pt x="23" y="15"/>
                    </a:lnTo>
                    <a:lnTo>
                      <a:pt x="21" y="17"/>
                    </a:lnTo>
                    <a:lnTo>
                      <a:pt x="22" y="19"/>
                    </a:lnTo>
                    <a:lnTo>
                      <a:pt x="21" y="19"/>
                    </a:lnTo>
                    <a:lnTo>
                      <a:pt x="20" y="19"/>
                    </a:lnTo>
                    <a:lnTo>
                      <a:pt x="20" y="17"/>
                    </a:lnTo>
                    <a:lnTo>
                      <a:pt x="20" y="17"/>
                    </a:lnTo>
                    <a:lnTo>
                      <a:pt x="18" y="18"/>
                    </a:lnTo>
                    <a:lnTo>
                      <a:pt x="17" y="19"/>
                    </a:lnTo>
                    <a:lnTo>
                      <a:pt x="17" y="20"/>
                    </a:lnTo>
                    <a:lnTo>
                      <a:pt x="18" y="21"/>
                    </a:lnTo>
                    <a:lnTo>
                      <a:pt x="19" y="22"/>
                    </a:lnTo>
                    <a:lnTo>
                      <a:pt x="18" y="22"/>
                    </a:lnTo>
                    <a:lnTo>
                      <a:pt x="17" y="22"/>
                    </a:lnTo>
                    <a:lnTo>
                      <a:pt x="17" y="21"/>
                    </a:lnTo>
                    <a:lnTo>
                      <a:pt x="16" y="20"/>
                    </a:lnTo>
                    <a:lnTo>
                      <a:pt x="16" y="20"/>
                    </a:lnTo>
                    <a:lnTo>
                      <a:pt x="15" y="21"/>
                    </a:lnTo>
                    <a:lnTo>
                      <a:pt x="14" y="21"/>
                    </a:lnTo>
                    <a:lnTo>
                      <a:pt x="13" y="21"/>
                    </a:lnTo>
                    <a:lnTo>
                      <a:pt x="13" y="21"/>
                    </a:lnTo>
                    <a:lnTo>
                      <a:pt x="13" y="22"/>
                    </a:lnTo>
                    <a:lnTo>
                      <a:pt x="12" y="21"/>
                    </a:lnTo>
                    <a:lnTo>
                      <a:pt x="11" y="22"/>
                    </a:lnTo>
                    <a:lnTo>
                      <a:pt x="11" y="22"/>
                    </a:lnTo>
                    <a:lnTo>
                      <a:pt x="11" y="21"/>
                    </a:lnTo>
                    <a:lnTo>
                      <a:pt x="10" y="22"/>
                    </a:lnTo>
                    <a:lnTo>
                      <a:pt x="10" y="23"/>
                    </a:lnTo>
                    <a:lnTo>
                      <a:pt x="8" y="23"/>
                    </a:lnTo>
                    <a:lnTo>
                      <a:pt x="7" y="22"/>
                    </a:lnTo>
                    <a:lnTo>
                      <a:pt x="6" y="23"/>
                    </a:lnTo>
                    <a:lnTo>
                      <a:pt x="6" y="25"/>
                    </a:lnTo>
                    <a:lnTo>
                      <a:pt x="4" y="30"/>
                    </a:lnTo>
                    <a:lnTo>
                      <a:pt x="5" y="32"/>
                    </a:lnTo>
                    <a:lnTo>
                      <a:pt x="5" y="35"/>
                    </a:lnTo>
                    <a:lnTo>
                      <a:pt x="7" y="42"/>
                    </a:lnTo>
                    <a:lnTo>
                      <a:pt x="7" y="43"/>
                    </a:lnTo>
                    <a:lnTo>
                      <a:pt x="7" y="43"/>
                    </a:lnTo>
                    <a:lnTo>
                      <a:pt x="6" y="45"/>
                    </a:lnTo>
                    <a:lnTo>
                      <a:pt x="6" y="46"/>
                    </a:lnTo>
                    <a:lnTo>
                      <a:pt x="3" y="52"/>
                    </a:lnTo>
                    <a:lnTo>
                      <a:pt x="2" y="52"/>
                    </a:lnTo>
                    <a:lnTo>
                      <a:pt x="0" y="56"/>
                    </a:lnTo>
                    <a:lnTo>
                      <a:pt x="0" y="61"/>
                    </a:lnTo>
                    <a:lnTo>
                      <a:pt x="1" y="62"/>
                    </a:lnTo>
                    <a:lnTo>
                      <a:pt x="2" y="63"/>
                    </a:lnTo>
                    <a:lnTo>
                      <a:pt x="3" y="65"/>
                    </a:lnTo>
                    <a:lnTo>
                      <a:pt x="2" y="67"/>
                    </a:lnTo>
                    <a:lnTo>
                      <a:pt x="3" y="72"/>
                    </a:lnTo>
                    <a:lnTo>
                      <a:pt x="5" y="74"/>
                    </a:lnTo>
                    <a:lnTo>
                      <a:pt x="10" y="78"/>
                    </a:lnTo>
                    <a:lnTo>
                      <a:pt x="12" y="78"/>
                    </a:lnTo>
                    <a:lnTo>
                      <a:pt x="15" y="76"/>
                    </a:lnTo>
                    <a:lnTo>
                      <a:pt x="18" y="75"/>
                    </a:lnTo>
                    <a:lnTo>
                      <a:pt x="20" y="76"/>
                    </a:lnTo>
                    <a:lnTo>
                      <a:pt x="20" y="75"/>
                    </a:lnTo>
                    <a:lnTo>
                      <a:pt x="21" y="74"/>
                    </a:lnTo>
                    <a:lnTo>
                      <a:pt x="32" y="40"/>
                    </a:lnTo>
                    <a:lnTo>
                      <a:pt x="32" y="39"/>
                    </a:lnTo>
                    <a:lnTo>
                      <a:pt x="35" y="28"/>
                    </a:lnTo>
                    <a:lnTo>
                      <a:pt x="36" y="25"/>
                    </a:lnTo>
                    <a:lnTo>
                      <a:pt x="36" y="24"/>
                    </a:lnTo>
                    <a:lnTo>
                      <a:pt x="35" y="22"/>
                    </a:lnTo>
                    <a:lnTo>
                      <a:pt x="36" y="18"/>
                    </a:lnTo>
                    <a:lnTo>
                      <a:pt x="37" y="18"/>
                    </a:lnTo>
                    <a:lnTo>
                      <a:pt x="38" y="21"/>
                    </a:lnTo>
                    <a:lnTo>
                      <a:pt x="39" y="21"/>
                    </a:lnTo>
                    <a:lnTo>
                      <a:pt x="39" y="20"/>
                    </a:lnTo>
                    <a:lnTo>
                      <a:pt x="35" y="3"/>
                    </a:lnTo>
                    <a:lnTo>
                      <a:pt x="3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6" name="Freeform 569"/>
              <p:cNvSpPr>
                <a:spLocks/>
              </p:cNvSpPr>
              <p:nvPr/>
            </p:nvSpPr>
            <p:spPr bwMode="auto">
              <a:xfrm>
                <a:off x="4568" y="3781"/>
                <a:ext cx="1" cy="3"/>
              </a:xfrm>
              <a:custGeom>
                <a:avLst/>
                <a:gdLst/>
                <a:ahLst/>
                <a:cxnLst>
                  <a:cxn ang="0">
                    <a:pos x="0" y="2"/>
                  </a:cxn>
                  <a:cxn ang="0">
                    <a:pos x="0" y="2"/>
                  </a:cxn>
                  <a:cxn ang="0">
                    <a:pos x="1" y="3"/>
                  </a:cxn>
                  <a:cxn ang="0">
                    <a:pos x="1" y="3"/>
                  </a:cxn>
                  <a:cxn ang="0">
                    <a:pos x="1" y="3"/>
                  </a:cxn>
                  <a:cxn ang="0">
                    <a:pos x="1" y="2"/>
                  </a:cxn>
                  <a:cxn ang="0">
                    <a:pos x="1" y="1"/>
                  </a:cxn>
                  <a:cxn ang="0">
                    <a:pos x="1" y="0"/>
                  </a:cxn>
                  <a:cxn ang="0">
                    <a:pos x="1" y="0"/>
                  </a:cxn>
                  <a:cxn ang="0">
                    <a:pos x="1" y="0"/>
                  </a:cxn>
                  <a:cxn ang="0">
                    <a:pos x="0" y="0"/>
                  </a:cxn>
                  <a:cxn ang="0">
                    <a:pos x="0" y="0"/>
                  </a:cxn>
                  <a:cxn ang="0">
                    <a:pos x="0" y="1"/>
                  </a:cxn>
                  <a:cxn ang="0">
                    <a:pos x="0" y="1"/>
                  </a:cxn>
                  <a:cxn ang="0">
                    <a:pos x="0" y="2"/>
                  </a:cxn>
                </a:cxnLst>
                <a:rect l="0" t="0" r="r" b="b"/>
                <a:pathLst>
                  <a:path w="1" h="3">
                    <a:moveTo>
                      <a:pt x="0" y="2"/>
                    </a:moveTo>
                    <a:lnTo>
                      <a:pt x="0" y="2"/>
                    </a:lnTo>
                    <a:lnTo>
                      <a:pt x="1" y="3"/>
                    </a:lnTo>
                    <a:lnTo>
                      <a:pt x="1" y="3"/>
                    </a:lnTo>
                    <a:lnTo>
                      <a:pt x="1" y="3"/>
                    </a:lnTo>
                    <a:lnTo>
                      <a:pt x="1" y="2"/>
                    </a:lnTo>
                    <a:lnTo>
                      <a:pt x="1" y="1"/>
                    </a:lnTo>
                    <a:lnTo>
                      <a:pt x="1" y="0"/>
                    </a:lnTo>
                    <a:lnTo>
                      <a:pt x="1" y="0"/>
                    </a:lnTo>
                    <a:lnTo>
                      <a:pt x="1" y="0"/>
                    </a:lnTo>
                    <a:lnTo>
                      <a:pt x="0" y="0"/>
                    </a:lnTo>
                    <a:lnTo>
                      <a:pt x="0" y="0"/>
                    </a:lnTo>
                    <a:lnTo>
                      <a:pt x="0" y="1"/>
                    </a:lnTo>
                    <a:lnTo>
                      <a:pt x="0"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7" name="Freeform 570"/>
              <p:cNvSpPr>
                <a:spLocks/>
              </p:cNvSpPr>
              <p:nvPr/>
            </p:nvSpPr>
            <p:spPr bwMode="auto">
              <a:xfrm>
                <a:off x="4365" y="3715"/>
                <a:ext cx="1" cy="2"/>
              </a:xfrm>
              <a:custGeom>
                <a:avLst/>
                <a:gdLst/>
                <a:ahLst/>
                <a:cxnLst>
                  <a:cxn ang="0">
                    <a:pos x="1" y="0"/>
                  </a:cxn>
                  <a:cxn ang="0">
                    <a:pos x="1" y="0"/>
                  </a:cxn>
                  <a:cxn ang="0">
                    <a:pos x="1" y="0"/>
                  </a:cxn>
                  <a:cxn ang="0">
                    <a:pos x="0" y="0"/>
                  </a:cxn>
                  <a:cxn ang="0">
                    <a:pos x="0" y="1"/>
                  </a:cxn>
                  <a:cxn ang="0">
                    <a:pos x="0" y="2"/>
                  </a:cxn>
                  <a:cxn ang="0">
                    <a:pos x="1" y="2"/>
                  </a:cxn>
                  <a:cxn ang="0">
                    <a:pos x="1" y="2"/>
                  </a:cxn>
                  <a:cxn ang="0">
                    <a:pos x="1" y="1"/>
                  </a:cxn>
                  <a:cxn ang="0">
                    <a:pos x="1" y="0"/>
                  </a:cxn>
                  <a:cxn ang="0">
                    <a:pos x="1" y="0"/>
                  </a:cxn>
                </a:cxnLst>
                <a:rect l="0" t="0" r="r" b="b"/>
                <a:pathLst>
                  <a:path w="1" h="2">
                    <a:moveTo>
                      <a:pt x="1" y="0"/>
                    </a:moveTo>
                    <a:lnTo>
                      <a:pt x="1" y="0"/>
                    </a:lnTo>
                    <a:lnTo>
                      <a:pt x="1" y="0"/>
                    </a:lnTo>
                    <a:lnTo>
                      <a:pt x="0" y="0"/>
                    </a:lnTo>
                    <a:lnTo>
                      <a:pt x="0" y="1"/>
                    </a:lnTo>
                    <a:lnTo>
                      <a:pt x="0" y="2"/>
                    </a:lnTo>
                    <a:lnTo>
                      <a:pt x="1" y="2"/>
                    </a:lnTo>
                    <a:lnTo>
                      <a:pt x="1" y="2"/>
                    </a:lnTo>
                    <a:lnTo>
                      <a:pt x="1"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8" name="Freeform 571"/>
              <p:cNvSpPr>
                <a:spLocks/>
              </p:cNvSpPr>
              <p:nvPr/>
            </p:nvSpPr>
            <p:spPr bwMode="auto">
              <a:xfrm>
                <a:off x="4260" y="3676"/>
                <a:ext cx="1" cy="2"/>
              </a:xfrm>
              <a:custGeom>
                <a:avLst/>
                <a:gdLst/>
                <a:ahLst/>
                <a:cxnLst>
                  <a:cxn ang="0">
                    <a:pos x="1" y="0"/>
                  </a:cxn>
                  <a:cxn ang="0">
                    <a:pos x="0" y="1"/>
                  </a:cxn>
                  <a:cxn ang="0">
                    <a:pos x="0" y="1"/>
                  </a:cxn>
                  <a:cxn ang="0">
                    <a:pos x="0" y="1"/>
                  </a:cxn>
                  <a:cxn ang="0">
                    <a:pos x="1" y="2"/>
                  </a:cxn>
                  <a:cxn ang="0">
                    <a:pos x="1" y="2"/>
                  </a:cxn>
                  <a:cxn ang="0">
                    <a:pos x="1" y="1"/>
                  </a:cxn>
                  <a:cxn ang="0">
                    <a:pos x="1" y="1"/>
                  </a:cxn>
                  <a:cxn ang="0">
                    <a:pos x="1" y="0"/>
                  </a:cxn>
                </a:cxnLst>
                <a:rect l="0" t="0" r="r" b="b"/>
                <a:pathLst>
                  <a:path w="1" h="2">
                    <a:moveTo>
                      <a:pt x="1" y="0"/>
                    </a:moveTo>
                    <a:lnTo>
                      <a:pt x="0" y="1"/>
                    </a:lnTo>
                    <a:lnTo>
                      <a:pt x="0" y="1"/>
                    </a:lnTo>
                    <a:lnTo>
                      <a:pt x="0" y="1"/>
                    </a:lnTo>
                    <a:lnTo>
                      <a:pt x="1" y="2"/>
                    </a:lnTo>
                    <a:lnTo>
                      <a:pt x="1" y="2"/>
                    </a:lnTo>
                    <a:lnTo>
                      <a:pt x="1" y="1"/>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59" name="Freeform 572"/>
              <p:cNvSpPr>
                <a:spLocks/>
              </p:cNvSpPr>
              <p:nvPr/>
            </p:nvSpPr>
            <p:spPr bwMode="auto">
              <a:xfrm>
                <a:off x="4360" y="3726"/>
                <a:ext cx="1" cy="1"/>
              </a:xfrm>
              <a:custGeom>
                <a:avLst/>
                <a:gdLst/>
                <a:ahLst/>
                <a:cxnLst>
                  <a:cxn ang="0">
                    <a:pos x="1" y="0"/>
                  </a:cxn>
                  <a:cxn ang="0">
                    <a:pos x="0" y="0"/>
                  </a:cxn>
                  <a:cxn ang="0">
                    <a:pos x="1" y="0"/>
                  </a:cxn>
                  <a:cxn ang="0">
                    <a:pos x="1" y="0"/>
                  </a:cxn>
                  <a:cxn ang="0">
                    <a:pos x="1" y="0"/>
                  </a:cxn>
                  <a:cxn ang="0">
                    <a:pos x="1" y="0"/>
                  </a:cxn>
                </a:cxnLst>
                <a:rect l="0" t="0" r="r" b="b"/>
                <a:pathLst>
                  <a:path w="1">
                    <a:moveTo>
                      <a:pt x="1" y="0"/>
                    </a:moveTo>
                    <a:lnTo>
                      <a:pt x="0" y="0"/>
                    </a:lnTo>
                    <a:lnTo>
                      <a:pt x="1" y="0"/>
                    </a:lnTo>
                    <a:lnTo>
                      <a:pt x="1"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0" name="Freeform 573"/>
              <p:cNvSpPr>
                <a:spLocks/>
              </p:cNvSpPr>
              <p:nvPr/>
            </p:nvSpPr>
            <p:spPr bwMode="auto">
              <a:xfrm>
                <a:off x="4370" y="3708"/>
                <a:ext cx="1" cy="1"/>
              </a:xfrm>
              <a:custGeom>
                <a:avLst/>
                <a:gdLst/>
                <a:ahLst/>
                <a:cxnLst>
                  <a:cxn ang="0">
                    <a:pos x="0" y="0"/>
                  </a:cxn>
                  <a:cxn ang="0">
                    <a:pos x="0" y="0"/>
                  </a:cxn>
                  <a:cxn ang="0">
                    <a:pos x="0" y="0"/>
                  </a:cxn>
                  <a:cxn ang="0">
                    <a:pos x="0" y="1"/>
                  </a:cxn>
                  <a:cxn ang="0">
                    <a:pos x="0" y="1"/>
                  </a:cxn>
                  <a:cxn ang="0">
                    <a:pos x="0" y="0"/>
                  </a:cxn>
                  <a:cxn ang="0">
                    <a:pos x="0" y="0"/>
                  </a:cxn>
                  <a:cxn ang="0">
                    <a:pos x="0" y="0"/>
                  </a:cxn>
                </a:cxnLst>
                <a:rect l="0" t="0" r="r" b="b"/>
                <a:pathLst>
                  <a:path h="1">
                    <a:moveTo>
                      <a:pt x="0" y="0"/>
                    </a:moveTo>
                    <a:lnTo>
                      <a:pt x="0" y="0"/>
                    </a:lnTo>
                    <a:lnTo>
                      <a:pt x="0" y="0"/>
                    </a:lnTo>
                    <a:lnTo>
                      <a:pt x="0" y="1"/>
                    </a:lnTo>
                    <a:lnTo>
                      <a:pt x="0" y="1"/>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1" name="Freeform 574"/>
              <p:cNvSpPr>
                <a:spLocks/>
              </p:cNvSpPr>
              <p:nvPr/>
            </p:nvSpPr>
            <p:spPr bwMode="auto">
              <a:xfrm>
                <a:off x="4054" y="3715"/>
                <a:ext cx="1" cy="1"/>
              </a:xfrm>
              <a:custGeom>
                <a:avLst/>
                <a:gdLst/>
                <a:ahLst/>
                <a:cxnLst>
                  <a:cxn ang="0">
                    <a:pos x="0" y="1"/>
                  </a:cxn>
                  <a:cxn ang="0">
                    <a:pos x="1" y="1"/>
                  </a:cxn>
                  <a:cxn ang="0">
                    <a:pos x="0" y="0"/>
                  </a:cxn>
                  <a:cxn ang="0">
                    <a:pos x="0" y="0"/>
                  </a:cxn>
                  <a:cxn ang="0">
                    <a:pos x="0" y="0"/>
                  </a:cxn>
                  <a:cxn ang="0">
                    <a:pos x="0" y="1"/>
                  </a:cxn>
                  <a:cxn ang="0">
                    <a:pos x="0" y="1"/>
                  </a:cxn>
                  <a:cxn ang="0">
                    <a:pos x="0" y="1"/>
                  </a:cxn>
                </a:cxnLst>
                <a:rect l="0" t="0" r="r" b="b"/>
                <a:pathLst>
                  <a:path w="1" h="1">
                    <a:moveTo>
                      <a:pt x="0" y="1"/>
                    </a:moveTo>
                    <a:lnTo>
                      <a:pt x="1" y="1"/>
                    </a:lnTo>
                    <a:lnTo>
                      <a:pt x="0" y="0"/>
                    </a:lnTo>
                    <a:lnTo>
                      <a:pt x="0" y="0"/>
                    </a:lnTo>
                    <a:lnTo>
                      <a:pt x="0" y="0"/>
                    </a:lnTo>
                    <a:lnTo>
                      <a:pt x="0" y="1"/>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2" name="Freeform 575"/>
              <p:cNvSpPr>
                <a:spLocks/>
              </p:cNvSpPr>
              <p:nvPr/>
            </p:nvSpPr>
            <p:spPr bwMode="auto">
              <a:xfrm>
                <a:off x="4997" y="3635"/>
                <a:ext cx="1" cy="2"/>
              </a:xfrm>
              <a:custGeom>
                <a:avLst/>
                <a:gdLst/>
                <a:ahLst/>
                <a:cxnLst>
                  <a:cxn ang="0">
                    <a:pos x="0" y="0"/>
                  </a:cxn>
                  <a:cxn ang="0">
                    <a:pos x="0" y="0"/>
                  </a:cxn>
                  <a:cxn ang="0">
                    <a:pos x="0" y="2"/>
                  </a:cxn>
                  <a:cxn ang="0">
                    <a:pos x="1" y="2"/>
                  </a:cxn>
                  <a:cxn ang="0">
                    <a:pos x="1" y="0"/>
                  </a:cxn>
                  <a:cxn ang="0">
                    <a:pos x="0" y="0"/>
                  </a:cxn>
                </a:cxnLst>
                <a:rect l="0" t="0" r="r" b="b"/>
                <a:pathLst>
                  <a:path w="1" h="2">
                    <a:moveTo>
                      <a:pt x="0" y="0"/>
                    </a:moveTo>
                    <a:lnTo>
                      <a:pt x="0" y="0"/>
                    </a:lnTo>
                    <a:lnTo>
                      <a:pt x="0" y="2"/>
                    </a:lnTo>
                    <a:lnTo>
                      <a:pt x="1" y="2"/>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3" name="Freeform 576"/>
              <p:cNvSpPr>
                <a:spLocks/>
              </p:cNvSpPr>
              <p:nvPr/>
            </p:nvSpPr>
            <p:spPr bwMode="auto">
              <a:xfrm>
                <a:off x="3611" y="3364"/>
                <a:ext cx="1" cy="2"/>
              </a:xfrm>
              <a:custGeom>
                <a:avLst/>
                <a:gdLst/>
                <a:ahLst/>
                <a:cxnLst>
                  <a:cxn ang="0">
                    <a:pos x="1" y="1"/>
                  </a:cxn>
                  <a:cxn ang="0">
                    <a:pos x="1" y="1"/>
                  </a:cxn>
                  <a:cxn ang="0">
                    <a:pos x="0" y="0"/>
                  </a:cxn>
                  <a:cxn ang="0">
                    <a:pos x="0" y="0"/>
                  </a:cxn>
                  <a:cxn ang="0">
                    <a:pos x="0" y="1"/>
                  </a:cxn>
                  <a:cxn ang="0">
                    <a:pos x="0" y="1"/>
                  </a:cxn>
                  <a:cxn ang="0">
                    <a:pos x="1" y="2"/>
                  </a:cxn>
                  <a:cxn ang="0">
                    <a:pos x="1" y="1"/>
                  </a:cxn>
                </a:cxnLst>
                <a:rect l="0" t="0" r="r" b="b"/>
                <a:pathLst>
                  <a:path w="1" h="2">
                    <a:moveTo>
                      <a:pt x="1" y="1"/>
                    </a:moveTo>
                    <a:lnTo>
                      <a:pt x="1" y="1"/>
                    </a:lnTo>
                    <a:lnTo>
                      <a:pt x="0" y="0"/>
                    </a:lnTo>
                    <a:lnTo>
                      <a:pt x="0" y="0"/>
                    </a:lnTo>
                    <a:lnTo>
                      <a:pt x="0" y="1"/>
                    </a:lnTo>
                    <a:lnTo>
                      <a:pt x="0" y="1"/>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4" name="Freeform 577"/>
              <p:cNvSpPr>
                <a:spLocks/>
              </p:cNvSpPr>
              <p:nvPr/>
            </p:nvSpPr>
            <p:spPr bwMode="auto">
              <a:xfrm>
                <a:off x="3611" y="3368"/>
                <a:ext cx="4" cy="4"/>
              </a:xfrm>
              <a:custGeom>
                <a:avLst/>
                <a:gdLst/>
                <a:ahLst/>
                <a:cxnLst>
                  <a:cxn ang="0">
                    <a:pos x="4" y="1"/>
                  </a:cxn>
                  <a:cxn ang="0">
                    <a:pos x="3" y="1"/>
                  </a:cxn>
                  <a:cxn ang="0">
                    <a:pos x="0" y="0"/>
                  </a:cxn>
                  <a:cxn ang="0">
                    <a:pos x="0" y="1"/>
                  </a:cxn>
                  <a:cxn ang="0">
                    <a:pos x="1" y="1"/>
                  </a:cxn>
                  <a:cxn ang="0">
                    <a:pos x="2" y="2"/>
                  </a:cxn>
                  <a:cxn ang="0">
                    <a:pos x="3" y="3"/>
                  </a:cxn>
                  <a:cxn ang="0">
                    <a:pos x="4" y="4"/>
                  </a:cxn>
                  <a:cxn ang="0">
                    <a:pos x="4" y="4"/>
                  </a:cxn>
                  <a:cxn ang="0">
                    <a:pos x="4" y="4"/>
                  </a:cxn>
                  <a:cxn ang="0">
                    <a:pos x="4" y="1"/>
                  </a:cxn>
                </a:cxnLst>
                <a:rect l="0" t="0" r="r" b="b"/>
                <a:pathLst>
                  <a:path w="4" h="4">
                    <a:moveTo>
                      <a:pt x="4" y="1"/>
                    </a:moveTo>
                    <a:lnTo>
                      <a:pt x="3" y="1"/>
                    </a:lnTo>
                    <a:lnTo>
                      <a:pt x="0" y="0"/>
                    </a:lnTo>
                    <a:lnTo>
                      <a:pt x="0" y="1"/>
                    </a:lnTo>
                    <a:lnTo>
                      <a:pt x="1" y="1"/>
                    </a:lnTo>
                    <a:lnTo>
                      <a:pt x="2" y="2"/>
                    </a:lnTo>
                    <a:lnTo>
                      <a:pt x="3" y="3"/>
                    </a:lnTo>
                    <a:lnTo>
                      <a:pt x="4" y="4"/>
                    </a:lnTo>
                    <a:lnTo>
                      <a:pt x="4" y="4"/>
                    </a:lnTo>
                    <a:lnTo>
                      <a:pt x="4" y="4"/>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5" name="Freeform 578"/>
              <p:cNvSpPr>
                <a:spLocks/>
              </p:cNvSpPr>
              <p:nvPr/>
            </p:nvSpPr>
            <p:spPr bwMode="auto">
              <a:xfrm>
                <a:off x="3613" y="3365"/>
                <a:ext cx="4" cy="7"/>
              </a:xfrm>
              <a:custGeom>
                <a:avLst/>
                <a:gdLst/>
                <a:ahLst/>
                <a:cxnLst>
                  <a:cxn ang="0">
                    <a:pos x="2" y="3"/>
                  </a:cxn>
                  <a:cxn ang="0">
                    <a:pos x="2" y="3"/>
                  </a:cxn>
                  <a:cxn ang="0">
                    <a:pos x="2" y="1"/>
                  </a:cxn>
                  <a:cxn ang="0">
                    <a:pos x="0" y="0"/>
                  </a:cxn>
                  <a:cxn ang="0">
                    <a:pos x="0" y="0"/>
                  </a:cxn>
                  <a:cxn ang="0">
                    <a:pos x="0" y="1"/>
                  </a:cxn>
                  <a:cxn ang="0">
                    <a:pos x="0" y="2"/>
                  </a:cxn>
                  <a:cxn ang="0">
                    <a:pos x="1" y="2"/>
                  </a:cxn>
                  <a:cxn ang="0">
                    <a:pos x="1" y="3"/>
                  </a:cxn>
                  <a:cxn ang="0">
                    <a:pos x="3" y="7"/>
                  </a:cxn>
                  <a:cxn ang="0">
                    <a:pos x="4" y="6"/>
                  </a:cxn>
                  <a:cxn ang="0">
                    <a:pos x="4" y="4"/>
                  </a:cxn>
                  <a:cxn ang="0">
                    <a:pos x="2" y="4"/>
                  </a:cxn>
                  <a:cxn ang="0">
                    <a:pos x="2" y="3"/>
                  </a:cxn>
                </a:cxnLst>
                <a:rect l="0" t="0" r="r" b="b"/>
                <a:pathLst>
                  <a:path w="4" h="7">
                    <a:moveTo>
                      <a:pt x="2" y="3"/>
                    </a:moveTo>
                    <a:lnTo>
                      <a:pt x="2" y="3"/>
                    </a:lnTo>
                    <a:lnTo>
                      <a:pt x="2" y="1"/>
                    </a:lnTo>
                    <a:lnTo>
                      <a:pt x="0" y="0"/>
                    </a:lnTo>
                    <a:lnTo>
                      <a:pt x="0" y="0"/>
                    </a:lnTo>
                    <a:lnTo>
                      <a:pt x="0" y="1"/>
                    </a:lnTo>
                    <a:lnTo>
                      <a:pt x="0" y="2"/>
                    </a:lnTo>
                    <a:lnTo>
                      <a:pt x="1" y="2"/>
                    </a:lnTo>
                    <a:lnTo>
                      <a:pt x="1" y="3"/>
                    </a:lnTo>
                    <a:lnTo>
                      <a:pt x="3" y="7"/>
                    </a:lnTo>
                    <a:lnTo>
                      <a:pt x="4" y="6"/>
                    </a:lnTo>
                    <a:lnTo>
                      <a:pt x="4" y="4"/>
                    </a:lnTo>
                    <a:lnTo>
                      <a:pt x="2" y="4"/>
                    </a:lnTo>
                    <a:lnTo>
                      <a:pt x="2"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6" name="Freeform 579"/>
              <p:cNvSpPr>
                <a:spLocks/>
              </p:cNvSpPr>
              <p:nvPr/>
            </p:nvSpPr>
            <p:spPr bwMode="auto">
              <a:xfrm>
                <a:off x="3618" y="3375"/>
                <a:ext cx="1" cy="3"/>
              </a:xfrm>
              <a:custGeom>
                <a:avLst/>
                <a:gdLst/>
                <a:ahLst/>
                <a:cxnLst>
                  <a:cxn ang="0">
                    <a:pos x="0" y="0"/>
                  </a:cxn>
                  <a:cxn ang="0">
                    <a:pos x="0" y="0"/>
                  </a:cxn>
                  <a:cxn ang="0">
                    <a:pos x="0" y="1"/>
                  </a:cxn>
                  <a:cxn ang="0">
                    <a:pos x="1" y="3"/>
                  </a:cxn>
                  <a:cxn ang="0">
                    <a:pos x="1" y="3"/>
                  </a:cxn>
                  <a:cxn ang="0">
                    <a:pos x="1" y="2"/>
                  </a:cxn>
                  <a:cxn ang="0">
                    <a:pos x="0" y="0"/>
                  </a:cxn>
                </a:cxnLst>
                <a:rect l="0" t="0" r="r" b="b"/>
                <a:pathLst>
                  <a:path w="1" h="3">
                    <a:moveTo>
                      <a:pt x="0" y="0"/>
                    </a:moveTo>
                    <a:lnTo>
                      <a:pt x="0" y="0"/>
                    </a:lnTo>
                    <a:lnTo>
                      <a:pt x="0" y="1"/>
                    </a:lnTo>
                    <a:lnTo>
                      <a:pt x="1" y="3"/>
                    </a:lnTo>
                    <a:lnTo>
                      <a:pt x="1" y="3"/>
                    </a:lnTo>
                    <a:lnTo>
                      <a:pt x="1" y="2"/>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7" name="Freeform 580"/>
              <p:cNvSpPr>
                <a:spLocks/>
              </p:cNvSpPr>
              <p:nvPr/>
            </p:nvSpPr>
            <p:spPr bwMode="auto">
              <a:xfrm>
                <a:off x="3604" y="3346"/>
                <a:ext cx="5" cy="8"/>
              </a:xfrm>
              <a:custGeom>
                <a:avLst/>
                <a:gdLst/>
                <a:ahLst/>
                <a:cxnLst>
                  <a:cxn ang="0">
                    <a:pos x="5" y="7"/>
                  </a:cxn>
                  <a:cxn ang="0">
                    <a:pos x="4" y="6"/>
                  </a:cxn>
                  <a:cxn ang="0">
                    <a:pos x="4" y="3"/>
                  </a:cxn>
                  <a:cxn ang="0">
                    <a:pos x="4" y="1"/>
                  </a:cxn>
                  <a:cxn ang="0">
                    <a:pos x="3" y="0"/>
                  </a:cxn>
                  <a:cxn ang="0">
                    <a:pos x="3" y="0"/>
                  </a:cxn>
                  <a:cxn ang="0">
                    <a:pos x="2" y="1"/>
                  </a:cxn>
                  <a:cxn ang="0">
                    <a:pos x="2" y="1"/>
                  </a:cxn>
                  <a:cxn ang="0">
                    <a:pos x="1" y="1"/>
                  </a:cxn>
                  <a:cxn ang="0">
                    <a:pos x="1" y="1"/>
                  </a:cxn>
                  <a:cxn ang="0">
                    <a:pos x="1" y="2"/>
                  </a:cxn>
                  <a:cxn ang="0">
                    <a:pos x="1" y="2"/>
                  </a:cxn>
                  <a:cxn ang="0">
                    <a:pos x="1" y="2"/>
                  </a:cxn>
                  <a:cxn ang="0">
                    <a:pos x="0" y="4"/>
                  </a:cxn>
                  <a:cxn ang="0">
                    <a:pos x="1" y="4"/>
                  </a:cxn>
                  <a:cxn ang="0">
                    <a:pos x="0" y="4"/>
                  </a:cxn>
                  <a:cxn ang="0">
                    <a:pos x="0" y="5"/>
                  </a:cxn>
                  <a:cxn ang="0">
                    <a:pos x="0" y="5"/>
                  </a:cxn>
                  <a:cxn ang="0">
                    <a:pos x="1" y="6"/>
                  </a:cxn>
                  <a:cxn ang="0">
                    <a:pos x="2" y="5"/>
                  </a:cxn>
                  <a:cxn ang="0">
                    <a:pos x="2" y="5"/>
                  </a:cxn>
                  <a:cxn ang="0">
                    <a:pos x="2" y="5"/>
                  </a:cxn>
                  <a:cxn ang="0">
                    <a:pos x="3" y="5"/>
                  </a:cxn>
                  <a:cxn ang="0">
                    <a:pos x="3" y="3"/>
                  </a:cxn>
                  <a:cxn ang="0">
                    <a:pos x="3" y="5"/>
                  </a:cxn>
                  <a:cxn ang="0">
                    <a:pos x="3" y="5"/>
                  </a:cxn>
                  <a:cxn ang="0">
                    <a:pos x="2" y="6"/>
                  </a:cxn>
                  <a:cxn ang="0">
                    <a:pos x="3" y="6"/>
                  </a:cxn>
                  <a:cxn ang="0">
                    <a:pos x="3" y="6"/>
                  </a:cxn>
                  <a:cxn ang="0">
                    <a:pos x="3" y="5"/>
                  </a:cxn>
                  <a:cxn ang="0">
                    <a:pos x="3" y="6"/>
                  </a:cxn>
                  <a:cxn ang="0">
                    <a:pos x="3" y="7"/>
                  </a:cxn>
                  <a:cxn ang="0">
                    <a:pos x="3" y="7"/>
                  </a:cxn>
                  <a:cxn ang="0">
                    <a:pos x="4" y="8"/>
                  </a:cxn>
                  <a:cxn ang="0">
                    <a:pos x="5" y="8"/>
                  </a:cxn>
                  <a:cxn ang="0">
                    <a:pos x="5" y="8"/>
                  </a:cxn>
                  <a:cxn ang="0">
                    <a:pos x="5" y="7"/>
                  </a:cxn>
                </a:cxnLst>
                <a:rect l="0" t="0" r="r" b="b"/>
                <a:pathLst>
                  <a:path w="5" h="8">
                    <a:moveTo>
                      <a:pt x="5" y="7"/>
                    </a:moveTo>
                    <a:lnTo>
                      <a:pt x="4" y="6"/>
                    </a:lnTo>
                    <a:lnTo>
                      <a:pt x="4" y="3"/>
                    </a:lnTo>
                    <a:lnTo>
                      <a:pt x="4" y="1"/>
                    </a:lnTo>
                    <a:lnTo>
                      <a:pt x="3" y="0"/>
                    </a:lnTo>
                    <a:lnTo>
                      <a:pt x="3" y="0"/>
                    </a:lnTo>
                    <a:lnTo>
                      <a:pt x="2" y="1"/>
                    </a:lnTo>
                    <a:lnTo>
                      <a:pt x="2" y="1"/>
                    </a:lnTo>
                    <a:lnTo>
                      <a:pt x="1" y="1"/>
                    </a:lnTo>
                    <a:lnTo>
                      <a:pt x="1" y="1"/>
                    </a:lnTo>
                    <a:lnTo>
                      <a:pt x="1" y="2"/>
                    </a:lnTo>
                    <a:lnTo>
                      <a:pt x="1" y="2"/>
                    </a:lnTo>
                    <a:lnTo>
                      <a:pt x="1" y="2"/>
                    </a:lnTo>
                    <a:lnTo>
                      <a:pt x="0" y="4"/>
                    </a:lnTo>
                    <a:lnTo>
                      <a:pt x="1" y="4"/>
                    </a:lnTo>
                    <a:lnTo>
                      <a:pt x="0" y="4"/>
                    </a:lnTo>
                    <a:lnTo>
                      <a:pt x="0" y="5"/>
                    </a:lnTo>
                    <a:lnTo>
                      <a:pt x="0" y="5"/>
                    </a:lnTo>
                    <a:lnTo>
                      <a:pt x="1" y="6"/>
                    </a:lnTo>
                    <a:lnTo>
                      <a:pt x="2" y="5"/>
                    </a:lnTo>
                    <a:lnTo>
                      <a:pt x="2" y="5"/>
                    </a:lnTo>
                    <a:lnTo>
                      <a:pt x="2" y="5"/>
                    </a:lnTo>
                    <a:lnTo>
                      <a:pt x="3" y="5"/>
                    </a:lnTo>
                    <a:lnTo>
                      <a:pt x="3" y="3"/>
                    </a:lnTo>
                    <a:lnTo>
                      <a:pt x="3" y="5"/>
                    </a:lnTo>
                    <a:lnTo>
                      <a:pt x="3" y="5"/>
                    </a:lnTo>
                    <a:lnTo>
                      <a:pt x="2" y="6"/>
                    </a:lnTo>
                    <a:lnTo>
                      <a:pt x="3" y="6"/>
                    </a:lnTo>
                    <a:lnTo>
                      <a:pt x="3" y="6"/>
                    </a:lnTo>
                    <a:lnTo>
                      <a:pt x="3" y="5"/>
                    </a:lnTo>
                    <a:lnTo>
                      <a:pt x="3" y="6"/>
                    </a:lnTo>
                    <a:lnTo>
                      <a:pt x="3" y="7"/>
                    </a:lnTo>
                    <a:lnTo>
                      <a:pt x="3" y="7"/>
                    </a:lnTo>
                    <a:lnTo>
                      <a:pt x="4" y="8"/>
                    </a:lnTo>
                    <a:lnTo>
                      <a:pt x="5" y="8"/>
                    </a:lnTo>
                    <a:lnTo>
                      <a:pt x="5" y="8"/>
                    </a:lnTo>
                    <a:lnTo>
                      <a:pt x="5"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8" name="Freeform 581"/>
              <p:cNvSpPr>
                <a:spLocks/>
              </p:cNvSpPr>
              <p:nvPr/>
            </p:nvSpPr>
            <p:spPr bwMode="auto">
              <a:xfrm>
                <a:off x="3600" y="3371"/>
                <a:ext cx="7" cy="11"/>
              </a:xfrm>
              <a:custGeom>
                <a:avLst/>
                <a:gdLst/>
                <a:ahLst/>
                <a:cxnLst>
                  <a:cxn ang="0">
                    <a:pos x="5" y="8"/>
                  </a:cxn>
                  <a:cxn ang="0">
                    <a:pos x="5" y="7"/>
                  </a:cxn>
                  <a:cxn ang="0">
                    <a:pos x="4" y="6"/>
                  </a:cxn>
                  <a:cxn ang="0">
                    <a:pos x="4" y="5"/>
                  </a:cxn>
                  <a:cxn ang="0">
                    <a:pos x="4" y="5"/>
                  </a:cxn>
                  <a:cxn ang="0">
                    <a:pos x="4" y="4"/>
                  </a:cxn>
                  <a:cxn ang="0">
                    <a:pos x="4" y="4"/>
                  </a:cxn>
                  <a:cxn ang="0">
                    <a:pos x="4" y="4"/>
                  </a:cxn>
                  <a:cxn ang="0">
                    <a:pos x="5" y="3"/>
                  </a:cxn>
                  <a:cxn ang="0">
                    <a:pos x="4" y="2"/>
                  </a:cxn>
                  <a:cxn ang="0">
                    <a:pos x="4" y="2"/>
                  </a:cxn>
                  <a:cxn ang="0">
                    <a:pos x="4" y="2"/>
                  </a:cxn>
                  <a:cxn ang="0">
                    <a:pos x="4" y="2"/>
                  </a:cxn>
                  <a:cxn ang="0">
                    <a:pos x="4" y="1"/>
                  </a:cxn>
                  <a:cxn ang="0">
                    <a:pos x="4" y="0"/>
                  </a:cxn>
                  <a:cxn ang="0">
                    <a:pos x="0" y="2"/>
                  </a:cxn>
                  <a:cxn ang="0">
                    <a:pos x="2" y="2"/>
                  </a:cxn>
                  <a:cxn ang="0">
                    <a:pos x="1" y="3"/>
                  </a:cxn>
                  <a:cxn ang="0">
                    <a:pos x="1" y="4"/>
                  </a:cxn>
                  <a:cxn ang="0">
                    <a:pos x="2" y="4"/>
                  </a:cxn>
                  <a:cxn ang="0">
                    <a:pos x="2" y="3"/>
                  </a:cxn>
                  <a:cxn ang="0">
                    <a:pos x="2" y="5"/>
                  </a:cxn>
                  <a:cxn ang="0">
                    <a:pos x="2" y="5"/>
                  </a:cxn>
                  <a:cxn ang="0">
                    <a:pos x="3" y="5"/>
                  </a:cxn>
                  <a:cxn ang="0">
                    <a:pos x="4" y="7"/>
                  </a:cxn>
                  <a:cxn ang="0">
                    <a:pos x="4" y="8"/>
                  </a:cxn>
                  <a:cxn ang="0">
                    <a:pos x="4" y="8"/>
                  </a:cxn>
                  <a:cxn ang="0">
                    <a:pos x="4" y="8"/>
                  </a:cxn>
                  <a:cxn ang="0">
                    <a:pos x="4" y="9"/>
                  </a:cxn>
                  <a:cxn ang="0">
                    <a:pos x="7" y="11"/>
                  </a:cxn>
                  <a:cxn ang="0">
                    <a:pos x="7" y="10"/>
                  </a:cxn>
                  <a:cxn ang="0">
                    <a:pos x="7" y="10"/>
                  </a:cxn>
                  <a:cxn ang="0">
                    <a:pos x="6" y="8"/>
                  </a:cxn>
                  <a:cxn ang="0">
                    <a:pos x="5" y="8"/>
                  </a:cxn>
                </a:cxnLst>
                <a:rect l="0" t="0" r="r" b="b"/>
                <a:pathLst>
                  <a:path w="7" h="11">
                    <a:moveTo>
                      <a:pt x="5" y="8"/>
                    </a:moveTo>
                    <a:lnTo>
                      <a:pt x="5" y="7"/>
                    </a:lnTo>
                    <a:lnTo>
                      <a:pt x="4" y="6"/>
                    </a:lnTo>
                    <a:lnTo>
                      <a:pt x="4" y="5"/>
                    </a:lnTo>
                    <a:lnTo>
                      <a:pt x="4" y="5"/>
                    </a:lnTo>
                    <a:lnTo>
                      <a:pt x="4" y="4"/>
                    </a:lnTo>
                    <a:lnTo>
                      <a:pt x="4" y="4"/>
                    </a:lnTo>
                    <a:lnTo>
                      <a:pt x="4" y="4"/>
                    </a:lnTo>
                    <a:lnTo>
                      <a:pt x="5" y="3"/>
                    </a:lnTo>
                    <a:lnTo>
                      <a:pt x="4" y="2"/>
                    </a:lnTo>
                    <a:lnTo>
                      <a:pt x="4" y="2"/>
                    </a:lnTo>
                    <a:lnTo>
                      <a:pt x="4" y="2"/>
                    </a:lnTo>
                    <a:lnTo>
                      <a:pt x="4" y="2"/>
                    </a:lnTo>
                    <a:lnTo>
                      <a:pt x="4" y="1"/>
                    </a:lnTo>
                    <a:lnTo>
                      <a:pt x="4" y="0"/>
                    </a:lnTo>
                    <a:lnTo>
                      <a:pt x="0" y="2"/>
                    </a:lnTo>
                    <a:lnTo>
                      <a:pt x="2" y="2"/>
                    </a:lnTo>
                    <a:lnTo>
                      <a:pt x="1" y="3"/>
                    </a:lnTo>
                    <a:lnTo>
                      <a:pt x="1" y="4"/>
                    </a:lnTo>
                    <a:lnTo>
                      <a:pt x="2" y="4"/>
                    </a:lnTo>
                    <a:lnTo>
                      <a:pt x="2" y="3"/>
                    </a:lnTo>
                    <a:lnTo>
                      <a:pt x="2" y="5"/>
                    </a:lnTo>
                    <a:lnTo>
                      <a:pt x="2" y="5"/>
                    </a:lnTo>
                    <a:lnTo>
                      <a:pt x="3" y="5"/>
                    </a:lnTo>
                    <a:lnTo>
                      <a:pt x="4" y="7"/>
                    </a:lnTo>
                    <a:lnTo>
                      <a:pt x="4" y="8"/>
                    </a:lnTo>
                    <a:lnTo>
                      <a:pt x="4" y="8"/>
                    </a:lnTo>
                    <a:lnTo>
                      <a:pt x="4" y="8"/>
                    </a:lnTo>
                    <a:lnTo>
                      <a:pt x="4" y="9"/>
                    </a:lnTo>
                    <a:lnTo>
                      <a:pt x="7" y="11"/>
                    </a:lnTo>
                    <a:lnTo>
                      <a:pt x="7" y="10"/>
                    </a:lnTo>
                    <a:lnTo>
                      <a:pt x="7" y="10"/>
                    </a:lnTo>
                    <a:lnTo>
                      <a:pt x="6" y="8"/>
                    </a:lnTo>
                    <a:lnTo>
                      <a:pt x="5"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69" name="Freeform 582"/>
              <p:cNvSpPr>
                <a:spLocks/>
              </p:cNvSpPr>
              <p:nvPr/>
            </p:nvSpPr>
            <p:spPr bwMode="auto">
              <a:xfrm>
                <a:off x="3596" y="3353"/>
                <a:ext cx="3" cy="5"/>
              </a:xfrm>
              <a:custGeom>
                <a:avLst/>
                <a:gdLst/>
                <a:ahLst/>
                <a:cxnLst>
                  <a:cxn ang="0">
                    <a:pos x="2" y="5"/>
                  </a:cxn>
                  <a:cxn ang="0">
                    <a:pos x="3" y="5"/>
                  </a:cxn>
                  <a:cxn ang="0">
                    <a:pos x="1" y="2"/>
                  </a:cxn>
                  <a:cxn ang="0">
                    <a:pos x="1" y="1"/>
                  </a:cxn>
                  <a:cxn ang="0">
                    <a:pos x="1" y="1"/>
                  </a:cxn>
                  <a:cxn ang="0">
                    <a:pos x="1" y="1"/>
                  </a:cxn>
                  <a:cxn ang="0">
                    <a:pos x="1" y="0"/>
                  </a:cxn>
                  <a:cxn ang="0">
                    <a:pos x="0" y="0"/>
                  </a:cxn>
                  <a:cxn ang="0">
                    <a:pos x="1" y="1"/>
                  </a:cxn>
                  <a:cxn ang="0">
                    <a:pos x="1" y="4"/>
                  </a:cxn>
                  <a:cxn ang="0">
                    <a:pos x="2" y="5"/>
                  </a:cxn>
                </a:cxnLst>
                <a:rect l="0" t="0" r="r" b="b"/>
                <a:pathLst>
                  <a:path w="3" h="5">
                    <a:moveTo>
                      <a:pt x="2" y="5"/>
                    </a:moveTo>
                    <a:lnTo>
                      <a:pt x="3" y="5"/>
                    </a:lnTo>
                    <a:lnTo>
                      <a:pt x="1" y="2"/>
                    </a:lnTo>
                    <a:lnTo>
                      <a:pt x="1" y="1"/>
                    </a:lnTo>
                    <a:lnTo>
                      <a:pt x="1" y="1"/>
                    </a:lnTo>
                    <a:lnTo>
                      <a:pt x="1" y="1"/>
                    </a:lnTo>
                    <a:lnTo>
                      <a:pt x="1" y="0"/>
                    </a:lnTo>
                    <a:lnTo>
                      <a:pt x="0" y="0"/>
                    </a:lnTo>
                    <a:lnTo>
                      <a:pt x="1" y="1"/>
                    </a:lnTo>
                    <a:lnTo>
                      <a:pt x="1" y="4"/>
                    </a:lnTo>
                    <a:lnTo>
                      <a:pt x="2" y="5"/>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0" name="Freeform 583"/>
              <p:cNvSpPr>
                <a:spLocks/>
              </p:cNvSpPr>
              <p:nvPr/>
            </p:nvSpPr>
            <p:spPr bwMode="auto">
              <a:xfrm>
                <a:off x="3605" y="3352"/>
                <a:ext cx="2" cy="2"/>
              </a:xfrm>
              <a:custGeom>
                <a:avLst/>
                <a:gdLst/>
                <a:ahLst/>
                <a:cxnLst>
                  <a:cxn ang="0">
                    <a:pos x="1" y="2"/>
                  </a:cxn>
                  <a:cxn ang="0">
                    <a:pos x="2" y="2"/>
                  </a:cxn>
                  <a:cxn ang="0">
                    <a:pos x="1" y="1"/>
                  </a:cxn>
                  <a:cxn ang="0">
                    <a:pos x="0" y="0"/>
                  </a:cxn>
                  <a:cxn ang="0">
                    <a:pos x="0" y="2"/>
                  </a:cxn>
                  <a:cxn ang="0">
                    <a:pos x="0" y="2"/>
                  </a:cxn>
                  <a:cxn ang="0">
                    <a:pos x="1" y="2"/>
                  </a:cxn>
                </a:cxnLst>
                <a:rect l="0" t="0" r="r" b="b"/>
                <a:pathLst>
                  <a:path w="2" h="2">
                    <a:moveTo>
                      <a:pt x="1" y="2"/>
                    </a:moveTo>
                    <a:lnTo>
                      <a:pt x="2" y="2"/>
                    </a:lnTo>
                    <a:lnTo>
                      <a:pt x="1" y="1"/>
                    </a:lnTo>
                    <a:lnTo>
                      <a:pt x="0" y="0"/>
                    </a:lnTo>
                    <a:lnTo>
                      <a:pt x="0" y="2"/>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1" name="Freeform 584"/>
              <p:cNvSpPr>
                <a:spLocks/>
              </p:cNvSpPr>
              <p:nvPr/>
            </p:nvSpPr>
            <p:spPr bwMode="auto">
              <a:xfrm>
                <a:off x="3597" y="3363"/>
                <a:ext cx="7" cy="10"/>
              </a:xfrm>
              <a:custGeom>
                <a:avLst/>
                <a:gdLst/>
                <a:ahLst/>
                <a:cxnLst>
                  <a:cxn ang="0">
                    <a:pos x="4" y="8"/>
                  </a:cxn>
                  <a:cxn ang="0">
                    <a:pos x="4" y="8"/>
                  </a:cxn>
                  <a:cxn ang="0">
                    <a:pos x="5" y="8"/>
                  </a:cxn>
                  <a:cxn ang="0">
                    <a:pos x="6" y="9"/>
                  </a:cxn>
                  <a:cxn ang="0">
                    <a:pos x="7" y="7"/>
                  </a:cxn>
                  <a:cxn ang="0">
                    <a:pos x="7" y="2"/>
                  </a:cxn>
                  <a:cxn ang="0">
                    <a:pos x="7" y="0"/>
                  </a:cxn>
                  <a:cxn ang="0">
                    <a:pos x="7" y="0"/>
                  </a:cxn>
                  <a:cxn ang="0">
                    <a:pos x="7" y="1"/>
                  </a:cxn>
                  <a:cxn ang="0">
                    <a:pos x="6" y="1"/>
                  </a:cxn>
                  <a:cxn ang="0">
                    <a:pos x="6" y="1"/>
                  </a:cxn>
                  <a:cxn ang="0">
                    <a:pos x="6" y="2"/>
                  </a:cxn>
                  <a:cxn ang="0">
                    <a:pos x="4" y="5"/>
                  </a:cxn>
                  <a:cxn ang="0">
                    <a:pos x="3" y="5"/>
                  </a:cxn>
                  <a:cxn ang="0">
                    <a:pos x="3" y="5"/>
                  </a:cxn>
                  <a:cxn ang="0">
                    <a:pos x="3" y="5"/>
                  </a:cxn>
                  <a:cxn ang="0">
                    <a:pos x="4" y="3"/>
                  </a:cxn>
                  <a:cxn ang="0">
                    <a:pos x="5" y="3"/>
                  </a:cxn>
                  <a:cxn ang="0">
                    <a:pos x="4" y="2"/>
                  </a:cxn>
                  <a:cxn ang="0">
                    <a:pos x="4" y="0"/>
                  </a:cxn>
                  <a:cxn ang="0">
                    <a:pos x="3" y="1"/>
                  </a:cxn>
                  <a:cxn ang="0">
                    <a:pos x="3" y="1"/>
                  </a:cxn>
                  <a:cxn ang="0">
                    <a:pos x="3" y="2"/>
                  </a:cxn>
                  <a:cxn ang="0">
                    <a:pos x="3" y="0"/>
                  </a:cxn>
                  <a:cxn ang="0">
                    <a:pos x="3" y="0"/>
                  </a:cxn>
                  <a:cxn ang="0">
                    <a:pos x="0" y="0"/>
                  </a:cxn>
                  <a:cxn ang="0">
                    <a:pos x="0" y="2"/>
                  </a:cxn>
                  <a:cxn ang="0">
                    <a:pos x="0" y="2"/>
                  </a:cxn>
                  <a:cxn ang="0">
                    <a:pos x="1" y="5"/>
                  </a:cxn>
                  <a:cxn ang="0">
                    <a:pos x="3" y="6"/>
                  </a:cxn>
                  <a:cxn ang="0">
                    <a:pos x="3" y="6"/>
                  </a:cxn>
                  <a:cxn ang="0">
                    <a:pos x="3" y="7"/>
                  </a:cxn>
                  <a:cxn ang="0">
                    <a:pos x="3" y="8"/>
                  </a:cxn>
                  <a:cxn ang="0">
                    <a:pos x="3" y="7"/>
                  </a:cxn>
                  <a:cxn ang="0">
                    <a:pos x="3" y="9"/>
                  </a:cxn>
                  <a:cxn ang="0">
                    <a:pos x="3" y="9"/>
                  </a:cxn>
                  <a:cxn ang="0">
                    <a:pos x="4" y="10"/>
                  </a:cxn>
                  <a:cxn ang="0">
                    <a:pos x="4" y="8"/>
                  </a:cxn>
                </a:cxnLst>
                <a:rect l="0" t="0" r="r" b="b"/>
                <a:pathLst>
                  <a:path w="7" h="10">
                    <a:moveTo>
                      <a:pt x="4" y="8"/>
                    </a:moveTo>
                    <a:lnTo>
                      <a:pt x="4" y="8"/>
                    </a:lnTo>
                    <a:lnTo>
                      <a:pt x="5" y="8"/>
                    </a:lnTo>
                    <a:lnTo>
                      <a:pt x="6" y="9"/>
                    </a:lnTo>
                    <a:lnTo>
                      <a:pt x="7" y="7"/>
                    </a:lnTo>
                    <a:lnTo>
                      <a:pt x="7" y="2"/>
                    </a:lnTo>
                    <a:lnTo>
                      <a:pt x="7" y="0"/>
                    </a:lnTo>
                    <a:lnTo>
                      <a:pt x="7" y="0"/>
                    </a:lnTo>
                    <a:lnTo>
                      <a:pt x="7" y="1"/>
                    </a:lnTo>
                    <a:lnTo>
                      <a:pt x="6" y="1"/>
                    </a:lnTo>
                    <a:lnTo>
                      <a:pt x="6" y="1"/>
                    </a:lnTo>
                    <a:lnTo>
                      <a:pt x="6" y="2"/>
                    </a:lnTo>
                    <a:lnTo>
                      <a:pt x="4" y="5"/>
                    </a:lnTo>
                    <a:lnTo>
                      <a:pt x="3" y="5"/>
                    </a:lnTo>
                    <a:lnTo>
                      <a:pt x="3" y="5"/>
                    </a:lnTo>
                    <a:lnTo>
                      <a:pt x="3" y="5"/>
                    </a:lnTo>
                    <a:lnTo>
                      <a:pt x="4" y="3"/>
                    </a:lnTo>
                    <a:lnTo>
                      <a:pt x="5" y="3"/>
                    </a:lnTo>
                    <a:lnTo>
                      <a:pt x="4" y="2"/>
                    </a:lnTo>
                    <a:lnTo>
                      <a:pt x="4" y="0"/>
                    </a:lnTo>
                    <a:lnTo>
                      <a:pt x="3" y="1"/>
                    </a:lnTo>
                    <a:lnTo>
                      <a:pt x="3" y="1"/>
                    </a:lnTo>
                    <a:lnTo>
                      <a:pt x="3" y="2"/>
                    </a:lnTo>
                    <a:lnTo>
                      <a:pt x="3" y="0"/>
                    </a:lnTo>
                    <a:lnTo>
                      <a:pt x="3" y="0"/>
                    </a:lnTo>
                    <a:lnTo>
                      <a:pt x="0" y="0"/>
                    </a:lnTo>
                    <a:lnTo>
                      <a:pt x="0" y="2"/>
                    </a:lnTo>
                    <a:lnTo>
                      <a:pt x="0" y="2"/>
                    </a:lnTo>
                    <a:lnTo>
                      <a:pt x="1" y="5"/>
                    </a:lnTo>
                    <a:lnTo>
                      <a:pt x="3" y="6"/>
                    </a:lnTo>
                    <a:lnTo>
                      <a:pt x="3" y="6"/>
                    </a:lnTo>
                    <a:lnTo>
                      <a:pt x="3" y="7"/>
                    </a:lnTo>
                    <a:lnTo>
                      <a:pt x="3" y="8"/>
                    </a:lnTo>
                    <a:lnTo>
                      <a:pt x="3" y="7"/>
                    </a:lnTo>
                    <a:lnTo>
                      <a:pt x="3" y="9"/>
                    </a:lnTo>
                    <a:lnTo>
                      <a:pt x="3" y="9"/>
                    </a:lnTo>
                    <a:lnTo>
                      <a:pt x="4" y="10"/>
                    </a:lnTo>
                    <a:lnTo>
                      <a:pt x="4"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2" name="Freeform 585"/>
              <p:cNvSpPr>
                <a:spLocks/>
              </p:cNvSpPr>
              <p:nvPr/>
            </p:nvSpPr>
            <p:spPr bwMode="auto">
              <a:xfrm>
                <a:off x="3623" y="3393"/>
                <a:ext cx="28" cy="21"/>
              </a:xfrm>
              <a:custGeom>
                <a:avLst/>
                <a:gdLst/>
                <a:ahLst/>
                <a:cxnLst>
                  <a:cxn ang="0">
                    <a:pos x="20" y="19"/>
                  </a:cxn>
                  <a:cxn ang="0">
                    <a:pos x="22" y="19"/>
                  </a:cxn>
                  <a:cxn ang="0">
                    <a:pos x="23" y="20"/>
                  </a:cxn>
                  <a:cxn ang="0">
                    <a:pos x="28" y="20"/>
                  </a:cxn>
                  <a:cxn ang="0">
                    <a:pos x="28" y="20"/>
                  </a:cxn>
                  <a:cxn ang="0">
                    <a:pos x="27" y="19"/>
                  </a:cxn>
                  <a:cxn ang="0">
                    <a:pos x="24" y="13"/>
                  </a:cxn>
                  <a:cxn ang="0">
                    <a:pos x="23" y="12"/>
                  </a:cxn>
                  <a:cxn ang="0">
                    <a:pos x="21" y="12"/>
                  </a:cxn>
                  <a:cxn ang="0">
                    <a:pos x="19" y="10"/>
                  </a:cxn>
                  <a:cxn ang="0">
                    <a:pos x="19" y="9"/>
                  </a:cxn>
                  <a:cxn ang="0">
                    <a:pos x="16" y="5"/>
                  </a:cxn>
                  <a:cxn ang="0">
                    <a:pos x="15" y="5"/>
                  </a:cxn>
                  <a:cxn ang="0">
                    <a:pos x="5" y="1"/>
                  </a:cxn>
                  <a:cxn ang="0">
                    <a:pos x="1" y="0"/>
                  </a:cxn>
                  <a:cxn ang="0">
                    <a:pos x="0" y="1"/>
                  </a:cxn>
                  <a:cxn ang="0">
                    <a:pos x="1" y="2"/>
                  </a:cxn>
                  <a:cxn ang="0">
                    <a:pos x="3" y="2"/>
                  </a:cxn>
                  <a:cxn ang="0">
                    <a:pos x="5" y="2"/>
                  </a:cxn>
                  <a:cxn ang="0">
                    <a:pos x="5" y="4"/>
                  </a:cxn>
                  <a:cxn ang="0">
                    <a:pos x="5" y="4"/>
                  </a:cxn>
                  <a:cxn ang="0">
                    <a:pos x="3" y="3"/>
                  </a:cxn>
                  <a:cxn ang="0">
                    <a:pos x="3" y="4"/>
                  </a:cxn>
                  <a:cxn ang="0">
                    <a:pos x="3" y="5"/>
                  </a:cxn>
                  <a:cxn ang="0">
                    <a:pos x="3" y="6"/>
                  </a:cxn>
                  <a:cxn ang="0">
                    <a:pos x="4" y="5"/>
                  </a:cxn>
                  <a:cxn ang="0">
                    <a:pos x="5" y="5"/>
                  </a:cxn>
                  <a:cxn ang="0">
                    <a:pos x="6" y="5"/>
                  </a:cxn>
                  <a:cxn ang="0">
                    <a:pos x="7" y="6"/>
                  </a:cxn>
                  <a:cxn ang="0">
                    <a:pos x="6" y="8"/>
                  </a:cxn>
                  <a:cxn ang="0">
                    <a:pos x="8" y="8"/>
                  </a:cxn>
                  <a:cxn ang="0">
                    <a:pos x="9" y="8"/>
                  </a:cxn>
                  <a:cxn ang="0">
                    <a:pos x="10" y="9"/>
                  </a:cxn>
                  <a:cxn ang="0">
                    <a:pos x="11" y="9"/>
                  </a:cxn>
                  <a:cxn ang="0">
                    <a:pos x="12" y="9"/>
                  </a:cxn>
                  <a:cxn ang="0">
                    <a:pos x="12" y="11"/>
                  </a:cxn>
                  <a:cxn ang="0">
                    <a:pos x="10" y="11"/>
                  </a:cxn>
                  <a:cxn ang="0">
                    <a:pos x="11" y="12"/>
                  </a:cxn>
                  <a:cxn ang="0">
                    <a:pos x="13" y="12"/>
                  </a:cxn>
                  <a:cxn ang="0">
                    <a:pos x="14" y="13"/>
                  </a:cxn>
                  <a:cxn ang="0">
                    <a:pos x="16" y="15"/>
                  </a:cxn>
                  <a:cxn ang="0">
                    <a:pos x="14" y="15"/>
                  </a:cxn>
                  <a:cxn ang="0">
                    <a:pos x="17" y="16"/>
                  </a:cxn>
                  <a:cxn ang="0">
                    <a:pos x="18" y="16"/>
                  </a:cxn>
                  <a:cxn ang="0">
                    <a:pos x="19" y="16"/>
                  </a:cxn>
                  <a:cxn ang="0">
                    <a:pos x="18" y="16"/>
                  </a:cxn>
                  <a:cxn ang="0">
                    <a:pos x="18" y="17"/>
                  </a:cxn>
                  <a:cxn ang="0">
                    <a:pos x="20" y="18"/>
                  </a:cxn>
                  <a:cxn ang="0">
                    <a:pos x="21" y="17"/>
                  </a:cxn>
                  <a:cxn ang="0">
                    <a:pos x="20" y="18"/>
                  </a:cxn>
                </a:cxnLst>
                <a:rect l="0" t="0" r="r" b="b"/>
                <a:pathLst>
                  <a:path w="28" h="21">
                    <a:moveTo>
                      <a:pt x="20" y="18"/>
                    </a:moveTo>
                    <a:lnTo>
                      <a:pt x="20" y="19"/>
                    </a:lnTo>
                    <a:lnTo>
                      <a:pt x="21" y="20"/>
                    </a:lnTo>
                    <a:lnTo>
                      <a:pt x="22" y="19"/>
                    </a:lnTo>
                    <a:lnTo>
                      <a:pt x="23" y="20"/>
                    </a:lnTo>
                    <a:lnTo>
                      <a:pt x="23" y="20"/>
                    </a:lnTo>
                    <a:lnTo>
                      <a:pt x="27" y="21"/>
                    </a:lnTo>
                    <a:lnTo>
                      <a:pt x="28" y="20"/>
                    </a:lnTo>
                    <a:lnTo>
                      <a:pt x="28" y="20"/>
                    </a:lnTo>
                    <a:lnTo>
                      <a:pt x="28" y="20"/>
                    </a:lnTo>
                    <a:lnTo>
                      <a:pt x="28" y="19"/>
                    </a:lnTo>
                    <a:lnTo>
                      <a:pt x="27" y="19"/>
                    </a:lnTo>
                    <a:lnTo>
                      <a:pt x="25" y="15"/>
                    </a:lnTo>
                    <a:lnTo>
                      <a:pt x="24" y="13"/>
                    </a:lnTo>
                    <a:lnTo>
                      <a:pt x="23" y="13"/>
                    </a:lnTo>
                    <a:lnTo>
                      <a:pt x="23" y="12"/>
                    </a:lnTo>
                    <a:lnTo>
                      <a:pt x="22" y="12"/>
                    </a:lnTo>
                    <a:lnTo>
                      <a:pt x="21" y="12"/>
                    </a:lnTo>
                    <a:lnTo>
                      <a:pt x="19" y="11"/>
                    </a:lnTo>
                    <a:lnTo>
                      <a:pt x="19" y="10"/>
                    </a:lnTo>
                    <a:lnTo>
                      <a:pt x="19" y="10"/>
                    </a:lnTo>
                    <a:lnTo>
                      <a:pt x="19" y="9"/>
                    </a:lnTo>
                    <a:lnTo>
                      <a:pt x="16" y="6"/>
                    </a:lnTo>
                    <a:lnTo>
                      <a:pt x="16" y="5"/>
                    </a:lnTo>
                    <a:lnTo>
                      <a:pt x="16" y="5"/>
                    </a:lnTo>
                    <a:lnTo>
                      <a:pt x="15" y="5"/>
                    </a:lnTo>
                    <a:lnTo>
                      <a:pt x="6" y="2"/>
                    </a:lnTo>
                    <a:lnTo>
                      <a:pt x="5" y="1"/>
                    </a:lnTo>
                    <a:lnTo>
                      <a:pt x="2" y="0"/>
                    </a:lnTo>
                    <a:lnTo>
                      <a:pt x="1" y="0"/>
                    </a:lnTo>
                    <a:lnTo>
                      <a:pt x="0" y="1"/>
                    </a:lnTo>
                    <a:lnTo>
                      <a:pt x="0" y="1"/>
                    </a:lnTo>
                    <a:lnTo>
                      <a:pt x="0" y="2"/>
                    </a:lnTo>
                    <a:lnTo>
                      <a:pt x="1" y="2"/>
                    </a:lnTo>
                    <a:lnTo>
                      <a:pt x="2" y="2"/>
                    </a:lnTo>
                    <a:lnTo>
                      <a:pt x="3" y="2"/>
                    </a:lnTo>
                    <a:lnTo>
                      <a:pt x="3" y="2"/>
                    </a:lnTo>
                    <a:lnTo>
                      <a:pt x="5" y="2"/>
                    </a:lnTo>
                    <a:lnTo>
                      <a:pt x="5" y="4"/>
                    </a:lnTo>
                    <a:lnTo>
                      <a:pt x="5" y="4"/>
                    </a:lnTo>
                    <a:lnTo>
                      <a:pt x="5" y="4"/>
                    </a:lnTo>
                    <a:lnTo>
                      <a:pt x="5" y="4"/>
                    </a:lnTo>
                    <a:lnTo>
                      <a:pt x="4" y="3"/>
                    </a:lnTo>
                    <a:lnTo>
                      <a:pt x="3" y="3"/>
                    </a:lnTo>
                    <a:lnTo>
                      <a:pt x="3" y="3"/>
                    </a:lnTo>
                    <a:lnTo>
                      <a:pt x="3" y="4"/>
                    </a:lnTo>
                    <a:lnTo>
                      <a:pt x="3" y="5"/>
                    </a:lnTo>
                    <a:lnTo>
                      <a:pt x="3" y="5"/>
                    </a:lnTo>
                    <a:lnTo>
                      <a:pt x="3" y="6"/>
                    </a:lnTo>
                    <a:lnTo>
                      <a:pt x="3" y="6"/>
                    </a:lnTo>
                    <a:lnTo>
                      <a:pt x="4" y="6"/>
                    </a:lnTo>
                    <a:lnTo>
                      <a:pt x="4" y="5"/>
                    </a:lnTo>
                    <a:lnTo>
                      <a:pt x="5" y="6"/>
                    </a:lnTo>
                    <a:lnTo>
                      <a:pt x="5" y="5"/>
                    </a:lnTo>
                    <a:lnTo>
                      <a:pt x="6" y="7"/>
                    </a:lnTo>
                    <a:lnTo>
                      <a:pt x="6" y="5"/>
                    </a:lnTo>
                    <a:lnTo>
                      <a:pt x="7" y="6"/>
                    </a:lnTo>
                    <a:lnTo>
                      <a:pt x="7" y="6"/>
                    </a:lnTo>
                    <a:lnTo>
                      <a:pt x="7" y="7"/>
                    </a:lnTo>
                    <a:lnTo>
                      <a:pt x="6" y="8"/>
                    </a:lnTo>
                    <a:lnTo>
                      <a:pt x="7" y="9"/>
                    </a:lnTo>
                    <a:lnTo>
                      <a:pt x="8" y="8"/>
                    </a:lnTo>
                    <a:lnTo>
                      <a:pt x="9" y="8"/>
                    </a:lnTo>
                    <a:lnTo>
                      <a:pt x="9" y="8"/>
                    </a:lnTo>
                    <a:lnTo>
                      <a:pt x="10" y="9"/>
                    </a:lnTo>
                    <a:lnTo>
                      <a:pt x="10" y="9"/>
                    </a:lnTo>
                    <a:lnTo>
                      <a:pt x="11" y="9"/>
                    </a:lnTo>
                    <a:lnTo>
                      <a:pt x="11" y="9"/>
                    </a:lnTo>
                    <a:lnTo>
                      <a:pt x="11" y="10"/>
                    </a:lnTo>
                    <a:lnTo>
                      <a:pt x="12" y="9"/>
                    </a:lnTo>
                    <a:lnTo>
                      <a:pt x="13" y="10"/>
                    </a:lnTo>
                    <a:lnTo>
                      <a:pt x="12" y="11"/>
                    </a:lnTo>
                    <a:lnTo>
                      <a:pt x="11" y="11"/>
                    </a:lnTo>
                    <a:lnTo>
                      <a:pt x="10" y="11"/>
                    </a:lnTo>
                    <a:lnTo>
                      <a:pt x="10" y="12"/>
                    </a:lnTo>
                    <a:lnTo>
                      <a:pt x="11" y="12"/>
                    </a:lnTo>
                    <a:lnTo>
                      <a:pt x="12" y="12"/>
                    </a:lnTo>
                    <a:lnTo>
                      <a:pt x="13" y="12"/>
                    </a:lnTo>
                    <a:lnTo>
                      <a:pt x="13" y="13"/>
                    </a:lnTo>
                    <a:lnTo>
                      <a:pt x="14" y="13"/>
                    </a:lnTo>
                    <a:lnTo>
                      <a:pt x="16" y="14"/>
                    </a:lnTo>
                    <a:lnTo>
                      <a:pt x="16" y="15"/>
                    </a:lnTo>
                    <a:lnTo>
                      <a:pt x="15" y="15"/>
                    </a:lnTo>
                    <a:lnTo>
                      <a:pt x="14" y="15"/>
                    </a:lnTo>
                    <a:lnTo>
                      <a:pt x="16" y="16"/>
                    </a:lnTo>
                    <a:lnTo>
                      <a:pt x="17" y="16"/>
                    </a:lnTo>
                    <a:lnTo>
                      <a:pt x="17" y="16"/>
                    </a:lnTo>
                    <a:lnTo>
                      <a:pt x="18" y="16"/>
                    </a:lnTo>
                    <a:lnTo>
                      <a:pt x="19" y="16"/>
                    </a:lnTo>
                    <a:lnTo>
                      <a:pt x="19" y="16"/>
                    </a:lnTo>
                    <a:lnTo>
                      <a:pt x="19" y="16"/>
                    </a:lnTo>
                    <a:lnTo>
                      <a:pt x="18" y="16"/>
                    </a:lnTo>
                    <a:lnTo>
                      <a:pt x="18" y="17"/>
                    </a:lnTo>
                    <a:lnTo>
                      <a:pt x="18" y="17"/>
                    </a:lnTo>
                    <a:lnTo>
                      <a:pt x="20" y="18"/>
                    </a:lnTo>
                    <a:lnTo>
                      <a:pt x="20" y="18"/>
                    </a:lnTo>
                    <a:lnTo>
                      <a:pt x="21" y="17"/>
                    </a:lnTo>
                    <a:lnTo>
                      <a:pt x="21" y="17"/>
                    </a:lnTo>
                    <a:lnTo>
                      <a:pt x="21" y="18"/>
                    </a:lnTo>
                    <a:lnTo>
                      <a:pt x="20" y="1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3" name="Freeform 586"/>
              <p:cNvSpPr>
                <a:spLocks/>
              </p:cNvSpPr>
              <p:nvPr/>
            </p:nvSpPr>
            <p:spPr bwMode="auto">
              <a:xfrm>
                <a:off x="3679" y="3551"/>
                <a:ext cx="1" cy="2"/>
              </a:xfrm>
              <a:custGeom>
                <a:avLst/>
                <a:gdLst/>
                <a:ahLst/>
                <a:cxnLst>
                  <a:cxn ang="0">
                    <a:pos x="0" y="0"/>
                  </a:cxn>
                  <a:cxn ang="0">
                    <a:pos x="0" y="0"/>
                  </a:cxn>
                  <a:cxn ang="0">
                    <a:pos x="0" y="1"/>
                  </a:cxn>
                  <a:cxn ang="0">
                    <a:pos x="0" y="1"/>
                  </a:cxn>
                  <a:cxn ang="0">
                    <a:pos x="1" y="2"/>
                  </a:cxn>
                  <a:cxn ang="0">
                    <a:pos x="1" y="0"/>
                  </a:cxn>
                  <a:cxn ang="0">
                    <a:pos x="0" y="0"/>
                  </a:cxn>
                </a:cxnLst>
                <a:rect l="0" t="0" r="r" b="b"/>
                <a:pathLst>
                  <a:path w="1" h="2">
                    <a:moveTo>
                      <a:pt x="0" y="0"/>
                    </a:moveTo>
                    <a:lnTo>
                      <a:pt x="0" y="0"/>
                    </a:lnTo>
                    <a:lnTo>
                      <a:pt x="0" y="1"/>
                    </a:lnTo>
                    <a:lnTo>
                      <a:pt x="0" y="1"/>
                    </a:lnTo>
                    <a:lnTo>
                      <a:pt x="1" y="2"/>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4" name="Freeform 587"/>
              <p:cNvSpPr>
                <a:spLocks/>
              </p:cNvSpPr>
              <p:nvPr/>
            </p:nvSpPr>
            <p:spPr bwMode="auto">
              <a:xfrm>
                <a:off x="3601" y="3341"/>
                <a:ext cx="2" cy="3"/>
              </a:xfrm>
              <a:custGeom>
                <a:avLst/>
                <a:gdLst/>
                <a:ahLst/>
                <a:cxnLst>
                  <a:cxn ang="0">
                    <a:pos x="2" y="1"/>
                  </a:cxn>
                  <a:cxn ang="0">
                    <a:pos x="1" y="1"/>
                  </a:cxn>
                  <a:cxn ang="0">
                    <a:pos x="1" y="1"/>
                  </a:cxn>
                  <a:cxn ang="0">
                    <a:pos x="0" y="0"/>
                  </a:cxn>
                  <a:cxn ang="0">
                    <a:pos x="0" y="1"/>
                  </a:cxn>
                  <a:cxn ang="0">
                    <a:pos x="0" y="2"/>
                  </a:cxn>
                  <a:cxn ang="0">
                    <a:pos x="2" y="3"/>
                  </a:cxn>
                  <a:cxn ang="0">
                    <a:pos x="2" y="3"/>
                  </a:cxn>
                  <a:cxn ang="0">
                    <a:pos x="2" y="3"/>
                  </a:cxn>
                  <a:cxn ang="0">
                    <a:pos x="2" y="2"/>
                  </a:cxn>
                  <a:cxn ang="0">
                    <a:pos x="2" y="1"/>
                  </a:cxn>
                </a:cxnLst>
                <a:rect l="0" t="0" r="r" b="b"/>
                <a:pathLst>
                  <a:path w="2" h="3">
                    <a:moveTo>
                      <a:pt x="2" y="1"/>
                    </a:moveTo>
                    <a:lnTo>
                      <a:pt x="1" y="1"/>
                    </a:lnTo>
                    <a:lnTo>
                      <a:pt x="1" y="1"/>
                    </a:lnTo>
                    <a:lnTo>
                      <a:pt x="0" y="0"/>
                    </a:lnTo>
                    <a:lnTo>
                      <a:pt x="0" y="1"/>
                    </a:lnTo>
                    <a:lnTo>
                      <a:pt x="0" y="2"/>
                    </a:lnTo>
                    <a:lnTo>
                      <a:pt x="2" y="3"/>
                    </a:lnTo>
                    <a:lnTo>
                      <a:pt x="2" y="3"/>
                    </a:lnTo>
                    <a:lnTo>
                      <a:pt x="2" y="3"/>
                    </a:lnTo>
                    <a:lnTo>
                      <a:pt x="2" y="2"/>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5" name="Freeform 588"/>
              <p:cNvSpPr>
                <a:spLocks/>
              </p:cNvSpPr>
              <p:nvPr/>
            </p:nvSpPr>
            <p:spPr bwMode="auto">
              <a:xfrm>
                <a:off x="5150" y="3431"/>
                <a:ext cx="4" cy="6"/>
              </a:xfrm>
              <a:custGeom>
                <a:avLst/>
                <a:gdLst/>
                <a:ahLst/>
                <a:cxnLst>
                  <a:cxn ang="0">
                    <a:pos x="4" y="1"/>
                  </a:cxn>
                  <a:cxn ang="0">
                    <a:pos x="4" y="0"/>
                  </a:cxn>
                  <a:cxn ang="0">
                    <a:pos x="4" y="0"/>
                  </a:cxn>
                  <a:cxn ang="0">
                    <a:pos x="0" y="4"/>
                  </a:cxn>
                  <a:cxn ang="0">
                    <a:pos x="0" y="6"/>
                  </a:cxn>
                  <a:cxn ang="0">
                    <a:pos x="0" y="5"/>
                  </a:cxn>
                  <a:cxn ang="0">
                    <a:pos x="4" y="1"/>
                  </a:cxn>
                  <a:cxn ang="0">
                    <a:pos x="4" y="1"/>
                  </a:cxn>
                </a:cxnLst>
                <a:rect l="0" t="0" r="r" b="b"/>
                <a:pathLst>
                  <a:path w="4" h="6">
                    <a:moveTo>
                      <a:pt x="4" y="1"/>
                    </a:moveTo>
                    <a:lnTo>
                      <a:pt x="4" y="0"/>
                    </a:lnTo>
                    <a:lnTo>
                      <a:pt x="4" y="0"/>
                    </a:lnTo>
                    <a:lnTo>
                      <a:pt x="0" y="4"/>
                    </a:lnTo>
                    <a:lnTo>
                      <a:pt x="0" y="6"/>
                    </a:lnTo>
                    <a:lnTo>
                      <a:pt x="0" y="5"/>
                    </a:lnTo>
                    <a:lnTo>
                      <a:pt x="4" y="1"/>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6" name="Freeform 589"/>
              <p:cNvSpPr>
                <a:spLocks/>
              </p:cNvSpPr>
              <p:nvPr/>
            </p:nvSpPr>
            <p:spPr bwMode="auto">
              <a:xfrm>
                <a:off x="3695" y="3556"/>
                <a:ext cx="2" cy="2"/>
              </a:xfrm>
              <a:custGeom>
                <a:avLst/>
                <a:gdLst/>
                <a:ahLst/>
                <a:cxnLst>
                  <a:cxn ang="0">
                    <a:pos x="1" y="0"/>
                  </a:cxn>
                  <a:cxn ang="0">
                    <a:pos x="1" y="1"/>
                  </a:cxn>
                  <a:cxn ang="0">
                    <a:pos x="0" y="2"/>
                  </a:cxn>
                  <a:cxn ang="0">
                    <a:pos x="1" y="2"/>
                  </a:cxn>
                  <a:cxn ang="0">
                    <a:pos x="1" y="2"/>
                  </a:cxn>
                  <a:cxn ang="0">
                    <a:pos x="1" y="2"/>
                  </a:cxn>
                  <a:cxn ang="0">
                    <a:pos x="1" y="2"/>
                  </a:cxn>
                  <a:cxn ang="0">
                    <a:pos x="1" y="2"/>
                  </a:cxn>
                  <a:cxn ang="0">
                    <a:pos x="2" y="2"/>
                  </a:cxn>
                  <a:cxn ang="0">
                    <a:pos x="1" y="0"/>
                  </a:cxn>
                  <a:cxn ang="0">
                    <a:pos x="1" y="0"/>
                  </a:cxn>
                </a:cxnLst>
                <a:rect l="0" t="0" r="r" b="b"/>
                <a:pathLst>
                  <a:path w="2" h="2">
                    <a:moveTo>
                      <a:pt x="1" y="0"/>
                    </a:moveTo>
                    <a:lnTo>
                      <a:pt x="1" y="1"/>
                    </a:lnTo>
                    <a:lnTo>
                      <a:pt x="0" y="2"/>
                    </a:lnTo>
                    <a:lnTo>
                      <a:pt x="1" y="2"/>
                    </a:lnTo>
                    <a:lnTo>
                      <a:pt x="1" y="2"/>
                    </a:lnTo>
                    <a:lnTo>
                      <a:pt x="1" y="2"/>
                    </a:lnTo>
                    <a:lnTo>
                      <a:pt x="1" y="2"/>
                    </a:lnTo>
                    <a:lnTo>
                      <a:pt x="1" y="2"/>
                    </a:lnTo>
                    <a:lnTo>
                      <a:pt x="2" y="2"/>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7" name="Freeform 590"/>
              <p:cNvSpPr>
                <a:spLocks/>
              </p:cNvSpPr>
              <p:nvPr/>
            </p:nvSpPr>
            <p:spPr bwMode="auto">
              <a:xfrm>
                <a:off x="5103" y="3439"/>
                <a:ext cx="1" cy="2"/>
              </a:xfrm>
              <a:custGeom>
                <a:avLst/>
                <a:gdLst/>
                <a:ahLst/>
                <a:cxnLst>
                  <a:cxn ang="0">
                    <a:pos x="1" y="0"/>
                  </a:cxn>
                  <a:cxn ang="0">
                    <a:pos x="0" y="0"/>
                  </a:cxn>
                  <a:cxn ang="0">
                    <a:pos x="0" y="1"/>
                  </a:cxn>
                  <a:cxn ang="0">
                    <a:pos x="0" y="1"/>
                  </a:cxn>
                  <a:cxn ang="0">
                    <a:pos x="0" y="2"/>
                  </a:cxn>
                  <a:cxn ang="0">
                    <a:pos x="1" y="0"/>
                  </a:cxn>
                </a:cxnLst>
                <a:rect l="0" t="0" r="r" b="b"/>
                <a:pathLst>
                  <a:path w="1" h="2">
                    <a:moveTo>
                      <a:pt x="1" y="0"/>
                    </a:moveTo>
                    <a:lnTo>
                      <a:pt x="0" y="0"/>
                    </a:lnTo>
                    <a:lnTo>
                      <a:pt x="0" y="1"/>
                    </a:lnTo>
                    <a:lnTo>
                      <a:pt x="0" y="1"/>
                    </a:lnTo>
                    <a:lnTo>
                      <a:pt x="0" y="2"/>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8" name="Freeform 591"/>
              <p:cNvSpPr>
                <a:spLocks/>
              </p:cNvSpPr>
              <p:nvPr/>
            </p:nvSpPr>
            <p:spPr bwMode="auto">
              <a:xfrm>
                <a:off x="5106" y="3362"/>
                <a:ext cx="17" cy="72"/>
              </a:xfrm>
              <a:custGeom>
                <a:avLst/>
                <a:gdLst/>
                <a:ahLst/>
                <a:cxnLst>
                  <a:cxn ang="0">
                    <a:pos x="1" y="23"/>
                  </a:cxn>
                  <a:cxn ang="0">
                    <a:pos x="1" y="24"/>
                  </a:cxn>
                  <a:cxn ang="0">
                    <a:pos x="2" y="25"/>
                  </a:cxn>
                  <a:cxn ang="0">
                    <a:pos x="3" y="28"/>
                  </a:cxn>
                  <a:cxn ang="0">
                    <a:pos x="2" y="34"/>
                  </a:cxn>
                  <a:cxn ang="0">
                    <a:pos x="3" y="36"/>
                  </a:cxn>
                  <a:cxn ang="0">
                    <a:pos x="3" y="38"/>
                  </a:cxn>
                  <a:cxn ang="0">
                    <a:pos x="3" y="39"/>
                  </a:cxn>
                  <a:cxn ang="0">
                    <a:pos x="3" y="39"/>
                  </a:cxn>
                  <a:cxn ang="0">
                    <a:pos x="1" y="49"/>
                  </a:cxn>
                  <a:cxn ang="0">
                    <a:pos x="3" y="55"/>
                  </a:cxn>
                  <a:cxn ang="0">
                    <a:pos x="2" y="56"/>
                  </a:cxn>
                  <a:cxn ang="0">
                    <a:pos x="1" y="71"/>
                  </a:cxn>
                  <a:cxn ang="0">
                    <a:pos x="3" y="72"/>
                  </a:cxn>
                  <a:cxn ang="0">
                    <a:pos x="4" y="67"/>
                  </a:cxn>
                  <a:cxn ang="0">
                    <a:pos x="5" y="65"/>
                  </a:cxn>
                  <a:cxn ang="0">
                    <a:pos x="7" y="65"/>
                  </a:cxn>
                  <a:cxn ang="0">
                    <a:pos x="9" y="67"/>
                  </a:cxn>
                  <a:cxn ang="0">
                    <a:pos x="10" y="71"/>
                  </a:cxn>
                  <a:cxn ang="0">
                    <a:pos x="11" y="69"/>
                  </a:cxn>
                  <a:cxn ang="0">
                    <a:pos x="11" y="68"/>
                  </a:cxn>
                  <a:cxn ang="0">
                    <a:pos x="10" y="65"/>
                  </a:cxn>
                  <a:cxn ang="0">
                    <a:pos x="10" y="65"/>
                  </a:cxn>
                  <a:cxn ang="0">
                    <a:pos x="9" y="65"/>
                  </a:cxn>
                  <a:cxn ang="0">
                    <a:pos x="8" y="65"/>
                  </a:cxn>
                  <a:cxn ang="0">
                    <a:pos x="8" y="64"/>
                  </a:cxn>
                  <a:cxn ang="0">
                    <a:pos x="8" y="62"/>
                  </a:cxn>
                  <a:cxn ang="0">
                    <a:pos x="5" y="58"/>
                  </a:cxn>
                  <a:cxn ang="0">
                    <a:pos x="8" y="45"/>
                  </a:cxn>
                  <a:cxn ang="0">
                    <a:pos x="9" y="44"/>
                  </a:cxn>
                  <a:cxn ang="0">
                    <a:pos x="10" y="44"/>
                  </a:cxn>
                  <a:cxn ang="0">
                    <a:pos x="11" y="44"/>
                  </a:cxn>
                  <a:cxn ang="0">
                    <a:pos x="15" y="46"/>
                  </a:cxn>
                  <a:cxn ang="0">
                    <a:pos x="17" y="49"/>
                  </a:cxn>
                  <a:cxn ang="0">
                    <a:pos x="17" y="48"/>
                  </a:cxn>
                  <a:cxn ang="0">
                    <a:pos x="15" y="47"/>
                  </a:cxn>
                  <a:cxn ang="0">
                    <a:pos x="9" y="25"/>
                  </a:cxn>
                  <a:cxn ang="0">
                    <a:pos x="8" y="25"/>
                  </a:cxn>
                  <a:cxn ang="0">
                    <a:pos x="8" y="18"/>
                  </a:cxn>
                  <a:cxn ang="0">
                    <a:pos x="8" y="18"/>
                  </a:cxn>
                  <a:cxn ang="0">
                    <a:pos x="9" y="14"/>
                  </a:cxn>
                  <a:cxn ang="0">
                    <a:pos x="6" y="0"/>
                  </a:cxn>
                  <a:cxn ang="0">
                    <a:pos x="5" y="0"/>
                  </a:cxn>
                  <a:cxn ang="0">
                    <a:pos x="5" y="0"/>
                  </a:cxn>
                  <a:cxn ang="0">
                    <a:pos x="4" y="0"/>
                  </a:cxn>
                  <a:cxn ang="0">
                    <a:pos x="4" y="0"/>
                  </a:cxn>
                  <a:cxn ang="0">
                    <a:pos x="4" y="0"/>
                  </a:cxn>
                  <a:cxn ang="0">
                    <a:pos x="6" y="6"/>
                  </a:cxn>
                  <a:cxn ang="0">
                    <a:pos x="5" y="6"/>
                  </a:cxn>
                  <a:cxn ang="0">
                    <a:pos x="5" y="6"/>
                  </a:cxn>
                  <a:cxn ang="0">
                    <a:pos x="4" y="7"/>
                  </a:cxn>
                  <a:cxn ang="0">
                    <a:pos x="5" y="7"/>
                  </a:cxn>
                  <a:cxn ang="0">
                    <a:pos x="4" y="8"/>
                  </a:cxn>
                  <a:cxn ang="0">
                    <a:pos x="4" y="8"/>
                  </a:cxn>
                  <a:cxn ang="0">
                    <a:pos x="3" y="7"/>
                  </a:cxn>
                  <a:cxn ang="0">
                    <a:pos x="2" y="7"/>
                  </a:cxn>
                  <a:cxn ang="0">
                    <a:pos x="1" y="7"/>
                  </a:cxn>
                  <a:cxn ang="0">
                    <a:pos x="1" y="9"/>
                  </a:cxn>
                  <a:cxn ang="0">
                    <a:pos x="1" y="12"/>
                  </a:cxn>
                  <a:cxn ang="0">
                    <a:pos x="0" y="18"/>
                  </a:cxn>
                  <a:cxn ang="0">
                    <a:pos x="1" y="23"/>
                  </a:cxn>
                </a:cxnLst>
                <a:rect l="0" t="0" r="r" b="b"/>
                <a:pathLst>
                  <a:path w="17" h="72">
                    <a:moveTo>
                      <a:pt x="1" y="23"/>
                    </a:moveTo>
                    <a:lnTo>
                      <a:pt x="1" y="24"/>
                    </a:lnTo>
                    <a:lnTo>
                      <a:pt x="2" y="25"/>
                    </a:lnTo>
                    <a:lnTo>
                      <a:pt x="3" y="28"/>
                    </a:lnTo>
                    <a:lnTo>
                      <a:pt x="2" y="34"/>
                    </a:lnTo>
                    <a:lnTo>
                      <a:pt x="3" y="36"/>
                    </a:lnTo>
                    <a:lnTo>
                      <a:pt x="3" y="38"/>
                    </a:lnTo>
                    <a:lnTo>
                      <a:pt x="3" y="39"/>
                    </a:lnTo>
                    <a:lnTo>
                      <a:pt x="3" y="39"/>
                    </a:lnTo>
                    <a:lnTo>
                      <a:pt x="1" y="49"/>
                    </a:lnTo>
                    <a:lnTo>
                      <a:pt x="3" y="55"/>
                    </a:lnTo>
                    <a:lnTo>
                      <a:pt x="2" y="56"/>
                    </a:lnTo>
                    <a:lnTo>
                      <a:pt x="1" y="71"/>
                    </a:lnTo>
                    <a:lnTo>
                      <a:pt x="3" y="72"/>
                    </a:lnTo>
                    <a:lnTo>
                      <a:pt x="4" y="67"/>
                    </a:lnTo>
                    <a:lnTo>
                      <a:pt x="5" y="65"/>
                    </a:lnTo>
                    <a:lnTo>
                      <a:pt x="7" y="65"/>
                    </a:lnTo>
                    <a:lnTo>
                      <a:pt x="9" y="67"/>
                    </a:lnTo>
                    <a:lnTo>
                      <a:pt x="10" y="71"/>
                    </a:lnTo>
                    <a:lnTo>
                      <a:pt x="11" y="69"/>
                    </a:lnTo>
                    <a:lnTo>
                      <a:pt x="11" y="68"/>
                    </a:lnTo>
                    <a:lnTo>
                      <a:pt x="10" y="65"/>
                    </a:lnTo>
                    <a:lnTo>
                      <a:pt x="10" y="65"/>
                    </a:lnTo>
                    <a:lnTo>
                      <a:pt x="9" y="65"/>
                    </a:lnTo>
                    <a:lnTo>
                      <a:pt x="8" y="65"/>
                    </a:lnTo>
                    <a:lnTo>
                      <a:pt x="8" y="64"/>
                    </a:lnTo>
                    <a:lnTo>
                      <a:pt x="8" y="62"/>
                    </a:lnTo>
                    <a:lnTo>
                      <a:pt x="5" y="58"/>
                    </a:lnTo>
                    <a:lnTo>
                      <a:pt x="8" y="45"/>
                    </a:lnTo>
                    <a:lnTo>
                      <a:pt x="9" y="44"/>
                    </a:lnTo>
                    <a:lnTo>
                      <a:pt x="10" y="44"/>
                    </a:lnTo>
                    <a:lnTo>
                      <a:pt x="11" y="44"/>
                    </a:lnTo>
                    <a:lnTo>
                      <a:pt x="15" y="46"/>
                    </a:lnTo>
                    <a:lnTo>
                      <a:pt x="17" y="49"/>
                    </a:lnTo>
                    <a:lnTo>
                      <a:pt x="17" y="48"/>
                    </a:lnTo>
                    <a:lnTo>
                      <a:pt x="15" y="47"/>
                    </a:lnTo>
                    <a:lnTo>
                      <a:pt x="9" y="25"/>
                    </a:lnTo>
                    <a:lnTo>
                      <a:pt x="8" y="25"/>
                    </a:lnTo>
                    <a:lnTo>
                      <a:pt x="8" y="18"/>
                    </a:lnTo>
                    <a:lnTo>
                      <a:pt x="8" y="18"/>
                    </a:lnTo>
                    <a:lnTo>
                      <a:pt x="9" y="14"/>
                    </a:lnTo>
                    <a:lnTo>
                      <a:pt x="6" y="0"/>
                    </a:lnTo>
                    <a:lnTo>
                      <a:pt x="5" y="0"/>
                    </a:lnTo>
                    <a:lnTo>
                      <a:pt x="5" y="0"/>
                    </a:lnTo>
                    <a:lnTo>
                      <a:pt x="4" y="0"/>
                    </a:lnTo>
                    <a:lnTo>
                      <a:pt x="4" y="0"/>
                    </a:lnTo>
                    <a:lnTo>
                      <a:pt x="4" y="0"/>
                    </a:lnTo>
                    <a:lnTo>
                      <a:pt x="6" y="6"/>
                    </a:lnTo>
                    <a:lnTo>
                      <a:pt x="5" y="6"/>
                    </a:lnTo>
                    <a:lnTo>
                      <a:pt x="5" y="6"/>
                    </a:lnTo>
                    <a:lnTo>
                      <a:pt x="4" y="7"/>
                    </a:lnTo>
                    <a:lnTo>
                      <a:pt x="5" y="7"/>
                    </a:lnTo>
                    <a:lnTo>
                      <a:pt x="4" y="8"/>
                    </a:lnTo>
                    <a:lnTo>
                      <a:pt x="4" y="8"/>
                    </a:lnTo>
                    <a:lnTo>
                      <a:pt x="3" y="7"/>
                    </a:lnTo>
                    <a:lnTo>
                      <a:pt x="2" y="7"/>
                    </a:lnTo>
                    <a:lnTo>
                      <a:pt x="1" y="7"/>
                    </a:lnTo>
                    <a:lnTo>
                      <a:pt x="1" y="9"/>
                    </a:lnTo>
                    <a:lnTo>
                      <a:pt x="1" y="12"/>
                    </a:lnTo>
                    <a:lnTo>
                      <a:pt x="0" y="18"/>
                    </a:lnTo>
                    <a:lnTo>
                      <a:pt x="1" y="2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79" name="Rectangle 592"/>
              <p:cNvSpPr>
                <a:spLocks noChangeArrowheads="1"/>
              </p:cNvSpPr>
              <p:nvPr/>
            </p:nvSpPr>
            <p:spPr bwMode="auto">
              <a:xfrm>
                <a:off x="3678" y="3523"/>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980" name="Freeform 593"/>
              <p:cNvSpPr>
                <a:spLocks/>
              </p:cNvSpPr>
              <p:nvPr/>
            </p:nvSpPr>
            <p:spPr bwMode="auto">
              <a:xfrm>
                <a:off x="3670" y="3519"/>
                <a:ext cx="3" cy="1"/>
              </a:xfrm>
              <a:custGeom>
                <a:avLst/>
                <a:gdLst/>
                <a:ahLst/>
                <a:cxnLst>
                  <a:cxn ang="0">
                    <a:pos x="0" y="0"/>
                  </a:cxn>
                  <a:cxn ang="0">
                    <a:pos x="0" y="1"/>
                  </a:cxn>
                  <a:cxn ang="0">
                    <a:pos x="1" y="1"/>
                  </a:cxn>
                  <a:cxn ang="0">
                    <a:pos x="3" y="1"/>
                  </a:cxn>
                  <a:cxn ang="0">
                    <a:pos x="3" y="0"/>
                  </a:cxn>
                  <a:cxn ang="0">
                    <a:pos x="1" y="1"/>
                  </a:cxn>
                  <a:cxn ang="0">
                    <a:pos x="0" y="0"/>
                  </a:cxn>
                </a:cxnLst>
                <a:rect l="0" t="0" r="r" b="b"/>
                <a:pathLst>
                  <a:path w="3" h="1">
                    <a:moveTo>
                      <a:pt x="0" y="0"/>
                    </a:moveTo>
                    <a:lnTo>
                      <a:pt x="0" y="1"/>
                    </a:lnTo>
                    <a:lnTo>
                      <a:pt x="1" y="1"/>
                    </a:lnTo>
                    <a:lnTo>
                      <a:pt x="3" y="1"/>
                    </a:lnTo>
                    <a:lnTo>
                      <a:pt x="3" y="0"/>
                    </a:lnTo>
                    <a:lnTo>
                      <a:pt x="1"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1" name="Freeform 594"/>
              <p:cNvSpPr>
                <a:spLocks/>
              </p:cNvSpPr>
              <p:nvPr/>
            </p:nvSpPr>
            <p:spPr bwMode="auto">
              <a:xfrm>
                <a:off x="3678" y="3523"/>
                <a:ext cx="1" cy="2"/>
              </a:xfrm>
              <a:custGeom>
                <a:avLst/>
                <a:gdLst/>
                <a:ahLst/>
                <a:cxnLst>
                  <a:cxn ang="0">
                    <a:pos x="0" y="1"/>
                  </a:cxn>
                  <a:cxn ang="0">
                    <a:pos x="1" y="2"/>
                  </a:cxn>
                  <a:cxn ang="0">
                    <a:pos x="1" y="2"/>
                  </a:cxn>
                  <a:cxn ang="0">
                    <a:pos x="1" y="1"/>
                  </a:cxn>
                  <a:cxn ang="0">
                    <a:pos x="1" y="1"/>
                  </a:cxn>
                  <a:cxn ang="0">
                    <a:pos x="0" y="1"/>
                  </a:cxn>
                  <a:cxn ang="0">
                    <a:pos x="0" y="0"/>
                  </a:cxn>
                  <a:cxn ang="0">
                    <a:pos x="0" y="1"/>
                  </a:cxn>
                  <a:cxn ang="0">
                    <a:pos x="0" y="1"/>
                  </a:cxn>
                </a:cxnLst>
                <a:rect l="0" t="0" r="r" b="b"/>
                <a:pathLst>
                  <a:path w="1" h="2">
                    <a:moveTo>
                      <a:pt x="0" y="1"/>
                    </a:moveTo>
                    <a:lnTo>
                      <a:pt x="1" y="2"/>
                    </a:lnTo>
                    <a:lnTo>
                      <a:pt x="1" y="2"/>
                    </a:lnTo>
                    <a:lnTo>
                      <a:pt x="1" y="1"/>
                    </a:lnTo>
                    <a:lnTo>
                      <a:pt x="1" y="1"/>
                    </a:lnTo>
                    <a:lnTo>
                      <a:pt x="0" y="1"/>
                    </a:lnTo>
                    <a:lnTo>
                      <a:pt x="0" y="0"/>
                    </a:lnTo>
                    <a:lnTo>
                      <a:pt x="0" y="1"/>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2" name="Freeform 595"/>
              <p:cNvSpPr>
                <a:spLocks/>
              </p:cNvSpPr>
              <p:nvPr/>
            </p:nvSpPr>
            <p:spPr bwMode="auto">
              <a:xfrm>
                <a:off x="3677" y="3526"/>
                <a:ext cx="2" cy="2"/>
              </a:xfrm>
              <a:custGeom>
                <a:avLst/>
                <a:gdLst/>
                <a:ahLst/>
                <a:cxnLst>
                  <a:cxn ang="0">
                    <a:pos x="1" y="1"/>
                  </a:cxn>
                  <a:cxn ang="0">
                    <a:pos x="0" y="0"/>
                  </a:cxn>
                  <a:cxn ang="0">
                    <a:pos x="0" y="0"/>
                  </a:cxn>
                  <a:cxn ang="0">
                    <a:pos x="0" y="0"/>
                  </a:cxn>
                  <a:cxn ang="0">
                    <a:pos x="0" y="0"/>
                  </a:cxn>
                  <a:cxn ang="0">
                    <a:pos x="1" y="2"/>
                  </a:cxn>
                  <a:cxn ang="0">
                    <a:pos x="2" y="2"/>
                  </a:cxn>
                  <a:cxn ang="0">
                    <a:pos x="1" y="1"/>
                  </a:cxn>
                  <a:cxn ang="0">
                    <a:pos x="1" y="1"/>
                  </a:cxn>
                </a:cxnLst>
                <a:rect l="0" t="0" r="r" b="b"/>
                <a:pathLst>
                  <a:path w="2" h="2">
                    <a:moveTo>
                      <a:pt x="1" y="1"/>
                    </a:moveTo>
                    <a:lnTo>
                      <a:pt x="0" y="0"/>
                    </a:lnTo>
                    <a:lnTo>
                      <a:pt x="0" y="0"/>
                    </a:lnTo>
                    <a:lnTo>
                      <a:pt x="0" y="0"/>
                    </a:lnTo>
                    <a:lnTo>
                      <a:pt x="0" y="0"/>
                    </a:lnTo>
                    <a:lnTo>
                      <a:pt x="1" y="2"/>
                    </a:lnTo>
                    <a:lnTo>
                      <a:pt x="2" y="2"/>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3" name="Freeform 596"/>
              <p:cNvSpPr>
                <a:spLocks/>
              </p:cNvSpPr>
              <p:nvPr/>
            </p:nvSpPr>
            <p:spPr bwMode="auto">
              <a:xfrm>
                <a:off x="5096" y="3438"/>
                <a:ext cx="33" cy="30"/>
              </a:xfrm>
              <a:custGeom>
                <a:avLst/>
                <a:gdLst/>
                <a:ahLst/>
                <a:cxnLst>
                  <a:cxn ang="0">
                    <a:pos x="1" y="21"/>
                  </a:cxn>
                  <a:cxn ang="0">
                    <a:pos x="0" y="24"/>
                  </a:cxn>
                  <a:cxn ang="0">
                    <a:pos x="1" y="29"/>
                  </a:cxn>
                  <a:cxn ang="0">
                    <a:pos x="2" y="30"/>
                  </a:cxn>
                  <a:cxn ang="0">
                    <a:pos x="3" y="29"/>
                  </a:cxn>
                  <a:cxn ang="0">
                    <a:pos x="7" y="28"/>
                  </a:cxn>
                  <a:cxn ang="0">
                    <a:pos x="6" y="26"/>
                  </a:cxn>
                  <a:cxn ang="0">
                    <a:pos x="3" y="23"/>
                  </a:cxn>
                  <a:cxn ang="0">
                    <a:pos x="5" y="22"/>
                  </a:cxn>
                  <a:cxn ang="0">
                    <a:pos x="7" y="23"/>
                  </a:cxn>
                  <a:cxn ang="0">
                    <a:pos x="10" y="22"/>
                  </a:cxn>
                  <a:cxn ang="0">
                    <a:pos x="18" y="26"/>
                  </a:cxn>
                  <a:cxn ang="0">
                    <a:pos x="20" y="24"/>
                  </a:cxn>
                  <a:cxn ang="0">
                    <a:pos x="24" y="19"/>
                  </a:cxn>
                  <a:cxn ang="0">
                    <a:pos x="27" y="19"/>
                  </a:cxn>
                  <a:cxn ang="0">
                    <a:pos x="29" y="18"/>
                  </a:cxn>
                  <a:cxn ang="0">
                    <a:pos x="32" y="16"/>
                  </a:cxn>
                  <a:cxn ang="0">
                    <a:pos x="32" y="16"/>
                  </a:cxn>
                  <a:cxn ang="0">
                    <a:pos x="30" y="15"/>
                  </a:cxn>
                  <a:cxn ang="0">
                    <a:pos x="29" y="12"/>
                  </a:cxn>
                  <a:cxn ang="0">
                    <a:pos x="30" y="9"/>
                  </a:cxn>
                  <a:cxn ang="0">
                    <a:pos x="27" y="11"/>
                  </a:cxn>
                  <a:cxn ang="0">
                    <a:pos x="25" y="11"/>
                  </a:cxn>
                  <a:cxn ang="0">
                    <a:pos x="22" y="10"/>
                  </a:cxn>
                  <a:cxn ang="0">
                    <a:pos x="12" y="1"/>
                  </a:cxn>
                  <a:cxn ang="0">
                    <a:pos x="11" y="0"/>
                  </a:cxn>
                  <a:cxn ang="0">
                    <a:pos x="10" y="1"/>
                  </a:cxn>
                  <a:cxn ang="0">
                    <a:pos x="11" y="5"/>
                  </a:cxn>
                  <a:cxn ang="0">
                    <a:pos x="8" y="13"/>
                  </a:cxn>
                  <a:cxn ang="0">
                    <a:pos x="8" y="17"/>
                  </a:cxn>
                  <a:cxn ang="0">
                    <a:pos x="3" y="16"/>
                  </a:cxn>
                  <a:cxn ang="0">
                    <a:pos x="3" y="18"/>
                  </a:cxn>
                  <a:cxn ang="0">
                    <a:pos x="2" y="20"/>
                  </a:cxn>
                </a:cxnLst>
                <a:rect l="0" t="0" r="r" b="b"/>
                <a:pathLst>
                  <a:path w="33" h="30">
                    <a:moveTo>
                      <a:pt x="2" y="20"/>
                    </a:moveTo>
                    <a:lnTo>
                      <a:pt x="1" y="21"/>
                    </a:lnTo>
                    <a:lnTo>
                      <a:pt x="0" y="22"/>
                    </a:lnTo>
                    <a:lnTo>
                      <a:pt x="0" y="24"/>
                    </a:lnTo>
                    <a:lnTo>
                      <a:pt x="2" y="26"/>
                    </a:lnTo>
                    <a:lnTo>
                      <a:pt x="1" y="29"/>
                    </a:lnTo>
                    <a:lnTo>
                      <a:pt x="1" y="30"/>
                    </a:lnTo>
                    <a:lnTo>
                      <a:pt x="2" y="30"/>
                    </a:lnTo>
                    <a:lnTo>
                      <a:pt x="3" y="29"/>
                    </a:lnTo>
                    <a:lnTo>
                      <a:pt x="3" y="29"/>
                    </a:lnTo>
                    <a:lnTo>
                      <a:pt x="5" y="28"/>
                    </a:lnTo>
                    <a:lnTo>
                      <a:pt x="7" y="28"/>
                    </a:lnTo>
                    <a:lnTo>
                      <a:pt x="7" y="27"/>
                    </a:lnTo>
                    <a:lnTo>
                      <a:pt x="6" y="26"/>
                    </a:lnTo>
                    <a:lnTo>
                      <a:pt x="3" y="25"/>
                    </a:lnTo>
                    <a:lnTo>
                      <a:pt x="3" y="23"/>
                    </a:lnTo>
                    <a:lnTo>
                      <a:pt x="3" y="22"/>
                    </a:lnTo>
                    <a:lnTo>
                      <a:pt x="5" y="22"/>
                    </a:lnTo>
                    <a:lnTo>
                      <a:pt x="7" y="23"/>
                    </a:lnTo>
                    <a:lnTo>
                      <a:pt x="7" y="23"/>
                    </a:lnTo>
                    <a:lnTo>
                      <a:pt x="8" y="22"/>
                    </a:lnTo>
                    <a:lnTo>
                      <a:pt x="10" y="22"/>
                    </a:lnTo>
                    <a:lnTo>
                      <a:pt x="11" y="22"/>
                    </a:lnTo>
                    <a:lnTo>
                      <a:pt x="18" y="26"/>
                    </a:lnTo>
                    <a:lnTo>
                      <a:pt x="19" y="26"/>
                    </a:lnTo>
                    <a:lnTo>
                      <a:pt x="20" y="24"/>
                    </a:lnTo>
                    <a:lnTo>
                      <a:pt x="22" y="20"/>
                    </a:lnTo>
                    <a:lnTo>
                      <a:pt x="24" y="19"/>
                    </a:lnTo>
                    <a:lnTo>
                      <a:pt x="25" y="18"/>
                    </a:lnTo>
                    <a:lnTo>
                      <a:pt x="27" y="19"/>
                    </a:lnTo>
                    <a:lnTo>
                      <a:pt x="28" y="18"/>
                    </a:lnTo>
                    <a:lnTo>
                      <a:pt x="29" y="18"/>
                    </a:lnTo>
                    <a:lnTo>
                      <a:pt x="29" y="18"/>
                    </a:lnTo>
                    <a:lnTo>
                      <a:pt x="32" y="16"/>
                    </a:lnTo>
                    <a:lnTo>
                      <a:pt x="33" y="15"/>
                    </a:lnTo>
                    <a:lnTo>
                      <a:pt x="32" y="16"/>
                    </a:lnTo>
                    <a:lnTo>
                      <a:pt x="30" y="16"/>
                    </a:lnTo>
                    <a:lnTo>
                      <a:pt x="30" y="15"/>
                    </a:lnTo>
                    <a:lnTo>
                      <a:pt x="29" y="14"/>
                    </a:lnTo>
                    <a:lnTo>
                      <a:pt x="29" y="12"/>
                    </a:lnTo>
                    <a:lnTo>
                      <a:pt x="30" y="9"/>
                    </a:lnTo>
                    <a:lnTo>
                      <a:pt x="30" y="9"/>
                    </a:lnTo>
                    <a:lnTo>
                      <a:pt x="29" y="11"/>
                    </a:lnTo>
                    <a:lnTo>
                      <a:pt x="27" y="11"/>
                    </a:lnTo>
                    <a:lnTo>
                      <a:pt x="26" y="11"/>
                    </a:lnTo>
                    <a:lnTo>
                      <a:pt x="25" y="11"/>
                    </a:lnTo>
                    <a:lnTo>
                      <a:pt x="25" y="11"/>
                    </a:lnTo>
                    <a:lnTo>
                      <a:pt x="22" y="10"/>
                    </a:lnTo>
                    <a:lnTo>
                      <a:pt x="18" y="7"/>
                    </a:lnTo>
                    <a:lnTo>
                      <a:pt x="12" y="1"/>
                    </a:lnTo>
                    <a:lnTo>
                      <a:pt x="12" y="0"/>
                    </a:lnTo>
                    <a:lnTo>
                      <a:pt x="11" y="0"/>
                    </a:lnTo>
                    <a:lnTo>
                      <a:pt x="11" y="0"/>
                    </a:lnTo>
                    <a:lnTo>
                      <a:pt x="10" y="1"/>
                    </a:lnTo>
                    <a:lnTo>
                      <a:pt x="10" y="2"/>
                    </a:lnTo>
                    <a:lnTo>
                      <a:pt x="11" y="5"/>
                    </a:lnTo>
                    <a:lnTo>
                      <a:pt x="9" y="12"/>
                    </a:lnTo>
                    <a:lnTo>
                      <a:pt x="8" y="13"/>
                    </a:lnTo>
                    <a:lnTo>
                      <a:pt x="9" y="15"/>
                    </a:lnTo>
                    <a:lnTo>
                      <a:pt x="8" y="17"/>
                    </a:lnTo>
                    <a:lnTo>
                      <a:pt x="6" y="17"/>
                    </a:lnTo>
                    <a:lnTo>
                      <a:pt x="3" y="16"/>
                    </a:lnTo>
                    <a:lnTo>
                      <a:pt x="3" y="17"/>
                    </a:lnTo>
                    <a:lnTo>
                      <a:pt x="3" y="18"/>
                    </a:lnTo>
                    <a:lnTo>
                      <a:pt x="3" y="19"/>
                    </a:lnTo>
                    <a:lnTo>
                      <a:pt x="2" y="2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4" name="Freeform 597"/>
              <p:cNvSpPr>
                <a:spLocks/>
              </p:cNvSpPr>
              <p:nvPr/>
            </p:nvSpPr>
            <p:spPr bwMode="auto">
              <a:xfrm>
                <a:off x="3669" y="3519"/>
                <a:ext cx="1" cy="1"/>
              </a:xfrm>
              <a:custGeom>
                <a:avLst/>
                <a:gdLst/>
                <a:ahLst/>
                <a:cxnLst>
                  <a:cxn ang="0">
                    <a:pos x="0" y="0"/>
                  </a:cxn>
                  <a:cxn ang="0">
                    <a:pos x="0" y="1"/>
                  </a:cxn>
                  <a:cxn ang="0">
                    <a:pos x="0" y="1"/>
                  </a:cxn>
                  <a:cxn ang="0">
                    <a:pos x="0" y="1"/>
                  </a:cxn>
                  <a:cxn ang="0">
                    <a:pos x="0" y="1"/>
                  </a:cxn>
                  <a:cxn ang="0">
                    <a:pos x="0" y="1"/>
                  </a:cxn>
                  <a:cxn ang="0">
                    <a:pos x="0" y="1"/>
                  </a:cxn>
                  <a:cxn ang="0">
                    <a:pos x="0" y="0"/>
                  </a:cxn>
                </a:cxnLst>
                <a:rect l="0" t="0" r="r" b="b"/>
                <a:pathLst>
                  <a:path h="1">
                    <a:moveTo>
                      <a:pt x="0" y="0"/>
                    </a:moveTo>
                    <a:lnTo>
                      <a:pt x="0" y="1"/>
                    </a:lnTo>
                    <a:lnTo>
                      <a:pt x="0" y="1"/>
                    </a:lnTo>
                    <a:lnTo>
                      <a:pt x="0" y="1"/>
                    </a:lnTo>
                    <a:lnTo>
                      <a:pt x="0" y="1"/>
                    </a:lnTo>
                    <a:lnTo>
                      <a:pt x="0" y="1"/>
                    </a:lnTo>
                    <a:lnTo>
                      <a:pt x="0"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5" name="Freeform 598"/>
              <p:cNvSpPr>
                <a:spLocks/>
              </p:cNvSpPr>
              <p:nvPr/>
            </p:nvSpPr>
            <p:spPr bwMode="auto">
              <a:xfrm>
                <a:off x="3457" y="3342"/>
                <a:ext cx="1" cy="3"/>
              </a:xfrm>
              <a:custGeom>
                <a:avLst/>
                <a:gdLst/>
                <a:ahLst/>
                <a:cxnLst>
                  <a:cxn ang="0">
                    <a:pos x="1" y="0"/>
                  </a:cxn>
                  <a:cxn ang="0">
                    <a:pos x="0" y="0"/>
                  </a:cxn>
                  <a:cxn ang="0">
                    <a:pos x="0" y="1"/>
                  </a:cxn>
                  <a:cxn ang="0">
                    <a:pos x="0" y="1"/>
                  </a:cxn>
                  <a:cxn ang="0">
                    <a:pos x="0" y="3"/>
                  </a:cxn>
                  <a:cxn ang="0">
                    <a:pos x="0" y="3"/>
                  </a:cxn>
                  <a:cxn ang="0">
                    <a:pos x="1" y="2"/>
                  </a:cxn>
                  <a:cxn ang="0">
                    <a:pos x="1" y="1"/>
                  </a:cxn>
                  <a:cxn ang="0">
                    <a:pos x="1" y="1"/>
                  </a:cxn>
                  <a:cxn ang="0">
                    <a:pos x="1" y="0"/>
                  </a:cxn>
                </a:cxnLst>
                <a:rect l="0" t="0" r="r" b="b"/>
                <a:pathLst>
                  <a:path w="1" h="3">
                    <a:moveTo>
                      <a:pt x="1" y="0"/>
                    </a:moveTo>
                    <a:lnTo>
                      <a:pt x="0" y="0"/>
                    </a:lnTo>
                    <a:lnTo>
                      <a:pt x="0" y="1"/>
                    </a:lnTo>
                    <a:lnTo>
                      <a:pt x="0" y="1"/>
                    </a:lnTo>
                    <a:lnTo>
                      <a:pt x="0" y="3"/>
                    </a:lnTo>
                    <a:lnTo>
                      <a:pt x="0" y="3"/>
                    </a:lnTo>
                    <a:lnTo>
                      <a:pt x="1" y="2"/>
                    </a:lnTo>
                    <a:lnTo>
                      <a:pt x="1" y="1"/>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6" name="Freeform 599"/>
              <p:cNvSpPr>
                <a:spLocks/>
              </p:cNvSpPr>
              <p:nvPr/>
            </p:nvSpPr>
            <p:spPr bwMode="auto">
              <a:xfrm>
                <a:off x="3459" y="3598"/>
                <a:ext cx="3" cy="1"/>
              </a:xfrm>
              <a:custGeom>
                <a:avLst/>
                <a:gdLst/>
                <a:ahLst/>
                <a:cxnLst>
                  <a:cxn ang="0">
                    <a:pos x="0" y="0"/>
                  </a:cxn>
                  <a:cxn ang="0">
                    <a:pos x="0" y="0"/>
                  </a:cxn>
                  <a:cxn ang="0">
                    <a:pos x="0" y="0"/>
                  </a:cxn>
                  <a:cxn ang="0">
                    <a:pos x="0" y="0"/>
                  </a:cxn>
                  <a:cxn ang="0">
                    <a:pos x="0" y="0"/>
                  </a:cxn>
                  <a:cxn ang="0">
                    <a:pos x="1" y="1"/>
                  </a:cxn>
                  <a:cxn ang="0">
                    <a:pos x="3" y="1"/>
                  </a:cxn>
                  <a:cxn ang="0">
                    <a:pos x="3" y="1"/>
                  </a:cxn>
                  <a:cxn ang="0">
                    <a:pos x="1" y="0"/>
                  </a:cxn>
                  <a:cxn ang="0">
                    <a:pos x="0" y="0"/>
                  </a:cxn>
                </a:cxnLst>
                <a:rect l="0" t="0" r="r" b="b"/>
                <a:pathLst>
                  <a:path w="3" h="1">
                    <a:moveTo>
                      <a:pt x="0" y="0"/>
                    </a:moveTo>
                    <a:lnTo>
                      <a:pt x="0" y="0"/>
                    </a:lnTo>
                    <a:lnTo>
                      <a:pt x="0" y="0"/>
                    </a:lnTo>
                    <a:lnTo>
                      <a:pt x="0" y="0"/>
                    </a:lnTo>
                    <a:lnTo>
                      <a:pt x="0" y="0"/>
                    </a:lnTo>
                    <a:lnTo>
                      <a:pt x="1" y="1"/>
                    </a:lnTo>
                    <a:lnTo>
                      <a:pt x="3" y="1"/>
                    </a:lnTo>
                    <a:lnTo>
                      <a:pt x="3"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7" name="Freeform 600"/>
              <p:cNvSpPr>
                <a:spLocks/>
              </p:cNvSpPr>
              <p:nvPr/>
            </p:nvSpPr>
            <p:spPr bwMode="auto">
              <a:xfrm>
                <a:off x="3466" y="3602"/>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8" name="Freeform 601"/>
              <p:cNvSpPr>
                <a:spLocks/>
              </p:cNvSpPr>
              <p:nvPr/>
            </p:nvSpPr>
            <p:spPr bwMode="auto">
              <a:xfrm>
                <a:off x="3464" y="3600"/>
                <a:ext cx="3" cy="1"/>
              </a:xfrm>
              <a:custGeom>
                <a:avLst/>
                <a:gdLst/>
                <a:ahLst/>
                <a:cxnLst>
                  <a:cxn ang="0">
                    <a:pos x="0" y="0"/>
                  </a:cxn>
                  <a:cxn ang="0">
                    <a:pos x="0" y="0"/>
                  </a:cxn>
                  <a:cxn ang="0">
                    <a:pos x="0" y="0"/>
                  </a:cxn>
                  <a:cxn ang="0">
                    <a:pos x="0" y="0"/>
                  </a:cxn>
                  <a:cxn ang="0">
                    <a:pos x="0" y="0"/>
                  </a:cxn>
                  <a:cxn ang="0">
                    <a:pos x="0" y="1"/>
                  </a:cxn>
                  <a:cxn ang="0">
                    <a:pos x="1" y="0"/>
                  </a:cxn>
                  <a:cxn ang="0">
                    <a:pos x="2" y="1"/>
                  </a:cxn>
                  <a:cxn ang="0">
                    <a:pos x="3" y="1"/>
                  </a:cxn>
                  <a:cxn ang="0">
                    <a:pos x="3" y="0"/>
                  </a:cxn>
                  <a:cxn ang="0">
                    <a:pos x="3" y="0"/>
                  </a:cxn>
                  <a:cxn ang="0">
                    <a:pos x="0" y="0"/>
                  </a:cxn>
                </a:cxnLst>
                <a:rect l="0" t="0" r="r" b="b"/>
                <a:pathLst>
                  <a:path w="3" h="1">
                    <a:moveTo>
                      <a:pt x="0" y="0"/>
                    </a:moveTo>
                    <a:lnTo>
                      <a:pt x="0" y="0"/>
                    </a:lnTo>
                    <a:lnTo>
                      <a:pt x="0" y="0"/>
                    </a:lnTo>
                    <a:lnTo>
                      <a:pt x="0" y="0"/>
                    </a:lnTo>
                    <a:lnTo>
                      <a:pt x="0" y="0"/>
                    </a:lnTo>
                    <a:lnTo>
                      <a:pt x="0" y="1"/>
                    </a:lnTo>
                    <a:lnTo>
                      <a:pt x="1" y="0"/>
                    </a:lnTo>
                    <a:lnTo>
                      <a:pt x="2" y="1"/>
                    </a:lnTo>
                    <a:lnTo>
                      <a:pt x="3" y="1"/>
                    </a:lnTo>
                    <a:lnTo>
                      <a:pt x="3" y="0"/>
                    </a:lnTo>
                    <a:lnTo>
                      <a:pt x="3"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89" name="Freeform 602"/>
              <p:cNvSpPr>
                <a:spLocks/>
              </p:cNvSpPr>
              <p:nvPr/>
            </p:nvSpPr>
            <p:spPr bwMode="auto">
              <a:xfrm>
                <a:off x="3593" y="3342"/>
                <a:ext cx="10" cy="16"/>
              </a:xfrm>
              <a:custGeom>
                <a:avLst/>
                <a:gdLst/>
                <a:ahLst/>
                <a:cxnLst>
                  <a:cxn ang="0">
                    <a:pos x="4" y="7"/>
                  </a:cxn>
                  <a:cxn ang="0">
                    <a:pos x="4" y="8"/>
                  </a:cxn>
                  <a:cxn ang="0">
                    <a:pos x="4" y="9"/>
                  </a:cxn>
                  <a:cxn ang="0">
                    <a:pos x="5" y="11"/>
                  </a:cxn>
                  <a:cxn ang="0">
                    <a:pos x="7" y="11"/>
                  </a:cxn>
                  <a:cxn ang="0">
                    <a:pos x="7" y="13"/>
                  </a:cxn>
                  <a:cxn ang="0">
                    <a:pos x="8" y="13"/>
                  </a:cxn>
                  <a:cxn ang="0">
                    <a:pos x="10" y="16"/>
                  </a:cxn>
                  <a:cxn ang="0">
                    <a:pos x="10" y="14"/>
                  </a:cxn>
                  <a:cxn ang="0">
                    <a:pos x="10" y="13"/>
                  </a:cxn>
                  <a:cxn ang="0">
                    <a:pos x="9" y="13"/>
                  </a:cxn>
                  <a:cxn ang="0">
                    <a:pos x="10" y="12"/>
                  </a:cxn>
                  <a:cxn ang="0">
                    <a:pos x="10" y="11"/>
                  </a:cxn>
                  <a:cxn ang="0">
                    <a:pos x="9" y="10"/>
                  </a:cxn>
                  <a:cxn ang="0">
                    <a:pos x="9" y="10"/>
                  </a:cxn>
                  <a:cxn ang="0">
                    <a:pos x="8" y="9"/>
                  </a:cxn>
                  <a:cxn ang="0">
                    <a:pos x="7" y="9"/>
                  </a:cxn>
                  <a:cxn ang="0">
                    <a:pos x="7" y="7"/>
                  </a:cxn>
                  <a:cxn ang="0">
                    <a:pos x="7" y="6"/>
                  </a:cxn>
                  <a:cxn ang="0">
                    <a:pos x="7" y="6"/>
                  </a:cxn>
                  <a:cxn ang="0">
                    <a:pos x="7" y="6"/>
                  </a:cxn>
                  <a:cxn ang="0">
                    <a:pos x="7" y="5"/>
                  </a:cxn>
                  <a:cxn ang="0">
                    <a:pos x="6" y="3"/>
                  </a:cxn>
                  <a:cxn ang="0">
                    <a:pos x="4" y="3"/>
                  </a:cxn>
                  <a:cxn ang="0">
                    <a:pos x="4" y="2"/>
                  </a:cxn>
                  <a:cxn ang="0">
                    <a:pos x="4" y="0"/>
                  </a:cxn>
                  <a:cxn ang="0">
                    <a:pos x="2" y="1"/>
                  </a:cxn>
                  <a:cxn ang="0">
                    <a:pos x="1" y="0"/>
                  </a:cxn>
                  <a:cxn ang="0">
                    <a:pos x="1" y="1"/>
                  </a:cxn>
                  <a:cxn ang="0">
                    <a:pos x="0" y="3"/>
                  </a:cxn>
                  <a:cxn ang="0">
                    <a:pos x="1" y="4"/>
                  </a:cxn>
                  <a:cxn ang="0">
                    <a:pos x="3" y="3"/>
                  </a:cxn>
                  <a:cxn ang="0">
                    <a:pos x="3" y="2"/>
                  </a:cxn>
                  <a:cxn ang="0">
                    <a:pos x="3" y="6"/>
                  </a:cxn>
                  <a:cxn ang="0">
                    <a:pos x="3" y="7"/>
                  </a:cxn>
                  <a:cxn ang="0">
                    <a:pos x="4" y="7"/>
                  </a:cxn>
                </a:cxnLst>
                <a:rect l="0" t="0" r="r" b="b"/>
                <a:pathLst>
                  <a:path w="10" h="16">
                    <a:moveTo>
                      <a:pt x="4" y="7"/>
                    </a:moveTo>
                    <a:lnTo>
                      <a:pt x="4" y="7"/>
                    </a:lnTo>
                    <a:lnTo>
                      <a:pt x="5" y="8"/>
                    </a:lnTo>
                    <a:lnTo>
                      <a:pt x="4" y="8"/>
                    </a:lnTo>
                    <a:lnTo>
                      <a:pt x="4" y="9"/>
                    </a:lnTo>
                    <a:lnTo>
                      <a:pt x="4" y="9"/>
                    </a:lnTo>
                    <a:lnTo>
                      <a:pt x="4" y="10"/>
                    </a:lnTo>
                    <a:lnTo>
                      <a:pt x="5" y="11"/>
                    </a:lnTo>
                    <a:lnTo>
                      <a:pt x="5" y="10"/>
                    </a:lnTo>
                    <a:lnTo>
                      <a:pt x="7" y="11"/>
                    </a:lnTo>
                    <a:lnTo>
                      <a:pt x="7" y="12"/>
                    </a:lnTo>
                    <a:lnTo>
                      <a:pt x="7" y="13"/>
                    </a:lnTo>
                    <a:lnTo>
                      <a:pt x="7" y="13"/>
                    </a:lnTo>
                    <a:lnTo>
                      <a:pt x="8" y="13"/>
                    </a:lnTo>
                    <a:lnTo>
                      <a:pt x="8" y="16"/>
                    </a:lnTo>
                    <a:lnTo>
                      <a:pt x="10" y="16"/>
                    </a:lnTo>
                    <a:lnTo>
                      <a:pt x="10" y="16"/>
                    </a:lnTo>
                    <a:lnTo>
                      <a:pt x="10" y="14"/>
                    </a:lnTo>
                    <a:lnTo>
                      <a:pt x="10" y="14"/>
                    </a:lnTo>
                    <a:lnTo>
                      <a:pt x="10" y="13"/>
                    </a:lnTo>
                    <a:lnTo>
                      <a:pt x="10" y="13"/>
                    </a:lnTo>
                    <a:lnTo>
                      <a:pt x="9" y="13"/>
                    </a:lnTo>
                    <a:lnTo>
                      <a:pt x="10" y="12"/>
                    </a:lnTo>
                    <a:lnTo>
                      <a:pt x="10" y="12"/>
                    </a:lnTo>
                    <a:lnTo>
                      <a:pt x="10" y="11"/>
                    </a:lnTo>
                    <a:lnTo>
                      <a:pt x="10" y="11"/>
                    </a:lnTo>
                    <a:lnTo>
                      <a:pt x="9" y="11"/>
                    </a:lnTo>
                    <a:lnTo>
                      <a:pt x="9" y="10"/>
                    </a:lnTo>
                    <a:lnTo>
                      <a:pt x="9" y="10"/>
                    </a:lnTo>
                    <a:lnTo>
                      <a:pt x="9" y="10"/>
                    </a:lnTo>
                    <a:lnTo>
                      <a:pt x="8" y="9"/>
                    </a:lnTo>
                    <a:lnTo>
                      <a:pt x="8" y="9"/>
                    </a:lnTo>
                    <a:lnTo>
                      <a:pt x="7" y="9"/>
                    </a:lnTo>
                    <a:lnTo>
                      <a:pt x="7" y="9"/>
                    </a:lnTo>
                    <a:lnTo>
                      <a:pt x="7" y="8"/>
                    </a:lnTo>
                    <a:lnTo>
                      <a:pt x="7" y="7"/>
                    </a:lnTo>
                    <a:lnTo>
                      <a:pt x="9" y="9"/>
                    </a:lnTo>
                    <a:lnTo>
                      <a:pt x="7" y="6"/>
                    </a:lnTo>
                    <a:lnTo>
                      <a:pt x="7" y="7"/>
                    </a:lnTo>
                    <a:lnTo>
                      <a:pt x="7" y="6"/>
                    </a:lnTo>
                    <a:lnTo>
                      <a:pt x="7" y="6"/>
                    </a:lnTo>
                    <a:lnTo>
                      <a:pt x="7" y="6"/>
                    </a:lnTo>
                    <a:lnTo>
                      <a:pt x="7" y="5"/>
                    </a:lnTo>
                    <a:lnTo>
                      <a:pt x="7" y="5"/>
                    </a:lnTo>
                    <a:lnTo>
                      <a:pt x="6" y="4"/>
                    </a:lnTo>
                    <a:lnTo>
                      <a:pt x="6" y="3"/>
                    </a:lnTo>
                    <a:lnTo>
                      <a:pt x="5" y="3"/>
                    </a:lnTo>
                    <a:lnTo>
                      <a:pt x="4" y="3"/>
                    </a:lnTo>
                    <a:lnTo>
                      <a:pt x="4" y="2"/>
                    </a:lnTo>
                    <a:lnTo>
                      <a:pt x="4" y="2"/>
                    </a:lnTo>
                    <a:lnTo>
                      <a:pt x="4" y="1"/>
                    </a:lnTo>
                    <a:lnTo>
                      <a:pt x="4" y="0"/>
                    </a:lnTo>
                    <a:lnTo>
                      <a:pt x="3" y="0"/>
                    </a:lnTo>
                    <a:lnTo>
                      <a:pt x="2" y="1"/>
                    </a:lnTo>
                    <a:lnTo>
                      <a:pt x="2" y="0"/>
                    </a:lnTo>
                    <a:lnTo>
                      <a:pt x="1" y="0"/>
                    </a:lnTo>
                    <a:lnTo>
                      <a:pt x="1" y="0"/>
                    </a:lnTo>
                    <a:lnTo>
                      <a:pt x="1" y="1"/>
                    </a:lnTo>
                    <a:lnTo>
                      <a:pt x="2" y="2"/>
                    </a:lnTo>
                    <a:lnTo>
                      <a:pt x="0" y="3"/>
                    </a:lnTo>
                    <a:lnTo>
                      <a:pt x="0" y="4"/>
                    </a:lnTo>
                    <a:lnTo>
                      <a:pt x="1" y="4"/>
                    </a:lnTo>
                    <a:lnTo>
                      <a:pt x="2" y="3"/>
                    </a:lnTo>
                    <a:lnTo>
                      <a:pt x="3" y="3"/>
                    </a:lnTo>
                    <a:lnTo>
                      <a:pt x="3" y="2"/>
                    </a:lnTo>
                    <a:lnTo>
                      <a:pt x="3" y="2"/>
                    </a:lnTo>
                    <a:lnTo>
                      <a:pt x="4" y="5"/>
                    </a:lnTo>
                    <a:lnTo>
                      <a:pt x="3" y="6"/>
                    </a:lnTo>
                    <a:lnTo>
                      <a:pt x="2" y="7"/>
                    </a:lnTo>
                    <a:lnTo>
                      <a:pt x="3" y="7"/>
                    </a:lnTo>
                    <a:lnTo>
                      <a:pt x="4" y="7"/>
                    </a:lnTo>
                    <a:lnTo>
                      <a:pt x="4" y="7"/>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0" name="Rectangle 603"/>
              <p:cNvSpPr>
                <a:spLocks noChangeArrowheads="1"/>
              </p:cNvSpPr>
              <p:nvPr/>
            </p:nvSpPr>
            <p:spPr bwMode="auto">
              <a:xfrm>
                <a:off x="3444" y="3351"/>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991" name="Freeform 604"/>
              <p:cNvSpPr>
                <a:spLocks/>
              </p:cNvSpPr>
              <p:nvPr/>
            </p:nvSpPr>
            <p:spPr bwMode="auto">
              <a:xfrm>
                <a:off x="3467" y="3601"/>
                <a:ext cx="4" cy="3"/>
              </a:xfrm>
              <a:custGeom>
                <a:avLst/>
                <a:gdLst/>
                <a:ahLst/>
                <a:cxnLst>
                  <a:cxn ang="0">
                    <a:pos x="2" y="1"/>
                  </a:cxn>
                  <a:cxn ang="0">
                    <a:pos x="2" y="1"/>
                  </a:cxn>
                  <a:cxn ang="0">
                    <a:pos x="1" y="0"/>
                  </a:cxn>
                  <a:cxn ang="0">
                    <a:pos x="1" y="0"/>
                  </a:cxn>
                  <a:cxn ang="0">
                    <a:pos x="0" y="1"/>
                  </a:cxn>
                  <a:cxn ang="0">
                    <a:pos x="1" y="1"/>
                  </a:cxn>
                  <a:cxn ang="0">
                    <a:pos x="2" y="1"/>
                  </a:cxn>
                  <a:cxn ang="0">
                    <a:pos x="3" y="2"/>
                  </a:cxn>
                  <a:cxn ang="0">
                    <a:pos x="3" y="3"/>
                  </a:cxn>
                  <a:cxn ang="0">
                    <a:pos x="3" y="3"/>
                  </a:cxn>
                  <a:cxn ang="0">
                    <a:pos x="4" y="2"/>
                  </a:cxn>
                  <a:cxn ang="0">
                    <a:pos x="4" y="1"/>
                  </a:cxn>
                  <a:cxn ang="0">
                    <a:pos x="3" y="1"/>
                  </a:cxn>
                  <a:cxn ang="0">
                    <a:pos x="2" y="1"/>
                  </a:cxn>
                </a:cxnLst>
                <a:rect l="0" t="0" r="r" b="b"/>
                <a:pathLst>
                  <a:path w="4" h="3">
                    <a:moveTo>
                      <a:pt x="2" y="1"/>
                    </a:moveTo>
                    <a:lnTo>
                      <a:pt x="2" y="1"/>
                    </a:lnTo>
                    <a:lnTo>
                      <a:pt x="1" y="0"/>
                    </a:lnTo>
                    <a:lnTo>
                      <a:pt x="1" y="0"/>
                    </a:lnTo>
                    <a:lnTo>
                      <a:pt x="0" y="1"/>
                    </a:lnTo>
                    <a:lnTo>
                      <a:pt x="1" y="1"/>
                    </a:lnTo>
                    <a:lnTo>
                      <a:pt x="2" y="1"/>
                    </a:lnTo>
                    <a:lnTo>
                      <a:pt x="3" y="2"/>
                    </a:lnTo>
                    <a:lnTo>
                      <a:pt x="3" y="3"/>
                    </a:lnTo>
                    <a:lnTo>
                      <a:pt x="3" y="3"/>
                    </a:lnTo>
                    <a:lnTo>
                      <a:pt x="4" y="2"/>
                    </a:lnTo>
                    <a:lnTo>
                      <a:pt x="4" y="1"/>
                    </a:lnTo>
                    <a:lnTo>
                      <a:pt x="3" y="1"/>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2" name="Freeform 605"/>
              <p:cNvSpPr>
                <a:spLocks/>
              </p:cNvSpPr>
              <p:nvPr/>
            </p:nvSpPr>
            <p:spPr bwMode="auto">
              <a:xfrm>
                <a:off x="3433" y="3360"/>
                <a:ext cx="1" cy="1"/>
              </a:xfrm>
              <a:custGeom>
                <a:avLst/>
                <a:gdLst/>
                <a:ahLst/>
                <a:cxnLst>
                  <a:cxn ang="0">
                    <a:pos x="0" y="0"/>
                  </a:cxn>
                  <a:cxn ang="0">
                    <a:pos x="0" y="0"/>
                  </a:cxn>
                  <a:cxn ang="0">
                    <a:pos x="0" y="1"/>
                  </a:cxn>
                  <a:cxn ang="0">
                    <a:pos x="1" y="1"/>
                  </a:cxn>
                  <a:cxn ang="0">
                    <a:pos x="1" y="1"/>
                  </a:cxn>
                  <a:cxn ang="0">
                    <a:pos x="1" y="0"/>
                  </a:cxn>
                  <a:cxn ang="0">
                    <a:pos x="0" y="0"/>
                  </a:cxn>
                </a:cxnLst>
                <a:rect l="0" t="0" r="r" b="b"/>
                <a:pathLst>
                  <a:path w="1" h="1">
                    <a:moveTo>
                      <a:pt x="0" y="0"/>
                    </a:moveTo>
                    <a:lnTo>
                      <a:pt x="0" y="0"/>
                    </a:lnTo>
                    <a:lnTo>
                      <a:pt x="0" y="1"/>
                    </a:lnTo>
                    <a:lnTo>
                      <a:pt x="1" y="1"/>
                    </a:lnTo>
                    <a:lnTo>
                      <a:pt x="1" y="1"/>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3" name="Freeform 606"/>
              <p:cNvSpPr>
                <a:spLocks/>
              </p:cNvSpPr>
              <p:nvPr/>
            </p:nvSpPr>
            <p:spPr bwMode="auto">
              <a:xfrm>
                <a:off x="3444" y="3351"/>
                <a:ext cx="2" cy="2"/>
              </a:xfrm>
              <a:custGeom>
                <a:avLst/>
                <a:gdLst/>
                <a:ahLst/>
                <a:cxnLst>
                  <a:cxn ang="0">
                    <a:pos x="1" y="0"/>
                  </a:cxn>
                  <a:cxn ang="0">
                    <a:pos x="1" y="0"/>
                  </a:cxn>
                  <a:cxn ang="0">
                    <a:pos x="1" y="0"/>
                  </a:cxn>
                  <a:cxn ang="0">
                    <a:pos x="1" y="0"/>
                  </a:cxn>
                  <a:cxn ang="0">
                    <a:pos x="1" y="0"/>
                  </a:cxn>
                  <a:cxn ang="0">
                    <a:pos x="0" y="1"/>
                  </a:cxn>
                  <a:cxn ang="0">
                    <a:pos x="0" y="0"/>
                  </a:cxn>
                  <a:cxn ang="0">
                    <a:pos x="0" y="0"/>
                  </a:cxn>
                  <a:cxn ang="0">
                    <a:pos x="0" y="0"/>
                  </a:cxn>
                  <a:cxn ang="0">
                    <a:pos x="0" y="2"/>
                  </a:cxn>
                  <a:cxn ang="0">
                    <a:pos x="1" y="2"/>
                  </a:cxn>
                  <a:cxn ang="0">
                    <a:pos x="1" y="2"/>
                  </a:cxn>
                  <a:cxn ang="0">
                    <a:pos x="2" y="2"/>
                  </a:cxn>
                  <a:cxn ang="0">
                    <a:pos x="1" y="1"/>
                  </a:cxn>
                  <a:cxn ang="0">
                    <a:pos x="1" y="0"/>
                  </a:cxn>
                </a:cxnLst>
                <a:rect l="0" t="0" r="r" b="b"/>
                <a:pathLst>
                  <a:path w="2" h="2">
                    <a:moveTo>
                      <a:pt x="1" y="0"/>
                    </a:moveTo>
                    <a:lnTo>
                      <a:pt x="1" y="0"/>
                    </a:lnTo>
                    <a:lnTo>
                      <a:pt x="1" y="0"/>
                    </a:lnTo>
                    <a:lnTo>
                      <a:pt x="1" y="0"/>
                    </a:lnTo>
                    <a:lnTo>
                      <a:pt x="1" y="0"/>
                    </a:lnTo>
                    <a:lnTo>
                      <a:pt x="0" y="1"/>
                    </a:lnTo>
                    <a:lnTo>
                      <a:pt x="0" y="0"/>
                    </a:lnTo>
                    <a:lnTo>
                      <a:pt x="0" y="0"/>
                    </a:lnTo>
                    <a:lnTo>
                      <a:pt x="0" y="0"/>
                    </a:lnTo>
                    <a:lnTo>
                      <a:pt x="0" y="2"/>
                    </a:lnTo>
                    <a:lnTo>
                      <a:pt x="1" y="2"/>
                    </a:lnTo>
                    <a:lnTo>
                      <a:pt x="1" y="2"/>
                    </a:lnTo>
                    <a:lnTo>
                      <a:pt x="2" y="2"/>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4" name="Freeform 607"/>
              <p:cNvSpPr>
                <a:spLocks/>
              </p:cNvSpPr>
              <p:nvPr/>
            </p:nvSpPr>
            <p:spPr bwMode="auto">
              <a:xfrm>
                <a:off x="3451" y="3594"/>
                <a:ext cx="2" cy="2"/>
              </a:xfrm>
              <a:custGeom>
                <a:avLst/>
                <a:gdLst/>
                <a:ahLst/>
                <a:cxnLst>
                  <a:cxn ang="0">
                    <a:pos x="1" y="0"/>
                  </a:cxn>
                  <a:cxn ang="0">
                    <a:pos x="0" y="0"/>
                  </a:cxn>
                  <a:cxn ang="0">
                    <a:pos x="0" y="1"/>
                  </a:cxn>
                  <a:cxn ang="0">
                    <a:pos x="0" y="1"/>
                  </a:cxn>
                  <a:cxn ang="0">
                    <a:pos x="0" y="1"/>
                  </a:cxn>
                  <a:cxn ang="0">
                    <a:pos x="0" y="2"/>
                  </a:cxn>
                  <a:cxn ang="0">
                    <a:pos x="0" y="2"/>
                  </a:cxn>
                  <a:cxn ang="0">
                    <a:pos x="2" y="1"/>
                  </a:cxn>
                  <a:cxn ang="0">
                    <a:pos x="2" y="1"/>
                  </a:cxn>
                  <a:cxn ang="0">
                    <a:pos x="1" y="0"/>
                  </a:cxn>
                  <a:cxn ang="0">
                    <a:pos x="1" y="0"/>
                  </a:cxn>
                </a:cxnLst>
                <a:rect l="0" t="0" r="r" b="b"/>
                <a:pathLst>
                  <a:path w="2" h="2">
                    <a:moveTo>
                      <a:pt x="1" y="0"/>
                    </a:moveTo>
                    <a:lnTo>
                      <a:pt x="0" y="0"/>
                    </a:lnTo>
                    <a:lnTo>
                      <a:pt x="0" y="1"/>
                    </a:lnTo>
                    <a:lnTo>
                      <a:pt x="0" y="1"/>
                    </a:lnTo>
                    <a:lnTo>
                      <a:pt x="0" y="1"/>
                    </a:lnTo>
                    <a:lnTo>
                      <a:pt x="0" y="2"/>
                    </a:lnTo>
                    <a:lnTo>
                      <a:pt x="0" y="2"/>
                    </a:lnTo>
                    <a:lnTo>
                      <a:pt x="2" y="1"/>
                    </a:lnTo>
                    <a:lnTo>
                      <a:pt x="2"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995" name="Rectangle 608"/>
              <p:cNvSpPr>
                <a:spLocks noChangeArrowheads="1"/>
              </p:cNvSpPr>
              <p:nvPr/>
            </p:nvSpPr>
            <p:spPr bwMode="auto">
              <a:xfrm>
                <a:off x="3457" y="3342"/>
                <a:ext cx="1" cy="1"/>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996" name="Freeform 609"/>
              <p:cNvSpPr>
                <a:spLocks/>
              </p:cNvSpPr>
              <p:nvPr/>
            </p:nvSpPr>
            <p:spPr bwMode="auto">
              <a:xfrm>
                <a:off x="3592" y="3334"/>
                <a:ext cx="5" cy="7"/>
              </a:xfrm>
              <a:custGeom>
                <a:avLst/>
                <a:gdLst/>
                <a:ahLst/>
                <a:cxnLst>
                  <a:cxn ang="0">
                    <a:pos x="1" y="2"/>
                  </a:cxn>
                  <a:cxn ang="0">
                    <a:pos x="1" y="2"/>
                  </a:cxn>
                  <a:cxn ang="0">
                    <a:pos x="2" y="7"/>
                  </a:cxn>
                  <a:cxn ang="0">
                    <a:pos x="3" y="6"/>
                  </a:cxn>
                  <a:cxn ang="0">
                    <a:pos x="4" y="6"/>
                  </a:cxn>
                  <a:cxn ang="0">
                    <a:pos x="5" y="6"/>
                  </a:cxn>
                  <a:cxn ang="0">
                    <a:pos x="5" y="6"/>
                  </a:cxn>
                  <a:cxn ang="0">
                    <a:pos x="5" y="6"/>
                  </a:cxn>
                  <a:cxn ang="0">
                    <a:pos x="4" y="4"/>
                  </a:cxn>
                  <a:cxn ang="0">
                    <a:pos x="4" y="3"/>
                  </a:cxn>
                  <a:cxn ang="0">
                    <a:pos x="4" y="3"/>
                  </a:cxn>
                  <a:cxn ang="0">
                    <a:pos x="5" y="3"/>
                  </a:cxn>
                  <a:cxn ang="0">
                    <a:pos x="5" y="5"/>
                  </a:cxn>
                  <a:cxn ang="0">
                    <a:pos x="5" y="5"/>
                  </a:cxn>
                  <a:cxn ang="0">
                    <a:pos x="5" y="2"/>
                  </a:cxn>
                  <a:cxn ang="0">
                    <a:pos x="5" y="2"/>
                  </a:cxn>
                  <a:cxn ang="0">
                    <a:pos x="5" y="2"/>
                  </a:cxn>
                  <a:cxn ang="0">
                    <a:pos x="1" y="0"/>
                  </a:cxn>
                  <a:cxn ang="0">
                    <a:pos x="0" y="1"/>
                  </a:cxn>
                  <a:cxn ang="0">
                    <a:pos x="0" y="1"/>
                  </a:cxn>
                  <a:cxn ang="0">
                    <a:pos x="1" y="2"/>
                  </a:cxn>
                  <a:cxn ang="0">
                    <a:pos x="1" y="2"/>
                  </a:cxn>
                  <a:cxn ang="0">
                    <a:pos x="1" y="2"/>
                  </a:cxn>
                  <a:cxn ang="0">
                    <a:pos x="1" y="2"/>
                  </a:cxn>
                  <a:cxn ang="0">
                    <a:pos x="1" y="2"/>
                  </a:cxn>
                  <a:cxn ang="0">
                    <a:pos x="1" y="2"/>
                  </a:cxn>
                  <a:cxn ang="0">
                    <a:pos x="1" y="2"/>
                  </a:cxn>
                  <a:cxn ang="0">
                    <a:pos x="1" y="2"/>
                  </a:cxn>
                </a:cxnLst>
                <a:rect l="0" t="0" r="r" b="b"/>
                <a:pathLst>
                  <a:path w="5" h="7">
                    <a:moveTo>
                      <a:pt x="1" y="2"/>
                    </a:moveTo>
                    <a:lnTo>
                      <a:pt x="1" y="2"/>
                    </a:lnTo>
                    <a:lnTo>
                      <a:pt x="2" y="7"/>
                    </a:lnTo>
                    <a:lnTo>
                      <a:pt x="3" y="6"/>
                    </a:lnTo>
                    <a:lnTo>
                      <a:pt x="4" y="6"/>
                    </a:lnTo>
                    <a:lnTo>
                      <a:pt x="5" y="6"/>
                    </a:lnTo>
                    <a:lnTo>
                      <a:pt x="5" y="6"/>
                    </a:lnTo>
                    <a:lnTo>
                      <a:pt x="5" y="6"/>
                    </a:lnTo>
                    <a:lnTo>
                      <a:pt x="4" y="4"/>
                    </a:lnTo>
                    <a:lnTo>
                      <a:pt x="4" y="3"/>
                    </a:lnTo>
                    <a:lnTo>
                      <a:pt x="4" y="3"/>
                    </a:lnTo>
                    <a:lnTo>
                      <a:pt x="5" y="3"/>
                    </a:lnTo>
                    <a:lnTo>
                      <a:pt x="5" y="5"/>
                    </a:lnTo>
                    <a:lnTo>
                      <a:pt x="5" y="5"/>
                    </a:lnTo>
                    <a:lnTo>
                      <a:pt x="5" y="2"/>
                    </a:lnTo>
                    <a:lnTo>
                      <a:pt x="5" y="2"/>
                    </a:lnTo>
                    <a:lnTo>
                      <a:pt x="5" y="2"/>
                    </a:lnTo>
                    <a:lnTo>
                      <a:pt x="1" y="0"/>
                    </a:lnTo>
                    <a:lnTo>
                      <a:pt x="0" y="1"/>
                    </a:lnTo>
                    <a:lnTo>
                      <a:pt x="0" y="1"/>
                    </a:lnTo>
                    <a:lnTo>
                      <a:pt x="1" y="2"/>
                    </a:lnTo>
                    <a:lnTo>
                      <a:pt x="1" y="2"/>
                    </a:lnTo>
                    <a:lnTo>
                      <a:pt x="1" y="2"/>
                    </a:lnTo>
                    <a:lnTo>
                      <a:pt x="1" y="2"/>
                    </a:lnTo>
                    <a:lnTo>
                      <a:pt x="1" y="2"/>
                    </a:lnTo>
                    <a:lnTo>
                      <a:pt x="1" y="2"/>
                    </a:lnTo>
                    <a:lnTo>
                      <a:pt x="1"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grpSp>
        <p:sp>
          <p:nvSpPr>
            <p:cNvPr id="743" name="Freeform 611"/>
            <p:cNvSpPr>
              <a:spLocks/>
            </p:cNvSpPr>
            <p:nvPr/>
          </p:nvSpPr>
          <p:spPr bwMode="auto">
            <a:xfrm>
              <a:off x="5710238" y="5303838"/>
              <a:ext cx="3175" cy="3175"/>
            </a:xfrm>
            <a:custGeom>
              <a:avLst/>
              <a:gdLst/>
              <a:ahLst/>
              <a:cxnLst>
                <a:cxn ang="0">
                  <a:pos x="0" y="1"/>
                </a:cxn>
                <a:cxn ang="0">
                  <a:pos x="0" y="1"/>
                </a:cxn>
                <a:cxn ang="0">
                  <a:pos x="1" y="2"/>
                </a:cxn>
                <a:cxn ang="0">
                  <a:pos x="2" y="2"/>
                </a:cxn>
                <a:cxn ang="0">
                  <a:pos x="2" y="2"/>
                </a:cxn>
                <a:cxn ang="0">
                  <a:pos x="2" y="0"/>
                </a:cxn>
                <a:cxn ang="0">
                  <a:pos x="2" y="0"/>
                </a:cxn>
                <a:cxn ang="0">
                  <a:pos x="2" y="0"/>
                </a:cxn>
                <a:cxn ang="0">
                  <a:pos x="1" y="0"/>
                </a:cxn>
                <a:cxn ang="0">
                  <a:pos x="0" y="0"/>
                </a:cxn>
                <a:cxn ang="0">
                  <a:pos x="0" y="1"/>
                </a:cxn>
              </a:cxnLst>
              <a:rect l="0" t="0" r="r" b="b"/>
              <a:pathLst>
                <a:path w="2" h="2">
                  <a:moveTo>
                    <a:pt x="0" y="1"/>
                  </a:moveTo>
                  <a:lnTo>
                    <a:pt x="0" y="1"/>
                  </a:lnTo>
                  <a:lnTo>
                    <a:pt x="1" y="2"/>
                  </a:lnTo>
                  <a:lnTo>
                    <a:pt x="2" y="2"/>
                  </a:lnTo>
                  <a:lnTo>
                    <a:pt x="2" y="2"/>
                  </a:lnTo>
                  <a:lnTo>
                    <a:pt x="2" y="0"/>
                  </a:lnTo>
                  <a:lnTo>
                    <a:pt x="2" y="0"/>
                  </a:lnTo>
                  <a:lnTo>
                    <a:pt x="2" y="0"/>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4" name="Freeform 612"/>
            <p:cNvSpPr>
              <a:spLocks/>
            </p:cNvSpPr>
            <p:nvPr/>
          </p:nvSpPr>
          <p:spPr bwMode="auto">
            <a:xfrm>
              <a:off x="5711826" y="5297488"/>
              <a:ext cx="3175" cy="4763"/>
            </a:xfrm>
            <a:custGeom>
              <a:avLst/>
              <a:gdLst/>
              <a:ahLst/>
              <a:cxnLst>
                <a:cxn ang="0">
                  <a:pos x="1" y="3"/>
                </a:cxn>
                <a:cxn ang="0">
                  <a:pos x="1" y="3"/>
                </a:cxn>
                <a:cxn ang="0">
                  <a:pos x="1" y="3"/>
                </a:cxn>
                <a:cxn ang="0">
                  <a:pos x="2" y="3"/>
                </a:cxn>
                <a:cxn ang="0">
                  <a:pos x="2" y="3"/>
                </a:cxn>
                <a:cxn ang="0">
                  <a:pos x="0" y="0"/>
                </a:cxn>
                <a:cxn ang="0">
                  <a:pos x="0" y="0"/>
                </a:cxn>
                <a:cxn ang="0">
                  <a:pos x="0" y="0"/>
                </a:cxn>
                <a:cxn ang="0">
                  <a:pos x="0" y="3"/>
                </a:cxn>
                <a:cxn ang="0">
                  <a:pos x="0" y="3"/>
                </a:cxn>
                <a:cxn ang="0">
                  <a:pos x="1" y="3"/>
                </a:cxn>
              </a:cxnLst>
              <a:rect l="0" t="0" r="r" b="b"/>
              <a:pathLst>
                <a:path w="2" h="3">
                  <a:moveTo>
                    <a:pt x="1" y="3"/>
                  </a:moveTo>
                  <a:lnTo>
                    <a:pt x="1" y="3"/>
                  </a:lnTo>
                  <a:lnTo>
                    <a:pt x="1" y="3"/>
                  </a:lnTo>
                  <a:lnTo>
                    <a:pt x="2" y="3"/>
                  </a:lnTo>
                  <a:lnTo>
                    <a:pt x="2" y="3"/>
                  </a:lnTo>
                  <a:lnTo>
                    <a:pt x="0" y="0"/>
                  </a:lnTo>
                  <a:lnTo>
                    <a:pt x="0" y="0"/>
                  </a:lnTo>
                  <a:lnTo>
                    <a:pt x="0" y="0"/>
                  </a:lnTo>
                  <a:lnTo>
                    <a:pt x="0" y="3"/>
                  </a:lnTo>
                  <a:lnTo>
                    <a:pt x="0" y="3"/>
                  </a:lnTo>
                  <a:lnTo>
                    <a:pt x="1"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5" name="Freeform 613"/>
            <p:cNvSpPr>
              <a:spLocks/>
            </p:cNvSpPr>
            <p:nvPr/>
          </p:nvSpPr>
          <p:spPr bwMode="auto">
            <a:xfrm>
              <a:off x="5697538" y="5295900"/>
              <a:ext cx="6350" cy="12700"/>
            </a:xfrm>
            <a:custGeom>
              <a:avLst/>
              <a:gdLst/>
              <a:ahLst/>
              <a:cxnLst>
                <a:cxn ang="0">
                  <a:pos x="4" y="1"/>
                </a:cxn>
                <a:cxn ang="0">
                  <a:pos x="3" y="2"/>
                </a:cxn>
                <a:cxn ang="0">
                  <a:pos x="2" y="0"/>
                </a:cxn>
                <a:cxn ang="0">
                  <a:pos x="1" y="0"/>
                </a:cxn>
                <a:cxn ang="0">
                  <a:pos x="0" y="0"/>
                </a:cxn>
                <a:cxn ang="0">
                  <a:pos x="0" y="1"/>
                </a:cxn>
                <a:cxn ang="0">
                  <a:pos x="0" y="2"/>
                </a:cxn>
                <a:cxn ang="0">
                  <a:pos x="1" y="2"/>
                </a:cxn>
                <a:cxn ang="0">
                  <a:pos x="1" y="3"/>
                </a:cxn>
                <a:cxn ang="0">
                  <a:pos x="2" y="3"/>
                </a:cxn>
                <a:cxn ang="0">
                  <a:pos x="2" y="3"/>
                </a:cxn>
                <a:cxn ang="0">
                  <a:pos x="1" y="4"/>
                </a:cxn>
                <a:cxn ang="0">
                  <a:pos x="2" y="4"/>
                </a:cxn>
                <a:cxn ang="0">
                  <a:pos x="2" y="4"/>
                </a:cxn>
                <a:cxn ang="0">
                  <a:pos x="3" y="4"/>
                </a:cxn>
                <a:cxn ang="0">
                  <a:pos x="3" y="4"/>
                </a:cxn>
                <a:cxn ang="0">
                  <a:pos x="2" y="5"/>
                </a:cxn>
                <a:cxn ang="0">
                  <a:pos x="1" y="5"/>
                </a:cxn>
                <a:cxn ang="0">
                  <a:pos x="2" y="7"/>
                </a:cxn>
                <a:cxn ang="0">
                  <a:pos x="2" y="8"/>
                </a:cxn>
                <a:cxn ang="0">
                  <a:pos x="2" y="7"/>
                </a:cxn>
                <a:cxn ang="0">
                  <a:pos x="3" y="7"/>
                </a:cxn>
                <a:cxn ang="0">
                  <a:pos x="3" y="8"/>
                </a:cxn>
                <a:cxn ang="0">
                  <a:pos x="3" y="3"/>
                </a:cxn>
                <a:cxn ang="0">
                  <a:pos x="4" y="3"/>
                </a:cxn>
                <a:cxn ang="0">
                  <a:pos x="4" y="1"/>
                </a:cxn>
              </a:cxnLst>
              <a:rect l="0" t="0" r="r" b="b"/>
              <a:pathLst>
                <a:path w="4" h="8">
                  <a:moveTo>
                    <a:pt x="4" y="1"/>
                  </a:moveTo>
                  <a:lnTo>
                    <a:pt x="3" y="2"/>
                  </a:lnTo>
                  <a:lnTo>
                    <a:pt x="2" y="0"/>
                  </a:lnTo>
                  <a:lnTo>
                    <a:pt x="1" y="0"/>
                  </a:lnTo>
                  <a:lnTo>
                    <a:pt x="0" y="0"/>
                  </a:lnTo>
                  <a:lnTo>
                    <a:pt x="0" y="1"/>
                  </a:lnTo>
                  <a:lnTo>
                    <a:pt x="0" y="2"/>
                  </a:lnTo>
                  <a:lnTo>
                    <a:pt x="1" y="2"/>
                  </a:lnTo>
                  <a:lnTo>
                    <a:pt x="1" y="3"/>
                  </a:lnTo>
                  <a:lnTo>
                    <a:pt x="2" y="3"/>
                  </a:lnTo>
                  <a:lnTo>
                    <a:pt x="2" y="3"/>
                  </a:lnTo>
                  <a:lnTo>
                    <a:pt x="1" y="4"/>
                  </a:lnTo>
                  <a:lnTo>
                    <a:pt x="2" y="4"/>
                  </a:lnTo>
                  <a:lnTo>
                    <a:pt x="2" y="4"/>
                  </a:lnTo>
                  <a:lnTo>
                    <a:pt x="3" y="4"/>
                  </a:lnTo>
                  <a:lnTo>
                    <a:pt x="3" y="4"/>
                  </a:lnTo>
                  <a:lnTo>
                    <a:pt x="2" y="5"/>
                  </a:lnTo>
                  <a:lnTo>
                    <a:pt x="1" y="5"/>
                  </a:lnTo>
                  <a:lnTo>
                    <a:pt x="2" y="7"/>
                  </a:lnTo>
                  <a:lnTo>
                    <a:pt x="2" y="8"/>
                  </a:lnTo>
                  <a:lnTo>
                    <a:pt x="2" y="7"/>
                  </a:lnTo>
                  <a:lnTo>
                    <a:pt x="3" y="7"/>
                  </a:lnTo>
                  <a:lnTo>
                    <a:pt x="3" y="8"/>
                  </a:lnTo>
                  <a:lnTo>
                    <a:pt x="3" y="3"/>
                  </a:lnTo>
                  <a:lnTo>
                    <a:pt x="4" y="3"/>
                  </a:lnTo>
                  <a:lnTo>
                    <a:pt x="4"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6" name="Freeform 614"/>
            <p:cNvSpPr>
              <a:spLocks/>
            </p:cNvSpPr>
            <p:nvPr/>
          </p:nvSpPr>
          <p:spPr bwMode="auto">
            <a:xfrm>
              <a:off x="5519738" y="5302250"/>
              <a:ext cx="3175" cy="1588"/>
            </a:xfrm>
            <a:custGeom>
              <a:avLst/>
              <a:gdLst/>
              <a:ahLst/>
              <a:cxnLst>
                <a:cxn ang="0">
                  <a:pos x="1" y="0"/>
                </a:cxn>
                <a:cxn ang="0">
                  <a:pos x="0" y="1"/>
                </a:cxn>
                <a:cxn ang="0">
                  <a:pos x="1" y="1"/>
                </a:cxn>
                <a:cxn ang="0">
                  <a:pos x="2" y="0"/>
                </a:cxn>
                <a:cxn ang="0">
                  <a:pos x="2" y="0"/>
                </a:cxn>
                <a:cxn ang="0">
                  <a:pos x="2" y="0"/>
                </a:cxn>
                <a:cxn ang="0">
                  <a:pos x="1" y="0"/>
                </a:cxn>
              </a:cxnLst>
              <a:rect l="0" t="0" r="r" b="b"/>
              <a:pathLst>
                <a:path w="2" h="1">
                  <a:moveTo>
                    <a:pt x="1" y="0"/>
                  </a:moveTo>
                  <a:lnTo>
                    <a:pt x="0" y="1"/>
                  </a:lnTo>
                  <a:lnTo>
                    <a:pt x="1" y="1"/>
                  </a:lnTo>
                  <a:lnTo>
                    <a:pt x="2" y="0"/>
                  </a:lnTo>
                  <a:lnTo>
                    <a:pt x="2" y="0"/>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7" name="Freeform 615"/>
            <p:cNvSpPr>
              <a:spLocks/>
            </p:cNvSpPr>
            <p:nvPr/>
          </p:nvSpPr>
          <p:spPr bwMode="auto">
            <a:xfrm>
              <a:off x="5688013" y="5286375"/>
              <a:ext cx="7938" cy="22225"/>
            </a:xfrm>
            <a:custGeom>
              <a:avLst/>
              <a:gdLst/>
              <a:ahLst/>
              <a:cxnLst>
                <a:cxn ang="0">
                  <a:pos x="5" y="8"/>
                </a:cxn>
                <a:cxn ang="0">
                  <a:pos x="5" y="6"/>
                </a:cxn>
                <a:cxn ang="0">
                  <a:pos x="5" y="6"/>
                </a:cxn>
                <a:cxn ang="0">
                  <a:pos x="5" y="6"/>
                </a:cxn>
                <a:cxn ang="0">
                  <a:pos x="5" y="5"/>
                </a:cxn>
                <a:cxn ang="0">
                  <a:pos x="4" y="5"/>
                </a:cxn>
                <a:cxn ang="0">
                  <a:pos x="4" y="6"/>
                </a:cxn>
                <a:cxn ang="0">
                  <a:pos x="4" y="4"/>
                </a:cxn>
                <a:cxn ang="0">
                  <a:pos x="4" y="3"/>
                </a:cxn>
                <a:cxn ang="0">
                  <a:pos x="4" y="3"/>
                </a:cxn>
                <a:cxn ang="0">
                  <a:pos x="3" y="3"/>
                </a:cxn>
                <a:cxn ang="0">
                  <a:pos x="3" y="2"/>
                </a:cxn>
                <a:cxn ang="0">
                  <a:pos x="3" y="2"/>
                </a:cxn>
                <a:cxn ang="0">
                  <a:pos x="2" y="1"/>
                </a:cxn>
                <a:cxn ang="0">
                  <a:pos x="1" y="1"/>
                </a:cxn>
                <a:cxn ang="0">
                  <a:pos x="1" y="0"/>
                </a:cxn>
                <a:cxn ang="0">
                  <a:pos x="0" y="0"/>
                </a:cxn>
                <a:cxn ang="0">
                  <a:pos x="0" y="1"/>
                </a:cxn>
                <a:cxn ang="0">
                  <a:pos x="0" y="2"/>
                </a:cxn>
                <a:cxn ang="0">
                  <a:pos x="0" y="2"/>
                </a:cxn>
                <a:cxn ang="0">
                  <a:pos x="0" y="3"/>
                </a:cxn>
                <a:cxn ang="0">
                  <a:pos x="1" y="3"/>
                </a:cxn>
                <a:cxn ang="0">
                  <a:pos x="2" y="4"/>
                </a:cxn>
                <a:cxn ang="0">
                  <a:pos x="2" y="5"/>
                </a:cxn>
                <a:cxn ang="0">
                  <a:pos x="2" y="6"/>
                </a:cxn>
                <a:cxn ang="0">
                  <a:pos x="2" y="6"/>
                </a:cxn>
                <a:cxn ang="0">
                  <a:pos x="2" y="6"/>
                </a:cxn>
                <a:cxn ang="0">
                  <a:pos x="2" y="6"/>
                </a:cxn>
                <a:cxn ang="0">
                  <a:pos x="2" y="6"/>
                </a:cxn>
                <a:cxn ang="0">
                  <a:pos x="2" y="7"/>
                </a:cxn>
                <a:cxn ang="0">
                  <a:pos x="3" y="7"/>
                </a:cxn>
                <a:cxn ang="0">
                  <a:pos x="3" y="8"/>
                </a:cxn>
                <a:cxn ang="0">
                  <a:pos x="3" y="8"/>
                </a:cxn>
                <a:cxn ang="0">
                  <a:pos x="3" y="8"/>
                </a:cxn>
                <a:cxn ang="0">
                  <a:pos x="3" y="8"/>
                </a:cxn>
                <a:cxn ang="0">
                  <a:pos x="4" y="7"/>
                </a:cxn>
                <a:cxn ang="0">
                  <a:pos x="4" y="8"/>
                </a:cxn>
                <a:cxn ang="0">
                  <a:pos x="3" y="9"/>
                </a:cxn>
                <a:cxn ang="0">
                  <a:pos x="3" y="10"/>
                </a:cxn>
                <a:cxn ang="0">
                  <a:pos x="4" y="12"/>
                </a:cxn>
                <a:cxn ang="0">
                  <a:pos x="4" y="12"/>
                </a:cxn>
                <a:cxn ang="0">
                  <a:pos x="4" y="14"/>
                </a:cxn>
                <a:cxn ang="0">
                  <a:pos x="5" y="14"/>
                </a:cxn>
                <a:cxn ang="0">
                  <a:pos x="5" y="13"/>
                </a:cxn>
                <a:cxn ang="0">
                  <a:pos x="5" y="8"/>
                </a:cxn>
                <a:cxn ang="0">
                  <a:pos x="5" y="8"/>
                </a:cxn>
              </a:cxnLst>
              <a:rect l="0" t="0" r="r" b="b"/>
              <a:pathLst>
                <a:path w="5" h="14">
                  <a:moveTo>
                    <a:pt x="5" y="8"/>
                  </a:moveTo>
                  <a:lnTo>
                    <a:pt x="5" y="6"/>
                  </a:lnTo>
                  <a:lnTo>
                    <a:pt x="5" y="6"/>
                  </a:lnTo>
                  <a:lnTo>
                    <a:pt x="5" y="6"/>
                  </a:lnTo>
                  <a:lnTo>
                    <a:pt x="5" y="5"/>
                  </a:lnTo>
                  <a:lnTo>
                    <a:pt x="4" y="5"/>
                  </a:lnTo>
                  <a:lnTo>
                    <a:pt x="4" y="6"/>
                  </a:lnTo>
                  <a:lnTo>
                    <a:pt x="4" y="4"/>
                  </a:lnTo>
                  <a:lnTo>
                    <a:pt x="4" y="3"/>
                  </a:lnTo>
                  <a:lnTo>
                    <a:pt x="4" y="3"/>
                  </a:lnTo>
                  <a:lnTo>
                    <a:pt x="3" y="3"/>
                  </a:lnTo>
                  <a:lnTo>
                    <a:pt x="3" y="2"/>
                  </a:lnTo>
                  <a:lnTo>
                    <a:pt x="3" y="2"/>
                  </a:lnTo>
                  <a:lnTo>
                    <a:pt x="2" y="1"/>
                  </a:lnTo>
                  <a:lnTo>
                    <a:pt x="1" y="1"/>
                  </a:lnTo>
                  <a:lnTo>
                    <a:pt x="1" y="0"/>
                  </a:lnTo>
                  <a:lnTo>
                    <a:pt x="0" y="0"/>
                  </a:lnTo>
                  <a:lnTo>
                    <a:pt x="0" y="1"/>
                  </a:lnTo>
                  <a:lnTo>
                    <a:pt x="0" y="2"/>
                  </a:lnTo>
                  <a:lnTo>
                    <a:pt x="0" y="2"/>
                  </a:lnTo>
                  <a:lnTo>
                    <a:pt x="0" y="3"/>
                  </a:lnTo>
                  <a:lnTo>
                    <a:pt x="1" y="3"/>
                  </a:lnTo>
                  <a:lnTo>
                    <a:pt x="2" y="4"/>
                  </a:lnTo>
                  <a:lnTo>
                    <a:pt x="2" y="5"/>
                  </a:lnTo>
                  <a:lnTo>
                    <a:pt x="2" y="6"/>
                  </a:lnTo>
                  <a:lnTo>
                    <a:pt x="2" y="6"/>
                  </a:lnTo>
                  <a:lnTo>
                    <a:pt x="2" y="6"/>
                  </a:lnTo>
                  <a:lnTo>
                    <a:pt x="2" y="6"/>
                  </a:lnTo>
                  <a:lnTo>
                    <a:pt x="2" y="6"/>
                  </a:lnTo>
                  <a:lnTo>
                    <a:pt x="2" y="7"/>
                  </a:lnTo>
                  <a:lnTo>
                    <a:pt x="3" y="7"/>
                  </a:lnTo>
                  <a:lnTo>
                    <a:pt x="3" y="8"/>
                  </a:lnTo>
                  <a:lnTo>
                    <a:pt x="3" y="8"/>
                  </a:lnTo>
                  <a:lnTo>
                    <a:pt x="3" y="8"/>
                  </a:lnTo>
                  <a:lnTo>
                    <a:pt x="3" y="8"/>
                  </a:lnTo>
                  <a:lnTo>
                    <a:pt x="4" y="7"/>
                  </a:lnTo>
                  <a:lnTo>
                    <a:pt x="4" y="8"/>
                  </a:lnTo>
                  <a:lnTo>
                    <a:pt x="3" y="9"/>
                  </a:lnTo>
                  <a:lnTo>
                    <a:pt x="3" y="10"/>
                  </a:lnTo>
                  <a:lnTo>
                    <a:pt x="4" y="12"/>
                  </a:lnTo>
                  <a:lnTo>
                    <a:pt x="4" y="12"/>
                  </a:lnTo>
                  <a:lnTo>
                    <a:pt x="4" y="14"/>
                  </a:lnTo>
                  <a:lnTo>
                    <a:pt x="5" y="14"/>
                  </a:lnTo>
                  <a:lnTo>
                    <a:pt x="5" y="13"/>
                  </a:lnTo>
                  <a:lnTo>
                    <a:pt x="5" y="8"/>
                  </a:lnTo>
                  <a:lnTo>
                    <a:pt x="5" y="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8" name="Freeform 616"/>
            <p:cNvSpPr>
              <a:spLocks/>
            </p:cNvSpPr>
            <p:nvPr/>
          </p:nvSpPr>
          <p:spPr bwMode="auto">
            <a:xfrm>
              <a:off x="5524501" y="5302250"/>
              <a:ext cx="1588" cy="1588"/>
            </a:xfrm>
            <a:custGeom>
              <a:avLst/>
              <a:gdLst/>
              <a:ahLst/>
              <a:cxnLst>
                <a:cxn ang="0">
                  <a:pos x="0" y="0"/>
                </a:cxn>
                <a:cxn ang="0">
                  <a:pos x="0" y="0"/>
                </a:cxn>
                <a:cxn ang="0">
                  <a:pos x="0" y="0"/>
                </a:cxn>
                <a:cxn ang="0">
                  <a:pos x="1" y="0"/>
                </a:cxn>
                <a:cxn ang="0">
                  <a:pos x="1" y="0"/>
                </a:cxn>
                <a:cxn ang="0">
                  <a:pos x="0" y="0"/>
                </a:cxn>
                <a:cxn ang="0">
                  <a:pos x="0" y="0"/>
                </a:cxn>
              </a:cxnLst>
              <a:rect l="0" t="0" r="r" b="b"/>
              <a:pathLst>
                <a:path w="1">
                  <a:moveTo>
                    <a:pt x="0" y="0"/>
                  </a:moveTo>
                  <a:lnTo>
                    <a:pt x="0" y="0"/>
                  </a:lnTo>
                  <a:lnTo>
                    <a:pt x="0" y="0"/>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49" name="Freeform 617"/>
            <p:cNvSpPr>
              <a:spLocks/>
            </p:cNvSpPr>
            <p:nvPr/>
          </p:nvSpPr>
          <p:spPr bwMode="auto">
            <a:xfrm>
              <a:off x="5510213" y="5724525"/>
              <a:ext cx="9525" cy="11113"/>
            </a:xfrm>
            <a:custGeom>
              <a:avLst/>
              <a:gdLst/>
              <a:ahLst/>
              <a:cxnLst>
                <a:cxn ang="0">
                  <a:pos x="6" y="3"/>
                </a:cxn>
                <a:cxn ang="0">
                  <a:pos x="6" y="3"/>
                </a:cxn>
                <a:cxn ang="0">
                  <a:pos x="5" y="2"/>
                </a:cxn>
                <a:cxn ang="0">
                  <a:pos x="5" y="1"/>
                </a:cxn>
                <a:cxn ang="0">
                  <a:pos x="2" y="0"/>
                </a:cxn>
                <a:cxn ang="0">
                  <a:pos x="2" y="0"/>
                </a:cxn>
                <a:cxn ang="0">
                  <a:pos x="2" y="0"/>
                </a:cxn>
                <a:cxn ang="0">
                  <a:pos x="1" y="0"/>
                </a:cxn>
                <a:cxn ang="0">
                  <a:pos x="1" y="0"/>
                </a:cxn>
                <a:cxn ang="0">
                  <a:pos x="1" y="0"/>
                </a:cxn>
                <a:cxn ang="0">
                  <a:pos x="1" y="0"/>
                </a:cxn>
                <a:cxn ang="0">
                  <a:pos x="1" y="1"/>
                </a:cxn>
                <a:cxn ang="0">
                  <a:pos x="0" y="3"/>
                </a:cxn>
                <a:cxn ang="0">
                  <a:pos x="1" y="6"/>
                </a:cxn>
                <a:cxn ang="0">
                  <a:pos x="2" y="7"/>
                </a:cxn>
                <a:cxn ang="0">
                  <a:pos x="2" y="7"/>
                </a:cxn>
                <a:cxn ang="0">
                  <a:pos x="2" y="7"/>
                </a:cxn>
                <a:cxn ang="0">
                  <a:pos x="3" y="7"/>
                </a:cxn>
                <a:cxn ang="0">
                  <a:pos x="4" y="5"/>
                </a:cxn>
                <a:cxn ang="0">
                  <a:pos x="5" y="5"/>
                </a:cxn>
                <a:cxn ang="0">
                  <a:pos x="6" y="5"/>
                </a:cxn>
                <a:cxn ang="0">
                  <a:pos x="6" y="4"/>
                </a:cxn>
                <a:cxn ang="0">
                  <a:pos x="6" y="3"/>
                </a:cxn>
                <a:cxn ang="0">
                  <a:pos x="6" y="3"/>
                </a:cxn>
              </a:cxnLst>
              <a:rect l="0" t="0" r="r" b="b"/>
              <a:pathLst>
                <a:path w="6" h="7">
                  <a:moveTo>
                    <a:pt x="6" y="3"/>
                  </a:moveTo>
                  <a:lnTo>
                    <a:pt x="6" y="3"/>
                  </a:lnTo>
                  <a:lnTo>
                    <a:pt x="5" y="2"/>
                  </a:lnTo>
                  <a:lnTo>
                    <a:pt x="5" y="1"/>
                  </a:lnTo>
                  <a:lnTo>
                    <a:pt x="2" y="0"/>
                  </a:lnTo>
                  <a:lnTo>
                    <a:pt x="2" y="0"/>
                  </a:lnTo>
                  <a:lnTo>
                    <a:pt x="2" y="0"/>
                  </a:lnTo>
                  <a:lnTo>
                    <a:pt x="1" y="0"/>
                  </a:lnTo>
                  <a:lnTo>
                    <a:pt x="1" y="0"/>
                  </a:lnTo>
                  <a:lnTo>
                    <a:pt x="1" y="0"/>
                  </a:lnTo>
                  <a:lnTo>
                    <a:pt x="1" y="0"/>
                  </a:lnTo>
                  <a:lnTo>
                    <a:pt x="1" y="1"/>
                  </a:lnTo>
                  <a:lnTo>
                    <a:pt x="0" y="3"/>
                  </a:lnTo>
                  <a:lnTo>
                    <a:pt x="1" y="6"/>
                  </a:lnTo>
                  <a:lnTo>
                    <a:pt x="2" y="7"/>
                  </a:lnTo>
                  <a:lnTo>
                    <a:pt x="2" y="7"/>
                  </a:lnTo>
                  <a:lnTo>
                    <a:pt x="2" y="7"/>
                  </a:lnTo>
                  <a:lnTo>
                    <a:pt x="3" y="7"/>
                  </a:lnTo>
                  <a:lnTo>
                    <a:pt x="4" y="5"/>
                  </a:lnTo>
                  <a:lnTo>
                    <a:pt x="5" y="5"/>
                  </a:lnTo>
                  <a:lnTo>
                    <a:pt x="6" y="5"/>
                  </a:lnTo>
                  <a:lnTo>
                    <a:pt x="6" y="4"/>
                  </a:lnTo>
                  <a:lnTo>
                    <a:pt x="6" y="3"/>
                  </a:lnTo>
                  <a:lnTo>
                    <a:pt x="6"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0" name="Freeform 618"/>
            <p:cNvSpPr>
              <a:spLocks/>
            </p:cNvSpPr>
            <p:nvPr/>
          </p:nvSpPr>
          <p:spPr bwMode="auto">
            <a:xfrm>
              <a:off x="5532438" y="5291138"/>
              <a:ext cx="4763" cy="3175"/>
            </a:xfrm>
            <a:custGeom>
              <a:avLst/>
              <a:gdLst/>
              <a:ahLst/>
              <a:cxnLst>
                <a:cxn ang="0">
                  <a:pos x="2" y="0"/>
                </a:cxn>
                <a:cxn ang="0">
                  <a:pos x="1" y="0"/>
                </a:cxn>
                <a:cxn ang="0">
                  <a:pos x="1" y="0"/>
                </a:cxn>
                <a:cxn ang="0">
                  <a:pos x="0" y="1"/>
                </a:cxn>
                <a:cxn ang="0">
                  <a:pos x="1" y="2"/>
                </a:cxn>
                <a:cxn ang="0">
                  <a:pos x="2" y="1"/>
                </a:cxn>
                <a:cxn ang="0">
                  <a:pos x="3" y="0"/>
                </a:cxn>
                <a:cxn ang="0">
                  <a:pos x="3" y="0"/>
                </a:cxn>
                <a:cxn ang="0">
                  <a:pos x="2" y="0"/>
                </a:cxn>
              </a:cxnLst>
              <a:rect l="0" t="0" r="r" b="b"/>
              <a:pathLst>
                <a:path w="3" h="2">
                  <a:moveTo>
                    <a:pt x="2" y="0"/>
                  </a:moveTo>
                  <a:lnTo>
                    <a:pt x="1" y="0"/>
                  </a:lnTo>
                  <a:lnTo>
                    <a:pt x="1" y="0"/>
                  </a:lnTo>
                  <a:lnTo>
                    <a:pt x="0" y="1"/>
                  </a:lnTo>
                  <a:lnTo>
                    <a:pt x="1" y="2"/>
                  </a:lnTo>
                  <a:lnTo>
                    <a:pt x="2" y="1"/>
                  </a:lnTo>
                  <a:lnTo>
                    <a:pt x="3" y="0"/>
                  </a:lnTo>
                  <a:lnTo>
                    <a:pt x="3"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1" name="Freeform 619"/>
            <p:cNvSpPr>
              <a:spLocks/>
            </p:cNvSpPr>
            <p:nvPr/>
          </p:nvSpPr>
          <p:spPr bwMode="auto">
            <a:xfrm>
              <a:off x="6332538" y="5807075"/>
              <a:ext cx="7938" cy="7938"/>
            </a:xfrm>
            <a:custGeom>
              <a:avLst/>
              <a:gdLst/>
              <a:ahLst/>
              <a:cxnLst>
                <a:cxn ang="0">
                  <a:pos x="5" y="1"/>
                </a:cxn>
                <a:cxn ang="0">
                  <a:pos x="5" y="0"/>
                </a:cxn>
                <a:cxn ang="0">
                  <a:pos x="2" y="1"/>
                </a:cxn>
                <a:cxn ang="0">
                  <a:pos x="2" y="1"/>
                </a:cxn>
                <a:cxn ang="0">
                  <a:pos x="1" y="1"/>
                </a:cxn>
                <a:cxn ang="0">
                  <a:pos x="1" y="2"/>
                </a:cxn>
                <a:cxn ang="0">
                  <a:pos x="2" y="2"/>
                </a:cxn>
                <a:cxn ang="0">
                  <a:pos x="2" y="2"/>
                </a:cxn>
                <a:cxn ang="0">
                  <a:pos x="3" y="2"/>
                </a:cxn>
                <a:cxn ang="0">
                  <a:pos x="2" y="3"/>
                </a:cxn>
                <a:cxn ang="0">
                  <a:pos x="2" y="4"/>
                </a:cxn>
                <a:cxn ang="0">
                  <a:pos x="0" y="4"/>
                </a:cxn>
                <a:cxn ang="0">
                  <a:pos x="0" y="5"/>
                </a:cxn>
                <a:cxn ang="0">
                  <a:pos x="4" y="4"/>
                </a:cxn>
                <a:cxn ang="0">
                  <a:pos x="5" y="4"/>
                </a:cxn>
                <a:cxn ang="0">
                  <a:pos x="5" y="3"/>
                </a:cxn>
                <a:cxn ang="0">
                  <a:pos x="5" y="2"/>
                </a:cxn>
                <a:cxn ang="0">
                  <a:pos x="5" y="2"/>
                </a:cxn>
                <a:cxn ang="0">
                  <a:pos x="5" y="1"/>
                </a:cxn>
                <a:cxn ang="0">
                  <a:pos x="5" y="1"/>
                </a:cxn>
              </a:cxnLst>
              <a:rect l="0" t="0" r="r" b="b"/>
              <a:pathLst>
                <a:path w="5" h="5">
                  <a:moveTo>
                    <a:pt x="5" y="1"/>
                  </a:moveTo>
                  <a:lnTo>
                    <a:pt x="5" y="0"/>
                  </a:lnTo>
                  <a:lnTo>
                    <a:pt x="2" y="1"/>
                  </a:lnTo>
                  <a:lnTo>
                    <a:pt x="2" y="1"/>
                  </a:lnTo>
                  <a:lnTo>
                    <a:pt x="1" y="1"/>
                  </a:lnTo>
                  <a:lnTo>
                    <a:pt x="1" y="2"/>
                  </a:lnTo>
                  <a:lnTo>
                    <a:pt x="2" y="2"/>
                  </a:lnTo>
                  <a:lnTo>
                    <a:pt x="2" y="2"/>
                  </a:lnTo>
                  <a:lnTo>
                    <a:pt x="3" y="2"/>
                  </a:lnTo>
                  <a:lnTo>
                    <a:pt x="2" y="3"/>
                  </a:lnTo>
                  <a:lnTo>
                    <a:pt x="2" y="4"/>
                  </a:lnTo>
                  <a:lnTo>
                    <a:pt x="0" y="4"/>
                  </a:lnTo>
                  <a:lnTo>
                    <a:pt x="0" y="5"/>
                  </a:lnTo>
                  <a:lnTo>
                    <a:pt x="4" y="4"/>
                  </a:lnTo>
                  <a:lnTo>
                    <a:pt x="5" y="4"/>
                  </a:lnTo>
                  <a:lnTo>
                    <a:pt x="5" y="3"/>
                  </a:lnTo>
                  <a:lnTo>
                    <a:pt x="5" y="2"/>
                  </a:lnTo>
                  <a:lnTo>
                    <a:pt x="5" y="2"/>
                  </a:lnTo>
                  <a:lnTo>
                    <a:pt x="5" y="1"/>
                  </a:lnTo>
                  <a:lnTo>
                    <a:pt x="5"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2" name="Freeform 620"/>
            <p:cNvSpPr>
              <a:spLocks/>
            </p:cNvSpPr>
            <p:nvPr/>
          </p:nvSpPr>
          <p:spPr bwMode="auto">
            <a:xfrm>
              <a:off x="5403851" y="4983163"/>
              <a:ext cx="1163638" cy="1477963"/>
            </a:xfrm>
            <a:custGeom>
              <a:avLst/>
              <a:gdLst/>
              <a:ahLst/>
              <a:cxnLst>
                <a:cxn ang="0">
                  <a:pos x="647" y="588"/>
                </a:cxn>
                <a:cxn ang="0">
                  <a:pos x="591" y="529"/>
                </a:cxn>
                <a:cxn ang="0">
                  <a:pos x="531" y="518"/>
                </a:cxn>
                <a:cxn ang="0">
                  <a:pos x="465" y="515"/>
                </a:cxn>
                <a:cxn ang="0">
                  <a:pos x="423" y="473"/>
                </a:cxn>
                <a:cxn ang="0">
                  <a:pos x="395" y="416"/>
                </a:cxn>
                <a:cxn ang="0">
                  <a:pos x="436" y="404"/>
                </a:cxn>
                <a:cxn ang="0">
                  <a:pos x="481" y="390"/>
                </a:cxn>
                <a:cxn ang="0">
                  <a:pos x="506" y="358"/>
                </a:cxn>
                <a:cxn ang="0">
                  <a:pos x="517" y="342"/>
                </a:cxn>
                <a:cxn ang="0">
                  <a:pos x="549" y="307"/>
                </a:cxn>
                <a:cxn ang="0">
                  <a:pos x="582" y="303"/>
                </a:cxn>
                <a:cxn ang="0">
                  <a:pos x="559" y="261"/>
                </a:cxn>
                <a:cxn ang="0">
                  <a:pos x="597" y="230"/>
                </a:cxn>
                <a:cxn ang="0">
                  <a:pos x="585" y="200"/>
                </a:cxn>
                <a:cxn ang="0">
                  <a:pos x="570" y="161"/>
                </a:cxn>
                <a:cxn ang="0">
                  <a:pos x="535" y="164"/>
                </a:cxn>
                <a:cxn ang="0">
                  <a:pos x="495" y="143"/>
                </a:cxn>
                <a:cxn ang="0">
                  <a:pos x="493" y="240"/>
                </a:cxn>
                <a:cxn ang="0">
                  <a:pos x="443" y="206"/>
                </a:cxn>
                <a:cxn ang="0">
                  <a:pos x="424" y="124"/>
                </a:cxn>
                <a:cxn ang="0">
                  <a:pos x="430" y="93"/>
                </a:cxn>
                <a:cxn ang="0">
                  <a:pos x="474" y="56"/>
                </a:cxn>
                <a:cxn ang="0">
                  <a:pos x="439" y="58"/>
                </a:cxn>
                <a:cxn ang="0">
                  <a:pos x="410" y="4"/>
                </a:cxn>
                <a:cxn ang="0">
                  <a:pos x="409" y="50"/>
                </a:cxn>
                <a:cxn ang="0">
                  <a:pos x="385" y="66"/>
                </a:cxn>
                <a:cxn ang="0">
                  <a:pos x="341" y="49"/>
                </a:cxn>
                <a:cxn ang="0">
                  <a:pos x="335" y="76"/>
                </a:cxn>
                <a:cxn ang="0">
                  <a:pos x="291" y="61"/>
                </a:cxn>
                <a:cxn ang="0">
                  <a:pos x="240" y="33"/>
                </a:cxn>
                <a:cxn ang="0">
                  <a:pos x="196" y="45"/>
                </a:cxn>
                <a:cxn ang="0">
                  <a:pos x="174" y="50"/>
                </a:cxn>
                <a:cxn ang="0">
                  <a:pos x="84" y="20"/>
                </a:cxn>
                <a:cxn ang="0">
                  <a:pos x="45" y="26"/>
                </a:cxn>
                <a:cxn ang="0">
                  <a:pos x="32" y="76"/>
                </a:cxn>
                <a:cxn ang="0">
                  <a:pos x="24" y="89"/>
                </a:cxn>
                <a:cxn ang="0">
                  <a:pos x="41" y="108"/>
                </a:cxn>
                <a:cxn ang="0">
                  <a:pos x="18" y="154"/>
                </a:cxn>
                <a:cxn ang="0">
                  <a:pos x="44" y="177"/>
                </a:cxn>
                <a:cxn ang="0">
                  <a:pos x="26" y="215"/>
                </a:cxn>
                <a:cxn ang="0">
                  <a:pos x="62" y="196"/>
                </a:cxn>
                <a:cxn ang="0">
                  <a:pos x="101" y="149"/>
                </a:cxn>
                <a:cxn ang="0">
                  <a:pos x="109" y="161"/>
                </a:cxn>
                <a:cxn ang="0">
                  <a:pos x="138" y="164"/>
                </a:cxn>
                <a:cxn ang="0">
                  <a:pos x="174" y="179"/>
                </a:cxn>
                <a:cxn ang="0">
                  <a:pos x="190" y="190"/>
                </a:cxn>
                <a:cxn ang="0">
                  <a:pos x="207" y="215"/>
                </a:cxn>
                <a:cxn ang="0">
                  <a:pos x="222" y="249"/>
                </a:cxn>
                <a:cxn ang="0">
                  <a:pos x="251" y="268"/>
                </a:cxn>
                <a:cxn ang="0">
                  <a:pos x="243" y="314"/>
                </a:cxn>
                <a:cxn ang="0">
                  <a:pos x="287" y="401"/>
                </a:cxn>
                <a:cxn ang="0">
                  <a:pos x="316" y="438"/>
                </a:cxn>
                <a:cxn ang="0">
                  <a:pos x="320" y="425"/>
                </a:cxn>
                <a:cxn ang="0">
                  <a:pos x="386" y="490"/>
                </a:cxn>
                <a:cxn ang="0">
                  <a:pos x="476" y="534"/>
                </a:cxn>
                <a:cxn ang="0">
                  <a:pos x="486" y="592"/>
                </a:cxn>
                <a:cxn ang="0">
                  <a:pos x="521" y="817"/>
                </a:cxn>
                <a:cxn ang="0">
                  <a:pos x="522" y="865"/>
                </a:cxn>
                <a:cxn ang="0">
                  <a:pos x="518" y="890"/>
                </a:cxn>
                <a:cxn ang="0">
                  <a:pos x="534" y="931"/>
                </a:cxn>
                <a:cxn ang="0">
                  <a:pos x="572" y="841"/>
                </a:cxn>
                <a:cxn ang="0">
                  <a:pos x="639" y="765"/>
                </a:cxn>
              </a:cxnLst>
              <a:rect l="0" t="0" r="r" b="b"/>
              <a:pathLst>
                <a:path w="733" h="931">
                  <a:moveTo>
                    <a:pt x="730" y="608"/>
                  </a:moveTo>
                  <a:lnTo>
                    <a:pt x="730" y="607"/>
                  </a:lnTo>
                  <a:lnTo>
                    <a:pt x="724" y="607"/>
                  </a:lnTo>
                  <a:lnTo>
                    <a:pt x="723" y="607"/>
                  </a:lnTo>
                  <a:lnTo>
                    <a:pt x="723" y="607"/>
                  </a:lnTo>
                  <a:lnTo>
                    <a:pt x="723" y="606"/>
                  </a:lnTo>
                  <a:lnTo>
                    <a:pt x="722" y="606"/>
                  </a:lnTo>
                  <a:lnTo>
                    <a:pt x="706" y="595"/>
                  </a:lnTo>
                  <a:lnTo>
                    <a:pt x="696" y="595"/>
                  </a:lnTo>
                  <a:lnTo>
                    <a:pt x="688" y="593"/>
                  </a:lnTo>
                  <a:lnTo>
                    <a:pt x="687" y="593"/>
                  </a:lnTo>
                  <a:lnTo>
                    <a:pt x="686" y="593"/>
                  </a:lnTo>
                  <a:lnTo>
                    <a:pt x="686" y="592"/>
                  </a:lnTo>
                  <a:lnTo>
                    <a:pt x="682" y="594"/>
                  </a:lnTo>
                  <a:lnTo>
                    <a:pt x="681" y="594"/>
                  </a:lnTo>
                  <a:lnTo>
                    <a:pt x="681" y="594"/>
                  </a:lnTo>
                  <a:lnTo>
                    <a:pt x="681" y="593"/>
                  </a:lnTo>
                  <a:lnTo>
                    <a:pt x="682" y="592"/>
                  </a:lnTo>
                  <a:lnTo>
                    <a:pt x="682" y="591"/>
                  </a:lnTo>
                  <a:lnTo>
                    <a:pt x="682" y="591"/>
                  </a:lnTo>
                  <a:lnTo>
                    <a:pt x="681" y="591"/>
                  </a:lnTo>
                  <a:lnTo>
                    <a:pt x="680" y="591"/>
                  </a:lnTo>
                  <a:lnTo>
                    <a:pt x="680" y="591"/>
                  </a:lnTo>
                  <a:lnTo>
                    <a:pt x="680" y="591"/>
                  </a:lnTo>
                  <a:lnTo>
                    <a:pt x="680" y="591"/>
                  </a:lnTo>
                  <a:lnTo>
                    <a:pt x="680" y="591"/>
                  </a:lnTo>
                  <a:lnTo>
                    <a:pt x="681" y="589"/>
                  </a:lnTo>
                  <a:lnTo>
                    <a:pt x="680" y="588"/>
                  </a:lnTo>
                  <a:lnTo>
                    <a:pt x="679" y="587"/>
                  </a:lnTo>
                  <a:lnTo>
                    <a:pt x="678" y="587"/>
                  </a:lnTo>
                  <a:lnTo>
                    <a:pt x="678" y="587"/>
                  </a:lnTo>
                  <a:lnTo>
                    <a:pt x="677" y="588"/>
                  </a:lnTo>
                  <a:lnTo>
                    <a:pt x="676" y="588"/>
                  </a:lnTo>
                  <a:lnTo>
                    <a:pt x="676" y="587"/>
                  </a:lnTo>
                  <a:lnTo>
                    <a:pt x="676" y="587"/>
                  </a:lnTo>
                  <a:lnTo>
                    <a:pt x="675" y="586"/>
                  </a:lnTo>
                  <a:lnTo>
                    <a:pt x="674" y="586"/>
                  </a:lnTo>
                  <a:lnTo>
                    <a:pt x="673" y="585"/>
                  </a:lnTo>
                  <a:lnTo>
                    <a:pt x="672" y="585"/>
                  </a:lnTo>
                  <a:lnTo>
                    <a:pt x="672" y="584"/>
                  </a:lnTo>
                  <a:lnTo>
                    <a:pt x="670" y="584"/>
                  </a:lnTo>
                  <a:lnTo>
                    <a:pt x="665" y="583"/>
                  </a:lnTo>
                  <a:lnTo>
                    <a:pt x="662" y="583"/>
                  </a:lnTo>
                  <a:lnTo>
                    <a:pt x="661" y="583"/>
                  </a:lnTo>
                  <a:lnTo>
                    <a:pt x="661" y="584"/>
                  </a:lnTo>
                  <a:lnTo>
                    <a:pt x="661" y="585"/>
                  </a:lnTo>
                  <a:lnTo>
                    <a:pt x="659" y="587"/>
                  </a:lnTo>
                  <a:lnTo>
                    <a:pt x="657" y="587"/>
                  </a:lnTo>
                  <a:lnTo>
                    <a:pt x="657" y="588"/>
                  </a:lnTo>
                  <a:lnTo>
                    <a:pt x="655" y="591"/>
                  </a:lnTo>
                  <a:lnTo>
                    <a:pt x="655" y="591"/>
                  </a:lnTo>
                  <a:lnTo>
                    <a:pt x="655" y="591"/>
                  </a:lnTo>
                  <a:lnTo>
                    <a:pt x="655" y="592"/>
                  </a:lnTo>
                  <a:lnTo>
                    <a:pt x="654" y="592"/>
                  </a:lnTo>
                  <a:lnTo>
                    <a:pt x="654" y="592"/>
                  </a:lnTo>
                  <a:lnTo>
                    <a:pt x="654" y="591"/>
                  </a:lnTo>
                  <a:lnTo>
                    <a:pt x="654" y="589"/>
                  </a:lnTo>
                  <a:lnTo>
                    <a:pt x="654" y="589"/>
                  </a:lnTo>
                  <a:lnTo>
                    <a:pt x="654" y="589"/>
                  </a:lnTo>
                  <a:lnTo>
                    <a:pt x="653" y="590"/>
                  </a:lnTo>
                  <a:lnTo>
                    <a:pt x="649" y="589"/>
                  </a:lnTo>
                  <a:lnTo>
                    <a:pt x="649" y="590"/>
                  </a:lnTo>
                  <a:lnTo>
                    <a:pt x="648" y="590"/>
                  </a:lnTo>
                  <a:lnTo>
                    <a:pt x="648" y="589"/>
                  </a:lnTo>
                  <a:lnTo>
                    <a:pt x="647" y="589"/>
                  </a:lnTo>
                  <a:lnTo>
                    <a:pt x="646" y="590"/>
                  </a:lnTo>
                  <a:lnTo>
                    <a:pt x="645" y="590"/>
                  </a:lnTo>
                  <a:lnTo>
                    <a:pt x="643" y="589"/>
                  </a:lnTo>
                  <a:lnTo>
                    <a:pt x="643" y="589"/>
                  </a:lnTo>
                  <a:lnTo>
                    <a:pt x="643" y="590"/>
                  </a:lnTo>
                  <a:lnTo>
                    <a:pt x="643" y="591"/>
                  </a:lnTo>
                  <a:lnTo>
                    <a:pt x="643" y="591"/>
                  </a:lnTo>
                  <a:lnTo>
                    <a:pt x="643" y="591"/>
                  </a:lnTo>
                  <a:lnTo>
                    <a:pt x="643" y="590"/>
                  </a:lnTo>
                  <a:lnTo>
                    <a:pt x="643" y="589"/>
                  </a:lnTo>
                  <a:lnTo>
                    <a:pt x="643" y="589"/>
                  </a:lnTo>
                  <a:lnTo>
                    <a:pt x="644" y="589"/>
                  </a:lnTo>
                  <a:lnTo>
                    <a:pt x="645" y="589"/>
                  </a:lnTo>
                  <a:lnTo>
                    <a:pt x="646" y="589"/>
                  </a:lnTo>
                  <a:lnTo>
                    <a:pt x="646" y="589"/>
                  </a:lnTo>
                  <a:lnTo>
                    <a:pt x="647" y="588"/>
                  </a:lnTo>
                  <a:lnTo>
                    <a:pt x="647" y="588"/>
                  </a:lnTo>
                  <a:lnTo>
                    <a:pt x="647" y="586"/>
                  </a:lnTo>
                  <a:lnTo>
                    <a:pt x="647" y="586"/>
                  </a:lnTo>
                  <a:lnTo>
                    <a:pt x="646" y="586"/>
                  </a:lnTo>
                  <a:lnTo>
                    <a:pt x="646" y="586"/>
                  </a:lnTo>
                  <a:lnTo>
                    <a:pt x="646" y="585"/>
                  </a:lnTo>
                  <a:lnTo>
                    <a:pt x="646" y="585"/>
                  </a:lnTo>
                  <a:lnTo>
                    <a:pt x="646" y="584"/>
                  </a:lnTo>
                  <a:lnTo>
                    <a:pt x="646" y="584"/>
                  </a:lnTo>
                  <a:lnTo>
                    <a:pt x="646" y="584"/>
                  </a:lnTo>
                  <a:lnTo>
                    <a:pt x="646" y="583"/>
                  </a:lnTo>
                  <a:lnTo>
                    <a:pt x="646" y="583"/>
                  </a:lnTo>
                  <a:lnTo>
                    <a:pt x="646" y="583"/>
                  </a:lnTo>
                  <a:lnTo>
                    <a:pt x="646" y="583"/>
                  </a:lnTo>
                  <a:lnTo>
                    <a:pt x="645" y="584"/>
                  </a:lnTo>
                  <a:lnTo>
                    <a:pt x="645" y="585"/>
                  </a:lnTo>
                  <a:lnTo>
                    <a:pt x="643" y="585"/>
                  </a:lnTo>
                  <a:lnTo>
                    <a:pt x="643" y="585"/>
                  </a:lnTo>
                  <a:lnTo>
                    <a:pt x="643" y="583"/>
                  </a:lnTo>
                  <a:lnTo>
                    <a:pt x="643" y="582"/>
                  </a:lnTo>
                  <a:lnTo>
                    <a:pt x="643" y="581"/>
                  </a:lnTo>
                  <a:lnTo>
                    <a:pt x="649" y="575"/>
                  </a:lnTo>
                  <a:lnTo>
                    <a:pt x="650" y="574"/>
                  </a:lnTo>
                  <a:lnTo>
                    <a:pt x="650" y="573"/>
                  </a:lnTo>
                  <a:lnTo>
                    <a:pt x="651" y="570"/>
                  </a:lnTo>
                  <a:lnTo>
                    <a:pt x="651" y="570"/>
                  </a:lnTo>
                  <a:lnTo>
                    <a:pt x="650" y="569"/>
                  </a:lnTo>
                  <a:lnTo>
                    <a:pt x="650" y="569"/>
                  </a:lnTo>
                  <a:lnTo>
                    <a:pt x="648" y="569"/>
                  </a:lnTo>
                  <a:lnTo>
                    <a:pt x="647" y="565"/>
                  </a:lnTo>
                  <a:lnTo>
                    <a:pt x="647" y="565"/>
                  </a:lnTo>
                  <a:lnTo>
                    <a:pt x="645" y="558"/>
                  </a:lnTo>
                  <a:lnTo>
                    <a:pt x="643" y="556"/>
                  </a:lnTo>
                  <a:lnTo>
                    <a:pt x="643" y="556"/>
                  </a:lnTo>
                  <a:lnTo>
                    <a:pt x="643" y="556"/>
                  </a:lnTo>
                  <a:lnTo>
                    <a:pt x="643" y="557"/>
                  </a:lnTo>
                  <a:lnTo>
                    <a:pt x="642" y="557"/>
                  </a:lnTo>
                  <a:lnTo>
                    <a:pt x="638" y="562"/>
                  </a:lnTo>
                  <a:lnTo>
                    <a:pt x="642" y="557"/>
                  </a:lnTo>
                  <a:lnTo>
                    <a:pt x="642" y="557"/>
                  </a:lnTo>
                  <a:lnTo>
                    <a:pt x="642" y="555"/>
                  </a:lnTo>
                  <a:lnTo>
                    <a:pt x="638" y="552"/>
                  </a:lnTo>
                  <a:lnTo>
                    <a:pt x="630" y="548"/>
                  </a:lnTo>
                  <a:lnTo>
                    <a:pt x="629" y="548"/>
                  </a:lnTo>
                  <a:lnTo>
                    <a:pt x="629" y="548"/>
                  </a:lnTo>
                  <a:lnTo>
                    <a:pt x="628" y="549"/>
                  </a:lnTo>
                  <a:lnTo>
                    <a:pt x="628" y="547"/>
                  </a:lnTo>
                  <a:lnTo>
                    <a:pt x="628" y="547"/>
                  </a:lnTo>
                  <a:lnTo>
                    <a:pt x="623" y="547"/>
                  </a:lnTo>
                  <a:lnTo>
                    <a:pt x="623" y="547"/>
                  </a:lnTo>
                  <a:lnTo>
                    <a:pt x="615" y="547"/>
                  </a:lnTo>
                  <a:lnTo>
                    <a:pt x="613" y="547"/>
                  </a:lnTo>
                  <a:lnTo>
                    <a:pt x="613" y="547"/>
                  </a:lnTo>
                  <a:lnTo>
                    <a:pt x="612" y="547"/>
                  </a:lnTo>
                  <a:lnTo>
                    <a:pt x="612" y="547"/>
                  </a:lnTo>
                  <a:lnTo>
                    <a:pt x="611" y="547"/>
                  </a:lnTo>
                  <a:lnTo>
                    <a:pt x="610" y="545"/>
                  </a:lnTo>
                  <a:lnTo>
                    <a:pt x="610" y="544"/>
                  </a:lnTo>
                  <a:lnTo>
                    <a:pt x="608" y="543"/>
                  </a:lnTo>
                  <a:lnTo>
                    <a:pt x="607" y="542"/>
                  </a:lnTo>
                  <a:lnTo>
                    <a:pt x="606" y="542"/>
                  </a:lnTo>
                  <a:lnTo>
                    <a:pt x="604" y="542"/>
                  </a:lnTo>
                  <a:lnTo>
                    <a:pt x="603" y="541"/>
                  </a:lnTo>
                  <a:lnTo>
                    <a:pt x="603" y="539"/>
                  </a:lnTo>
                  <a:lnTo>
                    <a:pt x="598" y="533"/>
                  </a:lnTo>
                  <a:lnTo>
                    <a:pt x="597" y="533"/>
                  </a:lnTo>
                  <a:lnTo>
                    <a:pt x="597" y="533"/>
                  </a:lnTo>
                  <a:lnTo>
                    <a:pt x="596" y="533"/>
                  </a:lnTo>
                  <a:lnTo>
                    <a:pt x="596" y="533"/>
                  </a:lnTo>
                  <a:lnTo>
                    <a:pt x="595" y="532"/>
                  </a:lnTo>
                  <a:lnTo>
                    <a:pt x="593" y="532"/>
                  </a:lnTo>
                  <a:lnTo>
                    <a:pt x="592" y="532"/>
                  </a:lnTo>
                  <a:lnTo>
                    <a:pt x="592" y="532"/>
                  </a:lnTo>
                  <a:lnTo>
                    <a:pt x="592" y="532"/>
                  </a:lnTo>
                  <a:lnTo>
                    <a:pt x="590" y="532"/>
                  </a:lnTo>
                  <a:lnTo>
                    <a:pt x="590" y="532"/>
                  </a:lnTo>
                  <a:lnTo>
                    <a:pt x="590" y="532"/>
                  </a:lnTo>
                  <a:lnTo>
                    <a:pt x="591" y="532"/>
                  </a:lnTo>
                  <a:lnTo>
                    <a:pt x="591" y="532"/>
                  </a:lnTo>
                  <a:lnTo>
                    <a:pt x="592" y="531"/>
                  </a:lnTo>
                  <a:lnTo>
                    <a:pt x="592" y="531"/>
                  </a:lnTo>
                  <a:lnTo>
                    <a:pt x="592" y="531"/>
                  </a:lnTo>
                  <a:lnTo>
                    <a:pt x="591" y="529"/>
                  </a:lnTo>
                  <a:lnTo>
                    <a:pt x="590" y="528"/>
                  </a:lnTo>
                  <a:lnTo>
                    <a:pt x="590" y="528"/>
                  </a:lnTo>
                  <a:lnTo>
                    <a:pt x="589" y="527"/>
                  </a:lnTo>
                  <a:lnTo>
                    <a:pt x="585" y="525"/>
                  </a:lnTo>
                  <a:lnTo>
                    <a:pt x="583" y="525"/>
                  </a:lnTo>
                  <a:lnTo>
                    <a:pt x="582" y="525"/>
                  </a:lnTo>
                  <a:lnTo>
                    <a:pt x="582" y="524"/>
                  </a:lnTo>
                  <a:lnTo>
                    <a:pt x="581" y="523"/>
                  </a:lnTo>
                  <a:lnTo>
                    <a:pt x="581" y="523"/>
                  </a:lnTo>
                  <a:lnTo>
                    <a:pt x="581" y="522"/>
                  </a:lnTo>
                  <a:lnTo>
                    <a:pt x="579" y="522"/>
                  </a:lnTo>
                  <a:lnTo>
                    <a:pt x="579" y="521"/>
                  </a:lnTo>
                  <a:lnTo>
                    <a:pt x="580" y="521"/>
                  </a:lnTo>
                  <a:lnTo>
                    <a:pt x="581" y="521"/>
                  </a:lnTo>
                  <a:lnTo>
                    <a:pt x="582" y="521"/>
                  </a:lnTo>
                  <a:lnTo>
                    <a:pt x="583" y="521"/>
                  </a:lnTo>
                  <a:lnTo>
                    <a:pt x="583" y="521"/>
                  </a:lnTo>
                  <a:lnTo>
                    <a:pt x="584" y="521"/>
                  </a:lnTo>
                  <a:lnTo>
                    <a:pt x="585" y="520"/>
                  </a:lnTo>
                  <a:lnTo>
                    <a:pt x="585" y="520"/>
                  </a:lnTo>
                  <a:lnTo>
                    <a:pt x="573" y="520"/>
                  </a:lnTo>
                  <a:lnTo>
                    <a:pt x="572" y="521"/>
                  </a:lnTo>
                  <a:lnTo>
                    <a:pt x="572" y="521"/>
                  </a:lnTo>
                  <a:lnTo>
                    <a:pt x="573" y="521"/>
                  </a:lnTo>
                  <a:lnTo>
                    <a:pt x="575" y="521"/>
                  </a:lnTo>
                  <a:lnTo>
                    <a:pt x="575" y="521"/>
                  </a:lnTo>
                  <a:lnTo>
                    <a:pt x="574" y="521"/>
                  </a:lnTo>
                  <a:lnTo>
                    <a:pt x="572" y="521"/>
                  </a:lnTo>
                  <a:lnTo>
                    <a:pt x="570" y="522"/>
                  </a:lnTo>
                  <a:lnTo>
                    <a:pt x="566" y="523"/>
                  </a:lnTo>
                  <a:lnTo>
                    <a:pt x="563" y="522"/>
                  </a:lnTo>
                  <a:lnTo>
                    <a:pt x="563" y="521"/>
                  </a:lnTo>
                  <a:lnTo>
                    <a:pt x="563" y="521"/>
                  </a:lnTo>
                  <a:lnTo>
                    <a:pt x="563" y="521"/>
                  </a:lnTo>
                  <a:lnTo>
                    <a:pt x="562" y="521"/>
                  </a:lnTo>
                  <a:lnTo>
                    <a:pt x="552" y="521"/>
                  </a:lnTo>
                  <a:lnTo>
                    <a:pt x="551" y="521"/>
                  </a:lnTo>
                  <a:lnTo>
                    <a:pt x="550" y="518"/>
                  </a:lnTo>
                  <a:lnTo>
                    <a:pt x="549" y="517"/>
                  </a:lnTo>
                  <a:lnTo>
                    <a:pt x="543" y="516"/>
                  </a:lnTo>
                  <a:lnTo>
                    <a:pt x="542" y="514"/>
                  </a:lnTo>
                  <a:lnTo>
                    <a:pt x="542" y="514"/>
                  </a:lnTo>
                  <a:lnTo>
                    <a:pt x="541" y="512"/>
                  </a:lnTo>
                  <a:lnTo>
                    <a:pt x="541" y="512"/>
                  </a:lnTo>
                  <a:lnTo>
                    <a:pt x="541" y="511"/>
                  </a:lnTo>
                  <a:lnTo>
                    <a:pt x="541" y="511"/>
                  </a:lnTo>
                  <a:lnTo>
                    <a:pt x="540" y="512"/>
                  </a:lnTo>
                  <a:lnTo>
                    <a:pt x="539" y="514"/>
                  </a:lnTo>
                  <a:lnTo>
                    <a:pt x="539" y="514"/>
                  </a:lnTo>
                  <a:lnTo>
                    <a:pt x="539" y="514"/>
                  </a:lnTo>
                  <a:lnTo>
                    <a:pt x="540" y="514"/>
                  </a:lnTo>
                  <a:lnTo>
                    <a:pt x="541" y="514"/>
                  </a:lnTo>
                  <a:lnTo>
                    <a:pt x="541" y="515"/>
                  </a:lnTo>
                  <a:lnTo>
                    <a:pt x="541" y="515"/>
                  </a:lnTo>
                  <a:lnTo>
                    <a:pt x="541" y="516"/>
                  </a:lnTo>
                  <a:lnTo>
                    <a:pt x="536" y="517"/>
                  </a:lnTo>
                  <a:lnTo>
                    <a:pt x="534" y="518"/>
                  </a:lnTo>
                  <a:lnTo>
                    <a:pt x="534" y="518"/>
                  </a:lnTo>
                  <a:lnTo>
                    <a:pt x="533" y="518"/>
                  </a:lnTo>
                  <a:lnTo>
                    <a:pt x="533" y="519"/>
                  </a:lnTo>
                  <a:lnTo>
                    <a:pt x="533" y="519"/>
                  </a:lnTo>
                  <a:lnTo>
                    <a:pt x="533" y="521"/>
                  </a:lnTo>
                  <a:lnTo>
                    <a:pt x="534" y="525"/>
                  </a:lnTo>
                  <a:lnTo>
                    <a:pt x="534" y="528"/>
                  </a:lnTo>
                  <a:lnTo>
                    <a:pt x="534" y="528"/>
                  </a:lnTo>
                  <a:lnTo>
                    <a:pt x="534" y="528"/>
                  </a:lnTo>
                  <a:lnTo>
                    <a:pt x="534" y="529"/>
                  </a:lnTo>
                  <a:lnTo>
                    <a:pt x="533" y="529"/>
                  </a:lnTo>
                  <a:lnTo>
                    <a:pt x="532" y="529"/>
                  </a:lnTo>
                  <a:lnTo>
                    <a:pt x="531" y="529"/>
                  </a:lnTo>
                  <a:lnTo>
                    <a:pt x="531" y="528"/>
                  </a:lnTo>
                  <a:lnTo>
                    <a:pt x="530" y="527"/>
                  </a:lnTo>
                  <a:lnTo>
                    <a:pt x="530" y="526"/>
                  </a:lnTo>
                  <a:lnTo>
                    <a:pt x="530" y="525"/>
                  </a:lnTo>
                  <a:lnTo>
                    <a:pt x="530" y="524"/>
                  </a:lnTo>
                  <a:lnTo>
                    <a:pt x="530" y="523"/>
                  </a:lnTo>
                  <a:lnTo>
                    <a:pt x="531" y="521"/>
                  </a:lnTo>
                  <a:lnTo>
                    <a:pt x="532" y="519"/>
                  </a:lnTo>
                  <a:lnTo>
                    <a:pt x="531" y="519"/>
                  </a:lnTo>
                  <a:lnTo>
                    <a:pt x="531" y="519"/>
                  </a:lnTo>
                  <a:lnTo>
                    <a:pt x="531" y="518"/>
                  </a:lnTo>
                  <a:lnTo>
                    <a:pt x="531" y="518"/>
                  </a:lnTo>
                  <a:lnTo>
                    <a:pt x="530" y="517"/>
                  </a:lnTo>
                  <a:lnTo>
                    <a:pt x="530" y="515"/>
                  </a:lnTo>
                  <a:lnTo>
                    <a:pt x="532" y="514"/>
                  </a:lnTo>
                  <a:lnTo>
                    <a:pt x="533" y="514"/>
                  </a:lnTo>
                  <a:lnTo>
                    <a:pt x="534" y="513"/>
                  </a:lnTo>
                  <a:lnTo>
                    <a:pt x="534" y="513"/>
                  </a:lnTo>
                  <a:lnTo>
                    <a:pt x="534" y="511"/>
                  </a:lnTo>
                  <a:lnTo>
                    <a:pt x="533" y="511"/>
                  </a:lnTo>
                  <a:lnTo>
                    <a:pt x="531" y="510"/>
                  </a:lnTo>
                  <a:lnTo>
                    <a:pt x="530" y="511"/>
                  </a:lnTo>
                  <a:lnTo>
                    <a:pt x="530" y="510"/>
                  </a:lnTo>
                  <a:lnTo>
                    <a:pt x="530" y="511"/>
                  </a:lnTo>
                  <a:lnTo>
                    <a:pt x="530" y="512"/>
                  </a:lnTo>
                  <a:lnTo>
                    <a:pt x="530" y="512"/>
                  </a:lnTo>
                  <a:lnTo>
                    <a:pt x="529" y="511"/>
                  </a:lnTo>
                  <a:lnTo>
                    <a:pt x="529" y="512"/>
                  </a:lnTo>
                  <a:lnTo>
                    <a:pt x="529" y="513"/>
                  </a:lnTo>
                  <a:lnTo>
                    <a:pt x="528" y="514"/>
                  </a:lnTo>
                  <a:lnTo>
                    <a:pt x="520" y="517"/>
                  </a:lnTo>
                  <a:lnTo>
                    <a:pt x="517" y="517"/>
                  </a:lnTo>
                  <a:lnTo>
                    <a:pt x="517" y="517"/>
                  </a:lnTo>
                  <a:lnTo>
                    <a:pt x="516" y="519"/>
                  </a:lnTo>
                  <a:lnTo>
                    <a:pt x="516" y="520"/>
                  </a:lnTo>
                  <a:lnTo>
                    <a:pt x="516" y="520"/>
                  </a:lnTo>
                  <a:lnTo>
                    <a:pt x="516" y="518"/>
                  </a:lnTo>
                  <a:lnTo>
                    <a:pt x="516" y="518"/>
                  </a:lnTo>
                  <a:lnTo>
                    <a:pt x="513" y="518"/>
                  </a:lnTo>
                  <a:lnTo>
                    <a:pt x="512" y="518"/>
                  </a:lnTo>
                  <a:lnTo>
                    <a:pt x="510" y="521"/>
                  </a:lnTo>
                  <a:lnTo>
                    <a:pt x="509" y="521"/>
                  </a:lnTo>
                  <a:lnTo>
                    <a:pt x="509" y="526"/>
                  </a:lnTo>
                  <a:lnTo>
                    <a:pt x="508" y="527"/>
                  </a:lnTo>
                  <a:lnTo>
                    <a:pt x="507" y="527"/>
                  </a:lnTo>
                  <a:lnTo>
                    <a:pt x="506" y="528"/>
                  </a:lnTo>
                  <a:lnTo>
                    <a:pt x="505" y="530"/>
                  </a:lnTo>
                  <a:lnTo>
                    <a:pt x="503" y="532"/>
                  </a:lnTo>
                  <a:lnTo>
                    <a:pt x="502" y="532"/>
                  </a:lnTo>
                  <a:lnTo>
                    <a:pt x="502" y="532"/>
                  </a:lnTo>
                  <a:lnTo>
                    <a:pt x="503" y="532"/>
                  </a:lnTo>
                  <a:lnTo>
                    <a:pt x="503" y="534"/>
                  </a:lnTo>
                  <a:lnTo>
                    <a:pt x="503" y="535"/>
                  </a:lnTo>
                  <a:lnTo>
                    <a:pt x="503" y="535"/>
                  </a:lnTo>
                  <a:lnTo>
                    <a:pt x="502" y="535"/>
                  </a:lnTo>
                  <a:lnTo>
                    <a:pt x="500" y="532"/>
                  </a:lnTo>
                  <a:lnTo>
                    <a:pt x="495" y="528"/>
                  </a:lnTo>
                  <a:lnTo>
                    <a:pt x="495" y="528"/>
                  </a:lnTo>
                  <a:lnTo>
                    <a:pt x="488" y="526"/>
                  </a:lnTo>
                  <a:lnTo>
                    <a:pt x="487" y="526"/>
                  </a:lnTo>
                  <a:lnTo>
                    <a:pt x="487" y="526"/>
                  </a:lnTo>
                  <a:lnTo>
                    <a:pt x="487" y="527"/>
                  </a:lnTo>
                  <a:lnTo>
                    <a:pt x="487" y="528"/>
                  </a:lnTo>
                  <a:lnTo>
                    <a:pt x="487" y="529"/>
                  </a:lnTo>
                  <a:lnTo>
                    <a:pt x="486" y="529"/>
                  </a:lnTo>
                  <a:lnTo>
                    <a:pt x="485" y="529"/>
                  </a:lnTo>
                  <a:lnTo>
                    <a:pt x="485" y="528"/>
                  </a:lnTo>
                  <a:lnTo>
                    <a:pt x="485" y="528"/>
                  </a:lnTo>
                  <a:lnTo>
                    <a:pt x="484" y="528"/>
                  </a:lnTo>
                  <a:lnTo>
                    <a:pt x="483" y="529"/>
                  </a:lnTo>
                  <a:lnTo>
                    <a:pt x="481" y="529"/>
                  </a:lnTo>
                  <a:lnTo>
                    <a:pt x="480" y="529"/>
                  </a:lnTo>
                  <a:lnTo>
                    <a:pt x="479" y="530"/>
                  </a:lnTo>
                  <a:lnTo>
                    <a:pt x="479" y="530"/>
                  </a:lnTo>
                  <a:lnTo>
                    <a:pt x="478" y="530"/>
                  </a:lnTo>
                  <a:lnTo>
                    <a:pt x="476" y="529"/>
                  </a:lnTo>
                  <a:lnTo>
                    <a:pt x="473" y="529"/>
                  </a:lnTo>
                  <a:lnTo>
                    <a:pt x="473" y="529"/>
                  </a:lnTo>
                  <a:lnTo>
                    <a:pt x="473" y="529"/>
                  </a:lnTo>
                  <a:lnTo>
                    <a:pt x="472" y="528"/>
                  </a:lnTo>
                  <a:lnTo>
                    <a:pt x="472" y="527"/>
                  </a:lnTo>
                  <a:lnTo>
                    <a:pt x="472" y="527"/>
                  </a:lnTo>
                  <a:lnTo>
                    <a:pt x="472" y="526"/>
                  </a:lnTo>
                  <a:lnTo>
                    <a:pt x="471" y="526"/>
                  </a:lnTo>
                  <a:lnTo>
                    <a:pt x="471" y="526"/>
                  </a:lnTo>
                  <a:lnTo>
                    <a:pt x="466" y="521"/>
                  </a:lnTo>
                  <a:lnTo>
                    <a:pt x="465" y="519"/>
                  </a:lnTo>
                  <a:lnTo>
                    <a:pt x="465" y="519"/>
                  </a:lnTo>
                  <a:lnTo>
                    <a:pt x="462" y="519"/>
                  </a:lnTo>
                  <a:lnTo>
                    <a:pt x="465" y="519"/>
                  </a:lnTo>
                  <a:lnTo>
                    <a:pt x="465" y="518"/>
                  </a:lnTo>
                  <a:lnTo>
                    <a:pt x="465" y="517"/>
                  </a:lnTo>
                  <a:lnTo>
                    <a:pt x="464" y="516"/>
                  </a:lnTo>
                  <a:lnTo>
                    <a:pt x="465" y="515"/>
                  </a:lnTo>
                  <a:lnTo>
                    <a:pt x="467" y="496"/>
                  </a:lnTo>
                  <a:lnTo>
                    <a:pt x="466" y="496"/>
                  </a:lnTo>
                  <a:lnTo>
                    <a:pt x="467" y="496"/>
                  </a:lnTo>
                  <a:lnTo>
                    <a:pt x="467" y="496"/>
                  </a:lnTo>
                  <a:lnTo>
                    <a:pt x="467" y="495"/>
                  </a:lnTo>
                  <a:lnTo>
                    <a:pt x="466" y="494"/>
                  </a:lnTo>
                  <a:lnTo>
                    <a:pt x="464" y="493"/>
                  </a:lnTo>
                  <a:lnTo>
                    <a:pt x="463" y="492"/>
                  </a:lnTo>
                  <a:lnTo>
                    <a:pt x="461" y="492"/>
                  </a:lnTo>
                  <a:lnTo>
                    <a:pt x="459" y="491"/>
                  </a:lnTo>
                  <a:lnTo>
                    <a:pt x="458" y="491"/>
                  </a:lnTo>
                  <a:lnTo>
                    <a:pt x="457" y="490"/>
                  </a:lnTo>
                  <a:lnTo>
                    <a:pt x="456" y="491"/>
                  </a:lnTo>
                  <a:lnTo>
                    <a:pt x="454" y="491"/>
                  </a:lnTo>
                  <a:lnTo>
                    <a:pt x="454" y="491"/>
                  </a:lnTo>
                  <a:lnTo>
                    <a:pt x="454" y="490"/>
                  </a:lnTo>
                  <a:lnTo>
                    <a:pt x="452" y="490"/>
                  </a:lnTo>
                  <a:lnTo>
                    <a:pt x="452" y="491"/>
                  </a:lnTo>
                  <a:lnTo>
                    <a:pt x="439" y="492"/>
                  </a:lnTo>
                  <a:lnTo>
                    <a:pt x="439" y="492"/>
                  </a:lnTo>
                  <a:lnTo>
                    <a:pt x="436" y="495"/>
                  </a:lnTo>
                  <a:lnTo>
                    <a:pt x="439" y="492"/>
                  </a:lnTo>
                  <a:lnTo>
                    <a:pt x="439" y="492"/>
                  </a:lnTo>
                  <a:lnTo>
                    <a:pt x="439" y="492"/>
                  </a:lnTo>
                  <a:lnTo>
                    <a:pt x="439" y="492"/>
                  </a:lnTo>
                  <a:lnTo>
                    <a:pt x="439" y="492"/>
                  </a:lnTo>
                  <a:lnTo>
                    <a:pt x="439" y="491"/>
                  </a:lnTo>
                  <a:lnTo>
                    <a:pt x="439" y="491"/>
                  </a:lnTo>
                  <a:lnTo>
                    <a:pt x="438" y="492"/>
                  </a:lnTo>
                  <a:lnTo>
                    <a:pt x="437" y="492"/>
                  </a:lnTo>
                  <a:lnTo>
                    <a:pt x="436" y="491"/>
                  </a:lnTo>
                  <a:lnTo>
                    <a:pt x="436" y="491"/>
                  </a:lnTo>
                  <a:lnTo>
                    <a:pt x="436" y="491"/>
                  </a:lnTo>
                  <a:lnTo>
                    <a:pt x="436" y="491"/>
                  </a:lnTo>
                  <a:lnTo>
                    <a:pt x="436" y="491"/>
                  </a:lnTo>
                  <a:lnTo>
                    <a:pt x="436" y="490"/>
                  </a:lnTo>
                  <a:lnTo>
                    <a:pt x="436" y="489"/>
                  </a:lnTo>
                  <a:lnTo>
                    <a:pt x="436" y="489"/>
                  </a:lnTo>
                  <a:lnTo>
                    <a:pt x="439" y="487"/>
                  </a:lnTo>
                  <a:lnTo>
                    <a:pt x="439" y="486"/>
                  </a:lnTo>
                  <a:lnTo>
                    <a:pt x="439" y="486"/>
                  </a:lnTo>
                  <a:lnTo>
                    <a:pt x="439" y="480"/>
                  </a:lnTo>
                  <a:lnTo>
                    <a:pt x="440" y="478"/>
                  </a:lnTo>
                  <a:lnTo>
                    <a:pt x="440" y="478"/>
                  </a:lnTo>
                  <a:lnTo>
                    <a:pt x="440" y="477"/>
                  </a:lnTo>
                  <a:lnTo>
                    <a:pt x="439" y="476"/>
                  </a:lnTo>
                  <a:lnTo>
                    <a:pt x="439" y="476"/>
                  </a:lnTo>
                  <a:lnTo>
                    <a:pt x="439" y="475"/>
                  </a:lnTo>
                  <a:lnTo>
                    <a:pt x="440" y="474"/>
                  </a:lnTo>
                  <a:lnTo>
                    <a:pt x="441" y="474"/>
                  </a:lnTo>
                  <a:lnTo>
                    <a:pt x="440" y="475"/>
                  </a:lnTo>
                  <a:lnTo>
                    <a:pt x="441" y="476"/>
                  </a:lnTo>
                  <a:lnTo>
                    <a:pt x="442" y="476"/>
                  </a:lnTo>
                  <a:lnTo>
                    <a:pt x="441" y="478"/>
                  </a:lnTo>
                  <a:lnTo>
                    <a:pt x="442" y="478"/>
                  </a:lnTo>
                  <a:lnTo>
                    <a:pt x="442" y="478"/>
                  </a:lnTo>
                  <a:lnTo>
                    <a:pt x="443" y="471"/>
                  </a:lnTo>
                  <a:lnTo>
                    <a:pt x="443" y="470"/>
                  </a:lnTo>
                  <a:lnTo>
                    <a:pt x="443" y="470"/>
                  </a:lnTo>
                  <a:lnTo>
                    <a:pt x="444" y="470"/>
                  </a:lnTo>
                  <a:lnTo>
                    <a:pt x="444" y="469"/>
                  </a:lnTo>
                  <a:lnTo>
                    <a:pt x="443" y="469"/>
                  </a:lnTo>
                  <a:lnTo>
                    <a:pt x="444" y="467"/>
                  </a:lnTo>
                  <a:lnTo>
                    <a:pt x="444" y="466"/>
                  </a:lnTo>
                  <a:lnTo>
                    <a:pt x="445" y="464"/>
                  </a:lnTo>
                  <a:lnTo>
                    <a:pt x="447" y="462"/>
                  </a:lnTo>
                  <a:lnTo>
                    <a:pt x="447" y="460"/>
                  </a:lnTo>
                  <a:lnTo>
                    <a:pt x="447" y="459"/>
                  </a:lnTo>
                  <a:lnTo>
                    <a:pt x="447" y="458"/>
                  </a:lnTo>
                  <a:lnTo>
                    <a:pt x="443" y="458"/>
                  </a:lnTo>
                  <a:lnTo>
                    <a:pt x="443" y="459"/>
                  </a:lnTo>
                  <a:lnTo>
                    <a:pt x="443" y="458"/>
                  </a:lnTo>
                  <a:lnTo>
                    <a:pt x="440" y="457"/>
                  </a:lnTo>
                  <a:lnTo>
                    <a:pt x="437" y="458"/>
                  </a:lnTo>
                  <a:lnTo>
                    <a:pt x="436" y="459"/>
                  </a:lnTo>
                  <a:lnTo>
                    <a:pt x="429" y="459"/>
                  </a:lnTo>
                  <a:lnTo>
                    <a:pt x="429" y="460"/>
                  </a:lnTo>
                  <a:lnTo>
                    <a:pt x="427" y="467"/>
                  </a:lnTo>
                  <a:lnTo>
                    <a:pt x="426" y="469"/>
                  </a:lnTo>
                  <a:lnTo>
                    <a:pt x="425" y="471"/>
                  </a:lnTo>
                  <a:lnTo>
                    <a:pt x="425" y="472"/>
                  </a:lnTo>
                  <a:lnTo>
                    <a:pt x="423" y="473"/>
                  </a:lnTo>
                  <a:lnTo>
                    <a:pt x="423" y="474"/>
                  </a:lnTo>
                  <a:lnTo>
                    <a:pt x="421" y="476"/>
                  </a:lnTo>
                  <a:lnTo>
                    <a:pt x="421" y="476"/>
                  </a:lnTo>
                  <a:lnTo>
                    <a:pt x="420" y="476"/>
                  </a:lnTo>
                  <a:lnTo>
                    <a:pt x="420" y="475"/>
                  </a:lnTo>
                  <a:lnTo>
                    <a:pt x="419" y="474"/>
                  </a:lnTo>
                  <a:lnTo>
                    <a:pt x="418" y="474"/>
                  </a:lnTo>
                  <a:lnTo>
                    <a:pt x="417" y="474"/>
                  </a:lnTo>
                  <a:lnTo>
                    <a:pt x="413" y="476"/>
                  </a:lnTo>
                  <a:lnTo>
                    <a:pt x="412" y="476"/>
                  </a:lnTo>
                  <a:lnTo>
                    <a:pt x="409" y="476"/>
                  </a:lnTo>
                  <a:lnTo>
                    <a:pt x="407" y="478"/>
                  </a:lnTo>
                  <a:lnTo>
                    <a:pt x="406" y="478"/>
                  </a:lnTo>
                  <a:lnTo>
                    <a:pt x="404" y="477"/>
                  </a:lnTo>
                  <a:lnTo>
                    <a:pt x="403" y="475"/>
                  </a:lnTo>
                  <a:lnTo>
                    <a:pt x="403" y="474"/>
                  </a:lnTo>
                  <a:lnTo>
                    <a:pt x="403" y="475"/>
                  </a:lnTo>
                  <a:lnTo>
                    <a:pt x="401" y="475"/>
                  </a:lnTo>
                  <a:lnTo>
                    <a:pt x="399" y="474"/>
                  </a:lnTo>
                  <a:lnTo>
                    <a:pt x="397" y="472"/>
                  </a:lnTo>
                  <a:lnTo>
                    <a:pt x="396" y="472"/>
                  </a:lnTo>
                  <a:lnTo>
                    <a:pt x="396" y="471"/>
                  </a:lnTo>
                  <a:lnTo>
                    <a:pt x="394" y="467"/>
                  </a:lnTo>
                  <a:lnTo>
                    <a:pt x="392" y="464"/>
                  </a:lnTo>
                  <a:lnTo>
                    <a:pt x="390" y="460"/>
                  </a:lnTo>
                  <a:lnTo>
                    <a:pt x="391" y="459"/>
                  </a:lnTo>
                  <a:lnTo>
                    <a:pt x="391" y="459"/>
                  </a:lnTo>
                  <a:lnTo>
                    <a:pt x="391" y="458"/>
                  </a:lnTo>
                  <a:lnTo>
                    <a:pt x="389" y="456"/>
                  </a:lnTo>
                  <a:lnTo>
                    <a:pt x="388" y="454"/>
                  </a:lnTo>
                  <a:lnTo>
                    <a:pt x="389" y="446"/>
                  </a:lnTo>
                  <a:lnTo>
                    <a:pt x="389" y="445"/>
                  </a:lnTo>
                  <a:lnTo>
                    <a:pt x="388" y="445"/>
                  </a:lnTo>
                  <a:lnTo>
                    <a:pt x="388" y="440"/>
                  </a:lnTo>
                  <a:lnTo>
                    <a:pt x="388" y="440"/>
                  </a:lnTo>
                  <a:lnTo>
                    <a:pt x="388" y="439"/>
                  </a:lnTo>
                  <a:lnTo>
                    <a:pt x="388" y="438"/>
                  </a:lnTo>
                  <a:lnTo>
                    <a:pt x="389" y="438"/>
                  </a:lnTo>
                  <a:lnTo>
                    <a:pt x="389" y="435"/>
                  </a:lnTo>
                  <a:lnTo>
                    <a:pt x="389" y="435"/>
                  </a:lnTo>
                  <a:lnTo>
                    <a:pt x="390" y="435"/>
                  </a:lnTo>
                  <a:lnTo>
                    <a:pt x="391" y="435"/>
                  </a:lnTo>
                  <a:lnTo>
                    <a:pt x="392" y="434"/>
                  </a:lnTo>
                  <a:lnTo>
                    <a:pt x="392" y="433"/>
                  </a:lnTo>
                  <a:lnTo>
                    <a:pt x="392" y="433"/>
                  </a:lnTo>
                  <a:lnTo>
                    <a:pt x="392" y="434"/>
                  </a:lnTo>
                  <a:lnTo>
                    <a:pt x="391" y="434"/>
                  </a:lnTo>
                  <a:lnTo>
                    <a:pt x="391" y="434"/>
                  </a:lnTo>
                  <a:lnTo>
                    <a:pt x="391" y="434"/>
                  </a:lnTo>
                  <a:lnTo>
                    <a:pt x="391" y="434"/>
                  </a:lnTo>
                  <a:lnTo>
                    <a:pt x="392" y="432"/>
                  </a:lnTo>
                  <a:lnTo>
                    <a:pt x="392" y="432"/>
                  </a:lnTo>
                  <a:lnTo>
                    <a:pt x="391" y="431"/>
                  </a:lnTo>
                  <a:lnTo>
                    <a:pt x="390" y="430"/>
                  </a:lnTo>
                  <a:lnTo>
                    <a:pt x="390" y="430"/>
                  </a:lnTo>
                  <a:lnTo>
                    <a:pt x="389" y="426"/>
                  </a:lnTo>
                  <a:lnTo>
                    <a:pt x="390" y="426"/>
                  </a:lnTo>
                  <a:lnTo>
                    <a:pt x="390" y="424"/>
                  </a:lnTo>
                  <a:lnTo>
                    <a:pt x="390" y="424"/>
                  </a:lnTo>
                  <a:lnTo>
                    <a:pt x="389" y="424"/>
                  </a:lnTo>
                  <a:lnTo>
                    <a:pt x="389" y="424"/>
                  </a:lnTo>
                  <a:lnTo>
                    <a:pt x="389" y="423"/>
                  </a:lnTo>
                  <a:lnTo>
                    <a:pt x="390" y="423"/>
                  </a:lnTo>
                  <a:lnTo>
                    <a:pt x="390" y="424"/>
                  </a:lnTo>
                  <a:lnTo>
                    <a:pt x="391" y="423"/>
                  </a:lnTo>
                  <a:lnTo>
                    <a:pt x="391" y="422"/>
                  </a:lnTo>
                  <a:lnTo>
                    <a:pt x="390" y="420"/>
                  </a:lnTo>
                  <a:lnTo>
                    <a:pt x="392" y="420"/>
                  </a:lnTo>
                  <a:lnTo>
                    <a:pt x="392" y="419"/>
                  </a:lnTo>
                  <a:lnTo>
                    <a:pt x="392" y="419"/>
                  </a:lnTo>
                  <a:lnTo>
                    <a:pt x="392" y="419"/>
                  </a:lnTo>
                  <a:lnTo>
                    <a:pt x="392" y="419"/>
                  </a:lnTo>
                  <a:lnTo>
                    <a:pt x="392" y="418"/>
                  </a:lnTo>
                  <a:lnTo>
                    <a:pt x="392" y="418"/>
                  </a:lnTo>
                  <a:lnTo>
                    <a:pt x="393" y="417"/>
                  </a:lnTo>
                  <a:lnTo>
                    <a:pt x="393" y="417"/>
                  </a:lnTo>
                  <a:lnTo>
                    <a:pt x="394" y="417"/>
                  </a:lnTo>
                  <a:lnTo>
                    <a:pt x="395" y="417"/>
                  </a:lnTo>
                  <a:lnTo>
                    <a:pt x="395" y="416"/>
                  </a:lnTo>
                  <a:lnTo>
                    <a:pt x="395" y="416"/>
                  </a:lnTo>
                  <a:lnTo>
                    <a:pt x="395" y="416"/>
                  </a:lnTo>
                  <a:lnTo>
                    <a:pt x="395" y="416"/>
                  </a:lnTo>
                  <a:lnTo>
                    <a:pt x="395" y="415"/>
                  </a:lnTo>
                  <a:lnTo>
                    <a:pt x="396" y="415"/>
                  </a:lnTo>
                  <a:lnTo>
                    <a:pt x="396" y="416"/>
                  </a:lnTo>
                  <a:lnTo>
                    <a:pt x="396" y="416"/>
                  </a:lnTo>
                  <a:lnTo>
                    <a:pt x="396" y="415"/>
                  </a:lnTo>
                  <a:lnTo>
                    <a:pt x="396" y="415"/>
                  </a:lnTo>
                  <a:lnTo>
                    <a:pt x="396" y="415"/>
                  </a:lnTo>
                  <a:lnTo>
                    <a:pt x="396" y="416"/>
                  </a:lnTo>
                  <a:lnTo>
                    <a:pt x="396" y="416"/>
                  </a:lnTo>
                  <a:lnTo>
                    <a:pt x="396" y="415"/>
                  </a:lnTo>
                  <a:lnTo>
                    <a:pt x="397" y="415"/>
                  </a:lnTo>
                  <a:lnTo>
                    <a:pt x="397" y="415"/>
                  </a:lnTo>
                  <a:lnTo>
                    <a:pt x="397" y="416"/>
                  </a:lnTo>
                  <a:lnTo>
                    <a:pt x="399" y="415"/>
                  </a:lnTo>
                  <a:lnTo>
                    <a:pt x="399" y="415"/>
                  </a:lnTo>
                  <a:lnTo>
                    <a:pt x="399" y="415"/>
                  </a:lnTo>
                  <a:lnTo>
                    <a:pt x="396" y="416"/>
                  </a:lnTo>
                  <a:lnTo>
                    <a:pt x="396" y="416"/>
                  </a:lnTo>
                  <a:lnTo>
                    <a:pt x="397" y="416"/>
                  </a:lnTo>
                  <a:lnTo>
                    <a:pt x="402" y="413"/>
                  </a:lnTo>
                  <a:lnTo>
                    <a:pt x="403" y="412"/>
                  </a:lnTo>
                  <a:lnTo>
                    <a:pt x="403" y="408"/>
                  </a:lnTo>
                  <a:lnTo>
                    <a:pt x="403" y="408"/>
                  </a:lnTo>
                  <a:lnTo>
                    <a:pt x="403" y="408"/>
                  </a:lnTo>
                  <a:lnTo>
                    <a:pt x="403" y="408"/>
                  </a:lnTo>
                  <a:lnTo>
                    <a:pt x="404" y="409"/>
                  </a:lnTo>
                  <a:lnTo>
                    <a:pt x="404" y="409"/>
                  </a:lnTo>
                  <a:lnTo>
                    <a:pt x="404" y="409"/>
                  </a:lnTo>
                  <a:lnTo>
                    <a:pt x="403" y="410"/>
                  </a:lnTo>
                  <a:lnTo>
                    <a:pt x="404" y="410"/>
                  </a:lnTo>
                  <a:lnTo>
                    <a:pt x="407" y="408"/>
                  </a:lnTo>
                  <a:lnTo>
                    <a:pt x="412" y="408"/>
                  </a:lnTo>
                  <a:lnTo>
                    <a:pt x="418" y="409"/>
                  </a:lnTo>
                  <a:lnTo>
                    <a:pt x="418" y="408"/>
                  </a:lnTo>
                  <a:lnTo>
                    <a:pt x="418" y="408"/>
                  </a:lnTo>
                  <a:lnTo>
                    <a:pt x="418" y="408"/>
                  </a:lnTo>
                  <a:lnTo>
                    <a:pt x="419" y="408"/>
                  </a:lnTo>
                  <a:lnTo>
                    <a:pt x="421" y="408"/>
                  </a:lnTo>
                  <a:lnTo>
                    <a:pt x="421" y="409"/>
                  </a:lnTo>
                  <a:lnTo>
                    <a:pt x="422" y="409"/>
                  </a:lnTo>
                  <a:lnTo>
                    <a:pt x="424" y="411"/>
                  </a:lnTo>
                  <a:lnTo>
                    <a:pt x="425" y="411"/>
                  </a:lnTo>
                  <a:lnTo>
                    <a:pt x="425" y="412"/>
                  </a:lnTo>
                  <a:lnTo>
                    <a:pt x="425" y="412"/>
                  </a:lnTo>
                  <a:lnTo>
                    <a:pt x="427" y="412"/>
                  </a:lnTo>
                  <a:lnTo>
                    <a:pt x="427" y="412"/>
                  </a:lnTo>
                  <a:lnTo>
                    <a:pt x="428" y="412"/>
                  </a:lnTo>
                  <a:lnTo>
                    <a:pt x="429" y="412"/>
                  </a:lnTo>
                  <a:lnTo>
                    <a:pt x="430" y="411"/>
                  </a:lnTo>
                  <a:lnTo>
                    <a:pt x="430" y="411"/>
                  </a:lnTo>
                  <a:lnTo>
                    <a:pt x="430" y="410"/>
                  </a:lnTo>
                  <a:lnTo>
                    <a:pt x="430" y="410"/>
                  </a:lnTo>
                  <a:lnTo>
                    <a:pt x="431" y="410"/>
                  </a:lnTo>
                  <a:lnTo>
                    <a:pt x="432" y="411"/>
                  </a:lnTo>
                  <a:lnTo>
                    <a:pt x="432" y="411"/>
                  </a:lnTo>
                  <a:lnTo>
                    <a:pt x="433" y="412"/>
                  </a:lnTo>
                  <a:lnTo>
                    <a:pt x="435" y="412"/>
                  </a:lnTo>
                  <a:lnTo>
                    <a:pt x="435" y="412"/>
                  </a:lnTo>
                  <a:lnTo>
                    <a:pt x="434" y="411"/>
                  </a:lnTo>
                  <a:lnTo>
                    <a:pt x="432" y="410"/>
                  </a:lnTo>
                  <a:lnTo>
                    <a:pt x="432" y="409"/>
                  </a:lnTo>
                  <a:lnTo>
                    <a:pt x="432" y="409"/>
                  </a:lnTo>
                  <a:lnTo>
                    <a:pt x="432" y="408"/>
                  </a:lnTo>
                  <a:lnTo>
                    <a:pt x="433" y="408"/>
                  </a:lnTo>
                  <a:lnTo>
                    <a:pt x="434" y="406"/>
                  </a:lnTo>
                  <a:lnTo>
                    <a:pt x="433" y="405"/>
                  </a:lnTo>
                  <a:lnTo>
                    <a:pt x="433" y="405"/>
                  </a:lnTo>
                  <a:lnTo>
                    <a:pt x="432" y="406"/>
                  </a:lnTo>
                  <a:lnTo>
                    <a:pt x="432" y="407"/>
                  </a:lnTo>
                  <a:lnTo>
                    <a:pt x="431" y="407"/>
                  </a:lnTo>
                  <a:lnTo>
                    <a:pt x="431" y="405"/>
                  </a:lnTo>
                  <a:lnTo>
                    <a:pt x="431" y="405"/>
                  </a:lnTo>
                  <a:lnTo>
                    <a:pt x="430" y="405"/>
                  </a:lnTo>
                  <a:lnTo>
                    <a:pt x="429" y="406"/>
                  </a:lnTo>
                  <a:lnTo>
                    <a:pt x="429" y="406"/>
                  </a:lnTo>
                  <a:lnTo>
                    <a:pt x="428" y="405"/>
                  </a:lnTo>
                  <a:lnTo>
                    <a:pt x="428" y="405"/>
                  </a:lnTo>
                  <a:lnTo>
                    <a:pt x="429" y="404"/>
                  </a:lnTo>
                  <a:lnTo>
                    <a:pt x="432" y="405"/>
                  </a:lnTo>
                  <a:lnTo>
                    <a:pt x="433" y="405"/>
                  </a:lnTo>
                  <a:lnTo>
                    <a:pt x="435" y="405"/>
                  </a:lnTo>
                  <a:lnTo>
                    <a:pt x="436" y="404"/>
                  </a:lnTo>
                  <a:lnTo>
                    <a:pt x="439" y="404"/>
                  </a:lnTo>
                  <a:lnTo>
                    <a:pt x="440" y="404"/>
                  </a:lnTo>
                  <a:lnTo>
                    <a:pt x="441" y="401"/>
                  </a:lnTo>
                  <a:lnTo>
                    <a:pt x="441" y="404"/>
                  </a:lnTo>
                  <a:lnTo>
                    <a:pt x="441" y="405"/>
                  </a:lnTo>
                  <a:lnTo>
                    <a:pt x="441" y="405"/>
                  </a:lnTo>
                  <a:lnTo>
                    <a:pt x="444" y="404"/>
                  </a:lnTo>
                  <a:lnTo>
                    <a:pt x="445" y="403"/>
                  </a:lnTo>
                  <a:lnTo>
                    <a:pt x="446" y="403"/>
                  </a:lnTo>
                  <a:lnTo>
                    <a:pt x="447" y="403"/>
                  </a:lnTo>
                  <a:lnTo>
                    <a:pt x="447" y="403"/>
                  </a:lnTo>
                  <a:lnTo>
                    <a:pt x="447" y="403"/>
                  </a:lnTo>
                  <a:lnTo>
                    <a:pt x="446" y="404"/>
                  </a:lnTo>
                  <a:lnTo>
                    <a:pt x="450" y="403"/>
                  </a:lnTo>
                  <a:lnTo>
                    <a:pt x="450" y="404"/>
                  </a:lnTo>
                  <a:lnTo>
                    <a:pt x="450" y="404"/>
                  </a:lnTo>
                  <a:lnTo>
                    <a:pt x="450" y="404"/>
                  </a:lnTo>
                  <a:lnTo>
                    <a:pt x="450" y="404"/>
                  </a:lnTo>
                  <a:lnTo>
                    <a:pt x="454" y="406"/>
                  </a:lnTo>
                  <a:lnTo>
                    <a:pt x="456" y="408"/>
                  </a:lnTo>
                  <a:lnTo>
                    <a:pt x="456" y="408"/>
                  </a:lnTo>
                  <a:lnTo>
                    <a:pt x="459" y="408"/>
                  </a:lnTo>
                  <a:lnTo>
                    <a:pt x="460" y="407"/>
                  </a:lnTo>
                  <a:lnTo>
                    <a:pt x="461" y="407"/>
                  </a:lnTo>
                  <a:lnTo>
                    <a:pt x="461" y="407"/>
                  </a:lnTo>
                  <a:lnTo>
                    <a:pt x="461" y="406"/>
                  </a:lnTo>
                  <a:lnTo>
                    <a:pt x="461" y="406"/>
                  </a:lnTo>
                  <a:lnTo>
                    <a:pt x="463" y="406"/>
                  </a:lnTo>
                  <a:lnTo>
                    <a:pt x="464" y="406"/>
                  </a:lnTo>
                  <a:lnTo>
                    <a:pt x="465" y="408"/>
                  </a:lnTo>
                  <a:lnTo>
                    <a:pt x="466" y="408"/>
                  </a:lnTo>
                  <a:lnTo>
                    <a:pt x="466" y="409"/>
                  </a:lnTo>
                  <a:lnTo>
                    <a:pt x="467" y="409"/>
                  </a:lnTo>
                  <a:lnTo>
                    <a:pt x="468" y="411"/>
                  </a:lnTo>
                  <a:lnTo>
                    <a:pt x="469" y="412"/>
                  </a:lnTo>
                  <a:lnTo>
                    <a:pt x="470" y="412"/>
                  </a:lnTo>
                  <a:lnTo>
                    <a:pt x="470" y="420"/>
                  </a:lnTo>
                  <a:lnTo>
                    <a:pt x="470" y="420"/>
                  </a:lnTo>
                  <a:lnTo>
                    <a:pt x="470" y="420"/>
                  </a:lnTo>
                  <a:lnTo>
                    <a:pt x="470" y="419"/>
                  </a:lnTo>
                  <a:lnTo>
                    <a:pt x="471" y="419"/>
                  </a:lnTo>
                  <a:lnTo>
                    <a:pt x="471" y="419"/>
                  </a:lnTo>
                  <a:lnTo>
                    <a:pt x="471" y="422"/>
                  </a:lnTo>
                  <a:lnTo>
                    <a:pt x="471" y="423"/>
                  </a:lnTo>
                  <a:lnTo>
                    <a:pt x="472" y="426"/>
                  </a:lnTo>
                  <a:lnTo>
                    <a:pt x="473" y="426"/>
                  </a:lnTo>
                  <a:lnTo>
                    <a:pt x="474" y="426"/>
                  </a:lnTo>
                  <a:lnTo>
                    <a:pt x="474" y="427"/>
                  </a:lnTo>
                  <a:lnTo>
                    <a:pt x="474" y="427"/>
                  </a:lnTo>
                  <a:lnTo>
                    <a:pt x="475" y="427"/>
                  </a:lnTo>
                  <a:lnTo>
                    <a:pt x="474" y="428"/>
                  </a:lnTo>
                  <a:lnTo>
                    <a:pt x="474" y="428"/>
                  </a:lnTo>
                  <a:lnTo>
                    <a:pt x="476" y="431"/>
                  </a:lnTo>
                  <a:lnTo>
                    <a:pt x="476" y="432"/>
                  </a:lnTo>
                  <a:lnTo>
                    <a:pt x="477" y="432"/>
                  </a:lnTo>
                  <a:lnTo>
                    <a:pt x="477" y="433"/>
                  </a:lnTo>
                  <a:lnTo>
                    <a:pt x="479" y="435"/>
                  </a:lnTo>
                  <a:lnTo>
                    <a:pt x="479" y="436"/>
                  </a:lnTo>
                  <a:lnTo>
                    <a:pt x="479" y="436"/>
                  </a:lnTo>
                  <a:lnTo>
                    <a:pt x="479" y="437"/>
                  </a:lnTo>
                  <a:lnTo>
                    <a:pt x="481" y="437"/>
                  </a:lnTo>
                  <a:lnTo>
                    <a:pt x="483" y="436"/>
                  </a:lnTo>
                  <a:lnTo>
                    <a:pt x="483" y="436"/>
                  </a:lnTo>
                  <a:lnTo>
                    <a:pt x="483" y="435"/>
                  </a:lnTo>
                  <a:lnTo>
                    <a:pt x="483" y="435"/>
                  </a:lnTo>
                  <a:lnTo>
                    <a:pt x="484" y="431"/>
                  </a:lnTo>
                  <a:lnTo>
                    <a:pt x="484" y="426"/>
                  </a:lnTo>
                  <a:lnTo>
                    <a:pt x="482" y="418"/>
                  </a:lnTo>
                  <a:lnTo>
                    <a:pt x="482" y="416"/>
                  </a:lnTo>
                  <a:lnTo>
                    <a:pt x="476" y="402"/>
                  </a:lnTo>
                  <a:lnTo>
                    <a:pt x="477" y="402"/>
                  </a:lnTo>
                  <a:lnTo>
                    <a:pt x="477" y="401"/>
                  </a:lnTo>
                  <a:lnTo>
                    <a:pt x="480" y="394"/>
                  </a:lnTo>
                  <a:lnTo>
                    <a:pt x="480" y="394"/>
                  </a:lnTo>
                  <a:lnTo>
                    <a:pt x="480" y="393"/>
                  </a:lnTo>
                  <a:lnTo>
                    <a:pt x="480" y="393"/>
                  </a:lnTo>
                  <a:lnTo>
                    <a:pt x="481" y="392"/>
                  </a:lnTo>
                  <a:lnTo>
                    <a:pt x="482" y="392"/>
                  </a:lnTo>
                  <a:lnTo>
                    <a:pt x="482" y="392"/>
                  </a:lnTo>
                  <a:lnTo>
                    <a:pt x="481" y="390"/>
                  </a:lnTo>
                  <a:lnTo>
                    <a:pt x="481" y="390"/>
                  </a:lnTo>
                  <a:lnTo>
                    <a:pt x="481" y="390"/>
                  </a:lnTo>
                  <a:lnTo>
                    <a:pt x="484" y="390"/>
                  </a:lnTo>
                  <a:lnTo>
                    <a:pt x="485" y="390"/>
                  </a:lnTo>
                  <a:lnTo>
                    <a:pt x="487" y="388"/>
                  </a:lnTo>
                  <a:lnTo>
                    <a:pt x="487" y="388"/>
                  </a:lnTo>
                  <a:lnTo>
                    <a:pt x="488" y="388"/>
                  </a:lnTo>
                  <a:lnTo>
                    <a:pt x="488" y="387"/>
                  </a:lnTo>
                  <a:lnTo>
                    <a:pt x="489" y="387"/>
                  </a:lnTo>
                  <a:lnTo>
                    <a:pt x="490" y="387"/>
                  </a:lnTo>
                  <a:lnTo>
                    <a:pt x="490" y="386"/>
                  </a:lnTo>
                  <a:lnTo>
                    <a:pt x="490" y="385"/>
                  </a:lnTo>
                  <a:lnTo>
                    <a:pt x="490" y="384"/>
                  </a:lnTo>
                  <a:lnTo>
                    <a:pt x="492" y="383"/>
                  </a:lnTo>
                  <a:lnTo>
                    <a:pt x="493" y="382"/>
                  </a:lnTo>
                  <a:lnTo>
                    <a:pt x="493" y="382"/>
                  </a:lnTo>
                  <a:lnTo>
                    <a:pt x="495" y="381"/>
                  </a:lnTo>
                  <a:lnTo>
                    <a:pt x="497" y="380"/>
                  </a:lnTo>
                  <a:lnTo>
                    <a:pt x="497" y="379"/>
                  </a:lnTo>
                  <a:lnTo>
                    <a:pt x="499" y="378"/>
                  </a:lnTo>
                  <a:lnTo>
                    <a:pt x="501" y="376"/>
                  </a:lnTo>
                  <a:lnTo>
                    <a:pt x="504" y="376"/>
                  </a:lnTo>
                  <a:lnTo>
                    <a:pt x="505" y="376"/>
                  </a:lnTo>
                  <a:lnTo>
                    <a:pt x="505" y="375"/>
                  </a:lnTo>
                  <a:lnTo>
                    <a:pt x="505" y="374"/>
                  </a:lnTo>
                  <a:lnTo>
                    <a:pt x="505" y="374"/>
                  </a:lnTo>
                  <a:lnTo>
                    <a:pt x="504" y="374"/>
                  </a:lnTo>
                  <a:lnTo>
                    <a:pt x="504" y="375"/>
                  </a:lnTo>
                  <a:lnTo>
                    <a:pt x="504" y="374"/>
                  </a:lnTo>
                  <a:lnTo>
                    <a:pt x="504" y="374"/>
                  </a:lnTo>
                  <a:lnTo>
                    <a:pt x="505" y="373"/>
                  </a:lnTo>
                  <a:lnTo>
                    <a:pt x="505" y="372"/>
                  </a:lnTo>
                  <a:lnTo>
                    <a:pt x="505" y="372"/>
                  </a:lnTo>
                  <a:lnTo>
                    <a:pt x="505" y="372"/>
                  </a:lnTo>
                  <a:lnTo>
                    <a:pt x="503" y="371"/>
                  </a:lnTo>
                  <a:lnTo>
                    <a:pt x="505" y="371"/>
                  </a:lnTo>
                  <a:lnTo>
                    <a:pt x="505" y="371"/>
                  </a:lnTo>
                  <a:lnTo>
                    <a:pt x="505" y="372"/>
                  </a:lnTo>
                  <a:lnTo>
                    <a:pt x="505" y="372"/>
                  </a:lnTo>
                  <a:lnTo>
                    <a:pt x="506" y="372"/>
                  </a:lnTo>
                  <a:lnTo>
                    <a:pt x="507" y="372"/>
                  </a:lnTo>
                  <a:lnTo>
                    <a:pt x="508" y="372"/>
                  </a:lnTo>
                  <a:lnTo>
                    <a:pt x="508" y="370"/>
                  </a:lnTo>
                  <a:lnTo>
                    <a:pt x="509" y="370"/>
                  </a:lnTo>
                  <a:lnTo>
                    <a:pt x="509" y="368"/>
                  </a:lnTo>
                  <a:lnTo>
                    <a:pt x="508" y="368"/>
                  </a:lnTo>
                  <a:lnTo>
                    <a:pt x="508" y="368"/>
                  </a:lnTo>
                  <a:lnTo>
                    <a:pt x="508" y="369"/>
                  </a:lnTo>
                  <a:lnTo>
                    <a:pt x="508" y="369"/>
                  </a:lnTo>
                  <a:lnTo>
                    <a:pt x="507" y="368"/>
                  </a:lnTo>
                  <a:lnTo>
                    <a:pt x="507" y="368"/>
                  </a:lnTo>
                  <a:lnTo>
                    <a:pt x="505" y="368"/>
                  </a:lnTo>
                  <a:lnTo>
                    <a:pt x="504" y="368"/>
                  </a:lnTo>
                  <a:lnTo>
                    <a:pt x="504" y="365"/>
                  </a:lnTo>
                  <a:lnTo>
                    <a:pt x="504" y="365"/>
                  </a:lnTo>
                  <a:lnTo>
                    <a:pt x="505" y="367"/>
                  </a:lnTo>
                  <a:lnTo>
                    <a:pt x="505" y="367"/>
                  </a:lnTo>
                  <a:lnTo>
                    <a:pt x="505" y="367"/>
                  </a:lnTo>
                  <a:lnTo>
                    <a:pt x="507" y="366"/>
                  </a:lnTo>
                  <a:lnTo>
                    <a:pt x="507" y="366"/>
                  </a:lnTo>
                  <a:lnTo>
                    <a:pt x="507" y="366"/>
                  </a:lnTo>
                  <a:lnTo>
                    <a:pt x="508" y="366"/>
                  </a:lnTo>
                  <a:lnTo>
                    <a:pt x="508" y="366"/>
                  </a:lnTo>
                  <a:lnTo>
                    <a:pt x="508" y="367"/>
                  </a:lnTo>
                  <a:lnTo>
                    <a:pt x="508" y="367"/>
                  </a:lnTo>
                  <a:lnTo>
                    <a:pt x="508" y="366"/>
                  </a:lnTo>
                  <a:lnTo>
                    <a:pt x="508" y="365"/>
                  </a:lnTo>
                  <a:lnTo>
                    <a:pt x="508" y="365"/>
                  </a:lnTo>
                  <a:lnTo>
                    <a:pt x="508" y="365"/>
                  </a:lnTo>
                  <a:lnTo>
                    <a:pt x="508" y="363"/>
                  </a:lnTo>
                  <a:lnTo>
                    <a:pt x="508" y="361"/>
                  </a:lnTo>
                  <a:lnTo>
                    <a:pt x="506" y="361"/>
                  </a:lnTo>
                  <a:lnTo>
                    <a:pt x="506" y="361"/>
                  </a:lnTo>
                  <a:lnTo>
                    <a:pt x="506" y="361"/>
                  </a:lnTo>
                  <a:lnTo>
                    <a:pt x="505" y="361"/>
                  </a:lnTo>
                  <a:lnTo>
                    <a:pt x="505" y="360"/>
                  </a:lnTo>
                  <a:lnTo>
                    <a:pt x="506" y="360"/>
                  </a:lnTo>
                  <a:lnTo>
                    <a:pt x="506" y="360"/>
                  </a:lnTo>
                  <a:lnTo>
                    <a:pt x="506" y="359"/>
                  </a:lnTo>
                  <a:lnTo>
                    <a:pt x="505" y="359"/>
                  </a:lnTo>
                  <a:lnTo>
                    <a:pt x="505" y="358"/>
                  </a:lnTo>
                  <a:lnTo>
                    <a:pt x="505" y="358"/>
                  </a:lnTo>
                  <a:lnTo>
                    <a:pt x="506" y="358"/>
                  </a:lnTo>
                  <a:lnTo>
                    <a:pt x="506" y="358"/>
                  </a:lnTo>
                  <a:lnTo>
                    <a:pt x="506" y="357"/>
                  </a:lnTo>
                  <a:lnTo>
                    <a:pt x="505" y="357"/>
                  </a:lnTo>
                  <a:lnTo>
                    <a:pt x="505" y="356"/>
                  </a:lnTo>
                  <a:lnTo>
                    <a:pt x="505" y="356"/>
                  </a:lnTo>
                  <a:lnTo>
                    <a:pt x="506" y="354"/>
                  </a:lnTo>
                  <a:lnTo>
                    <a:pt x="506" y="354"/>
                  </a:lnTo>
                  <a:lnTo>
                    <a:pt x="505" y="354"/>
                  </a:lnTo>
                  <a:lnTo>
                    <a:pt x="503" y="352"/>
                  </a:lnTo>
                  <a:lnTo>
                    <a:pt x="502" y="351"/>
                  </a:lnTo>
                  <a:lnTo>
                    <a:pt x="501" y="350"/>
                  </a:lnTo>
                  <a:lnTo>
                    <a:pt x="500" y="350"/>
                  </a:lnTo>
                  <a:lnTo>
                    <a:pt x="500" y="350"/>
                  </a:lnTo>
                  <a:lnTo>
                    <a:pt x="501" y="350"/>
                  </a:lnTo>
                  <a:lnTo>
                    <a:pt x="501" y="350"/>
                  </a:lnTo>
                  <a:lnTo>
                    <a:pt x="501" y="350"/>
                  </a:lnTo>
                  <a:lnTo>
                    <a:pt x="501" y="350"/>
                  </a:lnTo>
                  <a:lnTo>
                    <a:pt x="501" y="350"/>
                  </a:lnTo>
                  <a:lnTo>
                    <a:pt x="503" y="351"/>
                  </a:lnTo>
                  <a:lnTo>
                    <a:pt x="503" y="351"/>
                  </a:lnTo>
                  <a:lnTo>
                    <a:pt x="504" y="351"/>
                  </a:lnTo>
                  <a:lnTo>
                    <a:pt x="505" y="352"/>
                  </a:lnTo>
                  <a:lnTo>
                    <a:pt x="505" y="352"/>
                  </a:lnTo>
                  <a:lnTo>
                    <a:pt x="505" y="353"/>
                  </a:lnTo>
                  <a:lnTo>
                    <a:pt x="505" y="351"/>
                  </a:lnTo>
                  <a:lnTo>
                    <a:pt x="505" y="350"/>
                  </a:lnTo>
                  <a:lnTo>
                    <a:pt x="505" y="350"/>
                  </a:lnTo>
                  <a:lnTo>
                    <a:pt x="505" y="350"/>
                  </a:lnTo>
                  <a:lnTo>
                    <a:pt x="505" y="349"/>
                  </a:lnTo>
                  <a:lnTo>
                    <a:pt x="505" y="346"/>
                  </a:lnTo>
                  <a:lnTo>
                    <a:pt x="505" y="345"/>
                  </a:lnTo>
                  <a:lnTo>
                    <a:pt x="507" y="343"/>
                  </a:lnTo>
                  <a:lnTo>
                    <a:pt x="508" y="343"/>
                  </a:lnTo>
                  <a:lnTo>
                    <a:pt x="508" y="343"/>
                  </a:lnTo>
                  <a:lnTo>
                    <a:pt x="508" y="343"/>
                  </a:lnTo>
                  <a:lnTo>
                    <a:pt x="508" y="343"/>
                  </a:lnTo>
                  <a:lnTo>
                    <a:pt x="508" y="343"/>
                  </a:lnTo>
                  <a:lnTo>
                    <a:pt x="508" y="344"/>
                  </a:lnTo>
                  <a:lnTo>
                    <a:pt x="507" y="344"/>
                  </a:lnTo>
                  <a:lnTo>
                    <a:pt x="507" y="345"/>
                  </a:lnTo>
                  <a:lnTo>
                    <a:pt x="507" y="345"/>
                  </a:lnTo>
                  <a:lnTo>
                    <a:pt x="507" y="346"/>
                  </a:lnTo>
                  <a:lnTo>
                    <a:pt x="507" y="347"/>
                  </a:lnTo>
                  <a:lnTo>
                    <a:pt x="506" y="347"/>
                  </a:lnTo>
                  <a:lnTo>
                    <a:pt x="506" y="347"/>
                  </a:lnTo>
                  <a:lnTo>
                    <a:pt x="507" y="347"/>
                  </a:lnTo>
                  <a:lnTo>
                    <a:pt x="507" y="347"/>
                  </a:lnTo>
                  <a:lnTo>
                    <a:pt x="507" y="349"/>
                  </a:lnTo>
                  <a:lnTo>
                    <a:pt x="506" y="350"/>
                  </a:lnTo>
                  <a:lnTo>
                    <a:pt x="506" y="350"/>
                  </a:lnTo>
                  <a:lnTo>
                    <a:pt x="506" y="350"/>
                  </a:lnTo>
                  <a:lnTo>
                    <a:pt x="506" y="350"/>
                  </a:lnTo>
                  <a:lnTo>
                    <a:pt x="507" y="351"/>
                  </a:lnTo>
                  <a:lnTo>
                    <a:pt x="508" y="351"/>
                  </a:lnTo>
                  <a:lnTo>
                    <a:pt x="508" y="352"/>
                  </a:lnTo>
                  <a:lnTo>
                    <a:pt x="508" y="353"/>
                  </a:lnTo>
                  <a:lnTo>
                    <a:pt x="508" y="354"/>
                  </a:lnTo>
                  <a:lnTo>
                    <a:pt x="508" y="354"/>
                  </a:lnTo>
                  <a:lnTo>
                    <a:pt x="509" y="354"/>
                  </a:lnTo>
                  <a:lnTo>
                    <a:pt x="509" y="354"/>
                  </a:lnTo>
                  <a:lnTo>
                    <a:pt x="508" y="354"/>
                  </a:lnTo>
                  <a:lnTo>
                    <a:pt x="508" y="357"/>
                  </a:lnTo>
                  <a:lnTo>
                    <a:pt x="508" y="359"/>
                  </a:lnTo>
                  <a:lnTo>
                    <a:pt x="508" y="359"/>
                  </a:lnTo>
                  <a:lnTo>
                    <a:pt x="508" y="359"/>
                  </a:lnTo>
                  <a:lnTo>
                    <a:pt x="508" y="359"/>
                  </a:lnTo>
                  <a:lnTo>
                    <a:pt x="512" y="354"/>
                  </a:lnTo>
                  <a:lnTo>
                    <a:pt x="512" y="352"/>
                  </a:lnTo>
                  <a:lnTo>
                    <a:pt x="512" y="351"/>
                  </a:lnTo>
                  <a:lnTo>
                    <a:pt x="512" y="350"/>
                  </a:lnTo>
                  <a:lnTo>
                    <a:pt x="513" y="350"/>
                  </a:lnTo>
                  <a:lnTo>
                    <a:pt x="510" y="343"/>
                  </a:lnTo>
                  <a:lnTo>
                    <a:pt x="510" y="343"/>
                  </a:lnTo>
                  <a:lnTo>
                    <a:pt x="511" y="344"/>
                  </a:lnTo>
                  <a:lnTo>
                    <a:pt x="512" y="344"/>
                  </a:lnTo>
                  <a:lnTo>
                    <a:pt x="512" y="345"/>
                  </a:lnTo>
                  <a:lnTo>
                    <a:pt x="514" y="345"/>
                  </a:lnTo>
                  <a:lnTo>
                    <a:pt x="514" y="347"/>
                  </a:lnTo>
                  <a:lnTo>
                    <a:pt x="514" y="347"/>
                  </a:lnTo>
                  <a:lnTo>
                    <a:pt x="516" y="343"/>
                  </a:lnTo>
                  <a:lnTo>
                    <a:pt x="516" y="343"/>
                  </a:lnTo>
                  <a:lnTo>
                    <a:pt x="517" y="342"/>
                  </a:lnTo>
                  <a:lnTo>
                    <a:pt x="517" y="342"/>
                  </a:lnTo>
                  <a:lnTo>
                    <a:pt x="518" y="340"/>
                  </a:lnTo>
                  <a:lnTo>
                    <a:pt x="518" y="339"/>
                  </a:lnTo>
                  <a:lnTo>
                    <a:pt x="518" y="339"/>
                  </a:lnTo>
                  <a:lnTo>
                    <a:pt x="519" y="339"/>
                  </a:lnTo>
                  <a:lnTo>
                    <a:pt x="519" y="338"/>
                  </a:lnTo>
                  <a:lnTo>
                    <a:pt x="519" y="337"/>
                  </a:lnTo>
                  <a:lnTo>
                    <a:pt x="518" y="336"/>
                  </a:lnTo>
                  <a:lnTo>
                    <a:pt x="517" y="336"/>
                  </a:lnTo>
                  <a:lnTo>
                    <a:pt x="517" y="336"/>
                  </a:lnTo>
                  <a:lnTo>
                    <a:pt x="517" y="336"/>
                  </a:lnTo>
                  <a:lnTo>
                    <a:pt x="519" y="333"/>
                  </a:lnTo>
                  <a:lnTo>
                    <a:pt x="519" y="333"/>
                  </a:lnTo>
                  <a:lnTo>
                    <a:pt x="520" y="332"/>
                  </a:lnTo>
                  <a:lnTo>
                    <a:pt x="523" y="331"/>
                  </a:lnTo>
                  <a:lnTo>
                    <a:pt x="524" y="330"/>
                  </a:lnTo>
                  <a:lnTo>
                    <a:pt x="525" y="330"/>
                  </a:lnTo>
                  <a:lnTo>
                    <a:pt x="527" y="330"/>
                  </a:lnTo>
                  <a:lnTo>
                    <a:pt x="532" y="329"/>
                  </a:lnTo>
                  <a:lnTo>
                    <a:pt x="533" y="328"/>
                  </a:lnTo>
                  <a:lnTo>
                    <a:pt x="534" y="327"/>
                  </a:lnTo>
                  <a:lnTo>
                    <a:pt x="534" y="327"/>
                  </a:lnTo>
                  <a:lnTo>
                    <a:pt x="534" y="327"/>
                  </a:lnTo>
                  <a:lnTo>
                    <a:pt x="534" y="328"/>
                  </a:lnTo>
                  <a:lnTo>
                    <a:pt x="534" y="328"/>
                  </a:lnTo>
                  <a:lnTo>
                    <a:pt x="535" y="328"/>
                  </a:lnTo>
                  <a:lnTo>
                    <a:pt x="537" y="327"/>
                  </a:lnTo>
                  <a:lnTo>
                    <a:pt x="537" y="328"/>
                  </a:lnTo>
                  <a:lnTo>
                    <a:pt x="537" y="328"/>
                  </a:lnTo>
                  <a:lnTo>
                    <a:pt x="538" y="328"/>
                  </a:lnTo>
                  <a:lnTo>
                    <a:pt x="539" y="328"/>
                  </a:lnTo>
                  <a:lnTo>
                    <a:pt x="540" y="328"/>
                  </a:lnTo>
                  <a:lnTo>
                    <a:pt x="541" y="327"/>
                  </a:lnTo>
                  <a:lnTo>
                    <a:pt x="541" y="327"/>
                  </a:lnTo>
                  <a:lnTo>
                    <a:pt x="541" y="325"/>
                  </a:lnTo>
                  <a:lnTo>
                    <a:pt x="541" y="325"/>
                  </a:lnTo>
                  <a:lnTo>
                    <a:pt x="541" y="325"/>
                  </a:lnTo>
                  <a:lnTo>
                    <a:pt x="541" y="326"/>
                  </a:lnTo>
                  <a:lnTo>
                    <a:pt x="541" y="327"/>
                  </a:lnTo>
                  <a:lnTo>
                    <a:pt x="540" y="327"/>
                  </a:lnTo>
                  <a:lnTo>
                    <a:pt x="537" y="326"/>
                  </a:lnTo>
                  <a:lnTo>
                    <a:pt x="537" y="325"/>
                  </a:lnTo>
                  <a:lnTo>
                    <a:pt x="537" y="325"/>
                  </a:lnTo>
                  <a:lnTo>
                    <a:pt x="537" y="324"/>
                  </a:lnTo>
                  <a:lnTo>
                    <a:pt x="537" y="323"/>
                  </a:lnTo>
                  <a:lnTo>
                    <a:pt x="535" y="323"/>
                  </a:lnTo>
                  <a:lnTo>
                    <a:pt x="535" y="322"/>
                  </a:lnTo>
                  <a:lnTo>
                    <a:pt x="535" y="322"/>
                  </a:lnTo>
                  <a:lnTo>
                    <a:pt x="536" y="321"/>
                  </a:lnTo>
                  <a:lnTo>
                    <a:pt x="536" y="321"/>
                  </a:lnTo>
                  <a:lnTo>
                    <a:pt x="536" y="321"/>
                  </a:lnTo>
                  <a:lnTo>
                    <a:pt x="537" y="321"/>
                  </a:lnTo>
                  <a:lnTo>
                    <a:pt x="536" y="318"/>
                  </a:lnTo>
                  <a:lnTo>
                    <a:pt x="536" y="317"/>
                  </a:lnTo>
                  <a:lnTo>
                    <a:pt x="537" y="315"/>
                  </a:lnTo>
                  <a:lnTo>
                    <a:pt x="539" y="314"/>
                  </a:lnTo>
                  <a:lnTo>
                    <a:pt x="540" y="312"/>
                  </a:lnTo>
                  <a:lnTo>
                    <a:pt x="541" y="311"/>
                  </a:lnTo>
                  <a:lnTo>
                    <a:pt x="541" y="311"/>
                  </a:lnTo>
                  <a:lnTo>
                    <a:pt x="541" y="311"/>
                  </a:lnTo>
                  <a:lnTo>
                    <a:pt x="541" y="312"/>
                  </a:lnTo>
                  <a:lnTo>
                    <a:pt x="542" y="312"/>
                  </a:lnTo>
                  <a:lnTo>
                    <a:pt x="542" y="311"/>
                  </a:lnTo>
                  <a:lnTo>
                    <a:pt x="542" y="310"/>
                  </a:lnTo>
                  <a:lnTo>
                    <a:pt x="543" y="310"/>
                  </a:lnTo>
                  <a:lnTo>
                    <a:pt x="543" y="311"/>
                  </a:lnTo>
                  <a:lnTo>
                    <a:pt x="543" y="311"/>
                  </a:lnTo>
                  <a:lnTo>
                    <a:pt x="544" y="310"/>
                  </a:lnTo>
                  <a:lnTo>
                    <a:pt x="545" y="310"/>
                  </a:lnTo>
                  <a:lnTo>
                    <a:pt x="545" y="310"/>
                  </a:lnTo>
                  <a:lnTo>
                    <a:pt x="545" y="310"/>
                  </a:lnTo>
                  <a:lnTo>
                    <a:pt x="545" y="310"/>
                  </a:lnTo>
                  <a:lnTo>
                    <a:pt x="546" y="309"/>
                  </a:lnTo>
                  <a:lnTo>
                    <a:pt x="546" y="308"/>
                  </a:lnTo>
                  <a:lnTo>
                    <a:pt x="546" y="307"/>
                  </a:lnTo>
                  <a:lnTo>
                    <a:pt x="547" y="307"/>
                  </a:lnTo>
                  <a:lnTo>
                    <a:pt x="547" y="306"/>
                  </a:lnTo>
                  <a:lnTo>
                    <a:pt x="548" y="306"/>
                  </a:lnTo>
                  <a:lnTo>
                    <a:pt x="548" y="306"/>
                  </a:lnTo>
                  <a:lnTo>
                    <a:pt x="548" y="307"/>
                  </a:lnTo>
                  <a:lnTo>
                    <a:pt x="548" y="307"/>
                  </a:lnTo>
                  <a:lnTo>
                    <a:pt x="548" y="307"/>
                  </a:lnTo>
                  <a:lnTo>
                    <a:pt x="549" y="307"/>
                  </a:lnTo>
                  <a:lnTo>
                    <a:pt x="550" y="308"/>
                  </a:lnTo>
                  <a:lnTo>
                    <a:pt x="550" y="308"/>
                  </a:lnTo>
                  <a:lnTo>
                    <a:pt x="551" y="307"/>
                  </a:lnTo>
                  <a:lnTo>
                    <a:pt x="552" y="307"/>
                  </a:lnTo>
                  <a:lnTo>
                    <a:pt x="552" y="307"/>
                  </a:lnTo>
                  <a:lnTo>
                    <a:pt x="552" y="307"/>
                  </a:lnTo>
                  <a:lnTo>
                    <a:pt x="552" y="306"/>
                  </a:lnTo>
                  <a:lnTo>
                    <a:pt x="555" y="306"/>
                  </a:lnTo>
                  <a:lnTo>
                    <a:pt x="555" y="305"/>
                  </a:lnTo>
                  <a:lnTo>
                    <a:pt x="556" y="305"/>
                  </a:lnTo>
                  <a:lnTo>
                    <a:pt x="556" y="305"/>
                  </a:lnTo>
                  <a:lnTo>
                    <a:pt x="556" y="305"/>
                  </a:lnTo>
                  <a:lnTo>
                    <a:pt x="557" y="304"/>
                  </a:lnTo>
                  <a:lnTo>
                    <a:pt x="557" y="303"/>
                  </a:lnTo>
                  <a:lnTo>
                    <a:pt x="557" y="303"/>
                  </a:lnTo>
                  <a:lnTo>
                    <a:pt x="556" y="303"/>
                  </a:lnTo>
                  <a:lnTo>
                    <a:pt x="556" y="303"/>
                  </a:lnTo>
                  <a:lnTo>
                    <a:pt x="557" y="303"/>
                  </a:lnTo>
                  <a:lnTo>
                    <a:pt x="557" y="301"/>
                  </a:lnTo>
                  <a:lnTo>
                    <a:pt x="558" y="301"/>
                  </a:lnTo>
                  <a:lnTo>
                    <a:pt x="559" y="301"/>
                  </a:lnTo>
                  <a:lnTo>
                    <a:pt x="561" y="301"/>
                  </a:lnTo>
                  <a:lnTo>
                    <a:pt x="563" y="299"/>
                  </a:lnTo>
                  <a:lnTo>
                    <a:pt x="563" y="300"/>
                  </a:lnTo>
                  <a:lnTo>
                    <a:pt x="564" y="300"/>
                  </a:lnTo>
                  <a:lnTo>
                    <a:pt x="569" y="297"/>
                  </a:lnTo>
                  <a:lnTo>
                    <a:pt x="570" y="296"/>
                  </a:lnTo>
                  <a:lnTo>
                    <a:pt x="570" y="295"/>
                  </a:lnTo>
                  <a:lnTo>
                    <a:pt x="571" y="296"/>
                  </a:lnTo>
                  <a:lnTo>
                    <a:pt x="572" y="296"/>
                  </a:lnTo>
                  <a:lnTo>
                    <a:pt x="569" y="298"/>
                  </a:lnTo>
                  <a:lnTo>
                    <a:pt x="570" y="299"/>
                  </a:lnTo>
                  <a:lnTo>
                    <a:pt x="570" y="299"/>
                  </a:lnTo>
                  <a:lnTo>
                    <a:pt x="572" y="299"/>
                  </a:lnTo>
                  <a:lnTo>
                    <a:pt x="574" y="299"/>
                  </a:lnTo>
                  <a:lnTo>
                    <a:pt x="577" y="299"/>
                  </a:lnTo>
                  <a:lnTo>
                    <a:pt x="577" y="299"/>
                  </a:lnTo>
                  <a:lnTo>
                    <a:pt x="575" y="299"/>
                  </a:lnTo>
                  <a:lnTo>
                    <a:pt x="574" y="300"/>
                  </a:lnTo>
                  <a:lnTo>
                    <a:pt x="573" y="301"/>
                  </a:lnTo>
                  <a:lnTo>
                    <a:pt x="572" y="301"/>
                  </a:lnTo>
                  <a:lnTo>
                    <a:pt x="572" y="300"/>
                  </a:lnTo>
                  <a:lnTo>
                    <a:pt x="571" y="299"/>
                  </a:lnTo>
                  <a:lnTo>
                    <a:pt x="565" y="303"/>
                  </a:lnTo>
                  <a:lnTo>
                    <a:pt x="565" y="304"/>
                  </a:lnTo>
                  <a:lnTo>
                    <a:pt x="564" y="305"/>
                  </a:lnTo>
                  <a:lnTo>
                    <a:pt x="563" y="304"/>
                  </a:lnTo>
                  <a:lnTo>
                    <a:pt x="562" y="306"/>
                  </a:lnTo>
                  <a:lnTo>
                    <a:pt x="562" y="307"/>
                  </a:lnTo>
                  <a:lnTo>
                    <a:pt x="563" y="306"/>
                  </a:lnTo>
                  <a:lnTo>
                    <a:pt x="563" y="305"/>
                  </a:lnTo>
                  <a:lnTo>
                    <a:pt x="563" y="307"/>
                  </a:lnTo>
                  <a:lnTo>
                    <a:pt x="562" y="308"/>
                  </a:lnTo>
                  <a:lnTo>
                    <a:pt x="563" y="311"/>
                  </a:lnTo>
                  <a:lnTo>
                    <a:pt x="563" y="311"/>
                  </a:lnTo>
                  <a:lnTo>
                    <a:pt x="564" y="312"/>
                  </a:lnTo>
                  <a:lnTo>
                    <a:pt x="564" y="314"/>
                  </a:lnTo>
                  <a:lnTo>
                    <a:pt x="566" y="314"/>
                  </a:lnTo>
                  <a:lnTo>
                    <a:pt x="566" y="314"/>
                  </a:lnTo>
                  <a:lnTo>
                    <a:pt x="566" y="313"/>
                  </a:lnTo>
                  <a:lnTo>
                    <a:pt x="566" y="312"/>
                  </a:lnTo>
                  <a:lnTo>
                    <a:pt x="567" y="312"/>
                  </a:lnTo>
                  <a:lnTo>
                    <a:pt x="568" y="312"/>
                  </a:lnTo>
                  <a:lnTo>
                    <a:pt x="569" y="311"/>
                  </a:lnTo>
                  <a:lnTo>
                    <a:pt x="570" y="310"/>
                  </a:lnTo>
                  <a:lnTo>
                    <a:pt x="571" y="308"/>
                  </a:lnTo>
                  <a:lnTo>
                    <a:pt x="572" y="307"/>
                  </a:lnTo>
                  <a:lnTo>
                    <a:pt x="573" y="306"/>
                  </a:lnTo>
                  <a:lnTo>
                    <a:pt x="573" y="305"/>
                  </a:lnTo>
                  <a:lnTo>
                    <a:pt x="574" y="306"/>
                  </a:lnTo>
                  <a:lnTo>
                    <a:pt x="574" y="305"/>
                  </a:lnTo>
                  <a:lnTo>
                    <a:pt x="574" y="305"/>
                  </a:lnTo>
                  <a:lnTo>
                    <a:pt x="575" y="306"/>
                  </a:lnTo>
                  <a:lnTo>
                    <a:pt x="576" y="306"/>
                  </a:lnTo>
                  <a:lnTo>
                    <a:pt x="576" y="306"/>
                  </a:lnTo>
                  <a:lnTo>
                    <a:pt x="576" y="304"/>
                  </a:lnTo>
                  <a:lnTo>
                    <a:pt x="577" y="305"/>
                  </a:lnTo>
                  <a:lnTo>
                    <a:pt x="579" y="304"/>
                  </a:lnTo>
                  <a:lnTo>
                    <a:pt x="579" y="304"/>
                  </a:lnTo>
                  <a:lnTo>
                    <a:pt x="580" y="304"/>
                  </a:lnTo>
                  <a:lnTo>
                    <a:pt x="581" y="303"/>
                  </a:lnTo>
                  <a:lnTo>
                    <a:pt x="582" y="303"/>
                  </a:lnTo>
                  <a:lnTo>
                    <a:pt x="582" y="303"/>
                  </a:lnTo>
                  <a:lnTo>
                    <a:pt x="583" y="303"/>
                  </a:lnTo>
                  <a:lnTo>
                    <a:pt x="587" y="300"/>
                  </a:lnTo>
                  <a:lnTo>
                    <a:pt x="588" y="300"/>
                  </a:lnTo>
                  <a:lnTo>
                    <a:pt x="588" y="300"/>
                  </a:lnTo>
                  <a:lnTo>
                    <a:pt x="589" y="300"/>
                  </a:lnTo>
                  <a:lnTo>
                    <a:pt x="590" y="299"/>
                  </a:lnTo>
                  <a:lnTo>
                    <a:pt x="590" y="299"/>
                  </a:lnTo>
                  <a:lnTo>
                    <a:pt x="588" y="299"/>
                  </a:lnTo>
                  <a:lnTo>
                    <a:pt x="588" y="299"/>
                  </a:lnTo>
                  <a:lnTo>
                    <a:pt x="589" y="298"/>
                  </a:lnTo>
                  <a:lnTo>
                    <a:pt x="588" y="297"/>
                  </a:lnTo>
                  <a:lnTo>
                    <a:pt x="587" y="297"/>
                  </a:lnTo>
                  <a:lnTo>
                    <a:pt x="586" y="297"/>
                  </a:lnTo>
                  <a:lnTo>
                    <a:pt x="585" y="297"/>
                  </a:lnTo>
                  <a:lnTo>
                    <a:pt x="585" y="296"/>
                  </a:lnTo>
                  <a:lnTo>
                    <a:pt x="585" y="295"/>
                  </a:lnTo>
                  <a:lnTo>
                    <a:pt x="583" y="296"/>
                  </a:lnTo>
                  <a:lnTo>
                    <a:pt x="581" y="297"/>
                  </a:lnTo>
                  <a:lnTo>
                    <a:pt x="581" y="296"/>
                  </a:lnTo>
                  <a:lnTo>
                    <a:pt x="574" y="295"/>
                  </a:lnTo>
                  <a:lnTo>
                    <a:pt x="574" y="294"/>
                  </a:lnTo>
                  <a:lnTo>
                    <a:pt x="575" y="293"/>
                  </a:lnTo>
                  <a:lnTo>
                    <a:pt x="574" y="293"/>
                  </a:lnTo>
                  <a:lnTo>
                    <a:pt x="573" y="292"/>
                  </a:lnTo>
                  <a:lnTo>
                    <a:pt x="571" y="292"/>
                  </a:lnTo>
                  <a:lnTo>
                    <a:pt x="571" y="292"/>
                  </a:lnTo>
                  <a:lnTo>
                    <a:pt x="570" y="291"/>
                  </a:lnTo>
                  <a:lnTo>
                    <a:pt x="569" y="288"/>
                  </a:lnTo>
                  <a:lnTo>
                    <a:pt x="569" y="285"/>
                  </a:lnTo>
                  <a:lnTo>
                    <a:pt x="567" y="285"/>
                  </a:lnTo>
                  <a:lnTo>
                    <a:pt x="566" y="285"/>
                  </a:lnTo>
                  <a:lnTo>
                    <a:pt x="566" y="285"/>
                  </a:lnTo>
                  <a:lnTo>
                    <a:pt x="568" y="284"/>
                  </a:lnTo>
                  <a:lnTo>
                    <a:pt x="570" y="281"/>
                  </a:lnTo>
                  <a:lnTo>
                    <a:pt x="570" y="280"/>
                  </a:lnTo>
                  <a:lnTo>
                    <a:pt x="569" y="280"/>
                  </a:lnTo>
                  <a:lnTo>
                    <a:pt x="568" y="280"/>
                  </a:lnTo>
                  <a:lnTo>
                    <a:pt x="568" y="279"/>
                  </a:lnTo>
                  <a:lnTo>
                    <a:pt x="567" y="279"/>
                  </a:lnTo>
                  <a:lnTo>
                    <a:pt x="565" y="281"/>
                  </a:lnTo>
                  <a:lnTo>
                    <a:pt x="564" y="280"/>
                  </a:lnTo>
                  <a:lnTo>
                    <a:pt x="563" y="279"/>
                  </a:lnTo>
                  <a:lnTo>
                    <a:pt x="561" y="277"/>
                  </a:lnTo>
                  <a:lnTo>
                    <a:pt x="559" y="277"/>
                  </a:lnTo>
                  <a:lnTo>
                    <a:pt x="560" y="277"/>
                  </a:lnTo>
                  <a:lnTo>
                    <a:pt x="563" y="277"/>
                  </a:lnTo>
                  <a:lnTo>
                    <a:pt x="565" y="277"/>
                  </a:lnTo>
                  <a:lnTo>
                    <a:pt x="567" y="277"/>
                  </a:lnTo>
                  <a:lnTo>
                    <a:pt x="572" y="274"/>
                  </a:lnTo>
                  <a:lnTo>
                    <a:pt x="572" y="272"/>
                  </a:lnTo>
                  <a:lnTo>
                    <a:pt x="571" y="271"/>
                  </a:lnTo>
                  <a:lnTo>
                    <a:pt x="572" y="271"/>
                  </a:lnTo>
                  <a:lnTo>
                    <a:pt x="573" y="271"/>
                  </a:lnTo>
                  <a:lnTo>
                    <a:pt x="572" y="270"/>
                  </a:lnTo>
                  <a:lnTo>
                    <a:pt x="568" y="268"/>
                  </a:lnTo>
                  <a:lnTo>
                    <a:pt x="563" y="267"/>
                  </a:lnTo>
                  <a:lnTo>
                    <a:pt x="549" y="273"/>
                  </a:lnTo>
                  <a:lnTo>
                    <a:pt x="548" y="274"/>
                  </a:lnTo>
                  <a:lnTo>
                    <a:pt x="547" y="275"/>
                  </a:lnTo>
                  <a:lnTo>
                    <a:pt x="537" y="286"/>
                  </a:lnTo>
                  <a:lnTo>
                    <a:pt x="537" y="286"/>
                  </a:lnTo>
                  <a:lnTo>
                    <a:pt x="537" y="286"/>
                  </a:lnTo>
                  <a:lnTo>
                    <a:pt x="536" y="287"/>
                  </a:lnTo>
                  <a:lnTo>
                    <a:pt x="534" y="288"/>
                  </a:lnTo>
                  <a:lnTo>
                    <a:pt x="534" y="287"/>
                  </a:lnTo>
                  <a:lnTo>
                    <a:pt x="539" y="282"/>
                  </a:lnTo>
                  <a:lnTo>
                    <a:pt x="540" y="282"/>
                  </a:lnTo>
                  <a:lnTo>
                    <a:pt x="542" y="278"/>
                  </a:lnTo>
                  <a:lnTo>
                    <a:pt x="541" y="277"/>
                  </a:lnTo>
                  <a:lnTo>
                    <a:pt x="543" y="277"/>
                  </a:lnTo>
                  <a:lnTo>
                    <a:pt x="544" y="275"/>
                  </a:lnTo>
                  <a:lnTo>
                    <a:pt x="547" y="271"/>
                  </a:lnTo>
                  <a:lnTo>
                    <a:pt x="548" y="270"/>
                  </a:lnTo>
                  <a:lnTo>
                    <a:pt x="549" y="269"/>
                  </a:lnTo>
                  <a:lnTo>
                    <a:pt x="549" y="268"/>
                  </a:lnTo>
                  <a:lnTo>
                    <a:pt x="550" y="268"/>
                  </a:lnTo>
                  <a:lnTo>
                    <a:pt x="552" y="267"/>
                  </a:lnTo>
                  <a:lnTo>
                    <a:pt x="556" y="267"/>
                  </a:lnTo>
                  <a:lnTo>
                    <a:pt x="556" y="266"/>
                  </a:lnTo>
                  <a:lnTo>
                    <a:pt x="557" y="263"/>
                  </a:lnTo>
                  <a:lnTo>
                    <a:pt x="559" y="261"/>
                  </a:lnTo>
                  <a:lnTo>
                    <a:pt x="559" y="260"/>
                  </a:lnTo>
                  <a:lnTo>
                    <a:pt x="560" y="260"/>
                  </a:lnTo>
                  <a:lnTo>
                    <a:pt x="560" y="259"/>
                  </a:lnTo>
                  <a:lnTo>
                    <a:pt x="561" y="259"/>
                  </a:lnTo>
                  <a:lnTo>
                    <a:pt x="563" y="259"/>
                  </a:lnTo>
                  <a:lnTo>
                    <a:pt x="563" y="259"/>
                  </a:lnTo>
                  <a:lnTo>
                    <a:pt x="568" y="259"/>
                  </a:lnTo>
                  <a:lnTo>
                    <a:pt x="571" y="259"/>
                  </a:lnTo>
                  <a:lnTo>
                    <a:pt x="577" y="259"/>
                  </a:lnTo>
                  <a:lnTo>
                    <a:pt x="579" y="259"/>
                  </a:lnTo>
                  <a:lnTo>
                    <a:pt x="585" y="259"/>
                  </a:lnTo>
                  <a:lnTo>
                    <a:pt x="586" y="259"/>
                  </a:lnTo>
                  <a:lnTo>
                    <a:pt x="586" y="260"/>
                  </a:lnTo>
                  <a:lnTo>
                    <a:pt x="587" y="260"/>
                  </a:lnTo>
                  <a:lnTo>
                    <a:pt x="592" y="259"/>
                  </a:lnTo>
                  <a:lnTo>
                    <a:pt x="594" y="259"/>
                  </a:lnTo>
                  <a:lnTo>
                    <a:pt x="594" y="258"/>
                  </a:lnTo>
                  <a:lnTo>
                    <a:pt x="595" y="258"/>
                  </a:lnTo>
                  <a:lnTo>
                    <a:pt x="595" y="259"/>
                  </a:lnTo>
                  <a:lnTo>
                    <a:pt x="595" y="259"/>
                  </a:lnTo>
                  <a:lnTo>
                    <a:pt x="595" y="259"/>
                  </a:lnTo>
                  <a:lnTo>
                    <a:pt x="596" y="259"/>
                  </a:lnTo>
                  <a:lnTo>
                    <a:pt x="598" y="257"/>
                  </a:lnTo>
                  <a:lnTo>
                    <a:pt x="599" y="256"/>
                  </a:lnTo>
                  <a:lnTo>
                    <a:pt x="602" y="252"/>
                  </a:lnTo>
                  <a:lnTo>
                    <a:pt x="603" y="252"/>
                  </a:lnTo>
                  <a:lnTo>
                    <a:pt x="603" y="251"/>
                  </a:lnTo>
                  <a:lnTo>
                    <a:pt x="604" y="250"/>
                  </a:lnTo>
                  <a:lnTo>
                    <a:pt x="607" y="249"/>
                  </a:lnTo>
                  <a:lnTo>
                    <a:pt x="609" y="248"/>
                  </a:lnTo>
                  <a:lnTo>
                    <a:pt x="613" y="248"/>
                  </a:lnTo>
                  <a:lnTo>
                    <a:pt x="613" y="248"/>
                  </a:lnTo>
                  <a:lnTo>
                    <a:pt x="614" y="248"/>
                  </a:lnTo>
                  <a:lnTo>
                    <a:pt x="616" y="246"/>
                  </a:lnTo>
                  <a:lnTo>
                    <a:pt x="617" y="245"/>
                  </a:lnTo>
                  <a:lnTo>
                    <a:pt x="620" y="242"/>
                  </a:lnTo>
                  <a:lnTo>
                    <a:pt x="617" y="240"/>
                  </a:lnTo>
                  <a:lnTo>
                    <a:pt x="620" y="241"/>
                  </a:lnTo>
                  <a:lnTo>
                    <a:pt x="619" y="239"/>
                  </a:lnTo>
                  <a:lnTo>
                    <a:pt x="617" y="239"/>
                  </a:lnTo>
                  <a:lnTo>
                    <a:pt x="618" y="238"/>
                  </a:lnTo>
                  <a:lnTo>
                    <a:pt x="619" y="238"/>
                  </a:lnTo>
                  <a:lnTo>
                    <a:pt x="618" y="237"/>
                  </a:lnTo>
                  <a:lnTo>
                    <a:pt x="618" y="237"/>
                  </a:lnTo>
                  <a:lnTo>
                    <a:pt x="618" y="236"/>
                  </a:lnTo>
                  <a:lnTo>
                    <a:pt x="618" y="234"/>
                  </a:lnTo>
                  <a:lnTo>
                    <a:pt x="617" y="234"/>
                  </a:lnTo>
                  <a:lnTo>
                    <a:pt x="617" y="234"/>
                  </a:lnTo>
                  <a:lnTo>
                    <a:pt x="616" y="234"/>
                  </a:lnTo>
                  <a:lnTo>
                    <a:pt x="618" y="234"/>
                  </a:lnTo>
                  <a:lnTo>
                    <a:pt x="619" y="234"/>
                  </a:lnTo>
                  <a:lnTo>
                    <a:pt x="619" y="234"/>
                  </a:lnTo>
                  <a:lnTo>
                    <a:pt x="619" y="233"/>
                  </a:lnTo>
                  <a:lnTo>
                    <a:pt x="619" y="233"/>
                  </a:lnTo>
                  <a:lnTo>
                    <a:pt x="619" y="232"/>
                  </a:lnTo>
                  <a:lnTo>
                    <a:pt x="618" y="231"/>
                  </a:lnTo>
                  <a:lnTo>
                    <a:pt x="617" y="230"/>
                  </a:lnTo>
                  <a:lnTo>
                    <a:pt x="618" y="230"/>
                  </a:lnTo>
                  <a:lnTo>
                    <a:pt x="618" y="230"/>
                  </a:lnTo>
                  <a:lnTo>
                    <a:pt x="614" y="228"/>
                  </a:lnTo>
                  <a:lnTo>
                    <a:pt x="615" y="228"/>
                  </a:lnTo>
                  <a:lnTo>
                    <a:pt x="614" y="227"/>
                  </a:lnTo>
                  <a:lnTo>
                    <a:pt x="613" y="228"/>
                  </a:lnTo>
                  <a:lnTo>
                    <a:pt x="612" y="228"/>
                  </a:lnTo>
                  <a:lnTo>
                    <a:pt x="610" y="231"/>
                  </a:lnTo>
                  <a:lnTo>
                    <a:pt x="610" y="231"/>
                  </a:lnTo>
                  <a:lnTo>
                    <a:pt x="610" y="229"/>
                  </a:lnTo>
                  <a:lnTo>
                    <a:pt x="611" y="227"/>
                  </a:lnTo>
                  <a:lnTo>
                    <a:pt x="610" y="226"/>
                  </a:lnTo>
                  <a:lnTo>
                    <a:pt x="611" y="224"/>
                  </a:lnTo>
                  <a:lnTo>
                    <a:pt x="610" y="224"/>
                  </a:lnTo>
                  <a:lnTo>
                    <a:pt x="606" y="223"/>
                  </a:lnTo>
                  <a:lnTo>
                    <a:pt x="604" y="224"/>
                  </a:lnTo>
                  <a:lnTo>
                    <a:pt x="606" y="224"/>
                  </a:lnTo>
                  <a:lnTo>
                    <a:pt x="608" y="225"/>
                  </a:lnTo>
                  <a:lnTo>
                    <a:pt x="607" y="225"/>
                  </a:lnTo>
                  <a:lnTo>
                    <a:pt x="606" y="225"/>
                  </a:lnTo>
                  <a:lnTo>
                    <a:pt x="603" y="226"/>
                  </a:lnTo>
                  <a:lnTo>
                    <a:pt x="602" y="226"/>
                  </a:lnTo>
                  <a:lnTo>
                    <a:pt x="601" y="227"/>
                  </a:lnTo>
                  <a:lnTo>
                    <a:pt x="599" y="228"/>
                  </a:lnTo>
                  <a:lnTo>
                    <a:pt x="597" y="230"/>
                  </a:lnTo>
                  <a:lnTo>
                    <a:pt x="596" y="231"/>
                  </a:lnTo>
                  <a:lnTo>
                    <a:pt x="594" y="233"/>
                  </a:lnTo>
                  <a:lnTo>
                    <a:pt x="594" y="230"/>
                  </a:lnTo>
                  <a:lnTo>
                    <a:pt x="592" y="229"/>
                  </a:lnTo>
                  <a:lnTo>
                    <a:pt x="592" y="229"/>
                  </a:lnTo>
                  <a:lnTo>
                    <a:pt x="590" y="228"/>
                  </a:lnTo>
                  <a:lnTo>
                    <a:pt x="590" y="227"/>
                  </a:lnTo>
                  <a:lnTo>
                    <a:pt x="591" y="227"/>
                  </a:lnTo>
                  <a:lnTo>
                    <a:pt x="592" y="227"/>
                  </a:lnTo>
                  <a:lnTo>
                    <a:pt x="592" y="228"/>
                  </a:lnTo>
                  <a:lnTo>
                    <a:pt x="593" y="229"/>
                  </a:lnTo>
                  <a:lnTo>
                    <a:pt x="595" y="229"/>
                  </a:lnTo>
                  <a:lnTo>
                    <a:pt x="596" y="226"/>
                  </a:lnTo>
                  <a:lnTo>
                    <a:pt x="598" y="226"/>
                  </a:lnTo>
                  <a:lnTo>
                    <a:pt x="603" y="225"/>
                  </a:lnTo>
                  <a:lnTo>
                    <a:pt x="602" y="224"/>
                  </a:lnTo>
                  <a:lnTo>
                    <a:pt x="599" y="226"/>
                  </a:lnTo>
                  <a:lnTo>
                    <a:pt x="598" y="226"/>
                  </a:lnTo>
                  <a:lnTo>
                    <a:pt x="599" y="225"/>
                  </a:lnTo>
                  <a:lnTo>
                    <a:pt x="603" y="224"/>
                  </a:lnTo>
                  <a:lnTo>
                    <a:pt x="605" y="223"/>
                  </a:lnTo>
                  <a:lnTo>
                    <a:pt x="605" y="223"/>
                  </a:lnTo>
                  <a:lnTo>
                    <a:pt x="607" y="222"/>
                  </a:lnTo>
                  <a:lnTo>
                    <a:pt x="607" y="222"/>
                  </a:lnTo>
                  <a:lnTo>
                    <a:pt x="608" y="222"/>
                  </a:lnTo>
                  <a:lnTo>
                    <a:pt x="609" y="222"/>
                  </a:lnTo>
                  <a:lnTo>
                    <a:pt x="610" y="222"/>
                  </a:lnTo>
                  <a:lnTo>
                    <a:pt x="610" y="221"/>
                  </a:lnTo>
                  <a:lnTo>
                    <a:pt x="610" y="220"/>
                  </a:lnTo>
                  <a:lnTo>
                    <a:pt x="610" y="219"/>
                  </a:lnTo>
                  <a:lnTo>
                    <a:pt x="609" y="219"/>
                  </a:lnTo>
                  <a:lnTo>
                    <a:pt x="608" y="219"/>
                  </a:lnTo>
                  <a:lnTo>
                    <a:pt x="607" y="219"/>
                  </a:lnTo>
                  <a:lnTo>
                    <a:pt x="607" y="218"/>
                  </a:lnTo>
                  <a:lnTo>
                    <a:pt x="606" y="216"/>
                  </a:lnTo>
                  <a:lnTo>
                    <a:pt x="606" y="217"/>
                  </a:lnTo>
                  <a:lnTo>
                    <a:pt x="606" y="218"/>
                  </a:lnTo>
                  <a:lnTo>
                    <a:pt x="605" y="219"/>
                  </a:lnTo>
                  <a:lnTo>
                    <a:pt x="603" y="217"/>
                  </a:lnTo>
                  <a:lnTo>
                    <a:pt x="602" y="217"/>
                  </a:lnTo>
                  <a:lnTo>
                    <a:pt x="601" y="215"/>
                  </a:lnTo>
                  <a:lnTo>
                    <a:pt x="600" y="215"/>
                  </a:lnTo>
                  <a:lnTo>
                    <a:pt x="600" y="215"/>
                  </a:lnTo>
                  <a:lnTo>
                    <a:pt x="600" y="214"/>
                  </a:lnTo>
                  <a:lnTo>
                    <a:pt x="597" y="217"/>
                  </a:lnTo>
                  <a:lnTo>
                    <a:pt x="599" y="214"/>
                  </a:lnTo>
                  <a:lnTo>
                    <a:pt x="597" y="214"/>
                  </a:lnTo>
                  <a:lnTo>
                    <a:pt x="597" y="213"/>
                  </a:lnTo>
                  <a:lnTo>
                    <a:pt x="596" y="213"/>
                  </a:lnTo>
                  <a:lnTo>
                    <a:pt x="595" y="214"/>
                  </a:lnTo>
                  <a:lnTo>
                    <a:pt x="595" y="213"/>
                  </a:lnTo>
                  <a:lnTo>
                    <a:pt x="593" y="214"/>
                  </a:lnTo>
                  <a:lnTo>
                    <a:pt x="593" y="213"/>
                  </a:lnTo>
                  <a:lnTo>
                    <a:pt x="594" y="212"/>
                  </a:lnTo>
                  <a:lnTo>
                    <a:pt x="594" y="211"/>
                  </a:lnTo>
                  <a:lnTo>
                    <a:pt x="593" y="211"/>
                  </a:lnTo>
                  <a:lnTo>
                    <a:pt x="594" y="210"/>
                  </a:lnTo>
                  <a:lnTo>
                    <a:pt x="594" y="209"/>
                  </a:lnTo>
                  <a:lnTo>
                    <a:pt x="593" y="209"/>
                  </a:lnTo>
                  <a:lnTo>
                    <a:pt x="592" y="209"/>
                  </a:lnTo>
                  <a:lnTo>
                    <a:pt x="592" y="208"/>
                  </a:lnTo>
                  <a:lnTo>
                    <a:pt x="592" y="208"/>
                  </a:lnTo>
                  <a:lnTo>
                    <a:pt x="592" y="208"/>
                  </a:lnTo>
                  <a:lnTo>
                    <a:pt x="588" y="208"/>
                  </a:lnTo>
                  <a:lnTo>
                    <a:pt x="589" y="207"/>
                  </a:lnTo>
                  <a:lnTo>
                    <a:pt x="588" y="206"/>
                  </a:lnTo>
                  <a:lnTo>
                    <a:pt x="588" y="205"/>
                  </a:lnTo>
                  <a:lnTo>
                    <a:pt x="585" y="205"/>
                  </a:lnTo>
                  <a:lnTo>
                    <a:pt x="585" y="204"/>
                  </a:lnTo>
                  <a:lnTo>
                    <a:pt x="586" y="204"/>
                  </a:lnTo>
                  <a:lnTo>
                    <a:pt x="586" y="203"/>
                  </a:lnTo>
                  <a:lnTo>
                    <a:pt x="585" y="202"/>
                  </a:lnTo>
                  <a:lnTo>
                    <a:pt x="585" y="202"/>
                  </a:lnTo>
                  <a:lnTo>
                    <a:pt x="585" y="201"/>
                  </a:lnTo>
                  <a:lnTo>
                    <a:pt x="586" y="201"/>
                  </a:lnTo>
                  <a:lnTo>
                    <a:pt x="586" y="201"/>
                  </a:lnTo>
                  <a:lnTo>
                    <a:pt x="580" y="200"/>
                  </a:lnTo>
                  <a:lnTo>
                    <a:pt x="584" y="200"/>
                  </a:lnTo>
                  <a:lnTo>
                    <a:pt x="584" y="199"/>
                  </a:lnTo>
                  <a:lnTo>
                    <a:pt x="582" y="199"/>
                  </a:lnTo>
                  <a:lnTo>
                    <a:pt x="582" y="198"/>
                  </a:lnTo>
                  <a:lnTo>
                    <a:pt x="585" y="200"/>
                  </a:lnTo>
                  <a:lnTo>
                    <a:pt x="586" y="200"/>
                  </a:lnTo>
                  <a:lnTo>
                    <a:pt x="586" y="198"/>
                  </a:lnTo>
                  <a:lnTo>
                    <a:pt x="588" y="196"/>
                  </a:lnTo>
                  <a:lnTo>
                    <a:pt x="588" y="195"/>
                  </a:lnTo>
                  <a:lnTo>
                    <a:pt x="585" y="194"/>
                  </a:lnTo>
                  <a:lnTo>
                    <a:pt x="586" y="194"/>
                  </a:lnTo>
                  <a:lnTo>
                    <a:pt x="585" y="192"/>
                  </a:lnTo>
                  <a:lnTo>
                    <a:pt x="582" y="192"/>
                  </a:lnTo>
                  <a:lnTo>
                    <a:pt x="582" y="192"/>
                  </a:lnTo>
                  <a:lnTo>
                    <a:pt x="584" y="192"/>
                  </a:lnTo>
                  <a:lnTo>
                    <a:pt x="585" y="190"/>
                  </a:lnTo>
                  <a:lnTo>
                    <a:pt x="585" y="190"/>
                  </a:lnTo>
                  <a:lnTo>
                    <a:pt x="585" y="189"/>
                  </a:lnTo>
                  <a:lnTo>
                    <a:pt x="583" y="187"/>
                  </a:lnTo>
                  <a:lnTo>
                    <a:pt x="583" y="187"/>
                  </a:lnTo>
                  <a:lnTo>
                    <a:pt x="582" y="187"/>
                  </a:lnTo>
                  <a:lnTo>
                    <a:pt x="581" y="187"/>
                  </a:lnTo>
                  <a:lnTo>
                    <a:pt x="581" y="186"/>
                  </a:lnTo>
                  <a:lnTo>
                    <a:pt x="582" y="186"/>
                  </a:lnTo>
                  <a:lnTo>
                    <a:pt x="582" y="186"/>
                  </a:lnTo>
                  <a:lnTo>
                    <a:pt x="581" y="185"/>
                  </a:lnTo>
                  <a:lnTo>
                    <a:pt x="581" y="185"/>
                  </a:lnTo>
                  <a:lnTo>
                    <a:pt x="580" y="185"/>
                  </a:lnTo>
                  <a:lnTo>
                    <a:pt x="579" y="186"/>
                  </a:lnTo>
                  <a:lnTo>
                    <a:pt x="578" y="186"/>
                  </a:lnTo>
                  <a:lnTo>
                    <a:pt x="579" y="184"/>
                  </a:lnTo>
                  <a:lnTo>
                    <a:pt x="581" y="184"/>
                  </a:lnTo>
                  <a:lnTo>
                    <a:pt x="581" y="183"/>
                  </a:lnTo>
                  <a:lnTo>
                    <a:pt x="581" y="183"/>
                  </a:lnTo>
                  <a:lnTo>
                    <a:pt x="581" y="183"/>
                  </a:lnTo>
                  <a:lnTo>
                    <a:pt x="581" y="183"/>
                  </a:lnTo>
                  <a:lnTo>
                    <a:pt x="581" y="181"/>
                  </a:lnTo>
                  <a:lnTo>
                    <a:pt x="577" y="181"/>
                  </a:lnTo>
                  <a:lnTo>
                    <a:pt x="576" y="181"/>
                  </a:lnTo>
                  <a:lnTo>
                    <a:pt x="576" y="180"/>
                  </a:lnTo>
                  <a:lnTo>
                    <a:pt x="577" y="180"/>
                  </a:lnTo>
                  <a:lnTo>
                    <a:pt x="577" y="181"/>
                  </a:lnTo>
                  <a:lnTo>
                    <a:pt x="580" y="180"/>
                  </a:lnTo>
                  <a:lnTo>
                    <a:pt x="580" y="179"/>
                  </a:lnTo>
                  <a:lnTo>
                    <a:pt x="579" y="179"/>
                  </a:lnTo>
                  <a:lnTo>
                    <a:pt x="579" y="179"/>
                  </a:lnTo>
                  <a:lnTo>
                    <a:pt x="579" y="178"/>
                  </a:lnTo>
                  <a:lnTo>
                    <a:pt x="578" y="178"/>
                  </a:lnTo>
                  <a:lnTo>
                    <a:pt x="577" y="178"/>
                  </a:lnTo>
                  <a:lnTo>
                    <a:pt x="577" y="177"/>
                  </a:lnTo>
                  <a:lnTo>
                    <a:pt x="577" y="176"/>
                  </a:lnTo>
                  <a:lnTo>
                    <a:pt x="577" y="176"/>
                  </a:lnTo>
                  <a:lnTo>
                    <a:pt x="578" y="175"/>
                  </a:lnTo>
                  <a:lnTo>
                    <a:pt x="577" y="175"/>
                  </a:lnTo>
                  <a:lnTo>
                    <a:pt x="576" y="175"/>
                  </a:lnTo>
                  <a:lnTo>
                    <a:pt x="574" y="175"/>
                  </a:lnTo>
                  <a:lnTo>
                    <a:pt x="574" y="175"/>
                  </a:lnTo>
                  <a:lnTo>
                    <a:pt x="573" y="175"/>
                  </a:lnTo>
                  <a:lnTo>
                    <a:pt x="572" y="176"/>
                  </a:lnTo>
                  <a:lnTo>
                    <a:pt x="573" y="175"/>
                  </a:lnTo>
                  <a:lnTo>
                    <a:pt x="574" y="175"/>
                  </a:lnTo>
                  <a:lnTo>
                    <a:pt x="576" y="175"/>
                  </a:lnTo>
                  <a:lnTo>
                    <a:pt x="577" y="174"/>
                  </a:lnTo>
                  <a:lnTo>
                    <a:pt x="577" y="173"/>
                  </a:lnTo>
                  <a:lnTo>
                    <a:pt x="577" y="173"/>
                  </a:lnTo>
                  <a:lnTo>
                    <a:pt x="576" y="173"/>
                  </a:lnTo>
                  <a:lnTo>
                    <a:pt x="576" y="172"/>
                  </a:lnTo>
                  <a:lnTo>
                    <a:pt x="575" y="172"/>
                  </a:lnTo>
                  <a:lnTo>
                    <a:pt x="575" y="172"/>
                  </a:lnTo>
                  <a:lnTo>
                    <a:pt x="574" y="172"/>
                  </a:lnTo>
                  <a:lnTo>
                    <a:pt x="574" y="172"/>
                  </a:lnTo>
                  <a:lnTo>
                    <a:pt x="575" y="170"/>
                  </a:lnTo>
                  <a:lnTo>
                    <a:pt x="574" y="169"/>
                  </a:lnTo>
                  <a:lnTo>
                    <a:pt x="573" y="170"/>
                  </a:lnTo>
                  <a:lnTo>
                    <a:pt x="573" y="169"/>
                  </a:lnTo>
                  <a:lnTo>
                    <a:pt x="574" y="168"/>
                  </a:lnTo>
                  <a:lnTo>
                    <a:pt x="572" y="168"/>
                  </a:lnTo>
                  <a:lnTo>
                    <a:pt x="572" y="166"/>
                  </a:lnTo>
                  <a:lnTo>
                    <a:pt x="572" y="166"/>
                  </a:lnTo>
                  <a:lnTo>
                    <a:pt x="571" y="166"/>
                  </a:lnTo>
                  <a:lnTo>
                    <a:pt x="571" y="166"/>
                  </a:lnTo>
                  <a:lnTo>
                    <a:pt x="571" y="164"/>
                  </a:lnTo>
                  <a:lnTo>
                    <a:pt x="571" y="164"/>
                  </a:lnTo>
                  <a:lnTo>
                    <a:pt x="571" y="163"/>
                  </a:lnTo>
                  <a:lnTo>
                    <a:pt x="570" y="163"/>
                  </a:lnTo>
                  <a:lnTo>
                    <a:pt x="571" y="162"/>
                  </a:lnTo>
                  <a:lnTo>
                    <a:pt x="570" y="161"/>
                  </a:lnTo>
                  <a:lnTo>
                    <a:pt x="570" y="161"/>
                  </a:lnTo>
                  <a:lnTo>
                    <a:pt x="569" y="161"/>
                  </a:lnTo>
                  <a:lnTo>
                    <a:pt x="568" y="163"/>
                  </a:lnTo>
                  <a:lnTo>
                    <a:pt x="568" y="163"/>
                  </a:lnTo>
                  <a:lnTo>
                    <a:pt x="567" y="164"/>
                  </a:lnTo>
                  <a:lnTo>
                    <a:pt x="566" y="164"/>
                  </a:lnTo>
                  <a:lnTo>
                    <a:pt x="565" y="168"/>
                  </a:lnTo>
                  <a:lnTo>
                    <a:pt x="566" y="171"/>
                  </a:lnTo>
                  <a:lnTo>
                    <a:pt x="566" y="171"/>
                  </a:lnTo>
                  <a:lnTo>
                    <a:pt x="566" y="172"/>
                  </a:lnTo>
                  <a:lnTo>
                    <a:pt x="565" y="172"/>
                  </a:lnTo>
                  <a:lnTo>
                    <a:pt x="565" y="173"/>
                  </a:lnTo>
                  <a:lnTo>
                    <a:pt x="564" y="172"/>
                  </a:lnTo>
                  <a:lnTo>
                    <a:pt x="565" y="174"/>
                  </a:lnTo>
                  <a:lnTo>
                    <a:pt x="564" y="175"/>
                  </a:lnTo>
                  <a:lnTo>
                    <a:pt x="563" y="175"/>
                  </a:lnTo>
                  <a:lnTo>
                    <a:pt x="563" y="176"/>
                  </a:lnTo>
                  <a:lnTo>
                    <a:pt x="563" y="176"/>
                  </a:lnTo>
                  <a:lnTo>
                    <a:pt x="563" y="177"/>
                  </a:lnTo>
                  <a:lnTo>
                    <a:pt x="563" y="177"/>
                  </a:lnTo>
                  <a:lnTo>
                    <a:pt x="562" y="176"/>
                  </a:lnTo>
                  <a:lnTo>
                    <a:pt x="563" y="179"/>
                  </a:lnTo>
                  <a:lnTo>
                    <a:pt x="562" y="182"/>
                  </a:lnTo>
                  <a:lnTo>
                    <a:pt x="563" y="180"/>
                  </a:lnTo>
                  <a:lnTo>
                    <a:pt x="562" y="179"/>
                  </a:lnTo>
                  <a:lnTo>
                    <a:pt x="561" y="179"/>
                  </a:lnTo>
                  <a:lnTo>
                    <a:pt x="560" y="177"/>
                  </a:lnTo>
                  <a:lnTo>
                    <a:pt x="559" y="179"/>
                  </a:lnTo>
                  <a:lnTo>
                    <a:pt x="559" y="181"/>
                  </a:lnTo>
                  <a:lnTo>
                    <a:pt x="556" y="182"/>
                  </a:lnTo>
                  <a:lnTo>
                    <a:pt x="553" y="183"/>
                  </a:lnTo>
                  <a:lnTo>
                    <a:pt x="553" y="185"/>
                  </a:lnTo>
                  <a:lnTo>
                    <a:pt x="552" y="185"/>
                  </a:lnTo>
                  <a:lnTo>
                    <a:pt x="552" y="183"/>
                  </a:lnTo>
                  <a:lnTo>
                    <a:pt x="552" y="183"/>
                  </a:lnTo>
                  <a:lnTo>
                    <a:pt x="552" y="182"/>
                  </a:lnTo>
                  <a:lnTo>
                    <a:pt x="552" y="183"/>
                  </a:lnTo>
                  <a:lnTo>
                    <a:pt x="552" y="180"/>
                  </a:lnTo>
                  <a:lnTo>
                    <a:pt x="551" y="181"/>
                  </a:lnTo>
                  <a:lnTo>
                    <a:pt x="549" y="185"/>
                  </a:lnTo>
                  <a:lnTo>
                    <a:pt x="545" y="188"/>
                  </a:lnTo>
                  <a:lnTo>
                    <a:pt x="549" y="185"/>
                  </a:lnTo>
                  <a:lnTo>
                    <a:pt x="550" y="182"/>
                  </a:lnTo>
                  <a:lnTo>
                    <a:pt x="550" y="180"/>
                  </a:lnTo>
                  <a:lnTo>
                    <a:pt x="549" y="179"/>
                  </a:lnTo>
                  <a:lnTo>
                    <a:pt x="548" y="177"/>
                  </a:lnTo>
                  <a:lnTo>
                    <a:pt x="548" y="177"/>
                  </a:lnTo>
                  <a:lnTo>
                    <a:pt x="544" y="177"/>
                  </a:lnTo>
                  <a:lnTo>
                    <a:pt x="541" y="179"/>
                  </a:lnTo>
                  <a:lnTo>
                    <a:pt x="541" y="179"/>
                  </a:lnTo>
                  <a:lnTo>
                    <a:pt x="539" y="179"/>
                  </a:lnTo>
                  <a:lnTo>
                    <a:pt x="539" y="178"/>
                  </a:lnTo>
                  <a:lnTo>
                    <a:pt x="541" y="178"/>
                  </a:lnTo>
                  <a:lnTo>
                    <a:pt x="541" y="177"/>
                  </a:lnTo>
                  <a:lnTo>
                    <a:pt x="541" y="175"/>
                  </a:lnTo>
                  <a:lnTo>
                    <a:pt x="541" y="175"/>
                  </a:lnTo>
                  <a:lnTo>
                    <a:pt x="542" y="176"/>
                  </a:lnTo>
                  <a:lnTo>
                    <a:pt x="542" y="177"/>
                  </a:lnTo>
                  <a:lnTo>
                    <a:pt x="544" y="175"/>
                  </a:lnTo>
                  <a:lnTo>
                    <a:pt x="544" y="175"/>
                  </a:lnTo>
                  <a:lnTo>
                    <a:pt x="545" y="176"/>
                  </a:lnTo>
                  <a:lnTo>
                    <a:pt x="545" y="175"/>
                  </a:lnTo>
                  <a:lnTo>
                    <a:pt x="545" y="175"/>
                  </a:lnTo>
                  <a:lnTo>
                    <a:pt x="545" y="175"/>
                  </a:lnTo>
                  <a:lnTo>
                    <a:pt x="543" y="175"/>
                  </a:lnTo>
                  <a:lnTo>
                    <a:pt x="543" y="174"/>
                  </a:lnTo>
                  <a:lnTo>
                    <a:pt x="545" y="173"/>
                  </a:lnTo>
                  <a:lnTo>
                    <a:pt x="545" y="172"/>
                  </a:lnTo>
                  <a:lnTo>
                    <a:pt x="544" y="172"/>
                  </a:lnTo>
                  <a:lnTo>
                    <a:pt x="542" y="172"/>
                  </a:lnTo>
                  <a:lnTo>
                    <a:pt x="542" y="172"/>
                  </a:lnTo>
                  <a:lnTo>
                    <a:pt x="544" y="169"/>
                  </a:lnTo>
                  <a:lnTo>
                    <a:pt x="543" y="168"/>
                  </a:lnTo>
                  <a:lnTo>
                    <a:pt x="544" y="168"/>
                  </a:lnTo>
                  <a:lnTo>
                    <a:pt x="543" y="167"/>
                  </a:lnTo>
                  <a:lnTo>
                    <a:pt x="542" y="166"/>
                  </a:lnTo>
                  <a:lnTo>
                    <a:pt x="541" y="165"/>
                  </a:lnTo>
                  <a:lnTo>
                    <a:pt x="537" y="166"/>
                  </a:lnTo>
                  <a:lnTo>
                    <a:pt x="535" y="164"/>
                  </a:lnTo>
                  <a:lnTo>
                    <a:pt x="534" y="164"/>
                  </a:lnTo>
                  <a:lnTo>
                    <a:pt x="534" y="164"/>
                  </a:lnTo>
                  <a:lnTo>
                    <a:pt x="535" y="164"/>
                  </a:lnTo>
                  <a:lnTo>
                    <a:pt x="536" y="164"/>
                  </a:lnTo>
                  <a:lnTo>
                    <a:pt x="541" y="165"/>
                  </a:lnTo>
                  <a:lnTo>
                    <a:pt x="542" y="164"/>
                  </a:lnTo>
                  <a:lnTo>
                    <a:pt x="542" y="164"/>
                  </a:lnTo>
                  <a:lnTo>
                    <a:pt x="544" y="164"/>
                  </a:lnTo>
                  <a:lnTo>
                    <a:pt x="543" y="162"/>
                  </a:lnTo>
                  <a:lnTo>
                    <a:pt x="542" y="161"/>
                  </a:lnTo>
                  <a:lnTo>
                    <a:pt x="542" y="161"/>
                  </a:lnTo>
                  <a:lnTo>
                    <a:pt x="542" y="160"/>
                  </a:lnTo>
                  <a:lnTo>
                    <a:pt x="542" y="159"/>
                  </a:lnTo>
                  <a:lnTo>
                    <a:pt x="542" y="157"/>
                  </a:lnTo>
                  <a:lnTo>
                    <a:pt x="543" y="157"/>
                  </a:lnTo>
                  <a:lnTo>
                    <a:pt x="544" y="156"/>
                  </a:lnTo>
                  <a:lnTo>
                    <a:pt x="544" y="156"/>
                  </a:lnTo>
                  <a:lnTo>
                    <a:pt x="544" y="155"/>
                  </a:lnTo>
                  <a:lnTo>
                    <a:pt x="542" y="153"/>
                  </a:lnTo>
                  <a:lnTo>
                    <a:pt x="541" y="154"/>
                  </a:lnTo>
                  <a:lnTo>
                    <a:pt x="541" y="154"/>
                  </a:lnTo>
                  <a:lnTo>
                    <a:pt x="540" y="155"/>
                  </a:lnTo>
                  <a:lnTo>
                    <a:pt x="539" y="155"/>
                  </a:lnTo>
                  <a:lnTo>
                    <a:pt x="539" y="154"/>
                  </a:lnTo>
                  <a:lnTo>
                    <a:pt x="539" y="154"/>
                  </a:lnTo>
                  <a:lnTo>
                    <a:pt x="538" y="153"/>
                  </a:lnTo>
                  <a:lnTo>
                    <a:pt x="537" y="154"/>
                  </a:lnTo>
                  <a:lnTo>
                    <a:pt x="536" y="153"/>
                  </a:lnTo>
                  <a:lnTo>
                    <a:pt x="535" y="154"/>
                  </a:lnTo>
                  <a:lnTo>
                    <a:pt x="534" y="153"/>
                  </a:lnTo>
                  <a:lnTo>
                    <a:pt x="534" y="152"/>
                  </a:lnTo>
                  <a:lnTo>
                    <a:pt x="534" y="152"/>
                  </a:lnTo>
                  <a:lnTo>
                    <a:pt x="531" y="152"/>
                  </a:lnTo>
                  <a:lnTo>
                    <a:pt x="531" y="152"/>
                  </a:lnTo>
                  <a:lnTo>
                    <a:pt x="532" y="151"/>
                  </a:lnTo>
                  <a:lnTo>
                    <a:pt x="530" y="151"/>
                  </a:lnTo>
                  <a:lnTo>
                    <a:pt x="530" y="150"/>
                  </a:lnTo>
                  <a:lnTo>
                    <a:pt x="530" y="149"/>
                  </a:lnTo>
                  <a:lnTo>
                    <a:pt x="530" y="148"/>
                  </a:lnTo>
                  <a:lnTo>
                    <a:pt x="531" y="148"/>
                  </a:lnTo>
                  <a:lnTo>
                    <a:pt x="531" y="147"/>
                  </a:lnTo>
                  <a:lnTo>
                    <a:pt x="531" y="146"/>
                  </a:lnTo>
                  <a:lnTo>
                    <a:pt x="530" y="146"/>
                  </a:lnTo>
                  <a:lnTo>
                    <a:pt x="530" y="146"/>
                  </a:lnTo>
                  <a:lnTo>
                    <a:pt x="529" y="147"/>
                  </a:lnTo>
                  <a:lnTo>
                    <a:pt x="528" y="147"/>
                  </a:lnTo>
                  <a:lnTo>
                    <a:pt x="528" y="146"/>
                  </a:lnTo>
                  <a:lnTo>
                    <a:pt x="529" y="146"/>
                  </a:lnTo>
                  <a:lnTo>
                    <a:pt x="528" y="146"/>
                  </a:lnTo>
                  <a:lnTo>
                    <a:pt x="528" y="145"/>
                  </a:lnTo>
                  <a:lnTo>
                    <a:pt x="528" y="143"/>
                  </a:lnTo>
                  <a:lnTo>
                    <a:pt x="527" y="143"/>
                  </a:lnTo>
                  <a:lnTo>
                    <a:pt x="527" y="143"/>
                  </a:lnTo>
                  <a:lnTo>
                    <a:pt x="527" y="144"/>
                  </a:lnTo>
                  <a:lnTo>
                    <a:pt x="526" y="144"/>
                  </a:lnTo>
                  <a:lnTo>
                    <a:pt x="525" y="144"/>
                  </a:lnTo>
                  <a:lnTo>
                    <a:pt x="525" y="144"/>
                  </a:lnTo>
                  <a:lnTo>
                    <a:pt x="526" y="142"/>
                  </a:lnTo>
                  <a:lnTo>
                    <a:pt x="526" y="141"/>
                  </a:lnTo>
                  <a:lnTo>
                    <a:pt x="526" y="140"/>
                  </a:lnTo>
                  <a:lnTo>
                    <a:pt x="525" y="140"/>
                  </a:lnTo>
                  <a:lnTo>
                    <a:pt x="523" y="139"/>
                  </a:lnTo>
                  <a:lnTo>
                    <a:pt x="523" y="139"/>
                  </a:lnTo>
                  <a:lnTo>
                    <a:pt x="519" y="137"/>
                  </a:lnTo>
                  <a:lnTo>
                    <a:pt x="518" y="138"/>
                  </a:lnTo>
                  <a:lnTo>
                    <a:pt x="515" y="139"/>
                  </a:lnTo>
                  <a:lnTo>
                    <a:pt x="514" y="139"/>
                  </a:lnTo>
                  <a:lnTo>
                    <a:pt x="514" y="140"/>
                  </a:lnTo>
                  <a:lnTo>
                    <a:pt x="512" y="140"/>
                  </a:lnTo>
                  <a:lnTo>
                    <a:pt x="512" y="139"/>
                  </a:lnTo>
                  <a:lnTo>
                    <a:pt x="512" y="139"/>
                  </a:lnTo>
                  <a:lnTo>
                    <a:pt x="510" y="139"/>
                  </a:lnTo>
                  <a:lnTo>
                    <a:pt x="509" y="139"/>
                  </a:lnTo>
                  <a:lnTo>
                    <a:pt x="509" y="139"/>
                  </a:lnTo>
                  <a:lnTo>
                    <a:pt x="509" y="139"/>
                  </a:lnTo>
                  <a:lnTo>
                    <a:pt x="506" y="138"/>
                  </a:lnTo>
                  <a:lnTo>
                    <a:pt x="506" y="137"/>
                  </a:lnTo>
                  <a:lnTo>
                    <a:pt x="505" y="137"/>
                  </a:lnTo>
                  <a:lnTo>
                    <a:pt x="500" y="136"/>
                  </a:lnTo>
                  <a:lnTo>
                    <a:pt x="499" y="136"/>
                  </a:lnTo>
                  <a:lnTo>
                    <a:pt x="499" y="135"/>
                  </a:lnTo>
                  <a:lnTo>
                    <a:pt x="498" y="135"/>
                  </a:lnTo>
                  <a:lnTo>
                    <a:pt x="496" y="139"/>
                  </a:lnTo>
                  <a:lnTo>
                    <a:pt x="495" y="139"/>
                  </a:lnTo>
                  <a:lnTo>
                    <a:pt x="495" y="143"/>
                  </a:lnTo>
                  <a:lnTo>
                    <a:pt x="495" y="143"/>
                  </a:lnTo>
                  <a:lnTo>
                    <a:pt x="496" y="145"/>
                  </a:lnTo>
                  <a:lnTo>
                    <a:pt x="497" y="146"/>
                  </a:lnTo>
                  <a:lnTo>
                    <a:pt x="497" y="146"/>
                  </a:lnTo>
                  <a:lnTo>
                    <a:pt x="498" y="146"/>
                  </a:lnTo>
                  <a:lnTo>
                    <a:pt x="499" y="146"/>
                  </a:lnTo>
                  <a:lnTo>
                    <a:pt x="499" y="146"/>
                  </a:lnTo>
                  <a:lnTo>
                    <a:pt x="499" y="147"/>
                  </a:lnTo>
                  <a:lnTo>
                    <a:pt x="498" y="147"/>
                  </a:lnTo>
                  <a:lnTo>
                    <a:pt x="498" y="148"/>
                  </a:lnTo>
                  <a:lnTo>
                    <a:pt x="497" y="149"/>
                  </a:lnTo>
                  <a:lnTo>
                    <a:pt x="497" y="150"/>
                  </a:lnTo>
                  <a:lnTo>
                    <a:pt x="497" y="150"/>
                  </a:lnTo>
                  <a:lnTo>
                    <a:pt x="497" y="151"/>
                  </a:lnTo>
                  <a:lnTo>
                    <a:pt x="496" y="153"/>
                  </a:lnTo>
                  <a:lnTo>
                    <a:pt x="495" y="154"/>
                  </a:lnTo>
                  <a:lnTo>
                    <a:pt x="495" y="156"/>
                  </a:lnTo>
                  <a:lnTo>
                    <a:pt x="496" y="157"/>
                  </a:lnTo>
                  <a:lnTo>
                    <a:pt x="497" y="157"/>
                  </a:lnTo>
                  <a:lnTo>
                    <a:pt x="497" y="157"/>
                  </a:lnTo>
                  <a:lnTo>
                    <a:pt x="498" y="157"/>
                  </a:lnTo>
                  <a:lnTo>
                    <a:pt x="499" y="157"/>
                  </a:lnTo>
                  <a:lnTo>
                    <a:pt x="499" y="157"/>
                  </a:lnTo>
                  <a:lnTo>
                    <a:pt x="497" y="157"/>
                  </a:lnTo>
                  <a:lnTo>
                    <a:pt x="497" y="158"/>
                  </a:lnTo>
                  <a:lnTo>
                    <a:pt x="497" y="158"/>
                  </a:lnTo>
                  <a:lnTo>
                    <a:pt x="497" y="161"/>
                  </a:lnTo>
                  <a:lnTo>
                    <a:pt x="498" y="162"/>
                  </a:lnTo>
                  <a:lnTo>
                    <a:pt x="498" y="162"/>
                  </a:lnTo>
                  <a:lnTo>
                    <a:pt x="499" y="163"/>
                  </a:lnTo>
                  <a:lnTo>
                    <a:pt x="499" y="164"/>
                  </a:lnTo>
                  <a:lnTo>
                    <a:pt x="498" y="164"/>
                  </a:lnTo>
                  <a:lnTo>
                    <a:pt x="497" y="164"/>
                  </a:lnTo>
                  <a:lnTo>
                    <a:pt x="497" y="165"/>
                  </a:lnTo>
                  <a:lnTo>
                    <a:pt x="500" y="165"/>
                  </a:lnTo>
                  <a:lnTo>
                    <a:pt x="501" y="165"/>
                  </a:lnTo>
                  <a:lnTo>
                    <a:pt x="500" y="167"/>
                  </a:lnTo>
                  <a:lnTo>
                    <a:pt x="500" y="167"/>
                  </a:lnTo>
                  <a:lnTo>
                    <a:pt x="499" y="168"/>
                  </a:lnTo>
                  <a:lnTo>
                    <a:pt x="500" y="169"/>
                  </a:lnTo>
                  <a:lnTo>
                    <a:pt x="501" y="169"/>
                  </a:lnTo>
                  <a:lnTo>
                    <a:pt x="499" y="170"/>
                  </a:lnTo>
                  <a:lnTo>
                    <a:pt x="499" y="169"/>
                  </a:lnTo>
                  <a:lnTo>
                    <a:pt x="497" y="169"/>
                  </a:lnTo>
                  <a:lnTo>
                    <a:pt x="497" y="170"/>
                  </a:lnTo>
                  <a:lnTo>
                    <a:pt x="497" y="172"/>
                  </a:lnTo>
                  <a:lnTo>
                    <a:pt x="497" y="172"/>
                  </a:lnTo>
                  <a:lnTo>
                    <a:pt x="497" y="173"/>
                  </a:lnTo>
                  <a:lnTo>
                    <a:pt x="496" y="173"/>
                  </a:lnTo>
                  <a:lnTo>
                    <a:pt x="496" y="174"/>
                  </a:lnTo>
                  <a:lnTo>
                    <a:pt x="494" y="174"/>
                  </a:lnTo>
                  <a:lnTo>
                    <a:pt x="493" y="175"/>
                  </a:lnTo>
                  <a:lnTo>
                    <a:pt x="492" y="175"/>
                  </a:lnTo>
                  <a:lnTo>
                    <a:pt x="492" y="175"/>
                  </a:lnTo>
                  <a:lnTo>
                    <a:pt x="492" y="178"/>
                  </a:lnTo>
                  <a:lnTo>
                    <a:pt x="492" y="178"/>
                  </a:lnTo>
                  <a:lnTo>
                    <a:pt x="492" y="179"/>
                  </a:lnTo>
                  <a:lnTo>
                    <a:pt x="498" y="183"/>
                  </a:lnTo>
                  <a:lnTo>
                    <a:pt x="499" y="183"/>
                  </a:lnTo>
                  <a:lnTo>
                    <a:pt x="502" y="196"/>
                  </a:lnTo>
                  <a:lnTo>
                    <a:pt x="502" y="197"/>
                  </a:lnTo>
                  <a:lnTo>
                    <a:pt x="503" y="204"/>
                  </a:lnTo>
                  <a:lnTo>
                    <a:pt x="504" y="204"/>
                  </a:lnTo>
                  <a:lnTo>
                    <a:pt x="505" y="201"/>
                  </a:lnTo>
                  <a:lnTo>
                    <a:pt x="505" y="201"/>
                  </a:lnTo>
                  <a:lnTo>
                    <a:pt x="505" y="204"/>
                  </a:lnTo>
                  <a:lnTo>
                    <a:pt x="506" y="204"/>
                  </a:lnTo>
                  <a:lnTo>
                    <a:pt x="506" y="205"/>
                  </a:lnTo>
                  <a:lnTo>
                    <a:pt x="505" y="205"/>
                  </a:lnTo>
                  <a:lnTo>
                    <a:pt x="504" y="205"/>
                  </a:lnTo>
                  <a:lnTo>
                    <a:pt x="503" y="205"/>
                  </a:lnTo>
                  <a:lnTo>
                    <a:pt x="503" y="205"/>
                  </a:lnTo>
                  <a:lnTo>
                    <a:pt x="498" y="212"/>
                  </a:lnTo>
                  <a:lnTo>
                    <a:pt x="487" y="220"/>
                  </a:lnTo>
                  <a:lnTo>
                    <a:pt x="488" y="221"/>
                  </a:lnTo>
                  <a:lnTo>
                    <a:pt x="491" y="227"/>
                  </a:lnTo>
                  <a:lnTo>
                    <a:pt x="492" y="237"/>
                  </a:lnTo>
                  <a:lnTo>
                    <a:pt x="492" y="237"/>
                  </a:lnTo>
                  <a:lnTo>
                    <a:pt x="492" y="237"/>
                  </a:lnTo>
                  <a:lnTo>
                    <a:pt x="492" y="237"/>
                  </a:lnTo>
                  <a:lnTo>
                    <a:pt x="493" y="239"/>
                  </a:lnTo>
                  <a:lnTo>
                    <a:pt x="493" y="240"/>
                  </a:lnTo>
                  <a:lnTo>
                    <a:pt x="494" y="241"/>
                  </a:lnTo>
                  <a:lnTo>
                    <a:pt x="494" y="241"/>
                  </a:lnTo>
                  <a:lnTo>
                    <a:pt x="495" y="242"/>
                  </a:lnTo>
                  <a:lnTo>
                    <a:pt x="497" y="241"/>
                  </a:lnTo>
                  <a:lnTo>
                    <a:pt x="497" y="242"/>
                  </a:lnTo>
                  <a:lnTo>
                    <a:pt x="496" y="242"/>
                  </a:lnTo>
                  <a:lnTo>
                    <a:pt x="494" y="242"/>
                  </a:lnTo>
                  <a:lnTo>
                    <a:pt x="494" y="243"/>
                  </a:lnTo>
                  <a:lnTo>
                    <a:pt x="493" y="245"/>
                  </a:lnTo>
                  <a:lnTo>
                    <a:pt x="492" y="245"/>
                  </a:lnTo>
                  <a:lnTo>
                    <a:pt x="492" y="245"/>
                  </a:lnTo>
                  <a:lnTo>
                    <a:pt x="490" y="245"/>
                  </a:lnTo>
                  <a:lnTo>
                    <a:pt x="490" y="246"/>
                  </a:lnTo>
                  <a:lnTo>
                    <a:pt x="492" y="248"/>
                  </a:lnTo>
                  <a:lnTo>
                    <a:pt x="493" y="248"/>
                  </a:lnTo>
                  <a:lnTo>
                    <a:pt x="493" y="249"/>
                  </a:lnTo>
                  <a:lnTo>
                    <a:pt x="492" y="249"/>
                  </a:lnTo>
                  <a:lnTo>
                    <a:pt x="492" y="250"/>
                  </a:lnTo>
                  <a:lnTo>
                    <a:pt x="491" y="251"/>
                  </a:lnTo>
                  <a:lnTo>
                    <a:pt x="491" y="251"/>
                  </a:lnTo>
                  <a:lnTo>
                    <a:pt x="490" y="248"/>
                  </a:lnTo>
                  <a:lnTo>
                    <a:pt x="490" y="248"/>
                  </a:lnTo>
                  <a:lnTo>
                    <a:pt x="490" y="248"/>
                  </a:lnTo>
                  <a:lnTo>
                    <a:pt x="489" y="247"/>
                  </a:lnTo>
                  <a:lnTo>
                    <a:pt x="488" y="248"/>
                  </a:lnTo>
                  <a:lnTo>
                    <a:pt x="488" y="248"/>
                  </a:lnTo>
                  <a:lnTo>
                    <a:pt x="487" y="248"/>
                  </a:lnTo>
                  <a:lnTo>
                    <a:pt x="487" y="249"/>
                  </a:lnTo>
                  <a:lnTo>
                    <a:pt x="487" y="252"/>
                  </a:lnTo>
                  <a:lnTo>
                    <a:pt x="487" y="252"/>
                  </a:lnTo>
                  <a:lnTo>
                    <a:pt x="485" y="251"/>
                  </a:lnTo>
                  <a:lnTo>
                    <a:pt x="484" y="251"/>
                  </a:lnTo>
                  <a:lnTo>
                    <a:pt x="483" y="250"/>
                  </a:lnTo>
                  <a:lnTo>
                    <a:pt x="483" y="250"/>
                  </a:lnTo>
                  <a:lnTo>
                    <a:pt x="479" y="252"/>
                  </a:lnTo>
                  <a:lnTo>
                    <a:pt x="482" y="250"/>
                  </a:lnTo>
                  <a:lnTo>
                    <a:pt x="483" y="249"/>
                  </a:lnTo>
                  <a:lnTo>
                    <a:pt x="482" y="246"/>
                  </a:lnTo>
                  <a:lnTo>
                    <a:pt x="478" y="243"/>
                  </a:lnTo>
                  <a:lnTo>
                    <a:pt x="477" y="243"/>
                  </a:lnTo>
                  <a:lnTo>
                    <a:pt x="473" y="244"/>
                  </a:lnTo>
                  <a:lnTo>
                    <a:pt x="473" y="244"/>
                  </a:lnTo>
                  <a:lnTo>
                    <a:pt x="476" y="241"/>
                  </a:lnTo>
                  <a:lnTo>
                    <a:pt x="477" y="241"/>
                  </a:lnTo>
                  <a:lnTo>
                    <a:pt x="477" y="241"/>
                  </a:lnTo>
                  <a:lnTo>
                    <a:pt x="476" y="239"/>
                  </a:lnTo>
                  <a:lnTo>
                    <a:pt x="476" y="238"/>
                  </a:lnTo>
                  <a:lnTo>
                    <a:pt x="475" y="238"/>
                  </a:lnTo>
                  <a:lnTo>
                    <a:pt x="474" y="237"/>
                  </a:lnTo>
                  <a:lnTo>
                    <a:pt x="473" y="236"/>
                  </a:lnTo>
                  <a:lnTo>
                    <a:pt x="473" y="236"/>
                  </a:lnTo>
                  <a:lnTo>
                    <a:pt x="472" y="235"/>
                  </a:lnTo>
                  <a:lnTo>
                    <a:pt x="472" y="234"/>
                  </a:lnTo>
                  <a:lnTo>
                    <a:pt x="473" y="233"/>
                  </a:lnTo>
                  <a:lnTo>
                    <a:pt x="473" y="226"/>
                  </a:lnTo>
                  <a:lnTo>
                    <a:pt x="472" y="225"/>
                  </a:lnTo>
                  <a:lnTo>
                    <a:pt x="472" y="218"/>
                  </a:lnTo>
                  <a:lnTo>
                    <a:pt x="472" y="215"/>
                  </a:lnTo>
                  <a:lnTo>
                    <a:pt x="472" y="215"/>
                  </a:lnTo>
                  <a:lnTo>
                    <a:pt x="471" y="215"/>
                  </a:lnTo>
                  <a:lnTo>
                    <a:pt x="470" y="215"/>
                  </a:lnTo>
                  <a:lnTo>
                    <a:pt x="469" y="215"/>
                  </a:lnTo>
                  <a:lnTo>
                    <a:pt x="468" y="214"/>
                  </a:lnTo>
                  <a:lnTo>
                    <a:pt x="468" y="214"/>
                  </a:lnTo>
                  <a:lnTo>
                    <a:pt x="467" y="214"/>
                  </a:lnTo>
                  <a:lnTo>
                    <a:pt x="456" y="214"/>
                  </a:lnTo>
                  <a:lnTo>
                    <a:pt x="454" y="218"/>
                  </a:lnTo>
                  <a:lnTo>
                    <a:pt x="456" y="213"/>
                  </a:lnTo>
                  <a:lnTo>
                    <a:pt x="456" y="212"/>
                  </a:lnTo>
                  <a:lnTo>
                    <a:pt x="454" y="212"/>
                  </a:lnTo>
                  <a:lnTo>
                    <a:pt x="454" y="211"/>
                  </a:lnTo>
                  <a:lnTo>
                    <a:pt x="453" y="210"/>
                  </a:lnTo>
                  <a:lnTo>
                    <a:pt x="448" y="208"/>
                  </a:lnTo>
                  <a:lnTo>
                    <a:pt x="447" y="208"/>
                  </a:lnTo>
                  <a:lnTo>
                    <a:pt x="447" y="208"/>
                  </a:lnTo>
                  <a:lnTo>
                    <a:pt x="446" y="208"/>
                  </a:lnTo>
                  <a:lnTo>
                    <a:pt x="445" y="208"/>
                  </a:lnTo>
                  <a:lnTo>
                    <a:pt x="444" y="207"/>
                  </a:lnTo>
                  <a:lnTo>
                    <a:pt x="444" y="207"/>
                  </a:lnTo>
                  <a:lnTo>
                    <a:pt x="443" y="207"/>
                  </a:lnTo>
                  <a:lnTo>
                    <a:pt x="443" y="207"/>
                  </a:lnTo>
                  <a:lnTo>
                    <a:pt x="443" y="206"/>
                  </a:lnTo>
                  <a:lnTo>
                    <a:pt x="440" y="202"/>
                  </a:lnTo>
                  <a:lnTo>
                    <a:pt x="435" y="198"/>
                  </a:lnTo>
                  <a:lnTo>
                    <a:pt x="432" y="198"/>
                  </a:lnTo>
                  <a:lnTo>
                    <a:pt x="429" y="197"/>
                  </a:lnTo>
                  <a:lnTo>
                    <a:pt x="428" y="196"/>
                  </a:lnTo>
                  <a:lnTo>
                    <a:pt x="426" y="194"/>
                  </a:lnTo>
                  <a:lnTo>
                    <a:pt x="424" y="194"/>
                  </a:lnTo>
                  <a:lnTo>
                    <a:pt x="418" y="197"/>
                  </a:lnTo>
                  <a:lnTo>
                    <a:pt x="417" y="197"/>
                  </a:lnTo>
                  <a:lnTo>
                    <a:pt x="417" y="197"/>
                  </a:lnTo>
                  <a:lnTo>
                    <a:pt x="415" y="197"/>
                  </a:lnTo>
                  <a:lnTo>
                    <a:pt x="415" y="197"/>
                  </a:lnTo>
                  <a:lnTo>
                    <a:pt x="416" y="196"/>
                  </a:lnTo>
                  <a:lnTo>
                    <a:pt x="417" y="195"/>
                  </a:lnTo>
                  <a:lnTo>
                    <a:pt x="417" y="192"/>
                  </a:lnTo>
                  <a:lnTo>
                    <a:pt x="415" y="190"/>
                  </a:lnTo>
                  <a:lnTo>
                    <a:pt x="415" y="186"/>
                  </a:lnTo>
                  <a:lnTo>
                    <a:pt x="414" y="182"/>
                  </a:lnTo>
                  <a:lnTo>
                    <a:pt x="413" y="179"/>
                  </a:lnTo>
                  <a:lnTo>
                    <a:pt x="413" y="179"/>
                  </a:lnTo>
                  <a:lnTo>
                    <a:pt x="412" y="178"/>
                  </a:lnTo>
                  <a:lnTo>
                    <a:pt x="411" y="179"/>
                  </a:lnTo>
                  <a:lnTo>
                    <a:pt x="410" y="179"/>
                  </a:lnTo>
                  <a:lnTo>
                    <a:pt x="410" y="178"/>
                  </a:lnTo>
                  <a:lnTo>
                    <a:pt x="407" y="178"/>
                  </a:lnTo>
                  <a:lnTo>
                    <a:pt x="407" y="179"/>
                  </a:lnTo>
                  <a:lnTo>
                    <a:pt x="407" y="180"/>
                  </a:lnTo>
                  <a:lnTo>
                    <a:pt x="407" y="181"/>
                  </a:lnTo>
                  <a:lnTo>
                    <a:pt x="407" y="178"/>
                  </a:lnTo>
                  <a:lnTo>
                    <a:pt x="406" y="179"/>
                  </a:lnTo>
                  <a:lnTo>
                    <a:pt x="406" y="179"/>
                  </a:lnTo>
                  <a:lnTo>
                    <a:pt x="405" y="178"/>
                  </a:lnTo>
                  <a:lnTo>
                    <a:pt x="403" y="175"/>
                  </a:lnTo>
                  <a:lnTo>
                    <a:pt x="403" y="175"/>
                  </a:lnTo>
                  <a:lnTo>
                    <a:pt x="403" y="174"/>
                  </a:lnTo>
                  <a:lnTo>
                    <a:pt x="404" y="160"/>
                  </a:lnTo>
                  <a:lnTo>
                    <a:pt x="404" y="159"/>
                  </a:lnTo>
                  <a:lnTo>
                    <a:pt x="405" y="159"/>
                  </a:lnTo>
                  <a:lnTo>
                    <a:pt x="406" y="158"/>
                  </a:lnTo>
                  <a:lnTo>
                    <a:pt x="405" y="156"/>
                  </a:lnTo>
                  <a:lnTo>
                    <a:pt x="407" y="155"/>
                  </a:lnTo>
                  <a:lnTo>
                    <a:pt x="407" y="152"/>
                  </a:lnTo>
                  <a:lnTo>
                    <a:pt x="407" y="151"/>
                  </a:lnTo>
                  <a:lnTo>
                    <a:pt x="405" y="150"/>
                  </a:lnTo>
                  <a:lnTo>
                    <a:pt x="406" y="149"/>
                  </a:lnTo>
                  <a:lnTo>
                    <a:pt x="408" y="149"/>
                  </a:lnTo>
                  <a:lnTo>
                    <a:pt x="410" y="146"/>
                  </a:lnTo>
                  <a:lnTo>
                    <a:pt x="412" y="145"/>
                  </a:lnTo>
                  <a:lnTo>
                    <a:pt x="411" y="144"/>
                  </a:lnTo>
                  <a:lnTo>
                    <a:pt x="411" y="143"/>
                  </a:lnTo>
                  <a:lnTo>
                    <a:pt x="413" y="143"/>
                  </a:lnTo>
                  <a:lnTo>
                    <a:pt x="413" y="143"/>
                  </a:lnTo>
                  <a:lnTo>
                    <a:pt x="413" y="142"/>
                  </a:lnTo>
                  <a:lnTo>
                    <a:pt x="413" y="141"/>
                  </a:lnTo>
                  <a:lnTo>
                    <a:pt x="414" y="141"/>
                  </a:lnTo>
                  <a:lnTo>
                    <a:pt x="414" y="140"/>
                  </a:lnTo>
                  <a:lnTo>
                    <a:pt x="414" y="139"/>
                  </a:lnTo>
                  <a:lnTo>
                    <a:pt x="416" y="142"/>
                  </a:lnTo>
                  <a:lnTo>
                    <a:pt x="415" y="138"/>
                  </a:lnTo>
                  <a:lnTo>
                    <a:pt x="416" y="135"/>
                  </a:lnTo>
                  <a:lnTo>
                    <a:pt x="417" y="135"/>
                  </a:lnTo>
                  <a:lnTo>
                    <a:pt x="418" y="135"/>
                  </a:lnTo>
                  <a:lnTo>
                    <a:pt x="419" y="135"/>
                  </a:lnTo>
                  <a:lnTo>
                    <a:pt x="419" y="135"/>
                  </a:lnTo>
                  <a:lnTo>
                    <a:pt x="418" y="135"/>
                  </a:lnTo>
                  <a:lnTo>
                    <a:pt x="417" y="133"/>
                  </a:lnTo>
                  <a:lnTo>
                    <a:pt x="417" y="132"/>
                  </a:lnTo>
                  <a:lnTo>
                    <a:pt x="418" y="133"/>
                  </a:lnTo>
                  <a:lnTo>
                    <a:pt x="419" y="132"/>
                  </a:lnTo>
                  <a:lnTo>
                    <a:pt x="422" y="133"/>
                  </a:lnTo>
                  <a:lnTo>
                    <a:pt x="423" y="132"/>
                  </a:lnTo>
                  <a:lnTo>
                    <a:pt x="424" y="132"/>
                  </a:lnTo>
                  <a:lnTo>
                    <a:pt x="426" y="132"/>
                  </a:lnTo>
                  <a:lnTo>
                    <a:pt x="427" y="131"/>
                  </a:lnTo>
                  <a:lnTo>
                    <a:pt x="427" y="130"/>
                  </a:lnTo>
                  <a:lnTo>
                    <a:pt x="427" y="129"/>
                  </a:lnTo>
                  <a:lnTo>
                    <a:pt x="426" y="126"/>
                  </a:lnTo>
                  <a:lnTo>
                    <a:pt x="425" y="125"/>
                  </a:lnTo>
                  <a:lnTo>
                    <a:pt x="425" y="124"/>
                  </a:lnTo>
                  <a:lnTo>
                    <a:pt x="425" y="124"/>
                  </a:lnTo>
                  <a:lnTo>
                    <a:pt x="425" y="124"/>
                  </a:lnTo>
                  <a:lnTo>
                    <a:pt x="424" y="124"/>
                  </a:lnTo>
                  <a:lnTo>
                    <a:pt x="423" y="124"/>
                  </a:lnTo>
                  <a:lnTo>
                    <a:pt x="421" y="123"/>
                  </a:lnTo>
                  <a:lnTo>
                    <a:pt x="421" y="122"/>
                  </a:lnTo>
                  <a:lnTo>
                    <a:pt x="421" y="121"/>
                  </a:lnTo>
                  <a:lnTo>
                    <a:pt x="419" y="122"/>
                  </a:lnTo>
                  <a:lnTo>
                    <a:pt x="418" y="122"/>
                  </a:lnTo>
                  <a:lnTo>
                    <a:pt x="418" y="124"/>
                  </a:lnTo>
                  <a:lnTo>
                    <a:pt x="418" y="123"/>
                  </a:lnTo>
                  <a:lnTo>
                    <a:pt x="418" y="122"/>
                  </a:lnTo>
                  <a:lnTo>
                    <a:pt x="419" y="122"/>
                  </a:lnTo>
                  <a:lnTo>
                    <a:pt x="418" y="121"/>
                  </a:lnTo>
                  <a:lnTo>
                    <a:pt x="417" y="121"/>
                  </a:lnTo>
                  <a:lnTo>
                    <a:pt x="416" y="121"/>
                  </a:lnTo>
                  <a:lnTo>
                    <a:pt x="416" y="121"/>
                  </a:lnTo>
                  <a:lnTo>
                    <a:pt x="416" y="121"/>
                  </a:lnTo>
                  <a:lnTo>
                    <a:pt x="413" y="120"/>
                  </a:lnTo>
                  <a:lnTo>
                    <a:pt x="412" y="119"/>
                  </a:lnTo>
                  <a:lnTo>
                    <a:pt x="412" y="119"/>
                  </a:lnTo>
                  <a:lnTo>
                    <a:pt x="412" y="120"/>
                  </a:lnTo>
                  <a:lnTo>
                    <a:pt x="411" y="120"/>
                  </a:lnTo>
                  <a:lnTo>
                    <a:pt x="410" y="120"/>
                  </a:lnTo>
                  <a:lnTo>
                    <a:pt x="410" y="119"/>
                  </a:lnTo>
                  <a:lnTo>
                    <a:pt x="411" y="117"/>
                  </a:lnTo>
                  <a:lnTo>
                    <a:pt x="416" y="120"/>
                  </a:lnTo>
                  <a:lnTo>
                    <a:pt x="416" y="120"/>
                  </a:lnTo>
                  <a:lnTo>
                    <a:pt x="418" y="121"/>
                  </a:lnTo>
                  <a:lnTo>
                    <a:pt x="419" y="121"/>
                  </a:lnTo>
                  <a:lnTo>
                    <a:pt x="420" y="121"/>
                  </a:lnTo>
                  <a:lnTo>
                    <a:pt x="420" y="121"/>
                  </a:lnTo>
                  <a:lnTo>
                    <a:pt x="421" y="121"/>
                  </a:lnTo>
                  <a:lnTo>
                    <a:pt x="421" y="120"/>
                  </a:lnTo>
                  <a:lnTo>
                    <a:pt x="422" y="121"/>
                  </a:lnTo>
                  <a:lnTo>
                    <a:pt x="422" y="121"/>
                  </a:lnTo>
                  <a:lnTo>
                    <a:pt x="424" y="122"/>
                  </a:lnTo>
                  <a:lnTo>
                    <a:pt x="425" y="123"/>
                  </a:lnTo>
                  <a:lnTo>
                    <a:pt x="425" y="123"/>
                  </a:lnTo>
                  <a:lnTo>
                    <a:pt x="426" y="124"/>
                  </a:lnTo>
                  <a:lnTo>
                    <a:pt x="427" y="124"/>
                  </a:lnTo>
                  <a:lnTo>
                    <a:pt x="427" y="124"/>
                  </a:lnTo>
                  <a:lnTo>
                    <a:pt x="428" y="124"/>
                  </a:lnTo>
                  <a:lnTo>
                    <a:pt x="429" y="124"/>
                  </a:lnTo>
                  <a:lnTo>
                    <a:pt x="429" y="123"/>
                  </a:lnTo>
                  <a:lnTo>
                    <a:pt x="429" y="123"/>
                  </a:lnTo>
                  <a:lnTo>
                    <a:pt x="431" y="120"/>
                  </a:lnTo>
                  <a:lnTo>
                    <a:pt x="430" y="120"/>
                  </a:lnTo>
                  <a:lnTo>
                    <a:pt x="430" y="118"/>
                  </a:lnTo>
                  <a:lnTo>
                    <a:pt x="431" y="119"/>
                  </a:lnTo>
                  <a:lnTo>
                    <a:pt x="432" y="119"/>
                  </a:lnTo>
                  <a:lnTo>
                    <a:pt x="432" y="118"/>
                  </a:lnTo>
                  <a:lnTo>
                    <a:pt x="431" y="117"/>
                  </a:lnTo>
                  <a:lnTo>
                    <a:pt x="431" y="117"/>
                  </a:lnTo>
                  <a:lnTo>
                    <a:pt x="431" y="116"/>
                  </a:lnTo>
                  <a:lnTo>
                    <a:pt x="432" y="116"/>
                  </a:lnTo>
                  <a:lnTo>
                    <a:pt x="432" y="117"/>
                  </a:lnTo>
                  <a:lnTo>
                    <a:pt x="432" y="117"/>
                  </a:lnTo>
                  <a:lnTo>
                    <a:pt x="433" y="117"/>
                  </a:lnTo>
                  <a:lnTo>
                    <a:pt x="433" y="117"/>
                  </a:lnTo>
                  <a:lnTo>
                    <a:pt x="433" y="117"/>
                  </a:lnTo>
                  <a:lnTo>
                    <a:pt x="436" y="118"/>
                  </a:lnTo>
                  <a:lnTo>
                    <a:pt x="436" y="117"/>
                  </a:lnTo>
                  <a:lnTo>
                    <a:pt x="438" y="118"/>
                  </a:lnTo>
                  <a:lnTo>
                    <a:pt x="439" y="117"/>
                  </a:lnTo>
                  <a:lnTo>
                    <a:pt x="440" y="116"/>
                  </a:lnTo>
                  <a:lnTo>
                    <a:pt x="441" y="116"/>
                  </a:lnTo>
                  <a:lnTo>
                    <a:pt x="443" y="113"/>
                  </a:lnTo>
                  <a:lnTo>
                    <a:pt x="443" y="111"/>
                  </a:lnTo>
                  <a:lnTo>
                    <a:pt x="443" y="111"/>
                  </a:lnTo>
                  <a:lnTo>
                    <a:pt x="444" y="109"/>
                  </a:lnTo>
                  <a:lnTo>
                    <a:pt x="445" y="109"/>
                  </a:lnTo>
                  <a:lnTo>
                    <a:pt x="446" y="106"/>
                  </a:lnTo>
                  <a:lnTo>
                    <a:pt x="447" y="106"/>
                  </a:lnTo>
                  <a:lnTo>
                    <a:pt x="447" y="106"/>
                  </a:lnTo>
                  <a:lnTo>
                    <a:pt x="447" y="105"/>
                  </a:lnTo>
                  <a:lnTo>
                    <a:pt x="447" y="103"/>
                  </a:lnTo>
                  <a:lnTo>
                    <a:pt x="447" y="103"/>
                  </a:lnTo>
                  <a:lnTo>
                    <a:pt x="447" y="102"/>
                  </a:lnTo>
                  <a:lnTo>
                    <a:pt x="442" y="102"/>
                  </a:lnTo>
                  <a:lnTo>
                    <a:pt x="441" y="102"/>
                  </a:lnTo>
                  <a:lnTo>
                    <a:pt x="436" y="101"/>
                  </a:lnTo>
                  <a:lnTo>
                    <a:pt x="432" y="95"/>
                  </a:lnTo>
                  <a:lnTo>
                    <a:pt x="429" y="95"/>
                  </a:lnTo>
                  <a:lnTo>
                    <a:pt x="430" y="93"/>
                  </a:lnTo>
                  <a:lnTo>
                    <a:pt x="432" y="94"/>
                  </a:lnTo>
                  <a:lnTo>
                    <a:pt x="432" y="93"/>
                  </a:lnTo>
                  <a:lnTo>
                    <a:pt x="433" y="93"/>
                  </a:lnTo>
                  <a:lnTo>
                    <a:pt x="436" y="95"/>
                  </a:lnTo>
                  <a:lnTo>
                    <a:pt x="437" y="96"/>
                  </a:lnTo>
                  <a:lnTo>
                    <a:pt x="437" y="96"/>
                  </a:lnTo>
                  <a:lnTo>
                    <a:pt x="440" y="99"/>
                  </a:lnTo>
                  <a:lnTo>
                    <a:pt x="441" y="101"/>
                  </a:lnTo>
                  <a:lnTo>
                    <a:pt x="446" y="100"/>
                  </a:lnTo>
                  <a:lnTo>
                    <a:pt x="447" y="99"/>
                  </a:lnTo>
                  <a:lnTo>
                    <a:pt x="447" y="98"/>
                  </a:lnTo>
                  <a:lnTo>
                    <a:pt x="448" y="97"/>
                  </a:lnTo>
                  <a:lnTo>
                    <a:pt x="449" y="96"/>
                  </a:lnTo>
                  <a:lnTo>
                    <a:pt x="450" y="95"/>
                  </a:lnTo>
                  <a:lnTo>
                    <a:pt x="450" y="93"/>
                  </a:lnTo>
                  <a:lnTo>
                    <a:pt x="451" y="92"/>
                  </a:lnTo>
                  <a:lnTo>
                    <a:pt x="452" y="92"/>
                  </a:lnTo>
                  <a:lnTo>
                    <a:pt x="452" y="92"/>
                  </a:lnTo>
                  <a:lnTo>
                    <a:pt x="452" y="91"/>
                  </a:lnTo>
                  <a:lnTo>
                    <a:pt x="452" y="89"/>
                  </a:lnTo>
                  <a:lnTo>
                    <a:pt x="452" y="88"/>
                  </a:lnTo>
                  <a:lnTo>
                    <a:pt x="450" y="88"/>
                  </a:lnTo>
                  <a:lnTo>
                    <a:pt x="449" y="87"/>
                  </a:lnTo>
                  <a:lnTo>
                    <a:pt x="448" y="86"/>
                  </a:lnTo>
                  <a:lnTo>
                    <a:pt x="449" y="86"/>
                  </a:lnTo>
                  <a:lnTo>
                    <a:pt x="449" y="85"/>
                  </a:lnTo>
                  <a:lnTo>
                    <a:pt x="450" y="84"/>
                  </a:lnTo>
                  <a:lnTo>
                    <a:pt x="452" y="85"/>
                  </a:lnTo>
                  <a:lnTo>
                    <a:pt x="453" y="85"/>
                  </a:lnTo>
                  <a:lnTo>
                    <a:pt x="453" y="85"/>
                  </a:lnTo>
                  <a:lnTo>
                    <a:pt x="455" y="84"/>
                  </a:lnTo>
                  <a:lnTo>
                    <a:pt x="456" y="84"/>
                  </a:lnTo>
                  <a:lnTo>
                    <a:pt x="457" y="88"/>
                  </a:lnTo>
                  <a:lnTo>
                    <a:pt x="458" y="88"/>
                  </a:lnTo>
                  <a:lnTo>
                    <a:pt x="458" y="88"/>
                  </a:lnTo>
                  <a:lnTo>
                    <a:pt x="459" y="88"/>
                  </a:lnTo>
                  <a:lnTo>
                    <a:pt x="461" y="89"/>
                  </a:lnTo>
                  <a:lnTo>
                    <a:pt x="461" y="87"/>
                  </a:lnTo>
                  <a:lnTo>
                    <a:pt x="461" y="87"/>
                  </a:lnTo>
                  <a:lnTo>
                    <a:pt x="461" y="87"/>
                  </a:lnTo>
                  <a:lnTo>
                    <a:pt x="462" y="88"/>
                  </a:lnTo>
                  <a:lnTo>
                    <a:pt x="463" y="89"/>
                  </a:lnTo>
                  <a:lnTo>
                    <a:pt x="465" y="89"/>
                  </a:lnTo>
                  <a:lnTo>
                    <a:pt x="465" y="89"/>
                  </a:lnTo>
                  <a:lnTo>
                    <a:pt x="465" y="89"/>
                  </a:lnTo>
                  <a:lnTo>
                    <a:pt x="464" y="87"/>
                  </a:lnTo>
                  <a:lnTo>
                    <a:pt x="464" y="86"/>
                  </a:lnTo>
                  <a:lnTo>
                    <a:pt x="463" y="84"/>
                  </a:lnTo>
                  <a:lnTo>
                    <a:pt x="462" y="83"/>
                  </a:lnTo>
                  <a:lnTo>
                    <a:pt x="463" y="82"/>
                  </a:lnTo>
                  <a:lnTo>
                    <a:pt x="464" y="84"/>
                  </a:lnTo>
                  <a:lnTo>
                    <a:pt x="466" y="85"/>
                  </a:lnTo>
                  <a:lnTo>
                    <a:pt x="466" y="86"/>
                  </a:lnTo>
                  <a:lnTo>
                    <a:pt x="467" y="87"/>
                  </a:lnTo>
                  <a:lnTo>
                    <a:pt x="468" y="87"/>
                  </a:lnTo>
                  <a:lnTo>
                    <a:pt x="468" y="85"/>
                  </a:lnTo>
                  <a:lnTo>
                    <a:pt x="469" y="84"/>
                  </a:lnTo>
                  <a:lnTo>
                    <a:pt x="471" y="84"/>
                  </a:lnTo>
                  <a:lnTo>
                    <a:pt x="474" y="81"/>
                  </a:lnTo>
                  <a:lnTo>
                    <a:pt x="474" y="80"/>
                  </a:lnTo>
                  <a:lnTo>
                    <a:pt x="474" y="79"/>
                  </a:lnTo>
                  <a:lnTo>
                    <a:pt x="476" y="77"/>
                  </a:lnTo>
                  <a:lnTo>
                    <a:pt x="478" y="77"/>
                  </a:lnTo>
                  <a:lnTo>
                    <a:pt x="478" y="76"/>
                  </a:lnTo>
                  <a:lnTo>
                    <a:pt x="478" y="75"/>
                  </a:lnTo>
                  <a:lnTo>
                    <a:pt x="478" y="74"/>
                  </a:lnTo>
                  <a:lnTo>
                    <a:pt x="478" y="73"/>
                  </a:lnTo>
                  <a:lnTo>
                    <a:pt x="478" y="72"/>
                  </a:lnTo>
                  <a:lnTo>
                    <a:pt x="478" y="71"/>
                  </a:lnTo>
                  <a:lnTo>
                    <a:pt x="474" y="66"/>
                  </a:lnTo>
                  <a:lnTo>
                    <a:pt x="474" y="62"/>
                  </a:lnTo>
                  <a:lnTo>
                    <a:pt x="475" y="61"/>
                  </a:lnTo>
                  <a:lnTo>
                    <a:pt x="472" y="62"/>
                  </a:lnTo>
                  <a:lnTo>
                    <a:pt x="472" y="60"/>
                  </a:lnTo>
                  <a:lnTo>
                    <a:pt x="472" y="60"/>
                  </a:lnTo>
                  <a:lnTo>
                    <a:pt x="472" y="59"/>
                  </a:lnTo>
                  <a:lnTo>
                    <a:pt x="472" y="59"/>
                  </a:lnTo>
                  <a:lnTo>
                    <a:pt x="471" y="57"/>
                  </a:lnTo>
                  <a:lnTo>
                    <a:pt x="472" y="56"/>
                  </a:lnTo>
                  <a:lnTo>
                    <a:pt x="473" y="57"/>
                  </a:lnTo>
                  <a:lnTo>
                    <a:pt x="473" y="56"/>
                  </a:lnTo>
                  <a:lnTo>
                    <a:pt x="474" y="56"/>
                  </a:lnTo>
                  <a:lnTo>
                    <a:pt x="474" y="57"/>
                  </a:lnTo>
                  <a:lnTo>
                    <a:pt x="475" y="58"/>
                  </a:lnTo>
                  <a:lnTo>
                    <a:pt x="476" y="56"/>
                  </a:lnTo>
                  <a:lnTo>
                    <a:pt x="476" y="56"/>
                  </a:lnTo>
                  <a:lnTo>
                    <a:pt x="478" y="55"/>
                  </a:lnTo>
                  <a:lnTo>
                    <a:pt x="478" y="55"/>
                  </a:lnTo>
                  <a:lnTo>
                    <a:pt x="479" y="53"/>
                  </a:lnTo>
                  <a:lnTo>
                    <a:pt x="478" y="52"/>
                  </a:lnTo>
                  <a:lnTo>
                    <a:pt x="475" y="51"/>
                  </a:lnTo>
                  <a:lnTo>
                    <a:pt x="476" y="50"/>
                  </a:lnTo>
                  <a:lnTo>
                    <a:pt x="477" y="48"/>
                  </a:lnTo>
                  <a:lnTo>
                    <a:pt x="478" y="48"/>
                  </a:lnTo>
                  <a:lnTo>
                    <a:pt x="478" y="46"/>
                  </a:lnTo>
                  <a:lnTo>
                    <a:pt x="476" y="46"/>
                  </a:lnTo>
                  <a:lnTo>
                    <a:pt x="476" y="45"/>
                  </a:lnTo>
                  <a:lnTo>
                    <a:pt x="473" y="45"/>
                  </a:lnTo>
                  <a:lnTo>
                    <a:pt x="472" y="45"/>
                  </a:lnTo>
                  <a:lnTo>
                    <a:pt x="473" y="44"/>
                  </a:lnTo>
                  <a:lnTo>
                    <a:pt x="471" y="42"/>
                  </a:lnTo>
                  <a:lnTo>
                    <a:pt x="470" y="41"/>
                  </a:lnTo>
                  <a:lnTo>
                    <a:pt x="472" y="41"/>
                  </a:lnTo>
                  <a:lnTo>
                    <a:pt x="471" y="39"/>
                  </a:lnTo>
                  <a:lnTo>
                    <a:pt x="471" y="38"/>
                  </a:lnTo>
                  <a:lnTo>
                    <a:pt x="470" y="38"/>
                  </a:lnTo>
                  <a:lnTo>
                    <a:pt x="468" y="39"/>
                  </a:lnTo>
                  <a:lnTo>
                    <a:pt x="468" y="38"/>
                  </a:lnTo>
                  <a:lnTo>
                    <a:pt x="465" y="38"/>
                  </a:lnTo>
                  <a:lnTo>
                    <a:pt x="463" y="37"/>
                  </a:lnTo>
                  <a:lnTo>
                    <a:pt x="462" y="36"/>
                  </a:lnTo>
                  <a:lnTo>
                    <a:pt x="461" y="36"/>
                  </a:lnTo>
                  <a:lnTo>
                    <a:pt x="458" y="36"/>
                  </a:lnTo>
                  <a:lnTo>
                    <a:pt x="458" y="37"/>
                  </a:lnTo>
                  <a:lnTo>
                    <a:pt x="455" y="36"/>
                  </a:lnTo>
                  <a:lnTo>
                    <a:pt x="455" y="38"/>
                  </a:lnTo>
                  <a:lnTo>
                    <a:pt x="455" y="39"/>
                  </a:lnTo>
                  <a:lnTo>
                    <a:pt x="455" y="41"/>
                  </a:lnTo>
                  <a:lnTo>
                    <a:pt x="455" y="41"/>
                  </a:lnTo>
                  <a:lnTo>
                    <a:pt x="455" y="43"/>
                  </a:lnTo>
                  <a:lnTo>
                    <a:pt x="455" y="44"/>
                  </a:lnTo>
                  <a:lnTo>
                    <a:pt x="455" y="44"/>
                  </a:lnTo>
                  <a:lnTo>
                    <a:pt x="456" y="46"/>
                  </a:lnTo>
                  <a:lnTo>
                    <a:pt x="457" y="47"/>
                  </a:lnTo>
                  <a:lnTo>
                    <a:pt x="458" y="47"/>
                  </a:lnTo>
                  <a:lnTo>
                    <a:pt x="458" y="48"/>
                  </a:lnTo>
                  <a:lnTo>
                    <a:pt x="459" y="48"/>
                  </a:lnTo>
                  <a:lnTo>
                    <a:pt x="460" y="49"/>
                  </a:lnTo>
                  <a:lnTo>
                    <a:pt x="458" y="49"/>
                  </a:lnTo>
                  <a:lnTo>
                    <a:pt x="458" y="49"/>
                  </a:lnTo>
                  <a:lnTo>
                    <a:pt x="458" y="50"/>
                  </a:lnTo>
                  <a:lnTo>
                    <a:pt x="458" y="50"/>
                  </a:lnTo>
                  <a:lnTo>
                    <a:pt x="458" y="50"/>
                  </a:lnTo>
                  <a:lnTo>
                    <a:pt x="457" y="51"/>
                  </a:lnTo>
                  <a:lnTo>
                    <a:pt x="458" y="52"/>
                  </a:lnTo>
                  <a:lnTo>
                    <a:pt x="459" y="52"/>
                  </a:lnTo>
                  <a:lnTo>
                    <a:pt x="459" y="52"/>
                  </a:lnTo>
                  <a:lnTo>
                    <a:pt x="458" y="52"/>
                  </a:lnTo>
                  <a:lnTo>
                    <a:pt x="457" y="52"/>
                  </a:lnTo>
                  <a:lnTo>
                    <a:pt x="456" y="53"/>
                  </a:lnTo>
                  <a:lnTo>
                    <a:pt x="455" y="52"/>
                  </a:lnTo>
                  <a:lnTo>
                    <a:pt x="455" y="53"/>
                  </a:lnTo>
                  <a:lnTo>
                    <a:pt x="454" y="53"/>
                  </a:lnTo>
                  <a:lnTo>
                    <a:pt x="454" y="54"/>
                  </a:lnTo>
                  <a:lnTo>
                    <a:pt x="454" y="59"/>
                  </a:lnTo>
                  <a:lnTo>
                    <a:pt x="453" y="59"/>
                  </a:lnTo>
                  <a:lnTo>
                    <a:pt x="453" y="61"/>
                  </a:lnTo>
                  <a:lnTo>
                    <a:pt x="451" y="64"/>
                  </a:lnTo>
                  <a:lnTo>
                    <a:pt x="450" y="66"/>
                  </a:lnTo>
                  <a:lnTo>
                    <a:pt x="449" y="68"/>
                  </a:lnTo>
                  <a:lnTo>
                    <a:pt x="449" y="73"/>
                  </a:lnTo>
                  <a:lnTo>
                    <a:pt x="448" y="72"/>
                  </a:lnTo>
                  <a:lnTo>
                    <a:pt x="448" y="72"/>
                  </a:lnTo>
                  <a:lnTo>
                    <a:pt x="447" y="73"/>
                  </a:lnTo>
                  <a:lnTo>
                    <a:pt x="447" y="72"/>
                  </a:lnTo>
                  <a:lnTo>
                    <a:pt x="447" y="73"/>
                  </a:lnTo>
                  <a:lnTo>
                    <a:pt x="446" y="74"/>
                  </a:lnTo>
                  <a:lnTo>
                    <a:pt x="445" y="75"/>
                  </a:lnTo>
                  <a:lnTo>
                    <a:pt x="444" y="74"/>
                  </a:lnTo>
                  <a:lnTo>
                    <a:pt x="443" y="73"/>
                  </a:lnTo>
                  <a:lnTo>
                    <a:pt x="439" y="64"/>
                  </a:lnTo>
                  <a:lnTo>
                    <a:pt x="439" y="62"/>
                  </a:lnTo>
                  <a:lnTo>
                    <a:pt x="439" y="60"/>
                  </a:lnTo>
                  <a:lnTo>
                    <a:pt x="439" y="58"/>
                  </a:lnTo>
                  <a:lnTo>
                    <a:pt x="439" y="59"/>
                  </a:lnTo>
                  <a:lnTo>
                    <a:pt x="440" y="60"/>
                  </a:lnTo>
                  <a:lnTo>
                    <a:pt x="441" y="60"/>
                  </a:lnTo>
                  <a:lnTo>
                    <a:pt x="442" y="59"/>
                  </a:lnTo>
                  <a:lnTo>
                    <a:pt x="440" y="51"/>
                  </a:lnTo>
                  <a:lnTo>
                    <a:pt x="437" y="48"/>
                  </a:lnTo>
                  <a:lnTo>
                    <a:pt x="436" y="47"/>
                  </a:lnTo>
                  <a:lnTo>
                    <a:pt x="436" y="44"/>
                  </a:lnTo>
                  <a:lnTo>
                    <a:pt x="434" y="44"/>
                  </a:lnTo>
                  <a:lnTo>
                    <a:pt x="433" y="45"/>
                  </a:lnTo>
                  <a:lnTo>
                    <a:pt x="432" y="47"/>
                  </a:lnTo>
                  <a:lnTo>
                    <a:pt x="431" y="48"/>
                  </a:lnTo>
                  <a:lnTo>
                    <a:pt x="431" y="53"/>
                  </a:lnTo>
                  <a:lnTo>
                    <a:pt x="431" y="53"/>
                  </a:lnTo>
                  <a:lnTo>
                    <a:pt x="430" y="55"/>
                  </a:lnTo>
                  <a:lnTo>
                    <a:pt x="430" y="56"/>
                  </a:lnTo>
                  <a:lnTo>
                    <a:pt x="429" y="59"/>
                  </a:lnTo>
                  <a:lnTo>
                    <a:pt x="427" y="56"/>
                  </a:lnTo>
                  <a:lnTo>
                    <a:pt x="428" y="52"/>
                  </a:lnTo>
                  <a:lnTo>
                    <a:pt x="427" y="50"/>
                  </a:lnTo>
                  <a:lnTo>
                    <a:pt x="427" y="50"/>
                  </a:lnTo>
                  <a:lnTo>
                    <a:pt x="426" y="48"/>
                  </a:lnTo>
                  <a:lnTo>
                    <a:pt x="426" y="47"/>
                  </a:lnTo>
                  <a:lnTo>
                    <a:pt x="425" y="47"/>
                  </a:lnTo>
                  <a:lnTo>
                    <a:pt x="422" y="44"/>
                  </a:lnTo>
                  <a:lnTo>
                    <a:pt x="423" y="44"/>
                  </a:lnTo>
                  <a:lnTo>
                    <a:pt x="424" y="43"/>
                  </a:lnTo>
                  <a:lnTo>
                    <a:pt x="425" y="44"/>
                  </a:lnTo>
                  <a:lnTo>
                    <a:pt x="425" y="44"/>
                  </a:lnTo>
                  <a:lnTo>
                    <a:pt x="425" y="42"/>
                  </a:lnTo>
                  <a:lnTo>
                    <a:pt x="425" y="41"/>
                  </a:lnTo>
                  <a:lnTo>
                    <a:pt x="425" y="41"/>
                  </a:lnTo>
                  <a:lnTo>
                    <a:pt x="424" y="41"/>
                  </a:lnTo>
                  <a:lnTo>
                    <a:pt x="424" y="41"/>
                  </a:lnTo>
                  <a:lnTo>
                    <a:pt x="423" y="41"/>
                  </a:lnTo>
                  <a:lnTo>
                    <a:pt x="422" y="41"/>
                  </a:lnTo>
                  <a:lnTo>
                    <a:pt x="423" y="40"/>
                  </a:lnTo>
                  <a:lnTo>
                    <a:pt x="423" y="39"/>
                  </a:lnTo>
                  <a:lnTo>
                    <a:pt x="422" y="39"/>
                  </a:lnTo>
                  <a:lnTo>
                    <a:pt x="421" y="41"/>
                  </a:lnTo>
                  <a:lnTo>
                    <a:pt x="420" y="41"/>
                  </a:lnTo>
                  <a:lnTo>
                    <a:pt x="418" y="41"/>
                  </a:lnTo>
                  <a:lnTo>
                    <a:pt x="418" y="38"/>
                  </a:lnTo>
                  <a:lnTo>
                    <a:pt x="415" y="38"/>
                  </a:lnTo>
                  <a:lnTo>
                    <a:pt x="415" y="38"/>
                  </a:lnTo>
                  <a:lnTo>
                    <a:pt x="415" y="37"/>
                  </a:lnTo>
                  <a:lnTo>
                    <a:pt x="416" y="37"/>
                  </a:lnTo>
                  <a:lnTo>
                    <a:pt x="416" y="36"/>
                  </a:lnTo>
                  <a:lnTo>
                    <a:pt x="417" y="36"/>
                  </a:lnTo>
                  <a:lnTo>
                    <a:pt x="418" y="35"/>
                  </a:lnTo>
                  <a:lnTo>
                    <a:pt x="418" y="35"/>
                  </a:lnTo>
                  <a:lnTo>
                    <a:pt x="419" y="33"/>
                  </a:lnTo>
                  <a:lnTo>
                    <a:pt x="418" y="32"/>
                  </a:lnTo>
                  <a:lnTo>
                    <a:pt x="417" y="32"/>
                  </a:lnTo>
                  <a:lnTo>
                    <a:pt x="417" y="32"/>
                  </a:lnTo>
                  <a:lnTo>
                    <a:pt x="417" y="31"/>
                  </a:lnTo>
                  <a:lnTo>
                    <a:pt x="417" y="30"/>
                  </a:lnTo>
                  <a:lnTo>
                    <a:pt x="417" y="30"/>
                  </a:lnTo>
                  <a:lnTo>
                    <a:pt x="418" y="30"/>
                  </a:lnTo>
                  <a:lnTo>
                    <a:pt x="420" y="31"/>
                  </a:lnTo>
                  <a:lnTo>
                    <a:pt x="421" y="31"/>
                  </a:lnTo>
                  <a:lnTo>
                    <a:pt x="421" y="30"/>
                  </a:lnTo>
                  <a:lnTo>
                    <a:pt x="421" y="30"/>
                  </a:lnTo>
                  <a:lnTo>
                    <a:pt x="421" y="28"/>
                  </a:lnTo>
                  <a:lnTo>
                    <a:pt x="420" y="27"/>
                  </a:lnTo>
                  <a:lnTo>
                    <a:pt x="420" y="28"/>
                  </a:lnTo>
                  <a:lnTo>
                    <a:pt x="419" y="29"/>
                  </a:lnTo>
                  <a:lnTo>
                    <a:pt x="419" y="29"/>
                  </a:lnTo>
                  <a:lnTo>
                    <a:pt x="418" y="26"/>
                  </a:lnTo>
                  <a:lnTo>
                    <a:pt x="418" y="25"/>
                  </a:lnTo>
                  <a:lnTo>
                    <a:pt x="418" y="23"/>
                  </a:lnTo>
                  <a:lnTo>
                    <a:pt x="417" y="22"/>
                  </a:lnTo>
                  <a:lnTo>
                    <a:pt x="415" y="22"/>
                  </a:lnTo>
                  <a:lnTo>
                    <a:pt x="415" y="20"/>
                  </a:lnTo>
                  <a:lnTo>
                    <a:pt x="414" y="20"/>
                  </a:lnTo>
                  <a:lnTo>
                    <a:pt x="414" y="19"/>
                  </a:lnTo>
                  <a:lnTo>
                    <a:pt x="414" y="19"/>
                  </a:lnTo>
                  <a:lnTo>
                    <a:pt x="414" y="12"/>
                  </a:lnTo>
                  <a:lnTo>
                    <a:pt x="411" y="8"/>
                  </a:lnTo>
                  <a:lnTo>
                    <a:pt x="410" y="8"/>
                  </a:lnTo>
                  <a:lnTo>
                    <a:pt x="410" y="6"/>
                  </a:lnTo>
                  <a:lnTo>
                    <a:pt x="410" y="4"/>
                  </a:lnTo>
                  <a:lnTo>
                    <a:pt x="408" y="4"/>
                  </a:lnTo>
                  <a:lnTo>
                    <a:pt x="407" y="3"/>
                  </a:lnTo>
                  <a:lnTo>
                    <a:pt x="407" y="4"/>
                  </a:lnTo>
                  <a:lnTo>
                    <a:pt x="406" y="5"/>
                  </a:lnTo>
                  <a:lnTo>
                    <a:pt x="406" y="3"/>
                  </a:lnTo>
                  <a:lnTo>
                    <a:pt x="405" y="4"/>
                  </a:lnTo>
                  <a:lnTo>
                    <a:pt x="405" y="3"/>
                  </a:lnTo>
                  <a:lnTo>
                    <a:pt x="405" y="2"/>
                  </a:lnTo>
                  <a:lnTo>
                    <a:pt x="405" y="2"/>
                  </a:lnTo>
                  <a:lnTo>
                    <a:pt x="406" y="1"/>
                  </a:lnTo>
                  <a:lnTo>
                    <a:pt x="404" y="0"/>
                  </a:lnTo>
                  <a:lnTo>
                    <a:pt x="403" y="1"/>
                  </a:lnTo>
                  <a:lnTo>
                    <a:pt x="403" y="0"/>
                  </a:lnTo>
                  <a:lnTo>
                    <a:pt x="402" y="1"/>
                  </a:lnTo>
                  <a:lnTo>
                    <a:pt x="400" y="4"/>
                  </a:lnTo>
                  <a:lnTo>
                    <a:pt x="398" y="7"/>
                  </a:lnTo>
                  <a:lnTo>
                    <a:pt x="399" y="8"/>
                  </a:lnTo>
                  <a:lnTo>
                    <a:pt x="399" y="8"/>
                  </a:lnTo>
                  <a:lnTo>
                    <a:pt x="399" y="8"/>
                  </a:lnTo>
                  <a:lnTo>
                    <a:pt x="400" y="11"/>
                  </a:lnTo>
                  <a:lnTo>
                    <a:pt x="399" y="12"/>
                  </a:lnTo>
                  <a:lnTo>
                    <a:pt x="399" y="12"/>
                  </a:lnTo>
                  <a:lnTo>
                    <a:pt x="397" y="10"/>
                  </a:lnTo>
                  <a:lnTo>
                    <a:pt x="396" y="11"/>
                  </a:lnTo>
                  <a:lnTo>
                    <a:pt x="396" y="12"/>
                  </a:lnTo>
                  <a:lnTo>
                    <a:pt x="396" y="12"/>
                  </a:lnTo>
                  <a:lnTo>
                    <a:pt x="396" y="12"/>
                  </a:lnTo>
                  <a:lnTo>
                    <a:pt x="396" y="12"/>
                  </a:lnTo>
                  <a:lnTo>
                    <a:pt x="396" y="15"/>
                  </a:lnTo>
                  <a:lnTo>
                    <a:pt x="396" y="15"/>
                  </a:lnTo>
                  <a:lnTo>
                    <a:pt x="395" y="17"/>
                  </a:lnTo>
                  <a:lnTo>
                    <a:pt x="395" y="19"/>
                  </a:lnTo>
                  <a:lnTo>
                    <a:pt x="396" y="20"/>
                  </a:lnTo>
                  <a:lnTo>
                    <a:pt x="396" y="22"/>
                  </a:lnTo>
                  <a:lnTo>
                    <a:pt x="397" y="22"/>
                  </a:lnTo>
                  <a:lnTo>
                    <a:pt x="397" y="24"/>
                  </a:lnTo>
                  <a:lnTo>
                    <a:pt x="396" y="24"/>
                  </a:lnTo>
                  <a:lnTo>
                    <a:pt x="396" y="24"/>
                  </a:lnTo>
                  <a:lnTo>
                    <a:pt x="396" y="24"/>
                  </a:lnTo>
                  <a:lnTo>
                    <a:pt x="395" y="26"/>
                  </a:lnTo>
                  <a:lnTo>
                    <a:pt x="395" y="26"/>
                  </a:lnTo>
                  <a:lnTo>
                    <a:pt x="394" y="26"/>
                  </a:lnTo>
                  <a:lnTo>
                    <a:pt x="394" y="32"/>
                  </a:lnTo>
                  <a:lnTo>
                    <a:pt x="395" y="33"/>
                  </a:lnTo>
                  <a:lnTo>
                    <a:pt x="395" y="33"/>
                  </a:lnTo>
                  <a:lnTo>
                    <a:pt x="397" y="35"/>
                  </a:lnTo>
                  <a:lnTo>
                    <a:pt x="396" y="35"/>
                  </a:lnTo>
                  <a:lnTo>
                    <a:pt x="397" y="36"/>
                  </a:lnTo>
                  <a:lnTo>
                    <a:pt x="398" y="37"/>
                  </a:lnTo>
                  <a:lnTo>
                    <a:pt x="401" y="37"/>
                  </a:lnTo>
                  <a:lnTo>
                    <a:pt x="401" y="37"/>
                  </a:lnTo>
                  <a:lnTo>
                    <a:pt x="401" y="38"/>
                  </a:lnTo>
                  <a:lnTo>
                    <a:pt x="403" y="39"/>
                  </a:lnTo>
                  <a:lnTo>
                    <a:pt x="403" y="40"/>
                  </a:lnTo>
                  <a:lnTo>
                    <a:pt x="403" y="40"/>
                  </a:lnTo>
                  <a:lnTo>
                    <a:pt x="404" y="40"/>
                  </a:lnTo>
                  <a:lnTo>
                    <a:pt x="404" y="39"/>
                  </a:lnTo>
                  <a:lnTo>
                    <a:pt x="404" y="39"/>
                  </a:lnTo>
                  <a:lnTo>
                    <a:pt x="406" y="42"/>
                  </a:lnTo>
                  <a:lnTo>
                    <a:pt x="407" y="42"/>
                  </a:lnTo>
                  <a:lnTo>
                    <a:pt x="409" y="41"/>
                  </a:lnTo>
                  <a:lnTo>
                    <a:pt x="410" y="41"/>
                  </a:lnTo>
                  <a:lnTo>
                    <a:pt x="410" y="43"/>
                  </a:lnTo>
                  <a:lnTo>
                    <a:pt x="410" y="44"/>
                  </a:lnTo>
                  <a:lnTo>
                    <a:pt x="409" y="46"/>
                  </a:lnTo>
                  <a:lnTo>
                    <a:pt x="409" y="45"/>
                  </a:lnTo>
                  <a:lnTo>
                    <a:pt x="409" y="44"/>
                  </a:lnTo>
                  <a:lnTo>
                    <a:pt x="409" y="42"/>
                  </a:lnTo>
                  <a:lnTo>
                    <a:pt x="409" y="43"/>
                  </a:lnTo>
                  <a:lnTo>
                    <a:pt x="407" y="44"/>
                  </a:lnTo>
                  <a:lnTo>
                    <a:pt x="407" y="45"/>
                  </a:lnTo>
                  <a:lnTo>
                    <a:pt x="406" y="47"/>
                  </a:lnTo>
                  <a:lnTo>
                    <a:pt x="407" y="46"/>
                  </a:lnTo>
                  <a:lnTo>
                    <a:pt x="407" y="48"/>
                  </a:lnTo>
                  <a:lnTo>
                    <a:pt x="406" y="49"/>
                  </a:lnTo>
                  <a:lnTo>
                    <a:pt x="405" y="49"/>
                  </a:lnTo>
                  <a:lnTo>
                    <a:pt x="405" y="50"/>
                  </a:lnTo>
                  <a:lnTo>
                    <a:pt x="404" y="52"/>
                  </a:lnTo>
                  <a:lnTo>
                    <a:pt x="404" y="53"/>
                  </a:lnTo>
                  <a:lnTo>
                    <a:pt x="406" y="53"/>
                  </a:lnTo>
                  <a:lnTo>
                    <a:pt x="407" y="52"/>
                  </a:lnTo>
                  <a:lnTo>
                    <a:pt x="409" y="50"/>
                  </a:lnTo>
                  <a:lnTo>
                    <a:pt x="408" y="51"/>
                  </a:lnTo>
                  <a:lnTo>
                    <a:pt x="407" y="51"/>
                  </a:lnTo>
                  <a:lnTo>
                    <a:pt x="407" y="50"/>
                  </a:lnTo>
                  <a:lnTo>
                    <a:pt x="408" y="49"/>
                  </a:lnTo>
                  <a:lnTo>
                    <a:pt x="408" y="48"/>
                  </a:lnTo>
                  <a:lnTo>
                    <a:pt x="409" y="49"/>
                  </a:lnTo>
                  <a:lnTo>
                    <a:pt x="410" y="55"/>
                  </a:lnTo>
                  <a:lnTo>
                    <a:pt x="410" y="55"/>
                  </a:lnTo>
                  <a:lnTo>
                    <a:pt x="410" y="55"/>
                  </a:lnTo>
                  <a:lnTo>
                    <a:pt x="407" y="58"/>
                  </a:lnTo>
                  <a:lnTo>
                    <a:pt x="407" y="59"/>
                  </a:lnTo>
                  <a:lnTo>
                    <a:pt x="407" y="60"/>
                  </a:lnTo>
                  <a:lnTo>
                    <a:pt x="405" y="61"/>
                  </a:lnTo>
                  <a:lnTo>
                    <a:pt x="404" y="62"/>
                  </a:lnTo>
                  <a:lnTo>
                    <a:pt x="403" y="63"/>
                  </a:lnTo>
                  <a:lnTo>
                    <a:pt x="403" y="62"/>
                  </a:lnTo>
                  <a:lnTo>
                    <a:pt x="401" y="62"/>
                  </a:lnTo>
                  <a:lnTo>
                    <a:pt x="401" y="62"/>
                  </a:lnTo>
                  <a:lnTo>
                    <a:pt x="401" y="62"/>
                  </a:lnTo>
                  <a:lnTo>
                    <a:pt x="400" y="62"/>
                  </a:lnTo>
                  <a:lnTo>
                    <a:pt x="399" y="62"/>
                  </a:lnTo>
                  <a:lnTo>
                    <a:pt x="399" y="62"/>
                  </a:lnTo>
                  <a:lnTo>
                    <a:pt x="399" y="63"/>
                  </a:lnTo>
                  <a:lnTo>
                    <a:pt x="399" y="64"/>
                  </a:lnTo>
                  <a:lnTo>
                    <a:pt x="399" y="67"/>
                  </a:lnTo>
                  <a:lnTo>
                    <a:pt x="400" y="69"/>
                  </a:lnTo>
                  <a:lnTo>
                    <a:pt x="401" y="70"/>
                  </a:lnTo>
                  <a:lnTo>
                    <a:pt x="401" y="71"/>
                  </a:lnTo>
                  <a:lnTo>
                    <a:pt x="401" y="73"/>
                  </a:lnTo>
                  <a:lnTo>
                    <a:pt x="401" y="75"/>
                  </a:lnTo>
                  <a:lnTo>
                    <a:pt x="399" y="74"/>
                  </a:lnTo>
                  <a:lnTo>
                    <a:pt x="399" y="73"/>
                  </a:lnTo>
                  <a:lnTo>
                    <a:pt x="399" y="73"/>
                  </a:lnTo>
                  <a:lnTo>
                    <a:pt x="399" y="72"/>
                  </a:lnTo>
                  <a:lnTo>
                    <a:pt x="399" y="73"/>
                  </a:lnTo>
                  <a:lnTo>
                    <a:pt x="399" y="72"/>
                  </a:lnTo>
                  <a:lnTo>
                    <a:pt x="397" y="73"/>
                  </a:lnTo>
                  <a:lnTo>
                    <a:pt x="397" y="71"/>
                  </a:lnTo>
                  <a:lnTo>
                    <a:pt x="396" y="71"/>
                  </a:lnTo>
                  <a:lnTo>
                    <a:pt x="395" y="70"/>
                  </a:lnTo>
                  <a:lnTo>
                    <a:pt x="397" y="69"/>
                  </a:lnTo>
                  <a:lnTo>
                    <a:pt x="396" y="67"/>
                  </a:lnTo>
                  <a:lnTo>
                    <a:pt x="396" y="65"/>
                  </a:lnTo>
                  <a:lnTo>
                    <a:pt x="397" y="64"/>
                  </a:lnTo>
                  <a:lnTo>
                    <a:pt x="397" y="60"/>
                  </a:lnTo>
                  <a:lnTo>
                    <a:pt x="397" y="60"/>
                  </a:lnTo>
                  <a:lnTo>
                    <a:pt x="395" y="62"/>
                  </a:lnTo>
                  <a:lnTo>
                    <a:pt x="395" y="63"/>
                  </a:lnTo>
                  <a:lnTo>
                    <a:pt x="394" y="62"/>
                  </a:lnTo>
                  <a:lnTo>
                    <a:pt x="393" y="63"/>
                  </a:lnTo>
                  <a:lnTo>
                    <a:pt x="393" y="62"/>
                  </a:lnTo>
                  <a:lnTo>
                    <a:pt x="393" y="62"/>
                  </a:lnTo>
                  <a:lnTo>
                    <a:pt x="394" y="61"/>
                  </a:lnTo>
                  <a:lnTo>
                    <a:pt x="394" y="59"/>
                  </a:lnTo>
                  <a:lnTo>
                    <a:pt x="394" y="59"/>
                  </a:lnTo>
                  <a:lnTo>
                    <a:pt x="392" y="59"/>
                  </a:lnTo>
                  <a:lnTo>
                    <a:pt x="392" y="59"/>
                  </a:lnTo>
                  <a:lnTo>
                    <a:pt x="392" y="59"/>
                  </a:lnTo>
                  <a:lnTo>
                    <a:pt x="391" y="58"/>
                  </a:lnTo>
                  <a:lnTo>
                    <a:pt x="390" y="56"/>
                  </a:lnTo>
                  <a:lnTo>
                    <a:pt x="389" y="56"/>
                  </a:lnTo>
                  <a:lnTo>
                    <a:pt x="389" y="58"/>
                  </a:lnTo>
                  <a:lnTo>
                    <a:pt x="389" y="56"/>
                  </a:lnTo>
                  <a:lnTo>
                    <a:pt x="388" y="55"/>
                  </a:lnTo>
                  <a:lnTo>
                    <a:pt x="387" y="55"/>
                  </a:lnTo>
                  <a:lnTo>
                    <a:pt x="386" y="55"/>
                  </a:lnTo>
                  <a:lnTo>
                    <a:pt x="388" y="58"/>
                  </a:lnTo>
                  <a:lnTo>
                    <a:pt x="388" y="58"/>
                  </a:lnTo>
                  <a:lnTo>
                    <a:pt x="385" y="59"/>
                  </a:lnTo>
                  <a:lnTo>
                    <a:pt x="385" y="58"/>
                  </a:lnTo>
                  <a:lnTo>
                    <a:pt x="384" y="58"/>
                  </a:lnTo>
                  <a:lnTo>
                    <a:pt x="384" y="58"/>
                  </a:lnTo>
                  <a:lnTo>
                    <a:pt x="384" y="59"/>
                  </a:lnTo>
                  <a:lnTo>
                    <a:pt x="383" y="58"/>
                  </a:lnTo>
                  <a:lnTo>
                    <a:pt x="382" y="58"/>
                  </a:lnTo>
                  <a:lnTo>
                    <a:pt x="383" y="59"/>
                  </a:lnTo>
                  <a:lnTo>
                    <a:pt x="383" y="60"/>
                  </a:lnTo>
                  <a:lnTo>
                    <a:pt x="385" y="61"/>
                  </a:lnTo>
                  <a:lnTo>
                    <a:pt x="385" y="62"/>
                  </a:lnTo>
                  <a:lnTo>
                    <a:pt x="384" y="62"/>
                  </a:lnTo>
                  <a:lnTo>
                    <a:pt x="385" y="64"/>
                  </a:lnTo>
                  <a:lnTo>
                    <a:pt x="385" y="66"/>
                  </a:lnTo>
                  <a:lnTo>
                    <a:pt x="386" y="66"/>
                  </a:lnTo>
                  <a:lnTo>
                    <a:pt x="386" y="65"/>
                  </a:lnTo>
                  <a:lnTo>
                    <a:pt x="387" y="64"/>
                  </a:lnTo>
                  <a:lnTo>
                    <a:pt x="389" y="64"/>
                  </a:lnTo>
                  <a:lnTo>
                    <a:pt x="389" y="64"/>
                  </a:lnTo>
                  <a:lnTo>
                    <a:pt x="389" y="65"/>
                  </a:lnTo>
                  <a:lnTo>
                    <a:pt x="390" y="65"/>
                  </a:lnTo>
                  <a:lnTo>
                    <a:pt x="390" y="64"/>
                  </a:lnTo>
                  <a:lnTo>
                    <a:pt x="391" y="64"/>
                  </a:lnTo>
                  <a:lnTo>
                    <a:pt x="391" y="68"/>
                  </a:lnTo>
                  <a:lnTo>
                    <a:pt x="390" y="69"/>
                  </a:lnTo>
                  <a:lnTo>
                    <a:pt x="389" y="70"/>
                  </a:lnTo>
                  <a:lnTo>
                    <a:pt x="388" y="69"/>
                  </a:lnTo>
                  <a:lnTo>
                    <a:pt x="387" y="68"/>
                  </a:lnTo>
                  <a:lnTo>
                    <a:pt x="386" y="67"/>
                  </a:lnTo>
                  <a:lnTo>
                    <a:pt x="385" y="67"/>
                  </a:lnTo>
                  <a:lnTo>
                    <a:pt x="385" y="66"/>
                  </a:lnTo>
                  <a:lnTo>
                    <a:pt x="385" y="64"/>
                  </a:lnTo>
                  <a:lnTo>
                    <a:pt x="384" y="64"/>
                  </a:lnTo>
                  <a:lnTo>
                    <a:pt x="383" y="62"/>
                  </a:lnTo>
                  <a:lnTo>
                    <a:pt x="383" y="62"/>
                  </a:lnTo>
                  <a:lnTo>
                    <a:pt x="382" y="62"/>
                  </a:lnTo>
                  <a:lnTo>
                    <a:pt x="382" y="63"/>
                  </a:lnTo>
                  <a:lnTo>
                    <a:pt x="382" y="64"/>
                  </a:lnTo>
                  <a:lnTo>
                    <a:pt x="383" y="65"/>
                  </a:lnTo>
                  <a:lnTo>
                    <a:pt x="383" y="66"/>
                  </a:lnTo>
                  <a:lnTo>
                    <a:pt x="384" y="67"/>
                  </a:lnTo>
                  <a:lnTo>
                    <a:pt x="382" y="67"/>
                  </a:lnTo>
                  <a:lnTo>
                    <a:pt x="381" y="67"/>
                  </a:lnTo>
                  <a:lnTo>
                    <a:pt x="381" y="67"/>
                  </a:lnTo>
                  <a:lnTo>
                    <a:pt x="380" y="67"/>
                  </a:lnTo>
                  <a:lnTo>
                    <a:pt x="379" y="67"/>
                  </a:lnTo>
                  <a:lnTo>
                    <a:pt x="378" y="66"/>
                  </a:lnTo>
                  <a:lnTo>
                    <a:pt x="377" y="66"/>
                  </a:lnTo>
                  <a:lnTo>
                    <a:pt x="374" y="66"/>
                  </a:lnTo>
                  <a:lnTo>
                    <a:pt x="372" y="67"/>
                  </a:lnTo>
                  <a:lnTo>
                    <a:pt x="370" y="67"/>
                  </a:lnTo>
                  <a:lnTo>
                    <a:pt x="368" y="67"/>
                  </a:lnTo>
                  <a:lnTo>
                    <a:pt x="367" y="68"/>
                  </a:lnTo>
                  <a:lnTo>
                    <a:pt x="365" y="67"/>
                  </a:lnTo>
                  <a:lnTo>
                    <a:pt x="365" y="67"/>
                  </a:lnTo>
                  <a:lnTo>
                    <a:pt x="364" y="67"/>
                  </a:lnTo>
                  <a:lnTo>
                    <a:pt x="364" y="67"/>
                  </a:lnTo>
                  <a:lnTo>
                    <a:pt x="363" y="67"/>
                  </a:lnTo>
                  <a:lnTo>
                    <a:pt x="363" y="68"/>
                  </a:lnTo>
                  <a:lnTo>
                    <a:pt x="363" y="68"/>
                  </a:lnTo>
                  <a:lnTo>
                    <a:pt x="361" y="67"/>
                  </a:lnTo>
                  <a:lnTo>
                    <a:pt x="360" y="67"/>
                  </a:lnTo>
                  <a:lnTo>
                    <a:pt x="360" y="65"/>
                  </a:lnTo>
                  <a:lnTo>
                    <a:pt x="357" y="63"/>
                  </a:lnTo>
                  <a:lnTo>
                    <a:pt x="357" y="62"/>
                  </a:lnTo>
                  <a:lnTo>
                    <a:pt x="356" y="61"/>
                  </a:lnTo>
                  <a:lnTo>
                    <a:pt x="356" y="62"/>
                  </a:lnTo>
                  <a:lnTo>
                    <a:pt x="355" y="62"/>
                  </a:lnTo>
                  <a:lnTo>
                    <a:pt x="354" y="62"/>
                  </a:lnTo>
                  <a:lnTo>
                    <a:pt x="354" y="63"/>
                  </a:lnTo>
                  <a:lnTo>
                    <a:pt x="353" y="62"/>
                  </a:lnTo>
                  <a:lnTo>
                    <a:pt x="352" y="63"/>
                  </a:lnTo>
                  <a:lnTo>
                    <a:pt x="351" y="62"/>
                  </a:lnTo>
                  <a:lnTo>
                    <a:pt x="350" y="62"/>
                  </a:lnTo>
                  <a:lnTo>
                    <a:pt x="349" y="62"/>
                  </a:lnTo>
                  <a:lnTo>
                    <a:pt x="349" y="60"/>
                  </a:lnTo>
                  <a:lnTo>
                    <a:pt x="349" y="60"/>
                  </a:lnTo>
                  <a:lnTo>
                    <a:pt x="347" y="59"/>
                  </a:lnTo>
                  <a:lnTo>
                    <a:pt x="346" y="59"/>
                  </a:lnTo>
                  <a:lnTo>
                    <a:pt x="346" y="58"/>
                  </a:lnTo>
                  <a:lnTo>
                    <a:pt x="345" y="58"/>
                  </a:lnTo>
                  <a:lnTo>
                    <a:pt x="345" y="57"/>
                  </a:lnTo>
                  <a:lnTo>
                    <a:pt x="344" y="57"/>
                  </a:lnTo>
                  <a:lnTo>
                    <a:pt x="344" y="56"/>
                  </a:lnTo>
                  <a:lnTo>
                    <a:pt x="345" y="56"/>
                  </a:lnTo>
                  <a:lnTo>
                    <a:pt x="345" y="56"/>
                  </a:lnTo>
                  <a:lnTo>
                    <a:pt x="345" y="55"/>
                  </a:lnTo>
                  <a:lnTo>
                    <a:pt x="345" y="55"/>
                  </a:lnTo>
                  <a:lnTo>
                    <a:pt x="345" y="54"/>
                  </a:lnTo>
                  <a:lnTo>
                    <a:pt x="344" y="53"/>
                  </a:lnTo>
                  <a:lnTo>
                    <a:pt x="345" y="52"/>
                  </a:lnTo>
                  <a:lnTo>
                    <a:pt x="343" y="52"/>
                  </a:lnTo>
                  <a:lnTo>
                    <a:pt x="343" y="50"/>
                  </a:lnTo>
                  <a:lnTo>
                    <a:pt x="342" y="50"/>
                  </a:lnTo>
                  <a:lnTo>
                    <a:pt x="341" y="49"/>
                  </a:lnTo>
                  <a:lnTo>
                    <a:pt x="341" y="49"/>
                  </a:lnTo>
                  <a:lnTo>
                    <a:pt x="340" y="50"/>
                  </a:lnTo>
                  <a:lnTo>
                    <a:pt x="338" y="49"/>
                  </a:lnTo>
                  <a:lnTo>
                    <a:pt x="338" y="51"/>
                  </a:lnTo>
                  <a:lnTo>
                    <a:pt x="337" y="51"/>
                  </a:lnTo>
                  <a:lnTo>
                    <a:pt x="336" y="52"/>
                  </a:lnTo>
                  <a:lnTo>
                    <a:pt x="332" y="53"/>
                  </a:lnTo>
                  <a:lnTo>
                    <a:pt x="329" y="54"/>
                  </a:lnTo>
                  <a:lnTo>
                    <a:pt x="328" y="55"/>
                  </a:lnTo>
                  <a:lnTo>
                    <a:pt x="327" y="56"/>
                  </a:lnTo>
                  <a:lnTo>
                    <a:pt x="327" y="57"/>
                  </a:lnTo>
                  <a:lnTo>
                    <a:pt x="327" y="58"/>
                  </a:lnTo>
                  <a:lnTo>
                    <a:pt x="327" y="59"/>
                  </a:lnTo>
                  <a:lnTo>
                    <a:pt x="327" y="59"/>
                  </a:lnTo>
                  <a:lnTo>
                    <a:pt x="328" y="59"/>
                  </a:lnTo>
                  <a:lnTo>
                    <a:pt x="327" y="60"/>
                  </a:lnTo>
                  <a:lnTo>
                    <a:pt x="329" y="60"/>
                  </a:lnTo>
                  <a:lnTo>
                    <a:pt x="328" y="61"/>
                  </a:lnTo>
                  <a:lnTo>
                    <a:pt x="329" y="60"/>
                  </a:lnTo>
                  <a:lnTo>
                    <a:pt x="329" y="61"/>
                  </a:lnTo>
                  <a:lnTo>
                    <a:pt x="331" y="61"/>
                  </a:lnTo>
                  <a:lnTo>
                    <a:pt x="331" y="61"/>
                  </a:lnTo>
                  <a:lnTo>
                    <a:pt x="331" y="62"/>
                  </a:lnTo>
                  <a:lnTo>
                    <a:pt x="332" y="61"/>
                  </a:lnTo>
                  <a:lnTo>
                    <a:pt x="333" y="61"/>
                  </a:lnTo>
                  <a:lnTo>
                    <a:pt x="332" y="60"/>
                  </a:lnTo>
                  <a:lnTo>
                    <a:pt x="332" y="60"/>
                  </a:lnTo>
                  <a:lnTo>
                    <a:pt x="331" y="59"/>
                  </a:lnTo>
                  <a:lnTo>
                    <a:pt x="331" y="59"/>
                  </a:lnTo>
                  <a:lnTo>
                    <a:pt x="332" y="59"/>
                  </a:lnTo>
                  <a:lnTo>
                    <a:pt x="334" y="58"/>
                  </a:lnTo>
                  <a:lnTo>
                    <a:pt x="334" y="59"/>
                  </a:lnTo>
                  <a:lnTo>
                    <a:pt x="335" y="59"/>
                  </a:lnTo>
                  <a:lnTo>
                    <a:pt x="335" y="59"/>
                  </a:lnTo>
                  <a:lnTo>
                    <a:pt x="336" y="58"/>
                  </a:lnTo>
                  <a:lnTo>
                    <a:pt x="336" y="58"/>
                  </a:lnTo>
                  <a:lnTo>
                    <a:pt x="338" y="58"/>
                  </a:lnTo>
                  <a:lnTo>
                    <a:pt x="338" y="59"/>
                  </a:lnTo>
                  <a:lnTo>
                    <a:pt x="338" y="58"/>
                  </a:lnTo>
                  <a:lnTo>
                    <a:pt x="338" y="59"/>
                  </a:lnTo>
                  <a:lnTo>
                    <a:pt x="338" y="59"/>
                  </a:lnTo>
                  <a:lnTo>
                    <a:pt x="338" y="59"/>
                  </a:lnTo>
                  <a:lnTo>
                    <a:pt x="338" y="57"/>
                  </a:lnTo>
                  <a:lnTo>
                    <a:pt x="338" y="58"/>
                  </a:lnTo>
                  <a:lnTo>
                    <a:pt x="338" y="56"/>
                  </a:lnTo>
                  <a:lnTo>
                    <a:pt x="339" y="55"/>
                  </a:lnTo>
                  <a:lnTo>
                    <a:pt x="338" y="55"/>
                  </a:lnTo>
                  <a:lnTo>
                    <a:pt x="341" y="53"/>
                  </a:lnTo>
                  <a:lnTo>
                    <a:pt x="341" y="54"/>
                  </a:lnTo>
                  <a:lnTo>
                    <a:pt x="342" y="53"/>
                  </a:lnTo>
                  <a:lnTo>
                    <a:pt x="342" y="55"/>
                  </a:lnTo>
                  <a:lnTo>
                    <a:pt x="341" y="55"/>
                  </a:lnTo>
                  <a:lnTo>
                    <a:pt x="342" y="55"/>
                  </a:lnTo>
                  <a:lnTo>
                    <a:pt x="341" y="56"/>
                  </a:lnTo>
                  <a:lnTo>
                    <a:pt x="341" y="57"/>
                  </a:lnTo>
                  <a:lnTo>
                    <a:pt x="341" y="58"/>
                  </a:lnTo>
                  <a:lnTo>
                    <a:pt x="340" y="59"/>
                  </a:lnTo>
                  <a:lnTo>
                    <a:pt x="340" y="58"/>
                  </a:lnTo>
                  <a:lnTo>
                    <a:pt x="339" y="59"/>
                  </a:lnTo>
                  <a:lnTo>
                    <a:pt x="340" y="60"/>
                  </a:lnTo>
                  <a:lnTo>
                    <a:pt x="338" y="60"/>
                  </a:lnTo>
                  <a:lnTo>
                    <a:pt x="338" y="60"/>
                  </a:lnTo>
                  <a:lnTo>
                    <a:pt x="338" y="62"/>
                  </a:lnTo>
                  <a:lnTo>
                    <a:pt x="335" y="62"/>
                  </a:lnTo>
                  <a:lnTo>
                    <a:pt x="335" y="61"/>
                  </a:lnTo>
                  <a:lnTo>
                    <a:pt x="335" y="62"/>
                  </a:lnTo>
                  <a:lnTo>
                    <a:pt x="334" y="62"/>
                  </a:lnTo>
                  <a:lnTo>
                    <a:pt x="333" y="62"/>
                  </a:lnTo>
                  <a:lnTo>
                    <a:pt x="332" y="64"/>
                  </a:lnTo>
                  <a:lnTo>
                    <a:pt x="333" y="64"/>
                  </a:lnTo>
                  <a:lnTo>
                    <a:pt x="332" y="65"/>
                  </a:lnTo>
                  <a:lnTo>
                    <a:pt x="332" y="66"/>
                  </a:lnTo>
                  <a:lnTo>
                    <a:pt x="331" y="65"/>
                  </a:lnTo>
                  <a:lnTo>
                    <a:pt x="331" y="67"/>
                  </a:lnTo>
                  <a:lnTo>
                    <a:pt x="331" y="68"/>
                  </a:lnTo>
                  <a:lnTo>
                    <a:pt x="332" y="69"/>
                  </a:lnTo>
                  <a:lnTo>
                    <a:pt x="332" y="70"/>
                  </a:lnTo>
                  <a:lnTo>
                    <a:pt x="333" y="70"/>
                  </a:lnTo>
                  <a:lnTo>
                    <a:pt x="333" y="71"/>
                  </a:lnTo>
                  <a:lnTo>
                    <a:pt x="332" y="72"/>
                  </a:lnTo>
                  <a:lnTo>
                    <a:pt x="334" y="76"/>
                  </a:lnTo>
                  <a:lnTo>
                    <a:pt x="335" y="76"/>
                  </a:lnTo>
                  <a:lnTo>
                    <a:pt x="335" y="76"/>
                  </a:lnTo>
                  <a:lnTo>
                    <a:pt x="334" y="77"/>
                  </a:lnTo>
                  <a:lnTo>
                    <a:pt x="335" y="79"/>
                  </a:lnTo>
                  <a:lnTo>
                    <a:pt x="334" y="79"/>
                  </a:lnTo>
                  <a:lnTo>
                    <a:pt x="334" y="80"/>
                  </a:lnTo>
                  <a:lnTo>
                    <a:pt x="333" y="79"/>
                  </a:lnTo>
                  <a:lnTo>
                    <a:pt x="332" y="79"/>
                  </a:lnTo>
                  <a:lnTo>
                    <a:pt x="332" y="81"/>
                  </a:lnTo>
                  <a:lnTo>
                    <a:pt x="331" y="81"/>
                  </a:lnTo>
                  <a:lnTo>
                    <a:pt x="329" y="77"/>
                  </a:lnTo>
                  <a:lnTo>
                    <a:pt x="329" y="77"/>
                  </a:lnTo>
                  <a:lnTo>
                    <a:pt x="329" y="77"/>
                  </a:lnTo>
                  <a:lnTo>
                    <a:pt x="331" y="77"/>
                  </a:lnTo>
                  <a:lnTo>
                    <a:pt x="331" y="77"/>
                  </a:lnTo>
                  <a:lnTo>
                    <a:pt x="332" y="76"/>
                  </a:lnTo>
                  <a:lnTo>
                    <a:pt x="331" y="73"/>
                  </a:lnTo>
                  <a:lnTo>
                    <a:pt x="330" y="73"/>
                  </a:lnTo>
                  <a:lnTo>
                    <a:pt x="329" y="71"/>
                  </a:lnTo>
                  <a:lnTo>
                    <a:pt x="328" y="72"/>
                  </a:lnTo>
                  <a:lnTo>
                    <a:pt x="327" y="72"/>
                  </a:lnTo>
                  <a:lnTo>
                    <a:pt x="327" y="71"/>
                  </a:lnTo>
                  <a:lnTo>
                    <a:pt x="328" y="70"/>
                  </a:lnTo>
                  <a:lnTo>
                    <a:pt x="327" y="70"/>
                  </a:lnTo>
                  <a:lnTo>
                    <a:pt x="327" y="69"/>
                  </a:lnTo>
                  <a:lnTo>
                    <a:pt x="327" y="69"/>
                  </a:lnTo>
                  <a:lnTo>
                    <a:pt x="327" y="70"/>
                  </a:lnTo>
                  <a:lnTo>
                    <a:pt x="327" y="72"/>
                  </a:lnTo>
                  <a:lnTo>
                    <a:pt x="327" y="71"/>
                  </a:lnTo>
                  <a:lnTo>
                    <a:pt x="327" y="72"/>
                  </a:lnTo>
                  <a:lnTo>
                    <a:pt x="326" y="71"/>
                  </a:lnTo>
                  <a:lnTo>
                    <a:pt x="326" y="70"/>
                  </a:lnTo>
                  <a:lnTo>
                    <a:pt x="326" y="69"/>
                  </a:lnTo>
                  <a:lnTo>
                    <a:pt x="326" y="69"/>
                  </a:lnTo>
                  <a:lnTo>
                    <a:pt x="326" y="68"/>
                  </a:lnTo>
                  <a:lnTo>
                    <a:pt x="326" y="67"/>
                  </a:lnTo>
                  <a:lnTo>
                    <a:pt x="323" y="67"/>
                  </a:lnTo>
                  <a:lnTo>
                    <a:pt x="323" y="67"/>
                  </a:lnTo>
                  <a:lnTo>
                    <a:pt x="321" y="67"/>
                  </a:lnTo>
                  <a:lnTo>
                    <a:pt x="322" y="67"/>
                  </a:lnTo>
                  <a:lnTo>
                    <a:pt x="322" y="66"/>
                  </a:lnTo>
                  <a:lnTo>
                    <a:pt x="321" y="65"/>
                  </a:lnTo>
                  <a:lnTo>
                    <a:pt x="320" y="65"/>
                  </a:lnTo>
                  <a:lnTo>
                    <a:pt x="320" y="65"/>
                  </a:lnTo>
                  <a:lnTo>
                    <a:pt x="320" y="64"/>
                  </a:lnTo>
                  <a:lnTo>
                    <a:pt x="320" y="63"/>
                  </a:lnTo>
                  <a:lnTo>
                    <a:pt x="319" y="64"/>
                  </a:lnTo>
                  <a:lnTo>
                    <a:pt x="318" y="64"/>
                  </a:lnTo>
                  <a:lnTo>
                    <a:pt x="317" y="65"/>
                  </a:lnTo>
                  <a:lnTo>
                    <a:pt x="316" y="66"/>
                  </a:lnTo>
                  <a:lnTo>
                    <a:pt x="315" y="67"/>
                  </a:lnTo>
                  <a:lnTo>
                    <a:pt x="314" y="67"/>
                  </a:lnTo>
                  <a:lnTo>
                    <a:pt x="314" y="65"/>
                  </a:lnTo>
                  <a:lnTo>
                    <a:pt x="312" y="66"/>
                  </a:lnTo>
                  <a:lnTo>
                    <a:pt x="312" y="67"/>
                  </a:lnTo>
                  <a:lnTo>
                    <a:pt x="312" y="67"/>
                  </a:lnTo>
                  <a:lnTo>
                    <a:pt x="312" y="67"/>
                  </a:lnTo>
                  <a:lnTo>
                    <a:pt x="310" y="67"/>
                  </a:lnTo>
                  <a:lnTo>
                    <a:pt x="310" y="66"/>
                  </a:lnTo>
                  <a:lnTo>
                    <a:pt x="309" y="67"/>
                  </a:lnTo>
                  <a:lnTo>
                    <a:pt x="310" y="68"/>
                  </a:lnTo>
                  <a:lnTo>
                    <a:pt x="309" y="68"/>
                  </a:lnTo>
                  <a:lnTo>
                    <a:pt x="309" y="67"/>
                  </a:lnTo>
                  <a:lnTo>
                    <a:pt x="307" y="67"/>
                  </a:lnTo>
                  <a:lnTo>
                    <a:pt x="307" y="68"/>
                  </a:lnTo>
                  <a:lnTo>
                    <a:pt x="305" y="68"/>
                  </a:lnTo>
                  <a:lnTo>
                    <a:pt x="303" y="67"/>
                  </a:lnTo>
                  <a:lnTo>
                    <a:pt x="304" y="67"/>
                  </a:lnTo>
                  <a:lnTo>
                    <a:pt x="301" y="68"/>
                  </a:lnTo>
                  <a:lnTo>
                    <a:pt x="300" y="67"/>
                  </a:lnTo>
                  <a:lnTo>
                    <a:pt x="298" y="67"/>
                  </a:lnTo>
                  <a:lnTo>
                    <a:pt x="297" y="67"/>
                  </a:lnTo>
                  <a:lnTo>
                    <a:pt x="296" y="67"/>
                  </a:lnTo>
                  <a:lnTo>
                    <a:pt x="295" y="66"/>
                  </a:lnTo>
                  <a:lnTo>
                    <a:pt x="294" y="66"/>
                  </a:lnTo>
                  <a:lnTo>
                    <a:pt x="294" y="67"/>
                  </a:lnTo>
                  <a:lnTo>
                    <a:pt x="291" y="65"/>
                  </a:lnTo>
                  <a:lnTo>
                    <a:pt x="291" y="65"/>
                  </a:lnTo>
                  <a:lnTo>
                    <a:pt x="291" y="65"/>
                  </a:lnTo>
                  <a:lnTo>
                    <a:pt x="290" y="65"/>
                  </a:lnTo>
                  <a:lnTo>
                    <a:pt x="289" y="64"/>
                  </a:lnTo>
                  <a:lnTo>
                    <a:pt x="291" y="63"/>
                  </a:lnTo>
                  <a:lnTo>
                    <a:pt x="291" y="62"/>
                  </a:lnTo>
                  <a:lnTo>
                    <a:pt x="291" y="61"/>
                  </a:lnTo>
                  <a:lnTo>
                    <a:pt x="291" y="61"/>
                  </a:lnTo>
                  <a:lnTo>
                    <a:pt x="293" y="61"/>
                  </a:lnTo>
                  <a:lnTo>
                    <a:pt x="294" y="60"/>
                  </a:lnTo>
                  <a:lnTo>
                    <a:pt x="292" y="59"/>
                  </a:lnTo>
                  <a:lnTo>
                    <a:pt x="294" y="59"/>
                  </a:lnTo>
                  <a:lnTo>
                    <a:pt x="295" y="59"/>
                  </a:lnTo>
                  <a:lnTo>
                    <a:pt x="296" y="60"/>
                  </a:lnTo>
                  <a:lnTo>
                    <a:pt x="297" y="60"/>
                  </a:lnTo>
                  <a:lnTo>
                    <a:pt x="297" y="59"/>
                  </a:lnTo>
                  <a:lnTo>
                    <a:pt x="298" y="59"/>
                  </a:lnTo>
                  <a:lnTo>
                    <a:pt x="298" y="59"/>
                  </a:lnTo>
                  <a:lnTo>
                    <a:pt x="298" y="58"/>
                  </a:lnTo>
                  <a:lnTo>
                    <a:pt x="298" y="57"/>
                  </a:lnTo>
                  <a:lnTo>
                    <a:pt x="297" y="58"/>
                  </a:lnTo>
                  <a:lnTo>
                    <a:pt x="297" y="55"/>
                  </a:lnTo>
                  <a:lnTo>
                    <a:pt x="295" y="53"/>
                  </a:lnTo>
                  <a:lnTo>
                    <a:pt x="294" y="52"/>
                  </a:lnTo>
                  <a:lnTo>
                    <a:pt x="294" y="51"/>
                  </a:lnTo>
                  <a:lnTo>
                    <a:pt x="292" y="52"/>
                  </a:lnTo>
                  <a:lnTo>
                    <a:pt x="292" y="51"/>
                  </a:lnTo>
                  <a:lnTo>
                    <a:pt x="291" y="50"/>
                  </a:lnTo>
                  <a:lnTo>
                    <a:pt x="291" y="49"/>
                  </a:lnTo>
                  <a:lnTo>
                    <a:pt x="288" y="48"/>
                  </a:lnTo>
                  <a:lnTo>
                    <a:pt x="288" y="49"/>
                  </a:lnTo>
                  <a:lnTo>
                    <a:pt x="287" y="49"/>
                  </a:lnTo>
                  <a:lnTo>
                    <a:pt x="287" y="48"/>
                  </a:lnTo>
                  <a:lnTo>
                    <a:pt x="286" y="49"/>
                  </a:lnTo>
                  <a:lnTo>
                    <a:pt x="287" y="51"/>
                  </a:lnTo>
                  <a:lnTo>
                    <a:pt x="287" y="52"/>
                  </a:lnTo>
                  <a:lnTo>
                    <a:pt x="286" y="50"/>
                  </a:lnTo>
                  <a:lnTo>
                    <a:pt x="285" y="51"/>
                  </a:lnTo>
                  <a:lnTo>
                    <a:pt x="282" y="50"/>
                  </a:lnTo>
                  <a:lnTo>
                    <a:pt x="282" y="50"/>
                  </a:lnTo>
                  <a:lnTo>
                    <a:pt x="280" y="50"/>
                  </a:lnTo>
                  <a:lnTo>
                    <a:pt x="280" y="49"/>
                  </a:lnTo>
                  <a:lnTo>
                    <a:pt x="278" y="49"/>
                  </a:lnTo>
                  <a:lnTo>
                    <a:pt x="276" y="48"/>
                  </a:lnTo>
                  <a:lnTo>
                    <a:pt x="274" y="48"/>
                  </a:lnTo>
                  <a:lnTo>
                    <a:pt x="272" y="46"/>
                  </a:lnTo>
                  <a:lnTo>
                    <a:pt x="272" y="45"/>
                  </a:lnTo>
                  <a:lnTo>
                    <a:pt x="271" y="44"/>
                  </a:lnTo>
                  <a:lnTo>
                    <a:pt x="270" y="45"/>
                  </a:lnTo>
                  <a:lnTo>
                    <a:pt x="269" y="44"/>
                  </a:lnTo>
                  <a:lnTo>
                    <a:pt x="267" y="44"/>
                  </a:lnTo>
                  <a:lnTo>
                    <a:pt x="266" y="44"/>
                  </a:lnTo>
                  <a:lnTo>
                    <a:pt x="265" y="43"/>
                  </a:lnTo>
                  <a:lnTo>
                    <a:pt x="262" y="42"/>
                  </a:lnTo>
                  <a:lnTo>
                    <a:pt x="261" y="39"/>
                  </a:lnTo>
                  <a:lnTo>
                    <a:pt x="258" y="37"/>
                  </a:lnTo>
                  <a:lnTo>
                    <a:pt x="255" y="36"/>
                  </a:lnTo>
                  <a:lnTo>
                    <a:pt x="253" y="37"/>
                  </a:lnTo>
                  <a:lnTo>
                    <a:pt x="253" y="36"/>
                  </a:lnTo>
                  <a:lnTo>
                    <a:pt x="252" y="36"/>
                  </a:lnTo>
                  <a:lnTo>
                    <a:pt x="251" y="36"/>
                  </a:lnTo>
                  <a:lnTo>
                    <a:pt x="251" y="36"/>
                  </a:lnTo>
                  <a:lnTo>
                    <a:pt x="249" y="36"/>
                  </a:lnTo>
                  <a:lnTo>
                    <a:pt x="248" y="36"/>
                  </a:lnTo>
                  <a:lnTo>
                    <a:pt x="247" y="41"/>
                  </a:lnTo>
                  <a:lnTo>
                    <a:pt x="247" y="41"/>
                  </a:lnTo>
                  <a:lnTo>
                    <a:pt x="246" y="43"/>
                  </a:lnTo>
                  <a:lnTo>
                    <a:pt x="245" y="43"/>
                  </a:lnTo>
                  <a:lnTo>
                    <a:pt x="243" y="43"/>
                  </a:lnTo>
                  <a:lnTo>
                    <a:pt x="243" y="43"/>
                  </a:lnTo>
                  <a:lnTo>
                    <a:pt x="242" y="44"/>
                  </a:lnTo>
                  <a:lnTo>
                    <a:pt x="240" y="43"/>
                  </a:lnTo>
                  <a:lnTo>
                    <a:pt x="240" y="43"/>
                  </a:lnTo>
                  <a:lnTo>
                    <a:pt x="240" y="41"/>
                  </a:lnTo>
                  <a:lnTo>
                    <a:pt x="240" y="43"/>
                  </a:lnTo>
                  <a:lnTo>
                    <a:pt x="243" y="37"/>
                  </a:lnTo>
                  <a:lnTo>
                    <a:pt x="242" y="37"/>
                  </a:lnTo>
                  <a:lnTo>
                    <a:pt x="241" y="38"/>
                  </a:lnTo>
                  <a:lnTo>
                    <a:pt x="240" y="37"/>
                  </a:lnTo>
                  <a:lnTo>
                    <a:pt x="240" y="37"/>
                  </a:lnTo>
                  <a:lnTo>
                    <a:pt x="241" y="32"/>
                  </a:lnTo>
                  <a:lnTo>
                    <a:pt x="240" y="31"/>
                  </a:lnTo>
                  <a:lnTo>
                    <a:pt x="240" y="31"/>
                  </a:lnTo>
                  <a:lnTo>
                    <a:pt x="239" y="31"/>
                  </a:lnTo>
                  <a:lnTo>
                    <a:pt x="240" y="32"/>
                  </a:lnTo>
                  <a:lnTo>
                    <a:pt x="240" y="32"/>
                  </a:lnTo>
                  <a:lnTo>
                    <a:pt x="240" y="33"/>
                  </a:lnTo>
                  <a:lnTo>
                    <a:pt x="240" y="33"/>
                  </a:lnTo>
                  <a:lnTo>
                    <a:pt x="240" y="33"/>
                  </a:lnTo>
                  <a:lnTo>
                    <a:pt x="239" y="33"/>
                  </a:lnTo>
                  <a:lnTo>
                    <a:pt x="239" y="32"/>
                  </a:lnTo>
                  <a:lnTo>
                    <a:pt x="237" y="33"/>
                  </a:lnTo>
                  <a:lnTo>
                    <a:pt x="237" y="32"/>
                  </a:lnTo>
                  <a:lnTo>
                    <a:pt x="236" y="33"/>
                  </a:lnTo>
                  <a:lnTo>
                    <a:pt x="236" y="34"/>
                  </a:lnTo>
                  <a:lnTo>
                    <a:pt x="237" y="34"/>
                  </a:lnTo>
                  <a:lnTo>
                    <a:pt x="237" y="33"/>
                  </a:lnTo>
                  <a:lnTo>
                    <a:pt x="238" y="33"/>
                  </a:lnTo>
                  <a:lnTo>
                    <a:pt x="239" y="33"/>
                  </a:lnTo>
                  <a:lnTo>
                    <a:pt x="238" y="34"/>
                  </a:lnTo>
                  <a:lnTo>
                    <a:pt x="236" y="37"/>
                  </a:lnTo>
                  <a:lnTo>
                    <a:pt x="236" y="36"/>
                  </a:lnTo>
                  <a:lnTo>
                    <a:pt x="236" y="37"/>
                  </a:lnTo>
                  <a:lnTo>
                    <a:pt x="237" y="37"/>
                  </a:lnTo>
                  <a:lnTo>
                    <a:pt x="237" y="37"/>
                  </a:lnTo>
                  <a:lnTo>
                    <a:pt x="236" y="38"/>
                  </a:lnTo>
                  <a:lnTo>
                    <a:pt x="235" y="39"/>
                  </a:lnTo>
                  <a:lnTo>
                    <a:pt x="236" y="41"/>
                  </a:lnTo>
                  <a:lnTo>
                    <a:pt x="236" y="41"/>
                  </a:lnTo>
                  <a:lnTo>
                    <a:pt x="236" y="41"/>
                  </a:lnTo>
                  <a:lnTo>
                    <a:pt x="234" y="41"/>
                  </a:lnTo>
                  <a:lnTo>
                    <a:pt x="234" y="42"/>
                  </a:lnTo>
                  <a:lnTo>
                    <a:pt x="236" y="41"/>
                  </a:lnTo>
                  <a:lnTo>
                    <a:pt x="236" y="42"/>
                  </a:lnTo>
                  <a:lnTo>
                    <a:pt x="236" y="43"/>
                  </a:lnTo>
                  <a:lnTo>
                    <a:pt x="236" y="43"/>
                  </a:lnTo>
                  <a:lnTo>
                    <a:pt x="235" y="43"/>
                  </a:lnTo>
                  <a:lnTo>
                    <a:pt x="235" y="43"/>
                  </a:lnTo>
                  <a:lnTo>
                    <a:pt x="232" y="43"/>
                  </a:lnTo>
                  <a:lnTo>
                    <a:pt x="232" y="43"/>
                  </a:lnTo>
                  <a:lnTo>
                    <a:pt x="230" y="41"/>
                  </a:lnTo>
                  <a:lnTo>
                    <a:pt x="230" y="41"/>
                  </a:lnTo>
                  <a:lnTo>
                    <a:pt x="229" y="40"/>
                  </a:lnTo>
                  <a:lnTo>
                    <a:pt x="229" y="39"/>
                  </a:lnTo>
                  <a:lnTo>
                    <a:pt x="225" y="33"/>
                  </a:lnTo>
                  <a:lnTo>
                    <a:pt x="225" y="30"/>
                  </a:lnTo>
                  <a:lnTo>
                    <a:pt x="225" y="28"/>
                  </a:lnTo>
                  <a:lnTo>
                    <a:pt x="222" y="25"/>
                  </a:lnTo>
                  <a:lnTo>
                    <a:pt x="221" y="24"/>
                  </a:lnTo>
                  <a:lnTo>
                    <a:pt x="220" y="26"/>
                  </a:lnTo>
                  <a:lnTo>
                    <a:pt x="220" y="26"/>
                  </a:lnTo>
                  <a:lnTo>
                    <a:pt x="221" y="26"/>
                  </a:lnTo>
                  <a:lnTo>
                    <a:pt x="221" y="26"/>
                  </a:lnTo>
                  <a:lnTo>
                    <a:pt x="221" y="28"/>
                  </a:lnTo>
                  <a:lnTo>
                    <a:pt x="221" y="28"/>
                  </a:lnTo>
                  <a:lnTo>
                    <a:pt x="222" y="29"/>
                  </a:lnTo>
                  <a:lnTo>
                    <a:pt x="223" y="30"/>
                  </a:lnTo>
                  <a:lnTo>
                    <a:pt x="222" y="30"/>
                  </a:lnTo>
                  <a:lnTo>
                    <a:pt x="219" y="31"/>
                  </a:lnTo>
                  <a:lnTo>
                    <a:pt x="219" y="32"/>
                  </a:lnTo>
                  <a:lnTo>
                    <a:pt x="219" y="33"/>
                  </a:lnTo>
                  <a:lnTo>
                    <a:pt x="219" y="33"/>
                  </a:lnTo>
                  <a:lnTo>
                    <a:pt x="217" y="37"/>
                  </a:lnTo>
                  <a:lnTo>
                    <a:pt x="214" y="37"/>
                  </a:lnTo>
                  <a:lnTo>
                    <a:pt x="215" y="35"/>
                  </a:lnTo>
                  <a:lnTo>
                    <a:pt x="216" y="36"/>
                  </a:lnTo>
                  <a:lnTo>
                    <a:pt x="216" y="33"/>
                  </a:lnTo>
                  <a:lnTo>
                    <a:pt x="214" y="35"/>
                  </a:lnTo>
                  <a:lnTo>
                    <a:pt x="211" y="36"/>
                  </a:lnTo>
                  <a:lnTo>
                    <a:pt x="211" y="37"/>
                  </a:lnTo>
                  <a:lnTo>
                    <a:pt x="208" y="38"/>
                  </a:lnTo>
                  <a:lnTo>
                    <a:pt x="207" y="39"/>
                  </a:lnTo>
                  <a:lnTo>
                    <a:pt x="204" y="46"/>
                  </a:lnTo>
                  <a:lnTo>
                    <a:pt x="204" y="42"/>
                  </a:lnTo>
                  <a:lnTo>
                    <a:pt x="204" y="41"/>
                  </a:lnTo>
                  <a:lnTo>
                    <a:pt x="203" y="41"/>
                  </a:lnTo>
                  <a:lnTo>
                    <a:pt x="202" y="44"/>
                  </a:lnTo>
                  <a:lnTo>
                    <a:pt x="202" y="42"/>
                  </a:lnTo>
                  <a:lnTo>
                    <a:pt x="201" y="44"/>
                  </a:lnTo>
                  <a:lnTo>
                    <a:pt x="201" y="42"/>
                  </a:lnTo>
                  <a:lnTo>
                    <a:pt x="201" y="42"/>
                  </a:lnTo>
                  <a:lnTo>
                    <a:pt x="200" y="43"/>
                  </a:lnTo>
                  <a:lnTo>
                    <a:pt x="200" y="43"/>
                  </a:lnTo>
                  <a:lnTo>
                    <a:pt x="200" y="44"/>
                  </a:lnTo>
                  <a:lnTo>
                    <a:pt x="198" y="46"/>
                  </a:lnTo>
                  <a:lnTo>
                    <a:pt x="196" y="47"/>
                  </a:lnTo>
                  <a:lnTo>
                    <a:pt x="194" y="48"/>
                  </a:lnTo>
                  <a:lnTo>
                    <a:pt x="193" y="48"/>
                  </a:lnTo>
                  <a:lnTo>
                    <a:pt x="194" y="47"/>
                  </a:lnTo>
                  <a:lnTo>
                    <a:pt x="195" y="45"/>
                  </a:lnTo>
                  <a:lnTo>
                    <a:pt x="196" y="45"/>
                  </a:lnTo>
                  <a:lnTo>
                    <a:pt x="196" y="46"/>
                  </a:lnTo>
                  <a:lnTo>
                    <a:pt x="196" y="44"/>
                  </a:lnTo>
                  <a:lnTo>
                    <a:pt x="197" y="44"/>
                  </a:lnTo>
                  <a:lnTo>
                    <a:pt x="197" y="44"/>
                  </a:lnTo>
                  <a:lnTo>
                    <a:pt x="199" y="42"/>
                  </a:lnTo>
                  <a:lnTo>
                    <a:pt x="198" y="43"/>
                  </a:lnTo>
                  <a:lnTo>
                    <a:pt x="199" y="41"/>
                  </a:lnTo>
                  <a:lnTo>
                    <a:pt x="200" y="41"/>
                  </a:lnTo>
                  <a:lnTo>
                    <a:pt x="203" y="40"/>
                  </a:lnTo>
                  <a:lnTo>
                    <a:pt x="204" y="40"/>
                  </a:lnTo>
                  <a:lnTo>
                    <a:pt x="206" y="38"/>
                  </a:lnTo>
                  <a:lnTo>
                    <a:pt x="207" y="37"/>
                  </a:lnTo>
                  <a:lnTo>
                    <a:pt x="208" y="36"/>
                  </a:lnTo>
                  <a:lnTo>
                    <a:pt x="212" y="33"/>
                  </a:lnTo>
                  <a:lnTo>
                    <a:pt x="213" y="32"/>
                  </a:lnTo>
                  <a:lnTo>
                    <a:pt x="213" y="32"/>
                  </a:lnTo>
                  <a:lnTo>
                    <a:pt x="213" y="30"/>
                  </a:lnTo>
                  <a:lnTo>
                    <a:pt x="212" y="30"/>
                  </a:lnTo>
                  <a:lnTo>
                    <a:pt x="211" y="29"/>
                  </a:lnTo>
                  <a:lnTo>
                    <a:pt x="211" y="30"/>
                  </a:lnTo>
                  <a:lnTo>
                    <a:pt x="211" y="30"/>
                  </a:lnTo>
                  <a:lnTo>
                    <a:pt x="211" y="31"/>
                  </a:lnTo>
                  <a:lnTo>
                    <a:pt x="209" y="32"/>
                  </a:lnTo>
                  <a:lnTo>
                    <a:pt x="209" y="31"/>
                  </a:lnTo>
                  <a:lnTo>
                    <a:pt x="208" y="31"/>
                  </a:lnTo>
                  <a:lnTo>
                    <a:pt x="207" y="30"/>
                  </a:lnTo>
                  <a:lnTo>
                    <a:pt x="207" y="31"/>
                  </a:lnTo>
                  <a:lnTo>
                    <a:pt x="205" y="32"/>
                  </a:lnTo>
                  <a:lnTo>
                    <a:pt x="205" y="33"/>
                  </a:lnTo>
                  <a:lnTo>
                    <a:pt x="204" y="33"/>
                  </a:lnTo>
                  <a:lnTo>
                    <a:pt x="203" y="34"/>
                  </a:lnTo>
                  <a:lnTo>
                    <a:pt x="202" y="33"/>
                  </a:lnTo>
                  <a:lnTo>
                    <a:pt x="202" y="35"/>
                  </a:lnTo>
                  <a:lnTo>
                    <a:pt x="200" y="37"/>
                  </a:lnTo>
                  <a:lnTo>
                    <a:pt x="199" y="37"/>
                  </a:lnTo>
                  <a:lnTo>
                    <a:pt x="199" y="37"/>
                  </a:lnTo>
                  <a:lnTo>
                    <a:pt x="198" y="37"/>
                  </a:lnTo>
                  <a:lnTo>
                    <a:pt x="196" y="37"/>
                  </a:lnTo>
                  <a:lnTo>
                    <a:pt x="196" y="37"/>
                  </a:lnTo>
                  <a:lnTo>
                    <a:pt x="196" y="37"/>
                  </a:lnTo>
                  <a:lnTo>
                    <a:pt x="195" y="38"/>
                  </a:lnTo>
                  <a:lnTo>
                    <a:pt x="195" y="39"/>
                  </a:lnTo>
                  <a:lnTo>
                    <a:pt x="195" y="39"/>
                  </a:lnTo>
                  <a:lnTo>
                    <a:pt x="194" y="38"/>
                  </a:lnTo>
                  <a:lnTo>
                    <a:pt x="193" y="39"/>
                  </a:lnTo>
                  <a:lnTo>
                    <a:pt x="193" y="41"/>
                  </a:lnTo>
                  <a:lnTo>
                    <a:pt x="193" y="42"/>
                  </a:lnTo>
                  <a:lnTo>
                    <a:pt x="192" y="43"/>
                  </a:lnTo>
                  <a:lnTo>
                    <a:pt x="189" y="43"/>
                  </a:lnTo>
                  <a:lnTo>
                    <a:pt x="189" y="44"/>
                  </a:lnTo>
                  <a:lnTo>
                    <a:pt x="189" y="44"/>
                  </a:lnTo>
                  <a:lnTo>
                    <a:pt x="188" y="44"/>
                  </a:lnTo>
                  <a:lnTo>
                    <a:pt x="186" y="46"/>
                  </a:lnTo>
                  <a:lnTo>
                    <a:pt x="185" y="47"/>
                  </a:lnTo>
                  <a:lnTo>
                    <a:pt x="185" y="48"/>
                  </a:lnTo>
                  <a:lnTo>
                    <a:pt x="185" y="48"/>
                  </a:lnTo>
                  <a:lnTo>
                    <a:pt x="186" y="52"/>
                  </a:lnTo>
                  <a:lnTo>
                    <a:pt x="187" y="53"/>
                  </a:lnTo>
                  <a:lnTo>
                    <a:pt x="187" y="55"/>
                  </a:lnTo>
                  <a:lnTo>
                    <a:pt x="187" y="55"/>
                  </a:lnTo>
                  <a:lnTo>
                    <a:pt x="186" y="55"/>
                  </a:lnTo>
                  <a:lnTo>
                    <a:pt x="185" y="53"/>
                  </a:lnTo>
                  <a:lnTo>
                    <a:pt x="185" y="52"/>
                  </a:lnTo>
                  <a:lnTo>
                    <a:pt x="184" y="52"/>
                  </a:lnTo>
                  <a:lnTo>
                    <a:pt x="184" y="51"/>
                  </a:lnTo>
                  <a:lnTo>
                    <a:pt x="182" y="51"/>
                  </a:lnTo>
                  <a:lnTo>
                    <a:pt x="182" y="51"/>
                  </a:lnTo>
                  <a:lnTo>
                    <a:pt x="180" y="50"/>
                  </a:lnTo>
                  <a:lnTo>
                    <a:pt x="179" y="50"/>
                  </a:lnTo>
                  <a:lnTo>
                    <a:pt x="180" y="51"/>
                  </a:lnTo>
                  <a:lnTo>
                    <a:pt x="180" y="52"/>
                  </a:lnTo>
                  <a:lnTo>
                    <a:pt x="182" y="53"/>
                  </a:lnTo>
                  <a:lnTo>
                    <a:pt x="182" y="54"/>
                  </a:lnTo>
                  <a:lnTo>
                    <a:pt x="181" y="54"/>
                  </a:lnTo>
                  <a:lnTo>
                    <a:pt x="181" y="54"/>
                  </a:lnTo>
                  <a:lnTo>
                    <a:pt x="177" y="51"/>
                  </a:lnTo>
                  <a:lnTo>
                    <a:pt x="177" y="51"/>
                  </a:lnTo>
                  <a:lnTo>
                    <a:pt x="176" y="50"/>
                  </a:lnTo>
                  <a:lnTo>
                    <a:pt x="174" y="49"/>
                  </a:lnTo>
                  <a:lnTo>
                    <a:pt x="174" y="50"/>
                  </a:lnTo>
                  <a:lnTo>
                    <a:pt x="174" y="51"/>
                  </a:lnTo>
                  <a:lnTo>
                    <a:pt x="174" y="50"/>
                  </a:lnTo>
                  <a:lnTo>
                    <a:pt x="173" y="51"/>
                  </a:lnTo>
                  <a:lnTo>
                    <a:pt x="172" y="51"/>
                  </a:lnTo>
                  <a:lnTo>
                    <a:pt x="169" y="49"/>
                  </a:lnTo>
                  <a:lnTo>
                    <a:pt x="168" y="49"/>
                  </a:lnTo>
                  <a:lnTo>
                    <a:pt x="167" y="48"/>
                  </a:lnTo>
                  <a:lnTo>
                    <a:pt x="167" y="48"/>
                  </a:lnTo>
                  <a:lnTo>
                    <a:pt x="164" y="46"/>
                  </a:lnTo>
                  <a:lnTo>
                    <a:pt x="164" y="44"/>
                  </a:lnTo>
                  <a:lnTo>
                    <a:pt x="164" y="45"/>
                  </a:lnTo>
                  <a:lnTo>
                    <a:pt x="164" y="45"/>
                  </a:lnTo>
                  <a:lnTo>
                    <a:pt x="163" y="45"/>
                  </a:lnTo>
                  <a:lnTo>
                    <a:pt x="159" y="40"/>
                  </a:lnTo>
                  <a:lnTo>
                    <a:pt x="156" y="40"/>
                  </a:lnTo>
                  <a:lnTo>
                    <a:pt x="156" y="39"/>
                  </a:lnTo>
                  <a:lnTo>
                    <a:pt x="152" y="38"/>
                  </a:lnTo>
                  <a:lnTo>
                    <a:pt x="149" y="37"/>
                  </a:lnTo>
                  <a:lnTo>
                    <a:pt x="149" y="37"/>
                  </a:lnTo>
                  <a:lnTo>
                    <a:pt x="149" y="37"/>
                  </a:lnTo>
                  <a:lnTo>
                    <a:pt x="149" y="37"/>
                  </a:lnTo>
                  <a:lnTo>
                    <a:pt x="149" y="38"/>
                  </a:lnTo>
                  <a:lnTo>
                    <a:pt x="148" y="39"/>
                  </a:lnTo>
                  <a:lnTo>
                    <a:pt x="147" y="38"/>
                  </a:lnTo>
                  <a:lnTo>
                    <a:pt x="146" y="37"/>
                  </a:lnTo>
                  <a:lnTo>
                    <a:pt x="144" y="36"/>
                  </a:lnTo>
                  <a:lnTo>
                    <a:pt x="143" y="35"/>
                  </a:lnTo>
                  <a:lnTo>
                    <a:pt x="142" y="34"/>
                  </a:lnTo>
                  <a:lnTo>
                    <a:pt x="142" y="33"/>
                  </a:lnTo>
                  <a:lnTo>
                    <a:pt x="141" y="33"/>
                  </a:lnTo>
                  <a:lnTo>
                    <a:pt x="138" y="31"/>
                  </a:lnTo>
                  <a:lnTo>
                    <a:pt x="137" y="31"/>
                  </a:lnTo>
                  <a:lnTo>
                    <a:pt x="136" y="31"/>
                  </a:lnTo>
                  <a:lnTo>
                    <a:pt x="136" y="31"/>
                  </a:lnTo>
                  <a:lnTo>
                    <a:pt x="136" y="32"/>
                  </a:lnTo>
                  <a:lnTo>
                    <a:pt x="135" y="33"/>
                  </a:lnTo>
                  <a:lnTo>
                    <a:pt x="134" y="32"/>
                  </a:lnTo>
                  <a:lnTo>
                    <a:pt x="134" y="31"/>
                  </a:lnTo>
                  <a:lnTo>
                    <a:pt x="134" y="32"/>
                  </a:lnTo>
                  <a:lnTo>
                    <a:pt x="131" y="32"/>
                  </a:lnTo>
                  <a:lnTo>
                    <a:pt x="131" y="33"/>
                  </a:lnTo>
                  <a:lnTo>
                    <a:pt x="130" y="33"/>
                  </a:lnTo>
                  <a:lnTo>
                    <a:pt x="129" y="33"/>
                  </a:lnTo>
                  <a:lnTo>
                    <a:pt x="128" y="33"/>
                  </a:lnTo>
                  <a:lnTo>
                    <a:pt x="127" y="33"/>
                  </a:lnTo>
                  <a:lnTo>
                    <a:pt x="126" y="33"/>
                  </a:lnTo>
                  <a:lnTo>
                    <a:pt x="126" y="33"/>
                  </a:lnTo>
                  <a:lnTo>
                    <a:pt x="126" y="32"/>
                  </a:lnTo>
                  <a:lnTo>
                    <a:pt x="124" y="32"/>
                  </a:lnTo>
                  <a:lnTo>
                    <a:pt x="123" y="31"/>
                  </a:lnTo>
                  <a:lnTo>
                    <a:pt x="122" y="30"/>
                  </a:lnTo>
                  <a:lnTo>
                    <a:pt x="116" y="30"/>
                  </a:lnTo>
                  <a:lnTo>
                    <a:pt x="113" y="29"/>
                  </a:lnTo>
                  <a:lnTo>
                    <a:pt x="112" y="29"/>
                  </a:lnTo>
                  <a:lnTo>
                    <a:pt x="111" y="28"/>
                  </a:lnTo>
                  <a:lnTo>
                    <a:pt x="109" y="27"/>
                  </a:lnTo>
                  <a:lnTo>
                    <a:pt x="108" y="27"/>
                  </a:lnTo>
                  <a:lnTo>
                    <a:pt x="108" y="26"/>
                  </a:lnTo>
                  <a:lnTo>
                    <a:pt x="104" y="25"/>
                  </a:lnTo>
                  <a:lnTo>
                    <a:pt x="102" y="25"/>
                  </a:lnTo>
                  <a:lnTo>
                    <a:pt x="101" y="26"/>
                  </a:lnTo>
                  <a:lnTo>
                    <a:pt x="98" y="26"/>
                  </a:lnTo>
                  <a:lnTo>
                    <a:pt x="98" y="26"/>
                  </a:lnTo>
                  <a:lnTo>
                    <a:pt x="99" y="26"/>
                  </a:lnTo>
                  <a:lnTo>
                    <a:pt x="98" y="25"/>
                  </a:lnTo>
                  <a:lnTo>
                    <a:pt x="98" y="25"/>
                  </a:lnTo>
                  <a:lnTo>
                    <a:pt x="97" y="25"/>
                  </a:lnTo>
                  <a:lnTo>
                    <a:pt x="94" y="26"/>
                  </a:lnTo>
                  <a:lnTo>
                    <a:pt x="91" y="26"/>
                  </a:lnTo>
                  <a:lnTo>
                    <a:pt x="91" y="25"/>
                  </a:lnTo>
                  <a:lnTo>
                    <a:pt x="91" y="24"/>
                  </a:lnTo>
                  <a:lnTo>
                    <a:pt x="87" y="24"/>
                  </a:lnTo>
                  <a:lnTo>
                    <a:pt x="87" y="24"/>
                  </a:lnTo>
                  <a:lnTo>
                    <a:pt x="89" y="23"/>
                  </a:lnTo>
                  <a:lnTo>
                    <a:pt x="89" y="22"/>
                  </a:lnTo>
                  <a:lnTo>
                    <a:pt x="87" y="22"/>
                  </a:lnTo>
                  <a:lnTo>
                    <a:pt x="87" y="22"/>
                  </a:lnTo>
                  <a:lnTo>
                    <a:pt x="88" y="21"/>
                  </a:lnTo>
                  <a:lnTo>
                    <a:pt x="88" y="19"/>
                  </a:lnTo>
                  <a:lnTo>
                    <a:pt x="87" y="19"/>
                  </a:lnTo>
                  <a:lnTo>
                    <a:pt x="85" y="19"/>
                  </a:lnTo>
                  <a:lnTo>
                    <a:pt x="85" y="20"/>
                  </a:lnTo>
                  <a:lnTo>
                    <a:pt x="85" y="20"/>
                  </a:lnTo>
                  <a:lnTo>
                    <a:pt x="84" y="20"/>
                  </a:lnTo>
                  <a:lnTo>
                    <a:pt x="84" y="19"/>
                  </a:lnTo>
                  <a:lnTo>
                    <a:pt x="83" y="18"/>
                  </a:lnTo>
                  <a:lnTo>
                    <a:pt x="82" y="18"/>
                  </a:lnTo>
                  <a:lnTo>
                    <a:pt x="81" y="18"/>
                  </a:lnTo>
                  <a:lnTo>
                    <a:pt x="80" y="19"/>
                  </a:lnTo>
                  <a:lnTo>
                    <a:pt x="79" y="19"/>
                  </a:lnTo>
                  <a:lnTo>
                    <a:pt x="78" y="19"/>
                  </a:lnTo>
                  <a:lnTo>
                    <a:pt x="77" y="20"/>
                  </a:lnTo>
                  <a:lnTo>
                    <a:pt x="76" y="20"/>
                  </a:lnTo>
                  <a:lnTo>
                    <a:pt x="76" y="19"/>
                  </a:lnTo>
                  <a:lnTo>
                    <a:pt x="75" y="19"/>
                  </a:lnTo>
                  <a:lnTo>
                    <a:pt x="74" y="19"/>
                  </a:lnTo>
                  <a:lnTo>
                    <a:pt x="75" y="18"/>
                  </a:lnTo>
                  <a:lnTo>
                    <a:pt x="74" y="15"/>
                  </a:lnTo>
                  <a:lnTo>
                    <a:pt x="72" y="15"/>
                  </a:lnTo>
                  <a:lnTo>
                    <a:pt x="72" y="15"/>
                  </a:lnTo>
                  <a:lnTo>
                    <a:pt x="72" y="15"/>
                  </a:lnTo>
                  <a:lnTo>
                    <a:pt x="72" y="16"/>
                  </a:lnTo>
                  <a:lnTo>
                    <a:pt x="71" y="16"/>
                  </a:lnTo>
                  <a:lnTo>
                    <a:pt x="70" y="16"/>
                  </a:lnTo>
                  <a:lnTo>
                    <a:pt x="70" y="18"/>
                  </a:lnTo>
                  <a:lnTo>
                    <a:pt x="71" y="19"/>
                  </a:lnTo>
                  <a:lnTo>
                    <a:pt x="71" y="21"/>
                  </a:lnTo>
                  <a:lnTo>
                    <a:pt x="70" y="21"/>
                  </a:lnTo>
                  <a:lnTo>
                    <a:pt x="70" y="20"/>
                  </a:lnTo>
                  <a:lnTo>
                    <a:pt x="69" y="19"/>
                  </a:lnTo>
                  <a:lnTo>
                    <a:pt x="69" y="20"/>
                  </a:lnTo>
                  <a:lnTo>
                    <a:pt x="69" y="19"/>
                  </a:lnTo>
                  <a:lnTo>
                    <a:pt x="68" y="20"/>
                  </a:lnTo>
                  <a:lnTo>
                    <a:pt x="66" y="19"/>
                  </a:lnTo>
                  <a:lnTo>
                    <a:pt x="66" y="19"/>
                  </a:lnTo>
                  <a:lnTo>
                    <a:pt x="65" y="19"/>
                  </a:lnTo>
                  <a:lnTo>
                    <a:pt x="66" y="17"/>
                  </a:lnTo>
                  <a:lnTo>
                    <a:pt x="66" y="18"/>
                  </a:lnTo>
                  <a:lnTo>
                    <a:pt x="68" y="17"/>
                  </a:lnTo>
                  <a:lnTo>
                    <a:pt x="69" y="15"/>
                  </a:lnTo>
                  <a:lnTo>
                    <a:pt x="69" y="15"/>
                  </a:lnTo>
                  <a:lnTo>
                    <a:pt x="69" y="14"/>
                  </a:lnTo>
                  <a:lnTo>
                    <a:pt x="69" y="13"/>
                  </a:lnTo>
                  <a:lnTo>
                    <a:pt x="66" y="14"/>
                  </a:lnTo>
                  <a:lnTo>
                    <a:pt x="66" y="14"/>
                  </a:lnTo>
                  <a:lnTo>
                    <a:pt x="66" y="12"/>
                  </a:lnTo>
                  <a:lnTo>
                    <a:pt x="66" y="12"/>
                  </a:lnTo>
                  <a:lnTo>
                    <a:pt x="65" y="12"/>
                  </a:lnTo>
                  <a:lnTo>
                    <a:pt x="64" y="12"/>
                  </a:lnTo>
                  <a:lnTo>
                    <a:pt x="63" y="11"/>
                  </a:lnTo>
                  <a:lnTo>
                    <a:pt x="62" y="12"/>
                  </a:lnTo>
                  <a:lnTo>
                    <a:pt x="62" y="12"/>
                  </a:lnTo>
                  <a:lnTo>
                    <a:pt x="62" y="12"/>
                  </a:lnTo>
                  <a:lnTo>
                    <a:pt x="62" y="13"/>
                  </a:lnTo>
                  <a:lnTo>
                    <a:pt x="62" y="13"/>
                  </a:lnTo>
                  <a:lnTo>
                    <a:pt x="62" y="14"/>
                  </a:lnTo>
                  <a:lnTo>
                    <a:pt x="62" y="15"/>
                  </a:lnTo>
                  <a:lnTo>
                    <a:pt x="61" y="14"/>
                  </a:lnTo>
                  <a:lnTo>
                    <a:pt x="60" y="15"/>
                  </a:lnTo>
                  <a:lnTo>
                    <a:pt x="58" y="17"/>
                  </a:lnTo>
                  <a:lnTo>
                    <a:pt x="56" y="19"/>
                  </a:lnTo>
                  <a:lnTo>
                    <a:pt x="54" y="19"/>
                  </a:lnTo>
                  <a:lnTo>
                    <a:pt x="54" y="20"/>
                  </a:lnTo>
                  <a:lnTo>
                    <a:pt x="51" y="20"/>
                  </a:lnTo>
                  <a:lnTo>
                    <a:pt x="50" y="20"/>
                  </a:lnTo>
                  <a:lnTo>
                    <a:pt x="50" y="20"/>
                  </a:lnTo>
                  <a:lnTo>
                    <a:pt x="49" y="21"/>
                  </a:lnTo>
                  <a:lnTo>
                    <a:pt x="49" y="22"/>
                  </a:lnTo>
                  <a:lnTo>
                    <a:pt x="47" y="21"/>
                  </a:lnTo>
                  <a:lnTo>
                    <a:pt x="48" y="20"/>
                  </a:lnTo>
                  <a:lnTo>
                    <a:pt x="48" y="19"/>
                  </a:lnTo>
                  <a:lnTo>
                    <a:pt x="50" y="19"/>
                  </a:lnTo>
                  <a:lnTo>
                    <a:pt x="51" y="18"/>
                  </a:lnTo>
                  <a:lnTo>
                    <a:pt x="47" y="19"/>
                  </a:lnTo>
                  <a:lnTo>
                    <a:pt x="46" y="21"/>
                  </a:lnTo>
                  <a:lnTo>
                    <a:pt x="45" y="22"/>
                  </a:lnTo>
                  <a:lnTo>
                    <a:pt x="45" y="22"/>
                  </a:lnTo>
                  <a:lnTo>
                    <a:pt x="44" y="22"/>
                  </a:lnTo>
                  <a:lnTo>
                    <a:pt x="45" y="23"/>
                  </a:lnTo>
                  <a:lnTo>
                    <a:pt x="46" y="23"/>
                  </a:lnTo>
                  <a:lnTo>
                    <a:pt x="46" y="25"/>
                  </a:lnTo>
                  <a:lnTo>
                    <a:pt x="47" y="25"/>
                  </a:lnTo>
                  <a:lnTo>
                    <a:pt x="47" y="25"/>
                  </a:lnTo>
                  <a:lnTo>
                    <a:pt x="47" y="26"/>
                  </a:lnTo>
                  <a:lnTo>
                    <a:pt x="46" y="25"/>
                  </a:lnTo>
                  <a:lnTo>
                    <a:pt x="45" y="26"/>
                  </a:lnTo>
                  <a:lnTo>
                    <a:pt x="46" y="27"/>
                  </a:lnTo>
                  <a:lnTo>
                    <a:pt x="46" y="28"/>
                  </a:lnTo>
                  <a:lnTo>
                    <a:pt x="45" y="29"/>
                  </a:lnTo>
                  <a:lnTo>
                    <a:pt x="44" y="28"/>
                  </a:lnTo>
                  <a:lnTo>
                    <a:pt x="44" y="27"/>
                  </a:lnTo>
                  <a:lnTo>
                    <a:pt x="44" y="28"/>
                  </a:lnTo>
                  <a:lnTo>
                    <a:pt x="44" y="26"/>
                  </a:lnTo>
                  <a:lnTo>
                    <a:pt x="44" y="26"/>
                  </a:lnTo>
                  <a:lnTo>
                    <a:pt x="45" y="25"/>
                  </a:lnTo>
                  <a:lnTo>
                    <a:pt x="44" y="24"/>
                  </a:lnTo>
                  <a:lnTo>
                    <a:pt x="44" y="23"/>
                  </a:lnTo>
                  <a:lnTo>
                    <a:pt x="41" y="26"/>
                  </a:lnTo>
                  <a:lnTo>
                    <a:pt x="41" y="26"/>
                  </a:lnTo>
                  <a:lnTo>
                    <a:pt x="42" y="26"/>
                  </a:lnTo>
                  <a:lnTo>
                    <a:pt x="41" y="26"/>
                  </a:lnTo>
                  <a:lnTo>
                    <a:pt x="37" y="30"/>
                  </a:lnTo>
                  <a:lnTo>
                    <a:pt x="35" y="30"/>
                  </a:lnTo>
                  <a:lnTo>
                    <a:pt x="34" y="31"/>
                  </a:lnTo>
                  <a:lnTo>
                    <a:pt x="34" y="30"/>
                  </a:lnTo>
                  <a:lnTo>
                    <a:pt x="34" y="29"/>
                  </a:lnTo>
                  <a:lnTo>
                    <a:pt x="35" y="29"/>
                  </a:lnTo>
                  <a:lnTo>
                    <a:pt x="34" y="28"/>
                  </a:lnTo>
                  <a:lnTo>
                    <a:pt x="33" y="31"/>
                  </a:lnTo>
                  <a:lnTo>
                    <a:pt x="33" y="32"/>
                  </a:lnTo>
                  <a:lnTo>
                    <a:pt x="34" y="33"/>
                  </a:lnTo>
                  <a:lnTo>
                    <a:pt x="36" y="34"/>
                  </a:lnTo>
                  <a:lnTo>
                    <a:pt x="36" y="35"/>
                  </a:lnTo>
                  <a:lnTo>
                    <a:pt x="33" y="33"/>
                  </a:lnTo>
                  <a:lnTo>
                    <a:pt x="33" y="33"/>
                  </a:lnTo>
                  <a:lnTo>
                    <a:pt x="32" y="33"/>
                  </a:lnTo>
                  <a:lnTo>
                    <a:pt x="29" y="36"/>
                  </a:lnTo>
                  <a:lnTo>
                    <a:pt x="29" y="37"/>
                  </a:lnTo>
                  <a:lnTo>
                    <a:pt x="32" y="37"/>
                  </a:lnTo>
                  <a:lnTo>
                    <a:pt x="32" y="37"/>
                  </a:lnTo>
                  <a:lnTo>
                    <a:pt x="29" y="37"/>
                  </a:lnTo>
                  <a:lnTo>
                    <a:pt x="29" y="37"/>
                  </a:lnTo>
                  <a:lnTo>
                    <a:pt x="28" y="37"/>
                  </a:lnTo>
                  <a:lnTo>
                    <a:pt x="29" y="39"/>
                  </a:lnTo>
                  <a:lnTo>
                    <a:pt x="30" y="40"/>
                  </a:lnTo>
                  <a:lnTo>
                    <a:pt x="30" y="41"/>
                  </a:lnTo>
                  <a:lnTo>
                    <a:pt x="28" y="39"/>
                  </a:lnTo>
                  <a:lnTo>
                    <a:pt x="29" y="40"/>
                  </a:lnTo>
                  <a:lnTo>
                    <a:pt x="28" y="43"/>
                  </a:lnTo>
                  <a:lnTo>
                    <a:pt x="27" y="43"/>
                  </a:lnTo>
                  <a:lnTo>
                    <a:pt x="27" y="41"/>
                  </a:lnTo>
                  <a:lnTo>
                    <a:pt x="26" y="47"/>
                  </a:lnTo>
                  <a:lnTo>
                    <a:pt x="23" y="49"/>
                  </a:lnTo>
                  <a:lnTo>
                    <a:pt x="13" y="51"/>
                  </a:lnTo>
                  <a:lnTo>
                    <a:pt x="12" y="51"/>
                  </a:lnTo>
                  <a:lnTo>
                    <a:pt x="13" y="51"/>
                  </a:lnTo>
                  <a:lnTo>
                    <a:pt x="13" y="50"/>
                  </a:lnTo>
                  <a:lnTo>
                    <a:pt x="11" y="51"/>
                  </a:lnTo>
                  <a:lnTo>
                    <a:pt x="10" y="56"/>
                  </a:lnTo>
                  <a:lnTo>
                    <a:pt x="11" y="56"/>
                  </a:lnTo>
                  <a:lnTo>
                    <a:pt x="11" y="56"/>
                  </a:lnTo>
                  <a:lnTo>
                    <a:pt x="11" y="57"/>
                  </a:lnTo>
                  <a:lnTo>
                    <a:pt x="9" y="58"/>
                  </a:lnTo>
                  <a:lnTo>
                    <a:pt x="9" y="58"/>
                  </a:lnTo>
                  <a:lnTo>
                    <a:pt x="8" y="58"/>
                  </a:lnTo>
                  <a:lnTo>
                    <a:pt x="9" y="58"/>
                  </a:lnTo>
                  <a:lnTo>
                    <a:pt x="9" y="56"/>
                  </a:lnTo>
                  <a:lnTo>
                    <a:pt x="7" y="58"/>
                  </a:lnTo>
                  <a:lnTo>
                    <a:pt x="7" y="59"/>
                  </a:lnTo>
                  <a:lnTo>
                    <a:pt x="11" y="60"/>
                  </a:lnTo>
                  <a:lnTo>
                    <a:pt x="12" y="62"/>
                  </a:lnTo>
                  <a:lnTo>
                    <a:pt x="15" y="63"/>
                  </a:lnTo>
                  <a:lnTo>
                    <a:pt x="15" y="64"/>
                  </a:lnTo>
                  <a:lnTo>
                    <a:pt x="22" y="70"/>
                  </a:lnTo>
                  <a:lnTo>
                    <a:pt x="22" y="70"/>
                  </a:lnTo>
                  <a:lnTo>
                    <a:pt x="23" y="71"/>
                  </a:lnTo>
                  <a:lnTo>
                    <a:pt x="24" y="73"/>
                  </a:lnTo>
                  <a:lnTo>
                    <a:pt x="25" y="73"/>
                  </a:lnTo>
                  <a:lnTo>
                    <a:pt x="24" y="74"/>
                  </a:lnTo>
                  <a:lnTo>
                    <a:pt x="25" y="77"/>
                  </a:lnTo>
                  <a:lnTo>
                    <a:pt x="29" y="79"/>
                  </a:lnTo>
                  <a:lnTo>
                    <a:pt x="29" y="78"/>
                  </a:lnTo>
                  <a:lnTo>
                    <a:pt x="29" y="77"/>
                  </a:lnTo>
                  <a:lnTo>
                    <a:pt x="29" y="77"/>
                  </a:lnTo>
                  <a:lnTo>
                    <a:pt x="31" y="77"/>
                  </a:lnTo>
                  <a:lnTo>
                    <a:pt x="31" y="77"/>
                  </a:lnTo>
                  <a:lnTo>
                    <a:pt x="31" y="76"/>
                  </a:lnTo>
                  <a:lnTo>
                    <a:pt x="32" y="76"/>
                  </a:lnTo>
                  <a:lnTo>
                    <a:pt x="32" y="76"/>
                  </a:lnTo>
                  <a:lnTo>
                    <a:pt x="31" y="78"/>
                  </a:lnTo>
                  <a:lnTo>
                    <a:pt x="31" y="79"/>
                  </a:lnTo>
                  <a:lnTo>
                    <a:pt x="33" y="78"/>
                  </a:lnTo>
                  <a:lnTo>
                    <a:pt x="34" y="77"/>
                  </a:lnTo>
                  <a:lnTo>
                    <a:pt x="35" y="77"/>
                  </a:lnTo>
                  <a:lnTo>
                    <a:pt x="36" y="78"/>
                  </a:lnTo>
                  <a:lnTo>
                    <a:pt x="36" y="79"/>
                  </a:lnTo>
                  <a:lnTo>
                    <a:pt x="36" y="79"/>
                  </a:lnTo>
                  <a:lnTo>
                    <a:pt x="35" y="80"/>
                  </a:lnTo>
                  <a:lnTo>
                    <a:pt x="35" y="81"/>
                  </a:lnTo>
                  <a:lnTo>
                    <a:pt x="36" y="84"/>
                  </a:lnTo>
                  <a:lnTo>
                    <a:pt x="37" y="84"/>
                  </a:lnTo>
                  <a:lnTo>
                    <a:pt x="38" y="84"/>
                  </a:lnTo>
                  <a:lnTo>
                    <a:pt x="38" y="83"/>
                  </a:lnTo>
                  <a:lnTo>
                    <a:pt x="38" y="82"/>
                  </a:lnTo>
                  <a:lnTo>
                    <a:pt x="38" y="84"/>
                  </a:lnTo>
                  <a:lnTo>
                    <a:pt x="38" y="84"/>
                  </a:lnTo>
                  <a:lnTo>
                    <a:pt x="39" y="83"/>
                  </a:lnTo>
                  <a:lnTo>
                    <a:pt x="40" y="83"/>
                  </a:lnTo>
                  <a:lnTo>
                    <a:pt x="42" y="84"/>
                  </a:lnTo>
                  <a:lnTo>
                    <a:pt x="43" y="84"/>
                  </a:lnTo>
                  <a:lnTo>
                    <a:pt x="44" y="83"/>
                  </a:lnTo>
                  <a:lnTo>
                    <a:pt x="45" y="83"/>
                  </a:lnTo>
                  <a:lnTo>
                    <a:pt x="46" y="82"/>
                  </a:lnTo>
                  <a:lnTo>
                    <a:pt x="47" y="83"/>
                  </a:lnTo>
                  <a:lnTo>
                    <a:pt x="47" y="83"/>
                  </a:lnTo>
                  <a:lnTo>
                    <a:pt x="44" y="84"/>
                  </a:lnTo>
                  <a:lnTo>
                    <a:pt x="44" y="85"/>
                  </a:lnTo>
                  <a:lnTo>
                    <a:pt x="44" y="85"/>
                  </a:lnTo>
                  <a:lnTo>
                    <a:pt x="44" y="84"/>
                  </a:lnTo>
                  <a:lnTo>
                    <a:pt x="47" y="84"/>
                  </a:lnTo>
                  <a:lnTo>
                    <a:pt x="47" y="84"/>
                  </a:lnTo>
                  <a:lnTo>
                    <a:pt x="47" y="85"/>
                  </a:lnTo>
                  <a:lnTo>
                    <a:pt x="47" y="85"/>
                  </a:lnTo>
                  <a:lnTo>
                    <a:pt x="44" y="86"/>
                  </a:lnTo>
                  <a:lnTo>
                    <a:pt x="44" y="86"/>
                  </a:lnTo>
                  <a:lnTo>
                    <a:pt x="44" y="87"/>
                  </a:lnTo>
                  <a:lnTo>
                    <a:pt x="41" y="87"/>
                  </a:lnTo>
                  <a:lnTo>
                    <a:pt x="40" y="87"/>
                  </a:lnTo>
                  <a:lnTo>
                    <a:pt x="40" y="86"/>
                  </a:lnTo>
                  <a:lnTo>
                    <a:pt x="40" y="86"/>
                  </a:lnTo>
                  <a:lnTo>
                    <a:pt x="40" y="85"/>
                  </a:lnTo>
                  <a:lnTo>
                    <a:pt x="39" y="85"/>
                  </a:lnTo>
                  <a:lnTo>
                    <a:pt x="38" y="84"/>
                  </a:lnTo>
                  <a:lnTo>
                    <a:pt x="38" y="84"/>
                  </a:lnTo>
                  <a:lnTo>
                    <a:pt x="37" y="85"/>
                  </a:lnTo>
                  <a:lnTo>
                    <a:pt x="36" y="85"/>
                  </a:lnTo>
                  <a:lnTo>
                    <a:pt x="34" y="84"/>
                  </a:lnTo>
                  <a:lnTo>
                    <a:pt x="33" y="83"/>
                  </a:lnTo>
                  <a:lnTo>
                    <a:pt x="35" y="85"/>
                  </a:lnTo>
                  <a:lnTo>
                    <a:pt x="34" y="87"/>
                  </a:lnTo>
                  <a:lnTo>
                    <a:pt x="34" y="88"/>
                  </a:lnTo>
                  <a:lnTo>
                    <a:pt x="35" y="88"/>
                  </a:lnTo>
                  <a:lnTo>
                    <a:pt x="35" y="88"/>
                  </a:lnTo>
                  <a:lnTo>
                    <a:pt x="35" y="86"/>
                  </a:lnTo>
                  <a:lnTo>
                    <a:pt x="39" y="88"/>
                  </a:lnTo>
                  <a:lnTo>
                    <a:pt x="40" y="88"/>
                  </a:lnTo>
                  <a:lnTo>
                    <a:pt x="40" y="89"/>
                  </a:lnTo>
                  <a:lnTo>
                    <a:pt x="39" y="90"/>
                  </a:lnTo>
                  <a:lnTo>
                    <a:pt x="39" y="90"/>
                  </a:lnTo>
                  <a:lnTo>
                    <a:pt x="39" y="89"/>
                  </a:lnTo>
                  <a:lnTo>
                    <a:pt x="36" y="88"/>
                  </a:lnTo>
                  <a:lnTo>
                    <a:pt x="36" y="92"/>
                  </a:lnTo>
                  <a:lnTo>
                    <a:pt x="36" y="92"/>
                  </a:lnTo>
                  <a:lnTo>
                    <a:pt x="35" y="92"/>
                  </a:lnTo>
                  <a:lnTo>
                    <a:pt x="34" y="92"/>
                  </a:lnTo>
                  <a:lnTo>
                    <a:pt x="34" y="92"/>
                  </a:lnTo>
                  <a:lnTo>
                    <a:pt x="33" y="91"/>
                  </a:lnTo>
                  <a:lnTo>
                    <a:pt x="33" y="92"/>
                  </a:lnTo>
                  <a:lnTo>
                    <a:pt x="33" y="92"/>
                  </a:lnTo>
                  <a:lnTo>
                    <a:pt x="32" y="91"/>
                  </a:lnTo>
                  <a:lnTo>
                    <a:pt x="30" y="92"/>
                  </a:lnTo>
                  <a:lnTo>
                    <a:pt x="30" y="91"/>
                  </a:lnTo>
                  <a:lnTo>
                    <a:pt x="30" y="92"/>
                  </a:lnTo>
                  <a:lnTo>
                    <a:pt x="30" y="91"/>
                  </a:lnTo>
                  <a:lnTo>
                    <a:pt x="29" y="91"/>
                  </a:lnTo>
                  <a:lnTo>
                    <a:pt x="29" y="92"/>
                  </a:lnTo>
                  <a:lnTo>
                    <a:pt x="29" y="91"/>
                  </a:lnTo>
                  <a:lnTo>
                    <a:pt x="25" y="91"/>
                  </a:lnTo>
                  <a:lnTo>
                    <a:pt x="24" y="90"/>
                  </a:lnTo>
                  <a:lnTo>
                    <a:pt x="24" y="89"/>
                  </a:lnTo>
                  <a:lnTo>
                    <a:pt x="22" y="89"/>
                  </a:lnTo>
                  <a:lnTo>
                    <a:pt x="24" y="88"/>
                  </a:lnTo>
                  <a:lnTo>
                    <a:pt x="24" y="87"/>
                  </a:lnTo>
                  <a:lnTo>
                    <a:pt x="24" y="85"/>
                  </a:lnTo>
                  <a:lnTo>
                    <a:pt x="24" y="84"/>
                  </a:lnTo>
                  <a:lnTo>
                    <a:pt x="23" y="84"/>
                  </a:lnTo>
                  <a:lnTo>
                    <a:pt x="23" y="84"/>
                  </a:lnTo>
                  <a:lnTo>
                    <a:pt x="25" y="84"/>
                  </a:lnTo>
                  <a:lnTo>
                    <a:pt x="19" y="84"/>
                  </a:lnTo>
                  <a:lnTo>
                    <a:pt x="18" y="86"/>
                  </a:lnTo>
                  <a:lnTo>
                    <a:pt x="16" y="86"/>
                  </a:lnTo>
                  <a:lnTo>
                    <a:pt x="15" y="86"/>
                  </a:lnTo>
                  <a:lnTo>
                    <a:pt x="15" y="86"/>
                  </a:lnTo>
                  <a:lnTo>
                    <a:pt x="13" y="88"/>
                  </a:lnTo>
                  <a:lnTo>
                    <a:pt x="14" y="89"/>
                  </a:lnTo>
                  <a:lnTo>
                    <a:pt x="15" y="90"/>
                  </a:lnTo>
                  <a:lnTo>
                    <a:pt x="14" y="90"/>
                  </a:lnTo>
                  <a:lnTo>
                    <a:pt x="11" y="91"/>
                  </a:lnTo>
                  <a:lnTo>
                    <a:pt x="11" y="90"/>
                  </a:lnTo>
                  <a:lnTo>
                    <a:pt x="11" y="89"/>
                  </a:lnTo>
                  <a:lnTo>
                    <a:pt x="8" y="92"/>
                  </a:lnTo>
                  <a:lnTo>
                    <a:pt x="7" y="92"/>
                  </a:lnTo>
                  <a:lnTo>
                    <a:pt x="7" y="92"/>
                  </a:lnTo>
                  <a:lnTo>
                    <a:pt x="7" y="92"/>
                  </a:lnTo>
                  <a:lnTo>
                    <a:pt x="7" y="93"/>
                  </a:lnTo>
                  <a:lnTo>
                    <a:pt x="5" y="94"/>
                  </a:lnTo>
                  <a:lnTo>
                    <a:pt x="5" y="93"/>
                  </a:lnTo>
                  <a:lnTo>
                    <a:pt x="4" y="94"/>
                  </a:lnTo>
                  <a:lnTo>
                    <a:pt x="4" y="95"/>
                  </a:lnTo>
                  <a:lnTo>
                    <a:pt x="4" y="95"/>
                  </a:lnTo>
                  <a:lnTo>
                    <a:pt x="4" y="95"/>
                  </a:lnTo>
                  <a:lnTo>
                    <a:pt x="1" y="97"/>
                  </a:lnTo>
                  <a:lnTo>
                    <a:pt x="0" y="97"/>
                  </a:lnTo>
                  <a:lnTo>
                    <a:pt x="1" y="95"/>
                  </a:lnTo>
                  <a:lnTo>
                    <a:pt x="0" y="96"/>
                  </a:lnTo>
                  <a:lnTo>
                    <a:pt x="0" y="97"/>
                  </a:lnTo>
                  <a:lnTo>
                    <a:pt x="4" y="100"/>
                  </a:lnTo>
                  <a:lnTo>
                    <a:pt x="7" y="101"/>
                  </a:lnTo>
                  <a:lnTo>
                    <a:pt x="7" y="101"/>
                  </a:lnTo>
                  <a:lnTo>
                    <a:pt x="7" y="100"/>
                  </a:lnTo>
                  <a:lnTo>
                    <a:pt x="11" y="102"/>
                  </a:lnTo>
                  <a:lnTo>
                    <a:pt x="9" y="102"/>
                  </a:lnTo>
                  <a:lnTo>
                    <a:pt x="8" y="103"/>
                  </a:lnTo>
                  <a:lnTo>
                    <a:pt x="7" y="103"/>
                  </a:lnTo>
                  <a:lnTo>
                    <a:pt x="7" y="103"/>
                  </a:lnTo>
                  <a:lnTo>
                    <a:pt x="7" y="102"/>
                  </a:lnTo>
                  <a:lnTo>
                    <a:pt x="7" y="103"/>
                  </a:lnTo>
                  <a:lnTo>
                    <a:pt x="8" y="105"/>
                  </a:lnTo>
                  <a:lnTo>
                    <a:pt x="9" y="106"/>
                  </a:lnTo>
                  <a:lnTo>
                    <a:pt x="9" y="106"/>
                  </a:lnTo>
                  <a:lnTo>
                    <a:pt x="9" y="109"/>
                  </a:lnTo>
                  <a:lnTo>
                    <a:pt x="10" y="110"/>
                  </a:lnTo>
                  <a:lnTo>
                    <a:pt x="11" y="110"/>
                  </a:lnTo>
                  <a:lnTo>
                    <a:pt x="11" y="111"/>
                  </a:lnTo>
                  <a:lnTo>
                    <a:pt x="15" y="112"/>
                  </a:lnTo>
                  <a:lnTo>
                    <a:pt x="16" y="112"/>
                  </a:lnTo>
                  <a:lnTo>
                    <a:pt x="18" y="113"/>
                  </a:lnTo>
                  <a:lnTo>
                    <a:pt x="22" y="111"/>
                  </a:lnTo>
                  <a:lnTo>
                    <a:pt x="23" y="111"/>
                  </a:lnTo>
                  <a:lnTo>
                    <a:pt x="25" y="110"/>
                  </a:lnTo>
                  <a:lnTo>
                    <a:pt x="26" y="112"/>
                  </a:lnTo>
                  <a:lnTo>
                    <a:pt x="28" y="113"/>
                  </a:lnTo>
                  <a:lnTo>
                    <a:pt x="28" y="113"/>
                  </a:lnTo>
                  <a:lnTo>
                    <a:pt x="28" y="112"/>
                  </a:lnTo>
                  <a:lnTo>
                    <a:pt x="27" y="111"/>
                  </a:lnTo>
                  <a:lnTo>
                    <a:pt x="26" y="110"/>
                  </a:lnTo>
                  <a:lnTo>
                    <a:pt x="26" y="110"/>
                  </a:lnTo>
                  <a:lnTo>
                    <a:pt x="28" y="110"/>
                  </a:lnTo>
                  <a:lnTo>
                    <a:pt x="29" y="111"/>
                  </a:lnTo>
                  <a:lnTo>
                    <a:pt x="29" y="112"/>
                  </a:lnTo>
                  <a:lnTo>
                    <a:pt x="29" y="114"/>
                  </a:lnTo>
                  <a:lnTo>
                    <a:pt x="30" y="114"/>
                  </a:lnTo>
                  <a:lnTo>
                    <a:pt x="32" y="111"/>
                  </a:lnTo>
                  <a:lnTo>
                    <a:pt x="33" y="110"/>
                  </a:lnTo>
                  <a:lnTo>
                    <a:pt x="36" y="108"/>
                  </a:lnTo>
                  <a:lnTo>
                    <a:pt x="36" y="108"/>
                  </a:lnTo>
                  <a:lnTo>
                    <a:pt x="36" y="108"/>
                  </a:lnTo>
                  <a:lnTo>
                    <a:pt x="37" y="108"/>
                  </a:lnTo>
                  <a:lnTo>
                    <a:pt x="38" y="107"/>
                  </a:lnTo>
                  <a:lnTo>
                    <a:pt x="40" y="106"/>
                  </a:lnTo>
                  <a:lnTo>
                    <a:pt x="40" y="108"/>
                  </a:lnTo>
                  <a:lnTo>
                    <a:pt x="41" y="108"/>
                  </a:lnTo>
                  <a:lnTo>
                    <a:pt x="41" y="110"/>
                  </a:lnTo>
                  <a:lnTo>
                    <a:pt x="40" y="112"/>
                  </a:lnTo>
                  <a:lnTo>
                    <a:pt x="39" y="112"/>
                  </a:lnTo>
                  <a:lnTo>
                    <a:pt x="38" y="111"/>
                  </a:lnTo>
                  <a:lnTo>
                    <a:pt x="36" y="111"/>
                  </a:lnTo>
                  <a:lnTo>
                    <a:pt x="36" y="113"/>
                  </a:lnTo>
                  <a:lnTo>
                    <a:pt x="37" y="113"/>
                  </a:lnTo>
                  <a:lnTo>
                    <a:pt x="37" y="113"/>
                  </a:lnTo>
                  <a:lnTo>
                    <a:pt x="39" y="113"/>
                  </a:lnTo>
                  <a:lnTo>
                    <a:pt x="40" y="117"/>
                  </a:lnTo>
                  <a:lnTo>
                    <a:pt x="40" y="117"/>
                  </a:lnTo>
                  <a:lnTo>
                    <a:pt x="40" y="117"/>
                  </a:lnTo>
                  <a:lnTo>
                    <a:pt x="40" y="118"/>
                  </a:lnTo>
                  <a:lnTo>
                    <a:pt x="40" y="120"/>
                  </a:lnTo>
                  <a:lnTo>
                    <a:pt x="40" y="121"/>
                  </a:lnTo>
                  <a:lnTo>
                    <a:pt x="39" y="124"/>
                  </a:lnTo>
                  <a:lnTo>
                    <a:pt x="38" y="124"/>
                  </a:lnTo>
                  <a:lnTo>
                    <a:pt x="37" y="124"/>
                  </a:lnTo>
                  <a:lnTo>
                    <a:pt x="36" y="124"/>
                  </a:lnTo>
                  <a:lnTo>
                    <a:pt x="36" y="125"/>
                  </a:lnTo>
                  <a:lnTo>
                    <a:pt x="35" y="125"/>
                  </a:lnTo>
                  <a:lnTo>
                    <a:pt x="33" y="126"/>
                  </a:lnTo>
                  <a:lnTo>
                    <a:pt x="33" y="126"/>
                  </a:lnTo>
                  <a:lnTo>
                    <a:pt x="33" y="124"/>
                  </a:lnTo>
                  <a:lnTo>
                    <a:pt x="33" y="124"/>
                  </a:lnTo>
                  <a:lnTo>
                    <a:pt x="33" y="124"/>
                  </a:lnTo>
                  <a:lnTo>
                    <a:pt x="29" y="130"/>
                  </a:lnTo>
                  <a:lnTo>
                    <a:pt x="27" y="130"/>
                  </a:lnTo>
                  <a:lnTo>
                    <a:pt x="26" y="130"/>
                  </a:lnTo>
                  <a:lnTo>
                    <a:pt x="26" y="129"/>
                  </a:lnTo>
                  <a:lnTo>
                    <a:pt x="24" y="130"/>
                  </a:lnTo>
                  <a:lnTo>
                    <a:pt x="22" y="131"/>
                  </a:lnTo>
                  <a:lnTo>
                    <a:pt x="22" y="132"/>
                  </a:lnTo>
                  <a:lnTo>
                    <a:pt x="22" y="132"/>
                  </a:lnTo>
                  <a:lnTo>
                    <a:pt x="22" y="132"/>
                  </a:lnTo>
                  <a:lnTo>
                    <a:pt x="22" y="133"/>
                  </a:lnTo>
                  <a:lnTo>
                    <a:pt x="22" y="134"/>
                  </a:lnTo>
                  <a:lnTo>
                    <a:pt x="20" y="133"/>
                  </a:lnTo>
                  <a:lnTo>
                    <a:pt x="19" y="134"/>
                  </a:lnTo>
                  <a:lnTo>
                    <a:pt x="18" y="135"/>
                  </a:lnTo>
                  <a:lnTo>
                    <a:pt x="18" y="136"/>
                  </a:lnTo>
                  <a:lnTo>
                    <a:pt x="17" y="135"/>
                  </a:lnTo>
                  <a:lnTo>
                    <a:pt x="17" y="135"/>
                  </a:lnTo>
                  <a:lnTo>
                    <a:pt x="15" y="138"/>
                  </a:lnTo>
                  <a:lnTo>
                    <a:pt x="15" y="138"/>
                  </a:lnTo>
                  <a:lnTo>
                    <a:pt x="14" y="139"/>
                  </a:lnTo>
                  <a:lnTo>
                    <a:pt x="13" y="142"/>
                  </a:lnTo>
                  <a:lnTo>
                    <a:pt x="13" y="143"/>
                  </a:lnTo>
                  <a:lnTo>
                    <a:pt x="13" y="144"/>
                  </a:lnTo>
                  <a:lnTo>
                    <a:pt x="12" y="144"/>
                  </a:lnTo>
                  <a:lnTo>
                    <a:pt x="11" y="144"/>
                  </a:lnTo>
                  <a:lnTo>
                    <a:pt x="11" y="144"/>
                  </a:lnTo>
                  <a:lnTo>
                    <a:pt x="11" y="145"/>
                  </a:lnTo>
                  <a:lnTo>
                    <a:pt x="12" y="146"/>
                  </a:lnTo>
                  <a:lnTo>
                    <a:pt x="11" y="146"/>
                  </a:lnTo>
                  <a:lnTo>
                    <a:pt x="11" y="146"/>
                  </a:lnTo>
                  <a:lnTo>
                    <a:pt x="11" y="148"/>
                  </a:lnTo>
                  <a:lnTo>
                    <a:pt x="11" y="148"/>
                  </a:lnTo>
                  <a:lnTo>
                    <a:pt x="13" y="147"/>
                  </a:lnTo>
                  <a:lnTo>
                    <a:pt x="14" y="147"/>
                  </a:lnTo>
                  <a:lnTo>
                    <a:pt x="14" y="146"/>
                  </a:lnTo>
                  <a:lnTo>
                    <a:pt x="16" y="146"/>
                  </a:lnTo>
                  <a:lnTo>
                    <a:pt x="16" y="146"/>
                  </a:lnTo>
                  <a:lnTo>
                    <a:pt x="15" y="147"/>
                  </a:lnTo>
                  <a:lnTo>
                    <a:pt x="16" y="147"/>
                  </a:lnTo>
                  <a:lnTo>
                    <a:pt x="14" y="147"/>
                  </a:lnTo>
                  <a:lnTo>
                    <a:pt x="13" y="148"/>
                  </a:lnTo>
                  <a:lnTo>
                    <a:pt x="12" y="149"/>
                  </a:lnTo>
                  <a:lnTo>
                    <a:pt x="12" y="150"/>
                  </a:lnTo>
                  <a:lnTo>
                    <a:pt x="14" y="150"/>
                  </a:lnTo>
                  <a:lnTo>
                    <a:pt x="15" y="149"/>
                  </a:lnTo>
                  <a:lnTo>
                    <a:pt x="15" y="150"/>
                  </a:lnTo>
                  <a:lnTo>
                    <a:pt x="15" y="150"/>
                  </a:lnTo>
                  <a:lnTo>
                    <a:pt x="15" y="150"/>
                  </a:lnTo>
                  <a:lnTo>
                    <a:pt x="15" y="152"/>
                  </a:lnTo>
                  <a:lnTo>
                    <a:pt x="15" y="153"/>
                  </a:lnTo>
                  <a:lnTo>
                    <a:pt x="15" y="154"/>
                  </a:lnTo>
                  <a:lnTo>
                    <a:pt x="16" y="154"/>
                  </a:lnTo>
                  <a:lnTo>
                    <a:pt x="16" y="154"/>
                  </a:lnTo>
                  <a:lnTo>
                    <a:pt x="17" y="154"/>
                  </a:lnTo>
                  <a:lnTo>
                    <a:pt x="18" y="153"/>
                  </a:lnTo>
                  <a:lnTo>
                    <a:pt x="18" y="154"/>
                  </a:lnTo>
                  <a:lnTo>
                    <a:pt x="18" y="154"/>
                  </a:lnTo>
                  <a:lnTo>
                    <a:pt x="19" y="154"/>
                  </a:lnTo>
                  <a:lnTo>
                    <a:pt x="18" y="155"/>
                  </a:lnTo>
                  <a:lnTo>
                    <a:pt x="22" y="156"/>
                  </a:lnTo>
                  <a:lnTo>
                    <a:pt x="23" y="155"/>
                  </a:lnTo>
                  <a:lnTo>
                    <a:pt x="24" y="155"/>
                  </a:lnTo>
                  <a:lnTo>
                    <a:pt x="25" y="157"/>
                  </a:lnTo>
                  <a:lnTo>
                    <a:pt x="24" y="157"/>
                  </a:lnTo>
                  <a:lnTo>
                    <a:pt x="22" y="157"/>
                  </a:lnTo>
                  <a:lnTo>
                    <a:pt x="20" y="161"/>
                  </a:lnTo>
                  <a:lnTo>
                    <a:pt x="20" y="162"/>
                  </a:lnTo>
                  <a:lnTo>
                    <a:pt x="20" y="163"/>
                  </a:lnTo>
                  <a:lnTo>
                    <a:pt x="21" y="164"/>
                  </a:lnTo>
                  <a:lnTo>
                    <a:pt x="21" y="164"/>
                  </a:lnTo>
                  <a:lnTo>
                    <a:pt x="22" y="164"/>
                  </a:lnTo>
                  <a:lnTo>
                    <a:pt x="22" y="164"/>
                  </a:lnTo>
                  <a:lnTo>
                    <a:pt x="23" y="164"/>
                  </a:lnTo>
                  <a:lnTo>
                    <a:pt x="22" y="165"/>
                  </a:lnTo>
                  <a:lnTo>
                    <a:pt x="22" y="165"/>
                  </a:lnTo>
                  <a:lnTo>
                    <a:pt x="24" y="165"/>
                  </a:lnTo>
                  <a:lnTo>
                    <a:pt x="24" y="165"/>
                  </a:lnTo>
                  <a:lnTo>
                    <a:pt x="22" y="165"/>
                  </a:lnTo>
                  <a:lnTo>
                    <a:pt x="22" y="166"/>
                  </a:lnTo>
                  <a:lnTo>
                    <a:pt x="22" y="167"/>
                  </a:lnTo>
                  <a:lnTo>
                    <a:pt x="23" y="168"/>
                  </a:lnTo>
                  <a:lnTo>
                    <a:pt x="24" y="168"/>
                  </a:lnTo>
                  <a:lnTo>
                    <a:pt x="25" y="168"/>
                  </a:lnTo>
                  <a:lnTo>
                    <a:pt x="25" y="168"/>
                  </a:lnTo>
                  <a:lnTo>
                    <a:pt x="26" y="168"/>
                  </a:lnTo>
                  <a:lnTo>
                    <a:pt x="26" y="168"/>
                  </a:lnTo>
                  <a:lnTo>
                    <a:pt x="27" y="168"/>
                  </a:lnTo>
                  <a:lnTo>
                    <a:pt x="28" y="168"/>
                  </a:lnTo>
                  <a:lnTo>
                    <a:pt x="28" y="168"/>
                  </a:lnTo>
                  <a:lnTo>
                    <a:pt x="30" y="165"/>
                  </a:lnTo>
                  <a:lnTo>
                    <a:pt x="31" y="164"/>
                  </a:lnTo>
                  <a:lnTo>
                    <a:pt x="32" y="163"/>
                  </a:lnTo>
                  <a:lnTo>
                    <a:pt x="32" y="163"/>
                  </a:lnTo>
                  <a:lnTo>
                    <a:pt x="31" y="162"/>
                  </a:lnTo>
                  <a:lnTo>
                    <a:pt x="30" y="161"/>
                  </a:lnTo>
                  <a:lnTo>
                    <a:pt x="32" y="158"/>
                  </a:lnTo>
                  <a:lnTo>
                    <a:pt x="33" y="157"/>
                  </a:lnTo>
                  <a:lnTo>
                    <a:pt x="34" y="156"/>
                  </a:lnTo>
                  <a:lnTo>
                    <a:pt x="35" y="156"/>
                  </a:lnTo>
                  <a:lnTo>
                    <a:pt x="36" y="156"/>
                  </a:lnTo>
                  <a:lnTo>
                    <a:pt x="32" y="161"/>
                  </a:lnTo>
                  <a:lnTo>
                    <a:pt x="31" y="161"/>
                  </a:lnTo>
                  <a:lnTo>
                    <a:pt x="32" y="162"/>
                  </a:lnTo>
                  <a:lnTo>
                    <a:pt x="32" y="162"/>
                  </a:lnTo>
                  <a:lnTo>
                    <a:pt x="33" y="164"/>
                  </a:lnTo>
                  <a:lnTo>
                    <a:pt x="35" y="170"/>
                  </a:lnTo>
                  <a:lnTo>
                    <a:pt x="35" y="171"/>
                  </a:lnTo>
                  <a:lnTo>
                    <a:pt x="34" y="172"/>
                  </a:lnTo>
                  <a:lnTo>
                    <a:pt x="34" y="172"/>
                  </a:lnTo>
                  <a:lnTo>
                    <a:pt x="33" y="172"/>
                  </a:lnTo>
                  <a:lnTo>
                    <a:pt x="33" y="173"/>
                  </a:lnTo>
                  <a:lnTo>
                    <a:pt x="34" y="175"/>
                  </a:lnTo>
                  <a:lnTo>
                    <a:pt x="35" y="174"/>
                  </a:lnTo>
                  <a:lnTo>
                    <a:pt x="36" y="174"/>
                  </a:lnTo>
                  <a:lnTo>
                    <a:pt x="36" y="175"/>
                  </a:lnTo>
                  <a:lnTo>
                    <a:pt x="36" y="175"/>
                  </a:lnTo>
                  <a:lnTo>
                    <a:pt x="35" y="175"/>
                  </a:lnTo>
                  <a:lnTo>
                    <a:pt x="35" y="177"/>
                  </a:lnTo>
                  <a:lnTo>
                    <a:pt x="36" y="177"/>
                  </a:lnTo>
                  <a:lnTo>
                    <a:pt x="36" y="178"/>
                  </a:lnTo>
                  <a:lnTo>
                    <a:pt x="36" y="178"/>
                  </a:lnTo>
                  <a:lnTo>
                    <a:pt x="34" y="179"/>
                  </a:lnTo>
                  <a:lnTo>
                    <a:pt x="33" y="179"/>
                  </a:lnTo>
                  <a:lnTo>
                    <a:pt x="33" y="179"/>
                  </a:lnTo>
                  <a:lnTo>
                    <a:pt x="35" y="179"/>
                  </a:lnTo>
                  <a:lnTo>
                    <a:pt x="36" y="179"/>
                  </a:lnTo>
                  <a:lnTo>
                    <a:pt x="37" y="178"/>
                  </a:lnTo>
                  <a:lnTo>
                    <a:pt x="38" y="178"/>
                  </a:lnTo>
                  <a:lnTo>
                    <a:pt x="39" y="176"/>
                  </a:lnTo>
                  <a:lnTo>
                    <a:pt x="40" y="176"/>
                  </a:lnTo>
                  <a:lnTo>
                    <a:pt x="42" y="175"/>
                  </a:lnTo>
                  <a:lnTo>
                    <a:pt x="43" y="172"/>
                  </a:lnTo>
                  <a:lnTo>
                    <a:pt x="44" y="175"/>
                  </a:lnTo>
                  <a:lnTo>
                    <a:pt x="43" y="175"/>
                  </a:lnTo>
                  <a:lnTo>
                    <a:pt x="43" y="175"/>
                  </a:lnTo>
                  <a:lnTo>
                    <a:pt x="43" y="176"/>
                  </a:lnTo>
                  <a:lnTo>
                    <a:pt x="44" y="177"/>
                  </a:lnTo>
                  <a:lnTo>
                    <a:pt x="44" y="177"/>
                  </a:lnTo>
                  <a:lnTo>
                    <a:pt x="44" y="177"/>
                  </a:lnTo>
                  <a:lnTo>
                    <a:pt x="45" y="178"/>
                  </a:lnTo>
                  <a:lnTo>
                    <a:pt x="46" y="177"/>
                  </a:lnTo>
                  <a:lnTo>
                    <a:pt x="46" y="176"/>
                  </a:lnTo>
                  <a:lnTo>
                    <a:pt x="47" y="176"/>
                  </a:lnTo>
                  <a:lnTo>
                    <a:pt x="47" y="177"/>
                  </a:lnTo>
                  <a:lnTo>
                    <a:pt x="47" y="177"/>
                  </a:lnTo>
                  <a:lnTo>
                    <a:pt x="47" y="178"/>
                  </a:lnTo>
                  <a:lnTo>
                    <a:pt x="50" y="182"/>
                  </a:lnTo>
                  <a:lnTo>
                    <a:pt x="50" y="182"/>
                  </a:lnTo>
                  <a:lnTo>
                    <a:pt x="51" y="182"/>
                  </a:lnTo>
                  <a:lnTo>
                    <a:pt x="51" y="181"/>
                  </a:lnTo>
                  <a:lnTo>
                    <a:pt x="51" y="179"/>
                  </a:lnTo>
                  <a:lnTo>
                    <a:pt x="51" y="179"/>
                  </a:lnTo>
                  <a:lnTo>
                    <a:pt x="51" y="177"/>
                  </a:lnTo>
                  <a:lnTo>
                    <a:pt x="52" y="176"/>
                  </a:lnTo>
                  <a:lnTo>
                    <a:pt x="53" y="175"/>
                  </a:lnTo>
                  <a:lnTo>
                    <a:pt x="53" y="175"/>
                  </a:lnTo>
                  <a:lnTo>
                    <a:pt x="53" y="176"/>
                  </a:lnTo>
                  <a:lnTo>
                    <a:pt x="53" y="178"/>
                  </a:lnTo>
                  <a:lnTo>
                    <a:pt x="55" y="179"/>
                  </a:lnTo>
                  <a:lnTo>
                    <a:pt x="55" y="179"/>
                  </a:lnTo>
                  <a:lnTo>
                    <a:pt x="59" y="177"/>
                  </a:lnTo>
                  <a:lnTo>
                    <a:pt x="61" y="175"/>
                  </a:lnTo>
                  <a:lnTo>
                    <a:pt x="62" y="175"/>
                  </a:lnTo>
                  <a:lnTo>
                    <a:pt x="62" y="175"/>
                  </a:lnTo>
                  <a:lnTo>
                    <a:pt x="61" y="177"/>
                  </a:lnTo>
                  <a:lnTo>
                    <a:pt x="60" y="178"/>
                  </a:lnTo>
                  <a:lnTo>
                    <a:pt x="61" y="178"/>
                  </a:lnTo>
                  <a:lnTo>
                    <a:pt x="61" y="178"/>
                  </a:lnTo>
                  <a:lnTo>
                    <a:pt x="60" y="179"/>
                  </a:lnTo>
                  <a:lnTo>
                    <a:pt x="58" y="180"/>
                  </a:lnTo>
                  <a:lnTo>
                    <a:pt x="58" y="183"/>
                  </a:lnTo>
                  <a:lnTo>
                    <a:pt x="59" y="183"/>
                  </a:lnTo>
                  <a:lnTo>
                    <a:pt x="58" y="185"/>
                  </a:lnTo>
                  <a:lnTo>
                    <a:pt x="57" y="190"/>
                  </a:lnTo>
                  <a:lnTo>
                    <a:pt x="55" y="193"/>
                  </a:lnTo>
                  <a:lnTo>
                    <a:pt x="55" y="193"/>
                  </a:lnTo>
                  <a:lnTo>
                    <a:pt x="55" y="193"/>
                  </a:lnTo>
                  <a:lnTo>
                    <a:pt x="55" y="194"/>
                  </a:lnTo>
                  <a:lnTo>
                    <a:pt x="53" y="195"/>
                  </a:lnTo>
                  <a:lnTo>
                    <a:pt x="53" y="195"/>
                  </a:lnTo>
                  <a:lnTo>
                    <a:pt x="51" y="198"/>
                  </a:lnTo>
                  <a:lnTo>
                    <a:pt x="51" y="198"/>
                  </a:lnTo>
                  <a:lnTo>
                    <a:pt x="51" y="198"/>
                  </a:lnTo>
                  <a:lnTo>
                    <a:pt x="50" y="198"/>
                  </a:lnTo>
                  <a:lnTo>
                    <a:pt x="49" y="199"/>
                  </a:lnTo>
                  <a:lnTo>
                    <a:pt x="47" y="200"/>
                  </a:lnTo>
                  <a:lnTo>
                    <a:pt x="46" y="201"/>
                  </a:lnTo>
                  <a:lnTo>
                    <a:pt x="45" y="201"/>
                  </a:lnTo>
                  <a:lnTo>
                    <a:pt x="42" y="205"/>
                  </a:lnTo>
                  <a:lnTo>
                    <a:pt x="41" y="207"/>
                  </a:lnTo>
                  <a:lnTo>
                    <a:pt x="41" y="207"/>
                  </a:lnTo>
                  <a:lnTo>
                    <a:pt x="43" y="208"/>
                  </a:lnTo>
                  <a:lnTo>
                    <a:pt x="43" y="208"/>
                  </a:lnTo>
                  <a:lnTo>
                    <a:pt x="42" y="208"/>
                  </a:lnTo>
                  <a:lnTo>
                    <a:pt x="41" y="208"/>
                  </a:lnTo>
                  <a:lnTo>
                    <a:pt x="40" y="207"/>
                  </a:lnTo>
                  <a:lnTo>
                    <a:pt x="40" y="208"/>
                  </a:lnTo>
                  <a:lnTo>
                    <a:pt x="40" y="208"/>
                  </a:lnTo>
                  <a:lnTo>
                    <a:pt x="40" y="208"/>
                  </a:lnTo>
                  <a:lnTo>
                    <a:pt x="40" y="207"/>
                  </a:lnTo>
                  <a:lnTo>
                    <a:pt x="40" y="206"/>
                  </a:lnTo>
                  <a:lnTo>
                    <a:pt x="40" y="206"/>
                  </a:lnTo>
                  <a:lnTo>
                    <a:pt x="39" y="206"/>
                  </a:lnTo>
                  <a:lnTo>
                    <a:pt x="38" y="206"/>
                  </a:lnTo>
                  <a:lnTo>
                    <a:pt x="37" y="206"/>
                  </a:lnTo>
                  <a:lnTo>
                    <a:pt x="31" y="210"/>
                  </a:lnTo>
                  <a:lnTo>
                    <a:pt x="31" y="211"/>
                  </a:lnTo>
                  <a:lnTo>
                    <a:pt x="30" y="211"/>
                  </a:lnTo>
                  <a:lnTo>
                    <a:pt x="30" y="212"/>
                  </a:lnTo>
                  <a:lnTo>
                    <a:pt x="30" y="212"/>
                  </a:lnTo>
                  <a:lnTo>
                    <a:pt x="29" y="213"/>
                  </a:lnTo>
                  <a:lnTo>
                    <a:pt x="29" y="213"/>
                  </a:lnTo>
                  <a:lnTo>
                    <a:pt x="29" y="214"/>
                  </a:lnTo>
                  <a:lnTo>
                    <a:pt x="28" y="213"/>
                  </a:lnTo>
                  <a:lnTo>
                    <a:pt x="28" y="213"/>
                  </a:lnTo>
                  <a:lnTo>
                    <a:pt x="27" y="214"/>
                  </a:lnTo>
                  <a:lnTo>
                    <a:pt x="26" y="215"/>
                  </a:lnTo>
                  <a:lnTo>
                    <a:pt x="26" y="215"/>
                  </a:lnTo>
                  <a:lnTo>
                    <a:pt x="26" y="215"/>
                  </a:lnTo>
                  <a:lnTo>
                    <a:pt x="26" y="215"/>
                  </a:lnTo>
                  <a:lnTo>
                    <a:pt x="26" y="215"/>
                  </a:lnTo>
                  <a:lnTo>
                    <a:pt x="26" y="216"/>
                  </a:lnTo>
                  <a:lnTo>
                    <a:pt x="26" y="217"/>
                  </a:lnTo>
                  <a:lnTo>
                    <a:pt x="26" y="217"/>
                  </a:lnTo>
                  <a:lnTo>
                    <a:pt x="27" y="217"/>
                  </a:lnTo>
                  <a:lnTo>
                    <a:pt x="27" y="216"/>
                  </a:lnTo>
                  <a:lnTo>
                    <a:pt x="27" y="215"/>
                  </a:lnTo>
                  <a:lnTo>
                    <a:pt x="28" y="215"/>
                  </a:lnTo>
                  <a:lnTo>
                    <a:pt x="28" y="215"/>
                  </a:lnTo>
                  <a:lnTo>
                    <a:pt x="29" y="216"/>
                  </a:lnTo>
                  <a:lnTo>
                    <a:pt x="30" y="215"/>
                  </a:lnTo>
                  <a:lnTo>
                    <a:pt x="30" y="214"/>
                  </a:lnTo>
                  <a:lnTo>
                    <a:pt x="30" y="213"/>
                  </a:lnTo>
                  <a:lnTo>
                    <a:pt x="31" y="214"/>
                  </a:lnTo>
                  <a:lnTo>
                    <a:pt x="31" y="215"/>
                  </a:lnTo>
                  <a:lnTo>
                    <a:pt x="31" y="215"/>
                  </a:lnTo>
                  <a:lnTo>
                    <a:pt x="32" y="215"/>
                  </a:lnTo>
                  <a:lnTo>
                    <a:pt x="32" y="215"/>
                  </a:lnTo>
                  <a:lnTo>
                    <a:pt x="33" y="215"/>
                  </a:lnTo>
                  <a:lnTo>
                    <a:pt x="33" y="215"/>
                  </a:lnTo>
                  <a:lnTo>
                    <a:pt x="33" y="215"/>
                  </a:lnTo>
                  <a:lnTo>
                    <a:pt x="33" y="215"/>
                  </a:lnTo>
                  <a:lnTo>
                    <a:pt x="34" y="214"/>
                  </a:lnTo>
                  <a:lnTo>
                    <a:pt x="34" y="213"/>
                  </a:lnTo>
                  <a:lnTo>
                    <a:pt x="35" y="210"/>
                  </a:lnTo>
                  <a:lnTo>
                    <a:pt x="36" y="210"/>
                  </a:lnTo>
                  <a:lnTo>
                    <a:pt x="36" y="210"/>
                  </a:lnTo>
                  <a:lnTo>
                    <a:pt x="36" y="211"/>
                  </a:lnTo>
                  <a:lnTo>
                    <a:pt x="36" y="212"/>
                  </a:lnTo>
                  <a:lnTo>
                    <a:pt x="36" y="212"/>
                  </a:lnTo>
                  <a:lnTo>
                    <a:pt x="38" y="212"/>
                  </a:lnTo>
                  <a:lnTo>
                    <a:pt x="39" y="211"/>
                  </a:lnTo>
                  <a:lnTo>
                    <a:pt x="40" y="212"/>
                  </a:lnTo>
                  <a:lnTo>
                    <a:pt x="40" y="211"/>
                  </a:lnTo>
                  <a:lnTo>
                    <a:pt x="40" y="211"/>
                  </a:lnTo>
                  <a:lnTo>
                    <a:pt x="41" y="210"/>
                  </a:lnTo>
                  <a:lnTo>
                    <a:pt x="42" y="211"/>
                  </a:lnTo>
                  <a:lnTo>
                    <a:pt x="42" y="210"/>
                  </a:lnTo>
                  <a:lnTo>
                    <a:pt x="42" y="209"/>
                  </a:lnTo>
                  <a:lnTo>
                    <a:pt x="43" y="209"/>
                  </a:lnTo>
                  <a:lnTo>
                    <a:pt x="44" y="209"/>
                  </a:lnTo>
                  <a:lnTo>
                    <a:pt x="44" y="208"/>
                  </a:lnTo>
                  <a:lnTo>
                    <a:pt x="44" y="208"/>
                  </a:lnTo>
                  <a:lnTo>
                    <a:pt x="45" y="208"/>
                  </a:lnTo>
                  <a:lnTo>
                    <a:pt x="45" y="208"/>
                  </a:lnTo>
                  <a:lnTo>
                    <a:pt x="46" y="208"/>
                  </a:lnTo>
                  <a:lnTo>
                    <a:pt x="47" y="208"/>
                  </a:lnTo>
                  <a:lnTo>
                    <a:pt x="46" y="210"/>
                  </a:lnTo>
                  <a:lnTo>
                    <a:pt x="47" y="211"/>
                  </a:lnTo>
                  <a:lnTo>
                    <a:pt x="47" y="207"/>
                  </a:lnTo>
                  <a:lnTo>
                    <a:pt x="47" y="208"/>
                  </a:lnTo>
                  <a:lnTo>
                    <a:pt x="50" y="207"/>
                  </a:lnTo>
                  <a:lnTo>
                    <a:pt x="51" y="206"/>
                  </a:lnTo>
                  <a:lnTo>
                    <a:pt x="51" y="206"/>
                  </a:lnTo>
                  <a:lnTo>
                    <a:pt x="52" y="206"/>
                  </a:lnTo>
                  <a:lnTo>
                    <a:pt x="52" y="204"/>
                  </a:lnTo>
                  <a:lnTo>
                    <a:pt x="51" y="204"/>
                  </a:lnTo>
                  <a:lnTo>
                    <a:pt x="50" y="203"/>
                  </a:lnTo>
                  <a:lnTo>
                    <a:pt x="50" y="202"/>
                  </a:lnTo>
                  <a:lnTo>
                    <a:pt x="49" y="201"/>
                  </a:lnTo>
                  <a:lnTo>
                    <a:pt x="50" y="201"/>
                  </a:lnTo>
                  <a:lnTo>
                    <a:pt x="51" y="203"/>
                  </a:lnTo>
                  <a:lnTo>
                    <a:pt x="51" y="203"/>
                  </a:lnTo>
                  <a:lnTo>
                    <a:pt x="53" y="202"/>
                  </a:lnTo>
                  <a:lnTo>
                    <a:pt x="55" y="201"/>
                  </a:lnTo>
                  <a:lnTo>
                    <a:pt x="56" y="201"/>
                  </a:lnTo>
                  <a:lnTo>
                    <a:pt x="56" y="201"/>
                  </a:lnTo>
                  <a:lnTo>
                    <a:pt x="56" y="201"/>
                  </a:lnTo>
                  <a:lnTo>
                    <a:pt x="55" y="201"/>
                  </a:lnTo>
                  <a:lnTo>
                    <a:pt x="55" y="201"/>
                  </a:lnTo>
                  <a:lnTo>
                    <a:pt x="57" y="200"/>
                  </a:lnTo>
                  <a:lnTo>
                    <a:pt x="58" y="200"/>
                  </a:lnTo>
                  <a:lnTo>
                    <a:pt x="58" y="200"/>
                  </a:lnTo>
                  <a:lnTo>
                    <a:pt x="58" y="199"/>
                  </a:lnTo>
                  <a:lnTo>
                    <a:pt x="58" y="198"/>
                  </a:lnTo>
                  <a:lnTo>
                    <a:pt x="58" y="197"/>
                  </a:lnTo>
                  <a:lnTo>
                    <a:pt x="60" y="198"/>
                  </a:lnTo>
                  <a:lnTo>
                    <a:pt x="62" y="197"/>
                  </a:lnTo>
                  <a:lnTo>
                    <a:pt x="62" y="197"/>
                  </a:lnTo>
                  <a:lnTo>
                    <a:pt x="62" y="197"/>
                  </a:lnTo>
                  <a:lnTo>
                    <a:pt x="62" y="197"/>
                  </a:lnTo>
                  <a:lnTo>
                    <a:pt x="62" y="196"/>
                  </a:lnTo>
                  <a:lnTo>
                    <a:pt x="63" y="197"/>
                  </a:lnTo>
                  <a:lnTo>
                    <a:pt x="63" y="196"/>
                  </a:lnTo>
                  <a:lnTo>
                    <a:pt x="64" y="196"/>
                  </a:lnTo>
                  <a:lnTo>
                    <a:pt x="64" y="194"/>
                  </a:lnTo>
                  <a:lnTo>
                    <a:pt x="65" y="194"/>
                  </a:lnTo>
                  <a:lnTo>
                    <a:pt x="64" y="194"/>
                  </a:lnTo>
                  <a:lnTo>
                    <a:pt x="63" y="193"/>
                  </a:lnTo>
                  <a:lnTo>
                    <a:pt x="64" y="193"/>
                  </a:lnTo>
                  <a:lnTo>
                    <a:pt x="66" y="191"/>
                  </a:lnTo>
                  <a:lnTo>
                    <a:pt x="66" y="192"/>
                  </a:lnTo>
                  <a:lnTo>
                    <a:pt x="66" y="190"/>
                  </a:lnTo>
                  <a:lnTo>
                    <a:pt x="68" y="190"/>
                  </a:lnTo>
                  <a:lnTo>
                    <a:pt x="68" y="190"/>
                  </a:lnTo>
                  <a:lnTo>
                    <a:pt x="68" y="190"/>
                  </a:lnTo>
                  <a:lnTo>
                    <a:pt x="68" y="189"/>
                  </a:lnTo>
                  <a:lnTo>
                    <a:pt x="69" y="189"/>
                  </a:lnTo>
                  <a:lnTo>
                    <a:pt x="69" y="189"/>
                  </a:lnTo>
                  <a:lnTo>
                    <a:pt x="70" y="188"/>
                  </a:lnTo>
                  <a:lnTo>
                    <a:pt x="71" y="188"/>
                  </a:lnTo>
                  <a:lnTo>
                    <a:pt x="72" y="186"/>
                  </a:lnTo>
                  <a:lnTo>
                    <a:pt x="72" y="186"/>
                  </a:lnTo>
                  <a:lnTo>
                    <a:pt x="74" y="186"/>
                  </a:lnTo>
                  <a:lnTo>
                    <a:pt x="75" y="185"/>
                  </a:lnTo>
                  <a:lnTo>
                    <a:pt x="76" y="185"/>
                  </a:lnTo>
                  <a:lnTo>
                    <a:pt x="76" y="184"/>
                  </a:lnTo>
                  <a:lnTo>
                    <a:pt x="76" y="183"/>
                  </a:lnTo>
                  <a:lnTo>
                    <a:pt x="76" y="183"/>
                  </a:lnTo>
                  <a:lnTo>
                    <a:pt x="77" y="183"/>
                  </a:lnTo>
                  <a:lnTo>
                    <a:pt x="77" y="182"/>
                  </a:lnTo>
                  <a:lnTo>
                    <a:pt x="77" y="181"/>
                  </a:lnTo>
                  <a:lnTo>
                    <a:pt x="77" y="181"/>
                  </a:lnTo>
                  <a:lnTo>
                    <a:pt x="78" y="181"/>
                  </a:lnTo>
                  <a:lnTo>
                    <a:pt x="78" y="179"/>
                  </a:lnTo>
                  <a:lnTo>
                    <a:pt x="80" y="179"/>
                  </a:lnTo>
                  <a:lnTo>
                    <a:pt x="81" y="179"/>
                  </a:lnTo>
                  <a:lnTo>
                    <a:pt x="81" y="177"/>
                  </a:lnTo>
                  <a:lnTo>
                    <a:pt x="80" y="176"/>
                  </a:lnTo>
                  <a:lnTo>
                    <a:pt x="79" y="175"/>
                  </a:lnTo>
                  <a:lnTo>
                    <a:pt x="79" y="175"/>
                  </a:lnTo>
                  <a:lnTo>
                    <a:pt x="78" y="175"/>
                  </a:lnTo>
                  <a:lnTo>
                    <a:pt x="76" y="175"/>
                  </a:lnTo>
                  <a:lnTo>
                    <a:pt x="76" y="175"/>
                  </a:lnTo>
                  <a:lnTo>
                    <a:pt x="77" y="172"/>
                  </a:lnTo>
                  <a:lnTo>
                    <a:pt x="78" y="172"/>
                  </a:lnTo>
                  <a:lnTo>
                    <a:pt x="79" y="171"/>
                  </a:lnTo>
                  <a:lnTo>
                    <a:pt x="79" y="170"/>
                  </a:lnTo>
                  <a:lnTo>
                    <a:pt x="80" y="170"/>
                  </a:lnTo>
                  <a:lnTo>
                    <a:pt x="80" y="169"/>
                  </a:lnTo>
                  <a:lnTo>
                    <a:pt x="80" y="168"/>
                  </a:lnTo>
                  <a:lnTo>
                    <a:pt x="80" y="168"/>
                  </a:lnTo>
                  <a:lnTo>
                    <a:pt x="80" y="168"/>
                  </a:lnTo>
                  <a:lnTo>
                    <a:pt x="81" y="168"/>
                  </a:lnTo>
                  <a:lnTo>
                    <a:pt x="81" y="168"/>
                  </a:lnTo>
                  <a:lnTo>
                    <a:pt x="82" y="168"/>
                  </a:lnTo>
                  <a:lnTo>
                    <a:pt x="83" y="168"/>
                  </a:lnTo>
                  <a:lnTo>
                    <a:pt x="83" y="167"/>
                  </a:lnTo>
                  <a:lnTo>
                    <a:pt x="82" y="166"/>
                  </a:lnTo>
                  <a:lnTo>
                    <a:pt x="83" y="166"/>
                  </a:lnTo>
                  <a:lnTo>
                    <a:pt x="84" y="166"/>
                  </a:lnTo>
                  <a:lnTo>
                    <a:pt x="85" y="164"/>
                  </a:lnTo>
                  <a:lnTo>
                    <a:pt x="85" y="164"/>
                  </a:lnTo>
                  <a:lnTo>
                    <a:pt x="84" y="164"/>
                  </a:lnTo>
                  <a:lnTo>
                    <a:pt x="83" y="161"/>
                  </a:lnTo>
                  <a:lnTo>
                    <a:pt x="84" y="161"/>
                  </a:lnTo>
                  <a:lnTo>
                    <a:pt x="84" y="162"/>
                  </a:lnTo>
                  <a:lnTo>
                    <a:pt x="85" y="162"/>
                  </a:lnTo>
                  <a:lnTo>
                    <a:pt x="87" y="161"/>
                  </a:lnTo>
                  <a:lnTo>
                    <a:pt x="87" y="158"/>
                  </a:lnTo>
                  <a:lnTo>
                    <a:pt x="90" y="156"/>
                  </a:lnTo>
                  <a:lnTo>
                    <a:pt x="90" y="154"/>
                  </a:lnTo>
                  <a:lnTo>
                    <a:pt x="93" y="153"/>
                  </a:lnTo>
                  <a:lnTo>
                    <a:pt x="95" y="150"/>
                  </a:lnTo>
                  <a:lnTo>
                    <a:pt x="95" y="150"/>
                  </a:lnTo>
                  <a:lnTo>
                    <a:pt x="95" y="149"/>
                  </a:lnTo>
                  <a:lnTo>
                    <a:pt x="98" y="139"/>
                  </a:lnTo>
                  <a:lnTo>
                    <a:pt x="98" y="139"/>
                  </a:lnTo>
                  <a:lnTo>
                    <a:pt x="98" y="144"/>
                  </a:lnTo>
                  <a:lnTo>
                    <a:pt x="97" y="148"/>
                  </a:lnTo>
                  <a:lnTo>
                    <a:pt x="96" y="150"/>
                  </a:lnTo>
                  <a:lnTo>
                    <a:pt x="97" y="151"/>
                  </a:lnTo>
                  <a:lnTo>
                    <a:pt x="99" y="151"/>
                  </a:lnTo>
                  <a:lnTo>
                    <a:pt x="101" y="149"/>
                  </a:lnTo>
                  <a:lnTo>
                    <a:pt x="102" y="148"/>
                  </a:lnTo>
                  <a:lnTo>
                    <a:pt x="103" y="148"/>
                  </a:lnTo>
                  <a:lnTo>
                    <a:pt x="102" y="149"/>
                  </a:lnTo>
                  <a:lnTo>
                    <a:pt x="102" y="149"/>
                  </a:lnTo>
                  <a:lnTo>
                    <a:pt x="101" y="150"/>
                  </a:lnTo>
                  <a:lnTo>
                    <a:pt x="100" y="151"/>
                  </a:lnTo>
                  <a:lnTo>
                    <a:pt x="99" y="151"/>
                  </a:lnTo>
                  <a:lnTo>
                    <a:pt x="99" y="153"/>
                  </a:lnTo>
                  <a:lnTo>
                    <a:pt x="100" y="154"/>
                  </a:lnTo>
                  <a:lnTo>
                    <a:pt x="105" y="155"/>
                  </a:lnTo>
                  <a:lnTo>
                    <a:pt x="101" y="154"/>
                  </a:lnTo>
                  <a:lnTo>
                    <a:pt x="99" y="155"/>
                  </a:lnTo>
                  <a:lnTo>
                    <a:pt x="98" y="155"/>
                  </a:lnTo>
                  <a:lnTo>
                    <a:pt x="98" y="154"/>
                  </a:lnTo>
                  <a:lnTo>
                    <a:pt x="97" y="154"/>
                  </a:lnTo>
                  <a:lnTo>
                    <a:pt x="92" y="157"/>
                  </a:lnTo>
                  <a:lnTo>
                    <a:pt x="92" y="157"/>
                  </a:lnTo>
                  <a:lnTo>
                    <a:pt x="92" y="160"/>
                  </a:lnTo>
                  <a:lnTo>
                    <a:pt x="92" y="162"/>
                  </a:lnTo>
                  <a:lnTo>
                    <a:pt x="91" y="163"/>
                  </a:lnTo>
                  <a:lnTo>
                    <a:pt x="91" y="164"/>
                  </a:lnTo>
                  <a:lnTo>
                    <a:pt x="91" y="164"/>
                  </a:lnTo>
                  <a:lnTo>
                    <a:pt x="90" y="165"/>
                  </a:lnTo>
                  <a:lnTo>
                    <a:pt x="90" y="167"/>
                  </a:lnTo>
                  <a:lnTo>
                    <a:pt x="89" y="168"/>
                  </a:lnTo>
                  <a:lnTo>
                    <a:pt x="90" y="168"/>
                  </a:lnTo>
                  <a:lnTo>
                    <a:pt x="91" y="169"/>
                  </a:lnTo>
                  <a:lnTo>
                    <a:pt x="94" y="167"/>
                  </a:lnTo>
                  <a:lnTo>
                    <a:pt x="95" y="168"/>
                  </a:lnTo>
                  <a:lnTo>
                    <a:pt x="93" y="169"/>
                  </a:lnTo>
                  <a:lnTo>
                    <a:pt x="92" y="170"/>
                  </a:lnTo>
                  <a:lnTo>
                    <a:pt x="92" y="170"/>
                  </a:lnTo>
                  <a:lnTo>
                    <a:pt x="92" y="171"/>
                  </a:lnTo>
                  <a:lnTo>
                    <a:pt x="92" y="171"/>
                  </a:lnTo>
                  <a:lnTo>
                    <a:pt x="91" y="171"/>
                  </a:lnTo>
                  <a:lnTo>
                    <a:pt x="91" y="171"/>
                  </a:lnTo>
                  <a:lnTo>
                    <a:pt x="91" y="171"/>
                  </a:lnTo>
                  <a:lnTo>
                    <a:pt x="91" y="172"/>
                  </a:lnTo>
                  <a:lnTo>
                    <a:pt x="90" y="171"/>
                  </a:lnTo>
                  <a:lnTo>
                    <a:pt x="89" y="172"/>
                  </a:lnTo>
                  <a:lnTo>
                    <a:pt x="90" y="172"/>
                  </a:lnTo>
                  <a:lnTo>
                    <a:pt x="89" y="172"/>
                  </a:lnTo>
                  <a:lnTo>
                    <a:pt x="89" y="173"/>
                  </a:lnTo>
                  <a:lnTo>
                    <a:pt x="90" y="173"/>
                  </a:lnTo>
                  <a:lnTo>
                    <a:pt x="90" y="174"/>
                  </a:lnTo>
                  <a:lnTo>
                    <a:pt x="91" y="173"/>
                  </a:lnTo>
                  <a:lnTo>
                    <a:pt x="93" y="173"/>
                  </a:lnTo>
                  <a:lnTo>
                    <a:pt x="93" y="172"/>
                  </a:lnTo>
                  <a:lnTo>
                    <a:pt x="93" y="172"/>
                  </a:lnTo>
                  <a:lnTo>
                    <a:pt x="94" y="172"/>
                  </a:lnTo>
                  <a:lnTo>
                    <a:pt x="95" y="173"/>
                  </a:lnTo>
                  <a:lnTo>
                    <a:pt x="96" y="170"/>
                  </a:lnTo>
                  <a:lnTo>
                    <a:pt x="97" y="170"/>
                  </a:lnTo>
                  <a:lnTo>
                    <a:pt x="98" y="169"/>
                  </a:lnTo>
                  <a:lnTo>
                    <a:pt x="98" y="172"/>
                  </a:lnTo>
                  <a:lnTo>
                    <a:pt x="98" y="170"/>
                  </a:lnTo>
                  <a:lnTo>
                    <a:pt x="98" y="168"/>
                  </a:lnTo>
                  <a:lnTo>
                    <a:pt x="100" y="168"/>
                  </a:lnTo>
                  <a:lnTo>
                    <a:pt x="101" y="168"/>
                  </a:lnTo>
                  <a:lnTo>
                    <a:pt x="101" y="168"/>
                  </a:lnTo>
                  <a:lnTo>
                    <a:pt x="101" y="166"/>
                  </a:lnTo>
                  <a:lnTo>
                    <a:pt x="101" y="166"/>
                  </a:lnTo>
                  <a:lnTo>
                    <a:pt x="101" y="165"/>
                  </a:lnTo>
                  <a:lnTo>
                    <a:pt x="102" y="168"/>
                  </a:lnTo>
                  <a:lnTo>
                    <a:pt x="102" y="165"/>
                  </a:lnTo>
                  <a:lnTo>
                    <a:pt x="102" y="164"/>
                  </a:lnTo>
                  <a:lnTo>
                    <a:pt x="102" y="164"/>
                  </a:lnTo>
                  <a:lnTo>
                    <a:pt x="103" y="165"/>
                  </a:lnTo>
                  <a:lnTo>
                    <a:pt x="103" y="164"/>
                  </a:lnTo>
                  <a:lnTo>
                    <a:pt x="104" y="164"/>
                  </a:lnTo>
                  <a:lnTo>
                    <a:pt x="105" y="165"/>
                  </a:lnTo>
                  <a:lnTo>
                    <a:pt x="106" y="165"/>
                  </a:lnTo>
                  <a:lnTo>
                    <a:pt x="107" y="164"/>
                  </a:lnTo>
                  <a:lnTo>
                    <a:pt x="108" y="164"/>
                  </a:lnTo>
                  <a:lnTo>
                    <a:pt x="108" y="163"/>
                  </a:lnTo>
                  <a:lnTo>
                    <a:pt x="109" y="164"/>
                  </a:lnTo>
                  <a:lnTo>
                    <a:pt x="109" y="163"/>
                  </a:lnTo>
                  <a:lnTo>
                    <a:pt x="109" y="162"/>
                  </a:lnTo>
                  <a:lnTo>
                    <a:pt x="109" y="162"/>
                  </a:lnTo>
                  <a:lnTo>
                    <a:pt x="109" y="162"/>
                  </a:lnTo>
                  <a:lnTo>
                    <a:pt x="108" y="162"/>
                  </a:lnTo>
                  <a:lnTo>
                    <a:pt x="109" y="161"/>
                  </a:lnTo>
                  <a:lnTo>
                    <a:pt x="109" y="160"/>
                  </a:lnTo>
                  <a:lnTo>
                    <a:pt x="110" y="160"/>
                  </a:lnTo>
                  <a:lnTo>
                    <a:pt x="110" y="159"/>
                  </a:lnTo>
                  <a:lnTo>
                    <a:pt x="109" y="158"/>
                  </a:lnTo>
                  <a:lnTo>
                    <a:pt x="109" y="159"/>
                  </a:lnTo>
                  <a:lnTo>
                    <a:pt x="108" y="159"/>
                  </a:lnTo>
                  <a:lnTo>
                    <a:pt x="107" y="160"/>
                  </a:lnTo>
                  <a:lnTo>
                    <a:pt x="107" y="159"/>
                  </a:lnTo>
                  <a:lnTo>
                    <a:pt x="108" y="158"/>
                  </a:lnTo>
                  <a:lnTo>
                    <a:pt x="109" y="157"/>
                  </a:lnTo>
                  <a:lnTo>
                    <a:pt x="109" y="157"/>
                  </a:lnTo>
                  <a:lnTo>
                    <a:pt x="108" y="157"/>
                  </a:lnTo>
                  <a:lnTo>
                    <a:pt x="108" y="157"/>
                  </a:lnTo>
                  <a:lnTo>
                    <a:pt x="107" y="157"/>
                  </a:lnTo>
                  <a:lnTo>
                    <a:pt x="107" y="156"/>
                  </a:lnTo>
                  <a:lnTo>
                    <a:pt x="107" y="156"/>
                  </a:lnTo>
                  <a:lnTo>
                    <a:pt x="107" y="155"/>
                  </a:lnTo>
                  <a:lnTo>
                    <a:pt x="109" y="155"/>
                  </a:lnTo>
                  <a:lnTo>
                    <a:pt x="109" y="154"/>
                  </a:lnTo>
                  <a:lnTo>
                    <a:pt x="108" y="154"/>
                  </a:lnTo>
                  <a:lnTo>
                    <a:pt x="109" y="153"/>
                  </a:lnTo>
                  <a:lnTo>
                    <a:pt x="109" y="152"/>
                  </a:lnTo>
                  <a:lnTo>
                    <a:pt x="109" y="153"/>
                  </a:lnTo>
                  <a:lnTo>
                    <a:pt x="110" y="153"/>
                  </a:lnTo>
                  <a:lnTo>
                    <a:pt x="110" y="152"/>
                  </a:lnTo>
                  <a:lnTo>
                    <a:pt x="112" y="150"/>
                  </a:lnTo>
                  <a:lnTo>
                    <a:pt x="112" y="152"/>
                  </a:lnTo>
                  <a:lnTo>
                    <a:pt x="110" y="154"/>
                  </a:lnTo>
                  <a:lnTo>
                    <a:pt x="111" y="155"/>
                  </a:lnTo>
                  <a:lnTo>
                    <a:pt x="112" y="155"/>
                  </a:lnTo>
                  <a:lnTo>
                    <a:pt x="112" y="154"/>
                  </a:lnTo>
                  <a:lnTo>
                    <a:pt x="113" y="152"/>
                  </a:lnTo>
                  <a:lnTo>
                    <a:pt x="113" y="154"/>
                  </a:lnTo>
                  <a:lnTo>
                    <a:pt x="113" y="154"/>
                  </a:lnTo>
                  <a:lnTo>
                    <a:pt x="115" y="154"/>
                  </a:lnTo>
                  <a:lnTo>
                    <a:pt x="116" y="154"/>
                  </a:lnTo>
                  <a:lnTo>
                    <a:pt x="116" y="154"/>
                  </a:lnTo>
                  <a:lnTo>
                    <a:pt x="117" y="153"/>
                  </a:lnTo>
                  <a:lnTo>
                    <a:pt x="119" y="152"/>
                  </a:lnTo>
                  <a:lnTo>
                    <a:pt x="120" y="152"/>
                  </a:lnTo>
                  <a:lnTo>
                    <a:pt x="120" y="153"/>
                  </a:lnTo>
                  <a:lnTo>
                    <a:pt x="118" y="153"/>
                  </a:lnTo>
                  <a:lnTo>
                    <a:pt x="118" y="155"/>
                  </a:lnTo>
                  <a:lnTo>
                    <a:pt x="118" y="156"/>
                  </a:lnTo>
                  <a:lnTo>
                    <a:pt x="120" y="155"/>
                  </a:lnTo>
                  <a:lnTo>
                    <a:pt x="120" y="156"/>
                  </a:lnTo>
                  <a:lnTo>
                    <a:pt x="117" y="157"/>
                  </a:lnTo>
                  <a:lnTo>
                    <a:pt x="119" y="157"/>
                  </a:lnTo>
                  <a:lnTo>
                    <a:pt x="120" y="156"/>
                  </a:lnTo>
                  <a:lnTo>
                    <a:pt x="121" y="156"/>
                  </a:lnTo>
                  <a:lnTo>
                    <a:pt x="120" y="157"/>
                  </a:lnTo>
                  <a:lnTo>
                    <a:pt x="121" y="157"/>
                  </a:lnTo>
                  <a:lnTo>
                    <a:pt x="122" y="157"/>
                  </a:lnTo>
                  <a:lnTo>
                    <a:pt x="123" y="157"/>
                  </a:lnTo>
                  <a:lnTo>
                    <a:pt x="123" y="157"/>
                  </a:lnTo>
                  <a:lnTo>
                    <a:pt x="122" y="159"/>
                  </a:lnTo>
                  <a:lnTo>
                    <a:pt x="123" y="159"/>
                  </a:lnTo>
                  <a:lnTo>
                    <a:pt x="124" y="161"/>
                  </a:lnTo>
                  <a:lnTo>
                    <a:pt x="125" y="161"/>
                  </a:lnTo>
                  <a:lnTo>
                    <a:pt x="126" y="161"/>
                  </a:lnTo>
                  <a:lnTo>
                    <a:pt x="126" y="161"/>
                  </a:lnTo>
                  <a:lnTo>
                    <a:pt x="126" y="161"/>
                  </a:lnTo>
                  <a:lnTo>
                    <a:pt x="126" y="160"/>
                  </a:lnTo>
                  <a:lnTo>
                    <a:pt x="127" y="160"/>
                  </a:lnTo>
                  <a:lnTo>
                    <a:pt x="127" y="160"/>
                  </a:lnTo>
                  <a:lnTo>
                    <a:pt x="127" y="160"/>
                  </a:lnTo>
                  <a:lnTo>
                    <a:pt x="127" y="161"/>
                  </a:lnTo>
                  <a:lnTo>
                    <a:pt x="127" y="161"/>
                  </a:lnTo>
                  <a:lnTo>
                    <a:pt x="129" y="162"/>
                  </a:lnTo>
                  <a:lnTo>
                    <a:pt x="129" y="163"/>
                  </a:lnTo>
                  <a:lnTo>
                    <a:pt x="130" y="163"/>
                  </a:lnTo>
                  <a:lnTo>
                    <a:pt x="130" y="162"/>
                  </a:lnTo>
                  <a:lnTo>
                    <a:pt x="131" y="163"/>
                  </a:lnTo>
                  <a:lnTo>
                    <a:pt x="131" y="163"/>
                  </a:lnTo>
                  <a:lnTo>
                    <a:pt x="131" y="163"/>
                  </a:lnTo>
                  <a:lnTo>
                    <a:pt x="132" y="164"/>
                  </a:lnTo>
                  <a:lnTo>
                    <a:pt x="132" y="164"/>
                  </a:lnTo>
                  <a:lnTo>
                    <a:pt x="132" y="164"/>
                  </a:lnTo>
                  <a:lnTo>
                    <a:pt x="133" y="165"/>
                  </a:lnTo>
                  <a:lnTo>
                    <a:pt x="134" y="164"/>
                  </a:lnTo>
                  <a:lnTo>
                    <a:pt x="138" y="164"/>
                  </a:lnTo>
                  <a:lnTo>
                    <a:pt x="138" y="164"/>
                  </a:lnTo>
                  <a:lnTo>
                    <a:pt x="139" y="164"/>
                  </a:lnTo>
                  <a:lnTo>
                    <a:pt x="139" y="164"/>
                  </a:lnTo>
                  <a:lnTo>
                    <a:pt x="141" y="164"/>
                  </a:lnTo>
                  <a:lnTo>
                    <a:pt x="142" y="164"/>
                  </a:lnTo>
                  <a:lnTo>
                    <a:pt x="145" y="165"/>
                  </a:lnTo>
                  <a:lnTo>
                    <a:pt x="147" y="164"/>
                  </a:lnTo>
                  <a:lnTo>
                    <a:pt x="147" y="165"/>
                  </a:lnTo>
                  <a:lnTo>
                    <a:pt x="147" y="165"/>
                  </a:lnTo>
                  <a:lnTo>
                    <a:pt x="147" y="165"/>
                  </a:lnTo>
                  <a:lnTo>
                    <a:pt x="146" y="166"/>
                  </a:lnTo>
                  <a:lnTo>
                    <a:pt x="149" y="167"/>
                  </a:lnTo>
                  <a:lnTo>
                    <a:pt x="153" y="168"/>
                  </a:lnTo>
                  <a:lnTo>
                    <a:pt x="155" y="167"/>
                  </a:lnTo>
                  <a:lnTo>
                    <a:pt x="156" y="165"/>
                  </a:lnTo>
                  <a:lnTo>
                    <a:pt x="156" y="164"/>
                  </a:lnTo>
                  <a:lnTo>
                    <a:pt x="157" y="164"/>
                  </a:lnTo>
                  <a:lnTo>
                    <a:pt x="159" y="166"/>
                  </a:lnTo>
                  <a:lnTo>
                    <a:pt x="160" y="166"/>
                  </a:lnTo>
                  <a:lnTo>
                    <a:pt x="160" y="167"/>
                  </a:lnTo>
                  <a:lnTo>
                    <a:pt x="159" y="167"/>
                  </a:lnTo>
                  <a:lnTo>
                    <a:pt x="159" y="169"/>
                  </a:lnTo>
                  <a:lnTo>
                    <a:pt x="159" y="170"/>
                  </a:lnTo>
                  <a:lnTo>
                    <a:pt x="158" y="169"/>
                  </a:lnTo>
                  <a:lnTo>
                    <a:pt x="158" y="167"/>
                  </a:lnTo>
                  <a:lnTo>
                    <a:pt x="158" y="167"/>
                  </a:lnTo>
                  <a:lnTo>
                    <a:pt x="158" y="166"/>
                  </a:lnTo>
                  <a:lnTo>
                    <a:pt x="158" y="165"/>
                  </a:lnTo>
                  <a:lnTo>
                    <a:pt x="157" y="165"/>
                  </a:lnTo>
                  <a:lnTo>
                    <a:pt x="157" y="165"/>
                  </a:lnTo>
                  <a:lnTo>
                    <a:pt x="157" y="166"/>
                  </a:lnTo>
                  <a:lnTo>
                    <a:pt x="157" y="168"/>
                  </a:lnTo>
                  <a:lnTo>
                    <a:pt x="157" y="168"/>
                  </a:lnTo>
                  <a:lnTo>
                    <a:pt x="157" y="168"/>
                  </a:lnTo>
                  <a:lnTo>
                    <a:pt x="156" y="169"/>
                  </a:lnTo>
                  <a:lnTo>
                    <a:pt x="156" y="169"/>
                  </a:lnTo>
                  <a:lnTo>
                    <a:pt x="156" y="170"/>
                  </a:lnTo>
                  <a:lnTo>
                    <a:pt x="156" y="171"/>
                  </a:lnTo>
                  <a:lnTo>
                    <a:pt x="157" y="171"/>
                  </a:lnTo>
                  <a:lnTo>
                    <a:pt x="157" y="172"/>
                  </a:lnTo>
                  <a:lnTo>
                    <a:pt x="158" y="172"/>
                  </a:lnTo>
                  <a:lnTo>
                    <a:pt x="159" y="172"/>
                  </a:lnTo>
                  <a:lnTo>
                    <a:pt x="159" y="172"/>
                  </a:lnTo>
                  <a:lnTo>
                    <a:pt x="159" y="172"/>
                  </a:lnTo>
                  <a:lnTo>
                    <a:pt x="160" y="173"/>
                  </a:lnTo>
                  <a:lnTo>
                    <a:pt x="162" y="174"/>
                  </a:lnTo>
                  <a:lnTo>
                    <a:pt x="162" y="174"/>
                  </a:lnTo>
                  <a:lnTo>
                    <a:pt x="163" y="173"/>
                  </a:lnTo>
                  <a:lnTo>
                    <a:pt x="164" y="174"/>
                  </a:lnTo>
                  <a:lnTo>
                    <a:pt x="164" y="173"/>
                  </a:lnTo>
                  <a:lnTo>
                    <a:pt x="164" y="172"/>
                  </a:lnTo>
                  <a:lnTo>
                    <a:pt x="164" y="172"/>
                  </a:lnTo>
                  <a:lnTo>
                    <a:pt x="164" y="172"/>
                  </a:lnTo>
                  <a:lnTo>
                    <a:pt x="164" y="172"/>
                  </a:lnTo>
                  <a:lnTo>
                    <a:pt x="164" y="171"/>
                  </a:lnTo>
                  <a:lnTo>
                    <a:pt x="165" y="170"/>
                  </a:lnTo>
                  <a:lnTo>
                    <a:pt x="166" y="171"/>
                  </a:lnTo>
                  <a:lnTo>
                    <a:pt x="167" y="170"/>
                  </a:lnTo>
                  <a:lnTo>
                    <a:pt x="165" y="169"/>
                  </a:lnTo>
                  <a:lnTo>
                    <a:pt x="167" y="170"/>
                  </a:lnTo>
                  <a:lnTo>
                    <a:pt x="167" y="170"/>
                  </a:lnTo>
                  <a:lnTo>
                    <a:pt x="165" y="172"/>
                  </a:lnTo>
                  <a:lnTo>
                    <a:pt x="165" y="172"/>
                  </a:lnTo>
                  <a:lnTo>
                    <a:pt x="164" y="175"/>
                  </a:lnTo>
                  <a:lnTo>
                    <a:pt x="164" y="175"/>
                  </a:lnTo>
                  <a:lnTo>
                    <a:pt x="167" y="179"/>
                  </a:lnTo>
                  <a:lnTo>
                    <a:pt x="167" y="179"/>
                  </a:lnTo>
                  <a:lnTo>
                    <a:pt x="168" y="179"/>
                  </a:lnTo>
                  <a:lnTo>
                    <a:pt x="167" y="180"/>
                  </a:lnTo>
                  <a:lnTo>
                    <a:pt x="169" y="181"/>
                  </a:lnTo>
                  <a:lnTo>
                    <a:pt x="170" y="182"/>
                  </a:lnTo>
                  <a:lnTo>
                    <a:pt x="171" y="182"/>
                  </a:lnTo>
                  <a:lnTo>
                    <a:pt x="173" y="183"/>
                  </a:lnTo>
                  <a:lnTo>
                    <a:pt x="174" y="183"/>
                  </a:lnTo>
                  <a:lnTo>
                    <a:pt x="174" y="183"/>
                  </a:lnTo>
                  <a:lnTo>
                    <a:pt x="174" y="183"/>
                  </a:lnTo>
                  <a:lnTo>
                    <a:pt x="175" y="183"/>
                  </a:lnTo>
                  <a:lnTo>
                    <a:pt x="176" y="183"/>
                  </a:lnTo>
                  <a:lnTo>
                    <a:pt x="176" y="181"/>
                  </a:lnTo>
                  <a:lnTo>
                    <a:pt x="175" y="179"/>
                  </a:lnTo>
                  <a:lnTo>
                    <a:pt x="174" y="179"/>
                  </a:lnTo>
                  <a:lnTo>
                    <a:pt x="174" y="179"/>
                  </a:lnTo>
                  <a:lnTo>
                    <a:pt x="174" y="179"/>
                  </a:lnTo>
                  <a:lnTo>
                    <a:pt x="174" y="179"/>
                  </a:lnTo>
                  <a:lnTo>
                    <a:pt x="173" y="178"/>
                  </a:lnTo>
                  <a:lnTo>
                    <a:pt x="173" y="178"/>
                  </a:lnTo>
                  <a:lnTo>
                    <a:pt x="173" y="178"/>
                  </a:lnTo>
                  <a:lnTo>
                    <a:pt x="172" y="177"/>
                  </a:lnTo>
                  <a:lnTo>
                    <a:pt x="171" y="177"/>
                  </a:lnTo>
                  <a:lnTo>
                    <a:pt x="171" y="176"/>
                  </a:lnTo>
                  <a:lnTo>
                    <a:pt x="171" y="176"/>
                  </a:lnTo>
                  <a:lnTo>
                    <a:pt x="172" y="176"/>
                  </a:lnTo>
                  <a:lnTo>
                    <a:pt x="171" y="175"/>
                  </a:lnTo>
                  <a:lnTo>
                    <a:pt x="173" y="176"/>
                  </a:lnTo>
                  <a:lnTo>
                    <a:pt x="173" y="176"/>
                  </a:lnTo>
                  <a:lnTo>
                    <a:pt x="173" y="175"/>
                  </a:lnTo>
                  <a:lnTo>
                    <a:pt x="174" y="176"/>
                  </a:lnTo>
                  <a:lnTo>
                    <a:pt x="174" y="177"/>
                  </a:lnTo>
                  <a:lnTo>
                    <a:pt x="175" y="178"/>
                  </a:lnTo>
                  <a:lnTo>
                    <a:pt x="175" y="178"/>
                  </a:lnTo>
                  <a:lnTo>
                    <a:pt x="176" y="176"/>
                  </a:lnTo>
                  <a:lnTo>
                    <a:pt x="176" y="176"/>
                  </a:lnTo>
                  <a:lnTo>
                    <a:pt x="177" y="177"/>
                  </a:lnTo>
                  <a:lnTo>
                    <a:pt x="176" y="177"/>
                  </a:lnTo>
                  <a:lnTo>
                    <a:pt x="177" y="179"/>
                  </a:lnTo>
                  <a:lnTo>
                    <a:pt x="177" y="179"/>
                  </a:lnTo>
                  <a:lnTo>
                    <a:pt x="178" y="180"/>
                  </a:lnTo>
                  <a:lnTo>
                    <a:pt x="178" y="180"/>
                  </a:lnTo>
                  <a:lnTo>
                    <a:pt x="178" y="182"/>
                  </a:lnTo>
                  <a:lnTo>
                    <a:pt x="179" y="182"/>
                  </a:lnTo>
                  <a:lnTo>
                    <a:pt x="179" y="181"/>
                  </a:lnTo>
                  <a:lnTo>
                    <a:pt x="180" y="182"/>
                  </a:lnTo>
                  <a:lnTo>
                    <a:pt x="180" y="184"/>
                  </a:lnTo>
                  <a:lnTo>
                    <a:pt x="181" y="184"/>
                  </a:lnTo>
                  <a:lnTo>
                    <a:pt x="182" y="183"/>
                  </a:lnTo>
                  <a:lnTo>
                    <a:pt x="180" y="176"/>
                  </a:lnTo>
                  <a:lnTo>
                    <a:pt x="180" y="175"/>
                  </a:lnTo>
                  <a:lnTo>
                    <a:pt x="179" y="174"/>
                  </a:lnTo>
                  <a:lnTo>
                    <a:pt x="180" y="174"/>
                  </a:lnTo>
                  <a:lnTo>
                    <a:pt x="180" y="174"/>
                  </a:lnTo>
                  <a:lnTo>
                    <a:pt x="179" y="172"/>
                  </a:lnTo>
                  <a:lnTo>
                    <a:pt x="180" y="172"/>
                  </a:lnTo>
                  <a:lnTo>
                    <a:pt x="182" y="178"/>
                  </a:lnTo>
                  <a:lnTo>
                    <a:pt x="182" y="178"/>
                  </a:lnTo>
                  <a:lnTo>
                    <a:pt x="182" y="179"/>
                  </a:lnTo>
                  <a:lnTo>
                    <a:pt x="182" y="179"/>
                  </a:lnTo>
                  <a:lnTo>
                    <a:pt x="183" y="182"/>
                  </a:lnTo>
                  <a:lnTo>
                    <a:pt x="185" y="183"/>
                  </a:lnTo>
                  <a:lnTo>
                    <a:pt x="186" y="184"/>
                  </a:lnTo>
                  <a:lnTo>
                    <a:pt x="187" y="183"/>
                  </a:lnTo>
                  <a:lnTo>
                    <a:pt x="187" y="183"/>
                  </a:lnTo>
                  <a:lnTo>
                    <a:pt x="187" y="184"/>
                  </a:lnTo>
                  <a:lnTo>
                    <a:pt x="187" y="185"/>
                  </a:lnTo>
                  <a:lnTo>
                    <a:pt x="188" y="186"/>
                  </a:lnTo>
                  <a:lnTo>
                    <a:pt x="189" y="186"/>
                  </a:lnTo>
                  <a:lnTo>
                    <a:pt x="189" y="186"/>
                  </a:lnTo>
                  <a:lnTo>
                    <a:pt x="189" y="185"/>
                  </a:lnTo>
                  <a:lnTo>
                    <a:pt x="189" y="184"/>
                  </a:lnTo>
                  <a:lnTo>
                    <a:pt x="190" y="184"/>
                  </a:lnTo>
                  <a:lnTo>
                    <a:pt x="189" y="186"/>
                  </a:lnTo>
                  <a:lnTo>
                    <a:pt x="189" y="186"/>
                  </a:lnTo>
                  <a:lnTo>
                    <a:pt x="190" y="185"/>
                  </a:lnTo>
                  <a:lnTo>
                    <a:pt x="191" y="186"/>
                  </a:lnTo>
                  <a:lnTo>
                    <a:pt x="189" y="186"/>
                  </a:lnTo>
                  <a:lnTo>
                    <a:pt x="189" y="186"/>
                  </a:lnTo>
                  <a:lnTo>
                    <a:pt x="189" y="187"/>
                  </a:lnTo>
                  <a:lnTo>
                    <a:pt x="189" y="188"/>
                  </a:lnTo>
                  <a:lnTo>
                    <a:pt x="190" y="188"/>
                  </a:lnTo>
                  <a:lnTo>
                    <a:pt x="190" y="187"/>
                  </a:lnTo>
                  <a:lnTo>
                    <a:pt x="192" y="187"/>
                  </a:lnTo>
                  <a:lnTo>
                    <a:pt x="193" y="187"/>
                  </a:lnTo>
                  <a:lnTo>
                    <a:pt x="192" y="187"/>
                  </a:lnTo>
                  <a:lnTo>
                    <a:pt x="191" y="187"/>
                  </a:lnTo>
                  <a:lnTo>
                    <a:pt x="190" y="188"/>
                  </a:lnTo>
                  <a:lnTo>
                    <a:pt x="191" y="188"/>
                  </a:lnTo>
                  <a:lnTo>
                    <a:pt x="192" y="190"/>
                  </a:lnTo>
                  <a:lnTo>
                    <a:pt x="192" y="190"/>
                  </a:lnTo>
                  <a:lnTo>
                    <a:pt x="192" y="190"/>
                  </a:lnTo>
                  <a:lnTo>
                    <a:pt x="193" y="190"/>
                  </a:lnTo>
                  <a:lnTo>
                    <a:pt x="193" y="190"/>
                  </a:lnTo>
                  <a:lnTo>
                    <a:pt x="193" y="191"/>
                  </a:lnTo>
                  <a:lnTo>
                    <a:pt x="193" y="191"/>
                  </a:lnTo>
                  <a:lnTo>
                    <a:pt x="193" y="191"/>
                  </a:lnTo>
                  <a:lnTo>
                    <a:pt x="193" y="190"/>
                  </a:lnTo>
                  <a:lnTo>
                    <a:pt x="190" y="190"/>
                  </a:lnTo>
                  <a:lnTo>
                    <a:pt x="190" y="190"/>
                  </a:lnTo>
                  <a:lnTo>
                    <a:pt x="190" y="190"/>
                  </a:lnTo>
                  <a:lnTo>
                    <a:pt x="191" y="190"/>
                  </a:lnTo>
                  <a:lnTo>
                    <a:pt x="191" y="190"/>
                  </a:lnTo>
                  <a:lnTo>
                    <a:pt x="191" y="191"/>
                  </a:lnTo>
                  <a:lnTo>
                    <a:pt x="191" y="192"/>
                  </a:lnTo>
                  <a:lnTo>
                    <a:pt x="191" y="192"/>
                  </a:lnTo>
                  <a:lnTo>
                    <a:pt x="191" y="192"/>
                  </a:lnTo>
                  <a:lnTo>
                    <a:pt x="191" y="193"/>
                  </a:lnTo>
                  <a:lnTo>
                    <a:pt x="191" y="193"/>
                  </a:lnTo>
                  <a:lnTo>
                    <a:pt x="192" y="193"/>
                  </a:lnTo>
                  <a:lnTo>
                    <a:pt x="193" y="193"/>
                  </a:lnTo>
                  <a:lnTo>
                    <a:pt x="193" y="194"/>
                  </a:lnTo>
                  <a:lnTo>
                    <a:pt x="191" y="194"/>
                  </a:lnTo>
                  <a:lnTo>
                    <a:pt x="191" y="194"/>
                  </a:lnTo>
                  <a:lnTo>
                    <a:pt x="191" y="194"/>
                  </a:lnTo>
                  <a:lnTo>
                    <a:pt x="192" y="195"/>
                  </a:lnTo>
                  <a:lnTo>
                    <a:pt x="192" y="195"/>
                  </a:lnTo>
                  <a:lnTo>
                    <a:pt x="192" y="195"/>
                  </a:lnTo>
                  <a:lnTo>
                    <a:pt x="193" y="195"/>
                  </a:lnTo>
                  <a:lnTo>
                    <a:pt x="193" y="195"/>
                  </a:lnTo>
                  <a:lnTo>
                    <a:pt x="193" y="195"/>
                  </a:lnTo>
                  <a:lnTo>
                    <a:pt x="193" y="196"/>
                  </a:lnTo>
                  <a:lnTo>
                    <a:pt x="193" y="196"/>
                  </a:lnTo>
                  <a:lnTo>
                    <a:pt x="194" y="195"/>
                  </a:lnTo>
                  <a:lnTo>
                    <a:pt x="194" y="195"/>
                  </a:lnTo>
                  <a:lnTo>
                    <a:pt x="194" y="196"/>
                  </a:lnTo>
                  <a:lnTo>
                    <a:pt x="195" y="197"/>
                  </a:lnTo>
                  <a:lnTo>
                    <a:pt x="193" y="196"/>
                  </a:lnTo>
                  <a:lnTo>
                    <a:pt x="193" y="197"/>
                  </a:lnTo>
                  <a:lnTo>
                    <a:pt x="195" y="198"/>
                  </a:lnTo>
                  <a:lnTo>
                    <a:pt x="196" y="198"/>
                  </a:lnTo>
                  <a:lnTo>
                    <a:pt x="196" y="198"/>
                  </a:lnTo>
                  <a:lnTo>
                    <a:pt x="196" y="199"/>
                  </a:lnTo>
                  <a:lnTo>
                    <a:pt x="196" y="199"/>
                  </a:lnTo>
                  <a:lnTo>
                    <a:pt x="197" y="200"/>
                  </a:lnTo>
                  <a:lnTo>
                    <a:pt x="197" y="201"/>
                  </a:lnTo>
                  <a:lnTo>
                    <a:pt x="198" y="202"/>
                  </a:lnTo>
                  <a:lnTo>
                    <a:pt x="199" y="203"/>
                  </a:lnTo>
                  <a:lnTo>
                    <a:pt x="200" y="204"/>
                  </a:lnTo>
                  <a:lnTo>
                    <a:pt x="201" y="205"/>
                  </a:lnTo>
                  <a:lnTo>
                    <a:pt x="201" y="205"/>
                  </a:lnTo>
                  <a:lnTo>
                    <a:pt x="200" y="205"/>
                  </a:lnTo>
                  <a:lnTo>
                    <a:pt x="199" y="205"/>
                  </a:lnTo>
                  <a:lnTo>
                    <a:pt x="199" y="206"/>
                  </a:lnTo>
                  <a:lnTo>
                    <a:pt x="199" y="208"/>
                  </a:lnTo>
                  <a:lnTo>
                    <a:pt x="198" y="208"/>
                  </a:lnTo>
                  <a:lnTo>
                    <a:pt x="198" y="208"/>
                  </a:lnTo>
                  <a:lnTo>
                    <a:pt x="197" y="209"/>
                  </a:lnTo>
                  <a:lnTo>
                    <a:pt x="198" y="210"/>
                  </a:lnTo>
                  <a:lnTo>
                    <a:pt x="199" y="211"/>
                  </a:lnTo>
                  <a:lnTo>
                    <a:pt x="199" y="211"/>
                  </a:lnTo>
                  <a:lnTo>
                    <a:pt x="199" y="210"/>
                  </a:lnTo>
                  <a:lnTo>
                    <a:pt x="200" y="210"/>
                  </a:lnTo>
                  <a:lnTo>
                    <a:pt x="200" y="209"/>
                  </a:lnTo>
                  <a:lnTo>
                    <a:pt x="200" y="209"/>
                  </a:lnTo>
                  <a:lnTo>
                    <a:pt x="200" y="208"/>
                  </a:lnTo>
                  <a:lnTo>
                    <a:pt x="200" y="208"/>
                  </a:lnTo>
                  <a:lnTo>
                    <a:pt x="200" y="208"/>
                  </a:lnTo>
                  <a:lnTo>
                    <a:pt x="200" y="207"/>
                  </a:lnTo>
                  <a:lnTo>
                    <a:pt x="201" y="207"/>
                  </a:lnTo>
                  <a:lnTo>
                    <a:pt x="202" y="207"/>
                  </a:lnTo>
                  <a:lnTo>
                    <a:pt x="202" y="207"/>
                  </a:lnTo>
                  <a:lnTo>
                    <a:pt x="203" y="206"/>
                  </a:lnTo>
                  <a:lnTo>
                    <a:pt x="203" y="205"/>
                  </a:lnTo>
                  <a:lnTo>
                    <a:pt x="203" y="205"/>
                  </a:lnTo>
                  <a:lnTo>
                    <a:pt x="204" y="206"/>
                  </a:lnTo>
                  <a:lnTo>
                    <a:pt x="203" y="206"/>
                  </a:lnTo>
                  <a:lnTo>
                    <a:pt x="203" y="207"/>
                  </a:lnTo>
                  <a:lnTo>
                    <a:pt x="203" y="207"/>
                  </a:lnTo>
                  <a:lnTo>
                    <a:pt x="204" y="208"/>
                  </a:lnTo>
                  <a:lnTo>
                    <a:pt x="205" y="209"/>
                  </a:lnTo>
                  <a:lnTo>
                    <a:pt x="205" y="210"/>
                  </a:lnTo>
                  <a:lnTo>
                    <a:pt x="205" y="211"/>
                  </a:lnTo>
                  <a:lnTo>
                    <a:pt x="205" y="213"/>
                  </a:lnTo>
                  <a:lnTo>
                    <a:pt x="206" y="213"/>
                  </a:lnTo>
                  <a:lnTo>
                    <a:pt x="206" y="213"/>
                  </a:lnTo>
                  <a:lnTo>
                    <a:pt x="206" y="213"/>
                  </a:lnTo>
                  <a:lnTo>
                    <a:pt x="207" y="213"/>
                  </a:lnTo>
                  <a:lnTo>
                    <a:pt x="207" y="215"/>
                  </a:lnTo>
                  <a:lnTo>
                    <a:pt x="207" y="215"/>
                  </a:lnTo>
                  <a:lnTo>
                    <a:pt x="207" y="215"/>
                  </a:lnTo>
                  <a:lnTo>
                    <a:pt x="206" y="215"/>
                  </a:lnTo>
                  <a:lnTo>
                    <a:pt x="206" y="215"/>
                  </a:lnTo>
                  <a:lnTo>
                    <a:pt x="205" y="215"/>
                  </a:lnTo>
                  <a:lnTo>
                    <a:pt x="205" y="215"/>
                  </a:lnTo>
                  <a:lnTo>
                    <a:pt x="205" y="218"/>
                  </a:lnTo>
                  <a:lnTo>
                    <a:pt x="205" y="219"/>
                  </a:lnTo>
                  <a:lnTo>
                    <a:pt x="206" y="217"/>
                  </a:lnTo>
                  <a:lnTo>
                    <a:pt x="206" y="218"/>
                  </a:lnTo>
                  <a:lnTo>
                    <a:pt x="207" y="218"/>
                  </a:lnTo>
                  <a:lnTo>
                    <a:pt x="207" y="218"/>
                  </a:lnTo>
                  <a:lnTo>
                    <a:pt x="207" y="217"/>
                  </a:lnTo>
                  <a:lnTo>
                    <a:pt x="209" y="215"/>
                  </a:lnTo>
                  <a:lnTo>
                    <a:pt x="210" y="215"/>
                  </a:lnTo>
                  <a:lnTo>
                    <a:pt x="210" y="215"/>
                  </a:lnTo>
                  <a:lnTo>
                    <a:pt x="210" y="216"/>
                  </a:lnTo>
                  <a:lnTo>
                    <a:pt x="210" y="217"/>
                  </a:lnTo>
                  <a:lnTo>
                    <a:pt x="210" y="217"/>
                  </a:lnTo>
                  <a:lnTo>
                    <a:pt x="209" y="218"/>
                  </a:lnTo>
                  <a:lnTo>
                    <a:pt x="209" y="219"/>
                  </a:lnTo>
                  <a:lnTo>
                    <a:pt x="210" y="219"/>
                  </a:lnTo>
                  <a:lnTo>
                    <a:pt x="210" y="219"/>
                  </a:lnTo>
                  <a:lnTo>
                    <a:pt x="209" y="219"/>
                  </a:lnTo>
                  <a:lnTo>
                    <a:pt x="208" y="219"/>
                  </a:lnTo>
                  <a:lnTo>
                    <a:pt x="208" y="220"/>
                  </a:lnTo>
                  <a:lnTo>
                    <a:pt x="207" y="220"/>
                  </a:lnTo>
                  <a:lnTo>
                    <a:pt x="207" y="222"/>
                  </a:lnTo>
                  <a:lnTo>
                    <a:pt x="208" y="222"/>
                  </a:lnTo>
                  <a:lnTo>
                    <a:pt x="209" y="223"/>
                  </a:lnTo>
                  <a:lnTo>
                    <a:pt x="209" y="223"/>
                  </a:lnTo>
                  <a:lnTo>
                    <a:pt x="211" y="223"/>
                  </a:lnTo>
                  <a:lnTo>
                    <a:pt x="211" y="224"/>
                  </a:lnTo>
                  <a:lnTo>
                    <a:pt x="210" y="224"/>
                  </a:lnTo>
                  <a:lnTo>
                    <a:pt x="210" y="225"/>
                  </a:lnTo>
                  <a:lnTo>
                    <a:pt x="210" y="226"/>
                  </a:lnTo>
                  <a:lnTo>
                    <a:pt x="210" y="226"/>
                  </a:lnTo>
                  <a:lnTo>
                    <a:pt x="211" y="228"/>
                  </a:lnTo>
                  <a:lnTo>
                    <a:pt x="212" y="229"/>
                  </a:lnTo>
                  <a:lnTo>
                    <a:pt x="214" y="230"/>
                  </a:lnTo>
                  <a:lnTo>
                    <a:pt x="214" y="230"/>
                  </a:lnTo>
                  <a:lnTo>
                    <a:pt x="214" y="231"/>
                  </a:lnTo>
                  <a:lnTo>
                    <a:pt x="214" y="231"/>
                  </a:lnTo>
                  <a:lnTo>
                    <a:pt x="214" y="230"/>
                  </a:lnTo>
                  <a:lnTo>
                    <a:pt x="215" y="230"/>
                  </a:lnTo>
                  <a:lnTo>
                    <a:pt x="215" y="230"/>
                  </a:lnTo>
                  <a:lnTo>
                    <a:pt x="215" y="231"/>
                  </a:lnTo>
                  <a:lnTo>
                    <a:pt x="215" y="234"/>
                  </a:lnTo>
                  <a:lnTo>
                    <a:pt x="214" y="235"/>
                  </a:lnTo>
                  <a:lnTo>
                    <a:pt x="215" y="236"/>
                  </a:lnTo>
                  <a:lnTo>
                    <a:pt x="215" y="236"/>
                  </a:lnTo>
                  <a:lnTo>
                    <a:pt x="216" y="237"/>
                  </a:lnTo>
                  <a:lnTo>
                    <a:pt x="217" y="237"/>
                  </a:lnTo>
                  <a:lnTo>
                    <a:pt x="217" y="239"/>
                  </a:lnTo>
                  <a:lnTo>
                    <a:pt x="217" y="239"/>
                  </a:lnTo>
                  <a:lnTo>
                    <a:pt x="218" y="239"/>
                  </a:lnTo>
                  <a:lnTo>
                    <a:pt x="219" y="239"/>
                  </a:lnTo>
                  <a:lnTo>
                    <a:pt x="220" y="239"/>
                  </a:lnTo>
                  <a:lnTo>
                    <a:pt x="220" y="240"/>
                  </a:lnTo>
                  <a:lnTo>
                    <a:pt x="220" y="240"/>
                  </a:lnTo>
                  <a:lnTo>
                    <a:pt x="220" y="240"/>
                  </a:lnTo>
                  <a:lnTo>
                    <a:pt x="219" y="241"/>
                  </a:lnTo>
                  <a:lnTo>
                    <a:pt x="221" y="241"/>
                  </a:lnTo>
                  <a:lnTo>
                    <a:pt x="222" y="240"/>
                  </a:lnTo>
                  <a:lnTo>
                    <a:pt x="222" y="241"/>
                  </a:lnTo>
                  <a:lnTo>
                    <a:pt x="222" y="241"/>
                  </a:lnTo>
                  <a:lnTo>
                    <a:pt x="222" y="241"/>
                  </a:lnTo>
                  <a:lnTo>
                    <a:pt x="222" y="242"/>
                  </a:lnTo>
                  <a:lnTo>
                    <a:pt x="222" y="244"/>
                  </a:lnTo>
                  <a:lnTo>
                    <a:pt x="222" y="244"/>
                  </a:lnTo>
                  <a:lnTo>
                    <a:pt x="222" y="244"/>
                  </a:lnTo>
                  <a:lnTo>
                    <a:pt x="222" y="247"/>
                  </a:lnTo>
                  <a:lnTo>
                    <a:pt x="222" y="247"/>
                  </a:lnTo>
                  <a:lnTo>
                    <a:pt x="222" y="248"/>
                  </a:lnTo>
                  <a:lnTo>
                    <a:pt x="223" y="247"/>
                  </a:lnTo>
                  <a:lnTo>
                    <a:pt x="224" y="246"/>
                  </a:lnTo>
                  <a:lnTo>
                    <a:pt x="225" y="247"/>
                  </a:lnTo>
                  <a:lnTo>
                    <a:pt x="224" y="248"/>
                  </a:lnTo>
                  <a:lnTo>
                    <a:pt x="224" y="248"/>
                  </a:lnTo>
                  <a:lnTo>
                    <a:pt x="225" y="248"/>
                  </a:lnTo>
                  <a:lnTo>
                    <a:pt x="225" y="248"/>
                  </a:lnTo>
                  <a:lnTo>
                    <a:pt x="224" y="248"/>
                  </a:lnTo>
                  <a:lnTo>
                    <a:pt x="223" y="249"/>
                  </a:lnTo>
                  <a:lnTo>
                    <a:pt x="222" y="249"/>
                  </a:lnTo>
                  <a:lnTo>
                    <a:pt x="224" y="249"/>
                  </a:lnTo>
                  <a:lnTo>
                    <a:pt x="224" y="249"/>
                  </a:lnTo>
                  <a:lnTo>
                    <a:pt x="225" y="250"/>
                  </a:lnTo>
                  <a:lnTo>
                    <a:pt x="224" y="250"/>
                  </a:lnTo>
                  <a:lnTo>
                    <a:pt x="223" y="250"/>
                  </a:lnTo>
                  <a:lnTo>
                    <a:pt x="222" y="251"/>
                  </a:lnTo>
                  <a:lnTo>
                    <a:pt x="222" y="251"/>
                  </a:lnTo>
                  <a:lnTo>
                    <a:pt x="223" y="252"/>
                  </a:lnTo>
                  <a:lnTo>
                    <a:pt x="224" y="252"/>
                  </a:lnTo>
                  <a:lnTo>
                    <a:pt x="226" y="254"/>
                  </a:lnTo>
                  <a:lnTo>
                    <a:pt x="226" y="254"/>
                  </a:lnTo>
                  <a:lnTo>
                    <a:pt x="226" y="253"/>
                  </a:lnTo>
                  <a:lnTo>
                    <a:pt x="226" y="253"/>
                  </a:lnTo>
                  <a:lnTo>
                    <a:pt x="228" y="253"/>
                  </a:lnTo>
                  <a:lnTo>
                    <a:pt x="229" y="253"/>
                  </a:lnTo>
                  <a:lnTo>
                    <a:pt x="229" y="252"/>
                  </a:lnTo>
                  <a:lnTo>
                    <a:pt x="231" y="253"/>
                  </a:lnTo>
                  <a:lnTo>
                    <a:pt x="231" y="253"/>
                  </a:lnTo>
                  <a:lnTo>
                    <a:pt x="231" y="254"/>
                  </a:lnTo>
                  <a:lnTo>
                    <a:pt x="230" y="254"/>
                  </a:lnTo>
                  <a:lnTo>
                    <a:pt x="230" y="254"/>
                  </a:lnTo>
                  <a:lnTo>
                    <a:pt x="231" y="254"/>
                  </a:lnTo>
                  <a:lnTo>
                    <a:pt x="232" y="255"/>
                  </a:lnTo>
                  <a:lnTo>
                    <a:pt x="231" y="256"/>
                  </a:lnTo>
                  <a:lnTo>
                    <a:pt x="232" y="256"/>
                  </a:lnTo>
                  <a:lnTo>
                    <a:pt x="232" y="256"/>
                  </a:lnTo>
                  <a:lnTo>
                    <a:pt x="229" y="256"/>
                  </a:lnTo>
                  <a:lnTo>
                    <a:pt x="230" y="257"/>
                  </a:lnTo>
                  <a:lnTo>
                    <a:pt x="233" y="257"/>
                  </a:lnTo>
                  <a:lnTo>
                    <a:pt x="233" y="257"/>
                  </a:lnTo>
                  <a:lnTo>
                    <a:pt x="234" y="257"/>
                  </a:lnTo>
                  <a:lnTo>
                    <a:pt x="234" y="256"/>
                  </a:lnTo>
                  <a:lnTo>
                    <a:pt x="235" y="257"/>
                  </a:lnTo>
                  <a:lnTo>
                    <a:pt x="235" y="257"/>
                  </a:lnTo>
                  <a:lnTo>
                    <a:pt x="236" y="257"/>
                  </a:lnTo>
                  <a:lnTo>
                    <a:pt x="237" y="256"/>
                  </a:lnTo>
                  <a:lnTo>
                    <a:pt x="237" y="256"/>
                  </a:lnTo>
                  <a:lnTo>
                    <a:pt x="238" y="258"/>
                  </a:lnTo>
                  <a:lnTo>
                    <a:pt x="238" y="258"/>
                  </a:lnTo>
                  <a:lnTo>
                    <a:pt x="239" y="258"/>
                  </a:lnTo>
                  <a:lnTo>
                    <a:pt x="240" y="258"/>
                  </a:lnTo>
                  <a:lnTo>
                    <a:pt x="240" y="258"/>
                  </a:lnTo>
                  <a:lnTo>
                    <a:pt x="240" y="259"/>
                  </a:lnTo>
                  <a:lnTo>
                    <a:pt x="240" y="259"/>
                  </a:lnTo>
                  <a:lnTo>
                    <a:pt x="240" y="259"/>
                  </a:lnTo>
                  <a:lnTo>
                    <a:pt x="240" y="260"/>
                  </a:lnTo>
                  <a:lnTo>
                    <a:pt x="239" y="261"/>
                  </a:lnTo>
                  <a:lnTo>
                    <a:pt x="239" y="261"/>
                  </a:lnTo>
                  <a:lnTo>
                    <a:pt x="241" y="263"/>
                  </a:lnTo>
                  <a:lnTo>
                    <a:pt x="242" y="263"/>
                  </a:lnTo>
                  <a:lnTo>
                    <a:pt x="243" y="263"/>
                  </a:lnTo>
                  <a:lnTo>
                    <a:pt x="243" y="262"/>
                  </a:lnTo>
                  <a:lnTo>
                    <a:pt x="243" y="263"/>
                  </a:lnTo>
                  <a:lnTo>
                    <a:pt x="243" y="262"/>
                  </a:lnTo>
                  <a:lnTo>
                    <a:pt x="243" y="261"/>
                  </a:lnTo>
                  <a:lnTo>
                    <a:pt x="243" y="261"/>
                  </a:lnTo>
                  <a:lnTo>
                    <a:pt x="243" y="262"/>
                  </a:lnTo>
                  <a:lnTo>
                    <a:pt x="244" y="263"/>
                  </a:lnTo>
                  <a:lnTo>
                    <a:pt x="244" y="263"/>
                  </a:lnTo>
                  <a:lnTo>
                    <a:pt x="244" y="263"/>
                  </a:lnTo>
                  <a:lnTo>
                    <a:pt x="244" y="263"/>
                  </a:lnTo>
                  <a:lnTo>
                    <a:pt x="244" y="264"/>
                  </a:lnTo>
                  <a:lnTo>
                    <a:pt x="245" y="264"/>
                  </a:lnTo>
                  <a:lnTo>
                    <a:pt x="245" y="265"/>
                  </a:lnTo>
                  <a:lnTo>
                    <a:pt x="245" y="265"/>
                  </a:lnTo>
                  <a:lnTo>
                    <a:pt x="245" y="266"/>
                  </a:lnTo>
                  <a:lnTo>
                    <a:pt x="246" y="266"/>
                  </a:lnTo>
                  <a:lnTo>
                    <a:pt x="247" y="265"/>
                  </a:lnTo>
                  <a:lnTo>
                    <a:pt x="247" y="264"/>
                  </a:lnTo>
                  <a:lnTo>
                    <a:pt x="247" y="263"/>
                  </a:lnTo>
                  <a:lnTo>
                    <a:pt x="248" y="264"/>
                  </a:lnTo>
                  <a:lnTo>
                    <a:pt x="247" y="266"/>
                  </a:lnTo>
                  <a:lnTo>
                    <a:pt x="247" y="266"/>
                  </a:lnTo>
                  <a:lnTo>
                    <a:pt x="247" y="266"/>
                  </a:lnTo>
                  <a:lnTo>
                    <a:pt x="247" y="267"/>
                  </a:lnTo>
                  <a:lnTo>
                    <a:pt x="247" y="267"/>
                  </a:lnTo>
                  <a:lnTo>
                    <a:pt x="248" y="267"/>
                  </a:lnTo>
                  <a:lnTo>
                    <a:pt x="249" y="268"/>
                  </a:lnTo>
                  <a:lnTo>
                    <a:pt x="251" y="267"/>
                  </a:lnTo>
                  <a:lnTo>
                    <a:pt x="251" y="267"/>
                  </a:lnTo>
                  <a:lnTo>
                    <a:pt x="251" y="268"/>
                  </a:lnTo>
                  <a:lnTo>
                    <a:pt x="251" y="268"/>
                  </a:lnTo>
                  <a:lnTo>
                    <a:pt x="251" y="268"/>
                  </a:lnTo>
                  <a:lnTo>
                    <a:pt x="250" y="268"/>
                  </a:lnTo>
                  <a:lnTo>
                    <a:pt x="249" y="269"/>
                  </a:lnTo>
                  <a:lnTo>
                    <a:pt x="248" y="269"/>
                  </a:lnTo>
                  <a:lnTo>
                    <a:pt x="249" y="270"/>
                  </a:lnTo>
                  <a:lnTo>
                    <a:pt x="249" y="269"/>
                  </a:lnTo>
                  <a:lnTo>
                    <a:pt x="250" y="270"/>
                  </a:lnTo>
                  <a:lnTo>
                    <a:pt x="250" y="270"/>
                  </a:lnTo>
                  <a:lnTo>
                    <a:pt x="251" y="271"/>
                  </a:lnTo>
                  <a:lnTo>
                    <a:pt x="251" y="271"/>
                  </a:lnTo>
                  <a:lnTo>
                    <a:pt x="251" y="271"/>
                  </a:lnTo>
                  <a:lnTo>
                    <a:pt x="252" y="272"/>
                  </a:lnTo>
                  <a:lnTo>
                    <a:pt x="253" y="272"/>
                  </a:lnTo>
                  <a:lnTo>
                    <a:pt x="253" y="273"/>
                  </a:lnTo>
                  <a:lnTo>
                    <a:pt x="252" y="272"/>
                  </a:lnTo>
                  <a:lnTo>
                    <a:pt x="252" y="272"/>
                  </a:lnTo>
                  <a:lnTo>
                    <a:pt x="252" y="274"/>
                  </a:lnTo>
                  <a:lnTo>
                    <a:pt x="251" y="274"/>
                  </a:lnTo>
                  <a:lnTo>
                    <a:pt x="251" y="274"/>
                  </a:lnTo>
                  <a:lnTo>
                    <a:pt x="251" y="274"/>
                  </a:lnTo>
                  <a:lnTo>
                    <a:pt x="252" y="275"/>
                  </a:lnTo>
                  <a:lnTo>
                    <a:pt x="253" y="277"/>
                  </a:lnTo>
                  <a:lnTo>
                    <a:pt x="253" y="280"/>
                  </a:lnTo>
                  <a:lnTo>
                    <a:pt x="252" y="280"/>
                  </a:lnTo>
                  <a:lnTo>
                    <a:pt x="252" y="279"/>
                  </a:lnTo>
                  <a:lnTo>
                    <a:pt x="252" y="279"/>
                  </a:lnTo>
                  <a:lnTo>
                    <a:pt x="251" y="279"/>
                  </a:lnTo>
                  <a:lnTo>
                    <a:pt x="251" y="281"/>
                  </a:lnTo>
                  <a:lnTo>
                    <a:pt x="250" y="281"/>
                  </a:lnTo>
                  <a:lnTo>
                    <a:pt x="249" y="282"/>
                  </a:lnTo>
                  <a:lnTo>
                    <a:pt x="250" y="282"/>
                  </a:lnTo>
                  <a:lnTo>
                    <a:pt x="250" y="283"/>
                  </a:lnTo>
                  <a:lnTo>
                    <a:pt x="249" y="283"/>
                  </a:lnTo>
                  <a:lnTo>
                    <a:pt x="249" y="281"/>
                  </a:lnTo>
                  <a:lnTo>
                    <a:pt x="250" y="279"/>
                  </a:lnTo>
                  <a:lnTo>
                    <a:pt x="251" y="279"/>
                  </a:lnTo>
                  <a:lnTo>
                    <a:pt x="251" y="279"/>
                  </a:lnTo>
                  <a:lnTo>
                    <a:pt x="251" y="277"/>
                  </a:lnTo>
                  <a:lnTo>
                    <a:pt x="251" y="277"/>
                  </a:lnTo>
                  <a:lnTo>
                    <a:pt x="249" y="277"/>
                  </a:lnTo>
                  <a:lnTo>
                    <a:pt x="248" y="277"/>
                  </a:lnTo>
                  <a:lnTo>
                    <a:pt x="244" y="277"/>
                  </a:lnTo>
                  <a:lnTo>
                    <a:pt x="240" y="274"/>
                  </a:lnTo>
                  <a:lnTo>
                    <a:pt x="240" y="275"/>
                  </a:lnTo>
                  <a:lnTo>
                    <a:pt x="240" y="276"/>
                  </a:lnTo>
                  <a:lnTo>
                    <a:pt x="240" y="277"/>
                  </a:lnTo>
                  <a:lnTo>
                    <a:pt x="240" y="279"/>
                  </a:lnTo>
                  <a:lnTo>
                    <a:pt x="241" y="280"/>
                  </a:lnTo>
                  <a:lnTo>
                    <a:pt x="243" y="286"/>
                  </a:lnTo>
                  <a:lnTo>
                    <a:pt x="243" y="286"/>
                  </a:lnTo>
                  <a:lnTo>
                    <a:pt x="243" y="285"/>
                  </a:lnTo>
                  <a:lnTo>
                    <a:pt x="243" y="286"/>
                  </a:lnTo>
                  <a:lnTo>
                    <a:pt x="243" y="287"/>
                  </a:lnTo>
                  <a:lnTo>
                    <a:pt x="243" y="287"/>
                  </a:lnTo>
                  <a:lnTo>
                    <a:pt x="243" y="288"/>
                  </a:lnTo>
                  <a:lnTo>
                    <a:pt x="243" y="288"/>
                  </a:lnTo>
                  <a:lnTo>
                    <a:pt x="243" y="288"/>
                  </a:lnTo>
                  <a:lnTo>
                    <a:pt x="244" y="288"/>
                  </a:lnTo>
                  <a:lnTo>
                    <a:pt x="244" y="288"/>
                  </a:lnTo>
                  <a:lnTo>
                    <a:pt x="244" y="290"/>
                  </a:lnTo>
                  <a:lnTo>
                    <a:pt x="244" y="291"/>
                  </a:lnTo>
                  <a:lnTo>
                    <a:pt x="243" y="291"/>
                  </a:lnTo>
                  <a:lnTo>
                    <a:pt x="243" y="289"/>
                  </a:lnTo>
                  <a:lnTo>
                    <a:pt x="243" y="289"/>
                  </a:lnTo>
                  <a:lnTo>
                    <a:pt x="243" y="291"/>
                  </a:lnTo>
                  <a:lnTo>
                    <a:pt x="243" y="292"/>
                  </a:lnTo>
                  <a:lnTo>
                    <a:pt x="244" y="292"/>
                  </a:lnTo>
                  <a:lnTo>
                    <a:pt x="247" y="292"/>
                  </a:lnTo>
                  <a:lnTo>
                    <a:pt x="247" y="292"/>
                  </a:lnTo>
                  <a:lnTo>
                    <a:pt x="247" y="293"/>
                  </a:lnTo>
                  <a:lnTo>
                    <a:pt x="247" y="292"/>
                  </a:lnTo>
                  <a:lnTo>
                    <a:pt x="244" y="293"/>
                  </a:lnTo>
                  <a:lnTo>
                    <a:pt x="244" y="293"/>
                  </a:lnTo>
                  <a:lnTo>
                    <a:pt x="243" y="296"/>
                  </a:lnTo>
                  <a:lnTo>
                    <a:pt x="244" y="296"/>
                  </a:lnTo>
                  <a:lnTo>
                    <a:pt x="244" y="297"/>
                  </a:lnTo>
                  <a:lnTo>
                    <a:pt x="244" y="298"/>
                  </a:lnTo>
                  <a:lnTo>
                    <a:pt x="243" y="299"/>
                  </a:lnTo>
                  <a:lnTo>
                    <a:pt x="243" y="314"/>
                  </a:lnTo>
                  <a:lnTo>
                    <a:pt x="243" y="314"/>
                  </a:lnTo>
                  <a:lnTo>
                    <a:pt x="243" y="314"/>
                  </a:lnTo>
                  <a:lnTo>
                    <a:pt x="243" y="314"/>
                  </a:lnTo>
                  <a:lnTo>
                    <a:pt x="242" y="314"/>
                  </a:lnTo>
                  <a:lnTo>
                    <a:pt x="241" y="316"/>
                  </a:lnTo>
                  <a:lnTo>
                    <a:pt x="241" y="318"/>
                  </a:lnTo>
                  <a:lnTo>
                    <a:pt x="243" y="329"/>
                  </a:lnTo>
                  <a:lnTo>
                    <a:pt x="243" y="333"/>
                  </a:lnTo>
                  <a:lnTo>
                    <a:pt x="242" y="336"/>
                  </a:lnTo>
                  <a:lnTo>
                    <a:pt x="242" y="337"/>
                  </a:lnTo>
                  <a:lnTo>
                    <a:pt x="243" y="338"/>
                  </a:lnTo>
                  <a:lnTo>
                    <a:pt x="245" y="342"/>
                  </a:lnTo>
                  <a:lnTo>
                    <a:pt x="245" y="342"/>
                  </a:lnTo>
                  <a:lnTo>
                    <a:pt x="245" y="343"/>
                  </a:lnTo>
                  <a:lnTo>
                    <a:pt x="246" y="347"/>
                  </a:lnTo>
                  <a:lnTo>
                    <a:pt x="249" y="351"/>
                  </a:lnTo>
                  <a:lnTo>
                    <a:pt x="249" y="352"/>
                  </a:lnTo>
                  <a:lnTo>
                    <a:pt x="249" y="353"/>
                  </a:lnTo>
                  <a:lnTo>
                    <a:pt x="250" y="353"/>
                  </a:lnTo>
                  <a:lnTo>
                    <a:pt x="251" y="354"/>
                  </a:lnTo>
                  <a:lnTo>
                    <a:pt x="251" y="354"/>
                  </a:lnTo>
                  <a:lnTo>
                    <a:pt x="251" y="354"/>
                  </a:lnTo>
                  <a:lnTo>
                    <a:pt x="251" y="354"/>
                  </a:lnTo>
                  <a:lnTo>
                    <a:pt x="252" y="354"/>
                  </a:lnTo>
                  <a:lnTo>
                    <a:pt x="252" y="354"/>
                  </a:lnTo>
                  <a:lnTo>
                    <a:pt x="252" y="352"/>
                  </a:lnTo>
                  <a:lnTo>
                    <a:pt x="253" y="352"/>
                  </a:lnTo>
                  <a:lnTo>
                    <a:pt x="254" y="353"/>
                  </a:lnTo>
                  <a:lnTo>
                    <a:pt x="254" y="354"/>
                  </a:lnTo>
                  <a:lnTo>
                    <a:pt x="253" y="354"/>
                  </a:lnTo>
                  <a:lnTo>
                    <a:pt x="253" y="354"/>
                  </a:lnTo>
                  <a:lnTo>
                    <a:pt x="253" y="354"/>
                  </a:lnTo>
                  <a:lnTo>
                    <a:pt x="254" y="357"/>
                  </a:lnTo>
                  <a:lnTo>
                    <a:pt x="254" y="357"/>
                  </a:lnTo>
                  <a:lnTo>
                    <a:pt x="253" y="356"/>
                  </a:lnTo>
                  <a:lnTo>
                    <a:pt x="252" y="355"/>
                  </a:lnTo>
                  <a:lnTo>
                    <a:pt x="252" y="355"/>
                  </a:lnTo>
                  <a:lnTo>
                    <a:pt x="252" y="356"/>
                  </a:lnTo>
                  <a:lnTo>
                    <a:pt x="253" y="359"/>
                  </a:lnTo>
                  <a:lnTo>
                    <a:pt x="254" y="361"/>
                  </a:lnTo>
                  <a:lnTo>
                    <a:pt x="255" y="361"/>
                  </a:lnTo>
                  <a:lnTo>
                    <a:pt x="255" y="361"/>
                  </a:lnTo>
                  <a:lnTo>
                    <a:pt x="255" y="363"/>
                  </a:lnTo>
                  <a:lnTo>
                    <a:pt x="255" y="363"/>
                  </a:lnTo>
                  <a:lnTo>
                    <a:pt x="255" y="365"/>
                  </a:lnTo>
                  <a:lnTo>
                    <a:pt x="260" y="371"/>
                  </a:lnTo>
                  <a:lnTo>
                    <a:pt x="261" y="371"/>
                  </a:lnTo>
                  <a:lnTo>
                    <a:pt x="261" y="372"/>
                  </a:lnTo>
                  <a:lnTo>
                    <a:pt x="262" y="372"/>
                  </a:lnTo>
                  <a:lnTo>
                    <a:pt x="262" y="373"/>
                  </a:lnTo>
                  <a:lnTo>
                    <a:pt x="262" y="374"/>
                  </a:lnTo>
                  <a:lnTo>
                    <a:pt x="262" y="374"/>
                  </a:lnTo>
                  <a:lnTo>
                    <a:pt x="262" y="376"/>
                  </a:lnTo>
                  <a:lnTo>
                    <a:pt x="262" y="377"/>
                  </a:lnTo>
                  <a:lnTo>
                    <a:pt x="265" y="378"/>
                  </a:lnTo>
                  <a:lnTo>
                    <a:pt x="266" y="378"/>
                  </a:lnTo>
                  <a:lnTo>
                    <a:pt x="267" y="378"/>
                  </a:lnTo>
                  <a:lnTo>
                    <a:pt x="268" y="378"/>
                  </a:lnTo>
                  <a:lnTo>
                    <a:pt x="269" y="379"/>
                  </a:lnTo>
                  <a:lnTo>
                    <a:pt x="270" y="379"/>
                  </a:lnTo>
                  <a:lnTo>
                    <a:pt x="272" y="380"/>
                  </a:lnTo>
                  <a:lnTo>
                    <a:pt x="272" y="381"/>
                  </a:lnTo>
                  <a:lnTo>
                    <a:pt x="272" y="380"/>
                  </a:lnTo>
                  <a:lnTo>
                    <a:pt x="273" y="380"/>
                  </a:lnTo>
                  <a:lnTo>
                    <a:pt x="274" y="381"/>
                  </a:lnTo>
                  <a:lnTo>
                    <a:pt x="275" y="382"/>
                  </a:lnTo>
                  <a:lnTo>
                    <a:pt x="275" y="383"/>
                  </a:lnTo>
                  <a:lnTo>
                    <a:pt x="276" y="383"/>
                  </a:lnTo>
                  <a:lnTo>
                    <a:pt x="280" y="387"/>
                  </a:lnTo>
                  <a:lnTo>
                    <a:pt x="281" y="387"/>
                  </a:lnTo>
                  <a:lnTo>
                    <a:pt x="281" y="390"/>
                  </a:lnTo>
                  <a:lnTo>
                    <a:pt x="282" y="391"/>
                  </a:lnTo>
                  <a:lnTo>
                    <a:pt x="282" y="392"/>
                  </a:lnTo>
                  <a:lnTo>
                    <a:pt x="283" y="393"/>
                  </a:lnTo>
                  <a:lnTo>
                    <a:pt x="283" y="394"/>
                  </a:lnTo>
                  <a:lnTo>
                    <a:pt x="283" y="394"/>
                  </a:lnTo>
                  <a:lnTo>
                    <a:pt x="283" y="394"/>
                  </a:lnTo>
                  <a:lnTo>
                    <a:pt x="284" y="394"/>
                  </a:lnTo>
                  <a:lnTo>
                    <a:pt x="284" y="395"/>
                  </a:lnTo>
                  <a:lnTo>
                    <a:pt x="284" y="397"/>
                  </a:lnTo>
                  <a:lnTo>
                    <a:pt x="287" y="400"/>
                  </a:lnTo>
                  <a:lnTo>
                    <a:pt x="287" y="401"/>
                  </a:lnTo>
                  <a:lnTo>
                    <a:pt x="287" y="401"/>
                  </a:lnTo>
                  <a:lnTo>
                    <a:pt x="287" y="401"/>
                  </a:lnTo>
                  <a:lnTo>
                    <a:pt x="287" y="401"/>
                  </a:lnTo>
                  <a:lnTo>
                    <a:pt x="287" y="403"/>
                  </a:lnTo>
                  <a:lnTo>
                    <a:pt x="287" y="404"/>
                  </a:lnTo>
                  <a:lnTo>
                    <a:pt x="288" y="405"/>
                  </a:lnTo>
                  <a:lnTo>
                    <a:pt x="288" y="404"/>
                  </a:lnTo>
                  <a:lnTo>
                    <a:pt x="288" y="404"/>
                  </a:lnTo>
                  <a:lnTo>
                    <a:pt x="290" y="408"/>
                  </a:lnTo>
                  <a:lnTo>
                    <a:pt x="290" y="408"/>
                  </a:lnTo>
                  <a:lnTo>
                    <a:pt x="291" y="408"/>
                  </a:lnTo>
                  <a:lnTo>
                    <a:pt x="291" y="409"/>
                  </a:lnTo>
                  <a:lnTo>
                    <a:pt x="292" y="409"/>
                  </a:lnTo>
                  <a:lnTo>
                    <a:pt x="293" y="410"/>
                  </a:lnTo>
                  <a:lnTo>
                    <a:pt x="294" y="410"/>
                  </a:lnTo>
                  <a:lnTo>
                    <a:pt x="294" y="412"/>
                  </a:lnTo>
                  <a:lnTo>
                    <a:pt x="295" y="412"/>
                  </a:lnTo>
                  <a:lnTo>
                    <a:pt x="296" y="414"/>
                  </a:lnTo>
                  <a:lnTo>
                    <a:pt x="296" y="414"/>
                  </a:lnTo>
                  <a:lnTo>
                    <a:pt x="298" y="416"/>
                  </a:lnTo>
                  <a:lnTo>
                    <a:pt x="298" y="418"/>
                  </a:lnTo>
                  <a:lnTo>
                    <a:pt x="298" y="418"/>
                  </a:lnTo>
                  <a:lnTo>
                    <a:pt x="298" y="419"/>
                  </a:lnTo>
                  <a:lnTo>
                    <a:pt x="298" y="419"/>
                  </a:lnTo>
                  <a:lnTo>
                    <a:pt x="298" y="419"/>
                  </a:lnTo>
                  <a:lnTo>
                    <a:pt x="298" y="419"/>
                  </a:lnTo>
                  <a:lnTo>
                    <a:pt x="298" y="420"/>
                  </a:lnTo>
                  <a:lnTo>
                    <a:pt x="298" y="420"/>
                  </a:lnTo>
                  <a:lnTo>
                    <a:pt x="298" y="420"/>
                  </a:lnTo>
                  <a:lnTo>
                    <a:pt x="298" y="420"/>
                  </a:lnTo>
                  <a:lnTo>
                    <a:pt x="295" y="421"/>
                  </a:lnTo>
                  <a:lnTo>
                    <a:pt x="294" y="420"/>
                  </a:lnTo>
                  <a:lnTo>
                    <a:pt x="294" y="421"/>
                  </a:lnTo>
                  <a:lnTo>
                    <a:pt x="294" y="421"/>
                  </a:lnTo>
                  <a:lnTo>
                    <a:pt x="294" y="421"/>
                  </a:lnTo>
                  <a:lnTo>
                    <a:pt x="295" y="422"/>
                  </a:lnTo>
                  <a:lnTo>
                    <a:pt x="296" y="423"/>
                  </a:lnTo>
                  <a:lnTo>
                    <a:pt x="296" y="423"/>
                  </a:lnTo>
                  <a:lnTo>
                    <a:pt x="297" y="424"/>
                  </a:lnTo>
                  <a:lnTo>
                    <a:pt x="297" y="424"/>
                  </a:lnTo>
                  <a:lnTo>
                    <a:pt x="298" y="424"/>
                  </a:lnTo>
                  <a:lnTo>
                    <a:pt x="298" y="425"/>
                  </a:lnTo>
                  <a:lnTo>
                    <a:pt x="298" y="425"/>
                  </a:lnTo>
                  <a:lnTo>
                    <a:pt x="300" y="426"/>
                  </a:lnTo>
                  <a:lnTo>
                    <a:pt x="301" y="427"/>
                  </a:lnTo>
                  <a:lnTo>
                    <a:pt x="301" y="427"/>
                  </a:lnTo>
                  <a:lnTo>
                    <a:pt x="302" y="427"/>
                  </a:lnTo>
                  <a:lnTo>
                    <a:pt x="304" y="426"/>
                  </a:lnTo>
                  <a:lnTo>
                    <a:pt x="304" y="427"/>
                  </a:lnTo>
                  <a:lnTo>
                    <a:pt x="304" y="427"/>
                  </a:lnTo>
                  <a:lnTo>
                    <a:pt x="305" y="429"/>
                  </a:lnTo>
                  <a:lnTo>
                    <a:pt x="307" y="430"/>
                  </a:lnTo>
                  <a:lnTo>
                    <a:pt x="308" y="430"/>
                  </a:lnTo>
                  <a:lnTo>
                    <a:pt x="309" y="433"/>
                  </a:lnTo>
                  <a:lnTo>
                    <a:pt x="309" y="436"/>
                  </a:lnTo>
                  <a:lnTo>
                    <a:pt x="309" y="438"/>
                  </a:lnTo>
                  <a:lnTo>
                    <a:pt x="309" y="439"/>
                  </a:lnTo>
                  <a:lnTo>
                    <a:pt x="309" y="439"/>
                  </a:lnTo>
                  <a:lnTo>
                    <a:pt x="309" y="438"/>
                  </a:lnTo>
                  <a:lnTo>
                    <a:pt x="309" y="439"/>
                  </a:lnTo>
                  <a:lnTo>
                    <a:pt x="310" y="439"/>
                  </a:lnTo>
                  <a:lnTo>
                    <a:pt x="311" y="439"/>
                  </a:lnTo>
                  <a:lnTo>
                    <a:pt x="311" y="440"/>
                  </a:lnTo>
                  <a:lnTo>
                    <a:pt x="311" y="441"/>
                  </a:lnTo>
                  <a:lnTo>
                    <a:pt x="312" y="441"/>
                  </a:lnTo>
                  <a:lnTo>
                    <a:pt x="312" y="441"/>
                  </a:lnTo>
                  <a:lnTo>
                    <a:pt x="317" y="445"/>
                  </a:lnTo>
                  <a:lnTo>
                    <a:pt x="318" y="446"/>
                  </a:lnTo>
                  <a:lnTo>
                    <a:pt x="320" y="447"/>
                  </a:lnTo>
                  <a:lnTo>
                    <a:pt x="320" y="449"/>
                  </a:lnTo>
                  <a:lnTo>
                    <a:pt x="321" y="450"/>
                  </a:lnTo>
                  <a:lnTo>
                    <a:pt x="321" y="450"/>
                  </a:lnTo>
                  <a:lnTo>
                    <a:pt x="322" y="450"/>
                  </a:lnTo>
                  <a:lnTo>
                    <a:pt x="323" y="449"/>
                  </a:lnTo>
                  <a:lnTo>
                    <a:pt x="323" y="448"/>
                  </a:lnTo>
                  <a:lnTo>
                    <a:pt x="323" y="447"/>
                  </a:lnTo>
                  <a:lnTo>
                    <a:pt x="323" y="447"/>
                  </a:lnTo>
                  <a:lnTo>
                    <a:pt x="322" y="445"/>
                  </a:lnTo>
                  <a:lnTo>
                    <a:pt x="322" y="444"/>
                  </a:lnTo>
                  <a:lnTo>
                    <a:pt x="320" y="442"/>
                  </a:lnTo>
                  <a:lnTo>
                    <a:pt x="319" y="443"/>
                  </a:lnTo>
                  <a:lnTo>
                    <a:pt x="318" y="442"/>
                  </a:lnTo>
                  <a:lnTo>
                    <a:pt x="317" y="441"/>
                  </a:lnTo>
                  <a:lnTo>
                    <a:pt x="316" y="441"/>
                  </a:lnTo>
                  <a:lnTo>
                    <a:pt x="316" y="438"/>
                  </a:lnTo>
                  <a:lnTo>
                    <a:pt x="316" y="437"/>
                  </a:lnTo>
                  <a:lnTo>
                    <a:pt x="316" y="437"/>
                  </a:lnTo>
                  <a:lnTo>
                    <a:pt x="316" y="434"/>
                  </a:lnTo>
                  <a:lnTo>
                    <a:pt x="315" y="434"/>
                  </a:lnTo>
                  <a:lnTo>
                    <a:pt x="314" y="433"/>
                  </a:lnTo>
                  <a:lnTo>
                    <a:pt x="313" y="430"/>
                  </a:lnTo>
                  <a:lnTo>
                    <a:pt x="313" y="430"/>
                  </a:lnTo>
                  <a:lnTo>
                    <a:pt x="312" y="427"/>
                  </a:lnTo>
                  <a:lnTo>
                    <a:pt x="312" y="427"/>
                  </a:lnTo>
                  <a:lnTo>
                    <a:pt x="311" y="427"/>
                  </a:lnTo>
                  <a:lnTo>
                    <a:pt x="311" y="428"/>
                  </a:lnTo>
                  <a:lnTo>
                    <a:pt x="312" y="428"/>
                  </a:lnTo>
                  <a:lnTo>
                    <a:pt x="311" y="428"/>
                  </a:lnTo>
                  <a:lnTo>
                    <a:pt x="311" y="427"/>
                  </a:lnTo>
                  <a:lnTo>
                    <a:pt x="311" y="427"/>
                  </a:lnTo>
                  <a:lnTo>
                    <a:pt x="310" y="426"/>
                  </a:lnTo>
                  <a:lnTo>
                    <a:pt x="310" y="425"/>
                  </a:lnTo>
                  <a:lnTo>
                    <a:pt x="309" y="425"/>
                  </a:lnTo>
                  <a:lnTo>
                    <a:pt x="309" y="424"/>
                  </a:lnTo>
                  <a:lnTo>
                    <a:pt x="309" y="423"/>
                  </a:lnTo>
                  <a:lnTo>
                    <a:pt x="308" y="423"/>
                  </a:lnTo>
                  <a:lnTo>
                    <a:pt x="306" y="420"/>
                  </a:lnTo>
                  <a:lnTo>
                    <a:pt x="305" y="417"/>
                  </a:lnTo>
                  <a:lnTo>
                    <a:pt x="305" y="417"/>
                  </a:lnTo>
                  <a:lnTo>
                    <a:pt x="305" y="416"/>
                  </a:lnTo>
                  <a:lnTo>
                    <a:pt x="305" y="416"/>
                  </a:lnTo>
                  <a:lnTo>
                    <a:pt x="305" y="416"/>
                  </a:lnTo>
                  <a:lnTo>
                    <a:pt x="304" y="416"/>
                  </a:lnTo>
                  <a:lnTo>
                    <a:pt x="303" y="414"/>
                  </a:lnTo>
                  <a:lnTo>
                    <a:pt x="303" y="414"/>
                  </a:lnTo>
                  <a:lnTo>
                    <a:pt x="303" y="414"/>
                  </a:lnTo>
                  <a:lnTo>
                    <a:pt x="302" y="414"/>
                  </a:lnTo>
                  <a:lnTo>
                    <a:pt x="301" y="414"/>
                  </a:lnTo>
                  <a:lnTo>
                    <a:pt x="301" y="412"/>
                  </a:lnTo>
                  <a:lnTo>
                    <a:pt x="301" y="412"/>
                  </a:lnTo>
                  <a:lnTo>
                    <a:pt x="298" y="409"/>
                  </a:lnTo>
                  <a:lnTo>
                    <a:pt x="298" y="408"/>
                  </a:lnTo>
                  <a:lnTo>
                    <a:pt x="298" y="408"/>
                  </a:lnTo>
                  <a:lnTo>
                    <a:pt x="297" y="408"/>
                  </a:lnTo>
                  <a:lnTo>
                    <a:pt x="296" y="406"/>
                  </a:lnTo>
                  <a:lnTo>
                    <a:pt x="295" y="401"/>
                  </a:lnTo>
                  <a:lnTo>
                    <a:pt x="294" y="400"/>
                  </a:lnTo>
                  <a:lnTo>
                    <a:pt x="294" y="397"/>
                  </a:lnTo>
                  <a:lnTo>
                    <a:pt x="294" y="396"/>
                  </a:lnTo>
                  <a:lnTo>
                    <a:pt x="294" y="395"/>
                  </a:lnTo>
                  <a:lnTo>
                    <a:pt x="295" y="395"/>
                  </a:lnTo>
                  <a:lnTo>
                    <a:pt x="296" y="396"/>
                  </a:lnTo>
                  <a:lnTo>
                    <a:pt x="297" y="396"/>
                  </a:lnTo>
                  <a:lnTo>
                    <a:pt x="297" y="397"/>
                  </a:lnTo>
                  <a:lnTo>
                    <a:pt x="298" y="398"/>
                  </a:lnTo>
                  <a:lnTo>
                    <a:pt x="300" y="397"/>
                  </a:lnTo>
                  <a:lnTo>
                    <a:pt x="301" y="398"/>
                  </a:lnTo>
                  <a:lnTo>
                    <a:pt x="301" y="398"/>
                  </a:lnTo>
                  <a:lnTo>
                    <a:pt x="303" y="399"/>
                  </a:lnTo>
                  <a:lnTo>
                    <a:pt x="303" y="399"/>
                  </a:lnTo>
                  <a:lnTo>
                    <a:pt x="304" y="400"/>
                  </a:lnTo>
                  <a:lnTo>
                    <a:pt x="304" y="402"/>
                  </a:lnTo>
                  <a:lnTo>
                    <a:pt x="305" y="404"/>
                  </a:lnTo>
                  <a:lnTo>
                    <a:pt x="305" y="405"/>
                  </a:lnTo>
                  <a:lnTo>
                    <a:pt x="305" y="405"/>
                  </a:lnTo>
                  <a:lnTo>
                    <a:pt x="305" y="407"/>
                  </a:lnTo>
                  <a:lnTo>
                    <a:pt x="306" y="408"/>
                  </a:lnTo>
                  <a:lnTo>
                    <a:pt x="306" y="408"/>
                  </a:lnTo>
                  <a:lnTo>
                    <a:pt x="307" y="408"/>
                  </a:lnTo>
                  <a:lnTo>
                    <a:pt x="307" y="410"/>
                  </a:lnTo>
                  <a:lnTo>
                    <a:pt x="308" y="411"/>
                  </a:lnTo>
                  <a:lnTo>
                    <a:pt x="309" y="412"/>
                  </a:lnTo>
                  <a:lnTo>
                    <a:pt x="309" y="413"/>
                  </a:lnTo>
                  <a:lnTo>
                    <a:pt x="310" y="414"/>
                  </a:lnTo>
                  <a:lnTo>
                    <a:pt x="310" y="416"/>
                  </a:lnTo>
                  <a:lnTo>
                    <a:pt x="312" y="416"/>
                  </a:lnTo>
                  <a:lnTo>
                    <a:pt x="312" y="417"/>
                  </a:lnTo>
                  <a:lnTo>
                    <a:pt x="314" y="419"/>
                  </a:lnTo>
                  <a:lnTo>
                    <a:pt x="315" y="419"/>
                  </a:lnTo>
                  <a:lnTo>
                    <a:pt x="317" y="420"/>
                  </a:lnTo>
                  <a:lnTo>
                    <a:pt x="317" y="420"/>
                  </a:lnTo>
                  <a:lnTo>
                    <a:pt x="317" y="422"/>
                  </a:lnTo>
                  <a:lnTo>
                    <a:pt x="317" y="422"/>
                  </a:lnTo>
                  <a:lnTo>
                    <a:pt x="317" y="423"/>
                  </a:lnTo>
                  <a:lnTo>
                    <a:pt x="317" y="423"/>
                  </a:lnTo>
                  <a:lnTo>
                    <a:pt x="319" y="424"/>
                  </a:lnTo>
                  <a:lnTo>
                    <a:pt x="320" y="425"/>
                  </a:lnTo>
                  <a:lnTo>
                    <a:pt x="322" y="427"/>
                  </a:lnTo>
                  <a:lnTo>
                    <a:pt x="322" y="427"/>
                  </a:lnTo>
                  <a:lnTo>
                    <a:pt x="322" y="427"/>
                  </a:lnTo>
                  <a:lnTo>
                    <a:pt x="323" y="427"/>
                  </a:lnTo>
                  <a:lnTo>
                    <a:pt x="324" y="428"/>
                  </a:lnTo>
                  <a:lnTo>
                    <a:pt x="325" y="429"/>
                  </a:lnTo>
                  <a:lnTo>
                    <a:pt x="325" y="430"/>
                  </a:lnTo>
                  <a:lnTo>
                    <a:pt x="325" y="430"/>
                  </a:lnTo>
                  <a:lnTo>
                    <a:pt x="325" y="430"/>
                  </a:lnTo>
                  <a:lnTo>
                    <a:pt x="324" y="431"/>
                  </a:lnTo>
                  <a:lnTo>
                    <a:pt x="324" y="433"/>
                  </a:lnTo>
                  <a:lnTo>
                    <a:pt x="324" y="434"/>
                  </a:lnTo>
                  <a:lnTo>
                    <a:pt x="325" y="434"/>
                  </a:lnTo>
                  <a:lnTo>
                    <a:pt x="326" y="434"/>
                  </a:lnTo>
                  <a:lnTo>
                    <a:pt x="327" y="434"/>
                  </a:lnTo>
                  <a:lnTo>
                    <a:pt x="327" y="434"/>
                  </a:lnTo>
                  <a:lnTo>
                    <a:pt x="327" y="435"/>
                  </a:lnTo>
                  <a:lnTo>
                    <a:pt x="327" y="435"/>
                  </a:lnTo>
                  <a:lnTo>
                    <a:pt x="329" y="437"/>
                  </a:lnTo>
                  <a:lnTo>
                    <a:pt x="330" y="437"/>
                  </a:lnTo>
                  <a:lnTo>
                    <a:pt x="331" y="436"/>
                  </a:lnTo>
                  <a:lnTo>
                    <a:pt x="332" y="438"/>
                  </a:lnTo>
                  <a:lnTo>
                    <a:pt x="332" y="440"/>
                  </a:lnTo>
                  <a:lnTo>
                    <a:pt x="332" y="441"/>
                  </a:lnTo>
                  <a:lnTo>
                    <a:pt x="338" y="445"/>
                  </a:lnTo>
                  <a:lnTo>
                    <a:pt x="338" y="445"/>
                  </a:lnTo>
                  <a:lnTo>
                    <a:pt x="338" y="446"/>
                  </a:lnTo>
                  <a:lnTo>
                    <a:pt x="338" y="446"/>
                  </a:lnTo>
                  <a:lnTo>
                    <a:pt x="339" y="446"/>
                  </a:lnTo>
                  <a:lnTo>
                    <a:pt x="340" y="449"/>
                  </a:lnTo>
                  <a:lnTo>
                    <a:pt x="345" y="452"/>
                  </a:lnTo>
                  <a:lnTo>
                    <a:pt x="345" y="453"/>
                  </a:lnTo>
                  <a:lnTo>
                    <a:pt x="345" y="453"/>
                  </a:lnTo>
                  <a:lnTo>
                    <a:pt x="345" y="454"/>
                  </a:lnTo>
                  <a:lnTo>
                    <a:pt x="345" y="456"/>
                  </a:lnTo>
                  <a:lnTo>
                    <a:pt x="346" y="457"/>
                  </a:lnTo>
                  <a:lnTo>
                    <a:pt x="346" y="458"/>
                  </a:lnTo>
                  <a:lnTo>
                    <a:pt x="347" y="459"/>
                  </a:lnTo>
                  <a:lnTo>
                    <a:pt x="347" y="460"/>
                  </a:lnTo>
                  <a:lnTo>
                    <a:pt x="347" y="461"/>
                  </a:lnTo>
                  <a:lnTo>
                    <a:pt x="347" y="461"/>
                  </a:lnTo>
                  <a:lnTo>
                    <a:pt x="346" y="463"/>
                  </a:lnTo>
                  <a:lnTo>
                    <a:pt x="346" y="463"/>
                  </a:lnTo>
                  <a:lnTo>
                    <a:pt x="346" y="463"/>
                  </a:lnTo>
                  <a:lnTo>
                    <a:pt x="347" y="463"/>
                  </a:lnTo>
                  <a:lnTo>
                    <a:pt x="347" y="464"/>
                  </a:lnTo>
                  <a:lnTo>
                    <a:pt x="345" y="465"/>
                  </a:lnTo>
                  <a:lnTo>
                    <a:pt x="345" y="465"/>
                  </a:lnTo>
                  <a:lnTo>
                    <a:pt x="345" y="466"/>
                  </a:lnTo>
                  <a:lnTo>
                    <a:pt x="346" y="469"/>
                  </a:lnTo>
                  <a:lnTo>
                    <a:pt x="350" y="472"/>
                  </a:lnTo>
                  <a:lnTo>
                    <a:pt x="352" y="473"/>
                  </a:lnTo>
                  <a:lnTo>
                    <a:pt x="352" y="473"/>
                  </a:lnTo>
                  <a:lnTo>
                    <a:pt x="354" y="474"/>
                  </a:lnTo>
                  <a:lnTo>
                    <a:pt x="355" y="474"/>
                  </a:lnTo>
                  <a:lnTo>
                    <a:pt x="356" y="475"/>
                  </a:lnTo>
                  <a:lnTo>
                    <a:pt x="356" y="475"/>
                  </a:lnTo>
                  <a:lnTo>
                    <a:pt x="356" y="476"/>
                  </a:lnTo>
                  <a:lnTo>
                    <a:pt x="356" y="476"/>
                  </a:lnTo>
                  <a:lnTo>
                    <a:pt x="356" y="476"/>
                  </a:lnTo>
                  <a:lnTo>
                    <a:pt x="356" y="476"/>
                  </a:lnTo>
                  <a:lnTo>
                    <a:pt x="356" y="477"/>
                  </a:lnTo>
                  <a:lnTo>
                    <a:pt x="357" y="477"/>
                  </a:lnTo>
                  <a:lnTo>
                    <a:pt x="359" y="478"/>
                  </a:lnTo>
                  <a:lnTo>
                    <a:pt x="359" y="478"/>
                  </a:lnTo>
                  <a:lnTo>
                    <a:pt x="360" y="478"/>
                  </a:lnTo>
                  <a:lnTo>
                    <a:pt x="360" y="478"/>
                  </a:lnTo>
                  <a:lnTo>
                    <a:pt x="364" y="479"/>
                  </a:lnTo>
                  <a:lnTo>
                    <a:pt x="365" y="479"/>
                  </a:lnTo>
                  <a:lnTo>
                    <a:pt x="367" y="480"/>
                  </a:lnTo>
                  <a:lnTo>
                    <a:pt x="367" y="481"/>
                  </a:lnTo>
                  <a:lnTo>
                    <a:pt x="367" y="481"/>
                  </a:lnTo>
                  <a:lnTo>
                    <a:pt x="367" y="481"/>
                  </a:lnTo>
                  <a:lnTo>
                    <a:pt x="368" y="481"/>
                  </a:lnTo>
                  <a:lnTo>
                    <a:pt x="370" y="482"/>
                  </a:lnTo>
                  <a:lnTo>
                    <a:pt x="370" y="483"/>
                  </a:lnTo>
                  <a:lnTo>
                    <a:pt x="370" y="484"/>
                  </a:lnTo>
                  <a:lnTo>
                    <a:pt x="371" y="483"/>
                  </a:lnTo>
                  <a:lnTo>
                    <a:pt x="381" y="487"/>
                  </a:lnTo>
                  <a:lnTo>
                    <a:pt x="382" y="487"/>
                  </a:lnTo>
                  <a:lnTo>
                    <a:pt x="386" y="489"/>
                  </a:lnTo>
                  <a:lnTo>
                    <a:pt x="386" y="490"/>
                  </a:lnTo>
                  <a:lnTo>
                    <a:pt x="387" y="490"/>
                  </a:lnTo>
                  <a:lnTo>
                    <a:pt x="388" y="490"/>
                  </a:lnTo>
                  <a:lnTo>
                    <a:pt x="394" y="492"/>
                  </a:lnTo>
                  <a:lnTo>
                    <a:pt x="394" y="492"/>
                  </a:lnTo>
                  <a:lnTo>
                    <a:pt x="395" y="492"/>
                  </a:lnTo>
                  <a:lnTo>
                    <a:pt x="397" y="492"/>
                  </a:lnTo>
                  <a:lnTo>
                    <a:pt x="397" y="492"/>
                  </a:lnTo>
                  <a:lnTo>
                    <a:pt x="398" y="492"/>
                  </a:lnTo>
                  <a:lnTo>
                    <a:pt x="400" y="491"/>
                  </a:lnTo>
                  <a:lnTo>
                    <a:pt x="402" y="489"/>
                  </a:lnTo>
                  <a:lnTo>
                    <a:pt x="403" y="489"/>
                  </a:lnTo>
                  <a:lnTo>
                    <a:pt x="405" y="489"/>
                  </a:lnTo>
                  <a:lnTo>
                    <a:pt x="410" y="492"/>
                  </a:lnTo>
                  <a:lnTo>
                    <a:pt x="418" y="498"/>
                  </a:lnTo>
                  <a:lnTo>
                    <a:pt x="418" y="499"/>
                  </a:lnTo>
                  <a:lnTo>
                    <a:pt x="419" y="499"/>
                  </a:lnTo>
                  <a:lnTo>
                    <a:pt x="419" y="499"/>
                  </a:lnTo>
                  <a:lnTo>
                    <a:pt x="420" y="500"/>
                  </a:lnTo>
                  <a:lnTo>
                    <a:pt x="420" y="500"/>
                  </a:lnTo>
                  <a:lnTo>
                    <a:pt x="423" y="502"/>
                  </a:lnTo>
                  <a:lnTo>
                    <a:pt x="429" y="503"/>
                  </a:lnTo>
                  <a:lnTo>
                    <a:pt x="430" y="503"/>
                  </a:lnTo>
                  <a:lnTo>
                    <a:pt x="438" y="506"/>
                  </a:lnTo>
                  <a:lnTo>
                    <a:pt x="440" y="506"/>
                  </a:lnTo>
                  <a:lnTo>
                    <a:pt x="442" y="505"/>
                  </a:lnTo>
                  <a:lnTo>
                    <a:pt x="443" y="505"/>
                  </a:lnTo>
                  <a:lnTo>
                    <a:pt x="443" y="505"/>
                  </a:lnTo>
                  <a:lnTo>
                    <a:pt x="444" y="505"/>
                  </a:lnTo>
                  <a:lnTo>
                    <a:pt x="444" y="506"/>
                  </a:lnTo>
                  <a:lnTo>
                    <a:pt x="444" y="506"/>
                  </a:lnTo>
                  <a:lnTo>
                    <a:pt x="445" y="507"/>
                  </a:lnTo>
                  <a:lnTo>
                    <a:pt x="445" y="507"/>
                  </a:lnTo>
                  <a:lnTo>
                    <a:pt x="443" y="507"/>
                  </a:lnTo>
                  <a:lnTo>
                    <a:pt x="443" y="507"/>
                  </a:lnTo>
                  <a:lnTo>
                    <a:pt x="443" y="508"/>
                  </a:lnTo>
                  <a:lnTo>
                    <a:pt x="453" y="517"/>
                  </a:lnTo>
                  <a:lnTo>
                    <a:pt x="454" y="518"/>
                  </a:lnTo>
                  <a:lnTo>
                    <a:pt x="454" y="518"/>
                  </a:lnTo>
                  <a:lnTo>
                    <a:pt x="454" y="518"/>
                  </a:lnTo>
                  <a:lnTo>
                    <a:pt x="454" y="518"/>
                  </a:lnTo>
                  <a:lnTo>
                    <a:pt x="454" y="518"/>
                  </a:lnTo>
                  <a:lnTo>
                    <a:pt x="454" y="518"/>
                  </a:lnTo>
                  <a:lnTo>
                    <a:pt x="453" y="518"/>
                  </a:lnTo>
                  <a:lnTo>
                    <a:pt x="453" y="519"/>
                  </a:lnTo>
                  <a:lnTo>
                    <a:pt x="454" y="519"/>
                  </a:lnTo>
                  <a:lnTo>
                    <a:pt x="454" y="521"/>
                  </a:lnTo>
                  <a:lnTo>
                    <a:pt x="453" y="521"/>
                  </a:lnTo>
                  <a:lnTo>
                    <a:pt x="453" y="521"/>
                  </a:lnTo>
                  <a:lnTo>
                    <a:pt x="454" y="523"/>
                  </a:lnTo>
                  <a:lnTo>
                    <a:pt x="454" y="525"/>
                  </a:lnTo>
                  <a:lnTo>
                    <a:pt x="455" y="525"/>
                  </a:lnTo>
                  <a:lnTo>
                    <a:pt x="458" y="526"/>
                  </a:lnTo>
                  <a:lnTo>
                    <a:pt x="458" y="526"/>
                  </a:lnTo>
                  <a:lnTo>
                    <a:pt x="458" y="525"/>
                  </a:lnTo>
                  <a:lnTo>
                    <a:pt x="458" y="525"/>
                  </a:lnTo>
                  <a:lnTo>
                    <a:pt x="457" y="524"/>
                  </a:lnTo>
                  <a:lnTo>
                    <a:pt x="457" y="524"/>
                  </a:lnTo>
                  <a:lnTo>
                    <a:pt x="458" y="523"/>
                  </a:lnTo>
                  <a:lnTo>
                    <a:pt x="458" y="523"/>
                  </a:lnTo>
                  <a:lnTo>
                    <a:pt x="459" y="524"/>
                  </a:lnTo>
                  <a:lnTo>
                    <a:pt x="460" y="525"/>
                  </a:lnTo>
                  <a:lnTo>
                    <a:pt x="461" y="526"/>
                  </a:lnTo>
                  <a:lnTo>
                    <a:pt x="461" y="526"/>
                  </a:lnTo>
                  <a:lnTo>
                    <a:pt x="463" y="528"/>
                  </a:lnTo>
                  <a:lnTo>
                    <a:pt x="465" y="529"/>
                  </a:lnTo>
                  <a:lnTo>
                    <a:pt x="465" y="532"/>
                  </a:lnTo>
                  <a:lnTo>
                    <a:pt x="465" y="532"/>
                  </a:lnTo>
                  <a:lnTo>
                    <a:pt x="466" y="532"/>
                  </a:lnTo>
                  <a:lnTo>
                    <a:pt x="467" y="532"/>
                  </a:lnTo>
                  <a:lnTo>
                    <a:pt x="467" y="532"/>
                  </a:lnTo>
                  <a:lnTo>
                    <a:pt x="467" y="531"/>
                  </a:lnTo>
                  <a:lnTo>
                    <a:pt x="467" y="531"/>
                  </a:lnTo>
                  <a:lnTo>
                    <a:pt x="468" y="531"/>
                  </a:lnTo>
                  <a:lnTo>
                    <a:pt x="468" y="532"/>
                  </a:lnTo>
                  <a:lnTo>
                    <a:pt x="468" y="533"/>
                  </a:lnTo>
                  <a:lnTo>
                    <a:pt x="468" y="533"/>
                  </a:lnTo>
                  <a:lnTo>
                    <a:pt x="468" y="533"/>
                  </a:lnTo>
                  <a:lnTo>
                    <a:pt x="469" y="534"/>
                  </a:lnTo>
                  <a:lnTo>
                    <a:pt x="469" y="534"/>
                  </a:lnTo>
                  <a:lnTo>
                    <a:pt x="470" y="533"/>
                  </a:lnTo>
                  <a:lnTo>
                    <a:pt x="470" y="533"/>
                  </a:lnTo>
                  <a:lnTo>
                    <a:pt x="476" y="534"/>
                  </a:lnTo>
                  <a:lnTo>
                    <a:pt x="476" y="534"/>
                  </a:lnTo>
                  <a:lnTo>
                    <a:pt x="478" y="537"/>
                  </a:lnTo>
                  <a:lnTo>
                    <a:pt x="479" y="537"/>
                  </a:lnTo>
                  <a:lnTo>
                    <a:pt x="479" y="536"/>
                  </a:lnTo>
                  <a:lnTo>
                    <a:pt x="479" y="536"/>
                  </a:lnTo>
                  <a:lnTo>
                    <a:pt x="480" y="540"/>
                  </a:lnTo>
                  <a:lnTo>
                    <a:pt x="480" y="540"/>
                  </a:lnTo>
                  <a:lnTo>
                    <a:pt x="483" y="540"/>
                  </a:lnTo>
                  <a:lnTo>
                    <a:pt x="485" y="538"/>
                  </a:lnTo>
                  <a:lnTo>
                    <a:pt x="484" y="537"/>
                  </a:lnTo>
                  <a:lnTo>
                    <a:pt x="483" y="536"/>
                  </a:lnTo>
                  <a:lnTo>
                    <a:pt x="483" y="535"/>
                  </a:lnTo>
                  <a:lnTo>
                    <a:pt x="483" y="535"/>
                  </a:lnTo>
                  <a:lnTo>
                    <a:pt x="483" y="534"/>
                  </a:lnTo>
                  <a:lnTo>
                    <a:pt x="484" y="533"/>
                  </a:lnTo>
                  <a:lnTo>
                    <a:pt x="485" y="533"/>
                  </a:lnTo>
                  <a:lnTo>
                    <a:pt x="486" y="532"/>
                  </a:lnTo>
                  <a:lnTo>
                    <a:pt x="488" y="530"/>
                  </a:lnTo>
                  <a:lnTo>
                    <a:pt x="489" y="529"/>
                  </a:lnTo>
                  <a:lnTo>
                    <a:pt x="490" y="529"/>
                  </a:lnTo>
                  <a:lnTo>
                    <a:pt x="493" y="532"/>
                  </a:lnTo>
                  <a:lnTo>
                    <a:pt x="494" y="532"/>
                  </a:lnTo>
                  <a:lnTo>
                    <a:pt x="495" y="532"/>
                  </a:lnTo>
                  <a:lnTo>
                    <a:pt x="495" y="532"/>
                  </a:lnTo>
                  <a:lnTo>
                    <a:pt x="496" y="532"/>
                  </a:lnTo>
                  <a:lnTo>
                    <a:pt x="496" y="533"/>
                  </a:lnTo>
                  <a:lnTo>
                    <a:pt x="496" y="533"/>
                  </a:lnTo>
                  <a:lnTo>
                    <a:pt x="494" y="534"/>
                  </a:lnTo>
                  <a:lnTo>
                    <a:pt x="494" y="536"/>
                  </a:lnTo>
                  <a:lnTo>
                    <a:pt x="494" y="536"/>
                  </a:lnTo>
                  <a:lnTo>
                    <a:pt x="496" y="538"/>
                  </a:lnTo>
                  <a:lnTo>
                    <a:pt x="497" y="539"/>
                  </a:lnTo>
                  <a:lnTo>
                    <a:pt x="498" y="542"/>
                  </a:lnTo>
                  <a:lnTo>
                    <a:pt x="499" y="543"/>
                  </a:lnTo>
                  <a:lnTo>
                    <a:pt x="500" y="543"/>
                  </a:lnTo>
                  <a:lnTo>
                    <a:pt x="500" y="547"/>
                  </a:lnTo>
                  <a:lnTo>
                    <a:pt x="499" y="548"/>
                  </a:lnTo>
                  <a:lnTo>
                    <a:pt x="499" y="549"/>
                  </a:lnTo>
                  <a:lnTo>
                    <a:pt x="500" y="554"/>
                  </a:lnTo>
                  <a:lnTo>
                    <a:pt x="499" y="557"/>
                  </a:lnTo>
                  <a:lnTo>
                    <a:pt x="499" y="558"/>
                  </a:lnTo>
                  <a:lnTo>
                    <a:pt x="500" y="558"/>
                  </a:lnTo>
                  <a:lnTo>
                    <a:pt x="501" y="558"/>
                  </a:lnTo>
                  <a:lnTo>
                    <a:pt x="502" y="558"/>
                  </a:lnTo>
                  <a:lnTo>
                    <a:pt x="502" y="558"/>
                  </a:lnTo>
                  <a:lnTo>
                    <a:pt x="502" y="558"/>
                  </a:lnTo>
                  <a:lnTo>
                    <a:pt x="499" y="561"/>
                  </a:lnTo>
                  <a:lnTo>
                    <a:pt x="498" y="564"/>
                  </a:lnTo>
                  <a:lnTo>
                    <a:pt x="497" y="564"/>
                  </a:lnTo>
                  <a:lnTo>
                    <a:pt x="497" y="565"/>
                  </a:lnTo>
                  <a:lnTo>
                    <a:pt x="495" y="565"/>
                  </a:lnTo>
                  <a:lnTo>
                    <a:pt x="494" y="565"/>
                  </a:lnTo>
                  <a:lnTo>
                    <a:pt x="493" y="568"/>
                  </a:lnTo>
                  <a:lnTo>
                    <a:pt x="493" y="569"/>
                  </a:lnTo>
                  <a:lnTo>
                    <a:pt x="493" y="569"/>
                  </a:lnTo>
                  <a:lnTo>
                    <a:pt x="492" y="569"/>
                  </a:lnTo>
                  <a:lnTo>
                    <a:pt x="491" y="569"/>
                  </a:lnTo>
                  <a:lnTo>
                    <a:pt x="491" y="570"/>
                  </a:lnTo>
                  <a:lnTo>
                    <a:pt x="491" y="571"/>
                  </a:lnTo>
                  <a:lnTo>
                    <a:pt x="491" y="572"/>
                  </a:lnTo>
                  <a:lnTo>
                    <a:pt x="491" y="572"/>
                  </a:lnTo>
                  <a:lnTo>
                    <a:pt x="491" y="572"/>
                  </a:lnTo>
                  <a:lnTo>
                    <a:pt x="491" y="572"/>
                  </a:lnTo>
                  <a:lnTo>
                    <a:pt x="490" y="572"/>
                  </a:lnTo>
                  <a:lnTo>
                    <a:pt x="489" y="573"/>
                  </a:lnTo>
                  <a:lnTo>
                    <a:pt x="488" y="574"/>
                  </a:lnTo>
                  <a:lnTo>
                    <a:pt x="487" y="575"/>
                  </a:lnTo>
                  <a:lnTo>
                    <a:pt x="485" y="575"/>
                  </a:lnTo>
                  <a:lnTo>
                    <a:pt x="485" y="575"/>
                  </a:lnTo>
                  <a:lnTo>
                    <a:pt x="485" y="578"/>
                  </a:lnTo>
                  <a:lnTo>
                    <a:pt x="483" y="580"/>
                  </a:lnTo>
                  <a:lnTo>
                    <a:pt x="483" y="583"/>
                  </a:lnTo>
                  <a:lnTo>
                    <a:pt x="483" y="583"/>
                  </a:lnTo>
                  <a:lnTo>
                    <a:pt x="481" y="584"/>
                  </a:lnTo>
                  <a:lnTo>
                    <a:pt x="481" y="585"/>
                  </a:lnTo>
                  <a:lnTo>
                    <a:pt x="481" y="591"/>
                  </a:lnTo>
                  <a:lnTo>
                    <a:pt x="482" y="592"/>
                  </a:lnTo>
                  <a:lnTo>
                    <a:pt x="483" y="593"/>
                  </a:lnTo>
                  <a:lnTo>
                    <a:pt x="483" y="594"/>
                  </a:lnTo>
                  <a:lnTo>
                    <a:pt x="483" y="594"/>
                  </a:lnTo>
                  <a:lnTo>
                    <a:pt x="486" y="591"/>
                  </a:lnTo>
                  <a:lnTo>
                    <a:pt x="486" y="592"/>
                  </a:lnTo>
                  <a:lnTo>
                    <a:pt x="487" y="593"/>
                  </a:lnTo>
                  <a:lnTo>
                    <a:pt x="487" y="593"/>
                  </a:lnTo>
                  <a:lnTo>
                    <a:pt x="486" y="596"/>
                  </a:lnTo>
                  <a:lnTo>
                    <a:pt x="485" y="597"/>
                  </a:lnTo>
                  <a:lnTo>
                    <a:pt x="483" y="598"/>
                  </a:lnTo>
                  <a:lnTo>
                    <a:pt x="479" y="602"/>
                  </a:lnTo>
                  <a:lnTo>
                    <a:pt x="478" y="604"/>
                  </a:lnTo>
                  <a:lnTo>
                    <a:pt x="479" y="605"/>
                  </a:lnTo>
                  <a:lnTo>
                    <a:pt x="479" y="606"/>
                  </a:lnTo>
                  <a:lnTo>
                    <a:pt x="479" y="608"/>
                  </a:lnTo>
                  <a:lnTo>
                    <a:pt x="480" y="609"/>
                  </a:lnTo>
                  <a:lnTo>
                    <a:pt x="480" y="609"/>
                  </a:lnTo>
                  <a:lnTo>
                    <a:pt x="480" y="610"/>
                  </a:lnTo>
                  <a:lnTo>
                    <a:pt x="479" y="611"/>
                  </a:lnTo>
                  <a:lnTo>
                    <a:pt x="479" y="612"/>
                  </a:lnTo>
                  <a:lnTo>
                    <a:pt x="486" y="616"/>
                  </a:lnTo>
                  <a:lnTo>
                    <a:pt x="487" y="617"/>
                  </a:lnTo>
                  <a:lnTo>
                    <a:pt x="487" y="617"/>
                  </a:lnTo>
                  <a:lnTo>
                    <a:pt x="487" y="618"/>
                  </a:lnTo>
                  <a:lnTo>
                    <a:pt x="488" y="622"/>
                  </a:lnTo>
                  <a:lnTo>
                    <a:pt x="491" y="625"/>
                  </a:lnTo>
                  <a:lnTo>
                    <a:pt x="498" y="642"/>
                  </a:lnTo>
                  <a:lnTo>
                    <a:pt x="499" y="643"/>
                  </a:lnTo>
                  <a:lnTo>
                    <a:pt x="505" y="652"/>
                  </a:lnTo>
                  <a:lnTo>
                    <a:pt x="506" y="655"/>
                  </a:lnTo>
                  <a:lnTo>
                    <a:pt x="505" y="656"/>
                  </a:lnTo>
                  <a:lnTo>
                    <a:pt x="505" y="656"/>
                  </a:lnTo>
                  <a:lnTo>
                    <a:pt x="505" y="657"/>
                  </a:lnTo>
                  <a:lnTo>
                    <a:pt x="512" y="664"/>
                  </a:lnTo>
                  <a:lnTo>
                    <a:pt x="527" y="672"/>
                  </a:lnTo>
                  <a:lnTo>
                    <a:pt x="527" y="672"/>
                  </a:lnTo>
                  <a:lnTo>
                    <a:pt x="527" y="672"/>
                  </a:lnTo>
                  <a:lnTo>
                    <a:pt x="537" y="680"/>
                  </a:lnTo>
                  <a:lnTo>
                    <a:pt x="537" y="680"/>
                  </a:lnTo>
                  <a:lnTo>
                    <a:pt x="537" y="680"/>
                  </a:lnTo>
                  <a:lnTo>
                    <a:pt x="540" y="699"/>
                  </a:lnTo>
                  <a:lnTo>
                    <a:pt x="538" y="707"/>
                  </a:lnTo>
                  <a:lnTo>
                    <a:pt x="538" y="708"/>
                  </a:lnTo>
                  <a:lnTo>
                    <a:pt x="537" y="708"/>
                  </a:lnTo>
                  <a:lnTo>
                    <a:pt x="537" y="709"/>
                  </a:lnTo>
                  <a:lnTo>
                    <a:pt x="537" y="711"/>
                  </a:lnTo>
                  <a:lnTo>
                    <a:pt x="537" y="711"/>
                  </a:lnTo>
                  <a:lnTo>
                    <a:pt x="537" y="711"/>
                  </a:lnTo>
                  <a:lnTo>
                    <a:pt x="537" y="723"/>
                  </a:lnTo>
                  <a:lnTo>
                    <a:pt x="537" y="723"/>
                  </a:lnTo>
                  <a:lnTo>
                    <a:pt x="536" y="725"/>
                  </a:lnTo>
                  <a:lnTo>
                    <a:pt x="537" y="728"/>
                  </a:lnTo>
                  <a:lnTo>
                    <a:pt x="536" y="733"/>
                  </a:lnTo>
                  <a:lnTo>
                    <a:pt x="535" y="734"/>
                  </a:lnTo>
                  <a:lnTo>
                    <a:pt x="535" y="736"/>
                  </a:lnTo>
                  <a:lnTo>
                    <a:pt x="534" y="737"/>
                  </a:lnTo>
                  <a:lnTo>
                    <a:pt x="533" y="743"/>
                  </a:lnTo>
                  <a:lnTo>
                    <a:pt x="531" y="745"/>
                  </a:lnTo>
                  <a:lnTo>
                    <a:pt x="531" y="746"/>
                  </a:lnTo>
                  <a:lnTo>
                    <a:pt x="533" y="751"/>
                  </a:lnTo>
                  <a:lnTo>
                    <a:pt x="532" y="752"/>
                  </a:lnTo>
                  <a:lnTo>
                    <a:pt x="531" y="753"/>
                  </a:lnTo>
                  <a:lnTo>
                    <a:pt x="532" y="769"/>
                  </a:lnTo>
                  <a:lnTo>
                    <a:pt x="531" y="772"/>
                  </a:lnTo>
                  <a:lnTo>
                    <a:pt x="531" y="776"/>
                  </a:lnTo>
                  <a:lnTo>
                    <a:pt x="530" y="776"/>
                  </a:lnTo>
                  <a:lnTo>
                    <a:pt x="530" y="780"/>
                  </a:lnTo>
                  <a:lnTo>
                    <a:pt x="530" y="780"/>
                  </a:lnTo>
                  <a:lnTo>
                    <a:pt x="530" y="780"/>
                  </a:lnTo>
                  <a:lnTo>
                    <a:pt x="524" y="795"/>
                  </a:lnTo>
                  <a:lnTo>
                    <a:pt x="523" y="795"/>
                  </a:lnTo>
                  <a:lnTo>
                    <a:pt x="523" y="795"/>
                  </a:lnTo>
                  <a:lnTo>
                    <a:pt x="523" y="795"/>
                  </a:lnTo>
                  <a:lnTo>
                    <a:pt x="523" y="798"/>
                  </a:lnTo>
                  <a:lnTo>
                    <a:pt x="522" y="799"/>
                  </a:lnTo>
                  <a:lnTo>
                    <a:pt x="521" y="798"/>
                  </a:lnTo>
                  <a:lnTo>
                    <a:pt x="520" y="799"/>
                  </a:lnTo>
                  <a:lnTo>
                    <a:pt x="520" y="803"/>
                  </a:lnTo>
                  <a:lnTo>
                    <a:pt x="521" y="805"/>
                  </a:lnTo>
                  <a:lnTo>
                    <a:pt x="521" y="808"/>
                  </a:lnTo>
                  <a:lnTo>
                    <a:pt x="521" y="808"/>
                  </a:lnTo>
                  <a:lnTo>
                    <a:pt x="520" y="809"/>
                  </a:lnTo>
                  <a:lnTo>
                    <a:pt x="521" y="810"/>
                  </a:lnTo>
                  <a:lnTo>
                    <a:pt x="522" y="815"/>
                  </a:lnTo>
                  <a:lnTo>
                    <a:pt x="522" y="816"/>
                  </a:lnTo>
                  <a:lnTo>
                    <a:pt x="521" y="816"/>
                  </a:lnTo>
                  <a:lnTo>
                    <a:pt x="521" y="817"/>
                  </a:lnTo>
                  <a:lnTo>
                    <a:pt x="520" y="818"/>
                  </a:lnTo>
                  <a:lnTo>
                    <a:pt x="519" y="829"/>
                  </a:lnTo>
                  <a:lnTo>
                    <a:pt x="519" y="830"/>
                  </a:lnTo>
                  <a:lnTo>
                    <a:pt x="520" y="830"/>
                  </a:lnTo>
                  <a:lnTo>
                    <a:pt x="520" y="831"/>
                  </a:lnTo>
                  <a:lnTo>
                    <a:pt x="520" y="831"/>
                  </a:lnTo>
                  <a:lnTo>
                    <a:pt x="522" y="831"/>
                  </a:lnTo>
                  <a:lnTo>
                    <a:pt x="523" y="831"/>
                  </a:lnTo>
                  <a:lnTo>
                    <a:pt x="523" y="831"/>
                  </a:lnTo>
                  <a:lnTo>
                    <a:pt x="523" y="830"/>
                  </a:lnTo>
                  <a:lnTo>
                    <a:pt x="524" y="830"/>
                  </a:lnTo>
                  <a:lnTo>
                    <a:pt x="525" y="830"/>
                  </a:lnTo>
                  <a:lnTo>
                    <a:pt x="526" y="831"/>
                  </a:lnTo>
                  <a:lnTo>
                    <a:pt x="527" y="831"/>
                  </a:lnTo>
                  <a:lnTo>
                    <a:pt x="527" y="831"/>
                  </a:lnTo>
                  <a:lnTo>
                    <a:pt x="527" y="831"/>
                  </a:lnTo>
                  <a:lnTo>
                    <a:pt x="527" y="831"/>
                  </a:lnTo>
                  <a:lnTo>
                    <a:pt x="527" y="831"/>
                  </a:lnTo>
                  <a:lnTo>
                    <a:pt x="527" y="831"/>
                  </a:lnTo>
                  <a:lnTo>
                    <a:pt x="526" y="832"/>
                  </a:lnTo>
                  <a:lnTo>
                    <a:pt x="525" y="833"/>
                  </a:lnTo>
                  <a:lnTo>
                    <a:pt x="526" y="833"/>
                  </a:lnTo>
                  <a:lnTo>
                    <a:pt x="527" y="833"/>
                  </a:lnTo>
                  <a:lnTo>
                    <a:pt x="527" y="837"/>
                  </a:lnTo>
                  <a:lnTo>
                    <a:pt x="527" y="835"/>
                  </a:lnTo>
                  <a:lnTo>
                    <a:pt x="526" y="835"/>
                  </a:lnTo>
                  <a:lnTo>
                    <a:pt x="526" y="836"/>
                  </a:lnTo>
                  <a:lnTo>
                    <a:pt x="526" y="837"/>
                  </a:lnTo>
                  <a:lnTo>
                    <a:pt x="527" y="838"/>
                  </a:lnTo>
                  <a:lnTo>
                    <a:pt x="526" y="838"/>
                  </a:lnTo>
                  <a:lnTo>
                    <a:pt x="525" y="838"/>
                  </a:lnTo>
                  <a:lnTo>
                    <a:pt x="525" y="841"/>
                  </a:lnTo>
                  <a:lnTo>
                    <a:pt x="525" y="842"/>
                  </a:lnTo>
                  <a:lnTo>
                    <a:pt x="524" y="843"/>
                  </a:lnTo>
                  <a:lnTo>
                    <a:pt x="524" y="843"/>
                  </a:lnTo>
                  <a:lnTo>
                    <a:pt x="524" y="844"/>
                  </a:lnTo>
                  <a:lnTo>
                    <a:pt x="524" y="845"/>
                  </a:lnTo>
                  <a:lnTo>
                    <a:pt x="524" y="845"/>
                  </a:lnTo>
                  <a:lnTo>
                    <a:pt x="524" y="846"/>
                  </a:lnTo>
                  <a:lnTo>
                    <a:pt x="524" y="846"/>
                  </a:lnTo>
                  <a:lnTo>
                    <a:pt x="524" y="847"/>
                  </a:lnTo>
                  <a:lnTo>
                    <a:pt x="523" y="849"/>
                  </a:lnTo>
                  <a:lnTo>
                    <a:pt x="523" y="849"/>
                  </a:lnTo>
                  <a:lnTo>
                    <a:pt x="523" y="849"/>
                  </a:lnTo>
                  <a:lnTo>
                    <a:pt x="523" y="849"/>
                  </a:lnTo>
                  <a:lnTo>
                    <a:pt x="523" y="849"/>
                  </a:lnTo>
                  <a:lnTo>
                    <a:pt x="523" y="850"/>
                  </a:lnTo>
                  <a:lnTo>
                    <a:pt x="523" y="850"/>
                  </a:lnTo>
                  <a:lnTo>
                    <a:pt x="525" y="851"/>
                  </a:lnTo>
                  <a:lnTo>
                    <a:pt x="525" y="852"/>
                  </a:lnTo>
                  <a:lnTo>
                    <a:pt x="526" y="852"/>
                  </a:lnTo>
                  <a:lnTo>
                    <a:pt x="526" y="854"/>
                  </a:lnTo>
                  <a:lnTo>
                    <a:pt x="526" y="855"/>
                  </a:lnTo>
                  <a:lnTo>
                    <a:pt x="524" y="856"/>
                  </a:lnTo>
                  <a:lnTo>
                    <a:pt x="523" y="856"/>
                  </a:lnTo>
                  <a:lnTo>
                    <a:pt x="523" y="856"/>
                  </a:lnTo>
                  <a:lnTo>
                    <a:pt x="522" y="856"/>
                  </a:lnTo>
                  <a:lnTo>
                    <a:pt x="522" y="858"/>
                  </a:lnTo>
                  <a:lnTo>
                    <a:pt x="523" y="858"/>
                  </a:lnTo>
                  <a:lnTo>
                    <a:pt x="524" y="859"/>
                  </a:lnTo>
                  <a:lnTo>
                    <a:pt x="525" y="859"/>
                  </a:lnTo>
                  <a:lnTo>
                    <a:pt x="525" y="860"/>
                  </a:lnTo>
                  <a:lnTo>
                    <a:pt x="524" y="860"/>
                  </a:lnTo>
                  <a:lnTo>
                    <a:pt x="523" y="859"/>
                  </a:lnTo>
                  <a:lnTo>
                    <a:pt x="522" y="859"/>
                  </a:lnTo>
                  <a:lnTo>
                    <a:pt x="521" y="860"/>
                  </a:lnTo>
                  <a:lnTo>
                    <a:pt x="521" y="860"/>
                  </a:lnTo>
                  <a:lnTo>
                    <a:pt x="523" y="860"/>
                  </a:lnTo>
                  <a:lnTo>
                    <a:pt x="523" y="860"/>
                  </a:lnTo>
                  <a:lnTo>
                    <a:pt x="523" y="860"/>
                  </a:lnTo>
                  <a:lnTo>
                    <a:pt x="523" y="860"/>
                  </a:lnTo>
                  <a:lnTo>
                    <a:pt x="522" y="861"/>
                  </a:lnTo>
                  <a:lnTo>
                    <a:pt x="522" y="862"/>
                  </a:lnTo>
                  <a:lnTo>
                    <a:pt x="523" y="862"/>
                  </a:lnTo>
                  <a:lnTo>
                    <a:pt x="521" y="862"/>
                  </a:lnTo>
                  <a:lnTo>
                    <a:pt x="521" y="862"/>
                  </a:lnTo>
                  <a:lnTo>
                    <a:pt x="521" y="863"/>
                  </a:lnTo>
                  <a:lnTo>
                    <a:pt x="520" y="865"/>
                  </a:lnTo>
                  <a:lnTo>
                    <a:pt x="522" y="863"/>
                  </a:lnTo>
                  <a:lnTo>
                    <a:pt x="523" y="863"/>
                  </a:lnTo>
                  <a:lnTo>
                    <a:pt x="523" y="864"/>
                  </a:lnTo>
                  <a:lnTo>
                    <a:pt x="522" y="865"/>
                  </a:lnTo>
                  <a:lnTo>
                    <a:pt x="522" y="866"/>
                  </a:lnTo>
                  <a:lnTo>
                    <a:pt x="521" y="866"/>
                  </a:lnTo>
                  <a:lnTo>
                    <a:pt x="520" y="867"/>
                  </a:lnTo>
                  <a:lnTo>
                    <a:pt x="519" y="867"/>
                  </a:lnTo>
                  <a:lnTo>
                    <a:pt x="519" y="868"/>
                  </a:lnTo>
                  <a:lnTo>
                    <a:pt x="519" y="866"/>
                  </a:lnTo>
                  <a:lnTo>
                    <a:pt x="519" y="866"/>
                  </a:lnTo>
                  <a:lnTo>
                    <a:pt x="519" y="867"/>
                  </a:lnTo>
                  <a:lnTo>
                    <a:pt x="518" y="867"/>
                  </a:lnTo>
                  <a:lnTo>
                    <a:pt x="517" y="866"/>
                  </a:lnTo>
                  <a:lnTo>
                    <a:pt x="518" y="865"/>
                  </a:lnTo>
                  <a:lnTo>
                    <a:pt x="518" y="864"/>
                  </a:lnTo>
                  <a:lnTo>
                    <a:pt x="518" y="864"/>
                  </a:lnTo>
                  <a:lnTo>
                    <a:pt x="517" y="864"/>
                  </a:lnTo>
                  <a:lnTo>
                    <a:pt x="518" y="864"/>
                  </a:lnTo>
                  <a:lnTo>
                    <a:pt x="516" y="863"/>
                  </a:lnTo>
                  <a:lnTo>
                    <a:pt x="516" y="863"/>
                  </a:lnTo>
                  <a:lnTo>
                    <a:pt x="516" y="863"/>
                  </a:lnTo>
                  <a:lnTo>
                    <a:pt x="515" y="863"/>
                  </a:lnTo>
                  <a:lnTo>
                    <a:pt x="512" y="863"/>
                  </a:lnTo>
                  <a:lnTo>
                    <a:pt x="512" y="864"/>
                  </a:lnTo>
                  <a:lnTo>
                    <a:pt x="513" y="864"/>
                  </a:lnTo>
                  <a:lnTo>
                    <a:pt x="513" y="864"/>
                  </a:lnTo>
                  <a:lnTo>
                    <a:pt x="514" y="864"/>
                  </a:lnTo>
                  <a:lnTo>
                    <a:pt x="514" y="864"/>
                  </a:lnTo>
                  <a:lnTo>
                    <a:pt x="514" y="865"/>
                  </a:lnTo>
                  <a:lnTo>
                    <a:pt x="513" y="866"/>
                  </a:lnTo>
                  <a:lnTo>
                    <a:pt x="512" y="866"/>
                  </a:lnTo>
                  <a:lnTo>
                    <a:pt x="512" y="867"/>
                  </a:lnTo>
                  <a:lnTo>
                    <a:pt x="510" y="868"/>
                  </a:lnTo>
                  <a:lnTo>
                    <a:pt x="510" y="870"/>
                  </a:lnTo>
                  <a:lnTo>
                    <a:pt x="510" y="871"/>
                  </a:lnTo>
                  <a:lnTo>
                    <a:pt x="511" y="871"/>
                  </a:lnTo>
                  <a:lnTo>
                    <a:pt x="511" y="871"/>
                  </a:lnTo>
                  <a:lnTo>
                    <a:pt x="511" y="870"/>
                  </a:lnTo>
                  <a:lnTo>
                    <a:pt x="511" y="869"/>
                  </a:lnTo>
                  <a:lnTo>
                    <a:pt x="512" y="868"/>
                  </a:lnTo>
                  <a:lnTo>
                    <a:pt x="513" y="870"/>
                  </a:lnTo>
                  <a:lnTo>
                    <a:pt x="515" y="870"/>
                  </a:lnTo>
                  <a:lnTo>
                    <a:pt x="516" y="870"/>
                  </a:lnTo>
                  <a:lnTo>
                    <a:pt x="516" y="869"/>
                  </a:lnTo>
                  <a:lnTo>
                    <a:pt x="516" y="869"/>
                  </a:lnTo>
                  <a:lnTo>
                    <a:pt x="518" y="871"/>
                  </a:lnTo>
                  <a:lnTo>
                    <a:pt x="518" y="871"/>
                  </a:lnTo>
                  <a:lnTo>
                    <a:pt x="519" y="871"/>
                  </a:lnTo>
                  <a:lnTo>
                    <a:pt x="518" y="872"/>
                  </a:lnTo>
                  <a:lnTo>
                    <a:pt x="518" y="873"/>
                  </a:lnTo>
                  <a:lnTo>
                    <a:pt x="516" y="874"/>
                  </a:lnTo>
                  <a:lnTo>
                    <a:pt x="516" y="875"/>
                  </a:lnTo>
                  <a:lnTo>
                    <a:pt x="516" y="875"/>
                  </a:lnTo>
                  <a:lnTo>
                    <a:pt x="518" y="876"/>
                  </a:lnTo>
                  <a:lnTo>
                    <a:pt x="518" y="877"/>
                  </a:lnTo>
                  <a:lnTo>
                    <a:pt x="517" y="878"/>
                  </a:lnTo>
                  <a:lnTo>
                    <a:pt x="518" y="878"/>
                  </a:lnTo>
                  <a:lnTo>
                    <a:pt x="519" y="878"/>
                  </a:lnTo>
                  <a:lnTo>
                    <a:pt x="519" y="877"/>
                  </a:lnTo>
                  <a:lnTo>
                    <a:pt x="521" y="881"/>
                  </a:lnTo>
                  <a:lnTo>
                    <a:pt x="522" y="882"/>
                  </a:lnTo>
                  <a:lnTo>
                    <a:pt x="521" y="882"/>
                  </a:lnTo>
                  <a:lnTo>
                    <a:pt x="519" y="880"/>
                  </a:lnTo>
                  <a:lnTo>
                    <a:pt x="518" y="880"/>
                  </a:lnTo>
                  <a:lnTo>
                    <a:pt x="517" y="880"/>
                  </a:lnTo>
                  <a:lnTo>
                    <a:pt x="517" y="882"/>
                  </a:lnTo>
                  <a:lnTo>
                    <a:pt x="516" y="879"/>
                  </a:lnTo>
                  <a:lnTo>
                    <a:pt x="516" y="879"/>
                  </a:lnTo>
                  <a:lnTo>
                    <a:pt x="516" y="882"/>
                  </a:lnTo>
                  <a:lnTo>
                    <a:pt x="516" y="882"/>
                  </a:lnTo>
                  <a:lnTo>
                    <a:pt x="516" y="883"/>
                  </a:lnTo>
                  <a:lnTo>
                    <a:pt x="516" y="884"/>
                  </a:lnTo>
                  <a:lnTo>
                    <a:pt x="519" y="883"/>
                  </a:lnTo>
                  <a:lnTo>
                    <a:pt x="519" y="882"/>
                  </a:lnTo>
                  <a:lnTo>
                    <a:pt x="519" y="885"/>
                  </a:lnTo>
                  <a:lnTo>
                    <a:pt x="519" y="884"/>
                  </a:lnTo>
                  <a:lnTo>
                    <a:pt x="517" y="884"/>
                  </a:lnTo>
                  <a:lnTo>
                    <a:pt x="517" y="885"/>
                  </a:lnTo>
                  <a:lnTo>
                    <a:pt x="518" y="886"/>
                  </a:lnTo>
                  <a:lnTo>
                    <a:pt x="517" y="886"/>
                  </a:lnTo>
                  <a:lnTo>
                    <a:pt x="517" y="886"/>
                  </a:lnTo>
                  <a:lnTo>
                    <a:pt x="517" y="892"/>
                  </a:lnTo>
                  <a:lnTo>
                    <a:pt x="518" y="892"/>
                  </a:lnTo>
                  <a:lnTo>
                    <a:pt x="518" y="891"/>
                  </a:lnTo>
                  <a:lnTo>
                    <a:pt x="518" y="890"/>
                  </a:lnTo>
                  <a:lnTo>
                    <a:pt x="519" y="889"/>
                  </a:lnTo>
                  <a:lnTo>
                    <a:pt x="519" y="889"/>
                  </a:lnTo>
                  <a:lnTo>
                    <a:pt x="519" y="892"/>
                  </a:lnTo>
                  <a:lnTo>
                    <a:pt x="519" y="893"/>
                  </a:lnTo>
                  <a:lnTo>
                    <a:pt x="519" y="893"/>
                  </a:lnTo>
                  <a:lnTo>
                    <a:pt x="519" y="893"/>
                  </a:lnTo>
                  <a:lnTo>
                    <a:pt x="519" y="893"/>
                  </a:lnTo>
                  <a:lnTo>
                    <a:pt x="519" y="893"/>
                  </a:lnTo>
                  <a:lnTo>
                    <a:pt x="517" y="894"/>
                  </a:lnTo>
                  <a:lnTo>
                    <a:pt x="517" y="894"/>
                  </a:lnTo>
                  <a:lnTo>
                    <a:pt x="517" y="895"/>
                  </a:lnTo>
                  <a:lnTo>
                    <a:pt x="516" y="896"/>
                  </a:lnTo>
                  <a:lnTo>
                    <a:pt x="516" y="898"/>
                  </a:lnTo>
                  <a:lnTo>
                    <a:pt x="516" y="900"/>
                  </a:lnTo>
                  <a:lnTo>
                    <a:pt x="517" y="900"/>
                  </a:lnTo>
                  <a:lnTo>
                    <a:pt x="519" y="900"/>
                  </a:lnTo>
                  <a:lnTo>
                    <a:pt x="519" y="901"/>
                  </a:lnTo>
                  <a:lnTo>
                    <a:pt x="519" y="901"/>
                  </a:lnTo>
                  <a:lnTo>
                    <a:pt x="518" y="901"/>
                  </a:lnTo>
                  <a:lnTo>
                    <a:pt x="518" y="901"/>
                  </a:lnTo>
                  <a:lnTo>
                    <a:pt x="518" y="903"/>
                  </a:lnTo>
                  <a:lnTo>
                    <a:pt x="519" y="903"/>
                  </a:lnTo>
                  <a:lnTo>
                    <a:pt x="519" y="903"/>
                  </a:lnTo>
                  <a:lnTo>
                    <a:pt x="519" y="903"/>
                  </a:lnTo>
                  <a:lnTo>
                    <a:pt x="520" y="903"/>
                  </a:lnTo>
                  <a:lnTo>
                    <a:pt x="520" y="904"/>
                  </a:lnTo>
                  <a:lnTo>
                    <a:pt x="519" y="904"/>
                  </a:lnTo>
                  <a:lnTo>
                    <a:pt x="518" y="904"/>
                  </a:lnTo>
                  <a:lnTo>
                    <a:pt x="518" y="905"/>
                  </a:lnTo>
                  <a:lnTo>
                    <a:pt x="518" y="906"/>
                  </a:lnTo>
                  <a:lnTo>
                    <a:pt x="520" y="909"/>
                  </a:lnTo>
                  <a:lnTo>
                    <a:pt x="521" y="911"/>
                  </a:lnTo>
                  <a:lnTo>
                    <a:pt x="521" y="913"/>
                  </a:lnTo>
                  <a:lnTo>
                    <a:pt x="521" y="915"/>
                  </a:lnTo>
                  <a:lnTo>
                    <a:pt x="522" y="915"/>
                  </a:lnTo>
                  <a:lnTo>
                    <a:pt x="523" y="915"/>
                  </a:lnTo>
                  <a:lnTo>
                    <a:pt x="523" y="912"/>
                  </a:lnTo>
                  <a:lnTo>
                    <a:pt x="523" y="914"/>
                  </a:lnTo>
                  <a:lnTo>
                    <a:pt x="523" y="914"/>
                  </a:lnTo>
                  <a:lnTo>
                    <a:pt x="524" y="913"/>
                  </a:lnTo>
                  <a:lnTo>
                    <a:pt x="523" y="911"/>
                  </a:lnTo>
                  <a:lnTo>
                    <a:pt x="523" y="911"/>
                  </a:lnTo>
                  <a:lnTo>
                    <a:pt x="524" y="912"/>
                  </a:lnTo>
                  <a:lnTo>
                    <a:pt x="525" y="912"/>
                  </a:lnTo>
                  <a:lnTo>
                    <a:pt x="526" y="912"/>
                  </a:lnTo>
                  <a:lnTo>
                    <a:pt x="526" y="911"/>
                  </a:lnTo>
                  <a:lnTo>
                    <a:pt x="523" y="909"/>
                  </a:lnTo>
                  <a:lnTo>
                    <a:pt x="523" y="909"/>
                  </a:lnTo>
                  <a:lnTo>
                    <a:pt x="524" y="910"/>
                  </a:lnTo>
                  <a:lnTo>
                    <a:pt x="527" y="912"/>
                  </a:lnTo>
                  <a:lnTo>
                    <a:pt x="527" y="914"/>
                  </a:lnTo>
                  <a:lnTo>
                    <a:pt x="526" y="914"/>
                  </a:lnTo>
                  <a:lnTo>
                    <a:pt x="527" y="915"/>
                  </a:lnTo>
                  <a:lnTo>
                    <a:pt x="527" y="916"/>
                  </a:lnTo>
                  <a:lnTo>
                    <a:pt x="527" y="918"/>
                  </a:lnTo>
                  <a:lnTo>
                    <a:pt x="526" y="918"/>
                  </a:lnTo>
                  <a:lnTo>
                    <a:pt x="525" y="918"/>
                  </a:lnTo>
                  <a:lnTo>
                    <a:pt x="525" y="919"/>
                  </a:lnTo>
                  <a:lnTo>
                    <a:pt x="527" y="918"/>
                  </a:lnTo>
                  <a:lnTo>
                    <a:pt x="527" y="919"/>
                  </a:lnTo>
                  <a:lnTo>
                    <a:pt x="527" y="920"/>
                  </a:lnTo>
                  <a:lnTo>
                    <a:pt x="527" y="919"/>
                  </a:lnTo>
                  <a:lnTo>
                    <a:pt x="529" y="918"/>
                  </a:lnTo>
                  <a:lnTo>
                    <a:pt x="532" y="919"/>
                  </a:lnTo>
                  <a:lnTo>
                    <a:pt x="534" y="921"/>
                  </a:lnTo>
                  <a:lnTo>
                    <a:pt x="534" y="922"/>
                  </a:lnTo>
                  <a:lnTo>
                    <a:pt x="534" y="924"/>
                  </a:lnTo>
                  <a:lnTo>
                    <a:pt x="532" y="925"/>
                  </a:lnTo>
                  <a:lnTo>
                    <a:pt x="530" y="926"/>
                  </a:lnTo>
                  <a:lnTo>
                    <a:pt x="530" y="926"/>
                  </a:lnTo>
                  <a:lnTo>
                    <a:pt x="530" y="926"/>
                  </a:lnTo>
                  <a:lnTo>
                    <a:pt x="529" y="927"/>
                  </a:lnTo>
                  <a:lnTo>
                    <a:pt x="529" y="926"/>
                  </a:lnTo>
                  <a:lnTo>
                    <a:pt x="529" y="926"/>
                  </a:lnTo>
                  <a:lnTo>
                    <a:pt x="528" y="926"/>
                  </a:lnTo>
                  <a:lnTo>
                    <a:pt x="528" y="927"/>
                  </a:lnTo>
                  <a:lnTo>
                    <a:pt x="528" y="928"/>
                  </a:lnTo>
                  <a:lnTo>
                    <a:pt x="530" y="929"/>
                  </a:lnTo>
                  <a:lnTo>
                    <a:pt x="531" y="930"/>
                  </a:lnTo>
                  <a:lnTo>
                    <a:pt x="532" y="930"/>
                  </a:lnTo>
                  <a:lnTo>
                    <a:pt x="534" y="931"/>
                  </a:lnTo>
                  <a:lnTo>
                    <a:pt x="534" y="931"/>
                  </a:lnTo>
                  <a:lnTo>
                    <a:pt x="534" y="930"/>
                  </a:lnTo>
                  <a:lnTo>
                    <a:pt x="535" y="929"/>
                  </a:lnTo>
                  <a:lnTo>
                    <a:pt x="536" y="921"/>
                  </a:lnTo>
                  <a:lnTo>
                    <a:pt x="537" y="920"/>
                  </a:lnTo>
                  <a:lnTo>
                    <a:pt x="538" y="920"/>
                  </a:lnTo>
                  <a:lnTo>
                    <a:pt x="539" y="920"/>
                  </a:lnTo>
                  <a:lnTo>
                    <a:pt x="541" y="918"/>
                  </a:lnTo>
                  <a:lnTo>
                    <a:pt x="542" y="918"/>
                  </a:lnTo>
                  <a:lnTo>
                    <a:pt x="543" y="918"/>
                  </a:lnTo>
                  <a:lnTo>
                    <a:pt x="543" y="917"/>
                  </a:lnTo>
                  <a:lnTo>
                    <a:pt x="545" y="916"/>
                  </a:lnTo>
                  <a:lnTo>
                    <a:pt x="545" y="916"/>
                  </a:lnTo>
                  <a:lnTo>
                    <a:pt x="547" y="917"/>
                  </a:lnTo>
                  <a:lnTo>
                    <a:pt x="549" y="917"/>
                  </a:lnTo>
                  <a:lnTo>
                    <a:pt x="549" y="917"/>
                  </a:lnTo>
                  <a:lnTo>
                    <a:pt x="549" y="917"/>
                  </a:lnTo>
                  <a:lnTo>
                    <a:pt x="548" y="917"/>
                  </a:lnTo>
                  <a:lnTo>
                    <a:pt x="548" y="916"/>
                  </a:lnTo>
                  <a:lnTo>
                    <a:pt x="541" y="915"/>
                  </a:lnTo>
                  <a:lnTo>
                    <a:pt x="536" y="915"/>
                  </a:lnTo>
                  <a:lnTo>
                    <a:pt x="541" y="915"/>
                  </a:lnTo>
                  <a:lnTo>
                    <a:pt x="548" y="916"/>
                  </a:lnTo>
                  <a:lnTo>
                    <a:pt x="548" y="917"/>
                  </a:lnTo>
                  <a:lnTo>
                    <a:pt x="549" y="917"/>
                  </a:lnTo>
                  <a:lnTo>
                    <a:pt x="549" y="917"/>
                  </a:lnTo>
                  <a:lnTo>
                    <a:pt x="546" y="911"/>
                  </a:lnTo>
                  <a:lnTo>
                    <a:pt x="545" y="911"/>
                  </a:lnTo>
                  <a:lnTo>
                    <a:pt x="545" y="911"/>
                  </a:lnTo>
                  <a:lnTo>
                    <a:pt x="544" y="911"/>
                  </a:lnTo>
                  <a:lnTo>
                    <a:pt x="545" y="910"/>
                  </a:lnTo>
                  <a:lnTo>
                    <a:pt x="545" y="910"/>
                  </a:lnTo>
                  <a:lnTo>
                    <a:pt x="546" y="910"/>
                  </a:lnTo>
                  <a:lnTo>
                    <a:pt x="545" y="905"/>
                  </a:lnTo>
                  <a:lnTo>
                    <a:pt x="545" y="906"/>
                  </a:lnTo>
                  <a:lnTo>
                    <a:pt x="544" y="906"/>
                  </a:lnTo>
                  <a:lnTo>
                    <a:pt x="545" y="904"/>
                  </a:lnTo>
                  <a:lnTo>
                    <a:pt x="545" y="900"/>
                  </a:lnTo>
                  <a:lnTo>
                    <a:pt x="549" y="898"/>
                  </a:lnTo>
                  <a:lnTo>
                    <a:pt x="549" y="897"/>
                  </a:lnTo>
                  <a:lnTo>
                    <a:pt x="548" y="897"/>
                  </a:lnTo>
                  <a:lnTo>
                    <a:pt x="548" y="896"/>
                  </a:lnTo>
                  <a:lnTo>
                    <a:pt x="548" y="894"/>
                  </a:lnTo>
                  <a:lnTo>
                    <a:pt x="548" y="896"/>
                  </a:lnTo>
                  <a:lnTo>
                    <a:pt x="549" y="897"/>
                  </a:lnTo>
                  <a:lnTo>
                    <a:pt x="551" y="897"/>
                  </a:lnTo>
                  <a:lnTo>
                    <a:pt x="552" y="897"/>
                  </a:lnTo>
                  <a:lnTo>
                    <a:pt x="552" y="896"/>
                  </a:lnTo>
                  <a:lnTo>
                    <a:pt x="554" y="891"/>
                  </a:lnTo>
                  <a:lnTo>
                    <a:pt x="552" y="891"/>
                  </a:lnTo>
                  <a:lnTo>
                    <a:pt x="554" y="888"/>
                  </a:lnTo>
                  <a:lnTo>
                    <a:pt x="562" y="881"/>
                  </a:lnTo>
                  <a:lnTo>
                    <a:pt x="563" y="881"/>
                  </a:lnTo>
                  <a:lnTo>
                    <a:pt x="563" y="880"/>
                  </a:lnTo>
                  <a:lnTo>
                    <a:pt x="563" y="879"/>
                  </a:lnTo>
                  <a:lnTo>
                    <a:pt x="563" y="878"/>
                  </a:lnTo>
                  <a:lnTo>
                    <a:pt x="563" y="877"/>
                  </a:lnTo>
                  <a:lnTo>
                    <a:pt x="564" y="876"/>
                  </a:lnTo>
                  <a:lnTo>
                    <a:pt x="564" y="873"/>
                  </a:lnTo>
                  <a:lnTo>
                    <a:pt x="563" y="872"/>
                  </a:lnTo>
                  <a:lnTo>
                    <a:pt x="561" y="873"/>
                  </a:lnTo>
                  <a:lnTo>
                    <a:pt x="559" y="871"/>
                  </a:lnTo>
                  <a:lnTo>
                    <a:pt x="556" y="868"/>
                  </a:lnTo>
                  <a:lnTo>
                    <a:pt x="554" y="865"/>
                  </a:lnTo>
                  <a:lnTo>
                    <a:pt x="554" y="864"/>
                  </a:lnTo>
                  <a:lnTo>
                    <a:pt x="558" y="858"/>
                  </a:lnTo>
                  <a:lnTo>
                    <a:pt x="559" y="857"/>
                  </a:lnTo>
                  <a:lnTo>
                    <a:pt x="559" y="857"/>
                  </a:lnTo>
                  <a:lnTo>
                    <a:pt x="560" y="856"/>
                  </a:lnTo>
                  <a:lnTo>
                    <a:pt x="562" y="856"/>
                  </a:lnTo>
                  <a:lnTo>
                    <a:pt x="565" y="856"/>
                  </a:lnTo>
                  <a:lnTo>
                    <a:pt x="565" y="856"/>
                  </a:lnTo>
                  <a:lnTo>
                    <a:pt x="564" y="854"/>
                  </a:lnTo>
                  <a:lnTo>
                    <a:pt x="565" y="853"/>
                  </a:lnTo>
                  <a:lnTo>
                    <a:pt x="566" y="853"/>
                  </a:lnTo>
                  <a:lnTo>
                    <a:pt x="566" y="852"/>
                  </a:lnTo>
                  <a:lnTo>
                    <a:pt x="566" y="851"/>
                  </a:lnTo>
                  <a:lnTo>
                    <a:pt x="567" y="848"/>
                  </a:lnTo>
                  <a:lnTo>
                    <a:pt x="566" y="846"/>
                  </a:lnTo>
                  <a:lnTo>
                    <a:pt x="566" y="845"/>
                  </a:lnTo>
                  <a:lnTo>
                    <a:pt x="568" y="842"/>
                  </a:lnTo>
                  <a:lnTo>
                    <a:pt x="572" y="841"/>
                  </a:lnTo>
                  <a:lnTo>
                    <a:pt x="572" y="841"/>
                  </a:lnTo>
                  <a:lnTo>
                    <a:pt x="568" y="839"/>
                  </a:lnTo>
                  <a:lnTo>
                    <a:pt x="568" y="838"/>
                  </a:lnTo>
                  <a:lnTo>
                    <a:pt x="568" y="838"/>
                  </a:lnTo>
                  <a:lnTo>
                    <a:pt x="569" y="838"/>
                  </a:lnTo>
                  <a:lnTo>
                    <a:pt x="570" y="837"/>
                  </a:lnTo>
                  <a:lnTo>
                    <a:pt x="570" y="837"/>
                  </a:lnTo>
                  <a:lnTo>
                    <a:pt x="571" y="837"/>
                  </a:lnTo>
                  <a:lnTo>
                    <a:pt x="572" y="838"/>
                  </a:lnTo>
                  <a:lnTo>
                    <a:pt x="572" y="839"/>
                  </a:lnTo>
                  <a:lnTo>
                    <a:pt x="573" y="839"/>
                  </a:lnTo>
                  <a:lnTo>
                    <a:pt x="574" y="839"/>
                  </a:lnTo>
                  <a:lnTo>
                    <a:pt x="575" y="839"/>
                  </a:lnTo>
                  <a:lnTo>
                    <a:pt x="576" y="838"/>
                  </a:lnTo>
                  <a:lnTo>
                    <a:pt x="576" y="838"/>
                  </a:lnTo>
                  <a:lnTo>
                    <a:pt x="575" y="835"/>
                  </a:lnTo>
                  <a:lnTo>
                    <a:pt x="574" y="834"/>
                  </a:lnTo>
                  <a:lnTo>
                    <a:pt x="574" y="835"/>
                  </a:lnTo>
                  <a:lnTo>
                    <a:pt x="572" y="835"/>
                  </a:lnTo>
                  <a:lnTo>
                    <a:pt x="573" y="835"/>
                  </a:lnTo>
                  <a:lnTo>
                    <a:pt x="573" y="836"/>
                  </a:lnTo>
                  <a:lnTo>
                    <a:pt x="570" y="836"/>
                  </a:lnTo>
                  <a:lnTo>
                    <a:pt x="570" y="836"/>
                  </a:lnTo>
                  <a:lnTo>
                    <a:pt x="570" y="835"/>
                  </a:lnTo>
                  <a:lnTo>
                    <a:pt x="569" y="835"/>
                  </a:lnTo>
                  <a:lnTo>
                    <a:pt x="568" y="834"/>
                  </a:lnTo>
                  <a:lnTo>
                    <a:pt x="567" y="829"/>
                  </a:lnTo>
                  <a:lnTo>
                    <a:pt x="567" y="827"/>
                  </a:lnTo>
                  <a:lnTo>
                    <a:pt x="567" y="824"/>
                  </a:lnTo>
                  <a:lnTo>
                    <a:pt x="568" y="824"/>
                  </a:lnTo>
                  <a:lnTo>
                    <a:pt x="569" y="824"/>
                  </a:lnTo>
                  <a:lnTo>
                    <a:pt x="574" y="827"/>
                  </a:lnTo>
                  <a:lnTo>
                    <a:pt x="578" y="827"/>
                  </a:lnTo>
                  <a:lnTo>
                    <a:pt x="580" y="826"/>
                  </a:lnTo>
                  <a:lnTo>
                    <a:pt x="581" y="825"/>
                  </a:lnTo>
                  <a:lnTo>
                    <a:pt x="582" y="824"/>
                  </a:lnTo>
                  <a:lnTo>
                    <a:pt x="583" y="823"/>
                  </a:lnTo>
                  <a:lnTo>
                    <a:pt x="582" y="820"/>
                  </a:lnTo>
                  <a:lnTo>
                    <a:pt x="583" y="817"/>
                  </a:lnTo>
                  <a:lnTo>
                    <a:pt x="583" y="817"/>
                  </a:lnTo>
                  <a:lnTo>
                    <a:pt x="584" y="817"/>
                  </a:lnTo>
                  <a:lnTo>
                    <a:pt x="584" y="815"/>
                  </a:lnTo>
                  <a:lnTo>
                    <a:pt x="584" y="814"/>
                  </a:lnTo>
                  <a:lnTo>
                    <a:pt x="583" y="813"/>
                  </a:lnTo>
                  <a:lnTo>
                    <a:pt x="582" y="810"/>
                  </a:lnTo>
                  <a:lnTo>
                    <a:pt x="583" y="809"/>
                  </a:lnTo>
                  <a:lnTo>
                    <a:pt x="584" y="811"/>
                  </a:lnTo>
                  <a:lnTo>
                    <a:pt x="590" y="811"/>
                  </a:lnTo>
                  <a:lnTo>
                    <a:pt x="592" y="811"/>
                  </a:lnTo>
                  <a:lnTo>
                    <a:pt x="607" y="806"/>
                  </a:lnTo>
                  <a:lnTo>
                    <a:pt x="609" y="805"/>
                  </a:lnTo>
                  <a:lnTo>
                    <a:pt x="609" y="803"/>
                  </a:lnTo>
                  <a:lnTo>
                    <a:pt x="614" y="797"/>
                  </a:lnTo>
                  <a:lnTo>
                    <a:pt x="614" y="793"/>
                  </a:lnTo>
                  <a:lnTo>
                    <a:pt x="613" y="793"/>
                  </a:lnTo>
                  <a:lnTo>
                    <a:pt x="611" y="792"/>
                  </a:lnTo>
                  <a:lnTo>
                    <a:pt x="610" y="791"/>
                  </a:lnTo>
                  <a:lnTo>
                    <a:pt x="610" y="790"/>
                  </a:lnTo>
                  <a:lnTo>
                    <a:pt x="610" y="787"/>
                  </a:lnTo>
                  <a:lnTo>
                    <a:pt x="610" y="786"/>
                  </a:lnTo>
                  <a:lnTo>
                    <a:pt x="604" y="781"/>
                  </a:lnTo>
                  <a:lnTo>
                    <a:pt x="603" y="779"/>
                  </a:lnTo>
                  <a:lnTo>
                    <a:pt x="603" y="779"/>
                  </a:lnTo>
                  <a:lnTo>
                    <a:pt x="604" y="777"/>
                  </a:lnTo>
                  <a:lnTo>
                    <a:pt x="605" y="777"/>
                  </a:lnTo>
                  <a:lnTo>
                    <a:pt x="606" y="779"/>
                  </a:lnTo>
                  <a:lnTo>
                    <a:pt x="606" y="780"/>
                  </a:lnTo>
                  <a:lnTo>
                    <a:pt x="610" y="780"/>
                  </a:lnTo>
                  <a:lnTo>
                    <a:pt x="616" y="783"/>
                  </a:lnTo>
                  <a:lnTo>
                    <a:pt x="620" y="783"/>
                  </a:lnTo>
                  <a:lnTo>
                    <a:pt x="624" y="784"/>
                  </a:lnTo>
                  <a:lnTo>
                    <a:pt x="626" y="782"/>
                  </a:lnTo>
                  <a:lnTo>
                    <a:pt x="629" y="780"/>
                  </a:lnTo>
                  <a:lnTo>
                    <a:pt x="629" y="779"/>
                  </a:lnTo>
                  <a:lnTo>
                    <a:pt x="631" y="777"/>
                  </a:lnTo>
                  <a:lnTo>
                    <a:pt x="631" y="776"/>
                  </a:lnTo>
                  <a:lnTo>
                    <a:pt x="632" y="776"/>
                  </a:lnTo>
                  <a:lnTo>
                    <a:pt x="632" y="775"/>
                  </a:lnTo>
                  <a:lnTo>
                    <a:pt x="632" y="775"/>
                  </a:lnTo>
                  <a:lnTo>
                    <a:pt x="634" y="773"/>
                  </a:lnTo>
                  <a:lnTo>
                    <a:pt x="636" y="769"/>
                  </a:lnTo>
                  <a:lnTo>
                    <a:pt x="637" y="767"/>
                  </a:lnTo>
                  <a:lnTo>
                    <a:pt x="639" y="765"/>
                  </a:lnTo>
                  <a:lnTo>
                    <a:pt x="644" y="762"/>
                  </a:lnTo>
                  <a:lnTo>
                    <a:pt x="654" y="744"/>
                  </a:lnTo>
                  <a:lnTo>
                    <a:pt x="657" y="743"/>
                  </a:lnTo>
                  <a:lnTo>
                    <a:pt x="657" y="741"/>
                  </a:lnTo>
                  <a:lnTo>
                    <a:pt x="657" y="740"/>
                  </a:lnTo>
                  <a:lnTo>
                    <a:pt x="658" y="735"/>
                  </a:lnTo>
                  <a:lnTo>
                    <a:pt x="658" y="734"/>
                  </a:lnTo>
                  <a:lnTo>
                    <a:pt x="659" y="734"/>
                  </a:lnTo>
                  <a:lnTo>
                    <a:pt x="659" y="734"/>
                  </a:lnTo>
                  <a:lnTo>
                    <a:pt x="659" y="733"/>
                  </a:lnTo>
                  <a:lnTo>
                    <a:pt x="658" y="733"/>
                  </a:lnTo>
                  <a:lnTo>
                    <a:pt x="658" y="731"/>
                  </a:lnTo>
                  <a:lnTo>
                    <a:pt x="657" y="730"/>
                  </a:lnTo>
                  <a:lnTo>
                    <a:pt x="657" y="729"/>
                  </a:lnTo>
                  <a:lnTo>
                    <a:pt x="657" y="728"/>
                  </a:lnTo>
                  <a:lnTo>
                    <a:pt x="657" y="727"/>
                  </a:lnTo>
                  <a:lnTo>
                    <a:pt x="657" y="727"/>
                  </a:lnTo>
                  <a:lnTo>
                    <a:pt x="658" y="725"/>
                  </a:lnTo>
                  <a:lnTo>
                    <a:pt x="663" y="719"/>
                  </a:lnTo>
                  <a:lnTo>
                    <a:pt x="663" y="719"/>
                  </a:lnTo>
                  <a:lnTo>
                    <a:pt x="670" y="714"/>
                  </a:lnTo>
                  <a:lnTo>
                    <a:pt x="671" y="714"/>
                  </a:lnTo>
                  <a:lnTo>
                    <a:pt x="672" y="714"/>
                  </a:lnTo>
                  <a:lnTo>
                    <a:pt x="672" y="713"/>
                  </a:lnTo>
                  <a:lnTo>
                    <a:pt x="675" y="712"/>
                  </a:lnTo>
                  <a:lnTo>
                    <a:pt x="676" y="711"/>
                  </a:lnTo>
                  <a:lnTo>
                    <a:pt x="676" y="711"/>
                  </a:lnTo>
                  <a:lnTo>
                    <a:pt x="677" y="711"/>
                  </a:lnTo>
                  <a:lnTo>
                    <a:pt x="679" y="710"/>
                  </a:lnTo>
                  <a:lnTo>
                    <a:pt x="680" y="710"/>
                  </a:lnTo>
                  <a:lnTo>
                    <a:pt x="680" y="710"/>
                  </a:lnTo>
                  <a:lnTo>
                    <a:pt x="680" y="709"/>
                  </a:lnTo>
                  <a:lnTo>
                    <a:pt x="679" y="709"/>
                  </a:lnTo>
                  <a:lnTo>
                    <a:pt x="679" y="709"/>
                  </a:lnTo>
                  <a:lnTo>
                    <a:pt x="680" y="708"/>
                  </a:lnTo>
                  <a:lnTo>
                    <a:pt x="681" y="708"/>
                  </a:lnTo>
                  <a:lnTo>
                    <a:pt x="681" y="708"/>
                  </a:lnTo>
                  <a:lnTo>
                    <a:pt x="681" y="708"/>
                  </a:lnTo>
                  <a:lnTo>
                    <a:pt x="682" y="708"/>
                  </a:lnTo>
                  <a:lnTo>
                    <a:pt x="684" y="707"/>
                  </a:lnTo>
                  <a:lnTo>
                    <a:pt x="684" y="707"/>
                  </a:lnTo>
                  <a:lnTo>
                    <a:pt x="685" y="708"/>
                  </a:lnTo>
                  <a:lnTo>
                    <a:pt x="686" y="708"/>
                  </a:lnTo>
                  <a:lnTo>
                    <a:pt x="687" y="707"/>
                  </a:lnTo>
                  <a:lnTo>
                    <a:pt x="688" y="707"/>
                  </a:lnTo>
                  <a:lnTo>
                    <a:pt x="689" y="707"/>
                  </a:lnTo>
                  <a:lnTo>
                    <a:pt x="693" y="707"/>
                  </a:lnTo>
                  <a:lnTo>
                    <a:pt x="694" y="705"/>
                  </a:lnTo>
                  <a:lnTo>
                    <a:pt x="699" y="702"/>
                  </a:lnTo>
                  <a:lnTo>
                    <a:pt x="700" y="698"/>
                  </a:lnTo>
                  <a:lnTo>
                    <a:pt x="707" y="688"/>
                  </a:lnTo>
                  <a:lnTo>
                    <a:pt x="708" y="680"/>
                  </a:lnTo>
                  <a:lnTo>
                    <a:pt x="709" y="678"/>
                  </a:lnTo>
                  <a:lnTo>
                    <a:pt x="712" y="652"/>
                  </a:lnTo>
                  <a:lnTo>
                    <a:pt x="712" y="652"/>
                  </a:lnTo>
                  <a:lnTo>
                    <a:pt x="712" y="650"/>
                  </a:lnTo>
                  <a:lnTo>
                    <a:pt x="713" y="650"/>
                  </a:lnTo>
                  <a:lnTo>
                    <a:pt x="714" y="651"/>
                  </a:lnTo>
                  <a:lnTo>
                    <a:pt x="714" y="650"/>
                  </a:lnTo>
                  <a:lnTo>
                    <a:pt x="716" y="648"/>
                  </a:lnTo>
                  <a:lnTo>
                    <a:pt x="720" y="641"/>
                  </a:lnTo>
                  <a:lnTo>
                    <a:pt x="732" y="627"/>
                  </a:lnTo>
                  <a:lnTo>
                    <a:pt x="732" y="627"/>
                  </a:lnTo>
                  <a:lnTo>
                    <a:pt x="733" y="616"/>
                  </a:lnTo>
                  <a:lnTo>
                    <a:pt x="732" y="610"/>
                  </a:lnTo>
                  <a:lnTo>
                    <a:pt x="730" y="608"/>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3" name="Freeform 621"/>
            <p:cNvSpPr>
              <a:spLocks/>
            </p:cNvSpPr>
            <p:nvPr/>
          </p:nvSpPr>
          <p:spPr bwMode="auto">
            <a:xfrm>
              <a:off x="6088063" y="5776913"/>
              <a:ext cx="3175" cy="3175"/>
            </a:xfrm>
            <a:custGeom>
              <a:avLst/>
              <a:gdLst/>
              <a:ahLst/>
              <a:cxnLst>
                <a:cxn ang="0">
                  <a:pos x="1" y="0"/>
                </a:cxn>
                <a:cxn ang="0">
                  <a:pos x="1" y="1"/>
                </a:cxn>
                <a:cxn ang="0">
                  <a:pos x="1" y="1"/>
                </a:cxn>
                <a:cxn ang="0">
                  <a:pos x="0" y="2"/>
                </a:cxn>
                <a:cxn ang="0">
                  <a:pos x="1" y="1"/>
                </a:cxn>
                <a:cxn ang="0">
                  <a:pos x="1" y="1"/>
                </a:cxn>
                <a:cxn ang="0">
                  <a:pos x="1" y="0"/>
                </a:cxn>
                <a:cxn ang="0">
                  <a:pos x="2" y="0"/>
                </a:cxn>
                <a:cxn ang="0">
                  <a:pos x="1" y="0"/>
                </a:cxn>
              </a:cxnLst>
              <a:rect l="0" t="0" r="r" b="b"/>
              <a:pathLst>
                <a:path w="2" h="2">
                  <a:moveTo>
                    <a:pt x="1" y="0"/>
                  </a:moveTo>
                  <a:lnTo>
                    <a:pt x="1" y="1"/>
                  </a:lnTo>
                  <a:lnTo>
                    <a:pt x="1" y="1"/>
                  </a:lnTo>
                  <a:lnTo>
                    <a:pt x="0" y="2"/>
                  </a:lnTo>
                  <a:lnTo>
                    <a:pt x="1" y="1"/>
                  </a:lnTo>
                  <a:lnTo>
                    <a:pt x="1" y="1"/>
                  </a:lnTo>
                  <a:lnTo>
                    <a:pt x="1" y="0"/>
                  </a:lnTo>
                  <a:lnTo>
                    <a:pt x="2"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4" name="Freeform 622"/>
            <p:cNvSpPr>
              <a:spLocks/>
            </p:cNvSpPr>
            <p:nvPr/>
          </p:nvSpPr>
          <p:spPr bwMode="auto">
            <a:xfrm>
              <a:off x="6091238" y="5772150"/>
              <a:ext cx="3175" cy="4763"/>
            </a:xfrm>
            <a:custGeom>
              <a:avLst/>
              <a:gdLst/>
              <a:ahLst/>
              <a:cxnLst>
                <a:cxn ang="0">
                  <a:pos x="2" y="1"/>
                </a:cxn>
                <a:cxn ang="0">
                  <a:pos x="1" y="2"/>
                </a:cxn>
                <a:cxn ang="0">
                  <a:pos x="0" y="2"/>
                </a:cxn>
                <a:cxn ang="0">
                  <a:pos x="0" y="2"/>
                </a:cxn>
                <a:cxn ang="0">
                  <a:pos x="0" y="3"/>
                </a:cxn>
                <a:cxn ang="0">
                  <a:pos x="0" y="2"/>
                </a:cxn>
                <a:cxn ang="0">
                  <a:pos x="0" y="2"/>
                </a:cxn>
                <a:cxn ang="0">
                  <a:pos x="1" y="2"/>
                </a:cxn>
                <a:cxn ang="0">
                  <a:pos x="2" y="1"/>
                </a:cxn>
                <a:cxn ang="0">
                  <a:pos x="2" y="0"/>
                </a:cxn>
                <a:cxn ang="0">
                  <a:pos x="2" y="0"/>
                </a:cxn>
                <a:cxn ang="0">
                  <a:pos x="2" y="0"/>
                </a:cxn>
                <a:cxn ang="0">
                  <a:pos x="2" y="1"/>
                </a:cxn>
              </a:cxnLst>
              <a:rect l="0" t="0" r="r" b="b"/>
              <a:pathLst>
                <a:path w="2" h="3">
                  <a:moveTo>
                    <a:pt x="2" y="1"/>
                  </a:moveTo>
                  <a:lnTo>
                    <a:pt x="1" y="2"/>
                  </a:lnTo>
                  <a:lnTo>
                    <a:pt x="0" y="2"/>
                  </a:lnTo>
                  <a:lnTo>
                    <a:pt x="0" y="2"/>
                  </a:lnTo>
                  <a:lnTo>
                    <a:pt x="0" y="3"/>
                  </a:lnTo>
                  <a:lnTo>
                    <a:pt x="0" y="2"/>
                  </a:lnTo>
                  <a:lnTo>
                    <a:pt x="0" y="2"/>
                  </a:lnTo>
                  <a:lnTo>
                    <a:pt x="1" y="2"/>
                  </a:lnTo>
                  <a:lnTo>
                    <a:pt x="2" y="1"/>
                  </a:lnTo>
                  <a:lnTo>
                    <a:pt x="2" y="0"/>
                  </a:lnTo>
                  <a:lnTo>
                    <a:pt x="2" y="0"/>
                  </a:lnTo>
                  <a:lnTo>
                    <a:pt x="2" y="0"/>
                  </a:lnTo>
                  <a:lnTo>
                    <a:pt x="2"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5" name="Freeform 623"/>
            <p:cNvSpPr>
              <a:spLocks/>
            </p:cNvSpPr>
            <p:nvPr/>
          </p:nvSpPr>
          <p:spPr bwMode="auto">
            <a:xfrm>
              <a:off x="6094413" y="5768975"/>
              <a:ext cx="1588" cy="1588"/>
            </a:xfrm>
            <a:custGeom>
              <a:avLst/>
              <a:gdLst/>
              <a:ahLst/>
              <a:cxnLst>
                <a:cxn ang="0">
                  <a:pos x="1" y="1"/>
                </a:cxn>
                <a:cxn ang="0">
                  <a:pos x="0" y="1"/>
                </a:cxn>
                <a:cxn ang="0">
                  <a:pos x="1" y="1"/>
                </a:cxn>
                <a:cxn ang="0">
                  <a:pos x="1" y="0"/>
                </a:cxn>
                <a:cxn ang="0">
                  <a:pos x="1" y="1"/>
                </a:cxn>
              </a:cxnLst>
              <a:rect l="0" t="0" r="r" b="b"/>
              <a:pathLst>
                <a:path w="1" h="1">
                  <a:moveTo>
                    <a:pt x="1" y="1"/>
                  </a:moveTo>
                  <a:lnTo>
                    <a:pt x="0" y="1"/>
                  </a:lnTo>
                  <a:lnTo>
                    <a:pt x="1" y="1"/>
                  </a:lnTo>
                  <a:lnTo>
                    <a:pt x="1" y="0"/>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6" name="Freeform 624"/>
            <p:cNvSpPr>
              <a:spLocks/>
            </p:cNvSpPr>
            <p:nvPr/>
          </p:nvSpPr>
          <p:spPr bwMode="auto">
            <a:xfrm>
              <a:off x="7947026" y="5791200"/>
              <a:ext cx="1588" cy="1588"/>
            </a:xfrm>
            <a:custGeom>
              <a:avLst/>
              <a:gdLst/>
              <a:ahLst/>
              <a:cxnLst>
                <a:cxn ang="0">
                  <a:pos x="1" y="1"/>
                </a:cxn>
                <a:cxn ang="0">
                  <a:pos x="1" y="0"/>
                </a:cxn>
                <a:cxn ang="0">
                  <a:pos x="0" y="0"/>
                </a:cxn>
                <a:cxn ang="0">
                  <a:pos x="1" y="1"/>
                </a:cxn>
                <a:cxn ang="0">
                  <a:pos x="1" y="1"/>
                </a:cxn>
                <a:cxn ang="0">
                  <a:pos x="1" y="1"/>
                </a:cxn>
              </a:cxnLst>
              <a:rect l="0" t="0" r="r" b="b"/>
              <a:pathLst>
                <a:path w="1" h="1">
                  <a:moveTo>
                    <a:pt x="1" y="1"/>
                  </a:moveTo>
                  <a:lnTo>
                    <a:pt x="1" y="0"/>
                  </a:lnTo>
                  <a:lnTo>
                    <a:pt x="0" y="0"/>
                  </a:lnTo>
                  <a:lnTo>
                    <a:pt x="1" y="1"/>
                  </a:lnTo>
                  <a:lnTo>
                    <a:pt x="1"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7" name="Freeform 625"/>
            <p:cNvSpPr>
              <a:spLocks/>
            </p:cNvSpPr>
            <p:nvPr/>
          </p:nvSpPr>
          <p:spPr bwMode="auto">
            <a:xfrm>
              <a:off x="7937501" y="5792788"/>
              <a:ext cx="1588" cy="1588"/>
            </a:xfrm>
            <a:custGeom>
              <a:avLst/>
              <a:gdLst/>
              <a:ahLst/>
              <a:cxnLst>
                <a:cxn ang="0">
                  <a:pos x="1" y="0"/>
                </a:cxn>
                <a:cxn ang="0">
                  <a:pos x="1" y="0"/>
                </a:cxn>
                <a:cxn ang="0">
                  <a:pos x="1" y="0"/>
                </a:cxn>
                <a:cxn ang="0">
                  <a:pos x="0" y="0"/>
                </a:cxn>
                <a:cxn ang="0">
                  <a:pos x="0" y="0"/>
                </a:cxn>
                <a:cxn ang="0">
                  <a:pos x="0" y="0"/>
                </a:cxn>
                <a:cxn ang="0">
                  <a:pos x="1" y="1"/>
                </a:cxn>
                <a:cxn ang="0">
                  <a:pos x="1" y="0"/>
                </a:cxn>
              </a:cxnLst>
              <a:rect l="0" t="0" r="r" b="b"/>
              <a:pathLst>
                <a:path w="1" h="1">
                  <a:moveTo>
                    <a:pt x="1" y="0"/>
                  </a:moveTo>
                  <a:lnTo>
                    <a:pt x="1" y="0"/>
                  </a:lnTo>
                  <a:lnTo>
                    <a:pt x="1" y="0"/>
                  </a:lnTo>
                  <a:lnTo>
                    <a:pt x="0" y="0"/>
                  </a:lnTo>
                  <a:lnTo>
                    <a:pt x="0" y="0"/>
                  </a:lnTo>
                  <a:lnTo>
                    <a:pt x="0" y="0"/>
                  </a:lnTo>
                  <a:lnTo>
                    <a:pt x="1" y="1"/>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8" name="Freeform 626"/>
            <p:cNvSpPr>
              <a:spLocks/>
            </p:cNvSpPr>
            <p:nvPr/>
          </p:nvSpPr>
          <p:spPr bwMode="auto">
            <a:xfrm>
              <a:off x="7943851" y="5792788"/>
              <a:ext cx="7938" cy="6350"/>
            </a:xfrm>
            <a:custGeom>
              <a:avLst/>
              <a:gdLst/>
              <a:ahLst/>
              <a:cxnLst>
                <a:cxn ang="0">
                  <a:pos x="1" y="0"/>
                </a:cxn>
                <a:cxn ang="0">
                  <a:pos x="1" y="0"/>
                </a:cxn>
                <a:cxn ang="0">
                  <a:pos x="1" y="0"/>
                </a:cxn>
                <a:cxn ang="0">
                  <a:pos x="1" y="0"/>
                </a:cxn>
                <a:cxn ang="0">
                  <a:pos x="0" y="3"/>
                </a:cxn>
                <a:cxn ang="0">
                  <a:pos x="1" y="3"/>
                </a:cxn>
                <a:cxn ang="0">
                  <a:pos x="1" y="2"/>
                </a:cxn>
                <a:cxn ang="0">
                  <a:pos x="1" y="2"/>
                </a:cxn>
                <a:cxn ang="0">
                  <a:pos x="2" y="2"/>
                </a:cxn>
                <a:cxn ang="0">
                  <a:pos x="3" y="3"/>
                </a:cxn>
                <a:cxn ang="0">
                  <a:pos x="4" y="4"/>
                </a:cxn>
                <a:cxn ang="0">
                  <a:pos x="5" y="4"/>
                </a:cxn>
                <a:cxn ang="0">
                  <a:pos x="5" y="3"/>
                </a:cxn>
                <a:cxn ang="0">
                  <a:pos x="5" y="3"/>
                </a:cxn>
                <a:cxn ang="0">
                  <a:pos x="1" y="0"/>
                </a:cxn>
                <a:cxn ang="0">
                  <a:pos x="1" y="0"/>
                </a:cxn>
              </a:cxnLst>
              <a:rect l="0" t="0" r="r" b="b"/>
              <a:pathLst>
                <a:path w="5" h="4">
                  <a:moveTo>
                    <a:pt x="1" y="0"/>
                  </a:moveTo>
                  <a:lnTo>
                    <a:pt x="1" y="0"/>
                  </a:lnTo>
                  <a:lnTo>
                    <a:pt x="1" y="0"/>
                  </a:lnTo>
                  <a:lnTo>
                    <a:pt x="1" y="0"/>
                  </a:lnTo>
                  <a:lnTo>
                    <a:pt x="0" y="3"/>
                  </a:lnTo>
                  <a:lnTo>
                    <a:pt x="1" y="3"/>
                  </a:lnTo>
                  <a:lnTo>
                    <a:pt x="1" y="2"/>
                  </a:lnTo>
                  <a:lnTo>
                    <a:pt x="1" y="2"/>
                  </a:lnTo>
                  <a:lnTo>
                    <a:pt x="2" y="2"/>
                  </a:lnTo>
                  <a:lnTo>
                    <a:pt x="3" y="3"/>
                  </a:lnTo>
                  <a:lnTo>
                    <a:pt x="4" y="4"/>
                  </a:lnTo>
                  <a:lnTo>
                    <a:pt x="5" y="4"/>
                  </a:lnTo>
                  <a:lnTo>
                    <a:pt x="5" y="3"/>
                  </a:lnTo>
                  <a:lnTo>
                    <a:pt x="5" y="3"/>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59" name="Freeform 627"/>
            <p:cNvSpPr>
              <a:spLocks/>
            </p:cNvSpPr>
            <p:nvPr/>
          </p:nvSpPr>
          <p:spPr bwMode="auto">
            <a:xfrm>
              <a:off x="7932738" y="5799138"/>
              <a:ext cx="9525" cy="11113"/>
            </a:xfrm>
            <a:custGeom>
              <a:avLst/>
              <a:gdLst/>
              <a:ahLst/>
              <a:cxnLst>
                <a:cxn ang="0">
                  <a:pos x="2" y="0"/>
                </a:cxn>
                <a:cxn ang="0">
                  <a:pos x="1" y="0"/>
                </a:cxn>
                <a:cxn ang="0">
                  <a:pos x="1" y="0"/>
                </a:cxn>
                <a:cxn ang="0">
                  <a:pos x="0" y="0"/>
                </a:cxn>
                <a:cxn ang="0">
                  <a:pos x="0" y="0"/>
                </a:cxn>
                <a:cxn ang="0">
                  <a:pos x="1" y="0"/>
                </a:cxn>
                <a:cxn ang="0">
                  <a:pos x="1" y="7"/>
                </a:cxn>
                <a:cxn ang="0">
                  <a:pos x="1" y="7"/>
                </a:cxn>
                <a:cxn ang="0">
                  <a:pos x="4" y="6"/>
                </a:cxn>
                <a:cxn ang="0">
                  <a:pos x="6" y="4"/>
                </a:cxn>
                <a:cxn ang="0">
                  <a:pos x="6" y="3"/>
                </a:cxn>
                <a:cxn ang="0">
                  <a:pos x="6" y="1"/>
                </a:cxn>
                <a:cxn ang="0">
                  <a:pos x="6" y="1"/>
                </a:cxn>
                <a:cxn ang="0">
                  <a:pos x="5" y="2"/>
                </a:cxn>
                <a:cxn ang="0">
                  <a:pos x="4" y="1"/>
                </a:cxn>
                <a:cxn ang="0">
                  <a:pos x="3" y="1"/>
                </a:cxn>
                <a:cxn ang="0">
                  <a:pos x="2" y="0"/>
                </a:cxn>
              </a:cxnLst>
              <a:rect l="0" t="0" r="r" b="b"/>
              <a:pathLst>
                <a:path w="6" h="7">
                  <a:moveTo>
                    <a:pt x="2" y="0"/>
                  </a:moveTo>
                  <a:lnTo>
                    <a:pt x="1" y="0"/>
                  </a:lnTo>
                  <a:lnTo>
                    <a:pt x="1" y="0"/>
                  </a:lnTo>
                  <a:lnTo>
                    <a:pt x="0" y="0"/>
                  </a:lnTo>
                  <a:lnTo>
                    <a:pt x="0" y="0"/>
                  </a:lnTo>
                  <a:lnTo>
                    <a:pt x="1" y="0"/>
                  </a:lnTo>
                  <a:lnTo>
                    <a:pt x="1" y="7"/>
                  </a:lnTo>
                  <a:lnTo>
                    <a:pt x="1" y="7"/>
                  </a:lnTo>
                  <a:lnTo>
                    <a:pt x="4" y="6"/>
                  </a:lnTo>
                  <a:lnTo>
                    <a:pt x="6" y="4"/>
                  </a:lnTo>
                  <a:lnTo>
                    <a:pt x="6" y="3"/>
                  </a:lnTo>
                  <a:lnTo>
                    <a:pt x="6" y="1"/>
                  </a:lnTo>
                  <a:lnTo>
                    <a:pt x="6" y="1"/>
                  </a:lnTo>
                  <a:lnTo>
                    <a:pt x="5" y="2"/>
                  </a:lnTo>
                  <a:lnTo>
                    <a:pt x="4" y="1"/>
                  </a:lnTo>
                  <a:lnTo>
                    <a:pt x="3"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0" name="Freeform 628"/>
            <p:cNvSpPr>
              <a:spLocks/>
            </p:cNvSpPr>
            <p:nvPr/>
          </p:nvSpPr>
          <p:spPr bwMode="auto">
            <a:xfrm>
              <a:off x="7937501" y="5805488"/>
              <a:ext cx="7938" cy="17463"/>
            </a:xfrm>
            <a:custGeom>
              <a:avLst/>
              <a:gdLst/>
              <a:ahLst/>
              <a:cxnLst>
                <a:cxn ang="0">
                  <a:pos x="5" y="4"/>
                </a:cxn>
                <a:cxn ang="0">
                  <a:pos x="5" y="3"/>
                </a:cxn>
                <a:cxn ang="0">
                  <a:pos x="5" y="3"/>
                </a:cxn>
                <a:cxn ang="0">
                  <a:pos x="5" y="1"/>
                </a:cxn>
                <a:cxn ang="0">
                  <a:pos x="4" y="0"/>
                </a:cxn>
                <a:cxn ang="0">
                  <a:pos x="2" y="1"/>
                </a:cxn>
                <a:cxn ang="0">
                  <a:pos x="2" y="1"/>
                </a:cxn>
                <a:cxn ang="0">
                  <a:pos x="1" y="3"/>
                </a:cxn>
                <a:cxn ang="0">
                  <a:pos x="1" y="5"/>
                </a:cxn>
                <a:cxn ang="0">
                  <a:pos x="1" y="6"/>
                </a:cxn>
                <a:cxn ang="0">
                  <a:pos x="0" y="6"/>
                </a:cxn>
                <a:cxn ang="0">
                  <a:pos x="0" y="7"/>
                </a:cxn>
                <a:cxn ang="0">
                  <a:pos x="0" y="8"/>
                </a:cxn>
                <a:cxn ang="0">
                  <a:pos x="1" y="9"/>
                </a:cxn>
                <a:cxn ang="0">
                  <a:pos x="1" y="10"/>
                </a:cxn>
                <a:cxn ang="0">
                  <a:pos x="2" y="10"/>
                </a:cxn>
                <a:cxn ang="0">
                  <a:pos x="3" y="11"/>
                </a:cxn>
                <a:cxn ang="0">
                  <a:pos x="4" y="11"/>
                </a:cxn>
                <a:cxn ang="0">
                  <a:pos x="4" y="10"/>
                </a:cxn>
                <a:cxn ang="0">
                  <a:pos x="4" y="10"/>
                </a:cxn>
                <a:cxn ang="0">
                  <a:pos x="4" y="9"/>
                </a:cxn>
                <a:cxn ang="0">
                  <a:pos x="4" y="7"/>
                </a:cxn>
                <a:cxn ang="0">
                  <a:pos x="5" y="4"/>
                </a:cxn>
              </a:cxnLst>
              <a:rect l="0" t="0" r="r" b="b"/>
              <a:pathLst>
                <a:path w="5" h="11">
                  <a:moveTo>
                    <a:pt x="5" y="4"/>
                  </a:moveTo>
                  <a:lnTo>
                    <a:pt x="5" y="3"/>
                  </a:lnTo>
                  <a:lnTo>
                    <a:pt x="5" y="3"/>
                  </a:lnTo>
                  <a:lnTo>
                    <a:pt x="5" y="1"/>
                  </a:lnTo>
                  <a:lnTo>
                    <a:pt x="4" y="0"/>
                  </a:lnTo>
                  <a:lnTo>
                    <a:pt x="2" y="1"/>
                  </a:lnTo>
                  <a:lnTo>
                    <a:pt x="2" y="1"/>
                  </a:lnTo>
                  <a:lnTo>
                    <a:pt x="1" y="3"/>
                  </a:lnTo>
                  <a:lnTo>
                    <a:pt x="1" y="5"/>
                  </a:lnTo>
                  <a:lnTo>
                    <a:pt x="1" y="6"/>
                  </a:lnTo>
                  <a:lnTo>
                    <a:pt x="0" y="6"/>
                  </a:lnTo>
                  <a:lnTo>
                    <a:pt x="0" y="7"/>
                  </a:lnTo>
                  <a:lnTo>
                    <a:pt x="0" y="8"/>
                  </a:lnTo>
                  <a:lnTo>
                    <a:pt x="1" y="9"/>
                  </a:lnTo>
                  <a:lnTo>
                    <a:pt x="1" y="10"/>
                  </a:lnTo>
                  <a:lnTo>
                    <a:pt x="2" y="10"/>
                  </a:lnTo>
                  <a:lnTo>
                    <a:pt x="3" y="11"/>
                  </a:lnTo>
                  <a:lnTo>
                    <a:pt x="4" y="11"/>
                  </a:lnTo>
                  <a:lnTo>
                    <a:pt x="4" y="10"/>
                  </a:lnTo>
                  <a:lnTo>
                    <a:pt x="4" y="10"/>
                  </a:lnTo>
                  <a:lnTo>
                    <a:pt x="4" y="9"/>
                  </a:lnTo>
                  <a:lnTo>
                    <a:pt x="4" y="7"/>
                  </a:lnTo>
                  <a:lnTo>
                    <a:pt x="5"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1" name="Freeform 629"/>
            <p:cNvSpPr>
              <a:spLocks/>
            </p:cNvSpPr>
            <p:nvPr/>
          </p:nvSpPr>
          <p:spPr bwMode="auto">
            <a:xfrm>
              <a:off x="7934326" y="5791200"/>
              <a:ext cx="1588" cy="4763"/>
            </a:xfrm>
            <a:custGeom>
              <a:avLst/>
              <a:gdLst/>
              <a:ahLst/>
              <a:cxnLst>
                <a:cxn ang="0">
                  <a:pos x="0" y="0"/>
                </a:cxn>
                <a:cxn ang="0">
                  <a:pos x="0" y="0"/>
                </a:cxn>
                <a:cxn ang="0">
                  <a:pos x="0" y="1"/>
                </a:cxn>
                <a:cxn ang="0">
                  <a:pos x="0" y="2"/>
                </a:cxn>
                <a:cxn ang="0">
                  <a:pos x="0" y="3"/>
                </a:cxn>
                <a:cxn ang="0">
                  <a:pos x="0" y="2"/>
                </a:cxn>
                <a:cxn ang="0">
                  <a:pos x="0" y="0"/>
                </a:cxn>
              </a:cxnLst>
              <a:rect l="0" t="0" r="r" b="b"/>
              <a:pathLst>
                <a:path h="3">
                  <a:moveTo>
                    <a:pt x="0" y="0"/>
                  </a:moveTo>
                  <a:lnTo>
                    <a:pt x="0" y="0"/>
                  </a:lnTo>
                  <a:lnTo>
                    <a:pt x="0" y="1"/>
                  </a:lnTo>
                  <a:lnTo>
                    <a:pt x="0" y="2"/>
                  </a:lnTo>
                  <a:lnTo>
                    <a:pt x="0" y="3"/>
                  </a:lnTo>
                  <a:lnTo>
                    <a:pt x="0" y="2"/>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2" name="Freeform 630"/>
            <p:cNvSpPr>
              <a:spLocks/>
            </p:cNvSpPr>
            <p:nvPr/>
          </p:nvSpPr>
          <p:spPr bwMode="auto">
            <a:xfrm>
              <a:off x="8075613" y="5541963"/>
              <a:ext cx="1588" cy="4763"/>
            </a:xfrm>
            <a:custGeom>
              <a:avLst/>
              <a:gdLst/>
              <a:ahLst/>
              <a:cxnLst>
                <a:cxn ang="0">
                  <a:pos x="1" y="0"/>
                </a:cxn>
                <a:cxn ang="0">
                  <a:pos x="0" y="2"/>
                </a:cxn>
                <a:cxn ang="0">
                  <a:pos x="1" y="3"/>
                </a:cxn>
                <a:cxn ang="0">
                  <a:pos x="1" y="3"/>
                </a:cxn>
                <a:cxn ang="0">
                  <a:pos x="1" y="1"/>
                </a:cxn>
                <a:cxn ang="0">
                  <a:pos x="1" y="1"/>
                </a:cxn>
                <a:cxn ang="0">
                  <a:pos x="1" y="0"/>
                </a:cxn>
                <a:cxn ang="0">
                  <a:pos x="1" y="0"/>
                </a:cxn>
              </a:cxnLst>
              <a:rect l="0" t="0" r="r" b="b"/>
              <a:pathLst>
                <a:path w="1" h="3">
                  <a:moveTo>
                    <a:pt x="1" y="0"/>
                  </a:moveTo>
                  <a:lnTo>
                    <a:pt x="0" y="2"/>
                  </a:lnTo>
                  <a:lnTo>
                    <a:pt x="1" y="3"/>
                  </a:lnTo>
                  <a:lnTo>
                    <a:pt x="1" y="3"/>
                  </a:lnTo>
                  <a:lnTo>
                    <a:pt x="1" y="1"/>
                  </a:lnTo>
                  <a:lnTo>
                    <a:pt x="1"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3" name="Freeform 631"/>
            <p:cNvSpPr>
              <a:spLocks/>
            </p:cNvSpPr>
            <p:nvPr/>
          </p:nvSpPr>
          <p:spPr bwMode="auto">
            <a:xfrm>
              <a:off x="7942263" y="5788025"/>
              <a:ext cx="3175" cy="3175"/>
            </a:xfrm>
            <a:custGeom>
              <a:avLst/>
              <a:gdLst/>
              <a:ahLst/>
              <a:cxnLst>
                <a:cxn ang="0">
                  <a:pos x="2" y="0"/>
                </a:cxn>
                <a:cxn ang="0">
                  <a:pos x="1" y="0"/>
                </a:cxn>
                <a:cxn ang="0">
                  <a:pos x="0" y="0"/>
                </a:cxn>
                <a:cxn ang="0">
                  <a:pos x="0" y="0"/>
                </a:cxn>
                <a:cxn ang="0">
                  <a:pos x="0" y="0"/>
                </a:cxn>
                <a:cxn ang="0">
                  <a:pos x="0" y="0"/>
                </a:cxn>
                <a:cxn ang="0">
                  <a:pos x="1" y="1"/>
                </a:cxn>
                <a:cxn ang="0">
                  <a:pos x="2" y="1"/>
                </a:cxn>
                <a:cxn ang="0">
                  <a:pos x="2" y="2"/>
                </a:cxn>
                <a:cxn ang="0">
                  <a:pos x="2" y="1"/>
                </a:cxn>
                <a:cxn ang="0">
                  <a:pos x="2" y="0"/>
                </a:cxn>
              </a:cxnLst>
              <a:rect l="0" t="0" r="r" b="b"/>
              <a:pathLst>
                <a:path w="2" h="2">
                  <a:moveTo>
                    <a:pt x="2" y="0"/>
                  </a:moveTo>
                  <a:lnTo>
                    <a:pt x="1" y="0"/>
                  </a:lnTo>
                  <a:lnTo>
                    <a:pt x="0" y="0"/>
                  </a:lnTo>
                  <a:lnTo>
                    <a:pt x="0" y="0"/>
                  </a:lnTo>
                  <a:lnTo>
                    <a:pt x="0" y="0"/>
                  </a:lnTo>
                  <a:lnTo>
                    <a:pt x="0" y="0"/>
                  </a:lnTo>
                  <a:lnTo>
                    <a:pt x="1" y="1"/>
                  </a:lnTo>
                  <a:lnTo>
                    <a:pt x="2" y="1"/>
                  </a:lnTo>
                  <a:lnTo>
                    <a:pt x="2" y="2"/>
                  </a:lnTo>
                  <a:lnTo>
                    <a:pt x="2" y="1"/>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4" name="Freeform 632"/>
            <p:cNvSpPr>
              <a:spLocks/>
            </p:cNvSpPr>
            <p:nvPr/>
          </p:nvSpPr>
          <p:spPr bwMode="auto">
            <a:xfrm>
              <a:off x="7945438" y="5803900"/>
              <a:ext cx="6350" cy="15875"/>
            </a:xfrm>
            <a:custGeom>
              <a:avLst/>
              <a:gdLst/>
              <a:ahLst/>
              <a:cxnLst>
                <a:cxn ang="0">
                  <a:pos x="0" y="9"/>
                </a:cxn>
                <a:cxn ang="0">
                  <a:pos x="2" y="6"/>
                </a:cxn>
                <a:cxn ang="0">
                  <a:pos x="4" y="4"/>
                </a:cxn>
                <a:cxn ang="0">
                  <a:pos x="4" y="0"/>
                </a:cxn>
                <a:cxn ang="0">
                  <a:pos x="4" y="0"/>
                </a:cxn>
                <a:cxn ang="0">
                  <a:pos x="3" y="1"/>
                </a:cxn>
                <a:cxn ang="0">
                  <a:pos x="0" y="8"/>
                </a:cxn>
                <a:cxn ang="0">
                  <a:pos x="0" y="10"/>
                </a:cxn>
                <a:cxn ang="0">
                  <a:pos x="0" y="9"/>
                </a:cxn>
              </a:cxnLst>
              <a:rect l="0" t="0" r="r" b="b"/>
              <a:pathLst>
                <a:path w="4" h="10">
                  <a:moveTo>
                    <a:pt x="0" y="9"/>
                  </a:moveTo>
                  <a:lnTo>
                    <a:pt x="2" y="6"/>
                  </a:lnTo>
                  <a:lnTo>
                    <a:pt x="4" y="4"/>
                  </a:lnTo>
                  <a:lnTo>
                    <a:pt x="4" y="0"/>
                  </a:lnTo>
                  <a:lnTo>
                    <a:pt x="4" y="0"/>
                  </a:lnTo>
                  <a:lnTo>
                    <a:pt x="3" y="1"/>
                  </a:lnTo>
                  <a:lnTo>
                    <a:pt x="0" y="8"/>
                  </a:lnTo>
                  <a:lnTo>
                    <a:pt x="0" y="10"/>
                  </a:lnTo>
                  <a:lnTo>
                    <a:pt x="0" y="9"/>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5" name="Freeform 633"/>
            <p:cNvSpPr>
              <a:spLocks/>
            </p:cNvSpPr>
            <p:nvPr/>
          </p:nvSpPr>
          <p:spPr bwMode="auto">
            <a:xfrm>
              <a:off x="7931151" y="5783263"/>
              <a:ext cx="3175" cy="3175"/>
            </a:xfrm>
            <a:custGeom>
              <a:avLst/>
              <a:gdLst/>
              <a:ahLst/>
              <a:cxnLst>
                <a:cxn ang="0">
                  <a:pos x="2" y="0"/>
                </a:cxn>
                <a:cxn ang="0">
                  <a:pos x="1" y="0"/>
                </a:cxn>
                <a:cxn ang="0">
                  <a:pos x="0" y="1"/>
                </a:cxn>
                <a:cxn ang="0">
                  <a:pos x="1" y="1"/>
                </a:cxn>
                <a:cxn ang="0">
                  <a:pos x="1" y="2"/>
                </a:cxn>
                <a:cxn ang="0">
                  <a:pos x="2" y="2"/>
                </a:cxn>
                <a:cxn ang="0">
                  <a:pos x="2" y="1"/>
                </a:cxn>
                <a:cxn ang="0">
                  <a:pos x="2" y="0"/>
                </a:cxn>
                <a:cxn ang="0">
                  <a:pos x="2" y="0"/>
                </a:cxn>
              </a:cxnLst>
              <a:rect l="0" t="0" r="r" b="b"/>
              <a:pathLst>
                <a:path w="2" h="2">
                  <a:moveTo>
                    <a:pt x="2" y="0"/>
                  </a:moveTo>
                  <a:lnTo>
                    <a:pt x="1" y="0"/>
                  </a:lnTo>
                  <a:lnTo>
                    <a:pt x="0" y="1"/>
                  </a:lnTo>
                  <a:lnTo>
                    <a:pt x="1" y="1"/>
                  </a:lnTo>
                  <a:lnTo>
                    <a:pt x="1" y="2"/>
                  </a:lnTo>
                  <a:lnTo>
                    <a:pt x="2" y="2"/>
                  </a:lnTo>
                  <a:lnTo>
                    <a:pt x="2" y="1"/>
                  </a:lnTo>
                  <a:lnTo>
                    <a:pt x="2" y="0"/>
                  </a:lnTo>
                  <a:lnTo>
                    <a:pt x="2"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6" name="Freeform 634"/>
            <p:cNvSpPr>
              <a:spLocks/>
            </p:cNvSpPr>
            <p:nvPr/>
          </p:nvSpPr>
          <p:spPr bwMode="auto">
            <a:xfrm>
              <a:off x="7969251" y="5592763"/>
              <a:ext cx="6350" cy="4763"/>
            </a:xfrm>
            <a:custGeom>
              <a:avLst/>
              <a:gdLst/>
              <a:ahLst/>
              <a:cxnLst>
                <a:cxn ang="0">
                  <a:pos x="3" y="0"/>
                </a:cxn>
                <a:cxn ang="0">
                  <a:pos x="1" y="1"/>
                </a:cxn>
                <a:cxn ang="0">
                  <a:pos x="0" y="2"/>
                </a:cxn>
                <a:cxn ang="0">
                  <a:pos x="0" y="3"/>
                </a:cxn>
                <a:cxn ang="0">
                  <a:pos x="3" y="2"/>
                </a:cxn>
                <a:cxn ang="0">
                  <a:pos x="4" y="1"/>
                </a:cxn>
                <a:cxn ang="0">
                  <a:pos x="4" y="0"/>
                </a:cxn>
                <a:cxn ang="0">
                  <a:pos x="3" y="0"/>
                </a:cxn>
              </a:cxnLst>
              <a:rect l="0" t="0" r="r" b="b"/>
              <a:pathLst>
                <a:path w="4" h="3">
                  <a:moveTo>
                    <a:pt x="3" y="0"/>
                  </a:moveTo>
                  <a:lnTo>
                    <a:pt x="1" y="1"/>
                  </a:lnTo>
                  <a:lnTo>
                    <a:pt x="0" y="2"/>
                  </a:lnTo>
                  <a:lnTo>
                    <a:pt x="0" y="3"/>
                  </a:lnTo>
                  <a:lnTo>
                    <a:pt x="3" y="2"/>
                  </a:lnTo>
                  <a:lnTo>
                    <a:pt x="4" y="1"/>
                  </a:lnTo>
                  <a:lnTo>
                    <a:pt x="4" y="0"/>
                  </a:lnTo>
                  <a:lnTo>
                    <a:pt x="3"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7" name="Freeform 635"/>
            <p:cNvSpPr>
              <a:spLocks/>
            </p:cNvSpPr>
            <p:nvPr/>
          </p:nvSpPr>
          <p:spPr bwMode="auto">
            <a:xfrm>
              <a:off x="6334126" y="5795963"/>
              <a:ext cx="1588" cy="1588"/>
            </a:xfrm>
            <a:custGeom>
              <a:avLst/>
              <a:gdLst/>
              <a:ahLst/>
              <a:cxnLst>
                <a:cxn ang="0">
                  <a:pos x="0" y="1"/>
                </a:cxn>
                <a:cxn ang="0">
                  <a:pos x="1" y="0"/>
                </a:cxn>
                <a:cxn ang="0">
                  <a:pos x="1" y="0"/>
                </a:cxn>
                <a:cxn ang="0">
                  <a:pos x="0" y="0"/>
                </a:cxn>
                <a:cxn ang="0">
                  <a:pos x="0" y="1"/>
                </a:cxn>
              </a:cxnLst>
              <a:rect l="0" t="0" r="r" b="b"/>
              <a:pathLst>
                <a:path w="1" h="1">
                  <a:moveTo>
                    <a:pt x="0" y="1"/>
                  </a:moveTo>
                  <a:lnTo>
                    <a:pt x="1" y="0"/>
                  </a:lnTo>
                  <a:lnTo>
                    <a:pt x="1"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8" name="Freeform 636"/>
            <p:cNvSpPr>
              <a:spLocks/>
            </p:cNvSpPr>
            <p:nvPr/>
          </p:nvSpPr>
          <p:spPr bwMode="auto">
            <a:xfrm>
              <a:off x="6337301" y="5764213"/>
              <a:ext cx="1588" cy="4763"/>
            </a:xfrm>
            <a:custGeom>
              <a:avLst/>
              <a:gdLst/>
              <a:ahLst/>
              <a:cxnLst>
                <a:cxn ang="0">
                  <a:pos x="0" y="2"/>
                </a:cxn>
                <a:cxn ang="0">
                  <a:pos x="0" y="3"/>
                </a:cxn>
                <a:cxn ang="0">
                  <a:pos x="0" y="3"/>
                </a:cxn>
                <a:cxn ang="0">
                  <a:pos x="0" y="2"/>
                </a:cxn>
                <a:cxn ang="0">
                  <a:pos x="0" y="0"/>
                </a:cxn>
                <a:cxn ang="0">
                  <a:pos x="0" y="0"/>
                </a:cxn>
                <a:cxn ang="0">
                  <a:pos x="0" y="0"/>
                </a:cxn>
                <a:cxn ang="0">
                  <a:pos x="0" y="2"/>
                </a:cxn>
              </a:cxnLst>
              <a:rect l="0" t="0" r="r" b="b"/>
              <a:pathLst>
                <a:path h="3">
                  <a:moveTo>
                    <a:pt x="0" y="2"/>
                  </a:moveTo>
                  <a:lnTo>
                    <a:pt x="0" y="3"/>
                  </a:lnTo>
                  <a:lnTo>
                    <a:pt x="0" y="3"/>
                  </a:lnTo>
                  <a:lnTo>
                    <a:pt x="0" y="2"/>
                  </a:lnTo>
                  <a:lnTo>
                    <a:pt x="0" y="0"/>
                  </a:lnTo>
                  <a:lnTo>
                    <a:pt x="0" y="0"/>
                  </a:lnTo>
                  <a:lnTo>
                    <a:pt x="0"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69" name="Freeform 637"/>
            <p:cNvSpPr>
              <a:spLocks/>
            </p:cNvSpPr>
            <p:nvPr/>
          </p:nvSpPr>
          <p:spPr bwMode="auto">
            <a:xfrm>
              <a:off x="6338888" y="5784850"/>
              <a:ext cx="1588" cy="3175"/>
            </a:xfrm>
            <a:custGeom>
              <a:avLst/>
              <a:gdLst/>
              <a:ahLst/>
              <a:cxnLst>
                <a:cxn ang="0">
                  <a:pos x="0" y="1"/>
                </a:cxn>
                <a:cxn ang="0">
                  <a:pos x="0" y="2"/>
                </a:cxn>
                <a:cxn ang="0">
                  <a:pos x="1" y="2"/>
                </a:cxn>
                <a:cxn ang="0">
                  <a:pos x="1" y="0"/>
                </a:cxn>
                <a:cxn ang="0">
                  <a:pos x="0" y="1"/>
                </a:cxn>
              </a:cxnLst>
              <a:rect l="0" t="0" r="r" b="b"/>
              <a:pathLst>
                <a:path w="1" h="2">
                  <a:moveTo>
                    <a:pt x="0" y="1"/>
                  </a:moveTo>
                  <a:lnTo>
                    <a:pt x="0" y="2"/>
                  </a:lnTo>
                  <a:lnTo>
                    <a:pt x="1" y="2"/>
                  </a:lnTo>
                  <a:lnTo>
                    <a:pt x="1"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0" name="Freeform 638"/>
            <p:cNvSpPr>
              <a:spLocks/>
            </p:cNvSpPr>
            <p:nvPr/>
          </p:nvSpPr>
          <p:spPr bwMode="auto">
            <a:xfrm>
              <a:off x="6332538" y="5751513"/>
              <a:ext cx="1588" cy="1588"/>
            </a:xfrm>
            <a:custGeom>
              <a:avLst/>
              <a:gdLst/>
              <a:ahLst/>
              <a:cxnLst>
                <a:cxn ang="0">
                  <a:pos x="0" y="0"/>
                </a:cxn>
                <a:cxn ang="0">
                  <a:pos x="0" y="0"/>
                </a:cxn>
                <a:cxn ang="0">
                  <a:pos x="0" y="1"/>
                </a:cxn>
                <a:cxn ang="0">
                  <a:pos x="0" y="1"/>
                </a:cxn>
                <a:cxn ang="0">
                  <a:pos x="1" y="0"/>
                </a:cxn>
                <a:cxn ang="0">
                  <a:pos x="1" y="0"/>
                </a:cxn>
                <a:cxn ang="0">
                  <a:pos x="0" y="0"/>
                </a:cxn>
                <a:cxn ang="0">
                  <a:pos x="0" y="0"/>
                </a:cxn>
              </a:cxnLst>
              <a:rect l="0" t="0" r="r" b="b"/>
              <a:pathLst>
                <a:path w="1" h="1">
                  <a:moveTo>
                    <a:pt x="0" y="0"/>
                  </a:moveTo>
                  <a:lnTo>
                    <a:pt x="0" y="0"/>
                  </a:lnTo>
                  <a:lnTo>
                    <a:pt x="0" y="1"/>
                  </a:lnTo>
                  <a:lnTo>
                    <a:pt x="0" y="1"/>
                  </a:lnTo>
                  <a:lnTo>
                    <a:pt x="1"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1" name="Freeform 639"/>
            <p:cNvSpPr>
              <a:spLocks/>
            </p:cNvSpPr>
            <p:nvPr/>
          </p:nvSpPr>
          <p:spPr bwMode="auto">
            <a:xfrm>
              <a:off x="6332538" y="5756275"/>
              <a:ext cx="4763" cy="4763"/>
            </a:xfrm>
            <a:custGeom>
              <a:avLst/>
              <a:gdLst/>
              <a:ahLst/>
              <a:cxnLst>
                <a:cxn ang="0">
                  <a:pos x="3" y="1"/>
                </a:cxn>
                <a:cxn ang="0">
                  <a:pos x="3" y="0"/>
                </a:cxn>
                <a:cxn ang="0">
                  <a:pos x="2" y="0"/>
                </a:cxn>
                <a:cxn ang="0">
                  <a:pos x="2" y="2"/>
                </a:cxn>
                <a:cxn ang="0">
                  <a:pos x="1" y="1"/>
                </a:cxn>
                <a:cxn ang="0">
                  <a:pos x="0" y="2"/>
                </a:cxn>
                <a:cxn ang="0">
                  <a:pos x="0" y="3"/>
                </a:cxn>
                <a:cxn ang="0">
                  <a:pos x="1" y="3"/>
                </a:cxn>
                <a:cxn ang="0">
                  <a:pos x="2" y="2"/>
                </a:cxn>
                <a:cxn ang="0">
                  <a:pos x="2" y="2"/>
                </a:cxn>
                <a:cxn ang="0">
                  <a:pos x="3" y="2"/>
                </a:cxn>
                <a:cxn ang="0">
                  <a:pos x="3" y="2"/>
                </a:cxn>
                <a:cxn ang="0">
                  <a:pos x="3" y="2"/>
                </a:cxn>
                <a:cxn ang="0">
                  <a:pos x="3" y="1"/>
                </a:cxn>
              </a:cxnLst>
              <a:rect l="0" t="0" r="r" b="b"/>
              <a:pathLst>
                <a:path w="3" h="3">
                  <a:moveTo>
                    <a:pt x="3" y="1"/>
                  </a:moveTo>
                  <a:lnTo>
                    <a:pt x="3" y="0"/>
                  </a:lnTo>
                  <a:lnTo>
                    <a:pt x="2" y="0"/>
                  </a:lnTo>
                  <a:lnTo>
                    <a:pt x="2" y="2"/>
                  </a:lnTo>
                  <a:lnTo>
                    <a:pt x="1" y="1"/>
                  </a:lnTo>
                  <a:lnTo>
                    <a:pt x="0" y="2"/>
                  </a:lnTo>
                  <a:lnTo>
                    <a:pt x="0" y="3"/>
                  </a:lnTo>
                  <a:lnTo>
                    <a:pt x="1" y="3"/>
                  </a:lnTo>
                  <a:lnTo>
                    <a:pt x="2" y="2"/>
                  </a:lnTo>
                  <a:lnTo>
                    <a:pt x="2" y="2"/>
                  </a:lnTo>
                  <a:lnTo>
                    <a:pt x="3" y="2"/>
                  </a:lnTo>
                  <a:lnTo>
                    <a:pt x="3" y="2"/>
                  </a:lnTo>
                  <a:lnTo>
                    <a:pt x="3" y="2"/>
                  </a:lnTo>
                  <a:lnTo>
                    <a:pt x="3"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2" name="Freeform 640"/>
            <p:cNvSpPr>
              <a:spLocks/>
            </p:cNvSpPr>
            <p:nvPr/>
          </p:nvSpPr>
          <p:spPr bwMode="auto">
            <a:xfrm>
              <a:off x="5881688" y="5634038"/>
              <a:ext cx="4763" cy="4763"/>
            </a:xfrm>
            <a:custGeom>
              <a:avLst/>
              <a:gdLst/>
              <a:ahLst/>
              <a:cxnLst>
                <a:cxn ang="0">
                  <a:pos x="2" y="2"/>
                </a:cxn>
                <a:cxn ang="0">
                  <a:pos x="2" y="2"/>
                </a:cxn>
                <a:cxn ang="0">
                  <a:pos x="0" y="0"/>
                </a:cxn>
                <a:cxn ang="0">
                  <a:pos x="0" y="0"/>
                </a:cxn>
                <a:cxn ang="0">
                  <a:pos x="0" y="0"/>
                </a:cxn>
                <a:cxn ang="0">
                  <a:pos x="2" y="3"/>
                </a:cxn>
                <a:cxn ang="0">
                  <a:pos x="3" y="3"/>
                </a:cxn>
                <a:cxn ang="0">
                  <a:pos x="3" y="2"/>
                </a:cxn>
                <a:cxn ang="0">
                  <a:pos x="2" y="2"/>
                </a:cxn>
                <a:cxn ang="0">
                  <a:pos x="2" y="2"/>
                </a:cxn>
              </a:cxnLst>
              <a:rect l="0" t="0" r="r" b="b"/>
              <a:pathLst>
                <a:path w="3" h="3">
                  <a:moveTo>
                    <a:pt x="2" y="2"/>
                  </a:moveTo>
                  <a:lnTo>
                    <a:pt x="2" y="2"/>
                  </a:lnTo>
                  <a:lnTo>
                    <a:pt x="0" y="0"/>
                  </a:lnTo>
                  <a:lnTo>
                    <a:pt x="0" y="0"/>
                  </a:lnTo>
                  <a:lnTo>
                    <a:pt x="0" y="0"/>
                  </a:lnTo>
                  <a:lnTo>
                    <a:pt x="2" y="3"/>
                  </a:lnTo>
                  <a:lnTo>
                    <a:pt x="3" y="3"/>
                  </a:lnTo>
                  <a:lnTo>
                    <a:pt x="3" y="2"/>
                  </a:lnTo>
                  <a:lnTo>
                    <a:pt x="2" y="2"/>
                  </a:lnTo>
                  <a:lnTo>
                    <a:pt x="2"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3" name="Freeform 641"/>
            <p:cNvSpPr>
              <a:spLocks/>
            </p:cNvSpPr>
            <p:nvPr/>
          </p:nvSpPr>
          <p:spPr bwMode="auto">
            <a:xfrm>
              <a:off x="5891213" y="5637213"/>
              <a:ext cx="3175" cy="4763"/>
            </a:xfrm>
            <a:custGeom>
              <a:avLst/>
              <a:gdLst/>
              <a:ahLst/>
              <a:cxnLst>
                <a:cxn ang="0">
                  <a:pos x="1" y="0"/>
                </a:cxn>
                <a:cxn ang="0">
                  <a:pos x="0" y="0"/>
                </a:cxn>
                <a:cxn ang="0">
                  <a:pos x="0" y="1"/>
                </a:cxn>
                <a:cxn ang="0">
                  <a:pos x="0" y="2"/>
                </a:cxn>
                <a:cxn ang="0">
                  <a:pos x="0" y="2"/>
                </a:cxn>
                <a:cxn ang="0">
                  <a:pos x="1" y="3"/>
                </a:cxn>
                <a:cxn ang="0">
                  <a:pos x="2" y="3"/>
                </a:cxn>
                <a:cxn ang="0">
                  <a:pos x="2" y="1"/>
                </a:cxn>
                <a:cxn ang="0">
                  <a:pos x="1" y="0"/>
                </a:cxn>
                <a:cxn ang="0">
                  <a:pos x="1" y="0"/>
                </a:cxn>
              </a:cxnLst>
              <a:rect l="0" t="0" r="r" b="b"/>
              <a:pathLst>
                <a:path w="2" h="3">
                  <a:moveTo>
                    <a:pt x="1" y="0"/>
                  </a:moveTo>
                  <a:lnTo>
                    <a:pt x="0" y="0"/>
                  </a:lnTo>
                  <a:lnTo>
                    <a:pt x="0" y="1"/>
                  </a:lnTo>
                  <a:lnTo>
                    <a:pt x="0" y="2"/>
                  </a:lnTo>
                  <a:lnTo>
                    <a:pt x="0" y="2"/>
                  </a:lnTo>
                  <a:lnTo>
                    <a:pt x="1" y="3"/>
                  </a:lnTo>
                  <a:lnTo>
                    <a:pt x="2" y="3"/>
                  </a:lnTo>
                  <a:lnTo>
                    <a:pt x="2" y="1"/>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4" name="Freeform 642"/>
            <p:cNvSpPr>
              <a:spLocks/>
            </p:cNvSpPr>
            <p:nvPr/>
          </p:nvSpPr>
          <p:spPr bwMode="auto">
            <a:xfrm>
              <a:off x="6342063" y="5802313"/>
              <a:ext cx="1588" cy="3175"/>
            </a:xfrm>
            <a:custGeom>
              <a:avLst/>
              <a:gdLst/>
              <a:ahLst/>
              <a:cxnLst>
                <a:cxn ang="0">
                  <a:pos x="0" y="2"/>
                </a:cxn>
                <a:cxn ang="0">
                  <a:pos x="1" y="2"/>
                </a:cxn>
                <a:cxn ang="0">
                  <a:pos x="1" y="2"/>
                </a:cxn>
                <a:cxn ang="0">
                  <a:pos x="1" y="1"/>
                </a:cxn>
                <a:cxn ang="0">
                  <a:pos x="1" y="0"/>
                </a:cxn>
                <a:cxn ang="0">
                  <a:pos x="1" y="1"/>
                </a:cxn>
                <a:cxn ang="0">
                  <a:pos x="1" y="1"/>
                </a:cxn>
                <a:cxn ang="0">
                  <a:pos x="0" y="2"/>
                </a:cxn>
              </a:cxnLst>
              <a:rect l="0" t="0" r="r" b="b"/>
              <a:pathLst>
                <a:path w="1" h="2">
                  <a:moveTo>
                    <a:pt x="0" y="2"/>
                  </a:moveTo>
                  <a:lnTo>
                    <a:pt x="1" y="2"/>
                  </a:lnTo>
                  <a:lnTo>
                    <a:pt x="1" y="2"/>
                  </a:lnTo>
                  <a:lnTo>
                    <a:pt x="1" y="1"/>
                  </a:lnTo>
                  <a:lnTo>
                    <a:pt x="1" y="0"/>
                  </a:lnTo>
                  <a:lnTo>
                    <a:pt x="1" y="1"/>
                  </a:lnTo>
                  <a:lnTo>
                    <a:pt x="1" y="1"/>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5" name="Freeform 643"/>
            <p:cNvSpPr>
              <a:spLocks/>
            </p:cNvSpPr>
            <p:nvPr/>
          </p:nvSpPr>
          <p:spPr bwMode="auto">
            <a:xfrm>
              <a:off x="6340476" y="5778500"/>
              <a:ext cx="1588" cy="3175"/>
            </a:xfrm>
            <a:custGeom>
              <a:avLst/>
              <a:gdLst/>
              <a:ahLst/>
              <a:cxnLst>
                <a:cxn ang="0">
                  <a:pos x="1" y="2"/>
                </a:cxn>
                <a:cxn ang="0">
                  <a:pos x="1" y="1"/>
                </a:cxn>
                <a:cxn ang="0">
                  <a:pos x="0" y="0"/>
                </a:cxn>
                <a:cxn ang="0">
                  <a:pos x="0" y="2"/>
                </a:cxn>
                <a:cxn ang="0">
                  <a:pos x="0" y="2"/>
                </a:cxn>
                <a:cxn ang="0">
                  <a:pos x="1" y="2"/>
                </a:cxn>
              </a:cxnLst>
              <a:rect l="0" t="0" r="r" b="b"/>
              <a:pathLst>
                <a:path w="1" h="2">
                  <a:moveTo>
                    <a:pt x="1" y="2"/>
                  </a:moveTo>
                  <a:lnTo>
                    <a:pt x="1" y="1"/>
                  </a:lnTo>
                  <a:lnTo>
                    <a:pt x="0" y="0"/>
                  </a:lnTo>
                  <a:lnTo>
                    <a:pt x="0" y="2"/>
                  </a:lnTo>
                  <a:lnTo>
                    <a:pt x="0" y="2"/>
                  </a:lnTo>
                  <a:lnTo>
                    <a:pt x="1"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6" name="Freeform 644"/>
            <p:cNvSpPr>
              <a:spLocks/>
            </p:cNvSpPr>
            <p:nvPr/>
          </p:nvSpPr>
          <p:spPr bwMode="auto">
            <a:xfrm>
              <a:off x="7939088" y="5808663"/>
              <a:ext cx="1588" cy="1588"/>
            </a:xfrm>
            <a:custGeom>
              <a:avLst/>
              <a:gdLst/>
              <a:ahLst/>
              <a:cxnLst>
                <a:cxn ang="0">
                  <a:pos x="0" y="0"/>
                </a:cxn>
                <a:cxn ang="0">
                  <a:pos x="0" y="0"/>
                </a:cxn>
                <a:cxn ang="0">
                  <a:pos x="0" y="1"/>
                </a:cxn>
                <a:cxn ang="0">
                  <a:pos x="0" y="1"/>
                </a:cxn>
                <a:cxn ang="0">
                  <a:pos x="0" y="1"/>
                </a:cxn>
                <a:cxn ang="0">
                  <a:pos x="0" y="1"/>
                </a:cxn>
                <a:cxn ang="0">
                  <a:pos x="0" y="1"/>
                </a:cxn>
                <a:cxn ang="0">
                  <a:pos x="0" y="0"/>
                </a:cxn>
              </a:cxnLst>
              <a:rect l="0" t="0" r="r" b="b"/>
              <a:pathLst>
                <a:path h="1">
                  <a:moveTo>
                    <a:pt x="0" y="0"/>
                  </a:moveTo>
                  <a:lnTo>
                    <a:pt x="0" y="0"/>
                  </a:lnTo>
                  <a:lnTo>
                    <a:pt x="0" y="1"/>
                  </a:lnTo>
                  <a:lnTo>
                    <a:pt x="0" y="1"/>
                  </a:lnTo>
                  <a:lnTo>
                    <a:pt x="0" y="1"/>
                  </a:lnTo>
                  <a:lnTo>
                    <a:pt x="0" y="1"/>
                  </a:lnTo>
                  <a:lnTo>
                    <a:pt x="0"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7" name="Freeform 645"/>
            <p:cNvSpPr>
              <a:spLocks/>
            </p:cNvSpPr>
            <p:nvPr/>
          </p:nvSpPr>
          <p:spPr bwMode="auto">
            <a:xfrm>
              <a:off x="7994651" y="5597525"/>
              <a:ext cx="1588" cy="3175"/>
            </a:xfrm>
            <a:custGeom>
              <a:avLst/>
              <a:gdLst/>
              <a:ahLst/>
              <a:cxnLst>
                <a:cxn ang="0">
                  <a:pos x="1" y="0"/>
                </a:cxn>
                <a:cxn ang="0">
                  <a:pos x="0" y="1"/>
                </a:cxn>
                <a:cxn ang="0">
                  <a:pos x="1" y="2"/>
                </a:cxn>
                <a:cxn ang="0">
                  <a:pos x="1" y="1"/>
                </a:cxn>
                <a:cxn ang="0">
                  <a:pos x="1" y="0"/>
                </a:cxn>
                <a:cxn ang="0">
                  <a:pos x="1" y="0"/>
                </a:cxn>
                <a:cxn ang="0">
                  <a:pos x="1" y="0"/>
                </a:cxn>
              </a:cxnLst>
              <a:rect l="0" t="0" r="r" b="b"/>
              <a:pathLst>
                <a:path w="1" h="2">
                  <a:moveTo>
                    <a:pt x="1" y="0"/>
                  </a:moveTo>
                  <a:lnTo>
                    <a:pt x="0" y="1"/>
                  </a:lnTo>
                  <a:lnTo>
                    <a:pt x="1" y="2"/>
                  </a:lnTo>
                  <a:lnTo>
                    <a:pt x="1" y="1"/>
                  </a:lnTo>
                  <a:lnTo>
                    <a:pt x="1" y="0"/>
                  </a:lnTo>
                  <a:lnTo>
                    <a:pt x="1" y="0"/>
                  </a:lnTo>
                  <a:lnTo>
                    <a:pt x="1"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8" name="Freeform 646"/>
            <p:cNvSpPr>
              <a:spLocks/>
            </p:cNvSpPr>
            <p:nvPr/>
          </p:nvSpPr>
          <p:spPr bwMode="auto">
            <a:xfrm>
              <a:off x="7997826" y="5580063"/>
              <a:ext cx="1588" cy="4763"/>
            </a:xfrm>
            <a:custGeom>
              <a:avLst/>
              <a:gdLst/>
              <a:ahLst/>
              <a:cxnLst>
                <a:cxn ang="0">
                  <a:pos x="0" y="2"/>
                </a:cxn>
                <a:cxn ang="0">
                  <a:pos x="0" y="1"/>
                </a:cxn>
                <a:cxn ang="0">
                  <a:pos x="0" y="0"/>
                </a:cxn>
                <a:cxn ang="0">
                  <a:pos x="0" y="1"/>
                </a:cxn>
                <a:cxn ang="0">
                  <a:pos x="0" y="2"/>
                </a:cxn>
                <a:cxn ang="0">
                  <a:pos x="0" y="3"/>
                </a:cxn>
                <a:cxn ang="0">
                  <a:pos x="0" y="2"/>
                </a:cxn>
              </a:cxnLst>
              <a:rect l="0" t="0" r="r" b="b"/>
              <a:pathLst>
                <a:path h="3">
                  <a:moveTo>
                    <a:pt x="0" y="2"/>
                  </a:moveTo>
                  <a:lnTo>
                    <a:pt x="0" y="1"/>
                  </a:lnTo>
                  <a:lnTo>
                    <a:pt x="0" y="0"/>
                  </a:lnTo>
                  <a:lnTo>
                    <a:pt x="0" y="1"/>
                  </a:lnTo>
                  <a:lnTo>
                    <a:pt x="0" y="2"/>
                  </a:lnTo>
                  <a:lnTo>
                    <a:pt x="0" y="3"/>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79" name="Freeform 647"/>
            <p:cNvSpPr>
              <a:spLocks/>
            </p:cNvSpPr>
            <p:nvPr/>
          </p:nvSpPr>
          <p:spPr bwMode="auto">
            <a:xfrm>
              <a:off x="7996238" y="5584825"/>
              <a:ext cx="1588" cy="1588"/>
            </a:xfrm>
            <a:custGeom>
              <a:avLst/>
              <a:gdLst/>
              <a:ahLst/>
              <a:cxnLst>
                <a:cxn ang="0">
                  <a:pos x="0" y="0"/>
                </a:cxn>
                <a:cxn ang="0">
                  <a:pos x="0" y="1"/>
                </a:cxn>
                <a:cxn ang="0">
                  <a:pos x="1" y="0"/>
                </a:cxn>
                <a:cxn ang="0">
                  <a:pos x="1" y="0"/>
                </a:cxn>
                <a:cxn ang="0">
                  <a:pos x="0" y="0"/>
                </a:cxn>
              </a:cxnLst>
              <a:rect l="0" t="0" r="r" b="b"/>
              <a:pathLst>
                <a:path w="1" h="1">
                  <a:moveTo>
                    <a:pt x="0" y="0"/>
                  </a:moveTo>
                  <a:lnTo>
                    <a:pt x="0" y="1"/>
                  </a:lnTo>
                  <a:lnTo>
                    <a:pt x="1"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0" name="Freeform 648"/>
            <p:cNvSpPr>
              <a:spLocks/>
            </p:cNvSpPr>
            <p:nvPr/>
          </p:nvSpPr>
          <p:spPr bwMode="auto">
            <a:xfrm>
              <a:off x="7915276" y="5794375"/>
              <a:ext cx="1588" cy="3175"/>
            </a:xfrm>
            <a:custGeom>
              <a:avLst/>
              <a:gdLst/>
              <a:ahLst/>
              <a:cxnLst>
                <a:cxn ang="0">
                  <a:pos x="1" y="1"/>
                </a:cxn>
                <a:cxn ang="0">
                  <a:pos x="1" y="1"/>
                </a:cxn>
                <a:cxn ang="0">
                  <a:pos x="1" y="1"/>
                </a:cxn>
                <a:cxn ang="0">
                  <a:pos x="0" y="0"/>
                </a:cxn>
                <a:cxn ang="0">
                  <a:pos x="1" y="1"/>
                </a:cxn>
                <a:cxn ang="0">
                  <a:pos x="1" y="2"/>
                </a:cxn>
                <a:cxn ang="0">
                  <a:pos x="1" y="2"/>
                </a:cxn>
                <a:cxn ang="0">
                  <a:pos x="1" y="1"/>
                </a:cxn>
              </a:cxnLst>
              <a:rect l="0" t="0" r="r" b="b"/>
              <a:pathLst>
                <a:path w="1" h="2">
                  <a:moveTo>
                    <a:pt x="1" y="1"/>
                  </a:moveTo>
                  <a:lnTo>
                    <a:pt x="1" y="1"/>
                  </a:lnTo>
                  <a:lnTo>
                    <a:pt x="1" y="1"/>
                  </a:lnTo>
                  <a:lnTo>
                    <a:pt x="0" y="0"/>
                  </a:lnTo>
                  <a:lnTo>
                    <a:pt x="1" y="1"/>
                  </a:lnTo>
                  <a:lnTo>
                    <a:pt x="1" y="2"/>
                  </a:lnTo>
                  <a:lnTo>
                    <a:pt x="1" y="2"/>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1" name="Freeform 649"/>
            <p:cNvSpPr>
              <a:spLocks/>
            </p:cNvSpPr>
            <p:nvPr/>
          </p:nvSpPr>
          <p:spPr bwMode="auto">
            <a:xfrm>
              <a:off x="7997826" y="5643563"/>
              <a:ext cx="1588" cy="3175"/>
            </a:xfrm>
            <a:custGeom>
              <a:avLst/>
              <a:gdLst/>
              <a:ahLst/>
              <a:cxnLst>
                <a:cxn ang="0">
                  <a:pos x="0" y="1"/>
                </a:cxn>
                <a:cxn ang="0">
                  <a:pos x="0" y="2"/>
                </a:cxn>
                <a:cxn ang="0">
                  <a:pos x="0" y="2"/>
                </a:cxn>
                <a:cxn ang="0">
                  <a:pos x="0" y="2"/>
                </a:cxn>
                <a:cxn ang="0">
                  <a:pos x="0" y="2"/>
                </a:cxn>
                <a:cxn ang="0">
                  <a:pos x="0" y="1"/>
                </a:cxn>
                <a:cxn ang="0">
                  <a:pos x="1" y="0"/>
                </a:cxn>
                <a:cxn ang="0">
                  <a:pos x="1" y="0"/>
                </a:cxn>
                <a:cxn ang="0">
                  <a:pos x="1" y="0"/>
                </a:cxn>
                <a:cxn ang="0">
                  <a:pos x="0" y="0"/>
                </a:cxn>
                <a:cxn ang="0">
                  <a:pos x="0" y="0"/>
                </a:cxn>
                <a:cxn ang="0">
                  <a:pos x="0" y="1"/>
                </a:cxn>
              </a:cxnLst>
              <a:rect l="0" t="0" r="r" b="b"/>
              <a:pathLst>
                <a:path w="1" h="2">
                  <a:moveTo>
                    <a:pt x="0" y="1"/>
                  </a:moveTo>
                  <a:lnTo>
                    <a:pt x="0" y="2"/>
                  </a:lnTo>
                  <a:lnTo>
                    <a:pt x="0" y="2"/>
                  </a:lnTo>
                  <a:lnTo>
                    <a:pt x="0" y="2"/>
                  </a:lnTo>
                  <a:lnTo>
                    <a:pt x="0" y="2"/>
                  </a:lnTo>
                  <a:lnTo>
                    <a:pt x="0" y="1"/>
                  </a:lnTo>
                  <a:lnTo>
                    <a:pt x="1" y="0"/>
                  </a:lnTo>
                  <a:lnTo>
                    <a:pt x="1" y="0"/>
                  </a:lnTo>
                  <a:lnTo>
                    <a:pt x="1" y="0"/>
                  </a:lnTo>
                  <a:lnTo>
                    <a:pt x="0" y="0"/>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2" name="Freeform 650"/>
            <p:cNvSpPr>
              <a:spLocks/>
            </p:cNvSpPr>
            <p:nvPr/>
          </p:nvSpPr>
          <p:spPr bwMode="auto">
            <a:xfrm>
              <a:off x="7983538" y="5659438"/>
              <a:ext cx="3175" cy="6350"/>
            </a:xfrm>
            <a:custGeom>
              <a:avLst/>
              <a:gdLst/>
              <a:ahLst/>
              <a:cxnLst>
                <a:cxn ang="0">
                  <a:pos x="0" y="4"/>
                </a:cxn>
                <a:cxn ang="0">
                  <a:pos x="1" y="3"/>
                </a:cxn>
                <a:cxn ang="0">
                  <a:pos x="1" y="3"/>
                </a:cxn>
                <a:cxn ang="0">
                  <a:pos x="1" y="2"/>
                </a:cxn>
                <a:cxn ang="0">
                  <a:pos x="2" y="2"/>
                </a:cxn>
                <a:cxn ang="0">
                  <a:pos x="2" y="1"/>
                </a:cxn>
                <a:cxn ang="0">
                  <a:pos x="2" y="0"/>
                </a:cxn>
                <a:cxn ang="0">
                  <a:pos x="2" y="1"/>
                </a:cxn>
                <a:cxn ang="0">
                  <a:pos x="1" y="1"/>
                </a:cxn>
                <a:cxn ang="0">
                  <a:pos x="1" y="1"/>
                </a:cxn>
                <a:cxn ang="0">
                  <a:pos x="1" y="2"/>
                </a:cxn>
                <a:cxn ang="0">
                  <a:pos x="0" y="2"/>
                </a:cxn>
                <a:cxn ang="0">
                  <a:pos x="0" y="3"/>
                </a:cxn>
                <a:cxn ang="0">
                  <a:pos x="0" y="4"/>
                </a:cxn>
                <a:cxn ang="0">
                  <a:pos x="0" y="4"/>
                </a:cxn>
                <a:cxn ang="0">
                  <a:pos x="0" y="4"/>
                </a:cxn>
                <a:cxn ang="0">
                  <a:pos x="0" y="4"/>
                </a:cxn>
              </a:cxnLst>
              <a:rect l="0" t="0" r="r" b="b"/>
              <a:pathLst>
                <a:path w="2" h="4">
                  <a:moveTo>
                    <a:pt x="0" y="4"/>
                  </a:moveTo>
                  <a:lnTo>
                    <a:pt x="1" y="3"/>
                  </a:lnTo>
                  <a:lnTo>
                    <a:pt x="1" y="3"/>
                  </a:lnTo>
                  <a:lnTo>
                    <a:pt x="1" y="2"/>
                  </a:lnTo>
                  <a:lnTo>
                    <a:pt x="2" y="2"/>
                  </a:lnTo>
                  <a:lnTo>
                    <a:pt x="2" y="1"/>
                  </a:lnTo>
                  <a:lnTo>
                    <a:pt x="2" y="0"/>
                  </a:lnTo>
                  <a:lnTo>
                    <a:pt x="2" y="1"/>
                  </a:lnTo>
                  <a:lnTo>
                    <a:pt x="1" y="1"/>
                  </a:lnTo>
                  <a:lnTo>
                    <a:pt x="1" y="1"/>
                  </a:lnTo>
                  <a:lnTo>
                    <a:pt x="1" y="2"/>
                  </a:lnTo>
                  <a:lnTo>
                    <a:pt x="0" y="2"/>
                  </a:lnTo>
                  <a:lnTo>
                    <a:pt x="0" y="3"/>
                  </a:lnTo>
                  <a:lnTo>
                    <a:pt x="0" y="4"/>
                  </a:lnTo>
                  <a:lnTo>
                    <a:pt x="0" y="4"/>
                  </a:lnTo>
                  <a:lnTo>
                    <a:pt x="0" y="4"/>
                  </a:lnTo>
                  <a:lnTo>
                    <a:pt x="0" y="4"/>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3" name="Freeform 651"/>
            <p:cNvSpPr>
              <a:spLocks/>
            </p:cNvSpPr>
            <p:nvPr/>
          </p:nvSpPr>
          <p:spPr bwMode="auto">
            <a:xfrm>
              <a:off x="8010526" y="5549900"/>
              <a:ext cx="1588" cy="1588"/>
            </a:xfrm>
            <a:custGeom>
              <a:avLst/>
              <a:gdLst/>
              <a:ahLst/>
              <a:cxnLst>
                <a:cxn ang="0">
                  <a:pos x="0" y="0"/>
                </a:cxn>
                <a:cxn ang="0">
                  <a:pos x="0" y="0"/>
                </a:cxn>
                <a:cxn ang="0">
                  <a:pos x="0" y="0"/>
                </a:cxn>
                <a:cxn ang="0">
                  <a:pos x="0" y="0"/>
                </a:cxn>
                <a:cxn ang="0">
                  <a:pos x="1" y="0"/>
                </a:cxn>
                <a:cxn ang="0">
                  <a:pos x="0" y="0"/>
                </a:cxn>
              </a:cxnLst>
              <a:rect l="0" t="0" r="r" b="b"/>
              <a:pathLst>
                <a:path w="1">
                  <a:moveTo>
                    <a:pt x="0" y="0"/>
                  </a:moveTo>
                  <a:lnTo>
                    <a:pt x="0" y="0"/>
                  </a:lnTo>
                  <a:lnTo>
                    <a:pt x="0" y="0"/>
                  </a:lnTo>
                  <a:lnTo>
                    <a:pt x="0" y="0"/>
                  </a:lnTo>
                  <a:lnTo>
                    <a:pt x="1"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4" name="Freeform 652"/>
            <p:cNvSpPr>
              <a:spLocks/>
            </p:cNvSpPr>
            <p:nvPr/>
          </p:nvSpPr>
          <p:spPr bwMode="auto">
            <a:xfrm>
              <a:off x="8012113" y="5505450"/>
              <a:ext cx="96838" cy="87313"/>
            </a:xfrm>
            <a:custGeom>
              <a:avLst/>
              <a:gdLst/>
              <a:ahLst/>
              <a:cxnLst>
                <a:cxn ang="0">
                  <a:pos x="9" y="43"/>
                </a:cxn>
                <a:cxn ang="0">
                  <a:pos x="6" y="47"/>
                </a:cxn>
                <a:cxn ang="0">
                  <a:pos x="0" y="52"/>
                </a:cxn>
                <a:cxn ang="0">
                  <a:pos x="3" y="52"/>
                </a:cxn>
                <a:cxn ang="0">
                  <a:pos x="7" y="52"/>
                </a:cxn>
                <a:cxn ang="0">
                  <a:pos x="9" y="50"/>
                </a:cxn>
                <a:cxn ang="0">
                  <a:pos x="19" y="47"/>
                </a:cxn>
                <a:cxn ang="0">
                  <a:pos x="24" y="47"/>
                </a:cxn>
                <a:cxn ang="0">
                  <a:pos x="23" y="50"/>
                </a:cxn>
                <a:cxn ang="0">
                  <a:pos x="24" y="54"/>
                </a:cxn>
                <a:cxn ang="0">
                  <a:pos x="27" y="54"/>
                </a:cxn>
                <a:cxn ang="0">
                  <a:pos x="31" y="50"/>
                </a:cxn>
                <a:cxn ang="0">
                  <a:pos x="33" y="49"/>
                </a:cxn>
                <a:cxn ang="0">
                  <a:pos x="33" y="45"/>
                </a:cxn>
                <a:cxn ang="0">
                  <a:pos x="34" y="47"/>
                </a:cxn>
                <a:cxn ang="0">
                  <a:pos x="34" y="47"/>
                </a:cxn>
                <a:cxn ang="0">
                  <a:pos x="40" y="48"/>
                </a:cxn>
                <a:cxn ang="0">
                  <a:pos x="43" y="46"/>
                </a:cxn>
                <a:cxn ang="0">
                  <a:pos x="45" y="47"/>
                </a:cxn>
                <a:cxn ang="0">
                  <a:pos x="48" y="43"/>
                </a:cxn>
                <a:cxn ang="0">
                  <a:pos x="50" y="41"/>
                </a:cxn>
                <a:cxn ang="0">
                  <a:pos x="49" y="45"/>
                </a:cxn>
                <a:cxn ang="0">
                  <a:pos x="53" y="41"/>
                </a:cxn>
                <a:cxn ang="0">
                  <a:pos x="53" y="39"/>
                </a:cxn>
                <a:cxn ang="0">
                  <a:pos x="56" y="32"/>
                </a:cxn>
                <a:cxn ang="0">
                  <a:pos x="57" y="22"/>
                </a:cxn>
                <a:cxn ang="0">
                  <a:pos x="60" y="18"/>
                </a:cxn>
                <a:cxn ang="0">
                  <a:pos x="61" y="16"/>
                </a:cxn>
                <a:cxn ang="0">
                  <a:pos x="58" y="5"/>
                </a:cxn>
                <a:cxn ang="0">
                  <a:pos x="56" y="0"/>
                </a:cxn>
                <a:cxn ang="0">
                  <a:pos x="54" y="1"/>
                </a:cxn>
                <a:cxn ang="0">
                  <a:pos x="56" y="1"/>
                </a:cxn>
                <a:cxn ang="0">
                  <a:pos x="56" y="4"/>
                </a:cxn>
                <a:cxn ang="0">
                  <a:pos x="53" y="4"/>
                </a:cxn>
                <a:cxn ang="0">
                  <a:pos x="52" y="3"/>
                </a:cxn>
                <a:cxn ang="0">
                  <a:pos x="50" y="5"/>
                </a:cxn>
                <a:cxn ang="0">
                  <a:pos x="49" y="11"/>
                </a:cxn>
                <a:cxn ang="0">
                  <a:pos x="46" y="25"/>
                </a:cxn>
                <a:cxn ang="0">
                  <a:pos x="42" y="28"/>
                </a:cxn>
                <a:cxn ang="0">
                  <a:pos x="35" y="33"/>
                </a:cxn>
                <a:cxn ang="0">
                  <a:pos x="34" y="32"/>
                </a:cxn>
                <a:cxn ang="0">
                  <a:pos x="34" y="30"/>
                </a:cxn>
                <a:cxn ang="0">
                  <a:pos x="34" y="28"/>
                </a:cxn>
                <a:cxn ang="0">
                  <a:pos x="31" y="34"/>
                </a:cxn>
                <a:cxn ang="0">
                  <a:pos x="27" y="42"/>
                </a:cxn>
                <a:cxn ang="0">
                  <a:pos x="23" y="40"/>
                </a:cxn>
              </a:cxnLst>
              <a:rect l="0" t="0" r="r" b="b"/>
              <a:pathLst>
                <a:path w="61" h="55">
                  <a:moveTo>
                    <a:pt x="13" y="42"/>
                  </a:moveTo>
                  <a:lnTo>
                    <a:pt x="12" y="41"/>
                  </a:lnTo>
                  <a:lnTo>
                    <a:pt x="9" y="43"/>
                  </a:lnTo>
                  <a:lnTo>
                    <a:pt x="9" y="44"/>
                  </a:lnTo>
                  <a:lnTo>
                    <a:pt x="7" y="45"/>
                  </a:lnTo>
                  <a:lnTo>
                    <a:pt x="6" y="47"/>
                  </a:lnTo>
                  <a:lnTo>
                    <a:pt x="2" y="49"/>
                  </a:lnTo>
                  <a:lnTo>
                    <a:pt x="0" y="50"/>
                  </a:lnTo>
                  <a:lnTo>
                    <a:pt x="0" y="52"/>
                  </a:lnTo>
                  <a:lnTo>
                    <a:pt x="1" y="52"/>
                  </a:lnTo>
                  <a:lnTo>
                    <a:pt x="2" y="52"/>
                  </a:lnTo>
                  <a:lnTo>
                    <a:pt x="3" y="52"/>
                  </a:lnTo>
                  <a:lnTo>
                    <a:pt x="4" y="51"/>
                  </a:lnTo>
                  <a:lnTo>
                    <a:pt x="6" y="53"/>
                  </a:lnTo>
                  <a:lnTo>
                    <a:pt x="7" y="52"/>
                  </a:lnTo>
                  <a:lnTo>
                    <a:pt x="8" y="50"/>
                  </a:lnTo>
                  <a:lnTo>
                    <a:pt x="9" y="50"/>
                  </a:lnTo>
                  <a:lnTo>
                    <a:pt x="9" y="50"/>
                  </a:lnTo>
                  <a:lnTo>
                    <a:pt x="16" y="48"/>
                  </a:lnTo>
                  <a:lnTo>
                    <a:pt x="16" y="49"/>
                  </a:lnTo>
                  <a:lnTo>
                    <a:pt x="19" y="47"/>
                  </a:lnTo>
                  <a:lnTo>
                    <a:pt x="20" y="47"/>
                  </a:lnTo>
                  <a:lnTo>
                    <a:pt x="23" y="47"/>
                  </a:lnTo>
                  <a:lnTo>
                    <a:pt x="24" y="47"/>
                  </a:lnTo>
                  <a:lnTo>
                    <a:pt x="25" y="47"/>
                  </a:lnTo>
                  <a:lnTo>
                    <a:pt x="25" y="48"/>
                  </a:lnTo>
                  <a:lnTo>
                    <a:pt x="23" y="50"/>
                  </a:lnTo>
                  <a:lnTo>
                    <a:pt x="23" y="52"/>
                  </a:lnTo>
                  <a:lnTo>
                    <a:pt x="23" y="53"/>
                  </a:lnTo>
                  <a:lnTo>
                    <a:pt x="24" y="54"/>
                  </a:lnTo>
                  <a:lnTo>
                    <a:pt x="25" y="54"/>
                  </a:lnTo>
                  <a:lnTo>
                    <a:pt x="27" y="55"/>
                  </a:lnTo>
                  <a:lnTo>
                    <a:pt x="27" y="54"/>
                  </a:lnTo>
                  <a:lnTo>
                    <a:pt x="30" y="50"/>
                  </a:lnTo>
                  <a:lnTo>
                    <a:pt x="31" y="50"/>
                  </a:lnTo>
                  <a:lnTo>
                    <a:pt x="31" y="50"/>
                  </a:lnTo>
                  <a:lnTo>
                    <a:pt x="32" y="50"/>
                  </a:lnTo>
                  <a:lnTo>
                    <a:pt x="33" y="50"/>
                  </a:lnTo>
                  <a:lnTo>
                    <a:pt x="33" y="49"/>
                  </a:lnTo>
                  <a:lnTo>
                    <a:pt x="31" y="47"/>
                  </a:lnTo>
                  <a:lnTo>
                    <a:pt x="32" y="45"/>
                  </a:lnTo>
                  <a:lnTo>
                    <a:pt x="33" y="45"/>
                  </a:lnTo>
                  <a:lnTo>
                    <a:pt x="33" y="47"/>
                  </a:lnTo>
                  <a:lnTo>
                    <a:pt x="33" y="47"/>
                  </a:lnTo>
                  <a:lnTo>
                    <a:pt x="34" y="47"/>
                  </a:lnTo>
                  <a:lnTo>
                    <a:pt x="34" y="47"/>
                  </a:lnTo>
                  <a:lnTo>
                    <a:pt x="35" y="47"/>
                  </a:lnTo>
                  <a:lnTo>
                    <a:pt x="34" y="47"/>
                  </a:lnTo>
                  <a:lnTo>
                    <a:pt x="34" y="48"/>
                  </a:lnTo>
                  <a:lnTo>
                    <a:pt x="35" y="47"/>
                  </a:lnTo>
                  <a:lnTo>
                    <a:pt x="40" y="48"/>
                  </a:lnTo>
                  <a:lnTo>
                    <a:pt x="43" y="45"/>
                  </a:lnTo>
                  <a:lnTo>
                    <a:pt x="44" y="45"/>
                  </a:lnTo>
                  <a:lnTo>
                    <a:pt x="43" y="46"/>
                  </a:lnTo>
                  <a:lnTo>
                    <a:pt x="44" y="47"/>
                  </a:lnTo>
                  <a:lnTo>
                    <a:pt x="45" y="47"/>
                  </a:lnTo>
                  <a:lnTo>
                    <a:pt x="45" y="47"/>
                  </a:lnTo>
                  <a:lnTo>
                    <a:pt x="45" y="44"/>
                  </a:lnTo>
                  <a:lnTo>
                    <a:pt x="46" y="43"/>
                  </a:lnTo>
                  <a:lnTo>
                    <a:pt x="48" y="43"/>
                  </a:lnTo>
                  <a:lnTo>
                    <a:pt x="49" y="44"/>
                  </a:lnTo>
                  <a:lnTo>
                    <a:pt x="49" y="41"/>
                  </a:lnTo>
                  <a:lnTo>
                    <a:pt x="50" y="41"/>
                  </a:lnTo>
                  <a:lnTo>
                    <a:pt x="50" y="42"/>
                  </a:lnTo>
                  <a:lnTo>
                    <a:pt x="49" y="43"/>
                  </a:lnTo>
                  <a:lnTo>
                    <a:pt x="49" y="45"/>
                  </a:lnTo>
                  <a:lnTo>
                    <a:pt x="49" y="46"/>
                  </a:lnTo>
                  <a:lnTo>
                    <a:pt x="52" y="44"/>
                  </a:lnTo>
                  <a:lnTo>
                    <a:pt x="53" y="41"/>
                  </a:lnTo>
                  <a:lnTo>
                    <a:pt x="55" y="40"/>
                  </a:lnTo>
                  <a:lnTo>
                    <a:pt x="54" y="39"/>
                  </a:lnTo>
                  <a:lnTo>
                    <a:pt x="53" y="39"/>
                  </a:lnTo>
                  <a:lnTo>
                    <a:pt x="54" y="35"/>
                  </a:lnTo>
                  <a:lnTo>
                    <a:pt x="55" y="32"/>
                  </a:lnTo>
                  <a:lnTo>
                    <a:pt x="56" y="32"/>
                  </a:lnTo>
                  <a:lnTo>
                    <a:pt x="56" y="25"/>
                  </a:lnTo>
                  <a:lnTo>
                    <a:pt x="56" y="23"/>
                  </a:lnTo>
                  <a:lnTo>
                    <a:pt x="57" y="22"/>
                  </a:lnTo>
                  <a:lnTo>
                    <a:pt x="59" y="22"/>
                  </a:lnTo>
                  <a:lnTo>
                    <a:pt x="59" y="21"/>
                  </a:lnTo>
                  <a:lnTo>
                    <a:pt x="60" y="18"/>
                  </a:lnTo>
                  <a:lnTo>
                    <a:pt x="60" y="18"/>
                  </a:lnTo>
                  <a:lnTo>
                    <a:pt x="60" y="17"/>
                  </a:lnTo>
                  <a:lnTo>
                    <a:pt x="61" y="16"/>
                  </a:lnTo>
                  <a:lnTo>
                    <a:pt x="61" y="15"/>
                  </a:lnTo>
                  <a:lnTo>
                    <a:pt x="61" y="14"/>
                  </a:lnTo>
                  <a:lnTo>
                    <a:pt x="58" y="5"/>
                  </a:lnTo>
                  <a:lnTo>
                    <a:pt x="58" y="1"/>
                  </a:lnTo>
                  <a:lnTo>
                    <a:pt x="58" y="0"/>
                  </a:lnTo>
                  <a:lnTo>
                    <a:pt x="56" y="0"/>
                  </a:lnTo>
                  <a:lnTo>
                    <a:pt x="55" y="0"/>
                  </a:lnTo>
                  <a:lnTo>
                    <a:pt x="55" y="0"/>
                  </a:lnTo>
                  <a:lnTo>
                    <a:pt x="54" y="1"/>
                  </a:lnTo>
                  <a:lnTo>
                    <a:pt x="55" y="3"/>
                  </a:lnTo>
                  <a:lnTo>
                    <a:pt x="56" y="2"/>
                  </a:lnTo>
                  <a:lnTo>
                    <a:pt x="56" y="1"/>
                  </a:lnTo>
                  <a:lnTo>
                    <a:pt x="56" y="3"/>
                  </a:lnTo>
                  <a:lnTo>
                    <a:pt x="56" y="4"/>
                  </a:lnTo>
                  <a:lnTo>
                    <a:pt x="56" y="4"/>
                  </a:lnTo>
                  <a:lnTo>
                    <a:pt x="55" y="3"/>
                  </a:lnTo>
                  <a:lnTo>
                    <a:pt x="54" y="5"/>
                  </a:lnTo>
                  <a:lnTo>
                    <a:pt x="53" y="4"/>
                  </a:lnTo>
                  <a:lnTo>
                    <a:pt x="53" y="3"/>
                  </a:lnTo>
                  <a:lnTo>
                    <a:pt x="52" y="2"/>
                  </a:lnTo>
                  <a:lnTo>
                    <a:pt x="52" y="3"/>
                  </a:lnTo>
                  <a:lnTo>
                    <a:pt x="52" y="3"/>
                  </a:lnTo>
                  <a:lnTo>
                    <a:pt x="51" y="5"/>
                  </a:lnTo>
                  <a:lnTo>
                    <a:pt x="50" y="5"/>
                  </a:lnTo>
                  <a:lnTo>
                    <a:pt x="50" y="6"/>
                  </a:lnTo>
                  <a:lnTo>
                    <a:pt x="50" y="9"/>
                  </a:lnTo>
                  <a:lnTo>
                    <a:pt x="49" y="11"/>
                  </a:lnTo>
                  <a:lnTo>
                    <a:pt x="49" y="11"/>
                  </a:lnTo>
                  <a:lnTo>
                    <a:pt x="50" y="12"/>
                  </a:lnTo>
                  <a:lnTo>
                    <a:pt x="46" y="25"/>
                  </a:lnTo>
                  <a:lnTo>
                    <a:pt x="45" y="25"/>
                  </a:lnTo>
                  <a:lnTo>
                    <a:pt x="44" y="25"/>
                  </a:lnTo>
                  <a:lnTo>
                    <a:pt x="42" y="28"/>
                  </a:lnTo>
                  <a:lnTo>
                    <a:pt x="39" y="31"/>
                  </a:lnTo>
                  <a:lnTo>
                    <a:pt x="36" y="32"/>
                  </a:lnTo>
                  <a:lnTo>
                    <a:pt x="35" y="33"/>
                  </a:lnTo>
                  <a:lnTo>
                    <a:pt x="34" y="33"/>
                  </a:lnTo>
                  <a:lnTo>
                    <a:pt x="34" y="33"/>
                  </a:lnTo>
                  <a:lnTo>
                    <a:pt x="34" y="32"/>
                  </a:lnTo>
                  <a:lnTo>
                    <a:pt x="33" y="31"/>
                  </a:lnTo>
                  <a:lnTo>
                    <a:pt x="33" y="31"/>
                  </a:lnTo>
                  <a:lnTo>
                    <a:pt x="34" y="30"/>
                  </a:lnTo>
                  <a:lnTo>
                    <a:pt x="35" y="29"/>
                  </a:lnTo>
                  <a:lnTo>
                    <a:pt x="35" y="28"/>
                  </a:lnTo>
                  <a:lnTo>
                    <a:pt x="34" y="28"/>
                  </a:lnTo>
                  <a:lnTo>
                    <a:pt x="32" y="29"/>
                  </a:lnTo>
                  <a:lnTo>
                    <a:pt x="32" y="32"/>
                  </a:lnTo>
                  <a:lnTo>
                    <a:pt x="31" y="34"/>
                  </a:lnTo>
                  <a:lnTo>
                    <a:pt x="28" y="37"/>
                  </a:lnTo>
                  <a:lnTo>
                    <a:pt x="28" y="40"/>
                  </a:lnTo>
                  <a:lnTo>
                    <a:pt x="27" y="42"/>
                  </a:lnTo>
                  <a:lnTo>
                    <a:pt x="26" y="42"/>
                  </a:lnTo>
                  <a:lnTo>
                    <a:pt x="23" y="41"/>
                  </a:lnTo>
                  <a:lnTo>
                    <a:pt x="23" y="40"/>
                  </a:lnTo>
                  <a:lnTo>
                    <a:pt x="13" y="4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5" name="Freeform 653"/>
            <p:cNvSpPr>
              <a:spLocks/>
            </p:cNvSpPr>
            <p:nvPr/>
          </p:nvSpPr>
          <p:spPr bwMode="auto">
            <a:xfrm>
              <a:off x="8001001" y="5589588"/>
              <a:ext cx="1588" cy="1588"/>
            </a:xfrm>
            <a:custGeom>
              <a:avLst/>
              <a:gdLst/>
              <a:ahLst/>
              <a:cxnLst>
                <a:cxn ang="0">
                  <a:pos x="0" y="0"/>
                </a:cxn>
                <a:cxn ang="0">
                  <a:pos x="0" y="0"/>
                </a:cxn>
                <a:cxn ang="0">
                  <a:pos x="0" y="1"/>
                </a:cxn>
                <a:cxn ang="0">
                  <a:pos x="1" y="1"/>
                </a:cxn>
                <a:cxn ang="0">
                  <a:pos x="0" y="0"/>
                </a:cxn>
              </a:cxnLst>
              <a:rect l="0" t="0" r="r" b="b"/>
              <a:pathLst>
                <a:path w="1" h="1">
                  <a:moveTo>
                    <a:pt x="0" y="0"/>
                  </a:moveTo>
                  <a:lnTo>
                    <a:pt x="0" y="0"/>
                  </a:lnTo>
                  <a:lnTo>
                    <a:pt x="0" y="1"/>
                  </a:lnTo>
                  <a:lnTo>
                    <a:pt x="1"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6" name="Freeform 654"/>
            <p:cNvSpPr>
              <a:spLocks/>
            </p:cNvSpPr>
            <p:nvPr/>
          </p:nvSpPr>
          <p:spPr bwMode="auto">
            <a:xfrm>
              <a:off x="8001001" y="5588000"/>
              <a:ext cx="19050" cy="30163"/>
            </a:xfrm>
            <a:custGeom>
              <a:avLst/>
              <a:gdLst/>
              <a:ahLst/>
              <a:cxnLst>
                <a:cxn ang="0">
                  <a:pos x="1" y="6"/>
                </a:cxn>
                <a:cxn ang="0">
                  <a:pos x="1" y="7"/>
                </a:cxn>
                <a:cxn ang="0">
                  <a:pos x="1" y="6"/>
                </a:cxn>
                <a:cxn ang="0">
                  <a:pos x="0" y="6"/>
                </a:cxn>
                <a:cxn ang="0">
                  <a:pos x="1" y="9"/>
                </a:cxn>
                <a:cxn ang="0">
                  <a:pos x="1" y="9"/>
                </a:cxn>
                <a:cxn ang="0">
                  <a:pos x="2" y="8"/>
                </a:cxn>
                <a:cxn ang="0">
                  <a:pos x="3" y="9"/>
                </a:cxn>
                <a:cxn ang="0">
                  <a:pos x="4" y="8"/>
                </a:cxn>
                <a:cxn ang="0">
                  <a:pos x="3" y="7"/>
                </a:cxn>
                <a:cxn ang="0">
                  <a:pos x="3" y="7"/>
                </a:cxn>
                <a:cxn ang="0">
                  <a:pos x="3" y="6"/>
                </a:cxn>
                <a:cxn ang="0">
                  <a:pos x="3" y="6"/>
                </a:cxn>
                <a:cxn ang="0">
                  <a:pos x="5" y="8"/>
                </a:cxn>
                <a:cxn ang="0">
                  <a:pos x="5" y="9"/>
                </a:cxn>
                <a:cxn ang="0">
                  <a:pos x="5" y="9"/>
                </a:cxn>
                <a:cxn ang="0">
                  <a:pos x="5" y="10"/>
                </a:cxn>
                <a:cxn ang="0">
                  <a:pos x="5" y="12"/>
                </a:cxn>
                <a:cxn ang="0">
                  <a:pos x="4" y="12"/>
                </a:cxn>
                <a:cxn ang="0">
                  <a:pos x="3" y="13"/>
                </a:cxn>
                <a:cxn ang="0">
                  <a:pos x="3" y="17"/>
                </a:cxn>
                <a:cxn ang="0">
                  <a:pos x="3" y="17"/>
                </a:cxn>
                <a:cxn ang="0">
                  <a:pos x="4" y="18"/>
                </a:cxn>
                <a:cxn ang="0">
                  <a:pos x="5" y="18"/>
                </a:cxn>
                <a:cxn ang="0">
                  <a:pos x="5" y="17"/>
                </a:cxn>
                <a:cxn ang="0">
                  <a:pos x="5" y="16"/>
                </a:cxn>
                <a:cxn ang="0">
                  <a:pos x="5" y="15"/>
                </a:cxn>
                <a:cxn ang="0">
                  <a:pos x="6" y="15"/>
                </a:cxn>
                <a:cxn ang="0">
                  <a:pos x="5" y="16"/>
                </a:cxn>
                <a:cxn ang="0">
                  <a:pos x="6" y="19"/>
                </a:cxn>
                <a:cxn ang="0">
                  <a:pos x="7" y="19"/>
                </a:cxn>
                <a:cxn ang="0">
                  <a:pos x="8" y="18"/>
                </a:cxn>
                <a:cxn ang="0">
                  <a:pos x="8" y="17"/>
                </a:cxn>
                <a:cxn ang="0">
                  <a:pos x="8" y="17"/>
                </a:cxn>
                <a:cxn ang="0">
                  <a:pos x="8" y="17"/>
                </a:cxn>
                <a:cxn ang="0">
                  <a:pos x="12" y="7"/>
                </a:cxn>
                <a:cxn ang="0">
                  <a:pos x="12" y="6"/>
                </a:cxn>
                <a:cxn ang="0">
                  <a:pos x="12" y="5"/>
                </a:cxn>
                <a:cxn ang="0">
                  <a:pos x="11" y="5"/>
                </a:cxn>
                <a:cxn ang="0">
                  <a:pos x="10" y="4"/>
                </a:cxn>
                <a:cxn ang="0">
                  <a:pos x="11" y="3"/>
                </a:cxn>
                <a:cxn ang="0">
                  <a:pos x="11" y="2"/>
                </a:cxn>
                <a:cxn ang="0">
                  <a:pos x="10" y="2"/>
                </a:cxn>
                <a:cxn ang="0">
                  <a:pos x="8" y="2"/>
                </a:cxn>
                <a:cxn ang="0">
                  <a:pos x="7" y="1"/>
                </a:cxn>
                <a:cxn ang="0">
                  <a:pos x="7" y="1"/>
                </a:cxn>
                <a:cxn ang="0">
                  <a:pos x="6" y="1"/>
                </a:cxn>
                <a:cxn ang="0">
                  <a:pos x="6" y="0"/>
                </a:cxn>
                <a:cxn ang="0">
                  <a:pos x="6" y="0"/>
                </a:cxn>
                <a:cxn ang="0">
                  <a:pos x="5" y="1"/>
                </a:cxn>
                <a:cxn ang="0">
                  <a:pos x="5" y="2"/>
                </a:cxn>
                <a:cxn ang="0">
                  <a:pos x="4" y="2"/>
                </a:cxn>
                <a:cxn ang="0">
                  <a:pos x="3" y="2"/>
                </a:cxn>
                <a:cxn ang="0">
                  <a:pos x="2" y="3"/>
                </a:cxn>
                <a:cxn ang="0">
                  <a:pos x="1" y="3"/>
                </a:cxn>
                <a:cxn ang="0">
                  <a:pos x="1" y="3"/>
                </a:cxn>
                <a:cxn ang="0">
                  <a:pos x="1" y="4"/>
                </a:cxn>
                <a:cxn ang="0">
                  <a:pos x="0" y="5"/>
                </a:cxn>
                <a:cxn ang="0">
                  <a:pos x="1" y="6"/>
                </a:cxn>
              </a:cxnLst>
              <a:rect l="0" t="0" r="r" b="b"/>
              <a:pathLst>
                <a:path w="12" h="19">
                  <a:moveTo>
                    <a:pt x="1" y="6"/>
                  </a:moveTo>
                  <a:lnTo>
                    <a:pt x="1" y="7"/>
                  </a:lnTo>
                  <a:lnTo>
                    <a:pt x="1" y="6"/>
                  </a:lnTo>
                  <a:lnTo>
                    <a:pt x="0" y="6"/>
                  </a:lnTo>
                  <a:lnTo>
                    <a:pt x="1" y="9"/>
                  </a:lnTo>
                  <a:lnTo>
                    <a:pt x="1" y="9"/>
                  </a:lnTo>
                  <a:lnTo>
                    <a:pt x="2" y="8"/>
                  </a:lnTo>
                  <a:lnTo>
                    <a:pt x="3" y="9"/>
                  </a:lnTo>
                  <a:lnTo>
                    <a:pt x="4" y="8"/>
                  </a:lnTo>
                  <a:lnTo>
                    <a:pt x="3" y="7"/>
                  </a:lnTo>
                  <a:lnTo>
                    <a:pt x="3" y="7"/>
                  </a:lnTo>
                  <a:lnTo>
                    <a:pt x="3" y="6"/>
                  </a:lnTo>
                  <a:lnTo>
                    <a:pt x="3" y="6"/>
                  </a:lnTo>
                  <a:lnTo>
                    <a:pt x="5" y="8"/>
                  </a:lnTo>
                  <a:lnTo>
                    <a:pt x="5" y="9"/>
                  </a:lnTo>
                  <a:lnTo>
                    <a:pt x="5" y="9"/>
                  </a:lnTo>
                  <a:lnTo>
                    <a:pt x="5" y="10"/>
                  </a:lnTo>
                  <a:lnTo>
                    <a:pt x="5" y="12"/>
                  </a:lnTo>
                  <a:lnTo>
                    <a:pt x="4" y="12"/>
                  </a:lnTo>
                  <a:lnTo>
                    <a:pt x="3" y="13"/>
                  </a:lnTo>
                  <a:lnTo>
                    <a:pt x="3" y="17"/>
                  </a:lnTo>
                  <a:lnTo>
                    <a:pt x="3" y="17"/>
                  </a:lnTo>
                  <a:lnTo>
                    <a:pt x="4" y="18"/>
                  </a:lnTo>
                  <a:lnTo>
                    <a:pt x="5" y="18"/>
                  </a:lnTo>
                  <a:lnTo>
                    <a:pt x="5" y="17"/>
                  </a:lnTo>
                  <a:lnTo>
                    <a:pt x="5" y="16"/>
                  </a:lnTo>
                  <a:lnTo>
                    <a:pt x="5" y="15"/>
                  </a:lnTo>
                  <a:lnTo>
                    <a:pt x="6" y="15"/>
                  </a:lnTo>
                  <a:lnTo>
                    <a:pt x="5" y="16"/>
                  </a:lnTo>
                  <a:lnTo>
                    <a:pt x="6" y="19"/>
                  </a:lnTo>
                  <a:lnTo>
                    <a:pt x="7" y="19"/>
                  </a:lnTo>
                  <a:lnTo>
                    <a:pt x="8" y="18"/>
                  </a:lnTo>
                  <a:lnTo>
                    <a:pt x="8" y="17"/>
                  </a:lnTo>
                  <a:lnTo>
                    <a:pt x="8" y="17"/>
                  </a:lnTo>
                  <a:lnTo>
                    <a:pt x="8" y="17"/>
                  </a:lnTo>
                  <a:lnTo>
                    <a:pt x="12" y="7"/>
                  </a:lnTo>
                  <a:lnTo>
                    <a:pt x="12" y="6"/>
                  </a:lnTo>
                  <a:lnTo>
                    <a:pt x="12" y="5"/>
                  </a:lnTo>
                  <a:lnTo>
                    <a:pt x="11" y="5"/>
                  </a:lnTo>
                  <a:lnTo>
                    <a:pt x="10" y="4"/>
                  </a:lnTo>
                  <a:lnTo>
                    <a:pt x="11" y="3"/>
                  </a:lnTo>
                  <a:lnTo>
                    <a:pt x="11" y="2"/>
                  </a:lnTo>
                  <a:lnTo>
                    <a:pt x="10" y="2"/>
                  </a:lnTo>
                  <a:lnTo>
                    <a:pt x="8" y="2"/>
                  </a:lnTo>
                  <a:lnTo>
                    <a:pt x="7" y="1"/>
                  </a:lnTo>
                  <a:lnTo>
                    <a:pt x="7" y="1"/>
                  </a:lnTo>
                  <a:lnTo>
                    <a:pt x="6" y="1"/>
                  </a:lnTo>
                  <a:lnTo>
                    <a:pt x="6" y="0"/>
                  </a:lnTo>
                  <a:lnTo>
                    <a:pt x="6" y="0"/>
                  </a:lnTo>
                  <a:lnTo>
                    <a:pt x="5" y="1"/>
                  </a:lnTo>
                  <a:lnTo>
                    <a:pt x="5" y="2"/>
                  </a:lnTo>
                  <a:lnTo>
                    <a:pt x="4" y="2"/>
                  </a:lnTo>
                  <a:lnTo>
                    <a:pt x="3" y="2"/>
                  </a:lnTo>
                  <a:lnTo>
                    <a:pt x="2" y="3"/>
                  </a:lnTo>
                  <a:lnTo>
                    <a:pt x="1" y="3"/>
                  </a:lnTo>
                  <a:lnTo>
                    <a:pt x="1" y="3"/>
                  </a:lnTo>
                  <a:lnTo>
                    <a:pt x="1" y="4"/>
                  </a:lnTo>
                  <a:lnTo>
                    <a:pt x="0" y="5"/>
                  </a:lnTo>
                  <a:lnTo>
                    <a:pt x="1"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7" name="Freeform 655"/>
            <p:cNvSpPr>
              <a:spLocks/>
            </p:cNvSpPr>
            <p:nvPr/>
          </p:nvSpPr>
          <p:spPr bwMode="auto">
            <a:xfrm>
              <a:off x="6342063" y="6424613"/>
              <a:ext cx="14288" cy="12700"/>
            </a:xfrm>
            <a:custGeom>
              <a:avLst/>
              <a:gdLst/>
              <a:ahLst/>
              <a:cxnLst>
                <a:cxn ang="0">
                  <a:pos x="8" y="3"/>
                </a:cxn>
                <a:cxn ang="0">
                  <a:pos x="8" y="3"/>
                </a:cxn>
                <a:cxn ang="0">
                  <a:pos x="9" y="2"/>
                </a:cxn>
                <a:cxn ang="0">
                  <a:pos x="9" y="1"/>
                </a:cxn>
                <a:cxn ang="0">
                  <a:pos x="9" y="1"/>
                </a:cxn>
                <a:cxn ang="0">
                  <a:pos x="8" y="0"/>
                </a:cxn>
                <a:cxn ang="0">
                  <a:pos x="8" y="0"/>
                </a:cxn>
                <a:cxn ang="0">
                  <a:pos x="8" y="1"/>
                </a:cxn>
                <a:cxn ang="0">
                  <a:pos x="8" y="1"/>
                </a:cxn>
                <a:cxn ang="0">
                  <a:pos x="5" y="1"/>
                </a:cxn>
                <a:cxn ang="0">
                  <a:pos x="4" y="1"/>
                </a:cxn>
                <a:cxn ang="0">
                  <a:pos x="3" y="1"/>
                </a:cxn>
                <a:cxn ang="0">
                  <a:pos x="1" y="0"/>
                </a:cxn>
                <a:cxn ang="0">
                  <a:pos x="2" y="1"/>
                </a:cxn>
                <a:cxn ang="0">
                  <a:pos x="2" y="1"/>
                </a:cxn>
                <a:cxn ang="0">
                  <a:pos x="3" y="1"/>
                </a:cxn>
                <a:cxn ang="0">
                  <a:pos x="3" y="2"/>
                </a:cxn>
                <a:cxn ang="0">
                  <a:pos x="2" y="2"/>
                </a:cxn>
                <a:cxn ang="0">
                  <a:pos x="2" y="2"/>
                </a:cxn>
                <a:cxn ang="0">
                  <a:pos x="3" y="2"/>
                </a:cxn>
                <a:cxn ang="0">
                  <a:pos x="4" y="3"/>
                </a:cxn>
                <a:cxn ang="0">
                  <a:pos x="4" y="3"/>
                </a:cxn>
                <a:cxn ang="0">
                  <a:pos x="3" y="4"/>
                </a:cxn>
                <a:cxn ang="0">
                  <a:pos x="2" y="4"/>
                </a:cxn>
                <a:cxn ang="0">
                  <a:pos x="2" y="5"/>
                </a:cxn>
                <a:cxn ang="0">
                  <a:pos x="2" y="6"/>
                </a:cxn>
                <a:cxn ang="0">
                  <a:pos x="3" y="6"/>
                </a:cxn>
                <a:cxn ang="0">
                  <a:pos x="2" y="6"/>
                </a:cxn>
                <a:cxn ang="0">
                  <a:pos x="1" y="6"/>
                </a:cxn>
                <a:cxn ang="0">
                  <a:pos x="1" y="6"/>
                </a:cxn>
                <a:cxn ang="0">
                  <a:pos x="1" y="7"/>
                </a:cxn>
                <a:cxn ang="0">
                  <a:pos x="0" y="7"/>
                </a:cxn>
                <a:cxn ang="0">
                  <a:pos x="0" y="7"/>
                </a:cxn>
                <a:cxn ang="0">
                  <a:pos x="1" y="7"/>
                </a:cxn>
                <a:cxn ang="0">
                  <a:pos x="1" y="7"/>
                </a:cxn>
                <a:cxn ang="0">
                  <a:pos x="1" y="7"/>
                </a:cxn>
                <a:cxn ang="0">
                  <a:pos x="1" y="7"/>
                </a:cxn>
                <a:cxn ang="0">
                  <a:pos x="1" y="7"/>
                </a:cxn>
                <a:cxn ang="0">
                  <a:pos x="1" y="8"/>
                </a:cxn>
                <a:cxn ang="0">
                  <a:pos x="3" y="7"/>
                </a:cxn>
                <a:cxn ang="0">
                  <a:pos x="3" y="7"/>
                </a:cxn>
                <a:cxn ang="0">
                  <a:pos x="4" y="7"/>
                </a:cxn>
                <a:cxn ang="0">
                  <a:pos x="4" y="6"/>
                </a:cxn>
                <a:cxn ang="0">
                  <a:pos x="4" y="6"/>
                </a:cxn>
                <a:cxn ang="0">
                  <a:pos x="4" y="7"/>
                </a:cxn>
                <a:cxn ang="0">
                  <a:pos x="4" y="6"/>
                </a:cxn>
                <a:cxn ang="0">
                  <a:pos x="5" y="6"/>
                </a:cxn>
                <a:cxn ang="0">
                  <a:pos x="6" y="6"/>
                </a:cxn>
                <a:cxn ang="0">
                  <a:pos x="6" y="5"/>
                </a:cxn>
                <a:cxn ang="0">
                  <a:pos x="7" y="4"/>
                </a:cxn>
                <a:cxn ang="0">
                  <a:pos x="8" y="3"/>
                </a:cxn>
              </a:cxnLst>
              <a:rect l="0" t="0" r="r" b="b"/>
              <a:pathLst>
                <a:path w="9" h="8">
                  <a:moveTo>
                    <a:pt x="8" y="3"/>
                  </a:moveTo>
                  <a:lnTo>
                    <a:pt x="8" y="3"/>
                  </a:lnTo>
                  <a:lnTo>
                    <a:pt x="9" y="2"/>
                  </a:lnTo>
                  <a:lnTo>
                    <a:pt x="9" y="1"/>
                  </a:lnTo>
                  <a:lnTo>
                    <a:pt x="9" y="1"/>
                  </a:lnTo>
                  <a:lnTo>
                    <a:pt x="8" y="0"/>
                  </a:lnTo>
                  <a:lnTo>
                    <a:pt x="8" y="0"/>
                  </a:lnTo>
                  <a:lnTo>
                    <a:pt x="8" y="1"/>
                  </a:lnTo>
                  <a:lnTo>
                    <a:pt x="8" y="1"/>
                  </a:lnTo>
                  <a:lnTo>
                    <a:pt x="5" y="1"/>
                  </a:lnTo>
                  <a:lnTo>
                    <a:pt x="4" y="1"/>
                  </a:lnTo>
                  <a:lnTo>
                    <a:pt x="3" y="1"/>
                  </a:lnTo>
                  <a:lnTo>
                    <a:pt x="1" y="0"/>
                  </a:lnTo>
                  <a:lnTo>
                    <a:pt x="2" y="1"/>
                  </a:lnTo>
                  <a:lnTo>
                    <a:pt x="2" y="1"/>
                  </a:lnTo>
                  <a:lnTo>
                    <a:pt x="3" y="1"/>
                  </a:lnTo>
                  <a:lnTo>
                    <a:pt x="3" y="2"/>
                  </a:lnTo>
                  <a:lnTo>
                    <a:pt x="2" y="2"/>
                  </a:lnTo>
                  <a:lnTo>
                    <a:pt x="2" y="2"/>
                  </a:lnTo>
                  <a:lnTo>
                    <a:pt x="3" y="2"/>
                  </a:lnTo>
                  <a:lnTo>
                    <a:pt x="4" y="3"/>
                  </a:lnTo>
                  <a:lnTo>
                    <a:pt x="4" y="3"/>
                  </a:lnTo>
                  <a:lnTo>
                    <a:pt x="3" y="4"/>
                  </a:lnTo>
                  <a:lnTo>
                    <a:pt x="2" y="4"/>
                  </a:lnTo>
                  <a:lnTo>
                    <a:pt x="2" y="5"/>
                  </a:lnTo>
                  <a:lnTo>
                    <a:pt x="2" y="6"/>
                  </a:lnTo>
                  <a:lnTo>
                    <a:pt x="3" y="6"/>
                  </a:lnTo>
                  <a:lnTo>
                    <a:pt x="2" y="6"/>
                  </a:lnTo>
                  <a:lnTo>
                    <a:pt x="1" y="6"/>
                  </a:lnTo>
                  <a:lnTo>
                    <a:pt x="1" y="6"/>
                  </a:lnTo>
                  <a:lnTo>
                    <a:pt x="1" y="7"/>
                  </a:lnTo>
                  <a:lnTo>
                    <a:pt x="0" y="7"/>
                  </a:lnTo>
                  <a:lnTo>
                    <a:pt x="0" y="7"/>
                  </a:lnTo>
                  <a:lnTo>
                    <a:pt x="1" y="7"/>
                  </a:lnTo>
                  <a:lnTo>
                    <a:pt x="1" y="7"/>
                  </a:lnTo>
                  <a:lnTo>
                    <a:pt x="1" y="7"/>
                  </a:lnTo>
                  <a:lnTo>
                    <a:pt x="1" y="7"/>
                  </a:lnTo>
                  <a:lnTo>
                    <a:pt x="1" y="7"/>
                  </a:lnTo>
                  <a:lnTo>
                    <a:pt x="1" y="8"/>
                  </a:lnTo>
                  <a:lnTo>
                    <a:pt x="3" y="7"/>
                  </a:lnTo>
                  <a:lnTo>
                    <a:pt x="3" y="7"/>
                  </a:lnTo>
                  <a:lnTo>
                    <a:pt x="4" y="7"/>
                  </a:lnTo>
                  <a:lnTo>
                    <a:pt x="4" y="6"/>
                  </a:lnTo>
                  <a:lnTo>
                    <a:pt x="4" y="6"/>
                  </a:lnTo>
                  <a:lnTo>
                    <a:pt x="4" y="7"/>
                  </a:lnTo>
                  <a:lnTo>
                    <a:pt x="4" y="6"/>
                  </a:lnTo>
                  <a:lnTo>
                    <a:pt x="5" y="6"/>
                  </a:lnTo>
                  <a:lnTo>
                    <a:pt x="6" y="6"/>
                  </a:lnTo>
                  <a:lnTo>
                    <a:pt x="6" y="5"/>
                  </a:lnTo>
                  <a:lnTo>
                    <a:pt x="7" y="4"/>
                  </a:lnTo>
                  <a:lnTo>
                    <a:pt x="8"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8" name="Freeform 656"/>
            <p:cNvSpPr>
              <a:spLocks/>
            </p:cNvSpPr>
            <p:nvPr/>
          </p:nvSpPr>
          <p:spPr bwMode="auto">
            <a:xfrm>
              <a:off x="7964488" y="5810250"/>
              <a:ext cx="1588" cy="6350"/>
            </a:xfrm>
            <a:custGeom>
              <a:avLst/>
              <a:gdLst/>
              <a:ahLst/>
              <a:cxnLst>
                <a:cxn ang="0">
                  <a:pos x="0" y="3"/>
                </a:cxn>
                <a:cxn ang="0">
                  <a:pos x="1" y="4"/>
                </a:cxn>
                <a:cxn ang="0">
                  <a:pos x="1" y="4"/>
                </a:cxn>
                <a:cxn ang="0">
                  <a:pos x="1" y="0"/>
                </a:cxn>
                <a:cxn ang="0">
                  <a:pos x="0" y="0"/>
                </a:cxn>
                <a:cxn ang="0">
                  <a:pos x="0" y="1"/>
                </a:cxn>
                <a:cxn ang="0">
                  <a:pos x="0" y="2"/>
                </a:cxn>
                <a:cxn ang="0">
                  <a:pos x="0" y="3"/>
                </a:cxn>
                <a:cxn ang="0">
                  <a:pos x="0" y="3"/>
                </a:cxn>
              </a:cxnLst>
              <a:rect l="0" t="0" r="r" b="b"/>
              <a:pathLst>
                <a:path w="1" h="4">
                  <a:moveTo>
                    <a:pt x="0" y="3"/>
                  </a:moveTo>
                  <a:lnTo>
                    <a:pt x="1" y="4"/>
                  </a:lnTo>
                  <a:lnTo>
                    <a:pt x="1" y="4"/>
                  </a:lnTo>
                  <a:lnTo>
                    <a:pt x="1" y="0"/>
                  </a:lnTo>
                  <a:lnTo>
                    <a:pt x="0" y="0"/>
                  </a:lnTo>
                  <a:lnTo>
                    <a:pt x="0" y="1"/>
                  </a:lnTo>
                  <a:lnTo>
                    <a:pt x="0" y="2"/>
                  </a:lnTo>
                  <a:lnTo>
                    <a:pt x="0" y="3"/>
                  </a:lnTo>
                  <a:lnTo>
                    <a:pt x="0"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89" name="Freeform 657"/>
            <p:cNvSpPr>
              <a:spLocks/>
            </p:cNvSpPr>
            <p:nvPr/>
          </p:nvSpPr>
          <p:spPr bwMode="auto">
            <a:xfrm>
              <a:off x="6353176" y="6423025"/>
              <a:ext cx="15875" cy="15875"/>
            </a:xfrm>
            <a:custGeom>
              <a:avLst/>
              <a:gdLst/>
              <a:ahLst/>
              <a:cxnLst>
                <a:cxn ang="0">
                  <a:pos x="9" y="3"/>
                </a:cxn>
                <a:cxn ang="0">
                  <a:pos x="9" y="3"/>
                </a:cxn>
                <a:cxn ang="0">
                  <a:pos x="10" y="3"/>
                </a:cxn>
                <a:cxn ang="0">
                  <a:pos x="10" y="3"/>
                </a:cxn>
                <a:cxn ang="0">
                  <a:pos x="9" y="2"/>
                </a:cxn>
                <a:cxn ang="0">
                  <a:pos x="8" y="2"/>
                </a:cxn>
                <a:cxn ang="0">
                  <a:pos x="7" y="2"/>
                </a:cxn>
                <a:cxn ang="0">
                  <a:pos x="6" y="0"/>
                </a:cxn>
                <a:cxn ang="0">
                  <a:pos x="5" y="1"/>
                </a:cxn>
                <a:cxn ang="0">
                  <a:pos x="5" y="0"/>
                </a:cxn>
                <a:cxn ang="0">
                  <a:pos x="4" y="1"/>
                </a:cxn>
                <a:cxn ang="0">
                  <a:pos x="4" y="2"/>
                </a:cxn>
                <a:cxn ang="0">
                  <a:pos x="3" y="2"/>
                </a:cxn>
                <a:cxn ang="0">
                  <a:pos x="3" y="2"/>
                </a:cxn>
                <a:cxn ang="0">
                  <a:pos x="3" y="5"/>
                </a:cxn>
                <a:cxn ang="0">
                  <a:pos x="3" y="5"/>
                </a:cxn>
                <a:cxn ang="0">
                  <a:pos x="3" y="4"/>
                </a:cxn>
                <a:cxn ang="0">
                  <a:pos x="2" y="4"/>
                </a:cxn>
                <a:cxn ang="0">
                  <a:pos x="1" y="5"/>
                </a:cxn>
                <a:cxn ang="0">
                  <a:pos x="1" y="5"/>
                </a:cxn>
                <a:cxn ang="0">
                  <a:pos x="1" y="5"/>
                </a:cxn>
                <a:cxn ang="0">
                  <a:pos x="0" y="5"/>
                </a:cxn>
                <a:cxn ang="0">
                  <a:pos x="0" y="8"/>
                </a:cxn>
                <a:cxn ang="0">
                  <a:pos x="0" y="8"/>
                </a:cxn>
                <a:cxn ang="0">
                  <a:pos x="1" y="10"/>
                </a:cxn>
                <a:cxn ang="0">
                  <a:pos x="1" y="10"/>
                </a:cxn>
                <a:cxn ang="0">
                  <a:pos x="1" y="8"/>
                </a:cxn>
                <a:cxn ang="0">
                  <a:pos x="2" y="9"/>
                </a:cxn>
                <a:cxn ang="0">
                  <a:pos x="4" y="9"/>
                </a:cxn>
                <a:cxn ang="0">
                  <a:pos x="3" y="8"/>
                </a:cxn>
                <a:cxn ang="0">
                  <a:pos x="3" y="8"/>
                </a:cxn>
                <a:cxn ang="0">
                  <a:pos x="3" y="8"/>
                </a:cxn>
                <a:cxn ang="0">
                  <a:pos x="3" y="8"/>
                </a:cxn>
                <a:cxn ang="0">
                  <a:pos x="4" y="8"/>
                </a:cxn>
                <a:cxn ang="0">
                  <a:pos x="5" y="8"/>
                </a:cxn>
                <a:cxn ang="0">
                  <a:pos x="5" y="8"/>
                </a:cxn>
                <a:cxn ang="0">
                  <a:pos x="5" y="8"/>
                </a:cxn>
                <a:cxn ang="0">
                  <a:pos x="4" y="6"/>
                </a:cxn>
                <a:cxn ang="0">
                  <a:pos x="4" y="6"/>
                </a:cxn>
                <a:cxn ang="0">
                  <a:pos x="7" y="6"/>
                </a:cxn>
                <a:cxn ang="0">
                  <a:pos x="8" y="5"/>
                </a:cxn>
                <a:cxn ang="0">
                  <a:pos x="8" y="4"/>
                </a:cxn>
                <a:cxn ang="0">
                  <a:pos x="9" y="4"/>
                </a:cxn>
                <a:cxn ang="0">
                  <a:pos x="10" y="4"/>
                </a:cxn>
                <a:cxn ang="0">
                  <a:pos x="10" y="4"/>
                </a:cxn>
                <a:cxn ang="0">
                  <a:pos x="10" y="4"/>
                </a:cxn>
                <a:cxn ang="0">
                  <a:pos x="9" y="3"/>
                </a:cxn>
              </a:cxnLst>
              <a:rect l="0" t="0" r="r" b="b"/>
              <a:pathLst>
                <a:path w="10" h="10">
                  <a:moveTo>
                    <a:pt x="9" y="3"/>
                  </a:moveTo>
                  <a:lnTo>
                    <a:pt x="9" y="3"/>
                  </a:lnTo>
                  <a:lnTo>
                    <a:pt x="10" y="3"/>
                  </a:lnTo>
                  <a:lnTo>
                    <a:pt x="10" y="3"/>
                  </a:lnTo>
                  <a:lnTo>
                    <a:pt x="9" y="2"/>
                  </a:lnTo>
                  <a:lnTo>
                    <a:pt x="8" y="2"/>
                  </a:lnTo>
                  <a:lnTo>
                    <a:pt x="7" y="2"/>
                  </a:lnTo>
                  <a:lnTo>
                    <a:pt x="6" y="0"/>
                  </a:lnTo>
                  <a:lnTo>
                    <a:pt x="5" y="1"/>
                  </a:lnTo>
                  <a:lnTo>
                    <a:pt x="5" y="0"/>
                  </a:lnTo>
                  <a:lnTo>
                    <a:pt x="4" y="1"/>
                  </a:lnTo>
                  <a:lnTo>
                    <a:pt x="4" y="2"/>
                  </a:lnTo>
                  <a:lnTo>
                    <a:pt x="3" y="2"/>
                  </a:lnTo>
                  <a:lnTo>
                    <a:pt x="3" y="2"/>
                  </a:lnTo>
                  <a:lnTo>
                    <a:pt x="3" y="5"/>
                  </a:lnTo>
                  <a:lnTo>
                    <a:pt x="3" y="5"/>
                  </a:lnTo>
                  <a:lnTo>
                    <a:pt x="3" y="4"/>
                  </a:lnTo>
                  <a:lnTo>
                    <a:pt x="2" y="4"/>
                  </a:lnTo>
                  <a:lnTo>
                    <a:pt x="1" y="5"/>
                  </a:lnTo>
                  <a:lnTo>
                    <a:pt x="1" y="5"/>
                  </a:lnTo>
                  <a:lnTo>
                    <a:pt x="1" y="5"/>
                  </a:lnTo>
                  <a:lnTo>
                    <a:pt x="0" y="5"/>
                  </a:lnTo>
                  <a:lnTo>
                    <a:pt x="0" y="8"/>
                  </a:lnTo>
                  <a:lnTo>
                    <a:pt x="0" y="8"/>
                  </a:lnTo>
                  <a:lnTo>
                    <a:pt x="1" y="10"/>
                  </a:lnTo>
                  <a:lnTo>
                    <a:pt x="1" y="10"/>
                  </a:lnTo>
                  <a:lnTo>
                    <a:pt x="1" y="8"/>
                  </a:lnTo>
                  <a:lnTo>
                    <a:pt x="2" y="9"/>
                  </a:lnTo>
                  <a:lnTo>
                    <a:pt x="4" y="9"/>
                  </a:lnTo>
                  <a:lnTo>
                    <a:pt x="3" y="8"/>
                  </a:lnTo>
                  <a:lnTo>
                    <a:pt x="3" y="8"/>
                  </a:lnTo>
                  <a:lnTo>
                    <a:pt x="3" y="8"/>
                  </a:lnTo>
                  <a:lnTo>
                    <a:pt x="3" y="8"/>
                  </a:lnTo>
                  <a:lnTo>
                    <a:pt x="4" y="8"/>
                  </a:lnTo>
                  <a:lnTo>
                    <a:pt x="5" y="8"/>
                  </a:lnTo>
                  <a:lnTo>
                    <a:pt x="5" y="8"/>
                  </a:lnTo>
                  <a:lnTo>
                    <a:pt x="5" y="8"/>
                  </a:lnTo>
                  <a:lnTo>
                    <a:pt x="4" y="6"/>
                  </a:lnTo>
                  <a:lnTo>
                    <a:pt x="4" y="6"/>
                  </a:lnTo>
                  <a:lnTo>
                    <a:pt x="7" y="6"/>
                  </a:lnTo>
                  <a:lnTo>
                    <a:pt x="8" y="5"/>
                  </a:lnTo>
                  <a:lnTo>
                    <a:pt x="8" y="4"/>
                  </a:lnTo>
                  <a:lnTo>
                    <a:pt x="9" y="4"/>
                  </a:lnTo>
                  <a:lnTo>
                    <a:pt x="10" y="4"/>
                  </a:lnTo>
                  <a:lnTo>
                    <a:pt x="10" y="4"/>
                  </a:lnTo>
                  <a:lnTo>
                    <a:pt x="10" y="4"/>
                  </a:lnTo>
                  <a:lnTo>
                    <a:pt x="9" y="3"/>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0" name="Freeform 658"/>
            <p:cNvSpPr>
              <a:spLocks/>
            </p:cNvSpPr>
            <p:nvPr/>
          </p:nvSpPr>
          <p:spPr bwMode="auto">
            <a:xfrm>
              <a:off x="7954963" y="5799138"/>
              <a:ext cx="1588" cy="1588"/>
            </a:xfrm>
            <a:custGeom>
              <a:avLst/>
              <a:gdLst/>
              <a:ahLst/>
              <a:cxnLst>
                <a:cxn ang="0">
                  <a:pos x="0" y="0"/>
                </a:cxn>
                <a:cxn ang="0">
                  <a:pos x="0" y="0"/>
                </a:cxn>
                <a:cxn ang="0">
                  <a:pos x="0" y="0"/>
                </a:cxn>
                <a:cxn ang="0">
                  <a:pos x="0" y="1"/>
                </a:cxn>
                <a:cxn ang="0">
                  <a:pos x="0" y="1"/>
                </a:cxn>
                <a:cxn ang="0">
                  <a:pos x="1" y="1"/>
                </a:cxn>
                <a:cxn ang="0">
                  <a:pos x="1" y="1"/>
                </a:cxn>
                <a:cxn ang="0">
                  <a:pos x="0" y="0"/>
                </a:cxn>
              </a:cxnLst>
              <a:rect l="0" t="0" r="r" b="b"/>
              <a:pathLst>
                <a:path w="1" h="1">
                  <a:moveTo>
                    <a:pt x="0" y="0"/>
                  </a:moveTo>
                  <a:lnTo>
                    <a:pt x="0" y="0"/>
                  </a:lnTo>
                  <a:lnTo>
                    <a:pt x="0" y="0"/>
                  </a:lnTo>
                  <a:lnTo>
                    <a:pt x="0" y="1"/>
                  </a:lnTo>
                  <a:lnTo>
                    <a:pt x="0" y="1"/>
                  </a:lnTo>
                  <a:lnTo>
                    <a:pt x="1" y="1"/>
                  </a:lnTo>
                  <a:lnTo>
                    <a:pt x="1" y="1"/>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1" name="Freeform 659"/>
            <p:cNvSpPr>
              <a:spLocks/>
            </p:cNvSpPr>
            <p:nvPr/>
          </p:nvSpPr>
          <p:spPr bwMode="auto">
            <a:xfrm>
              <a:off x="7953376" y="5800725"/>
              <a:ext cx="9525" cy="14288"/>
            </a:xfrm>
            <a:custGeom>
              <a:avLst/>
              <a:gdLst/>
              <a:ahLst/>
              <a:cxnLst>
                <a:cxn ang="0">
                  <a:pos x="0" y="1"/>
                </a:cxn>
                <a:cxn ang="0">
                  <a:pos x="0" y="2"/>
                </a:cxn>
                <a:cxn ang="0">
                  <a:pos x="1" y="4"/>
                </a:cxn>
                <a:cxn ang="0">
                  <a:pos x="2" y="3"/>
                </a:cxn>
                <a:cxn ang="0">
                  <a:pos x="2" y="5"/>
                </a:cxn>
                <a:cxn ang="0">
                  <a:pos x="2" y="7"/>
                </a:cxn>
                <a:cxn ang="0">
                  <a:pos x="3" y="8"/>
                </a:cxn>
                <a:cxn ang="0">
                  <a:pos x="4" y="9"/>
                </a:cxn>
                <a:cxn ang="0">
                  <a:pos x="4" y="7"/>
                </a:cxn>
                <a:cxn ang="0">
                  <a:pos x="5" y="8"/>
                </a:cxn>
                <a:cxn ang="0">
                  <a:pos x="6" y="7"/>
                </a:cxn>
                <a:cxn ang="0">
                  <a:pos x="4" y="5"/>
                </a:cxn>
                <a:cxn ang="0">
                  <a:pos x="4" y="3"/>
                </a:cxn>
                <a:cxn ang="0">
                  <a:pos x="3" y="1"/>
                </a:cxn>
                <a:cxn ang="0">
                  <a:pos x="2" y="2"/>
                </a:cxn>
                <a:cxn ang="0">
                  <a:pos x="1" y="1"/>
                </a:cxn>
                <a:cxn ang="0">
                  <a:pos x="1" y="2"/>
                </a:cxn>
                <a:cxn ang="0">
                  <a:pos x="0" y="1"/>
                </a:cxn>
                <a:cxn ang="0">
                  <a:pos x="0" y="0"/>
                </a:cxn>
                <a:cxn ang="0">
                  <a:pos x="0" y="1"/>
                </a:cxn>
              </a:cxnLst>
              <a:rect l="0" t="0" r="r" b="b"/>
              <a:pathLst>
                <a:path w="6" h="9">
                  <a:moveTo>
                    <a:pt x="0" y="1"/>
                  </a:moveTo>
                  <a:lnTo>
                    <a:pt x="0" y="2"/>
                  </a:lnTo>
                  <a:lnTo>
                    <a:pt x="1" y="4"/>
                  </a:lnTo>
                  <a:lnTo>
                    <a:pt x="2" y="3"/>
                  </a:lnTo>
                  <a:lnTo>
                    <a:pt x="2" y="5"/>
                  </a:lnTo>
                  <a:lnTo>
                    <a:pt x="2" y="7"/>
                  </a:lnTo>
                  <a:lnTo>
                    <a:pt x="3" y="8"/>
                  </a:lnTo>
                  <a:lnTo>
                    <a:pt x="4" y="9"/>
                  </a:lnTo>
                  <a:lnTo>
                    <a:pt x="4" y="7"/>
                  </a:lnTo>
                  <a:lnTo>
                    <a:pt x="5" y="8"/>
                  </a:lnTo>
                  <a:lnTo>
                    <a:pt x="6" y="7"/>
                  </a:lnTo>
                  <a:lnTo>
                    <a:pt x="4" y="5"/>
                  </a:lnTo>
                  <a:lnTo>
                    <a:pt x="4" y="3"/>
                  </a:lnTo>
                  <a:lnTo>
                    <a:pt x="3" y="1"/>
                  </a:lnTo>
                  <a:lnTo>
                    <a:pt x="2" y="2"/>
                  </a:lnTo>
                  <a:lnTo>
                    <a:pt x="1" y="1"/>
                  </a:lnTo>
                  <a:lnTo>
                    <a:pt x="1" y="2"/>
                  </a:lnTo>
                  <a:lnTo>
                    <a:pt x="0" y="1"/>
                  </a:lnTo>
                  <a:lnTo>
                    <a:pt x="0" y="0"/>
                  </a:lnTo>
                  <a:lnTo>
                    <a:pt x="0"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2" name="Freeform 660"/>
            <p:cNvSpPr>
              <a:spLocks/>
            </p:cNvSpPr>
            <p:nvPr/>
          </p:nvSpPr>
          <p:spPr bwMode="auto">
            <a:xfrm>
              <a:off x="7950201" y="5813425"/>
              <a:ext cx="6350" cy="4763"/>
            </a:xfrm>
            <a:custGeom>
              <a:avLst/>
              <a:gdLst/>
              <a:ahLst/>
              <a:cxnLst>
                <a:cxn ang="0">
                  <a:pos x="0" y="2"/>
                </a:cxn>
                <a:cxn ang="0">
                  <a:pos x="0" y="2"/>
                </a:cxn>
                <a:cxn ang="0">
                  <a:pos x="0" y="2"/>
                </a:cxn>
                <a:cxn ang="0">
                  <a:pos x="0" y="2"/>
                </a:cxn>
                <a:cxn ang="0">
                  <a:pos x="1" y="3"/>
                </a:cxn>
                <a:cxn ang="0">
                  <a:pos x="2" y="3"/>
                </a:cxn>
                <a:cxn ang="0">
                  <a:pos x="3" y="2"/>
                </a:cxn>
                <a:cxn ang="0">
                  <a:pos x="4" y="2"/>
                </a:cxn>
                <a:cxn ang="0">
                  <a:pos x="4" y="2"/>
                </a:cxn>
                <a:cxn ang="0">
                  <a:pos x="4" y="2"/>
                </a:cxn>
                <a:cxn ang="0">
                  <a:pos x="4" y="0"/>
                </a:cxn>
                <a:cxn ang="0">
                  <a:pos x="3" y="0"/>
                </a:cxn>
                <a:cxn ang="0">
                  <a:pos x="1" y="0"/>
                </a:cxn>
                <a:cxn ang="0">
                  <a:pos x="0" y="2"/>
                </a:cxn>
              </a:cxnLst>
              <a:rect l="0" t="0" r="r" b="b"/>
              <a:pathLst>
                <a:path w="4" h="3">
                  <a:moveTo>
                    <a:pt x="0" y="2"/>
                  </a:moveTo>
                  <a:lnTo>
                    <a:pt x="0" y="2"/>
                  </a:lnTo>
                  <a:lnTo>
                    <a:pt x="0" y="2"/>
                  </a:lnTo>
                  <a:lnTo>
                    <a:pt x="0" y="2"/>
                  </a:lnTo>
                  <a:lnTo>
                    <a:pt x="1" y="3"/>
                  </a:lnTo>
                  <a:lnTo>
                    <a:pt x="2" y="3"/>
                  </a:lnTo>
                  <a:lnTo>
                    <a:pt x="3" y="2"/>
                  </a:lnTo>
                  <a:lnTo>
                    <a:pt x="4" y="2"/>
                  </a:lnTo>
                  <a:lnTo>
                    <a:pt x="4" y="2"/>
                  </a:lnTo>
                  <a:lnTo>
                    <a:pt x="4" y="2"/>
                  </a:lnTo>
                  <a:lnTo>
                    <a:pt x="4" y="0"/>
                  </a:lnTo>
                  <a:lnTo>
                    <a:pt x="3" y="0"/>
                  </a:lnTo>
                  <a:lnTo>
                    <a:pt x="1" y="0"/>
                  </a:lnTo>
                  <a:lnTo>
                    <a:pt x="0" y="2"/>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3" name="Freeform 661"/>
            <p:cNvSpPr>
              <a:spLocks/>
            </p:cNvSpPr>
            <p:nvPr/>
          </p:nvSpPr>
          <p:spPr bwMode="auto">
            <a:xfrm>
              <a:off x="7915276" y="5797550"/>
              <a:ext cx="1588" cy="1588"/>
            </a:xfrm>
            <a:custGeom>
              <a:avLst/>
              <a:gdLst/>
              <a:ahLst/>
              <a:cxnLst>
                <a:cxn ang="0">
                  <a:pos x="1" y="1"/>
                </a:cxn>
                <a:cxn ang="0">
                  <a:pos x="1" y="1"/>
                </a:cxn>
                <a:cxn ang="0">
                  <a:pos x="1" y="1"/>
                </a:cxn>
                <a:cxn ang="0">
                  <a:pos x="1" y="1"/>
                </a:cxn>
                <a:cxn ang="0">
                  <a:pos x="0" y="0"/>
                </a:cxn>
                <a:cxn ang="0">
                  <a:pos x="0" y="1"/>
                </a:cxn>
                <a:cxn ang="0">
                  <a:pos x="0" y="1"/>
                </a:cxn>
                <a:cxn ang="0">
                  <a:pos x="1" y="1"/>
                </a:cxn>
              </a:cxnLst>
              <a:rect l="0" t="0" r="r" b="b"/>
              <a:pathLst>
                <a:path w="1" h="1">
                  <a:moveTo>
                    <a:pt x="1" y="1"/>
                  </a:moveTo>
                  <a:lnTo>
                    <a:pt x="1" y="1"/>
                  </a:lnTo>
                  <a:lnTo>
                    <a:pt x="1" y="1"/>
                  </a:lnTo>
                  <a:lnTo>
                    <a:pt x="1" y="1"/>
                  </a:lnTo>
                  <a:lnTo>
                    <a:pt x="0" y="0"/>
                  </a:lnTo>
                  <a:lnTo>
                    <a:pt x="0" y="1"/>
                  </a:lnTo>
                  <a:lnTo>
                    <a:pt x="0" y="1"/>
                  </a:lnTo>
                  <a:lnTo>
                    <a:pt x="1" y="1"/>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4" name="Rectangle 662"/>
            <p:cNvSpPr>
              <a:spLocks noChangeArrowheads="1"/>
            </p:cNvSpPr>
            <p:nvPr/>
          </p:nvSpPr>
          <p:spPr bwMode="auto">
            <a:xfrm>
              <a:off x="7915276" y="5794375"/>
              <a:ext cx="1588" cy="1588"/>
            </a:xfrm>
            <a:prstGeom prst="rect">
              <a:avLst/>
            </a:prstGeom>
            <a:grpFill/>
            <a:ln w="9525">
              <a:noFill/>
              <a:miter lim="800000"/>
              <a:headEnd/>
              <a:tailEnd/>
            </a:ln>
          </p:spPr>
          <p:txBody>
            <a:bodyPr vert="horz" wrap="square" lIns="68562" tIns="34281" rIns="68562" bIns="34281" numCol="1" anchor="t" anchorCtr="0" compatLnSpc="1">
              <a:prstTxWarp prst="textNoShape">
                <a:avLst/>
              </a:prstTxWarp>
            </a:bodyPr>
            <a:lstStyle/>
            <a:p>
              <a:endParaRPr lang="en-US" sz="1799"/>
            </a:p>
          </p:txBody>
        </p:sp>
        <p:sp>
          <p:nvSpPr>
            <p:cNvPr id="795" name="Freeform 663"/>
            <p:cNvSpPr>
              <a:spLocks/>
            </p:cNvSpPr>
            <p:nvPr/>
          </p:nvSpPr>
          <p:spPr bwMode="auto">
            <a:xfrm>
              <a:off x="7918451" y="5783263"/>
              <a:ext cx="11113" cy="11113"/>
            </a:xfrm>
            <a:custGeom>
              <a:avLst/>
              <a:gdLst/>
              <a:ahLst/>
              <a:cxnLst>
                <a:cxn ang="0">
                  <a:pos x="6" y="6"/>
                </a:cxn>
                <a:cxn ang="0">
                  <a:pos x="7" y="6"/>
                </a:cxn>
                <a:cxn ang="0">
                  <a:pos x="6" y="2"/>
                </a:cxn>
                <a:cxn ang="0">
                  <a:pos x="6" y="2"/>
                </a:cxn>
                <a:cxn ang="0">
                  <a:pos x="5" y="1"/>
                </a:cxn>
                <a:cxn ang="0">
                  <a:pos x="0" y="0"/>
                </a:cxn>
                <a:cxn ang="0">
                  <a:pos x="0" y="1"/>
                </a:cxn>
                <a:cxn ang="0">
                  <a:pos x="1" y="1"/>
                </a:cxn>
                <a:cxn ang="0">
                  <a:pos x="1" y="1"/>
                </a:cxn>
                <a:cxn ang="0">
                  <a:pos x="2" y="2"/>
                </a:cxn>
                <a:cxn ang="0">
                  <a:pos x="2" y="2"/>
                </a:cxn>
                <a:cxn ang="0">
                  <a:pos x="2" y="3"/>
                </a:cxn>
                <a:cxn ang="0">
                  <a:pos x="2" y="4"/>
                </a:cxn>
                <a:cxn ang="0">
                  <a:pos x="4" y="6"/>
                </a:cxn>
                <a:cxn ang="0">
                  <a:pos x="5" y="6"/>
                </a:cxn>
                <a:cxn ang="0">
                  <a:pos x="5" y="7"/>
                </a:cxn>
                <a:cxn ang="0">
                  <a:pos x="6" y="6"/>
                </a:cxn>
                <a:cxn ang="0">
                  <a:pos x="6" y="6"/>
                </a:cxn>
              </a:cxnLst>
              <a:rect l="0" t="0" r="r" b="b"/>
              <a:pathLst>
                <a:path w="7" h="7">
                  <a:moveTo>
                    <a:pt x="6" y="6"/>
                  </a:moveTo>
                  <a:lnTo>
                    <a:pt x="7" y="6"/>
                  </a:lnTo>
                  <a:lnTo>
                    <a:pt x="6" y="2"/>
                  </a:lnTo>
                  <a:lnTo>
                    <a:pt x="6" y="2"/>
                  </a:lnTo>
                  <a:lnTo>
                    <a:pt x="5" y="1"/>
                  </a:lnTo>
                  <a:lnTo>
                    <a:pt x="0" y="0"/>
                  </a:lnTo>
                  <a:lnTo>
                    <a:pt x="0" y="1"/>
                  </a:lnTo>
                  <a:lnTo>
                    <a:pt x="1" y="1"/>
                  </a:lnTo>
                  <a:lnTo>
                    <a:pt x="1" y="1"/>
                  </a:lnTo>
                  <a:lnTo>
                    <a:pt x="2" y="2"/>
                  </a:lnTo>
                  <a:lnTo>
                    <a:pt x="2" y="2"/>
                  </a:lnTo>
                  <a:lnTo>
                    <a:pt x="2" y="3"/>
                  </a:lnTo>
                  <a:lnTo>
                    <a:pt x="2" y="4"/>
                  </a:lnTo>
                  <a:lnTo>
                    <a:pt x="4" y="6"/>
                  </a:lnTo>
                  <a:lnTo>
                    <a:pt x="5" y="6"/>
                  </a:lnTo>
                  <a:lnTo>
                    <a:pt x="5" y="7"/>
                  </a:lnTo>
                  <a:lnTo>
                    <a:pt x="6" y="6"/>
                  </a:lnTo>
                  <a:lnTo>
                    <a:pt x="6" y="6"/>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sp>
          <p:nvSpPr>
            <p:cNvPr id="796" name="Freeform 664"/>
            <p:cNvSpPr>
              <a:spLocks/>
            </p:cNvSpPr>
            <p:nvPr/>
          </p:nvSpPr>
          <p:spPr bwMode="auto">
            <a:xfrm>
              <a:off x="7951788" y="5683250"/>
              <a:ext cx="1588" cy="1588"/>
            </a:xfrm>
            <a:custGeom>
              <a:avLst/>
              <a:gdLst/>
              <a:ahLst/>
              <a:cxnLst>
                <a:cxn ang="0">
                  <a:pos x="0" y="0"/>
                </a:cxn>
                <a:cxn ang="0">
                  <a:pos x="0" y="0"/>
                </a:cxn>
                <a:cxn ang="0">
                  <a:pos x="0" y="0"/>
                </a:cxn>
                <a:cxn ang="0">
                  <a:pos x="0" y="0"/>
                </a:cxn>
                <a:cxn ang="0">
                  <a:pos x="0" y="0"/>
                </a:cxn>
                <a:cxn ang="0">
                  <a:pos x="1" y="0"/>
                </a:cxn>
                <a:cxn ang="0">
                  <a:pos x="0" y="0"/>
                </a:cxn>
                <a:cxn ang="0">
                  <a:pos x="0" y="0"/>
                </a:cxn>
              </a:cxnLst>
              <a:rect l="0" t="0" r="r" b="b"/>
              <a:pathLst>
                <a:path w="1">
                  <a:moveTo>
                    <a:pt x="0" y="0"/>
                  </a:moveTo>
                  <a:lnTo>
                    <a:pt x="0" y="0"/>
                  </a:lnTo>
                  <a:lnTo>
                    <a:pt x="0" y="0"/>
                  </a:lnTo>
                  <a:lnTo>
                    <a:pt x="0" y="0"/>
                  </a:lnTo>
                  <a:lnTo>
                    <a:pt x="0" y="0"/>
                  </a:lnTo>
                  <a:lnTo>
                    <a:pt x="1" y="0"/>
                  </a:lnTo>
                  <a:lnTo>
                    <a:pt x="0" y="0"/>
                  </a:lnTo>
                  <a:lnTo>
                    <a:pt x="0" y="0"/>
                  </a:lnTo>
                  <a:close/>
                </a:path>
              </a:pathLst>
            </a:custGeom>
            <a:grpFill/>
            <a:ln w="9525">
              <a:noFill/>
              <a:round/>
              <a:headEnd/>
              <a:tailEnd/>
            </a:ln>
          </p:spPr>
          <p:txBody>
            <a:bodyPr vert="horz" wrap="square" lIns="68562" tIns="34281" rIns="68562" bIns="34281" numCol="1" anchor="t" anchorCtr="0" compatLnSpc="1">
              <a:prstTxWarp prst="textNoShape">
                <a:avLst/>
              </a:prstTxWarp>
            </a:bodyPr>
            <a:lstStyle/>
            <a:p>
              <a:endParaRPr lang="en-US" sz="1799"/>
            </a:p>
          </p:txBody>
        </p:sp>
      </p:grpSp>
      <p:sp>
        <p:nvSpPr>
          <p:cNvPr id="1397" name="Oval 1396"/>
          <p:cNvSpPr/>
          <p:nvPr/>
        </p:nvSpPr>
        <p:spPr>
          <a:xfrm>
            <a:off x="357619" y="140038"/>
            <a:ext cx="4053084" cy="4054140"/>
          </a:xfrm>
          <a:prstGeom prst="ellipse">
            <a:avLst/>
          </a:prstGeom>
          <a:solidFill>
            <a:schemeClr val="tx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1398" name="Oval 1397"/>
          <p:cNvSpPr/>
          <p:nvPr/>
        </p:nvSpPr>
        <p:spPr>
          <a:xfrm>
            <a:off x="2691834" y="664775"/>
            <a:ext cx="3003883" cy="3004665"/>
          </a:xfrm>
          <a:prstGeom prst="ellipse">
            <a:avLst/>
          </a:prstGeom>
          <a:solidFill>
            <a:schemeClr val="accent5">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1399" name="Oval 1398"/>
          <p:cNvSpPr/>
          <p:nvPr/>
        </p:nvSpPr>
        <p:spPr>
          <a:xfrm>
            <a:off x="4926477" y="1112637"/>
            <a:ext cx="2108398" cy="2108947"/>
          </a:xfrm>
          <a:prstGeom prst="ellipse">
            <a:avLst/>
          </a:prstGeom>
          <a:solidFill>
            <a:schemeClr val="accent6">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1400" name="Rectangle 112"/>
          <p:cNvSpPr/>
          <p:nvPr/>
        </p:nvSpPr>
        <p:spPr>
          <a:xfrm>
            <a:off x="-345017" y="-313225"/>
            <a:ext cx="9139238" cy="14318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2" name="Titel 1"/>
          <p:cNvSpPr>
            <a:spLocks noGrp="1"/>
          </p:cNvSpPr>
          <p:nvPr>
            <p:ph type="title"/>
          </p:nvPr>
        </p:nvSpPr>
        <p:spPr/>
        <p:txBody>
          <a:bodyPr/>
          <a:lstStyle/>
          <a:p>
            <a:r>
              <a:rPr lang="ja-JP" altLang="en-US" dirty="0"/>
              <a:t>タイプ</a:t>
            </a:r>
            <a:r>
              <a:rPr lang="ja-JP" altLang="en-US" dirty="0" smtClean="0"/>
              <a:t>別の位置精度の相違</a:t>
            </a:r>
            <a:endParaRPr lang="de-DE" dirty="0"/>
          </a:p>
        </p:txBody>
      </p:sp>
      <p:sp>
        <p:nvSpPr>
          <p:cNvPr id="1401" name="Rectangle 103"/>
          <p:cNvSpPr/>
          <p:nvPr/>
        </p:nvSpPr>
        <p:spPr>
          <a:xfrm>
            <a:off x="-21237" y="3192688"/>
            <a:ext cx="8612311" cy="19501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grpSp>
        <p:nvGrpSpPr>
          <p:cNvPr id="1402" name="Group 1"/>
          <p:cNvGrpSpPr/>
          <p:nvPr/>
        </p:nvGrpSpPr>
        <p:grpSpPr>
          <a:xfrm>
            <a:off x="2383" y="2915109"/>
            <a:ext cx="9145214" cy="417182"/>
            <a:chOff x="-1" y="3924205"/>
            <a:chExt cx="9149979" cy="417291"/>
          </a:xfrm>
        </p:grpSpPr>
        <p:sp>
          <p:nvSpPr>
            <p:cNvPr id="1403" name="Rectangle 784"/>
            <p:cNvSpPr/>
            <p:nvPr/>
          </p:nvSpPr>
          <p:spPr>
            <a:xfrm>
              <a:off x="-1" y="3924205"/>
              <a:ext cx="9149979" cy="417291"/>
            </a:xfrm>
            <a:prstGeom prst="rect">
              <a:avLst/>
            </a:prstGeom>
            <a:gradFill flip="none" rotWithShape="1">
              <a:gsLst>
                <a:gs pos="34000">
                  <a:schemeClr val="accent5"/>
                </a:gs>
                <a:gs pos="0">
                  <a:schemeClr val="tx2"/>
                </a:gs>
                <a:gs pos="67000">
                  <a:schemeClr val="accent6"/>
                </a:gs>
                <a:gs pos="100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04" name="Rectangle 782"/>
            <p:cNvSpPr/>
            <p:nvPr/>
          </p:nvSpPr>
          <p:spPr>
            <a:xfrm>
              <a:off x="3781950" y="3958232"/>
              <a:ext cx="1580101" cy="334666"/>
            </a:xfrm>
            <a:prstGeom prst="rect">
              <a:avLst/>
            </a:prstGeom>
          </p:spPr>
          <p:txBody>
            <a:bodyPr wrap="none">
              <a:spAutoFit/>
            </a:bodyPr>
            <a:lstStyle/>
            <a:p>
              <a:pPr algn="ctr"/>
              <a:r>
                <a:rPr lang="ja-JP" altLang="en-US" sz="1574" dirty="0">
                  <a:solidFill>
                    <a:schemeClr val="bg1"/>
                  </a:solidFill>
                </a:rPr>
                <a:t>様々</a:t>
              </a:r>
              <a:r>
                <a:rPr lang="ja-JP" altLang="en-US" sz="1574" dirty="0" smtClean="0">
                  <a:solidFill>
                    <a:schemeClr val="bg1"/>
                  </a:solidFill>
                </a:rPr>
                <a:t>な顧客要件</a:t>
              </a:r>
              <a:endParaRPr lang="en-US" sz="1574" b="1" dirty="0">
                <a:solidFill>
                  <a:schemeClr val="bg1"/>
                </a:solidFill>
              </a:endParaRPr>
            </a:p>
          </p:txBody>
        </p:sp>
        <p:sp>
          <p:nvSpPr>
            <p:cNvPr id="1405" name="Isosceles Triangle 794"/>
            <p:cNvSpPr/>
            <p:nvPr/>
          </p:nvSpPr>
          <p:spPr>
            <a:xfrm rot="5400000">
              <a:off x="7329144"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sp>
          <p:nvSpPr>
            <p:cNvPr id="1406" name="Isosceles Triangle 795"/>
            <p:cNvSpPr/>
            <p:nvPr/>
          </p:nvSpPr>
          <p:spPr>
            <a:xfrm rot="5400000">
              <a:off x="7068329"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sp>
          <p:nvSpPr>
            <p:cNvPr id="1407" name="Isosceles Triangle 796"/>
            <p:cNvSpPr/>
            <p:nvPr/>
          </p:nvSpPr>
          <p:spPr>
            <a:xfrm rot="5400000">
              <a:off x="6807514"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sp>
          <p:nvSpPr>
            <p:cNvPr id="1408" name="Isosceles Triangle 798"/>
            <p:cNvSpPr/>
            <p:nvPr/>
          </p:nvSpPr>
          <p:spPr>
            <a:xfrm rot="5400000">
              <a:off x="2032634"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sp>
          <p:nvSpPr>
            <p:cNvPr id="1409" name="Isosceles Triangle 799"/>
            <p:cNvSpPr/>
            <p:nvPr/>
          </p:nvSpPr>
          <p:spPr>
            <a:xfrm rot="5400000">
              <a:off x="1771819"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sp>
          <p:nvSpPr>
            <p:cNvPr id="1410" name="Isosceles Triangle 800"/>
            <p:cNvSpPr/>
            <p:nvPr/>
          </p:nvSpPr>
          <p:spPr>
            <a:xfrm rot="5400000">
              <a:off x="1511004" y="4065758"/>
              <a:ext cx="303852" cy="162349"/>
            </a:xfrm>
            <a:prstGeom prst="triangle">
              <a:avLst/>
            </a:prstGeom>
            <a:gradFill flip="none" rotWithShape="1">
              <a:gsLst>
                <a:gs pos="0">
                  <a:schemeClr val="bg1">
                    <a:alpha val="0"/>
                  </a:schemeClr>
                </a:gs>
                <a:gs pos="100000">
                  <a:schemeClr val="bg1">
                    <a:alpha val="59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73"/>
              <a:endParaRPr lang="en-US" sz="1275" dirty="0">
                <a:solidFill>
                  <a:srgbClr val="676767"/>
                </a:solidFill>
              </a:endParaRPr>
            </a:p>
          </p:txBody>
        </p:sp>
      </p:grpSp>
      <p:sp>
        <p:nvSpPr>
          <p:cNvPr id="1411" name="Rectangle 106"/>
          <p:cNvSpPr/>
          <p:nvPr/>
        </p:nvSpPr>
        <p:spPr>
          <a:xfrm>
            <a:off x="2383" y="3335462"/>
            <a:ext cx="9145214" cy="417182"/>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1412" name="Oval 1411"/>
          <p:cNvSpPr/>
          <p:nvPr/>
        </p:nvSpPr>
        <p:spPr>
          <a:xfrm>
            <a:off x="1769040" y="1554217"/>
            <a:ext cx="1213076" cy="1213392"/>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grpSp>
        <p:nvGrpSpPr>
          <p:cNvPr id="1413" name="Group 5"/>
          <p:cNvGrpSpPr>
            <a:grpSpLocks noChangeAspect="1"/>
          </p:cNvGrpSpPr>
          <p:nvPr/>
        </p:nvGrpSpPr>
        <p:grpSpPr bwMode="auto">
          <a:xfrm>
            <a:off x="1947011" y="1737653"/>
            <a:ext cx="857134" cy="855183"/>
            <a:chOff x="1500" y="245"/>
            <a:chExt cx="2760" cy="2753"/>
          </a:xfrm>
        </p:grpSpPr>
        <p:sp>
          <p:nvSpPr>
            <p:cNvPr id="1414" name="Freeform 6"/>
            <p:cNvSpPr>
              <a:spLocks noEditPoints="1"/>
            </p:cNvSpPr>
            <p:nvPr/>
          </p:nvSpPr>
          <p:spPr bwMode="auto">
            <a:xfrm>
              <a:off x="1500" y="245"/>
              <a:ext cx="2760" cy="2753"/>
            </a:xfrm>
            <a:custGeom>
              <a:avLst/>
              <a:gdLst>
                <a:gd name="T0" fmla="*/ 512 w 1168"/>
                <a:gd name="T1" fmla="*/ 1165 h 1165"/>
                <a:gd name="T2" fmla="*/ 448 w 1168"/>
                <a:gd name="T3" fmla="*/ 1134 h 1165"/>
                <a:gd name="T4" fmla="*/ 516 w 1168"/>
                <a:gd name="T5" fmla="*/ 1126 h 1165"/>
                <a:gd name="T6" fmla="*/ 514 w 1168"/>
                <a:gd name="T7" fmla="*/ 1165 h 1165"/>
                <a:gd name="T8" fmla="*/ 683 w 1168"/>
                <a:gd name="T9" fmla="*/ 1141 h 1165"/>
                <a:gd name="T10" fmla="*/ 742 w 1168"/>
                <a:gd name="T11" fmla="*/ 1106 h 1165"/>
                <a:gd name="T12" fmla="*/ 754 w 1168"/>
                <a:gd name="T13" fmla="*/ 1144 h 1165"/>
                <a:gd name="T14" fmla="*/ 702 w 1168"/>
                <a:gd name="T15" fmla="*/ 1157 h 1165"/>
                <a:gd name="T16" fmla="*/ 282 w 1168"/>
                <a:gd name="T17" fmla="*/ 1086 h 1165"/>
                <a:gd name="T18" fmla="*/ 236 w 1168"/>
                <a:gd name="T19" fmla="*/ 1031 h 1165"/>
                <a:gd name="T20" fmla="*/ 302 w 1168"/>
                <a:gd name="T21" fmla="*/ 1052 h 1165"/>
                <a:gd name="T22" fmla="*/ 292 w 1168"/>
                <a:gd name="T23" fmla="*/ 1089 h 1165"/>
                <a:gd name="T24" fmla="*/ 900 w 1168"/>
                <a:gd name="T25" fmla="*/ 1052 h 1165"/>
                <a:gd name="T26" fmla="*/ 940 w 1168"/>
                <a:gd name="T27" fmla="*/ 996 h 1165"/>
                <a:gd name="T28" fmla="*/ 966 w 1168"/>
                <a:gd name="T29" fmla="*/ 1026 h 1165"/>
                <a:gd name="T30" fmla="*/ 916 w 1168"/>
                <a:gd name="T31" fmla="*/ 1060 h 1165"/>
                <a:gd name="T32" fmla="*/ 104 w 1168"/>
                <a:gd name="T33" fmla="*/ 920 h 1165"/>
                <a:gd name="T34" fmla="*/ 85 w 1168"/>
                <a:gd name="T35" fmla="*/ 852 h 1165"/>
                <a:gd name="T36" fmla="*/ 136 w 1168"/>
                <a:gd name="T37" fmla="*/ 897 h 1165"/>
                <a:gd name="T38" fmla="*/ 120 w 1168"/>
                <a:gd name="T39" fmla="*/ 929 h 1165"/>
                <a:gd name="T40" fmla="*/ 1063 w 1168"/>
                <a:gd name="T41" fmla="*/ 883 h 1165"/>
                <a:gd name="T42" fmla="*/ 1076 w 1168"/>
                <a:gd name="T43" fmla="*/ 815 h 1165"/>
                <a:gd name="T44" fmla="*/ 1103 w 1168"/>
                <a:gd name="T45" fmla="*/ 805 h 1165"/>
                <a:gd name="T46" fmla="*/ 1113 w 1168"/>
                <a:gd name="T47" fmla="*/ 832 h 1165"/>
                <a:gd name="T48" fmla="*/ 1073 w 1168"/>
                <a:gd name="T49" fmla="*/ 885 h 1165"/>
                <a:gd name="T50" fmla="*/ 9 w 1168"/>
                <a:gd name="T51" fmla="*/ 697 h 1165"/>
                <a:gd name="T52" fmla="*/ 19 w 1168"/>
                <a:gd name="T53" fmla="*/ 626 h 1165"/>
                <a:gd name="T54" fmla="*/ 48 w 1168"/>
                <a:gd name="T55" fmla="*/ 689 h 1165"/>
                <a:gd name="T56" fmla="*/ 28 w 1168"/>
                <a:gd name="T57" fmla="*/ 713 h 1165"/>
                <a:gd name="T58" fmla="*/ 1143 w 1168"/>
                <a:gd name="T59" fmla="*/ 661 h 1165"/>
                <a:gd name="T60" fmla="*/ 1127 w 1168"/>
                <a:gd name="T61" fmla="*/ 594 h 1165"/>
                <a:gd name="T62" fmla="*/ 1148 w 1168"/>
                <a:gd name="T63" fmla="*/ 574 h 1165"/>
                <a:gd name="T64" fmla="*/ 1165 w 1168"/>
                <a:gd name="T65" fmla="*/ 643 h 1165"/>
                <a:gd name="T66" fmla="*/ 32 w 1168"/>
                <a:gd name="T67" fmla="*/ 478 h 1165"/>
                <a:gd name="T68" fmla="*/ 13 w 1168"/>
                <a:gd name="T69" fmla="*/ 453 h 1165"/>
                <a:gd name="T70" fmla="*/ 51 w 1168"/>
                <a:gd name="T71" fmla="*/ 393 h 1165"/>
                <a:gd name="T72" fmla="*/ 52 w 1168"/>
                <a:gd name="T73" fmla="*/ 462 h 1165"/>
                <a:gd name="T74" fmla="*/ 1119 w 1168"/>
                <a:gd name="T75" fmla="*/ 428 h 1165"/>
                <a:gd name="T76" fmla="*/ 1084 w 1168"/>
                <a:gd name="T77" fmla="*/ 371 h 1165"/>
                <a:gd name="T78" fmla="*/ 1121 w 1168"/>
                <a:gd name="T79" fmla="*/ 356 h 1165"/>
                <a:gd name="T80" fmla="*/ 1125 w 1168"/>
                <a:gd name="T81" fmla="*/ 427 h 1165"/>
                <a:gd name="T82" fmla="*/ 131 w 1168"/>
                <a:gd name="T83" fmla="*/ 265 h 1165"/>
                <a:gd name="T84" fmla="*/ 115 w 1168"/>
                <a:gd name="T85" fmla="*/ 233 h 1165"/>
                <a:gd name="T86" fmla="*/ 175 w 1168"/>
                <a:gd name="T87" fmla="*/ 194 h 1165"/>
                <a:gd name="T88" fmla="*/ 147 w 1168"/>
                <a:gd name="T89" fmla="*/ 257 h 1165"/>
                <a:gd name="T90" fmla="*/ 1001 w 1168"/>
                <a:gd name="T91" fmla="*/ 225 h 1165"/>
                <a:gd name="T92" fmla="*/ 954 w 1168"/>
                <a:gd name="T93" fmla="*/ 186 h 1165"/>
                <a:gd name="T94" fmla="*/ 981 w 1168"/>
                <a:gd name="T95" fmla="*/ 157 h 1165"/>
                <a:gd name="T96" fmla="*/ 1014 w 1168"/>
                <a:gd name="T97" fmla="*/ 220 h 1165"/>
                <a:gd name="T98" fmla="*/ 309 w 1168"/>
                <a:gd name="T99" fmla="*/ 111 h 1165"/>
                <a:gd name="T100" fmla="*/ 299 w 1168"/>
                <a:gd name="T101" fmla="*/ 73 h 1165"/>
                <a:gd name="T102" fmla="*/ 369 w 1168"/>
                <a:gd name="T103" fmla="*/ 62 h 1165"/>
                <a:gd name="T104" fmla="*/ 318 w 1168"/>
                <a:gd name="T105" fmla="*/ 108 h 1165"/>
                <a:gd name="T106" fmla="*/ 810 w 1168"/>
                <a:gd name="T107" fmla="*/ 88 h 1165"/>
                <a:gd name="T108" fmla="*/ 760 w 1168"/>
                <a:gd name="T109" fmla="*/ 69 h 1165"/>
                <a:gd name="T110" fmla="*/ 773 w 1168"/>
                <a:gd name="T111" fmla="*/ 32 h 1165"/>
                <a:gd name="T112" fmla="*/ 828 w 1168"/>
                <a:gd name="T113" fmla="*/ 76 h 1165"/>
                <a:gd name="T114" fmla="*/ 533 w 1168"/>
                <a:gd name="T115" fmla="*/ 42 h 1165"/>
                <a:gd name="T116" fmla="*/ 531 w 1168"/>
                <a:gd name="T117" fmla="*/ 2 h 1165"/>
                <a:gd name="T118" fmla="*/ 580 w 1168"/>
                <a:gd name="T119" fmla="*/ 0 h 1165"/>
                <a:gd name="T120" fmla="*/ 580 w 1168"/>
                <a:gd name="T121" fmla="*/ 40 h 1165"/>
                <a:gd name="T122" fmla="*/ 533 w 1168"/>
                <a:gd name="T123" fmla="*/ 4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8" h="1165">
                  <a:moveTo>
                    <a:pt x="514" y="1165"/>
                  </a:moveTo>
                  <a:cubicBezTo>
                    <a:pt x="513" y="1165"/>
                    <a:pt x="512" y="1165"/>
                    <a:pt x="512" y="1165"/>
                  </a:cubicBezTo>
                  <a:cubicBezTo>
                    <a:pt x="495" y="1163"/>
                    <a:pt x="479" y="1161"/>
                    <a:pt x="463" y="1157"/>
                  </a:cubicBezTo>
                  <a:cubicBezTo>
                    <a:pt x="452" y="1155"/>
                    <a:pt x="445" y="1144"/>
                    <a:pt x="448" y="1134"/>
                  </a:cubicBezTo>
                  <a:cubicBezTo>
                    <a:pt x="450" y="1123"/>
                    <a:pt x="461" y="1116"/>
                    <a:pt x="471" y="1118"/>
                  </a:cubicBezTo>
                  <a:cubicBezTo>
                    <a:pt x="486" y="1121"/>
                    <a:pt x="501" y="1124"/>
                    <a:pt x="516" y="1126"/>
                  </a:cubicBezTo>
                  <a:cubicBezTo>
                    <a:pt x="527" y="1127"/>
                    <a:pt x="535" y="1137"/>
                    <a:pt x="534" y="1148"/>
                  </a:cubicBezTo>
                  <a:cubicBezTo>
                    <a:pt x="533" y="1158"/>
                    <a:pt x="524" y="1165"/>
                    <a:pt x="514" y="1165"/>
                  </a:cubicBezTo>
                  <a:close/>
                  <a:moveTo>
                    <a:pt x="702" y="1157"/>
                  </a:moveTo>
                  <a:cubicBezTo>
                    <a:pt x="693" y="1157"/>
                    <a:pt x="685" y="1150"/>
                    <a:pt x="683" y="1141"/>
                  </a:cubicBezTo>
                  <a:cubicBezTo>
                    <a:pt x="680" y="1130"/>
                    <a:pt x="687" y="1120"/>
                    <a:pt x="698" y="1117"/>
                  </a:cubicBezTo>
                  <a:cubicBezTo>
                    <a:pt x="713" y="1114"/>
                    <a:pt x="727" y="1110"/>
                    <a:pt x="742" y="1106"/>
                  </a:cubicBezTo>
                  <a:cubicBezTo>
                    <a:pt x="753" y="1102"/>
                    <a:pt x="764" y="1108"/>
                    <a:pt x="767" y="1119"/>
                  </a:cubicBezTo>
                  <a:cubicBezTo>
                    <a:pt x="770" y="1129"/>
                    <a:pt x="764" y="1141"/>
                    <a:pt x="754" y="1144"/>
                  </a:cubicBezTo>
                  <a:cubicBezTo>
                    <a:pt x="738" y="1149"/>
                    <a:pt x="722" y="1153"/>
                    <a:pt x="706" y="1156"/>
                  </a:cubicBezTo>
                  <a:cubicBezTo>
                    <a:pt x="705" y="1157"/>
                    <a:pt x="703" y="1157"/>
                    <a:pt x="702" y="1157"/>
                  </a:cubicBezTo>
                  <a:close/>
                  <a:moveTo>
                    <a:pt x="292" y="1089"/>
                  </a:moveTo>
                  <a:cubicBezTo>
                    <a:pt x="288" y="1089"/>
                    <a:pt x="285" y="1088"/>
                    <a:pt x="282" y="1086"/>
                  </a:cubicBezTo>
                  <a:cubicBezTo>
                    <a:pt x="268" y="1078"/>
                    <a:pt x="254" y="1069"/>
                    <a:pt x="241" y="1059"/>
                  </a:cubicBezTo>
                  <a:cubicBezTo>
                    <a:pt x="232" y="1053"/>
                    <a:pt x="230" y="1040"/>
                    <a:pt x="236" y="1031"/>
                  </a:cubicBezTo>
                  <a:cubicBezTo>
                    <a:pt x="243" y="1022"/>
                    <a:pt x="255" y="1020"/>
                    <a:pt x="264" y="1027"/>
                  </a:cubicBezTo>
                  <a:cubicBezTo>
                    <a:pt x="276" y="1036"/>
                    <a:pt x="289" y="1044"/>
                    <a:pt x="302" y="1052"/>
                  </a:cubicBezTo>
                  <a:cubicBezTo>
                    <a:pt x="312" y="1057"/>
                    <a:pt x="315" y="1070"/>
                    <a:pt x="309" y="1079"/>
                  </a:cubicBezTo>
                  <a:cubicBezTo>
                    <a:pt x="305" y="1085"/>
                    <a:pt x="299" y="1089"/>
                    <a:pt x="292" y="1089"/>
                  </a:cubicBezTo>
                  <a:close/>
                  <a:moveTo>
                    <a:pt x="916" y="1060"/>
                  </a:moveTo>
                  <a:cubicBezTo>
                    <a:pt x="910" y="1060"/>
                    <a:pt x="904" y="1058"/>
                    <a:pt x="900" y="1052"/>
                  </a:cubicBezTo>
                  <a:cubicBezTo>
                    <a:pt x="894" y="1043"/>
                    <a:pt x="896" y="1031"/>
                    <a:pt x="904" y="1024"/>
                  </a:cubicBezTo>
                  <a:cubicBezTo>
                    <a:pt x="917" y="1015"/>
                    <a:pt x="929" y="1006"/>
                    <a:pt x="940" y="996"/>
                  </a:cubicBezTo>
                  <a:cubicBezTo>
                    <a:pt x="949" y="989"/>
                    <a:pt x="961" y="990"/>
                    <a:pt x="968" y="998"/>
                  </a:cubicBezTo>
                  <a:cubicBezTo>
                    <a:pt x="976" y="1006"/>
                    <a:pt x="975" y="1019"/>
                    <a:pt x="966" y="1026"/>
                  </a:cubicBezTo>
                  <a:cubicBezTo>
                    <a:pt x="954" y="1037"/>
                    <a:pt x="941" y="1047"/>
                    <a:pt x="928" y="1057"/>
                  </a:cubicBezTo>
                  <a:cubicBezTo>
                    <a:pt x="925" y="1059"/>
                    <a:pt x="920" y="1060"/>
                    <a:pt x="916" y="1060"/>
                  </a:cubicBezTo>
                  <a:close/>
                  <a:moveTo>
                    <a:pt x="120" y="929"/>
                  </a:moveTo>
                  <a:cubicBezTo>
                    <a:pt x="114" y="929"/>
                    <a:pt x="108" y="926"/>
                    <a:pt x="104" y="920"/>
                  </a:cubicBezTo>
                  <a:cubicBezTo>
                    <a:pt x="94" y="907"/>
                    <a:pt x="86" y="893"/>
                    <a:pt x="77" y="879"/>
                  </a:cubicBezTo>
                  <a:cubicBezTo>
                    <a:pt x="72" y="870"/>
                    <a:pt x="75" y="857"/>
                    <a:pt x="85" y="852"/>
                  </a:cubicBezTo>
                  <a:cubicBezTo>
                    <a:pt x="94" y="846"/>
                    <a:pt x="106" y="849"/>
                    <a:pt x="112" y="859"/>
                  </a:cubicBezTo>
                  <a:cubicBezTo>
                    <a:pt x="120" y="872"/>
                    <a:pt x="128" y="885"/>
                    <a:pt x="136" y="897"/>
                  </a:cubicBezTo>
                  <a:cubicBezTo>
                    <a:pt x="143" y="906"/>
                    <a:pt x="141" y="919"/>
                    <a:pt x="132" y="925"/>
                  </a:cubicBezTo>
                  <a:cubicBezTo>
                    <a:pt x="128" y="928"/>
                    <a:pt x="124" y="929"/>
                    <a:pt x="120" y="929"/>
                  </a:cubicBezTo>
                  <a:close/>
                  <a:moveTo>
                    <a:pt x="1073" y="885"/>
                  </a:moveTo>
                  <a:cubicBezTo>
                    <a:pt x="1069" y="885"/>
                    <a:pt x="1066" y="885"/>
                    <a:pt x="1063" y="883"/>
                  </a:cubicBezTo>
                  <a:cubicBezTo>
                    <a:pt x="1053" y="877"/>
                    <a:pt x="1050" y="865"/>
                    <a:pt x="1055" y="855"/>
                  </a:cubicBezTo>
                  <a:cubicBezTo>
                    <a:pt x="1063" y="842"/>
                    <a:pt x="1070" y="829"/>
                    <a:pt x="1076" y="815"/>
                  </a:cubicBezTo>
                  <a:cubicBezTo>
                    <a:pt x="1077" y="814"/>
                    <a:pt x="1077" y="814"/>
                    <a:pt x="1077" y="814"/>
                  </a:cubicBezTo>
                  <a:cubicBezTo>
                    <a:pt x="1081" y="804"/>
                    <a:pt x="1093" y="800"/>
                    <a:pt x="1103" y="805"/>
                  </a:cubicBezTo>
                  <a:cubicBezTo>
                    <a:pt x="1113" y="809"/>
                    <a:pt x="1118" y="821"/>
                    <a:pt x="1113" y="831"/>
                  </a:cubicBezTo>
                  <a:cubicBezTo>
                    <a:pt x="1113" y="832"/>
                    <a:pt x="1113" y="832"/>
                    <a:pt x="1113" y="832"/>
                  </a:cubicBezTo>
                  <a:cubicBezTo>
                    <a:pt x="1106" y="847"/>
                    <a:pt x="1098" y="861"/>
                    <a:pt x="1090" y="875"/>
                  </a:cubicBezTo>
                  <a:cubicBezTo>
                    <a:pt x="1086" y="882"/>
                    <a:pt x="1080" y="885"/>
                    <a:pt x="1073" y="885"/>
                  </a:cubicBezTo>
                  <a:close/>
                  <a:moveTo>
                    <a:pt x="28" y="713"/>
                  </a:moveTo>
                  <a:cubicBezTo>
                    <a:pt x="19" y="713"/>
                    <a:pt x="11" y="706"/>
                    <a:pt x="9" y="697"/>
                  </a:cubicBezTo>
                  <a:cubicBezTo>
                    <a:pt x="6" y="681"/>
                    <a:pt x="3" y="664"/>
                    <a:pt x="1" y="648"/>
                  </a:cubicBezTo>
                  <a:cubicBezTo>
                    <a:pt x="0" y="637"/>
                    <a:pt x="8" y="627"/>
                    <a:pt x="19" y="626"/>
                  </a:cubicBezTo>
                  <a:cubicBezTo>
                    <a:pt x="30" y="625"/>
                    <a:pt x="40" y="633"/>
                    <a:pt x="41" y="644"/>
                  </a:cubicBezTo>
                  <a:cubicBezTo>
                    <a:pt x="43" y="659"/>
                    <a:pt x="45" y="674"/>
                    <a:pt x="48" y="689"/>
                  </a:cubicBezTo>
                  <a:cubicBezTo>
                    <a:pt x="50" y="700"/>
                    <a:pt x="43" y="710"/>
                    <a:pt x="32" y="712"/>
                  </a:cubicBezTo>
                  <a:cubicBezTo>
                    <a:pt x="31" y="713"/>
                    <a:pt x="30" y="713"/>
                    <a:pt x="28" y="713"/>
                  </a:cubicBezTo>
                  <a:close/>
                  <a:moveTo>
                    <a:pt x="1145" y="661"/>
                  </a:moveTo>
                  <a:cubicBezTo>
                    <a:pt x="1144" y="661"/>
                    <a:pt x="1143" y="661"/>
                    <a:pt x="1143" y="661"/>
                  </a:cubicBezTo>
                  <a:cubicBezTo>
                    <a:pt x="1132" y="660"/>
                    <a:pt x="1124" y="650"/>
                    <a:pt x="1125" y="639"/>
                  </a:cubicBezTo>
                  <a:cubicBezTo>
                    <a:pt x="1126" y="624"/>
                    <a:pt x="1127" y="609"/>
                    <a:pt x="1127" y="594"/>
                  </a:cubicBezTo>
                  <a:cubicBezTo>
                    <a:pt x="1128" y="583"/>
                    <a:pt x="1137" y="574"/>
                    <a:pt x="1147" y="574"/>
                  </a:cubicBezTo>
                  <a:cubicBezTo>
                    <a:pt x="1148" y="574"/>
                    <a:pt x="1148" y="574"/>
                    <a:pt x="1148" y="574"/>
                  </a:cubicBezTo>
                  <a:cubicBezTo>
                    <a:pt x="1159" y="574"/>
                    <a:pt x="1168" y="583"/>
                    <a:pt x="1167" y="594"/>
                  </a:cubicBezTo>
                  <a:cubicBezTo>
                    <a:pt x="1167" y="611"/>
                    <a:pt x="1166" y="627"/>
                    <a:pt x="1165" y="643"/>
                  </a:cubicBezTo>
                  <a:cubicBezTo>
                    <a:pt x="1164" y="654"/>
                    <a:pt x="1155" y="661"/>
                    <a:pt x="1145" y="661"/>
                  </a:cubicBezTo>
                  <a:close/>
                  <a:moveTo>
                    <a:pt x="32" y="478"/>
                  </a:moveTo>
                  <a:cubicBezTo>
                    <a:pt x="31" y="478"/>
                    <a:pt x="29" y="478"/>
                    <a:pt x="28" y="477"/>
                  </a:cubicBezTo>
                  <a:cubicBezTo>
                    <a:pt x="17" y="475"/>
                    <a:pt x="10" y="464"/>
                    <a:pt x="13" y="453"/>
                  </a:cubicBezTo>
                  <a:cubicBezTo>
                    <a:pt x="16" y="438"/>
                    <a:pt x="21" y="422"/>
                    <a:pt x="26" y="406"/>
                  </a:cubicBezTo>
                  <a:cubicBezTo>
                    <a:pt x="29" y="396"/>
                    <a:pt x="40" y="390"/>
                    <a:pt x="51" y="393"/>
                  </a:cubicBezTo>
                  <a:cubicBezTo>
                    <a:pt x="61" y="397"/>
                    <a:pt x="67" y="408"/>
                    <a:pt x="64" y="418"/>
                  </a:cubicBezTo>
                  <a:cubicBezTo>
                    <a:pt x="59" y="433"/>
                    <a:pt x="55" y="448"/>
                    <a:pt x="52" y="462"/>
                  </a:cubicBezTo>
                  <a:cubicBezTo>
                    <a:pt x="50" y="472"/>
                    <a:pt x="41" y="478"/>
                    <a:pt x="32" y="478"/>
                  </a:cubicBezTo>
                  <a:close/>
                  <a:moveTo>
                    <a:pt x="1119" y="428"/>
                  </a:moveTo>
                  <a:cubicBezTo>
                    <a:pt x="1111" y="428"/>
                    <a:pt x="1103" y="422"/>
                    <a:pt x="1100" y="414"/>
                  </a:cubicBezTo>
                  <a:cubicBezTo>
                    <a:pt x="1095" y="400"/>
                    <a:pt x="1090" y="385"/>
                    <a:pt x="1084" y="371"/>
                  </a:cubicBezTo>
                  <a:cubicBezTo>
                    <a:pt x="1080" y="361"/>
                    <a:pt x="1084" y="349"/>
                    <a:pt x="1094" y="345"/>
                  </a:cubicBezTo>
                  <a:cubicBezTo>
                    <a:pt x="1105" y="341"/>
                    <a:pt x="1116" y="346"/>
                    <a:pt x="1121" y="356"/>
                  </a:cubicBezTo>
                  <a:cubicBezTo>
                    <a:pt x="1127" y="371"/>
                    <a:pt x="1133" y="386"/>
                    <a:pt x="1138" y="402"/>
                  </a:cubicBezTo>
                  <a:cubicBezTo>
                    <a:pt x="1141" y="412"/>
                    <a:pt x="1136" y="423"/>
                    <a:pt x="1125" y="427"/>
                  </a:cubicBezTo>
                  <a:cubicBezTo>
                    <a:pt x="1123" y="427"/>
                    <a:pt x="1121" y="428"/>
                    <a:pt x="1119" y="428"/>
                  </a:cubicBezTo>
                  <a:close/>
                  <a:moveTo>
                    <a:pt x="131" y="265"/>
                  </a:moveTo>
                  <a:cubicBezTo>
                    <a:pt x="127" y="265"/>
                    <a:pt x="123" y="264"/>
                    <a:pt x="119" y="261"/>
                  </a:cubicBezTo>
                  <a:cubicBezTo>
                    <a:pt x="110" y="254"/>
                    <a:pt x="109" y="242"/>
                    <a:pt x="115" y="233"/>
                  </a:cubicBezTo>
                  <a:cubicBezTo>
                    <a:pt x="125" y="220"/>
                    <a:pt x="136" y="207"/>
                    <a:pt x="146" y="195"/>
                  </a:cubicBezTo>
                  <a:cubicBezTo>
                    <a:pt x="154" y="187"/>
                    <a:pt x="166" y="186"/>
                    <a:pt x="175" y="194"/>
                  </a:cubicBezTo>
                  <a:cubicBezTo>
                    <a:pt x="183" y="201"/>
                    <a:pt x="184" y="214"/>
                    <a:pt x="176" y="222"/>
                  </a:cubicBezTo>
                  <a:cubicBezTo>
                    <a:pt x="166" y="233"/>
                    <a:pt x="156" y="245"/>
                    <a:pt x="147" y="257"/>
                  </a:cubicBezTo>
                  <a:cubicBezTo>
                    <a:pt x="143" y="262"/>
                    <a:pt x="137" y="265"/>
                    <a:pt x="131" y="265"/>
                  </a:cubicBezTo>
                  <a:close/>
                  <a:moveTo>
                    <a:pt x="1001" y="225"/>
                  </a:moveTo>
                  <a:cubicBezTo>
                    <a:pt x="995" y="225"/>
                    <a:pt x="990" y="223"/>
                    <a:pt x="986" y="218"/>
                  </a:cubicBezTo>
                  <a:cubicBezTo>
                    <a:pt x="976" y="207"/>
                    <a:pt x="965" y="196"/>
                    <a:pt x="954" y="186"/>
                  </a:cubicBezTo>
                  <a:cubicBezTo>
                    <a:pt x="946" y="178"/>
                    <a:pt x="945" y="166"/>
                    <a:pt x="953" y="158"/>
                  </a:cubicBezTo>
                  <a:cubicBezTo>
                    <a:pt x="960" y="150"/>
                    <a:pt x="973" y="149"/>
                    <a:pt x="981" y="157"/>
                  </a:cubicBezTo>
                  <a:cubicBezTo>
                    <a:pt x="993" y="168"/>
                    <a:pt x="1005" y="179"/>
                    <a:pt x="1016" y="191"/>
                  </a:cubicBezTo>
                  <a:cubicBezTo>
                    <a:pt x="1023" y="200"/>
                    <a:pt x="1022" y="212"/>
                    <a:pt x="1014" y="220"/>
                  </a:cubicBezTo>
                  <a:cubicBezTo>
                    <a:pt x="1010" y="223"/>
                    <a:pt x="1006" y="225"/>
                    <a:pt x="1001" y="225"/>
                  </a:cubicBezTo>
                  <a:close/>
                  <a:moveTo>
                    <a:pt x="309" y="111"/>
                  </a:moveTo>
                  <a:cubicBezTo>
                    <a:pt x="301" y="111"/>
                    <a:pt x="295" y="107"/>
                    <a:pt x="291" y="101"/>
                  </a:cubicBezTo>
                  <a:cubicBezTo>
                    <a:pt x="286" y="91"/>
                    <a:pt x="289" y="79"/>
                    <a:pt x="299" y="73"/>
                  </a:cubicBezTo>
                  <a:cubicBezTo>
                    <a:pt x="313" y="66"/>
                    <a:pt x="328" y="58"/>
                    <a:pt x="343" y="52"/>
                  </a:cubicBezTo>
                  <a:cubicBezTo>
                    <a:pt x="353" y="47"/>
                    <a:pt x="365" y="51"/>
                    <a:pt x="369" y="62"/>
                  </a:cubicBezTo>
                  <a:cubicBezTo>
                    <a:pt x="374" y="72"/>
                    <a:pt x="369" y="83"/>
                    <a:pt x="359" y="88"/>
                  </a:cubicBezTo>
                  <a:cubicBezTo>
                    <a:pt x="345" y="94"/>
                    <a:pt x="331" y="101"/>
                    <a:pt x="318" y="108"/>
                  </a:cubicBezTo>
                  <a:cubicBezTo>
                    <a:pt x="315" y="110"/>
                    <a:pt x="312" y="111"/>
                    <a:pt x="309" y="111"/>
                  </a:cubicBezTo>
                  <a:close/>
                  <a:moveTo>
                    <a:pt x="810" y="88"/>
                  </a:moveTo>
                  <a:cubicBezTo>
                    <a:pt x="807" y="88"/>
                    <a:pt x="805" y="87"/>
                    <a:pt x="802" y="86"/>
                  </a:cubicBezTo>
                  <a:cubicBezTo>
                    <a:pt x="788" y="80"/>
                    <a:pt x="774" y="74"/>
                    <a:pt x="760" y="69"/>
                  </a:cubicBezTo>
                  <a:cubicBezTo>
                    <a:pt x="749" y="66"/>
                    <a:pt x="744" y="54"/>
                    <a:pt x="747" y="44"/>
                  </a:cubicBezTo>
                  <a:cubicBezTo>
                    <a:pt x="751" y="34"/>
                    <a:pt x="762" y="28"/>
                    <a:pt x="773" y="32"/>
                  </a:cubicBezTo>
                  <a:cubicBezTo>
                    <a:pt x="788" y="37"/>
                    <a:pt x="803" y="43"/>
                    <a:pt x="818" y="49"/>
                  </a:cubicBezTo>
                  <a:cubicBezTo>
                    <a:pt x="828" y="54"/>
                    <a:pt x="833" y="66"/>
                    <a:pt x="828" y="76"/>
                  </a:cubicBezTo>
                  <a:cubicBezTo>
                    <a:pt x="825" y="83"/>
                    <a:pt x="818" y="88"/>
                    <a:pt x="810" y="88"/>
                  </a:cubicBezTo>
                  <a:close/>
                  <a:moveTo>
                    <a:pt x="533" y="42"/>
                  </a:moveTo>
                  <a:cubicBezTo>
                    <a:pt x="523" y="42"/>
                    <a:pt x="514" y="34"/>
                    <a:pt x="513" y="24"/>
                  </a:cubicBezTo>
                  <a:cubicBezTo>
                    <a:pt x="512" y="13"/>
                    <a:pt x="520" y="3"/>
                    <a:pt x="531" y="2"/>
                  </a:cubicBezTo>
                  <a:cubicBezTo>
                    <a:pt x="547" y="1"/>
                    <a:pt x="564" y="0"/>
                    <a:pt x="580" y="0"/>
                  </a:cubicBezTo>
                  <a:cubicBezTo>
                    <a:pt x="580" y="0"/>
                    <a:pt x="580" y="0"/>
                    <a:pt x="580" y="0"/>
                  </a:cubicBezTo>
                  <a:cubicBezTo>
                    <a:pt x="591" y="0"/>
                    <a:pt x="600" y="9"/>
                    <a:pt x="600" y="20"/>
                  </a:cubicBezTo>
                  <a:cubicBezTo>
                    <a:pt x="600" y="31"/>
                    <a:pt x="591" y="40"/>
                    <a:pt x="580" y="40"/>
                  </a:cubicBezTo>
                  <a:cubicBezTo>
                    <a:pt x="565" y="40"/>
                    <a:pt x="550" y="41"/>
                    <a:pt x="535" y="42"/>
                  </a:cubicBezTo>
                  <a:cubicBezTo>
                    <a:pt x="534" y="42"/>
                    <a:pt x="534" y="42"/>
                    <a:pt x="533"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15" name="Freeform 7"/>
            <p:cNvSpPr>
              <a:spLocks noEditPoints="1"/>
            </p:cNvSpPr>
            <p:nvPr/>
          </p:nvSpPr>
          <p:spPr bwMode="auto">
            <a:xfrm>
              <a:off x="2594" y="1330"/>
              <a:ext cx="579" cy="595"/>
            </a:xfrm>
            <a:custGeom>
              <a:avLst/>
              <a:gdLst>
                <a:gd name="T0" fmla="*/ 184 w 245"/>
                <a:gd name="T1" fmla="*/ 0 h 252"/>
                <a:gd name="T2" fmla="*/ 61 w 245"/>
                <a:gd name="T3" fmla="*/ 0 h 252"/>
                <a:gd name="T4" fmla="*/ 0 w 245"/>
                <a:gd name="T5" fmla="*/ 63 h 252"/>
                <a:gd name="T6" fmla="*/ 0 w 245"/>
                <a:gd name="T7" fmla="*/ 190 h 252"/>
                <a:gd name="T8" fmla="*/ 61 w 245"/>
                <a:gd name="T9" fmla="*/ 252 h 252"/>
                <a:gd name="T10" fmla="*/ 184 w 245"/>
                <a:gd name="T11" fmla="*/ 252 h 252"/>
                <a:gd name="T12" fmla="*/ 245 w 245"/>
                <a:gd name="T13" fmla="*/ 190 h 252"/>
                <a:gd name="T14" fmla="*/ 245 w 245"/>
                <a:gd name="T15" fmla="*/ 63 h 252"/>
                <a:gd name="T16" fmla="*/ 184 w 245"/>
                <a:gd name="T17" fmla="*/ 0 h 252"/>
                <a:gd name="T18" fmla="*/ 132 w 245"/>
                <a:gd name="T19" fmla="*/ 42 h 252"/>
                <a:gd name="T20" fmla="*/ 113 w 245"/>
                <a:gd name="T21" fmla="*/ 42 h 252"/>
                <a:gd name="T22" fmla="*/ 113 w 245"/>
                <a:gd name="T23" fmla="*/ 22 h 252"/>
                <a:gd name="T24" fmla="*/ 132 w 245"/>
                <a:gd name="T25" fmla="*/ 22 h 252"/>
                <a:gd name="T26" fmla="*/ 132 w 245"/>
                <a:gd name="T27" fmla="*/ 42 h 252"/>
                <a:gd name="T28" fmla="*/ 132 w 245"/>
                <a:gd name="T29"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252">
                  <a:moveTo>
                    <a:pt x="184" y="0"/>
                  </a:moveTo>
                  <a:cubicBezTo>
                    <a:pt x="61" y="0"/>
                    <a:pt x="61" y="0"/>
                    <a:pt x="61" y="0"/>
                  </a:cubicBezTo>
                  <a:cubicBezTo>
                    <a:pt x="28" y="0"/>
                    <a:pt x="0" y="28"/>
                    <a:pt x="0" y="63"/>
                  </a:cubicBezTo>
                  <a:cubicBezTo>
                    <a:pt x="0" y="190"/>
                    <a:pt x="0" y="190"/>
                    <a:pt x="0" y="190"/>
                  </a:cubicBezTo>
                  <a:cubicBezTo>
                    <a:pt x="0" y="224"/>
                    <a:pt x="28" y="252"/>
                    <a:pt x="61" y="252"/>
                  </a:cubicBezTo>
                  <a:cubicBezTo>
                    <a:pt x="184" y="252"/>
                    <a:pt x="184" y="252"/>
                    <a:pt x="184" y="252"/>
                  </a:cubicBezTo>
                  <a:cubicBezTo>
                    <a:pt x="217" y="252"/>
                    <a:pt x="245" y="224"/>
                    <a:pt x="245" y="190"/>
                  </a:cubicBezTo>
                  <a:cubicBezTo>
                    <a:pt x="245" y="63"/>
                    <a:pt x="245" y="63"/>
                    <a:pt x="245" y="63"/>
                  </a:cubicBezTo>
                  <a:cubicBezTo>
                    <a:pt x="245" y="28"/>
                    <a:pt x="217" y="0"/>
                    <a:pt x="184" y="0"/>
                  </a:cubicBezTo>
                  <a:close/>
                  <a:moveTo>
                    <a:pt x="132" y="42"/>
                  </a:moveTo>
                  <a:cubicBezTo>
                    <a:pt x="113" y="42"/>
                    <a:pt x="113" y="42"/>
                    <a:pt x="113" y="42"/>
                  </a:cubicBezTo>
                  <a:cubicBezTo>
                    <a:pt x="113" y="22"/>
                    <a:pt x="113" y="22"/>
                    <a:pt x="113" y="22"/>
                  </a:cubicBezTo>
                  <a:cubicBezTo>
                    <a:pt x="132" y="22"/>
                    <a:pt x="132" y="22"/>
                    <a:pt x="132" y="22"/>
                  </a:cubicBezTo>
                  <a:cubicBezTo>
                    <a:pt x="132" y="42"/>
                    <a:pt x="132" y="42"/>
                    <a:pt x="132" y="42"/>
                  </a:cubicBezTo>
                  <a:cubicBezTo>
                    <a:pt x="132" y="42"/>
                    <a:pt x="132" y="42"/>
                    <a:pt x="132"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16" name="Freeform 8"/>
            <p:cNvSpPr>
              <a:spLocks noEditPoints="1"/>
            </p:cNvSpPr>
            <p:nvPr/>
          </p:nvSpPr>
          <p:spPr bwMode="auto">
            <a:xfrm>
              <a:off x="2216" y="952"/>
              <a:ext cx="1335" cy="1351"/>
            </a:xfrm>
            <a:custGeom>
              <a:avLst/>
              <a:gdLst>
                <a:gd name="T0" fmla="*/ 431 w 565"/>
                <a:gd name="T1" fmla="*/ 0 h 572"/>
                <a:gd name="T2" fmla="*/ 134 w 565"/>
                <a:gd name="T3" fmla="*/ 0 h 572"/>
                <a:gd name="T4" fmla="*/ 0 w 565"/>
                <a:gd name="T5" fmla="*/ 135 h 572"/>
                <a:gd name="T6" fmla="*/ 0 w 565"/>
                <a:gd name="T7" fmla="*/ 437 h 572"/>
                <a:gd name="T8" fmla="*/ 134 w 565"/>
                <a:gd name="T9" fmla="*/ 572 h 572"/>
                <a:gd name="T10" fmla="*/ 431 w 565"/>
                <a:gd name="T11" fmla="*/ 572 h 572"/>
                <a:gd name="T12" fmla="*/ 565 w 565"/>
                <a:gd name="T13" fmla="*/ 437 h 572"/>
                <a:gd name="T14" fmla="*/ 565 w 565"/>
                <a:gd name="T15" fmla="*/ 135 h 572"/>
                <a:gd name="T16" fmla="*/ 431 w 565"/>
                <a:gd name="T17" fmla="*/ 0 h 572"/>
                <a:gd name="T18" fmla="*/ 423 w 565"/>
                <a:gd name="T19" fmla="*/ 350 h 572"/>
                <a:gd name="T20" fmla="*/ 345 w 565"/>
                <a:gd name="T21" fmla="*/ 428 h 572"/>
                <a:gd name="T22" fmla="*/ 220 w 565"/>
                <a:gd name="T23" fmla="*/ 428 h 572"/>
                <a:gd name="T24" fmla="*/ 142 w 565"/>
                <a:gd name="T25" fmla="*/ 350 h 572"/>
                <a:gd name="T26" fmla="*/ 142 w 565"/>
                <a:gd name="T27" fmla="*/ 223 h 572"/>
                <a:gd name="T28" fmla="*/ 220 w 565"/>
                <a:gd name="T29" fmla="*/ 144 h 572"/>
                <a:gd name="T30" fmla="*/ 345 w 565"/>
                <a:gd name="T31" fmla="*/ 144 h 572"/>
                <a:gd name="T32" fmla="*/ 423 w 565"/>
                <a:gd name="T33" fmla="*/ 223 h 572"/>
                <a:gd name="T34" fmla="*/ 423 w 565"/>
                <a:gd name="T35" fmla="*/ 350 h 572"/>
                <a:gd name="T36" fmla="*/ 423 w 565"/>
                <a:gd name="T37" fmla="*/ 3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572">
                  <a:moveTo>
                    <a:pt x="431" y="0"/>
                  </a:moveTo>
                  <a:cubicBezTo>
                    <a:pt x="134" y="0"/>
                    <a:pt x="134" y="0"/>
                    <a:pt x="134" y="0"/>
                  </a:cubicBezTo>
                  <a:cubicBezTo>
                    <a:pt x="60" y="0"/>
                    <a:pt x="0" y="61"/>
                    <a:pt x="0" y="135"/>
                  </a:cubicBezTo>
                  <a:cubicBezTo>
                    <a:pt x="0" y="437"/>
                    <a:pt x="0" y="437"/>
                    <a:pt x="0" y="437"/>
                  </a:cubicBezTo>
                  <a:cubicBezTo>
                    <a:pt x="0" y="512"/>
                    <a:pt x="60" y="572"/>
                    <a:pt x="134" y="572"/>
                  </a:cubicBezTo>
                  <a:cubicBezTo>
                    <a:pt x="431" y="572"/>
                    <a:pt x="431" y="572"/>
                    <a:pt x="431" y="572"/>
                  </a:cubicBezTo>
                  <a:cubicBezTo>
                    <a:pt x="505" y="572"/>
                    <a:pt x="565" y="512"/>
                    <a:pt x="565" y="437"/>
                  </a:cubicBezTo>
                  <a:cubicBezTo>
                    <a:pt x="565" y="135"/>
                    <a:pt x="565" y="135"/>
                    <a:pt x="565" y="135"/>
                  </a:cubicBezTo>
                  <a:cubicBezTo>
                    <a:pt x="565" y="61"/>
                    <a:pt x="505" y="0"/>
                    <a:pt x="431" y="0"/>
                  </a:cubicBezTo>
                  <a:close/>
                  <a:moveTo>
                    <a:pt x="423" y="350"/>
                  </a:moveTo>
                  <a:cubicBezTo>
                    <a:pt x="423" y="393"/>
                    <a:pt x="388" y="428"/>
                    <a:pt x="345" y="428"/>
                  </a:cubicBezTo>
                  <a:cubicBezTo>
                    <a:pt x="220" y="428"/>
                    <a:pt x="220" y="428"/>
                    <a:pt x="220" y="428"/>
                  </a:cubicBezTo>
                  <a:cubicBezTo>
                    <a:pt x="177" y="428"/>
                    <a:pt x="142" y="393"/>
                    <a:pt x="142" y="350"/>
                  </a:cubicBezTo>
                  <a:cubicBezTo>
                    <a:pt x="142" y="223"/>
                    <a:pt x="142" y="223"/>
                    <a:pt x="142" y="223"/>
                  </a:cubicBezTo>
                  <a:cubicBezTo>
                    <a:pt x="142" y="179"/>
                    <a:pt x="177" y="144"/>
                    <a:pt x="220" y="144"/>
                  </a:cubicBezTo>
                  <a:cubicBezTo>
                    <a:pt x="345" y="144"/>
                    <a:pt x="345" y="144"/>
                    <a:pt x="345" y="144"/>
                  </a:cubicBezTo>
                  <a:cubicBezTo>
                    <a:pt x="388" y="144"/>
                    <a:pt x="423" y="179"/>
                    <a:pt x="423" y="223"/>
                  </a:cubicBezTo>
                  <a:cubicBezTo>
                    <a:pt x="423" y="350"/>
                    <a:pt x="423" y="350"/>
                    <a:pt x="423" y="350"/>
                  </a:cubicBezTo>
                  <a:cubicBezTo>
                    <a:pt x="423" y="350"/>
                    <a:pt x="423" y="350"/>
                    <a:pt x="423" y="3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grpSp>
      <p:sp>
        <p:nvSpPr>
          <p:cNvPr id="1417" name="Rectangle 113"/>
          <p:cNvSpPr/>
          <p:nvPr/>
        </p:nvSpPr>
        <p:spPr>
          <a:xfrm>
            <a:off x="1648501" y="1058947"/>
            <a:ext cx="1454157" cy="313759"/>
          </a:xfrm>
          <a:prstGeom prst="rect">
            <a:avLst/>
          </a:prstGeom>
        </p:spPr>
        <p:txBody>
          <a:bodyPr wrap="none" lIns="91397" tIns="45698" rIns="91397" bIns="45698">
            <a:spAutoFit/>
          </a:bodyPr>
          <a:lstStyle/>
          <a:p>
            <a:pPr algn="ctr">
              <a:lnSpc>
                <a:spcPct val="80000"/>
              </a:lnSpc>
            </a:pPr>
            <a:r>
              <a:rPr lang="en-US" sz="1799" dirty="0">
                <a:solidFill>
                  <a:schemeClr val="tx2"/>
                </a:solidFill>
              </a:rPr>
              <a:t>PRESENCE</a:t>
            </a:r>
          </a:p>
        </p:txBody>
      </p:sp>
      <p:sp>
        <p:nvSpPr>
          <p:cNvPr id="1418" name="Oval 1417"/>
          <p:cNvSpPr/>
          <p:nvPr/>
        </p:nvSpPr>
        <p:spPr>
          <a:xfrm>
            <a:off x="3587387" y="1554217"/>
            <a:ext cx="1213076" cy="1213392"/>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grpSp>
        <p:nvGrpSpPr>
          <p:cNvPr id="1419" name="Group 12"/>
          <p:cNvGrpSpPr>
            <a:grpSpLocks noChangeAspect="1"/>
          </p:cNvGrpSpPr>
          <p:nvPr/>
        </p:nvGrpSpPr>
        <p:grpSpPr bwMode="auto">
          <a:xfrm>
            <a:off x="3765358" y="1737497"/>
            <a:ext cx="857136" cy="855495"/>
            <a:chOff x="1500" y="244"/>
            <a:chExt cx="2760" cy="2754"/>
          </a:xfrm>
        </p:grpSpPr>
        <p:sp>
          <p:nvSpPr>
            <p:cNvPr id="1420" name="Freeform 13"/>
            <p:cNvSpPr>
              <a:spLocks noEditPoints="1"/>
            </p:cNvSpPr>
            <p:nvPr/>
          </p:nvSpPr>
          <p:spPr bwMode="auto">
            <a:xfrm>
              <a:off x="1500" y="244"/>
              <a:ext cx="2760" cy="2754"/>
            </a:xfrm>
            <a:custGeom>
              <a:avLst/>
              <a:gdLst>
                <a:gd name="T0" fmla="*/ 512 w 1168"/>
                <a:gd name="T1" fmla="*/ 1166 h 1166"/>
                <a:gd name="T2" fmla="*/ 448 w 1168"/>
                <a:gd name="T3" fmla="*/ 1134 h 1166"/>
                <a:gd name="T4" fmla="*/ 516 w 1168"/>
                <a:gd name="T5" fmla="*/ 1126 h 1166"/>
                <a:gd name="T6" fmla="*/ 514 w 1168"/>
                <a:gd name="T7" fmla="*/ 1166 h 1166"/>
                <a:gd name="T8" fmla="*/ 683 w 1168"/>
                <a:gd name="T9" fmla="*/ 1141 h 1166"/>
                <a:gd name="T10" fmla="*/ 742 w 1168"/>
                <a:gd name="T11" fmla="*/ 1106 h 1166"/>
                <a:gd name="T12" fmla="*/ 754 w 1168"/>
                <a:gd name="T13" fmla="*/ 1144 h 1166"/>
                <a:gd name="T14" fmla="*/ 702 w 1168"/>
                <a:gd name="T15" fmla="*/ 1157 h 1166"/>
                <a:gd name="T16" fmla="*/ 282 w 1168"/>
                <a:gd name="T17" fmla="*/ 1086 h 1166"/>
                <a:gd name="T18" fmla="*/ 236 w 1168"/>
                <a:gd name="T19" fmla="*/ 1032 h 1166"/>
                <a:gd name="T20" fmla="*/ 302 w 1168"/>
                <a:gd name="T21" fmla="*/ 1052 h 1166"/>
                <a:gd name="T22" fmla="*/ 292 w 1168"/>
                <a:gd name="T23" fmla="*/ 1089 h 1166"/>
                <a:gd name="T24" fmla="*/ 900 w 1168"/>
                <a:gd name="T25" fmla="*/ 1053 h 1166"/>
                <a:gd name="T26" fmla="*/ 940 w 1168"/>
                <a:gd name="T27" fmla="*/ 996 h 1166"/>
                <a:gd name="T28" fmla="*/ 966 w 1168"/>
                <a:gd name="T29" fmla="*/ 1026 h 1166"/>
                <a:gd name="T30" fmla="*/ 916 w 1168"/>
                <a:gd name="T31" fmla="*/ 1061 h 1166"/>
                <a:gd name="T32" fmla="*/ 104 w 1168"/>
                <a:gd name="T33" fmla="*/ 921 h 1166"/>
                <a:gd name="T34" fmla="*/ 85 w 1168"/>
                <a:gd name="T35" fmla="*/ 852 h 1166"/>
                <a:gd name="T36" fmla="*/ 136 w 1168"/>
                <a:gd name="T37" fmla="*/ 898 h 1166"/>
                <a:gd name="T38" fmla="*/ 120 w 1168"/>
                <a:gd name="T39" fmla="*/ 929 h 1166"/>
                <a:gd name="T40" fmla="*/ 1063 w 1168"/>
                <a:gd name="T41" fmla="*/ 883 h 1166"/>
                <a:gd name="T42" fmla="*/ 1076 w 1168"/>
                <a:gd name="T43" fmla="*/ 815 h 1166"/>
                <a:gd name="T44" fmla="*/ 1103 w 1168"/>
                <a:gd name="T45" fmla="*/ 805 h 1166"/>
                <a:gd name="T46" fmla="*/ 1113 w 1168"/>
                <a:gd name="T47" fmla="*/ 832 h 1166"/>
                <a:gd name="T48" fmla="*/ 1073 w 1168"/>
                <a:gd name="T49" fmla="*/ 886 h 1166"/>
                <a:gd name="T50" fmla="*/ 9 w 1168"/>
                <a:gd name="T51" fmla="*/ 697 h 1166"/>
                <a:gd name="T52" fmla="*/ 19 w 1168"/>
                <a:gd name="T53" fmla="*/ 626 h 1166"/>
                <a:gd name="T54" fmla="*/ 48 w 1168"/>
                <a:gd name="T55" fmla="*/ 689 h 1166"/>
                <a:gd name="T56" fmla="*/ 28 w 1168"/>
                <a:gd name="T57" fmla="*/ 713 h 1166"/>
                <a:gd name="T58" fmla="*/ 1143 w 1168"/>
                <a:gd name="T59" fmla="*/ 661 h 1166"/>
                <a:gd name="T60" fmla="*/ 1127 w 1168"/>
                <a:gd name="T61" fmla="*/ 594 h 1166"/>
                <a:gd name="T62" fmla="*/ 1148 w 1168"/>
                <a:gd name="T63" fmla="*/ 574 h 1166"/>
                <a:gd name="T64" fmla="*/ 1165 w 1168"/>
                <a:gd name="T65" fmla="*/ 644 h 1166"/>
                <a:gd name="T66" fmla="*/ 32 w 1168"/>
                <a:gd name="T67" fmla="*/ 478 h 1166"/>
                <a:gd name="T68" fmla="*/ 13 w 1168"/>
                <a:gd name="T69" fmla="*/ 454 h 1166"/>
                <a:gd name="T70" fmla="*/ 51 w 1168"/>
                <a:gd name="T71" fmla="*/ 394 h 1166"/>
                <a:gd name="T72" fmla="*/ 52 w 1168"/>
                <a:gd name="T73" fmla="*/ 463 h 1166"/>
                <a:gd name="T74" fmla="*/ 1119 w 1168"/>
                <a:gd name="T75" fmla="*/ 428 h 1166"/>
                <a:gd name="T76" fmla="*/ 1084 w 1168"/>
                <a:gd name="T77" fmla="*/ 372 h 1166"/>
                <a:gd name="T78" fmla="*/ 1121 w 1168"/>
                <a:gd name="T79" fmla="*/ 356 h 1166"/>
                <a:gd name="T80" fmla="*/ 1125 w 1168"/>
                <a:gd name="T81" fmla="*/ 427 h 1166"/>
                <a:gd name="T82" fmla="*/ 131 w 1168"/>
                <a:gd name="T83" fmla="*/ 265 h 1166"/>
                <a:gd name="T84" fmla="*/ 115 w 1168"/>
                <a:gd name="T85" fmla="*/ 233 h 1166"/>
                <a:gd name="T86" fmla="*/ 175 w 1168"/>
                <a:gd name="T87" fmla="*/ 194 h 1166"/>
                <a:gd name="T88" fmla="*/ 147 w 1168"/>
                <a:gd name="T89" fmla="*/ 257 h 1166"/>
                <a:gd name="T90" fmla="*/ 1001 w 1168"/>
                <a:gd name="T91" fmla="*/ 225 h 1166"/>
                <a:gd name="T92" fmla="*/ 954 w 1168"/>
                <a:gd name="T93" fmla="*/ 186 h 1166"/>
                <a:gd name="T94" fmla="*/ 981 w 1168"/>
                <a:gd name="T95" fmla="*/ 157 h 1166"/>
                <a:gd name="T96" fmla="*/ 1014 w 1168"/>
                <a:gd name="T97" fmla="*/ 220 h 1166"/>
                <a:gd name="T98" fmla="*/ 309 w 1168"/>
                <a:gd name="T99" fmla="*/ 111 h 1166"/>
                <a:gd name="T100" fmla="*/ 299 w 1168"/>
                <a:gd name="T101" fmla="*/ 74 h 1166"/>
                <a:gd name="T102" fmla="*/ 369 w 1168"/>
                <a:gd name="T103" fmla="*/ 62 h 1166"/>
                <a:gd name="T104" fmla="*/ 318 w 1168"/>
                <a:gd name="T105" fmla="*/ 109 h 1166"/>
                <a:gd name="T106" fmla="*/ 810 w 1168"/>
                <a:gd name="T107" fmla="*/ 88 h 1166"/>
                <a:gd name="T108" fmla="*/ 760 w 1168"/>
                <a:gd name="T109" fmla="*/ 70 h 1166"/>
                <a:gd name="T110" fmla="*/ 773 w 1168"/>
                <a:gd name="T111" fmla="*/ 32 h 1166"/>
                <a:gd name="T112" fmla="*/ 828 w 1168"/>
                <a:gd name="T113" fmla="*/ 76 h 1166"/>
                <a:gd name="T114" fmla="*/ 533 w 1168"/>
                <a:gd name="T115" fmla="*/ 42 h 1166"/>
                <a:gd name="T116" fmla="*/ 531 w 1168"/>
                <a:gd name="T117" fmla="*/ 2 h 1166"/>
                <a:gd name="T118" fmla="*/ 580 w 1168"/>
                <a:gd name="T119" fmla="*/ 0 h 1166"/>
                <a:gd name="T120" fmla="*/ 580 w 1168"/>
                <a:gd name="T121" fmla="*/ 40 h 1166"/>
                <a:gd name="T122" fmla="*/ 533 w 1168"/>
                <a:gd name="T123" fmla="*/ 42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8" h="1166">
                  <a:moveTo>
                    <a:pt x="514" y="1166"/>
                  </a:moveTo>
                  <a:cubicBezTo>
                    <a:pt x="513" y="1166"/>
                    <a:pt x="512" y="1166"/>
                    <a:pt x="512" y="1166"/>
                  </a:cubicBezTo>
                  <a:cubicBezTo>
                    <a:pt x="495" y="1164"/>
                    <a:pt x="479" y="1161"/>
                    <a:pt x="463" y="1158"/>
                  </a:cubicBezTo>
                  <a:cubicBezTo>
                    <a:pt x="452" y="1155"/>
                    <a:pt x="445" y="1145"/>
                    <a:pt x="448" y="1134"/>
                  </a:cubicBezTo>
                  <a:cubicBezTo>
                    <a:pt x="450" y="1123"/>
                    <a:pt x="461" y="1116"/>
                    <a:pt x="471" y="1118"/>
                  </a:cubicBezTo>
                  <a:cubicBezTo>
                    <a:pt x="486" y="1122"/>
                    <a:pt x="501" y="1124"/>
                    <a:pt x="516" y="1126"/>
                  </a:cubicBezTo>
                  <a:cubicBezTo>
                    <a:pt x="527" y="1127"/>
                    <a:pt x="535" y="1137"/>
                    <a:pt x="534" y="1148"/>
                  </a:cubicBezTo>
                  <a:cubicBezTo>
                    <a:pt x="533" y="1158"/>
                    <a:pt x="524" y="1166"/>
                    <a:pt x="514" y="1166"/>
                  </a:cubicBezTo>
                  <a:close/>
                  <a:moveTo>
                    <a:pt x="702" y="1157"/>
                  </a:moveTo>
                  <a:cubicBezTo>
                    <a:pt x="693" y="1157"/>
                    <a:pt x="685" y="1151"/>
                    <a:pt x="683" y="1141"/>
                  </a:cubicBezTo>
                  <a:cubicBezTo>
                    <a:pt x="680" y="1130"/>
                    <a:pt x="687" y="1120"/>
                    <a:pt x="698" y="1117"/>
                  </a:cubicBezTo>
                  <a:cubicBezTo>
                    <a:pt x="713" y="1114"/>
                    <a:pt x="727" y="1110"/>
                    <a:pt x="742" y="1106"/>
                  </a:cubicBezTo>
                  <a:cubicBezTo>
                    <a:pt x="753" y="1103"/>
                    <a:pt x="764" y="1109"/>
                    <a:pt x="767" y="1119"/>
                  </a:cubicBezTo>
                  <a:cubicBezTo>
                    <a:pt x="770" y="1130"/>
                    <a:pt x="764" y="1141"/>
                    <a:pt x="754" y="1144"/>
                  </a:cubicBezTo>
                  <a:cubicBezTo>
                    <a:pt x="738" y="1149"/>
                    <a:pt x="722" y="1153"/>
                    <a:pt x="706" y="1157"/>
                  </a:cubicBezTo>
                  <a:cubicBezTo>
                    <a:pt x="705" y="1157"/>
                    <a:pt x="703" y="1157"/>
                    <a:pt x="702" y="1157"/>
                  </a:cubicBezTo>
                  <a:close/>
                  <a:moveTo>
                    <a:pt x="292" y="1089"/>
                  </a:moveTo>
                  <a:cubicBezTo>
                    <a:pt x="288" y="1089"/>
                    <a:pt x="285" y="1088"/>
                    <a:pt x="282" y="1086"/>
                  </a:cubicBezTo>
                  <a:cubicBezTo>
                    <a:pt x="268" y="1078"/>
                    <a:pt x="254" y="1069"/>
                    <a:pt x="241" y="1059"/>
                  </a:cubicBezTo>
                  <a:cubicBezTo>
                    <a:pt x="232" y="1053"/>
                    <a:pt x="230" y="1041"/>
                    <a:pt x="236" y="1032"/>
                  </a:cubicBezTo>
                  <a:cubicBezTo>
                    <a:pt x="243" y="1023"/>
                    <a:pt x="255" y="1021"/>
                    <a:pt x="264" y="1027"/>
                  </a:cubicBezTo>
                  <a:cubicBezTo>
                    <a:pt x="276" y="1036"/>
                    <a:pt x="289" y="1044"/>
                    <a:pt x="302" y="1052"/>
                  </a:cubicBezTo>
                  <a:cubicBezTo>
                    <a:pt x="312" y="1058"/>
                    <a:pt x="315" y="1070"/>
                    <a:pt x="309" y="1080"/>
                  </a:cubicBezTo>
                  <a:cubicBezTo>
                    <a:pt x="305" y="1086"/>
                    <a:pt x="299" y="1089"/>
                    <a:pt x="292" y="1089"/>
                  </a:cubicBezTo>
                  <a:close/>
                  <a:moveTo>
                    <a:pt x="916" y="1061"/>
                  </a:moveTo>
                  <a:cubicBezTo>
                    <a:pt x="910" y="1061"/>
                    <a:pt x="904" y="1058"/>
                    <a:pt x="900" y="1053"/>
                  </a:cubicBezTo>
                  <a:cubicBezTo>
                    <a:pt x="894" y="1044"/>
                    <a:pt x="896" y="1031"/>
                    <a:pt x="904" y="1025"/>
                  </a:cubicBezTo>
                  <a:cubicBezTo>
                    <a:pt x="917" y="1016"/>
                    <a:pt x="929" y="1006"/>
                    <a:pt x="940" y="996"/>
                  </a:cubicBezTo>
                  <a:cubicBezTo>
                    <a:pt x="949" y="989"/>
                    <a:pt x="961" y="990"/>
                    <a:pt x="968" y="998"/>
                  </a:cubicBezTo>
                  <a:cubicBezTo>
                    <a:pt x="976" y="1007"/>
                    <a:pt x="975" y="1019"/>
                    <a:pt x="966" y="1026"/>
                  </a:cubicBezTo>
                  <a:cubicBezTo>
                    <a:pt x="954" y="1037"/>
                    <a:pt x="941" y="1047"/>
                    <a:pt x="928" y="1057"/>
                  </a:cubicBezTo>
                  <a:cubicBezTo>
                    <a:pt x="925" y="1060"/>
                    <a:pt x="920" y="1061"/>
                    <a:pt x="916" y="1061"/>
                  </a:cubicBezTo>
                  <a:close/>
                  <a:moveTo>
                    <a:pt x="120" y="929"/>
                  </a:moveTo>
                  <a:cubicBezTo>
                    <a:pt x="114" y="929"/>
                    <a:pt x="108" y="926"/>
                    <a:pt x="104" y="921"/>
                  </a:cubicBezTo>
                  <a:cubicBezTo>
                    <a:pt x="94" y="907"/>
                    <a:pt x="86" y="893"/>
                    <a:pt x="77" y="879"/>
                  </a:cubicBezTo>
                  <a:cubicBezTo>
                    <a:pt x="72" y="870"/>
                    <a:pt x="75" y="858"/>
                    <a:pt x="85" y="852"/>
                  </a:cubicBezTo>
                  <a:cubicBezTo>
                    <a:pt x="94" y="846"/>
                    <a:pt x="106" y="850"/>
                    <a:pt x="112" y="859"/>
                  </a:cubicBezTo>
                  <a:cubicBezTo>
                    <a:pt x="120" y="872"/>
                    <a:pt x="128" y="885"/>
                    <a:pt x="136" y="898"/>
                  </a:cubicBezTo>
                  <a:cubicBezTo>
                    <a:pt x="143" y="907"/>
                    <a:pt x="141" y="919"/>
                    <a:pt x="132" y="926"/>
                  </a:cubicBezTo>
                  <a:cubicBezTo>
                    <a:pt x="128" y="928"/>
                    <a:pt x="124" y="929"/>
                    <a:pt x="120" y="929"/>
                  </a:cubicBezTo>
                  <a:close/>
                  <a:moveTo>
                    <a:pt x="1073" y="886"/>
                  </a:moveTo>
                  <a:cubicBezTo>
                    <a:pt x="1069" y="886"/>
                    <a:pt x="1066" y="885"/>
                    <a:pt x="1063" y="883"/>
                  </a:cubicBezTo>
                  <a:cubicBezTo>
                    <a:pt x="1053" y="878"/>
                    <a:pt x="1050" y="865"/>
                    <a:pt x="1055" y="856"/>
                  </a:cubicBezTo>
                  <a:cubicBezTo>
                    <a:pt x="1063" y="843"/>
                    <a:pt x="1070" y="829"/>
                    <a:pt x="1076" y="815"/>
                  </a:cubicBezTo>
                  <a:cubicBezTo>
                    <a:pt x="1077" y="815"/>
                    <a:pt x="1077" y="815"/>
                    <a:pt x="1077" y="815"/>
                  </a:cubicBezTo>
                  <a:cubicBezTo>
                    <a:pt x="1081" y="805"/>
                    <a:pt x="1093" y="800"/>
                    <a:pt x="1103" y="805"/>
                  </a:cubicBezTo>
                  <a:cubicBezTo>
                    <a:pt x="1113" y="810"/>
                    <a:pt x="1118" y="822"/>
                    <a:pt x="1113" y="832"/>
                  </a:cubicBezTo>
                  <a:cubicBezTo>
                    <a:pt x="1113" y="832"/>
                    <a:pt x="1113" y="832"/>
                    <a:pt x="1113" y="832"/>
                  </a:cubicBezTo>
                  <a:cubicBezTo>
                    <a:pt x="1106" y="847"/>
                    <a:pt x="1098" y="862"/>
                    <a:pt x="1090" y="876"/>
                  </a:cubicBezTo>
                  <a:cubicBezTo>
                    <a:pt x="1086" y="882"/>
                    <a:pt x="1080" y="886"/>
                    <a:pt x="1073" y="886"/>
                  </a:cubicBezTo>
                  <a:close/>
                  <a:moveTo>
                    <a:pt x="28" y="713"/>
                  </a:moveTo>
                  <a:cubicBezTo>
                    <a:pt x="19" y="713"/>
                    <a:pt x="11" y="706"/>
                    <a:pt x="9" y="697"/>
                  </a:cubicBezTo>
                  <a:cubicBezTo>
                    <a:pt x="6" y="681"/>
                    <a:pt x="3" y="665"/>
                    <a:pt x="1" y="648"/>
                  </a:cubicBezTo>
                  <a:cubicBezTo>
                    <a:pt x="0" y="638"/>
                    <a:pt x="8" y="628"/>
                    <a:pt x="19" y="626"/>
                  </a:cubicBezTo>
                  <a:cubicBezTo>
                    <a:pt x="30" y="625"/>
                    <a:pt x="40" y="633"/>
                    <a:pt x="41" y="644"/>
                  </a:cubicBezTo>
                  <a:cubicBezTo>
                    <a:pt x="43" y="659"/>
                    <a:pt x="45" y="674"/>
                    <a:pt x="48" y="689"/>
                  </a:cubicBezTo>
                  <a:cubicBezTo>
                    <a:pt x="50" y="700"/>
                    <a:pt x="43" y="711"/>
                    <a:pt x="32" y="713"/>
                  </a:cubicBezTo>
                  <a:cubicBezTo>
                    <a:pt x="31" y="713"/>
                    <a:pt x="30" y="713"/>
                    <a:pt x="28" y="713"/>
                  </a:cubicBezTo>
                  <a:close/>
                  <a:moveTo>
                    <a:pt x="1145" y="662"/>
                  </a:moveTo>
                  <a:cubicBezTo>
                    <a:pt x="1144" y="662"/>
                    <a:pt x="1143" y="662"/>
                    <a:pt x="1143" y="661"/>
                  </a:cubicBezTo>
                  <a:cubicBezTo>
                    <a:pt x="1132" y="660"/>
                    <a:pt x="1124" y="651"/>
                    <a:pt x="1125" y="640"/>
                  </a:cubicBezTo>
                  <a:cubicBezTo>
                    <a:pt x="1126" y="624"/>
                    <a:pt x="1127" y="609"/>
                    <a:pt x="1127" y="594"/>
                  </a:cubicBezTo>
                  <a:cubicBezTo>
                    <a:pt x="1128" y="583"/>
                    <a:pt x="1137" y="574"/>
                    <a:pt x="1147" y="574"/>
                  </a:cubicBezTo>
                  <a:cubicBezTo>
                    <a:pt x="1148" y="574"/>
                    <a:pt x="1148" y="574"/>
                    <a:pt x="1148" y="574"/>
                  </a:cubicBezTo>
                  <a:cubicBezTo>
                    <a:pt x="1159" y="575"/>
                    <a:pt x="1168" y="584"/>
                    <a:pt x="1167" y="595"/>
                  </a:cubicBezTo>
                  <a:cubicBezTo>
                    <a:pt x="1167" y="611"/>
                    <a:pt x="1166" y="627"/>
                    <a:pt x="1165" y="644"/>
                  </a:cubicBezTo>
                  <a:cubicBezTo>
                    <a:pt x="1164" y="654"/>
                    <a:pt x="1155" y="662"/>
                    <a:pt x="1145" y="662"/>
                  </a:cubicBezTo>
                  <a:close/>
                  <a:moveTo>
                    <a:pt x="32" y="478"/>
                  </a:moveTo>
                  <a:cubicBezTo>
                    <a:pt x="31" y="478"/>
                    <a:pt x="29" y="478"/>
                    <a:pt x="28" y="478"/>
                  </a:cubicBezTo>
                  <a:cubicBezTo>
                    <a:pt x="17" y="475"/>
                    <a:pt x="10" y="465"/>
                    <a:pt x="13" y="454"/>
                  </a:cubicBezTo>
                  <a:cubicBezTo>
                    <a:pt x="16" y="438"/>
                    <a:pt x="21" y="422"/>
                    <a:pt x="26" y="407"/>
                  </a:cubicBezTo>
                  <a:cubicBezTo>
                    <a:pt x="29" y="396"/>
                    <a:pt x="40" y="390"/>
                    <a:pt x="51" y="394"/>
                  </a:cubicBezTo>
                  <a:cubicBezTo>
                    <a:pt x="61" y="397"/>
                    <a:pt x="67" y="408"/>
                    <a:pt x="64" y="419"/>
                  </a:cubicBezTo>
                  <a:cubicBezTo>
                    <a:pt x="59" y="433"/>
                    <a:pt x="55" y="448"/>
                    <a:pt x="52" y="463"/>
                  </a:cubicBezTo>
                  <a:cubicBezTo>
                    <a:pt x="50" y="472"/>
                    <a:pt x="41" y="478"/>
                    <a:pt x="32" y="478"/>
                  </a:cubicBezTo>
                  <a:close/>
                  <a:moveTo>
                    <a:pt x="1119" y="428"/>
                  </a:moveTo>
                  <a:cubicBezTo>
                    <a:pt x="1111" y="428"/>
                    <a:pt x="1103" y="423"/>
                    <a:pt x="1100" y="414"/>
                  </a:cubicBezTo>
                  <a:cubicBezTo>
                    <a:pt x="1095" y="400"/>
                    <a:pt x="1090" y="386"/>
                    <a:pt x="1084" y="372"/>
                  </a:cubicBezTo>
                  <a:cubicBezTo>
                    <a:pt x="1080" y="362"/>
                    <a:pt x="1084" y="350"/>
                    <a:pt x="1094" y="345"/>
                  </a:cubicBezTo>
                  <a:cubicBezTo>
                    <a:pt x="1105" y="341"/>
                    <a:pt x="1116" y="346"/>
                    <a:pt x="1121" y="356"/>
                  </a:cubicBezTo>
                  <a:cubicBezTo>
                    <a:pt x="1127" y="371"/>
                    <a:pt x="1133" y="386"/>
                    <a:pt x="1138" y="402"/>
                  </a:cubicBezTo>
                  <a:cubicBezTo>
                    <a:pt x="1141" y="412"/>
                    <a:pt x="1136" y="424"/>
                    <a:pt x="1125" y="427"/>
                  </a:cubicBezTo>
                  <a:cubicBezTo>
                    <a:pt x="1123" y="428"/>
                    <a:pt x="1121" y="428"/>
                    <a:pt x="1119" y="428"/>
                  </a:cubicBezTo>
                  <a:close/>
                  <a:moveTo>
                    <a:pt x="131" y="265"/>
                  </a:moveTo>
                  <a:cubicBezTo>
                    <a:pt x="127" y="265"/>
                    <a:pt x="123" y="264"/>
                    <a:pt x="119" y="261"/>
                  </a:cubicBezTo>
                  <a:cubicBezTo>
                    <a:pt x="110" y="255"/>
                    <a:pt x="109" y="242"/>
                    <a:pt x="115" y="233"/>
                  </a:cubicBezTo>
                  <a:cubicBezTo>
                    <a:pt x="125" y="220"/>
                    <a:pt x="136" y="208"/>
                    <a:pt x="146" y="195"/>
                  </a:cubicBezTo>
                  <a:cubicBezTo>
                    <a:pt x="154" y="187"/>
                    <a:pt x="166" y="187"/>
                    <a:pt x="175" y="194"/>
                  </a:cubicBezTo>
                  <a:cubicBezTo>
                    <a:pt x="183" y="201"/>
                    <a:pt x="184" y="214"/>
                    <a:pt x="176" y="222"/>
                  </a:cubicBezTo>
                  <a:cubicBezTo>
                    <a:pt x="166" y="233"/>
                    <a:pt x="156" y="245"/>
                    <a:pt x="147" y="257"/>
                  </a:cubicBezTo>
                  <a:cubicBezTo>
                    <a:pt x="143" y="263"/>
                    <a:pt x="137" y="265"/>
                    <a:pt x="131" y="265"/>
                  </a:cubicBezTo>
                  <a:close/>
                  <a:moveTo>
                    <a:pt x="1001" y="225"/>
                  </a:moveTo>
                  <a:cubicBezTo>
                    <a:pt x="995" y="225"/>
                    <a:pt x="990" y="223"/>
                    <a:pt x="986" y="219"/>
                  </a:cubicBezTo>
                  <a:cubicBezTo>
                    <a:pt x="976" y="207"/>
                    <a:pt x="965" y="197"/>
                    <a:pt x="954" y="186"/>
                  </a:cubicBezTo>
                  <a:cubicBezTo>
                    <a:pt x="946" y="179"/>
                    <a:pt x="945" y="166"/>
                    <a:pt x="953" y="158"/>
                  </a:cubicBezTo>
                  <a:cubicBezTo>
                    <a:pt x="960" y="150"/>
                    <a:pt x="973" y="149"/>
                    <a:pt x="981" y="157"/>
                  </a:cubicBezTo>
                  <a:cubicBezTo>
                    <a:pt x="993" y="168"/>
                    <a:pt x="1005" y="180"/>
                    <a:pt x="1016" y="192"/>
                  </a:cubicBezTo>
                  <a:cubicBezTo>
                    <a:pt x="1023" y="200"/>
                    <a:pt x="1022" y="213"/>
                    <a:pt x="1014" y="220"/>
                  </a:cubicBezTo>
                  <a:cubicBezTo>
                    <a:pt x="1010" y="224"/>
                    <a:pt x="1006" y="225"/>
                    <a:pt x="1001" y="225"/>
                  </a:cubicBezTo>
                  <a:close/>
                  <a:moveTo>
                    <a:pt x="309" y="111"/>
                  </a:moveTo>
                  <a:cubicBezTo>
                    <a:pt x="301" y="111"/>
                    <a:pt x="295" y="108"/>
                    <a:pt x="291" y="101"/>
                  </a:cubicBezTo>
                  <a:cubicBezTo>
                    <a:pt x="286" y="91"/>
                    <a:pt x="289" y="79"/>
                    <a:pt x="299" y="74"/>
                  </a:cubicBezTo>
                  <a:cubicBezTo>
                    <a:pt x="313" y="66"/>
                    <a:pt x="328" y="59"/>
                    <a:pt x="343" y="52"/>
                  </a:cubicBezTo>
                  <a:cubicBezTo>
                    <a:pt x="353" y="47"/>
                    <a:pt x="365" y="52"/>
                    <a:pt x="369" y="62"/>
                  </a:cubicBezTo>
                  <a:cubicBezTo>
                    <a:pt x="374" y="72"/>
                    <a:pt x="369" y="84"/>
                    <a:pt x="359" y="88"/>
                  </a:cubicBezTo>
                  <a:cubicBezTo>
                    <a:pt x="345" y="95"/>
                    <a:pt x="331" y="101"/>
                    <a:pt x="318" y="109"/>
                  </a:cubicBezTo>
                  <a:cubicBezTo>
                    <a:pt x="315" y="110"/>
                    <a:pt x="312" y="111"/>
                    <a:pt x="309" y="111"/>
                  </a:cubicBezTo>
                  <a:close/>
                  <a:moveTo>
                    <a:pt x="810" y="88"/>
                  </a:moveTo>
                  <a:cubicBezTo>
                    <a:pt x="807" y="88"/>
                    <a:pt x="805" y="88"/>
                    <a:pt x="802" y="86"/>
                  </a:cubicBezTo>
                  <a:cubicBezTo>
                    <a:pt x="788" y="80"/>
                    <a:pt x="774" y="75"/>
                    <a:pt x="760" y="70"/>
                  </a:cubicBezTo>
                  <a:cubicBezTo>
                    <a:pt x="749" y="66"/>
                    <a:pt x="744" y="55"/>
                    <a:pt x="747" y="44"/>
                  </a:cubicBezTo>
                  <a:cubicBezTo>
                    <a:pt x="751" y="34"/>
                    <a:pt x="762" y="28"/>
                    <a:pt x="773" y="32"/>
                  </a:cubicBezTo>
                  <a:cubicBezTo>
                    <a:pt x="788" y="37"/>
                    <a:pt x="803" y="43"/>
                    <a:pt x="818" y="50"/>
                  </a:cubicBezTo>
                  <a:cubicBezTo>
                    <a:pt x="828" y="54"/>
                    <a:pt x="833" y="66"/>
                    <a:pt x="828" y="76"/>
                  </a:cubicBezTo>
                  <a:cubicBezTo>
                    <a:pt x="825" y="84"/>
                    <a:pt x="818" y="88"/>
                    <a:pt x="810" y="88"/>
                  </a:cubicBezTo>
                  <a:close/>
                  <a:moveTo>
                    <a:pt x="533" y="42"/>
                  </a:moveTo>
                  <a:cubicBezTo>
                    <a:pt x="523" y="42"/>
                    <a:pt x="514" y="35"/>
                    <a:pt x="513" y="24"/>
                  </a:cubicBezTo>
                  <a:cubicBezTo>
                    <a:pt x="512" y="13"/>
                    <a:pt x="520" y="3"/>
                    <a:pt x="531" y="2"/>
                  </a:cubicBezTo>
                  <a:cubicBezTo>
                    <a:pt x="547" y="1"/>
                    <a:pt x="564" y="0"/>
                    <a:pt x="580" y="0"/>
                  </a:cubicBezTo>
                  <a:cubicBezTo>
                    <a:pt x="580" y="0"/>
                    <a:pt x="580" y="0"/>
                    <a:pt x="580" y="0"/>
                  </a:cubicBezTo>
                  <a:cubicBezTo>
                    <a:pt x="591" y="0"/>
                    <a:pt x="600" y="9"/>
                    <a:pt x="600" y="20"/>
                  </a:cubicBezTo>
                  <a:cubicBezTo>
                    <a:pt x="600" y="31"/>
                    <a:pt x="591" y="40"/>
                    <a:pt x="580" y="40"/>
                  </a:cubicBezTo>
                  <a:cubicBezTo>
                    <a:pt x="565" y="40"/>
                    <a:pt x="550" y="41"/>
                    <a:pt x="535" y="42"/>
                  </a:cubicBezTo>
                  <a:cubicBezTo>
                    <a:pt x="534" y="42"/>
                    <a:pt x="534" y="42"/>
                    <a:pt x="533"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21" name="Freeform 14"/>
            <p:cNvSpPr>
              <a:spLocks noEditPoints="1"/>
            </p:cNvSpPr>
            <p:nvPr/>
          </p:nvSpPr>
          <p:spPr bwMode="auto">
            <a:xfrm>
              <a:off x="1661" y="402"/>
              <a:ext cx="2431" cy="2429"/>
            </a:xfrm>
            <a:custGeom>
              <a:avLst/>
              <a:gdLst>
                <a:gd name="T0" fmla="*/ 538 w 1029"/>
                <a:gd name="T1" fmla="*/ 988 h 1028"/>
                <a:gd name="T2" fmla="*/ 588 w 1029"/>
                <a:gd name="T3" fmla="*/ 1023 h 1028"/>
                <a:gd name="T4" fmla="*/ 445 w 1029"/>
                <a:gd name="T5" fmla="*/ 1024 h 1028"/>
                <a:gd name="T6" fmla="*/ 379 w 1029"/>
                <a:gd name="T7" fmla="*/ 990 h 1028"/>
                <a:gd name="T8" fmla="*/ 464 w 1029"/>
                <a:gd name="T9" fmla="*/ 1006 h 1028"/>
                <a:gd name="T10" fmla="*/ 658 w 1029"/>
                <a:gd name="T11" fmla="*/ 988 h 1028"/>
                <a:gd name="T12" fmla="*/ 738 w 1029"/>
                <a:gd name="T13" fmla="*/ 956 h 1028"/>
                <a:gd name="T14" fmla="*/ 677 w 1029"/>
                <a:gd name="T15" fmla="*/ 1001 h 1028"/>
                <a:gd name="T16" fmla="*/ 258 w 1029"/>
                <a:gd name="T17" fmla="*/ 960 h 1028"/>
                <a:gd name="T18" fmla="*/ 318 w 1029"/>
                <a:gd name="T19" fmla="*/ 946 h 1028"/>
                <a:gd name="T20" fmla="*/ 802 w 1029"/>
                <a:gd name="T21" fmla="*/ 937 h 1028"/>
                <a:gd name="T22" fmla="*/ 826 w 1029"/>
                <a:gd name="T23" fmla="*/ 873 h 1028"/>
                <a:gd name="T24" fmla="*/ 813 w 1029"/>
                <a:gd name="T25" fmla="*/ 933 h 1028"/>
                <a:gd name="T26" fmla="*/ 178 w 1029"/>
                <a:gd name="T27" fmla="*/ 903 h 1028"/>
                <a:gd name="T28" fmla="*/ 172 w 1029"/>
                <a:gd name="T29" fmla="*/ 842 h 1028"/>
                <a:gd name="T30" fmla="*/ 191 w 1029"/>
                <a:gd name="T31" fmla="*/ 908 h 1028"/>
                <a:gd name="T32" fmla="*/ 888 w 1029"/>
                <a:gd name="T33" fmla="*/ 807 h 1028"/>
                <a:gd name="T34" fmla="*/ 948 w 1029"/>
                <a:gd name="T35" fmla="*/ 792 h 1028"/>
                <a:gd name="T36" fmla="*/ 99 w 1029"/>
                <a:gd name="T37" fmla="*/ 802 h 1028"/>
                <a:gd name="T38" fmla="*/ 66 w 1029"/>
                <a:gd name="T39" fmla="*/ 723 h 1028"/>
                <a:gd name="T40" fmla="*/ 110 w 1029"/>
                <a:gd name="T41" fmla="*/ 799 h 1028"/>
                <a:gd name="T42" fmla="*/ 966 w 1029"/>
                <a:gd name="T43" fmla="*/ 716 h 1028"/>
                <a:gd name="T44" fmla="*/ 995 w 1029"/>
                <a:gd name="T45" fmla="*/ 634 h 1028"/>
                <a:gd name="T46" fmla="*/ 974 w 1029"/>
                <a:gd name="T47" fmla="*/ 718 h 1028"/>
                <a:gd name="T48" fmla="*/ 9 w 1029"/>
                <a:gd name="T49" fmla="*/ 612 h 1028"/>
                <a:gd name="T50" fmla="*/ 59 w 1029"/>
                <a:gd name="T51" fmla="*/ 648 h 1028"/>
                <a:gd name="T52" fmla="*/ 1007 w 1029"/>
                <a:gd name="T53" fmla="*/ 581 h 1028"/>
                <a:gd name="T54" fmla="*/ 989 w 1029"/>
                <a:gd name="T55" fmla="*/ 514 h 1028"/>
                <a:gd name="T56" fmla="*/ 1029 w 1029"/>
                <a:gd name="T57" fmla="*/ 513 h 1028"/>
                <a:gd name="T58" fmla="*/ 1007 w 1029"/>
                <a:gd name="T59" fmla="*/ 581 h 1028"/>
                <a:gd name="T60" fmla="*/ 0 w 1029"/>
                <a:gd name="T61" fmla="*/ 514 h 1028"/>
                <a:gd name="T62" fmla="*/ 42 w 1029"/>
                <a:gd name="T63" fmla="*/ 469 h 1028"/>
                <a:gd name="T64" fmla="*/ 1000 w 1029"/>
                <a:gd name="T65" fmla="*/ 439 h 1028"/>
                <a:gd name="T66" fmla="*/ 983 w 1029"/>
                <a:gd name="T67" fmla="*/ 355 h 1028"/>
                <a:gd name="T68" fmla="*/ 1004 w 1029"/>
                <a:gd name="T69" fmla="*/ 439 h 1028"/>
                <a:gd name="T70" fmla="*/ 34 w 1029"/>
                <a:gd name="T71" fmla="*/ 394 h 1028"/>
                <a:gd name="T72" fmla="*/ 63 w 1029"/>
                <a:gd name="T73" fmla="*/ 312 h 1028"/>
                <a:gd name="T74" fmla="*/ 40 w 1029"/>
                <a:gd name="T75" fmla="*/ 395 h 1028"/>
                <a:gd name="T76" fmla="*/ 913 w 1029"/>
                <a:gd name="T77" fmla="*/ 257 h 1028"/>
                <a:gd name="T78" fmla="*/ 972 w 1029"/>
                <a:gd name="T79" fmla="*/ 277 h 1028"/>
                <a:gd name="T80" fmla="*/ 98 w 1029"/>
                <a:gd name="T81" fmla="*/ 267 h 1028"/>
                <a:gd name="T82" fmla="*/ 110 w 1029"/>
                <a:gd name="T83" fmla="*/ 197 h 1028"/>
                <a:gd name="T84" fmla="*/ 115 w 1029"/>
                <a:gd name="T85" fmla="*/ 258 h 1028"/>
                <a:gd name="T86" fmla="*/ 857 w 1029"/>
                <a:gd name="T87" fmla="*/ 186 h 1028"/>
                <a:gd name="T88" fmla="*/ 851 w 1029"/>
                <a:gd name="T89" fmla="*/ 125 h 1028"/>
                <a:gd name="T90" fmla="*/ 872 w 1029"/>
                <a:gd name="T91" fmla="*/ 192 h 1028"/>
                <a:gd name="T92" fmla="*/ 177 w 1029"/>
                <a:gd name="T93" fmla="*/ 126 h 1028"/>
                <a:gd name="T94" fmla="*/ 239 w 1029"/>
                <a:gd name="T95" fmla="*/ 128 h 1028"/>
                <a:gd name="T96" fmla="*/ 761 w 1029"/>
                <a:gd name="T97" fmla="*/ 105 h 1028"/>
                <a:gd name="T98" fmla="*/ 701 w 1029"/>
                <a:gd name="T99" fmla="*/ 55 h 1028"/>
                <a:gd name="T100" fmla="*/ 778 w 1029"/>
                <a:gd name="T101" fmla="*/ 95 h 1028"/>
                <a:gd name="T102" fmla="*/ 290 w 1029"/>
                <a:gd name="T103" fmla="*/ 73 h 1028"/>
                <a:gd name="T104" fmla="*/ 371 w 1029"/>
                <a:gd name="T105" fmla="*/ 40 h 1028"/>
                <a:gd name="T106" fmla="*/ 309 w 1029"/>
                <a:gd name="T107" fmla="*/ 84 h 1028"/>
                <a:gd name="T108" fmla="*/ 581 w 1029"/>
                <a:gd name="T109" fmla="*/ 44 h 1028"/>
                <a:gd name="T110" fmla="*/ 635 w 1029"/>
                <a:gd name="T111" fmla="*/ 14 h 1028"/>
                <a:gd name="T112" fmla="*/ 443 w 1029"/>
                <a:gd name="T113" fmla="*/ 45 h 1028"/>
                <a:gd name="T114" fmla="*/ 489 w 1029"/>
                <a:gd name="T115" fmla="*/ 0 h 1028"/>
                <a:gd name="T116" fmla="*/ 446 w 1029"/>
                <a:gd name="T117" fmla="*/ 44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9" h="1028">
                  <a:moveTo>
                    <a:pt x="538" y="1028"/>
                  </a:moveTo>
                  <a:cubicBezTo>
                    <a:pt x="528" y="1028"/>
                    <a:pt x="519" y="1020"/>
                    <a:pt x="518" y="1009"/>
                  </a:cubicBezTo>
                  <a:cubicBezTo>
                    <a:pt x="518" y="998"/>
                    <a:pt x="526" y="989"/>
                    <a:pt x="538" y="988"/>
                  </a:cubicBezTo>
                  <a:cubicBezTo>
                    <a:pt x="553" y="987"/>
                    <a:pt x="568" y="986"/>
                    <a:pt x="582" y="984"/>
                  </a:cubicBezTo>
                  <a:cubicBezTo>
                    <a:pt x="593" y="982"/>
                    <a:pt x="604" y="990"/>
                    <a:pt x="605" y="1001"/>
                  </a:cubicBezTo>
                  <a:cubicBezTo>
                    <a:pt x="607" y="1012"/>
                    <a:pt x="599" y="1022"/>
                    <a:pt x="588" y="1023"/>
                  </a:cubicBezTo>
                  <a:cubicBezTo>
                    <a:pt x="572" y="1026"/>
                    <a:pt x="556" y="1027"/>
                    <a:pt x="539" y="1028"/>
                  </a:cubicBezTo>
                  <a:cubicBezTo>
                    <a:pt x="539" y="1028"/>
                    <a:pt x="539" y="1028"/>
                    <a:pt x="538" y="1028"/>
                  </a:cubicBezTo>
                  <a:close/>
                  <a:moveTo>
                    <a:pt x="445" y="1024"/>
                  </a:moveTo>
                  <a:cubicBezTo>
                    <a:pt x="444" y="1024"/>
                    <a:pt x="443" y="1024"/>
                    <a:pt x="442" y="1023"/>
                  </a:cubicBezTo>
                  <a:cubicBezTo>
                    <a:pt x="426" y="1021"/>
                    <a:pt x="409" y="1018"/>
                    <a:pt x="394" y="1014"/>
                  </a:cubicBezTo>
                  <a:cubicBezTo>
                    <a:pt x="383" y="1012"/>
                    <a:pt x="376" y="1001"/>
                    <a:pt x="379" y="990"/>
                  </a:cubicBezTo>
                  <a:cubicBezTo>
                    <a:pt x="382" y="979"/>
                    <a:pt x="392" y="973"/>
                    <a:pt x="403" y="975"/>
                  </a:cubicBezTo>
                  <a:cubicBezTo>
                    <a:pt x="418" y="979"/>
                    <a:pt x="433" y="982"/>
                    <a:pt x="447" y="984"/>
                  </a:cubicBezTo>
                  <a:cubicBezTo>
                    <a:pt x="458" y="985"/>
                    <a:pt x="466" y="996"/>
                    <a:pt x="464" y="1006"/>
                  </a:cubicBezTo>
                  <a:cubicBezTo>
                    <a:pt x="463" y="1016"/>
                    <a:pt x="454" y="1024"/>
                    <a:pt x="445" y="1024"/>
                  </a:cubicBezTo>
                  <a:close/>
                  <a:moveTo>
                    <a:pt x="677" y="1001"/>
                  </a:moveTo>
                  <a:cubicBezTo>
                    <a:pt x="668" y="1001"/>
                    <a:pt x="661" y="996"/>
                    <a:pt x="658" y="988"/>
                  </a:cubicBezTo>
                  <a:cubicBezTo>
                    <a:pt x="654" y="978"/>
                    <a:pt x="660" y="966"/>
                    <a:pt x="670" y="963"/>
                  </a:cubicBezTo>
                  <a:cubicBezTo>
                    <a:pt x="684" y="958"/>
                    <a:pt x="698" y="952"/>
                    <a:pt x="712" y="946"/>
                  </a:cubicBezTo>
                  <a:cubicBezTo>
                    <a:pt x="722" y="941"/>
                    <a:pt x="734" y="946"/>
                    <a:pt x="738" y="956"/>
                  </a:cubicBezTo>
                  <a:cubicBezTo>
                    <a:pt x="743" y="966"/>
                    <a:pt x="739" y="977"/>
                    <a:pt x="729" y="982"/>
                  </a:cubicBezTo>
                  <a:cubicBezTo>
                    <a:pt x="714" y="989"/>
                    <a:pt x="699" y="995"/>
                    <a:pt x="683" y="1000"/>
                  </a:cubicBezTo>
                  <a:cubicBezTo>
                    <a:pt x="681" y="1001"/>
                    <a:pt x="679" y="1001"/>
                    <a:pt x="677" y="1001"/>
                  </a:cubicBezTo>
                  <a:close/>
                  <a:moveTo>
                    <a:pt x="310" y="984"/>
                  </a:moveTo>
                  <a:cubicBezTo>
                    <a:pt x="307" y="984"/>
                    <a:pt x="304" y="984"/>
                    <a:pt x="301" y="982"/>
                  </a:cubicBezTo>
                  <a:cubicBezTo>
                    <a:pt x="286" y="976"/>
                    <a:pt x="272" y="968"/>
                    <a:pt x="258" y="960"/>
                  </a:cubicBezTo>
                  <a:cubicBezTo>
                    <a:pt x="248" y="954"/>
                    <a:pt x="245" y="942"/>
                    <a:pt x="250" y="933"/>
                  </a:cubicBezTo>
                  <a:cubicBezTo>
                    <a:pt x="256" y="923"/>
                    <a:pt x="268" y="920"/>
                    <a:pt x="278" y="925"/>
                  </a:cubicBezTo>
                  <a:cubicBezTo>
                    <a:pt x="291" y="933"/>
                    <a:pt x="304" y="940"/>
                    <a:pt x="318" y="946"/>
                  </a:cubicBezTo>
                  <a:cubicBezTo>
                    <a:pt x="328" y="951"/>
                    <a:pt x="332" y="962"/>
                    <a:pt x="328" y="972"/>
                  </a:cubicBezTo>
                  <a:cubicBezTo>
                    <a:pt x="324" y="980"/>
                    <a:pt x="317" y="984"/>
                    <a:pt x="310" y="984"/>
                  </a:cubicBezTo>
                  <a:close/>
                  <a:moveTo>
                    <a:pt x="802" y="937"/>
                  </a:moveTo>
                  <a:cubicBezTo>
                    <a:pt x="795" y="937"/>
                    <a:pt x="789" y="934"/>
                    <a:pt x="785" y="928"/>
                  </a:cubicBezTo>
                  <a:cubicBezTo>
                    <a:pt x="779" y="919"/>
                    <a:pt x="781" y="907"/>
                    <a:pt x="790" y="901"/>
                  </a:cubicBezTo>
                  <a:cubicBezTo>
                    <a:pt x="802" y="892"/>
                    <a:pt x="814" y="882"/>
                    <a:pt x="826" y="873"/>
                  </a:cubicBezTo>
                  <a:cubicBezTo>
                    <a:pt x="834" y="865"/>
                    <a:pt x="846" y="866"/>
                    <a:pt x="854" y="875"/>
                  </a:cubicBezTo>
                  <a:cubicBezTo>
                    <a:pt x="861" y="883"/>
                    <a:pt x="860" y="896"/>
                    <a:pt x="852" y="903"/>
                  </a:cubicBezTo>
                  <a:cubicBezTo>
                    <a:pt x="839" y="913"/>
                    <a:pt x="826" y="924"/>
                    <a:pt x="813" y="933"/>
                  </a:cubicBezTo>
                  <a:cubicBezTo>
                    <a:pt x="810" y="936"/>
                    <a:pt x="806" y="937"/>
                    <a:pt x="802" y="937"/>
                  </a:cubicBezTo>
                  <a:close/>
                  <a:moveTo>
                    <a:pt x="191" y="908"/>
                  </a:moveTo>
                  <a:cubicBezTo>
                    <a:pt x="186" y="908"/>
                    <a:pt x="182" y="906"/>
                    <a:pt x="178" y="903"/>
                  </a:cubicBezTo>
                  <a:cubicBezTo>
                    <a:pt x="166" y="893"/>
                    <a:pt x="154" y="881"/>
                    <a:pt x="143" y="869"/>
                  </a:cubicBezTo>
                  <a:cubicBezTo>
                    <a:pt x="135" y="861"/>
                    <a:pt x="135" y="849"/>
                    <a:pt x="143" y="841"/>
                  </a:cubicBezTo>
                  <a:cubicBezTo>
                    <a:pt x="151" y="834"/>
                    <a:pt x="164" y="834"/>
                    <a:pt x="172" y="842"/>
                  </a:cubicBezTo>
                  <a:cubicBezTo>
                    <a:pt x="182" y="853"/>
                    <a:pt x="193" y="863"/>
                    <a:pt x="204" y="873"/>
                  </a:cubicBezTo>
                  <a:cubicBezTo>
                    <a:pt x="213" y="880"/>
                    <a:pt x="213" y="893"/>
                    <a:pt x="206" y="901"/>
                  </a:cubicBezTo>
                  <a:cubicBezTo>
                    <a:pt x="202" y="906"/>
                    <a:pt x="197" y="908"/>
                    <a:pt x="191" y="908"/>
                  </a:cubicBezTo>
                  <a:close/>
                  <a:moveTo>
                    <a:pt x="903" y="840"/>
                  </a:moveTo>
                  <a:cubicBezTo>
                    <a:pt x="899" y="840"/>
                    <a:pt x="895" y="838"/>
                    <a:pt x="891" y="835"/>
                  </a:cubicBezTo>
                  <a:cubicBezTo>
                    <a:pt x="882" y="829"/>
                    <a:pt x="881" y="816"/>
                    <a:pt x="888" y="807"/>
                  </a:cubicBezTo>
                  <a:cubicBezTo>
                    <a:pt x="897" y="795"/>
                    <a:pt x="906" y="783"/>
                    <a:pt x="914" y="771"/>
                  </a:cubicBezTo>
                  <a:cubicBezTo>
                    <a:pt x="920" y="761"/>
                    <a:pt x="932" y="759"/>
                    <a:pt x="942" y="765"/>
                  </a:cubicBezTo>
                  <a:cubicBezTo>
                    <a:pt x="951" y="770"/>
                    <a:pt x="954" y="783"/>
                    <a:pt x="948" y="792"/>
                  </a:cubicBezTo>
                  <a:cubicBezTo>
                    <a:pt x="939" y="806"/>
                    <a:pt x="929" y="819"/>
                    <a:pt x="919" y="832"/>
                  </a:cubicBezTo>
                  <a:cubicBezTo>
                    <a:pt x="915" y="837"/>
                    <a:pt x="909" y="840"/>
                    <a:pt x="903" y="840"/>
                  </a:cubicBezTo>
                  <a:close/>
                  <a:moveTo>
                    <a:pt x="99" y="802"/>
                  </a:moveTo>
                  <a:cubicBezTo>
                    <a:pt x="92" y="802"/>
                    <a:pt x="86" y="799"/>
                    <a:pt x="82" y="793"/>
                  </a:cubicBezTo>
                  <a:cubicBezTo>
                    <a:pt x="73" y="779"/>
                    <a:pt x="65" y="765"/>
                    <a:pt x="57" y="750"/>
                  </a:cubicBezTo>
                  <a:cubicBezTo>
                    <a:pt x="52" y="740"/>
                    <a:pt x="56" y="728"/>
                    <a:pt x="66" y="723"/>
                  </a:cubicBezTo>
                  <a:cubicBezTo>
                    <a:pt x="76" y="718"/>
                    <a:pt x="88" y="722"/>
                    <a:pt x="93" y="732"/>
                  </a:cubicBezTo>
                  <a:cubicBezTo>
                    <a:pt x="100" y="745"/>
                    <a:pt x="107" y="758"/>
                    <a:pt x="116" y="771"/>
                  </a:cubicBezTo>
                  <a:cubicBezTo>
                    <a:pt x="122" y="780"/>
                    <a:pt x="119" y="793"/>
                    <a:pt x="110" y="799"/>
                  </a:cubicBezTo>
                  <a:cubicBezTo>
                    <a:pt x="106" y="801"/>
                    <a:pt x="103" y="802"/>
                    <a:pt x="99" y="802"/>
                  </a:cubicBezTo>
                  <a:close/>
                  <a:moveTo>
                    <a:pt x="974" y="718"/>
                  </a:moveTo>
                  <a:cubicBezTo>
                    <a:pt x="971" y="718"/>
                    <a:pt x="969" y="717"/>
                    <a:pt x="966" y="716"/>
                  </a:cubicBezTo>
                  <a:cubicBezTo>
                    <a:pt x="956" y="712"/>
                    <a:pt x="951" y="701"/>
                    <a:pt x="955" y="690"/>
                  </a:cubicBezTo>
                  <a:cubicBezTo>
                    <a:pt x="961" y="676"/>
                    <a:pt x="966" y="662"/>
                    <a:pt x="970" y="648"/>
                  </a:cubicBezTo>
                  <a:cubicBezTo>
                    <a:pt x="973" y="637"/>
                    <a:pt x="984" y="631"/>
                    <a:pt x="995" y="634"/>
                  </a:cubicBezTo>
                  <a:cubicBezTo>
                    <a:pt x="1006" y="637"/>
                    <a:pt x="1012" y="648"/>
                    <a:pt x="1008" y="659"/>
                  </a:cubicBezTo>
                  <a:cubicBezTo>
                    <a:pt x="1004" y="675"/>
                    <a:pt x="999" y="690"/>
                    <a:pt x="992" y="705"/>
                  </a:cubicBezTo>
                  <a:cubicBezTo>
                    <a:pt x="989" y="713"/>
                    <a:pt x="982" y="718"/>
                    <a:pt x="974" y="718"/>
                  </a:cubicBezTo>
                  <a:close/>
                  <a:moveTo>
                    <a:pt x="40" y="674"/>
                  </a:moveTo>
                  <a:cubicBezTo>
                    <a:pt x="32" y="674"/>
                    <a:pt x="24" y="668"/>
                    <a:pt x="21" y="660"/>
                  </a:cubicBezTo>
                  <a:cubicBezTo>
                    <a:pt x="16" y="644"/>
                    <a:pt x="13" y="628"/>
                    <a:pt x="9" y="612"/>
                  </a:cubicBezTo>
                  <a:cubicBezTo>
                    <a:pt x="7" y="601"/>
                    <a:pt x="14" y="591"/>
                    <a:pt x="25" y="589"/>
                  </a:cubicBezTo>
                  <a:cubicBezTo>
                    <a:pt x="36" y="586"/>
                    <a:pt x="47" y="594"/>
                    <a:pt x="49" y="604"/>
                  </a:cubicBezTo>
                  <a:cubicBezTo>
                    <a:pt x="52" y="619"/>
                    <a:pt x="55" y="634"/>
                    <a:pt x="59" y="648"/>
                  </a:cubicBezTo>
                  <a:cubicBezTo>
                    <a:pt x="62" y="659"/>
                    <a:pt x="56" y="670"/>
                    <a:pt x="46" y="673"/>
                  </a:cubicBezTo>
                  <a:cubicBezTo>
                    <a:pt x="44" y="674"/>
                    <a:pt x="42" y="674"/>
                    <a:pt x="40" y="674"/>
                  </a:cubicBezTo>
                  <a:close/>
                  <a:moveTo>
                    <a:pt x="1007" y="581"/>
                  </a:moveTo>
                  <a:cubicBezTo>
                    <a:pt x="1006" y="581"/>
                    <a:pt x="1006" y="581"/>
                    <a:pt x="1005" y="581"/>
                  </a:cubicBezTo>
                  <a:cubicBezTo>
                    <a:pt x="994" y="580"/>
                    <a:pt x="986" y="570"/>
                    <a:pt x="987" y="559"/>
                  </a:cubicBezTo>
                  <a:cubicBezTo>
                    <a:pt x="988" y="544"/>
                    <a:pt x="989" y="529"/>
                    <a:pt x="989" y="514"/>
                  </a:cubicBezTo>
                  <a:cubicBezTo>
                    <a:pt x="989" y="513"/>
                    <a:pt x="989" y="513"/>
                    <a:pt x="989" y="513"/>
                  </a:cubicBezTo>
                  <a:cubicBezTo>
                    <a:pt x="989" y="502"/>
                    <a:pt x="998" y="493"/>
                    <a:pt x="1009" y="493"/>
                  </a:cubicBezTo>
                  <a:cubicBezTo>
                    <a:pt x="1020" y="493"/>
                    <a:pt x="1029" y="502"/>
                    <a:pt x="1029" y="513"/>
                  </a:cubicBezTo>
                  <a:cubicBezTo>
                    <a:pt x="1029" y="514"/>
                    <a:pt x="1029" y="514"/>
                    <a:pt x="1029" y="514"/>
                  </a:cubicBezTo>
                  <a:cubicBezTo>
                    <a:pt x="1029" y="530"/>
                    <a:pt x="1028" y="547"/>
                    <a:pt x="1027" y="563"/>
                  </a:cubicBezTo>
                  <a:cubicBezTo>
                    <a:pt x="1026" y="573"/>
                    <a:pt x="1017" y="581"/>
                    <a:pt x="1007" y="581"/>
                  </a:cubicBezTo>
                  <a:close/>
                  <a:moveTo>
                    <a:pt x="20" y="534"/>
                  </a:moveTo>
                  <a:cubicBezTo>
                    <a:pt x="9" y="534"/>
                    <a:pt x="0" y="526"/>
                    <a:pt x="0" y="515"/>
                  </a:cubicBezTo>
                  <a:cubicBezTo>
                    <a:pt x="0" y="514"/>
                    <a:pt x="0" y="514"/>
                    <a:pt x="0" y="514"/>
                  </a:cubicBezTo>
                  <a:cubicBezTo>
                    <a:pt x="0" y="498"/>
                    <a:pt x="1" y="482"/>
                    <a:pt x="2" y="466"/>
                  </a:cubicBezTo>
                  <a:cubicBezTo>
                    <a:pt x="3" y="455"/>
                    <a:pt x="13" y="447"/>
                    <a:pt x="24" y="448"/>
                  </a:cubicBezTo>
                  <a:cubicBezTo>
                    <a:pt x="35" y="449"/>
                    <a:pt x="43" y="458"/>
                    <a:pt x="42" y="469"/>
                  </a:cubicBezTo>
                  <a:cubicBezTo>
                    <a:pt x="41" y="484"/>
                    <a:pt x="40" y="499"/>
                    <a:pt x="40" y="514"/>
                  </a:cubicBezTo>
                  <a:cubicBezTo>
                    <a:pt x="40" y="525"/>
                    <a:pt x="31" y="534"/>
                    <a:pt x="20" y="534"/>
                  </a:cubicBezTo>
                  <a:close/>
                  <a:moveTo>
                    <a:pt x="1000" y="439"/>
                  </a:moveTo>
                  <a:cubicBezTo>
                    <a:pt x="991" y="439"/>
                    <a:pt x="982" y="433"/>
                    <a:pt x="981" y="423"/>
                  </a:cubicBezTo>
                  <a:cubicBezTo>
                    <a:pt x="978" y="408"/>
                    <a:pt x="974" y="394"/>
                    <a:pt x="970" y="379"/>
                  </a:cubicBezTo>
                  <a:cubicBezTo>
                    <a:pt x="967" y="369"/>
                    <a:pt x="973" y="358"/>
                    <a:pt x="983" y="355"/>
                  </a:cubicBezTo>
                  <a:cubicBezTo>
                    <a:pt x="994" y="351"/>
                    <a:pt x="1005" y="357"/>
                    <a:pt x="1008" y="368"/>
                  </a:cubicBezTo>
                  <a:cubicBezTo>
                    <a:pt x="1013" y="384"/>
                    <a:pt x="1017" y="400"/>
                    <a:pt x="1020" y="416"/>
                  </a:cubicBezTo>
                  <a:cubicBezTo>
                    <a:pt x="1022" y="426"/>
                    <a:pt x="1015" y="437"/>
                    <a:pt x="1004" y="439"/>
                  </a:cubicBezTo>
                  <a:cubicBezTo>
                    <a:pt x="1003" y="439"/>
                    <a:pt x="1001" y="439"/>
                    <a:pt x="1000" y="439"/>
                  </a:cubicBezTo>
                  <a:close/>
                  <a:moveTo>
                    <a:pt x="40" y="395"/>
                  </a:moveTo>
                  <a:cubicBezTo>
                    <a:pt x="38" y="395"/>
                    <a:pt x="36" y="395"/>
                    <a:pt x="34" y="394"/>
                  </a:cubicBezTo>
                  <a:cubicBezTo>
                    <a:pt x="24" y="391"/>
                    <a:pt x="18" y="380"/>
                    <a:pt x="21" y="370"/>
                  </a:cubicBezTo>
                  <a:cubicBezTo>
                    <a:pt x="25" y="354"/>
                    <a:pt x="31" y="338"/>
                    <a:pt x="37" y="323"/>
                  </a:cubicBezTo>
                  <a:cubicBezTo>
                    <a:pt x="41" y="313"/>
                    <a:pt x="52" y="308"/>
                    <a:pt x="63" y="312"/>
                  </a:cubicBezTo>
                  <a:cubicBezTo>
                    <a:pt x="73" y="316"/>
                    <a:pt x="78" y="328"/>
                    <a:pt x="74" y="338"/>
                  </a:cubicBezTo>
                  <a:cubicBezTo>
                    <a:pt x="68" y="352"/>
                    <a:pt x="63" y="366"/>
                    <a:pt x="59" y="381"/>
                  </a:cubicBezTo>
                  <a:cubicBezTo>
                    <a:pt x="57" y="390"/>
                    <a:pt x="49" y="395"/>
                    <a:pt x="40" y="395"/>
                  </a:cubicBezTo>
                  <a:close/>
                  <a:moveTo>
                    <a:pt x="954" y="307"/>
                  </a:moveTo>
                  <a:cubicBezTo>
                    <a:pt x="947" y="307"/>
                    <a:pt x="940" y="303"/>
                    <a:pt x="936" y="296"/>
                  </a:cubicBezTo>
                  <a:cubicBezTo>
                    <a:pt x="929" y="282"/>
                    <a:pt x="922" y="269"/>
                    <a:pt x="913" y="257"/>
                  </a:cubicBezTo>
                  <a:cubicBezTo>
                    <a:pt x="907" y="247"/>
                    <a:pt x="910" y="235"/>
                    <a:pt x="919" y="229"/>
                  </a:cubicBezTo>
                  <a:cubicBezTo>
                    <a:pt x="929" y="223"/>
                    <a:pt x="941" y="226"/>
                    <a:pt x="947" y="235"/>
                  </a:cubicBezTo>
                  <a:cubicBezTo>
                    <a:pt x="956" y="249"/>
                    <a:pt x="964" y="263"/>
                    <a:pt x="972" y="277"/>
                  </a:cubicBezTo>
                  <a:cubicBezTo>
                    <a:pt x="977" y="287"/>
                    <a:pt x="973" y="299"/>
                    <a:pt x="963" y="304"/>
                  </a:cubicBezTo>
                  <a:cubicBezTo>
                    <a:pt x="960" y="306"/>
                    <a:pt x="957" y="307"/>
                    <a:pt x="954" y="307"/>
                  </a:cubicBezTo>
                  <a:close/>
                  <a:moveTo>
                    <a:pt x="98" y="267"/>
                  </a:moveTo>
                  <a:cubicBezTo>
                    <a:pt x="95" y="267"/>
                    <a:pt x="91" y="266"/>
                    <a:pt x="87" y="264"/>
                  </a:cubicBezTo>
                  <a:cubicBezTo>
                    <a:pt x="78" y="258"/>
                    <a:pt x="75" y="246"/>
                    <a:pt x="81" y="236"/>
                  </a:cubicBezTo>
                  <a:cubicBezTo>
                    <a:pt x="90" y="223"/>
                    <a:pt x="100" y="209"/>
                    <a:pt x="110" y="197"/>
                  </a:cubicBezTo>
                  <a:cubicBezTo>
                    <a:pt x="117" y="188"/>
                    <a:pt x="129" y="186"/>
                    <a:pt x="138" y="193"/>
                  </a:cubicBezTo>
                  <a:cubicBezTo>
                    <a:pt x="147" y="200"/>
                    <a:pt x="148" y="213"/>
                    <a:pt x="141" y="221"/>
                  </a:cubicBezTo>
                  <a:cubicBezTo>
                    <a:pt x="132" y="233"/>
                    <a:pt x="123" y="245"/>
                    <a:pt x="115" y="258"/>
                  </a:cubicBezTo>
                  <a:cubicBezTo>
                    <a:pt x="111" y="264"/>
                    <a:pt x="105" y="267"/>
                    <a:pt x="98" y="267"/>
                  </a:cubicBezTo>
                  <a:close/>
                  <a:moveTo>
                    <a:pt x="872" y="192"/>
                  </a:moveTo>
                  <a:cubicBezTo>
                    <a:pt x="867" y="192"/>
                    <a:pt x="861" y="190"/>
                    <a:pt x="857" y="186"/>
                  </a:cubicBezTo>
                  <a:cubicBezTo>
                    <a:pt x="847" y="175"/>
                    <a:pt x="836" y="165"/>
                    <a:pt x="825" y="155"/>
                  </a:cubicBezTo>
                  <a:cubicBezTo>
                    <a:pt x="816" y="148"/>
                    <a:pt x="815" y="135"/>
                    <a:pt x="823" y="127"/>
                  </a:cubicBezTo>
                  <a:cubicBezTo>
                    <a:pt x="830" y="118"/>
                    <a:pt x="843" y="117"/>
                    <a:pt x="851" y="125"/>
                  </a:cubicBezTo>
                  <a:cubicBezTo>
                    <a:pt x="863" y="135"/>
                    <a:pt x="875" y="147"/>
                    <a:pt x="886" y="158"/>
                  </a:cubicBezTo>
                  <a:cubicBezTo>
                    <a:pt x="894" y="166"/>
                    <a:pt x="894" y="179"/>
                    <a:pt x="886" y="187"/>
                  </a:cubicBezTo>
                  <a:cubicBezTo>
                    <a:pt x="882" y="190"/>
                    <a:pt x="877" y="192"/>
                    <a:pt x="872" y="192"/>
                  </a:cubicBezTo>
                  <a:close/>
                  <a:moveTo>
                    <a:pt x="190" y="161"/>
                  </a:moveTo>
                  <a:cubicBezTo>
                    <a:pt x="185" y="161"/>
                    <a:pt x="179" y="158"/>
                    <a:pt x="175" y="154"/>
                  </a:cubicBezTo>
                  <a:cubicBezTo>
                    <a:pt x="168" y="146"/>
                    <a:pt x="169" y="133"/>
                    <a:pt x="177" y="126"/>
                  </a:cubicBezTo>
                  <a:cubicBezTo>
                    <a:pt x="189" y="115"/>
                    <a:pt x="202" y="105"/>
                    <a:pt x="216" y="95"/>
                  </a:cubicBezTo>
                  <a:cubicBezTo>
                    <a:pt x="225" y="89"/>
                    <a:pt x="237" y="91"/>
                    <a:pt x="243" y="100"/>
                  </a:cubicBezTo>
                  <a:cubicBezTo>
                    <a:pt x="250" y="109"/>
                    <a:pt x="248" y="121"/>
                    <a:pt x="239" y="128"/>
                  </a:cubicBezTo>
                  <a:cubicBezTo>
                    <a:pt x="227" y="137"/>
                    <a:pt x="215" y="146"/>
                    <a:pt x="203" y="156"/>
                  </a:cubicBezTo>
                  <a:cubicBezTo>
                    <a:pt x="200" y="159"/>
                    <a:pt x="195" y="161"/>
                    <a:pt x="190" y="161"/>
                  </a:cubicBezTo>
                  <a:close/>
                  <a:moveTo>
                    <a:pt x="761" y="105"/>
                  </a:moveTo>
                  <a:cubicBezTo>
                    <a:pt x="758" y="105"/>
                    <a:pt x="754" y="104"/>
                    <a:pt x="751" y="103"/>
                  </a:cubicBezTo>
                  <a:cubicBezTo>
                    <a:pt x="738" y="95"/>
                    <a:pt x="725" y="88"/>
                    <a:pt x="711" y="82"/>
                  </a:cubicBezTo>
                  <a:cubicBezTo>
                    <a:pt x="701" y="77"/>
                    <a:pt x="697" y="65"/>
                    <a:pt x="701" y="55"/>
                  </a:cubicBezTo>
                  <a:cubicBezTo>
                    <a:pt x="706" y="45"/>
                    <a:pt x="718" y="41"/>
                    <a:pt x="728" y="46"/>
                  </a:cubicBezTo>
                  <a:cubicBezTo>
                    <a:pt x="742" y="52"/>
                    <a:pt x="757" y="60"/>
                    <a:pt x="771" y="68"/>
                  </a:cubicBezTo>
                  <a:cubicBezTo>
                    <a:pt x="781" y="73"/>
                    <a:pt x="784" y="86"/>
                    <a:pt x="778" y="95"/>
                  </a:cubicBezTo>
                  <a:cubicBezTo>
                    <a:pt x="775" y="102"/>
                    <a:pt x="768" y="105"/>
                    <a:pt x="761" y="105"/>
                  </a:cubicBezTo>
                  <a:close/>
                  <a:moveTo>
                    <a:pt x="309" y="84"/>
                  </a:moveTo>
                  <a:cubicBezTo>
                    <a:pt x="301" y="84"/>
                    <a:pt x="294" y="80"/>
                    <a:pt x="290" y="73"/>
                  </a:cubicBezTo>
                  <a:cubicBezTo>
                    <a:pt x="286" y="63"/>
                    <a:pt x="290" y="51"/>
                    <a:pt x="300" y="46"/>
                  </a:cubicBezTo>
                  <a:cubicBezTo>
                    <a:pt x="315" y="39"/>
                    <a:pt x="330" y="33"/>
                    <a:pt x="346" y="28"/>
                  </a:cubicBezTo>
                  <a:cubicBezTo>
                    <a:pt x="356" y="24"/>
                    <a:pt x="367" y="30"/>
                    <a:pt x="371" y="40"/>
                  </a:cubicBezTo>
                  <a:cubicBezTo>
                    <a:pt x="375" y="51"/>
                    <a:pt x="369" y="62"/>
                    <a:pt x="359" y="66"/>
                  </a:cubicBezTo>
                  <a:cubicBezTo>
                    <a:pt x="345" y="71"/>
                    <a:pt x="330" y="76"/>
                    <a:pt x="317" y="83"/>
                  </a:cubicBezTo>
                  <a:cubicBezTo>
                    <a:pt x="314" y="84"/>
                    <a:pt x="311" y="84"/>
                    <a:pt x="309" y="84"/>
                  </a:cubicBezTo>
                  <a:close/>
                  <a:moveTo>
                    <a:pt x="630" y="53"/>
                  </a:moveTo>
                  <a:cubicBezTo>
                    <a:pt x="629" y="53"/>
                    <a:pt x="627" y="53"/>
                    <a:pt x="626" y="53"/>
                  </a:cubicBezTo>
                  <a:cubicBezTo>
                    <a:pt x="611" y="49"/>
                    <a:pt x="596" y="46"/>
                    <a:pt x="581" y="44"/>
                  </a:cubicBezTo>
                  <a:cubicBezTo>
                    <a:pt x="570" y="43"/>
                    <a:pt x="563" y="33"/>
                    <a:pt x="564" y="22"/>
                  </a:cubicBezTo>
                  <a:cubicBezTo>
                    <a:pt x="566" y="11"/>
                    <a:pt x="576" y="3"/>
                    <a:pt x="587" y="5"/>
                  </a:cubicBezTo>
                  <a:cubicBezTo>
                    <a:pt x="603" y="7"/>
                    <a:pt x="619" y="10"/>
                    <a:pt x="635" y="14"/>
                  </a:cubicBezTo>
                  <a:cubicBezTo>
                    <a:pt x="646" y="16"/>
                    <a:pt x="652" y="27"/>
                    <a:pt x="650" y="38"/>
                  </a:cubicBezTo>
                  <a:cubicBezTo>
                    <a:pt x="648" y="47"/>
                    <a:pt x="639" y="53"/>
                    <a:pt x="630" y="53"/>
                  </a:cubicBezTo>
                  <a:close/>
                  <a:moveTo>
                    <a:pt x="443" y="45"/>
                  </a:moveTo>
                  <a:cubicBezTo>
                    <a:pt x="434" y="45"/>
                    <a:pt x="425" y="37"/>
                    <a:pt x="424" y="27"/>
                  </a:cubicBezTo>
                  <a:cubicBezTo>
                    <a:pt x="422" y="17"/>
                    <a:pt x="430" y="6"/>
                    <a:pt x="441" y="5"/>
                  </a:cubicBezTo>
                  <a:cubicBezTo>
                    <a:pt x="457" y="2"/>
                    <a:pt x="473" y="1"/>
                    <a:pt x="489" y="0"/>
                  </a:cubicBezTo>
                  <a:cubicBezTo>
                    <a:pt x="500" y="0"/>
                    <a:pt x="510" y="8"/>
                    <a:pt x="510" y="19"/>
                  </a:cubicBezTo>
                  <a:cubicBezTo>
                    <a:pt x="511" y="30"/>
                    <a:pt x="502" y="40"/>
                    <a:pt x="491" y="40"/>
                  </a:cubicBezTo>
                  <a:cubicBezTo>
                    <a:pt x="476" y="41"/>
                    <a:pt x="461" y="42"/>
                    <a:pt x="446" y="44"/>
                  </a:cubicBezTo>
                  <a:cubicBezTo>
                    <a:pt x="445" y="45"/>
                    <a:pt x="444" y="45"/>
                    <a:pt x="44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22" name="Freeform 15"/>
            <p:cNvSpPr>
              <a:spLocks noEditPoints="1"/>
            </p:cNvSpPr>
            <p:nvPr/>
          </p:nvSpPr>
          <p:spPr bwMode="auto">
            <a:xfrm>
              <a:off x="2594" y="1330"/>
              <a:ext cx="579" cy="593"/>
            </a:xfrm>
            <a:custGeom>
              <a:avLst/>
              <a:gdLst>
                <a:gd name="T0" fmla="*/ 184 w 245"/>
                <a:gd name="T1" fmla="*/ 0 h 251"/>
                <a:gd name="T2" fmla="*/ 61 w 245"/>
                <a:gd name="T3" fmla="*/ 0 h 251"/>
                <a:gd name="T4" fmla="*/ 0 w 245"/>
                <a:gd name="T5" fmla="*/ 62 h 251"/>
                <a:gd name="T6" fmla="*/ 0 w 245"/>
                <a:gd name="T7" fmla="*/ 189 h 251"/>
                <a:gd name="T8" fmla="*/ 61 w 245"/>
                <a:gd name="T9" fmla="*/ 251 h 251"/>
                <a:gd name="T10" fmla="*/ 184 w 245"/>
                <a:gd name="T11" fmla="*/ 251 h 251"/>
                <a:gd name="T12" fmla="*/ 245 w 245"/>
                <a:gd name="T13" fmla="*/ 189 h 251"/>
                <a:gd name="T14" fmla="*/ 245 w 245"/>
                <a:gd name="T15" fmla="*/ 62 h 251"/>
                <a:gd name="T16" fmla="*/ 184 w 245"/>
                <a:gd name="T17" fmla="*/ 0 h 251"/>
                <a:gd name="T18" fmla="*/ 132 w 245"/>
                <a:gd name="T19" fmla="*/ 41 h 251"/>
                <a:gd name="T20" fmla="*/ 113 w 245"/>
                <a:gd name="T21" fmla="*/ 41 h 251"/>
                <a:gd name="T22" fmla="*/ 113 w 245"/>
                <a:gd name="T23" fmla="*/ 22 h 251"/>
                <a:gd name="T24" fmla="*/ 132 w 245"/>
                <a:gd name="T25" fmla="*/ 22 h 251"/>
                <a:gd name="T26" fmla="*/ 132 w 245"/>
                <a:gd name="T27" fmla="*/ 41 h 251"/>
                <a:gd name="T28" fmla="*/ 132 w 245"/>
                <a:gd name="T29" fmla="*/ 4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251">
                  <a:moveTo>
                    <a:pt x="184" y="0"/>
                  </a:moveTo>
                  <a:cubicBezTo>
                    <a:pt x="61" y="0"/>
                    <a:pt x="61" y="0"/>
                    <a:pt x="61" y="0"/>
                  </a:cubicBezTo>
                  <a:cubicBezTo>
                    <a:pt x="28" y="0"/>
                    <a:pt x="0" y="28"/>
                    <a:pt x="0" y="62"/>
                  </a:cubicBezTo>
                  <a:cubicBezTo>
                    <a:pt x="0" y="189"/>
                    <a:pt x="0" y="189"/>
                    <a:pt x="0" y="189"/>
                  </a:cubicBezTo>
                  <a:cubicBezTo>
                    <a:pt x="0" y="223"/>
                    <a:pt x="28" y="251"/>
                    <a:pt x="61" y="251"/>
                  </a:cubicBezTo>
                  <a:cubicBezTo>
                    <a:pt x="184" y="251"/>
                    <a:pt x="184" y="251"/>
                    <a:pt x="184" y="251"/>
                  </a:cubicBezTo>
                  <a:cubicBezTo>
                    <a:pt x="217" y="251"/>
                    <a:pt x="245" y="223"/>
                    <a:pt x="245" y="189"/>
                  </a:cubicBezTo>
                  <a:cubicBezTo>
                    <a:pt x="245" y="62"/>
                    <a:pt x="245" y="62"/>
                    <a:pt x="245" y="62"/>
                  </a:cubicBezTo>
                  <a:cubicBezTo>
                    <a:pt x="245" y="28"/>
                    <a:pt x="217" y="0"/>
                    <a:pt x="184" y="0"/>
                  </a:cubicBezTo>
                  <a:close/>
                  <a:moveTo>
                    <a:pt x="132" y="41"/>
                  </a:moveTo>
                  <a:cubicBezTo>
                    <a:pt x="113" y="41"/>
                    <a:pt x="113" y="41"/>
                    <a:pt x="113" y="41"/>
                  </a:cubicBezTo>
                  <a:cubicBezTo>
                    <a:pt x="113" y="22"/>
                    <a:pt x="113" y="22"/>
                    <a:pt x="113" y="22"/>
                  </a:cubicBezTo>
                  <a:cubicBezTo>
                    <a:pt x="132" y="22"/>
                    <a:pt x="132" y="22"/>
                    <a:pt x="132" y="22"/>
                  </a:cubicBezTo>
                  <a:cubicBezTo>
                    <a:pt x="132" y="41"/>
                    <a:pt x="132" y="41"/>
                    <a:pt x="132" y="41"/>
                  </a:cubicBezTo>
                  <a:cubicBezTo>
                    <a:pt x="132" y="41"/>
                    <a:pt x="132" y="41"/>
                    <a:pt x="132"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23" name="Freeform 16"/>
            <p:cNvSpPr>
              <a:spLocks noEditPoints="1"/>
            </p:cNvSpPr>
            <p:nvPr/>
          </p:nvSpPr>
          <p:spPr bwMode="auto">
            <a:xfrm>
              <a:off x="2216" y="950"/>
              <a:ext cx="1335" cy="1354"/>
            </a:xfrm>
            <a:custGeom>
              <a:avLst/>
              <a:gdLst>
                <a:gd name="T0" fmla="*/ 431 w 565"/>
                <a:gd name="T1" fmla="*/ 0 h 573"/>
                <a:gd name="T2" fmla="*/ 134 w 565"/>
                <a:gd name="T3" fmla="*/ 0 h 573"/>
                <a:gd name="T4" fmla="*/ 0 w 565"/>
                <a:gd name="T5" fmla="*/ 136 h 573"/>
                <a:gd name="T6" fmla="*/ 0 w 565"/>
                <a:gd name="T7" fmla="*/ 437 h 573"/>
                <a:gd name="T8" fmla="*/ 134 w 565"/>
                <a:gd name="T9" fmla="*/ 573 h 573"/>
                <a:gd name="T10" fmla="*/ 431 w 565"/>
                <a:gd name="T11" fmla="*/ 573 h 573"/>
                <a:gd name="T12" fmla="*/ 565 w 565"/>
                <a:gd name="T13" fmla="*/ 437 h 573"/>
                <a:gd name="T14" fmla="*/ 565 w 565"/>
                <a:gd name="T15" fmla="*/ 136 h 573"/>
                <a:gd name="T16" fmla="*/ 431 w 565"/>
                <a:gd name="T17" fmla="*/ 0 h 573"/>
                <a:gd name="T18" fmla="*/ 423 w 565"/>
                <a:gd name="T19" fmla="*/ 350 h 573"/>
                <a:gd name="T20" fmla="*/ 345 w 565"/>
                <a:gd name="T21" fmla="*/ 429 h 573"/>
                <a:gd name="T22" fmla="*/ 220 w 565"/>
                <a:gd name="T23" fmla="*/ 429 h 573"/>
                <a:gd name="T24" fmla="*/ 142 w 565"/>
                <a:gd name="T25" fmla="*/ 350 h 573"/>
                <a:gd name="T26" fmla="*/ 142 w 565"/>
                <a:gd name="T27" fmla="*/ 223 h 573"/>
                <a:gd name="T28" fmla="*/ 220 w 565"/>
                <a:gd name="T29" fmla="*/ 145 h 573"/>
                <a:gd name="T30" fmla="*/ 345 w 565"/>
                <a:gd name="T31" fmla="*/ 145 h 573"/>
                <a:gd name="T32" fmla="*/ 423 w 565"/>
                <a:gd name="T33" fmla="*/ 223 h 573"/>
                <a:gd name="T34" fmla="*/ 423 w 565"/>
                <a:gd name="T35" fmla="*/ 350 h 573"/>
                <a:gd name="T36" fmla="*/ 423 w 565"/>
                <a:gd name="T37" fmla="*/ 35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573">
                  <a:moveTo>
                    <a:pt x="431" y="0"/>
                  </a:moveTo>
                  <a:cubicBezTo>
                    <a:pt x="134" y="0"/>
                    <a:pt x="134" y="0"/>
                    <a:pt x="134" y="0"/>
                  </a:cubicBezTo>
                  <a:cubicBezTo>
                    <a:pt x="60" y="0"/>
                    <a:pt x="0" y="61"/>
                    <a:pt x="0" y="136"/>
                  </a:cubicBezTo>
                  <a:cubicBezTo>
                    <a:pt x="0" y="437"/>
                    <a:pt x="0" y="437"/>
                    <a:pt x="0" y="437"/>
                  </a:cubicBezTo>
                  <a:cubicBezTo>
                    <a:pt x="0" y="512"/>
                    <a:pt x="60" y="573"/>
                    <a:pt x="134" y="573"/>
                  </a:cubicBezTo>
                  <a:cubicBezTo>
                    <a:pt x="431" y="573"/>
                    <a:pt x="431" y="573"/>
                    <a:pt x="431" y="573"/>
                  </a:cubicBezTo>
                  <a:cubicBezTo>
                    <a:pt x="505" y="573"/>
                    <a:pt x="565" y="512"/>
                    <a:pt x="565" y="437"/>
                  </a:cubicBezTo>
                  <a:cubicBezTo>
                    <a:pt x="565" y="136"/>
                    <a:pt x="565" y="136"/>
                    <a:pt x="565" y="136"/>
                  </a:cubicBezTo>
                  <a:cubicBezTo>
                    <a:pt x="565" y="61"/>
                    <a:pt x="505" y="0"/>
                    <a:pt x="431" y="0"/>
                  </a:cubicBezTo>
                  <a:close/>
                  <a:moveTo>
                    <a:pt x="423" y="350"/>
                  </a:moveTo>
                  <a:cubicBezTo>
                    <a:pt x="423" y="393"/>
                    <a:pt x="388" y="429"/>
                    <a:pt x="345" y="429"/>
                  </a:cubicBezTo>
                  <a:cubicBezTo>
                    <a:pt x="220" y="429"/>
                    <a:pt x="220" y="429"/>
                    <a:pt x="220" y="429"/>
                  </a:cubicBezTo>
                  <a:cubicBezTo>
                    <a:pt x="177" y="429"/>
                    <a:pt x="142" y="393"/>
                    <a:pt x="142" y="350"/>
                  </a:cubicBezTo>
                  <a:cubicBezTo>
                    <a:pt x="142" y="223"/>
                    <a:pt x="142" y="223"/>
                    <a:pt x="142" y="223"/>
                  </a:cubicBezTo>
                  <a:cubicBezTo>
                    <a:pt x="142" y="180"/>
                    <a:pt x="177" y="145"/>
                    <a:pt x="220" y="145"/>
                  </a:cubicBezTo>
                  <a:cubicBezTo>
                    <a:pt x="345" y="145"/>
                    <a:pt x="345" y="145"/>
                    <a:pt x="345" y="145"/>
                  </a:cubicBezTo>
                  <a:cubicBezTo>
                    <a:pt x="388" y="145"/>
                    <a:pt x="423" y="180"/>
                    <a:pt x="423" y="223"/>
                  </a:cubicBezTo>
                  <a:cubicBezTo>
                    <a:pt x="423" y="350"/>
                    <a:pt x="423" y="350"/>
                    <a:pt x="423" y="350"/>
                  </a:cubicBezTo>
                  <a:cubicBezTo>
                    <a:pt x="423" y="350"/>
                    <a:pt x="423" y="350"/>
                    <a:pt x="423" y="3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grpSp>
      <p:sp>
        <p:nvSpPr>
          <p:cNvPr id="1424" name="Rectangle 114"/>
          <p:cNvSpPr/>
          <p:nvPr/>
        </p:nvSpPr>
        <p:spPr>
          <a:xfrm>
            <a:off x="3519207" y="960195"/>
            <a:ext cx="1347270" cy="535230"/>
          </a:xfrm>
          <a:prstGeom prst="rect">
            <a:avLst/>
          </a:prstGeom>
        </p:spPr>
        <p:txBody>
          <a:bodyPr wrap="none" lIns="91397" tIns="45698" rIns="91397" bIns="45698">
            <a:spAutoFit/>
          </a:bodyPr>
          <a:lstStyle/>
          <a:p>
            <a:pPr algn="ctr">
              <a:lnSpc>
                <a:spcPct val="80000"/>
              </a:lnSpc>
            </a:pPr>
            <a:r>
              <a:rPr lang="en-US" sz="1799" dirty="0">
                <a:solidFill>
                  <a:schemeClr val="accent5"/>
                </a:solidFill>
              </a:rPr>
              <a:t>BASIC </a:t>
            </a:r>
          </a:p>
          <a:p>
            <a:pPr algn="ctr">
              <a:lnSpc>
                <a:spcPct val="80000"/>
              </a:lnSpc>
            </a:pPr>
            <a:r>
              <a:rPr lang="en-US" sz="1799" dirty="0">
                <a:solidFill>
                  <a:schemeClr val="accent5"/>
                </a:solidFill>
              </a:rPr>
              <a:t>LOCATION</a:t>
            </a:r>
          </a:p>
        </p:txBody>
      </p:sp>
      <p:sp>
        <p:nvSpPr>
          <p:cNvPr id="1425" name="Oval 1424"/>
          <p:cNvSpPr/>
          <p:nvPr/>
        </p:nvSpPr>
        <p:spPr>
          <a:xfrm>
            <a:off x="5384905" y="1554217"/>
            <a:ext cx="1213076" cy="121339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grpSp>
        <p:nvGrpSpPr>
          <p:cNvPr id="1426" name="Group 20"/>
          <p:cNvGrpSpPr>
            <a:grpSpLocks noChangeAspect="1"/>
          </p:cNvGrpSpPr>
          <p:nvPr/>
        </p:nvGrpSpPr>
        <p:grpSpPr bwMode="auto">
          <a:xfrm>
            <a:off x="5562876" y="1737653"/>
            <a:ext cx="857134" cy="855183"/>
            <a:chOff x="1500" y="245"/>
            <a:chExt cx="2760" cy="2753"/>
          </a:xfrm>
        </p:grpSpPr>
        <p:sp>
          <p:nvSpPr>
            <p:cNvPr id="1427" name="Freeform 21"/>
            <p:cNvSpPr>
              <a:spLocks noEditPoints="1"/>
            </p:cNvSpPr>
            <p:nvPr/>
          </p:nvSpPr>
          <p:spPr bwMode="auto">
            <a:xfrm>
              <a:off x="1500" y="245"/>
              <a:ext cx="2760" cy="2753"/>
            </a:xfrm>
            <a:custGeom>
              <a:avLst/>
              <a:gdLst>
                <a:gd name="T0" fmla="*/ 512 w 1168"/>
                <a:gd name="T1" fmla="*/ 1165 h 1165"/>
                <a:gd name="T2" fmla="*/ 448 w 1168"/>
                <a:gd name="T3" fmla="*/ 1133 h 1165"/>
                <a:gd name="T4" fmla="*/ 516 w 1168"/>
                <a:gd name="T5" fmla="*/ 1125 h 1165"/>
                <a:gd name="T6" fmla="*/ 514 w 1168"/>
                <a:gd name="T7" fmla="*/ 1165 h 1165"/>
                <a:gd name="T8" fmla="*/ 683 w 1168"/>
                <a:gd name="T9" fmla="*/ 1141 h 1165"/>
                <a:gd name="T10" fmla="*/ 742 w 1168"/>
                <a:gd name="T11" fmla="*/ 1105 h 1165"/>
                <a:gd name="T12" fmla="*/ 754 w 1168"/>
                <a:gd name="T13" fmla="*/ 1144 h 1165"/>
                <a:gd name="T14" fmla="*/ 702 w 1168"/>
                <a:gd name="T15" fmla="*/ 1156 h 1165"/>
                <a:gd name="T16" fmla="*/ 282 w 1168"/>
                <a:gd name="T17" fmla="*/ 1086 h 1165"/>
                <a:gd name="T18" fmla="*/ 236 w 1168"/>
                <a:gd name="T19" fmla="*/ 1031 h 1165"/>
                <a:gd name="T20" fmla="*/ 302 w 1168"/>
                <a:gd name="T21" fmla="*/ 1051 h 1165"/>
                <a:gd name="T22" fmla="*/ 292 w 1168"/>
                <a:gd name="T23" fmla="*/ 1089 h 1165"/>
                <a:gd name="T24" fmla="*/ 900 w 1168"/>
                <a:gd name="T25" fmla="*/ 1052 h 1165"/>
                <a:gd name="T26" fmla="*/ 940 w 1168"/>
                <a:gd name="T27" fmla="*/ 996 h 1165"/>
                <a:gd name="T28" fmla="*/ 966 w 1168"/>
                <a:gd name="T29" fmla="*/ 1026 h 1165"/>
                <a:gd name="T30" fmla="*/ 916 w 1168"/>
                <a:gd name="T31" fmla="*/ 1060 h 1165"/>
                <a:gd name="T32" fmla="*/ 104 w 1168"/>
                <a:gd name="T33" fmla="*/ 920 h 1165"/>
                <a:gd name="T34" fmla="*/ 85 w 1168"/>
                <a:gd name="T35" fmla="*/ 851 h 1165"/>
                <a:gd name="T36" fmla="*/ 136 w 1168"/>
                <a:gd name="T37" fmla="*/ 897 h 1165"/>
                <a:gd name="T38" fmla="*/ 120 w 1168"/>
                <a:gd name="T39" fmla="*/ 929 h 1165"/>
                <a:gd name="T40" fmla="*/ 1063 w 1168"/>
                <a:gd name="T41" fmla="*/ 882 h 1165"/>
                <a:gd name="T42" fmla="*/ 1076 w 1168"/>
                <a:gd name="T43" fmla="*/ 815 h 1165"/>
                <a:gd name="T44" fmla="*/ 1103 w 1168"/>
                <a:gd name="T45" fmla="*/ 804 h 1165"/>
                <a:gd name="T46" fmla="*/ 1113 w 1168"/>
                <a:gd name="T47" fmla="*/ 832 h 1165"/>
                <a:gd name="T48" fmla="*/ 1073 w 1168"/>
                <a:gd name="T49" fmla="*/ 885 h 1165"/>
                <a:gd name="T50" fmla="*/ 9 w 1168"/>
                <a:gd name="T51" fmla="*/ 696 h 1165"/>
                <a:gd name="T52" fmla="*/ 19 w 1168"/>
                <a:gd name="T53" fmla="*/ 626 h 1165"/>
                <a:gd name="T54" fmla="*/ 48 w 1168"/>
                <a:gd name="T55" fmla="*/ 689 h 1165"/>
                <a:gd name="T56" fmla="*/ 28 w 1168"/>
                <a:gd name="T57" fmla="*/ 712 h 1165"/>
                <a:gd name="T58" fmla="*/ 1143 w 1168"/>
                <a:gd name="T59" fmla="*/ 661 h 1165"/>
                <a:gd name="T60" fmla="*/ 1127 w 1168"/>
                <a:gd name="T61" fmla="*/ 593 h 1165"/>
                <a:gd name="T62" fmla="*/ 1148 w 1168"/>
                <a:gd name="T63" fmla="*/ 574 h 1165"/>
                <a:gd name="T64" fmla="*/ 1165 w 1168"/>
                <a:gd name="T65" fmla="*/ 643 h 1165"/>
                <a:gd name="T66" fmla="*/ 32 w 1168"/>
                <a:gd name="T67" fmla="*/ 478 h 1165"/>
                <a:gd name="T68" fmla="*/ 13 w 1168"/>
                <a:gd name="T69" fmla="*/ 453 h 1165"/>
                <a:gd name="T70" fmla="*/ 51 w 1168"/>
                <a:gd name="T71" fmla="*/ 393 h 1165"/>
                <a:gd name="T72" fmla="*/ 52 w 1168"/>
                <a:gd name="T73" fmla="*/ 462 h 1165"/>
                <a:gd name="T74" fmla="*/ 1119 w 1168"/>
                <a:gd name="T75" fmla="*/ 427 h 1165"/>
                <a:gd name="T76" fmla="*/ 1084 w 1168"/>
                <a:gd name="T77" fmla="*/ 371 h 1165"/>
                <a:gd name="T78" fmla="*/ 1121 w 1168"/>
                <a:gd name="T79" fmla="*/ 355 h 1165"/>
                <a:gd name="T80" fmla="*/ 1125 w 1168"/>
                <a:gd name="T81" fmla="*/ 426 h 1165"/>
                <a:gd name="T82" fmla="*/ 131 w 1168"/>
                <a:gd name="T83" fmla="*/ 265 h 1165"/>
                <a:gd name="T84" fmla="*/ 115 w 1168"/>
                <a:gd name="T85" fmla="*/ 233 h 1165"/>
                <a:gd name="T86" fmla="*/ 175 w 1168"/>
                <a:gd name="T87" fmla="*/ 193 h 1165"/>
                <a:gd name="T88" fmla="*/ 147 w 1168"/>
                <a:gd name="T89" fmla="*/ 257 h 1165"/>
                <a:gd name="T90" fmla="*/ 1001 w 1168"/>
                <a:gd name="T91" fmla="*/ 225 h 1165"/>
                <a:gd name="T92" fmla="*/ 954 w 1168"/>
                <a:gd name="T93" fmla="*/ 186 h 1165"/>
                <a:gd name="T94" fmla="*/ 981 w 1168"/>
                <a:gd name="T95" fmla="*/ 156 h 1165"/>
                <a:gd name="T96" fmla="*/ 1014 w 1168"/>
                <a:gd name="T97" fmla="*/ 219 h 1165"/>
                <a:gd name="T98" fmla="*/ 309 w 1168"/>
                <a:gd name="T99" fmla="*/ 111 h 1165"/>
                <a:gd name="T100" fmla="*/ 299 w 1168"/>
                <a:gd name="T101" fmla="*/ 73 h 1165"/>
                <a:gd name="T102" fmla="*/ 369 w 1168"/>
                <a:gd name="T103" fmla="*/ 61 h 1165"/>
                <a:gd name="T104" fmla="*/ 318 w 1168"/>
                <a:gd name="T105" fmla="*/ 108 h 1165"/>
                <a:gd name="T106" fmla="*/ 810 w 1168"/>
                <a:gd name="T107" fmla="*/ 87 h 1165"/>
                <a:gd name="T108" fmla="*/ 760 w 1168"/>
                <a:gd name="T109" fmla="*/ 69 h 1165"/>
                <a:gd name="T110" fmla="*/ 773 w 1168"/>
                <a:gd name="T111" fmla="*/ 31 h 1165"/>
                <a:gd name="T112" fmla="*/ 828 w 1168"/>
                <a:gd name="T113" fmla="*/ 76 h 1165"/>
                <a:gd name="T114" fmla="*/ 533 w 1168"/>
                <a:gd name="T115" fmla="*/ 42 h 1165"/>
                <a:gd name="T116" fmla="*/ 531 w 1168"/>
                <a:gd name="T117" fmla="*/ 2 h 1165"/>
                <a:gd name="T118" fmla="*/ 580 w 1168"/>
                <a:gd name="T119" fmla="*/ 0 h 1165"/>
                <a:gd name="T120" fmla="*/ 580 w 1168"/>
                <a:gd name="T121" fmla="*/ 40 h 1165"/>
                <a:gd name="T122" fmla="*/ 533 w 1168"/>
                <a:gd name="T123" fmla="*/ 4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8" h="1165">
                  <a:moveTo>
                    <a:pt x="514" y="1165"/>
                  </a:moveTo>
                  <a:cubicBezTo>
                    <a:pt x="513" y="1165"/>
                    <a:pt x="512" y="1165"/>
                    <a:pt x="512" y="1165"/>
                  </a:cubicBezTo>
                  <a:cubicBezTo>
                    <a:pt x="495" y="1163"/>
                    <a:pt x="479" y="1160"/>
                    <a:pt x="463" y="1157"/>
                  </a:cubicBezTo>
                  <a:cubicBezTo>
                    <a:pt x="452" y="1155"/>
                    <a:pt x="445" y="1144"/>
                    <a:pt x="448" y="1133"/>
                  </a:cubicBezTo>
                  <a:cubicBezTo>
                    <a:pt x="450" y="1122"/>
                    <a:pt x="461" y="1115"/>
                    <a:pt x="471" y="1118"/>
                  </a:cubicBezTo>
                  <a:cubicBezTo>
                    <a:pt x="486" y="1121"/>
                    <a:pt x="501" y="1123"/>
                    <a:pt x="516" y="1125"/>
                  </a:cubicBezTo>
                  <a:cubicBezTo>
                    <a:pt x="527" y="1127"/>
                    <a:pt x="535" y="1137"/>
                    <a:pt x="534" y="1148"/>
                  </a:cubicBezTo>
                  <a:cubicBezTo>
                    <a:pt x="533" y="1158"/>
                    <a:pt x="524" y="1165"/>
                    <a:pt x="514" y="1165"/>
                  </a:cubicBezTo>
                  <a:close/>
                  <a:moveTo>
                    <a:pt x="702" y="1156"/>
                  </a:moveTo>
                  <a:cubicBezTo>
                    <a:pt x="693" y="1156"/>
                    <a:pt x="685" y="1150"/>
                    <a:pt x="683" y="1141"/>
                  </a:cubicBezTo>
                  <a:cubicBezTo>
                    <a:pt x="680" y="1130"/>
                    <a:pt x="687" y="1119"/>
                    <a:pt x="698" y="1117"/>
                  </a:cubicBezTo>
                  <a:cubicBezTo>
                    <a:pt x="713" y="1114"/>
                    <a:pt x="727" y="1110"/>
                    <a:pt x="742" y="1105"/>
                  </a:cubicBezTo>
                  <a:cubicBezTo>
                    <a:pt x="753" y="1102"/>
                    <a:pt x="764" y="1108"/>
                    <a:pt x="767" y="1119"/>
                  </a:cubicBezTo>
                  <a:cubicBezTo>
                    <a:pt x="770" y="1129"/>
                    <a:pt x="764" y="1140"/>
                    <a:pt x="754" y="1144"/>
                  </a:cubicBezTo>
                  <a:cubicBezTo>
                    <a:pt x="738" y="1148"/>
                    <a:pt x="722" y="1152"/>
                    <a:pt x="706" y="1156"/>
                  </a:cubicBezTo>
                  <a:cubicBezTo>
                    <a:pt x="705" y="1156"/>
                    <a:pt x="703" y="1156"/>
                    <a:pt x="702" y="1156"/>
                  </a:cubicBezTo>
                  <a:close/>
                  <a:moveTo>
                    <a:pt x="292" y="1089"/>
                  </a:moveTo>
                  <a:cubicBezTo>
                    <a:pt x="288" y="1089"/>
                    <a:pt x="285" y="1088"/>
                    <a:pt x="282" y="1086"/>
                  </a:cubicBezTo>
                  <a:cubicBezTo>
                    <a:pt x="268" y="1077"/>
                    <a:pt x="254" y="1068"/>
                    <a:pt x="241" y="1059"/>
                  </a:cubicBezTo>
                  <a:cubicBezTo>
                    <a:pt x="232" y="1052"/>
                    <a:pt x="230" y="1040"/>
                    <a:pt x="236" y="1031"/>
                  </a:cubicBezTo>
                  <a:cubicBezTo>
                    <a:pt x="243" y="1022"/>
                    <a:pt x="255" y="1020"/>
                    <a:pt x="264" y="1026"/>
                  </a:cubicBezTo>
                  <a:cubicBezTo>
                    <a:pt x="276" y="1035"/>
                    <a:pt x="289" y="1044"/>
                    <a:pt x="302" y="1051"/>
                  </a:cubicBezTo>
                  <a:cubicBezTo>
                    <a:pt x="312" y="1057"/>
                    <a:pt x="315" y="1069"/>
                    <a:pt x="309" y="1079"/>
                  </a:cubicBezTo>
                  <a:cubicBezTo>
                    <a:pt x="305" y="1085"/>
                    <a:pt x="299" y="1089"/>
                    <a:pt x="292" y="1089"/>
                  </a:cubicBezTo>
                  <a:close/>
                  <a:moveTo>
                    <a:pt x="916" y="1060"/>
                  </a:moveTo>
                  <a:cubicBezTo>
                    <a:pt x="910" y="1060"/>
                    <a:pt x="904" y="1057"/>
                    <a:pt x="900" y="1052"/>
                  </a:cubicBezTo>
                  <a:cubicBezTo>
                    <a:pt x="894" y="1043"/>
                    <a:pt x="896" y="1031"/>
                    <a:pt x="904" y="1024"/>
                  </a:cubicBezTo>
                  <a:cubicBezTo>
                    <a:pt x="917" y="1015"/>
                    <a:pt x="929" y="1005"/>
                    <a:pt x="940" y="996"/>
                  </a:cubicBezTo>
                  <a:cubicBezTo>
                    <a:pt x="949" y="988"/>
                    <a:pt x="961" y="989"/>
                    <a:pt x="968" y="998"/>
                  </a:cubicBezTo>
                  <a:cubicBezTo>
                    <a:pt x="976" y="1006"/>
                    <a:pt x="975" y="1019"/>
                    <a:pt x="966" y="1026"/>
                  </a:cubicBezTo>
                  <a:cubicBezTo>
                    <a:pt x="954" y="1036"/>
                    <a:pt x="941" y="1047"/>
                    <a:pt x="928" y="1056"/>
                  </a:cubicBezTo>
                  <a:cubicBezTo>
                    <a:pt x="925" y="1059"/>
                    <a:pt x="920" y="1060"/>
                    <a:pt x="916" y="1060"/>
                  </a:cubicBezTo>
                  <a:close/>
                  <a:moveTo>
                    <a:pt x="120" y="929"/>
                  </a:moveTo>
                  <a:cubicBezTo>
                    <a:pt x="114" y="929"/>
                    <a:pt x="108" y="926"/>
                    <a:pt x="104" y="920"/>
                  </a:cubicBezTo>
                  <a:cubicBezTo>
                    <a:pt x="94" y="907"/>
                    <a:pt x="86" y="893"/>
                    <a:pt x="77" y="879"/>
                  </a:cubicBezTo>
                  <a:cubicBezTo>
                    <a:pt x="72" y="869"/>
                    <a:pt x="75" y="857"/>
                    <a:pt x="85" y="851"/>
                  </a:cubicBezTo>
                  <a:cubicBezTo>
                    <a:pt x="94" y="846"/>
                    <a:pt x="106" y="849"/>
                    <a:pt x="112" y="859"/>
                  </a:cubicBezTo>
                  <a:cubicBezTo>
                    <a:pt x="120" y="872"/>
                    <a:pt x="128" y="885"/>
                    <a:pt x="136" y="897"/>
                  </a:cubicBezTo>
                  <a:cubicBezTo>
                    <a:pt x="143" y="906"/>
                    <a:pt x="141" y="919"/>
                    <a:pt x="132" y="925"/>
                  </a:cubicBezTo>
                  <a:cubicBezTo>
                    <a:pt x="128" y="927"/>
                    <a:pt x="124" y="929"/>
                    <a:pt x="120" y="929"/>
                  </a:cubicBezTo>
                  <a:close/>
                  <a:moveTo>
                    <a:pt x="1073" y="885"/>
                  </a:moveTo>
                  <a:cubicBezTo>
                    <a:pt x="1069" y="885"/>
                    <a:pt x="1066" y="884"/>
                    <a:pt x="1063" y="882"/>
                  </a:cubicBezTo>
                  <a:cubicBezTo>
                    <a:pt x="1053" y="877"/>
                    <a:pt x="1050" y="865"/>
                    <a:pt x="1055" y="855"/>
                  </a:cubicBezTo>
                  <a:cubicBezTo>
                    <a:pt x="1063" y="842"/>
                    <a:pt x="1070" y="828"/>
                    <a:pt x="1076" y="815"/>
                  </a:cubicBezTo>
                  <a:cubicBezTo>
                    <a:pt x="1077" y="814"/>
                    <a:pt x="1077" y="814"/>
                    <a:pt x="1077" y="814"/>
                  </a:cubicBezTo>
                  <a:cubicBezTo>
                    <a:pt x="1081" y="804"/>
                    <a:pt x="1093" y="800"/>
                    <a:pt x="1103" y="804"/>
                  </a:cubicBezTo>
                  <a:cubicBezTo>
                    <a:pt x="1113" y="809"/>
                    <a:pt x="1118" y="821"/>
                    <a:pt x="1113" y="831"/>
                  </a:cubicBezTo>
                  <a:cubicBezTo>
                    <a:pt x="1113" y="832"/>
                    <a:pt x="1113" y="832"/>
                    <a:pt x="1113" y="832"/>
                  </a:cubicBezTo>
                  <a:cubicBezTo>
                    <a:pt x="1106" y="846"/>
                    <a:pt x="1098" y="861"/>
                    <a:pt x="1090" y="875"/>
                  </a:cubicBezTo>
                  <a:cubicBezTo>
                    <a:pt x="1086" y="881"/>
                    <a:pt x="1080" y="885"/>
                    <a:pt x="1073" y="885"/>
                  </a:cubicBezTo>
                  <a:close/>
                  <a:moveTo>
                    <a:pt x="28" y="712"/>
                  </a:moveTo>
                  <a:cubicBezTo>
                    <a:pt x="19" y="712"/>
                    <a:pt x="11" y="706"/>
                    <a:pt x="9" y="696"/>
                  </a:cubicBezTo>
                  <a:cubicBezTo>
                    <a:pt x="6" y="680"/>
                    <a:pt x="3" y="664"/>
                    <a:pt x="1" y="648"/>
                  </a:cubicBezTo>
                  <a:cubicBezTo>
                    <a:pt x="0" y="637"/>
                    <a:pt x="8" y="627"/>
                    <a:pt x="19" y="626"/>
                  </a:cubicBezTo>
                  <a:cubicBezTo>
                    <a:pt x="30" y="625"/>
                    <a:pt x="40" y="632"/>
                    <a:pt x="41" y="643"/>
                  </a:cubicBezTo>
                  <a:cubicBezTo>
                    <a:pt x="43" y="658"/>
                    <a:pt x="45" y="674"/>
                    <a:pt x="48" y="689"/>
                  </a:cubicBezTo>
                  <a:cubicBezTo>
                    <a:pt x="50" y="699"/>
                    <a:pt x="43" y="710"/>
                    <a:pt x="32" y="712"/>
                  </a:cubicBezTo>
                  <a:cubicBezTo>
                    <a:pt x="31" y="712"/>
                    <a:pt x="30" y="712"/>
                    <a:pt x="28" y="712"/>
                  </a:cubicBezTo>
                  <a:close/>
                  <a:moveTo>
                    <a:pt x="1145" y="661"/>
                  </a:moveTo>
                  <a:cubicBezTo>
                    <a:pt x="1144" y="661"/>
                    <a:pt x="1143" y="661"/>
                    <a:pt x="1143" y="661"/>
                  </a:cubicBezTo>
                  <a:cubicBezTo>
                    <a:pt x="1132" y="660"/>
                    <a:pt x="1124" y="650"/>
                    <a:pt x="1125" y="639"/>
                  </a:cubicBezTo>
                  <a:cubicBezTo>
                    <a:pt x="1126" y="624"/>
                    <a:pt x="1127" y="608"/>
                    <a:pt x="1127" y="593"/>
                  </a:cubicBezTo>
                  <a:cubicBezTo>
                    <a:pt x="1128" y="582"/>
                    <a:pt x="1137" y="574"/>
                    <a:pt x="1147" y="574"/>
                  </a:cubicBezTo>
                  <a:cubicBezTo>
                    <a:pt x="1148" y="574"/>
                    <a:pt x="1148" y="574"/>
                    <a:pt x="1148" y="574"/>
                  </a:cubicBezTo>
                  <a:cubicBezTo>
                    <a:pt x="1159" y="574"/>
                    <a:pt x="1168" y="583"/>
                    <a:pt x="1167" y="594"/>
                  </a:cubicBezTo>
                  <a:cubicBezTo>
                    <a:pt x="1167" y="610"/>
                    <a:pt x="1166" y="627"/>
                    <a:pt x="1165" y="643"/>
                  </a:cubicBezTo>
                  <a:cubicBezTo>
                    <a:pt x="1164" y="653"/>
                    <a:pt x="1155" y="661"/>
                    <a:pt x="1145" y="661"/>
                  </a:cubicBezTo>
                  <a:close/>
                  <a:moveTo>
                    <a:pt x="32" y="478"/>
                  </a:moveTo>
                  <a:cubicBezTo>
                    <a:pt x="31" y="478"/>
                    <a:pt x="29" y="477"/>
                    <a:pt x="28" y="477"/>
                  </a:cubicBezTo>
                  <a:cubicBezTo>
                    <a:pt x="17" y="475"/>
                    <a:pt x="10" y="464"/>
                    <a:pt x="13" y="453"/>
                  </a:cubicBezTo>
                  <a:cubicBezTo>
                    <a:pt x="16" y="437"/>
                    <a:pt x="21" y="421"/>
                    <a:pt x="26" y="406"/>
                  </a:cubicBezTo>
                  <a:cubicBezTo>
                    <a:pt x="29" y="395"/>
                    <a:pt x="40" y="390"/>
                    <a:pt x="51" y="393"/>
                  </a:cubicBezTo>
                  <a:cubicBezTo>
                    <a:pt x="61" y="396"/>
                    <a:pt x="67" y="408"/>
                    <a:pt x="64" y="418"/>
                  </a:cubicBezTo>
                  <a:cubicBezTo>
                    <a:pt x="59" y="433"/>
                    <a:pt x="55" y="447"/>
                    <a:pt x="52" y="462"/>
                  </a:cubicBezTo>
                  <a:cubicBezTo>
                    <a:pt x="50" y="471"/>
                    <a:pt x="41" y="478"/>
                    <a:pt x="32" y="478"/>
                  </a:cubicBezTo>
                  <a:close/>
                  <a:moveTo>
                    <a:pt x="1119" y="427"/>
                  </a:moveTo>
                  <a:cubicBezTo>
                    <a:pt x="1111" y="427"/>
                    <a:pt x="1103" y="422"/>
                    <a:pt x="1100" y="414"/>
                  </a:cubicBezTo>
                  <a:cubicBezTo>
                    <a:pt x="1095" y="399"/>
                    <a:pt x="1090" y="385"/>
                    <a:pt x="1084" y="371"/>
                  </a:cubicBezTo>
                  <a:cubicBezTo>
                    <a:pt x="1080" y="361"/>
                    <a:pt x="1084" y="349"/>
                    <a:pt x="1094" y="345"/>
                  </a:cubicBezTo>
                  <a:cubicBezTo>
                    <a:pt x="1105" y="340"/>
                    <a:pt x="1116" y="345"/>
                    <a:pt x="1121" y="355"/>
                  </a:cubicBezTo>
                  <a:cubicBezTo>
                    <a:pt x="1127" y="370"/>
                    <a:pt x="1133" y="386"/>
                    <a:pt x="1138" y="401"/>
                  </a:cubicBezTo>
                  <a:cubicBezTo>
                    <a:pt x="1141" y="412"/>
                    <a:pt x="1136" y="423"/>
                    <a:pt x="1125" y="426"/>
                  </a:cubicBezTo>
                  <a:cubicBezTo>
                    <a:pt x="1123" y="427"/>
                    <a:pt x="1121" y="427"/>
                    <a:pt x="1119" y="427"/>
                  </a:cubicBezTo>
                  <a:close/>
                  <a:moveTo>
                    <a:pt x="131" y="265"/>
                  </a:moveTo>
                  <a:cubicBezTo>
                    <a:pt x="127" y="265"/>
                    <a:pt x="123" y="263"/>
                    <a:pt x="119" y="261"/>
                  </a:cubicBezTo>
                  <a:cubicBezTo>
                    <a:pt x="110" y="254"/>
                    <a:pt x="109" y="242"/>
                    <a:pt x="115" y="233"/>
                  </a:cubicBezTo>
                  <a:cubicBezTo>
                    <a:pt x="125" y="220"/>
                    <a:pt x="136" y="207"/>
                    <a:pt x="146" y="195"/>
                  </a:cubicBezTo>
                  <a:cubicBezTo>
                    <a:pt x="154" y="187"/>
                    <a:pt x="166" y="186"/>
                    <a:pt x="175" y="193"/>
                  </a:cubicBezTo>
                  <a:cubicBezTo>
                    <a:pt x="183" y="201"/>
                    <a:pt x="184" y="213"/>
                    <a:pt x="176" y="221"/>
                  </a:cubicBezTo>
                  <a:cubicBezTo>
                    <a:pt x="166" y="233"/>
                    <a:pt x="156" y="245"/>
                    <a:pt x="147" y="257"/>
                  </a:cubicBezTo>
                  <a:cubicBezTo>
                    <a:pt x="143" y="262"/>
                    <a:pt x="137" y="265"/>
                    <a:pt x="131" y="265"/>
                  </a:cubicBezTo>
                  <a:close/>
                  <a:moveTo>
                    <a:pt x="1001" y="225"/>
                  </a:moveTo>
                  <a:cubicBezTo>
                    <a:pt x="995" y="225"/>
                    <a:pt x="990" y="222"/>
                    <a:pt x="986" y="218"/>
                  </a:cubicBezTo>
                  <a:cubicBezTo>
                    <a:pt x="976" y="207"/>
                    <a:pt x="965" y="196"/>
                    <a:pt x="954" y="186"/>
                  </a:cubicBezTo>
                  <a:cubicBezTo>
                    <a:pt x="946" y="178"/>
                    <a:pt x="945" y="165"/>
                    <a:pt x="953" y="157"/>
                  </a:cubicBezTo>
                  <a:cubicBezTo>
                    <a:pt x="960" y="149"/>
                    <a:pt x="973" y="149"/>
                    <a:pt x="981" y="156"/>
                  </a:cubicBezTo>
                  <a:cubicBezTo>
                    <a:pt x="993" y="167"/>
                    <a:pt x="1005" y="179"/>
                    <a:pt x="1016" y="191"/>
                  </a:cubicBezTo>
                  <a:cubicBezTo>
                    <a:pt x="1023" y="199"/>
                    <a:pt x="1022" y="212"/>
                    <a:pt x="1014" y="219"/>
                  </a:cubicBezTo>
                  <a:cubicBezTo>
                    <a:pt x="1010" y="223"/>
                    <a:pt x="1006" y="225"/>
                    <a:pt x="1001" y="225"/>
                  </a:cubicBezTo>
                  <a:close/>
                  <a:moveTo>
                    <a:pt x="309" y="111"/>
                  </a:moveTo>
                  <a:cubicBezTo>
                    <a:pt x="301" y="111"/>
                    <a:pt x="295" y="107"/>
                    <a:pt x="291" y="100"/>
                  </a:cubicBezTo>
                  <a:cubicBezTo>
                    <a:pt x="286" y="91"/>
                    <a:pt x="289" y="78"/>
                    <a:pt x="299" y="73"/>
                  </a:cubicBezTo>
                  <a:cubicBezTo>
                    <a:pt x="313" y="65"/>
                    <a:pt x="328" y="58"/>
                    <a:pt x="343" y="51"/>
                  </a:cubicBezTo>
                  <a:cubicBezTo>
                    <a:pt x="353" y="47"/>
                    <a:pt x="365" y="51"/>
                    <a:pt x="369" y="61"/>
                  </a:cubicBezTo>
                  <a:cubicBezTo>
                    <a:pt x="374" y="71"/>
                    <a:pt x="369" y="83"/>
                    <a:pt x="359" y="88"/>
                  </a:cubicBezTo>
                  <a:cubicBezTo>
                    <a:pt x="345" y="94"/>
                    <a:pt x="331" y="101"/>
                    <a:pt x="318" y="108"/>
                  </a:cubicBezTo>
                  <a:cubicBezTo>
                    <a:pt x="315" y="110"/>
                    <a:pt x="312" y="111"/>
                    <a:pt x="309" y="111"/>
                  </a:cubicBezTo>
                  <a:close/>
                  <a:moveTo>
                    <a:pt x="810" y="87"/>
                  </a:moveTo>
                  <a:cubicBezTo>
                    <a:pt x="807" y="87"/>
                    <a:pt x="805" y="87"/>
                    <a:pt x="802" y="86"/>
                  </a:cubicBezTo>
                  <a:cubicBezTo>
                    <a:pt x="788" y="80"/>
                    <a:pt x="774" y="74"/>
                    <a:pt x="760" y="69"/>
                  </a:cubicBezTo>
                  <a:cubicBezTo>
                    <a:pt x="749" y="66"/>
                    <a:pt x="744" y="54"/>
                    <a:pt x="747" y="44"/>
                  </a:cubicBezTo>
                  <a:cubicBezTo>
                    <a:pt x="751" y="33"/>
                    <a:pt x="762" y="28"/>
                    <a:pt x="773" y="31"/>
                  </a:cubicBezTo>
                  <a:cubicBezTo>
                    <a:pt x="788" y="37"/>
                    <a:pt x="803" y="43"/>
                    <a:pt x="818" y="49"/>
                  </a:cubicBezTo>
                  <a:cubicBezTo>
                    <a:pt x="828" y="54"/>
                    <a:pt x="833" y="65"/>
                    <a:pt x="828" y="76"/>
                  </a:cubicBezTo>
                  <a:cubicBezTo>
                    <a:pt x="825" y="83"/>
                    <a:pt x="818" y="87"/>
                    <a:pt x="810" y="87"/>
                  </a:cubicBezTo>
                  <a:close/>
                  <a:moveTo>
                    <a:pt x="533" y="42"/>
                  </a:moveTo>
                  <a:cubicBezTo>
                    <a:pt x="523" y="42"/>
                    <a:pt x="514" y="34"/>
                    <a:pt x="513" y="24"/>
                  </a:cubicBezTo>
                  <a:cubicBezTo>
                    <a:pt x="512" y="13"/>
                    <a:pt x="520" y="3"/>
                    <a:pt x="531" y="2"/>
                  </a:cubicBezTo>
                  <a:cubicBezTo>
                    <a:pt x="547" y="0"/>
                    <a:pt x="564" y="0"/>
                    <a:pt x="580" y="0"/>
                  </a:cubicBezTo>
                  <a:cubicBezTo>
                    <a:pt x="580" y="0"/>
                    <a:pt x="580" y="0"/>
                    <a:pt x="580" y="0"/>
                  </a:cubicBezTo>
                  <a:cubicBezTo>
                    <a:pt x="591" y="0"/>
                    <a:pt x="600" y="8"/>
                    <a:pt x="600" y="19"/>
                  </a:cubicBezTo>
                  <a:cubicBezTo>
                    <a:pt x="600" y="30"/>
                    <a:pt x="591" y="39"/>
                    <a:pt x="580" y="40"/>
                  </a:cubicBezTo>
                  <a:cubicBezTo>
                    <a:pt x="565" y="40"/>
                    <a:pt x="550" y="40"/>
                    <a:pt x="535" y="42"/>
                  </a:cubicBezTo>
                  <a:cubicBezTo>
                    <a:pt x="534" y="42"/>
                    <a:pt x="534" y="42"/>
                    <a:pt x="533"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28" name="Freeform 22"/>
            <p:cNvSpPr>
              <a:spLocks noEditPoints="1"/>
            </p:cNvSpPr>
            <p:nvPr/>
          </p:nvSpPr>
          <p:spPr bwMode="auto">
            <a:xfrm>
              <a:off x="1845" y="586"/>
              <a:ext cx="2063" cy="2060"/>
            </a:xfrm>
            <a:custGeom>
              <a:avLst/>
              <a:gdLst>
                <a:gd name="T0" fmla="*/ 494 w 873"/>
                <a:gd name="T1" fmla="*/ 828 h 872"/>
                <a:gd name="T2" fmla="*/ 449 w 873"/>
                <a:gd name="T3" fmla="*/ 872 h 872"/>
                <a:gd name="T4" fmla="*/ 333 w 873"/>
                <a:gd name="T5" fmla="*/ 840 h 872"/>
                <a:gd name="T6" fmla="*/ 401 w 873"/>
                <a:gd name="T7" fmla="*/ 871 h 872"/>
                <a:gd name="T8" fmla="*/ 583 w 873"/>
                <a:gd name="T9" fmla="*/ 804 h 872"/>
                <a:gd name="T10" fmla="*/ 544 w 873"/>
                <a:gd name="T11" fmla="*/ 858 h 872"/>
                <a:gd name="T12" fmla="*/ 243 w 873"/>
                <a:gd name="T13" fmla="*/ 805 h 872"/>
                <a:gd name="T14" fmla="*/ 306 w 873"/>
                <a:gd name="T15" fmla="*/ 851 h 872"/>
                <a:gd name="T16" fmla="*/ 664 w 873"/>
                <a:gd name="T17" fmla="*/ 761 h 872"/>
                <a:gd name="T18" fmla="*/ 634 w 873"/>
                <a:gd name="T19" fmla="*/ 823 h 872"/>
                <a:gd name="T20" fmla="*/ 163 w 873"/>
                <a:gd name="T21" fmla="*/ 751 h 872"/>
                <a:gd name="T22" fmla="*/ 218 w 873"/>
                <a:gd name="T23" fmla="*/ 811 h 872"/>
                <a:gd name="T24" fmla="*/ 733 w 873"/>
                <a:gd name="T25" fmla="*/ 700 h 872"/>
                <a:gd name="T26" fmla="*/ 713 w 873"/>
                <a:gd name="T27" fmla="*/ 767 h 872"/>
                <a:gd name="T28" fmla="*/ 98 w 873"/>
                <a:gd name="T29" fmla="*/ 679 h 872"/>
                <a:gd name="T30" fmla="*/ 143 w 873"/>
                <a:gd name="T31" fmla="*/ 751 h 872"/>
                <a:gd name="T32" fmla="*/ 785 w 873"/>
                <a:gd name="T33" fmla="*/ 624 h 872"/>
                <a:gd name="T34" fmla="*/ 778 w 873"/>
                <a:gd name="T35" fmla="*/ 695 h 872"/>
                <a:gd name="T36" fmla="*/ 51 w 873"/>
                <a:gd name="T37" fmla="*/ 594 h 872"/>
                <a:gd name="T38" fmla="*/ 83 w 873"/>
                <a:gd name="T39" fmla="*/ 675 h 872"/>
                <a:gd name="T40" fmla="*/ 819 w 873"/>
                <a:gd name="T41" fmla="*/ 539 h 872"/>
                <a:gd name="T42" fmla="*/ 823 w 873"/>
                <a:gd name="T43" fmla="*/ 610 h 872"/>
                <a:gd name="T44" fmla="*/ 25 w 873"/>
                <a:gd name="T45" fmla="*/ 501 h 872"/>
                <a:gd name="T46" fmla="*/ 42 w 873"/>
                <a:gd name="T47" fmla="*/ 588 h 872"/>
                <a:gd name="T48" fmla="*/ 833 w 873"/>
                <a:gd name="T49" fmla="*/ 448 h 872"/>
                <a:gd name="T50" fmla="*/ 868 w 873"/>
                <a:gd name="T51" fmla="*/ 500 h 872"/>
                <a:gd name="T52" fmla="*/ 0 w 873"/>
                <a:gd name="T53" fmla="*/ 437 h 872"/>
                <a:gd name="T54" fmla="*/ 41 w 873"/>
                <a:gd name="T55" fmla="*/ 425 h 872"/>
                <a:gd name="T56" fmla="*/ 22 w 873"/>
                <a:gd name="T57" fmla="*/ 493 h 872"/>
                <a:gd name="T58" fmla="*/ 840 w 873"/>
                <a:gd name="T59" fmla="*/ 333 h 872"/>
                <a:gd name="T60" fmla="*/ 851 w 873"/>
                <a:gd name="T61" fmla="*/ 420 h 872"/>
                <a:gd name="T62" fmla="*/ 15 w 873"/>
                <a:gd name="T63" fmla="*/ 324 h 872"/>
                <a:gd name="T64" fmla="*/ 25 w 873"/>
                <a:gd name="T65" fmla="*/ 396 h 872"/>
                <a:gd name="T66" fmla="*/ 795 w 873"/>
                <a:gd name="T67" fmla="*/ 268 h 872"/>
                <a:gd name="T68" fmla="*/ 851 w 873"/>
                <a:gd name="T69" fmla="*/ 299 h 872"/>
                <a:gd name="T70" fmla="*/ 42 w 873"/>
                <a:gd name="T71" fmla="*/ 302 h 872"/>
                <a:gd name="T72" fmla="*/ 88 w 873"/>
                <a:gd name="T73" fmla="*/ 249 h 872"/>
                <a:gd name="T74" fmla="*/ 773 w 873"/>
                <a:gd name="T75" fmla="*/ 228 h 872"/>
                <a:gd name="T76" fmla="*/ 807 w 873"/>
                <a:gd name="T77" fmla="*/ 207 h 872"/>
                <a:gd name="T78" fmla="*/ 84 w 873"/>
                <a:gd name="T79" fmla="*/ 214 h 872"/>
                <a:gd name="T80" fmla="*/ 140 w 873"/>
                <a:gd name="T81" fmla="*/ 173 h 872"/>
                <a:gd name="T82" fmla="*/ 716 w 873"/>
                <a:gd name="T83" fmla="*/ 156 h 872"/>
                <a:gd name="T84" fmla="*/ 745 w 873"/>
                <a:gd name="T85" fmla="*/ 128 h 872"/>
                <a:gd name="T86" fmla="*/ 145 w 873"/>
                <a:gd name="T87" fmla="*/ 139 h 872"/>
                <a:gd name="T88" fmla="*/ 209 w 873"/>
                <a:gd name="T89" fmla="*/ 112 h 872"/>
                <a:gd name="T90" fmla="*/ 644 w 873"/>
                <a:gd name="T91" fmla="*/ 99 h 872"/>
                <a:gd name="T92" fmla="*/ 665 w 873"/>
                <a:gd name="T93" fmla="*/ 65 h 872"/>
                <a:gd name="T94" fmla="*/ 221 w 873"/>
                <a:gd name="T95" fmla="*/ 80 h 872"/>
                <a:gd name="T96" fmla="*/ 301 w 873"/>
                <a:gd name="T97" fmla="*/ 42 h 872"/>
                <a:gd name="T98" fmla="*/ 239 w 873"/>
                <a:gd name="T99" fmla="*/ 90 h 872"/>
                <a:gd name="T100" fmla="*/ 501 w 873"/>
                <a:gd name="T101" fmla="*/ 25 h 872"/>
                <a:gd name="T102" fmla="*/ 567 w 873"/>
                <a:gd name="T103" fmla="*/ 61 h 872"/>
                <a:gd name="T104" fmla="*/ 373 w 873"/>
                <a:gd name="T105" fmla="*/ 5 h 872"/>
                <a:gd name="T106" fmla="*/ 328 w 873"/>
                <a:gd name="T107" fmla="*/ 55 h 872"/>
                <a:gd name="T108" fmla="*/ 425 w 873"/>
                <a:gd name="T109" fmla="*/ 40 h 872"/>
                <a:gd name="T110" fmla="*/ 474 w 873"/>
                <a:gd name="T111" fmla="*/ 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3" h="872">
                  <a:moveTo>
                    <a:pt x="449" y="872"/>
                  </a:moveTo>
                  <a:cubicBezTo>
                    <a:pt x="438" y="872"/>
                    <a:pt x="429" y="864"/>
                    <a:pt x="429" y="853"/>
                  </a:cubicBezTo>
                  <a:cubicBezTo>
                    <a:pt x="429" y="842"/>
                    <a:pt x="437" y="833"/>
                    <a:pt x="448" y="832"/>
                  </a:cubicBezTo>
                  <a:cubicBezTo>
                    <a:pt x="464" y="832"/>
                    <a:pt x="479" y="831"/>
                    <a:pt x="494" y="828"/>
                  </a:cubicBezTo>
                  <a:cubicBezTo>
                    <a:pt x="505" y="827"/>
                    <a:pt x="515" y="834"/>
                    <a:pt x="517" y="845"/>
                  </a:cubicBezTo>
                  <a:cubicBezTo>
                    <a:pt x="519" y="856"/>
                    <a:pt x="511" y="866"/>
                    <a:pt x="500" y="868"/>
                  </a:cubicBezTo>
                  <a:cubicBezTo>
                    <a:pt x="483" y="870"/>
                    <a:pt x="466" y="872"/>
                    <a:pt x="450" y="872"/>
                  </a:cubicBezTo>
                  <a:cubicBezTo>
                    <a:pt x="449" y="872"/>
                    <a:pt x="449" y="872"/>
                    <a:pt x="449" y="872"/>
                  </a:cubicBezTo>
                  <a:close/>
                  <a:moveTo>
                    <a:pt x="401" y="871"/>
                  </a:moveTo>
                  <a:cubicBezTo>
                    <a:pt x="400" y="871"/>
                    <a:pt x="399" y="871"/>
                    <a:pt x="399" y="871"/>
                  </a:cubicBezTo>
                  <a:cubicBezTo>
                    <a:pt x="382" y="869"/>
                    <a:pt x="365" y="867"/>
                    <a:pt x="349" y="863"/>
                  </a:cubicBezTo>
                  <a:cubicBezTo>
                    <a:pt x="338" y="861"/>
                    <a:pt x="331" y="851"/>
                    <a:pt x="333" y="840"/>
                  </a:cubicBezTo>
                  <a:cubicBezTo>
                    <a:pt x="335" y="829"/>
                    <a:pt x="346" y="822"/>
                    <a:pt x="357" y="824"/>
                  </a:cubicBezTo>
                  <a:cubicBezTo>
                    <a:pt x="372" y="827"/>
                    <a:pt x="387" y="830"/>
                    <a:pt x="402" y="831"/>
                  </a:cubicBezTo>
                  <a:cubicBezTo>
                    <a:pt x="413" y="832"/>
                    <a:pt x="421" y="842"/>
                    <a:pt x="420" y="853"/>
                  </a:cubicBezTo>
                  <a:cubicBezTo>
                    <a:pt x="420" y="863"/>
                    <a:pt x="411" y="871"/>
                    <a:pt x="401" y="871"/>
                  </a:cubicBezTo>
                  <a:close/>
                  <a:moveTo>
                    <a:pt x="544" y="858"/>
                  </a:moveTo>
                  <a:cubicBezTo>
                    <a:pt x="536" y="858"/>
                    <a:pt x="528" y="852"/>
                    <a:pt x="525" y="844"/>
                  </a:cubicBezTo>
                  <a:cubicBezTo>
                    <a:pt x="522" y="833"/>
                    <a:pt x="529" y="822"/>
                    <a:pt x="539" y="819"/>
                  </a:cubicBezTo>
                  <a:cubicBezTo>
                    <a:pt x="554" y="815"/>
                    <a:pt x="569" y="810"/>
                    <a:pt x="583" y="804"/>
                  </a:cubicBezTo>
                  <a:cubicBezTo>
                    <a:pt x="593" y="800"/>
                    <a:pt x="605" y="805"/>
                    <a:pt x="609" y="816"/>
                  </a:cubicBezTo>
                  <a:cubicBezTo>
                    <a:pt x="613" y="826"/>
                    <a:pt x="608" y="837"/>
                    <a:pt x="598" y="842"/>
                  </a:cubicBezTo>
                  <a:cubicBezTo>
                    <a:pt x="582" y="848"/>
                    <a:pt x="566" y="853"/>
                    <a:pt x="550" y="858"/>
                  </a:cubicBezTo>
                  <a:cubicBezTo>
                    <a:pt x="548" y="858"/>
                    <a:pt x="546" y="858"/>
                    <a:pt x="544" y="858"/>
                  </a:cubicBezTo>
                  <a:close/>
                  <a:moveTo>
                    <a:pt x="306" y="851"/>
                  </a:moveTo>
                  <a:cubicBezTo>
                    <a:pt x="304" y="851"/>
                    <a:pt x="302" y="851"/>
                    <a:pt x="300" y="850"/>
                  </a:cubicBezTo>
                  <a:cubicBezTo>
                    <a:pt x="284" y="845"/>
                    <a:pt x="268" y="839"/>
                    <a:pt x="253" y="832"/>
                  </a:cubicBezTo>
                  <a:cubicBezTo>
                    <a:pt x="243" y="827"/>
                    <a:pt x="238" y="815"/>
                    <a:pt x="243" y="805"/>
                  </a:cubicBezTo>
                  <a:cubicBezTo>
                    <a:pt x="247" y="795"/>
                    <a:pt x="259" y="791"/>
                    <a:pt x="269" y="795"/>
                  </a:cubicBezTo>
                  <a:cubicBezTo>
                    <a:pt x="283" y="802"/>
                    <a:pt x="298" y="808"/>
                    <a:pt x="312" y="812"/>
                  </a:cubicBezTo>
                  <a:cubicBezTo>
                    <a:pt x="323" y="816"/>
                    <a:pt x="328" y="827"/>
                    <a:pt x="325" y="838"/>
                  </a:cubicBezTo>
                  <a:cubicBezTo>
                    <a:pt x="322" y="846"/>
                    <a:pt x="314" y="851"/>
                    <a:pt x="306" y="851"/>
                  </a:cubicBezTo>
                  <a:close/>
                  <a:moveTo>
                    <a:pt x="634" y="823"/>
                  </a:moveTo>
                  <a:cubicBezTo>
                    <a:pt x="627" y="823"/>
                    <a:pt x="620" y="819"/>
                    <a:pt x="617" y="812"/>
                  </a:cubicBezTo>
                  <a:cubicBezTo>
                    <a:pt x="611" y="802"/>
                    <a:pt x="615" y="790"/>
                    <a:pt x="625" y="785"/>
                  </a:cubicBezTo>
                  <a:cubicBezTo>
                    <a:pt x="638" y="778"/>
                    <a:pt x="651" y="770"/>
                    <a:pt x="664" y="761"/>
                  </a:cubicBezTo>
                  <a:cubicBezTo>
                    <a:pt x="673" y="754"/>
                    <a:pt x="686" y="757"/>
                    <a:pt x="692" y="766"/>
                  </a:cubicBezTo>
                  <a:cubicBezTo>
                    <a:pt x="698" y="775"/>
                    <a:pt x="696" y="787"/>
                    <a:pt x="687" y="794"/>
                  </a:cubicBezTo>
                  <a:cubicBezTo>
                    <a:pt x="673" y="803"/>
                    <a:pt x="659" y="812"/>
                    <a:pt x="644" y="820"/>
                  </a:cubicBezTo>
                  <a:cubicBezTo>
                    <a:pt x="641" y="822"/>
                    <a:pt x="637" y="823"/>
                    <a:pt x="634" y="823"/>
                  </a:cubicBezTo>
                  <a:close/>
                  <a:moveTo>
                    <a:pt x="218" y="811"/>
                  </a:moveTo>
                  <a:cubicBezTo>
                    <a:pt x="215" y="811"/>
                    <a:pt x="211" y="810"/>
                    <a:pt x="208" y="808"/>
                  </a:cubicBezTo>
                  <a:cubicBezTo>
                    <a:pt x="194" y="799"/>
                    <a:pt x="180" y="789"/>
                    <a:pt x="166" y="779"/>
                  </a:cubicBezTo>
                  <a:cubicBezTo>
                    <a:pt x="158" y="772"/>
                    <a:pt x="156" y="759"/>
                    <a:pt x="163" y="751"/>
                  </a:cubicBezTo>
                  <a:cubicBezTo>
                    <a:pt x="170" y="742"/>
                    <a:pt x="182" y="740"/>
                    <a:pt x="191" y="747"/>
                  </a:cubicBezTo>
                  <a:cubicBezTo>
                    <a:pt x="203" y="757"/>
                    <a:pt x="216" y="766"/>
                    <a:pt x="229" y="774"/>
                  </a:cubicBezTo>
                  <a:cubicBezTo>
                    <a:pt x="238" y="779"/>
                    <a:pt x="241" y="792"/>
                    <a:pt x="235" y="801"/>
                  </a:cubicBezTo>
                  <a:cubicBezTo>
                    <a:pt x="232" y="807"/>
                    <a:pt x="225" y="811"/>
                    <a:pt x="218" y="811"/>
                  </a:cubicBezTo>
                  <a:close/>
                  <a:moveTo>
                    <a:pt x="713" y="767"/>
                  </a:moveTo>
                  <a:cubicBezTo>
                    <a:pt x="708" y="767"/>
                    <a:pt x="702" y="765"/>
                    <a:pt x="698" y="760"/>
                  </a:cubicBezTo>
                  <a:cubicBezTo>
                    <a:pt x="691" y="752"/>
                    <a:pt x="692" y="740"/>
                    <a:pt x="700" y="732"/>
                  </a:cubicBezTo>
                  <a:cubicBezTo>
                    <a:pt x="712" y="722"/>
                    <a:pt x="722" y="711"/>
                    <a:pt x="733" y="700"/>
                  </a:cubicBezTo>
                  <a:cubicBezTo>
                    <a:pt x="740" y="691"/>
                    <a:pt x="753" y="691"/>
                    <a:pt x="761" y="698"/>
                  </a:cubicBezTo>
                  <a:cubicBezTo>
                    <a:pt x="769" y="705"/>
                    <a:pt x="770" y="718"/>
                    <a:pt x="763" y="726"/>
                  </a:cubicBezTo>
                  <a:cubicBezTo>
                    <a:pt x="751" y="739"/>
                    <a:pt x="739" y="751"/>
                    <a:pt x="727" y="762"/>
                  </a:cubicBezTo>
                  <a:cubicBezTo>
                    <a:pt x="723" y="766"/>
                    <a:pt x="718" y="767"/>
                    <a:pt x="713" y="767"/>
                  </a:cubicBezTo>
                  <a:close/>
                  <a:moveTo>
                    <a:pt x="143" y="751"/>
                  </a:moveTo>
                  <a:cubicBezTo>
                    <a:pt x="137" y="751"/>
                    <a:pt x="132" y="749"/>
                    <a:pt x="128" y="745"/>
                  </a:cubicBezTo>
                  <a:cubicBezTo>
                    <a:pt x="116" y="733"/>
                    <a:pt x="105" y="720"/>
                    <a:pt x="95" y="707"/>
                  </a:cubicBezTo>
                  <a:cubicBezTo>
                    <a:pt x="88" y="698"/>
                    <a:pt x="89" y="686"/>
                    <a:pt x="98" y="679"/>
                  </a:cubicBezTo>
                  <a:cubicBezTo>
                    <a:pt x="107" y="672"/>
                    <a:pt x="119" y="674"/>
                    <a:pt x="126" y="682"/>
                  </a:cubicBezTo>
                  <a:cubicBezTo>
                    <a:pt x="136" y="694"/>
                    <a:pt x="146" y="706"/>
                    <a:pt x="157" y="717"/>
                  </a:cubicBezTo>
                  <a:cubicBezTo>
                    <a:pt x="164" y="724"/>
                    <a:pt x="165" y="737"/>
                    <a:pt x="157" y="745"/>
                  </a:cubicBezTo>
                  <a:cubicBezTo>
                    <a:pt x="153" y="749"/>
                    <a:pt x="148" y="751"/>
                    <a:pt x="143" y="751"/>
                  </a:cubicBezTo>
                  <a:close/>
                  <a:moveTo>
                    <a:pt x="778" y="695"/>
                  </a:moveTo>
                  <a:cubicBezTo>
                    <a:pt x="774" y="695"/>
                    <a:pt x="770" y="694"/>
                    <a:pt x="766" y="691"/>
                  </a:cubicBezTo>
                  <a:cubicBezTo>
                    <a:pt x="757" y="685"/>
                    <a:pt x="755" y="673"/>
                    <a:pt x="761" y="664"/>
                  </a:cubicBezTo>
                  <a:cubicBezTo>
                    <a:pt x="770" y="651"/>
                    <a:pt x="778" y="638"/>
                    <a:pt x="785" y="624"/>
                  </a:cubicBezTo>
                  <a:cubicBezTo>
                    <a:pt x="791" y="615"/>
                    <a:pt x="803" y="611"/>
                    <a:pt x="812" y="616"/>
                  </a:cubicBezTo>
                  <a:cubicBezTo>
                    <a:pt x="822" y="621"/>
                    <a:pt x="826" y="634"/>
                    <a:pt x="821" y="643"/>
                  </a:cubicBezTo>
                  <a:cubicBezTo>
                    <a:pt x="813" y="658"/>
                    <a:pt x="804" y="673"/>
                    <a:pt x="794" y="686"/>
                  </a:cubicBezTo>
                  <a:cubicBezTo>
                    <a:pt x="790" y="692"/>
                    <a:pt x="784" y="695"/>
                    <a:pt x="778" y="695"/>
                  </a:cubicBezTo>
                  <a:close/>
                  <a:moveTo>
                    <a:pt x="83" y="675"/>
                  </a:moveTo>
                  <a:cubicBezTo>
                    <a:pt x="76" y="675"/>
                    <a:pt x="69" y="672"/>
                    <a:pt x="66" y="666"/>
                  </a:cubicBezTo>
                  <a:cubicBezTo>
                    <a:pt x="57" y="651"/>
                    <a:pt x="49" y="636"/>
                    <a:pt x="42" y="621"/>
                  </a:cubicBezTo>
                  <a:cubicBezTo>
                    <a:pt x="37" y="611"/>
                    <a:pt x="41" y="599"/>
                    <a:pt x="51" y="594"/>
                  </a:cubicBezTo>
                  <a:cubicBezTo>
                    <a:pt x="61" y="590"/>
                    <a:pt x="73" y="594"/>
                    <a:pt x="78" y="604"/>
                  </a:cubicBezTo>
                  <a:cubicBezTo>
                    <a:pt x="84" y="618"/>
                    <a:pt x="92" y="632"/>
                    <a:pt x="100" y="645"/>
                  </a:cubicBezTo>
                  <a:cubicBezTo>
                    <a:pt x="105" y="654"/>
                    <a:pt x="103" y="666"/>
                    <a:pt x="93" y="672"/>
                  </a:cubicBezTo>
                  <a:cubicBezTo>
                    <a:pt x="90" y="674"/>
                    <a:pt x="86" y="675"/>
                    <a:pt x="83" y="675"/>
                  </a:cubicBezTo>
                  <a:close/>
                  <a:moveTo>
                    <a:pt x="823" y="610"/>
                  </a:moveTo>
                  <a:cubicBezTo>
                    <a:pt x="821" y="610"/>
                    <a:pt x="818" y="610"/>
                    <a:pt x="816" y="609"/>
                  </a:cubicBezTo>
                  <a:cubicBezTo>
                    <a:pt x="806" y="604"/>
                    <a:pt x="801" y="593"/>
                    <a:pt x="805" y="583"/>
                  </a:cubicBezTo>
                  <a:cubicBezTo>
                    <a:pt x="810" y="568"/>
                    <a:pt x="815" y="554"/>
                    <a:pt x="819" y="539"/>
                  </a:cubicBezTo>
                  <a:cubicBezTo>
                    <a:pt x="822" y="528"/>
                    <a:pt x="833" y="522"/>
                    <a:pt x="844" y="525"/>
                  </a:cubicBezTo>
                  <a:cubicBezTo>
                    <a:pt x="854" y="528"/>
                    <a:pt x="861" y="539"/>
                    <a:pt x="858" y="549"/>
                  </a:cubicBezTo>
                  <a:cubicBezTo>
                    <a:pt x="854" y="566"/>
                    <a:pt x="848" y="582"/>
                    <a:pt x="842" y="597"/>
                  </a:cubicBezTo>
                  <a:cubicBezTo>
                    <a:pt x="839" y="605"/>
                    <a:pt x="831" y="610"/>
                    <a:pt x="823" y="610"/>
                  </a:cubicBezTo>
                  <a:close/>
                  <a:moveTo>
                    <a:pt x="42" y="588"/>
                  </a:moveTo>
                  <a:cubicBezTo>
                    <a:pt x="33" y="588"/>
                    <a:pt x="26" y="582"/>
                    <a:pt x="23" y="574"/>
                  </a:cubicBezTo>
                  <a:cubicBezTo>
                    <a:pt x="17" y="558"/>
                    <a:pt x="13" y="541"/>
                    <a:pt x="10" y="525"/>
                  </a:cubicBezTo>
                  <a:cubicBezTo>
                    <a:pt x="7" y="514"/>
                    <a:pt x="14" y="504"/>
                    <a:pt x="25" y="501"/>
                  </a:cubicBezTo>
                  <a:cubicBezTo>
                    <a:pt x="36" y="499"/>
                    <a:pt x="46" y="506"/>
                    <a:pt x="49" y="517"/>
                  </a:cubicBezTo>
                  <a:cubicBezTo>
                    <a:pt x="52" y="532"/>
                    <a:pt x="56" y="547"/>
                    <a:pt x="61" y="561"/>
                  </a:cubicBezTo>
                  <a:cubicBezTo>
                    <a:pt x="64" y="572"/>
                    <a:pt x="59" y="583"/>
                    <a:pt x="48" y="587"/>
                  </a:cubicBezTo>
                  <a:cubicBezTo>
                    <a:pt x="46" y="587"/>
                    <a:pt x="44" y="588"/>
                    <a:pt x="42" y="588"/>
                  </a:cubicBezTo>
                  <a:close/>
                  <a:moveTo>
                    <a:pt x="848" y="517"/>
                  </a:moveTo>
                  <a:cubicBezTo>
                    <a:pt x="847" y="517"/>
                    <a:pt x="846" y="517"/>
                    <a:pt x="845" y="516"/>
                  </a:cubicBezTo>
                  <a:cubicBezTo>
                    <a:pt x="835" y="515"/>
                    <a:pt x="827" y="505"/>
                    <a:pt x="829" y="494"/>
                  </a:cubicBezTo>
                  <a:cubicBezTo>
                    <a:pt x="831" y="479"/>
                    <a:pt x="832" y="463"/>
                    <a:pt x="833" y="448"/>
                  </a:cubicBezTo>
                  <a:cubicBezTo>
                    <a:pt x="833" y="437"/>
                    <a:pt x="842" y="428"/>
                    <a:pt x="853" y="428"/>
                  </a:cubicBezTo>
                  <a:cubicBezTo>
                    <a:pt x="853" y="428"/>
                    <a:pt x="853" y="428"/>
                    <a:pt x="853" y="428"/>
                  </a:cubicBezTo>
                  <a:cubicBezTo>
                    <a:pt x="864" y="429"/>
                    <a:pt x="873" y="438"/>
                    <a:pt x="873" y="449"/>
                  </a:cubicBezTo>
                  <a:cubicBezTo>
                    <a:pt x="872" y="466"/>
                    <a:pt x="871" y="483"/>
                    <a:pt x="868" y="500"/>
                  </a:cubicBezTo>
                  <a:cubicBezTo>
                    <a:pt x="867" y="510"/>
                    <a:pt x="858" y="517"/>
                    <a:pt x="848" y="517"/>
                  </a:cubicBezTo>
                  <a:close/>
                  <a:moveTo>
                    <a:pt x="22" y="493"/>
                  </a:moveTo>
                  <a:cubicBezTo>
                    <a:pt x="12" y="493"/>
                    <a:pt x="3" y="485"/>
                    <a:pt x="2" y="475"/>
                  </a:cubicBezTo>
                  <a:cubicBezTo>
                    <a:pt x="1" y="462"/>
                    <a:pt x="0" y="449"/>
                    <a:pt x="0" y="437"/>
                  </a:cubicBezTo>
                  <a:cubicBezTo>
                    <a:pt x="0" y="432"/>
                    <a:pt x="1" y="428"/>
                    <a:pt x="1" y="424"/>
                  </a:cubicBezTo>
                  <a:cubicBezTo>
                    <a:pt x="1" y="413"/>
                    <a:pt x="10" y="405"/>
                    <a:pt x="21" y="405"/>
                  </a:cubicBezTo>
                  <a:cubicBezTo>
                    <a:pt x="21" y="405"/>
                    <a:pt x="21" y="405"/>
                    <a:pt x="21" y="405"/>
                  </a:cubicBezTo>
                  <a:cubicBezTo>
                    <a:pt x="32" y="405"/>
                    <a:pt x="41" y="414"/>
                    <a:pt x="41" y="425"/>
                  </a:cubicBezTo>
                  <a:cubicBezTo>
                    <a:pt x="41" y="429"/>
                    <a:pt x="40" y="433"/>
                    <a:pt x="40" y="437"/>
                  </a:cubicBezTo>
                  <a:cubicBezTo>
                    <a:pt x="40" y="448"/>
                    <a:pt x="41" y="460"/>
                    <a:pt x="42" y="471"/>
                  </a:cubicBezTo>
                  <a:cubicBezTo>
                    <a:pt x="43" y="482"/>
                    <a:pt x="35" y="492"/>
                    <a:pt x="24" y="493"/>
                  </a:cubicBezTo>
                  <a:cubicBezTo>
                    <a:pt x="23" y="493"/>
                    <a:pt x="23" y="493"/>
                    <a:pt x="22" y="493"/>
                  </a:cubicBezTo>
                  <a:close/>
                  <a:moveTo>
                    <a:pt x="851" y="420"/>
                  </a:moveTo>
                  <a:cubicBezTo>
                    <a:pt x="841" y="420"/>
                    <a:pt x="832" y="412"/>
                    <a:pt x="831" y="402"/>
                  </a:cubicBezTo>
                  <a:cubicBezTo>
                    <a:pt x="830" y="387"/>
                    <a:pt x="828" y="371"/>
                    <a:pt x="825" y="356"/>
                  </a:cubicBezTo>
                  <a:cubicBezTo>
                    <a:pt x="822" y="345"/>
                    <a:pt x="829" y="335"/>
                    <a:pt x="840" y="333"/>
                  </a:cubicBezTo>
                  <a:cubicBezTo>
                    <a:pt x="851" y="330"/>
                    <a:pt x="862" y="337"/>
                    <a:pt x="864" y="348"/>
                  </a:cubicBezTo>
                  <a:cubicBezTo>
                    <a:pt x="867" y="365"/>
                    <a:pt x="870" y="382"/>
                    <a:pt x="871" y="398"/>
                  </a:cubicBezTo>
                  <a:cubicBezTo>
                    <a:pt x="872" y="409"/>
                    <a:pt x="864" y="419"/>
                    <a:pt x="853" y="420"/>
                  </a:cubicBezTo>
                  <a:cubicBezTo>
                    <a:pt x="852" y="420"/>
                    <a:pt x="852" y="420"/>
                    <a:pt x="851" y="420"/>
                  </a:cubicBezTo>
                  <a:close/>
                  <a:moveTo>
                    <a:pt x="25" y="396"/>
                  </a:moveTo>
                  <a:cubicBezTo>
                    <a:pt x="24" y="396"/>
                    <a:pt x="23" y="396"/>
                    <a:pt x="22" y="396"/>
                  </a:cubicBezTo>
                  <a:cubicBezTo>
                    <a:pt x="11" y="395"/>
                    <a:pt x="3" y="384"/>
                    <a:pt x="5" y="373"/>
                  </a:cubicBezTo>
                  <a:cubicBezTo>
                    <a:pt x="8" y="357"/>
                    <a:pt x="11" y="340"/>
                    <a:pt x="15" y="324"/>
                  </a:cubicBezTo>
                  <a:cubicBezTo>
                    <a:pt x="18" y="313"/>
                    <a:pt x="29" y="307"/>
                    <a:pt x="40" y="310"/>
                  </a:cubicBezTo>
                  <a:cubicBezTo>
                    <a:pt x="51" y="313"/>
                    <a:pt x="57" y="324"/>
                    <a:pt x="54" y="334"/>
                  </a:cubicBezTo>
                  <a:cubicBezTo>
                    <a:pt x="50" y="349"/>
                    <a:pt x="47" y="364"/>
                    <a:pt x="45" y="379"/>
                  </a:cubicBezTo>
                  <a:cubicBezTo>
                    <a:pt x="43" y="389"/>
                    <a:pt x="35" y="396"/>
                    <a:pt x="25" y="396"/>
                  </a:cubicBezTo>
                  <a:close/>
                  <a:moveTo>
                    <a:pt x="832" y="325"/>
                  </a:moveTo>
                  <a:cubicBezTo>
                    <a:pt x="823" y="325"/>
                    <a:pt x="815" y="320"/>
                    <a:pt x="813" y="312"/>
                  </a:cubicBezTo>
                  <a:cubicBezTo>
                    <a:pt x="808" y="297"/>
                    <a:pt x="802" y="283"/>
                    <a:pt x="796" y="269"/>
                  </a:cubicBezTo>
                  <a:cubicBezTo>
                    <a:pt x="795" y="268"/>
                    <a:pt x="795" y="268"/>
                    <a:pt x="795" y="268"/>
                  </a:cubicBezTo>
                  <a:cubicBezTo>
                    <a:pt x="791" y="258"/>
                    <a:pt x="795" y="247"/>
                    <a:pt x="805" y="242"/>
                  </a:cubicBezTo>
                  <a:cubicBezTo>
                    <a:pt x="815" y="237"/>
                    <a:pt x="827" y="241"/>
                    <a:pt x="832" y="251"/>
                  </a:cubicBezTo>
                  <a:cubicBezTo>
                    <a:pt x="832" y="252"/>
                    <a:pt x="832" y="252"/>
                    <a:pt x="832" y="252"/>
                  </a:cubicBezTo>
                  <a:cubicBezTo>
                    <a:pt x="839" y="267"/>
                    <a:pt x="845" y="283"/>
                    <a:pt x="851" y="299"/>
                  </a:cubicBezTo>
                  <a:cubicBezTo>
                    <a:pt x="854" y="310"/>
                    <a:pt x="848" y="321"/>
                    <a:pt x="838" y="324"/>
                  </a:cubicBezTo>
                  <a:cubicBezTo>
                    <a:pt x="836" y="325"/>
                    <a:pt x="834" y="325"/>
                    <a:pt x="832" y="325"/>
                  </a:cubicBezTo>
                  <a:close/>
                  <a:moveTo>
                    <a:pt x="50" y="303"/>
                  </a:moveTo>
                  <a:cubicBezTo>
                    <a:pt x="47" y="303"/>
                    <a:pt x="45" y="303"/>
                    <a:pt x="42" y="302"/>
                  </a:cubicBezTo>
                  <a:cubicBezTo>
                    <a:pt x="32" y="298"/>
                    <a:pt x="27" y="286"/>
                    <a:pt x="31" y="276"/>
                  </a:cubicBezTo>
                  <a:cubicBezTo>
                    <a:pt x="37" y="260"/>
                    <a:pt x="45" y="245"/>
                    <a:pt x="53" y="230"/>
                  </a:cubicBezTo>
                  <a:cubicBezTo>
                    <a:pt x="58" y="220"/>
                    <a:pt x="70" y="216"/>
                    <a:pt x="80" y="222"/>
                  </a:cubicBezTo>
                  <a:cubicBezTo>
                    <a:pt x="89" y="227"/>
                    <a:pt x="93" y="239"/>
                    <a:pt x="88" y="249"/>
                  </a:cubicBezTo>
                  <a:cubicBezTo>
                    <a:pt x="81" y="262"/>
                    <a:pt x="74" y="276"/>
                    <a:pt x="68" y="290"/>
                  </a:cubicBezTo>
                  <a:cubicBezTo>
                    <a:pt x="65" y="298"/>
                    <a:pt x="58" y="303"/>
                    <a:pt x="50" y="303"/>
                  </a:cubicBezTo>
                  <a:close/>
                  <a:moveTo>
                    <a:pt x="790" y="237"/>
                  </a:moveTo>
                  <a:cubicBezTo>
                    <a:pt x="784" y="237"/>
                    <a:pt x="777" y="234"/>
                    <a:pt x="773" y="228"/>
                  </a:cubicBezTo>
                  <a:cubicBezTo>
                    <a:pt x="765" y="215"/>
                    <a:pt x="757" y="202"/>
                    <a:pt x="747" y="190"/>
                  </a:cubicBezTo>
                  <a:cubicBezTo>
                    <a:pt x="740" y="182"/>
                    <a:pt x="742" y="169"/>
                    <a:pt x="750" y="162"/>
                  </a:cubicBezTo>
                  <a:cubicBezTo>
                    <a:pt x="759" y="155"/>
                    <a:pt x="772" y="157"/>
                    <a:pt x="778" y="165"/>
                  </a:cubicBezTo>
                  <a:cubicBezTo>
                    <a:pt x="789" y="179"/>
                    <a:pt x="799" y="192"/>
                    <a:pt x="807" y="207"/>
                  </a:cubicBezTo>
                  <a:cubicBezTo>
                    <a:pt x="813" y="216"/>
                    <a:pt x="810" y="229"/>
                    <a:pt x="801" y="234"/>
                  </a:cubicBezTo>
                  <a:cubicBezTo>
                    <a:pt x="798" y="236"/>
                    <a:pt x="794" y="237"/>
                    <a:pt x="790" y="237"/>
                  </a:cubicBezTo>
                  <a:close/>
                  <a:moveTo>
                    <a:pt x="96" y="218"/>
                  </a:moveTo>
                  <a:cubicBezTo>
                    <a:pt x="92" y="218"/>
                    <a:pt x="88" y="217"/>
                    <a:pt x="84" y="214"/>
                  </a:cubicBezTo>
                  <a:cubicBezTo>
                    <a:pt x="75" y="208"/>
                    <a:pt x="73" y="196"/>
                    <a:pt x="79" y="187"/>
                  </a:cubicBezTo>
                  <a:cubicBezTo>
                    <a:pt x="89" y="173"/>
                    <a:pt x="99" y="159"/>
                    <a:pt x="111" y="147"/>
                  </a:cubicBezTo>
                  <a:cubicBezTo>
                    <a:pt x="118" y="138"/>
                    <a:pt x="131" y="138"/>
                    <a:pt x="139" y="145"/>
                  </a:cubicBezTo>
                  <a:cubicBezTo>
                    <a:pt x="147" y="152"/>
                    <a:pt x="148" y="165"/>
                    <a:pt x="140" y="173"/>
                  </a:cubicBezTo>
                  <a:cubicBezTo>
                    <a:pt x="130" y="185"/>
                    <a:pt x="121" y="197"/>
                    <a:pt x="112" y="209"/>
                  </a:cubicBezTo>
                  <a:cubicBezTo>
                    <a:pt x="108" y="215"/>
                    <a:pt x="102" y="218"/>
                    <a:pt x="96" y="218"/>
                  </a:cubicBezTo>
                  <a:close/>
                  <a:moveTo>
                    <a:pt x="731" y="162"/>
                  </a:moveTo>
                  <a:cubicBezTo>
                    <a:pt x="725" y="162"/>
                    <a:pt x="720" y="160"/>
                    <a:pt x="716" y="156"/>
                  </a:cubicBezTo>
                  <a:cubicBezTo>
                    <a:pt x="706" y="145"/>
                    <a:pt x="694" y="135"/>
                    <a:pt x="682" y="125"/>
                  </a:cubicBezTo>
                  <a:cubicBezTo>
                    <a:pt x="673" y="118"/>
                    <a:pt x="672" y="106"/>
                    <a:pt x="679" y="97"/>
                  </a:cubicBezTo>
                  <a:cubicBezTo>
                    <a:pt x="685" y="89"/>
                    <a:pt x="698" y="87"/>
                    <a:pt x="707" y="94"/>
                  </a:cubicBezTo>
                  <a:cubicBezTo>
                    <a:pt x="720" y="104"/>
                    <a:pt x="733" y="116"/>
                    <a:pt x="745" y="128"/>
                  </a:cubicBezTo>
                  <a:cubicBezTo>
                    <a:pt x="752" y="135"/>
                    <a:pt x="752" y="148"/>
                    <a:pt x="745" y="156"/>
                  </a:cubicBezTo>
                  <a:cubicBezTo>
                    <a:pt x="741" y="160"/>
                    <a:pt x="736" y="162"/>
                    <a:pt x="731" y="162"/>
                  </a:cubicBezTo>
                  <a:close/>
                  <a:moveTo>
                    <a:pt x="160" y="146"/>
                  </a:moveTo>
                  <a:cubicBezTo>
                    <a:pt x="154" y="146"/>
                    <a:pt x="149" y="144"/>
                    <a:pt x="145" y="139"/>
                  </a:cubicBezTo>
                  <a:cubicBezTo>
                    <a:pt x="137" y="131"/>
                    <a:pt x="138" y="118"/>
                    <a:pt x="146" y="111"/>
                  </a:cubicBezTo>
                  <a:cubicBezTo>
                    <a:pt x="159" y="100"/>
                    <a:pt x="172" y="89"/>
                    <a:pt x="186" y="79"/>
                  </a:cubicBezTo>
                  <a:cubicBezTo>
                    <a:pt x="195" y="73"/>
                    <a:pt x="208" y="75"/>
                    <a:pt x="214" y="84"/>
                  </a:cubicBezTo>
                  <a:cubicBezTo>
                    <a:pt x="220" y="93"/>
                    <a:pt x="218" y="106"/>
                    <a:pt x="209" y="112"/>
                  </a:cubicBezTo>
                  <a:cubicBezTo>
                    <a:pt x="197" y="121"/>
                    <a:pt x="184" y="131"/>
                    <a:pt x="173" y="141"/>
                  </a:cubicBezTo>
                  <a:cubicBezTo>
                    <a:pt x="169" y="144"/>
                    <a:pt x="164" y="146"/>
                    <a:pt x="160" y="146"/>
                  </a:cubicBezTo>
                  <a:close/>
                  <a:moveTo>
                    <a:pt x="655" y="102"/>
                  </a:moveTo>
                  <a:cubicBezTo>
                    <a:pt x="651" y="102"/>
                    <a:pt x="647" y="101"/>
                    <a:pt x="644" y="99"/>
                  </a:cubicBezTo>
                  <a:cubicBezTo>
                    <a:pt x="631" y="91"/>
                    <a:pt x="618" y="84"/>
                    <a:pt x="604" y="77"/>
                  </a:cubicBezTo>
                  <a:cubicBezTo>
                    <a:pt x="594" y="73"/>
                    <a:pt x="589" y="61"/>
                    <a:pt x="594" y="51"/>
                  </a:cubicBezTo>
                  <a:cubicBezTo>
                    <a:pt x="599" y="41"/>
                    <a:pt x="610" y="36"/>
                    <a:pt x="620" y="41"/>
                  </a:cubicBezTo>
                  <a:cubicBezTo>
                    <a:pt x="636" y="48"/>
                    <a:pt x="651" y="56"/>
                    <a:pt x="665" y="65"/>
                  </a:cubicBezTo>
                  <a:cubicBezTo>
                    <a:pt x="675" y="71"/>
                    <a:pt x="677" y="83"/>
                    <a:pt x="672" y="92"/>
                  </a:cubicBezTo>
                  <a:cubicBezTo>
                    <a:pt x="668" y="99"/>
                    <a:pt x="661" y="102"/>
                    <a:pt x="655" y="102"/>
                  </a:cubicBezTo>
                  <a:close/>
                  <a:moveTo>
                    <a:pt x="239" y="90"/>
                  </a:moveTo>
                  <a:cubicBezTo>
                    <a:pt x="232" y="90"/>
                    <a:pt x="225" y="87"/>
                    <a:pt x="221" y="80"/>
                  </a:cubicBezTo>
                  <a:cubicBezTo>
                    <a:pt x="216" y="70"/>
                    <a:pt x="220" y="58"/>
                    <a:pt x="229" y="53"/>
                  </a:cubicBezTo>
                  <a:cubicBezTo>
                    <a:pt x="237" y="49"/>
                    <a:pt x="245" y="45"/>
                    <a:pt x="252" y="41"/>
                  </a:cubicBezTo>
                  <a:cubicBezTo>
                    <a:pt x="260" y="38"/>
                    <a:pt x="268" y="34"/>
                    <a:pt x="275" y="31"/>
                  </a:cubicBezTo>
                  <a:cubicBezTo>
                    <a:pt x="285" y="27"/>
                    <a:pt x="297" y="32"/>
                    <a:pt x="301" y="42"/>
                  </a:cubicBezTo>
                  <a:cubicBezTo>
                    <a:pt x="305" y="53"/>
                    <a:pt x="300" y="64"/>
                    <a:pt x="290" y="68"/>
                  </a:cubicBezTo>
                  <a:cubicBezTo>
                    <a:pt x="283" y="71"/>
                    <a:pt x="276" y="74"/>
                    <a:pt x="269" y="77"/>
                  </a:cubicBezTo>
                  <a:cubicBezTo>
                    <a:pt x="262" y="81"/>
                    <a:pt x="255" y="84"/>
                    <a:pt x="248" y="88"/>
                  </a:cubicBezTo>
                  <a:cubicBezTo>
                    <a:pt x="245" y="90"/>
                    <a:pt x="242" y="90"/>
                    <a:pt x="239" y="90"/>
                  </a:cubicBezTo>
                  <a:close/>
                  <a:moveTo>
                    <a:pt x="567" y="61"/>
                  </a:moveTo>
                  <a:cubicBezTo>
                    <a:pt x="565" y="61"/>
                    <a:pt x="563" y="61"/>
                    <a:pt x="561" y="60"/>
                  </a:cubicBezTo>
                  <a:cubicBezTo>
                    <a:pt x="546" y="55"/>
                    <a:pt x="531" y="51"/>
                    <a:pt x="516" y="48"/>
                  </a:cubicBezTo>
                  <a:cubicBezTo>
                    <a:pt x="505" y="46"/>
                    <a:pt x="498" y="36"/>
                    <a:pt x="501" y="25"/>
                  </a:cubicBezTo>
                  <a:cubicBezTo>
                    <a:pt x="503" y="14"/>
                    <a:pt x="514" y="7"/>
                    <a:pt x="524" y="9"/>
                  </a:cubicBezTo>
                  <a:cubicBezTo>
                    <a:pt x="541" y="13"/>
                    <a:pt x="557" y="17"/>
                    <a:pt x="573" y="22"/>
                  </a:cubicBezTo>
                  <a:cubicBezTo>
                    <a:pt x="584" y="26"/>
                    <a:pt x="590" y="37"/>
                    <a:pt x="586" y="48"/>
                  </a:cubicBezTo>
                  <a:cubicBezTo>
                    <a:pt x="583" y="56"/>
                    <a:pt x="575" y="61"/>
                    <a:pt x="567" y="61"/>
                  </a:cubicBezTo>
                  <a:close/>
                  <a:moveTo>
                    <a:pt x="328" y="55"/>
                  </a:moveTo>
                  <a:cubicBezTo>
                    <a:pt x="320" y="55"/>
                    <a:pt x="312" y="49"/>
                    <a:pt x="309" y="40"/>
                  </a:cubicBezTo>
                  <a:cubicBezTo>
                    <a:pt x="306" y="29"/>
                    <a:pt x="313" y="18"/>
                    <a:pt x="323" y="15"/>
                  </a:cubicBezTo>
                  <a:cubicBezTo>
                    <a:pt x="340" y="11"/>
                    <a:pt x="356" y="7"/>
                    <a:pt x="373" y="5"/>
                  </a:cubicBezTo>
                  <a:cubicBezTo>
                    <a:pt x="384" y="3"/>
                    <a:pt x="394" y="11"/>
                    <a:pt x="396" y="22"/>
                  </a:cubicBezTo>
                  <a:cubicBezTo>
                    <a:pt x="397" y="33"/>
                    <a:pt x="390" y="43"/>
                    <a:pt x="379" y="44"/>
                  </a:cubicBezTo>
                  <a:cubicBezTo>
                    <a:pt x="364" y="47"/>
                    <a:pt x="348" y="50"/>
                    <a:pt x="334" y="54"/>
                  </a:cubicBezTo>
                  <a:cubicBezTo>
                    <a:pt x="332" y="54"/>
                    <a:pt x="330" y="55"/>
                    <a:pt x="328" y="55"/>
                  </a:cubicBezTo>
                  <a:close/>
                  <a:moveTo>
                    <a:pt x="472" y="42"/>
                  </a:moveTo>
                  <a:cubicBezTo>
                    <a:pt x="472" y="42"/>
                    <a:pt x="471" y="42"/>
                    <a:pt x="471" y="42"/>
                  </a:cubicBezTo>
                  <a:cubicBezTo>
                    <a:pt x="459" y="41"/>
                    <a:pt x="448" y="40"/>
                    <a:pt x="436" y="40"/>
                  </a:cubicBezTo>
                  <a:cubicBezTo>
                    <a:pt x="432" y="40"/>
                    <a:pt x="428" y="40"/>
                    <a:pt x="425" y="40"/>
                  </a:cubicBezTo>
                  <a:cubicBezTo>
                    <a:pt x="414" y="41"/>
                    <a:pt x="404" y="32"/>
                    <a:pt x="404" y="21"/>
                  </a:cubicBezTo>
                  <a:cubicBezTo>
                    <a:pt x="404" y="10"/>
                    <a:pt x="412" y="1"/>
                    <a:pt x="423" y="0"/>
                  </a:cubicBezTo>
                  <a:cubicBezTo>
                    <a:pt x="428" y="0"/>
                    <a:pt x="432" y="0"/>
                    <a:pt x="436" y="0"/>
                  </a:cubicBezTo>
                  <a:cubicBezTo>
                    <a:pt x="449" y="0"/>
                    <a:pt x="462" y="1"/>
                    <a:pt x="474" y="2"/>
                  </a:cubicBezTo>
                  <a:cubicBezTo>
                    <a:pt x="485" y="3"/>
                    <a:pt x="493" y="13"/>
                    <a:pt x="492" y="24"/>
                  </a:cubicBezTo>
                  <a:cubicBezTo>
                    <a:pt x="491" y="34"/>
                    <a:pt x="483" y="42"/>
                    <a:pt x="472"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29" name="Freeform 23"/>
            <p:cNvSpPr>
              <a:spLocks noEditPoints="1"/>
            </p:cNvSpPr>
            <p:nvPr/>
          </p:nvSpPr>
          <p:spPr bwMode="auto">
            <a:xfrm>
              <a:off x="1661" y="401"/>
              <a:ext cx="2431" cy="2429"/>
            </a:xfrm>
            <a:custGeom>
              <a:avLst/>
              <a:gdLst>
                <a:gd name="T0" fmla="*/ 538 w 1029"/>
                <a:gd name="T1" fmla="*/ 988 h 1028"/>
                <a:gd name="T2" fmla="*/ 588 w 1029"/>
                <a:gd name="T3" fmla="*/ 1024 h 1028"/>
                <a:gd name="T4" fmla="*/ 445 w 1029"/>
                <a:gd name="T5" fmla="*/ 1024 h 1028"/>
                <a:gd name="T6" fmla="*/ 379 w 1029"/>
                <a:gd name="T7" fmla="*/ 990 h 1028"/>
                <a:gd name="T8" fmla="*/ 464 w 1029"/>
                <a:gd name="T9" fmla="*/ 1007 h 1028"/>
                <a:gd name="T10" fmla="*/ 658 w 1029"/>
                <a:gd name="T11" fmla="*/ 988 h 1028"/>
                <a:gd name="T12" fmla="*/ 738 w 1029"/>
                <a:gd name="T13" fmla="*/ 956 h 1028"/>
                <a:gd name="T14" fmla="*/ 677 w 1029"/>
                <a:gd name="T15" fmla="*/ 1002 h 1028"/>
                <a:gd name="T16" fmla="*/ 258 w 1029"/>
                <a:gd name="T17" fmla="*/ 960 h 1028"/>
                <a:gd name="T18" fmla="*/ 318 w 1029"/>
                <a:gd name="T19" fmla="*/ 946 h 1028"/>
                <a:gd name="T20" fmla="*/ 802 w 1029"/>
                <a:gd name="T21" fmla="*/ 937 h 1028"/>
                <a:gd name="T22" fmla="*/ 826 w 1029"/>
                <a:gd name="T23" fmla="*/ 873 h 1028"/>
                <a:gd name="T24" fmla="*/ 813 w 1029"/>
                <a:gd name="T25" fmla="*/ 933 h 1028"/>
                <a:gd name="T26" fmla="*/ 178 w 1029"/>
                <a:gd name="T27" fmla="*/ 904 h 1028"/>
                <a:gd name="T28" fmla="*/ 172 w 1029"/>
                <a:gd name="T29" fmla="*/ 842 h 1028"/>
                <a:gd name="T30" fmla="*/ 191 w 1029"/>
                <a:gd name="T31" fmla="*/ 908 h 1028"/>
                <a:gd name="T32" fmla="*/ 888 w 1029"/>
                <a:gd name="T33" fmla="*/ 808 h 1028"/>
                <a:gd name="T34" fmla="*/ 948 w 1029"/>
                <a:gd name="T35" fmla="*/ 792 h 1028"/>
                <a:gd name="T36" fmla="*/ 99 w 1029"/>
                <a:gd name="T37" fmla="*/ 802 h 1028"/>
                <a:gd name="T38" fmla="*/ 66 w 1029"/>
                <a:gd name="T39" fmla="*/ 724 h 1028"/>
                <a:gd name="T40" fmla="*/ 110 w 1029"/>
                <a:gd name="T41" fmla="*/ 799 h 1028"/>
                <a:gd name="T42" fmla="*/ 966 w 1029"/>
                <a:gd name="T43" fmla="*/ 717 h 1028"/>
                <a:gd name="T44" fmla="*/ 995 w 1029"/>
                <a:gd name="T45" fmla="*/ 634 h 1028"/>
                <a:gd name="T46" fmla="*/ 974 w 1029"/>
                <a:gd name="T47" fmla="*/ 718 h 1028"/>
                <a:gd name="T48" fmla="*/ 9 w 1029"/>
                <a:gd name="T49" fmla="*/ 612 h 1028"/>
                <a:gd name="T50" fmla="*/ 59 w 1029"/>
                <a:gd name="T51" fmla="*/ 649 h 1028"/>
                <a:gd name="T52" fmla="*/ 1007 w 1029"/>
                <a:gd name="T53" fmla="*/ 581 h 1028"/>
                <a:gd name="T54" fmla="*/ 989 w 1029"/>
                <a:gd name="T55" fmla="*/ 514 h 1028"/>
                <a:gd name="T56" fmla="*/ 1029 w 1029"/>
                <a:gd name="T57" fmla="*/ 513 h 1028"/>
                <a:gd name="T58" fmla="*/ 1007 w 1029"/>
                <a:gd name="T59" fmla="*/ 581 h 1028"/>
                <a:gd name="T60" fmla="*/ 0 w 1029"/>
                <a:gd name="T61" fmla="*/ 514 h 1028"/>
                <a:gd name="T62" fmla="*/ 42 w 1029"/>
                <a:gd name="T63" fmla="*/ 470 h 1028"/>
                <a:gd name="T64" fmla="*/ 1000 w 1029"/>
                <a:gd name="T65" fmla="*/ 440 h 1028"/>
                <a:gd name="T66" fmla="*/ 983 w 1029"/>
                <a:gd name="T67" fmla="*/ 355 h 1028"/>
                <a:gd name="T68" fmla="*/ 1004 w 1029"/>
                <a:gd name="T69" fmla="*/ 439 h 1028"/>
                <a:gd name="T70" fmla="*/ 34 w 1029"/>
                <a:gd name="T71" fmla="*/ 395 h 1028"/>
                <a:gd name="T72" fmla="*/ 63 w 1029"/>
                <a:gd name="T73" fmla="*/ 313 h 1028"/>
                <a:gd name="T74" fmla="*/ 40 w 1029"/>
                <a:gd name="T75" fmla="*/ 396 h 1028"/>
                <a:gd name="T76" fmla="*/ 913 w 1029"/>
                <a:gd name="T77" fmla="*/ 257 h 1028"/>
                <a:gd name="T78" fmla="*/ 972 w 1029"/>
                <a:gd name="T79" fmla="*/ 278 h 1028"/>
                <a:gd name="T80" fmla="*/ 98 w 1029"/>
                <a:gd name="T81" fmla="*/ 268 h 1028"/>
                <a:gd name="T82" fmla="*/ 110 w 1029"/>
                <a:gd name="T83" fmla="*/ 197 h 1028"/>
                <a:gd name="T84" fmla="*/ 115 w 1029"/>
                <a:gd name="T85" fmla="*/ 258 h 1028"/>
                <a:gd name="T86" fmla="*/ 857 w 1029"/>
                <a:gd name="T87" fmla="*/ 186 h 1028"/>
                <a:gd name="T88" fmla="*/ 851 w 1029"/>
                <a:gd name="T89" fmla="*/ 125 h 1028"/>
                <a:gd name="T90" fmla="*/ 872 w 1029"/>
                <a:gd name="T91" fmla="*/ 192 h 1028"/>
                <a:gd name="T92" fmla="*/ 177 w 1029"/>
                <a:gd name="T93" fmla="*/ 126 h 1028"/>
                <a:gd name="T94" fmla="*/ 239 w 1029"/>
                <a:gd name="T95" fmla="*/ 128 h 1028"/>
                <a:gd name="T96" fmla="*/ 761 w 1029"/>
                <a:gd name="T97" fmla="*/ 106 h 1028"/>
                <a:gd name="T98" fmla="*/ 701 w 1029"/>
                <a:gd name="T99" fmla="*/ 56 h 1028"/>
                <a:gd name="T100" fmla="*/ 778 w 1029"/>
                <a:gd name="T101" fmla="*/ 96 h 1028"/>
                <a:gd name="T102" fmla="*/ 290 w 1029"/>
                <a:gd name="T103" fmla="*/ 73 h 1028"/>
                <a:gd name="T104" fmla="*/ 371 w 1029"/>
                <a:gd name="T105" fmla="*/ 41 h 1028"/>
                <a:gd name="T106" fmla="*/ 309 w 1029"/>
                <a:gd name="T107" fmla="*/ 85 h 1028"/>
                <a:gd name="T108" fmla="*/ 581 w 1029"/>
                <a:gd name="T109" fmla="*/ 45 h 1028"/>
                <a:gd name="T110" fmla="*/ 635 w 1029"/>
                <a:gd name="T111" fmla="*/ 14 h 1028"/>
                <a:gd name="T112" fmla="*/ 443 w 1029"/>
                <a:gd name="T113" fmla="*/ 45 h 1028"/>
                <a:gd name="T114" fmla="*/ 489 w 1029"/>
                <a:gd name="T115" fmla="*/ 0 h 1028"/>
                <a:gd name="T116" fmla="*/ 446 w 1029"/>
                <a:gd name="T117" fmla="*/ 45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9" h="1028">
                  <a:moveTo>
                    <a:pt x="538" y="1028"/>
                  </a:moveTo>
                  <a:cubicBezTo>
                    <a:pt x="528" y="1028"/>
                    <a:pt x="519" y="1020"/>
                    <a:pt x="518" y="1009"/>
                  </a:cubicBezTo>
                  <a:cubicBezTo>
                    <a:pt x="518" y="998"/>
                    <a:pt x="526" y="989"/>
                    <a:pt x="538" y="988"/>
                  </a:cubicBezTo>
                  <a:cubicBezTo>
                    <a:pt x="553" y="988"/>
                    <a:pt x="568" y="986"/>
                    <a:pt x="582" y="984"/>
                  </a:cubicBezTo>
                  <a:cubicBezTo>
                    <a:pt x="593" y="982"/>
                    <a:pt x="604" y="990"/>
                    <a:pt x="605" y="1001"/>
                  </a:cubicBezTo>
                  <a:cubicBezTo>
                    <a:pt x="607" y="1012"/>
                    <a:pt x="599" y="1022"/>
                    <a:pt x="588" y="1024"/>
                  </a:cubicBezTo>
                  <a:cubicBezTo>
                    <a:pt x="572" y="1026"/>
                    <a:pt x="556" y="1028"/>
                    <a:pt x="539" y="1028"/>
                  </a:cubicBezTo>
                  <a:cubicBezTo>
                    <a:pt x="539" y="1028"/>
                    <a:pt x="539" y="1028"/>
                    <a:pt x="538" y="1028"/>
                  </a:cubicBezTo>
                  <a:close/>
                  <a:moveTo>
                    <a:pt x="445" y="1024"/>
                  </a:moveTo>
                  <a:cubicBezTo>
                    <a:pt x="444" y="1024"/>
                    <a:pt x="443" y="1024"/>
                    <a:pt x="442" y="1024"/>
                  </a:cubicBezTo>
                  <a:cubicBezTo>
                    <a:pt x="426" y="1021"/>
                    <a:pt x="409" y="1018"/>
                    <a:pt x="394" y="1015"/>
                  </a:cubicBezTo>
                  <a:cubicBezTo>
                    <a:pt x="383" y="1012"/>
                    <a:pt x="376" y="1001"/>
                    <a:pt x="379" y="990"/>
                  </a:cubicBezTo>
                  <a:cubicBezTo>
                    <a:pt x="382" y="980"/>
                    <a:pt x="392" y="973"/>
                    <a:pt x="403" y="976"/>
                  </a:cubicBezTo>
                  <a:cubicBezTo>
                    <a:pt x="418" y="979"/>
                    <a:pt x="433" y="982"/>
                    <a:pt x="447" y="984"/>
                  </a:cubicBezTo>
                  <a:cubicBezTo>
                    <a:pt x="458" y="986"/>
                    <a:pt x="466" y="996"/>
                    <a:pt x="464" y="1007"/>
                  </a:cubicBezTo>
                  <a:cubicBezTo>
                    <a:pt x="463" y="1017"/>
                    <a:pt x="454" y="1024"/>
                    <a:pt x="445" y="1024"/>
                  </a:cubicBezTo>
                  <a:close/>
                  <a:moveTo>
                    <a:pt x="677" y="1002"/>
                  </a:moveTo>
                  <a:cubicBezTo>
                    <a:pt x="668" y="1002"/>
                    <a:pt x="661" y="997"/>
                    <a:pt x="658" y="988"/>
                  </a:cubicBezTo>
                  <a:cubicBezTo>
                    <a:pt x="654" y="978"/>
                    <a:pt x="660" y="966"/>
                    <a:pt x="670" y="963"/>
                  </a:cubicBezTo>
                  <a:cubicBezTo>
                    <a:pt x="684" y="958"/>
                    <a:pt x="698" y="952"/>
                    <a:pt x="712" y="946"/>
                  </a:cubicBezTo>
                  <a:cubicBezTo>
                    <a:pt x="722" y="941"/>
                    <a:pt x="734" y="946"/>
                    <a:pt x="738" y="956"/>
                  </a:cubicBezTo>
                  <a:cubicBezTo>
                    <a:pt x="743" y="966"/>
                    <a:pt x="739" y="978"/>
                    <a:pt x="729" y="982"/>
                  </a:cubicBezTo>
                  <a:cubicBezTo>
                    <a:pt x="714" y="989"/>
                    <a:pt x="699" y="995"/>
                    <a:pt x="683" y="1001"/>
                  </a:cubicBezTo>
                  <a:cubicBezTo>
                    <a:pt x="681" y="1001"/>
                    <a:pt x="679" y="1002"/>
                    <a:pt x="677" y="1002"/>
                  </a:cubicBezTo>
                  <a:close/>
                  <a:moveTo>
                    <a:pt x="310" y="984"/>
                  </a:moveTo>
                  <a:cubicBezTo>
                    <a:pt x="307" y="984"/>
                    <a:pt x="304" y="984"/>
                    <a:pt x="301" y="983"/>
                  </a:cubicBezTo>
                  <a:cubicBezTo>
                    <a:pt x="286" y="976"/>
                    <a:pt x="272" y="968"/>
                    <a:pt x="258" y="960"/>
                  </a:cubicBezTo>
                  <a:cubicBezTo>
                    <a:pt x="248" y="955"/>
                    <a:pt x="245" y="942"/>
                    <a:pt x="250" y="933"/>
                  </a:cubicBezTo>
                  <a:cubicBezTo>
                    <a:pt x="256" y="923"/>
                    <a:pt x="268" y="920"/>
                    <a:pt x="278" y="926"/>
                  </a:cubicBezTo>
                  <a:cubicBezTo>
                    <a:pt x="291" y="933"/>
                    <a:pt x="304" y="940"/>
                    <a:pt x="318" y="946"/>
                  </a:cubicBezTo>
                  <a:cubicBezTo>
                    <a:pt x="328" y="951"/>
                    <a:pt x="332" y="963"/>
                    <a:pt x="328" y="973"/>
                  </a:cubicBezTo>
                  <a:cubicBezTo>
                    <a:pt x="324" y="980"/>
                    <a:pt x="317" y="984"/>
                    <a:pt x="310" y="984"/>
                  </a:cubicBezTo>
                  <a:close/>
                  <a:moveTo>
                    <a:pt x="802" y="937"/>
                  </a:moveTo>
                  <a:cubicBezTo>
                    <a:pt x="795" y="937"/>
                    <a:pt x="789" y="934"/>
                    <a:pt x="785" y="929"/>
                  </a:cubicBezTo>
                  <a:cubicBezTo>
                    <a:pt x="779" y="920"/>
                    <a:pt x="781" y="907"/>
                    <a:pt x="790" y="901"/>
                  </a:cubicBezTo>
                  <a:cubicBezTo>
                    <a:pt x="802" y="892"/>
                    <a:pt x="814" y="883"/>
                    <a:pt x="826" y="873"/>
                  </a:cubicBezTo>
                  <a:cubicBezTo>
                    <a:pt x="834" y="866"/>
                    <a:pt x="846" y="867"/>
                    <a:pt x="854" y="875"/>
                  </a:cubicBezTo>
                  <a:cubicBezTo>
                    <a:pt x="861" y="883"/>
                    <a:pt x="860" y="896"/>
                    <a:pt x="852" y="903"/>
                  </a:cubicBezTo>
                  <a:cubicBezTo>
                    <a:pt x="839" y="914"/>
                    <a:pt x="826" y="924"/>
                    <a:pt x="813" y="933"/>
                  </a:cubicBezTo>
                  <a:cubicBezTo>
                    <a:pt x="810" y="936"/>
                    <a:pt x="806" y="937"/>
                    <a:pt x="802" y="937"/>
                  </a:cubicBezTo>
                  <a:close/>
                  <a:moveTo>
                    <a:pt x="191" y="908"/>
                  </a:moveTo>
                  <a:cubicBezTo>
                    <a:pt x="186" y="908"/>
                    <a:pt x="182" y="907"/>
                    <a:pt x="178" y="904"/>
                  </a:cubicBezTo>
                  <a:cubicBezTo>
                    <a:pt x="166" y="893"/>
                    <a:pt x="154" y="881"/>
                    <a:pt x="143" y="870"/>
                  </a:cubicBezTo>
                  <a:cubicBezTo>
                    <a:pt x="135" y="862"/>
                    <a:pt x="135" y="849"/>
                    <a:pt x="143" y="841"/>
                  </a:cubicBezTo>
                  <a:cubicBezTo>
                    <a:pt x="151" y="834"/>
                    <a:pt x="164" y="834"/>
                    <a:pt x="172" y="842"/>
                  </a:cubicBezTo>
                  <a:cubicBezTo>
                    <a:pt x="182" y="853"/>
                    <a:pt x="193" y="863"/>
                    <a:pt x="204" y="873"/>
                  </a:cubicBezTo>
                  <a:cubicBezTo>
                    <a:pt x="213" y="880"/>
                    <a:pt x="213" y="893"/>
                    <a:pt x="206" y="901"/>
                  </a:cubicBezTo>
                  <a:cubicBezTo>
                    <a:pt x="202" y="906"/>
                    <a:pt x="197" y="908"/>
                    <a:pt x="191" y="908"/>
                  </a:cubicBezTo>
                  <a:close/>
                  <a:moveTo>
                    <a:pt x="903" y="840"/>
                  </a:moveTo>
                  <a:cubicBezTo>
                    <a:pt x="899" y="840"/>
                    <a:pt x="895" y="839"/>
                    <a:pt x="891" y="836"/>
                  </a:cubicBezTo>
                  <a:cubicBezTo>
                    <a:pt x="882" y="829"/>
                    <a:pt x="881" y="816"/>
                    <a:pt x="888" y="808"/>
                  </a:cubicBezTo>
                  <a:cubicBezTo>
                    <a:pt x="897" y="796"/>
                    <a:pt x="906" y="783"/>
                    <a:pt x="914" y="771"/>
                  </a:cubicBezTo>
                  <a:cubicBezTo>
                    <a:pt x="920" y="762"/>
                    <a:pt x="932" y="759"/>
                    <a:pt x="942" y="765"/>
                  </a:cubicBezTo>
                  <a:cubicBezTo>
                    <a:pt x="951" y="771"/>
                    <a:pt x="954" y="783"/>
                    <a:pt x="948" y="792"/>
                  </a:cubicBezTo>
                  <a:cubicBezTo>
                    <a:pt x="939" y="806"/>
                    <a:pt x="929" y="820"/>
                    <a:pt x="919" y="832"/>
                  </a:cubicBezTo>
                  <a:cubicBezTo>
                    <a:pt x="915" y="837"/>
                    <a:pt x="909" y="840"/>
                    <a:pt x="903" y="840"/>
                  </a:cubicBezTo>
                  <a:close/>
                  <a:moveTo>
                    <a:pt x="99" y="802"/>
                  </a:moveTo>
                  <a:cubicBezTo>
                    <a:pt x="92" y="802"/>
                    <a:pt x="86" y="799"/>
                    <a:pt x="82" y="793"/>
                  </a:cubicBezTo>
                  <a:cubicBezTo>
                    <a:pt x="73" y="779"/>
                    <a:pt x="65" y="765"/>
                    <a:pt x="57" y="751"/>
                  </a:cubicBezTo>
                  <a:cubicBezTo>
                    <a:pt x="52" y="741"/>
                    <a:pt x="56" y="729"/>
                    <a:pt x="66" y="724"/>
                  </a:cubicBezTo>
                  <a:cubicBezTo>
                    <a:pt x="76" y="719"/>
                    <a:pt x="88" y="722"/>
                    <a:pt x="93" y="732"/>
                  </a:cubicBezTo>
                  <a:cubicBezTo>
                    <a:pt x="100" y="746"/>
                    <a:pt x="107" y="759"/>
                    <a:pt x="116" y="771"/>
                  </a:cubicBezTo>
                  <a:cubicBezTo>
                    <a:pt x="122" y="781"/>
                    <a:pt x="119" y="793"/>
                    <a:pt x="110" y="799"/>
                  </a:cubicBezTo>
                  <a:cubicBezTo>
                    <a:pt x="106" y="801"/>
                    <a:pt x="103" y="802"/>
                    <a:pt x="99" y="802"/>
                  </a:cubicBezTo>
                  <a:close/>
                  <a:moveTo>
                    <a:pt x="974" y="718"/>
                  </a:moveTo>
                  <a:cubicBezTo>
                    <a:pt x="971" y="718"/>
                    <a:pt x="969" y="718"/>
                    <a:pt x="966" y="717"/>
                  </a:cubicBezTo>
                  <a:cubicBezTo>
                    <a:pt x="956" y="713"/>
                    <a:pt x="951" y="701"/>
                    <a:pt x="955" y="691"/>
                  </a:cubicBezTo>
                  <a:cubicBezTo>
                    <a:pt x="961" y="677"/>
                    <a:pt x="966" y="662"/>
                    <a:pt x="970" y="648"/>
                  </a:cubicBezTo>
                  <a:cubicBezTo>
                    <a:pt x="973" y="637"/>
                    <a:pt x="984" y="631"/>
                    <a:pt x="995" y="634"/>
                  </a:cubicBezTo>
                  <a:cubicBezTo>
                    <a:pt x="1006" y="638"/>
                    <a:pt x="1012" y="649"/>
                    <a:pt x="1008" y="659"/>
                  </a:cubicBezTo>
                  <a:cubicBezTo>
                    <a:pt x="1004" y="675"/>
                    <a:pt x="999" y="690"/>
                    <a:pt x="992" y="706"/>
                  </a:cubicBezTo>
                  <a:cubicBezTo>
                    <a:pt x="989" y="713"/>
                    <a:pt x="982" y="718"/>
                    <a:pt x="974" y="718"/>
                  </a:cubicBezTo>
                  <a:close/>
                  <a:moveTo>
                    <a:pt x="40" y="674"/>
                  </a:moveTo>
                  <a:cubicBezTo>
                    <a:pt x="32" y="674"/>
                    <a:pt x="24" y="669"/>
                    <a:pt x="21" y="660"/>
                  </a:cubicBezTo>
                  <a:cubicBezTo>
                    <a:pt x="16" y="644"/>
                    <a:pt x="13" y="628"/>
                    <a:pt x="9" y="612"/>
                  </a:cubicBezTo>
                  <a:cubicBezTo>
                    <a:pt x="7" y="601"/>
                    <a:pt x="14" y="591"/>
                    <a:pt x="25" y="589"/>
                  </a:cubicBezTo>
                  <a:cubicBezTo>
                    <a:pt x="36" y="587"/>
                    <a:pt x="47" y="594"/>
                    <a:pt x="49" y="605"/>
                  </a:cubicBezTo>
                  <a:cubicBezTo>
                    <a:pt x="52" y="619"/>
                    <a:pt x="55" y="634"/>
                    <a:pt x="59" y="649"/>
                  </a:cubicBezTo>
                  <a:cubicBezTo>
                    <a:pt x="62" y="659"/>
                    <a:pt x="56" y="670"/>
                    <a:pt x="46" y="673"/>
                  </a:cubicBezTo>
                  <a:cubicBezTo>
                    <a:pt x="44" y="674"/>
                    <a:pt x="42" y="674"/>
                    <a:pt x="40" y="674"/>
                  </a:cubicBezTo>
                  <a:close/>
                  <a:moveTo>
                    <a:pt x="1007" y="581"/>
                  </a:moveTo>
                  <a:cubicBezTo>
                    <a:pt x="1006" y="581"/>
                    <a:pt x="1006" y="581"/>
                    <a:pt x="1005" y="581"/>
                  </a:cubicBezTo>
                  <a:cubicBezTo>
                    <a:pt x="994" y="580"/>
                    <a:pt x="986" y="570"/>
                    <a:pt x="987" y="559"/>
                  </a:cubicBezTo>
                  <a:cubicBezTo>
                    <a:pt x="988" y="545"/>
                    <a:pt x="989" y="529"/>
                    <a:pt x="989" y="514"/>
                  </a:cubicBezTo>
                  <a:cubicBezTo>
                    <a:pt x="989" y="513"/>
                    <a:pt x="989" y="513"/>
                    <a:pt x="989" y="513"/>
                  </a:cubicBezTo>
                  <a:cubicBezTo>
                    <a:pt x="989" y="502"/>
                    <a:pt x="998" y="493"/>
                    <a:pt x="1009" y="493"/>
                  </a:cubicBezTo>
                  <a:cubicBezTo>
                    <a:pt x="1020" y="493"/>
                    <a:pt x="1029" y="502"/>
                    <a:pt x="1029" y="513"/>
                  </a:cubicBezTo>
                  <a:cubicBezTo>
                    <a:pt x="1029" y="514"/>
                    <a:pt x="1029" y="514"/>
                    <a:pt x="1029" y="514"/>
                  </a:cubicBezTo>
                  <a:cubicBezTo>
                    <a:pt x="1029" y="531"/>
                    <a:pt x="1028" y="547"/>
                    <a:pt x="1027" y="563"/>
                  </a:cubicBezTo>
                  <a:cubicBezTo>
                    <a:pt x="1026" y="574"/>
                    <a:pt x="1017" y="581"/>
                    <a:pt x="1007" y="581"/>
                  </a:cubicBezTo>
                  <a:close/>
                  <a:moveTo>
                    <a:pt x="20" y="535"/>
                  </a:moveTo>
                  <a:cubicBezTo>
                    <a:pt x="9" y="535"/>
                    <a:pt x="0" y="526"/>
                    <a:pt x="0" y="515"/>
                  </a:cubicBezTo>
                  <a:cubicBezTo>
                    <a:pt x="0" y="514"/>
                    <a:pt x="0" y="514"/>
                    <a:pt x="0" y="514"/>
                  </a:cubicBezTo>
                  <a:cubicBezTo>
                    <a:pt x="0" y="498"/>
                    <a:pt x="1" y="482"/>
                    <a:pt x="2" y="466"/>
                  </a:cubicBezTo>
                  <a:cubicBezTo>
                    <a:pt x="3" y="455"/>
                    <a:pt x="13" y="447"/>
                    <a:pt x="24" y="448"/>
                  </a:cubicBezTo>
                  <a:cubicBezTo>
                    <a:pt x="35" y="449"/>
                    <a:pt x="43" y="459"/>
                    <a:pt x="42" y="470"/>
                  </a:cubicBezTo>
                  <a:cubicBezTo>
                    <a:pt x="41" y="485"/>
                    <a:pt x="40" y="500"/>
                    <a:pt x="40" y="514"/>
                  </a:cubicBezTo>
                  <a:cubicBezTo>
                    <a:pt x="40" y="525"/>
                    <a:pt x="31" y="535"/>
                    <a:pt x="20" y="535"/>
                  </a:cubicBezTo>
                  <a:close/>
                  <a:moveTo>
                    <a:pt x="1000" y="440"/>
                  </a:moveTo>
                  <a:cubicBezTo>
                    <a:pt x="991" y="440"/>
                    <a:pt x="982" y="433"/>
                    <a:pt x="981" y="424"/>
                  </a:cubicBezTo>
                  <a:cubicBezTo>
                    <a:pt x="978" y="409"/>
                    <a:pt x="974" y="394"/>
                    <a:pt x="970" y="380"/>
                  </a:cubicBezTo>
                  <a:cubicBezTo>
                    <a:pt x="967" y="369"/>
                    <a:pt x="973" y="358"/>
                    <a:pt x="983" y="355"/>
                  </a:cubicBezTo>
                  <a:cubicBezTo>
                    <a:pt x="994" y="352"/>
                    <a:pt x="1005" y="358"/>
                    <a:pt x="1008" y="368"/>
                  </a:cubicBezTo>
                  <a:cubicBezTo>
                    <a:pt x="1013" y="384"/>
                    <a:pt x="1017" y="400"/>
                    <a:pt x="1020" y="416"/>
                  </a:cubicBezTo>
                  <a:cubicBezTo>
                    <a:pt x="1022" y="427"/>
                    <a:pt x="1015" y="437"/>
                    <a:pt x="1004" y="439"/>
                  </a:cubicBezTo>
                  <a:cubicBezTo>
                    <a:pt x="1003" y="440"/>
                    <a:pt x="1001" y="440"/>
                    <a:pt x="1000" y="440"/>
                  </a:cubicBezTo>
                  <a:close/>
                  <a:moveTo>
                    <a:pt x="40" y="396"/>
                  </a:moveTo>
                  <a:cubicBezTo>
                    <a:pt x="38" y="396"/>
                    <a:pt x="36" y="395"/>
                    <a:pt x="34" y="395"/>
                  </a:cubicBezTo>
                  <a:cubicBezTo>
                    <a:pt x="24" y="392"/>
                    <a:pt x="18" y="381"/>
                    <a:pt x="21" y="370"/>
                  </a:cubicBezTo>
                  <a:cubicBezTo>
                    <a:pt x="25" y="354"/>
                    <a:pt x="31" y="339"/>
                    <a:pt x="37" y="324"/>
                  </a:cubicBezTo>
                  <a:cubicBezTo>
                    <a:pt x="41" y="313"/>
                    <a:pt x="52" y="308"/>
                    <a:pt x="63" y="313"/>
                  </a:cubicBezTo>
                  <a:cubicBezTo>
                    <a:pt x="73" y="317"/>
                    <a:pt x="78" y="328"/>
                    <a:pt x="74" y="339"/>
                  </a:cubicBezTo>
                  <a:cubicBezTo>
                    <a:pt x="68" y="352"/>
                    <a:pt x="63" y="367"/>
                    <a:pt x="59" y="381"/>
                  </a:cubicBezTo>
                  <a:cubicBezTo>
                    <a:pt x="57" y="390"/>
                    <a:pt x="49" y="396"/>
                    <a:pt x="40" y="396"/>
                  </a:cubicBezTo>
                  <a:close/>
                  <a:moveTo>
                    <a:pt x="954" y="307"/>
                  </a:moveTo>
                  <a:cubicBezTo>
                    <a:pt x="947" y="307"/>
                    <a:pt x="940" y="303"/>
                    <a:pt x="936" y="296"/>
                  </a:cubicBezTo>
                  <a:cubicBezTo>
                    <a:pt x="929" y="283"/>
                    <a:pt x="922" y="270"/>
                    <a:pt x="913" y="257"/>
                  </a:cubicBezTo>
                  <a:cubicBezTo>
                    <a:pt x="907" y="248"/>
                    <a:pt x="910" y="235"/>
                    <a:pt x="919" y="229"/>
                  </a:cubicBezTo>
                  <a:cubicBezTo>
                    <a:pt x="929" y="223"/>
                    <a:pt x="941" y="226"/>
                    <a:pt x="947" y="235"/>
                  </a:cubicBezTo>
                  <a:cubicBezTo>
                    <a:pt x="956" y="249"/>
                    <a:pt x="964" y="263"/>
                    <a:pt x="972" y="278"/>
                  </a:cubicBezTo>
                  <a:cubicBezTo>
                    <a:pt x="977" y="287"/>
                    <a:pt x="973" y="300"/>
                    <a:pt x="963" y="305"/>
                  </a:cubicBezTo>
                  <a:cubicBezTo>
                    <a:pt x="960" y="306"/>
                    <a:pt x="957" y="307"/>
                    <a:pt x="954" y="307"/>
                  </a:cubicBezTo>
                  <a:close/>
                  <a:moveTo>
                    <a:pt x="98" y="268"/>
                  </a:moveTo>
                  <a:cubicBezTo>
                    <a:pt x="95" y="268"/>
                    <a:pt x="91" y="267"/>
                    <a:pt x="87" y="264"/>
                  </a:cubicBezTo>
                  <a:cubicBezTo>
                    <a:pt x="78" y="258"/>
                    <a:pt x="75" y="246"/>
                    <a:pt x="81" y="237"/>
                  </a:cubicBezTo>
                  <a:cubicBezTo>
                    <a:pt x="90" y="223"/>
                    <a:pt x="100" y="210"/>
                    <a:pt x="110" y="197"/>
                  </a:cubicBezTo>
                  <a:cubicBezTo>
                    <a:pt x="117" y="188"/>
                    <a:pt x="129" y="187"/>
                    <a:pt x="138" y="193"/>
                  </a:cubicBezTo>
                  <a:cubicBezTo>
                    <a:pt x="147" y="200"/>
                    <a:pt x="148" y="213"/>
                    <a:pt x="141" y="222"/>
                  </a:cubicBezTo>
                  <a:cubicBezTo>
                    <a:pt x="132" y="233"/>
                    <a:pt x="123" y="246"/>
                    <a:pt x="115" y="258"/>
                  </a:cubicBezTo>
                  <a:cubicBezTo>
                    <a:pt x="111" y="264"/>
                    <a:pt x="105" y="268"/>
                    <a:pt x="98" y="268"/>
                  </a:cubicBezTo>
                  <a:close/>
                  <a:moveTo>
                    <a:pt x="872" y="192"/>
                  </a:moveTo>
                  <a:cubicBezTo>
                    <a:pt x="867" y="192"/>
                    <a:pt x="861" y="190"/>
                    <a:pt x="857" y="186"/>
                  </a:cubicBezTo>
                  <a:cubicBezTo>
                    <a:pt x="847" y="175"/>
                    <a:pt x="836" y="165"/>
                    <a:pt x="825" y="155"/>
                  </a:cubicBezTo>
                  <a:cubicBezTo>
                    <a:pt x="816" y="148"/>
                    <a:pt x="815" y="135"/>
                    <a:pt x="823" y="127"/>
                  </a:cubicBezTo>
                  <a:cubicBezTo>
                    <a:pt x="830" y="119"/>
                    <a:pt x="843" y="118"/>
                    <a:pt x="851" y="125"/>
                  </a:cubicBezTo>
                  <a:cubicBezTo>
                    <a:pt x="863" y="136"/>
                    <a:pt x="875" y="147"/>
                    <a:pt x="886" y="159"/>
                  </a:cubicBezTo>
                  <a:cubicBezTo>
                    <a:pt x="894" y="167"/>
                    <a:pt x="894" y="179"/>
                    <a:pt x="886" y="187"/>
                  </a:cubicBezTo>
                  <a:cubicBezTo>
                    <a:pt x="882" y="191"/>
                    <a:pt x="877" y="192"/>
                    <a:pt x="872" y="192"/>
                  </a:cubicBezTo>
                  <a:close/>
                  <a:moveTo>
                    <a:pt x="190" y="161"/>
                  </a:moveTo>
                  <a:cubicBezTo>
                    <a:pt x="185" y="161"/>
                    <a:pt x="179" y="159"/>
                    <a:pt x="175" y="154"/>
                  </a:cubicBezTo>
                  <a:cubicBezTo>
                    <a:pt x="168" y="146"/>
                    <a:pt x="169" y="133"/>
                    <a:pt x="177" y="126"/>
                  </a:cubicBezTo>
                  <a:cubicBezTo>
                    <a:pt x="189" y="115"/>
                    <a:pt x="202" y="105"/>
                    <a:pt x="216" y="96"/>
                  </a:cubicBezTo>
                  <a:cubicBezTo>
                    <a:pt x="225" y="89"/>
                    <a:pt x="237" y="91"/>
                    <a:pt x="243" y="100"/>
                  </a:cubicBezTo>
                  <a:cubicBezTo>
                    <a:pt x="250" y="109"/>
                    <a:pt x="248" y="122"/>
                    <a:pt x="239" y="128"/>
                  </a:cubicBezTo>
                  <a:cubicBezTo>
                    <a:pt x="227" y="137"/>
                    <a:pt x="215" y="146"/>
                    <a:pt x="203" y="156"/>
                  </a:cubicBezTo>
                  <a:cubicBezTo>
                    <a:pt x="200" y="159"/>
                    <a:pt x="195" y="161"/>
                    <a:pt x="190" y="161"/>
                  </a:cubicBezTo>
                  <a:close/>
                  <a:moveTo>
                    <a:pt x="761" y="106"/>
                  </a:moveTo>
                  <a:cubicBezTo>
                    <a:pt x="758" y="106"/>
                    <a:pt x="754" y="105"/>
                    <a:pt x="751" y="103"/>
                  </a:cubicBezTo>
                  <a:cubicBezTo>
                    <a:pt x="738" y="95"/>
                    <a:pt x="725" y="88"/>
                    <a:pt x="711" y="82"/>
                  </a:cubicBezTo>
                  <a:cubicBezTo>
                    <a:pt x="701" y="78"/>
                    <a:pt x="697" y="66"/>
                    <a:pt x="701" y="56"/>
                  </a:cubicBezTo>
                  <a:cubicBezTo>
                    <a:pt x="706" y="46"/>
                    <a:pt x="718" y="41"/>
                    <a:pt x="728" y="46"/>
                  </a:cubicBezTo>
                  <a:cubicBezTo>
                    <a:pt x="742" y="53"/>
                    <a:pt x="757" y="60"/>
                    <a:pt x="771" y="68"/>
                  </a:cubicBezTo>
                  <a:cubicBezTo>
                    <a:pt x="781" y="74"/>
                    <a:pt x="784" y="86"/>
                    <a:pt x="778" y="96"/>
                  </a:cubicBezTo>
                  <a:cubicBezTo>
                    <a:pt x="775" y="102"/>
                    <a:pt x="768" y="106"/>
                    <a:pt x="761" y="106"/>
                  </a:cubicBezTo>
                  <a:close/>
                  <a:moveTo>
                    <a:pt x="309" y="85"/>
                  </a:moveTo>
                  <a:cubicBezTo>
                    <a:pt x="301" y="85"/>
                    <a:pt x="294" y="80"/>
                    <a:pt x="290" y="73"/>
                  </a:cubicBezTo>
                  <a:cubicBezTo>
                    <a:pt x="286" y="63"/>
                    <a:pt x="290" y="51"/>
                    <a:pt x="300" y="47"/>
                  </a:cubicBezTo>
                  <a:cubicBezTo>
                    <a:pt x="315" y="40"/>
                    <a:pt x="330" y="34"/>
                    <a:pt x="346" y="28"/>
                  </a:cubicBezTo>
                  <a:cubicBezTo>
                    <a:pt x="356" y="25"/>
                    <a:pt x="367" y="30"/>
                    <a:pt x="371" y="41"/>
                  </a:cubicBezTo>
                  <a:cubicBezTo>
                    <a:pt x="375" y="51"/>
                    <a:pt x="369" y="62"/>
                    <a:pt x="359" y="66"/>
                  </a:cubicBezTo>
                  <a:cubicBezTo>
                    <a:pt x="345" y="71"/>
                    <a:pt x="330" y="77"/>
                    <a:pt x="317" y="83"/>
                  </a:cubicBezTo>
                  <a:cubicBezTo>
                    <a:pt x="314" y="84"/>
                    <a:pt x="311" y="85"/>
                    <a:pt x="309" y="85"/>
                  </a:cubicBezTo>
                  <a:close/>
                  <a:moveTo>
                    <a:pt x="630" y="53"/>
                  </a:moveTo>
                  <a:cubicBezTo>
                    <a:pt x="629" y="53"/>
                    <a:pt x="627" y="53"/>
                    <a:pt x="626" y="53"/>
                  </a:cubicBezTo>
                  <a:cubicBezTo>
                    <a:pt x="611" y="49"/>
                    <a:pt x="596" y="47"/>
                    <a:pt x="581" y="45"/>
                  </a:cubicBezTo>
                  <a:cubicBezTo>
                    <a:pt x="570" y="43"/>
                    <a:pt x="563" y="33"/>
                    <a:pt x="564" y="22"/>
                  </a:cubicBezTo>
                  <a:cubicBezTo>
                    <a:pt x="566" y="11"/>
                    <a:pt x="576" y="3"/>
                    <a:pt x="587" y="5"/>
                  </a:cubicBezTo>
                  <a:cubicBezTo>
                    <a:pt x="603" y="7"/>
                    <a:pt x="619" y="10"/>
                    <a:pt x="635" y="14"/>
                  </a:cubicBezTo>
                  <a:cubicBezTo>
                    <a:pt x="646" y="17"/>
                    <a:pt x="652" y="27"/>
                    <a:pt x="650" y="38"/>
                  </a:cubicBezTo>
                  <a:cubicBezTo>
                    <a:pt x="648" y="47"/>
                    <a:pt x="639" y="53"/>
                    <a:pt x="630" y="53"/>
                  </a:cubicBezTo>
                  <a:close/>
                  <a:moveTo>
                    <a:pt x="443" y="45"/>
                  </a:moveTo>
                  <a:cubicBezTo>
                    <a:pt x="434" y="45"/>
                    <a:pt x="425" y="38"/>
                    <a:pt x="424" y="28"/>
                  </a:cubicBezTo>
                  <a:cubicBezTo>
                    <a:pt x="422" y="17"/>
                    <a:pt x="430" y="7"/>
                    <a:pt x="441" y="5"/>
                  </a:cubicBezTo>
                  <a:cubicBezTo>
                    <a:pt x="457" y="3"/>
                    <a:pt x="473" y="1"/>
                    <a:pt x="489" y="0"/>
                  </a:cubicBezTo>
                  <a:cubicBezTo>
                    <a:pt x="500" y="0"/>
                    <a:pt x="510" y="8"/>
                    <a:pt x="510" y="19"/>
                  </a:cubicBezTo>
                  <a:cubicBezTo>
                    <a:pt x="511" y="31"/>
                    <a:pt x="502" y="40"/>
                    <a:pt x="491" y="40"/>
                  </a:cubicBezTo>
                  <a:cubicBezTo>
                    <a:pt x="476" y="41"/>
                    <a:pt x="461" y="43"/>
                    <a:pt x="446" y="45"/>
                  </a:cubicBezTo>
                  <a:cubicBezTo>
                    <a:pt x="445" y="45"/>
                    <a:pt x="444" y="45"/>
                    <a:pt x="44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30" name="Freeform 24"/>
            <p:cNvSpPr>
              <a:spLocks noEditPoints="1"/>
            </p:cNvSpPr>
            <p:nvPr/>
          </p:nvSpPr>
          <p:spPr bwMode="auto">
            <a:xfrm>
              <a:off x="2594" y="1330"/>
              <a:ext cx="579" cy="595"/>
            </a:xfrm>
            <a:custGeom>
              <a:avLst/>
              <a:gdLst>
                <a:gd name="T0" fmla="*/ 184 w 245"/>
                <a:gd name="T1" fmla="*/ 0 h 252"/>
                <a:gd name="T2" fmla="*/ 61 w 245"/>
                <a:gd name="T3" fmla="*/ 0 h 252"/>
                <a:gd name="T4" fmla="*/ 0 w 245"/>
                <a:gd name="T5" fmla="*/ 63 h 252"/>
                <a:gd name="T6" fmla="*/ 0 w 245"/>
                <a:gd name="T7" fmla="*/ 189 h 252"/>
                <a:gd name="T8" fmla="*/ 61 w 245"/>
                <a:gd name="T9" fmla="*/ 252 h 252"/>
                <a:gd name="T10" fmla="*/ 184 w 245"/>
                <a:gd name="T11" fmla="*/ 252 h 252"/>
                <a:gd name="T12" fmla="*/ 245 w 245"/>
                <a:gd name="T13" fmla="*/ 189 h 252"/>
                <a:gd name="T14" fmla="*/ 245 w 245"/>
                <a:gd name="T15" fmla="*/ 63 h 252"/>
                <a:gd name="T16" fmla="*/ 184 w 245"/>
                <a:gd name="T17" fmla="*/ 0 h 252"/>
                <a:gd name="T18" fmla="*/ 132 w 245"/>
                <a:gd name="T19" fmla="*/ 42 h 252"/>
                <a:gd name="T20" fmla="*/ 113 w 245"/>
                <a:gd name="T21" fmla="*/ 42 h 252"/>
                <a:gd name="T22" fmla="*/ 113 w 245"/>
                <a:gd name="T23" fmla="*/ 22 h 252"/>
                <a:gd name="T24" fmla="*/ 132 w 245"/>
                <a:gd name="T25" fmla="*/ 22 h 252"/>
                <a:gd name="T26" fmla="*/ 132 w 245"/>
                <a:gd name="T27" fmla="*/ 42 h 252"/>
                <a:gd name="T28" fmla="*/ 132 w 245"/>
                <a:gd name="T29"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252">
                  <a:moveTo>
                    <a:pt x="184" y="0"/>
                  </a:moveTo>
                  <a:cubicBezTo>
                    <a:pt x="61" y="0"/>
                    <a:pt x="61" y="0"/>
                    <a:pt x="61" y="0"/>
                  </a:cubicBezTo>
                  <a:cubicBezTo>
                    <a:pt x="28" y="0"/>
                    <a:pt x="0" y="28"/>
                    <a:pt x="0" y="63"/>
                  </a:cubicBezTo>
                  <a:cubicBezTo>
                    <a:pt x="0" y="189"/>
                    <a:pt x="0" y="189"/>
                    <a:pt x="0" y="189"/>
                  </a:cubicBezTo>
                  <a:cubicBezTo>
                    <a:pt x="0" y="224"/>
                    <a:pt x="28" y="252"/>
                    <a:pt x="61" y="252"/>
                  </a:cubicBezTo>
                  <a:cubicBezTo>
                    <a:pt x="184" y="252"/>
                    <a:pt x="184" y="252"/>
                    <a:pt x="184" y="252"/>
                  </a:cubicBezTo>
                  <a:cubicBezTo>
                    <a:pt x="217" y="252"/>
                    <a:pt x="245" y="224"/>
                    <a:pt x="245" y="189"/>
                  </a:cubicBezTo>
                  <a:cubicBezTo>
                    <a:pt x="245" y="63"/>
                    <a:pt x="245" y="63"/>
                    <a:pt x="245" y="63"/>
                  </a:cubicBezTo>
                  <a:cubicBezTo>
                    <a:pt x="245" y="28"/>
                    <a:pt x="217" y="0"/>
                    <a:pt x="184" y="0"/>
                  </a:cubicBezTo>
                  <a:close/>
                  <a:moveTo>
                    <a:pt x="132" y="42"/>
                  </a:moveTo>
                  <a:cubicBezTo>
                    <a:pt x="113" y="42"/>
                    <a:pt x="113" y="42"/>
                    <a:pt x="113" y="42"/>
                  </a:cubicBezTo>
                  <a:cubicBezTo>
                    <a:pt x="113" y="22"/>
                    <a:pt x="113" y="22"/>
                    <a:pt x="113" y="22"/>
                  </a:cubicBezTo>
                  <a:cubicBezTo>
                    <a:pt x="132" y="22"/>
                    <a:pt x="132" y="22"/>
                    <a:pt x="132" y="22"/>
                  </a:cubicBezTo>
                  <a:cubicBezTo>
                    <a:pt x="132" y="42"/>
                    <a:pt x="132" y="42"/>
                    <a:pt x="132" y="42"/>
                  </a:cubicBezTo>
                  <a:cubicBezTo>
                    <a:pt x="132" y="42"/>
                    <a:pt x="132" y="42"/>
                    <a:pt x="132"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31" name="Freeform 25"/>
            <p:cNvSpPr>
              <a:spLocks noEditPoints="1"/>
            </p:cNvSpPr>
            <p:nvPr/>
          </p:nvSpPr>
          <p:spPr bwMode="auto">
            <a:xfrm>
              <a:off x="2216" y="952"/>
              <a:ext cx="1335" cy="1351"/>
            </a:xfrm>
            <a:custGeom>
              <a:avLst/>
              <a:gdLst>
                <a:gd name="T0" fmla="*/ 431 w 565"/>
                <a:gd name="T1" fmla="*/ 0 h 572"/>
                <a:gd name="T2" fmla="*/ 134 w 565"/>
                <a:gd name="T3" fmla="*/ 0 h 572"/>
                <a:gd name="T4" fmla="*/ 0 w 565"/>
                <a:gd name="T5" fmla="*/ 135 h 572"/>
                <a:gd name="T6" fmla="*/ 0 w 565"/>
                <a:gd name="T7" fmla="*/ 437 h 572"/>
                <a:gd name="T8" fmla="*/ 134 w 565"/>
                <a:gd name="T9" fmla="*/ 572 h 572"/>
                <a:gd name="T10" fmla="*/ 431 w 565"/>
                <a:gd name="T11" fmla="*/ 572 h 572"/>
                <a:gd name="T12" fmla="*/ 565 w 565"/>
                <a:gd name="T13" fmla="*/ 437 h 572"/>
                <a:gd name="T14" fmla="*/ 565 w 565"/>
                <a:gd name="T15" fmla="*/ 135 h 572"/>
                <a:gd name="T16" fmla="*/ 431 w 565"/>
                <a:gd name="T17" fmla="*/ 0 h 572"/>
                <a:gd name="T18" fmla="*/ 423 w 565"/>
                <a:gd name="T19" fmla="*/ 349 h 572"/>
                <a:gd name="T20" fmla="*/ 345 w 565"/>
                <a:gd name="T21" fmla="*/ 428 h 572"/>
                <a:gd name="T22" fmla="*/ 220 w 565"/>
                <a:gd name="T23" fmla="*/ 428 h 572"/>
                <a:gd name="T24" fmla="*/ 142 w 565"/>
                <a:gd name="T25" fmla="*/ 349 h 572"/>
                <a:gd name="T26" fmla="*/ 142 w 565"/>
                <a:gd name="T27" fmla="*/ 222 h 572"/>
                <a:gd name="T28" fmla="*/ 220 w 565"/>
                <a:gd name="T29" fmla="*/ 144 h 572"/>
                <a:gd name="T30" fmla="*/ 345 w 565"/>
                <a:gd name="T31" fmla="*/ 144 h 572"/>
                <a:gd name="T32" fmla="*/ 423 w 565"/>
                <a:gd name="T33" fmla="*/ 222 h 572"/>
                <a:gd name="T34" fmla="*/ 423 w 565"/>
                <a:gd name="T35" fmla="*/ 349 h 572"/>
                <a:gd name="T36" fmla="*/ 423 w 565"/>
                <a:gd name="T37" fmla="*/ 349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572">
                  <a:moveTo>
                    <a:pt x="431" y="0"/>
                  </a:moveTo>
                  <a:cubicBezTo>
                    <a:pt x="134" y="0"/>
                    <a:pt x="134" y="0"/>
                    <a:pt x="134" y="0"/>
                  </a:cubicBezTo>
                  <a:cubicBezTo>
                    <a:pt x="60" y="0"/>
                    <a:pt x="0" y="60"/>
                    <a:pt x="0" y="135"/>
                  </a:cubicBezTo>
                  <a:cubicBezTo>
                    <a:pt x="0" y="437"/>
                    <a:pt x="0" y="437"/>
                    <a:pt x="0" y="437"/>
                  </a:cubicBezTo>
                  <a:cubicBezTo>
                    <a:pt x="0" y="511"/>
                    <a:pt x="60" y="572"/>
                    <a:pt x="134" y="572"/>
                  </a:cubicBezTo>
                  <a:cubicBezTo>
                    <a:pt x="431" y="572"/>
                    <a:pt x="431" y="572"/>
                    <a:pt x="431" y="572"/>
                  </a:cubicBezTo>
                  <a:cubicBezTo>
                    <a:pt x="505" y="572"/>
                    <a:pt x="565" y="511"/>
                    <a:pt x="565" y="437"/>
                  </a:cubicBezTo>
                  <a:cubicBezTo>
                    <a:pt x="565" y="135"/>
                    <a:pt x="565" y="135"/>
                    <a:pt x="565" y="135"/>
                  </a:cubicBezTo>
                  <a:cubicBezTo>
                    <a:pt x="565" y="60"/>
                    <a:pt x="505" y="0"/>
                    <a:pt x="431" y="0"/>
                  </a:cubicBezTo>
                  <a:close/>
                  <a:moveTo>
                    <a:pt x="423" y="349"/>
                  </a:moveTo>
                  <a:cubicBezTo>
                    <a:pt x="423" y="393"/>
                    <a:pt x="388" y="428"/>
                    <a:pt x="345" y="428"/>
                  </a:cubicBezTo>
                  <a:cubicBezTo>
                    <a:pt x="220" y="428"/>
                    <a:pt x="220" y="428"/>
                    <a:pt x="220" y="428"/>
                  </a:cubicBezTo>
                  <a:cubicBezTo>
                    <a:pt x="177" y="428"/>
                    <a:pt x="142" y="393"/>
                    <a:pt x="142" y="349"/>
                  </a:cubicBezTo>
                  <a:cubicBezTo>
                    <a:pt x="142" y="222"/>
                    <a:pt x="142" y="222"/>
                    <a:pt x="142" y="222"/>
                  </a:cubicBezTo>
                  <a:cubicBezTo>
                    <a:pt x="142" y="179"/>
                    <a:pt x="177" y="144"/>
                    <a:pt x="220" y="144"/>
                  </a:cubicBezTo>
                  <a:cubicBezTo>
                    <a:pt x="345" y="144"/>
                    <a:pt x="345" y="144"/>
                    <a:pt x="345" y="144"/>
                  </a:cubicBezTo>
                  <a:cubicBezTo>
                    <a:pt x="388" y="144"/>
                    <a:pt x="423" y="179"/>
                    <a:pt x="423" y="222"/>
                  </a:cubicBezTo>
                  <a:cubicBezTo>
                    <a:pt x="423" y="349"/>
                    <a:pt x="423" y="349"/>
                    <a:pt x="423" y="349"/>
                  </a:cubicBezTo>
                  <a:cubicBezTo>
                    <a:pt x="423" y="349"/>
                    <a:pt x="423" y="349"/>
                    <a:pt x="423" y="3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grpSp>
      <p:sp>
        <p:nvSpPr>
          <p:cNvPr id="1432" name="Rectangle 115"/>
          <p:cNvSpPr/>
          <p:nvPr/>
        </p:nvSpPr>
        <p:spPr>
          <a:xfrm>
            <a:off x="5217313" y="960196"/>
            <a:ext cx="1543926" cy="535230"/>
          </a:xfrm>
          <a:prstGeom prst="rect">
            <a:avLst/>
          </a:prstGeom>
        </p:spPr>
        <p:txBody>
          <a:bodyPr wrap="none" lIns="91397" tIns="45698" rIns="91397" bIns="45698">
            <a:spAutoFit/>
          </a:bodyPr>
          <a:lstStyle/>
          <a:p>
            <a:pPr algn="ctr">
              <a:lnSpc>
                <a:spcPct val="80000"/>
              </a:lnSpc>
            </a:pPr>
            <a:r>
              <a:rPr lang="en-US" sz="1799" dirty="0">
                <a:solidFill>
                  <a:schemeClr val="accent6"/>
                </a:solidFill>
              </a:rPr>
              <a:t>ENHANCED </a:t>
            </a:r>
          </a:p>
          <a:p>
            <a:pPr algn="ctr">
              <a:lnSpc>
                <a:spcPct val="80000"/>
              </a:lnSpc>
            </a:pPr>
            <a:r>
              <a:rPr lang="en-US" sz="1799" dirty="0" smtClean="0">
                <a:solidFill>
                  <a:schemeClr val="accent6"/>
                </a:solidFill>
              </a:rPr>
              <a:t>LOCATION</a:t>
            </a:r>
            <a:endParaRPr lang="en-US" sz="1799" dirty="0">
              <a:solidFill>
                <a:schemeClr val="accent6"/>
              </a:solidFill>
            </a:endParaRPr>
          </a:p>
        </p:txBody>
      </p:sp>
      <p:sp>
        <p:nvSpPr>
          <p:cNvPr id="1433" name="Oval 1432"/>
          <p:cNvSpPr/>
          <p:nvPr/>
        </p:nvSpPr>
        <p:spPr>
          <a:xfrm>
            <a:off x="7102135" y="1463668"/>
            <a:ext cx="1406513" cy="1406879"/>
          </a:xfrm>
          <a:prstGeom prst="ellipse">
            <a:avLst/>
          </a:prstGeom>
          <a:solidFill>
            <a:schemeClr val="accent4">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sp>
        <p:nvSpPr>
          <p:cNvPr id="1434" name="Oval 1433"/>
          <p:cNvSpPr/>
          <p:nvPr/>
        </p:nvSpPr>
        <p:spPr>
          <a:xfrm>
            <a:off x="7197766" y="1554217"/>
            <a:ext cx="1213076" cy="121339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rtlCol="0" anchor="ctr"/>
          <a:lstStyle/>
          <a:p>
            <a:pPr algn="ctr"/>
            <a:endParaRPr lang="en-US" sz="1799" dirty="0"/>
          </a:p>
        </p:txBody>
      </p:sp>
      <p:grpSp>
        <p:nvGrpSpPr>
          <p:cNvPr id="1435" name="Group 29"/>
          <p:cNvGrpSpPr>
            <a:grpSpLocks noChangeAspect="1"/>
          </p:cNvGrpSpPr>
          <p:nvPr/>
        </p:nvGrpSpPr>
        <p:grpSpPr bwMode="auto">
          <a:xfrm>
            <a:off x="7375737" y="1737807"/>
            <a:ext cx="857134" cy="854873"/>
            <a:chOff x="1500" y="244"/>
            <a:chExt cx="2760" cy="2752"/>
          </a:xfrm>
        </p:grpSpPr>
        <p:sp>
          <p:nvSpPr>
            <p:cNvPr id="1436" name="Freeform 30"/>
            <p:cNvSpPr>
              <a:spLocks noEditPoints="1"/>
            </p:cNvSpPr>
            <p:nvPr/>
          </p:nvSpPr>
          <p:spPr bwMode="auto">
            <a:xfrm>
              <a:off x="1500" y="244"/>
              <a:ext cx="2760" cy="2752"/>
            </a:xfrm>
            <a:custGeom>
              <a:avLst/>
              <a:gdLst>
                <a:gd name="T0" fmla="*/ 512 w 1168"/>
                <a:gd name="T1" fmla="*/ 1165 h 1165"/>
                <a:gd name="T2" fmla="*/ 448 w 1168"/>
                <a:gd name="T3" fmla="*/ 1134 h 1165"/>
                <a:gd name="T4" fmla="*/ 516 w 1168"/>
                <a:gd name="T5" fmla="*/ 1126 h 1165"/>
                <a:gd name="T6" fmla="*/ 514 w 1168"/>
                <a:gd name="T7" fmla="*/ 1165 h 1165"/>
                <a:gd name="T8" fmla="*/ 683 w 1168"/>
                <a:gd name="T9" fmla="*/ 1141 h 1165"/>
                <a:gd name="T10" fmla="*/ 742 w 1168"/>
                <a:gd name="T11" fmla="*/ 1106 h 1165"/>
                <a:gd name="T12" fmla="*/ 754 w 1168"/>
                <a:gd name="T13" fmla="*/ 1144 h 1165"/>
                <a:gd name="T14" fmla="*/ 702 w 1168"/>
                <a:gd name="T15" fmla="*/ 1157 h 1165"/>
                <a:gd name="T16" fmla="*/ 282 w 1168"/>
                <a:gd name="T17" fmla="*/ 1086 h 1165"/>
                <a:gd name="T18" fmla="*/ 236 w 1168"/>
                <a:gd name="T19" fmla="*/ 1031 h 1165"/>
                <a:gd name="T20" fmla="*/ 302 w 1168"/>
                <a:gd name="T21" fmla="*/ 1052 h 1165"/>
                <a:gd name="T22" fmla="*/ 292 w 1168"/>
                <a:gd name="T23" fmla="*/ 1089 h 1165"/>
                <a:gd name="T24" fmla="*/ 900 w 1168"/>
                <a:gd name="T25" fmla="*/ 1052 h 1165"/>
                <a:gd name="T26" fmla="*/ 940 w 1168"/>
                <a:gd name="T27" fmla="*/ 996 h 1165"/>
                <a:gd name="T28" fmla="*/ 966 w 1168"/>
                <a:gd name="T29" fmla="*/ 1026 h 1165"/>
                <a:gd name="T30" fmla="*/ 916 w 1168"/>
                <a:gd name="T31" fmla="*/ 1060 h 1165"/>
                <a:gd name="T32" fmla="*/ 104 w 1168"/>
                <a:gd name="T33" fmla="*/ 920 h 1165"/>
                <a:gd name="T34" fmla="*/ 85 w 1168"/>
                <a:gd name="T35" fmla="*/ 852 h 1165"/>
                <a:gd name="T36" fmla="*/ 136 w 1168"/>
                <a:gd name="T37" fmla="*/ 897 h 1165"/>
                <a:gd name="T38" fmla="*/ 120 w 1168"/>
                <a:gd name="T39" fmla="*/ 929 h 1165"/>
                <a:gd name="T40" fmla="*/ 1063 w 1168"/>
                <a:gd name="T41" fmla="*/ 883 h 1165"/>
                <a:gd name="T42" fmla="*/ 1076 w 1168"/>
                <a:gd name="T43" fmla="*/ 815 h 1165"/>
                <a:gd name="T44" fmla="*/ 1103 w 1168"/>
                <a:gd name="T45" fmla="*/ 805 h 1165"/>
                <a:gd name="T46" fmla="*/ 1113 w 1168"/>
                <a:gd name="T47" fmla="*/ 832 h 1165"/>
                <a:gd name="T48" fmla="*/ 1073 w 1168"/>
                <a:gd name="T49" fmla="*/ 885 h 1165"/>
                <a:gd name="T50" fmla="*/ 9 w 1168"/>
                <a:gd name="T51" fmla="*/ 697 h 1165"/>
                <a:gd name="T52" fmla="*/ 19 w 1168"/>
                <a:gd name="T53" fmla="*/ 626 h 1165"/>
                <a:gd name="T54" fmla="*/ 48 w 1168"/>
                <a:gd name="T55" fmla="*/ 689 h 1165"/>
                <a:gd name="T56" fmla="*/ 28 w 1168"/>
                <a:gd name="T57" fmla="*/ 713 h 1165"/>
                <a:gd name="T58" fmla="*/ 1143 w 1168"/>
                <a:gd name="T59" fmla="*/ 661 h 1165"/>
                <a:gd name="T60" fmla="*/ 1127 w 1168"/>
                <a:gd name="T61" fmla="*/ 594 h 1165"/>
                <a:gd name="T62" fmla="*/ 1148 w 1168"/>
                <a:gd name="T63" fmla="*/ 574 h 1165"/>
                <a:gd name="T64" fmla="*/ 1165 w 1168"/>
                <a:gd name="T65" fmla="*/ 643 h 1165"/>
                <a:gd name="T66" fmla="*/ 32 w 1168"/>
                <a:gd name="T67" fmla="*/ 478 h 1165"/>
                <a:gd name="T68" fmla="*/ 13 w 1168"/>
                <a:gd name="T69" fmla="*/ 453 h 1165"/>
                <a:gd name="T70" fmla="*/ 51 w 1168"/>
                <a:gd name="T71" fmla="*/ 393 h 1165"/>
                <a:gd name="T72" fmla="*/ 52 w 1168"/>
                <a:gd name="T73" fmla="*/ 462 h 1165"/>
                <a:gd name="T74" fmla="*/ 1119 w 1168"/>
                <a:gd name="T75" fmla="*/ 428 h 1165"/>
                <a:gd name="T76" fmla="*/ 1084 w 1168"/>
                <a:gd name="T77" fmla="*/ 371 h 1165"/>
                <a:gd name="T78" fmla="*/ 1121 w 1168"/>
                <a:gd name="T79" fmla="*/ 356 h 1165"/>
                <a:gd name="T80" fmla="*/ 1125 w 1168"/>
                <a:gd name="T81" fmla="*/ 427 h 1165"/>
                <a:gd name="T82" fmla="*/ 131 w 1168"/>
                <a:gd name="T83" fmla="*/ 265 h 1165"/>
                <a:gd name="T84" fmla="*/ 115 w 1168"/>
                <a:gd name="T85" fmla="*/ 233 h 1165"/>
                <a:gd name="T86" fmla="*/ 175 w 1168"/>
                <a:gd name="T87" fmla="*/ 194 h 1165"/>
                <a:gd name="T88" fmla="*/ 147 w 1168"/>
                <a:gd name="T89" fmla="*/ 257 h 1165"/>
                <a:gd name="T90" fmla="*/ 1001 w 1168"/>
                <a:gd name="T91" fmla="*/ 225 h 1165"/>
                <a:gd name="T92" fmla="*/ 954 w 1168"/>
                <a:gd name="T93" fmla="*/ 186 h 1165"/>
                <a:gd name="T94" fmla="*/ 981 w 1168"/>
                <a:gd name="T95" fmla="*/ 157 h 1165"/>
                <a:gd name="T96" fmla="*/ 1014 w 1168"/>
                <a:gd name="T97" fmla="*/ 220 h 1165"/>
                <a:gd name="T98" fmla="*/ 309 w 1168"/>
                <a:gd name="T99" fmla="*/ 111 h 1165"/>
                <a:gd name="T100" fmla="*/ 299 w 1168"/>
                <a:gd name="T101" fmla="*/ 73 h 1165"/>
                <a:gd name="T102" fmla="*/ 369 w 1168"/>
                <a:gd name="T103" fmla="*/ 62 h 1165"/>
                <a:gd name="T104" fmla="*/ 318 w 1168"/>
                <a:gd name="T105" fmla="*/ 108 h 1165"/>
                <a:gd name="T106" fmla="*/ 810 w 1168"/>
                <a:gd name="T107" fmla="*/ 88 h 1165"/>
                <a:gd name="T108" fmla="*/ 760 w 1168"/>
                <a:gd name="T109" fmla="*/ 69 h 1165"/>
                <a:gd name="T110" fmla="*/ 773 w 1168"/>
                <a:gd name="T111" fmla="*/ 32 h 1165"/>
                <a:gd name="T112" fmla="*/ 828 w 1168"/>
                <a:gd name="T113" fmla="*/ 76 h 1165"/>
                <a:gd name="T114" fmla="*/ 533 w 1168"/>
                <a:gd name="T115" fmla="*/ 42 h 1165"/>
                <a:gd name="T116" fmla="*/ 531 w 1168"/>
                <a:gd name="T117" fmla="*/ 2 h 1165"/>
                <a:gd name="T118" fmla="*/ 580 w 1168"/>
                <a:gd name="T119" fmla="*/ 0 h 1165"/>
                <a:gd name="T120" fmla="*/ 580 w 1168"/>
                <a:gd name="T121" fmla="*/ 40 h 1165"/>
                <a:gd name="T122" fmla="*/ 533 w 1168"/>
                <a:gd name="T123" fmla="*/ 42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8" h="1165">
                  <a:moveTo>
                    <a:pt x="514" y="1165"/>
                  </a:moveTo>
                  <a:cubicBezTo>
                    <a:pt x="513" y="1165"/>
                    <a:pt x="512" y="1165"/>
                    <a:pt x="512" y="1165"/>
                  </a:cubicBezTo>
                  <a:cubicBezTo>
                    <a:pt x="495" y="1163"/>
                    <a:pt x="479" y="1161"/>
                    <a:pt x="463" y="1157"/>
                  </a:cubicBezTo>
                  <a:cubicBezTo>
                    <a:pt x="452" y="1155"/>
                    <a:pt x="445" y="1144"/>
                    <a:pt x="448" y="1134"/>
                  </a:cubicBezTo>
                  <a:cubicBezTo>
                    <a:pt x="450" y="1123"/>
                    <a:pt x="461" y="1116"/>
                    <a:pt x="471" y="1118"/>
                  </a:cubicBezTo>
                  <a:cubicBezTo>
                    <a:pt x="486" y="1121"/>
                    <a:pt x="501" y="1124"/>
                    <a:pt x="516" y="1126"/>
                  </a:cubicBezTo>
                  <a:cubicBezTo>
                    <a:pt x="527" y="1127"/>
                    <a:pt x="535" y="1137"/>
                    <a:pt x="534" y="1148"/>
                  </a:cubicBezTo>
                  <a:cubicBezTo>
                    <a:pt x="533" y="1158"/>
                    <a:pt x="524" y="1165"/>
                    <a:pt x="514" y="1165"/>
                  </a:cubicBezTo>
                  <a:close/>
                  <a:moveTo>
                    <a:pt x="702" y="1157"/>
                  </a:moveTo>
                  <a:cubicBezTo>
                    <a:pt x="693" y="1157"/>
                    <a:pt x="685" y="1150"/>
                    <a:pt x="683" y="1141"/>
                  </a:cubicBezTo>
                  <a:cubicBezTo>
                    <a:pt x="680" y="1130"/>
                    <a:pt x="687" y="1120"/>
                    <a:pt x="698" y="1117"/>
                  </a:cubicBezTo>
                  <a:cubicBezTo>
                    <a:pt x="713" y="1114"/>
                    <a:pt x="727" y="1110"/>
                    <a:pt x="742" y="1106"/>
                  </a:cubicBezTo>
                  <a:cubicBezTo>
                    <a:pt x="753" y="1102"/>
                    <a:pt x="764" y="1108"/>
                    <a:pt x="767" y="1119"/>
                  </a:cubicBezTo>
                  <a:cubicBezTo>
                    <a:pt x="770" y="1129"/>
                    <a:pt x="764" y="1141"/>
                    <a:pt x="754" y="1144"/>
                  </a:cubicBezTo>
                  <a:cubicBezTo>
                    <a:pt x="738" y="1149"/>
                    <a:pt x="722" y="1153"/>
                    <a:pt x="706" y="1156"/>
                  </a:cubicBezTo>
                  <a:cubicBezTo>
                    <a:pt x="705" y="1157"/>
                    <a:pt x="703" y="1157"/>
                    <a:pt x="702" y="1157"/>
                  </a:cubicBezTo>
                  <a:close/>
                  <a:moveTo>
                    <a:pt x="292" y="1089"/>
                  </a:moveTo>
                  <a:cubicBezTo>
                    <a:pt x="288" y="1089"/>
                    <a:pt x="285" y="1088"/>
                    <a:pt x="282" y="1086"/>
                  </a:cubicBezTo>
                  <a:cubicBezTo>
                    <a:pt x="268" y="1078"/>
                    <a:pt x="254" y="1069"/>
                    <a:pt x="241" y="1059"/>
                  </a:cubicBezTo>
                  <a:cubicBezTo>
                    <a:pt x="232" y="1053"/>
                    <a:pt x="230" y="1040"/>
                    <a:pt x="236" y="1031"/>
                  </a:cubicBezTo>
                  <a:cubicBezTo>
                    <a:pt x="243" y="1022"/>
                    <a:pt x="255" y="1020"/>
                    <a:pt x="264" y="1027"/>
                  </a:cubicBezTo>
                  <a:cubicBezTo>
                    <a:pt x="276" y="1036"/>
                    <a:pt x="289" y="1044"/>
                    <a:pt x="302" y="1052"/>
                  </a:cubicBezTo>
                  <a:cubicBezTo>
                    <a:pt x="312" y="1057"/>
                    <a:pt x="315" y="1070"/>
                    <a:pt x="309" y="1079"/>
                  </a:cubicBezTo>
                  <a:cubicBezTo>
                    <a:pt x="305" y="1085"/>
                    <a:pt x="299" y="1089"/>
                    <a:pt x="292" y="1089"/>
                  </a:cubicBezTo>
                  <a:close/>
                  <a:moveTo>
                    <a:pt x="916" y="1060"/>
                  </a:moveTo>
                  <a:cubicBezTo>
                    <a:pt x="910" y="1060"/>
                    <a:pt x="904" y="1058"/>
                    <a:pt x="900" y="1052"/>
                  </a:cubicBezTo>
                  <a:cubicBezTo>
                    <a:pt x="894" y="1043"/>
                    <a:pt x="896" y="1031"/>
                    <a:pt x="904" y="1024"/>
                  </a:cubicBezTo>
                  <a:cubicBezTo>
                    <a:pt x="917" y="1015"/>
                    <a:pt x="929" y="1006"/>
                    <a:pt x="940" y="996"/>
                  </a:cubicBezTo>
                  <a:cubicBezTo>
                    <a:pt x="949" y="989"/>
                    <a:pt x="961" y="990"/>
                    <a:pt x="968" y="998"/>
                  </a:cubicBezTo>
                  <a:cubicBezTo>
                    <a:pt x="976" y="1006"/>
                    <a:pt x="975" y="1019"/>
                    <a:pt x="966" y="1026"/>
                  </a:cubicBezTo>
                  <a:cubicBezTo>
                    <a:pt x="954" y="1037"/>
                    <a:pt x="941" y="1047"/>
                    <a:pt x="928" y="1057"/>
                  </a:cubicBezTo>
                  <a:cubicBezTo>
                    <a:pt x="925" y="1059"/>
                    <a:pt x="920" y="1060"/>
                    <a:pt x="916" y="1060"/>
                  </a:cubicBezTo>
                  <a:close/>
                  <a:moveTo>
                    <a:pt x="120" y="929"/>
                  </a:moveTo>
                  <a:cubicBezTo>
                    <a:pt x="114" y="929"/>
                    <a:pt x="108" y="926"/>
                    <a:pt x="104" y="920"/>
                  </a:cubicBezTo>
                  <a:cubicBezTo>
                    <a:pt x="94" y="907"/>
                    <a:pt x="86" y="893"/>
                    <a:pt x="77" y="879"/>
                  </a:cubicBezTo>
                  <a:cubicBezTo>
                    <a:pt x="72" y="870"/>
                    <a:pt x="75" y="857"/>
                    <a:pt x="85" y="852"/>
                  </a:cubicBezTo>
                  <a:cubicBezTo>
                    <a:pt x="94" y="846"/>
                    <a:pt x="106" y="849"/>
                    <a:pt x="112" y="859"/>
                  </a:cubicBezTo>
                  <a:cubicBezTo>
                    <a:pt x="120" y="872"/>
                    <a:pt x="128" y="885"/>
                    <a:pt x="136" y="897"/>
                  </a:cubicBezTo>
                  <a:cubicBezTo>
                    <a:pt x="143" y="906"/>
                    <a:pt x="141" y="919"/>
                    <a:pt x="132" y="925"/>
                  </a:cubicBezTo>
                  <a:cubicBezTo>
                    <a:pt x="128" y="928"/>
                    <a:pt x="124" y="929"/>
                    <a:pt x="120" y="929"/>
                  </a:cubicBezTo>
                  <a:close/>
                  <a:moveTo>
                    <a:pt x="1073" y="885"/>
                  </a:moveTo>
                  <a:cubicBezTo>
                    <a:pt x="1069" y="885"/>
                    <a:pt x="1066" y="885"/>
                    <a:pt x="1063" y="883"/>
                  </a:cubicBezTo>
                  <a:cubicBezTo>
                    <a:pt x="1053" y="877"/>
                    <a:pt x="1050" y="865"/>
                    <a:pt x="1055" y="855"/>
                  </a:cubicBezTo>
                  <a:cubicBezTo>
                    <a:pt x="1063" y="842"/>
                    <a:pt x="1070" y="829"/>
                    <a:pt x="1076" y="815"/>
                  </a:cubicBezTo>
                  <a:cubicBezTo>
                    <a:pt x="1077" y="814"/>
                    <a:pt x="1077" y="814"/>
                    <a:pt x="1077" y="814"/>
                  </a:cubicBezTo>
                  <a:cubicBezTo>
                    <a:pt x="1081" y="804"/>
                    <a:pt x="1093" y="800"/>
                    <a:pt x="1103" y="805"/>
                  </a:cubicBezTo>
                  <a:cubicBezTo>
                    <a:pt x="1113" y="809"/>
                    <a:pt x="1118" y="821"/>
                    <a:pt x="1113" y="831"/>
                  </a:cubicBezTo>
                  <a:cubicBezTo>
                    <a:pt x="1113" y="832"/>
                    <a:pt x="1113" y="832"/>
                    <a:pt x="1113" y="832"/>
                  </a:cubicBezTo>
                  <a:cubicBezTo>
                    <a:pt x="1106" y="847"/>
                    <a:pt x="1098" y="861"/>
                    <a:pt x="1090" y="875"/>
                  </a:cubicBezTo>
                  <a:cubicBezTo>
                    <a:pt x="1086" y="882"/>
                    <a:pt x="1080" y="885"/>
                    <a:pt x="1073" y="885"/>
                  </a:cubicBezTo>
                  <a:close/>
                  <a:moveTo>
                    <a:pt x="28" y="713"/>
                  </a:moveTo>
                  <a:cubicBezTo>
                    <a:pt x="19" y="713"/>
                    <a:pt x="11" y="706"/>
                    <a:pt x="9" y="697"/>
                  </a:cubicBezTo>
                  <a:cubicBezTo>
                    <a:pt x="6" y="681"/>
                    <a:pt x="3" y="664"/>
                    <a:pt x="1" y="648"/>
                  </a:cubicBezTo>
                  <a:cubicBezTo>
                    <a:pt x="0" y="637"/>
                    <a:pt x="8" y="627"/>
                    <a:pt x="19" y="626"/>
                  </a:cubicBezTo>
                  <a:cubicBezTo>
                    <a:pt x="30" y="625"/>
                    <a:pt x="40" y="633"/>
                    <a:pt x="41" y="644"/>
                  </a:cubicBezTo>
                  <a:cubicBezTo>
                    <a:pt x="43" y="659"/>
                    <a:pt x="45" y="674"/>
                    <a:pt x="48" y="689"/>
                  </a:cubicBezTo>
                  <a:cubicBezTo>
                    <a:pt x="50" y="700"/>
                    <a:pt x="43" y="710"/>
                    <a:pt x="32" y="712"/>
                  </a:cubicBezTo>
                  <a:cubicBezTo>
                    <a:pt x="31" y="713"/>
                    <a:pt x="30" y="713"/>
                    <a:pt x="28" y="713"/>
                  </a:cubicBezTo>
                  <a:close/>
                  <a:moveTo>
                    <a:pt x="1145" y="661"/>
                  </a:moveTo>
                  <a:cubicBezTo>
                    <a:pt x="1144" y="661"/>
                    <a:pt x="1143" y="661"/>
                    <a:pt x="1143" y="661"/>
                  </a:cubicBezTo>
                  <a:cubicBezTo>
                    <a:pt x="1132" y="660"/>
                    <a:pt x="1124" y="650"/>
                    <a:pt x="1125" y="639"/>
                  </a:cubicBezTo>
                  <a:cubicBezTo>
                    <a:pt x="1126" y="624"/>
                    <a:pt x="1127" y="609"/>
                    <a:pt x="1127" y="594"/>
                  </a:cubicBezTo>
                  <a:cubicBezTo>
                    <a:pt x="1128" y="583"/>
                    <a:pt x="1137" y="574"/>
                    <a:pt x="1147" y="574"/>
                  </a:cubicBezTo>
                  <a:cubicBezTo>
                    <a:pt x="1148" y="574"/>
                    <a:pt x="1148" y="574"/>
                    <a:pt x="1148" y="574"/>
                  </a:cubicBezTo>
                  <a:cubicBezTo>
                    <a:pt x="1159" y="574"/>
                    <a:pt x="1168" y="583"/>
                    <a:pt x="1167" y="594"/>
                  </a:cubicBezTo>
                  <a:cubicBezTo>
                    <a:pt x="1167" y="611"/>
                    <a:pt x="1166" y="627"/>
                    <a:pt x="1165" y="643"/>
                  </a:cubicBezTo>
                  <a:cubicBezTo>
                    <a:pt x="1164" y="654"/>
                    <a:pt x="1155" y="661"/>
                    <a:pt x="1145" y="661"/>
                  </a:cubicBezTo>
                  <a:close/>
                  <a:moveTo>
                    <a:pt x="32" y="478"/>
                  </a:moveTo>
                  <a:cubicBezTo>
                    <a:pt x="31" y="478"/>
                    <a:pt x="29" y="478"/>
                    <a:pt x="28" y="477"/>
                  </a:cubicBezTo>
                  <a:cubicBezTo>
                    <a:pt x="17" y="475"/>
                    <a:pt x="10" y="464"/>
                    <a:pt x="13" y="453"/>
                  </a:cubicBezTo>
                  <a:cubicBezTo>
                    <a:pt x="16" y="438"/>
                    <a:pt x="21" y="422"/>
                    <a:pt x="26" y="406"/>
                  </a:cubicBezTo>
                  <a:cubicBezTo>
                    <a:pt x="29" y="396"/>
                    <a:pt x="40" y="390"/>
                    <a:pt x="51" y="393"/>
                  </a:cubicBezTo>
                  <a:cubicBezTo>
                    <a:pt x="61" y="397"/>
                    <a:pt x="67" y="408"/>
                    <a:pt x="64" y="418"/>
                  </a:cubicBezTo>
                  <a:cubicBezTo>
                    <a:pt x="59" y="433"/>
                    <a:pt x="55" y="448"/>
                    <a:pt x="52" y="462"/>
                  </a:cubicBezTo>
                  <a:cubicBezTo>
                    <a:pt x="50" y="472"/>
                    <a:pt x="41" y="478"/>
                    <a:pt x="32" y="478"/>
                  </a:cubicBezTo>
                  <a:close/>
                  <a:moveTo>
                    <a:pt x="1119" y="428"/>
                  </a:moveTo>
                  <a:cubicBezTo>
                    <a:pt x="1111" y="428"/>
                    <a:pt x="1103" y="422"/>
                    <a:pt x="1100" y="414"/>
                  </a:cubicBezTo>
                  <a:cubicBezTo>
                    <a:pt x="1095" y="400"/>
                    <a:pt x="1090" y="385"/>
                    <a:pt x="1084" y="371"/>
                  </a:cubicBezTo>
                  <a:cubicBezTo>
                    <a:pt x="1080" y="361"/>
                    <a:pt x="1084" y="349"/>
                    <a:pt x="1094" y="345"/>
                  </a:cubicBezTo>
                  <a:cubicBezTo>
                    <a:pt x="1105" y="341"/>
                    <a:pt x="1116" y="346"/>
                    <a:pt x="1121" y="356"/>
                  </a:cubicBezTo>
                  <a:cubicBezTo>
                    <a:pt x="1127" y="371"/>
                    <a:pt x="1133" y="386"/>
                    <a:pt x="1138" y="402"/>
                  </a:cubicBezTo>
                  <a:cubicBezTo>
                    <a:pt x="1141" y="412"/>
                    <a:pt x="1136" y="423"/>
                    <a:pt x="1125" y="427"/>
                  </a:cubicBezTo>
                  <a:cubicBezTo>
                    <a:pt x="1123" y="427"/>
                    <a:pt x="1121" y="428"/>
                    <a:pt x="1119" y="428"/>
                  </a:cubicBezTo>
                  <a:close/>
                  <a:moveTo>
                    <a:pt x="131" y="265"/>
                  </a:moveTo>
                  <a:cubicBezTo>
                    <a:pt x="127" y="265"/>
                    <a:pt x="123" y="264"/>
                    <a:pt x="119" y="261"/>
                  </a:cubicBezTo>
                  <a:cubicBezTo>
                    <a:pt x="110" y="254"/>
                    <a:pt x="109" y="242"/>
                    <a:pt x="115" y="233"/>
                  </a:cubicBezTo>
                  <a:cubicBezTo>
                    <a:pt x="125" y="220"/>
                    <a:pt x="136" y="207"/>
                    <a:pt x="146" y="195"/>
                  </a:cubicBezTo>
                  <a:cubicBezTo>
                    <a:pt x="154" y="187"/>
                    <a:pt x="166" y="186"/>
                    <a:pt x="175" y="194"/>
                  </a:cubicBezTo>
                  <a:cubicBezTo>
                    <a:pt x="183" y="201"/>
                    <a:pt x="184" y="214"/>
                    <a:pt x="176" y="222"/>
                  </a:cubicBezTo>
                  <a:cubicBezTo>
                    <a:pt x="166" y="233"/>
                    <a:pt x="156" y="245"/>
                    <a:pt x="147" y="257"/>
                  </a:cubicBezTo>
                  <a:cubicBezTo>
                    <a:pt x="143" y="262"/>
                    <a:pt x="137" y="265"/>
                    <a:pt x="131" y="265"/>
                  </a:cubicBezTo>
                  <a:close/>
                  <a:moveTo>
                    <a:pt x="1001" y="225"/>
                  </a:moveTo>
                  <a:cubicBezTo>
                    <a:pt x="995" y="225"/>
                    <a:pt x="990" y="223"/>
                    <a:pt x="986" y="218"/>
                  </a:cubicBezTo>
                  <a:cubicBezTo>
                    <a:pt x="976" y="207"/>
                    <a:pt x="965" y="196"/>
                    <a:pt x="954" y="186"/>
                  </a:cubicBezTo>
                  <a:cubicBezTo>
                    <a:pt x="946" y="178"/>
                    <a:pt x="945" y="166"/>
                    <a:pt x="953" y="158"/>
                  </a:cubicBezTo>
                  <a:cubicBezTo>
                    <a:pt x="960" y="150"/>
                    <a:pt x="973" y="149"/>
                    <a:pt x="981" y="157"/>
                  </a:cubicBezTo>
                  <a:cubicBezTo>
                    <a:pt x="993" y="168"/>
                    <a:pt x="1005" y="179"/>
                    <a:pt x="1016" y="191"/>
                  </a:cubicBezTo>
                  <a:cubicBezTo>
                    <a:pt x="1023" y="200"/>
                    <a:pt x="1022" y="212"/>
                    <a:pt x="1014" y="220"/>
                  </a:cubicBezTo>
                  <a:cubicBezTo>
                    <a:pt x="1010" y="223"/>
                    <a:pt x="1006" y="225"/>
                    <a:pt x="1001" y="225"/>
                  </a:cubicBezTo>
                  <a:close/>
                  <a:moveTo>
                    <a:pt x="309" y="111"/>
                  </a:moveTo>
                  <a:cubicBezTo>
                    <a:pt x="301" y="111"/>
                    <a:pt x="295" y="107"/>
                    <a:pt x="291" y="101"/>
                  </a:cubicBezTo>
                  <a:cubicBezTo>
                    <a:pt x="286" y="91"/>
                    <a:pt x="289" y="79"/>
                    <a:pt x="299" y="73"/>
                  </a:cubicBezTo>
                  <a:cubicBezTo>
                    <a:pt x="313" y="66"/>
                    <a:pt x="328" y="58"/>
                    <a:pt x="343" y="52"/>
                  </a:cubicBezTo>
                  <a:cubicBezTo>
                    <a:pt x="353" y="47"/>
                    <a:pt x="365" y="51"/>
                    <a:pt x="369" y="62"/>
                  </a:cubicBezTo>
                  <a:cubicBezTo>
                    <a:pt x="374" y="72"/>
                    <a:pt x="369" y="83"/>
                    <a:pt x="359" y="88"/>
                  </a:cubicBezTo>
                  <a:cubicBezTo>
                    <a:pt x="345" y="94"/>
                    <a:pt x="331" y="101"/>
                    <a:pt x="318" y="108"/>
                  </a:cubicBezTo>
                  <a:cubicBezTo>
                    <a:pt x="315" y="110"/>
                    <a:pt x="312" y="111"/>
                    <a:pt x="309" y="111"/>
                  </a:cubicBezTo>
                  <a:close/>
                  <a:moveTo>
                    <a:pt x="810" y="88"/>
                  </a:moveTo>
                  <a:cubicBezTo>
                    <a:pt x="807" y="88"/>
                    <a:pt x="805" y="87"/>
                    <a:pt x="802" y="86"/>
                  </a:cubicBezTo>
                  <a:cubicBezTo>
                    <a:pt x="788" y="80"/>
                    <a:pt x="774" y="74"/>
                    <a:pt x="760" y="69"/>
                  </a:cubicBezTo>
                  <a:cubicBezTo>
                    <a:pt x="749" y="66"/>
                    <a:pt x="744" y="54"/>
                    <a:pt x="747" y="44"/>
                  </a:cubicBezTo>
                  <a:cubicBezTo>
                    <a:pt x="751" y="34"/>
                    <a:pt x="762" y="28"/>
                    <a:pt x="773" y="32"/>
                  </a:cubicBezTo>
                  <a:cubicBezTo>
                    <a:pt x="788" y="37"/>
                    <a:pt x="803" y="43"/>
                    <a:pt x="818" y="49"/>
                  </a:cubicBezTo>
                  <a:cubicBezTo>
                    <a:pt x="828" y="54"/>
                    <a:pt x="833" y="66"/>
                    <a:pt x="828" y="76"/>
                  </a:cubicBezTo>
                  <a:cubicBezTo>
                    <a:pt x="825" y="83"/>
                    <a:pt x="818" y="88"/>
                    <a:pt x="810" y="88"/>
                  </a:cubicBezTo>
                  <a:close/>
                  <a:moveTo>
                    <a:pt x="533" y="42"/>
                  </a:moveTo>
                  <a:cubicBezTo>
                    <a:pt x="523" y="42"/>
                    <a:pt x="514" y="34"/>
                    <a:pt x="513" y="24"/>
                  </a:cubicBezTo>
                  <a:cubicBezTo>
                    <a:pt x="512" y="13"/>
                    <a:pt x="520" y="3"/>
                    <a:pt x="531" y="2"/>
                  </a:cubicBezTo>
                  <a:cubicBezTo>
                    <a:pt x="547" y="1"/>
                    <a:pt x="564" y="0"/>
                    <a:pt x="580" y="0"/>
                  </a:cubicBezTo>
                  <a:cubicBezTo>
                    <a:pt x="580" y="0"/>
                    <a:pt x="580" y="0"/>
                    <a:pt x="580" y="0"/>
                  </a:cubicBezTo>
                  <a:cubicBezTo>
                    <a:pt x="591" y="0"/>
                    <a:pt x="600" y="9"/>
                    <a:pt x="600" y="20"/>
                  </a:cubicBezTo>
                  <a:cubicBezTo>
                    <a:pt x="600" y="31"/>
                    <a:pt x="591" y="40"/>
                    <a:pt x="580" y="40"/>
                  </a:cubicBezTo>
                  <a:cubicBezTo>
                    <a:pt x="565" y="40"/>
                    <a:pt x="550" y="41"/>
                    <a:pt x="535" y="42"/>
                  </a:cubicBezTo>
                  <a:cubicBezTo>
                    <a:pt x="534" y="42"/>
                    <a:pt x="534" y="42"/>
                    <a:pt x="533"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37" name="Freeform 31"/>
            <p:cNvSpPr>
              <a:spLocks noEditPoints="1"/>
            </p:cNvSpPr>
            <p:nvPr/>
          </p:nvSpPr>
          <p:spPr bwMode="auto">
            <a:xfrm>
              <a:off x="1845" y="586"/>
              <a:ext cx="2063" cy="2060"/>
            </a:xfrm>
            <a:custGeom>
              <a:avLst/>
              <a:gdLst>
                <a:gd name="T0" fmla="*/ 494 w 873"/>
                <a:gd name="T1" fmla="*/ 828 h 872"/>
                <a:gd name="T2" fmla="*/ 449 w 873"/>
                <a:gd name="T3" fmla="*/ 872 h 872"/>
                <a:gd name="T4" fmla="*/ 333 w 873"/>
                <a:gd name="T5" fmla="*/ 839 h 872"/>
                <a:gd name="T6" fmla="*/ 401 w 873"/>
                <a:gd name="T7" fmla="*/ 870 h 872"/>
                <a:gd name="T8" fmla="*/ 583 w 873"/>
                <a:gd name="T9" fmla="*/ 804 h 872"/>
                <a:gd name="T10" fmla="*/ 544 w 873"/>
                <a:gd name="T11" fmla="*/ 858 h 872"/>
                <a:gd name="T12" fmla="*/ 243 w 873"/>
                <a:gd name="T13" fmla="*/ 804 h 872"/>
                <a:gd name="T14" fmla="*/ 306 w 873"/>
                <a:gd name="T15" fmla="*/ 851 h 872"/>
                <a:gd name="T16" fmla="*/ 664 w 873"/>
                <a:gd name="T17" fmla="*/ 760 h 872"/>
                <a:gd name="T18" fmla="*/ 634 w 873"/>
                <a:gd name="T19" fmla="*/ 822 h 872"/>
                <a:gd name="T20" fmla="*/ 163 w 873"/>
                <a:gd name="T21" fmla="*/ 750 h 872"/>
                <a:gd name="T22" fmla="*/ 218 w 873"/>
                <a:gd name="T23" fmla="*/ 810 h 872"/>
                <a:gd name="T24" fmla="*/ 733 w 873"/>
                <a:gd name="T25" fmla="*/ 699 h 872"/>
                <a:gd name="T26" fmla="*/ 713 w 873"/>
                <a:gd name="T27" fmla="*/ 767 h 872"/>
                <a:gd name="T28" fmla="*/ 98 w 873"/>
                <a:gd name="T29" fmla="*/ 678 h 872"/>
                <a:gd name="T30" fmla="*/ 143 w 873"/>
                <a:gd name="T31" fmla="*/ 750 h 872"/>
                <a:gd name="T32" fmla="*/ 785 w 873"/>
                <a:gd name="T33" fmla="*/ 624 h 872"/>
                <a:gd name="T34" fmla="*/ 778 w 873"/>
                <a:gd name="T35" fmla="*/ 694 h 872"/>
                <a:gd name="T36" fmla="*/ 51 w 873"/>
                <a:gd name="T37" fmla="*/ 594 h 872"/>
                <a:gd name="T38" fmla="*/ 83 w 873"/>
                <a:gd name="T39" fmla="*/ 674 h 872"/>
                <a:gd name="T40" fmla="*/ 819 w 873"/>
                <a:gd name="T41" fmla="*/ 538 h 872"/>
                <a:gd name="T42" fmla="*/ 823 w 873"/>
                <a:gd name="T43" fmla="*/ 609 h 872"/>
                <a:gd name="T44" fmla="*/ 25 w 873"/>
                <a:gd name="T45" fmla="*/ 501 h 872"/>
                <a:gd name="T46" fmla="*/ 42 w 873"/>
                <a:gd name="T47" fmla="*/ 587 h 872"/>
                <a:gd name="T48" fmla="*/ 833 w 873"/>
                <a:gd name="T49" fmla="*/ 447 h 872"/>
                <a:gd name="T50" fmla="*/ 868 w 873"/>
                <a:gd name="T51" fmla="*/ 499 h 872"/>
                <a:gd name="T52" fmla="*/ 0 w 873"/>
                <a:gd name="T53" fmla="*/ 436 h 872"/>
                <a:gd name="T54" fmla="*/ 41 w 873"/>
                <a:gd name="T55" fmla="*/ 425 h 872"/>
                <a:gd name="T56" fmla="*/ 22 w 873"/>
                <a:gd name="T57" fmla="*/ 492 h 872"/>
                <a:gd name="T58" fmla="*/ 840 w 873"/>
                <a:gd name="T59" fmla="*/ 332 h 872"/>
                <a:gd name="T60" fmla="*/ 851 w 873"/>
                <a:gd name="T61" fmla="*/ 419 h 872"/>
                <a:gd name="T62" fmla="*/ 15 w 873"/>
                <a:gd name="T63" fmla="*/ 323 h 872"/>
                <a:gd name="T64" fmla="*/ 25 w 873"/>
                <a:gd name="T65" fmla="*/ 396 h 872"/>
                <a:gd name="T66" fmla="*/ 795 w 873"/>
                <a:gd name="T67" fmla="*/ 268 h 872"/>
                <a:gd name="T68" fmla="*/ 851 w 873"/>
                <a:gd name="T69" fmla="*/ 299 h 872"/>
                <a:gd name="T70" fmla="*/ 42 w 873"/>
                <a:gd name="T71" fmla="*/ 301 h 872"/>
                <a:gd name="T72" fmla="*/ 88 w 873"/>
                <a:gd name="T73" fmla="*/ 248 h 872"/>
                <a:gd name="T74" fmla="*/ 773 w 873"/>
                <a:gd name="T75" fmla="*/ 227 h 872"/>
                <a:gd name="T76" fmla="*/ 807 w 873"/>
                <a:gd name="T77" fmla="*/ 206 h 872"/>
                <a:gd name="T78" fmla="*/ 84 w 873"/>
                <a:gd name="T79" fmla="*/ 214 h 872"/>
                <a:gd name="T80" fmla="*/ 140 w 873"/>
                <a:gd name="T81" fmla="*/ 173 h 872"/>
                <a:gd name="T82" fmla="*/ 716 w 873"/>
                <a:gd name="T83" fmla="*/ 155 h 872"/>
                <a:gd name="T84" fmla="*/ 745 w 873"/>
                <a:gd name="T85" fmla="*/ 127 h 872"/>
                <a:gd name="T86" fmla="*/ 145 w 873"/>
                <a:gd name="T87" fmla="*/ 138 h 872"/>
                <a:gd name="T88" fmla="*/ 209 w 873"/>
                <a:gd name="T89" fmla="*/ 111 h 872"/>
                <a:gd name="T90" fmla="*/ 644 w 873"/>
                <a:gd name="T91" fmla="*/ 98 h 872"/>
                <a:gd name="T92" fmla="*/ 665 w 873"/>
                <a:gd name="T93" fmla="*/ 64 h 872"/>
                <a:gd name="T94" fmla="*/ 221 w 873"/>
                <a:gd name="T95" fmla="*/ 79 h 872"/>
                <a:gd name="T96" fmla="*/ 301 w 873"/>
                <a:gd name="T97" fmla="*/ 42 h 872"/>
                <a:gd name="T98" fmla="*/ 239 w 873"/>
                <a:gd name="T99" fmla="*/ 90 h 872"/>
                <a:gd name="T100" fmla="*/ 501 w 873"/>
                <a:gd name="T101" fmla="*/ 24 h 872"/>
                <a:gd name="T102" fmla="*/ 567 w 873"/>
                <a:gd name="T103" fmla="*/ 61 h 872"/>
                <a:gd name="T104" fmla="*/ 373 w 873"/>
                <a:gd name="T105" fmla="*/ 4 h 872"/>
                <a:gd name="T106" fmla="*/ 328 w 873"/>
                <a:gd name="T107" fmla="*/ 54 h 872"/>
                <a:gd name="T108" fmla="*/ 425 w 873"/>
                <a:gd name="T109" fmla="*/ 40 h 872"/>
                <a:gd name="T110" fmla="*/ 474 w 873"/>
                <a:gd name="T111" fmla="*/ 1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3" h="872">
                  <a:moveTo>
                    <a:pt x="449" y="872"/>
                  </a:moveTo>
                  <a:cubicBezTo>
                    <a:pt x="438" y="872"/>
                    <a:pt x="429" y="863"/>
                    <a:pt x="429" y="852"/>
                  </a:cubicBezTo>
                  <a:cubicBezTo>
                    <a:pt x="429" y="841"/>
                    <a:pt x="437" y="832"/>
                    <a:pt x="448" y="832"/>
                  </a:cubicBezTo>
                  <a:cubicBezTo>
                    <a:pt x="464" y="831"/>
                    <a:pt x="479" y="830"/>
                    <a:pt x="494" y="828"/>
                  </a:cubicBezTo>
                  <a:cubicBezTo>
                    <a:pt x="505" y="826"/>
                    <a:pt x="515" y="834"/>
                    <a:pt x="517" y="845"/>
                  </a:cubicBezTo>
                  <a:cubicBezTo>
                    <a:pt x="519" y="855"/>
                    <a:pt x="511" y="866"/>
                    <a:pt x="500" y="867"/>
                  </a:cubicBezTo>
                  <a:cubicBezTo>
                    <a:pt x="483" y="870"/>
                    <a:pt x="466" y="871"/>
                    <a:pt x="450" y="872"/>
                  </a:cubicBezTo>
                  <a:cubicBezTo>
                    <a:pt x="449" y="872"/>
                    <a:pt x="449" y="872"/>
                    <a:pt x="449" y="872"/>
                  </a:cubicBezTo>
                  <a:close/>
                  <a:moveTo>
                    <a:pt x="401" y="870"/>
                  </a:moveTo>
                  <a:cubicBezTo>
                    <a:pt x="400" y="870"/>
                    <a:pt x="399" y="870"/>
                    <a:pt x="399" y="870"/>
                  </a:cubicBezTo>
                  <a:cubicBezTo>
                    <a:pt x="382" y="869"/>
                    <a:pt x="365" y="866"/>
                    <a:pt x="349" y="863"/>
                  </a:cubicBezTo>
                  <a:cubicBezTo>
                    <a:pt x="338" y="861"/>
                    <a:pt x="331" y="850"/>
                    <a:pt x="333" y="839"/>
                  </a:cubicBezTo>
                  <a:cubicBezTo>
                    <a:pt x="335" y="828"/>
                    <a:pt x="346" y="821"/>
                    <a:pt x="357" y="824"/>
                  </a:cubicBezTo>
                  <a:cubicBezTo>
                    <a:pt x="372" y="827"/>
                    <a:pt x="387" y="829"/>
                    <a:pt x="402" y="830"/>
                  </a:cubicBezTo>
                  <a:cubicBezTo>
                    <a:pt x="413" y="831"/>
                    <a:pt x="421" y="841"/>
                    <a:pt x="420" y="852"/>
                  </a:cubicBezTo>
                  <a:cubicBezTo>
                    <a:pt x="420" y="862"/>
                    <a:pt x="411" y="870"/>
                    <a:pt x="401" y="870"/>
                  </a:cubicBezTo>
                  <a:close/>
                  <a:moveTo>
                    <a:pt x="544" y="858"/>
                  </a:moveTo>
                  <a:cubicBezTo>
                    <a:pt x="536" y="858"/>
                    <a:pt x="528" y="852"/>
                    <a:pt x="525" y="843"/>
                  </a:cubicBezTo>
                  <a:cubicBezTo>
                    <a:pt x="522" y="832"/>
                    <a:pt x="529" y="821"/>
                    <a:pt x="539" y="818"/>
                  </a:cubicBezTo>
                  <a:cubicBezTo>
                    <a:pt x="554" y="814"/>
                    <a:pt x="569" y="809"/>
                    <a:pt x="583" y="804"/>
                  </a:cubicBezTo>
                  <a:cubicBezTo>
                    <a:pt x="593" y="800"/>
                    <a:pt x="605" y="805"/>
                    <a:pt x="609" y="815"/>
                  </a:cubicBezTo>
                  <a:cubicBezTo>
                    <a:pt x="613" y="825"/>
                    <a:pt x="608" y="837"/>
                    <a:pt x="598" y="841"/>
                  </a:cubicBezTo>
                  <a:cubicBezTo>
                    <a:pt x="582" y="847"/>
                    <a:pt x="566" y="853"/>
                    <a:pt x="550" y="857"/>
                  </a:cubicBezTo>
                  <a:cubicBezTo>
                    <a:pt x="548" y="857"/>
                    <a:pt x="546" y="858"/>
                    <a:pt x="544" y="858"/>
                  </a:cubicBezTo>
                  <a:close/>
                  <a:moveTo>
                    <a:pt x="306" y="851"/>
                  </a:moveTo>
                  <a:cubicBezTo>
                    <a:pt x="304" y="851"/>
                    <a:pt x="302" y="850"/>
                    <a:pt x="300" y="850"/>
                  </a:cubicBezTo>
                  <a:cubicBezTo>
                    <a:pt x="284" y="844"/>
                    <a:pt x="268" y="838"/>
                    <a:pt x="253" y="831"/>
                  </a:cubicBezTo>
                  <a:cubicBezTo>
                    <a:pt x="243" y="826"/>
                    <a:pt x="238" y="814"/>
                    <a:pt x="243" y="804"/>
                  </a:cubicBezTo>
                  <a:cubicBezTo>
                    <a:pt x="247" y="794"/>
                    <a:pt x="259" y="790"/>
                    <a:pt x="269" y="795"/>
                  </a:cubicBezTo>
                  <a:cubicBezTo>
                    <a:pt x="283" y="801"/>
                    <a:pt x="298" y="807"/>
                    <a:pt x="312" y="812"/>
                  </a:cubicBezTo>
                  <a:cubicBezTo>
                    <a:pt x="323" y="815"/>
                    <a:pt x="328" y="827"/>
                    <a:pt x="325" y="837"/>
                  </a:cubicBezTo>
                  <a:cubicBezTo>
                    <a:pt x="322" y="845"/>
                    <a:pt x="314" y="851"/>
                    <a:pt x="306" y="851"/>
                  </a:cubicBezTo>
                  <a:close/>
                  <a:moveTo>
                    <a:pt x="634" y="822"/>
                  </a:moveTo>
                  <a:cubicBezTo>
                    <a:pt x="627" y="822"/>
                    <a:pt x="620" y="818"/>
                    <a:pt x="617" y="811"/>
                  </a:cubicBezTo>
                  <a:cubicBezTo>
                    <a:pt x="611" y="802"/>
                    <a:pt x="615" y="790"/>
                    <a:pt x="625" y="784"/>
                  </a:cubicBezTo>
                  <a:cubicBezTo>
                    <a:pt x="638" y="777"/>
                    <a:pt x="651" y="769"/>
                    <a:pt x="664" y="760"/>
                  </a:cubicBezTo>
                  <a:cubicBezTo>
                    <a:pt x="673" y="754"/>
                    <a:pt x="686" y="756"/>
                    <a:pt x="692" y="765"/>
                  </a:cubicBezTo>
                  <a:cubicBezTo>
                    <a:pt x="698" y="774"/>
                    <a:pt x="696" y="787"/>
                    <a:pt x="687" y="793"/>
                  </a:cubicBezTo>
                  <a:cubicBezTo>
                    <a:pt x="673" y="803"/>
                    <a:pt x="659" y="811"/>
                    <a:pt x="644" y="819"/>
                  </a:cubicBezTo>
                  <a:cubicBezTo>
                    <a:pt x="641" y="821"/>
                    <a:pt x="637" y="822"/>
                    <a:pt x="634" y="822"/>
                  </a:cubicBezTo>
                  <a:close/>
                  <a:moveTo>
                    <a:pt x="218" y="810"/>
                  </a:moveTo>
                  <a:cubicBezTo>
                    <a:pt x="215" y="810"/>
                    <a:pt x="211" y="809"/>
                    <a:pt x="208" y="807"/>
                  </a:cubicBezTo>
                  <a:cubicBezTo>
                    <a:pt x="194" y="798"/>
                    <a:pt x="180" y="788"/>
                    <a:pt x="166" y="778"/>
                  </a:cubicBezTo>
                  <a:cubicBezTo>
                    <a:pt x="158" y="771"/>
                    <a:pt x="156" y="759"/>
                    <a:pt x="163" y="750"/>
                  </a:cubicBezTo>
                  <a:cubicBezTo>
                    <a:pt x="170" y="741"/>
                    <a:pt x="182" y="740"/>
                    <a:pt x="191" y="747"/>
                  </a:cubicBezTo>
                  <a:cubicBezTo>
                    <a:pt x="203" y="756"/>
                    <a:pt x="216" y="765"/>
                    <a:pt x="229" y="773"/>
                  </a:cubicBezTo>
                  <a:cubicBezTo>
                    <a:pt x="238" y="779"/>
                    <a:pt x="241" y="791"/>
                    <a:pt x="235" y="800"/>
                  </a:cubicBezTo>
                  <a:cubicBezTo>
                    <a:pt x="232" y="807"/>
                    <a:pt x="225" y="810"/>
                    <a:pt x="218" y="810"/>
                  </a:cubicBezTo>
                  <a:close/>
                  <a:moveTo>
                    <a:pt x="713" y="767"/>
                  </a:moveTo>
                  <a:cubicBezTo>
                    <a:pt x="708" y="767"/>
                    <a:pt x="702" y="764"/>
                    <a:pt x="698" y="760"/>
                  </a:cubicBezTo>
                  <a:cubicBezTo>
                    <a:pt x="691" y="752"/>
                    <a:pt x="692" y="739"/>
                    <a:pt x="700" y="732"/>
                  </a:cubicBezTo>
                  <a:cubicBezTo>
                    <a:pt x="712" y="721"/>
                    <a:pt x="722" y="710"/>
                    <a:pt x="733" y="699"/>
                  </a:cubicBezTo>
                  <a:cubicBezTo>
                    <a:pt x="740" y="691"/>
                    <a:pt x="753" y="690"/>
                    <a:pt x="761" y="697"/>
                  </a:cubicBezTo>
                  <a:cubicBezTo>
                    <a:pt x="769" y="705"/>
                    <a:pt x="770" y="717"/>
                    <a:pt x="763" y="726"/>
                  </a:cubicBezTo>
                  <a:cubicBezTo>
                    <a:pt x="751" y="738"/>
                    <a:pt x="739" y="750"/>
                    <a:pt x="727" y="761"/>
                  </a:cubicBezTo>
                  <a:cubicBezTo>
                    <a:pt x="723" y="765"/>
                    <a:pt x="718" y="767"/>
                    <a:pt x="713" y="767"/>
                  </a:cubicBezTo>
                  <a:close/>
                  <a:moveTo>
                    <a:pt x="143" y="750"/>
                  </a:moveTo>
                  <a:cubicBezTo>
                    <a:pt x="137" y="750"/>
                    <a:pt x="132" y="748"/>
                    <a:pt x="128" y="744"/>
                  </a:cubicBezTo>
                  <a:cubicBezTo>
                    <a:pt x="116" y="732"/>
                    <a:pt x="105" y="720"/>
                    <a:pt x="95" y="706"/>
                  </a:cubicBezTo>
                  <a:cubicBezTo>
                    <a:pt x="88" y="698"/>
                    <a:pt x="89" y="685"/>
                    <a:pt x="98" y="678"/>
                  </a:cubicBezTo>
                  <a:cubicBezTo>
                    <a:pt x="107" y="672"/>
                    <a:pt x="119" y="673"/>
                    <a:pt x="126" y="682"/>
                  </a:cubicBezTo>
                  <a:cubicBezTo>
                    <a:pt x="136" y="694"/>
                    <a:pt x="146" y="705"/>
                    <a:pt x="157" y="716"/>
                  </a:cubicBezTo>
                  <a:cubicBezTo>
                    <a:pt x="164" y="724"/>
                    <a:pt x="165" y="736"/>
                    <a:pt x="157" y="744"/>
                  </a:cubicBezTo>
                  <a:cubicBezTo>
                    <a:pt x="153" y="748"/>
                    <a:pt x="148" y="750"/>
                    <a:pt x="143" y="750"/>
                  </a:cubicBezTo>
                  <a:close/>
                  <a:moveTo>
                    <a:pt x="778" y="694"/>
                  </a:moveTo>
                  <a:cubicBezTo>
                    <a:pt x="774" y="694"/>
                    <a:pt x="770" y="693"/>
                    <a:pt x="766" y="691"/>
                  </a:cubicBezTo>
                  <a:cubicBezTo>
                    <a:pt x="757" y="684"/>
                    <a:pt x="755" y="672"/>
                    <a:pt x="761" y="663"/>
                  </a:cubicBezTo>
                  <a:cubicBezTo>
                    <a:pt x="770" y="650"/>
                    <a:pt x="778" y="637"/>
                    <a:pt x="785" y="624"/>
                  </a:cubicBezTo>
                  <a:cubicBezTo>
                    <a:pt x="791" y="614"/>
                    <a:pt x="803" y="610"/>
                    <a:pt x="812" y="616"/>
                  </a:cubicBezTo>
                  <a:cubicBezTo>
                    <a:pt x="822" y="621"/>
                    <a:pt x="826" y="633"/>
                    <a:pt x="821" y="643"/>
                  </a:cubicBezTo>
                  <a:cubicBezTo>
                    <a:pt x="813" y="657"/>
                    <a:pt x="804" y="672"/>
                    <a:pt x="794" y="686"/>
                  </a:cubicBezTo>
                  <a:cubicBezTo>
                    <a:pt x="790" y="691"/>
                    <a:pt x="784" y="694"/>
                    <a:pt x="778" y="694"/>
                  </a:cubicBezTo>
                  <a:close/>
                  <a:moveTo>
                    <a:pt x="83" y="674"/>
                  </a:moveTo>
                  <a:cubicBezTo>
                    <a:pt x="76" y="674"/>
                    <a:pt x="69" y="671"/>
                    <a:pt x="66" y="665"/>
                  </a:cubicBezTo>
                  <a:cubicBezTo>
                    <a:pt x="57" y="651"/>
                    <a:pt x="49" y="636"/>
                    <a:pt x="42" y="620"/>
                  </a:cubicBezTo>
                  <a:cubicBezTo>
                    <a:pt x="37" y="610"/>
                    <a:pt x="41" y="598"/>
                    <a:pt x="51" y="594"/>
                  </a:cubicBezTo>
                  <a:cubicBezTo>
                    <a:pt x="61" y="589"/>
                    <a:pt x="73" y="593"/>
                    <a:pt x="78" y="603"/>
                  </a:cubicBezTo>
                  <a:cubicBezTo>
                    <a:pt x="84" y="617"/>
                    <a:pt x="92" y="631"/>
                    <a:pt x="100" y="644"/>
                  </a:cubicBezTo>
                  <a:cubicBezTo>
                    <a:pt x="105" y="653"/>
                    <a:pt x="103" y="666"/>
                    <a:pt x="93" y="671"/>
                  </a:cubicBezTo>
                  <a:cubicBezTo>
                    <a:pt x="90" y="673"/>
                    <a:pt x="86" y="674"/>
                    <a:pt x="83" y="674"/>
                  </a:cubicBezTo>
                  <a:close/>
                  <a:moveTo>
                    <a:pt x="823" y="609"/>
                  </a:moveTo>
                  <a:cubicBezTo>
                    <a:pt x="821" y="609"/>
                    <a:pt x="818" y="609"/>
                    <a:pt x="816" y="608"/>
                  </a:cubicBezTo>
                  <a:cubicBezTo>
                    <a:pt x="806" y="604"/>
                    <a:pt x="801" y="592"/>
                    <a:pt x="805" y="582"/>
                  </a:cubicBezTo>
                  <a:cubicBezTo>
                    <a:pt x="810" y="568"/>
                    <a:pt x="815" y="553"/>
                    <a:pt x="819" y="538"/>
                  </a:cubicBezTo>
                  <a:cubicBezTo>
                    <a:pt x="822" y="528"/>
                    <a:pt x="833" y="521"/>
                    <a:pt x="844" y="524"/>
                  </a:cubicBezTo>
                  <a:cubicBezTo>
                    <a:pt x="854" y="527"/>
                    <a:pt x="861" y="538"/>
                    <a:pt x="858" y="549"/>
                  </a:cubicBezTo>
                  <a:cubicBezTo>
                    <a:pt x="854" y="565"/>
                    <a:pt x="848" y="581"/>
                    <a:pt x="842" y="597"/>
                  </a:cubicBezTo>
                  <a:cubicBezTo>
                    <a:pt x="839" y="605"/>
                    <a:pt x="831" y="609"/>
                    <a:pt x="823" y="609"/>
                  </a:cubicBezTo>
                  <a:close/>
                  <a:moveTo>
                    <a:pt x="42" y="587"/>
                  </a:moveTo>
                  <a:cubicBezTo>
                    <a:pt x="33" y="587"/>
                    <a:pt x="26" y="582"/>
                    <a:pt x="23" y="573"/>
                  </a:cubicBezTo>
                  <a:cubicBezTo>
                    <a:pt x="17" y="557"/>
                    <a:pt x="13" y="541"/>
                    <a:pt x="10" y="524"/>
                  </a:cubicBezTo>
                  <a:cubicBezTo>
                    <a:pt x="7" y="513"/>
                    <a:pt x="14" y="503"/>
                    <a:pt x="25" y="501"/>
                  </a:cubicBezTo>
                  <a:cubicBezTo>
                    <a:pt x="36" y="498"/>
                    <a:pt x="46" y="505"/>
                    <a:pt x="49" y="516"/>
                  </a:cubicBezTo>
                  <a:cubicBezTo>
                    <a:pt x="52" y="531"/>
                    <a:pt x="56" y="546"/>
                    <a:pt x="61" y="561"/>
                  </a:cubicBezTo>
                  <a:cubicBezTo>
                    <a:pt x="64" y="571"/>
                    <a:pt x="59" y="582"/>
                    <a:pt x="48" y="586"/>
                  </a:cubicBezTo>
                  <a:cubicBezTo>
                    <a:pt x="46" y="587"/>
                    <a:pt x="44" y="587"/>
                    <a:pt x="42" y="587"/>
                  </a:cubicBezTo>
                  <a:close/>
                  <a:moveTo>
                    <a:pt x="848" y="516"/>
                  </a:moveTo>
                  <a:cubicBezTo>
                    <a:pt x="847" y="516"/>
                    <a:pt x="846" y="516"/>
                    <a:pt x="845" y="516"/>
                  </a:cubicBezTo>
                  <a:cubicBezTo>
                    <a:pt x="835" y="514"/>
                    <a:pt x="827" y="504"/>
                    <a:pt x="829" y="493"/>
                  </a:cubicBezTo>
                  <a:cubicBezTo>
                    <a:pt x="831" y="478"/>
                    <a:pt x="832" y="463"/>
                    <a:pt x="833" y="447"/>
                  </a:cubicBezTo>
                  <a:cubicBezTo>
                    <a:pt x="833" y="436"/>
                    <a:pt x="842" y="428"/>
                    <a:pt x="853" y="428"/>
                  </a:cubicBezTo>
                  <a:cubicBezTo>
                    <a:pt x="853" y="428"/>
                    <a:pt x="853" y="428"/>
                    <a:pt x="853" y="428"/>
                  </a:cubicBezTo>
                  <a:cubicBezTo>
                    <a:pt x="864" y="428"/>
                    <a:pt x="873" y="437"/>
                    <a:pt x="873" y="448"/>
                  </a:cubicBezTo>
                  <a:cubicBezTo>
                    <a:pt x="872" y="465"/>
                    <a:pt x="871" y="482"/>
                    <a:pt x="868" y="499"/>
                  </a:cubicBezTo>
                  <a:cubicBezTo>
                    <a:pt x="867" y="509"/>
                    <a:pt x="858" y="516"/>
                    <a:pt x="848" y="516"/>
                  </a:cubicBezTo>
                  <a:close/>
                  <a:moveTo>
                    <a:pt x="22" y="492"/>
                  </a:moveTo>
                  <a:cubicBezTo>
                    <a:pt x="12" y="492"/>
                    <a:pt x="3" y="484"/>
                    <a:pt x="2" y="474"/>
                  </a:cubicBezTo>
                  <a:cubicBezTo>
                    <a:pt x="1" y="461"/>
                    <a:pt x="0" y="449"/>
                    <a:pt x="0" y="436"/>
                  </a:cubicBezTo>
                  <a:cubicBezTo>
                    <a:pt x="0" y="432"/>
                    <a:pt x="1" y="428"/>
                    <a:pt x="1" y="423"/>
                  </a:cubicBezTo>
                  <a:cubicBezTo>
                    <a:pt x="1" y="413"/>
                    <a:pt x="10" y="404"/>
                    <a:pt x="21" y="404"/>
                  </a:cubicBezTo>
                  <a:cubicBezTo>
                    <a:pt x="21" y="404"/>
                    <a:pt x="21" y="404"/>
                    <a:pt x="21" y="404"/>
                  </a:cubicBezTo>
                  <a:cubicBezTo>
                    <a:pt x="32" y="404"/>
                    <a:pt x="41" y="413"/>
                    <a:pt x="41" y="425"/>
                  </a:cubicBezTo>
                  <a:cubicBezTo>
                    <a:pt x="41" y="428"/>
                    <a:pt x="40" y="432"/>
                    <a:pt x="40" y="436"/>
                  </a:cubicBezTo>
                  <a:cubicBezTo>
                    <a:pt x="40" y="447"/>
                    <a:pt x="41" y="459"/>
                    <a:pt x="42" y="471"/>
                  </a:cubicBezTo>
                  <a:cubicBezTo>
                    <a:pt x="43" y="482"/>
                    <a:pt x="35" y="491"/>
                    <a:pt x="24" y="492"/>
                  </a:cubicBezTo>
                  <a:cubicBezTo>
                    <a:pt x="23" y="492"/>
                    <a:pt x="23" y="492"/>
                    <a:pt x="22" y="492"/>
                  </a:cubicBezTo>
                  <a:close/>
                  <a:moveTo>
                    <a:pt x="851" y="419"/>
                  </a:moveTo>
                  <a:cubicBezTo>
                    <a:pt x="841" y="419"/>
                    <a:pt x="832" y="412"/>
                    <a:pt x="831" y="401"/>
                  </a:cubicBezTo>
                  <a:cubicBezTo>
                    <a:pt x="830" y="386"/>
                    <a:pt x="828" y="371"/>
                    <a:pt x="825" y="356"/>
                  </a:cubicBezTo>
                  <a:cubicBezTo>
                    <a:pt x="822" y="345"/>
                    <a:pt x="829" y="334"/>
                    <a:pt x="840" y="332"/>
                  </a:cubicBezTo>
                  <a:cubicBezTo>
                    <a:pt x="851" y="330"/>
                    <a:pt x="862" y="337"/>
                    <a:pt x="864" y="347"/>
                  </a:cubicBezTo>
                  <a:cubicBezTo>
                    <a:pt x="867" y="364"/>
                    <a:pt x="870" y="381"/>
                    <a:pt x="871" y="398"/>
                  </a:cubicBezTo>
                  <a:cubicBezTo>
                    <a:pt x="872" y="409"/>
                    <a:pt x="864" y="418"/>
                    <a:pt x="853" y="419"/>
                  </a:cubicBezTo>
                  <a:cubicBezTo>
                    <a:pt x="852" y="419"/>
                    <a:pt x="852" y="419"/>
                    <a:pt x="851" y="419"/>
                  </a:cubicBezTo>
                  <a:close/>
                  <a:moveTo>
                    <a:pt x="25" y="396"/>
                  </a:moveTo>
                  <a:cubicBezTo>
                    <a:pt x="24" y="396"/>
                    <a:pt x="23" y="396"/>
                    <a:pt x="22" y="396"/>
                  </a:cubicBezTo>
                  <a:cubicBezTo>
                    <a:pt x="11" y="394"/>
                    <a:pt x="3" y="384"/>
                    <a:pt x="5" y="373"/>
                  </a:cubicBezTo>
                  <a:cubicBezTo>
                    <a:pt x="8" y="356"/>
                    <a:pt x="11" y="339"/>
                    <a:pt x="15" y="323"/>
                  </a:cubicBezTo>
                  <a:cubicBezTo>
                    <a:pt x="18" y="312"/>
                    <a:pt x="29" y="306"/>
                    <a:pt x="40" y="309"/>
                  </a:cubicBezTo>
                  <a:cubicBezTo>
                    <a:pt x="51" y="312"/>
                    <a:pt x="57" y="323"/>
                    <a:pt x="54" y="334"/>
                  </a:cubicBezTo>
                  <a:cubicBezTo>
                    <a:pt x="50" y="348"/>
                    <a:pt x="47" y="363"/>
                    <a:pt x="45" y="379"/>
                  </a:cubicBezTo>
                  <a:cubicBezTo>
                    <a:pt x="43" y="389"/>
                    <a:pt x="35" y="396"/>
                    <a:pt x="25" y="396"/>
                  </a:cubicBezTo>
                  <a:close/>
                  <a:moveTo>
                    <a:pt x="832" y="325"/>
                  </a:moveTo>
                  <a:cubicBezTo>
                    <a:pt x="823" y="325"/>
                    <a:pt x="815" y="320"/>
                    <a:pt x="813" y="311"/>
                  </a:cubicBezTo>
                  <a:cubicBezTo>
                    <a:pt x="808" y="297"/>
                    <a:pt x="802" y="282"/>
                    <a:pt x="796" y="268"/>
                  </a:cubicBezTo>
                  <a:cubicBezTo>
                    <a:pt x="795" y="268"/>
                    <a:pt x="795" y="268"/>
                    <a:pt x="795" y="268"/>
                  </a:cubicBezTo>
                  <a:cubicBezTo>
                    <a:pt x="791" y="258"/>
                    <a:pt x="795" y="246"/>
                    <a:pt x="805" y="241"/>
                  </a:cubicBezTo>
                  <a:cubicBezTo>
                    <a:pt x="815" y="236"/>
                    <a:pt x="827" y="241"/>
                    <a:pt x="832" y="251"/>
                  </a:cubicBezTo>
                  <a:cubicBezTo>
                    <a:pt x="832" y="251"/>
                    <a:pt x="832" y="251"/>
                    <a:pt x="832" y="251"/>
                  </a:cubicBezTo>
                  <a:cubicBezTo>
                    <a:pt x="839" y="267"/>
                    <a:pt x="845" y="283"/>
                    <a:pt x="851" y="299"/>
                  </a:cubicBezTo>
                  <a:cubicBezTo>
                    <a:pt x="854" y="309"/>
                    <a:pt x="848" y="320"/>
                    <a:pt x="838" y="324"/>
                  </a:cubicBezTo>
                  <a:cubicBezTo>
                    <a:pt x="836" y="325"/>
                    <a:pt x="834" y="325"/>
                    <a:pt x="832" y="325"/>
                  </a:cubicBezTo>
                  <a:close/>
                  <a:moveTo>
                    <a:pt x="50" y="302"/>
                  </a:moveTo>
                  <a:cubicBezTo>
                    <a:pt x="47" y="302"/>
                    <a:pt x="45" y="302"/>
                    <a:pt x="42" y="301"/>
                  </a:cubicBezTo>
                  <a:cubicBezTo>
                    <a:pt x="32" y="297"/>
                    <a:pt x="27" y="285"/>
                    <a:pt x="31" y="275"/>
                  </a:cubicBezTo>
                  <a:cubicBezTo>
                    <a:pt x="37" y="259"/>
                    <a:pt x="45" y="244"/>
                    <a:pt x="53" y="229"/>
                  </a:cubicBezTo>
                  <a:cubicBezTo>
                    <a:pt x="58" y="219"/>
                    <a:pt x="70" y="216"/>
                    <a:pt x="80" y="221"/>
                  </a:cubicBezTo>
                  <a:cubicBezTo>
                    <a:pt x="89" y="226"/>
                    <a:pt x="93" y="238"/>
                    <a:pt x="88" y="248"/>
                  </a:cubicBezTo>
                  <a:cubicBezTo>
                    <a:pt x="81" y="261"/>
                    <a:pt x="74" y="276"/>
                    <a:pt x="68" y="290"/>
                  </a:cubicBezTo>
                  <a:cubicBezTo>
                    <a:pt x="65" y="298"/>
                    <a:pt x="58" y="302"/>
                    <a:pt x="50" y="302"/>
                  </a:cubicBezTo>
                  <a:close/>
                  <a:moveTo>
                    <a:pt x="790" y="237"/>
                  </a:moveTo>
                  <a:cubicBezTo>
                    <a:pt x="784" y="237"/>
                    <a:pt x="777" y="233"/>
                    <a:pt x="773" y="227"/>
                  </a:cubicBezTo>
                  <a:cubicBezTo>
                    <a:pt x="765" y="214"/>
                    <a:pt x="757" y="201"/>
                    <a:pt x="747" y="189"/>
                  </a:cubicBezTo>
                  <a:cubicBezTo>
                    <a:pt x="740" y="181"/>
                    <a:pt x="742" y="168"/>
                    <a:pt x="750" y="161"/>
                  </a:cubicBezTo>
                  <a:cubicBezTo>
                    <a:pt x="759" y="155"/>
                    <a:pt x="772" y="156"/>
                    <a:pt x="778" y="165"/>
                  </a:cubicBezTo>
                  <a:cubicBezTo>
                    <a:pt x="789" y="178"/>
                    <a:pt x="799" y="192"/>
                    <a:pt x="807" y="206"/>
                  </a:cubicBezTo>
                  <a:cubicBezTo>
                    <a:pt x="813" y="216"/>
                    <a:pt x="810" y="228"/>
                    <a:pt x="801" y="234"/>
                  </a:cubicBezTo>
                  <a:cubicBezTo>
                    <a:pt x="798" y="236"/>
                    <a:pt x="794" y="237"/>
                    <a:pt x="790" y="237"/>
                  </a:cubicBezTo>
                  <a:close/>
                  <a:moveTo>
                    <a:pt x="96" y="217"/>
                  </a:moveTo>
                  <a:cubicBezTo>
                    <a:pt x="92" y="217"/>
                    <a:pt x="88" y="216"/>
                    <a:pt x="84" y="214"/>
                  </a:cubicBezTo>
                  <a:cubicBezTo>
                    <a:pt x="75" y="207"/>
                    <a:pt x="73" y="195"/>
                    <a:pt x="79" y="186"/>
                  </a:cubicBezTo>
                  <a:cubicBezTo>
                    <a:pt x="89" y="172"/>
                    <a:pt x="99" y="159"/>
                    <a:pt x="111" y="146"/>
                  </a:cubicBezTo>
                  <a:cubicBezTo>
                    <a:pt x="118" y="138"/>
                    <a:pt x="131" y="137"/>
                    <a:pt x="139" y="144"/>
                  </a:cubicBezTo>
                  <a:cubicBezTo>
                    <a:pt x="147" y="152"/>
                    <a:pt x="148" y="164"/>
                    <a:pt x="140" y="173"/>
                  </a:cubicBezTo>
                  <a:cubicBezTo>
                    <a:pt x="130" y="184"/>
                    <a:pt x="121" y="196"/>
                    <a:pt x="112" y="209"/>
                  </a:cubicBezTo>
                  <a:cubicBezTo>
                    <a:pt x="108" y="214"/>
                    <a:pt x="102" y="217"/>
                    <a:pt x="96" y="217"/>
                  </a:cubicBezTo>
                  <a:close/>
                  <a:moveTo>
                    <a:pt x="731" y="161"/>
                  </a:moveTo>
                  <a:cubicBezTo>
                    <a:pt x="725" y="161"/>
                    <a:pt x="720" y="159"/>
                    <a:pt x="716" y="155"/>
                  </a:cubicBezTo>
                  <a:cubicBezTo>
                    <a:pt x="706" y="144"/>
                    <a:pt x="694" y="134"/>
                    <a:pt x="682" y="125"/>
                  </a:cubicBezTo>
                  <a:cubicBezTo>
                    <a:pt x="673" y="118"/>
                    <a:pt x="672" y="105"/>
                    <a:pt x="679" y="97"/>
                  </a:cubicBezTo>
                  <a:cubicBezTo>
                    <a:pt x="685" y="88"/>
                    <a:pt x="698" y="86"/>
                    <a:pt x="707" y="93"/>
                  </a:cubicBezTo>
                  <a:cubicBezTo>
                    <a:pt x="720" y="104"/>
                    <a:pt x="733" y="115"/>
                    <a:pt x="745" y="127"/>
                  </a:cubicBezTo>
                  <a:cubicBezTo>
                    <a:pt x="752" y="135"/>
                    <a:pt x="752" y="147"/>
                    <a:pt x="745" y="155"/>
                  </a:cubicBezTo>
                  <a:cubicBezTo>
                    <a:pt x="741" y="159"/>
                    <a:pt x="736" y="161"/>
                    <a:pt x="731" y="161"/>
                  </a:cubicBezTo>
                  <a:close/>
                  <a:moveTo>
                    <a:pt x="160" y="145"/>
                  </a:moveTo>
                  <a:cubicBezTo>
                    <a:pt x="154" y="145"/>
                    <a:pt x="149" y="143"/>
                    <a:pt x="145" y="138"/>
                  </a:cubicBezTo>
                  <a:cubicBezTo>
                    <a:pt x="137" y="130"/>
                    <a:pt x="138" y="118"/>
                    <a:pt x="146" y="110"/>
                  </a:cubicBezTo>
                  <a:cubicBezTo>
                    <a:pt x="159" y="99"/>
                    <a:pt x="172" y="88"/>
                    <a:pt x="186" y="79"/>
                  </a:cubicBezTo>
                  <a:cubicBezTo>
                    <a:pt x="195" y="72"/>
                    <a:pt x="208" y="75"/>
                    <a:pt x="214" y="84"/>
                  </a:cubicBezTo>
                  <a:cubicBezTo>
                    <a:pt x="220" y="93"/>
                    <a:pt x="218" y="105"/>
                    <a:pt x="209" y="111"/>
                  </a:cubicBezTo>
                  <a:cubicBezTo>
                    <a:pt x="197" y="120"/>
                    <a:pt x="184" y="130"/>
                    <a:pt x="173" y="140"/>
                  </a:cubicBezTo>
                  <a:cubicBezTo>
                    <a:pt x="169" y="143"/>
                    <a:pt x="164" y="145"/>
                    <a:pt x="160" y="145"/>
                  </a:cubicBezTo>
                  <a:close/>
                  <a:moveTo>
                    <a:pt x="655" y="101"/>
                  </a:moveTo>
                  <a:cubicBezTo>
                    <a:pt x="651" y="101"/>
                    <a:pt x="647" y="100"/>
                    <a:pt x="644" y="98"/>
                  </a:cubicBezTo>
                  <a:cubicBezTo>
                    <a:pt x="631" y="90"/>
                    <a:pt x="618" y="83"/>
                    <a:pt x="604" y="77"/>
                  </a:cubicBezTo>
                  <a:cubicBezTo>
                    <a:pt x="594" y="72"/>
                    <a:pt x="589" y="60"/>
                    <a:pt x="594" y="50"/>
                  </a:cubicBezTo>
                  <a:cubicBezTo>
                    <a:pt x="599" y="40"/>
                    <a:pt x="610" y="36"/>
                    <a:pt x="620" y="40"/>
                  </a:cubicBezTo>
                  <a:cubicBezTo>
                    <a:pt x="636" y="47"/>
                    <a:pt x="651" y="55"/>
                    <a:pt x="665" y="64"/>
                  </a:cubicBezTo>
                  <a:cubicBezTo>
                    <a:pt x="675" y="70"/>
                    <a:pt x="677" y="82"/>
                    <a:pt x="672" y="92"/>
                  </a:cubicBezTo>
                  <a:cubicBezTo>
                    <a:pt x="668" y="98"/>
                    <a:pt x="661" y="101"/>
                    <a:pt x="655" y="101"/>
                  </a:cubicBezTo>
                  <a:close/>
                  <a:moveTo>
                    <a:pt x="239" y="90"/>
                  </a:moveTo>
                  <a:cubicBezTo>
                    <a:pt x="232" y="90"/>
                    <a:pt x="225" y="86"/>
                    <a:pt x="221" y="79"/>
                  </a:cubicBezTo>
                  <a:cubicBezTo>
                    <a:pt x="216" y="69"/>
                    <a:pt x="220" y="57"/>
                    <a:pt x="229" y="52"/>
                  </a:cubicBezTo>
                  <a:cubicBezTo>
                    <a:pt x="237" y="48"/>
                    <a:pt x="245" y="44"/>
                    <a:pt x="252" y="40"/>
                  </a:cubicBezTo>
                  <a:cubicBezTo>
                    <a:pt x="260" y="37"/>
                    <a:pt x="268" y="34"/>
                    <a:pt x="275" y="31"/>
                  </a:cubicBezTo>
                  <a:cubicBezTo>
                    <a:pt x="285" y="27"/>
                    <a:pt x="297" y="32"/>
                    <a:pt x="301" y="42"/>
                  </a:cubicBezTo>
                  <a:cubicBezTo>
                    <a:pt x="305" y="52"/>
                    <a:pt x="300" y="64"/>
                    <a:pt x="290" y="68"/>
                  </a:cubicBezTo>
                  <a:cubicBezTo>
                    <a:pt x="283" y="71"/>
                    <a:pt x="276" y="74"/>
                    <a:pt x="269" y="77"/>
                  </a:cubicBezTo>
                  <a:cubicBezTo>
                    <a:pt x="262" y="80"/>
                    <a:pt x="255" y="84"/>
                    <a:pt x="248" y="87"/>
                  </a:cubicBezTo>
                  <a:cubicBezTo>
                    <a:pt x="245" y="89"/>
                    <a:pt x="242" y="90"/>
                    <a:pt x="239" y="90"/>
                  </a:cubicBezTo>
                  <a:close/>
                  <a:moveTo>
                    <a:pt x="567" y="61"/>
                  </a:moveTo>
                  <a:cubicBezTo>
                    <a:pt x="565" y="61"/>
                    <a:pt x="563" y="60"/>
                    <a:pt x="561" y="60"/>
                  </a:cubicBezTo>
                  <a:cubicBezTo>
                    <a:pt x="546" y="55"/>
                    <a:pt x="531" y="51"/>
                    <a:pt x="516" y="48"/>
                  </a:cubicBezTo>
                  <a:cubicBezTo>
                    <a:pt x="505" y="45"/>
                    <a:pt x="498" y="35"/>
                    <a:pt x="501" y="24"/>
                  </a:cubicBezTo>
                  <a:cubicBezTo>
                    <a:pt x="503" y="13"/>
                    <a:pt x="514" y="6"/>
                    <a:pt x="524" y="9"/>
                  </a:cubicBezTo>
                  <a:cubicBezTo>
                    <a:pt x="541" y="12"/>
                    <a:pt x="557" y="16"/>
                    <a:pt x="573" y="22"/>
                  </a:cubicBezTo>
                  <a:cubicBezTo>
                    <a:pt x="584" y="25"/>
                    <a:pt x="590" y="36"/>
                    <a:pt x="586" y="47"/>
                  </a:cubicBezTo>
                  <a:cubicBezTo>
                    <a:pt x="583" y="55"/>
                    <a:pt x="575" y="61"/>
                    <a:pt x="567" y="61"/>
                  </a:cubicBezTo>
                  <a:close/>
                  <a:moveTo>
                    <a:pt x="328" y="54"/>
                  </a:moveTo>
                  <a:cubicBezTo>
                    <a:pt x="320" y="54"/>
                    <a:pt x="312" y="48"/>
                    <a:pt x="309" y="39"/>
                  </a:cubicBezTo>
                  <a:cubicBezTo>
                    <a:pt x="306" y="28"/>
                    <a:pt x="313" y="17"/>
                    <a:pt x="323" y="15"/>
                  </a:cubicBezTo>
                  <a:cubicBezTo>
                    <a:pt x="340" y="10"/>
                    <a:pt x="356" y="7"/>
                    <a:pt x="373" y="4"/>
                  </a:cubicBezTo>
                  <a:cubicBezTo>
                    <a:pt x="384" y="3"/>
                    <a:pt x="394" y="10"/>
                    <a:pt x="396" y="21"/>
                  </a:cubicBezTo>
                  <a:cubicBezTo>
                    <a:pt x="397" y="32"/>
                    <a:pt x="390" y="42"/>
                    <a:pt x="379" y="44"/>
                  </a:cubicBezTo>
                  <a:cubicBezTo>
                    <a:pt x="364" y="46"/>
                    <a:pt x="348" y="49"/>
                    <a:pt x="334" y="53"/>
                  </a:cubicBezTo>
                  <a:cubicBezTo>
                    <a:pt x="332" y="54"/>
                    <a:pt x="330" y="54"/>
                    <a:pt x="328" y="54"/>
                  </a:cubicBezTo>
                  <a:close/>
                  <a:moveTo>
                    <a:pt x="472" y="41"/>
                  </a:moveTo>
                  <a:cubicBezTo>
                    <a:pt x="472" y="41"/>
                    <a:pt x="471" y="41"/>
                    <a:pt x="471" y="41"/>
                  </a:cubicBezTo>
                  <a:cubicBezTo>
                    <a:pt x="459" y="40"/>
                    <a:pt x="448" y="39"/>
                    <a:pt x="436" y="40"/>
                  </a:cubicBezTo>
                  <a:cubicBezTo>
                    <a:pt x="432" y="40"/>
                    <a:pt x="428" y="40"/>
                    <a:pt x="425" y="40"/>
                  </a:cubicBezTo>
                  <a:cubicBezTo>
                    <a:pt x="414" y="40"/>
                    <a:pt x="404" y="31"/>
                    <a:pt x="404" y="20"/>
                  </a:cubicBezTo>
                  <a:cubicBezTo>
                    <a:pt x="404" y="9"/>
                    <a:pt x="412" y="0"/>
                    <a:pt x="423" y="0"/>
                  </a:cubicBezTo>
                  <a:cubicBezTo>
                    <a:pt x="428" y="0"/>
                    <a:pt x="432" y="0"/>
                    <a:pt x="436" y="0"/>
                  </a:cubicBezTo>
                  <a:cubicBezTo>
                    <a:pt x="449" y="0"/>
                    <a:pt x="462" y="0"/>
                    <a:pt x="474" y="1"/>
                  </a:cubicBezTo>
                  <a:cubicBezTo>
                    <a:pt x="485" y="2"/>
                    <a:pt x="493" y="12"/>
                    <a:pt x="492" y="23"/>
                  </a:cubicBezTo>
                  <a:cubicBezTo>
                    <a:pt x="491" y="33"/>
                    <a:pt x="483" y="41"/>
                    <a:pt x="472"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38" name="Freeform 32"/>
            <p:cNvSpPr>
              <a:spLocks noEditPoints="1"/>
            </p:cNvSpPr>
            <p:nvPr/>
          </p:nvSpPr>
          <p:spPr bwMode="auto">
            <a:xfrm>
              <a:off x="1661" y="400"/>
              <a:ext cx="2431" cy="2431"/>
            </a:xfrm>
            <a:custGeom>
              <a:avLst/>
              <a:gdLst>
                <a:gd name="T0" fmla="*/ 538 w 1029"/>
                <a:gd name="T1" fmla="*/ 989 h 1029"/>
                <a:gd name="T2" fmla="*/ 588 w 1029"/>
                <a:gd name="T3" fmla="*/ 1024 h 1029"/>
                <a:gd name="T4" fmla="*/ 445 w 1029"/>
                <a:gd name="T5" fmla="*/ 1024 h 1029"/>
                <a:gd name="T6" fmla="*/ 379 w 1029"/>
                <a:gd name="T7" fmla="*/ 991 h 1029"/>
                <a:gd name="T8" fmla="*/ 464 w 1029"/>
                <a:gd name="T9" fmla="*/ 1007 h 1029"/>
                <a:gd name="T10" fmla="*/ 658 w 1029"/>
                <a:gd name="T11" fmla="*/ 989 h 1029"/>
                <a:gd name="T12" fmla="*/ 738 w 1029"/>
                <a:gd name="T13" fmla="*/ 956 h 1029"/>
                <a:gd name="T14" fmla="*/ 677 w 1029"/>
                <a:gd name="T15" fmla="*/ 1002 h 1029"/>
                <a:gd name="T16" fmla="*/ 258 w 1029"/>
                <a:gd name="T17" fmla="*/ 961 h 1029"/>
                <a:gd name="T18" fmla="*/ 318 w 1029"/>
                <a:gd name="T19" fmla="*/ 947 h 1029"/>
                <a:gd name="T20" fmla="*/ 802 w 1029"/>
                <a:gd name="T21" fmla="*/ 937 h 1029"/>
                <a:gd name="T22" fmla="*/ 826 w 1029"/>
                <a:gd name="T23" fmla="*/ 873 h 1029"/>
                <a:gd name="T24" fmla="*/ 813 w 1029"/>
                <a:gd name="T25" fmla="*/ 934 h 1029"/>
                <a:gd name="T26" fmla="*/ 178 w 1029"/>
                <a:gd name="T27" fmla="*/ 904 h 1029"/>
                <a:gd name="T28" fmla="*/ 172 w 1029"/>
                <a:gd name="T29" fmla="*/ 842 h 1029"/>
                <a:gd name="T30" fmla="*/ 191 w 1029"/>
                <a:gd name="T31" fmla="*/ 909 h 1029"/>
                <a:gd name="T32" fmla="*/ 888 w 1029"/>
                <a:gd name="T33" fmla="*/ 808 h 1029"/>
                <a:gd name="T34" fmla="*/ 948 w 1029"/>
                <a:gd name="T35" fmla="*/ 793 h 1029"/>
                <a:gd name="T36" fmla="*/ 99 w 1029"/>
                <a:gd name="T37" fmla="*/ 802 h 1029"/>
                <a:gd name="T38" fmla="*/ 66 w 1029"/>
                <a:gd name="T39" fmla="*/ 724 h 1029"/>
                <a:gd name="T40" fmla="*/ 110 w 1029"/>
                <a:gd name="T41" fmla="*/ 799 h 1029"/>
                <a:gd name="T42" fmla="*/ 966 w 1029"/>
                <a:gd name="T43" fmla="*/ 717 h 1029"/>
                <a:gd name="T44" fmla="*/ 995 w 1029"/>
                <a:gd name="T45" fmla="*/ 635 h 1029"/>
                <a:gd name="T46" fmla="*/ 974 w 1029"/>
                <a:gd name="T47" fmla="*/ 718 h 1029"/>
                <a:gd name="T48" fmla="*/ 9 w 1029"/>
                <a:gd name="T49" fmla="*/ 613 h 1029"/>
                <a:gd name="T50" fmla="*/ 59 w 1029"/>
                <a:gd name="T51" fmla="*/ 649 h 1029"/>
                <a:gd name="T52" fmla="*/ 1007 w 1029"/>
                <a:gd name="T53" fmla="*/ 582 h 1029"/>
                <a:gd name="T54" fmla="*/ 989 w 1029"/>
                <a:gd name="T55" fmla="*/ 515 h 1029"/>
                <a:gd name="T56" fmla="*/ 1029 w 1029"/>
                <a:gd name="T57" fmla="*/ 514 h 1029"/>
                <a:gd name="T58" fmla="*/ 1007 w 1029"/>
                <a:gd name="T59" fmla="*/ 582 h 1029"/>
                <a:gd name="T60" fmla="*/ 0 w 1029"/>
                <a:gd name="T61" fmla="*/ 514 h 1029"/>
                <a:gd name="T62" fmla="*/ 42 w 1029"/>
                <a:gd name="T63" fmla="*/ 470 h 1029"/>
                <a:gd name="T64" fmla="*/ 1000 w 1029"/>
                <a:gd name="T65" fmla="*/ 440 h 1029"/>
                <a:gd name="T66" fmla="*/ 983 w 1029"/>
                <a:gd name="T67" fmla="*/ 355 h 1029"/>
                <a:gd name="T68" fmla="*/ 1004 w 1029"/>
                <a:gd name="T69" fmla="*/ 440 h 1029"/>
                <a:gd name="T70" fmla="*/ 34 w 1029"/>
                <a:gd name="T71" fmla="*/ 395 h 1029"/>
                <a:gd name="T72" fmla="*/ 63 w 1029"/>
                <a:gd name="T73" fmla="*/ 313 h 1029"/>
                <a:gd name="T74" fmla="*/ 40 w 1029"/>
                <a:gd name="T75" fmla="*/ 396 h 1029"/>
                <a:gd name="T76" fmla="*/ 913 w 1029"/>
                <a:gd name="T77" fmla="*/ 257 h 1029"/>
                <a:gd name="T78" fmla="*/ 972 w 1029"/>
                <a:gd name="T79" fmla="*/ 278 h 1029"/>
                <a:gd name="T80" fmla="*/ 98 w 1029"/>
                <a:gd name="T81" fmla="*/ 268 h 1029"/>
                <a:gd name="T82" fmla="*/ 110 w 1029"/>
                <a:gd name="T83" fmla="*/ 197 h 1029"/>
                <a:gd name="T84" fmla="*/ 115 w 1029"/>
                <a:gd name="T85" fmla="*/ 259 h 1029"/>
                <a:gd name="T86" fmla="*/ 857 w 1029"/>
                <a:gd name="T87" fmla="*/ 187 h 1029"/>
                <a:gd name="T88" fmla="*/ 851 w 1029"/>
                <a:gd name="T89" fmla="*/ 125 h 1029"/>
                <a:gd name="T90" fmla="*/ 872 w 1029"/>
                <a:gd name="T91" fmla="*/ 193 h 1029"/>
                <a:gd name="T92" fmla="*/ 177 w 1029"/>
                <a:gd name="T93" fmla="*/ 126 h 1029"/>
                <a:gd name="T94" fmla="*/ 239 w 1029"/>
                <a:gd name="T95" fmla="*/ 129 h 1029"/>
                <a:gd name="T96" fmla="*/ 761 w 1029"/>
                <a:gd name="T97" fmla="*/ 106 h 1029"/>
                <a:gd name="T98" fmla="*/ 701 w 1029"/>
                <a:gd name="T99" fmla="*/ 56 h 1029"/>
                <a:gd name="T100" fmla="*/ 778 w 1029"/>
                <a:gd name="T101" fmla="*/ 96 h 1029"/>
                <a:gd name="T102" fmla="*/ 290 w 1029"/>
                <a:gd name="T103" fmla="*/ 73 h 1029"/>
                <a:gd name="T104" fmla="*/ 371 w 1029"/>
                <a:gd name="T105" fmla="*/ 41 h 1029"/>
                <a:gd name="T106" fmla="*/ 309 w 1029"/>
                <a:gd name="T107" fmla="*/ 85 h 1029"/>
                <a:gd name="T108" fmla="*/ 581 w 1029"/>
                <a:gd name="T109" fmla="*/ 45 h 1029"/>
                <a:gd name="T110" fmla="*/ 635 w 1029"/>
                <a:gd name="T111" fmla="*/ 14 h 1029"/>
                <a:gd name="T112" fmla="*/ 443 w 1029"/>
                <a:gd name="T113" fmla="*/ 45 h 1029"/>
                <a:gd name="T114" fmla="*/ 489 w 1029"/>
                <a:gd name="T115" fmla="*/ 1 h 1029"/>
                <a:gd name="T116" fmla="*/ 446 w 1029"/>
                <a:gd name="T117" fmla="*/ 45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9" h="1029">
                  <a:moveTo>
                    <a:pt x="538" y="1029"/>
                  </a:moveTo>
                  <a:cubicBezTo>
                    <a:pt x="528" y="1029"/>
                    <a:pt x="519" y="1020"/>
                    <a:pt x="518" y="1010"/>
                  </a:cubicBezTo>
                  <a:cubicBezTo>
                    <a:pt x="518" y="999"/>
                    <a:pt x="526" y="989"/>
                    <a:pt x="538" y="989"/>
                  </a:cubicBezTo>
                  <a:cubicBezTo>
                    <a:pt x="553" y="988"/>
                    <a:pt x="568" y="987"/>
                    <a:pt x="582" y="984"/>
                  </a:cubicBezTo>
                  <a:cubicBezTo>
                    <a:pt x="593" y="983"/>
                    <a:pt x="604" y="990"/>
                    <a:pt x="605" y="1001"/>
                  </a:cubicBezTo>
                  <a:cubicBezTo>
                    <a:pt x="607" y="1012"/>
                    <a:pt x="599" y="1022"/>
                    <a:pt x="588" y="1024"/>
                  </a:cubicBezTo>
                  <a:cubicBezTo>
                    <a:pt x="572" y="1026"/>
                    <a:pt x="556" y="1028"/>
                    <a:pt x="539" y="1029"/>
                  </a:cubicBezTo>
                  <a:cubicBezTo>
                    <a:pt x="539" y="1029"/>
                    <a:pt x="539" y="1029"/>
                    <a:pt x="538" y="1029"/>
                  </a:cubicBezTo>
                  <a:close/>
                  <a:moveTo>
                    <a:pt x="445" y="1024"/>
                  </a:moveTo>
                  <a:cubicBezTo>
                    <a:pt x="444" y="1024"/>
                    <a:pt x="443" y="1024"/>
                    <a:pt x="442" y="1024"/>
                  </a:cubicBezTo>
                  <a:cubicBezTo>
                    <a:pt x="426" y="1022"/>
                    <a:pt x="409" y="1019"/>
                    <a:pt x="394" y="1015"/>
                  </a:cubicBezTo>
                  <a:cubicBezTo>
                    <a:pt x="383" y="1012"/>
                    <a:pt x="376" y="1002"/>
                    <a:pt x="379" y="991"/>
                  </a:cubicBezTo>
                  <a:cubicBezTo>
                    <a:pt x="382" y="980"/>
                    <a:pt x="392" y="973"/>
                    <a:pt x="403" y="976"/>
                  </a:cubicBezTo>
                  <a:cubicBezTo>
                    <a:pt x="418" y="980"/>
                    <a:pt x="433" y="982"/>
                    <a:pt x="447" y="985"/>
                  </a:cubicBezTo>
                  <a:cubicBezTo>
                    <a:pt x="458" y="986"/>
                    <a:pt x="466" y="996"/>
                    <a:pt x="464" y="1007"/>
                  </a:cubicBezTo>
                  <a:cubicBezTo>
                    <a:pt x="463" y="1017"/>
                    <a:pt x="454" y="1024"/>
                    <a:pt x="445" y="1024"/>
                  </a:cubicBezTo>
                  <a:close/>
                  <a:moveTo>
                    <a:pt x="677" y="1002"/>
                  </a:moveTo>
                  <a:cubicBezTo>
                    <a:pt x="668" y="1002"/>
                    <a:pt x="661" y="997"/>
                    <a:pt x="658" y="989"/>
                  </a:cubicBezTo>
                  <a:cubicBezTo>
                    <a:pt x="654" y="978"/>
                    <a:pt x="660" y="967"/>
                    <a:pt x="670" y="963"/>
                  </a:cubicBezTo>
                  <a:cubicBezTo>
                    <a:pt x="684" y="958"/>
                    <a:pt x="698" y="953"/>
                    <a:pt x="712" y="946"/>
                  </a:cubicBezTo>
                  <a:cubicBezTo>
                    <a:pt x="722" y="942"/>
                    <a:pt x="734" y="946"/>
                    <a:pt x="738" y="956"/>
                  </a:cubicBezTo>
                  <a:cubicBezTo>
                    <a:pt x="743" y="966"/>
                    <a:pt x="739" y="978"/>
                    <a:pt x="729" y="983"/>
                  </a:cubicBezTo>
                  <a:cubicBezTo>
                    <a:pt x="714" y="990"/>
                    <a:pt x="699" y="996"/>
                    <a:pt x="683" y="1001"/>
                  </a:cubicBezTo>
                  <a:cubicBezTo>
                    <a:pt x="681" y="1002"/>
                    <a:pt x="679" y="1002"/>
                    <a:pt x="677" y="1002"/>
                  </a:cubicBezTo>
                  <a:close/>
                  <a:moveTo>
                    <a:pt x="310" y="985"/>
                  </a:moveTo>
                  <a:cubicBezTo>
                    <a:pt x="307" y="985"/>
                    <a:pt x="304" y="984"/>
                    <a:pt x="301" y="983"/>
                  </a:cubicBezTo>
                  <a:cubicBezTo>
                    <a:pt x="286" y="976"/>
                    <a:pt x="272" y="969"/>
                    <a:pt x="258" y="961"/>
                  </a:cubicBezTo>
                  <a:cubicBezTo>
                    <a:pt x="248" y="955"/>
                    <a:pt x="245" y="943"/>
                    <a:pt x="250" y="933"/>
                  </a:cubicBezTo>
                  <a:cubicBezTo>
                    <a:pt x="256" y="924"/>
                    <a:pt x="268" y="920"/>
                    <a:pt x="278" y="926"/>
                  </a:cubicBezTo>
                  <a:cubicBezTo>
                    <a:pt x="291" y="933"/>
                    <a:pt x="304" y="940"/>
                    <a:pt x="318" y="947"/>
                  </a:cubicBezTo>
                  <a:cubicBezTo>
                    <a:pt x="328" y="951"/>
                    <a:pt x="332" y="963"/>
                    <a:pt x="328" y="973"/>
                  </a:cubicBezTo>
                  <a:cubicBezTo>
                    <a:pt x="324" y="980"/>
                    <a:pt x="317" y="985"/>
                    <a:pt x="310" y="985"/>
                  </a:cubicBezTo>
                  <a:close/>
                  <a:moveTo>
                    <a:pt x="802" y="937"/>
                  </a:moveTo>
                  <a:cubicBezTo>
                    <a:pt x="795" y="937"/>
                    <a:pt x="789" y="935"/>
                    <a:pt x="785" y="929"/>
                  </a:cubicBezTo>
                  <a:cubicBezTo>
                    <a:pt x="779" y="920"/>
                    <a:pt x="781" y="908"/>
                    <a:pt x="790" y="901"/>
                  </a:cubicBezTo>
                  <a:cubicBezTo>
                    <a:pt x="802" y="892"/>
                    <a:pt x="814" y="883"/>
                    <a:pt x="826" y="873"/>
                  </a:cubicBezTo>
                  <a:cubicBezTo>
                    <a:pt x="834" y="866"/>
                    <a:pt x="846" y="867"/>
                    <a:pt x="854" y="875"/>
                  </a:cubicBezTo>
                  <a:cubicBezTo>
                    <a:pt x="861" y="884"/>
                    <a:pt x="860" y="896"/>
                    <a:pt x="852" y="903"/>
                  </a:cubicBezTo>
                  <a:cubicBezTo>
                    <a:pt x="839" y="914"/>
                    <a:pt x="826" y="924"/>
                    <a:pt x="813" y="934"/>
                  </a:cubicBezTo>
                  <a:cubicBezTo>
                    <a:pt x="810" y="936"/>
                    <a:pt x="806" y="937"/>
                    <a:pt x="802" y="937"/>
                  </a:cubicBezTo>
                  <a:close/>
                  <a:moveTo>
                    <a:pt x="191" y="909"/>
                  </a:moveTo>
                  <a:cubicBezTo>
                    <a:pt x="186" y="909"/>
                    <a:pt x="182" y="907"/>
                    <a:pt x="178" y="904"/>
                  </a:cubicBezTo>
                  <a:cubicBezTo>
                    <a:pt x="166" y="893"/>
                    <a:pt x="154" y="882"/>
                    <a:pt x="143" y="870"/>
                  </a:cubicBezTo>
                  <a:cubicBezTo>
                    <a:pt x="135" y="862"/>
                    <a:pt x="135" y="849"/>
                    <a:pt x="143" y="842"/>
                  </a:cubicBezTo>
                  <a:cubicBezTo>
                    <a:pt x="151" y="834"/>
                    <a:pt x="164" y="834"/>
                    <a:pt x="172" y="842"/>
                  </a:cubicBezTo>
                  <a:cubicBezTo>
                    <a:pt x="182" y="853"/>
                    <a:pt x="193" y="864"/>
                    <a:pt x="204" y="874"/>
                  </a:cubicBezTo>
                  <a:cubicBezTo>
                    <a:pt x="213" y="881"/>
                    <a:pt x="213" y="893"/>
                    <a:pt x="206" y="902"/>
                  </a:cubicBezTo>
                  <a:cubicBezTo>
                    <a:pt x="202" y="906"/>
                    <a:pt x="197" y="909"/>
                    <a:pt x="191" y="909"/>
                  </a:cubicBezTo>
                  <a:close/>
                  <a:moveTo>
                    <a:pt x="903" y="840"/>
                  </a:moveTo>
                  <a:cubicBezTo>
                    <a:pt x="899" y="840"/>
                    <a:pt x="895" y="839"/>
                    <a:pt x="891" y="836"/>
                  </a:cubicBezTo>
                  <a:cubicBezTo>
                    <a:pt x="882" y="829"/>
                    <a:pt x="881" y="817"/>
                    <a:pt x="888" y="808"/>
                  </a:cubicBezTo>
                  <a:cubicBezTo>
                    <a:pt x="897" y="796"/>
                    <a:pt x="906" y="784"/>
                    <a:pt x="914" y="771"/>
                  </a:cubicBezTo>
                  <a:cubicBezTo>
                    <a:pt x="920" y="762"/>
                    <a:pt x="932" y="759"/>
                    <a:pt x="942" y="765"/>
                  </a:cubicBezTo>
                  <a:cubicBezTo>
                    <a:pt x="951" y="771"/>
                    <a:pt x="954" y="784"/>
                    <a:pt x="948" y="793"/>
                  </a:cubicBezTo>
                  <a:cubicBezTo>
                    <a:pt x="939" y="806"/>
                    <a:pt x="929" y="820"/>
                    <a:pt x="919" y="833"/>
                  </a:cubicBezTo>
                  <a:cubicBezTo>
                    <a:pt x="915" y="838"/>
                    <a:pt x="909" y="840"/>
                    <a:pt x="903" y="840"/>
                  </a:cubicBezTo>
                  <a:close/>
                  <a:moveTo>
                    <a:pt x="99" y="802"/>
                  </a:moveTo>
                  <a:cubicBezTo>
                    <a:pt x="92" y="802"/>
                    <a:pt x="86" y="799"/>
                    <a:pt x="82" y="793"/>
                  </a:cubicBezTo>
                  <a:cubicBezTo>
                    <a:pt x="73" y="780"/>
                    <a:pt x="65" y="765"/>
                    <a:pt x="57" y="751"/>
                  </a:cubicBezTo>
                  <a:cubicBezTo>
                    <a:pt x="52" y="741"/>
                    <a:pt x="56" y="729"/>
                    <a:pt x="66" y="724"/>
                  </a:cubicBezTo>
                  <a:cubicBezTo>
                    <a:pt x="76" y="719"/>
                    <a:pt x="88" y="723"/>
                    <a:pt x="93" y="733"/>
                  </a:cubicBezTo>
                  <a:cubicBezTo>
                    <a:pt x="100" y="746"/>
                    <a:pt x="107" y="759"/>
                    <a:pt x="116" y="772"/>
                  </a:cubicBezTo>
                  <a:cubicBezTo>
                    <a:pt x="122" y="781"/>
                    <a:pt x="119" y="793"/>
                    <a:pt x="110" y="799"/>
                  </a:cubicBezTo>
                  <a:cubicBezTo>
                    <a:pt x="106" y="801"/>
                    <a:pt x="103" y="802"/>
                    <a:pt x="99" y="802"/>
                  </a:cubicBezTo>
                  <a:close/>
                  <a:moveTo>
                    <a:pt x="974" y="718"/>
                  </a:moveTo>
                  <a:cubicBezTo>
                    <a:pt x="971" y="718"/>
                    <a:pt x="969" y="718"/>
                    <a:pt x="966" y="717"/>
                  </a:cubicBezTo>
                  <a:cubicBezTo>
                    <a:pt x="956" y="713"/>
                    <a:pt x="951" y="701"/>
                    <a:pt x="955" y="691"/>
                  </a:cubicBezTo>
                  <a:cubicBezTo>
                    <a:pt x="961" y="677"/>
                    <a:pt x="966" y="663"/>
                    <a:pt x="970" y="648"/>
                  </a:cubicBezTo>
                  <a:cubicBezTo>
                    <a:pt x="973" y="638"/>
                    <a:pt x="984" y="632"/>
                    <a:pt x="995" y="635"/>
                  </a:cubicBezTo>
                  <a:cubicBezTo>
                    <a:pt x="1006" y="638"/>
                    <a:pt x="1012" y="649"/>
                    <a:pt x="1008" y="660"/>
                  </a:cubicBezTo>
                  <a:cubicBezTo>
                    <a:pt x="1004" y="675"/>
                    <a:pt x="999" y="691"/>
                    <a:pt x="992" y="706"/>
                  </a:cubicBezTo>
                  <a:cubicBezTo>
                    <a:pt x="989" y="714"/>
                    <a:pt x="982" y="718"/>
                    <a:pt x="974" y="718"/>
                  </a:cubicBezTo>
                  <a:close/>
                  <a:moveTo>
                    <a:pt x="40" y="675"/>
                  </a:moveTo>
                  <a:cubicBezTo>
                    <a:pt x="32" y="675"/>
                    <a:pt x="24" y="669"/>
                    <a:pt x="21" y="660"/>
                  </a:cubicBezTo>
                  <a:cubicBezTo>
                    <a:pt x="16" y="645"/>
                    <a:pt x="13" y="629"/>
                    <a:pt x="9" y="613"/>
                  </a:cubicBezTo>
                  <a:cubicBezTo>
                    <a:pt x="7" y="602"/>
                    <a:pt x="14" y="591"/>
                    <a:pt x="25" y="589"/>
                  </a:cubicBezTo>
                  <a:cubicBezTo>
                    <a:pt x="36" y="587"/>
                    <a:pt x="47" y="594"/>
                    <a:pt x="49" y="605"/>
                  </a:cubicBezTo>
                  <a:cubicBezTo>
                    <a:pt x="52" y="620"/>
                    <a:pt x="55" y="635"/>
                    <a:pt x="59" y="649"/>
                  </a:cubicBezTo>
                  <a:cubicBezTo>
                    <a:pt x="62" y="659"/>
                    <a:pt x="56" y="671"/>
                    <a:pt x="46" y="674"/>
                  </a:cubicBezTo>
                  <a:cubicBezTo>
                    <a:pt x="44" y="674"/>
                    <a:pt x="42" y="675"/>
                    <a:pt x="40" y="675"/>
                  </a:cubicBezTo>
                  <a:close/>
                  <a:moveTo>
                    <a:pt x="1007" y="582"/>
                  </a:moveTo>
                  <a:cubicBezTo>
                    <a:pt x="1006" y="582"/>
                    <a:pt x="1006" y="582"/>
                    <a:pt x="1005" y="582"/>
                  </a:cubicBezTo>
                  <a:cubicBezTo>
                    <a:pt x="994" y="581"/>
                    <a:pt x="986" y="571"/>
                    <a:pt x="987" y="560"/>
                  </a:cubicBezTo>
                  <a:cubicBezTo>
                    <a:pt x="988" y="545"/>
                    <a:pt x="989" y="530"/>
                    <a:pt x="989" y="515"/>
                  </a:cubicBezTo>
                  <a:cubicBezTo>
                    <a:pt x="989" y="514"/>
                    <a:pt x="989" y="514"/>
                    <a:pt x="989" y="514"/>
                  </a:cubicBezTo>
                  <a:cubicBezTo>
                    <a:pt x="989" y="503"/>
                    <a:pt x="998" y="494"/>
                    <a:pt x="1009" y="494"/>
                  </a:cubicBezTo>
                  <a:cubicBezTo>
                    <a:pt x="1020" y="494"/>
                    <a:pt x="1029" y="503"/>
                    <a:pt x="1029" y="514"/>
                  </a:cubicBezTo>
                  <a:cubicBezTo>
                    <a:pt x="1029" y="515"/>
                    <a:pt x="1029" y="515"/>
                    <a:pt x="1029" y="515"/>
                  </a:cubicBezTo>
                  <a:cubicBezTo>
                    <a:pt x="1029" y="531"/>
                    <a:pt x="1028" y="547"/>
                    <a:pt x="1027" y="564"/>
                  </a:cubicBezTo>
                  <a:cubicBezTo>
                    <a:pt x="1026" y="574"/>
                    <a:pt x="1017" y="582"/>
                    <a:pt x="1007" y="582"/>
                  </a:cubicBezTo>
                  <a:close/>
                  <a:moveTo>
                    <a:pt x="20" y="535"/>
                  </a:moveTo>
                  <a:cubicBezTo>
                    <a:pt x="9" y="535"/>
                    <a:pt x="0" y="526"/>
                    <a:pt x="0" y="515"/>
                  </a:cubicBezTo>
                  <a:cubicBezTo>
                    <a:pt x="0" y="514"/>
                    <a:pt x="0" y="514"/>
                    <a:pt x="0" y="514"/>
                  </a:cubicBezTo>
                  <a:cubicBezTo>
                    <a:pt x="0" y="499"/>
                    <a:pt x="1" y="482"/>
                    <a:pt x="2" y="466"/>
                  </a:cubicBezTo>
                  <a:cubicBezTo>
                    <a:pt x="3" y="455"/>
                    <a:pt x="13" y="447"/>
                    <a:pt x="24" y="448"/>
                  </a:cubicBezTo>
                  <a:cubicBezTo>
                    <a:pt x="35" y="449"/>
                    <a:pt x="43" y="459"/>
                    <a:pt x="42" y="470"/>
                  </a:cubicBezTo>
                  <a:cubicBezTo>
                    <a:pt x="41" y="485"/>
                    <a:pt x="40" y="500"/>
                    <a:pt x="40" y="515"/>
                  </a:cubicBezTo>
                  <a:cubicBezTo>
                    <a:pt x="40" y="526"/>
                    <a:pt x="31" y="535"/>
                    <a:pt x="20" y="535"/>
                  </a:cubicBezTo>
                  <a:close/>
                  <a:moveTo>
                    <a:pt x="1000" y="440"/>
                  </a:moveTo>
                  <a:cubicBezTo>
                    <a:pt x="991" y="440"/>
                    <a:pt x="982" y="433"/>
                    <a:pt x="981" y="424"/>
                  </a:cubicBezTo>
                  <a:cubicBezTo>
                    <a:pt x="978" y="409"/>
                    <a:pt x="974" y="394"/>
                    <a:pt x="970" y="380"/>
                  </a:cubicBezTo>
                  <a:cubicBezTo>
                    <a:pt x="967" y="369"/>
                    <a:pt x="973" y="358"/>
                    <a:pt x="983" y="355"/>
                  </a:cubicBezTo>
                  <a:cubicBezTo>
                    <a:pt x="994" y="352"/>
                    <a:pt x="1005" y="358"/>
                    <a:pt x="1008" y="369"/>
                  </a:cubicBezTo>
                  <a:cubicBezTo>
                    <a:pt x="1013" y="384"/>
                    <a:pt x="1017" y="400"/>
                    <a:pt x="1020" y="416"/>
                  </a:cubicBezTo>
                  <a:cubicBezTo>
                    <a:pt x="1022" y="427"/>
                    <a:pt x="1015" y="438"/>
                    <a:pt x="1004" y="440"/>
                  </a:cubicBezTo>
                  <a:cubicBezTo>
                    <a:pt x="1003" y="440"/>
                    <a:pt x="1001" y="440"/>
                    <a:pt x="1000" y="440"/>
                  </a:cubicBezTo>
                  <a:close/>
                  <a:moveTo>
                    <a:pt x="40" y="396"/>
                  </a:moveTo>
                  <a:cubicBezTo>
                    <a:pt x="38" y="396"/>
                    <a:pt x="36" y="396"/>
                    <a:pt x="34" y="395"/>
                  </a:cubicBezTo>
                  <a:cubicBezTo>
                    <a:pt x="24" y="392"/>
                    <a:pt x="18" y="381"/>
                    <a:pt x="21" y="370"/>
                  </a:cubicBezTo>
                  <a:cubicBezTo>
                    <a:pt x="25" y="355"/>
                    <a:pt x="31" y="339"/>
                    <a:pt x="37" y="324"/>
                  </a:cubicBezTo>
                  <a:cubicBezTo>
                    <a:pt x="41" y="314"/>
                    <a:pt x="52" y="309"/>
                    <a:pt x="63" y="313"/>
                  </a:cubicBezTo>
                  <a:cubicBezTo>
                    <a:pt x="73" y="317"/>
                    <a:pt x="78" y="329"/>
                    <a:pt x="74" y="339"/>
                  </a:cubicBezTo>
                  <a:cubicBezTo>
                    <a:pt x="68" y="353"/>
                    <a:pt x="63" y="367"/>
                    <a:pt x="59" y="382"/>
                  </a:cubicBezTo>
                  <a:cubicBezTo>
                    <a:pt x="57" y="390"/>
                    <a:pt x="49" y="396"/>
                    <a:pt x="40" y="396"/>
                  </a:cubicBezTo>
                  <a:close/>
                  <a:moveTo>
                    <a:pt x="954" y="307"/>
                  </a:moveTo>
                  <a:cubicBezTo>
                    <a:pt x="947" y="307"/>
                    <a:pt x="940" y="303"/>
                    <a:pt x="936" y="296"/>
                  </a:cubicBezTo>
                  <a:cubicBezTo>
                    <a:pt x="929" y="283"/>
                    <a:pt x="922" y="270"/>
                    <a:pt x="913" y="257"/>
                  </a:cubicBezTo>
                  <a:cubicBezTo>
                    <a:pt x="907" y="248"/>
                    <a:pt x="910" y="236"/>
                    <a:pt x="919" y="230"/>
                  </a:cubicBezTo>
                  <a:cubicBezTo>
                    <a:pt x="929" y="224"/>
                    <a:pt x="941" y="226"/>
                    <a:pt x="947" y="236"/>
                  </a:cubicBezTo>
                  <a:cubicBezTo>
                    <a:pt x="956" y="249"/>
                    <a:pt x="964" y="264"/>
                    <a:pt x="972" y="278"/>
                  </a:cubicBezTo>
                  <a:cubicBezTo>
                    <a:pt x="977" y="288"/>
                    <a:pt x="973" y="300"/>
                    <a:pt x="963" y="305"/>
                  </a:cubicBezTo>
                  <a:cubicBezTo>
                    <a:pt x="960" y="306"/>
                    <a:pt x="957" y="307"/>
                    <a:pt x="954" y="307"/>
                  </a:cubicBezTo>
                  <a:close/>
                  <a:moveTo>
                    <a:pt x="98" y="268"/>
                  </a:moveTo>
                  <a:cubicBezTo>
                    <a:pt x="95" y="268"/>
                    <a:pt x="91" y="267"/>
                    <a:pt x="87" y="265"/>
                  </a:cubicBezTo>
                  <a:cubicBezTo>
                    <a:pt x="78" y="259"/>
                    <a:pt x="75" y="246"/>
                    <a:pt x="81" y="237"/>
                  </a:cubicBezTo>
                  <a:cubicBezTo>
                    <a:pt x="90" y="223"/>
                    <a:pt x="100" y="210"/>
                    <a:pt x="110" y="197"/>
                  </a:cubicBezTo>
                  <a:cubicBezTo>
                    <a:pt x="117" y="188"/>
                    <a:pt x="129" y="187"/>
                    <a:pt x="138" y="194"/>
                  </a:cubicBezTo>
                  <a:cubicBezTo>
                    <a:pt x="147" y="201"/>
                    <a:pt x="148" y="213"/>
                    <a:pt x="141" y="222"/>
                  </a:cubicBezTo>
                  <a:cubicBezTo>
                    <a:pt x="132" y="234"/>
                    <a:pt x="123" y="246"/>
                    <a:pt x="115" y="259"/>
                  </a:cubicBezTo>
                  <a:cubicBezTo>
                    <a:pt x="111" y="265"/>
                    <a:pt x="105" y="268"/>
                    <a:pt x="98" y="268"/>
                  </a:cubicBezTo>
                  <a:close/>
                  <a:moveTo>
                    <a:pt x="872" y="193"/>
                  </a:moveTo>
                  <a:cubicBezTo>
                    <a:pt x="867" y="193"/>
                    <a:pt x="861" y="191"/>
                    <a:pt x="857" y="187"/>
                  </a:cubicBezTo>
                  <a:cubicBezTo>
                    <a:pt x="847" y="176"/>
                    <a:pt x="836" y="165"/>
                    <a:pt x="825" y="155"/>
                  </a:cubicBezTo>
                  <a:cubicBezTo>
                    <a:pt x="816" y="148"/>
                    <a:pt x="815" y="136"/>
                    <a:pt x="823" y="127"/>
                  </a:cubicBezTo>
                  <a:cubicBezTo>
                    <a:pt x="830" y="119"/>
                    <a:pt x="843" y="118"/>
                    <a:pt x="851" y="125"/>
                  </a:cubicBezTo>
                  <a:cubicBezTo>
                    <a:pt x="863" y="136"/>
                    <a:pt x="875" y="147"/>
                    <a:pt x="886" y="159"/>
                  </a:cubicBezTo>
                  <a:cubicBezTo>
                    <a:pt x="894" y="167"/>
                    <a:pt x="894" y="180"/>
                    <a:pt x="886" y="187"/>
                  </a:cubicBezTo>
                  <a:cubicBezTo>
                    <a:pt x="882" y="191"/>
                    <a:pt x="877" y="193"/>
                    <a:pt x="872" y="193"/>
                  </a:cubicBezTo>
                  <a:close/>
                  <a:moveTo>
                    <a:pt x="190" y="161"/>
                  </a:moveTo>
                  <a:cubicBezTo>
                    <a:pt x="185" y="161"/>
                    <a:pt x="179" y="159"/>
                    <a:pt x="175" y="155"/>
                  </a:cubicBezTo>
                  <a:cubicBezTo>
                    <a:pt x="168" y="146"/>
                    <a:pt x="169" y="134"/>
                    <a:pt x="177" y="126"/>
                  </a:cubicBezTo>
                  <a:cubicBezTo>
                    <a:pt x="189" y="116"/>
                    <a:pt x="202" y="105"/>
                    <a:pt x="216" y="96"/>
                  </a:cubicBezTo>
                  <a:cubicBezTo>
                    <a:pt x="225" y="90"/>
                    <a:pt x="237" y="92"/>
                    <a:pt x="243" y="101"/>
                  </a:cubicBezTo>
                  <a:cubicBezTo>
                    <a:pt x="250" y="110"/>
                    <a:pt x="248" y="122"/>
                    <a:pt x="239" y="129"/>
                  </a:cubicBezTo>
                  <a:cubicBezTo>
                    <a:pt x="227" y="137"/>
                    <a:pt x="215" y="147"/>
                    <a:pt x="203" y="157"/>
                  </a:cubicBezTo>
                  <a:cubicBezTo>
                    <a:pt x="200" y="160"/>
                    <a:pt x="195" y="161"/>
                    <a:pt x="190" y="161"/>
                  </a:cubicBezTo>
                  <a:close/>
                  <a:moveTo>
                    <a:pt x="761" y="106"/>
                  </a:moveTo>
                  <a:cubicBezTo>
                    <a:pt x="758" y="106"/>
                    <a:pt x="754" y="105"/>
                    <a:pt x="751" y="103"/>
                  </a:cubicBezTo>
                  <a:cubicBezTo>
                    <a:pt x="738" y="96"/>
                    <a:pt x="725" y="89"/>
                    <a:pt x="711" y="83"/>
                  </a:cubicBezTo>
                  <a:cubicBezTo>
                    <a:pt x="701" y="78"/>
                    <a:pt x="697" y="66"/>
                    <a:pt x="701" y="56"/>
                  </a:cubicBezTo>
                  <a:cubicBezTo>
                    <a:pt x="706" y="46"/>
                    <a:pt x="718" y="42"/>
                    <a:pt x="728" y="46"/>
                  </a:cubicBezTo>
                  <a:cubicBezTo>
                    <a:pt x="742" y="53"/>
                    <a:pt x="757" y="60"/>
                    <a:pt x="771" y="69"/>
                  </a:cubicBezTo>
                  <a:cubicBezTo>
                    <a:pt x="781" y="74"/>
                    <a:pt x="784" y="86"/>
                    <a:pt x="778" y="96"/>
                  </a:cubicBezTo>
                  <a:cubicBezTo>
                    <a:pt x="775" y="102"/>
                    <a:pt x="768" y="106"/>
                    <a:pt x="761" y="106"/>
                  </a:cubicBezTo>
                  <a:close/>
                  <a:moveTo>
                    <a:pt x="309" y="85"/>
                  </a:moveTo>
                  <a:cubicBezTo>
                    <a:pt x="301" y="85"/>
                    <a:pt x="294" y="81"/>
                    <a:pt x="290" y="73"/>
                  </a:cubicBezTo>
                  <a:cubicBezTo>
                    <a:pt x="286" y="63"/>
                    <a:pt x="290" y="51"/>
                    <a:pt x="300" y="47"/>
                  </a:cubicBezTo>
                  <a:cubicBezTo>
                    <a:pt x="315" y="40"/>
                    <a:pt x="330" y="34"/>
                    <a:pt x="346" y="29"/>
                  </a:cubicBezTo>
                  <a:cubicBezTo>
                    <a:pt x="356" y="25"/>
                    <a:pt x="367" y="30"/>
                    <a:pt x="371" y="41"/>
                  </a:cubicBezTo>
                  <a:cubicBezTo>
                    <a:pt x="375" y="51"/>
                    <a:pt x="369" y="63"/>
                    <a:pt x="359" y="66"/>
                  </a:cubicBezTo>
                  <a:cubicBezTo>
                    <a:pt x="345" y="71"/>
                    <a:pt x="330" y="77"/>
                    <a:pt x="317" y="83"/>
                  </a:cubicBezTo>
                  <a:cubicBezTo>
                    <a:pt x="314" y="84"/>
                    <a:pt x="311" y="85"/>
                    <a:pt x="309" y="85"/>
                  </a:cubicBezTo>
                  <a:close/>
                  <a:moveTo>
                    <a:pt x="630" y="54"/>
                  </a:moveTo>
                  <a:cubicBezTo>
                    <a:pt x="629" y="54"/>
                    <a:pt x="627" y="54"/>
                    <a:pt x="626" y="53"/>
                  </a:cubicBezTo>
                  <a:cubicBezTo>
                    <a:pt x="611" y="50"/>
                    <a:pt x="596" y="47"/>
                    <a:pt x="581" y="45"/>
                  </a:cubicBezTo>
                  <a:cubicBezTo>
                    <a:pt x="570" y="43"/>
                    <a:pt x="563" y="33"/>
                    <a:pt x="564" y="22"/>
                  </a:cubicBezTo>
                  <a:cubicBezTo>
                    <a:pt x="566" y="11"/>
                    <a:pt x="576" y="4"/>
                    <a:pt x="587" y="5"/>
                  </a:cubicBezTo>
                  <a:cubicBezTo>
                    <a:pt x="603" y="7"/>
                    <a:pt x="619" y="11"/>
                    <a:pt x="635" y="14"/>
                  </a:cubicBezTo>
                  <a:cubicBezTo>
                    <a:pt x="646" y="17"/>
                    <a:pt x="652" y="28"/>
                    <a:pt x="650" y="38"/>
                  </a:cubicBezTo>
                  <a:cubicBezTo>
                    <a:pt x="648" y="48"/>
                    <a:pt x="639" y="54"/>
                    <a:pt x="630" y="54"/>
                  </a:cubicBezTo>
                  <a:close/>
                  <a:moveTo>
                    <a:pt x="443" y="45"/>
                  </a:moveTo>
                  <a:cubicBezTo>
                    <a:pt x="434" y="45"/>
                    <a:pt x="425" y="38"/>
                    <a:pt x="424" y="28"/>
                  </a:cubicBezTo>
                  <a:cubicBezTo>
                    <a:pt x="422" y="17"/>
                    <a:pt x="430" y="7"/>
                    <a:pt x="441" y="5"/>
                  </a:cubicBezTo>
                  <a:cubicBezTo>
                    <a:pt x="457" y="3"/>
                    <a:pt x="473" y="2"/>
                    <a:pt x="489" y="1"/>
                  </a:cubicBezTo>
                  <a:cubicBezTo>
                    <a:pt x="500" y="0"/>
                    <a:pt x="510" y="9"/>
                    <a:pt x="510" y="20"/>
                  </a:cubicBezTo>
                  <a:cubicBezTo>
                    <a:pt x="511" y="31"/>
                    <a:pt x="502" y="40"/>
                    <a:pt x="491" y="41"/>
                  </a:cubicBezTo>
                  <a:cubicBezTo>
                    <a:pt x="476" y="41"/>
                    <a:pt x="461" y="43"/>
                    <a:pt x="446" y="45"/>
                  </a:cubicBezTo>
                  <a:cubicBezTo>
                    <a:pt x="445" y="45"/>
                    <a:pt x="444" y="45"/>
                    <a:pt x="44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39" name="Freeform 33"/>
            <p:cNvSpPr>
              <a:spLocks noEditPoints="1"/>
            </p:cNvSpPr>
            <p:nvPr/>
          </p:nvSpPr>
          <p:spPr bwMode="auto">
            <a:xfrm>
              <a:off x="2594" y="1328"/>
              <a:ext cx="579" cy="595"/>
            </a:xfrm>
            <a:custGeom>
              <a:avLst/>
              <a:gdLst>
                <a:gd name="T0" fmla="*/ 184 w 245"/>
                <a:gd name="T1" fmla="*/ 0 h 252"/>
                <a:gd name="T2" fmla="*/ 61 w 245"/>
                <a:gd name="T3" fmla="*/ 0 h 252"/>
                <a:gd name="T4" fmla="*/ 0 w 245"/>
                <a:gd name="T5" fmla="*/ 63 h 252"/>
                <a:gd name="T6" fmla="*/ 0 w 245"/>
                <a:gd name="T7" fmla="*/ 190 h 252"/>
                <a:gd name="T8" fmla="*/ 61 w 245"/>
                <a:gd name="T9" fmla="*/ 252 h 252"/>
                <a:gd name="T10" fmla="*/ 184 w 245"/>
                <a:gd name="T11" fmla="*/ 252 h 252"/>
                <a:gd name="T12" fmla="*/ 245 w 245"/>
                <a:gd name="T13" fmla="*/ 190 h 252"/>
                <a:gd name="T14" fmla="*/ 245 w 245"/>
                <a:gd name="T15" fmla="*/ 63 h 252"/>
                <a:gd name="T16" fmla="*/ 184 w 245"/>
                <a:gd name="T17" fmla="*/ 0 h 252"/>
                <a:gd name="T18" fmla="*/ 132 w 245"/>
                <a:gd name="T19" fmla="*/ 42 h 252"/>
                <a:gd name="T20" fmla="*/ 113 w 245"/>
                <a:gd name="T21" fmla="*/ 42 h 252"/>
                <a:gd name="T22" fmla="*/ 113 w 245"/>
                <a:gd name="T23" fmla="*/ 22 h 252"/>
                <a:gd name="T24" fmla="*/ 132 w 245"/>
                <a:gd name="T25" fmla="*/ 22 h 252"/>
                <a:gd name="T26" fmla="*/ 132 w 245"/>
                <a:gd name="T27" fmla="*/ 42 h 252"/>
                <a:gd name="T28" fmla="*/ 132 w 245"/>
                <a:gd name="T29"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5" h="252">
                  <a:moveTo>
                    <a:pt x="184" y="0"/>
                  </a:moveTo>
                  <a:cubicBezTo>
                    <a:pt x="61" y="0"/>
                    <a:pt x="61" y="0"/>
                    <a:pt x="61" y="0"/>
                  </a:cubicBezTo>
                  <a:cubicBezTo>
                    <a:pt x="28" y="0"/>
                    <a:pt x="0" y="28"/>
                    <a:pt x="0" y="63"/>
                  </a:cubicBezTo>
                  <a:cubicBezTo>
                    <a:pt x="0" y="190"/>
                    <a:pt x="0" y="190"/>
                    <a:pt x="0" y="190"/>
                  </a:cubicBezTo>
                  <a:cubicBezTo>
                    <a:pt x="0" y="224"/>
                    <a:pt x="28" y="252"/>
                    <a:pt x="61" y="252"/>
                  </a:cubicBezTo>
                  <a:cubicBezTo>
                    <a:pt x="184" y="252"/>
                    <a:pt x="184" y="252"/>
                    <a:pt x="184" y="252"/>
                  </a:cubicBezTo>
                  <a:cubicBezTo>
                    <a:pt x="217" y="252"/>
                    <a:pt x="245" y="224"/>
                    <a:pt x="245" y="190"/>
                  </a:cubicBezTo>
                  <a:cubicBezTo>
                    <a:pt x="245" y="63"/>
                    <a:pt x="245" y="63"/>
                    <a:pt x="245" y="63"/>
                  </a:cubicBezTo>
                  <a:cubicBezTo>
                    <a:pt x="245" y="28"/>
                    <a:pt x="217" y="0"/>
                    <a:pt x="184" y="0"/>
                  </a:cubicBezTo>
                  <a:close/>
                  <a:moveTo>
                    <a:pt x="132" y="42"/>
                  </a:moveTo>
                  <a:cubicBezTo>
                    <a:pt x="113" y="42"/>
                    <a:pt x="113" y="42"/>
                    <a:pt x="113" y="42"/>
                  </a:cubicBezTo>
                  <a:cubicBezTo>
                    <a:pt x="113" y="22"/>
                    <a:pt x="113" y="22"/>
                    <a:pt x="113" y="22"/>
                  </a:cubicBezTo>
                  <a:cubicBezTo>
                    <a:pt x="132" y="22"/>
                    <a:pt x="132" y="22"/>
                    <a:pt x="132" y="22"/>
                  </a:cubicBezTo>
                  <a:cubicBezTo>
                    <a:pt x="132" y="42"/>
                    <a:pt x="132" y="42"/>
                    <a:pt x="132" y="42"/>
                  </a:cubicBezTo>
                  <a:cubicBezTo>
                    <a:pt x="132" y="42"/>
                    <a:pt x="132" y="42"/>
                    <a:pt x="132"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0" name="Freeform 34"/>
            <p:cNvSpPr>
              <a:spLocks noEditPoints="1"/>
            </p:cNvSpPr>
            <p:nvPr/>
          </p:nvSpPr>
          <p:spPr bwMode="auto">
            <a:xfrm>
              <a:off x="2216" y="950"/>
              <a:ext cx="1335" cy="1351"/>
            </a:xfrm>
            <a:custGeom>
              <a:avLst/>
              <a:gdLst>
                <a:gd name="T0" fmla="*/ 431 w 565"/>
                <a:gd name="T1" fmla="*/ 0 h 572"/>
                <a:gd name="T2" fmla="*/ 134 w 565"/>
                <a:gd name="T3" fmla="*/ 0 h 572"/>
                <a:gd name="T4" fmla="*/ 0 w 565"/>
                <a:gd name="T5" fmla="*/ 135 h 572"/>
                <a:gd name="T6" fmla="*/ 0 w 565"/>
                <a:gd name="T7" fmla="*/ 437 h 572"/>
                <a:gd name="T8" fmla="*/ 134 w 565"/>
                <a:gd name="T9" fmla="*/ 572 h 572"/>
                <a:gd name="T10" fmla="*/ 431 w 565"/>
                <a:gd name="T11" fmla="*/ 572 h 572"/>
                <a:gd name="T12" fmla="*/ 565 w 565"/>
                <a:gd name="T13" fmla="*/ 437 h 572"/>
                <a:gd name="T14" fmla="*/ 565 w 565"/>
                <a:gd name="T15" fmla="*/ 135 h 572"/>
                <a:gd name="T16" fmla="*/ 431 w 565"/>
                <a:gd name="T17" fmla="*/ 0 h 572"/>
                <a:gd name="T18" fmla="*/ 423 w 565"/>
                <a:gd name="T19" fmla="*/ 350 h 572"/>
                <a:gd name="T20" fmla="*/ 345 w 565"/>
                <a:gd name="T21" fmla="*/ 428 h 572"/>
                <a:gd name="T22" fmla="*/ 220 w 565"/>
                <a:gd name="T23" fmla="*/ 428 h 572"/>
                <a:gd name="T24" fmla="*/ 142 w 565"/>
                <a:gd name="T25" fmla="*/ 350 h 572"/>
                <a:gd name="T26" fmla="*/ 142 w 565"/>
                <a:gd name="T27" fmla="*/ 223 h 572"/>
                <a:gd name="T28" fmla="*/ 220 w 565"/>
                <a:gd name="T29" fmla="*/ 144 h 572"/>
                <a:gd name="T30" fmla="*/ 345 w 565"/>
                <a:gd name="T31" fmla="*/ 144 h 572"/>
                <a:gd name="T32" fmla="*/ 423 w 565"/>
                <a:gd name="T33" fmla="*/ 223 h 572"/>
                <a:gd name="T34" fmla="*/ 423 w 565"/>
                <a:gd name="T35" fmla="*/ 350 h 572"/>
                <a:gd name="T36" fmla="*/ 423 w 565"/>
                <a:gd name="T37" fmla="*/ 3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572">
                  <a:moveTo>
                    <a:pt x="431" y="0"/>
                  </a:moveTo>
                  <a:cubicBezTo>
                    <a:pt x="134" y="0"/>
                    <a:pt x="134" y="0"/>
                    <a:pt x="134" y="0"/>
                  </a:cubicBezTo>
                  <a:cubicBezTo>
                    <a:pt x="60" y="0"/>
                    <a:pt x="0" y="61"/>
                    <a:pt x="0" y="135"/>
                  </a:cubicBezTo>
                  <a:cubicBezTo>
                    <a:pt x="0" y="437"/>
                    <a:pt x="0" y="437"/>
                    <a:pt x="0" y="437"/>
                  </a:cubicBezTo>
                  <a:cubicBezTo>
                    <a:pt x="0" y="512"/>
                    <a:pt x="60" y="572"/>
                    <a:pt x="134" y="572"/>
                  </a:cubicBezTo>
                  <a:cubicBezTo>
                    <a:pt x="431" y="572"/>
                    <a:pt x="431" y="572"/>
                    <a:pt x="431" y="572"/>
                  </a:cubicBezTo>
                  <a:cubicBezTo>
                    <a:pt x="505" y="572"/>
                    <a:pt x="565" y="512"/>
                    <a:pt x="565" y="437"/>
                  </a:cubicBezTo>
                  <a:cubicBezTo>
                    <a:pt x="565" y="135"/>
                    <a:pt x="565" y="135"/>
                    <a:pt x="565" y="135"/>
                  </a:cubicBezTo>
                  <a:cubicBezTo>
                    <a:pt x="565" y="61"/>
                    <a:pt x="505" y="0"/>
                    <a:pt x="431" y="0"/>
                  </a:cubicBezTo>
                  <a:close/>
                  <a:moveTo>
                    <a:pt x="423" y="350"/>
                  </a:moveTo>
                  <a:cubicBezTo>
                    <a:pt x="423" y="393"/>
                    <a:pt x="388" y="428"/>
                    <a:pt x="345" y="428"/>
                  </a:cubicBezTo>
                  <a:cubicBezTo>
                    <a:pt x="220" y="428"/>
                    <a:pt x="220" y="428"/>
                    <a:pt x="220" y="428"/>
                  </a:cubicBezTo>
                  <a:cubicBezTo>
                    <a:pt x="177" y="428"/>
                    <a:pt x="142" y="393"/>
                    <a:pt x="142" y="350"/>
                  </a:cubicBezTo>
                  <a:cubicBezTo>
                    <a:pt x="142" y="223"/>
                    <a:pt x="142" y="223"/>
                    <a:pt x="142" y="223"/>
                  </a:cubicBezTo>
                  <a:cubicBezTo>
                    <a:pt x="142" y="179"/>
                    <a:pt x="177" y="144"/>
                    <a:pt x="220" y="144"/>
                  </a:cubicBezTo>
                  <a:cubicBezTo>
                    <a:pt x="345" y="144"/>
                    <a:pt x="345" y="144"/>
                    <a:pt x="345" y="144"/>
                  </a:cubicBezTo>
                  <a:cubicBezTo>
                    <a:pt x="388" y="144"/>
                    <a:pt x="423" y="179"/>
                    <a:pt x="423" y="223"/>
                  </a:cubicBezTo>
                  <a:cubicBezTo>
                    <a:pt x="423" y="350"/>
                    <a:pt x="423" y="350"/>
                    <a:pt x="423" y="350"/>
                  </a:cubicBezTo>
                  <a:cubicBezTo>
                    <a:pt x="423" y="350"/>
                    <a:pt x="423" y="350"/>
                    <a:pt x="423" y="3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1" name="Freeform 35"/>
            <p:cNvSpPr>
              <a:spLocks/>
            </p:cNvSpPr>
            <p:nvPr/>
          </p:nvSpPr>
          <p:spPr bwMode="auto">
            <a:xfrm>
              <a:off x="3192" y="950"/>
              <a:ext cx="359" cy="359"/>
            </a:xfrm>
            <a:custGeom>
              <a:avLst/>
              <a:gdLst>
                <a:gd name="T0" fmla="*/ 0 w 152"/>
                <a:gd name="T1" fmla="*/ 0 h 152"/>
                <a:gd name="T2" fmla="*/ 152 w 152"/>
                <a:gd name="T3" fmla="*/ 152 h 152"/>
                <a:gd name="T4" fmla="*/ 152 w 152"/>
                <a:gd name="T5" fmla="*/ 135 h 152"/>
                <a:gd name="T6" fmla="*/ 18 w 152"/>
                <a:gd name="T7" fmla="*/ 0 h 152"/>
                <a:gd name="T8" fmla="*/ 0 w 152"/>
                <a:gd name="T9" fmla="*/ 0 h 152"/>
              </a:gdLst>
              <a:ahLst/>
              <a:cxnLst>
                <a:cxn ang="0">
                  <a:pos x="T0" y="T1"/>
                </a:cxn>
                <a:cxn ang="0">
                  <a:pos x="T2" y="T3"/>
                </a:cxn>
                <a:cxn ang="0">
                  <a:pos x="T4" y="T5"/>
                </a:cxn>
                <a:cxn ang="0">
                  <a:pos x="T6" y="T7"/>
                </a:cxn>
                <a:cxn ang="0">
                  <a:pos x="T8" y="T9"/>
                </a:cxn>
              </a:cxnLst>
              <a:rect l="0" t="0" r="r" b="b"/>
              <a:pathLst>
                <a:path w="152" h="152">
                  <a:moveTo>
                    <a:pt x="0" y="0"/>
                  </a:moveTo>
                  <a:cubicBezTo>
                    <a:pt x="66" y="31"/>
                    <a:pt x="121" y="85"/>
                    <a:pt x="152" y="152"/>
                  </a:cubicBezTo>
                  <a:cubicBezTo>
                    <a:pt x="152" y="135"/>
                    <a:pt x="152" y="135"/>
                    <a:pt x="152" y="135"/>
                  </a:cubicBezTo>
                  <a:cubicBezTo>
                    <a:pt x="152" y="61"/>
                    <a:pt x="92" y="0"/>
                    <a:pt x="18" y="0"/>
                  </a:cubicBezTo>
                  <a:cubicBezTo>
                    <a:pt x="12" y="0"/>
                    <a:pt x="6"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2" name="Freeform 36"/>
            <p:cNvSpPr>
              <a:spLocks/>
            </p:cNvSpPr>
            <p:nvPr/>
          </p:nvSpPr>
          <p:spPr bwMode="auto">
            <a:xfrm>
              <a:off x="2216" y="1968"/>
              <a:ext cx="352" cy="333"/>
            </a:xfrm>
            <a:custGeom>
              <a:avLst/>
              <a:gdLst>
                <a:gd name="T0" fmla="*/ 149 w 149"/>
                <a:gd name="T1" fmla="*/ 141 h 141"/>
                <a:gd name="T2" fmla="*/ 0 w 149"/>
                <a:gd name="T3" fmla="*/ 0 h 141"/>
                <a:gd name="T4" fmla="*/ 0 w 149"/>
                <a:gd name="T5" fmla="*/ 6 h 141"/>
                <a:gd name="T6" fmla="*/ 134 w 149"/>
                <a:gd name="T7" fmla="*/ 141 h 141"/>
                <a:gd name="T8" fmla="*/ 149 w 149"/>
                <a:gd name="T9" fmla="*/ 141 h 141"/>
              </a:gdLst>
              <a:ahLst/>
              <a:cxnLst>
                <a:cxn ang="0">
                  <a:pos x="T0" y="T1"/>
                </a:cxn>
                <a:cxn ang="0">
                  <a:pos x="T2" y="T3"/>
                </a:cxn>
                <a:cxn ang="0">
                  <a:pos x="T4" y="T5"/>
                </a:cxn>
                <a:cxn ang="0">
                  <a:pos x="T6" y="T7"/>
                </a:cxn>
                <a:cxn ang="0">
                  <a:pos x="T8" y="T9"/>
                </a:cxn>
              </a:cxnLst>
              <a:rect l="0" t="0" r="r" b="b"/>
              <a:pathLst>
                <a:path w="149" h="141">
                  <a:moveTo>
                    <a:pt x="149" y="141"/>
                  </a:moveTo>
                  <a:cubicBezTo>
                    <a:pt x="85" y="112"/>
                    <a:pt x="32" y="62"/>
                    <a:pt x="0" y="0"/>
                  </a:cubicBezTo>
                  <a:cubicBezTo>
                    <a:pt x="0" y="6"/>
                    <a:pt x="0" y="6"/>
                    <a:pt x="0" y="6"/>
                  </a:cubicBezTo>
                  <a:cubicBezTo>
                    <a:pt x="0" y="81"/>
                    <a:pt x="60" y="141"/>
                    <a:pt x="134" y="141"/>
                  </a:cubicBezTo>
                  <a:cubicBezTo>
                    <a:pt x="139" y="141"/>
                    <a:pt x="144" y="141"/>
                    <a:pt x="149" y="1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3" name="Freeform 37"/>
            <p:cNvSpPr>
              <a:spLocks/>
            </p:cNvSpPr>
            <p:nvPr/>
          </p:nvSpPr>
          <p:spPr bwMode="auto">
            <a:xfrm>
              <a:off x="3187" y="1942"/>
              <a:ext cx="364" cy="359"/>
            </a:xfrm>
            <a:custGeom>
              <a:avLst/>
              <a:gdLst>
                <a:gd name="T0" fmla="*/ 154 w 154"/>
                <a:gd name="T1" fmla="*/ 17 h 152"/>
                <a:gd name="T2" fmla="*/ 154 w 154"/>
                <a:gd name="T3" fmla="*/ 0 h 152"/>
                <a:gd name="T4" fmla="*/ 0 w 154"/>
                <a:gd name="T5" fmla="*/ 152 h 152"/>
                <a:gd name="T6" fmla="*/ 20 w 154"/>
                <a:gd name="T7" fmla="*/ 152 h 152"/>
                <a:gd name="T8" fmla="*/ 154 w 154"/>
                <a:gd name="T9" fmla="*/ 17 h 152"/>
              </a:gdLst>
              <a:ahLst/>
              <a:cxnLst>
                <a:cxn ang="0">
                  <a:pos x="T0" y="T1"/>
                </a:cxn>
                <a:cxn ang="0">
                  <a:pos x="T2" y="T3"/>
                </a:cxn>
                <a:cxn ang="0">
                  <a:pos x="T4" y="T5"/>
                </a:cxn>
                <a:cxn ang="0">
                  <a:pos x="T6" y="T7"/>
                </a:cxn>
                <a:cxn ang="0">
                  <a:pos x="T8" y="T9"/>
                </a:cxn>
              </a:cxnLst>
              <a:rect l="0" t="0" r="r" b="b"/>
              <a:pathLst>
                <a:path w="154" h="152">
                  <a:moveTo>
                    <a:pt x="154" y="17"/>
                  </a:moveTo>
                  <a:cubicBezTo>
                    <a:pt x="154" y="11"/>
                    <a:pt x="154" y="5"/>
                    <a:pt x="154" y="0"/>
                  </a:cubicBezTo>
                  <a:cubicBezTo>
                    <a:pt x="122" y="67"/>
                    <a:pt x="67" y="121"/>
                    <a:pt x="0" y="152"/>
                  </a:cubicBezTo>
                  <a:cubicBezTo>
                    <a:pt x="20" y="152"/>
                    <a:pt x="20" y="152"/>
                    <a:pt x="20" y="152"/>
                  </a:cubicBezTo>
                  <a:cubicBezTo>
                    <a:pt x="94" y="152"/>
                    <a:pt x="154" y="92"/>
                    <a:pt x="1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4" name="Freeform 38"/>
            <p:cNvSpPr>
              <a:spLocks/>
            </p:cNvSpPr>
            <p:nvPr/>
          </p:nvSpPr>
          <p:spPr bwMode="auto">
            <a:xfrm>
              <a:off x="2216" y="950"/>
              <a:ext cx="348" cy="331"/>
            </a:xfrm>
            <a:custGeom>
              <a:avLst/>
              <a:gdLst>
                <a:gd name="T0" fmla="*/ 147 w 147"/>
                <a:gd name="T1" fmla="*/ 0 h 140"/>
                <a:gd name="T2" fmla="*/ 134 w 147"/>
                <a:gd name="T3" fmla="*/ 0 h 140"/>
                <a:gd name="T4" fmla="*/ 0 w 147"/>
                <a:gd name="T5" fmla="*/ 135 h 140"/>
                <a:gd name="T6" fmla="*/ 0 w 147"/>
                <a:gd name="T7" fmla="*/ 140 h 140"/>
                <a:gd name="T8" fmla="*/ 147 w 147"/>
                <a:gd name="T9" fmla="*/ 0 h 140"/>
              </a:gdLst>
              <a:ahLst/>
              <a:cxnLst>
                <a:cxn ang="0">
                  <a:pos x="T0" y="T1"/>
                </a:cxn>
                <a:cxn ang="0">
                  <a:pos x="T2" y="T3"/>
                </a:cxn>
                <a:cxn ang="0">
                  <a:pos x="T4" y="T5"/>
                </a:cxn>
                <a:cxn ang="0">
                  <a:pos x="T6" y="T7"/>
                </a:cxn>
                <a:cxn ang="0">
                  <a:pos x="T8" y="T9"/>
                </a:cxn>
              </a:cxnLst>
              <a:rect l="0" t="0" r="r" b="b"/>
              <a:pathLst>
                <a:path w="147" h="140">
                  <a:moveTo>
                    <a:pt x="147" y="0"/>
                  </a:moveTo>
                  <a:cubicBezTo>
                    <a:pt x="134" y="0"/>
                    <a:pt x="134" y="0"/>
                    <a:pt x="134" y="0"/>
                  </a:cubicBezTo>
                  <a:cubicBezTo>
                    <a:pt x="60" y="0"/>
                    <a:pt x="0" y="61"/>
                    <a:pt x="0" y="135"/>
                  </a:cubicBezTo>
                  <a:cubicBezTo>
                    <a:pt x="0" y="137"/>
                    <a:pt x="0" y="139"/>
                    <a:pt x="0" y="140"/>
                  </a:cubicBezTo>
                  <a:cubicBezTo>
                    <a:pt x="32" y="79"/>
                    <a:pt x="84" y="29"/>
                    <a:pt x="1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5" name="Freeform 39"/>
            <p:cNvSpPr>
              <a:spLocks/>
            </p:cNvSpPr>
            <p:nvPr/>
          </p:nvSpPr>
          <p:spPr bwMode="auto">
            <a:xfrm>
              <a:off x="2037" y="1215"/>
              <a:ext cx="108" cy="819"/>
            </a:xfrm>
            <a:custGeom>
              <a:avLst/>
              <a:gdLst>
                <a:gd name="T0" fmla="*/ 44 w 46"/>
                <a:gd name="T1" fmla="*/ 325 h 347"/>
                <a:gd name="T2" fmla="*/ 44 w 46"/>
                <a:gd name="T3" fmla="*/ 222 h 347"/>
                <a:gd name="T4" fmla="*/ 40 w 46"/>
                <a:gd name="T5" fmla="*/ 174 h 347"/>
                <a:gd name="T6" fmla="*/ 44 w 46"/>
                <a:gd name="T7" fmla="*/ 126 h 347"/>
                <a:gd name="T8" fmla="*/ 44 w 46"/>
                <a:gd name="T9" fmla="*/ 23 h 347"/>
                <a:gd name="T10" fmla="*/ 46 w 46"/>
                <a:gd name="T11" fmla="*/ 0 h 347"/>
                <a:gd name="T12" fmla="*/ 0 w 46"/>
                <a:gd name="T13" fmla="*/ 174 h 347"/>
                <a:gd name="T14" fmla="*/ 45 w 46"/>
                <a:gd name="T15" fmla="*/ 347 h 347"/>
                <a:gd name="T16" fmla="*/ 44 w 46"/>
                <a:gd name="T17" fmla="*/ 32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47">
                  <a:moveTo>
                    <a:pt x="44" y="325"/>
                  </a:moveTo>
                  <a:cubicBezTo>
                    <a:pt x="44" y="222"/>
                    <a:pt x="44" y="222"/>
                    <a:pt x="44" y="222"/>
                  </a:cubicBezTo>
                  <a:cubicBezTo>
                    <a:pt x="42" y="206"/>
                    <a:pt x="40" y="190"/>
                    <a:pt x="40" y="174"/>
                  </a:cubicBezTo>
                  <a:cubicBezTo>
                    <a:pt x="40" y="157"/>
                    <a:pt x="42" y="141"/>
                    <a:pt x="44" y="126"/>
                  </a:cubicBezTo>
                  <a:cubicBezTo>
                    <a:pt x="44" y="23"/>
                    <a:pt x="44" y="23"/>
                    <a:pt x="44" y="23"/>
                  </a:cubicBezTo>
                  <a:cubicBezTo>
                    <a:pt x="44" y="16"/>
                    <a:pt x="45" y="8"/>
                    <a:pt x="46" y="0"/>
                  </a:cubicBezTo>
                  <a:cubicBezTo>
                    <a:pt x="17" y="52"/>
                    <a:pt x="0" y="111"/>
                    <a:pt x="0" y="174"/>
                  </a:cubicBezTo>
                  <a:cubicBezTo>
                    <a:pt x="0" y="236"/>
                    <a:pt x="17" y="295"/>
                    <a:pt x="45" y="347"/>
                  </a:cubicBezTo>
                  <a:cubicBezTo>
                    <a:pt x="45" y="340"/>
                    <a:pt x="44" y="332"/>
                    <a:pt x="44" y="3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6" name="Freeform 40"/>
            <p:cNvSpPr>
              <a:spLocks/>
            </p:cNvSpPr>
            <p:nvPr/>
          </p:nvSpPr>
          <p:spPr bwMode="auto">
            <a:xfrm>
              <a:off x="2504" y="2377"/>
              <a:ext cx="745" cy="87"/>
            </a:xfrm>
            <a:custGeom>
              <a:avLst/>
              <a:gdLst>
                <a:gd name="T0" fmla="*/ 309 w 315"/>
                <a:gd name="T1" fmla="*/ 0 h 37"/>
                <a:gd name="T2" fmla="*/ 12 w 315"/>
                <a:gd name="T3" fmla="*/ 0 h 37"/>
                <a:gd name="T4" fmla="*/ 0 w 315"/>
                <a:gd name="T5" fmla="*/ 0 h 37"/>
                <a:gd name="T6" fmla="*/ 158 w 315"/>
                <a:gd name="T7" fmla="*/ 37 h 37"/>
                <a:gd name="T8" fmla="*/ 315 w 315"/>
                <a:gd name="T9" fmla="*/ 0 h 37"/>
                <a:gd name="T10" fmla="*/ 309 w 315"/>
                <a:gd name="T11" fmla="*/ 0 h 37"/>
              </a:gdLst>
              <a:ahLst/>
              <a:cxnLst>
                <a:cxn ang="0">
                  <a:pos x="T0" y="T1"/>
                </a:cxn>
                <a:cxn ang="0">
                  <a:pos x="T2" y="T3"/>
                </a:cxn>
                <a:cxn ang="0">
                  <a:pos x="T4" y="T5"/>
                </a:cxn>
                <a:cxn ang="0">
                  <a:pos x="T6" y="T7"/>
                </a:cxn>
                <a:cxn ang="0">
                  <a:pos x="T8" y="T9"/>
                </a:cxn>
                <a:cxn ang="0">
                  <a:pos x="T10" y="T11"/>
                </a:cxn>
              </a:cxnLst>
              <a:rect l="0" t="0" r="r" b="b"/>
              <a:pathLst>
                <a:path w="315" h="37">
                  <a:moveTo>
                    <a:pt x="309" y="0"/>
                  </a:moveTo>
                  <a:cubicBezTo>
                    <a:pt x="12" y="0"/>
                    <a:pt x="12" y="0"/>
                    <a:pt x="12" y="0"/>
                  </a:cubicBezTo>
                  <a:cubicBezTo>
                    <a:pt x="8" y="0"/>
                    <a:pt x="4" y="0"/>
                    <a:pt x="0" y="0"/>
                  </a:cubicBezTo>
                  <a:cubicBezTo>
                    <a:pt x="47" y="24"/>
                    <a:pt x="101" y="37"/>
                    <a:pt x="158" y="37"/>
                  </a:cubicBezTo>
                  <a:cubicBezTo>
                    <a:pt x="214" y="37"/>
                    <a:pt x="267" y="24"/>
                    <a:pt x="315" y="0"/>
                  </a:cubicBezTo>
                  <a:cubicBezTo>
                    <a:pt x="313" y="0"/>
                    <a:pt x="311" y="0"/>
                    <a:pt x="30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7" name="Freeform 41"/>
            <p:cNvSpPr>
              <a:spLocks/>
            </p:cNvSpPr>
            <p:nvPr/>
          </p:nvSpPr>
          <p:spPr bwMode="auto">
            <a:xfrm>
              <a:off x="2500" y="785"/>
              <a:ext cx="753" cy="92"/>
            </a:xfrm>
            <a:custGeom>
              <a:avLst/>
              <a:gdLst>
                <a:gd name="T0" fmla="*/ 14 w 319"/>
                <a:gd name="T1" fmla="*/ 38 h 39"/>
                <a:gd name="T2" fmla="*/ 311 w 319"/>
                <a:gd name="T3" fmla="*/ 38 h 39"/>
                <a:gd name="T4" fmla="*/ 319 w 319"/>
                <a:gd name="T5" fmla="*/ 38 h 39"/>
                <a:gd name="T6" fmla="*/ 160 w 319"/>
                <a:gd name="T7" fmla="*/ 0 h 39"/>
                <a:gd name="T8" fmla="*/ 0 w 319"/>
                <a:gd name="T9" fmla="*/ 39 h 39"/>
                <a:gd name="T10" fmla="*/ 14 w 319"/>
                <a:gd name="T11" fmla="*/ 38 h 39"/>
              </a:gdLst>
              <a:ahLst/>
              <a:cxnLst>
                <a:cxn ang="0">
                  <a:pos x="T0" y="T1"/>
                </a:cxn>
                <a:cxn ang="0">
                  <a:pos x="T2" y="T3"/>
                </a:cxn>
                <a:cxn ang="0">
                  <a:pos x="T4" y="T5"/>
                </a:cxn>
                <a:cxn ang="0">
                  <a:pos x="T6" y="T7"/>
                </a:cxn>
                <a:cxn ang="0">
                  <a:pos x="T8" y="T9"/>
                </a:cxn>
                <a:cxn ang="0">
                  <a:pos x="T10" y="T11"/>
                </a:cxn>
              </a:cxnLst>
              <a:rect l="0" t="0" r="r" b="b"/>
              <a:pathLst>
                <a:path w="319" h="39">
                  <a:moveTo>
                    <a:pt x="14" y="38"/>
                  </a:moveTo>
                  <a:cubicBezTo>
                    <a:pt x="311" y="38"/>
                    <a:pt x="311" y="38"/>
                    <a:pt x="311" y="38"/>
                  </a:cubicBezTo>
                  <a:cubicBezTo>
                    <a:pt x="314" y="38"/>
                    <a:pt x="316" y="38"/>
                    <a:pt x="319" y="38"/>
                  </a:cubicBezTo>
                  <a:cubicBezTo>
                    <a:pt x="271" y="14"/>
                    <a:pt x="217" y="0"/>
                    <a:pt x="160" y="0"/>
                  </a:cubicBezTo>
                  <a:cubicBezTo>
                    <a:pt x="102" y="0"/>
                    <a:pt x="48" y="14"/>
                    <a:pt x="0" y="39"/>
                  </a:cubicBezTo>
                  <a:cubicBezTo>
                    <a:pt x="4" y="38"/>
                    <a:pt x="9" y="38"/>
                    <a:pt x="14"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sp>
          <p:nvSpPr>
            <p:cNvPr id="1448" name="Freeform 42"/>
            <p:cNvSpPr>
              <a:spLocks/>
            </p:cNvSpPr>
            <p:nvPr/>
          </p:nvSpPr>
          <p:spPr bwMode="auto">
            <a:xfrm>
              <a:off x="3627" y="1248"/>
              <a:ext cx="89" cy="756"/>
            </a:xfrm>
            <a:custGeom>
              <a:avLst/>
              <a:gdLst>
                <a:gd name="T0" fmla="*/ 0 w 38"/>
                <a:gd name="T1" fmla="*/ 320 h 320"/>
                <a:gd name="T2" fmla="*/ 38 w 38"/>
                <a:gd name="T3" fmla="*/ 160 h 320"/>
                <a:gd name="T4" fmla="*/ 0 w 38"/>
                <a:gd name="T5" fmla="*/ 0 h 320"/>
                <a:gd name="T6" fmla="*/ 0 w 38"/>
                <a:gd name="T7" fmla="*/ 9 h 320"/>
                <a:gd name="T8" fmla="*/ 0 w 38"/>
                <a:gd name="T9" fmla="*/ 311 h 320"/>
                <a:gd name="T10" fmla="*/ 0 w 38"/>
                <a:gd name="T11" fmla="*/ 320 h 320"/>
              </a:gdLst>
              <a:ahLst/>
              <a:cxnLst>
                <a:cxn ang="0">
                  <a:pos x="T0" y="T1"/>
                </a:cxn>
                <a:cxn ang="0">
                  <a:pos x="T2" y="T3"/>
                </a:cxn>
                <a:cxn ang="0">
                  <a:pos x="T4" y="T5"/>
                </a:cxn>
                <a:cxn ang="0">
                  <a:pos x="T6" y="T7"/>
                </a:cxn>
                <a:cxn ang="0">
                  <a:pos x="T8" y="T9"/>
                </a:cxn>
                <a:cxn ang="0">
                  <a:pos x="T10" y="T11"/>
                </a:cxn>
              </a:cxnLst>
              <a:rect l="0" t="0" r="r" b="b"/>
              <a:pathLst>
                <a:path w="38" h="320">
                  <a:moveTo>
                    <a:pt x="0" y="320"/>
                  </a:moveTo>
                  <a:cubicBezTo>
                    <a:pt x="24" y="272"/>
                    <a:pt x="38" y="217"/>
                    <a:pt x="38" y="160"/>
                  </a:cubicBezTo>
                  <a:cubicBezTo>
                    <a:pt x="38" y="102"/>
                    <a:pt x="24" y="48"/>
                    <a:pt x="0" y="0"/>
                  </a:cubicBezTo>
                  <a:cubicBezTo>
                    <a:pt x="0" y="3"/>
                    <a:pt x="0" y="6"/>
                    <a:pt x="0" y="9"/>
                  </a:cubicBezTo>
                  <a:cubicBezTo>
                    <a:pt x="0" y="311"/>
                    <a:pt x="0" y="311"/>
                    <a:pt x="0" y="311"/>
                  </a:cubicBezTo>
                  <a:cubicBezTo>
                    <a:pt x="0" y="314"/>
                    <a:pt x="0" y="317"/>
                    <a:pt x="0" y="3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endParaRPr lang="en-US" sz="1799"/>
            </a:p>
          </p:txBody>
        </p:sp>
      </p:grpSp>
      <p:sp>
        <p:nvSpPr>
          <p:cNvPr id="1449" name="Rectangle 116"/>
          <p:cNvSpPr/>
          <p:nvPr/>
        </p:nvSpPr>
        <p:spPr>
          <a:xfrm>
            <a:off x="6729869" y="1058947"/>
            <a:ext cx="2142359" cy="313759"/>
          </a:xfrm>
          <a:prstGeom prst="rect">
            <a:avLst/>
          </a:prstGeom>
        </p:spPr>
        <p:txBody>
          <a:bodyPr wrap="none" lIns="91397" tIns="45698" rIns="91397" bIns="45698">
            <a:spAutoFit/>
          </a:bodyPr>
          <a:lstStyle/>
          <a:p>
            <a:pPr algn="ctr">
              <a:lnSpc>
                <a:spcPct val="80000"/>
              </a:lnSpc>
            </a:pPr>
            <a:r>
              <a:rPr lang="en-US" sz="1799" dirty="0">
                <a:solidFill>
                  <a:schemeClr val="accent4"/>
                </a:solidFill>
              </a:rPr>
              <a:t>HYPERLOCATION</a:t>
            </a:r>
          </a:p>
        </p:txBody>
      </p:sp>
      <p:sp>
        <p:nvSpPr>
          <p:cNvPr id="1450" name="Rectangle 98"/>
          <p:cNvSpPr/>
          <p:nvPr/>
        </p:nvSpPr>
        <p:spPr>
          <a:xfrm>
            <a:off x="2058868" y="3380559"/>
            <a:ext cx="633421" cy="369159"/>
          </a:xfrm>
          <a:prstGeom prst="rect">
            <a:avLst/>
          </a:prstGeom>
        </p:spPr>
        <p:txBody>
          <a:bodyPr wrap="none" lIns="91397" tIns="45698" rIns="91397" bIns="45698">
            <a:spAutoFit/>
          </a:bodyPr>
          <a:lstStyle/>
          <a:p>
            <a:pPr algn="ctr"/>
            <a:r>
              <a:rPr lang="en-US" sz="1799" dirty="0">
                <a:solidFill>
                  <a:schemeClr val="bg1"/>
                </a:solidFill>
              </a:rPr>
              <a:t>20m</a:t>
            </a:r>
          </a:p>
        </p:txBody>
      </p:sp>
      <p:sp>
        <p:nvSpPr>
          <p:cNvPr id="1451" name="Rectangle 108"/>
          <p:cNvSpPr/>
          <p:nvPr/>
        </p:nvSpPr>
        <p:spPr>
          <a:xfrm>
            <a:off x="3940250" y="3380559"/>
            <a:ext cx="505180" cy="369159"/>
          </a:xfrm>
          <a:prstGeom prst="rect">
            <a:avLst/>
          </a:prstGeom>
        </p:spPr>
        <p:txBody>
          <a:bodyPr wrap="none" lIns="91397" tIns="45698" rIns="91397" bIns="45698">
            <a:spAutoFit/>
          </a:bodyPr>
          <a:lstStyle/>
          <a:p>
            <a:pPr algn="ctr"/>
            <a:r>
              <a:rPr lang="en-US" sz="1799" dirty="0">
                <a:solidFill>
                  <a:schemeClr val="bg1"/>
                </a:solidFill>
              </a:rPr>
              <a:t>7m</a:t>
            </a:r>
          </a:p>
        </p:txBody>
      </p:sp>
      <p:sp>
        <p:nvSpPr>
          <p:cNvPr id="1452" name="Rectangle 109"/>
          <p:cNvSpPr/>
          <p:nvPr/>
        </p:nvSpPr>
        <p:spPr>
          <a:xfrm>
            <a:off x="5736682" y="3380559"/>
            <a:ext cx="505180" cy="369159"/>
          </a:xfrm>
          <a:prstGeom prst="rect">
            <a:avLst/>
          </a:prstGeom>
        </p:spPr>
        <p:txBody>
          <a:bodyPr wrap="none" lIns="91397" tIns="45698" rIns="91397" bIns="45698">
            <a:spAutoFit/>
          </a:bodyPr>
          <a:lstStyle/>
          <a:p>
            <a:pPr algn="ctr"/>
            <a:r>
              <a:rPr lang="en-US" sz="1799" dirty="0">
                <a:solidFill>
                  <a:schemeClr val="bg1"/>
                </a:solidFill>
              </a:rPr>
              <a:t>5m</a:t>
            </a:r>
          </a:p>
        </p:txBody>
      </p:sp>
      <p:sp>
        <p:nvSpPr>
          <p:cNvPr id="1453" name="Rectangle 110"/>
          <p:cNvSpPr/>
          <p:nvPr/>
        </p:nvSpPr>
        <p:spPr>
          <a:xfrm>
            <a:off x="7445865" y="3380559"/>
            <a:ext cx="710364" cy="369159"/>
          </a:xfrm>
          <a:prstGeom prst="rect">
            <a:avLst/>
          </a:prstGeom>
        </p:spPr>
        <p:txBody>
          <a:bodyPr wrap="none" lIns="91397" tIns="45698" rIns="91397" bIns="45698">
            <a:spAutoFit/>
          </a:bodyPr>
          <a:lstStyle/>
          <a:p>
            <a:pPr algn="ctr"/>
            <a:r>
              <a:rPr lang="en-US" sz="1799" dirty="0" smtClean="0">
                <a:solidFill>
                  <a:schemeClr val="bg1"/>
                </a:solidFill>
              </a:rPr>
              <a:t>1-3m</a:t>
            </a:r>
            <a:endParaRPr lang="en-US" sz="1799" dirty="0">
              <a:solidFill>
                <a:schemeClr val="bg1"/>
              </a:solidFill>
            </a:endParaRPr>
          </a:p>
        </p:txBody>
      </p:sp>
      <p:sp>
        <p:nvSpPr>
          <p:cNvPr id="1454" name="Rectangle 778"/>
          <p:cNvSpPr/>
          <p:nvPr/>
        </p:nvSpPr>
        <p:spPr>
          <a:xfrm>
            <a:off x="1447754" y="3795306"/>
            <a:ext cx="1855648" cy="265413"/>
          </a:xfrm>
          <a:prstGeom prst="rect">
            <a:avLst/>
          </a:prstGeom>
        </p:spPr>
        <p:txBody>
          <a:bodyPr wrap="square" lIns="91397" tIns="45698" rIns="91397" bIns="45698" anchor="ctr">
            <a:spAutoFit/>
          </a:bodyPr>
          <a:lstStyle/>
          <a:p>
            <a:pPr algn="ctr"/>
            <a:r>
              <a:rPr lang="ja-JP" altLang="en-US" sz="1125" dirty="0" smtClean="0"/>
              <a:t>ゾーン単位での検知</a:t>
            </a:r>
            <a:endParaRPr lang="en-US" sz="1125" dirty="0"/>
          </a:p>
        </p:txBody>
      </p:sp>
      <p:sp>
        <p:nvSpPr>
          <p:cNvPr id="1455" name="Rectangle 779"/>
          <p:cNvSpPr/>
          <p:nvPr/>
        </p:nvSpPr>
        <p:spPr>
          <a:xfrm>
            <a:off x="3428276" y="3795306"/>
            <a:ext cx="1644806" cy="265413"/>
          </a:xfrm>
          <a:prstGeom prst="rect">
            <a:avLst/>
          </a:prstGeom>
        </p:spPr>
        <p:txBody>
          <a:bodyPr wrap="square" lIns="91397" tIns="45698" rIns="91397" bIns="45698" anchor="ctr">
            <a:spAutoFit/>
          </a:bodyPr>
          <a:lstStyle/>
          <a:p>
            <a:pPr algn="ctr"/>
            <a:r>
              <a:rPr lang="en-US" sz="1125" dirty="0" smtClean="0"/>
              <a:t>RSSI</a:t>
            </a:r>
            <a:r>
              <a:rPr lang="ja-JP" altLang="en-US" sz="1125" dirty="0" smtClean="0"/>
              <a:t>ベースの</a:t>
            </a:r>
            <a:r>
              <a:rPr lang="ja-JP" altLang="en-US" sz="1125" dirty="0"/>
              <a:t>検知</a:t>
            </a:r>
            <a:endParaRPr lang="en-US" sz="1125" dirty="0"/>
          </a:p>
        </p:txBody>
      </p:sp>
      <p:sp>
        <p:nvSpPr>
          <p:cNvPr id="1456" name="Rectangle 780"/>
          <p:cNvSpPr/>
          <p:nvPr/>
        </p:nvSpPr>
        <p:spPr>
          <a:xfrm>
            <a:off x="5224707" y="3795305"/>
            <a:ext cx="1529127" cy="265413"/>
          </a:xfrm>
          <a:prstGeom prst="rect">
            <a:avLst/>
          </a:prstGeom>
        </p:spPr>
        <p:txBody>
          <a:bodyPr wrap="square" lIns="91397" tIns="45698" rIns="91397" bIns="45698" anchor="ctr">
            <a:spAutoFit/>
          </a:bodyPr>
          <a:lstStyle/>
          <a:p>
            <a:pPr algn="ctr"/>
            <a:r>
              <a:rPr lang="ja-JP" altLang="en-US" sz="1125" dirty="0" smtClean="0"/>
              <a:t>最適化された更新</a:t>
            </a:r>
            <a:endParaRPr lang="en-US" sz="1125" dirty="0"/>
          </a:p>
        </p:txBody>
      </p:sp>
      <p:sp>
        <p:nvSpPr>
          <p:cNvPr id="1457" name="Rectangle 781"/>
          <p:cNvSpPr/>
          <p:nvPr/>
        </p:nvSpPr>
        <p:spPr>
          <a:xfrm>
            <a:off x="6863982" y="3795306"/>
            <a:ext cx="1874132" cy="265413"/>
          </a:xfrm>
          <a:prstGeom prst="rect">
            <a:avLst/>
          </a:prstGeom>
        </p:spPr>
        <p:txBody>
          <a:bodyPr wrap="square" lIns="91397" tIns="45698" rIns="91397" bIns="45698" anchor="ctr">
            <a:spAutoFit/>
          </a:bodyPr>
          <a:lstStyle/>
          <a:p>
            <a:pPr algn="ctr"/>
            <a:r>
              <a:rPr lang="ja-JP" altLang="en-US" sz="1125" dirty="0"/>
              <a:t>高度</a:t>
            </a:r>
            <a:r>
              <a:rPr lang="ja-JP" altLang="en-US" sz="1125" dirty="0" smtClean="0"/>
              <a:t>な位置精度</a:t>
            </a:r>
            <a:endParaRPr lang="en-US" sz="1125" dirty="0"/>
          </a:p>
        </p:txBody>
      </p:sp>
      <p:sp>
        <p:nvSpPr>
          <p:cNvPr id="1458" name="Rectangle 783"/>
          <p:cNvSpPr/>
          <p:nvPr/>
        </p:nvSpPr>
        <p:spPr>
          <a:xfrm>
            <a:off x="1447754" y="4162658"/>
            <a:ext cx="1855648" cy="438537"/>
          </a:xfrm>
          <a:prstGeom prst="rect">
            <a:avLst/>
          </a:prstGeom>
        </p:spPr>
        <p:txBody>
          <a:bodyPr wrap="square" lIns="91397" tIns="45698" rIns="91397" bIns="45698" anchor="ctr">
            <a:spAutoFit/>
          </a:bodyPr>
          <a:lstStyle/>
          <a:p>
            <a:pPr algn="ctr"/>
            <a:r>
              <a:rPr lang="ja-JP" altLang="en-US" sz="1125" dirty="0"/>
              <a:t>会場</a:t>
            </a:r>
            <a:r>
              <a:rPr lang="ja-JP" altLang="en-US" sz="1125" dirty="0" smtClean="0"/>
              <a:t>単位</a:t>
            </a:r>
            <a:r>
              <a:rPr lang="ja-JP" altLang="en-US" sz="1125" dirty="0"/>
              <a:t>、</a:t>
            </a:r>
            <a:endParaRPr lang="en-US" sz="1125" dirty="0"/>
          </a:p>
          <a:p>
            <a:pPr algn="ctr"/>
            <a:r>
              <a:rPr lang="ja-JP" altLang="en-US" sz="1125" dirty="0" smtClean="0"/>
              <a:t>訪問者、滞在時間</a:t>
            </a:r>
            <a:endParaRPr lang="en-US" sz="1125" dirty="0"/>
          </a:p>
        </p:txBody>
      </p:sp>
      <p:sp>
        <p:nvSpPr>
          <p:cNvPr id="1459" name="Rectangle 785"/>
          <p:cNvSpPr/>
          <p:nvPr/>
        </p:nvSpPr>
        <p:spPr>
          <a:xfrm>
            <a:off x="3428276" y="4162660"/>
            <a:ext cx="1529127" cy="438537"/>
          </a:xfrm>
          <a:prstGeom prst="rect">
            <a:avLst/>
          </a:prstGeom>
        </p:spPr>
        <p:txBody>
          <a:bodyPr wrap="square" lIns="91397" tIns="45698" rIns="91397" bIns="45698" anchor="ctr">
            <a:spAutoFit/>
          </a:bodyPr>
          <a:lstStyle/>
          <a:p>
            <a:pPr algn="ctr"/>
            <a:r>
              <a:rPr lang="ja-JP" altLang="en-US" sz="1125" dirty="0" smtClean="0"/>
              <a:t>ゾーン単位での</a:t>
            </a:r>
            <a:endParaRPr lang="en-US" sz="1125" dirty="0"/>
          </a:p>
          <a:p>
            <a:pPr algn="ctr"/>
            <a:r>
              <a:rPr lang="ja-JP" altLang="en-US" sz="1125" dirty="0" smtClean="0"/>
              <a:t>相関関係</a:t>
            </a:r>
            <a:endParaRPr lang="en-US" sz="1125" dirty="0"/>
          </a:p>
        </p:txBody>
      </p:sp>
      <p:sp>
        <p:nvSpPr>
          <p:cNvPr id="1460" name="Rectangle 786"/>
          <p:cNvSpPr/>
          <p:nvPr/>
        </p:nvSpPr>
        <p:spPr>
          <a:xfrm>
            <a:off x="5224707" y="4162658"/>
            <a:ext cx="1529127" cy="438537"/>
          </a:xfrm>
          <a:prstGeom prst="rect">
            <a:avLst/>
          </a:prstGeom>
        </p:spPr>
        <p:txBody>
          <a:bodyPr wrap="square" lIns="91397" tIns="45698" rIns="91397" bIns="45698" anchor="ctr">
            <a:spAutoFit/>
          </a:bodyPr>
          <a:lstStyle/>
          <a:p>
            <a:pPr algn="ctr"/>
            <a:r>
              <a:rPr lang="ja-JP" altLang="en-US" sz="1125" dirty="0" smtClean="0"/>
              <a:t>サブゾーンレベルでのナビゲーション</a:t>
            </a:r>
            <a:endParaRPr lang="en-US" sz="1125" dirty="0"/>
          </a:p>
        </p:txBody>
      </p:sp>
      <p:sp>
        <p:nvSpPr>
          <p:cNvPr id="1461" name="Rectangle 787"/>
          <p:cNvSpPr/>
          <p:nvPr/>
        </p:nvSpPr>
        <p:spPr>
          <a:xfrm>
            <a:off x="6646300" y="4162660"/>
            <a:ext cx="2309494" cy="438537"/>
          </a:xfrm>
          <a:prstGeom prst="rect">
            <a:avLst/>
          </a:prstGeom>
        </p:spPr>
        <p:txBody>
          <a:bodyPr wrap="square" lIns="91397" tIns="45698" rIns="91397" bIns="45698" anchor="ctr">
            <a:spAutoFit/>
          </a:bodyPr>
          <a:lstStyle/>
          <a:p>
            <a:pPr algn="ctr"/>
            <a:r>
              <a:rPr lang="ja-JP" altLang="en-US" sz="1125" dirty="0"/>
              <a:t>機器</a:t>
            </a:r>
            <a:r>
              <a:rPr lang="ja-JP" altLang="en-US" sz="1125" dirty="0" smtClean="0"/>
              <a:t>の設置場所</a:t>
            </a:r>
            <a:r>
              <a:rPr lang="ja-JP" altLang="en-US" sz="1125" dirty="0"/>
              <a:t>、</a:t>
            </a:r>
            <a:r>
              <a:rPr lang="en-US" sz="1125" dirty="0"/>
              <a:t/>
            </a:r>
            <a:br>
              <a:rPr lang="en-US" sz="1125" dirty="0"/>
            </a:br>
            <a:r>
              <a:rPr lang="ja-JP" altLang="en-US" sz="1125" dirty="0" smtClean="0"/>
              <a:t>アセットマネジメント</a:t>
            </a:r>
            <a:endParaRPr lang="en-US" sz="1125" dirty="0"/>
          </a:p>
        </p:txBody>
      </p:sp>
      <p:sp>
        <p:nvSpPr>
          <p:cNvPr id="1462" name="Rectangle 788"/>
          <p:cNvSpPr/>
          <p:nvPr/>
        </p:nvSpPr>
        <p:spPr>
          <a:xfrm>
            <a:off x="1447754" y="4731350"/>
            <a:ext cx="1855648" cy="265413"/>
          </a:xfrm>
          <a:prstGeom prst="rect">
            <a:avLst/>
          </a:prstGeom>
        </p:spPr>
        <p:txBody>
          <a:bodyPr wrap="square" lIns="91397" tIns="45698" rIns="91397" bIns="45698" anchor="ctr">
            <a:spAutoFit/>
          </a:bodyPr>
          <a:lstStyle/>
          <a:p>
            <a:pPr algn="ctr"/>
            <a:r>
              <a:rPr lang="ja-JP" altLang="en-US" sz="1125" dirty="0" smtClean="0"/>
              <a:t>最小１台の</a:t>
            </a:r>
            <a:r>
              <a:rPr lang="en-US" sz="1125" dirty="0" smtClean="0"/>
              <a:t>Cisco </a:t>
            </a:r>
            <a:r>
              <a:rPr lang="en-US" sz="1125" dirty="0"/>
              <a:t>AP</a:t>
            </a:r>
          </a:p>
        </p:txBody>
      </p:sp>
      <p:sp>
        <p:nvSpPr>
          <p:cNvPr id="1463" name="Rectangle 790"/>
          <p:cNvSpPr/>
          <p:nvPr/>
        </p:nvSpPr>
        <p:spPr>
          <a:xfrm>
            <a:off x="3428276" y="4644788"/>
            <a:ext cx="1529127" cy="438537"/>
          </a:xfrm>
          <a:prstGeom prst="rect">
            <a:avLst/>
          </a:prstGeom>
        </p:spPr>
        <p:txBody>
          <a:bodyPr wrap="square" lIns="91397" tIns="45698" rIns="91397" bIns="45698" anchor="ctr">
            <a:spAutoFit/>
          </a:bodyPr>
          <a:lstStyle/>
          <a:p>
            <a:pPr algn="ctr"/>
            <a:r>
              <a:rPr lang="ja-JP" altLang="en-US" sz="1125" dirty="0" smtClean="0"/>
              <a:t>最小</a:t>
            </a:r>
            <a:r>
              <a:rPr lang="en-US" sz="1125" dirty="0" smtClean="0"/>
              <a:t>3</a:t>
            </a:r>
            <a:r>
              <a:rPr lang="ja-JP" altLang="en-US" sz="1125" dirty="0" smtClean="0"/>
              <a:t>台の</a:t>
            </a:r>
            <a:r>
              <a:rPr lang="en-US" sz="1125" dirty="0" smtClean="0"/>
              <a:t>AP</a:t>
            </a:r>
            <a:r>
              <a:rPr lang="ja-JP" altLang="en-US" sz="1125" dirty="0" err="1" smtClean="0"/>
              <a:t>、</a:t>
            </a:r>
            <a:endParaRPr lang="en-US" sz="1125" dirty="0"/>
          </a:p>
          <a:p>
            <a:pPr algn="ctr"/>
            <a:r>
              <a:rPr lang="ja-JP" altLang="en-US" sz="1125" dirty="0" smtClean="0"/>
              <a:t>フロアマップ必要</a:t>
            </a:r>
            <a:endParaRPr lang="en-US" sz="1125" dirty="0"/>
          </a:p>
        </p:txBody>
      </p:sp>
      <p:sp>
        <p:nvSpPr>
          <p:cNvPr id="1464" name="Rectangle 793"/>
          <p:cNvSpPr/>
          <p:nvPr/>
        </p:nvSpPr>
        <p:spPr>
          <a:xfrm>
            <a:off x="5284393" y="4655418"/>
            <a:ext cx="1543853" cy="438537"/>
          </a:xfrm>
          <a:prstGeom prst="rect">
            <a:avLst/>
          </a:prstGeom>
        </p:spPr>
        <p:txBody>
          <a:bodyPr wrap="square" lIns="91397" tIns="45698" rIns="91397" bIns="45698" anchor="ctr">
            <a:spAutoFit/>
          </a:bodyPr>
          <a:lstStyle/>
          <a:p>
            <a:pPr algn="ctr"/>
            <a:r>
              <a:rPr lang="ja-JP" altLang="en-US" sz="1125" dirty="0" smtClean="0"/>
              <a:t>ＡＰを密集して設置、</a:t>
            </a:r>
            <a:r>
              <a:rPr lang="en-US" sz="1125" dirty="0" smtClean="0"/>
              <a:t> </a:t>
            </a:r>
            <a:r>
              <a:rPr lang="en-US" sz="1125" dirty="0" err="1" smtClean="0"/>
              <a:t>FastLocate</a:t>
            </a:r>
            <a:r>
              <a:rPr lang="ja-JP" altLang="en-US" sz="1125" dirty="0" smtClean="0"/>
              <a:t>を有効</a:t>
            </a:r>
            <a:endParaRPr lang="en-US" sz="1125" dirty="0"/>
          </a:p>
        </p:txBody>
      </p:sp>
      <p:sp>
        <p:nvSpPr>
          <p:cNvPr id="1465" name="Rectangle 797"/>
          <p:cNvSpPr/>
          <p:nvPr/>
        </p:nvSpPr>
        <p:spPr>
          <a:xfrm>
            <a:off x="6863982" y="4644788"/>
            <a:ext cx="1788700" cy="438537"/>
          </a:xfrm>
          <a:prstGeom prst="rect">
            <a:avLst/>
          </a:prstGeom>
        </p:spPr>
        <p:txBody>
          <a:bodyPr wrap="square" lIns="91397" tIns="45698" rIns="91397" bIns="45698" anchor="ctr">
            <a:spAutoFit/>
          </a:bodyPr>
          <a:lstStyle/>
          <a:p>
            <a:pPr algn="ctr"/>
            <a:r>
              <a:rPr lang="en-US" sz="1125" dirty="0" err="1" smtClean="0"/>
              <a:t>Hyperlocation</a:t>
            </a:r>
            <a:r>
              <a:rPr lang="en-US" sz="1125" dirty="0" smtClean="0"/>
              <a:t> module</a:t>
            </a:r>
            <a:r>
              <a:rPr lang="ja-JP" altLang="en-US" sz="1125" dirty="0" smtClean="0"/>
              <a:t>をインストールした</a:t>
            </a:r>
            <a:r>
              <a:rPr lang="en-US" altLang="ja-JP" sz="1125" dirty="0" smtClean="0"/>
              <a:t>AP</a:t>
            </a:r>
            <a:endParaRPr lang="en-US" sz="1125" dirty="0"/>
          </a:p>
        </p:txBody>
      </p:sp>
      <p:grpSp>
        <p:nvGrpSpPr>
          <p:cNvPr id="1466" name="Group 29"/>
          <p:cNvGrpSpPr/>
          <p:nvPr/>
        </p:nvGrpSpPr>
        <p:grpSpPr>
          <a:xfrm>
            <a:off x="2383" y="4132142"/>
            <a:ext cx="9139238" cy="509847"/>
            <a:chOff x="1436560" y="4132548"/>
            <a:chExt cx="7179048" cy="509980"/>
          </a:xfrm>
        </p:grpSpPr>
        <p:cxnSp>
          <p:nvCxnSpPr>
            <p:cNvPr id="1467" name="Straight Connector 28"/>
            <p:cNvCxnSpPr/>
            <p:nvPr/>
          </p:nvCxnSpPr>
          <p:spPr>
            <a:xfrm>
              <a:off x="1436560" y="4132548"/>
              <a:ext cx="717904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8" name="Straight Connector 813"/>
            <p:cNvCxnSpPr/>
            <p:nvPr/>
          </p:nvCxnSpPr>
          <p:spPr>
            <a:xfrm>
              <a:off x="1436560" y="4642528"/>
              <a:ext cx="717904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469" name="Rectangle 818"/>
          <p:cNvSpPr/>
          <p:nvPr/>
        </p:nvSpPr>
        <p:spPr>
          <a:xfrm>
            <a:off x="255827" y="3408248"/>
            <a:ext cx="1634160" cy="276954"/>
          </a:xfrm>
          <a:prstGeom prst="rect">
            <a:avLst/>
          </a:prstGeom>
        </p:spPr>
        <p:txBody>
          <a:bodyPr wrap="square" lIns="91397" tIns="45698" rIns="91397" bIns="45698" anchor="ctr">
            <a:spAutoFit/>
          </a:bodyPr>
          <a:lstStyle/>
          <a:p>
            <a:r>
              <a:rPr lang="ja-JP" altLang="en-US" sz="1200" b="1" dirty="0" smtClean="0">
                <a:solidFill>
                  <a:schemeClr val="bg1"/>
                </a:solidFill>
              </a:rPr>
              <a:t>位置の精度</a:t>
            </a:r>
            <a:endParaRPr lang="en-US" sz="1200" b="1" dirty="0">
              <a:solidFill>
                <a:schemeClr val="bg1"/>
              </a:solidFill>
            </a:endParaRPr>
          </a:p>
        </p:txBody>
      </p:sp>
      <p:sp>
        <p:nvSpPr>
          <p:cNvPr id="1470" name="Rectangle 819"/>
          <p:cNvSpPr/>
          <p:nvPr/>
        </p:nvSpPr>
        <p:spPr>
          <a:xfrm>
            <a:off x="255828" y="3837022"/>
            <a:ext cx="1346657" cy="276954"/>
          </a:xfrm>
          <a:prstGeom prst="rect">
            <a:avLst/>
          </a:prstGeom>
        </p:spPr>
        <p:txBody>
          <a:bodyPr wrap="square" lIns="91397" tIns="45698" rIns="91397" bIns="45698" anchor="ctr">
            <a:spAutoFit/>
          </a:bodyPr>
          <a:lstStyle/>
          <a:p>
            <a:r>
              <a:rPr lang="ja-JP" altLang="en-US" sz="1200" b="1" dirty="0" smtClean="0">
                <a:solidFill>
                  <a:schemeClr val="accent3"/>
                </a:solidFill>
              </a:rPr>
              <a:t>位置</a:t>
            </a:r>
            <a:r>
              <a:rPr lang="ja-JP" altLang="en-US" sz="1200" b="1" dirty="0">
                <a:solidFill>
                  <a:schemeClr val="accent3"/>
                </a:solidFill>
              </a:rPr>
              <a:t>の</a:t>
            </a:r>
            <a:r>
              <a:rPr lang="ja-JP" altLang="en-US" sz="1200" b="1" dirty="0" smtClean="0">
                <a:solidFill>
                  <a:schemeClr val="accent3"/>
                </a:solidFill>
              </a:rPr>
              <a:t>要件</a:t>
            </a:r>
            <a:endParaRPr lang="en-US" sz="1200" b="1" dirty="0">
              <a:solidFill>
                <a:schemeClr val="accent3"/>
              </a:solidFill>
            </a:endParaRPr>
          </a:p>
        </p:txBody>
      </p:sp>
      <p:sp>
        <p:nvSpPr>
          <p:cNvPr id="1471" name="Rectangle 820"/>
          <p:cNvSpPr/>
          <p:nvPr/>
        </p:nvSpPr>
        <p:spPr>
          <a:xfrm>
            <a:off x="255828" y="4278115"/>
            <a:ext cx="1346657" cy="276954"/>
          </a:xfrm>
          <a:prstGeom prst="rect">
            <a:avLst/>
          </a:prstGeom>
        </p:spPr>
        <p:txBody>
          <a:bodyPr wrap="square" lIns="91397" tIns="45698" rIns="91397" bIns="45698" anchor="ctr">
            <a:spAutoFit/>
          </a:bodyPr>
          <a:lstStyle/>
          <a:p>
            <a:r>
              <a:rPr lang="ja-JP" altLang="en-US" sz="1200" b="1" dirty="0" smtClean="0">
                <a:solidFill>
                  <a:schemeClr val="accent3"/>
                </a:solidFill>
              </a:rPr>
              <a:t>使用用途</a:t>
            </a:r>
            <a:endParaRPr lang="en-US" sz="1200" b="1" dirty="0">
              <a:solidFill>
                <a:schemeClr val="accent3"/>
              </a:solidFill>
            </a:endParaRPr>
          </a:p>
        </p:txBody>
      </p:sp>
      <p:sp>
        <p:nvSpPr>
          <p:cNvPr id="1472" name="Rectangle 821"/>
          <p:cNvSpPr/>
          <p:nvPr/>
        </p:nvSpPr>
        <p:spPr>
          <a:xfrm>
            <a:off x="255828" y="4719207"/>
            <a:ext cx="1469871" cy="276954"/>
          </a:xfrm>
          <a:prstGeom prst="rect">
            <a:avLst/>
          </a:prstGeom>
        </p:spPr>
        <p:txBody>
          <a:bodyPr wrap="square" lIns="91397" tIns="45698" rIns="91397" bIns="45698" anchor="ctr">
            <a:spAutoFit/>
          </a:bodyPr>
          <a:lstStyle/>
          <a:p>
            <a:r>
              <a:rPr lang="en-US" sz="1200" b="1" dirty="0" smtClean="0">
                <a:solidFill>
                  <a:schemeClr val="accent3"/>
                </a:solidFill>
              </a:rPr>
              <a:t>AP</a:t>
            </a:r>
            <a:r>
              <a:rPr lang="ja-JP" altLang="en-US" sz="1200" b="1" dirty="0" smtClean="0">
                <a:solidFill>
                  <a:schemeClr val="accent3"/>
                </a:solidFill>
              </a:rPr>
              <a:t>の要件</a:t>
            </a:r>
            <a:endParaRPr lang="en-US" sz="1200" b="1" dirty="0">
              <a:solidFill>
                <a:schemeClr val="accent3"/>
              </a:solidFill>
            </a:endParaRPr>
          </a:p>
        </p:txBody>
      </p:sp>
      <p:sp>
        <p:nvSpPr>
          <p:cNvPr id="737" name="テキスト ボックス 736"/>
          <p:cNvSpPr txBox="1"/>
          <p:nvPr/>
        </p:nvSpPr>
        <p:spPr>
          <a:xfrm>
            <a:off x="5806220" y="89267"/>
            <a:ext cx="3027020" cy="523220"/>
          </a:xfrm>
          <a:prstGeom prst="rect">
            <a:avLst/>
          </a:prstGeom>
          <a:solidFill>
            <a:srgbClr val="FFFF00"/>
          </a:solidFill>
        </p:spPr>
        <p:txBody>
          <a:bodyPr wrap="square" rtlCol="0">
            <a:spAutoFit/>
          </a:bodyPr>
          <a:lstStyle/>
          <a:p>
            <a:r>
              <a:rPr kumimoji="1" lang="en-US" altLang="ja-JP" sz="1400" dirty="0" smtClean="0"/>
              <a:t>Enhanced Location</a:t>
            </a:r>
            <a:r>
              <a:rPr kumimoji="1" lang="ja-JP" altLang="en-US" sz="1400" dirty="0" smtClean="0"/>
              <a:t>は将来対応予定</a:t>
            </a:r>
            <a:endParaRPr kumimoji="1" lang="en-US" altLang="ja-JP" sz="1400" dirty="0" smtClean="0"/>
          </a:p>
          <a:p>
            <a:r>
              <a:rPr kumimoji="1" lang="ja-JP" altLang="en-US" sz="1400" dirty="0" smtClean="0"/>
              <a:t>（</a:t>
            </a:r>
            <a:r>
              <a:rPr kumimoji="1" lang="en-US" altLang="ja-JP" sz="1400" dirty="0" smtClean="0"/>
              <a:t>AP2800/AP3800)</a:t>
            </a:r>
            <a:endParaRPr kumimoji="1" lang="ja-JP" altLang="en-US" sz="1400" dirty="0"/>
          </a:p>
        </p:txBody>
      </p:sp>
    </p:spTree>
    <p:extLst>
      <p:ext uri="{BB962C8B-B14F-4D97-AF65-F5344CB8AC3E}">
        <p14:creationId xmlns:p14="http://schemas.microsoft.com/office/powerpoint/2010/main" val="309562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CMX10.x Tips</a:t>
            </a:r>
            <a:r>
              <a:rPr kumimoji="1" lang="ja-JP" altLang="en-US" dirty="0"/>
              <a:t> </a:t>
            </a:r>
            <a:r>
              <a:rPr kumimoji="1" lang="en-US" altLang="ja-JP" dirty="0" smtClean="0"/>
              <a:t>based on 10.2.2</a:t>
            </a:r>
            <a:endParaRPr kumimoji="1" lang="ja-JP" altLang="en-US" dirty="0"/>
          </a:p>
        </p:txBody>
      </p:sp>
      <p:sp>
        <p:nvSpPr>
          <p:cNvPr id="5" name="テキスト ボックス 4"/>
          <p:cNvSpPr txBox="1"/>
          <p:nvPr/>
        </p:nvSpPr>
        <p:spPr>
          <a:xfrm>
            <a:off x="118226" y="977584"/>
            <a:ext cx="9025774" cy="3693319"/>
          </a:xfrm>
          <a:prstGeom prst="rect">
            <a:avLst/>
          </a:prstGeom>
          <a:noFill/>
        </p:spPr>
        <p:txBody>
          <a:bodyPr wrap="square" rtlCol="0">
            <a:spAutoFit/>
          </a:bodyPr>
          <a:lstStyle/>
          <a:p>
            <a:r>
              <a:rPr kumimoji="1" lang="ja-JP" altLang="en-US" sz="1400" dirty="0" smtClean="0">
                <a:latin typeface="+mn-ea"/>
                <a:ea typeface="+mn-ea"/>
              </a:rPr>
              <a:t>＜</a:t>
            </a:r>
            <a:r>
              <a:rPr kumimoji="1" lang="en-US" altLang="ja-JP" sz="1400" dirty="0" smtClean="0">
                <a:latin typeface="+mn-ea"/>
                <a:ea typeface="+mn-ea"/>
              </a:rPr>
              <a:t>CMX10.x</a:t>
            </a:r>
            <a:r>
              <a:rPr kumimoji="1" lang="ja-JP" altLang="en-US" sz="1400" dirty="0" smtClean="0">
                <a:latin typeface="+mn-ea"/>
                <a:ea typeface="+mn-ea"/>
              </a:rPr>
              <a:t>のフロアマップ＞</a:t>
            </a:r>
            <a:endParaRPr kumimoji="1" lang="en-US" altLang="ja-JP" sz="1400" dirty="0" smtClean="0">
              <a:latin typeface="+mn-ea"/>
              <a:ea typeface="+mn-ea"/>
            </a:endParaRPr>
          </a:p>
          <a:p>
            <a:pPr marL="285750" indent="-285750">
              <a:buFont typeface="Arial" panose="020B0604020202020204" pitchFamily="34" charset="0"/>
              <a:buChar char="•"/>
            </a:pPr>
            <a:r>
              <a:rPr kumimoji="1" lang="en-US" altLang="ja-JP" sz="1400" dirty="0" smtClean="0">
                <a:latin typeface="+mn-ea"/>
                <a:ea typeface="+mn-ea"/>
              </a:rPr>
              <a:t>CMX10.x</a:t>
            </a:r>
            <a:r>
              <a:rPr kumimoji="1" lang="ja-JP" altLang="en-US" sz="1400" dirty="0">
                <a:latin typeface="+mn-ea"/>
                <a:ea typeface="+mn-ea"/>
              </a:rPr>
              <a:t>より</a:t>
            </a:r>
            <a:r>
              <a:rPr kumimoji="1" lang="en-US" altLang="ja-JP" sz="1400" dirty="0">
                <a:latin typeface="+mn-ea"/>
                <a:ea typeface="+mn-ea"/>
              </a:rPr>
              <a:t>PI</a:t>
            </a:r>
            <a:r>
              <a:rPr kumimoji="1" lang="ja-JP" altLang="en-US" sz="1400" dirty="0">
                <a:latin typeface="+mn-ea"/>
                <a:ea typeface="+mn-ea"/>
              </a:rPr>
              <a:t>と</a:t>
            </a:r>
            <a:r>
              <a:rPr kumimoji="1" lang="en-US" altLang="ja-JP" sz="1400" dirty="0" smtClean="0">
                <a:latin typeface="+mn-ea"/>
                <a:ea typeface="+mn-ea"/>
              </a:rPr>
              <a:t>MSE</a:t>
            </a:r>
            <a:r>
              <a:rPr kumimoji="1" lang="ja-JP" altLang="en-US" sz="1400" dirty="0" smtClean="0">
                <a:latin typeface="+mn-ea"/>
                <a:ea typeface="+mn-ea"/>
              </a:rPr>
              <a:t>は別々に動作します。（</a:t>
            </a:r>
            <a:r>
              <a:rPr kumimoji="1" lang="en-US" altLang="ja-JP" sz="1400" dirty="0" smtClean="0">
                <a:latin typeface="+mn-ea"/>
                <a:ea typeface="+mn-ea"/>
              </a:rPr>
              <a:t>PI</a:t>
            </a:r>
            <a:r>
              <a:rPr kumimoji="1" lang="ja-JP" altLang="en-US" sz="1400" dirty="0" err="1">
                <a:latin typeface="+mn-ea"/>
                <a:ea typeface="+mn-ea"/>
              </a:rPr>
              <a:t>で</a:t>
            </a:r>
            <a:r>
              <a:rPr kumimoji="1" lang="ja-JP" altLang="en-US" sz="1400" dirty="0" err="1" smtClean="0">
                <a:latin typeface="+mn-ea"/>
                <a:ea typeface="+mn-ea"/>
              </a:rPr>
              <a:t>の</a:t>
            </a:r>
            <a:r>
              <a:rPr kumimoji="1" lang="en-US" altLang="ja-JP" sz="1400" dirty="0" smtClean="0">
                <a:latin typeface="+mn-ea"/>
                <a:ea typeface="+mn-ea"/>
              </a:rPr>
              <a:t>CMX10.x</a:t>
            </a:r>
            <a:r>
              <a:rPr kumimoji="1" lang="ja-JP" altLang="en-US" sz="1400" dirty="0" smtClean="0">
                <a:latin typeface="+mn-ea"/>
                <a:ea typeface="+mn-ea"/>
              </a:rPr>
              <a:t>の登録なし。）</a:t>
            </a:r>
            <a:endParaRPr kumimoji="1" lang="en-US" altLang="ja-JP" sz="1400" dirty="0">
              <a:latin typeface="+mn-ea"/>
              <a:ea typeface="+mn-ea"/>
            </a:endParaRPr>
          </a:p>
          <a:p>
            <a:pPr marL="285750" indent="-285750">
              <a:buFont typeface="Arial" panose="020B0604020202020204" pitchFamily="34" charset="0"/>
              <a:buChar char="•"/>
            </a:pPr>
            <a:r>
              <a:rPr kumimoji="1" lang="en-US" altLang="ja-JP" sz="1400" dirty="0" smtClean="0">
                <a:latin typeface="+mn-ea"/>
                <a:ea typeface="+mn-ea"/>
              </a:rPr>
              <a:t>CMX10.x</a:t>
            </a:r>
            <a:r>
              <a:rPr kumimoji="1" lang="ja-JP" altLang="en-US" sz="1400" dirty="0" smtClean="0">
                <a:latin typeface="+mn-ea"/>
                <a:ea typeface="+mn-ea"/>
              </a:rPr>
              <a:t>と、</a:t>
            </a:r>
            <a:r>
              <a:rPr kumimoji="1" lang="en-US" altLang="ja-JP" sz="1400" dirty="0" smtClean="0">
                <a:latin typeface="+mn-ea"/>
                <a:ea typeface="+mn-ea"/>
              </a:rPr>
              <a:t>PI</a:t>
            </a:r>
            <a:r>
              <a:rPr kumimoji="1" lang="ja-JP" altLang="en-US" sz="1400" dirty="0" smtClean="0">
                <a:latin typeface="+mn-ea"/>
                <a:ea typeface="+mn-ea"/>
              </a:rPr>
              <a:t>で作成したフロアマップや</a:t>
            </a:r>
            <a:r>
              <a:rPr kumimoji="1" lang="en-US" altLang="ja-JP" sz="1400" dirty="0" smtClean="0">
                <a:latin typeface="+mn-ea"/>
                <a:ea typeface="+mn-ea"/>
              </a:rPr>
              <a:t>PI</a:t>
            </a:r>
            <a:r>
              <a:rPr kumimoji="1" lang="ja-JP" altLang="en-US" sz="1400" dirty="0" err="1" smtClean="0">
                <a:latin typeface="+mn-ea"/>
                <a:ea typeface="+mn-ea"/>
              </a:rPr>
              <a:t>に登</a:t>
            </a:r>
            <a:r>
              <a:rPr kumimoji="1" lang="ja-JP" altLang="en-US" sz="1400" dirty="0" smtClean="0">
                <a:latin typeface="+mn-ea"/>
                <a:ea typeface="+mn-ea"/>
              </a:rPr>
              <a:t>録している</a:t>
            </a:r>
            <a:r>
              <a:rPr kumimoji="1" lang="en-US" altLang="ja-JP" sz="1400" dirty="0" smtClean="0">
                <a:latin typeface="+mn-ea"/>
                <a:ea typeface="+mn-ea"/>
              </a:rPr>
              <a:t>WLC</a:t>
            </a:r>
            <a:r>
              <a:rPr kumimoji="1" lang="ja-JP" altLang="en-US" sz="1400" dirty="0" smtClean="0">
                <a:latin typeface="+mn-ea"/>
                <a:ea typeface="+mn-ea"/>
              </a:rPr>
              <a:t>情報を手動で同期させる必要があります。（</a:t>
            </a:r>
            <a:r>
              <a:rPr kumimoji="1" lang="en-US" altLang="ja-JP" sz="1400" dirty="0" smtClean="0">
                <a:latin typeface="+mn-ea"/>
                <a:ea typeface="+mn-ea"/>
              </a:rPr>
              <a:t>CMX10.x</a:t>
            </a:r>
            <a:r>
              <a:rPr kumimoji="1" lang="ja-JP" altLang="en-US" sz="1400" dirty="0" smtClean="0">
                <a:latin typeface="+mn-ea"/>
                <a:ea typeface="+mn-ea"/>
              </a:rPr>
              <a:t>の</a:t>
            </a:r>
            <a:r>
              <a:rPr kumimoji="1" lang="en-US" altLang="ja-JP" sz="1400" dirty="0" smtClean="0">
                <a:latin typeface="+mn-ea"/>
                <a:ea typeface="+mn-ea"/>
              </a:rPr>
              <a:t>CLI/GUI</a:t>
            </a:r>
            <a:r>
              <a:rPr kumimoji="1" lang="ja-JP" altLang="en-US" sz="1400" dirty="0" smtClean="0">
                <a:latin typeface="+mn-ea"/>
                <a:ea typeface="+mn-ea"/>
              </a:rPr>
              <a:t>使用）</a:t>
            </a:r>
            <a:endParaRPr kumimoji="1" lang="en-US" altLang="ja-JP" sz="1400" dirty="0" smtClean="0">
              <a:latin typeface="+mn-ea"/>
              <a:ea typeface="+mn-ea"/>
            </a:endParaRPr>
          </a:p>
          <a:p>
            <a:r>
              <a:rPr kumimoji="1" lang="en-US" altLang="ja-JP" sz="1400" dirty="0">
                <a:latin typeface="+mn-ea"/>
                <a:ea typeface="+mn-ea"/>
                <a:hlinkClick r:id="rId2"/>
              </a:rPr>
              <a:t>http://</a:t>
            </a:r>
            <a:r>
              <a:rPr kumimoji="1" lang="en-US" altLang="ja-JP" sz="1400" dirty="0" smtClean="0">
                <a:latin typeface="+mn-ea"/>
                <a:ea typeface="+mn-ea"/>
                <a:hlinkClick r:id="rId2"/>
              </a:rPr>
              <a:t>www.cisco.com/c/en/us/td/docs/wireless/mse/102/cmx_config/b_cg_cmx102/getting_started_with_cisco_cmx.html#concept_48D1D73677E9492D9D2BA51EE81AD2AE</a:t>
            </a:r>
            <a:endParaRPr kumimoji="1" lang="en-US" altLang="ja-JP" sz="1400" dirty="0" smtClean="0">
              <a:latin typeface="+mn-ea"/>
              <a:ea typeface="+mn-ea"/>
            </a:endParaRPr>
          </a:p>
          <a:p>
            <a:pPr lvl="0"/>
            <a:endParaRPr kumimoji="1" lang="en-US" altLang="ja-JP" sz="1400" dirty="0">
              <a:solidFill>
                <a:srgbClr val="676767"/>
              </a:solidFill>
              <a:latin typeface="+mn-ea"/>
              <a:ea typeface="+mn-ea"/>
            </a:endParaRPr>
          </a:p>
          <a:p>
            <a:pPr lvl="0"/>
            <a:r>
              <a:rPr kumimoji="1" lang="ja-JP" altLang="en-US" sz="1400" dirty="0" smtClean="0">
                <a:solidFill>
                  <a:srgbClr val="676767"/>
                </a:solidFill>
                <a:latin typeface="+mn-ea"/>
                <a:ea typeface="+mn-ea"/>
              </a:rPr>
              <a:t>＜</a:t>
            </a:r>
            <a:r>
              <a:rPr kumimoji="1" lang="en-US" altLang="ja-JP" sz="1400" dirty="0" err="1" smtClean="0">
                <a:solidFill>
                  <a:srgbClr val="676767"/>
                </a:solidFill>
                <a:latin typeface="+mn-ea"/>
                <a:ea typeface="+mn-ea"/>
              </a:rPr>
              <a:t>CleanAir</a:t>
            </a:r>
            <a:r>
              <a:rPr kumimoji="1" lang="ja-JP" altLang="en-US" sz="1400" dirty="0" smtClean="0">
                <a:solidFill>
                  <a:srgbClr val="676767"/>
                </a:solidFill>
                <a:latin typeface="+mn-ea"/>
                <a:ea typeface="+mn-ea"/>
              </a:rPr>
              <a:t>機能＞　　　　　　　　　　</a:t>
            </a:r>
            <a:endParaRPr kumimoji="1" lang="en-US" altLang="ja-JP" sz="1400" dirty="0">
              <a:solidFill>
                <a:srgbClr val="676767"/>
              </a:solidFill>
              <a:latin typeface="+mn-ea"/>
              <a:ea typeface="+mn-ea"/>
            </a:endParaRPr>
          </a:p>
          <a:p>
            <a:pPr lvl="0"/>
            <a:r>
              <a:rPr kumimoji="1" lang="en-US" altLang="ja-JP" sz="1400" dirty="0" smtClean="0">
                <a:solidFill>
                  <a:srgbClr val="676767"/>
                </a:solidFill>
                <a:latin typeface="+mn-ea"/>
                <a:ea typeface="+mn-ea"/>
              </a:rPr>
              <a:t>PI</a:t>
            </a:r>
            <a:r>
              <a:rPr kumimoji="1" lang="ja-JP" altLang="en-US" sz="1400" dirty="0" smtClean="0">
                <a:solidFill>
                  <a:srgbClr val="676767"/>
                </a:solidFill>
                <a:latin typeface="+mn-ea"/>
                <a:ea typeface="+mn-ea"/>
              </a:rPr>
              <a:t>に</a:t>
            </a:r>
            <a:r>
              <a:rPr kumimoji="1" lang="en-US" altLang="ja-JP" sz="1400" dirty="0" smtClean="0">
                <a:solidFill>
                  <a:srgbClr val="676767"/>
                </a:solidFill>
                <a:latin typeface="+mn-ea"/>
                <a:ea typeface="+mn-ea"/>
              </a:rPr>
              <a:t>MSE8.0</a:t>
            </a:r>
            <a:r>
              <a:rPr kumimoji="1" lang="ja-JP" altLang="en-US" sz="1400" dirty="0" smtClean="0">
                <a:solidFill>
                  <a:srgbClr val="676767"/>
                </a:solidFill>
                <a:latin typeface="+mn-ea"/>
                <a:ea typeface="+mn-ea"/>
              </a:rPr>
              <a:t>を登録　　　　　　　　　　　　　　　　　　　　　　　　　</a:t>
            </a:r>
            <a:r>
              <a:rPr kumimoji="1" lang="en-US" altLang="ja-JP" sz="1400" dirty="0" smtClean="0">
                <a:solidFill>
                  <a:srgbClr val="676767"/>
                </a:solidFill>
                <a:latin typeface="+mn-ea"/>
              </a:rPr>
              <a:t>PI</a:t>
            </a:r>
            <a:r>
              <a:rPr kumimoji="1" lang="ja-JP" altLang="en-US" sz="1400" dirty="0" smtClean="0">
                <a:solidFill>
                  <a:srgbClr val="676767"/>
                </a:solidFill>
                <a:latin typeface="+mn-ea"/>
              </a:rPr>
              <a:t>と</a:t>
            </a:r>
            <a:r>
              <a:rPr kumimoji="1" lang="en-US" altLang="ja-JP" sz="1400" dirty="0" smtClean="0">
                <a:solidFill>
                  <a:srgbClr val="676767"/>
                </a:solidFill>
                <a:latin typeface="+mn-ea"/>
              </a:rPr>
              <a:t>MSE</a:t>
            </a:r>
            <a:r>
              <a:rPr kumimoji="1" lang="ja-JP" altLang="en-US" sz="1400" dirty="0" smtClean="0">
                <a:solidFill>
                  <a:srgbClr val="676767"/>
                </a:solidFill>
                <a:latin typeface="+mn-ea"/>
              </a:rPr>
              <a:t>は別々に動作（</a:t>
            </a:r>
            <a:r>
              <a:rPr kumimoji="1" lang="en-US" altLang="ja-JP" sz="1400" dirty="0" smtClean="0">
                <a:solidFill>
                  <a:srgbClr val="676767"/>
                </a:solidFill>
                <a:latin typeface="+mn-ea"/>
              </a:rPr>
              <a:t>PI</a:t>
            </a:r>
            <a:r>
              <a:rPr kumimoji="1" lang="ja-JP" altLang="en-US" sz="1400" dirty="0" err="1" smtClean="0">
                <a:solidFill>
                  <a:srgbClr val="676767"/>
                </a:solidFill>
                <a:latin typeface="+mn-ea"/>
              </a:rPr>
              <a:t>での</a:t>
            </a:r>
            <a:r>
              <a:rPr kumimoji="1" lang="en-US" altLang="ja-JP" sz="1400" dirty="0" smtClean="0">
                <a:solidFill>
                  <a:srgbClr val="676767"/>
                </a:solidFill>
                <a:latin typeface="+mn-ea"/>
              </a:rPr>
              <a:t>CMX10.x</a:t>
            </a:r>
            <a:r>
              <a:rPr kumimoji="1" lang="ja-JP" altLang="en-US" sz="1400" dirty="0" smtClean="0">
                <a:solidFill>
                  <a:srgbClr val="676767"/>
                </a:solidFill>
                <a:latin typeface="+mn-ea"/>
              </a:rPr>
              <a:t>の登録なし）</a:t>
            </a:r>
            <a:endParaRPr kumimoji="1" lang="en-US" altLang="ja-JP" sz="1400" dirty="0">
              <a:solidFill>
                <a:srgbClr val="676767"/>
              </a:solidFill>
              <a:latin typeface="+mn-ea"/>
            </a:endParaRPr>
          </a:p>
          <a:p>
            <a:pPr lvl="0"/>
            <a:r>
              <a:rPr kumimoji="1" lang="ja-JP" altLang="en-US" sz="1400" dirty="0">
                <a:solidFill>
                  <a:srgbClr val="676767"/>
                </a:solidFill>
                <a:latin typeface="+mn-ea"/>
              </a:rPr>
              <a:t>→</a:t>
            </a:r>
            <a:r>
              <a:rPr kumimoji="1" lang="en-US" altLang="ja-JP" sz="1400" dirty="0">
                <a:solidFill>
                  <a:srgbClr val="676767"/>
                </a:solidFill>
                <a:latin typeface="+mn-ea"/>
              </a:rPr>
              <a:t>PI</a:t>
            </a:r>
            <a:r>
              <a:rPr kumimoji="1" lang="ja-JP" altLang="en-US" sz="1400" dirty="0">
                <a:solidFill>
                  <a:srgbClr val="676767"/>
                </a:solidFill>
                <a:latin typeface="+mn-ea"/>
              </a:rPr>
              <a:t>のフロアマップに干渉源、</a:t>
            </a:r>
            <a:r>
              <a:rPr kumimoji="1" lang="en-US" altLang="ja-JP" sz="1400" dirty="0">
                <a:solidFill>
                  <a:srgbClr val="676767"/>
                </a:solidFill>
                <a:latin typeface="+mn-ea"/>
              </a:rPr>
              <a:t>zone of impact</a:t>
            </a:r>
            <a:r>
              <a:rPr kumimoji="1" lang="ja-JP" altLang="en-US" sz="1400" dirty="0">
                <a:solidFill>
                  <a:srgbClr val="676767"/>
                </a:solidFill>
                <a:latin typeface="+mn-ea"/>
              </a:rPr>
              <a:t>を</a:t>
            </a:r>
            <a:r>
              <a:rPr kumimoji="1" lang="ja-JP" altLang="en-US" sz="1400" dirty="0" smtClean="0">
                <a:solidFill>
                  <a:srgbClr val="676767"/>
                </a:solidFill>
                <a:latin typeface="+mn-ea"/>
              </a:rPr>
              <a:t>表示　　　　→</a:t>
            </a:r>
            <a:r>
              <a:rPr kumimoji="1" lang="en-US" altLang="ja-JP" sz="1400" dirty="0" smtClean="0">
                <a:solidFill>
                  <a:srgbClr val="676767"/>
                </a:solidFill>
                <a:latin typeface="+mn-ea"/>
              </a:rPr>
              <a:t>CMX10.2.2</a:t>
            </a:r>
            <a:r>
              <a:rPr kumimoji="1" lang="ja-JP" altLang="en-US" sz="1400" dirty="0" smtClean="0">
                <a:solidFill>
                  <a:srgbClr val="676767"/>
                </a:solidFill>
                <a:latin typeface="+mn-ea"/>
              </a:rPr>
              <a:t>の</a:t>
            </a:r>
            <a:r>
              <a:rPr kumimoji="1" lang="en-US" altLang="ja-JP" sz="1400" dirty="0" smtClean="0">
                <a:solidFill>
                  <a:srgbClr val="676767"/>
                </a:solidFill>
                <a:latin typeface="+mn-ea"/>
              </a:rPr>
              <a:t>Activity Map</a:t>
            </a:r>
            <a:r>
              <a:rPr kumimoji="1" lang="ja-JP" altLang="en-US" sz="1400" dirty="0" smtClean="0">
                <a:solidFill>
                  <a:srgbClr val="676767"/>
                </a:solidFill>
                <a:latin typeface="+mn-ea"/>
              </a:rPr>
              <a:t>に</a:t>
            </a:r>
            <a:r>
              <a:rPr kumimoji="1" lang="ja-JP" altLang="en-US" sz="1400" dirty="0">
                <a:solidFill>
                  <a:srgbClr val="676767"/>
                </a:solidFill>
                <a:latin typeface="+mn-ea"/>
              </a:rPr>
              <a:t>干渉源、</a:t>
            </a:r>
            <a:r>
              <a:rPr kumimoji="1" lang="en-US" altLang="ja-JP" sz="1400" dirty="0">
                <a:solidFill>
                  <a:srgbClr val="676767"/>
                </a:solidFill>
                <a:latin typeface="+mn-ea"/>
              </a:rPr>
              <a:t>zone of impact</a:t>
            </a:r>
            <a:r>
              <a:rPr kumimoji="1" lang="ja-JP" altLang="en-US" sz="1400" dirty="0">
                <a:solidFill>
                  <a:srgbClr val="676767"/>
                </a:solidFill>
                <a:latin typeface="+mn-ea"/>
              </a:rPr>
              <a:t>を表示　　</a:t>
            </a:r>
            <a:endParaRPr kumimoji="1" lang="en-US" altLang="ja-JP" sz="1400" dirty="0">
              <a:solidFill>
                <a:srgbClr val="676767"/>
              </a:solidFill>
              <a:latin typeface="+mn-ea"/>
            </a:endParaRPr>
          </a:p>
          <a:p>
            <a:pPr lvl="0"/>
            <a:endParaRPr kumimoji="1" lang="en-US" altLang="ja-JP" sz="1400" dirty="0">
              <a:solidFill>
                <a:srgbClr val="676767"/>
              </a:solidFill>
              <a:latin typeface="+mn-ea"/>
              <a:ea typeface="+mn-ea"/>
            </a:endParaRPr>
          </a:p>
          <a:p>
            <a:pPr lvl="0"/>
            <a:endParaRPr kumimoji="1" lang="en-US" altLang="ja-JP" sz="1400" dirty="0">
              <a:solidFill>
                <a:srgbClr val="676767"/>
              </a:solidFill>
              <a:latin typeface="+mn-ea"/>
              <a:ea typeface="+mn-ea"/>
            </a:endParaRPr>
          </a:p>
          <a:p>
            <a:endParaRPr kumimoji="1" lang="en-US" altLang="ja-JP" sz="1400" dirty="0" smtClean="0">
              <a:latin typeface="+mn-ea"/>
              <a:ea typeface="+mn-ea"/>
            </a:endParaRPr>
          </a:p>
          <a:p>
            <a:pPr marL="171450" indent="-171450">
              <a:buFont typeface="Arial" panose="020B0604020202020204" pitchFamily="34" charset="0"/>
              <a:buChar char="•"/>
            </a:pPr>
            <a:endParaRPr kumimoji="1" lang="ja-JP" altLang="en-US" sz="1600" dirty="0"/>
          </a:p>
          <a:p>
            <a:pPr marL="285750" indent="-285750">
              <a:buFont typeface="Arial" panose="020B0604020202020204" pitchFamily="34" charset="0"/>
              <a:buChar char="•"/>
            </a:pPr>
            <a:endParaRPr kumimoji="1" lang="en-US" altLang="ja-JP" sz="16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23" y="3212650"/>
            <a:ext cx="4084320" cy="193085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108" y="3212650"/>
            <a:ext cx="4501661" cy="1930850"/>
          </a:xfrm>
          <a:prstGeom prst="rect">
            <a:avLst/>
          </a:prstGeom>
        </p:spPr>
      </p:pic>
    </p:spTree>
    <p:extLst>
      <p:ext uri="{BB962C8B-B14F-4D97-AF65-F5344CB8AC3E}">
        <p14:creationId xmlns:p14="http://schemas.microsoft.com/office/powerpoint/2010/main" val="16028324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CMX10.x Tips</a:t>
            </a:r>
            <a:r>
              <a:rPr kumimoji="1" lang="ja-JP" altLang="en-US" dirty="0"/>
              <a:t> </a:t>
            </a:r>
            <a:r>
              <a:rPr kumimoji="1" lang="en-US" altLang="ja-JP" dirty="0" smtClean="0"/>
              <a:t>based on 10.2.2</a:t>
            </a:r>
            <a:r>
              <a:rPr lang="ja-JP" altLang="en-US" dirty="0" smtClean="0"/>
              <a:t>（続き）</a:t>
            </a:r>
            <a:endParaRPr kumimoji="1" lang="ja-JP" altLang="en-US" dirty="0"/>
          </a:p>
        </p:txBody>
      </p:sp>
      <p:sp>
        <p:nvSpPr>
          <p:cNvPr id="5" name="テキスト ボックス 4"/>
          <p:cNvSpPr txBox="1"/>
          <p:nvPr/>
        </p:nvSpPr>
        <p:spPr>
          <a:xfrm>
            <a:off x="437766" y="1160464"/>
            <a:ext cx="8571915" cy="3231654"/>
          </a:xfrm>
          <a:prstGeom prst="rect">
            <a:avLst/>
          </a:prstGeom>
          <a:noFill/>
        </p:spPr>
        <p:txBody>
          <a:bodyPr wrap="square" rtlCol="0">
            <a:spAutoFit/>
          </a:bodyPr>
          <a:lstStyle/>
          <a:p>
            <a:pPr lvl="0"/>
            <a:r>
              <a:rPr kumimoji="1" lang="ja-JP" altLang="en-US" sz="1400" dirty="0" smtClean="0">
                <a:solidFill>
                  <a:srgbClr val="676767"/>
                </a:solidFill>
                <a:latin typeface="+mn-ea"/>
                <a:ea typeface="+mn-ea"/>
              </a:rPr>
              <a:t>＜</a:t>
            </a:r>
            <a:r>
              <a:rPr kumimoji="1" lang="en-US" altLang="ja-JP" sz="1400" dirty="0" err="1" smtClean="0">
                <a:solidFill>
                  <a:srgbClr val="676767"/>
                </a:solidFill>
                <a:latin typeface="+mn-ea"/>
                <a:ea typeface="+mn-ea"/>
              </a:rPr>
              <a:t>Hyperlocation</a:t>
            </a:r>
            <a:r>
              <a:rPr kumimoji="1" lang="ja-JP" altLang="en-US" sz="1400" dirty="0" smtClean="0">
                <a:solidFill>
                  <a:srgbClr val="676767"/>
                </a:solidFill>
                <a:latin typeface="+mn-ea"/>
                <a:ea typeface="+mn-ea"/>
              </a:rPr>
              <a:t>推奨バージョンの組み合わせ＞</a:t>
            </a:r>
            <a:endParaRPr kumimoji="1" lang="en-US" altLang="ja-JP" sz="1400" dirty="0" smtClean="0">
              <a:solidFill>
                <a:srgbClr val="676767"/>
              </a:solidFill>
              <a:latin typeface="+mn-ea"/>
              <a:ea typeface="+mn-ea"/>
            </a:endParaRPr>
          </a:p>
          <a:p>
            <a:pPr marL="285750" lvl="0" indent="-285750">
              <a:buFont typeface="Arial" panose="020B0604020202020204" pitchFamily="34" charset="0"/>
              <a:buChar char="•"/>
            </a:pPr>
            <a:r>
              <a:rPr kumimoji="1" lang="en-US" altLang="ja-JP" sz="1400" dirty="0" err="1" smtClean="0">
                <a:solidFill>
                  <a:srgbClr val="676767"/>
                </a:solidFill>
                <a:latin typeface="+mn-ea"/>
                <a:ea typeface="+mn-ea"/>
              </a:rPr>
              <a:t>Hyperlocation</a:t>
            </a:r>
            <a:r>
              <a:rPr kumimoji="1" lang="ja-JP" altLang="en-US" sz="1400" dirty="0" smtClean="0">
                <a:solidFill>
                  <a:srgbClr val="676767"/>
                </a:solidFill>
                <a:latin typeface="+mn-ea"/>
                <a:ea typeface="+mn-ea"/>
              </a:rPr>
              <a:t>を使う際の推奨バージョンは、</a:t>
            </a:r>
            <a:r>
              <a:rPr kumimoji="1" lang="en-US" altLang="ja-JP" sz="1400" dirty="0" smtClean="0">
                <a:solidFill>
                  <a:srgbClr val="676767"/>
                </a:solidFill>
                <a:latin typeface="+mn-ea"/>
                <a:ea typeface="+mn-ea"/>
              </a:rPr>
              <a:t>WLC8.3-CMX10.2.2-PI3.1MR</a:t>
            </a:r>
            <a:r>
              <a:rPr kumimoji="1" lang="ja-JP" altLang="en-US" sz="1400" dirty="0" err="1" smtClean="0">
                <a:solidFill>
                  <a:srgbClr val="676767"/>
                </a:solidFill>
                <a:latin typeface="+mn-ea"/>
                <a:ea typeface="+mn-ea"/>
              </a:rPr>
              <a:t>。</a:t>
            </a:r>
            <a:endParaRPr kumimoji="1" lang="en-US" altLang="ja-JP" sz="1400" dirty="0" smtClean="0">
              <a:solidFill>
                <a:srgbClr val="676767"/>
              </a:solidFill>
              <a:latin typeface="+mn-ea"/>
              <a:ea typeface="+mn-ea"/>
            </a:endParaRPr>
          </a:p>
          <a:p>
            <a:pPr marL="285750" lvl="0" indent="-285750">
              <a:buFont typeface="Arial" panose="020B0604020202020204" pitchFamily="34" charset="0"/>
              <a:buChar char="•"/>
            </a:pPr>
            <a:endParaRPr kumimoji="1" lang="en-US" altLang="ja-JP" sz="1400" dirty="0" smtClean="0">
              <a:solidFill>
                <a:srgbClr val="676767"/>
              </a:solidFill>
              <a:latin typeface="+mn-ea"/>
              <a:ea typeface="+mn-ea"/>
            </a:endParaRPr>
          </a:p>
          <a:p>
            <a:pPr lvl="0"/>
            <a:r>
              <a:rPr kumimoji="1" lang="ja-JP" altLang="en-US" sz="1400" dirty="0" smtClean="0">
                <a:solidFill>
                  <a:srgbClr val="676767"/>
                </a:solidFill>
                <a:latin typeface="+mn-ea"/>
                <a:ea typeface="+mn-ea"/>
              </a:rPr>
              <a:t>＜インストール時の注意点＞</a:t>
            </a:r>
            <a:endParaRPr kumimoji="1" lang="en-US" altLang="ja-JP" sz="1400" dirty="0" smtClean="0">
              <a:solidFill>
                <a:srgbClr val="676767"/>
              </a:solidFill>
              <a:latin typeface="+mn-ea"/>
              <a:ea typeface="+mn-ea"/>
            </a:endParaRPr>
          </a:p>
          <a:p>
            <a:pPr marL="285750" lvl="0" indent="-285750">
              <a:buFont typeface="Arial" panose="020B0604020202020204" pitchFamily="34" charset="0"/>
              <a:buChar char="•"/>
            </a:pPr>
            <a:r>
              <a:rPr kumimoji="1" lang="en-US" altLang="ja-JP" sz="1400" dirty="0" smtClean="0">
                <a:solidFill>
                  <a:srgbClr val="676767"/>
                </a:solidFill>
                <a:latin typeface="+mn-ea"/>
                <a:ea typeface="+mn-ea"/>
              </a:rPr>
              <a:t>CMX10.2</a:t>
            </a:r>
            <a:r>
              <a:rPr kumimoji="1" lang="ja-JP" altLang="en-US" sz="1400" dirty="0" smtClean="0">
                <a:solidFill>
                  <a:srgbClr val="676767"/>
                </a:solidFill>
                <a:latin typeface="+mn-ea"/>
                <a:ea typeface="+mn-ea"/>
              </a:rPr>
              <a:t>から初期インストール時に</a:t>
            </a:r>
            <a:r>
              <a:rPr kumimoji="1" lang="en-US" altLang="ja-JP" sz="1400" dirty="0" smtClean="0">
                <a:solidFill>
                  <a:srgbClr val="676767"/>
                </a:solidFill>
                <a:latin typeface="+mn-ea"/>
                <a:ea typeface="+mn-ea"/>
              </a:rPr>
              <a:t>Node Type</a:t>
            </a:r>
            <a:r>
              <a:rPr kumimoji="1" lang="ja-JP" altLang="en-US" sz="1400" dirty="0" smtClean="0">
                <a:solidFill>
                  <a:srgbClr val="676767"/>
                </a:solidFill>
                <a:latin typeface="+mn-ea"/>
                <a:ea typeface="+mn-ea"/>
              </a:rPr>
              <a:t>を選択します。</a:t>
            </a:r>
            <a:r>
              <a:rPr kumimoji="1" lang="en-US" altLang="ja-JP" sz="1400" dirty="0" smtClean="0">
                <a:solidFill>
                  <a:srgbClr val="676767"/>
                </a:solidFill>
                <a:latin typeface="+mn-ea"/>
                <a:ea typeface="+mn-ea"/>
              </a:rPr>
              <a:t>Location</a:t>
            </a:r>
            <a:r>
              <a:rPr kumimoji="1" lang="ja-JP" altLang="en-US" sz="1400" dirty="0" smtClean="0">
                <a:solidFill>
                  <a:srgbClr val="676767"/>
                </a:solidFill>
                <a:latin typeface="+mn-ea"/>
                <a:ea typeface="+mn-ea"/>
              </a:rPr>
              <a:t>と</a:t>
            </a:r>
            <a:r>
              <a:rPr kumimoji="1" lang="en-US" altLang="ja-JP" sz="1400" dirty="0" smtClean="0">
                <a:solidFill>
                  <a:srgbClr val="676767"/>
                </a:solidFill>
                <a:latin typeface="+mn-ea"/>
                <a:ea typeface="+mn-ea"/>
              </a:rPr>
              <a:t>Presence</a:t>
            </a:r>
            <a:r>
              <a:rPr kumimoji="1" lang="ja-JP" altLang="en-US" sz="1400" dirty="0" smtClean="0">
                <a:solidFill>
                  <a:srgbClr val="676767"/>
                </a:solidFill>
                <a:latin typeface="+mn-ea"/>
                <a:ea typeface="+mn-ea"/>
              </a:rPr>
              <a:t>は、排他選択なので注意。</a:t>
            </a:r>
            <a:endParaRPr kumimoji="1" lang="en-US" altLang="ja-JP" sz="1400" dirty="0" smtClean="0">
              <a:solidFill>
                <a:srgbClr val="676767"/>
              </a:solidFill>
              <a:latin typeface="+mn-ea"/>
              <a:ea typeface="+mn-ea"/>
            </a:endParaRPr>
          </a:p>
          <a:p>
            <a:pPr lvl="0"/>
            <a:r>
              <a:rPr kumimoji="1" lang="en-US" altLang="ja-JP" sz="1400" dirty="0" smtClean="0">
                <a:solidFill>
                  <a:srgbClr val="676767"/>
                </a:solidFill>
                <a:latin typeface="+mn-ea"/>
                <a:ea typeface="+mn-ea"/>
                <a:hlinkClick r:id="rId2"/>
              </a:rPr>
              <a:t>http</a:t>
            </a:r>
            <a:r>
              <a:rPr kumimoji="1" lang="en-US" altLang="ja-JP" sz="1400" dirty="0">
                <a:solidFill>
                  <a:srgbClr val="676767"/>
                </a:solidFill>
                <a:latin typeface="+mn-ea"/>
                <a:ea typeface="+mn-ea"/>
                <a:hlinkClick r:id="rId2"/>
              </a:rPr>
              <a:t>://</a:t>
            </a:r>
            <a:r>
              <a:rPr kumimoji="1" lang="en-US" altLang="ja-JP" sz="1400" dirty="0" smtClean="0">
                <a:solidFill>
                  <a:srgbClr val="676767"/>
                </a:solidFill>
                <a:latin typeface="+mn-ea"/>
                <a:ea typeface="+mn-ea"/>
                <a:hlinkClick r:id="rId2"/>
              </a:rPr>
              <a:t>www.cisco.com/c/en/us/td/docs/wireless/mse/102/installation/guide/installation_guide/MSE_Installation_Using_Vsphere_Client.html</a:t>
            </a:r>
            <a:endParaRPr kumimoji="1" lang="en-US" altLang="ja-JP" sz="1400" dirty="0" smtClean="0">
              <a:solidFill>
                <a:srgbClr val="676767"/>
              </a:solidFill>
              <a:latin typeface="+mn-ea"/>
              <a:ea typeface="+mn-ea"/>
            </a:endParaRPr>
          </a:p>
          <a:p>
            <a:pPr lvl="0"/>
            <a:endParaRPr kumimoji="1" lang="en-US" altLang="ja-JP" sz="1400" dirty="0" smtClean="0">
              <a:solidFill>
                <a:srgbClr val="676767"/>
              </a:solidFill>
              <a:latin typeface="+mn-ea"/>
              <a:ea typeface="+mn-ea"/>
            </a:endParaRPr>
          </a:p>
          <a:p>
            <a:pPr marL="285750" lvl="0" indent="-285750">
              <a:buFont typeface="Arial" panose="020B0604020202020204" pitchFamily="34" charset="0"/>
              <a:buChar char="•"/>
            </a:pPr>
            <a:endParaRPr kumimoji="1" lang="en-US" altLang="ja-JP" sz="1400" dirty="0" smtClean="0">
              <a:solidFill>
                <a:srgbClr val="676767"/>
              </a:solidFill>
              <a:latin typeface="+mn-ea"/>
              <a:ea typeface="+mn-ea"/>
            </a:endParaRPr>
          </a:p>
          <a:p>
            <a:pPr marL="285750" lvl="0" indent="-285750">
              <a:buFont typeface="Arial" panose="020B0604020202020204" pitchFamily="34" charset="0"/>
              <a:buChar char="•"/>
            </a:pPr>
            <a:endParaRPr kumimoji="1" lang="en-US" altLang="ja-JP" sz="1400" dirty="0">
              <a:solidFill>
                <a:srgbClr val="676767"/>
              </a:solidFill>
              <a:latin typeface="+mn-ea"/>
              <a:ea typeface="+mn-ea"/>
            </a:endParaRPr>
          </a:p>
          <a:p>
            <a:endParaRPr kumimoji="1" lang="en-US" altLang="ja-JP" sz="1400" dirty="0" smtClean="0">
              <a:latin typeface="+mn-ea"/>
              <a:ea typeface="+mn-ea"/>
            </a:endParaRPr>
          </a:p>
          <a:p>
            <a:pPr marL="171450" indent="-171450">
              <a:buFont typeface="Arial" panose="020B0604020202020204" pitchFamily="34" charset="0"/>
              <a:buChar char="•"/>
            </a:pPr>
            <a:endParaRPr kumimoji="1" lang="ja-JP" altLang="en-US" sz="1400" dirty="0">
              <a:latin typeface="+mn-ea"/>
              <a:ea typeface="+mn-ea"/>
            </a:endParaRPr>
          </a:p>
          <a:p>
            <a:pPr marL="285750" indent="-285750">
              <a:buFont typeface="Arial" panose="020B0604020202020204" pitchFamily="34" charset="0"/>
              <a:buChar char="•"/>
            </a:pPr>
            <a:endParaRPr kumimoji="1" lang="en-US" altLang="ja-JP" sz="16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1" y="2839842"/>
            <a:ext cx="4148188" cy="2192723"/>
          </a:xfrm>
          <a:prstGeom prst="rect">
            <a:avLst/>
          </a:prstGeom>
        </p:spPr>
      </p:pic>
      <p:sp>
        <p:nvSpPr>
          <p:cNvPr id="3" name="テキスト ボックス 2"/>
          <p:cNvSpPr txBox="1"/>
          <p:nvPr/>
        </p:nvSpPr>
        <p:spPr>
          <a:xfrm>
            <a:off x="4999761" y="2970462"/>
            <a:ext cx="4009919" cy="141577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dirty="0" smtClean="0">
                <a:latin typeface="+mn-ea"/>
                <a:ea typeface="+mn-ea"/>
              </a:rPr>
              <a:t>Location</a:t>
            </a:r>
            <a:r>
              <a:rPr kumimoji="1" lang="ja-JP" altLang="en-US" sz="1400" dirty="0" smtClean="0">
                <a:latin typeface="+mn-ea"/>
                <a:ea typeface="+mn-ea"/>
              </a:rPr>
              <a:t>を選択</a:t>
            </a:r>
            <a:endParaRPr kumimoji="1" lang="en-US" altLang="ja-JP" sz="1400" dirty="0" smtClean="0">
              <a:latin typeface="+mn-ea"/>
              <a:ea typeface="+mn-ea"/>
            </a:endParaRPr>
          </a:p>
          <a:p>
            <a:r>
              <a:rPr kumimoji="1" lang="ja-JP" altLang="en-US" sz="1400" dirty="0" smtClean="0">
                <a:latin typeface="+mn-ea"/>
                <a:ea typeface="+mn-ea"/>
              </a:rPr>
              <a:t>→</a:t>
            </a:r>
            <a:r>
              <a:rPr kumimoji="1" lang="en-US" altLang="ja-JP" sz="1400" dirty="0" smtClean="0">
                <a:latin typeface="+mn-ea"/>
                <a:ea typeface="+mn-ea"/>
              </a:rPr>
              <a:t>Detect &amp; Locate, Analytics, Connect &amp; Engage</a:t>
            </a:r>
          </a:p>
          <a:p>
            <a:endParaRPr kumimoji="1" lang="en-US" altLang="ja-JP" sz="1400" dirty="0">
              <a:latin typeface="+mn-ea"/>
              <a:ea typeface="+mn-ea"/>
            </a:endParaRPr>
          </a:p>
          <a:p>
            <a:pPr marL="285750" indent="-285750">
              <a:buFont typeface="Arial" panose="020B0604020202020204" pitchFamily="34" charset="0"/>
              <a:buChar char="•"/>
            </a:pPr>
            <a:r>
              <a:rPr kumimoji="1" lang="en-US" altLang="ja-JP" sz="1400" dirty="0" smtClean="0">
                <a:latin typeface="+mn-ea"/>
                <a:ea typeface="+mn-ea"/>
              </a:rPr>
              <a:t>Presence</a:t>
            </a:r>
            <a:r>
              <a:rPr kumimoji="1" lang="ja-JP" altLang="en-US" sz="1400" dirty="0" smtClean="0">
                <a:latin typeface="+mn-ea"/>
                <a:ea typeface="+mn-ea"/>
              </a:rPr>
              <a:t>を</a:t>
            </a:r>
            <a:r>
              <a:rPr kumimoji="1" lang="ja-JP" altLang="en-US" sz="1400" dirty="0">
                <a:latin typeface="+mn-ea"/>
                <a:ea typeface="+mn-ea"/>
              </a:rPr>
              <a:t>選択</a:t>
            </a:r>
            <a:endParaRPr kumimoji="1" lang="en-US" altLang="ja-JP" sz="1400" dirty="0">
              <a:latin typeface="+mn-ea"/>
              <a:ea typeface="+mn-ea"/>
            </a:endParaRPr>
          </a:p>
          <a:p>
            <a:r>
              <a:rPr kumimoji="1" lang="ja-JP" altLang="en-US" sz="1400" dirty="0" smtClean="0">
                <a:latin typeface="+mn-ea"/>
                <a:ea typeface="+mn-ea"/>
              </a:rPr>
              <a:t>→</a:t>
            </a:r>
            <a:r>
              <a:rPr kumimoji="1" lang="en-US" altLang="ja-JP" sz="1400" dirty="0" smtClean="0">
                <a:latin typeface="+mn-ea"/>
                <a:ea typeface="+mn-ea"/>
              </a:rPr>
              <a:t>Presence &amp; Analytics</a:t>
            </a:r>
            <a:r>
              <a:rPr kumimoji="1" lang="en-US" altLang="ja-JP" sz="1400" dirty="0">
                <a:latin typeface="+mn-ea"/>
                <a:ea typeface="+mn-ea"/>
              </a:rPr>
              <a:t>, Connect &amp; Engage</a:t>
            </a:r>
          </a:p>
          <a:p>
            <a:endParaRPr kumimoji="1" lang="ja-JP" altLang="en-US" sz="1600" dirty="0"/>
          </a:p>
        </p:txBody>
      </p:sp>
    </p:spTree>
    <p:extLst>
      <p:ext uri="{BB962C8B-B14F-4D97-AF65-F5344CB8AC3E}">
        <p14:creationId xmlns:p14="http://schemas.microsoft.com/office/powerpoint/2010/main" val="79290006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ja-JP" altLang="en-US" sz="4000" dirty="0" smtClean="0"/>
              <a:t>屋外向けアクセスポイント新製品</a:t>
            </a:r>
            <a:endParaRPr lang="en-US" sz="4000" dirty="0"/>
          </a:p>
        </p:txBody>
      </p:sp>
    </p:spTree>
    <p:extLst>
      <p:ext uri="{BB962C8B-B14F-4D97-AF65-F5344CB8AC3E}">
        <p14:creationId xmlns:p14="http://schemas.microsoft.com/office/powerpoint/2010/main" val="378338888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4663" y="975360"/>
            <a:ext cx="4266670" cy="3631364"/>
          </a:xfrm>
        </p:spPr>
        <p:txBody>
          <a:bodyPr/>
          <a:lstStyle/>
          <a:p>
            <a:pPr marL="342900" indent="-342900" algn="l">
              <a:buFont typeface="Arial" panose="020B0604020202020204" pitchFamily="34" charset="0"/>
              <a:buChar char="•"/>
            </a:pPr>
            <a:r>
              <a:rPr lang="en-US" dirty="0" smtClean="0">
                <a:latin typeface="+mj-lt"/>
              </a:rPr>
              <a:t>Digital Ready Network CMX </a:t>
            </a:r>
            <a:r>
              <a:rPr lang="en-US" dirty="0" err="1" smtClean="0">
                <a:latin typeface="+mj-lt"/>
              </a:rPr>
              <a:t>dCloud</a:t>
            </a:r>
            <a:r>
              <a:rPr lang="en-US" dirty="0" smtClean="0">
                <a:latin typeface="+mj-lt"/>
              </a:rPr>
              <a:t> Demo </a:t>
            </a:r>
          </a:p>
          <a:p>
            <a:pPr marL="73085" lvl="1" indent="0">
              <a:buNone/>
            </a:pPr>
            <a:r>
              <a:rPr lang="en-US" dirty="0">
                <a:solidFill>
                  <a:srgbClr val="002060"/>
                </a:solidFill>
                <a:latin typeface="+mj-lt"/>
                <a:hlinkClick r:id="rId3"/>
              </a:rPr>
              <a:t>https://</a:t>
            </a:r>
            <a:r>
              <a:rPr lang="en-US" dirty="0" smtClean="0">
                <a:solidFill>
                  <a:srgbClr val="002060"/>
                </a:solidFill>
                <a:latin typeface="+mj-lt"/>
                <a:hlinkClick r:id="rId3"/>
              </a:rPr>
              <a:t>dcloud-sng-web-1.cisco.com/dCloud/drn.jsp</a:t>
            </a:r>
            <a:endParaRPr lang="en-US" dirty="0" smtClean="0">
              <a:solidFill>
                <a:srgbClr val="002060"/>
              </a:solidFill>
              <a:latin typeface="+mj-lt"/>
            </a:endParaRPr>
          </a:p>
          <a:p>
            <a:pPr marL="0" indent="0" algn="l"/>
            <a:endParaRPr lang="en-US" altLang="ja-JP" sz="1400" b="1" dirty="0" smtClean="0">
              <a:solidFill>
                <a:srgbClr val="002060"/>
              </a:solidFill>
            </a:endParaRPr>
          </a:p>
          <a:p>
            <a:pPr marL="342900" indent="-342900" algn="l">
              <a:buFont typeface="Arial" panose="020B0604020202020204" pitchFamily="34" charset="0"/>
              <a:buChar char="•"/>
            </a:pPr>
            <a:r>
              <a:rPr lang="en-US" altLang="ja-JP" dirty="0"/>
              <a:t>Cisco Connected Mobile Experiences Configuration Guide, Release 10.2 </a:t>
            </a:r>
            <a:endParaRPr lang="en-US" altLang="ja-JP" dirty="0" smtClean="0"/>
          </a:p>
          <a:p>
            <a:pPr marL="0" indent="0" algn="l"/>
            <a:r>
              <a:rPr lang="en-US" altLang="ja-JP" sz="1400" dirty="0">
                <a:hlinkClick r:id="rId4"/>
              </a:rPr>
              <a:t>http://</a:t>
            </a:r>
            <a:r>
              <a:rPr lang="en-US" altLang="ja-JP" sz="1400" dirty="0" smtClean="0">
                <a:hlinkClick r:id="rId4"/>
              </a:rPr>
              <a:t>www.cisco.com/c/en/us/td/docs/wireless/mse/10-2/cmx_config/b_cg_cmx102.html</a:t>
            </a:r>
            <a:endParaRPr lang="en-US" altLang="ja-JP" sz="1400" dirty="0" smtClean="0"/>
          </a:p>
          <a:p>
            <a:pPr marL="0" indent="0" algn="l"/>
            <a:endParaRPr lang="en-US" altLang="ja-JP" sz="1400" dirty="0"/>
          </a:p>
          <a:p>
            <a:pPr marL="285750" indent="-285750" algn="l">
              <a:buFont typeface="Arial" panose="020B0604020202020204" pitchFamily="34" charset="0"/>
              <a:buChar char="•"/>
            </a:pPr>
            <a:endParaRPr lang="en-US" altLang="ja-JP" sz="1400" dirty="0" smtClean="0"/>
          </a:p>
          <a:p>
            <a:pPr marL="0" indent="0" algn="l"/>
            <a:endParaRPr lang="en-US" altLang="ja-JP" sz="1400" dirty="0"/>
          </a:p>
          <a:p>
            <a:pPr marL="342900" indent="-342900" algn="l">
              <a:buFont typeface="Arial" panose="020B0604020202020204" pitchFamily="34" charset="0"/>
              <a:buChar char="•"/>
            </a:pPr>
            <a:endParaRPr lang="en-US" altLang="ja-JP" dirty="0">
              <a:solidFill>
                <a:srgbClr val="002060"/>
              </a:solidFill>
            </a:endParaRPr>
          </a:p>
          <a:p>
            <a:pPr marL="0" indent="0" algn="l"/>
            <a:endParaRPr lang="en-US" dirty="0">
              <a:solidFill>
                <a:srgbClr val="002060"/>
              </a:solidFill>
              <a:latin typeface="+mj-lt"/>
            </a:endParaRPr>
          </a:p>
        </p:txBody>
      </p:sp>
      <p:sp>
        <p:nvSpPr>
          <p:cNvPr id="3" name="Title 2"/>
          <p:cNvSpPr>
            <a:spLocks noGrp="1"/>
          </p:cNvSpPr>
          <p:nvPr>
            <p:ph type="title"/>
          </p:nvPr>
        </p:nvSpPr>
        <p:spPr>
          <a:xfrm>
            <a:off x="437766" y="266489"/>
            <a:ext cx="8345488" cy="731837"/>
          </a:xfrm>
        </p:spPr>
        <p:txBody>
          <a:bodyPr/>
          <a:lstStyle/>
          <a:p>
            <a:r>
              <a:rPr lang="ja-JP" altLang="en-US" sz="2800" dirty="0" smtClean="0"/>
              <a:t>デモサイト＆参考資料</a:t>
            </a:r>
            <a:r>
              <a:rPr lang="en-US" sz="2800" dirty="0" smtClean="0"/>
              <a:t> </a:t>
            </a:r>
            <a:endParaRPr lang="en-US" sz="2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122" y="975360"/>
            <a:ext cx="4520878" cy="2175234"/>
          </a:xfrm>
          <a:prstGeom prst="rect">
            <a:avLst/>
          </a:prstGeom>
        </p:spPr>
      </p:pic>
    </p:spTree>
    <p:extLst>
      <p:ext uri="{BB962C8B-B14F-4D97-AF65-F5344CB8AC3E}">
        <p14:creationId xmlns:p14="http://schemas.microsoft.com/office/powerpoint/2010/main" val="263084264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Prime Infrastructure for Wireless</a:t>
            </a:r>
            <a:br>
              <a:rPr lang="en-US" sz="4000" dirty="0" smtClean="0"/>
            </a:br>
            <a:r>
              <a:rPr lang="ja-JP" altLang="en-US" sz="4000" dirty="0"/>
              <a:t>アップデート</a:t>
            </a:r>
            <a:endParaRPr lang="en-US" sz="4000" dirty="0"/>
          </a:p>
        </p:txBody>
      </p:sp>
    </p:spTree>
    <p:extLst>
      <p:ext uri="{BB962C8B-B14F-4D97-AF65-F5344CB8AC3E}">
        <p14:creationId xmlns:p14="http://schemas.microsoft.com/office/powerpoint/2010/main" val="74470190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sz="2000" dirty="0" smtClean="0"/>
              <a:t>PI3.0</a:t>
            </a:r>
            <a:r>
              <a:rPr kumimoji="1" lang="ja-JP" altLang="en-US" sz="2000" dirty="0" smtClean="0"/>
              <a:t>の新機能</a:t>
            </a:r>
            <a:endParaRPr kumimoji="1" lang="en-US" altLang="ja-JP" sz="2000" dirty="0" smtClean="0"/>
          </a:p>
          <a:p>
            <a:pPr marL="400036" indent="-342900">
              <a:buFont typeface="Arial" panose="020B0604020202020204" pitchFamily="34" charset="0"/>
              <a:buChar char="•"/>
            </a:pPr>
            <a:r>
              <a:rPr kumimoji="1" lang="ja-JP" altLang="en-US" sz="1800" b="1" dirty="0" smtClean="0">
                <a:solidFill>
                  <a:srgbClr val="FF0000"/>
                </a:solidFill>
              </a:rPr>
              <a:t>日本語対応！</a:t>
            </a:r>
            <a:endParaRPr kumimoji="1" lang="en-US" altLang="ja-JP" sz="1800" b="1" dirty="0" smtClean="0">
              <a:solidFill>
                <a:srgbClr val="FF0000"/>
              </a:solidFill>
            </a:endParaRPr>
          </a:p>
          <a:p>
            <a:pPr marL="400036" indent="-342900">
              <a:buFont typeface="Arial" panose="020B0604020202020204" pitchFamily="34" charset="0"/>
              <a:buChar char="•"/>
            </a:pPr>
            <a:r>
              <a:rPr kumimoji="1" lang="en-US" altLang="ja-JP" sz="2000" dirty="0" err="1" smtClean="0"/>
              <a:t>EoX</a:t>
            </a:r>
            <a:r>
              <a:rPr kumimoji="1" lang="ja-JP" altLang="en-US" sz="2000" dirty="0" smtClean="0"/>
              <a:t>レポートの復活</a:t>
            </a:r>
            <a:endParaRPr kumimoji="1" lang="en-US" altLang="ja-JP" sz="2000" dirty="0" smtClean="0"/>
          </a:p>
          <a:p>
            <a:pPr marL="400036" indent="-342900">
              <a:buFont typeface="Arial" panose="020B0604020202020204" pitchFamily="34" charset="0"/>
              <a:buChar char="•"/>
            </a:pPr>
            <a:r>
              <a:rPr lang="ja-JP" altLang="en-US" sz="2000" dirty="0" smtClean="0"/>
              <a:t>コンプライアンス機能の追加</a:t>
            </a:r>
            <a:endParaRPr lang="en-US" altLang="ja-JP" sz="2000" dirty="0" smtClean="0"/>
          </a:p>
          <a:p>
            <a:pPr marL="400036" indent="-342900">
              <a:buFont typeface="Arial" panose="020B0604020202020204" pitchFamily="34" charset="0"/>
              <a:buChar char="•"/>
            </a:pPr>
            <a:r>
              <a:rPr lang="en-US" altLang="ja-JP" sz="2000" dirty="0" smtClean="0"/>
              <a:t>Customize Alarm(</a:t>
            </a:r>
            <a:r>
              <a:rPr lang="ja-JP" altLang="en-US" sz="2000" dirty="0" smtClean="0"/>
              <a:t>アラームの重要度の変更</a:t>
            </a:r>
            <a:r>
              <a:rPr lang="en-US" altLang="ja-JP" sz="2000" dirty="0" smtClean="0"/>
              <a:t>)</a:t>
            </a:r>
            <a:endParaRPr kumimoji="1" lang="en-US" altLang="ja-JP" sz="2000" dirty="0" smtClean="0"/>
          </a:p>
          <a:p>
            <a:endParaRPr lang="en-US" altLang="ja-JP" sz="2000" dirty="0"/>
          </a:p>
          <a:p>
            <a:pPr marL="400036" indent="-342900">
              <a:buFont typeface="Arial" panose="020B0604020202020204" pitchFamily="34" charset="0"/>
              <a:buChar char="•"/>
            </a:pPr>
            <a:r>
              <a:rPr lang="ja-JP" altLang="en-US" sz="2000" dirty="0" smtClean="0"/>
              <a:t>サイドバータイプのメニュー形式へ変更</a:t>
            </a:r>
            <a:endParaRPr lang="en-US" altLang="ja-JP" sz="2000" dirty="0" smtClean="0"/>
          </a:p>
          <a:p>
            <a:pPr marL="400036" indent="-342900">
              <a:buFont typeface="Arial" panose="020B0604020202020204" pitchFamily="34" charset="0"/>
              <a:buChar char="•"/>
            </a:pPr>
            <a:endParaRPr kumimoji="1" lang="ja-JP" altLang="en-US" sz="2000" dirty="0"/>
          </a:p>
        </p:txBody>
      </p:sp>
      <p:sp>
        <p:nvSpPr>
          <p:cNvPr id="3" name="タイトル 2"/>
          <p:cNvSpPr>
            <a:spLocks noGrp="1"/>
          </p:cNvSpPr>
          <p:nvPr>
            <p:ph type="title"/>
          </p:nvPr>
        </p:nvSpPr>
        <p:spPr/>
        <p:txBody>
          <a:bodyPr/>
          <a:lstStyle/>
          <a:p>
            <a:r>
              <a:rPr kumimoji="1" lang="en-US" altLang="ja-JP" dirty="0" smtClean="0"/>
              <a:t>PI3.1</a:t>
            </a:r>
            <a:r>
              <a:rPr kumimoji="1" lang="ja-JP" altLang="en-US" dirty="0" smtClean="0"/>
              <a:t>の前に</a:t>
            </a:r>
            <a:r>
              <a:rPr kumimoji="1" lang="en-US" altLang="ja-JP" dirty="0" smtClean="0"/>
              <a:t>3.0</a:t>
            </a:r>
            <a:r>
              <a:rPr kumimoji="1" lang="ja-JP" altLang="en-US" dirty="0" smtClean="0"/>
              <a:t>の振り返り</a:t>
            </a:r>
            <a:endParaRPr kumimoji="1" lang="ja-JP" altLang="en-US" dirty="0"/>
          </a:p>
        </p:txBody>
      </p:sp>
      <p:pic>
        <p:nvPicPr>
          <p:cNvPr id="4" name="Picture 4" descr="スクリーンショット 2015-06-17 16.23.24.png"/>
          <p:cNvPicPr>
            <a:picLocks noChangeAspect="1"/>
          </p:cNvPicPr>
          <p:nvPr/>
        </p:nvPicPr>
        <p:blipFill rotWithShape="1">
          <a:blip r:embed="rId2">
            <a:extLst>
              <a:ext uri="{28A0092B-C50C-407E-A947-70E740481C1C}">
                <a14:useLocalDpi xmlns:a14="http://schemas.microsoft.com/office/drawing/2010/main" val="0"/>
              </a:ext>
            </a:extLst>
          </a:blip>
          <a:srcRect r="9443"/>
          <a:stretch/>
        </p:blipFill>
        <p:spPr>
          <a:xfrm>
            <a:off x="4481273" y="1073150"/>
            <a:ext cx="4425086" cy="1819752"/>
          </a:xfrm>
          <a:prstGeom prst="rect">
            <a:avLst/>
          </a:prstGeom>
          <a:ln>
            <a:solidFill>
              <a:srgbClr val="676767"/>
            </a:solidFill>
          </a:ln>
        </p:spPr>
      </p:pic>
    </p:spTree>
    <p:extLst>
      <p:ext uri="{BB962C8B-B14F-4D97-AF65-F5344CB8AC3E}">
        <p14:creationId xmlns:p14="http://schemas.microsoft.com/office/powerpoint/2010/main" val="1399366378"/>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Prime Infrastructure </a:t>
            </a:r>
            <a:r>
              <a:rPr lang="ja-JP" altLang="en-US" dirty="0" smtClean="0"/>
              <a:t>ロードマップ</a:t>
            </a:r>
            <a:endParaRPr lang="en-US" dirty="0"/>
          </a:p>
        </p:txBody>
      </p:sp>
      <p:sp>
        <p:nvSpPr>
          <p:cNvPr id="6" name="Rounded Rectangle 5"/>
          <p:cNvSpPr/>
          <p:nvPr/>
        </p:nvSpPr>
        <p:spPr>
          <a:xfrm>
            <a:off x="6178178" y="1590288"/>
            <a:ext cx="2188353" cy="2501387"/>
          </a:xfrm>
          <a:prstGeom prst="roundRect">
            <a:avLst/>
          </a:prstGeom>
          <a:ln/>
        </p:spPr>
        <p:style>
          <a:lnRef idx="0">
            <a:schemeClr val="accent4"/>
          </a:lnRef>
          <a:fillRef idx="3">
            <a:schemeClr val="accent4"/>
          </a:fillRef>
          <a:effectRef idx="3">
            <a:schemeClr val="accent4"/>
          </a:effectRef>
          <a:fontRef idx="minor">
            <a:schemeClr val="lt1"/>
          </a:fontRef>
        </p:style>
        <p:txBody>
          <a:bodyPr lIns="68571" tIns="34286" rIns="68571" bIns="34286" rtlCol="0" anchor="ctr"/>
          <a:lstStyle/>
          <a:p>
            <a:pPr algn="l"/>
            <a:endParaRPr lang="en-US" sz="1100" dirty="0"/>
          </a:p>
          <a:p>
            <a:pPr algn="l"/>
            <a:r>
              <a:rPr lang="en-US" sz="1100" b="1" dirty="0" smtClean="0"/>
              <a:t>Q1 FY2017</a:t>
            </a:r>
            <a:r>
              <a:rPr lang="ja-JP" altLang="en-US" sz="1100" b="1" dirty="0" smtClean="0"/>
              <a:t>予定</a:t>
            </a:r>
            <a:endParaRPr lang="en-US" sz="1100" b="1" dirty="0"/>
          </a:p>
          <a:p>
            <a:pPr algn="l"/>
            <a:r>
              <a:rPr lang="en-US" sz="1000" dirty="0"/>
              <a:t>Wireless</a:t>
            </a:r>
          </a:p>
          <a:p>
            <a:pPr marL="171407" indent="-171407">
              <a:buFont typeface="Arial" panose="020B0604020202020204" pitchFamily="34" charset="0"/>
              <a:buChar char="•"/>
            </a:pPr>
            <a:r>
              <a:rPr lang="en-US" sz="1000" dirty="0"/>
              <a:t>Maps enhanced </a:t>
            </a:r>
          </a:p>
          <a:p>
            <a:pPr marL="171407" indent="-171407">
              <a:buFont typeface="Arial" panose="020B0604020202020204" pitchFamily="34" charset="0"/>
              <a:buChar char="•"/>
            </a:pPr>
            <a:r>
              <a:rPr lang="en-US" sz="1000" dirty="0" err="1" smtClean="0"/>
              <a:t>Config</a:t>
            </a:r>
            <a:r>
              <a:rPr lang="en-US" sz="1000" dirty="0" smtClean="0"/>
              <a:t> </a:t>
            </a:r>
            <a:r>
              <a:rPr lang="en-US" sz="1000" dirty="0"/>
              <a:t>Groups – Phase </a:t>
            </a:r>
            <a:r>
              <a:rPr lang="en-US" sz="1000" dirty="0" smtClean="0"/>
              <a:t>2</a:t>
            </a:r>
          </a:p>
          <a:p>
            <a:pPr marL="171407" indent="-171407">
              <a:buFont typeface="Arial" panose="020B0604020202020204" pitchFamily="34" charset="0"/>
              <a:buChar char="•"/>
            </a:pPr>
            <a:r>
              <a:rPr lang="en-US" sz="1000" dirty="0" smtClean="0"/>
              <a:t>Aruba support</a:t>
            </a:r>
            <a:endParaRPr lang="en-US" sz="1000" dirty="0"/>
          </a:p>
          <a:p>
            <a:pPr algn="l"/>
            <a:endParaRPr lang="en-US" sz="1000" dirty="0" smtClean="0"/>
          </a:p>
          <a:p>
            <a:pPr algn="l"/>
            <a:r>
              <a:rPr lang="en-US" sz="1000" dirty="0" smtClean="0"/>
              <a:t>Routing</a:t>
            </a:r>
            <a:endParaRPr lang="en-US" sz="1000" dirty="0"/>
          </a:p>
          <a:p>
            <a:pPr marL="214288" indent="-214288">
              <a:buFont typeface="Arial" panose="020B0604020202020204" pitchFamily="34" charset="0"/>
              <a:buChar char="•"/>
            </a:pPr>
            <a:r>
              <a:rPr lang="en-US" sz="1000" dirty="0"/>
              <a:t>IWAN Monitoring</a:t>
            </a:r>
          </a:p>
          <a:p>
            <a:pPr algn="l"/>
            <a:endParaRPr lang="en-US" sz="1000" dirty="0" smtClean="0"/>
          </a:p>
          <a:p>
            <a:pPr algn="l"/>
            <a:r>
              <a:rPr lang="en-US" sz="1000" dirty="0" smtClean="0"/>
              <a:t>Platform</a:t>
            </a:r>
            <a:endParaRPr lang="en-US" sz="1000" dirty="0"/>
          </a:p>
          <a:p>
            <a:pPr marL="214288" indent="-214288">
              <a:buFont typeface="Arial" panose="020B0604020202020204" pitchFamily="34" charset="0"/>
              <a:buChar char="•"/>
            </a:pPr>
            <a:r>
              <a:rPr lang="en-US" sz="1000" dirty="0"/>
              <a:t>User Tracking</a:t>
            </a:r>
          </a:p>
          <a:p>
            <a:pPr marL="214288" indent="-214288">
              <a:buFont typeface="Arial" panose="020B0604020202020204" pitchFamily="34" charset="0"/>
              <a:buChar char="•"/>
            </a:pPr>
            <a:r>
              <a:rPr lang="en-US" sz="1000" dirty="0"/>
              <a:t>IPSLA</a:t>
            </a:r>
          </a:p>
          <a:p>
            <a:pPr marL="214288" indent="-214288">
              <a:buFont typeface="Arial" panose="020B0604020202020204" pitchFamily="34" charset="0"/>
              <a:buChar char="•"/>
            </a:pPr>
            <a:endParaRPr lang="en-US" sz="1100" dirty="0"/>
          </a:p>
        </p:txBody>
      </p:sp>
      <p:sp>
        <p:nvSpPr>
          <p:cNvPr id="8" name="Rounded Rectangle 7"/>
          <p:cNvSpPr/>
          <p:nvPr/>
        </p:nvSpPr>
        <p:spPr>
          <a:xfrm>
            <a:off x="311023" y="1535384"/>
            <a:ext cx="2342503" cy="2501387"/>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lIns="68571" tIns="34286" rIns="68571" bIns="34286" rtlCol="0" anchor="ctr"/>
          <a:lstStyle/>
          <a:p>
            <a:pPr algn="l"/>
            <a:endParaRPr lang="en-US" sz="1100" dirty="0"/>
          </a:p>
          <a:p>
            <a:pPr algn="l"/>
            <a:r>
              <a:rPr lang="en-US" sz="1100" b="1" dirty="0" smtClean="0"/>
              <a:t>2016</a:t>
            </a:r>
            <a:r>
              <a:rPr lang="ja-JP" altLang="en-US" sz="1100" b="1" dirty="0" smtClean="0"/>
              <a:t>年</a:t>
            </a:r>
            <a:r>
              <a:rPr lang="en-US" altLang="ja-JP" sz="1100" b="1" dirty="0" smtClean="0"/>
              <a:t>4</a:t>
            </a:r>
            <a:r>
              <a:rPr lang="ja-JP" altLang="en-US" sz="1100" b="1" dirty="0" smtClean="0"/>
              <a:t>月</a:t>
            </a:r>
            <a:endParaRPr lang="en-US" sz="1100" b="1" dirty="0"/>
          </a:p>
          <a:p>
            <a:pPr algn="l"/>
            <a:endParaRPr lang="en-US" sz="1100" b="1" dirty="0"/>
          </a:p>
          <a:p>
            <a:pPr algn="l"/>
            <a:r>
              <a:rPr lang="en-US" sz="1000" dirty="0"/>
              <a:t>Wireless</a:t>
            </a:r>
          </a:p>
          <a:p>
            <a:pPr marL="214288" indent="-214288">
              <a:buFont typeface="Arial" panose="020B0604020202020204" pitchFamily="34" charset="0"/>
              <a:buChar char="•"/>
            </a:pPr>
            <a:r>
              <a:rPr lang="en-US" sz="1000" dirty="0"/>
              <a:t>AP Health Index</a:t>
            </a:r>
          </a:p>
          <a:p>
            <a:pPr marL="214288" indent="-214288">
              <a:buFont typeface="Arial" panose="020B0604020202020204" pitchFamily="34" charset="0"/>
              <a:buChar char="•"/>
            </a:pPr>
            <a:r>
              <a:rPr lang="en-US" sz="1000" dirty="0" err="1"/>
              <a:t>Config</a:t>
            </a:r>
            <a:r>
              <a:rPr lang="en-US" sz="1000" dirty="0"/>
              <a:t> Groups – Phase 1</a:t>
            </a:r>
          </a:p>
          <a:p>
            <a:pPr algn="l"/>
            <a:r>
              <a:rPr lang="en-US" sz="1000" dirty="0"/>
              <a:t>Wired - Switching</a:t>
            </a:r>
          </a:p>
          <a:p>
            <a:pPr marL="214288" indent="-214288">
              <a:buFont typeface="Arial" panose="020B0604020202020204" pitchFamily="34" charset="0"/>
              <a:buChar char="•"/>
            </a:pPr>
            <a:r>
              <a:rPr lang="en-US" sz="1000" dirty="0"/>
              <a:t>Instant Access Workflows</a:t>
            </a:r>
          </a:p>
          <a:p>
            <a:pPr marL="214288" indent="-214288">
              <a:buFont typeface="Arial" panose="020B0604020202020204" pitchFamily="34" charset="0"/>
              <a:buChar char="•"/>
            </a:pPr>
            <a:r>
              <a:rPr lang="en-US" sz="1000" dirty="0"/>
              <a:t>Network health Index</a:t>
            </a:r>
          </a:p>
          <a:p>
            <a:pPr algn="l"/>
            <a:r>
              <a:rPr lang="en-US" sz="1000" dirty="0"/>
              <a:t>Wired - Routing</a:t>
            </a:r>
          </a:p>
          <a:p>
            <a:pPr marL="214288" indent="-214288">
              <a:buFont typeface="Arial" panose="020B0604020202020204" pitchFamily="34" charset="0"/>
              <a:buChar char="•"/>
            </a:pPr>
            <a:r>
              <a:rPr lang="en-US" sz="1000" dirty="0"/>
              <a:t>IWAN 2.2</a:t>
            </a:r>
          </a:p>
          <a:p>
            <a:pPr marL="214288" indent="-214288">
              <a:buFont typeface="Arial" panose="020B0604020202020204" pitchFamily="34" charset="0"/>
              <a:buChar char="•"/>
            </a:pPr>
            <a:r>
              <a:rPr lang="en-US" sz="1000" dirty="0" err="1"/>
              <a:t>PfR</a:t>
            </a:r>
            <a:r>
              <a:rPr lang="en-US" sz="1000" dirty="0"/>
              <a:t> Monitoring – Phase 2</a:t>
            </a:r>
          </a:p>
          <a:p>
            <a:pPr algn="l"/>
            <a:r>
              <a:rPr lang="en-US" sz="1000" dirty="0"/>
              <a:t>Platform</a:t>
            </a:r>
          </a:p>
          <a:p>
            <a:pPr marL="214288" indent="-214288">
              <a:buFont typeface="Arial" panose="020B0604020202020204" pitchFamily="34" charset="0"/>
              <a:buChar char="•"/>
            </a:pPr>
            <a:r>
              <a:rPr lang="en-US" sz="1000" dirty="0"/>
              <a:t>PnP Workflows Simplified</a:t>
            </a:r>
          </a:p>
          <a:p>
            <a:pPr algn="l"/>
            <a:endParaRPr lang="en-US" sz="1100" dirty="0"/>
          </a:p>
        </p:txBody>
      </p:sp>
      <p:sp>
        <p:nvSpPr>
          <p:cNvPr id="10" name="Rounded Rectangle 9"/>
          <p:cNvSpPr/>
          <p:nvPr/>
        </p:nvSpPr>
        <p:spPr>
          <a:xfrm>
            <a:off x="6192623" y="1036458"/>
            <a:ext cx="2173908" cy="290071"/>
          </a:xfrm>
          <a:prstGeom prst="roundRect">
            <a:avLst/>
          </a:prstGeom>
          <a:ln/>
        </p:spPr>
        <p:style>
          <a:lnRef idx="0">
            <a:schemeClr val="accent4"/>
          </a:lnRef>
          <a:fillRef idx="3">
            <a:schemeClr val="accent4"/>
          </a:fillRef>
          <a:effectRef idx="3">
            <a:schemeClr val="accent4"/>
          </a:effectRef>
          <a:fontRef idx="minor">
            <a:schemeClr val="lt1"/>
          </a:fontRef>
        </p:style>
        <p:txBody>
          <a:bodyPr lIns="68571" tIns="34286" rIns="68571" bIns="34286" rtlCol="0" anchor="ctr"/>
          <a:lstStyle/>
          <a:p>
            <a:pPr algn="ctr"/>
            <a:r>
              <a:rPr lang="en-US" sz="1799" dirty="0" smtClean="0"/>
              <a:t>PI 3.2 (Maui)</a:t>
            </a:r>
            <a:endParaRPr lang="en-US" sz="1799" dirty="0"/>
          </a:p>
        </p:txBody>
      </p:sp>
      <p:sp>
        <p:nvSpPr>
          <p:cNvPr id="12" name="Rounded Rectangle 11"/>
          <p:cNvSpPr/>
          <p:nvPr/>
        </p:nvSpPr>
        <p:spPr>
          <a:xfrm>
            <a:off x="311023" y="983633"/>
            <a:ext cx="2342504" cy="290071"/>
          </a:xfrm>
          <a:prstGeom prst="roundRect">
            <a:avLst/>
          </a:prstGeom>
          <a:ln/>
        </p:spPr>
        <p:style>
          <a:lnRef idx="0">
            <a:schemeClr val="accent6"/>
          </a:lnRef>
          <a:fillRef idx="3">
            <a:schemeClr val="accent6"/>
          </a:fillRef>
          <a:effectRef idx="3">
            <a:schemeClr val="accent6"/>
          </a:effectRef>
          <a:fontRef idx="minor">
            <a:schemeClr val="lt1"/>
          </a:fontRef>
        </p:style>
        <p:txBody>
          <a:bodyPr lIns="68571" tIns="34286" rIns="68571" bIns="34286" rtlCol="0" anchor="ctr"/>
          <a:lstStyle/>
          <a:p>
            <a:pPr algn="ctr"/>
            <a:r>
              <a:rPr lang="en-US" sz="1799" dirty="0"/>
              <a:t>PI 3.1</a:t>
            </a:r>
          </a:p>
        </p:txBody>
      </p:sp>
      <p:sp>
        <p:nvSpPr>
          <p:cNvPr id="15" name="Rounded Rectangle 11"/>
          <p:cNvSpPr/>
          <p:nvPr/>
        </p:nvSpPr>
        <p:spPr>
          <a:xfrm>
            <a:off x="2780270" y="983633"/>
            <a:ext cx="1448357" cy="290070"/>
          </a:xfrm>
          <a:prstGeom prst="roundRect">
            <a:avLst/>
          </a:prstGeom>
          <a:ln/>
        </p:spPr>
        <p:style>
          <a:lnRef idx="0">
            <a:schemeClr val="accent6"/>
          </a:lnRef>
          <a:fillRef idx="3">
            <a:schemeClr val="accent6"/>
          </a:fillRef>
          <a:effectRef idx="3">
            <a:schemeClr val="accent6"/>
          </a:effectRef>
          <a:fontRef idx="minor">
            <a:schemeClr val="lt1"/>
          </a:fontRef>
        </p:style>
        <p:txBody>
          <a:bodyPr lIns="68571" tIns="34286" rIns="68571" bIns="34286" rtlCol="0" anchor="ctr"/>
          <a:lstStyle/>
          <a:p>
            <a:pPr algn="ctr"/>
            <a:r>
              <a:rPr lang="en-US" sz="1799" dirty="0"/>
              <a:t>PI </a:t>
            </a:r>
            <a:r>
              <a:rPr lang="en-US" sz="1799" dirty="0" smtClean="0"/>
              <a:t>3.1MR1</a:t>
            </a:r>
            <a:endParaRPr lang="en-US" sz="1799" dirty="0"/>
          </a:p>
        </p:txBody>
      </p:sp>
      <p:sp>
        <p:nvSpPr>
          <p:cNvPr id="17" name="Rounded Rectangle 7"/>
          <p:cNvSpPr/>
          <p:nvPr/>
        </p:nvSpPr>
        <p:spPr>
          <a:xfrm>
            <a:off x="2780270" y="1535384"/>
            <a:ext cx="1448357" cy="2501386"/>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lIns="68571" tIns="34286" rIns="68571" bIns="34286" rtlCol="0" anchor="ctr"/>
          <a:lstStyle/>
          <a:p>
            <a:pPr algn="l"/>
            <a:r>
              <a:rPr lang="en-US" sz="1100" b="1" dirty="0" smtClean="0"/>
              <a:t>2016</a:t>
            </a:r>
            <a:r>
              <a:rPr lang="ja-JP" altLang="en-US" sz="1100" b="1" dirty="0" smtClean="0"/>
              <a:t>年</a:t>
            </a:r>
            <a:r>
              <a:rPr lang="en-US" altLang="ja-JP" sz="1100" b="1" dirty="0" smtClean="0"/>
              <a:t>7</a:t>
            </a:r>
            <a:r>
              <a:rPr lang="ja-JP" altLang="en-US" sz="1100" b="1" dirty="0" smtClean="0"/>
              <a:t>月予定</a:t>
            </a:r>
            <a:endParaRPr lang="en-US" sz="1100" b="1" dirty="0" smtClean="0"/>
          </a:p>
          <a:p>
            <a:pPr algn="l"/>
            <a:endParaRPr lang="en-US" sz="1100" b="1" dirty="0" smtClean="0"/>
          </a:p>
          <a:p>
            <a:pPr algn="l"/>
            <a:endParaRPr lang="en-US" sz="1100" b="1" dirty="0" smtClean="0"/>
          </a:p>
          <a:p>
            <a:pPr algn="l"/>
            <a:endParaRPr lang="en-US" sz="1100" b="1" dirty="0"/>
          </a:p>
          <a:p>
            <a:pPr algn="l"/>
            <a:endParaRPr lang="en-US" sz="1100" b="1" dirty="0" smtClean="0"/>
          </a:p>
          <a:p>
            <a:pPr algn="l"/>
            <a:endParaRPr lang="en-US" sz="1000" dirty="0" smtClean="0"/>
          </a:p>
          <a:p>
            <a:pPr marL="214288" indent="-214288">
              <a:buFont typeface="Arial" panose="020B0604020202020204" pitchFamily="34" charset="0"/>
              <a:buChar char="•"/>
            </a:pPr>
            <a:r>
              <a:rPr lang="en-US" sz="1000" dirty="0" smtClean="0"/>
              <a:t>AP2800/AP3800 Support</a:t>
            </a:r>
          </a:p>
          <a:p>
            <a:pPr algn="l"/>
            <a:endParaRPr lang="en-US" sz="1100" dirty="0"/>
          </a:p>
        </p:txBody>
      </p:sp>
      <p:sp>
        <p:nvSpPr>
          <p:cNvPr id="18" name="Rounded Rectangle 7"/>
          <p:cNvSpPr/>
          <p:nvPr/>
        </p:nvSpPr>
        <p:spPr>
          <a:xfrm>
            <a:off x="4441172" y="1543686"/>
            <a:ext cx="1654828" cy="2501386"/>
          </a:xfrm>
          <a:prstGeom prst="roundRect">
            <a:avLst/>
          </a:prstGeom>
          <a:solidFill>
            <a:schemeClr val="accent6">
              <a:lumMod val="75000"/>
            </a:schemeClr>
          </a:solidFill>
          <a:ln/>
        </p:spPr>
        <p:style>
          <a:lnRef idx="0">
            <a:schemeClr val="accent2"/>
          </a:lnRef>
          <a:fillRef idx="3">
            <a:schemeClr val="accent2"/>
          </a:fillRef>
          <a:effectRef idx="3">
            <a:schemeClr val="accent2"/>
          </a:effectRef>
          <a:fontRef idx="minor">
            <a:schemeClr val="lt1"/>
          </a:fontRef>
        </p:style>
        <p:txBody>
          <a:bodyPr lIns="68571" tIns="34286" rIns="68571" bIns="34286" rtlCol="0" anchor="ctr"/>
          <a:lstStyle/>
          <a:p>
            <a:pPr algn="l"/>
            <a:r>
              <a:rPr lang="en-US" sz="1100" b="1" dirty="0" smtClean="0"/>
              <a:t>2016</a:t>
            </a:r>
            <a:r>
              <a:rPr lang="ja-JP" altLang="en-US" sz="1100" b="1" dirty="0" smtClean="0"/>
              <a:t>年</a:t>
            </a:r>
            <a:r>
              <a:rPr lang="en-US" altLang="ja-JP" sz="1100" b="1" dirty="0" smtClean="0"/>
              <a:t>8</a:t>
            </a:r>
            <a:r>
              <a:rPr lang="ja-JP" altLang="en-US" sz="1100" b="1" dirty="0" smtClean="0"/>
              <a:t>月予定</a:t>
            </a:r>
            <a:endParaRPr lang="en-US" sz="1100" b="1" dirty="0" smtClean="0"/>
          </a:p>
          <a:p>
            <a:pPr algn="l"/>
            <a:endParaRPr lang="en-US" sz="1100" b="1" dirty="0" smtClean="0"/>
          </a:p>
          <a:p>
            <a:pPr algn="l"/>
            <a:endParaRPr lang="en-US" sz="1100" b="1" dirty="0" smtClean="0"/>
          </a:p>
          <a:p>
            <a:pPr algn="l"/>
            <a:endParaRPr lang="en-US" sz="1100" b="1" dirty="0"/>
          </a:p>
          <a:p>
            <a:pPr algn="l"/>
            <a:endParaRPr lang="en-US" sz="1100" b="1" dirty="0" smtClean="0"/>
          </a:p>
          <a:p>
            <a:pPr algn="l"/>
            <a:endParaRPr lang="en-US" sz="1000" dirty="0" smtClean="0"/>
          </a:p>
          <a:p>
            <a:pPr marL="214288" indent="-214288">
              <a:buFont typeface="Arial" panose="020B0604020202020204" pitchFamily="34" charset="0"/>
              <a:buChar char="•"/>
            </a:pPr>
            <a:r>
              <a:rPr lang="en-US" sz="1000" dirty="0" smtClean="0"/>
              <a:t>WLC8.3. IOS-XE 16.3</a:t>
            </a:r>
          </a:p>
          <a:p>
            <a:pPr marL="214288" indent="-214288">
              <a:buFont typeface="Arial" panose="020B0604020202020204" pitchFamily="34" charset="0"/>
              <a:buChar char="•"/>
            </a:pPr>
            <a:r>
              <a:rPr lang="en-US" sz="1000" dirty="0" smtClean="0"/>
              <a:t>AP1810 Support</a:t>
            </a:r>
          </a:p>
          <a:p>
            <a:pPr marL="214288" indent="-214288">
              <a:buFont typeface="Arial" panose="020B0604020202020204" pitchFamily="34" charset="0"/>
              <a:buChar char="•"/>
            </a:pPr>
            <a:r>
              <a:rPr lang="en-US" sz="1000" dirty="0" smtClean="0"/>
              <a:t>Switching Endpoint </a:t>
            </a:r>
            <a:r>
              <a:rPr lang="en-US" sz="1000" dirty="0" err="1" smtClean="0"/>
              <a:t>config</a:t>
            </a:r>
            <a:r>
              <a:rPr lang="en-US" sz="1000" dirty="0" smtClean="0"/>
              <a:t> workflows</a:t>
            </a:r>
          </a:p>
          <a:p>
            <a:pPr marL="214288" indent="-214288">
              <a:buFont typeface="Arial" panose="020B0604020202020204" pitchFamily="34" charset="0"/>
              <a:buChar char="•"/>
            </a:pPr>
            <a:r>
              <a:rPr lang="en-US" sz="1000" dirty="0" smtClean="0"/>
              <a:t>SDA Monitoring </a:t>
            </a:r>
          </a:p>
          <a:p>
            <a:pPr algn="l"/>
            <a:endParaRPr lang="en-US" sz="1100" dirty="0"/>
          </a:p>
        </p:txBody>
      </p:sp>
      <p:sp>
        <p:nvSpPr>
          <p:cNvPr id="11" name="テキスト ボックス 10"/>
          <p:cNvSpPr txBox="1"/>
          <p:nvPr/>
        </p:nvSpPr>
        <p:spPr>
          <a:xfrm>
            <a:off x="833421" y="4113785"/>
            <a:ext cx="1206385" cy="369332"/>
          </a:xfrm>
          <a:prstGeom prst="rect">
            <a:avLst/>
          </a:prstGeom>
          <a:solidFill>
            <a:srgbClr val="FFFF00"/>
          </a:solidFill>
        </p:spPr>
        <p:txBody>
          <a:bodyPr wrap="square" rtlCol="0">
            <a:spAutoFit/>
          </a:bodyPr>
          <a:lstStyle/>
          <a:p>
            <a:r>
              <a:rPr kumimoji="1" lang="ja-JP" altLang="en-US" dirty="0" smtClean="0"/>
              <a:t>リリース済</a:t>
            </a:r>
            <a:endParaRPr kumimoji="1" lang="ja-JP" altLang="en-US" dirty="0"/>
          </a:p>
        </p:txBody>
      </p:sp>
      <p:sp>
        <p:nvSpPr>
          <p:cNvPr id="13" name="Rounded Rectangle 11"/>
          <p:cNvSpPr/>
          <p:nvPr/>
        </p:nvSpPr>
        <p:spPr>
          <a:xfrm>
            <a:off x="4486446" y="990998"/>
            <a:ext cx="1448357" cy="290070"/>
          </a:xfrm>
          <a:prstGeom prst="roundRect">
            <a:avLst/>
          </a:prstGeom>
          <a:ln/>
        </p:spPr>
        <p:style>
          <a:lnRef idx="0">
            <a:schemeClr val="accent6"/>
          </a:lnRef>
          <a:fillRef idx="3">
            <a:schemeClr val="accent6"/>
          </a:fillRef>
          <a:effectRef idx="3">
            <a:schemeClr val="accent6"/>
          </a:effectRef>
          <a:fontRef idx="minor">
            <a:schemeClr val="lt1"/>
          </a:fontRef>
        </p:style>
        <p:txBody>
          <a:bodyPr lIns="68571" tIns="34286" rIns="68571" bIns="34286" rtlCol="0" anchor="ctr"/>
          <a:lstStyle/>
          <a:p>
            <a:pPr algn="ctr"/>
            <a:r>
              <a:rPr lang="en-US" sz="1799" dirty="0"/>
              <a:t>PI </a:t>
            </a:r>
            <a:r>
              <a:rPr lang="en-US" sz="1799" dirty="0" smtClean="0"/>
              <a:t>3.1MR2</a:t>
            </a:r>
            <a:endParaRPr lang="en-US" sz="1799" dirty="0"/>
          </a:p>
        </p:txBody>
      </p:sp>
    </p:spTree>
    <p:extLst>
      <p:ext uri="{BB962C8B-B14F-4D97-AF65-F5344CB8AC3E}">
        <p14:creationId xmlns:p14="http://schemas.microsoft.com/office/powerpoint/2010/main" val="17483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quarter" idx="10"/>
          </p:nvPr>
        </p:nvSpPr>
        <p:spPr/>
        <p:txBody>
          <a:bodyPr/>
          <a:lstStyle/>
          <a:p>
            <a:r>
              <a:rPr kumimoji="1" lang="ja-JP" altLang="en-US" sz="3200" dirty="0" smtClean="0"/>
              <a:t>ユーザインタフェースの改善</a:t>
            </a:r>
            <a:endParaRPr kumimoji="1" lang="en-US" altLang="ja-JP" sz="3200" dirty="0" smtClean="0"/>
          </a:p>
          <a:p>
            <a:r>
              <a:rPr lang="ja-JP" altLang="en-US" sz="3200" dirty="0"/>
              <a:t>　</a:t>
            </a:r>
            <a:r>
              <a:rPr lang="ja-JP" altLang="en-US" sz="3200" dirty="0" smtClean="0"/>
              <a:t>ダッシュボードの追加 </a:t>
            </a:r>
            <a:r>
              <a:rPr lang="en-US" altLang="ja-JP" sz="3200" dirty="0" smtClean="0"/>
              <a:t>(</a:t>
            </a:r>
            <a:r>
              <a:rPr lang="ja-JP" altLang="en-US" sz="3200" dirty="0" smtClean="0"/>
              <a:t>一覧性向上</a:t>
            </a:r>
            <a:r>
              <a:rPr lang="en-US" altLang="ja-JP" sz="3200" dirty="0" smtClean="0"/>
              <a:t>)</a:t>
            </a:r>
          </a:p>
          <a:p>
            <a:r>
              <a:rPr kumimoji="1" lang="ja-JP" altLang="en-US" sz="3200" dirty="0"/>
              <a:t>　</a:t>
            </a:r>
            <a:r>
              <a:rPr kumimoji="1" lang="en-US" altLang="ja-JP" sz="3200" dirty="0" smtClean="0"/>
              <a:t>Workflow</a:t>
            </a:r>
            <a:r>
              <a:rPr kumimoji="1" lang="ja-JP" altLang="en-US" sz="3200" dirty="0" smtClean="0"/>
              <a:t>の追加 </a:t>
            </a:r>
            <a:r>
              <a:rPr kumimoji="1" lang="en-US" altLang="ja-JP" sz="3200" dirty="0" smtClean="0"/>
              <a:t>(</a:t>
            </a:r>
            <a:r>
              <a:rPr kumimoji="1" lang="ja-JP" altLang="en-US" sz="3200" dirty="0" smtClean="0"/>
              <a:t>作業のシンプル化</a:t>
            </a:r>
            <a:r>
              <a:rPr kumimoji="1" lang="en-US" altLang="ja-JP" sz="3200" dirty="0" smtClean="0"/>
              <a:t>)</a:t>
            </a:r>
          </a:p>
          <a:p>
            <a:r>
              <a:rPr lang="ja-JP" altLang="en-US" sz="3200" dirty="0"/>
              <a:t>　</a:t>
            </a:r>
            <a:r>
              <a:rPr lang="ja-JP" altLang="en-US" sz="3200" dirty="0" smtClean="0"/>
              <a:t>操作性の向上</a:t>
            </a:r>
            <a:endParaRPr kumimoji="1" lang="ja-JP" altLang="en-US" sz="3200" dirty="0"/>
          </a:p>
        </p:txBody>
      </p:sp>
      <p:sp>
        <p:nvSpPr>
          <p:cNvPr id="3" name="タイトル 2"/>
          <p:cNvSpPr>
            <a:spLocks noGrp="1"/>
          </p:cNvSpPr>
          <p:nvPr>
            <p:ph type="title"/>
          </p:nvPr>
        </p:nvSpPr>
        <p:spPr/>
        <p:txBody>
          <a:bodyPr/>
          <a:lstStyle/>
          <a:p>
            <a:r>
              <a:rPr kumimoji="1" lang="en-US" altLang="ja-JP" dirty="0" smtClean="0"/>
              <a:t>Cisco</a:t>
            </a:r>
            <a:r>
              <a:rPr kumimoji="1" lang="ja-JP" altLang="en-US" dirty="0" smtClean="0"/>
              <a:t> </a:t>
            </a:r>
            <a:r>
              <a:rPr kumimoji="1" lang="en-US" altLang="ja-JP" dirty="0" smtClean="0"/>
              <a:t>Prime</a:t>
            </a:r>
            <a:r>
              <a:rPr kumimoji="1" lang="ja-JP" altLang="en-US" dirty="0" smtClean="0"/>
              <a:t> </a:t>
            </a:r>
            <a:r>
              <a:rPr kumimoji="1" lang="en-US" altLang="ja-JP" dirty="0" smtClean="0"/>
              <a:t>Infrastructure3.1</a:t>
            </a:r>
            <a:r>
              <a:rPr kumimoji="1" lang="ja-JP" altLang="en-US" dirty="0" err="1" smtClean="0"/>
              <a:t>での</a:t>
            </a:r>
            <a:r>
              <a:rPr kumimoji="1" lang="ja-JP" altLang="en-US" dirty="0" smtClean="0"/>
              <a:t>目玉</a:t>
            </a:r>
            <a:endParaRPr kumimoji="1" lang="ja-JP" altLang="en-US" dirty="0"/>
          </a:p>
        </p:txBody>
      </p:sp>
      <p:sp>
        <p:nvSpPr>
          <p:cNvPr id="5" name="テキスト ボックス 4"/>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197439549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141" y="150570"/>
            <a:ext cx="8345488" cy="731837"/>
          </a:xfrm>
        </p:spPr>
        <p:txBody>
          <a:bodyPr/>
          <a:lstStyle/>
          <a:p>
            <a:r>
              <a:rPr lang="en-US" dirty="0" smtClean="0"/>
              <a:t>Prime Infrastructure 3.1 (2016</a:t>
            </a:r>
            <a:r>
              <a:rPr lang="ja-JP" altLang="en-US" dirty="0" smtClean="0"/>
              <a:t>年</a:t>
            </a:r>
            <a:r>
              <a:rPr lang="en-US" altLang="ja-JP" dirty="0" smtClean="0"/>
              <a:t>4</a:t>
            </a:r>
            <a:r>
              <a:rPr lang="ja-JP" altLang="en-US" dirty="0" smtClean="0"/>
              <a:t>月リリース</a:t>
            </a:r>
            <a:r>
              <a:rPr lang="en-US" dirty="0" smtClean="0"/>
              <a:t>)</a:t>
            </a:r>
            <a:endParaRPr lang="en-US" dirty="0"/>
          </a:p>
        </p:txBody>
      </p:sp>
      <p:sp>
        <p:nvSpPr>
          <p:cNvPr id="3" name="Rounded Rectangle 2"/>
          <p:cNvSpPr/>
          <p:nvPr/>
        </p:nvSpPr>
        <p:spPr>
          <a:xfrm>
            <a:off x="2187248" y="1973114"/>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AP Health Index</a:t>
            </a:r>
            <a:endParaRPr lang="en-US" sz="1100" dirty="0"/>
          </a:p>
        </p:txBody>
      </p:sp>
      <p:sp>
        <p:nvSpPr>
          <p:cNvPr id="8" name="Rounded Rectangle 7"/>
          <p:cNvSpPr/>
          <p:nvPr/>
        </p:nvSpPr>
        <p:spPr>
          <a:xfrm>
            <a:off x="2187253" y="1326966"/>
            <a:ext cx="1424725" cy="4861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ja-JP" altLang="en-US" sz="1400" b="1" dirty="0">
                <a:solidFill>
                  <a:schemeClr val="bg1"/>
                </a:solidFill>
              </a:rPr>
              <a:t>無線</a:t>
            </a:r>
            <a:endParaRPr lang="en-US" sz="1400" b="1" dirty="0">
              <a:solidFill>
                <a:schemeClr val="bg1"/>
              </a:solidFill>
            </a:endParaRPr>
          </a:p>
        </p:txBody>
      </p:sp>
      <p:sp>
        <p:nvSpPr>
          <p:cNvPr id="9" name="Rounded Rectangle 8"/>
          <p:cNvSpPr/>
          <p:nvPr/>
        </p:nvSpPr>
        <p:spPr>
          <a:xfrm>
            <a:off x="4012755" y="1331988"/>
            <a:ext cx="1492568" cy="4861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ja-JP" altLang="en-US" sz="1400" b="1" dirty="0">
                <a:solidFill>
                  <a:schemeClr val="bg1"/>
                </a:solidFill>
              </a:rPr>
              <a:t>スイッチ</a:t>
            </a:r>
            <a:endParaRPr lang="en-US" sz="1400" b="1" dirty="0">
              <a:solidFill>
                <a:schemeClr val="bg1"/>
              </a:solidFill>
            </a:endParaRPr>
          </a:p>
        </p:txBody>
      </p:sp>
      <p:sp>
        <p:nvSpPr>
          <p:cNvPr id="10" name="Rounded Rectangle 9"/>
          <p:cNvSpPr/>
          <p:nvPr/>
        </p:nvSpPr>
        <p:spPr>
          <a:xfrm>
            <a:off x="5749063" y="1335755"/>
            <a:ext cx="1492568" cy="4861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ja-JP" altLang="en-US" sz="1400" b="1" dirty="0">
                <a:solidFill>
                  <a:schemeClr val="bg1"/>
                </a:solidFill>
              </a:rPr>
              <a:t>ルータ</a:t>
            </a:r>
            <a:endParaRPr lang="en-US" sz="1400" b="1" dirty="0">
              <a:solidFill>
                <a:schemeClr val="bg1"/>
              </a:solidFill>
            </a:endParaRPr>
          </a:p>
        </p:txBody>
      </p:sp>
      <p:sp>
        <p:nvSpPr>
          <p:cNvPr id="11" name="Rounded Rectangle 10"/>
          <p:cNvSpPr/>
          <p:nvPr/>
        </p:nvSpPr>
        <p:spPr>
          <a:xfrm>
            <a:off x="287618" y="1342038"/>
            <a:ext cx="1424725" cy="4861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ja-JP" altLang="en-US" sz="1400" b="1" dirty="0" smtClean="0">
                <a:solidFill>
                  <a:schemeClr val="bg1"/>
                </a:solidFill>
              </a:rPr>
              <a:t>プラット</a:t>
            </a:r>
            <a:r>
              <a:rPr lang="ja-JP" altLang="en-US" sz="1400" b="1" dirty="0">
                <a:solidFill>
                  <a:schemeClr val="bg1"/>
                </a:solidFill>
              </a:rPr>
              <a:t>フォーム</a:t>
            </a:r>
            <a:endParaRPr lang="en-US" sz="1400" b="1" dirty="0">
              <a:solidFill>
                <a:schemeClr val="bg1"/>
              </a:solidFill>
            </a:endParaRPr>
          </a:p>
        </p:txBody>
      </p:sp>
      <p:sp>
        <p:nvSpPr>
          <p:cNvPr id="12" name="Rounded Rectangle 11"/>
          <p:cNvSpPr/>
          <p:nvPr/>
        </p:nvSpPr>
        <p:spPr>
          <a:xfrm>
            <a:off x="287618" y="201261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Network Health Dashboard</a:t>
            </a:r>
            <a:endParaRPr lang="en-US" sz="1100" dirty="0"/>
          </a:p>
        </p:txBody>
      </p:sp>
      <p:sp>
        <p:nvSpPr>
          <p:cNvPr id="13" name="Rounded Rectangle 12"/>
          <p:cNvSpPr/>
          <p:nvPr/>
        </p:nvSpPr>
        <p:spPr>
          <a:xfrm>
            <a:off x="287618" y="272102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Geo Maps Views</a:t>
            </a:r>
            <a:endParaRPr lang="en-US" sz="1100" dirty="0"/>
          </a:p>
        </p:txBody>
      </p:sp>
      <p:sp>
        <p:nvSpPr>
          <p:cNvPr id="14" name="Rounded Rectangle 13"/>
          <p:cNvSpPr/>
          <p:nvPr/>
        </p:nvSpPr>
        <p:spPr>
          <a:xfrm>
            <a:off x="5782987" y="201261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IWAN 2.1 provisioning</a:t>
            </a:r>
            <a:endParaRPr lang="en-US" sz="1100" dirty="0"/>
          </a:p>
        </p:txBody>
      </p:sp>
      <p:sp>
        <p:nvSpPr>
          <p:cNvPr id="15" name="Rounded Rectangle 14"/>
          <p:cNvSpPr/>
          <p:nvPr/>
        </p:nvSpPr>
        <p:spPr>
          <a:xfrm>
            <a:off x="287618" y="3423676"/>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*Configuration Compliance – Wireless extension</a:t>
            </a:r>
            <a:endParaRPr lang="en-US" sz="1100" dirty="0"/>
          </a:p>
        </p:txBody>
      </p:sp>
      <p:sp>
        <p:nvSpPr>
          <p:cNvPr id="17" name="Rounded Rectangle 16"/>
          <p:cNvSpPr/>
          <p:nvPr/>
        </p:nvSpPr>
        <p:spPr>
          <a:xfrm>
            <a:off x="5782986" y="272102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Monitoring – DMVPN/BGP</a:t>
            </a:r>
            <a:endParaRPr lang="en-US" sz="1100" dirty="0"/>
          </a:p>
        </p:txBody>
      </p:sp>
      <p:sp>
        <p:nvSpPr>
          <p:cNvPr id="18" name="Rounded Rectangle 17"/>
          <p:cNvSpPr/>
          <p:nvPr/>
        </p:nvSpPr>
        <p:spPr>
          <a:xfrm>
            <a:off x="4012758" y="201261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End Point </a:t>
            </a:r>
            <a:r>
              <a:rPr lang="en-US" sz="1100" dirty="0" err="1" smtClean="0"/>
              <a:t>config</a:t>
            </a:r>
            <a:r>
              <a:rPr lang="en-US" sz="1100" dirty="0" smtClean="0"/>
              <a:t> workflows</a:t>
            </a:r>
          </a:p>
        </p:txBody>
      </p:sp>
      <p:sp>
        <p:nvSpPr>
          <p:cNvPr id="19" name="Rounded Rectangle 18"/>
          <p:cNvSpPr/>
          <p:nvPr/>
        </p:nvSpPr>
        <p:spPr>
          <a:xfrm>
            <a:off x="2187251" y="272102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a:t>Rogue </a:t>
            </a:r>
            <a:r>
              <a:rPr lang="en-US" sz="1100" dirty="0" smtClean="0"/>
              <a:t>Management – Enhanced </a:t>
            </a:r>
            <a:r>
              <a:rPr lang="en-US" sz="1100" dirty="0" err="1" smtClean="0"/>
              <a:t>AutoSPT</a:t>
            </a:r>
            <a:endParaRPr lang="en-US" sz="1100" dirty="0"/>
          </a:p>
        </p:txBody>
      </p:sp>
      <p:sp>
        <p:nvSpPr>
          <p:cNvPr id="21" name="Rounded Rectangle 20"/>
          <p:cNvSpPr/>
          <p:nvPr/>
        </p:nvSpPr>
        <p:spPr>
          <a:xfrm>
            <a:off x="4012758" y="415858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err="1" smtClean="0"/>
              <a:t>Trustsec</a:t>
            </a:r>
            <a:r>
              <a:rPr lang="en-US" sz="1100" dirty="0" smtClean="0"/>
              <a:t> Provisioning workflows</a:t>
            </a:r>
            <a:endParaRPr lang="en-US" sz="1100" dirty="0"/>
          </a:p>
        </p:txBody>
      </p:sp>
      <p:sp>
        <p:nvSpPr>
          <p:cNvPr id="27" name="Rounded Rectangle 26"/>
          <p:cNvSpPr/>
          <p:nvPr/>
        </p:nvSpPr>
        <p:spPr>
          <a:xfrm>
            <a:off x="2187250" y="3423676"/>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*Configuration Groups – </a:t>
            </a:r>
            <a:r>
              <a:rPr lang="en-US" sz="1100" dirty="0" err="1" smtClean="0"/>
              <a:t>Config</a:t>
            </a:r>
            <a:r>
              <a:rPr lang="en-US" sz="1100" dirty="0" smtClean="0"/>
              <a:t> vs Audit</a:t>
            </a:r>
            <a:endParaRPr lang="en-US" sz="1100" dirty="0"/>
          </a:p>
        </p:txBody>
      </p:sp>
      <p:sp>
        <p:nvSpPr>
          <p:cNvPr id="28" name="Rounded Rectangle 27"/>
          <p:cNvSpPr/>
          <p:nvPr/>
        </p:nvSpPr>
        <p:spPr>
          <a:xfrm>
            <a:off x="3996133" y="2721021"/>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Instant </a:t>
            </a:r>
            <a:r>
              <a:rPr lang="en-US" sz="1100" dirty="0"/>
              <a:t>Access deployment Workflows</a:t>
            </a:r>
          </a:p>
        </p:txBody>
      </p:sp>
      <p:sp>
        <p:nvSpPr>
          <p:cNvPr id="29" name="Rounded Rectangle 28"/>
          <p:cNvSpPr/>
          <p:nvPr/>
        </p:nvSpPr>
        <p:spPr>
          <a:xfrm>
            <a:off x="5782984" y="3423676"/>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Router Health Index</a:t>
            </a:r>
            <a:endParaRPr lang="en-US" sz="1100" dirty="0"/>
          </a:p>
        </p:txBody>
      </p:sp>
      <p:sp>
        <p:nvSpPr>
          <p:cNvPr id="22" name="Rounded Rectangle 21"/>
          <p:cNvSpPr/>
          <p:nvPr/>
        </p:nvSpPr>
        <p:spPr>
          <a:xfrm>
            <a:off x="3996132" y="3423676"/>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*VLAN Configuration</a:t>
            </a:r>
            <a:endParaRPr lang="en-US" sz="1100" dirty="0"/>
          </a:p>
        </p:txBody>
      </p:sp>
      <p:sp>
        <p:nvSpPr>
          <p:cNvPr id="23" name="Rounded Rectangle 22"/>
          <p:cNvSpPr/>
          <p:nvPr/>
        </p:nvSpPr>
        <p:spPr>
          <a:xfrm>
            <a:off x="2187249" y="4129800"/>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Client Troubleshooting – Syslog Viewer</a:t>
            </a:r>
            <a:endParaRPr lang="en-US" sz="1100" dirty="0"/>
          </a:p>
        </p:txBody>
      </p:sp>
      <p:sp>
        <p:nvSpPr>
          <p:cNvPr id="24" name="Rounded Rectangle 23"/>
          <p:cNvSpPr/>
          <p:nvPr/>
        </p:nvSpPr>
        <p:spPr>
          <a:xfrm>
            <a:off x="287618" y="4129800"/>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err="1" smtClean="0"/>
              <a:t>Config</a:t>
            </a:r>
            <a:r>
              <a:rPr lang="en-US" sz="1100" dirty="0" smtClean="0"/>
              <a:t> templates for compliance audit</a:t>
            </a:r>
            <a:endParaRPr lang="en-US" sz="1100" dirty="0"/>
          </a:p>
        </p:txBody>
      </p:sp>
      <p:sp>
        <p:nvSpPr>
          <p:cNvPr id="25" name="Rounded Rectangle 24"/>
          <p:cNvSpPr/>
          <p:nvPr/>
        </p:nvSpPr>
        <p:spPr>
          <a:xfrm>
            <a:off x="5782987" y="4129800"/>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err="1" smtClean="0"/>
              <a:t>PfR</a:t>
            </a:r>
            <a:r>
              <a:rPr lang="en-US" sz="1100" dirty="0" smtClean="0"/>
              <a:t> Monitoring – Phase 2</a:t>
            </a:r>
            <a:endParaRPr lang="en-US" sz="1100" dirty="0"/>
          </a:p>
        </p:txBody>
      </p:sp>
      <p:sp>
        <p:nvSpPr>
          <p:cNvPr id="2" name="TextBox 1"/>
          <p:cNvSpPr txBox="1"/>
          <p:nvPr/>
        </p:nvSpPr>
        <p:spPr>
          <a:xfrm>
            <a:off x="6729337" y="781397"/>
            <a:ext cx="2152996" cy="244682"/>
          </a:xfrm>
          <a:prstGeom prst="rect">
            <a:avLst/>
          </a:prstGeom>
          <a:noFill/>
        </p:spPr>
        <p:txBody>
          <a:bodyPr wrap="square" rtlCol="0">
            <a:spAutoFit/>
          </a:bodyPr>
          <a:lstStyle/>
          <a:p>
            <a:pPr algn="l"/>
            <a:r>
              <a:rPr lang="en-US" sz="1100" i="1" dirty="0" smtClean="0"/>
              <a:t>* LMS Transition Features</a:t>
            </a:r>
            <a:endParaRPr lang="en-US" sz="1100" i="1" dirty="0"/>
          </a:p>
        </p:txBody>
      </p:sp>
      <p:sp>
        <p:nvSpPr>
          <p:cNvPr id="34" name="Rounded Rectangle 33"/>
          <p:cNvSpPr/>
          <p:nvPr/>
        </p:nvSpPr>
        <p:spPr>
          <a:xfrm>
            <a:off x="7496799" y="1342038"/>
            <a:ext cx="1492568" cy="4861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p>
            <a:pPr algn="ctr"/>
            <a:r>
              <a:rPr lang="en-US" sz="1400" b="1" dirty="0" smtClean="0">
                <a:solidFill>
                  <a:schemeClr val="bg1"/>
                </a:solidFill>
              </a:rPr>
              <a:t>APIC-EM</a:t>
            </a:r>
            <a:endParaRPr lang="en-US" sz="1400" b="1" dirty="0">
              <a:solidFill>
                <a:schemeClr val="bg1"/>
              </a:solidFill>
            </a:endParaRPr>
          </a:p>
        </p:txBody>
      </p:sp>
      <p:sp>
        <p:nvSpPr>
          <p:cNvPr id="35" name="Rounded Rectangle 34"/>
          <p:cNvSpPr/>
          <p:nvPr/>
        </p:nvSpPr>
        <p:spPr>
          <a:xfrm>
            <a:off x="7530723" y="2018894"/>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ZTD – AP/</a:t>
            </a:r>
            <a:r>
              <a:rPr lang="en-US" sz="1100" dirty="0" err="1" smtClean="0"/>
              <a:t>NfvOS</a:t>
            </a:r>
            <a:endParaRPr lang="en-US" sz="1100" dirty="0"/>
          </a:p>
        </p:txBody>
      </p:sp>
      <p:sp>
        <p:nvSpPr>
          <p:cNvPr id="36" name="Rounded Rectangle 35"/>
          <p:cNvSpPr/>
          <p:nvPr/>
        </p:nvSpPr>
        <p:spPr>
          <a:xfrm>
            <a:off x="7530722" y="2727304"/>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smtClean="0"/>
              <a:t>IWAN App Monitoring</a:t>
            </a:r>
            <a:endParaRPr lang="en-US" sz="1100" dirty="0"/>
          </a:p>
        </p:txBody>
      </p:sp>
      <p:sp>
        <p:nvSpPr>
          <p:cNvPr id="38" name="Rounded Rectangle 37"/>
          <p:cNvSpPr/>
          <p:nvPr/>
        </p:nvSpPr>
        <p:spPr>
          <a:xfrm>
            <a:off x="7530723" y="3435714"/>
            <a:ext cx="1424725" cy="542611"/>
          </a:xfrm>
          <a:prstGeom prst="roundRect">
            <a:avLst/>
          </a:prstGeom>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algn="ctr"/>
            <a:r>
              <a:rPr lang="en-US" sz="1100" dirty="0" err="1" smtClean="0"/>
              <a:t>NfV</a:t>
            </a:r>
            <a:r>
              <a:rPr lang="en-US" sz="1100" dirty="0" smtClean="0"/>
              <a:t> branch deployment</a:t>
            </a:r>
            <a:endParaRPr lang="en-US" sz="1100" dirty="0"/>
          </a:p>
        </p:txBody>
      </p:sp>
      <p:sp>
        <p:nvSpPr>
          <p:cNvPr id="5" name="テキスト ボックス 4"/>
          <p:cNvSpPr txBox="1"/>
          <p:nvPr/>
        </p:nvSpPr>
        <p:spPr>
          <a:xfrm>
            <a:off x="2057847" y="4062557"/>
            <a:ext cx="1734072" cy="677096"/>
          </a:xfrm>
          <a:prstGeom prst="rect">
            <a:avLst/>
          </a:prstGeom>
          <a:noFill/>
          <a:ln w="19050">
            <a:solidFill>
              <a:srgbClr val="FF0000"/>
            </a:solidFill>
          </a:ln>
        </p:spPr>
        <p:txBody>
          <a:bodyPr wrap="square" rtlCol="0">
            <a:spAutoFit/>
          </a:bodyPr>
          <a:lstStyle/>
          <a:p>
            <a:endParaRPr kumimoji="1" lang="ja-JP" altLang="en-US" dirty="0"/>
          </a:p>
        </p:txBody>
      </p:sp>
      <p:sp>
        <p:nvSpPr>
          <p:cNvPr id="30" name="テキスト ボックス 29"/>
          <p:cNvSpPr txBox="1"/>
          <p:nvPr/>
        </p:nvSpPr>
        <p:spPr>
          <a:xfrm>
            <a:off x="166832" y="1934674"/>
            <a:ext cx="3621438" cy="677096"/>
          </a:xfrm>
          <a:prstGeom prst="rect">
            <a:avLst/>
          </a:prstGeom>
          <a:noFill/>
          <a:ln w="19050">
            <a:solidFill>
              <a:srgbClr val="FF0000"/>
            </a:solidFill>
          </a:ln>
        </p:spPr>
        <p:txBody>
          <a:bodyPr wrap="square" rtlCol="0">
            <a:spAutoFit/>
          </a:bodyPr>
          <a:lstStyle/>
          <a:p>
            <a:endParaRPr kumimoji="1" lang="ja-JP" altLang="en-US" dirty="0"/>
          </a:p>
        </p:txBody>
      </p:sp>
      <p:sp>
        <p:nvSpPr>
          <p:cNvPr id="31" name="テキスト ボックス 30"/>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33936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Network Health</a:t>
            </a:r>
            <a:br>
              <a:rPr kumimoji="1" lang="en-US" altLang="ja-JP" dirty="0" smtClean="0"/>
            </a:br>
            <a:r>
              <a:rPr kumimoji="1" lang="en-US" altLang="ja-JP" dirty="0" smtClean="0"/>
              <a:t>AP Health</a:t>
            </a:r>
            <a:endParaRPr kumimoji="1" lang="ja-JP" altLang="en-US" dirty="0"/>
          </a:p>
        </p:txBody>
      </p:sp>
      <p:sp>
        <p:nvSpPr>
          <p:cNvPr id="3" name="テキスト ボックス 2"/>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295656989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7965336" cy="3168210"/>
          </a:xfrm>
        </p:spPr>
        <p:txBody>
          <a:bodyPr/>
          <a:lstStyle/>
          <a:p>
            <a:pPr marL="57136" indent="0">
              <a:buNone/>
            </a:pPr>
            <a:endParaRPr lang="en-US" sz="2400" dirty="0" smtClean="0"/>
          </a:p>
          <a:p>
            <a:r>
              <a:rPr lang="ja-JP" altLang="en-US" sz="2400" dirty="0" smtClean="0"/>
              <a:t>ネットワーク全体の健康状態をカラーで簡単に把握できる画面が追加されました</a:t>
            </a:r>
            <a:endParaRPr lang="en-US" sz="2400" dirty="0" smtClean="0"/>
          </a:p>
        </p:txBody>
      </p:sp>
      <p:sp>
        <p:nvSpPr>
          <p:cNvPr id="3" name="Title 2"/>
          <p:cNvSpPr>
            <a:spLocks noGrp="1"/>
          </p:cNvSpPr>
          <p:nvPr>
            <p:ph type="title"/>
          </p:nvPr>
        </p:nvSpPr>
        <p:spPr/>
        <p:txBody>
          <a:bodyPr/>
          <a:lstStyle/>
          <a:p>
            <a:r>
              <a:rPr lang="en-US" dirty="0" smtClean="0"/>
              <a:t>Network Health/AP Health</a:t>
            </a:r>
            <a:endParaRPr lang="en-US" dirty="0"/>
          </a:p>
        </p:txBody>
      </p:sp>
      <p:sp>
        <p:nvSpPr>
          <p:cNvPr id="8" name="テキスト ボックス 7"/>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3521832653"/>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1" y="0"/>
            <a:ext cx="9141619"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Brace 2"/>
          <p:cNvSpPr/>
          <p:nvPr/>
        </p:nvSpPr>
        <p:spPr>
          <a:xfrm rot="5400000">
            <a:off x="2283370" y="-345705"/>
            <a:ext cx="406400" cy="2834537"/>
          </a:xfrm>
          <a:prstGeom prst="rightBrace">
            <a:avLst>
              <a:gd name="adj1" fmla="val 16844"/>
              <a:gd name="adj2" fmla="val 47468"/>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lIns="91424" tIns="45712" rIns="91424" bIns="45712" anchor="ctr"/>
          <a:lstStyle/>
          <a:p>
            <a:pPr algn="ctr"/>
            <a:endParaRPr lang="en-US">
              <a:solidFill>
                <a:srgbClr val="FF0000"/>
              </a:solidFill>
              <a:latin typeface="Arial" charset="0"/>
              <a:ea typeface="ＭＳ Ｐゴシック" charset="0"/>
              <a:cs typeface="MS PGothic" charset="0"/>
            </a:endParaRPr>
          </a:p>
        </p:txBody>
      </p:sp>
      <p:sp>
        <p:nvSpPr>
          <p:cNvPr id="4" name="TextBox 3"/>
          <p:cNvSpPr txBox="1">
            <a:spLocks noChangeArrowheads="1"/>
          </p:cNvSpPr>
          <p:nvPr/>
        </p:nvSpPr>
        <p:spPr bwMode="auto">
          <a:xfrm>
            <a:off x="989428" y="1274763"/>
            <a:ext cx="3047725" cy="40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25" b="1" dirty="0">
                <a:solidFill>
                  <a:srgbClr val="FF0000"/>
                </a:solidFill>
                <a:latin typeface="Calibri Light" charset="0"/>
                <a:cs typeface="Calibri Light" charset="0"/>
              </a:rPr>
              <a:t>Quick </a:t>
            </a:r>
            <a:r>
              <a:rPr lang="en-US" sz="2025" b="1" dirty="0" smtClean="0">
                <a:solidFill>
                  <a:srgbClr val="FF0000"/>
                </a:solidFill>
                <a:latin typeface="Calibri Light" charset="0"/>
                <a:cs typeface="Calibri Light" charset="0"/>
              </a:rPr>
              <a:t>Access</a:t>
            </a:r>
            <a:r>
              <a:rPr lang="ja-JP" altLang="en-US" sz="2025" b="1" dirty="0" smtClean="0">
                <a:solidFill>
                  <a:srgbClr val="FF0000"/>
                </a:solidFill>
                <a:latin typeface="Calibri Light" charset="0"/>
                <a:cs typeface="Calibri Light" charset="0"/>
              </a:rPr>
              <a:t>のフィルター</a:t>
            </a:r>
            <a:endParaRPr lang="en-US" sz="2025" b="1" dirty="0">
              <a:solidFill>
                <a:srgbClr val="FF0000"/>
              </a:solidFill>
              <a:latin typeface="Calibri Light" charset="0"/>
              <a:cs typeface="Calibri Light" charset="0"/>
            </a:endParaRPr>
          </a:p>
        </p:txBody>
      </p:sp>
      <p:sp>
        <p:nvSpPr>
          <p:cNvPr id="6" name="Right Brace 5"/>
          <p:cNvSpPr/>
          <p:nvPr/>
        </p:nvSpPr>
        <p:spPr>
          <a:xfrm rot="5400000">
            <a:off x="4636225" y="188349"/>
            <a:ext cx="406400" cy="1766428"/>
          </a:xfrm>
          <a:prstGeom prst="rightBrace">
            <a:avLst>
              <a:gd name="adj1" fmla="val 16844"/>
              <a:gd name="adj2" fmla="val 47468"/>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lIns="91424" tIns="45712" rIns="91424" bIns="45712" anchor="ctr"/>
          <a:lstStyle/>
          <a:p>
            <a:pPr algn="ctr"/>
            <a:endParaRPr lang="en-US">
              <a:solidFill>
                <a:srgbClr val="FF0000"/>
              </a:solidFill>
              <a:latin typeface="Arial" charset="0"/>
              <a:ea typeface="ＭＳ Ｐゴシック" charset="0"/>
              <a:cs typeface="MS PGothic" charset="0"/>
            </a:endParaRPr>
          </a:p>
        </p:txBody>
      </p:sp>
      <p:sp>
        <p:nvSpPr>
          <p:cNvPr id="7" name="TextBox 6"/>
          <p:cNvSpPr txBox="1">
            <a:spLocks noChangeArrowheads="1"/>
          </p:cNvSpPr>
          <p:nvPr/>
        </p:nvSpPr>
        <p:spPr bwMode="auto">
          <a:xfrm>
            <a:off x="4037153" y="1274763"/>
            <a:ext cx="1908791" cy="40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25" b="1" dirty="0" smtClean="0">
                <a:solidFill>
                  <a:srgbClr val="FF0000"/>
                </a:solidFill>
                <a:latin typeface="Calibri Light" charset="0"/>
                <a:cs typeface="Calibri Light" charset="0"/>
              </a:rPr>
              <a:t>Severity</a:t>
            </a:r>
            <a:r>
              <a:rPr lang="ja-JP" altLang="en-US" sz="2025" b="1" dirty="0" smtClean="0">
                <a:solidFill>
                  <a:srgbClr val="FF0000"/>
                </a:solidFill>
                <a:latin typeface="Calibri Light" charset="0"/>
                <a:cs typeface="Calibri Light" charset="0"/>
              </a:rPr>
              <a:t>の選択</a:t>
            </a:r>
            <a:endParaRPr lang="en-US" sz="2025" b="1" dirty="0">
              <a:solidFill>
                <a:srgbClr val="FF0000"/>
              </a:solidFill>
              <a:latin typeface="Calibri Light" charset="0"/>
              <a:cs typeface="Calibri Light" charset="0"/>
            </a:endParaRPr>
          </a:p>
        </p:txBody>
      </p:sp>
      <p:sp>
        <p:nvSpPr>
          <p:cNvPr id="9" name="Right Brace 8"/>
          <p:cNvSpPr/>
          <p:nvPr/>
        </p:nvSpPr>
        <p:spPr>
          <a:xfrm rot="10800000">
            <a:off x="7027224" y="1379539"/>
            <a:ext cx="404707" cy="2236787"/>
          </a:xfrm>
          <a:prstGeom prst="rightBrace">
            <a:avLst>
              <a:gd name="adj1" fmla="val 16844"/>
              <a:gd name="adj2" fmla="val 47468"/>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lIns="91424" tIns="45712" rIns="91424" bIns="45712" anchor="ctr"/>
          <a:lstStyle/>
          <a:p>
            <a:pPr algn="ctr"/>
            <a:endParaRPr lang="en-US">
              <a:solidFill>
                <a:srgbClr val="FF0000"/>
              </a:solidFill>
              <a:latin typeface="Arial" charset="0"/>
              <a:ea typeface="ＭＳ Ｐゴシック" charset="0"/>
              <a:cs typeface="MS PGothic" charset="0"/>
            </a:endParaRPr>
          </a:p>
        </p:txBody>
      </p:sp>
      <p:sp>
        <p:nvSpPr>
          <p:cNvPr id="10" name="TextBox 9"/>
          <p:cNvSpPr txBox="1">
            <a:spLocks noChangeArrowheads="1"/>
          </p:cNvSpPr>
          <p:nvPr/>
        </p:nvSpPr>
        <p:spPr bwMode="auto">
          <a:xfrm>
            <a:off x="4891798" y="2347555"/>
            <a:ext cx="2337779" cy="40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25" b="1" dirty="0" smtClean="0">
                <a:solidFill>
                  <a:srgbClr val="FF0000"/>
                </a:solidFill>
                <a:latin typeface="Calibri Light" charset="0"/>
                <a:cs typeface="Calibri Light" charset="0"/>
              </a:rPr>
              <a:t>Device Type</a:t>
            </a:r>
            <a:r>
              <a:rPr lang="ja-JP" altLang="en-US" sz="2025" b="1" dirty="0" smtClean="0">
                <a:solidFill>
                  <a:srgbClr val="FF0000"/>
                </a:solidFill>
                <a:latin typeface="Calibri Light" charset="0"/>
                <a:cs typeface="Calibri Light" charset="0"/>
              </a:rPr>
              <a:t>の選択</a:t>
            </a:r>
            <a:endParaRPr lang="en-US" sz="2025" b="1" dirty="0">
              <a:solidFill>
                <a:srgbClr val="FF0000"/>
              </a:solidFill>
              <a:latin typeface="Calibri Light" charset="0"/>
              <a:cs typeface="Calibri Light" charset="0"/>
            </a:endParaRPr>
          </a:p>
        </p:txBody>
      </p:sp>
      <p:sp>
        <p:nvSpPr>
          <p:cNvPr id="11" name="Right Brace 10"/>
          <p:cNvSpPr/>
          <p:nvPr/>
        </p:nvSpPr>
        <p:spPr>
          <a:xfrm rot="10800000">
            <a:off x="7052617" y="3698875"/>
            <a:ext cx="406295" cy="533400"/>
          </a:xfrm>
          <a:prstGeom prst="rightBrace">
            <a:avLst>
              <a:gd name="adj1" fmla="val 16844"/>
              <a:gd name="adj2" fmla="val 47468"/>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lIns="91424" tIns="45712" rIns="91424" bIns="45712" anchor="ctr"/>
          <a:lstStyle/>
          <a:p>
            <a:pPr algn="ctr"/>
            <a:endParaRPr lang="en-US">
              <a:solidFill>
                <a:srgbClr val="FF0000"/>
              </a:solidFill>
              <a:latin typeface="Arial" charset="0"/>
              <a:ea typeface="ＭＳ Ｐゴシック" charset="0"/>
              <a:cs typeface="MS PGothic" charset="0"/>
            </a:endParaRPr>
          </a:p>
        </p:txBody>
      </p:sp>
      <p:sp>
        <p:nvSpPr>
          <p:cNvPr id="12" name="TextBox 11"/>
          <p:cNvSpPr txBox="1">
            <a:spLocks noChangeArrowheads="1"/>
          </p:cNvSpPr>
          <p:nvPr/>
        </p:nvSpPr>
        <p:spPr bwMode="auto">
          <a:xfrm>
            <a:off x="4956732" y="3748406"/>
            <a:ext cx="2424118" cy="40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2400">
                <a:solidFill>
                  <a:schemeClr val="tx1"/>
                </a:solidFill>
                <a:latin typeface="Arial" charset="0"/>
                <a:ea typeface="ＭＳ Ｐゴシック"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25" b="1" dirty="0" smtClean="0">
                <a:solidFill>
                  <a:srgbClr val="FF0000"/>
                </a:solidFill>
                <a:latin typeface="Calibri Light" charset="0"/>
                <a:cs typeface="Calibri Light" charset="0"/>
              </a:rPr>
              <a:t>Application</a:t>
            </a:r>
            <a:r>
              <a:rPr lang="ja-JP" altLang="en-US" sz="2025" b="1" dirty="0" smtClean="0">
                <a:solidFill>
                  <a:srgbClr val="FF0000"/>
                </a:solidFill>
                <a:latin typeface="Calibri Light" charset="0"/>
                <a:cs typeface="Calibri Light" charset="0"/>
              </a:rPr>
              <a:t>の確認</a:t>
            </a:r>
            <a:endParaRPr lang="en-US" sz="2025" b="1" dirty="0">
              <a:solidFill>
                <a:srgbClr val="FF0000"/>
              </a:solidFill>
              <a:latin typeface="Calibri Light" charset="0"/>
              <a:cs typeface="Calibri Light" charset="0"/>
            </a:endParaRPr>
          </a:p>
        </p:txBody>
      </p:sp>
      <p:sp>
        <p:nvSpPr>
          <p:cNvPr id="13" name="テキスト ボックス 12"/>
          <p:cNvSpPr txBox="1"/>
          <p:nvPr/>
        </p:nvSpPr>
        <p:spPr>
          <a:xfrm>
            <a:off x="90479" y="4468967"/>
            <a:ext cx="4414395" cy="646331"/>
          </a:xfrm>
          <a:prstGeom prst="rect">
            <a:avLst/>
          </a:prstGeom>
          <a:solidFill>
            <a:srgbClr val="FA7AE8"/>
          </a:solidFill>
        </p:spPr>
        <p:txBody>
          <a:bodyPr wrap="square" rtlCol="0">
            <a:spAutoFit/>
          </a:bodyPr>
          <a:lstStyle/>
          <a:p>
            <a:r>
              <a:rPr kumimoji="1" lang="ja-JP" altLang="en-US" dirty="0" smtClean="0"/>
              <a:t>ネットワークの健康状態を簡単に確認可能</a:t>
            </a:r>
            <a:endParaRPr kumimoji="1" lang="en-US" altLang="ja-JP" dirty="0" smtClean="0"/>
          </a:p>
          <a:p>
            <a:r>
              <a:rPr kumimoji="1" lang="en-US" altLang="ja-JP" dirty="0" smtClean="0"/>
              <a:t>Dashboard </a:t>
            </a:r>
            <a:r>
              <a:rPr kumimoji="1" lang="ja-JP" altLang="en-US" dirty="0" smtClean="0"/>
              <a:t>＞ </a:t>
            </a:r>
            <a:r>
              <a:rPr kumimoji="1" lang="en-US" altLang="ja-JP" dirty="0" err="1" smtClean="0"/>
              <a:t>Newtork</a:t>
            </a:r>
            <a:r>
              <a:rPr kumimoji="1" lang="en-US" altLang="ja-JP" dirty="0" smtClean="0"/>
              <a:t> Health</a:t>
            </a:r>
            <a:endParaRPr kumimoji="1" lang="ja-JP" altLang="en-US" dirty="0"/>
          </a:p>
        </p:txBody>
      </p:sp>
      <p:sp>
        <p:nvSpPr>
          <p:cNvPr id="14" name="テキスト ボックス 13"/>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71211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9" grpId="0" animBg="1"/>
      <p:bldP spid="10" grpId="0"/>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各サイトごとの</a:t>
            </a:r>
            <a:r>
              <a:rPr lang="en-US" dirty="0" smtClean="0"/>
              <a:t>Network Health Index</a:t>
            </a:r>
            <a:endParaRPr lang="en-US" dirty="0"/>
          </a:p>
        </p:txBody>
      </p:sp>
      <p:sp>
        <p:nvSpPr>
          <p:cNvPr id="3" name="Slide Number Placeholder 2"/>
          <p:cNvSpPr>
            <a:spLocks noGrp="1"/>
          </p:cNvSpPr>
          <p:nvPr>
            <p:ph type="sldNum" sz="quarter" idx="4294967295"/>
          </p:nvPr>
        </p:nvSpPr>
        <p:spPr>
          <a:xfrm>
            <a:off x="8408988" y="4672013"/>
            <a:ext cx="360362" cy="274637"/>
          </a:xfrm>
          <a:prstGeom prst="rect">
            <a:avLst/>
          </a:prstGeom>
        </p:spPr>
        <p:txBody>
          <a:bodyPr/>
          <a:lstStyle/>
          <a:p>
            <a:pPr>
              <a:defRPr/>
            </a:pPr>
            <a:fld id="{B8D650A1-0707-4770-940D-1FB9B91427EB}" type="slidenum">
              <a:rPr lang="en-US" altLang="en-US" smtClean="0"/>
              <a:pPr>
                <a:defRPr/>
              </a:pPr>
              <a:t>39</a:t>
            </a:fld>
            <a:endParaRPr lang="en-US" altLang="en-US"/>
          </a:p>
        </p:txBody>
      </p:sp>
      <p:pic>
        <p:nvPicPr>
          <p:cNvPr id="5" name="Picture 4"/>
          <p:cNvPicPr>
            <a:picLocks noChangeAspect="1"/>
          </p:cNvPicPr>
          <p:nvPr/>
        </p:nvPicPr>
        <p:blipFill>
          <a:blip r:embed="rId2"/>
          <a:stretch>
            <a:fillRect/>
          </a:stretch>
        </p:blipFill>
        <p:spPr>
          <a:xfrm>
            <a:off x="0" y="1073150"/>
            <a:ext cx="9433269" cy="3980307"/>
          </a:xfrm>
          <a:prstGeom prst="rect">
            <a:avLst/>
          </a:prstGeom>
        </p:spPr>
      </p:pic>
      <p:sp>
        <p:nvSpPr>
          <p:cNvPr id="6" name="テキスト ボックス 5"/>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49007310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entagon 49"/>
          <p:cNvSpPr/>
          <p:nvPr/>
        </p:nvSpPr>
        <p:spPr>
          <a:xfrm>
            <a:off x="107462" y="4342114"/>
            <a:ext cx="8994213" cy="310994"/>
          </a:xfrm>
          <a:prstGeom prst="homePlate">
            <a:avLst/>
          </a:prstGeom>
          <a:gradFill flip="none" rotWithShape="1">
            <a:gsLst>
              <a:gs pos="100000">
                <a:srgbClr val="4885FA"/>
              </a:gs>
              <a:gs pos="0">
                <a:srgbClr val="678CF7"/>
              </a:gs>
            </a:gsLst>
            <a:path path="circle">
              <a:fillToRect r="100000" b="100000"/>
            </a:path>
            <a:tileRect l="-100000" t="-100000"/>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a:solidFill>
                  <a:srgbClr val="FFFFFF"/>
                </a:solidFill>
                <a:effectLst>
                  <a:outerShdw blurRad="50800" dist="38100" dir="5400000" algn="t" rotWithShape="0">
                    <a:prstClr val="black">
                      <a:alpha val="40000"/>
                    </a:prstClr>
                  </a:outerShdw>
                </a:effectLst>
                <a:latin typeface="Arial"/>
              </a:rPr>
              <a:t>価格</a:t>
            </a:r>
          </a:p>
        </p:txBody>
      </p:sp>
      <p:sp>
        <p:nvSpPr>
          <p:cNvPr id="51" name="Pentagon 50"/>
          <p:cNvSpPr/>
          <p:nvPr/>
        </p:nvSpPr>
        <p:spPr>
          <a:xfrm rot="16200000">
            <a:off x="-1774945" y="2440997"/>
            <a:ext cx="4067071" cy="302256"/>
          </a:xfrm>
          <a:prstGeom prst="homePlate">
            <a:avLst/>
          </a:prstGeom>
          <a:gradFill flip="none" rotWithShape="1">
            <a:gsLst>
              <a:gs pos="0">
                <a:srgbClr val="7D5EDE"/>
              </a:gs>
              <a:gs pos="100000">
                <a:srgbClr val="678CF7"/>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18" tIns="41057" rIns="82118" bIns="41057" numCol="1" spcCol="0" rtlCol="0" fromWordArt="0" anchor="ctr" anchorCtr="0" forceAA="0" compatLnSpc="1">
            <a:prstTxWarp prst="textNoShape">
              <a:avLst/>
            </a:prstTxWarp>
            <a:noAutofit/>
          </a:bodyPr>
          <a:lstStyle/>
          <a:p>
            <a:pPr algn="ctr" defTabSz="342916">
              <a:buClr>
                <a:srgbClr val="FFFFFF"/>
              </a:buClr>
            </a:pPr>
            <a:r>
              <a:rPr lang="ja-JP" altLang="en-US" sz="1500" b="1" spc="-113" dirty="0" smtClean="0">
                <a:solidFill>
                  <a:srgbClr val="FFFFFF"/>
                </a:solidFill>
                <a:effectLst>
                  <a:outerShdw blurRad="50800" dist="38100" dir="5400000" algn="t" rotWithShape="0">
                    <a:prstClr val="black">
                      <a:alpha val="40000"/>
                    </a:prstClr>
                  </a:outerShdw>
                </a:effectLst>
                <a:latin typeface="Arial"/>
              </a:rPr>
              <a:t>スループット</a:t>
            </a:r>
            <a:endParaRPr lang="ja-JP" altLang="en-US" sz="1500" b="1" spc="-113" dirty="0">
              <a:solidFill>
                <a:srgbClr val="FFFFFF"/>
              </a:solidFill>
              <a:effectLst>
                <a:outerShdw blurRad="50800" dist="38100" dir="5400000" algn="t" rotWithShape="0">
                  <a:prstClr val="black">
                    <a:alpha val="40000"/>
                  </a:prstClr>
                </a:outerShdw>
              </a:effectLst>
              <a:latin typeface="Arial"/>
            </a:endParaRPr>
          </a:p>
        </p:txBody>
      </p:sp>
      <p:sp>
        <p:nvSpPr>
          <p:cNvPr id="52" name="TextBox 51"/>
          <p:cNvSpPr txBox="1"/>
          <p:nvPr/>
        </p:nvSpPr>
        <p:spPr>
          <a:xfrm>
            <a:off x="1384237" y="4741029"/>
            <a:ext cx="4101798" cy="311607"/>
          </a:xfrm>
          <a:prstGeom prst="rect">
            <a:avLst/>
          </a:prstGeom>
          <a:noFill/>
        </p:spPr>
        <p:txBody>
          <a:bodyPr wrap="square" lIns="91432" tIns="45716" rIns="91432" bIns="45716" rtlCol="0">
            <a:spAutoFit/>
          </a:bodyPr>
          <a:lstStyle/>
          <a:p>
            <a:r>
              <a:rPr lang="en-US" sz="1400" dirty="0" err="1" smtClean="0"/>
              <a:t>スループットは</a:t>
            </a:r>
            <a:r>
              <a:rPr lang="en-US" sz="1400" dirty="0" smtClean="0"/>
              <a:t> </a:t>
            </a:r>
            <a:r>
              <a:rPr lang="en-US" sz="1400" dirty="0"/>
              <a:t>5GHz </a:t>
            </a:r>
            <a:r>
              <a:rPr lang="ja-JP" altLang="en-US" sz="1400" dirty="0"/>
              <a:t>を記載。</a:t>
            </a:r>
            <a:endParaRPr lang="en-US" altLang="ja-JP" sz="1400" dirty="0"/>
          </a:p>
        </p:txBody>
      </p:sp>
      <p:sp>
        <p:nvSpPr>
          <p:cNvPr id="53" name="TextBox 52"/>
          <p:cNvSpPr txBox="1"/>
          <p:nvPr/>
        </p:nvSpPr>
        <p:spPr>
          <a:xfrm>
            <a:off x="5023491" y="4786189"/>
            <a:ext cx="3759763" cy="338554"/>
          </a:xfrm>
          <a:prstGeom prst="rect">
            <a:avLst/>
          </a:prstGeom>
          <a:noFill/>
        </p:spPr>
        <p:txBody>
          <a:bodyPr wrap="square" rtlCol="0">
            <a:spAutoFit/>
          </a:bodyPr>
          <a:lstStyle/>
          <a:p>
            <a:r>
              <a:rPr lang="en-US" altLang="ja-JP" sz="800" dirty="0" smtClean="0"/>
              <a:t>4x4:4:4</a:t>
            </a:r>
            <a:r>
              <a:rPr lang="ja-JP" altLang="en-US" sz="800" dirty="0" smtClean="0"/>
              <a:t>などの表記について</a:t>
            </a:r>
            <a:endParaRPr lang="en-US" altLang="ja-JP" sz="800" dirty="0" smtClean="0"/>
          </a:p>
          <a:p>
            <a:r>
              <a:rPr lang="ja-JP" altLang="en-US" sz="800" dirty="0" smtClean="0"/>
              <a:t>送信アンテナ</a:t>
            </a:r>
            <a:r>
              <a:rPr lang="en-US" altLang="ja-JP" sz="800" dirty="0" smtClean="0"/>
              <a:t>x</a:t>
            </a:r>
            <a:r>
              <a:rPr lang="ja-JP" altLang="en-US" sz="800" dirty="0" smtClean="0"/>
              <a:t>受信アンテナ</a:t>
            </a:r>
            <a:r>
              <a:rPr lang="en-US" altLang="ja-JP" sz="800" dirty="0" smtClean="0"/>
              <a:t>:SU-MIMO</a:t>
            </a:r>
            <a:r>
              <a:rPr lang="ja-JP" altLang="en-US" sz="800" dirty="0" smtClean="0"/>
              <a:t>のストリーム数</a:t>
            </a:r>
            <a:r>
              <a:rPr lang="en-US" altLang="ja-JP" sz="800" dirty="0" smtClean="0"/>
              <a:t>:MU-MIMO</a:t>
            </a:r>
            <a:r>
              <a:rPr lang="ja-JP" altLang="en-US" sz="800" dirty="0" smtClean="0"/>
              <a:t>のストリーム数</a:t>
            </a:r>
            <a:endParaRPr lang="en-US" sz="800" dirty="0"/>
          </a:p>
        </p:txBody>
      </p:sp>
      <p:sp>
        <p:nvSpPr>
          <p:cNvPr id="4" name="タイトル 3"/>
          <p:cNvSpPr>
            <a:spLocks noGrp="1"/>
          </p:cNvSpPr>
          <p:nvPr>
            <p:ph type="title"/>
          </p:nvPr>
        </p:nvSpPr>
        <p:spPr>
          <a:xfrm>
            <a:off x="437766" y="1505"/>
            <a:ext cx="8345488" cy="731837"/>
          </a:xfrm>
        </p:spPr>
        <p:txBody>
          <a:bodyPr/>
          <a:lstStyle/>
          <a:p>
            <a:r>
              <a:rPr lang="en-US" altLang="ja-JP" dirty="0" smtClean="0"/>
              <a:t>Cisco </a:t>
            </a:r>
            <a:r>
              <a:rPr lang="en-US" altLang="ja-JP" dirty="0" err="1" smtClean="0"/>
              <a:t>Aironet</a:t>
            </a:r>
            <a:r>
              <a:rPr lang="en-US" altLang="ja-JP" dirty="0" smtClean="0"/>
              <a:t> </a:t>
            </a:r>
            <a:r>
              <a:rPr lang="ja-JP" altLang="en-US" dirty="0" smtClean="0"/>
              <a:t>屋外向けアクセスポイント</a:t>
            </a:r>
            <a:endParaRPr kumimoji="1" lang="ja-JP" altLang="en-US" dirty="0"/>
          </a:p>
        </p:txBody>
      </p:sp>
      <p:pic>
        <p:nvPicPr>
          <p:cNvPr id="38" name="Picture 3" descr="C:\Users\yahannus\AppData\Local\Microsoft\Windows\Temporary Internet Files\Content.Outlook\YC914T9W\KN2903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1354" y="3423632"/>
            <a:ext cx="486420" cy="608025"/>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4889" y="3415535"/>
            <a:ext cx="499377" cy="624221"/>
          </a:xfrm>
          <a:prstGeom prst="rect">
            <a:avLst/>
          </a:prstGeom>
        </p:spPr>
      </p:pic>
      <p:pic>
        <p:nvPicPr>
          <p:cNvPr id="57" name="Picture 2" descr="C:\Users\yahannus\Documents\^Yasser_WiFi_WNBU\Outdoor-AP\Pictures\^CYPRUS\PROFESSIONAL\20140904_AP1570_1_LowRes\KO73999.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094" t="12691" r="7120" b="21393"/>
          <a:stretch/>
        </p:blipFill>
        <p:spPr bwMode="auto">
          <a:xfrm>
            <a:off x="5645956" y="965784"/>
            <a:ext cx="1187110" cy="709226"/>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ectangle 70"/>
          <p:cNvSpPr>
            <a:spLocks noChangeArrowheads="1"/>
          </p:cNvSpPr>
          <p:nvPr/>
        </p:nvSpPr>
        <p:spPr bwMode="auto">
          <a:xfrm>
            <a:off x="1870658" y="3249151"/>
            <a:ext cx="2317264" cy="7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1530</a:t>
            </a:r>
          </a:p>
          <a:p>
            <a:pPr algn="ctr" defTabSz="610392">
              <a:lnSpc>
                <a:spcPct val="90000"/>
              </a:lnSpc>
            </a:pPr>
            <a:r>
              <a:rPr lang="en-US" altLang="ja-JP" sz="800" dirty="0" smtClean="0">
                <a:solidFill>
                  <a:schemeClr val="accent1"/>
                </a:solidFill>
                <a:latin typeface="Arial"/>
                <a:ea typeface="MS PGothic"/>
                <a:cs typeface="MS PGothic"/>
              </a:rPr>
              <a:t>802.11n</a:t>
            </a:r>
          </a:p>
          <a:p>
            <a:pPr algn="ctr" defTabSz="610392">
              <a:lnSpc>
                <a:spcPct val="90000"/>
              </a:lnSpc>
            </a:pPr>
            <a:r>
              <a:rPr lang="en-US" altLang="ja-JP" sz="800" dirty="0" smtClean="0">
                <a:solidFill>
                  <a:schemeClr val="accent1"/>
                </a:solidFill>
                <a:latin typeface="Arial"/>
                <a:ea typeface="MS PGothic"/>
                <a:cs typeface="MS PGothic"/>
              </a:rPr>
              <a:t>300Mbps</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a:solidFill>
                  <a:schemeClr val="accent1"/>
                </a:solidFill>
                <a:latin typeface="Arial"/>
                <a:ea typeface="MS PGothic"/>
                <a:cs typeface="MS PGothic"/>
              </a:rPr>
              <a:t>1</a:t>
            </a:r>
            <a:r>
              <a:rPr lang="en-US" altLang="ja-JP" sz="800" dirty="0" smtClean="0">
                <a:solidFill>
                  <a:schemeClr val="accent1"/>
                </a:solidFill>
                <a:latin typeface="Arial"/>
                <a:ea typeface="MS PGothic"/>
                <a:cs typeface="MS PGothic"/>
              </a:rPr>
              <a:t>00clients/radio</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cs typeface="Arial"/>
              </a:rPr>
              <a:t>3x3:3 (2.4GHz)</a:t>
            </a:r>
          </a:p>
          <a:p>
            <a:pPr algn="ctr" defTabSz="610392">
              <a:lnSpc>
                <a:spcPct val="90000"/>
              </a:lnSpc>
            </a:pPr>
            <a:r>
              <a:rPr lang="en-US" altLang="ja-JP" sz="800" dirty="0" smtClean="0">
                <a:solidFill>
                  <a:schemeClr val="accent1"/>
                </a:solidFill>
                <a:latin typeface="Arial"/>
                <a:ea typeface="MS PGothic"/>
                <a:cs typeface="Arial"/>
              </a:rPr>
              <a:t>2x3:2 (5GHz)</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ea typeface="MS PGothic"/>
                <a:cs typeface="MS PGothic"/>
              </a:rPr>
              <a:t>1GEthx1</a:t>
            </a:r>
          </a:p>
          <a:p>
            <a:pPr algn="ctr" defTabSz="610392">
              <a:lnSpc>
                <a:spcPct val="90000"/>
              </a:lnSpc>
            </a:pPr>
            <a:r>
              <a:rPr lang="en-US" altLang="ja-JP" sz="800" dirty="0">
                <a:solidFill>
                  <a:schemeClr val="accent1"/>
                </a:solidFill>
                <a:latin typeface="Arial"/>
                <a:ea typeface=""/>
                <a:cs typeface=""/>
              </a:rPr>
              <a:t>Centralized, </a:t>
            </a:r>
            <a:r>
              <a:rPr lang="en-US" altLang="ja-JP" sz="800" dirty="0" err="1">
                <a:solidFill>
                  <a:schemeClr val="accent1"/>
                </a:solidFill>
                <a:latin typeface="Arial"/>
                <a:ea typeface=""/>
                <a:cs typeface=""/>
              </a:rPr>
              <a:t>FlexConnect</a:t>
            </a:r>
            <a:r>
              <a:rPr lang="en-US" altLang="ja-JP" sz="800" dirty="0">
                <a:solidFill>
                  <a:schemeClr val="accent1"/>
                </a:solidFill>
                <a:latin typeface="Arial"/>
                <a:ea typeface=""/>
                <a:cs typeface=""/>
              </a:rPr>
              <a:t>, </a:t>
            </a:r>
            <a:r>
              <a:rPr lang="en-US" altLang="ja-JP" sz="800" dirty="0" smtClean="0">
                <a:solidFill>
                  <a:schemeClr val="accent1"/>
                </a:solidFill>
                <a:latin typeface="Arial"/>
                <a:ea typeface=""/>
                <a:cs typeface=""/>
              </a:rPr>
              <a:t>Mesh, </a:t>
            </a:r>
          </a:p>
          <a:p>
            <a:pPr algn="ctr" defTabSz="610392">
              <a:lnSpc>
                <a:spcPct val="90000"/>
              </a:lnSpc>
            </a:pPr>
            <a:r>
              <a:rPr lang="en-US" altLang="ja-JP" sz="800" dirty="0" smtClean="0">
                <a:solidFill>
                  <a:schemeClr val="accent1"/>
                </a:solidFill>
                <a:latin typeface="Arial"/>
                <a:ea typeface=""/>
                <a:cs typeface=""/>
              </a:rPr>
              <a:t>Autonomous</a:t>
            </a:r>
            <a:endParaRPr lang="en-US" altLang="ja-JP" sz="800" dirty="0">
              <a:solidFill>
                <a:schemeClr val="accent1"/>
              </a:solidFill>
              <a:latin typeface="Arial"/>
              <a:ea typeface=""/>
              <a:cs typeface=""/>
            </a:endParaRPr>
          </a:p>
          <a:p>
            <a:pPr algn="ctr" defTabSz="610392">
              <a:lnSpc>
                <a:spcPct val="90000"/>
              </a:lnSpc>
            </a:pPr>
            <a:r>
              <a:rPr lang="en-US" altLang="ja-JP" sz="800" dirty="0">
                <a:solidFill>
                  <a:schemeClr val="accent1"/>
                </a:solidFill>
                <a:latin typeface="Arial"/>
                <a:ea typeface=""/>
                <a:cs typeface=""/>
              </a:rPr>
              <a:t>Flexible Antenna </a:t>
            </a:r>
            <a:r>
              <a:rPr lang="en-US" altLang="ja-JP" sz="800" dirty="0" smtClean="0">
                <a:solidFill>
                  <a:schemeClr val="accent1"/>
                </a:solidFill>
                <a:latin typeface="Arial"/>
                <a:ea typeface=""/>
                <a:cs typeface=""/>
              </a:rPr>
              <a:t>Ports</a:t>
            </a:r>
            <a:endParaRPr lang="en-US" altLang="ja-JP" sz="800" dirty="0" smtClean="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ea typeface="MS PGothic"/>
                <a:cs typeface="MS PGothic"/>
              </a:rPr>
              <a:t>I</a:t>
            </a:r>
            <a:r>
              <a:rPr lang="ja-JP" altLang="en-US" sz="800" dirty="0" smtClean="0">
                <a:solidFill>
                  <a:schemeClr val="accent1"/>
                </a:solidFill>
                <a:latin typeface="Arial"/>
                <a:ea typeface="MS PGothic"/>
                <a:cs typeface="MS PGothic"/>
              </a:rPr>
              <a:t>型番（アンテナ内蔵）</a:t>
            </a:r>
            <a:endParaRPr lang="en-US" altLang="ja-JP" sz="800" dirty="0" smtClean="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ea typeface="MS PGothic"/>
                <a:cs typeface="MS PGothic"/>
              </a:rPr>
              <a:t>E</a:t>
            </a:r>
            <a:r>
              <a:rPr lang="ja-JP" altLang="en-US" sz="800" dirty="0" smtClean="0">
                <a:solidFill>
                  <a:schemeClr val="accent1"/>
                </a:solidFill>
                <a:latin typeface="Arial"/>
                <a:ea typeface="MS PGothic"/>
                <a:cs typeface="MS PGothic"/>
              </a:rPr>
              <a:t>型番（アンテナ外付け）</a:t>
            </a: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p:txBody>
      </p:sp>
      <p:sp>
        <p:nvSpPr>
          <p:cNvPr id="60" name="Rectangle 70"/>
          <p:cNvSpPr>
            <a:spLocks noChangeArrowheads="1"/>
          </p:cNvSpPr>
          <p:nvPr/>
        </p:nvSpPr>
        <p:spPr bwMode="auto">
          <a:xfrm>
            <a:off x="6758320" y="1799111"/>
            <a:ext cx="2190380" cy="7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1570</a:t>
            </a:r>
          </a:p>
          <a:p>
            <a:pPr algn="ctr" defTabSz="610392">
              <a:lnSpc>
                <a:spcPct val="90000"/>
              </a:lnSpc>
            </a:pPr>
            <a:r>
              <a:rPr lang="en-US" altLang="ja-JP" sz="800" dirty="0" smtClean="0">
                <a:solidFill>
                  <a:schemeClr val="accent1"/>
                </a:solidFill>
                <a:latin typeface="Arial"/>
                <a:ea typeface="MS PGothic"/>
                <a:cs typeface="MS PGothic"/>
              </a:rPr>
              <a:t>802.11ac wave 1</a:t>
            </a:r>
          </a:p>
          <a:p>
            <a:pPr algn="ctr" defTabSz="610392">
              <a:lnSpc>
                <a:spcPct val="90000"/>
              </a:lnSpc>
            </a:pPr>
            <a:r>
              <a:rPr lang="en-US" altLang="ja-JP" sz="800" dirty="0" smtClean="0">
                <a:solidFill>
                  <a:schemeClr val="accent1"/>
                </a:solidFill>
                <a:latin typeface="Arial"/>
                <a:ea typeface="MS PGothic"/>
                <a:cs typeface="MS PGothic"/>
              </a:rPr>
              <a:t>1.3Gbps</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a:solidFill>
                  <a:schemeClr val="accent1"/>
                </a:solidFill>
                <a:latin typeface="Arial"/>
                <a:ea typeface="MS PGothic"/>
                <a:cs typeface="MS PGothic"/>
              </a:rPr>
              <a:t>2</a:t>
            </a:r>
            <a:r>
              <a:rPr lang="en-US" altLang="ja-JP" sz="800" dirty="0" smtClean="0">
                <a:solidFill>
                  <a:schemeClr val="accent1"/>
                </a:solidFill>
                <a:latin typeface="Arial"/>
                <a:ea typeface="MS PGothic"/>
                <a:cs typeface="MS PGothic"/>
              </a:rPr>
              <a:t>00clients/radio</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cs typeface="Arial"/>
              </a:rPr>
              <a:t>4x4:3</a:t>
            </a:r>
          </a:p>
          <a:p>
            <a:pPr algn="ctr" defTabSz="610392">
              <a:lnSpc>
                <a:spcPct val="90000"/>
              </a:lnSpc>
            </a:pPr>
            <a:r>
              <a:rPr lang="en-US" altLang="ja-JP" sz="800" dirty="0" smtClean="0">
                <a:solidFill>
                  <a:schemeClr val="accent1"/>
                </a:solidFill>
                <a:latin typeface="Arial"/>
                <a:ea typeface="MS PGothic"/>
                <a:cs typeface="MS PGothic"/>
              </a:rPr>
              <a:t>1GEthx2</a:t>
            </a:r>
          </a:p>
          <a:p>
            <a:pPr algn="ctr" defTabSz="610392">
              <a:lnSpc>
                <a:spcPct val="90000"/>
              </a:lnSpc>
            </a:pPr>
            <a:r>
              <a:rPr lang="en-US" altLang="ja-JP" sz="800" dirty="0">
                <a:solidFill>
                  <a:schemeClr val="accent1"/>
                </a:solidFill>
                <a:latin typeface="Arial"/>
                <a:ea typeface=""/>
                <a:cs typeface=""/>
              </a:rPr>
              <a:t>Centralized, </a:t>
            </a:r>
            <a:r>
              <a:rPr lang="en-US" altLang="ja-JP" sz="800" dirty="0" err="1">
                <a:solidFill>
                  <a:schemeClr val="accent1"/>
                </a:solidFill>
                <a:latin typeface="Arial"/>
                <a:ea typeface=""/>
                <a:cs typeface=""/>
              </a:rPr>
              <a:t>FlexConnect</a:t>
            </a:r>
            <a:r>
              <a:rPr lang="en-US" altLang="ja-JP" sz="800" dirty="0">
                <a:solidFill>
                  <a:schemeClr val="accent1"/>
                </a:solidFill>
                <a:latin typeface="Arial"/>
                <a:ea typeface=""/>
                <a:cs typeface=""/>
              </a:rPr>
              <a:t>, </a:t>
            </a:r>
            <a:r>
              <a:rPr lang="en-US" altLang="ja-JP" sz="800" dirty="0" smtClean="0">
                <a:solidFill>
                  <a:schemeClr val="accent1"/>
                </a:solidFill>
                <a:latin typeface="Arial"/>
                <a:ea typeface=""/>
                <a:cs typeface=""/>
              </a:rPr>
              <a:t>Mesh, Autonomous</a:t>
            </a:r>
          </a:p>
          <a:p>
            <a:pPr algn="ctr" defTabSz="610392">
              <a:lnSpc>
                <a:spcPct val="90000"/>
              </a:lnSpc>
            </a:pPr>
            <a:r>
              <a:rPr lang="en-US" altLang="ja-JP" sz="800" dirty="0">
                <a:solidFill>
                  <a:schemeClr val="accent1"/>
                </a:solidFill>
                <a:latin typeface="Arial"/>
                <a:ea typeface=""/>
                <a:cs typeface=""/>
              </a:rPr>
              <a:t>Flexible Antenna </a:t>
            </a:r>
            <a:r>
              <a:rPr lang="en-US" altLang="ja-JP" sz="800" dirty="0" smtClean="0">
                <a:solidFill>
                  <a:schemeClr val="accent1"/>
                </a:solidFill>
                <a:latin typeface="Arial"/>
                <a:ea typeface=""/>
                <a:cs typeface=""/>
              </a:rPr>
              <a:t>Ports</a:t>
            </a:r>
          </a:p>
          <a:p>
            <a:pPr algn="ctr" defTabSz="610392">
              <a:lnSpc>
                <a:spcPct val="90000"/>
              </a:lnSpc>
            </a:pPr>
            <a:r>
              <a:rPr lang="en-US" altLang="ja-JP" sz="800" dirty="0">
                <a:solidFill>
                  <a:schemeClr val="accent1"/>
                </a:solidFill>
                <a:latin typeface="Arial"/>
                <a:ea typeface="MS PGothic"/>
                <a:cs typeface="MS PGothic"/>
              </a:rPr>
              <a:t>CleanAir 80 </a:t>
            </a:r>
            <a:r>
              <a:rPr lang="en-US" altLang="ja-JP" sz="800" dirty="0" smtClean="0">
                <a:solidFill>
                  <a:schemeClr val="accent1"/>
                </a:solidFill>
                <a:latin typeface="Arial"/>
                <a:ea typeface="MS PGothic"/>
                <a:cs typeface="MS PGothic"/>
              </a:rPr>
              <a:t>MHz</a:t>
            </a:r>
          </a:p>
          <a:p>
            <a:pPr algn="ctr" defTabSz="610392">
              <a:lnSpc>
                <a:spcPct val="90000"/>
              </a:lnSpc>
            </a:pPr>
            <a:r>
              <a:rPr lang="en-US" altLang="ja-JP" sz="800" dirty="0">
                <a:solidFill>
                  <a:schemeClr val="accent1"/>
                </a:solidFill>
                <a:latin typeface="Arial"/>
                <a:ea typeface="MS PGothic"/>
                <a:cs typeface="MS PGothic"/>
              </a:rPr>
              <a:t>ClientLink </a:t>
            </a:r>
            <a:r>
              <a:rPr lang="en-US" altLang="ja-JP" sz="800" dirty="0" smtClean="0">
                <a:solidFill>
                  <a:schemeClr val="accent1"/>
                </a:solidFill>
                <a:latin typeface="Arial"/>
                <a:ea typeface="MS PGothic"/>
                <a:cs typeface="MS PGothic"/>
              </a:rPr>
              <a:t>3.0</a:t>
            </a:r>
          </a:p>
          <a:p>
            <a:pPr algn="ctr" defTabSz="610392">
              <a:lnSpc>
                <a:spcPct val="90000"/>
              </a:lnSpc>
            </a:pPr>
            <a:r>
              <a:rPr lang="en-US" altLang="ja-JP" sz="800" dirty="0" err="1" smtClean="0">
                <a:solidFill>
                  <a:schemeClr val="accent1"/>
                </a:solidFill>
                <a:latin typeface="Arial"/>
                <a:ea typeface="MS PGothic"/>
                <a:cs typeface="MS PGothic"/>
              </a:rPr>
              <a:t>PoE</a:t>
            </a:r>
            <a:r>
              <a:rPr lang="en-US" altLang="ja-JP" sz="800" dirty="0" smtClean="0">
                <a:solidFill>
                  <a:schemeClr val="accent1"/>
                </a:solidFill>
                <a:latin typeface="Arial"/>
                <a:ea typeface="MS PGothic"/>
                <a:cs typeface="MS PGothic"/>
              </a:rPr>
              <a:t> Out (802.3at:EAC</a:t>
            </a:r>
            <a:r>
              <a:rPr lang="ja-JP" altLang="en-US" sz="800" dirty="0" smtClean="0">
                <a:solidFill>
                  <a:schemeClr val="accent1"/>
                </a:solidFill>
                <a:latin typeface="Arial"/>
                <a:ea typeface="MS PGothic"/>
                <a:cs typeface="MS PGothic"/>
              </a:rPr>
              <a:t>型番のみ）</a:t>
            </a:r>
            <a:endParaRPr lang="en-US" altLang="ja-JP" sz="800" dirty="0" smtClean="0">
              <a:solidFill>
                <a:schemeClr val="accent1"/>
              </a:solidFill>
              <a:latin typeface="Arial"/>
              <a:ea typeface="MS PGothic"/>
              <a:cs typeface="MS PGothic"/>
            </a:endParaRPr>
          </a:p>
          <a:p>
            <a:pPr algn="ctr" defTabSz="610392">
              <a:lnSpc>
                <a:spcPct val="90000"/>
              </a:lnSpc>
            </a:pPr>
            <a:r>
              <a:rPr lang="en-US" altLang="ja-JP" sz="800" dirty="0">
                <a:solidFill>
                  <a:schemeClr val="accent1"/>
                </a:solidFill>
                <a:latin typeface="Arial"/>
                <a:ea typeface="MS PGothic"/>
                <a:cs typeface="MS PGothic"/>
              </a:rPr>
              <a:t>DOCSIS 3.0, </a:t>
            </a:r>
            <a:r>
              <a:rPr lang="en-US" altLang="ja-JP" sz="800" dirty="0" smtClean="0">
                <a:solidFill>
                  <a:schemeClr val="accent1"/>
                </a:solidFill>
                <a:latin typeface="Arial"/>
                <a:ea typeface="MS PGothic"/>
                <a:cs typeface="MS PGothic"/>
              </a:rPr>
              <a:t>24x8</a:t>
            </a:r>
            <a:r>
              <a:rPr lang="ja-JP" altLang="en-US" sz="800" dirty="0" smtClean="0">
                <a:solidFill>
                  <a:schemeClr val="accent1"/>
                </a:solidFill>
                <a:latin typeface="Arial"/>
                <a:ea typeface="MS PGothic"/>
                <a:cs typeface="MS PGothic"/>
              </a:rPr>
              <a:t>（</a:t>
            </a:r>
            <a:r>
              <a:rPr lang="en-US" altLang="ja-JP" sz="800" dirty="0" smtClean="0">
                <a:solidFill>
                  <a:schemeClr val="accent1"/>
                </a:solidFill>
                <a:latin typeface="Arial"/>
                <a:ea typeface="MS PGothic"/>
                <a:cs typeface="MS PGothic"/>
              </a:rPr>
              <a:t>IC</a:t>
            </a:r>
            <a:r>
              <a:rPr lang="ja-JP" altLang="en-US" sz="800" dirty="0" smtClean="0">
                <a:solidFill>
                  <a:schemeClr val="accent1"/>
                </a:solidFill>
                <a:latin typeface="Arial"/>
                <a:ea typeface="MS PGothic"/>
                <a:cs typeface="MS PGothic"/>
              </a:rPr>
              <a:t>型番のみ）</a:t>
            </a:r>
            <a:endParaRPr lang="en-US" altLang="ja-JP" sz="800" dirty="0" smtClean="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ea typeface="MS PGothic"/>
                <a:cs typeface="MS PGothic"/>
              </a:rPr>
              <a:t>SFP</a:t>
            </a:r>
            <a:r>
              <a:rPr lang="ja-JP" altLang="en-US" sz="800" dirty="0" smtClean="0">
                <a:solidFill>
                  <a:schemeClr val="accent1"/>
                </a:solidFill>
                <a:latin typeface="Arial"/>
                <a:ea typeface="MS PGothic"/>
                <a:cs typeface="MS PGothic"/>
              </a:rPr>
              <a:t>（</a:t>
            </a:r>
            <a:r>
              <a:rPr lang="en-US" altLang="ja-JP" sz="800" dirty="0" smtClean="0">
                <a:solidFill>
                  <a:schemeClr val="accent1"/>
                </a:solidFill>
                <a:latin typeface="Arial"/>
                <a:ea typeface="MS PGothic"/>
                <a:cs typeface="MS PGothic"/>
              </a:rPr>
              <a:t>Fiber)</a:t>
            </a:r>
          </a:p>
          <a:p>
            <a:pPr algn="ctr" defTabSz="610392">
              <a:lnSpc>
                <a:spcPct val="90000"/>
              </a:lnSpc>
            </a:pPr>
            <a:r>
              <a:rPr lang="en-US" altLang="ja-JP" sz="800" dirty="0" smtClean="0">
                <a:solidFill>
                  <a:schemeClr val="accent1"/>
                </a:solidFill>
                <a:latin typeface="Arial"/>
                <a:ea typeface="MS PGothic"/>
                <a:cs typeface="MS PGothic"/>
              </a:rPr>
              <a:t>IC</a:t>
            </a:r>
            <a:r>
              <a:rPr lang="ja-JP" altLang="en-US" sz="800" dirty="0" smtClean="0">
                <a:solidFill>
                  <a:schemeClr val="accent1"/>
                </a:solidFill>
                <a:latin typeface="Arial"/>
                <a:ea typeface="MS PGothic"/>
                <a:cs typeface="MS PGothic"/>
              </a:rPr>
              <a:t>型番（アンテナ内蔵＆ケーブルモデム内蔵）</a:t>
            </a:r>
            <a:endParaRPr lang="en-US" altLang="ja-JP" sz="800" dirty="0" smtClean="0">
              <a:solidFill>
                <a:schemeClr val="accent1"/>
              </a:solidFill>
              <a:latin typeface="Arial"/>
              <a:ea typeface="MS PGothic"/>
              <a:cs typeface="MS PGothic"/>
            </a:endParaRPr>
          </a:p>
          <a:p>
            <a:pPr algn="ctr" defTabSz="610392">
              <a:lnSpc>
                <a:spcPct val="90000"/>
              </a:lnSpc>
            </a:pPr>
            <a:r>
              <a:rPr lang="en-US" altLang="ja-JP" sz="800" dirty="0" smtClean="0">
                <a:solidFill>
                  <a:schemeClr val="accent1"/>
                </a:solidFill>
                <a:latin typeface="Arial"/>
                <a:ea typeface="MS PGothic"/>
                <a:cs typeface="MS PGothic"/>
              </a:rPr>
              <a:t>EAC</a:t>
            </a:r>
            <a:r>
              <a:rPr lang="ja-JP" altLang="en-US" sz="800" dirty="0" smtClean="0">
                <a:solidFill>
                  <a:schemeClr val="accent1"/>
                </a:solidFill>
                <a:latin typeface="Arial"/>
                <a:ea typeface="MS PGothic"/>
                <a:cs typeface="MS PGothic"/>
              </a:rPr>
              <a:t>型番（アンテナ外付け）</a:t>
            </a: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
              <a:cs typeface=""/>
            </a:endParaRPr>
          </a:p>
          <a:p>
            <a:pPr algn="ctr" defTabSz="610392">
              <a:lnSpc>
                <a:spcPct val="90000"/>
              </a:lnSpc>
            </a:pPr>
            <a:endParaRPr lang="en-US" altLang="ja-JP" sz="800" dirty="0">
              <a:solidFill>
                <a:schemeClr val="accent1"/>
              </a:solidFill>
              <a:latin typeface="Arial"/>
              <a:ea typeface=""/>
              <a:cs typeface=""/>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p:txBody>
      </p:sp>
      <p:pic>
        <p:nvPicPr>
          <p:cNvPr id="13" name="Picture 3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55748" y="815100"/>
            <a:ext cx="1585405" cy="1268324"/>
          </a:xfrm>
          <a:prstGeom prst="rect">
            <a:avLst/>
          </a:prstGeom>
        </p:spPr>
      </p:pic>
      <p:sp>
        <p:nvSpPr>
          <p:cNvPr id="14" name="Rectangle 70"/>
          <p:cNvSpPr>
            <a:spLocks noChangeArrowheads="1"/>
          </p:cNvSpPr>
          <p:nvPr/>
        </p:nvSpPr>
        <p:spPr bwMode="auto">
          <a:xfrm>
            <a:off x="2912574" y="1907452"/>
            <a:ext cx="2672422" cy="72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10392">
              <a:lnSpc>
                <a:spcPct val="90000"/>
              </a:lnSpc>
            </a:pPr>
            <a:r>
              <a:rPr lang="en-US" altLang="ja-JP" b="1" dirty="0" smtClean="0">
                <a:solidFill>
                  <a:srgbClr val="004B6B"/>
                </a:solidFill>
                <a:latin typeface="Arial"/>
                <a:ea typeface="MS PGothic"/>
                <a:cs typeface="MS PGothic"/>
              </a:rPr>
              <a:t>1560</a:t>
            </a:r>
          </a:p>
          <a:p>
            <a:pPr algn="ctr" defTabSz="610392">
              <a:lnSpc>
                <a:spcPct val="90000"/>
              </a:lnSpc>
            </a:pPr>
            <a:r>
              <a:rPr lang="en-US" altLang="ja-JP" sz="800" dirty="0" smtClean="0">
                <a:solidFill>
                  <a:srgbClr val="FF0000"/>
                </a:solidFill>
                <a:latin typeface="Arial"/>
                <a:ea typeface="MS PGothic"/>
                <a:cs typeface="MS PGothic"/>
              </a:rPr>
              <a:t>802.11ac wave 2</a:t>
            </a:r>
          </a:p>
          <a:p>
            <a:pPr algn="ctr" defTabSz="610392">
              <a:lnSpc>
                <a:spcPct val="90000"/>
              </a:lnSpc>
            </a:pPr>
            <a:r>
              <a:rPr lang="en-US" altLang="ja-JP" sz="800" dirty="0" smtClean="0">
                <a:solidFill>
                  <a:srgbClr val="FF0000"/>
                </a:solidFill>
                <a:latin typeface="Arial"/>
                <a:ea typeface="MS PGothic"/>
                <a:cs typeface="MS PGothic"/>
              </a:rPr>
              <a:t>MU-MIMO</a:t>
            </a:r>
            <a:endParaRPr lang="en-US" altLang="ja-JP" sz="800" dirty="0">
              <a:solidFill>
                <a:srgbClr val="FF0000"/>
              </a:solidFill>
              <a:latin typeface="Arial"/>
              <a:ea typeface="MS PGothic"/>
              <a:cs typeface="MS PGothic"/>
            </a:endParaRPr>
          </a:p>
          <a:p>
            <a:pPr algn="ctr" defTabSz="610392">
              <a:lnSpc>
                <a:spcPct val="90000"/>
              </a:lnSpc>
            </a:pPr>
            <a:r>
              <a:rPr lang="en-US" altLang="ja-JP" sz="800" dirty="0">
                <a:solidFill>
                  <a:schemeClr val="accent1"/>
                </a:solidFill>
                <a:latin typeface="Arial"/>
                <a:ea typeface="MS PGothic"/>
                <a:cs typeface="MS PGothic"/>
              </a:rPr>
              <a:t>2</a:t>
            </a:r>
            <a:r>
              <a:rPr lang="en-US" altLang="ja-JP" sz="800" dirty="0" smtClean="0">
                <a:solidFill>
                  <a:schemeClr val="accent1"/>
                </a:solidFill>
                <a:latin typeface="Arial"/>
                <a:ea typeface="MS PGothic"/>
                <a:cs typeface="MS PGothic"/>
              </a:rPr>
              <a:t>00clients/radio</a:t>
            </a:r>
            <a:endParaRPr lang="en-US" altLang="ja-JP" sz="800" dirty="0">
              <a:solidFill>
                <a:schemeClr val="accent1"/>
              </a:solidFill>
              <a:latin typeface="Arial"/>
              <a:ea typeface="MS PGothic"/>
              <a:cs typeface="MS PGothic"/>
            </a:endParaRPr>
          </a:p>
          <a:p>
            <a:pPr algn="ctr" defTabSz="610392">
              <a:lnSpc>
                <a:spcPct val="90000"/>
              </a:lnSpc>
            </a:pPr>
            <a:r>
              <a:rPr lang="en-US" altLang="ja-JP" sz="800" dirty="0" smtClean="0">
                <a:solidFill>
                  <a:srgbClr val="FF0000"/>
                </a:solidFill>
                <a:latin typeface="Arial"/>
                <a:cs typeface="Arial"/>
              </a:rPr>
              <a:t>3x3:3-1.3Gbps (I</a:t>
            </a:r>
            <a:r>
              <a:rPr lang="ja-JP" altLang="en-US" sz="800" dirty="0" smtClean="0">
                <a:solidFill>
                  <a:srgbClr val="FF0000"/>
                </a:solidFill>
                <a:latin typeface="Arial"/>
                <a:cs typeface="Arial"/>
              </a:rPr>
              <a:t>型番）</a:t>
            </a:r>
            <a:endParaRPr lang="en-US" altLang="ja-JP" sz="800" dirty="0" smtClean="0">
              <a:solidFill>
                <a:srgbClr val="FF0000"/>
              </a:solidFill>
              <a:latin typeface="Arial"/>
              <a:cs typeface="Arial"/>
            </a:endParaRPr>
          </a:p>
          <a:p>
            <a:pPr algn="ctr" defTabSz="610392">
              <a:lnSpc>
                <a:spcPct val="90000"/>
              </a:lnSpc>
            </a:pPr>
            <a:r>
              <a:rPr lang="en-US" altLang="ja-JP" sz="800" dirty="0" smtClean="0">
                <a:solidFill>
                  <a:srgbClr val="FF0000"/>
                </a:solidFill>
                <a:latin typeface="Arial"/>
                <a:cs typeface="Arial"/>
              </a:rPr>
              <a:t>2x2:2-867Mbps (E/D/PS</a:t>
            </a:r>
            <a:r>
              <a:rPr lang="ja-JP" altLang="en-US" sz="800" dirty="0" smtClean="0">
                <a:solidFill>
                  <a:srgbClr val="FF0000"/>
                </a:solidFill>
                <a:latin typeface="Arial"/>
                <a:cs typeface="Arial"/>
              </a:rPr>
              <a:t>型番）</a:t>
            </a:r>
            <a:endParaRPr lang="en-US" altLang="ja-JP" sz="800" dirty="0" smtClean="0">
              <a:solidFill>
                <a:srgbClr val="FF0000"/>
              </a:solidFill>
              <a:latin typeface="Arial"/>
              <a:cs typeface="Arial"/>
            </a:endParaRPr>
          </a:p>
          <a:p>
            <a:pPr algn="ctr" defTabSz="610392">
              <a:lnSpc>
                <a:spcPct val="90000"/>
              </a:lnSpc>
            </a:pPr>
            <a:r>
              <a:rPr lang="en-US" altLang="ja-JP" sz="800" dirty="0" smtClean="0">
                <a:solidFill>
                  <a:schemeClr val="accent1"/>
                </a:solidFill>
                <a:latin typeface="Arial"/>
                <a:ea typeface="MS PGothic"/>
                <a:cs typeface="MS PGothic"/>
              </a:rPr>
              <a:t>1GEthx1</a:t>
            </a:r>
          </a:p>
          <a:p>
            <a:pPr algn="ctr" defTabSz="610392">
              <a:lnSpc>
                <a:spcPct val="90000"/>
              </a:lnSpc>
            </a:pPr>
            <a:r>
              <a:rPr lang="en-US" altLang="ja-JP" sz="800" dirty="0">
                <a:solidFill>
                  <a:schemeClr val="accent1"/>
                </a:solidFill>
                <a:latin typeface="Arial"/>
                <a:ea typeface=""/>
                <a:cs typeface=""/>
              </a:rPr>
              <a:t>Centralized, </a:t>
            </a:r>
            <a:r>
              <a:rPr lang="en-US" altLang="ja-JP" sz="800" dirty="0" err="1">
                <a:solidFill>
                  <a:schemeClr val="accent1"/>
                </a:solidFill>
                <a:latin typeface="Arial"/>
                <a:ea typeface=""/>
                <a:cs typeface=""/>
              </a:rPr>
              <a:t>FlexConnect</a:t>
            </a:r>
            <a:r>
              <a:rPr lang="en-US" altLang="ja-JP" sz="800" dirty="0">
                <a:solidFill>
                  <a:schemeClr val="accent1"/>
                </a:solidFill>
                <a:latin typeface="Arial"/>
                <a:ea typeface=""/>
                <a:cs typeface=""/>
              </a:rPr>
              <a:t>, </a:t>
            </a:r>
            <a:r>
              <a:rPr lang="en-US" altLang="ja-JP" sz="800" dirty="0" smtClean="0">
                <a:solidFill>
                  <a:schemeClr val="accent1"/>
                </a:solidFill>
                <a:latin typeface="Arial"/>
                <a:ea typeface=""/>
                <a:cs typeface=""/>
              </a:rPr>
              <a:t>Mesh, </a:t>
            </a:r>
          </a:p>
          <a:p>
            <a:pPr algn="ctr" defTabSz="610392">
              <a:lnSpc>
                <a:spcPct val="90000"/>
              </a:lnSpc>
            </a:pPr>
            <a:r>
              <a:rPr lang="en-US" altLang="ja-JP" sz="800" dirty="0" smtClean="0">
                <a:solidFill>
                  <a:srgbClr val="FF0000"/>
                </a:solidFill>
                <a:latin typeface="Arial"/>
                <a:ea typeface=""/>
                <a:cs typeface=""/>
              </a:rPr>
              <a:t>Mobility Express</a:t>
            </a:r>
          </a:p>
          <a:p>
            <a:pPr algn="ctr" defTabSz="610392">
              <a:lnSpc>
                <a:spcPct val="90000"/>
              </a:lnSpc>
            </a:pPr>
            <a:r>
              <a:rPr lang="en-US" altLang="ja-JP" sz="800" dirty="0">
                <a:solidFill>
                  <a:schemeClr val="accent1"/>
                </a:solidFill>
                <a:latin typeface="Arial"/>
                <a:ea typeface=""/>
                <a:cs typeface=""/>
              </a:rPr>
              <a:t>Flexible Antenna </a:t>
            </a:r>
            <a:r>
              <a:rPr lang="en-US" altLang="ja-JP" sz="800" dirty="0" smtClean="0">
                <a:solidFill>
                  <a:schemeClr val="accent1"/>
                </a:solidFill>
                <a:latin typeface="Arial"/>
                <a:ea typeface=""/>
                <a:cs typeface=""/>
              </a:rPr>
              <a:t>Ports</a:t>
            </a:r>
          </a:p>
          <a:p>
            <a:pPr algn="ctr" defTabSz="610392">
              <a:lnSpc>
                <a:spcPct val="90000"/>
              </a:lnSpc>
            </a:pPr>
            <a:r>
              <a:rPr lang="en-US" altLang="ja-JP" sz="800" dirty="0">
                <a:solidFill>
                  <a:schemeClr val="accent1"/>
                </a:solidFill>
                <a:latin typeface="Arial"/>
                <a:ea typeface="MS PGothic"/>
                <a:cs typeface="MS PGothic"/>
              </a:rPr>
              <a:t>CleanAir 80 </a:t>
            </a:r>
            <a:r>
              <a:rPr lang="en-US" altLang="ja-JP" sz="800" dirty="0" smtClean="0">
                <a:solidFill>
                  <a:schemeClr val="accent1"/>
                </a:solidFill>
                <a:latin typeface="Arial"/>
                <a:ea typeface="MS PGothic"/>
                <a:cs typeface="MS PGothic"/>
              </a:rPr>
              <a:t>MHz</a:t>
            </a:r>
          </a:p>
          <a:p>
            <a:pPr algn="ctr" defTabSz="610392">
              <a:lnSpc>
                <a:spcPct val="90000"/>
              </a:lnSpc>
            </a:pPr>
            <a:r>
              <a:rPr lang="en-US" altLang="ja-JP" sz="800" dirty="0">
                <a:solidFill>
                  <a:srgbClr val="FF0000"/>
                </a:solidFill>
                <a:latin typeface="Arial"/>
                <a:ea typeface="MS PGothic"/>
                <a:cs typeface="MS PGothic"/>
              </a:rPr>
              <a:t>ClientLink </a:t>
            </a:r>
            <a:r>
              <a:rPr lang="en-US" altLang="ja-JP" sz="800" dirty="0" smtClean="0">
                <a:solidFill>
                  <a:srgbClr val="FF0000"/>
                </a:solidFill>
                <a:latin typeface="Arial"/>
                <a:ea typeface="MS PGothic"/>
                <a:cs typeface="MS PGothic"/>
              </a:rPr>
              <a:t>4.0</a:t>
            </a:r>
          </a:p>
          <a:p>
            <a:pPr algn="ctr" defTabSz="610392">
              <a:lnSpc>
                <a:spcPct val="90000"/>
              </a:lnSpc>
            </a:pPr>
            <a:r>
              <a:rPr lang="en-US" altLang="ja-JP" sz="800" dirty="0" smtClean="0">
                <a:solidFill>
                  <a:schemeClr val="accent1"/>
                </a:solidFill>
                <a:latin typeface="Arial"/>
                <a:ea typeface="MS PGothic"/>
                <a:cs typeface="MS PGothic"/>
              </a:rPr>
              <a:t>SFP</a:t>
            </a:r>
            <a:r>
              <a:rPr lang="ja-JP" altLang="en-US" sz="800" dirty="0" smtClean="0">
                <a:solidFill>
                  <a:schemeClr val="accent1"/>
                </a:solidFill>
                <a:latin typeface="Arial"/>
                <a:ea typeface="MS PGothic"/>
                <a:cs typeface="MS PGothic"/>
              </a:rPr>
              <a:t>（</a:t>
            </a:r>
            <a:r>
              <a:rPr lang="en-US" altLang="ja-JP" sz="800" dirty="0" smtClean="0">
                <a:solidFill>
                  <a:schemeClr val="accent1"/>
                </a:solidFill>
                <a:latin typeface="Arial"/>
                <a:ea typeface="MS PGothic"/>
                <a:cs typeface="MS PGothic"/>
              </a:rPr>
              <a:t>Fiber/Copper/EPON or GPON)</a:t>
            </a:r>
          </a:p>
          <a:p>
            <a:pPr algn="ctr" defTabSz="610392">
              <a:lnSpc>
                <a:spcPct val="90000"/>
              </a:lnSpc>
            </a:pPr>
            <a:r>
              <a:rPr lang="en-US" altLang="ja-JP" sz="800" dirty="0" smtClean="0">
                <a:solidFill>
                  <a:srgbClr val="FF0000"/>
                </a:solidFill>
                <a:latin typeface="Arial"/>
                <a:ea typeface="MS PGothic"/>
                <a:cs typeface="MS PGothic"/>
              </a:rPr>
              <a:t>I</a:t>
            </a:r>
            <a:r>
              <a:rPr lang="ja-JP" altLang="en-US" sz="800" dirty="0" smtClean="0">
                <a:solidFill>
                  <a:srgbClr val="FF0000"/>
                </a:solidFill>
                <a:latin typeface="Arial"/>
                <a:ea typeface="MS PGothic"/>
                <a:cs typeface="MS PGothic"/>
              </a:rPr>
              <a:t>型番（オムニアンテナ内蔵）</a:t>
            </a:r>
            <a:endParaRPr lang="en-US" altLang="ja-JP" sz="800" dirty="0" smtClean="0">
              <a:solidFill>
                <a:srgbClr val="FF0000"/>
              </a:solidFill>
              <a:latin typeface="Arial"/>
              <a:ea typeface="MS PGothic"/>
              <a:cs typeface="MS PGothic"/>
            </a:endParaRPr>
          </a:p>
          <a:p>
            <a:pPr algn="ctr" defTabSz="610392">
              <a:lnSpc>
                <a:spcPct val="90000"/>
              </a:lnSpc>
            </a:pPr>
            <a:r>
              <a:rPr lang="en-US" altLang="ja-JP" sz="800" dirty="0" smtClean="0">
                <a:solidFill>
                  <a:srgbClr val="FF0000"/>
                </a:solidFill>
                <a:latin typeface="Arial"/>
                <a:ea typeface="MS PGothic"/>
                <a:cs typeface="MS PGothic"/>
              </a:rPr>
              <a:t>E</a:t>
            </a:r>
            <a:r>
              <a:rPr lang="ja-JP" altLang="en-US" sz="800" dirty="0" smtClean="0">
                <a:solidFill>
                  <a:srgbClr val="FF0000"/>
                </a:solidFill>
                <a:latin typeface="Arial"/>
                <a:ea typeface="MS PGothic"/>
                <a:cs typeface="MS PGothic"/>
              </a:rPr>
              <a:t>型番（アンテナ外付け）</a:t>
            </a:r>
            <a:endParaRPr lang="en-US" altLang="ja-JP" sz="800" dirty="0" smtClean="0">
              <a:solidFill>
                <a:srgbClr val="FF0000"/>
              </a:solidFill>
              <a:latin typeface="Arial"/>
              <a:ea typeface="MS PGothic"/>
              <a:cs typeface="MS PGothic"/>
            </a:endParaRPr>
          </a:p>
          <a:p>
            <a:pPr algn="ctr" defTabSz="610392">
              <a:lnSpc>
                <a:spcPct val="90000"/>
              </a:lnSpc>
            </a:pPr>
            <a:r>
              <a:rPr lang="en-US" altLang="ja-JP" sz="800" dirty="0" smtClean="0">
                <a:solidFill>
                  <a:srgbClr val="FF0000"/>
                </a:solidFill>
                <a:latin typeface="Arial"/>
                <a:ea typeface="MS PGothic"/>
                <a:cs typeface="MS PGothic"/>
              </a:rPr>
              <a:t>D</a:t>
            </a:r>
            <a:r>
              <a:rPr lang="ja-JP" altLang="en-US" sz="800" dirty="0" smtClean="0">
                <a:solidFill>
                  <a:srgbClr val="FF0000"/>
                </a:solidFill>
                <a:latin typeface="Arial"/>
                <a:ea typeface="MS PGothic"/>
                <a:cs typeface="MS PGothic"/>
              </a:rPr>
              <a:t>型番（指向性アンテナ内蔵）</a:t>
            </a:r>
            <a:endParaRPr lang="en-US" altLang="ja-JP" sz="800" dirty="0" smtClean="0">
              <a:solidFill>
                <a:srgbClr val="FF0000"/>
              </a:solidFill>
              <a:latin typeface="Arial"/>
              <a:ea typeface="MS PGothic"/>
              <a:cs typeface="MS PGothic"/>
            </a:endParaRPr>
          </a:p>
          <a:p>
            <a:pPr algn="ctr" defTabSz="610392">
              <a:lnSpc>
                <a:spcPct val="90000"/>
              </a:lnSpc>
            </a:pPr>
            <a:r>
              <a:rPr lang="en-US" altLang="ja-JP" sz="800" dirty="0" smtClean="0">
                <a:solidFill>
                  <a:srgbClr val="FF0000"/>
                </a:solidFill>
                <a:latin typeface="Arial"/>
                <a:ea typeface="MS PGothic"/>
                <a:cs typeface="MS PGothic"/>
              </a:rPr>
              <a:t>PS</a:t>
            </a:r>
            <a:r>
              <a:rPr lang="ja-JP" altLang="en-US" sz="800" dirty="0" smtClean="0">
                <a:solidFill>
                  <a:srgbClr val="FF0000"/>
                </a:solidFill>
                <a:latin typeface="Arial"/>
                <a:ea typeface="MS PGothic"/>
                <a:cs typeface="MS PGothic"/>
              </a:rPr>
              <a:t>型番（</a:t>
            </a:r>
            <a:r>
              <a:rPr lang="en-US" altLang="ja-JP" sz="800" dirty="0" smtClean="0">
                <a:solidFill>
                  <a:srgbClr val="FF0000"/>
                </a:solidFill>
                <a:latin typeface="Arial"/>
                <a:ea typeface="MS PGothic"/>
                <a:cs typeface="MS PGothic"/>
              </a:rPr>
              <a:t>4.9GHz</a:t>
            </a:r>
            <a:r>
              <a:rPr lang="ja-JP" altLang="en-US" sz="800" dirty="0" smtClean="0">
                <a:solidFill>
                  <a:srgbClr val="FF0000"/>
                </a:solidFill>
                <a:latin typeface="Arial"/>
                <a:ea typeface="MS PGothic"/>
                <a:cs typeface="MS PGothic"/>
              </a:rPr>
              <a:t>対応）</a:t>
            </a:r>
            <a:endParaRPr lang="en-US" altLang="ja-JP" sz="800" dirty="0" smtClean="0">
              <a:solidFill>
                <a:srgbClr val="FF0000"/>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
              <a:cs typeface=""/>
            </a:endParaRPr>
          </a:p>
          <a:p>
            <a:pPr algn="ctr" defTabSz="610392">
              <a:lnSpc>
                <a:spcPct val="90000"/>
              </a:lnSpc>
            </a:pPr>
            <a:endParaRPr lang="en-US" altLang="ja-JP" sz="800" dirty="0">
              <a:solidFill>
                <a:schemeClr val="accent1"/>
              </a:solidFill>
              <a:latin typeface="Arial"/>
              <a:ea typeface=""/>
              <a:cs typeface=""/>
            </a:endParaRPr>
          </a:p>
          <a:p>
            <a:pPr algn="ctr" defTabSz="610392">
              <a:lnSpc>
                <a:spcPct val="90000"/>
              </a:lnSpc>
            </a:pPr>
            <a:endParaRPr lang="en-US" altLang="ja-JP" sz="800" dirty="0" smtClean="0">
              <a:solidFill>
                <a:schemeClr val="accent1"/>
              </a:solidFill>
              <a:latin typeface="Arial"/>
              <a:ea typeface="MS PGothic"/>
              <a:cs typeface="MS PGothic"/>
            </a:endParaRPr>
          </a:p>
          <a:p>
            <a:pPr algn="ctr" defTabSz="610392">
              <a:lnSpc>
                <a:spcPct val="90000"/>
              </a:lnSpc>
            </a:pPr>
            <a:endParaRPr lang="en-US" altLang="ja-JP" sz="800" dirty="0" smtClean="0">
              <a:solidFill>
                <a:schemeClr val="accent1"/>
              </a:solidFill>
              <a:latin typeface="Arial"/>
              <a:ea typeface="MS PGothic"/>
              <a:cs typeface="MS PGothic"/>
            </a:endParaRPr>
          </a:p>
        </p:txBody>
      </p:sp>
      <p:sp>
        <p:nvSpPr>
          <p:cNvPr id="15" name="爆発 1 14"/>
          <p:cNvSpPr/>
          <p:nvPr/>
        </p:nvSpPr>
        <p:spPr>
          <a:xfrm>
            <a:off x="2713997" y="589790"/>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
        <p:nvSpPr>
          <p:cNvPr id="16" name="Rounded Rectangle 70"/>
          <p:cNvSpPr/>
          <p:nvPr/>
        </p:nvSpPr>
        <p:spPr>
          <a:xfrm>
            <a:off x="1629006" y="1901191"/>
            <a:ext cx="1729654" cy="522109"/>
          </a:xfrm>
          <a:prstGeom prst="roundRect">
            <a:avLst/>
          </a:prstGeom>
          <a:solidFill>
            <a:srgbClr val="4895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latin typeface="+mj-lt"/>
              </a:rPr>
              <a:t>日本向け</a:t>
            </a:r>
            <a:r>
              <a:rPr lang="en-US" sz="800" b="1" dirty="0" smtClean="0">
                <a:latin typeface="+mj-lt"/>
              </a:rPr>
              <a:t>FCS</a:t>
            </a:r>
            <a:endParaRPr lang="en-US" sz="800" b="1" dirty="0">
              <a:latin typeface="+mj-lt"/>
            </a:endParaRPr>
          </a:p>
          <a:p>
            <a:pPr algn="ctr"/>
            <a:r>
              <a:rPr lang="en-US" altLang="ja-JP" sz="800" b="1" dirty="0" smtClean="0"/>
              <a:t>AP1562I/E/D </a:t>
            </a:r>
            <a:r>
              <a:rPr lang="ja-JP" altLang="en-US" sz="800" b="1" dirty="0" smtClean="0"/>
              <a:t>（</a:t>
            </a:r>
            <a:r>
              <a:rPr lang="en-US" sz="800" b="1" dirty="0" smtClean="0">
                <a:latin typeface="+mj-lt"/>
              </a:rPr>
              <a:t>2016</a:t>
            </a:r>
            <a:r>
              <a:rPr lang="ja-JP" altLang="en-US" sz="800" b="1" dirty="0" smtClean="0">
                <a:latin typeface="+mj-lt"/>
              </a:rPr>
              <a:t>年</a:t>
            </a:r>
            <a:r>
              <a:rPr lang="en-US" altLang="ja-JP" sz="800" b="1" dirty="0" smtClean="0">
                <a:latin typeface="+mj-lt"/>
              </a:rPr>
              <a:t>11</a:t>
            </a:r>
            <a:r>
              <a:rPr lang="ja-JP" altLang="en-US" sz="800" b="1" dirty="0" smtClean="0">
                <a:latin typeface="+mj-lt"/>
              </a:rPr>
              <a:t>月予定）</a:t>
            </a:r>
            <a:endParaRPr lang="en-US" altLang="ja-JP" sz="800" b="1" dirty="0" smtClean="0">
              <a:latin typeface="+mj-lt"/>
            </a:endParaRPr>
          </a:p>
          <a:p>
            <a:pPr algn="ctr"/>
            <a:r>
              <a:rPr lang="en-US" altLang="ja-JP" sz="800" b="1" dirty="0" smtClean="0">
                <a:latin typeface="+mj-lt"/>
              </a:rPr>
              <a:t>AP1562PS </a:t>
            </a:r>
            <a:r>
              <a:rPr lang="ja-JP" altLang="en-US" sz="800" b="1" dirty="0" smtClean="0">
                <a:latin typeface="+mj-lt"/>
              </a:rPr>
              <a:t>（</a:t>
            </a:r>
            <a:r>
              <a:rPr lang="en-US" altLang="ja-JP" sz="800" b="1" dirty="0" smtClean="0">
                <a:latin typeface="+mj-lt"/>
              </a:rPr>
              <a:t>2017</a:t>
            </a:r>
            <a:r>
              <a:rPr lang="ja-JP" altLang="en-US" sz="800" b="1" dirty="0" smtClean="0">
                <a:latin typeface="+mj-lt"/>
              </a:rPr>
              <a:t>年</a:t>
            </a:r>
            <a:r>
              <a:rPr lang="en-US" altLang="ja-JP" sz="800" b="1" dirty="0" smtClean="0">
                <a:latin typeface="+mj-lt"/>
              </a:rPr>
              <a:t>3</a:t>
            </a:r>
            <a:r>
              <a:rPr lang="ja-JP" altLang="en-US" sz="800" b="1" dirty="0" smtClean="0">
                <a:latin typeface="+mj-lt"/>
              </a:rPr>
              <a:t>月予定）</a:t>
            </a:r>
            <a:endParaRPr lang="en-US" altLang="ja-JP" sz="800" b="1" dirty="0" smtClean="0">
              <a:latin typeface="+mj-lt"/>
            </a:endParaRPr>
          </a:p>
        </p:txBody>
      </p:sp>
    </p:spTree>
    <p:extLst>
      <p:ext uri="{BB962C8B-B14F-4D97-AF65-F5344CB8AC3E}">
        <p14:creationId xmlns:p14="http://schemas.microsoft.com/office/powerpoint/2010/main" val="271156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各フロアごとの</a:t>
            </a:r>
            <a:r>
              <a:rPr lang="en-US" altLang="ja-JP" dirty="0" smtClean="0"/>
              <a:t>Network </a:t>
            </a:r>
            <a:r>
              <a:rPr lang="en-US" dirty="0" smtClean="0"/>
              <a:t>Health Index </a:t>
            </a:r>
            <a:endParaRPr lang="en-US" dirty="0"/>
          </a:p>
        </p:txBody>
      </p:sp>
      <p:sp>
        <p:nvSpPr>
          <p:cNvPr id="3" name="Slide Number Placeholder 2"/>
          <p:cNvSpPr>
            <a:spLocks noGrp="1"/>
          </p:cNvSpPr>
          <p:nvPr>
            <p:ph type="sldNum" sz="quarter" idx="4294967295"/>
          </p:nvPr>
        </p:nvSpPr>
        <p:spPr>
          <a:xfrm>
            <a:off x="8408988" y="4672013"/>
            <a:ext cx="360362" cy="274637"/>
          </a:xfrm>
          <a:prstGeom prst="rect">
            <a:avLst/>
          </a:prstGeom>
        </p:spPr>
        <p:txBody>
          <a:bodyPr/>
          <a:lstStyle/>
          <a:p>
            <a:pPr>
              <a:defRPr/>
            </a:pPr>
            <a:fld id="{B8D650A1-0707-4770-940D-1FB9B91427EB}" type="slidenum">
              <a:rPr lang="en-US" altLang="en-US" smtClean="0"/>
              <a:pPr>
                <a:defRPr/>
              </a:pPr>
              <a:t>40</a:t>
            </a:fld>
            <a:endParaRPr lang="en-US" altLang="en-US"/>
          </a:p>
        </p:txBody>
      </p:sp>
      <p:pic>
        <p:nvPicPr>
          <p:cNvPr id="4" name="Picture 3"/>
          <p:cNvPicPr>
            <a:picLocks noChangeAspect="1"/>
          </p:cNvPicPr>
          <p:nvPr/>
        </p:nvPicPr>
        <p:blipFill>
          <a:blip r:embed="rId2"/>
          <a:stretch>
            <a:fillRect/>
          </a:stretch>
        </p:blipFill>
        <p:spPr>
          <a:xfrm>
            <a:off x="0" y="1451578"/>
            <a:ext cx="9107789" cy="3691922"/>
          </a:xfrm>
          <a:prstGeom prst="rect">
            <a:avLst/>
          </a:prstGeom>
        </p:spPr>
      </p:pic>
      <p:sp>
        <p:nvSpPr>
          <p:cNvPr id="5" name="テキスト ボックス 4"/>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144902170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Health Index</a:t>
            </a:r>
            <a:endParaRPr lang="en-US" dirty="0"/>
          </a:p>
        </p:txBody>
      </p:sp>
      <p:pic>
        <p:nvPicPr>
          <p:cNvPr id="6" name="Picture 5"/>
          <p:cNvPicPr>
            <a:picLocks noChangeAspect="1"/>
          </p:cNvPicPr>
          <p:nvPr/>
        </p:nvPicPr>
        <p:blipFill>
          <a:blip r:embed="rId2"/>
          <a:stretch>
            <a:fillRect/>
          </a:stretch>
        </p:blipFill>
        <p:spPr>
          <a:xfrm>
            <a:off x="127903" y="1174030"/>
            <a:ext cx="8213387" cy="3969469"/>
          </a:xfrm>
          <a:prstGeom prst="rect">
            <a:avLst/>
          </a:prstGeom>
        </p:spPr>
      </p:pic>
      <p:sp>
        <p:nvSpPr>
          <p:cNvPr id="5" name="テキスト ボックス 4"/>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
        <p:nvSpPr>
          <p:cNvPr id="7" name="Text Placeholder 3"/>
          <p:cNvSpPr txBox="1">
            <a:spLocks/>
          </p:cNvSpPr>
          <p:nvPr/>
        </p:nvSpPr>
        <p:spPr>
          <a:xfrm>
            <a:off x="4816616" y="0"/>
            <a:ext cx="3844013" cy="1931963"/>
          </a:xfrm>
          <a:prstGeom prst="rect">
            <a:avLst/>
          </a:prstGeom>
          <a:solidFill>
            <a:srgbClr val="00B0F0"/>
          </a:solidFill>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en-US" dirty="0" smtClean="0"/>
              <a:t>Channel Utilization</a:t>
            </a:r>
            <a:r>
              <a:rPr lang="ja-JP" altLang="en-US" dirty="0" smtClean="0"/>
              <a:t>（チャネル利用率）</a:t>
            </a:r>
          </a:p>
          <a:p>
            <a:r>
              <a:rPr lang="en-US" altLang="ja-JP" dirty="0"/>
              <a:t>Client Count</a:t>
            </a:r>
            <a:r>
              <a:rPr lang="ja-JP" altLang="en-US" dirty="0"/>
              <a:t>（端末数）</a:t>
            </a:r>
            <a:endParaRPr lang="en-US" altLang="ja-JP" dirty="0"/>
          </a:p>
          <a:p>
            <a:r>
              <a:rPr lang="en-US" dirty="0" smtClean="0"/>
              <a:t>Interface Utilization</a:t>
            </a:r>
            <a:r>
              <a:rPr lang="ja-JP" altLang="en-US" dirty="0" smtClean="0"/>
              <a:t>（インターフェースの利用率）</a:t>
            </a:r>
            <a:endParaRPr lang="en-US" altLang="ja-JP" dirty="0" smtClean="0"/>
          </a:p>
          <a:p>
            <a:r>
              <a:rPr lang="en-US" altLang="ja-JP" dirty="0" smtClean="0"/>
              <a:t>Interference</a:t>
            </a:r>
            <a:r>
              <a:rPr lang="ja-JP" altLang="en-US" dirty="0"/>
              <a:t> </a:t>
            </a:r>
            <a:r>
              <a:rPr lang="en-US" altLang="ja-JP" dirty="0" smtClean="0"/>
              <a:t>Utilization</a:t>
            </a:r>
            <a:r>
              <a:rPr lang="ja-JP" altLang="en-US" dirty="0" smtClean="0"/>
              <a:t>（干渉源の利用率）</a:t>
            </a:r>
          </a:p>
          <a:p>
            <a:r>
              <a:rPr lang="en-US" altLang="ja-JP" dirty="0" smtClean="0"/>
              <a:t>Noise</a:t>
            </a:r>
            <a:r>
              <a:rPr lang="ja-JP" altLang="en-US" dirty="0"/>
              <a:t>（ノイズ</a:t>
            </a:r>
            <a:r>
              <a:rPr lang="ja-JP" altLang="en-US" dirty="0" smtClean="0"/>
              <a:t>）</a:t>
            </a:r>
            <a:endParaRPr lang="ja-JP" altLang="en-US" dirty="0"/>
          </a:p>
        </p:txBody>
      </p:sp>
    </p:spTree>
    <p:extLst>
      <p:ext uri="{BB962C8B-B14F-4D97-AF65-F5344CB8AC3E}">
        <p14:creationId xmlns:p14="http://schemas.microsoft.com/office/powerpoint/2010/main" val="4111640105"/>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Health </a:t>
            </a:r>
            <a:r>
              <a:rPr lang="ja-JP" altLang="en-US" dirty="0" smtClean="0"/>
              <a:t>の詳細</a:t>
            </a:r>
            <a:endParaRPr lang="en-US" dirty="0"/>
          </a:p>
        </p:txBody>
      </p:sp>
      <p:sp>
        <p:nvSpPr>
          <p:cNvPr id="3" name="Slide Number Placeholder 2"/>
          <p:cNvSpPr>
            <a:spLocks noGrp="1"/>
          </p:cNvSpPr>
          <p:nvPr>
            <p:ph type="sldNum" sz="quarter" idx="4294967295"/>
          </p:nvPr>
        </p:nvSpPr>
        <p:spPr>
          <a:xfrm>
            <a:off x="8408988" y="4672013"/>
            <a:ext cx="360362" cy="274637"/>
          </a:xfrm>
          <a:prstGeom prst="rect">
            <a:avLst/>
          </a:prstGeom>
        </p:spPr>
        <p:txBody>
          <a:bodyPr/>
          <a:lstStyle/>
          <a:p>
            <a:pPr>
              <a:defRPr/>
            </a:pPr>
            <a:fld id="{B8D650A1-0707-4770-940D-1FB9B91427EB}" type="slidenum">
              <a:rPr lang="en-US" altLang="en-US" smtClean="0"/>
              <a:pPr>
                <a:defRPr/>
              </a:pPr>
              <a:t>42</a:t>
            </a:fld>
            <a:endParaRPr lang="en-US" altLang="en-US"/>
          </a:p>
        </p:txBody>
      </p:sp>
      <p:pic>
        <p:nvPicPr>
          <p:cNvPr id="4" name="Picture 3"/>
          <p:cNvPicPr>
            <a:picLocks noChangeAspect="1"/>
          </p:cNvPicPr>
          <p:nvPr/>
        </p:nvPicPr>
        <p:blipFill>
          <a:blip r:embed="rId2"/>
          <a:stretch>
            <a:fillRect/>
          </a:stretch>
        </p:blipFill>
        <p:spPr>
          <a:xfrm>
            <a:off x="4105984" y="1073150"/>
            <a:ext cx="5038016" cy="4565703"/>
          </a:xfrm>
          <a:prstGeom prst="rect">
            <a:avLst/>
          </a:prstGeom>
        </p:spPr>
      </p:pic>
      <p:sp>
        <p:nvSpPr>
          <p:cNvPr id="5" name="Rectangle 4"/>
          <p:cNvSpPr/>
          <p:nvPr/>
        </p:nvSpPr>
        <p:spPr bwMode="auto">
          <a:xfrm>
            <a:off x="112775" y="2067039"/>
            <a:ext cx="3694880" cy="1611085"/>
          </a:xfrm>
          <a:prstGeom prst="rect">
            <a:avLst/>
          </a:prstGeom>
          <a:solidFill>
            <a:schemeClr val="tx2">
              <a:lumMod val="75000"/>
            </a:schemeClr>
          </a:solidFill>
          <a:ln w="12700" cap="flat">
            <a:noFill/>
            <a:miter lim="800000"/>
            <a:headEnd type="none" w="med" len="med"/>
            <a:tailEnd type="none" w="med" len="med"/>
          </a:ln>
        </p:spPr>
        <p:txBody>
          <a:bodyPr lIns="91440" tIns="45720" rIns="91440" bIns="45720" rtlCol="0" anchor="ctr"/>
          <a:lstStyle/>
          <a:p>
            <a:pPr defTabSz="514350"/>
            <a:r>
              <a:rPr lang="en-US" sz="1400" dirty="0" smtClean="0">
                <a:solidFill>
                  <a:schemeClr val="bg1"/>
                </a:solidFill>
                <a:ea typeface="Arial" pitchFamily="-107" charset="0"/>
                <a:cs typeface="Arial" pitchFamily="-107" charset="0"/>
                <a:sym typeface="Arial" pitchFamily="-107" charset="0"/>
              </a:rPr>
              <a:t>AP Health </a:t>
            </a:r>
            <a:r>
              <a:rPr lang="ja-JP" altLang="en-US" sz="1400" dirty="0" smtClean="0">
                <a:solidFill>
                  <a:schemeClr val="bg1"/>
                </a:solidFill>
                <a:ea typeface="Arial" pitchFamily="-107" charset="0"/>
                <a:cs typeface="Arial" pitchFamily="-107" charset="0"/>
                <a:sym typeface="Arial" pitchFamily="-107" charset="0"/>
              </a:rPr>
              <a:t>の詳細</a:t>
            </a:r>
            <a:r>
              <a:rPr lang="en-US" sz="1400" dirty="0" smtClean="0">
                <a:solidFill>
                  <a:schemeClr val="bg1"/>
                </a:solidFill>
                <a:ea typeface="Arial" pitchFamily="-107" charset="0"/>
                <a:cs typeface="Arial" pitchFamily="-107" charset="0"/>
                <a:sym typeface="Arial" pitchFamily="-107" charset="0"/>
              </a:rPr>
              <a:t>: </a:t>
            </a:r>
          </a:p>
          <a:p>
            <a:pPr defTabSz="514350"/>
            <a:endParaRPr lang="en-US" sz="1400" dirty="0">
              <a:solidFill>
                <a:schemeClr val="bg1"/>
              </a:solidFill>
              <a:ea typeface="Arial" pitchFamily="-107" charset="0"/>
              <a:cs typeface="Arial" pitchFamily="-107" charset="0"/>
              <a:sym typeface="Arial" pitchFamily="-107" charset="0"/>
            </a:endParaRPr>
          </a:p>
          <a:p>
            <a:pPr defTabSz="514350"/>
            <a:r>
              <a:rPr lang="en-US" sz="1400" dirty="0" smtClean="0">
                <a:solidFill>
                  <a:schemeClr val="bg1"/>
                </a:solidFill>
                <a:ea typeface="Arial" pitchFamily="-107" charset="0"/>
                <a:cs typeface="Arial" pitchFamily="-107" charset="0"/>
                <a:sym typeface="Arial" pitchFamily="-107" charset="0"/>
              </a:rPr>
              <a:t>Radio</a:t>
            </a:r>
            <a:r>
              <a:rPr lang="ja-JP" altLang="en-US" sz="1400" dirty="0" smtClean="0">
                <a:solidFill>
                  <a:schemeClr val="bg1"/>
                </a:solidFill>
                <a:ea typeface="Arial" pitchFamily="-107" charset="0"/>
                <a:cs typeface="Arial" pitchFamily="-107" charset="0"/>
                <a:sym typeface="Arial" pitchFamily="-107" charset="0"/>
              </a:rPr>
              <a:t>単位の</a:t>
            </a:r>
            <a:r>
              <a:rPr lang="en-US" sz="1400" dirty="0" smtClean="0">
                <a:solidFill>
                  <a:schemeClr val="bg1"/>
                </a:solidFill>
                <a:ea typeface="Arial" pitchFamily="-107" charset="0"/>
                <a:cs typeface="Arial" pitchFamily="-107" charset="0"/>
                <a:sym typeface="Arial" pitchFamily="-107" charset="0"/>
              </a:rPr>
              <a:t> (2.4 Hz </a:t>
            </a:r>
            <a:r>
              <a:rPr lang="ja-JP" altLang="en-US" sz="1400" dirty="0">
                <a:solidFill>
                  <a:schemeClr val="bg1"/>
                </a:solidFill>
                <a:ea typeface="Arial" pitchFamily="-107" charset="0"/>
                <a:cs typeface="Arial" pitchFamily="-107" charset="0"/>
                <a:sym typeface="Arial" pitchFamily="-107" charset="0"/>
              </a:rPr>
              <a:t>と</a:t>
            </a:r>
            <a:r>
              <a:rPr lang="en-US" sz="1400" dirty="0" smtClean="0">
                <a:solidFill>
                  <a:schemeClr val="bg1"/>
                </a:solidFill>
                <a:ea typeface="Arial" pitchFamily="-107" charset="0"/>
                <a:cs typeface="Arial" pitchFamily="-107" charset="0"/>
                <a:sym typeface="Arial" pitchFamily="-107" charset="0"/>
              </a:rPr>
              <a:t>5 GHz)</a:t>
            </a:r>
          </a:p>
          <a:p>
            <a:pPr marL="285750" indent="-285750" defTabSz="514350">
              <a:buFont typeface="Arial" panose="020B0604020202020204" pitchFamily="34" charset="0"/>
              <a:buChar char="•"/>
            </a:pPr>
            <a:r>
              <a:rPr lang="en-US" sz="1400" dirty="0" smtClean="0">
                <a:solidFill>
                  <a:schemeClr val="bg1"/>
                </a:solidFill>
                <a:ea typeface="Arial" pitchFamily="-107" charset="0"/>
                <a:cs typeface="Arial" pitchFamily="-107" charset="0"/>
                <a:sym typeface="Arial" pitchFamily="-107" charset="0"/>
              </a:rPr>
              <a:t>Noise</a:t>
            </a:r>
            <a:r>
              <a:rPr lang="ja-JP" altLang="en-US" sz="1400" dirty="0" smtClean="0">
                <a:solidFill>
                  <a:schemeClr val="bg1"/>
                </a:solidFill>
                <a:ea typeface="Arial" pitchFamily="-107" charset="0"/>
                <a:cs typeface="Arial" pitchFamily="-107" charset="0"/>
                <a:sym typeface="Arial" pitchFamily="-107" charset="0"/>
              </a:rPr>
              <a:t>（ノイズ）</a:t>
            </a:r>
            <a:endParaRPr lang="en-US" sz="1400" dirty="0" smtClean="0">
              <a:solidFill>
                <a:schemeClr val="bg1"/>
              </a:solidFill>
              <a:ea typeface="Arial" pitchFamily="-107" charset="0"/>
              <a:cs typeface="Arial" pitchFamily="-107" charset="0"/>
              <a:sym typeface="Arial" pitchFamily="-107" charset="0"/>
            </a:endParaRPr>
          </a:p>
          <a:p>
            <a:pPr marL="285750" indent="-285750" defTabSz="514350">
              <a:buFont typeface="Arial" panose="020B0604020202020204" pitchFamily="34" charset="0"/>
              <a:buChar char="•"/>
            </a:pPr>
            <a:r>
              <a:rPr lang="en-US" sz="1400" dirty="0" smtClean="0">
                <a:solidFill>
                  <a:schemeClr val="bg1"/>
                </a:solidFill>
                <a:ea typeface="Arial" pitchFamily="-107" charset="0"/>
                <a:cs typeface="Arial" pitchFamily="-107" charset="0"/>
                <a:sym typeface="Arial" pitchFamily="-107" charset="0"/>
              </a:rPr>
              <a:t>Client Count</a:t>
            </a:r>
            <a:r>
              <a:rPr lang="ja-JP" altLang="en-US" sz="1400" dirty="0" smtClean="0">
                <a:solidFill>
                  <a:schemeClr val="bg1"/>
                </a:solidFill>
                <a:ea typeface="Arial" pitchFamily="-107" charset="0"/>
                <a:cs typeface="Arial" pitchFamily="-107" charset="0"/>
                <a:sym typeface="Arial" pitchFamily="-107" charset="0"/>
              </a:rPr>
              <a:t>（端末数）</a:t>
            </a:r>
            <a:endParaRPr lang="en-US" sz="1400" dirty="0" smtClean="0">
              <a:solidFill>
                <a:schemeClr val="bg1"/>
              </a:solidFill>
              <a:ea typeface="Arial" pitchFamily="-107" charset="0"/>
              <a:cs typeface="Arial" pitchFamily="-107" charset="0"/>
              <a:sym typeface="Arial" pitchFamily="-107" charset="0"/>
            </a:endParaRPr>
          </a:p>
          <a:p>
            <a:pPr marL="285750" indent="-285750" defTabSz="514350">
              <a:buFont typeface="Arial" panose="020B0604020202020204" pitchFamily="34" charset="0"/>
              <a:buChar char="•"/>
            </a:pPr>
            <a:r>
              <a:rPr lang="en-US" sz="1400" dirty="0" smtClean="0">
                <a:solidFill>
                  <a:schemeClr val="bg1"/>
                </a:solidFill>
                <a:ea typeface="Arial" pitchFamily="-107" charset="0"/>
                <a:cs typeface="Arial" pitchFamily="-107" charset="0"/>
                <a:sym typeface="Arial" pitchFamily="-107" charset="0"/>
              </a:rPr>
              <a:t>Interference</a:t>
            </a:r>
            <a:r>
              <a:rPr lang="ja-JP" altLang="en-US" sz="1400" dirty="0" smtClean="0">
                <a:solidFill>
                  <a:schemeClr val="bg1"/>
                </a:solidFill>
                <a:ea typeface="Arial" pitchFamily="-107" charset="0"/>
                <a:cs typeface="Arial" pitchFamily="-107" charset="0"/>
                <a:sym typeface="Arial" pitchFamily="-107" charset="0"/>
              </a:rPr>
              <a:t>（干渉源）</a:t>
            </a:r>
            <a:endParaRPr lang="en-US" sz="1400" dirty="0" smtClean="0">
              <a:solidFill>
                <a:schemeClr val="bg1"/>
              </a:solidFill>
              <a:ea typeface="Arial" pitchFamily="-107" charset="0"/>
              <a:cs typeface="Arial" pitchFamily="-107" charset="0"/>
              <a:sym typeface="Arial" pitchFamily="-107" charset="0"/>
            </a:endParaRPr>
          </a:p>
          <a:p>
            <a:pPr marL="285750" indent="-285750" defTabSz="514350">
              <a:buFont typeface="Arial" panose="020B0604020202020204" pitchFamily="34" charset="0"/>
              <a:buChar char="•"/>
            </a:pPr>
            <a:r>
              <a:rPr lang="en-US" sz="1400" dirty="0" smtClean="0">
                <a:solidFill>
                  <a:schemeClr val="bg1"/>
                </a:solidFill>
                <a:ea typeface="Arial" pitchFamily="-107" charset="0"/>
                <a:cs typeface="Arial" pitchFamily="-107" charset="0"/>
                <a:sym typeface="Arial" pitchFamily="-107" charset="0"/>
              </a:rPr>
              <a:t>Channel Utilization</a:t>
            </a:r>
            <a:r>
              <a:rPr lang="ja-JP" altLang="en-US" sz="1400" dirty="0" smtClean="0">
                <a:solidFill>
                  <a:schemeClr val="bg1"/>
                </a:solidFill>
                <a:ea typeface="Arial" pitchFamily="-107" charset="0"/>
                <a:cs typeface="Arial" pitchFamily="-107" charset="0"/>
                <a:sym typeface="Arial" pitchFamily="-107" charset="0"/>
              </a:rPr>
              <a:t>（チャネル利用率）</a:t>
            </a:r>
            <a:endParaRPr lang="en-US" sz="1400" dirty="0" smtClean="0">
              <a:solidFill>
                <a:schemeClr val="bg1"/>
              </a:solidFill>
              <a:ea typeface="Arial" pitchFamily="-107" charset="0"/>
              <a:cs typeface="Arial" pitchFamily="-107" charset="0"/>
              <a:sym typeface="Arial" pitchFamily="-107" charset="0"/>
            </a:endParaRPr>
          </a:p>
        </p:txBody>
      </p:sp>
      <p:sp>
        <p:nvSpPr>
          <p:cNvPr id="8" name="テキスト ボックス 7"/>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3580389682"/>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Client Troubleshooting</a:t>
            </a:r>
            <a:br>
              <a:rPr kumimoji="1" lang="en-US" altLang="ja-JP" dirty="0" smtClean="0"/>
            </a:br>
            <a:r>
              <a:rPr kumimoji="1" lang="en-US" altLang="ja-JP" dirty="0" smtClean="0"/>
              <a:t>Syslog Viewer</a:t>
            </a:r>
            <a:br>
              <a:rPr kumimoji="1" lang="en-US" altLang="ja-JP" dirty="0" smtClean="0"/>
            </a:br>
            <a:endParaRPr kumimoji="1" lang="ja-JP" altLang="en-US" dirty="0"/>
          </a:p>
        </p:txBody>
      </p:sp>
      <p:sp>
        <p:nvSpPr>
          <p:cNvPr id="3" name="テキスト ボックス 2"/>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2300696176"/>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smtClean="0"/>
              <a:t>Quick Search UI</a:t>
            </a:r>
            <a:r>
              <a:rPr lang="ja-JP" altLang="en-US" sz="2800" dirty="0" smtClean="0"/>
              <a:t>の改善</a:t>
            </a:r>
            <a:endParaRPr lang="en-US" sz="2800" dirty="0" smtClean="0"/>
          </a:p>
          <a:p>
            <a:r>
              <a:rPr lang="en-US" sz="2800" dirty="0" smtClean="0"/>
              <a:t>Client Troubleshooting </a:t>
            </a:r>
            <a:r>
              <a:rPr lang="ja-JP" altLang="en-US" sz="2800" dirty="0" smtClean="0"/>
              <a:t>に</a:t>
            </a:r>
            <a:r>
              <a:rPr lang="en-US" altLang="ja-JP" sz="2800" dirty="0" smtClean="0"/>
              <a:t>Syslog</a:t>
            </a:r>
            <a:r>
              <a:rPr lang="ja-JP" altLang="en-US" sz="2800" dirty="0" smtClean="0"/>
              <a:t>情報が使えるようになりました</a:t>
            </a:r>
            <a:endParaRPr lang="en-US" sz="2800" dirty="0" smtClean="0"/>
          </a:p>
          <a:p>
            <a:pPr marL="57136" indent="0">
              <a:buNone/>
            </a:pPr>
            <a:endParaRPr lang="en-US" sz="2800" dirty="0" smtClean="0"/>
          </a:p>
        </p:txBody>
      </p:sp>
      <p:sp>
        <p:nvSpPr>
          <p:cNvPr id="3" name="Title 2"/>
          <p:cNvSpPr>
            <a:spLocks noGrp="1"/>
          </p:cNvSpPr>
          <p:nvPr>
            <p:ph type="title"/>
          </p:nvPr>
        </p:nvSpPr>
        <p:spPr/>
        <p:txBody>
          <a:bodyPr/>
          <a:lstStyle/>
          <a:p>
            <a:r>
              <a:rPr lang="en-US" dirty="0" smtClean="0"/>
              <a:t>Client Troubleshooting </a:t>
            </a:r>
            <a:r>
              <a:rPr lang="ja-JP" altLang="en-US" dirty="0" smtClean="0"/>
              <a:t>と</a:t>
            </a:r>
            <a:r>
              <a:rPr lang="en-US" altLang="ja-JP" dirty="0" smtClean="0"/>
              <a:t>Syslog Viewer</a:t>
            </a:r>
            <a:endParaRPr lang="en-US" dirty="0"/>
          </a:p>
        </p:txBody>
      </p:sp>
      <p:sp>
        <p:nvSpPr>
          <p:cNvPr id="4" name="テキスト ボックス 3"/>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2352043447"/>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988"/>
            <a:ext cx="9144000" cy="5077512"/>
          </a:xfrm>
          <a:prstGeom prst="rect">
            <a:avLst/>
          </a:prstGeom>
        </p:spPr>
      </p:pic>
      <p:sp>
        <p:nvSpPr>
          <p:cNvPr id="3" name="テキスト ボックス 2"/>
          <p:cNvSpPr txBox="1"/>
          <p:nvPr/>
        </p:nvSpPr>
        <p:spPr>
          <a:xfrm>
            <a:off x="8638733"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
        <p:nvSpPr>
          <p:cNvPr id="4" name="テキスト ボックス 3"/>
          <p:cNvSpPr txBox="1"/>
          <p:nvPr/>
        </p:nvSpPr>
        <p:spPr>
          <a:xfrm>
            <a:off x="2383709" y="315150"/>
            <a:ext cx="1935658" cy="369332"/>
          </a:xfrm>
          <a:prstGeom prst="rect">
            <a:avLst/>
          </a:prstGeom>
          <a:solidFill>
            <a:srgbClr val="FA7AE8"/>
          </a:solidFill>
        </p:spPr>
        <p:txBody>
          <a:bodyPr wrap="square" rtlCol="0">
            <a:spAutoFit/>
          </a:bodyPr>
          <a:lstStyle/>
          <a:p>
            <a:r>
              <a:rPr kumimoji="1" lang="en-US" altLang="ja-JP" dirty="0" smtClean="0"/>
              <a:t>Search UI</a:t>
            </a:r>
            <a:r>
              <a:rPr kumimoji="1" lang="ja-JP" altLang="en-US" dirty="0" smtClean="0"/>
              <a:t>の改善</a:t>
            </a:r>
            <a:endParaRPr kumimoji="1" lang="en-US" altLang="ja-JP" dirty="0" smtClean="0"/>
          </a:p>
        </p:txBody>
      </p:sp>
      <p:sp>
        <p:nvSpPr>
          <p:cNvPr id="5" name="Slide Number Placeholder 2"/>
          <p:cNvSpPr txBox="1">
            <a:spLocks/>
          </p:cNvSpPr>
          <p:nvPr/>
        </p:nvSpPr>
        <p:spPr>
          <a:xfrm>
            <a:off x="8408988" y="4672013"/>
            <a:ext cx="360362" cy="274637"/>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B8D650A1-0707-4770-940D-1FB9B91427EB}" type="slidenum">
              <a:rPr lang="en-US" altLang="en-US" smtClean="0"/>
              <a:pPr>
                <a:defRPr/>
              </a:pPr>
              <a:t>45</a:t>
            </a:fld>
            <a:endParaRPr lang="en-US" altLang="en-US" dirty="0"/>
          </a:p>
        </p:txBody>
      </p:sp>
    </p:spTree>
    <p:extLst>
      <p:ext uri="{BB962C8B-B14F-4D97-AF65-F5344CB8AC3E}">
        <p14:creationId xmlns:p14="http://schemas.microsoft.com/office/powerpoint/2010/main" val="33165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1341"/>
            <a:ext cx="8858675" cy="4497371"/>
          </a:xfrm>
          <a:prstGeom prst="rect">
            <a:avLst/>
          </a:prstGeom>
        </p:spPr>
      </p:pic>
      <p:sp>
        <p:nvSpPr>
          <p:cNvPr id="4" name="テキスト ボックス 3"/>
          <p:cNvSpPr txBox="1"/>
          <p:nvPr/>
        </p:nvSpPr>
        <p:spPr>
          <a:xfrm>
            <a:off x="8197221" y="0"/>
            <a:ext cx="918841" cy="369332"/>
          </a:xfrm>
          <a:prstGeom prst="rect">
            <a:avLst/>
          </a:prstGeom>
          <a:solidFill>
            <a:srgbClr val="FFC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3.0</a:t>
            </a:r>
            <a:r>
              <a:rPr kumimoji="1" lang="ja-JP" altLang="en-US" dirty="0" smtClean="0">
                <a:solidFill>
                  <a:schemeClr val="bg1"/>
                </a:solidFill>
              </a:rPr>
              <a:t>ま</a:t>
            </a:r>
            <a:r>
              <a:rPr kumimoji="1" lang="ja-JP" altLang="en-US" dirty="0">
                <a:solidFill>
                  <a:schemeClr val="bg1"/>
                </a:solidFill>
              </a:rPr>
              <a:t>で</a:t>
            </a:r>
          </a:p>
        </p:txBody>
      </p:sp>
      <p:sp>
        <p:nvSpPr>
          <p:cNvPr id="5" name="テキスト ボックス 4"/>
          <p:cNvSpPr txBox="1"/>
          <p:nvPr/>
        </p:nvSpPr>
        <p:spPr>
          <a:xfrm>
            <a:off x="161013" y="0"/>
            <a:ext cx="2952636" cy="369332"/>
          </a:xfrm>
          <a:prstGeom prst="rect">
            <a:avLst/>
          </a:prstGeom>
          <a:solidFill>
            <a:srgbClr val="FA7AE8"/>
          </a:solidFill>
        </p:spPr>
        <p:txBody>
          <a:bodyPr wrap="square" rtlCol="0">
            <a:spAutoFit/>
          </a:bodyPr>
          <a:lstStyle/>
          <a:p>
            <a:r>
              <a:rPr kumimoji="1" lang="en-US" altLang="ja-JP" dirty="0" smtClean="0"/>
              <a:t>Client Troubleshooting</a:t>
            </a:r>
            <a:r>
              <a:rPr kumimoji="1" lang="ja-JP" altLang="en-US" dirty="0" smtClean="0"/>
              <a:t>画面</a:t>
            </a:r>
            <a:endParaRPr kumimoji="1" lang="en-US" altLang="ja-JP" dirty="0" smtClean="0"/>
          </a:p>
        </p:txBody>
      </p:sp>
    </p:spTree>
    <p:extLst>
      <p:ext uri="{BB962C8B-B14F-4D97-AF65-F5344CB8AC3E}">
        <p14:creationId xmlns:p14="http://schemas.microsoft.com/office/powerpoint/2010/main" val="21503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480" y="198453"/>
            <a:ext cx="4263813" cy="1971504"/>
          </a:xfrm>
          <a:prstGeom prst="rect">
            <a:avLst/>
          </a:prstGeom>
        </p:spPr>
      </p:pic>
      <p:pic>
        <p:nvPicPr>
          <p:cNvPr id="3" name="Picture 2"/>
          <p:cNvPicPr>
            <a:picLocks noChangeAspect="1"/>
          </p:cNvPicPr>
          <p:nvPr/>
        </p:nvPicPr>
        <p:blipFill>
          <a:blip r:embed="rId3"/>
          <a:stretch>
            <a:fillRect/>
          </a:stretch>
        </p:blipFill>
        <p:spPr>
          <a:xfrm>
            <a:off x="812293" y="2363435"/>
            <a:ext cx="7181048" cy="2780065"/>
          </a:xfrm>
          <a:prstGeom prst="rect">
            <a:avLst/>
          </a:prstGeom>
        </p:spPr>
      </p:pic>
      <p:pic>
        <p:nvPicPr>
          <p:cNvPr id="4" name="Picture 3"/>
          <p:cNvPicPr>
            <a:picLocks noChangeAspect="1"/>
          </p:cNvPicPr>
          <p:nvPr/>
        </p:nvPicPr>
        <p:blipFill>
          <a:blip r:embed="rId4"/>
          <a:stretch>
            <a:fillRect/>
          </a:stretch>
        </p:blipFill>
        <p:spPr>
          <a:xfrm>
            <a:off x="4534293" y="198453"/>
            <a:ext cx="3879444" cy="1813277"/>
          </a:xfrm>
          <a:prstGeom prst="rect">
            <a:avLst/>
          </a:prstGeom>
        </p:spPr>
      </p:pic>
      <p:sp>
        <p:nvSpPr>
          <p:cNvPr id="6" name="テキスト ボックス 5"/>
          <p:cNvSpPr txBox="1"/>
          <p:nvPr/>
        </p:nvSpPr>
        <p:spPr>
          <a:xfrm>
            <a:off x="8225159" y="0"/>
            <a:ext cx="918841" cy="369332"/>
          </a:xfrm>
          <a:prstGeom prst="rect">
            <a:avLst/>
          </a:prstGeom>
          <a:solidFill>
            <a:srgbClr val="FFC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3.0</a:t>
            </a:r>
            <a:r>
              <a:rPr kumimoji="1" lang="ja-JP" altLang="en-US" dirty="0" smtClean="0">
                <a:solidFill>
                  <a:schemeClr val="bg1"/>
                </a:solidFill>
              </a:rPr>
              <a:t>ま</a:t>
            </a:r>
            <a:r>
              <a:rPr kumimoji="1" lang="ja-JP" altLang="en-US" dirty="0">
                <a:solidFill>
                  <a:schemeClr val="bg1"/>
                </a:solidFill>
              </a:rPr>
              <a:t>で</a:t>
            </a:r>
          </a:p>
        </p:txBody>
      </p:sp>
    </p:spTree>
    <p:extLst>
      <p:ext uri="{BB962C8B-B14F-4D97-AF65-F5344CB8AC3E}">
        <p14:creationId xmlns:p14="http://schemas.microsoft.com/office/powerpoint/2010/main" val="27833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7766" y="151258"/>
            <a:ext cx="8345488" cy="731837"/>
          </a:xfrm>
        </p:spPr>
        <p:txBody>
          <a:bodyPr/>
          <a:lstStyle/>
          <a:p>
            <a:r>
              <a:rPr lang="en-US" dirty="0" smtClean="0"/>
              <a:t>Client Troubleshooting</a:t>
            </a:r>
            <a:r>
              <a:rPr lang="ja-JP" altLang="en-US" dirty="0" smtClean="0"/>
              <a:t>に</a:t>
            </a:r>
            <a:r>
              <a:rPr lang="en-US" altLang="ja-JP" dirty="0" smtClean="0"/>
              <a:t>Syslog</a:t>
            </a:r>
            <a:r>
              <a:rPr lang="ja-JP" altLang="en-US" dirty="0" smtClean="0"/>
              <a:t>タブ追加</a:t>
            </a:r>
            <a:endParaRPr lang="en-US" dirty="0"/>
          </a:p>
        </p:txBody>
      </p:sp>
      <p:grpSp>
        <p:nvGrpSpPr>
          <p:cNvPr id="8" name="Group 7"/>
          <p:cNvGrpSpPr/>
          <p:nvPr/>
        </p:nvGrpSpPr>
        <p:grpSpPr>
          <a:xfrm>
            <a:off x="1" y="1089957"/>
            <a:ext cx="9144000" cy="4114049"/>
            <a:chOff x="-307013" y="432764"/>
            <a:chExt cx="9451013" cy="4977999"/>
          </a:xfrm>
        </p:grpSpPr>
        <p:pic>
          <p:nvPicPr>
            <p:cNvPr id="3" name="Picture 2"/>
            <p:cNvPicPr>
              <a:picLocks noChangeAspect="1"/>
            </p:cNvPicPr>
            <p:nvPr/>
          </p:nvPicPr>
          <p:blipFill>
            <a:blip r:embed="rId2"/>
            <a:stretch>
              <a:fillRect/>
            </a:stretch>
          </p:blipFill>
          <p:spPr>
            <a:xfrm>
              <a:off x="-255144" y="1250243"/>
              <a:ext cx="9276566" cy="4160520"/>
            </a:xfrm>
            <a:prstGeom prst="rect">
              <a:avLst/>
            </a:prstGeom>
          </p:spPr>
        </p:pic>
        <p:pic>
          <p:nvPicPr>
            <p:cNvPr id="7" name="Picture 6"/>
            <p:cNvPicPr>
              <a:picLocks noChangeAspect="1"/>
            </p:cNvPicPr>
            <p:nvPr/>
          </p:nvPicPr>
          <p:blipFill>
            <a:blip r:embed="rId3"/>
            <a:stretch>
              <a:fillRect/>
            </a:stretch>
          </p:blipFill>
          <p:spPr>
            <a:xfrm>
              <a:off x="-307013" y="432764"/>
              <a:ext cx="9451013" cy="898970"/>
            </a:xfrm>
            <a:prstGeom prst="rect">
              <a:avLst/>
            </a:prstGeom>
          </p:spPr>
        </p:pic>
      </p:grpSp>
      <p:sp>
        <p:nvSpPr>
          <p:cNvPr id="9" name="テキスト ボックス 8"/>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
        <p:nvSpPr>
          <p:cNvPr id="10" name="TextBox 1"/>
          <p:cNvSpPr txBox="1"/>
          <p:nvPr/>
        </p:nvSpPr>
        <p:spPr>
          <a:xfrm>
            <a:off x="2256608" y="1670437"/>
            <a:ext cx="1330653" cy="369332"/>
          </a:xfrm>
          <a:prstGeom prst="rect">
            <a:avLst/>
          </a:prstGeom>
          <a:solidFill>
            <a:srgbClr val="FA7AE8"/>
          </a:solidFill>
        </p:spPr>
        <p:txBody>
          <a:bodyPr wrap="square" rtlCol="0">
            <a:spAutoFit/>
          </a:bodyPr>
          <a:lstStyle/>
          <a:p>
            <a:r>
              <a:rPr lang="en-US" dirty="0" smtClean="0"/>
              <a:t>Syslog</a:t>
            </a:r>
            <a:r>
              <a:rPr lang="ja-JP" altLang="en-US" dirty="0" smtClean="0"/>
              <a:t>追加</a:t>
            </a:r>
            <a:endParaRPr lang="en-US" dirty="0"/>
          </a:p>
        </p:txBody>
      </p:sp>
    </p:spTree>
    <p:extLst>
      <p:ext uri="{BB962C8B-B14F-4D97-AF65-F5344CB8AC3E}">
        <p14:creationId xmlns:p14="http://schemas.microsoft.com/office/powerpoint/2010/main" val="891660958"/>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l</a:t>
            </a:r>
            <a:r>
              <a:rPr lang="en-US" dirty="0" smtClean="0"/>
              <a:t>ogging level</a:t>
            </a:r>
            <a:r>
              <a:rPr lang="ja-JP" altLang="en-US" dirty="0" smtClean="0"/>
              <a:t>の変更</a:t>
            </a:r>
            <a:endParaRPr lang="en-US" dirty="0" smtClean="0"/>
          </a:p>
          <a:p>
            <a:r>
              <a:rPr lang="ja-JP" altLang="en-US" dirty="0" smtClean="0"/>
              <a:t>デバイス数の変更</a:t>
            </a:r>
            <a:endParaRPr lang="en-US" dirty="0" smtClean="0"/>
          </a:p>
          <a:p>
            <a:r>
              <a:rPr lang="ja-JP" altLang="en-US" dirty="0" smtClean="0"/>
              <a:t>Ｓ</a:t>
            </a:r>
            <a:r>
              <a:rPr lang="en-US" dirty="0" err="1" smtClean="0"/>
              <a:t>yslog</a:t>
            </a:r>
            <a:r>
              <a:rPr lang="ja-JP" altLang="en-US" dirty="0" smtClean="0"/>
              <a:t>の継続時間を</a:t>
            </a:r>
            <a:r>
              <a:rPr lang="en-US" dirty="0" smtClean="0"/>
              <a:t>30/60/90 </a:t>
            </a:r>
            <a:r>
              <a:rPr lang="ja-JP" altLang="en-US" dirty="0" smtClean="0"/>
              <a:t>秒から選択可能</a:t>
            </a:r>
            <a:endParaRPr lang="en-US" dirty="0"/>
          </a:p>
        </p:txBody>
      </p:sp>
      <p:sp>
        <p:nvSpPr>
          <p:cNvPr id="2" name="Title 1"/>
          <p:cNvSpPr>
            <a:spLocks noGrp="1"/>
          </p:cNvSpPr>
          <p:nvPr>
            <p:ph type="title"/>
          </p:nvPr>
        </p:nvSpPr>
        <p:spPr/>
        <p:txBody>
          <a:bodyPr/>
          <a:lstStyle/>
          <a:p>
            <a:r>
              <a:rPr lang="en-US" dirty="0" smtClean="0"/>
              <a:t>Syslog</a:t>
            </a:r>
            <a:r>
              <a:rPr lang="ja-JP" altLang="en-US" dirty="0" smtClean="0"/>
              <a:t>のフィルタークライテリア</a:t>
            </a:r>
            <a:endParaRPr lang="en-US" dirty="0"/>
          </a:p>
        </p:txBody>
      </p:sp>
      <p:pic>
        <p:nvPicPr>
          <p:cNvPr id="3" name="Picture 2"/>
          <p:cNvPicPr>
            <a:picLocks noChangeAspect="1"/>
          </p:cNvPicPr>
          <p:nvPr/>
        </p:nvPicPr>
        <p:blipFill>
          <a:blip r:embed="rId2"/>
          <a:stretch>
            <a:fillRect/>
          </a:stretch>
        </p:blipFill>
        <p:spPr>
          <a:xfrm>
            <a:off x="3095625" y="2847975"/>
            <a:ext cx="6048375" cy="2295525"/>
          </a:xfrm>
          <a:prstGeom prst="rect">
            <a:avLst/>
          </a:prstGeom>
        </p:spPr>
      </p:pic>
      <p:sp>
        <p:nvSpPr>
          <p:cNvPr id="5" name="テキスト ボックス 4"/>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56897422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0" y="84936"/>
            <a:ext cx="8909656" cy="731647"/>
          </a:xfrm>
        </p:spPr>
        <p:txBody>
          <a:bodyPr/>
          <a:lstStyle/>
          <a:p>
            <a:r>
              <a:rPr lang="en-US" dirty="0" smtClean="0"/>
              <a:t>Cisco </a:t>
            </a:r>
            <a:r>
              <a:rPr lang="en-US" dirty="0" err="1" smtClean="0"/>
              <a:t>Aironet</a:t>
            </a:r>
            <a:r>
              <a:rPr lang="en-US" dirty="0" smtClean="0"/>
              <a:t> 1560</a:t>
            </a:r>
            <a:r>
              <a:rPr lang="ja-JP" altLang="en-US" dirty="0" smtClean="0"/>
              <a:t>シリーズアクセスポイント</a:t>
            </a:r>
            <a:endParaRPr lang="en-US"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471837" y="1347588"/>
            <a:ext cx="4440351" cy="2585323"/>
          </a:xfrm>
          <a:prstGeom prst="rect">
            <a:avLst/>
          </a:prstGeom>
        </p:spPr>
        <p:txBody>
          <a:bodyPr wrap="square">
            <a:spAutoFit/>
          </a:bodyPr>
          <a:lstStyle/>
          <a:p>
            <a:pPr marL="223799" lvl="1" indent="-166659">
              <a:buFont typeface="Arial" pitchFamily="34" charset="0"/>
              <a:buChar char="•"/>
            </a:pPr>
            <a:r>
              <a:rPr lang="en-US" dirty="0" smtClean="0">
                <a:solidFill>
                  <a:srgbClr val="FF0000"/>
                </a:solidFill>
              </a:rPr>
              <a:t>AP1530</a:t>
            </a:r>
            <a:r>
              <a:rPr lang="ja-JP" altLang="en-US" dirty="0" smtClean="0">
                <a:solidFill>
                  <a:srgbClr val="FF0000"/>
                </a:solidFill>
              </a:rPr>
              <a:t>の進化系</a:t>
            </a:r>
            <a:endParaRPr lang="en-US" dirty="0">
              <a:solidFill>
                <a:srgbClr val="FF0000"/>
              </a:solidFill>
            </a:endParaRPr>
          </a:p>
          <a:p>
            <a:pPr marL="457120" lvl="1">
              <a:tabLst>
                <a:tab pos="1711025" algn="l"/>
                <a:tab pos="2969693" algn="l"/>
                <a:tab pos="4169633" algn="l"/>
              </a:tabLst>
            </a:pPr>
            <a:r>
              <a:rPr lang="ja-JP" altLang="en-US" dirty="0" smtClean="0"/>
              <a:t>同じくらいの小型サイズ、軽量、低価格</a:t>
            </a:r>
            <a:r>
              <a:rPr lang="en-US" dirty="0" smtClean="0"/>
              <a:t> </a:t>
            </a:r>
            <a:endParaRPr lang="en-US" dirty="0"/>
          </a:p>
          <a:p>
            <a:pPr marL="223799" lvl="1" indent="-166659">
              <a:buFont typeface="Arial" pitchFamily="34" charset="0"/>
              <a:buChar char="•"/>
            </a:pPr>
            <a:r>
              <a:rPr lang="en-US" dirty="0" smtClean="0">
                <a:solidFill>
                  <a:srgbClr val="FF0000"/>
                </a:solidFill>
              </a:rPr>
              <a:t>802.11ac </a:t>
            </a:r>
            <a:r>
              <a:rPr lang="en-US" dirty="0">
                <a:solidFill>
                  <a:srgbClr val="FF0000"/>
                </a:solidFill>
              </a:rPr>
              <a:t>Wave </a:t>
            </a:r>
            <a:r>
              <a:rPr lang="en-US" dirty="0" smtClean="0">
                <a:solidFill>
                  <a:srgbClr val="FF0000"/>
                </a:solidFill>
              </a:rPr>
              <a:t>2</a:t>
            </a:r>
            <a:r>
              <a:rPr lang="ja-JP" altLang="en-US" dirty="0" smtClean="0">
                <a:solidFill>
                  <a:srgbClr val="FF0000"/>
                </a:solidFill>
              </a:rPr>
              <a:t>対応屋外向けアクセスポイント</a:t>
            </a:r>
            <a:endParaRPr lang="en-US" dirty="0">
              <a:solidFill>
                <a:srgbClr val="FF0000"/>
              </a:solidFill>
            </a:endParaRPr>
          </a:p>
          <a:p>
            <a:pPr marL="223799" lvl="1" indent="-166659">
              <a:buFont typeface="Arial" pitchFamily="34" charset="0"/>
              <a:buChar char="•"/>
            </a:pPr>
            <a:r>
              <a:rPr lang="ja-JP" altLang="en-US" dirty="0" smtClean="0">
                <a:solidFill>
                  <a:srgbClr val="FF0000"/>
                </a:solidFill>
              </a:rPr>
              <a:t>オムニアンテナ内蔵タイプ</a:t>
            </a:r>
            <a:r>
              <a:rPr lang="en-US" dirty="0" smtClean="0">
                <a:solidFill>
                  <a:srgbClr val="FF0000"/>
                </a:solidFill>
              </a:rPr>
              <a:t> </a:t>
            </a:r>
            <a:r>
              <a:rPr lang="en-US" dirty="0">
                <a:solidFill>
                  <a:srgbClr val="FF0000"/>
                </a:solidFill>
              </a:rPr>
              <a:t>(1562I) </a:t>
            </a:r>
          </a:p>
          <a:p>
            <a:pPr marL="223799" lvl="1" indent="-166659">
              <a:buFont typeface="Arial" pitchFamily="34" charset="0"/>
              <a:buChar char="•"/>
            </a:pPr>
            <a:r>
              <a:rPr lang="ja-JP" altLang="en-US" dirty="0" smtClean="0">
                <a:solidFill>
                  <a:srgbClr val="FF0000"/>
                </a:solidFill>
              </a:rPr>
              <a:t>アンテナ外付けタイプ</a:t>
            </a:r>
            <a:r>
              <a:rPr lang="en-US" dirty="0" smtClean="0">
                <a:solidFill>
                  <a:srgbClr val="FF0000"/>
                </a:solidFill>
              </a:rPr>
              <a:t> </a:t>
            </a:r>
            <a:r>
              <a:rPr lang="en-US" dirty="0">
                <a:solidFill>
                  <a:srgbClr val="FF0000"/>
                </a:solidFill>
              </a:rPr>
              <a:t>(1562E) </a:t>
            </a:r>
          </a:p>
          <a:p>
            <a:pPr marL="223799" lvl="1" indent="-166659">
              <a:buFont typeface="Arial" pitchFamily="34" charset="0"/>
              <a:buChar char="•"/>
            </a:pPr>
            <a:r>
              <a:rPr lang="ja-JP" altLang="en-US" dirty="0" smtClean="0"/>
              <a:t>新しい</a:t>
            </a:r>
            <a:r>
              <a:rPr lang="en-US" dirty="0" smtClean="0"/>
              <a:t> </a:t>
            </a:r>
            <a:r>
              <a:rPr lang="ja-JP" altLang="en-US" dirty="0" smtClean="0">
                <a:solidFill>
                  <a:srgbClr val="FF0000"/>
                </a:solidFill>
              </a:rPr>
              <a:t>指向性アンテナ内蔵タイプ</a:t>
            </a:r>
            <a:r>
              <a:rPr lang="en-US" dirty="0" smtClean="0">
                <a:solidFill>
                  <a:srgbClr val="FF0000"/>
                </a:solidFill>
              </a:rPr>
              <a:t>(1562D</a:t>
            </a:r>
            <a:r>
              <a:rPr lang="en-US" dirty="0">
                <a:solidFill>
                  <a:srgbClr val="FF0000"/>
                </a:solidFill>
              </a:rPr>
              <a:t>)</a:t>
            </a:r>
          </a:p>
          <a:p>
            <a:pPr marL="223799" lvl="1" indent="-166659">
              <a:buFont typeface="Arial" pitchFamily="34" charset="0"/>
              <a:buChar char="•"/>
            </a:pPr>
            <a:r>
              <a:rPr lang="ja-JP" altLang="en-US" dirty="0" smtClean="0"/>
              <a:t>新しい </a:t>
            </a:r>
            <a:r>
              <a:rPr lang="en-US" dirty="0" smtClean="0">
                <a:solidFill>
                  <a:srgbClr val="FF0000"/>
                </a:solidFill>
              </a:rPr>
              <a:t>4.9 GHz</a:t>
            </a:r>
            <a:r>
              <a:rPr lang="ja-JP" altLang="en-US" dirty="0" smtClean="0">
                <a:solidFill>
                  <a:srgbClr val="FF0000"/>
                </a:solidFill>
              </a:rPr>
              <a:t>対応タイプ</a:t>
            </a:r>
            <a:r>
              <a:rPr lang="en-US" dirty="0" smtClean="0">
                <a:solidFill>
                  <a:srgbClr val="FF0000"/>
                </a:solidFill>
              </a:rPr>
              <a:t> </a:t>
            </a:r>
            <a:r>
              <a:rPr lang="en-US" dirty="0">
                <a:solidFill>
                  <a:srgbClr val="FF0000"/>
                </a:solidFill>
              </a:rPr>
              <a:t>(1562PS) </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5470" y="1112894"/>
            <a:ext cx="2990347" cy="2392278"/>
          </a:xfrm>
          <a:prstGeom prst="rect">
            <a:avLst/>
          </a:prstGeom>
        </p:spPr>
      </p:pic>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9095" y="4618852"/>
            <a:ext cx="9200271" cy="415498"/>
          </a:xfrm>
          <a:prstGeom prst="rect">
            <a:avLst/>
          </a:prstGeom>
          <a:noFill/>
        </p:spPr>
        <p:txBody>
          <a:bodyPr wrap="square" rtlCol="0">
            <a:spAutoFit/>
          </a:bodyPr>
          <a:lstStyle/>
          <a:p>
            <a:r>
              <a:rPr lang="en-US" sz="2100" b="1" dirty="0" smtClean="0">
                <a:solidFill>
                  <a:schemeClr val="bg1"/>
                </a:solidFill>
              </a:rPr>
              <a:t>Cisco Live US Las Vegas (2016</a:t>
            </a:r>
            <a:r>
              <a:rPr lang="ja-JP" altLang="en-US" sz="2100" b="1" dirty="0" smtClean="0">
                <a:solidFill>
                  <a:schemeClr val="bg1"/>
                </a:solidFill>
              </a:rPr>
              <a:t>年</a:t>
            </a:r>
            <a:r>
              <a:rPr lang="en-US" altLang="ja-JP" sz="2100" b="1" dirty="0" smtClean="0">
                <a:solidFill>
                  <a:schemeClr val="bg1"/>
                </a:solidFill>
              </a:rPr>
              <a:t>7</a:t>
            </a:r>
            <a:r>
              <a:rPr lang="ja-JP" altLang="en-US" sz="2100" b="1" dirty="0" smtClean="0">
                <a:solidFill>
                  <a:schemeClr val="bg1"/>
                </a:solidFill>
              </a:rPr>
              <a:t>月</a:t>
            </a:r>
            <a:r>
              <a:rPr lang="en-US" altLang="ja-JP" sz="2100" b="1" dirty="0" smtClean="0">
                <a:solidFill>
                  <a:schemeClr val="bg1"/>
                </a:solidFill>
              </a:rPr>
              <a:t>11</a:t>
            </a:r>
            <a:r>
              <a:rPr lang="ja-JP" altLang="en-US" sz="2100" b="1" dirty="0" smtClean="0">
                <a:solidFill>
                  <a:schemeClr val="bg1"/>
                </a:solidFill>
              </a:rPr>
              <a:t>日～</a:t>
            </a:r>
            <a:r>
              <a:rPr lang="en-US" altLang="ja-JP" sz="2100" b="1" dirty="0" smtClean="0">
                <a:solidFill>
                  <a:schemeClr val="bg1"/>
                </a:solidFill>
              </a:rPr>
              <a:t>14</a:t>
            </a:r>
            <a:r>
              <a:rPr lang="ja-JP" altLang="en-US" sz="2100" b="1" dirty="0" smtClean="0">
                <a:solidFill>
                  <a:schemeClr val="bg1"/>
                </a:solidFill>
              </a:rPr>
              <a:t>日）で発表予定</a:t>
            </a:r>
            <a:endParaRPr lang="en-US" sz="2100" b="1" dirty="0">
              <a:solidFill>
                <a:schemeClr val="bg1"/>
              </a:solidFill>
            </a:endParaRPr>
          </a:p>
        </p:txBody>
      </p:sp>
      <p:sp>
        <p:nvSpPr>
          <p:cNvPr id="5" name="正方形/長方形 4"/>
          <p:cNvSpPr/>
          <p:nvPr/>
        </p:nvSpPr>
        <p:spPr>
          <a:xfrm>
            <a:off x="757724" y="3226551"/>
            <a:ext cx="2868093" cy="646331"/>
          </a:xfrm>
          <a:prstGeom prst="rect">
            <a:avLst/>
          </a:prstGeom>
        </p:spPr>
        <p:txBody>
          <a:bodyPr wrap="none">
            <a:spAutoFit/>
          </a:bodyPr>
          <a:lstStyle/>
          <a:p>
            <a:r>
              <a:rPr lang="ja-JP" altLang="en-US" dirty="0" smtClean="0"/>
              <a:t>サイズ：</a:t>
            </a:r>
            <a:r>
              <a:rPr lang="en-US" altLang="ja-JP" dirty="0" smtClean="0"/>
              <a:t>23cmx17cmx10cm</a:t>
            </a:r>
          </a:p>
          <a:p>
            <a:r>
              <a:rPr lang="ja-JP" altLang="en-US" dirty="0" smtClean="0"/>
              <a:t>重さ：</a:t>
            </a:r>
            <a:r>
              <a:rPr lang="en-US" altLang="ja-JP" dirty="0" smtClean="0"/>
              <a:t>2.5kg</a:t>
            </a:r>
            <a:endParaRPr lang="ja-JP" altLang="en-US" dirty="0"/>
          </a:p>
        </p:txBody>
      </p:sp>
      <p:sp>
        <p:nvSpPr>
          <p:cNvPr id="26" name="爆発 1 25"/>
          <p:cNvSpPr/>
          <p:nvPr/>
        </p:nvSpPr>
        <p:spPr>
          <a:xfrm>
            <a:off x="7951868" y="134673"/>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
        <p:nvSpPr>
          <p:cNvPr id="27" name="テキスト ボックス 26"/>
          <p:cNvSpPr txBox="1"/>
          <p:nvPr/>
        </p:nvSpPr>
        <p:spPr>
          <a:xfrm>
            <a:off x="817924" y="986088"/>
            <a:ext cx="2455159" cy="369332"/>
          </a:xfrm>
          <a:prstGeom prst="rect">
            <a:avLst/>
          </a:prstGeom>
          <a:solidFill>
            <a:srgbClr val="FFFF00"/>
          </a:solidFill>
        </p:spPr>
        <p:txBody>
          <a:bodyPr wrap="square" rtlCol="0">
            <a:spAutoFit/>
          </a:bodyPr>
          <a:lstStyle/>
          <a:p>
            <a:r>
              <a:rPr kumimoji="1" lang="ja-JP" altLang="en-US" dirty="0" smtClean="0"/>
              <a:t>４タイプでリリース予定</a:t>
            </a:r>
            <a:endParaRPr kumimoji="1" lang="ja-JP" altLang="en-US" dirty="0"/>
          </a:p>
        </p:txBody>
      </p:sp>
    </p:spTree>
    <p:extLst>
      <p:ext uri="{BB962C8B-B14F-4D97-AF65-F5344CB8AC3E}">
        <p14:creationId xmlns:p14="http://schemas.microsoft.com/office/powerpoint/2010/main" val="4084938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0" y="108214"/>
            <a:ext cx="5230368" cy="2448867"/>
          </a:xfrm>
          <a:prstGeom prst="rect">
            <a:avLst/>
          </a:prstGeom>
          <a:ln>
            <a:solidFill>
              <a:schemeClr val="tx2"/>
            </a:solidFill>
          </a:ln>
        </p:spPr>
      </p:pic>
      <p:pic>
        <p:nvPicPr>
          <p:cNvPr id="4" name="図 3"/>
          <p:cNvPicPr>
            <a:picLocks noChangeAspect="1"/>
          </p:cNvPicPr>
          <p:nvPr/>
        </p:nvPicPr>
        <p:blipFill>
          <a:blip r:embed="rId3"/>
          <a:stretch>
            <a:fillRect/>
          </a:stretch>
        </p:blipFill>
        <p:spPr>
          <a:xfrm>
            <a:off x="1203882" y="2056310"/>
            <a:ext cx="7922732" cy="2957503"/>
          </a:xfrm>
          <a:prstGeom prst="rect">
            <a:avLst/>
          </a:prstGeom>
          <a:ln>
            <a:solidFill>
              <a:schemeClr val="tx2"/>
            </a:solidFill>
          </a:ln>
        </p:spPr>
      </p:pic>
      <p:sp>
        <p:nvSpPr>
          <p:cNvPr id="5" name="屈折矢印 4"/>
          <p:cNvSpPr/>
          <p:nvPr/>
        </p:nvSpPr>
        <p:spPr>
          <a:xfrm flipV="1">
            <a:off x="4745021" y="1474892"/>
            <a:ext cx="1187778" cy="1162836"/>
          </a:xfrm>
          <a:prstGeom prst="bentUp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6" name="テキスト ボックス 5"/>
          <p:cNvSpPr txBox="1"/>
          <p:nvPr/>
        </p:nvSpPr>
        <p:spPr>
          <a:xfrm>
            <a:off x="5818294" y="173240"/>
            <a:ext cx="3308320" cy="1477328"/>
          </a:xfrm>
          <a:prstGeom prst="rect">
            <a:avLst/>
          </a:prstGeom>
          <a:solidFill>
            <a:srgbClr val="FA7AE8"/>
          </a:solidFill>
        </p:spPr>
        <p:txBody>
          <a:bodyPr wrap="square" rtlCol="0">
            <a:spAutoFit/>
          </a:bodyPr>
          <a:lstStyle/>
          <a:p>
            <a:r>
              <a:rPr kumimoji="1" lang="en-US" altLang="ja-JP" dirty="0" err="1" smtClean="0"/>
              <a:t>Alarm&amp;Monitor</a:t>
            </a:r>
            <a:r>
              <a:rPr kumimoji="1" lang="ja-JP" altLang="en-US" dirty="0" smtClean="0"/>
              <a:t>から</a:t>
            </a:r>
            <a:r>
              <a:rPr kumimoji="1" lang="en-US" altLang="ja-JP" dirty="0" smtClean="0"/>
              <a:t>Syslog</a:t>
            </a:r>
            <a:r>
              <a:rPr kumimoji="1" lang="ja-JP" altLang="en-US" dirty="0" smtClean="0"/>
              <a:t>が独立し、</a:t>
            </a:r>
            <a:endParaRPr kumimoji="1" lang="en-US" altLang="ja-JP" dirty="0" smtClean="0"/>
          </a:p>
          <a:p>
            <a:endParaRPr kumimoji="1" lang="en-US" altLang="ja-JP" dirty="0" smtClean="0"/>
          </a:p>
          <a:p>
            <a:r>
              <a:rPr kumimoji="1" lang="en-US" altLang="ja-JP" dirty="0" smtClean="0"/>
              <a:t>Monitor</a:t>
            </a:r>
            <a:r>
              <a:rPr kumimoji="1" lang="ja-JP" altLang="en-US" dirty="0" smtClean="0"/>
              <a:t> </a:t>
            </a:r>
            <a:r>
              <a:rPr kumimoji="1" lang="en-US" altLang="ja-JP" dirty="0" smtClean="0"/>
              <a:t>&gt; Syslog Viewer</a:t>
            </a:r>
            <a:endParaRPr kumimoji="1" lang="en-US" altLang="ja-JP" dirty="0"/>
          </a:p>
          <a:p>
            <a:r>
              <a:rPr kumimoji="1" lang="en-US" altLang="ja-JP" dirty="0" smtClean="0"/>
              <a:t>※</a:t>
            </a:r>
            <a:r>
              <a:rPr kumimoji="1" lang="ja-JP" altLang="en-US" dirty="0" smtClean="0"/>
              <a:t>対象は</a:t>
            </a:r>
            <a:r>
              <a:rPr kumimoji="1" lang="en-US" altLang="ja-JP" dirty="0" smtClean="0"/>
              <a:t>Managed</a:t>
            </a:r>
            <a:r>
              <a:rPr kumimoji="1" lang="ja-JP" altLang="en-US" dirty="0" smtClean="0"/>
              <a:t> </a:t>
            </a:r>
            <a:r>
              <a:rPr kumimoji="1" lang="en-US" altLang="ja-JP" dirty="0" smtClean="0"/>
              <a:t>Device</a:t>
            </a:r>
            <a:r>
              <a:rPr kumimoji="1" lang="ja-JP" altLang="en-US" dirty="0" smtClean="0"/>
              <a:t>のみ</a:t>
            </a:r>
            <a:endParaRPr kumimoji="1" lang="ja-JP" altLang="en-US" dirty="0"/>
          </a:p>
        </p:txBody>
      </p:sp>
      <p:sp>
        <p:nvSpPr>
          <p:cNvPr id="7" name="テキスト ボックス 6"/>
          <p:cNvSpPr txBox="1"/>
          <p:nvPr/>
        </p:nvSpPr>
        <p:spPr>
          <a:xfrm>
            <a:off x="8621347" y="2043902"/>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
        <p:nvSpPr>
          <p:cNvPr id="8" name="テキスト ボックス 7"/>
          <p:cNvSpPr txBox="1"/>
          <p:nvPr/>
        </p:nvSpPr>
        <p:spPr>
          <a:xfrm>
            <a:off x="5230368" y="39845"/>
            <a:ext cx="505267" cy="369332"/>
          </a:xfrm>
          <a:prstGeom prst="rect">
            <a:avLst/>
          </a:prstGeom>
          <a:solidFill>
            <a:srgbClr val="FFC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3.0</a:t>
            </a:r>
            <a:endParaRPr kumimoji="1" lang="ja-JP" altLang="en-US" dirty="0">
              <a:solidFill>
                <a:schemeClr val="bg1"/>
              </a:solidFill>
            </a:endParaRPr>
          </a:p>
        </p:txBody>
      </p:sp>
    </p:spTree>
    <p:extLst>
      <p:ext uri="{BB962C8B-B14F-4D97-AF65-F5344CB8AC3E}">
        <p14:creationId xmlns:p14="http://schemas.microsoft.com/office/powerpoint/2010/main" val="650668944"/>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10381" y="1921168"/>
            <a:ext cx="8813538" cy="2273926"/>
          </a:xfrm>
          <a:prstGeom prst="rect">
            <a:avLst/>
          </a:prstGeom>
          <a:ln>
            <a:solidFill>
              <a:schemeClr val="tx2"/>
            </a:solidFill>
          </a:ln>
        </p:spPr>
      </p:pic>
      <p:sp>
        <p:nvSpPr>
          <p:cNvPr id="7" name="テキスト ボックス 6"/>
          <p:cNvSpPr txBox="1"/>
          <p:nvPr/>
        </p:nvSpPr>
        <p:spPr>
          <a:xfrm>
            <a:off x="813816" y="585216"/>
            <a:ext cx="8237191" cy="923330"/>
          </a:xfrm>
          <a:prstGeom prst="rect">
            <a:avLst/>
          </a:prstGeom>
          <a:noFill/>
        </p:spPr>
        <p:txBody>
          <a:bodyPr wrap="none" rtlCol="0">
            <a:spAutoFit/>
          </a:bodyPr>
          <a:lstStyle/>
          <a:p>
            <a:r>
              <a:rPr kumimoji="1" lang="en-US" altLang="ja-JP" dirty="0" smtClean="0"/>
              <a:t>Syslog</a:t>
            </a:r>
            <a:r>
              <a:rPr kumimoji="1" lang="ja-JP" altLang="en-US" dirty="0" smtClean="0"/>
              <a:t> </a:t>
            </a:r>
            <a:r>
              <a:rPr kumimoji="1" lang="en-US" altLang="ja-JP" dirty="0" smtClean="0"/>
              <a:t>Viewer</a:t>
            </a:r>
            <a:r>
              <a:rPr kumimoji="1" lang="ja-JP" altLang="en-US" dirty="0" smtClean="0"/>
              <a:t>の</a:t>
            </a:r>
            <a:r>
              <a:rPr kumimoji="1" lang="en-US" altLang="ja-JP" dirty="0" smtClean="0"/>
              <a:t>Live</a:t>
            </a:r>
            <a:r>
              <a:rPr kumimoji="1" lang="ja-JP" altLang="en-US" dirty="0" smtClean="0"/>
              <a:t>はその画面を開いている間に受信した</a:t>
            </a:r>
            <a:r>
              <a:rPr kumimoji="1" lang="en-US" altLang="ja-JP" dirty="0" smtClean="0"/>
              <a:t>Syslog</a:t>
            </a:r>
            <a:r>
              <a:rPr kumimoji="1" lang="ja-JP" altLang="en-US" dirty="0" smtClean="0"/>
              <a:t>を表示する機能</a:t>
            </a:r>
            <a:endParaRPr kumimoji="1" lang="en-US" altLang="ja-JP" dirty="0"/>
          </a:p>
          <a:p>
            <a:r>
              <a:rPr kumimoji="1" lang="ja-JP" altLang="en-US" dirty="0" smtClean="0"/>
              <a:t>そのためトラブルシューティング向きの機能となっている</a:t>
            </a:r>
            <a:endParaRPr kumimoji="1" lang="en-US" altLang="ja-JP" dirty="0" smtClean="0"/>
          </a:p>
          <a:p>
            <a:r>
              <a:rPr kumimoji="1" lang="en-US" altLang="ja-JP" dirty="0" smtClean="0"/>
              <a:t>(Historic</a:t>
            </a:r>
            <a:r>
              <a:rPr kumimoji="1" lang="ja-JP" altLang="en-US" dirty="0" smtClean="0"/>
              <a:t>は</a:t>
            </a:r>
            <a:r>
              <a:rPr kumimoji="1" lang="en-US" altLang="ja-JP" dirty="0" smtClean="0"/>
              <a:t>Syslog</a:t>
            </a:r>
            <a:r>
              <a:rPr kumimoji="1" lang="ja-JP" altLang="en-US" dirty="0" smtClean="0"/>
              <a:t>の履歴を表示</a:t>
            </a:r>
            <a:r>
              <a:rPr kumimoji="1" lang="en-US" altLang="ja-JP" dirty="0" smtClean="0"/>
              <a:t>)</a:t>
            </a:r>
          </a:p>
        </p:txBody>
      </p:sp>
      <p:sp>
        <p:nvSpPr>
          <p:cNvPr id="4" name="テキスト ボックス 3"/>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
        <p:nvSpPr>
          <p:cNvPr id="6" name="テキスト ボックス 5"/>
          <p:cNvSpPr txBox="1"/>
          <p:nvPr/>
        </p:nvSpPr>
        <p:spPr>
          <a:xfrm>
            <a:off x="2946400" y="4331855"/>
            <a:ext cx="3207929" cy="369332"/>
          </a:xfrm>
          <a:prstGeom prst="rect">
            <a:avLst/>
          </a:prstGeom>
          <a:noFill/>
        </p:spPr>
        <p:txBody>
          <a:bodyPr wrap="none" rtlCol="0">
            <a:spAutoFit/>
          </a:bodyPr>
          <a:lstStyle/>
          <a:p>
            <a:r>
              <a:rPr kumimoji="1" lang="en-US" altLang="ja-JP" dirty="0" smtClean="0"/>
              <a:t>CSV or PDF</a:t>
            </a:r>
            <a:r>
              <a:rPr kumimoji="1" lang="ja-JP" altLang="en-US" dirty="0" err="1" smtClean="0"/>
              <a:t>での</a:t>
            </a:r>
            <a:r>
              <a:rPr kumimoji="1" lang="en-US" altLang="ja-JP" dirty="0" smtClean="0"/>
              <a:t>Export</a:t>
            </a:r>
            <a:r>
              <a:rPr kumimoji="1" lang="ja-JP" altLang="en-US" dirty="0" smtClean="0"/>
              <a:t>も可能</a:t>
            </a:r>
            <a:endParaRPr kumimoji="1" lang="ja-JP" altLang="en-US" dirty="0"/>
          </a:p>
        </p:txBody>
      </p:sp>
    </p:spTree>
    <p:extLst>
      <p:ext uri="{BB962C8B-B14F-4D97-AF65-F5344CB8AC3E}">
        <p14:creationId xmlns:p14="http://schemas.microsoft.com/office/powerpoint/2010/main" val="1369787191"/>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PI3.1 </a:t>
            </a:r>
            <a:r>
              <a:rPr lang="ja-JP" altLang="en-US" dirty="0" smtClean="0"/>
              <a:t>サイジング</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89833653"/>
              </p:ext>
            </p:extLst>
          </p:nvPr>
        </p:nvGraphicFramePr>
        <p:xfrm>
          <a:off x="437768" y="1075572"/>
          <a:ext cx="5906205" cy="3718560"/>
        </p:xfrm>
        <a:graphic>
          <a:graphicData uri="http://schemas.openxmlformats.org/drawingml/2006/table">
            <a:tbl>
              <a:tblPr firstRow="1" bandRow="1">
                <a:tableStyleId>{5C22544A-7EE6-4342-B048-85BDC9FD1C3A}</a:tableStyleId>
              </a:tblPr>
              <a:tblGrid>
                <a:gridCol w="1520185"/>
                <a:gridCol w="754250"/>
                <a:gridCol w="986726"/>
                <a:gridCol w="826576"/>
                <a:gridCol w="960895"/>
                <a:gridCol w="857573"/>
              </a:tblGrid>
              <a:tr h="370840">
                <a:tc>
                  <a:txBody>
                    <a:bodyPr/>
                    <a:lstStyle/>
                    <a:p>
                      <a:r>
                        <a:rPr lang="en-US" sz="1000" dirty="0" smtClean="0"/>
                        <a:t>Feature</a:t>
                      </a:r>
                      <a:endParaRPr lang="en-US" sz="1000" dirty="0"/>
                    </a:p>
                  </a:txBody>
                  <a:tcPr/>
                </a:tc>
                <a:tc>
                  <a:txBody>
                    <a:bodyPr/>
                    <a:lstStyle/>
                    <a:p>
                      <a:r>
                        <a:rPr lang="en-US" sz="1000" dirty="0" smtClean="0"/>
                        <a:t>Express</a:t>
                      </a:r>
                    </a:p>
                    <a:p>
                      <a:r>
                        <a:rPr lang="en-US" sz="1000" dirty="0" smtClean="0"/>
                        <a:t>(VM)</a:t>
                      </a:r>
                      <a:endParaRPr lang="en-US" sz="1000" dirty="0"/>
                    </a:p>
                  </a:txBody>
                  <a:tcPr/>
                </a:tc>
                <a:tc>
                  <a:txBody>
                    <a:bodyPr/>
                    <a:lstStyle/>
                    <a:p>
                      <a:r>
                        <a:rPr lang="en-US" sz="1000" dirty="0" smtClean="0"/>
                        <a:t>Express </a:t>
                      </a:r>
                    </a:p>
                    <a:p>
                      <a:r>
                        <a:rPr lang="en-US" sz="1000" dirty="0" smtClean="0"/>
                        <a:t>Plus (VM)</a:t>
                      </a:r>
                      <a:endParaRPr lang="en-US" sz="1000" dirty="0"/>
                    </a:p>
                  </a:txBody>
                  <a:tcPr/>
                </a:tc>
                <a:tc>
                  <a:txBody>
                    <a:bodyPr/>
                    <a:lstStyle/>
                    <a:p>
                      <a:r>
                        <a:rPr lang="en-US" sz="1000" dirty="0" smtClean="0"/>
                        <a:t>Standard </a:t>
                      </a:r>
                    </a:p>
                    <a:p>
                      <a:r>
                        <a:rPr lang="en-US" sz="1000" dirty="0" smtClean="0"/>
                        <a:t>(VM)</a:t>
                      </a:r>
                      <a:endParaRPr lang="en-US" sz="1000" dirty="0"/>
                    </a:p>
                  </a:txBody>
                  <a:tcPr/>
                </a:tc>
                <a:tc>
                  <a:txBody>
                    <a:bodyPr/>
                    <a:lstStyle/>
                    <a:p>
                      <a:r>
                        <a:rPr lang="en-US" altLang="ja-JP" sz="1000" dirty="0" smtClean="0"/>
                        <a:t>Professional</a:t>
                      </a:r>
                    </a:p>
                    <a:p>
                      <a:r>
                        <a:rPr lang="en-US" sz="1000" dirty="0" smtClean="0"/>
                        <a:t>(VM)</a:t>
                      </a:r>
                      <a:endParaRPr lang="en-US" sz="1000" dirty="0"/>
                    </a:p>
                  </a:txBody>
                  <a:tcPr/>
                </a:tc>
                <a:tc>
                  <a:txBody>
                    <a:bodyPr/>
                    <a:lstStyle/>
                    <a:p>
                      <a:r>
                        <a:rPr lang="en-US" sz="1000" smtClean="0"/>
                        <a:t>Gen2</a:t>
                      </a:r>
                      <a:r>
                        <a:rPr lang="en-US" sz="1000" baseline="0" smtClean="0"/>
                        <a:t> </a:t>
                      </a:r>
                    </a:p>
                    <a:p>
                      <a:r>
                        <a:rPr lang="en-US" sz="1000" baseline="0" smtClean="0"/>
                        <a:t>Appliance</a:t>
                      </a:r>
                      <a:endParaRPr lang="en-US" sz="1000" dirty="0" smtClean="0"/>
                    </a:p>
                  </a:txBody>
                  <a:tcPr/>
                </a:tc>
              </a:tr>
              <a:tr h="370840">
                <a:tc>
                  <a:txBody>
                    <a:bodyPr/>
                    <a:lstStyle/>
                    <a:p>
                      <a:r>
                        <a:rPr lang="en-US" sz="1000" dirty="0" smtClean="0"/>
                        <a:t>Unified AP</a:t>
                      </a:r>
                      <a:endParaRPr lang="en-US" sz="1000" dirty="0"/>
                    </a:p>
                  </a:txBody>
                  <a:tcPr/>
                </a:tc>
                <a:tc>
                  <a:txBody>
                    <a:bodyPr/>
                    <a:lstStyle/>
                    <a:p>
                      <a:r>
                        <a:rPr lang="en-US" sz="1000" dirty="0" smtClean="0"/>
                        <a:t>300</a:t>
                      </a:r>
                      <a:endParaRPr lang="en-US" sz="1000" dirty="0"/>
                    </a:p>
                  </a:txBody>
                  <a:tcPr/>
                </a:tc>
                <a:tc>
                  <a:txBody>
                    <a:bodyPr/>
                    <a:lstStyle/>
                    <a:p>
                      <a:r>
                        <a:rPr lang="en-US" sz="1000" dirty="0" smtClean="0"/>
                        <a:t>2,500</a:t>
                      </a:r>
                      <a:endParaRPr lang="en-US" sz="1000" dirty="0"/>
                    </a:p>
                  </a:txBody>
                  <a:tcPr/>
                </a:tc>
                <a:tc>
                  <a:txBody>
                    <a:bodyPr/>
                    <a:lstStyle/>
                    <a:p>
                      <a:r>
                        <a:rPr lang="en-US" sz="1000" dirty="0" smtClean="0"/>
                        <a:t>5,000</a:t>
                      </a:r>
                      <a:endParaRPr lang="en-US" sz="1000" dirty="0"/>
                    </a:p>
                  </a:txBody>
                  <a:tcPr/>
                </a:tc>
                <a:tc>
                  <a:txBody>
                    <a:bodyPr/>
                    <a:lstStyle/>
                    <a:p>
                      <a:r>
                        <a:rPr lang="en-US" sz="1000" dirty="0" smtClean="0"/>
                        <a:t>10,000</a:t>
                      </a:r>
                      <a:endParaRPr lang="en-US" sz="1000" dirty="0"/>
                    </a:p>
                  </a:txBody>
                  <a:tcPr/>
                </a:tc>
                <a:tc>
                  <a:txBody>
                    <a:bodyPr/>
                    <a:lstStyle/>
                    <a:p>
                      <a:r>
                        <a:rPr lang="en-US" sz="1000" dirty="0" smtClean="0"/>
                        <a:t>20,000</a:t>
                      </a:r>
                      <a:endParaRPr lang="en-US" sz="1000" dirty="0"/>
                    </a:p>
                  </a:txBody>
                  <a:tcPr/>
                </a:tc>
              </a:tr>
              <a:tr h="370840">
                <a:tc>
                  <a:txBody>
                    <a:bodyPr/>
                    <a:lstStyle/>
                    <a:p>
                      <a:r>
                        <a:rPr lang="en-US" sz="1000" dirty="0" err="1" smtClean="0"/>
                        <a:t>Autonomomous</a:t>
                      </a:r>
                      <a:r>
                        <a:rPr lang="en-US" sz="1000" baseline="0" dirty="0" smtClean="0"/>
                        <a:t> AP</a:t>
                      </a:r>
                      <a:endParaRPr lang="en-US" sz="1000" dirty="0"/>
                    </a:p>
                  </a:txBody>
                  <a:tcPr/>
                </a:tc>
                <a:tc>
                  <a:txBody>
                    <a:bodyPr/>
                    <a:lstStyle/>
                    <a:p>
                      <a:r>
                        <a:rPr lang="en-US" sz="1000" dirty="0" smtClean="0"/>
                        <a:t>300</a:t>
                      </a:r>
                      <a:endParaRPr lang="en-US" sz="1000" dirty="0"/>
                    </a:p>
                  </a:txBody>
                  <a:tcPr/>
                </a:tc>
                <a:tc>
                  <a:txBody>
                    <a:bodyPr/>
                    <a:lstStyle/>
                    <a:p>
                      <a:r>
                        <a:rPr lang="en-US" sz="1000" dirty="0" smtClean="0"/>
                        <a:t>500</a:t>
                      </a:r>
                      <a:endParaRPr lang="en-US" sz="1000" dirty="0"/>
                    </a:p>
                  </a:txBody>
                  <a:tcPr/>
                </a:tc>
                <a:tc>
                  <a:txBody>
                    <a:bodyPr/>
                    <a:lstStyle/>
                    <a:p>
                      <a:r>
                        <a:rPr lang="en-US" sz="1000" dirty="0" smtClean="0"/>
                        <a:t>1,500</a:t>
                      </a:r>
                      <a:endParaRPr lang="en-US" sz="1000" dirty="0"/>
                    </a:p>
                  </a:txBody>
                  <a:tcPr/>
                </a:tc>
                <a:tc>
                  <a:txBody>
                    <a:bodyPr/>
                    <a:lstStyle/>
                    <a:p>
                      <a:r>
                        <a:rPr lang="en-US" sz="1000" dirty="0" smtClean="0"/>
                        <a:t>2,500</a:t>
                      </a:r>
                      <a:endParaRPr lang="en-US" sz="1000" dirty="0"/>
                    </a:p>
                  </a:txBody>
                  <a:tcPr/>
                </a:tc>
                <a:tc>
                  <a:txBody>
                    <a:bodyPr/>
                    <a:lstStyle/>
                    <a:p>
                      <a:r>
                        <a:rPr lang="en-US" sz="1000" dirty="0" smtClean="0"/>
                        <a:t>3,000</a:t>
                      </a:r>
                      <a:endParaRPr lang="en-US" sz="1000" dirty="0"/>
                    </a:p>
                  </a:txBody>
                  <a:tcPr/>
                </a:tc>
              </a:tr>
              <a:tr h="370840">
                <a:tc>
                  <a:txBody>
                    <a:bodyPr/>
                    <a:lstStyle/>
                    <a:p>
                      <a:r>
                        <a:rPr lang="en-US" sz="1000" dirty="0" smtClean="0"/>
                        <a:t>Max</a:t>
                      </a:r>
                      <a:r>
                        <a:rPr lang="en-US" sz="1000" baseline="0" dirty="0" smtClean="0"/>
                        <a:t> WLC</a:t>
                      </a:r>
                      <a:endParaRPr lang="en-US" sz="1000" dirty="0"/>
                    </a:p>
                  </a:txBody>
                  <a:tcPr/>
                </a:tc>
                <a:tc>
                  <a:txBody>
                    <a:bodyPr/>
                    <a:lstStyle/>
                    <a:p>
                      <a:r>
                        <a:rPr lang="en-US" sz="1000" dirty="0" smtClean="0"/>
                        <a:t>5</a:t>
                      </a:r>
                      <a:endParaRPr lang="en-US" sz="1000" dirty="0"/>
                    </a:p>
                  </a:txBody>
                  <a:tcPr/>
                </a:tc>
                <a:tc>
                  <a:txBody>
                    <a:bodyPr/>
                    <a:lstStyle/>
                    <a:p>
                      <a:r>
                        <a:rPr lang="en-US" sz="1000" dirty="0" smtClean="0"/>
                        <a:t>25</a:t>
                      </a:r>
                      <a:endParaRPr lang="en-US" sz="1000" dirty="0"/>
                    </a:p>
                  </a:txBody>
                  <a:tcPr/>
                </a:tc>
                <a:tc>
                  <a:txBody>
                    <a:bodyPr/>
                    <a:lstStyle/>
                    <a:p>
                      <a:r>
                        <a:rPr lang="en-US" sz="1000" dirty="0" smtClean="0"/>
                        <a:t>500</a:t>
                      </a:r>
                      <a:endParaRPr lang="en-US" sz="1000" dirty="0"/>
                    </a:p>
                  </a:txBody>
                  <a:tcPr/>
                </a:tc>
                <a:tc>
                  <a:txBody>
                    <a:bodyPr/>
                    <a:lstStyle/>
                    <a:p>
                      <a:r>
                        <a:rPr lang="en-US" sz="1000" dirty="0" smtClean="0"/>
                        <a:t>800</a:t>
                      </a:r>
                      <a:endParaRPr lang="en-US" sz="1000" dirty="0"/>
                    </a:p>
                  </a:txBody>
                  <a:tcPr/>
                </a:tc>
                <a:tc>
                  <a:txBody>
                    <a:bodyPr/>
                    <a:lstStyle/>
                    <a:p>
                      <a:r>
                        <a:rPr lang="en-US" sz="1000" smtClean="0"/>
                        <a:t>1,000</a:t>
                      </a:r>
                      <a:endParaRPr lang="en-US" sz="1000" dirty="0"/>
                    </a:p>
                  </a:txBody>
                  <a:tcPr/>
                </a:tc>
              </a:tr>
              <a:tr h="370840">
                <a:tc>
                  <a:txBody>
                    <a:bodyPr/>
                    <a:lstStyle/>
                    <a:p>
                      <a:r>
                        <a:rPr lang="en-US" sz="1000" dirty="0" smtClean="0"/>
                        <a:t>Max Wireless Clients</a:t>
                      </a:r>
                      <a:endParaRPr lang="en-US" sz="1000" dirty="0"/>
                    </a:p>
                  </a:txBody>
                  <a:tcPr/>
                </a:tc>
                <a:tc>
                  <a:txBody>
                    <a:bodyPr/>
                    <a:lstStyle/>
                    <a:p>
                      <a:r>
                        <a:rPr lang="en-US" sz="1000" dirty="0" smtClean="0"/>
                        <a:t>4,000</a:t>
                      </a:r>
                      <a:endParaRPr lang="en-US" sz="1000" dirty="0"/>
                    </a:p>
                  </a:txBody>
                  <a:tcPr/>
                </a:tc>
                <a:tc>
                  <a:txBody>
                    <a:bodyPr/>
                    <a:lstStyle/>
                    <a:p>
                      <a:r>
                        <a:rPr lang="en-US" sz="1000" dirty="0" smtClean="0"/>
                        <a:t>30,000</a:t>
                      </a:r>
                      <a:endParaRPr lang="en-US" sz="1000" dirty="0"/>
                    </a:p>
                  </a:txBody>
                  <a:tcPr/>
                </a:tc>
                <a:tc>
                  <a:txBody>
                    <a:bodyPr/>
                    <a:lstStyle/>
                    <a:p>
                      <a:r>
                        <a:rPr lang="en-US" sz="1000" dirty="0" smtClean="0"/>
                        <a:t>75,000</a:t>
                      </a:r>
                      <a:endParaRPr lang="en-US" sz="1000" dirty="0"/>
                    </a:p>
                  </a:txBody>
                  <a:tcPr/>
                </a:tc>
                <a:tc>
                  <a:txBody>
                    <a:bodyPr/>
                    <a:lstStyle/>
                    <a:p>
                      <a:r>
                        <a:rPr lang="en-US" sz="1000" dirty="0" smtClean="0"/>
                        <a:t>150,000</a:t>
                      </a:r>
                      <a:endParaRPr lang="en-US" sz="1000" dirty="0"/>
                    </a:p>
                  </a:txBody>
                  <a:tcPr/>
                </a:tc>
                <a:tc>
                  <a:txBody>
                    <a:bodyPr/>
                    <a:lstStyle/>
                    <a:p>
                      <a:r>
                        <a:rPr lang="en-US" sz="1000" dirty="0" smtClean="0"/>
                        <a:t>200,000</a:t>
                      </a:r>
                      <a:endParaRPr lang="en-US" sz="1000" dirty="0"/>
                    </a:p>
                  </a:txBody>
                  <a:tcPr/>
                </a:tc>
              </a:tr>
              <a:tr h="370840">
                <a:tc>
                  <a:txBody>
                    <a:bodyPr/>
                    <a:lstStyle/>
                    <a:p>
                      <a:r>
                        <a:rPr lang="en-US" sz="1000" dirty="0" smtClean="0"/>
                        <a:t>Transient</a:t>
                      </a:r>
                      <a:r>
                        <a:rPr lang="en-US" sz="1000" baseline="0" dirty="0" smtClean="0"/>
                        <a:t> Clients</a:t>
                      </a:r>
                      <a:r>
                        <a:rPr lang="en-US" altLang="ja-JP" sz="1000" baseline="0" dirty="0" smtClean="0"/>
                        <a:t>※</a:t>
                      </a:r>
                      <a:r>
                        <a:rPr lang="ja-JP" altLang="en-US" sz="1000" baseline="0" dirty="0" smtClean="0"/>
                        <a:t>１</a:t>
                      </a:r>
                      <a:endParaRPr lang="en-US" sz="1000" dirty="0"/>
                    </a:p>
                  </a:txBody>
                  <a:tcPr/>
                </a:tc>
                <a:tc>
                  <a:txBody>
                    <a:bodyPr/>
                    <a:lstStyle/>
                    <a:p>
                      <a:r>
                        <a:rPr lang="en-US" sz="1000" dirty="0" smtClean="0"/>
                        <a:t>1,000</a:t>
                      </a:r>
                      <a:endParaRPr lang="en-US" sz="1000" dirty="0"/>
                    </a:p>
                  </a:txBody>
                  <a:tcPr/>
                </a:tc>
                <a:tc>
                  <a:txBody>
                    <a:bodyPr/>
                    <a:lstStyle/>
                    <a:p>
                      <a:r>
                        <a:rPr lang="en-US" sz="1000" dirty="0" smtClean="0"/>
                        <a:t>5,000</a:t>
                      </a:r>
                      <a:endParaRPr lang="en-US" sz="1000" dirty="0"/>
                    </a:p>
                  </a:txBody>
                  <a:tcPr/>
                </a:tc>
                <a:tc>
                  <a:txBody>
                    <a:bodyPr/>
                    <a:lstStyle/>
                    <a:p>
                      <a:r>
                        <a:rPr lang="en-US" sz="1000" dirty="0" smtClean="0"/>
                        <a:t>25,000</a:t>
                      </a:r>
                      <a:endParaRPr lang="en-US" sz="1000" dirty="0"/>
                    </a:p>
                  </a:txBody>
                  <a:tcPr/>
                </a:tc>
                <a:tc>
                  <a:txBody>
                    <a:bodyPr/>
                    <a:lstStyle/>
                    <a:p>
                      <a:r>
                        <a:rPr lang="en-US" sz="1000" dirty="0" smtClean="0"/>
                        <a:t>30,000</a:t>
                      </a:r>
                      <a:endParaRPr lang="en-US" sz="1000" dirty="0"/>
                    </a:p>
                  </a:txBody>
                  <a:tcPr/>
                </a:tc>
                <a:tc>
                  <a:txBody>
                    <a:bodyPr/>
                    <a:lstStyle/>
                    <a:p>
                      <a:r>
                        <a:rPr lang="en-US" sz="1000" dirty="0" smtClean="0"/>
                        <a:t>40,000</a:t>
                      </a:r>
                      <a:endParaRPr lang="en-US" sz="1000" dirty="0"/>
                    </a:p>
                  </a:txBody>
                  <a:tcPr/>
                </a:tc>
              </a:tr>
              <a:tr h="370840">
                <a:tc>
                  <a:txBody>
                    <a:bodyPr/>
                    <a:lstStyle/>
                    <a:p>
                      <a:r>
                        <a:rPr lang="en-US" sz="1000" dirty="0" smtClean="0"/>
                        <a:t>Events (sustained)</a:t>
                      </a:r>
                    </a:p>
                    <a:p>
                      <a:r>
                        <a:rPr lang="en-US" altLang="ja-JP" sz="1000" dirty="0" smtClean="0"/>
                        <a:t>(events per second; includes </a:t>
                      </a:r>
                      <a:r>
                        <a:rPr lang="en-US" altLang="ja-JP" sz="1000" dirty="0" err="1" smtClean="0"/>
                        <a:t>syslogs</a:t>
                      </a:r>
                      <a:r>
                        <a:rPr lang="en-US" altLang="ja-JP" sz="1000" dirty="0" smtClean="0"/>
                        <a:t>, traps, and system events) </a:t>
                      </a:r>
                      <a:endParaRPr lang="en-US" sz="1000" dirty="0"/>
                    </a:p>
                  </a:txBody>
                  <a:tcPr/>
                </a:tc>
                <a:tc>
                  <a:txBody>
                    <a:bodyPr/>
                    <a:lstStyle/>
                    <a:p>
                      <a:r>
                        <a:rPr lang="en-US" sz="1000" dirty="0" smtClean="0"/>
                        <a:t>100</a:t>
                      </a:r>
                      <a:endParaRPr lang="en-US" sz="1000" dirty="0"/>
                    </a:p>
                  </a:txBody>
                  <a:tcPr/>
                </a:tc>
                <a:tc>
                  <a:txBody>
                    <a:bodyPr/>
                    <a:lstStyle/>
                    <a:p>
                      <a:r>
                        <a:rPr lang="en-US" sz="1000" dirty="0" smtClean="0"/>
                        <a:t>100</a:t>
                      </a:r>
                      <a:endParaRPr lang="en-US" sz="1000" dirty="0"/>
                    </a:p>
                  </a:txBody>
                  <a:tcPr/>
                </a:tc>
                <a:tc>
                  <a:txBody>
                    <a:bodyPr/>
                    <a:lstStyle/>
                    <a:p>
                      <a:r>
                        <a:rPr lang="en-US" sz="1000" dirty="0" smtClean="0"/>
                        <a:t>300</a:t>
                      </a:r>
                      <a:endParaRPr lang="en-US" sz="1000" dirty="0"/>
                    </a:p>
                  </a:txBody>
                  <a:tcPr/>
                </a:tc>
                <a:tc>
                  <a:txBody>
                    <a:bodyPr/>
                    <a:lstStyle/>
                    <a:p>
                      <a:r>
                        <a:rPr lang="en-US" sz="1000" dirty="0" smtClean="0"/>
                        <a:t>500</a:t>
                      </a:r>
                      <a:endParaRPr lang="en-US" sz="1000" dirty="0"/>
                    </a:p>
                  </a:txBody>
                  <a:tcPr/>
                </a:tc>
                <a:tc>
                  <a:txBody>
                    <a:bodyPr/>
                    <a:lstStyle/>
                    <a:p>
                      <a:r>
                        <a:rPr lang="en-US" sz="1000" dirty="0" smtClean="0"/>
                        <a:t>1,000</a:t>
                      </a:r>
                      <a:endParaRPr lang="en-US" sz="1000" dirty="0"/>
                    </a:p>
                  </a:txBody>
                  <a:tcPr/>
                </a:tc>
              </a:tr>
              <a:tr h="370840">
                <a:tc>
                  <a:txBody>
                    <a:bodyPr/>
                    <a:lstStyle/>
                    <a:p>
                      <a:r>
                        <a:rPr lang="en-US" sz="1000" dirty="0" err="1" smtClean="0"/>
                        <a:t>Netflow</a:t>
                      </a:r>
                      <a:r>
                        <a:rPr lang="en-US" sz="1000" dirty="0" smtClean="0"/>
                        <a:t> (flows/sec)</a:t>
                      </a:r>
                      <a:endParaRPr lang="en-US" sz="1000" dirty="0"/>
                    </a:p>
                  </a:txBody>
                  <a:tcPr/>
                </a:tc>
                <a:tc>
                  <a:txBody>
                    <a:bodyPr/>
                    <a:lstStyle/>
                    <a:p>
                      <a:r>
                        <a:rPr lang="en-US" sz="1000" dirty="0" smtClean="0"/>
                        <a:t>3,000</a:t>
                      </a:r>
                      <a:endParaRPr lang="en-US" sz="1000" dirty="0"/>
                    </a:p>
                  </a:txBody>
                  <a:tcPr/>
                </a:tc>
                <a:tc>
                  <a:txBody>
                    <a:bodyPr/>
                    <a:lstStyle/>
                    <a:p>
                      <a:r>
                        <a:rPr lang="en-US" sz="1000" dirty="0" smtClean="0"/>
                        <a:t>3,000</a:t>
                      </a:r>
                      <a:endParaRPr lang="en-US" sz="1000" dirty="0"/>
                    </a:p>
                  </a:txBody>
                  <a:tcPr/>
                </a:tc>
                <a:tc>
                  <a:txBody>
                    <a:bodyPr/>
                    <a:lstStyle/>
                    <a:p>
                      <a:r>
                        <a:rPr lang="en-US" sz="1000" dirty="0" smtClean="0"/>
                        <a:t>16,000</a:t>
                      </a:r>
                      <a:endParaRPr lang="en-US" sz="1000" dirty="0"/>
                    </a:p>
                  </a:txBody>
                  <a:tcPr/>
                </a:tc>
                <a:tc>
                  <a:txBody>
                    <a:bodyPr/>
                    <a:lstStyle/>
                    <a:p>
                      <a:r>
                        <a:rPr lang="en-US" sz="1000" dirty="0" smtClean="0"/>
                        <a:t>40,000</a:t>
                      </a:r>
                      <a:endParaRPr lang="en-US" sz="1000" dirty="0"/>
                    </a:p>
                  </a:txBody>
                  <a:tcPr/>
                </a:tc>
                <a:tc>
                  <a:txBody>
                    <a:bodyPr/>
                    <a:lstStyle/>
                    <a:p>
                      <a:r>
                        <a:rPr lang="en-US" sz="1000" dirty="0" smtClean="0"/>
                        <a:t>80,000</a:t>
                      </a:r>
                      <a:endParaRPr lang="en-US" sz="1000" dirty="0"/>
                    </a:p>
                  </a:txBody>
                  <a:tcPr/>
                </a:tc>
              </a:tr>
              <a:tr h="370840">
                <a:tc>
                  <a:txBody>
                    <a:bodyPr/>
                    <a:lstStyle/>
                    <a:p>
                      <a:r>
                        <a:rPr lang="en-US" sz="1000" dirty="0" smtClean="0"/>
                        <a:t>Sites (location groups/</a:t>
                      </a:r>
                      <a:r>
                        <a:rPr lang="en-US" sz="1000" dirty="0" err="1" smtClean="0"/>
                        <a:t>bld</a:t>
                      </a:r>
                      <a:r>
                        <a:rPr lang="en-US" sz="1000" dirty="0" smtClean="0"/>
                        <a:t>/floor)</a:t>
                      </a:r>
                      <a:endParaRPr lang="en-US" sz="1000" dirty="0"/>
                    </a:p>
                  </a:txBody>
                  <a:tcPr/>
                </a:tc>
                <a:tc>
                  <a:txBody>
                    <a:bodyPr/>
                    <a:lstStyle/>
                    <a:p>
                      <a:r>
                        <a:rPr lang="en-US" sz="1000" dirty="0" smtClean="0"/>
                        <a:t>200</a:t>
                      </a:r>
                      <a:endParaRPr lang="en-US" sz="1000" dirty="0"/>
                    </a:p>
                  </a:txBody>
                  <a:tcPr/>
                </a:tc>
                <a:tc>
                  <a:txBody>
                    <a:bodyPr/>
                    <a:lstStyle/>
                    <a:p>
                      <a:r>
                        <a:rPr lang="en-US" sz="1000" dirty="0" smtClean="0"/>
                        <a:t>500</a:t>
                      </a:r>
                      <a:endParaRPr lang="en-US" sz="1000" dirty="0"/>
                    </a:p>
                  </a:txBody>
                  <a:tcPr/>
                </a:tc>
                <a:tc>
                  <a:txBody>
                    <a:bodyPr/>
                    <a:lstStyle/>
                    <a:p>
                      <a:r>
                        <a:rPr lang="en-US" sz="1000" dirty="0" smtClean="0"/>
                        <a:t>2,500</a:t>
                      </a:r>
                      <a:endParaRPr lang="en-US" sz="1000" dirty="0"/>
                    </a:p>
                  </a:txBody>
                  <a:tcPr/>
                </a:tc>
                <a:tc>
                  <a:txBody>
                    <a:bodyPr/>
                    <a:lstStyle/>
                    <a:p>
                      <a:r>
                        <a:rPr lang="en-US" sz="1000" dirty="0" smtClean="0"/>
                        <a:t>2,500</a:t>
                      </a:r>
                      <a:endParaRPr lang="en-US" sz="1000" dirty="0"/>
                    </a:p>
                  </a:txBody>
                  <a:tcPr/>
                </a:tc>
                <a:tc>
                  <a:txBody>
                    <a:bodyPr/>
                    <a:lstStyle/>
                    <a:p>
                      <a:r>
                        <a:rPr lang="en-US" sz="1000" dirty="0" smtClean="0"/>
                        <a:t>2500</a:t>
                      </a:r>
                      <a:endParaRPr lang="en-US" sz="1000" dirty="0"/>
                    </a:p>
                  </a:txBody>
                  <a:tcPr/>
                </a:tc>
              </a:tr>
            </a:tbl>
          </a:graphicData>
        </a:graphic>
      </p:graphicFrame>
      <p:sp>
        <p:nvSpPr>
          <p:cNvPr id="4" name="正方形/長方形 3"/>
          <p:cNvSpPr/>
          <p:nvPr/>
        </p:nvSpPr>
        <p:spPr>
          <a:xfrm>
            <a:off x="6343973" y="1075572"/>
            <a:ext cx="3053010" cy="3693319"/>
          </a:xfrm>
          <a:prstGeom prst="rect">
            <a:avLst/>
          </a:prstGeom>
        </p:spPr>
        <p:txBody>
          <a:bodyPr wrap="square">
            <a:spAutoFit/>
          </a:bodyPr>
          <a:lstStyle/>
          <a:p>
            <a:r>
              <a:rPr lang="en-US" altLang="ja-JP" sz="1000" dirty="0" smtClean="0">
                <a:latin typeface="+mn-ea"/>
                <a:ea typeface="+mn-ea"/>
              </a:rPr>
              <a:t>※</a:t>
            </a:r>
            <a:r>
              <a:rPr lang="ja-JP" altLang="en-US" sz="1000" dirty="0" smtClean="0">
                <a:latin typeface="+mn-ea"/>
                <a:ea typeface="+mn-ea"/>
              </a:rPr>
              <a:t>１　</a:t>
            </a:r>
            <a:r>
              <a:rPr lang="en-US" altLang="ja-JP" sz="1000" dirty="0" smtClean="0">
                <a:latin typeface="+mn-ea"/>
                <a:ea typeface="+mn-ea"/>
              </a:rPr>
              <a:t>Transient Clients</a:t>
            </a:r>
            <a:r>
              <a:rPr lang="ja-JP" altLang="en-US" sz="1000" dirty="0" smtClean="0">
                <a:latin typeface="+mn-ea"/>
                <a:ea typeface="+mn-ea"/>
              </a:rPr>
              <a:t>とはローミング中</a:t>
            </a:r>
            <a:endParaRPr lang="en-US" altLang="ja-JP" sz="1000" dirty="0" smtClean="0">
              <a:latin typeface="+mn-ea"/>
              <a:ea typeface="+mn-ea"/>
            </a:endParaRPr>
          </a:p>
          <a:p>
            <a:r>
              <a:rPr lang="ja-JP" altLang="en-US" sz="1000" dirty="0" smtClean="0">
                <a:latin typeface="+mn-ea"/>
                <a:ea typeface="+mn-ea"/>
              </a:rPr>
              <a:t>または</a:t>
            </a:r>
            <a:r>
              <a:rPr lang="en-US" altLang="ja-JP" sz="1000" dirty="0" smtClean="0">
                <a:latin typeface="+mn-ea"/>
                <a:ea typeface="+mn-ea"/>
              </a:rPr>
              <a:t>AP</a:t>
            </a:r>
            <a:r>
              <a:rPr lang="ja-JP" altLang="en-US" sz="1000" dirty="0" smtClean="0">
                <a:latin typeface="+mn-ea"/>
                <a:ea typeface="+mn-ea"/>
              </a:rPr>
              <a:t>か</a:t>
            </a:r>
            <a:r>
              <a:rPr lang="ja-JP" altLang="en-US" sz="1000" dirty="0">
                <a:latin typeface="+mn-ea"/>
                <a:ea typeface="+mn-ea"/>
              </a:rPr>
              <a:t>ら</a:t>
            </a:r>
            <a:r>
              <a:rPr lang="en-US" altLang="ja-JP" sz="1000" dirty="0" smtClean="0">
                <a:latin typeface="+mn-ea"/>
                <a:ea typeface="+mn-ea"/>
              </a:rPr>
              <a:t>disassociate</a:t>
            </a:r>
            <a:r>
              <a:rPr lang="ja-JP" altLang="en-US" sz="1000" dirty="0" smtClean="0">
                <a:latin typeface="+mn-ea"/>
                <a:ea typeface="+mn-ea"/>
              </a:rPr>
              <a:t>または</a:t>
            </a:r>
            <a:r>
              <a:rPr lang="en-US" altLang="ja-JP" sz="1000" dirty="0" smtClean="0">
                <a:latin typeface="+mn-ea"/>
                <a:ea typeface="+mn-ea"/>
              </a:rPr>
              <a:t>associate</a:t>
            </a:r>
            <a:r>
              <a:rPr lang="ja-JP" altLang="en-US" sz="1000" dirty="0" smtClean="0">
                <a:latin typeface="+mn-ea"/>
                <a:ea typeface="+mn-ea"/>
              </a:rPr>
              <a:t>して</a:t>
            </a:r>
            <a:endParaRPr lang="en-US" altLang="ja-JP" sz="1000" dirty="0" smtClean="0">
              <a:latin typeface="+mn-ea"/>
              <a:ea typeface="+mn-ea"/>
            </a:endParaRPr>
          </a:p>
          <a:p>
            <a:r>
              <a:rPr lang="ja-JP" altLang="en-US" sz="1000" dirty="0" smtClean="0">
                <a:latin typeface="+mn-ea"/>
                <a:ea typeface="+mn-ea"/>
              </a:rPr>
              <a:t>いる最中の無線端末。</a:t>
            </a:r>
            <a:endParaRPr lang="en-US" altLang="ja-JP" sz="1000" dirty="0" smtClean="0">
              <a:latin typeface="+mn-ea"/>
              <a:ea typeface="+mn-ea"/>
            </a:endParaRPr>
          </a:p>
          <a:p>
            <a:endParaRPr lang="en-US" altLang="ja-JP" sz="1000" dirty="0">
              <a:latin typeface="+mn-ea"/>
              <a:ea typeface="+mn-ea"/>
            </a:endParaRPr>
          </a:p>
          <a:p>
            <a:r>
              <a:rPr lang="en-US" altLang="ja-JP" sz="1000" dirty="0" smtClean="0">
                <a:latin typeface="+mn-ea"/>
                <a:ea typeface="+mn-ea"/>
              </a:rPr>
              <a:t>※</a:t>
            </a:r>
            <a:r>
              <a:rPr lang="ja-JP" altLang="en-US" sz="1000" dirty="0" smtClean="0">
                <a:latin typeface="+mn-ea"/>
                <a:ea typeface="+mn-ea"/>
              </a:rPr>
              <a:t>２　</a:t>
            </a:r>
            <a:r>
              <a:rPr lang="en-US" altLang="ja-JP" sz="1000" dirty="0" smtClean="0">
                <a:solidFill>
                  <a:srgbClr val="FF0000"/>
                </a:solidFill>
                <a:latin typeface="+mn-ea"/>
                <a:ea typeface="+mn-ea"/>
              </a:rPr>
              <a:t>PI3.1</a:t>
            </a:r>
            <a:r>
              <a:rPr lang="ja-JP" altLang="en-US" sz="1000" dirty="0" smtClean="0">
                <a:solidFill>
                  <a:srgbClr val="FF0000"/>
                </a:solidFill>
                <a:latin typeface="+mn-ea"/>
                <a:ea typeface="+mn-ea"/>
              </a:rPr>
              <a:t>では</a:t>
            </a:r>
            <a:r>
              <a:rPr lang="en-US" altLang="ja-JP" sz="1000" dirty="0" smtClean="0">
                <a:solidFill>
                  <a:srgbClr val="FF0000"/>
                </a:solidFill>
                <a:latin typeface="+mn-ea"/>
                <a:ea typeface="+mn-ea"/>
              </a:rPr>
              <a:t>Gen1 Appliance</a:t>
            </a:r>
            <a:r>
              <a:rPr lang="ja-JP" altLang="en-US" sz="1000" dirty="0" smtClean="0">
                <a:solidFill>
                  <a:srgbClr val="FF0000"/>
                </a:solidFill>
                <a:latin typeface="+mn-ea"/>
                <a:ea typeface="+mn-ea"/>
              </a:rPr>
              <a:t>は</a:t>
            </a:r>
            <a:endParaRPr lang="en-US" altLang="ja-JP" sz="1000" dirty="0" smtClean="0">
              <a:solidFill>
                <a:srgbClr val="FF0000"/>
              </a:solidFill>
              <a:latin typeface="+mn-ea"/>
              <a:ea typeface="+mn-ea"/>
            </a:endParaRPr>
          </a:p>
          <a:p>
            <a:r>
              <a:rPr lang="ja-JP" altLang="en-US" sz="1000" dirty="0" smtClean="0">
                <a:solidFill>
                  <a:srgbClr val="FF0000"/>
                </a:solidFill>
                <a:latin typeface="+mn-ea"/>
                <a:ea typeface="+mn-ea"/>
              </a:rPr>
              <a:t>サポートされていません。</a:t>
            </a:r>
            <a:endParaRPr lang="en-US" altLang="ja-JP" sz="1000" dirty="0" smtClean="0">
              <a:solidFill>
                <a:srgbClr val="FF0000"/>
              </a:solidFill>
              <a:latin typeface="+mn-ea"/>
              <a:ea typeface="+mn-ea"/>
            </a:endParaRPr>
          </a:p>
          <a:p>
            <a:endParaRPr lang="en-US" altLang="ja-JP" sz="1000" dirty="0" smtClean="0">
              <a:latin typeface="+mn-ea"/>
              <a:ea typeface="+mn-ea"/>
            </a:endParaRPr>
          </a:p>
          <a:p>
            <a:r>
              <a:rPr lang="en-US" altLang="ja-JP" sz="1000" dirty="0" smtClean="0">
                <a:latin typeface="+mn-ea"/>
                <a:ea typeface="+mn-ea"/>
              </a:rPr>
              <a:t>※</a:t>
            </a:r>
            <a:r>
              <a:rPr lang="ja-JP" altLang="en-US" sz="1000" dirty="0" smtClean="0">
                <a:latin typeface="+mn-ea"/>
                <a:ea typeface="+mn-ea"/>
              </a:rPr>
              <a:t>３</a:t>
            </a:r>
            <a:r>
              <a:rPr lang="ja-JP" altLang="en-US" sz="1000" dirty="0">
                <a:latin typeface="+mn-ea"/>
                <a:ea typeface="+mn-ea"/>
              </a:rPr>
              <a:t>　</a:t>
            </a:r>
            <a:r>
              <a:rPr lang="en-US" altLang="ja-JP" sz="1000" dirty="0" smtClean="0">
                <a:latin typeface="+mn-ea"/>
                <a:ea typeface="+mn-ea"/>
              </a:rPr>
              <a:t>PI3.0</a:t>
            </a:r>
            <a:r>
              <a:rPr lang="ja-JP" altLang="en-US" sz="1000" dirty="0" err="1" smtClean="0">
                <a:latin typeface="+mn-ea"/>
                <a:ea typeface="+mn-ea"/>
              </a:rPr>
              <a:t>までと</a:t>
            </a:r>
            <a:r>
              <a:rPr lang="ja-JP" altLang="en-US" sz="1000" dirty="0" smtClean="0">
                <a:latin typeface="+mn-ea"/>
                <a:ea typeface="+mn-ea"/>
              </a:rPr>
              <a:t>異なり、</a:t>
            </a:r>
            <a:r>
              <a:rPr lang="en-US" altLang="ja-JP" sz="1000" dirty="0" smtClean="0">
                <a:latin typeface="+mn-ea"/>
                <a:ea typeface="+mn-ea"/>
              </a:rPr>
              <a:t>PI3.1</a:t>
            </a:r>
            <a:r>
              <a:rPr lang="ja-JP" altLang="en-US" sz="1000" dirty="0" smtClean="0">
                <a:latin typeface="+mn-ea"/>
                <a:ea typeface="+mn-ea"/>
              </a:rPr>
              <a:t>では</a:t>
            </a:r>
            <a:r>
              <a:rPr lang="en-US" altLang="ja-JP" sz="1000" dirty="0" smtClean="0">
                <a:latin typeface="+mn-ea"/>
                <a:ea typeface="+mn-ea"/>
              </a:rPr>
              <a:t>Gen2 Appliance</a:t>
            </a:r>
          </a:p>
          <a:p>
            <a:r>
              <a:rPr lang="ja-JP" altLang="en-US" sz="1000" dirty="0" smtClean="0">
                <a:latin typeface="+mn-ea"/>
                <a:ea typeface="+mn-ea"/>
              </a:rPr>
              <a:t>のスケールが一番大きい。</a:t>
            </a:r>
            <a:endParaRPr lang="en-US" altLang="ja-JP" sz="1000" dirty="0">
              <a:latin typeface="+mn-ea"/>
              <a:ea typeface="+mn-ea"/>
            </a:endParaRPr>
          </a:p>
          <a:p>
            <a:endParaRPr lang="en-US" altLang="ja-JP" sz="1000" dirty="0" smtClean="0">
              <a:latin typeface="+mn-ea"/>
              <a:ea typeface="+mn-ea"/>
            </a:endParaRPr>
          </a:p>
          <a:p>
            <a:endParaRPr lang="en-US" altLang="ja-JP" sz="1000" dirty="0" smtClean="0">
              <a:latin typeface="+mn-ea"/>
              <a:ea typeface="+mn-ea"/>
            </a:endParaRPr>
          </a:p>
          <a:p>
            <a:r>
              <a:rPr lang="ja-JP" altLang="en-US" sz="1000" dirty="0" smtClean="0">
                <a:latin typeface="+mn-ea"/>
                <a:ea typeface="+mn-ea"/>
              </a:rPr>
              <a:t>サイジング詳細は、下記を参照のこと</a:t>
            </a:r>
            <a:endParaRPr lang="en-US" altLang="ja-JP" sz="1000" dirty="0" smtClean="0">
              <a:latin typeface="+mn-ea"/>
              <a:ea typeface="+mn-ea"/>
            </a:endParaRPr>
          </a:p>
          <a:p>
            <a:r>
              <a:rPr lang="en-US" altLang="ja-JP" sz="1000" b="1" dirty="0">
                <a:latin typeface="+mn-ea"/>
                <a:ea typeface="+mn-ea"/>
              </a:rPr>
              <a:t>Cisco Prime Infrastructure 3.1 </a:t>
            </a:r>
            <a:r>
              <a:rPr lang="en-US" altLang="ja-JP" sz="1000" b="1" dirty="0" smtClean="0">
                <a:latin typeface="+mn-ea"/>
                <a:ea typeface="+mn-ea"/>
              </a:rPr>
              <a:t>Quick</a:t>
            </a:r>
          </a:p>
          <a:p>
            <a:r>
              <a:rPr lang="en-US" altLang="ja-JP" sz="1000" b="1" dirty="0" smtClean="0">
                <a:latin typeface="+mn-ea"/>
                <a:ea typeface="+mn-ea"/>
              </a:rPr>
              <a:t>Start Guide</a:t>
            </a:r>
          </a:p>
          <a:p>
            <a:r>
              <a:rPr lang="en-US" altLang="ja-JP" sz="1000" b="1" dirty="0">
                <a:latin typeface="+mn-ea"/>
                <a:ea typeface="+mn-ea"/>
                <a:hlinkClick r:id="rId2"/>
              </a:rPr>
              <a:t>http://www.cisco.com/c/en/us/td/docs/net</a:t>
            </a:r>
            <a:r>
              <a:rPr lang="en-US" altLang="ja-JP" sz="1000" b="1" dirty="0" smtClean="0">
                <a:latin typeface="+mn-ea"/>
                <a:ea typeface="+mn-ea"/>
                <a:hlinkClick r:id="rId2"/>
              </a:rPr>
              <a:t>_</a:t>
            </a:r>
            <a:endParaRPr lang="en-US" altLang="ja-JP" sz="1000" b="1" dirty="0" smtClean="0">
              <a:latin typeface="+mn-ea"/>
              <a:ea typeface="+mn-ea"/>
            </a:endParaRPr>
          </a:p>
          <a:p>
            <a:r>
              <a:rPr lang="en-US" altLang="ja-JP" sz="1000" b="1" dirty="0" err="1" smtClean="0">
                <a:latin typeface="+mn-ea"/>
                <a:ea typeface="+mn-ea"/>
              </a:rPr>
              <a:t>mgmt</a:t>
            </a:r>
            <a:r>
              <a:rPr lang="en-US" altLang="ja-JP" sz="1000" b="1" dirty="0" smtClean="0">
                <a:latin typeface="+mn-ea"/>
                <a:ea typeface="+mn-ea"/>
              </a:rPr>
              <a:t>/prime/infrastructure/3-1/</a:t>
            </a:r>
            <a:r>
              <a:rPr lang="en-US" altLang="ja-JP" sz="1000" b="1" dirty="0" err="1" smtClean="0">
                <a:latin typeface="+mn-ea"/>
                <a:ea typeface="+mn-ea"/>
              </a:rPr>
              <a:t>quickstart</a:t>
            </a:r>
            <a:r>
              <a:rPr lang="en-US" altLang="ja-JP" sz="1000" b="1" dirty="0" smtClean="0">
                <a:latin typeface="+mn-ea"/>
                <a:ea typeface="+mn-ea"/>
              </a:rPr>
              <a:t>/</a:t>
            </a:r>
          </a:p>
          <a:p>
            <a:r>
              <a:rPr lang="en-US" altLang="ja-JP" sz="1000" b="1" dirty="0" smtClean="0">
                <a:latin typeface="+mn-ea"/>
                <a:ea typeface="+mn-ea"/>
              </a:rPr>
              <a:t>guide/cpi_qsg.html</a:t>
            </a:r>
          </a:p>
          <a:p>
            <a:endParaRPr lang="en-US" altLang="ja-JP" sz="1000" b="1" dirty="0">
              <a:latin typeface="+mn-ea"/>
              <a:ea typeface="+mn-ea"/>
            </a:endParaRPr>
          </a:p>
          <a:p>
            <a:endParaRPr lang="en-US" altLang="ja-JP" sz="1000" b="1" dirty="0" smtClean="0">
              <a:latin typeface="+mn-ea"/>
              <a:ea typeface="+mn-ea"/>
            </a:endParaRPr>
          </a:p>
          <a:p>
            <a:endParaRPr lang="en-US" altLang="ja-JP" sz="1000" b="1" dirty="0" smtClean="0">
              <a:latin typeface="+mn-ea"/>
              <a:ea typeface="+mn-ea"/>
            </a:endParaRPr>
          </a:p>
          <a:p>
            <a:endParaRPr lang="en-US" altLang="ja-JP" sz="1000" b="1" dirty="0">
              <a:latin typeface="+mn-ea"/>
              <a:ea typeface="+mn-ea"/>
            </a:endParaRPr>
          </a:p>
          <a:p>
            <a:endParaRPr lang="en-US" altLang="ja-JP" sz="1200" dirty="0" smtClean="0"/>
          </a:p>
          <a:p>
            <a:endParaRPr lang="ja-JP" altLang="en-US" sz="1200" dirty="0"/>
          </a:p>
        </p:txBody>
      </p:sp>
      <p:sp>
        <p:nvSpPr>
          <p:cNvPr id="5" name="テキスト ボックス 4"/>
          <p:cNvSpPr txBox="1"/>
          <p:nvPr/>
        </p:nvSpPr>
        <p:spPr>
          <a:xfrm>
            <a:off x="8660629" y="0"/>
            <a:ext cx="505267" cy="369332"/>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en-US" altLang="ja-JP" dirty="0" smtClean="0">
                <a:solidFill>
                  <a:schemeClr val="bg1"/>
                </a:solidFill>
              </a:rPr>
              <a:t>3.1</a:t>
            </a:r>
            <a:endParaRPr kumimoji="1" lang="ja-JP" altLang="en-US" dirty="0">
              <a:solidFill>
                <a:schemeClr val="bg1"/>
              </a:solidFill>
            </a:endParaRPr>
          </a:p>
        </p:txBody>
      </p:sp>
    </p:spTree>
    <p:extLst>
      <p:ext uri="{BB962C8B-B14F-4D97-AF65-F5344CB8AC3E}">
        <p14:creationId xmlns:p14="http://schemas.microsoft.com/office/powerpoint/2010/main" val="177708868"/>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デモサイト＆参考資料</a:t>
            </a:r>
            <a:endParaRPr kumimoji="1" lang="ja-JP" altLang="en-US" dirty="0"/>
          </a:p>
        </p:txBody>
      </p:sp>
      <p:sp>
        <p:nvSpPr>
          <p:cNvPr id="3" name="Content Placeholder 1"/>
          <p:cNvSpPr txBox="1">
            <a:spLocks/>
          </p:cNvSpPr>
          <p:nvPr/>
        </p:nvSpPr>
        <p:spPr>
          <a:xfrm>
            <a:off x="313355" y="989428"/>
            <a:ext cx="8594309" cy="363136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3085" lvl="1" indent="0">
              <a:buFont typeface="Arial" charset="0"/>
              <a:buNone/>
            </a:pPr>
            <a:endParaRPr lang="en-US" dirty="0" smtClean="0">
              <a:solidFill>
                <a:srgbClr val="002060"/>
              </a:solidFill>
              <a:latin typeface="+mj-lt"/>
            </a:endParaRPr>
          </a:p>
          <a:p>
            <a:pPr marL="342900" indent="-342900">
              <a:buFont typeface="Arial" panose="020B0604020202020204" pitchFamily="34" charset="0"/>
              <a:buChar char="•"/>
            </a:pPr>
            <a:r>
              <a:rPr lang="en-US" sz="2000" dirty="0" smtClean="0">
                <a:latin typeface="+mj-lt"/>
              </a:rPr>
              <a:t>Cisco Prime Infrastructure 3.1 Wireless Planning Tool v1 </a:t>
            </a:r>
            <a:r>
              <a:rPr lang="en-US" sz="2000" dirty="0" err="1" smtClean="0">
                <a:latin typeface="+mj-lt"/>
              </a:rPr>
              <a:t>dCloud</a:t>
            </a:r>
            <a:r>
              <a:rPr lang="en-US" sz="2000" dirty="0" smtClean="0">
                <a:latin typeface="+mj-lt"/>
              </a:rPr>
              <a:t> Demo </a:t>
            </a:r>
          </a:p>
          <a:p>
            <a:pPr marL="0" indent="0">
              <a:buNone/>
            </a:pPr>
            <a:r>
              <a:rPr lang="en-US" sz="1400" dirty="0" smtClean="0">
                <a:solidFill>
                  <a:srgbClr val="002060"/>
                </a:solidFill>
                <a:latin typeface="+mj-lt"/>
                <a:hlinkClick r:id="rId2"/>
              </a:rPr>
              <a:t>https</a:t>
            </a:r>
            <a:r>
              <a:rPr lang="en-US" sz="1400" dirty="0">
                <a:solidFill>
                  <a:srgbClr val="002060"/>
                </a:solidFill>
                <a:latin typeface="+mj-lt"/>
                <a:hlinkClick r:id="rId2"/>
              </a:rPr>
              <a:t>://</a:t>
            </a:r>
            <a:r>
              <a:rPr lang="en-US" sz="1400" dirty="0" smtClean="0">
                <a:solidFill>
                  <a:srgbClr val="002060"/>
                </a:solidFill>
                <a:latin typeface="+mj-lt"/>
                <a:hlinkClick r:id="rId2"/>
              </a:rPr>
              <a:t>dcloud-sng-web-1.cisco.com/dCloud/availableDemos.jsp</a:t>
            </a:r>
            <a:endParaRPr lang="en-US" sz="1400" dirty="0" smtClean="0">
              <a:solidFill>
                <a:srgbClr val="002060"/>
              </a:solidFill>
              <a:latin typeface="+mj-lt"/>
            </a:endParaRPr>
          </a:p>
          <a:p>
            <a:pPr marL="0" indent="0">
              <a:buNone/>
            </a:pPr>
            <a:endParaRPr lang="en-US" sz="1400" dirty="0" smtClean="0">
              <a:solidFill>
                <a:srgbClr val="002060"/>
              </a:solidFill>
              <a:latin typeface="+mj-lt"/>
            </a:endParaRPr>
          </a:p>
          <a:p>
            <a:pPr marL="342900" lvl="0" indent="-342900" defTabSz="457200">
              <a:lnSpc>
                <a:spcPct val="100000"/>
              </a:lnSpc>
              <a:spcBef>
                <a:spcPct val="0"/>
              </a:spcBef>
              <a:buClrTx/>
              <a:buSzTx/>
              <a:buFont typeface="Arial" panose="020B0604020202020204" pitchFamily="34" charset="0"/>
              <a:buChar char="•"/>
            </a:pPr>
            <a:r>
              <a:rPr lang="en-US" altLang="ja-JP" sz="2000" dirty="0">
                <a:solidFill>
                  <a:srgbClr val="676767"/>
                </a:solidFill>
              </a:rPr>
              <a:t>Cisco Prime Infrastructure 3.1 Administrator Guide </a:t>
            </a:r>
          </a:p>
          <a:p>
            <a:pPr marL="0" lvl="0" indent="0" defTabSz="457200">
              <a:lnSpc>
                <a:spcPct val="100000"/>
              </a:lnSpc>
              <a:spcBef>
                <a:spcPct val="0"/>
              </a:spcBef>
              <a:buClrTx/>
              <a:buSzTx/>
              <a:buNone/>
            </a:pPr>
            <a:r>
              <a:rPr lang="en-US" altLang="ja-JP" sz="1400" dirty="0">
                <a:solidFill>
                  <a:srgbClr val="002060"/>
                </a:solidFill>
                <a:hlinkClick r:id="rId3"/>
              </a:rPr>
              <a:t>http://</a:t>
            </a:r>
            <a:r>
              <a:rPr lang="en-US" altLang="ja-JP" sz="1400" dirty="0" smtClean="0">
                <a:solidFill>
                  <a:srgbClr val="002060"/>
                </a:solidFill>
                <a:hlinkClick r:id="rId3"/>
              </a:rPr>
              <a:t>www.cisco.com/c/en/us/td/docs/net_mgmt/prime/infrastructure/3-1/administrator/guide/PIAdminBook.html</a:t>
            </a:r>
            <a:endParaRPr lang="en-US" altLang="ja-JP" sz="1400" dirty="0" smtClean="0">
              <a:solidFill>
                <a:srgbClr val="002060"/>
              </a:solidFill>
            </a:endParaRPr>
          </a:p>
          <a:p>
            <a:pPr marL="0" lvl="0" indent="0" defTabSz="457200">
              <a:lnSpc>
                <a:spcPct val="100000"/>
              </a:lnSpc>
              <a:spcBef>
                <a:spcPct val="0"/>
              </a:spcBef>
              <a:buClrTx/>
              <a:buSzTx/>
              <a:buNone/>
            </a:pPr>
            <a:endParaRPr lang="en-US" altLang="ja-JP" sz="1400" dirty="0" smtClean="0">
              <a:solidFill>
                <a:srgbClr val="002060"/>
              </a:solidFill>
            </a:endParaRPr>
          </a:p>
          <a:p>
            <a:pPr marL="342900" lvl="0" indent="-342900" defTabSz="457200">
              <a:lnSpc>
                <a:spcPct val="100000"/>
              </a:lnSpc>
              <a:spcBef>
                <a:spcPct val="0"/>
              </a:spcBef>
              <a:buClrTx/>
              <a:buSzTx/>
              <a:buFont typeface="Arial" panose="020B0604020202020204" pitchFamily="34" charset="0"/>
              <a:buChar char="•"/>
            </a:pPr>
            <a:r>
              <a:rPr lang="en-US" altLang="ja-JP" sz="2000" dirty="0">
                <a:solidFill>
                  <a:srgbClr val="676767"/>
                </a:solidFill>
              </a:rPr>
              <a:t>Cisco Prime Infrastructure 3.1 User Guide</a:t>
            </a:r>
          </a:p>
          <a:p>
            <a:pPr marL="0" lvl="0" indent="0" defTabSz="457200">
              <a:lnSpc>
                <a:spcPct val="100000"/>
              </a:lnSpc>
              <a:spcBef>
                <a:spcPct val="0"/>
              </a:spcBef>
              <a:buClrTx/>
              <a:buSzTx/>
              <a:buNone/>
            </a:pPr>
            <a:r>
              <a:rPr lang="en-US" altLang="ja-JP" sz="1400" dirty="0">
                <a:solidFill>
                  <a:srgbClr val="002060"/>
                </a:solidFill>
                <a:hlinkClick r:id="rId4"/>
              </a:rPr>
              <a:t>http://</a:t>
            </a:r>
            <a:r>
              <a:rPr lang="en-US" altLang="ja-JP" sz="1400" dirty="0" smtClean="0">
                <a:solidFill>
                  <a:srgbClr val="002060"/>
                </a:solidFill>
                <a:hlinkClick r:id="rId4"/>
              </a:rPr>
              <a:t>www.cisco.com/c/en/us/td/docs/net_mgmt/prime/infrastructure/3-1/user/guide/pi_ug.html</a:t>
            </a:r>
            <a:endParaRPr lang="en-US" altLang="ja-JP" sz="1400" dirty="0" smtClean="0">
              <a:solidFill>
                <a:srgbClr val="002060"/>
              </a:solidFill>
            </a:endParaRPr>
          </a:p>
          <a:p>
            <a:pPr marL="0" lvl="0" indent="0" defTabSz="457200">
              <a:lnSpc>
                <a:spcPct val="100000"/>
              </a:lnSpc>
              <a:spcBef>
                <a:spcPct val="0"/>
              </a:spcBef>
              <a:buClrTx/>
              <a:buSzTx/>
              <a:buNone/>
            </a:pPr>
            <a:endParaRPr lang="en-US" altLang="ja-JP" sz="1400" dirty="0">
              <a:solidFill>
                <a:srgbClr val="002060"/>
              </a:solidFill>
            </a:endParaRPr>
          </a:p>
          <a:p>
            <a:pPr marL="0" lvl="0" indent="0" defTabSz="457200">
              <a:lnSpc>
                <a:spcPct val="100000"/>
              </a:lnSpc>
              <a:spcBef>
                <a:spcPct val="0"/>
              </a:spcBef>
              <a:buClrTx/>
              <a:buSzTx/>
              <a:buNone/>
            </a:pPr>
            <a:endParaRPr lang="en-US" altLang="ja-JP" sz="1400" dirty="0">
              <a:solidFill>
                <a:srgbClr val="002060"/>
              </a:solidFill>
            </a:endParaRPr>
          </a:p>
          <a:p>
            <a:pPr marL="0" lvl="0" indent="0" defTabSz="457200">
              <a:lnSpc>
                <a:spcPct val="100000"/>
              </a:lnSpc>
              <a:spcBef>
                <a:spcPct val="0"/>
              </a:spcBef>
              <a:buClrTx/>
              <a:buSzTx/>
              <a:buNone/>
            </a:pPr>
            <a:endParaRPr lang="en-US" altLang="ja-JP" sz="1400" dirty="0">
              <a:solidFill>
                <a:srgbClr val="002060"/>
              </a:solidFill>
            </a:endParaRPr>
          </a:p>
          <a:p>
            <a:pPr marL="0" indent="0">
              <a:buNone/>
            </a:pPr>
            <a:endParaRPr lang="en-US" sz="1400" dirty="0" smtClean="0">
              <a:solidFill>
                <a:srgbClr val="002060"/>
              </a:solidFill>
              <a:latin typeface="+mj-lt"/>
            </a:endParaRPr>
          </a:p>
          <a:p>
            <a:pPr marL="0" indent="0">
              <a:buNone/>
            </a:pPr>
            <a:endParaRPr lang="en-US" sz="1400" dirty="0">
              <a:solidFill>
                <a:srgbClr val="002060"/>
              </a:solidFill>
              <a:latin typeface="+mj-lt"/>
            </a:endParaRPr>
          </a:p>
          <a:p>
            <a:pPr marL="0" lvl="0" indent="0" defTabSz="457200">
              <a:lnSpc>
                <a:spcPct val="100000"/>
              </a:lnSpc>
              <a:spcBef>
                <a:spcPct val="0"/>
              </a:spcBef>
              <a:buClrTx/>
              <a:buSzTx/>
              <a:buNone/>
            </a:pPr>
            <a:endParaRPr lang="en-US" altLang="ja-JP" sz="1400" dirty="0">
              <a:solidFill>
                <a:srgbClr val="002060"/>
              </a:solidFill>
            </a:endParaRPr>
          </a:p>
          <a:p>
            <a:pPr marL="0" indent="0">
              <a:buNone/>
            </a:pPr>
            <a:endParaRPr lang="en-US" sz="1400" dirty="0" smtClean="0">
              <a:solidFill>
                <a:srgbClr val="002060"/>
              </a:solidFill>
              <a:latin typeface="+mj-lt"/>
            </a:endParaRPr>
          </a:p>
          <a:p>
            <a:pPr marL="0" indent="0">
              <a:buNone/>
            </a:pPr>
            <a:endParaRPr lang="en-US" sz="1400" dirty="0" smtClean="0">
              <a:solidFill>
                <a:srgbClr val="002060"/>
              </a:solidFill>
              <a:latin typeface="+mj-lt"/>
            </a:endParaRPr>
          </a:p>
          <a:p>
            <a:pPr marL="0" indent="0"/>
            <a:endParaRPr lang="en-US" sz="1400" dirty="0" smtClean="0">
              <a:solidFill>
                <a:srgbClr val="002060"/>
              </a:solidFill>
              <a:latin typeface="+mj-lt"/>
            </a:endParaRPr>
          </a:p>
          <a:p>
            <a:pPr marL="0" indent="0"/>
            <a:endParaRPr lang="en-US" altLang="ja-JP" sz="1400" b="1" dirty="0" smtClean="0">
              <a:solidFill>
                <a:srgbClr val="002060"/>
              </a:solidFill>
            </a:endParaRPr>
          </a:p>
          <a:p>
            <a:pPr marL="0" indent="0"/>
            <a:endParaRPr lang="en-US" altLang="ja-JP" dirty="0" smtClean="0">
              <a:solidFill>
                <a:srgbClr val="002060"/>
              </a:solidFill>
            </a:endParaRPr>
          </a:p>
          <a:p>
            <a:pPr marL="0" indent="0"/>
            <a:endParaRPr lang="en-US" dirty="0">
              <a:solidFill>
                <a:srgbClr val="002060"/>
              </a:solidFill>
              <a:latin typeface="+mj-lt"/>
            </a:endParaRPr>
          </a:p>
        </p:txBody>
      </p:sp>
    </p:spTree>
    <p:extLst>
      <p:ext uri="{BB962C8B-B14F-4D97-AF65-F5344CB8AC3E}">
        <p14:creationId xmlns:p14="http://schemas.microsoft.com/office/powerpoint/2010/main" val="197831567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ja-JP" sz="4000" dirty="0" smtClean="0"/>
              <a:t>IOS-XE for Wireless </a:t>
            </a:r>
            <a:r>
              <a:rPr lang="ja-JP" altLang="en-US" sz="4000" dirty="0" smtClean="0"/>
              <a:t>アップデート</a:t>
            </a:r>
            <a:r>
              <a:rPr lang="en-US" altLang="ja-JP" sz="4000" dirty="0" smtClean="0"/>
              <a:t> </a:t>
            </a:r>
            <a:endParaRPr lang="en-US" sz="4000" dirty="0"/>
          </a:p>
        </p:txBody>
      </p:sp>
    </p:spTree>
    <p:extLst>
      <p:ext uri="{BB962C8B-B14F-4D97-AF65-F5344CB8AC3E}">
        <p14:creationId xmlns:p14="http://schemas.microsoft.com/office/powerpoint/2010/main" val="2896555129"/>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94178" y="4701159"/>
            <a:ext cx="1488862" cy="369328"/>
          </a:xfrm>
          <a:prstGeom prst="rect">
            <a:avLst/>
          </a:prstGeom>
          <a:solidFill>
            <a:schemeClr val="bg1"/>
          </a:solidFill>
        </p:spPr>
        <p:txBody>
          <a:bodyPr wrap="square" lIns="91432" tIns="45716" rIns="91432" bIns="45716" rtlCol="0">
            <a:spAutoFit/>
          </a:bodyPr>
          <a:lstStyle/>
          <a:p>
            <a:pPr defTabSz="457162"/>
            <a:endParaRPr lang="en-US">
              <a:solidFill>
                <a:srgbClr val="676767"/>
              </a:solidFill>
              <a:latin typeface="Arial" charset="0"/>
              <a:ea typeface="ＭＳ Ｐゴシック" charset="0"/>
              <a:cs typeface="ＭＳ Ｐゴシック" charset="0"/>
            </a:endParaRPr>
          </a:p>
        </p:txBody>
      </p:sp>
      <p:sp>
        <p:nvSpPr>
          <p:cNvPr id="73" name="Rounded Rectangle 72"/>
          <p:cNvSpPr/>
          <p:nvPr/>
        </p:nvSpPr>
        <p:spPr>
          <a:xfrm>
            <a:off x="2190751" y="821275"/>
            <a:ext cx="6808458" cy="3550553"/>
          </a:xfrm>
          <a:prstGeom prst="roundRect">
            <a:avLst>
              <a:gd name="adj" fmla="val 7055"/>
            </a:avLst>
          </a:prstGeom>
          <a:solidFill>
            <a:schemeClr val="accent2">
              <a:alpha val="3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panose="020B0604020202020204" pitchFamily="34" charset="0"/>
              <a:cs typeface="Arial" panose="020B0604020202020204" pitchFamily="34" charset="0"/>
            </a:endParaRPr>
          </a:p>
        </p:txBody>
      </p:sp>
      <p:sp>
        <p:nvSpPr>
          <p:cNvPr id="3" name="Rounded Rectangle 2"/>
          <p:cNvSpPr/>
          <p:nvPr/>
        </p:nvSpPr>
        <p:spPr>
          <a:xfrm>
            <a:off x="4508501" y="819419"/>
            <a:ext cx="4490709" cy="3550553"/>
          </a:xfrm>
          <a:prstGeom prst="roundRect">
            <a:avLst>
              <a:gd name="adj" fmla="val 7055"/>
            </a:avLst>
          </a:prstGeom>
          <a:solidFill>
            <a:schemeClr val="tx2">
              <a:lumMod val="60000"/>
              <a:lumOff val="40000"/>
              <a:alpha val="3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a:endParaRPr>
          </a:p>
        </p:txBody>
      </p:sp>
      <p:sp>
        <p:nvSpPr>
          <p:cNvPr id="125" name="Rounded Rectangle 124"/>
          <p:cNvSpPr/>
          <p:nvPr/>
        </p:nvSpPr>
        <p:spPr>
          <a:xfrm>
            <a:off x="137674" y="883559"/>
            <a:ext cx="1967230" cy="1577361"/>
          </a:xfrm>
          <a:prstGeom prst="roundRect">
            <a:avLst>
              <a:gd name="adj" fmla="val 7940"/>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a:endParaRPr>
          </a:p>
        </p:txBody>
      </p:sp>
      <p:sp>
        <p:nvSpPr>
          <p:cNvPr id="123" name="Rounded Rectangle 122"/>
          <p:cNvSpPr/>
          <p:nvPr/>
        </p:nvSpPr>
        <p:spPr>
          <a:xfrm>
            <a:off x="2323741" y="886228"/>
            <a:ext cx="1967230" cy="1577361"/>
          </a:xfrm>
          <a:prstGeom prst="roundRect">
            <a:avLst>
              <a:gd name="adj" fmla="val 9187"/>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a:endParaRPr>
          </a:p>
        </p:txBody>
      </p:sp>
      <p:sp>
        <p:nvSpPr>
          <p:cNvPr id="122" name="Rounded Rectangle 121"/>
          <p:cNvSpPr/>
          <p:nvPr/>
        </p:nvSpPr>
        <p:spPr>
          <a:xfrm>
            <a:off x="6953548" y="883559"/>
            <a:ext cx="1967230" cy="1577361"/>
          </a:xfrm>
          <a:prstGeom prst="roundRect">
            <a:avLst>
              <a:gd name="adj" fmla="val 8564"/>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a:endParaRPr>
          </a:p>
        </p:txBody>
      </p:sp>
      <p:sp>
        <p:nvSpPr>
          <p:cNvPr id="121" name="Rounded Rectangle 120"/>
          <p:cNvSpPr/>
          <p:nvPr/>
        </p:nvSpPr>
        <p:spPr>
          <a:xfrm>
            <a:off x="4633441" y="884642"/>
            <a:ext cx="1967230" cy="1577361"/>
          </a:xfrm>
          <a:prstGeom prst="roundRect">
            <a:avLst>
              <a:gd name="adj" fmla="val 8564"/>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endParaRPr lang="en-US" dirty="0">
              <a:solidFill>
                <a:srgbClr val="FFFFFF"/>
              </a:solidFill>
              <a:latin typeface="Arial"/>
            </a:endParaRPr>
          </a:p>
        </p:txBody>
      </p:sp>
      <p:sp>
        <p:nvSpPr>
          <p:cNvPr id="2" name="Title 1"/>
          <p:cNvSpPr>
            <a:spLocks noGrp="1"/>
          </p:cNvSpPr>
          <p:nvPr>
            <p:ph type="title"/>
          </p:nvPr>
        </p:nvSpPr>
        <p:spPr>
          <a:xfrm>
            <a:off x="141115" y="-113790"/>
            <a:ext cx="8862013" cy="731837"/>
          </a:xfrm>
        </p:spPr>
        <p:txBody>
          <a:bodyPr/>
          <a:lstStyle/>
          <a:p>
            <a:r>
              <a:rPr lang="ja-JP" altLang="en-US" sz="2400" dirty="0" smtClean="0">
                <a:latin typeface="+mj-ea"/>
                <a:ea typeface="+mj-ea"/>
              </a:rPr>
              <a:t>そもそも</a:t>
            </a:r>
            <a:r>
              <a:rPr lang="en-US" altLang="ja-JP" sz="2400" dirty="0" smtClean="0">
                <a:latin typeface="+mj-ea"/>
                <a:ea typeface="+mj-ea"/>
              </a:rPr>
              <a:t>Converged Access</a:t>
            </a:r>
            <a:r>
              <a:rPr lang="ja-JP" altLang="en-US" sz="2400" dirty="0" smtClean="0">
                <a:latin typeface="+mj-ea"/>
                <a:ea typeface="+mj-ea"/>
              </a:rPr>
              <a:t>とは？</a:t>
            </a:r>
            <a:endParaRPr lang="en-US" sz="2400" dirty="0">
              <a:latin typeface="+mj-ea"/>
              <a:ea typeface="+mj-ea"/>
            </a:endParaRPr>
          </a:p>
        </p:txBody>
      </p:sp>
      <p:grpSp>
        <p:nvGrpSpPr>
          <p:cNvPr id="118" name="Group 117"/>
          <p:cNvGrpSpPr/>
          <p:nvPr/>
        </p:nvGrpSpPr>
        <p:grpSpPr>
          <a:xfrm>
            <a:off x="213022" y="952190"/>
            <a:ext cx="1887674" cy="1441261"/>
            <a:chOff x="82386" y="910445"/>
            <a:chExt cx="1887674" cy="1441261"/>
          </a:xfrm>
        </p:grpSpPr>
        <p:sp>
          <p:nvSpPr>
            <p:cNvPr id="17" name="Rectangle 16"/>
            <p:cNvSpPr/>
            <p:nvPr/>
          </p:nvSpPr>
          <p:spPr bwMode="auto">
            <a:xfrm>
              <a:off x="82386" y="2185795"/>
              <a:ext cx="1887674" cy="165911"/>
            </a:xfrm>
            <a:prstGeom prst="rect">
              <a:avLst/>
            </a:prstGeom>
            <a:noFill/>
            <a:ln w="9525">
              <a:noFill/>
              <a:miter lim="800000"/>
              <a:headEnd/>
              <a:tailEnd/>
            </a:ln>
          </p:spPr>
          <p:txBody>
            <a:bodyPr lIns="0" tIns="0" rIns="0" bIns="0" anchor="b">
              <a:spAutoFit/>
            </a:bodyPr>
            <a:lstStyle/>
            <a:p>
              <a:pPr algn="ctr" defTabSz="812246" eaLnBrk="0" hangingPunct="0">
                <a:lnSpc>
                  <a:spcPct val="95000"/>
                </a:lnSpc>
                <a:spcBef>
                  <a:spcPct val="50000"/>
                </a:spcBef>
                <a:buClr>
                  <a:srgbClr val="FFFFFF"/>
                </a:buClr>
                <a:buSzPct val="100000"/>
                <a:defRPr/>
              </a:pPr>
              <a:r>
                <a:rPr lang="en-US" sz="1100" b="1" kern="0" dirty="0">
                  <a:solidFill>
                    <a:srgbClr val="FFFFFF"/>
                  </a:solidFill>
                  <a:effectLst>
                    <a:outerShdw blurRad="38100" dist="12700" dir="5400000" algn="t" rotWithShape="0">
                      <a:prstClr val="black">
                        <a:alpha val="30000"/>
                      </a:prstClr>
                    </a:outerShdw>
                  </a:effectLst>
                  <a:latin typeface="CiscoSansTT" charset="0"/>
                  <a:ea typeface="CiscoSansTT" charset="0"/>
                  <a:cs typeface="CiscoSansTT" charset="0"/>
                </a:rPr>
                <a:t>MOBILITY</a:t>
              </a:r>
              <a:r>
                <a:rPr lang="en-US" sz="1100" b="1" kern="0" dirty="0">
                  <a:solidFill>
                    <a:srgbClr val="FFFF00"/>
                  </a:solidFill>
                  <a:effectLst>
                    <a:outerShdw blurRad="38100" dist="12700" dir="5400000" algn="t" rotWithShape="0">
                      <a:prstClr val="black">
                        <a:alpha val="30000"/>
                      </a:prstClr>
                    </a:outerShdw>
                  </a:effectLst>
                  <a:latin typeface="CiscoSansTT" charset="0"/>
                  <a:ea typeface="CiscoSansTT" charset="0"/>
                  <a:cs typeface="CiscoSansTT" charset="0"/>
                </a:rPr>
                <a:t> </a:t>
              </a:r>
              <a:r>
                <a:rPr lang="en-US" sz="1100" b="1" kern="0" dirty="0">
                  <a:solidFill>
                    <a:srgbClr val="FFFFFF"/>
                  </a:solidFill>
                  <a:effectLst>
                    <a:outerShdw blurRad="38100" dist="12700" dir="5400000" algn="t" rotWithShape="0">
                      <a:prstClr val="black">
                        <a:alpha val="30000"/>
                      </a:prstClr>
                    </a:outerShdw>
                  </a:effectLst>
                  <a:latin typeface="CiscoSansTT" charset="0"/>
                  <a:ea typeface="CiscoSansTT" charset="0"/>
                  <a:cs typeface="CiscoSansTT" charset="0"/>
                </a:rPr>
                <a:t>EXPRESS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516" y="1713985"/>
              <a:ext cx="463536" cy="44832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284" y="910445"/>
              <a:ext cx="463536" cy="448323"/>
            </a:xfrm>
            <a:prstGeom prst="rect">
              <a:avLst/>
            </a:prstGeom>
          </p:spPr>
        </p:pic>
        <p:cxnSp>
          <p:nvCxnSpPr>
            <p:cNvPr id="20" name="Straight Connector 19"/>
            <p:cNvCxnSpPr>
              <a:endCxn id="19" idx="1"/>
            </p:cNvCxnSpPr>
            <p:nvPr/>
          </p:nvCxnSpPr>
          <p:spPr>
            <a:xfrm flipV="1">
              <a:off x="511992" y="1134607"/>
              <a:ext cx="145292" cy="130510"/>
            </a:xfrm>
            <a:prstGeom prst="line">
              <a:avLst/>
            </a:prstGeom>
            <a:ln w="63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999" y="1217861"/>
              <a:ext cx="463536" cy="448323"/>
            </a:xfrm>
            <a:prstGeom prst="rect">
              <a:avLst/>
            </a:prstGeom>
          </p:spPr>
        </p:pic>
        <p:cxnSp>
          <p:nvCxnSpPr>
            <p:cNvPr id="22" name="Straight Connector 21"/>
            <p:cNvCxnSpPr/>
            <p:nvPr/>
          </p:nvCxnSpPr>
          <p:spPr>
            <a:xfrm>
              <a:off x="1080659" y="997108"/>
              <a:ext cx="281906" cy="145274"/>
            </a:xfrm>
            <a:prstGeom prst="line">
              <a:avLst/>
            </a:prstGeom>
            <a:ln w="63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8127" y="1732544"/>
              <a:ext cx="463536" cy="448323"/>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5327" y="1149191"/>
              <a:ext cx="463536" cy="448323"/>
            </a:xfrm>
            <a:prstGeom prst="rect">
              <a:avLst/>
            </a:prstGeom>
          </p:spPr>
        </p:pic>
        <p:cxnSp>
          <p:nvCxnSpPr>
            <p:cNvPr id="25" name="Straight Connector 24"/>
            <p:cNvCxnSpPr/>
            <p:nvPr/>
          </p:nvCxnSpPr>
          <p:spPr>
            <a:xfrm>
              <a:off x="433680" y="1613842"/>
              <a:ext cx="88854" cy="116471"/>
            </a:xfrm>
            <a:prstGeom prst="line">
              <a:avLst/>
            </a:prstGeom>
            <a:ln w="63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4" idx="2"/>
              <a:endCxn id="23" idx="0"/>
            </p:cNvCxnSpPr>
            <p:nvPr/>
          </p:nvCxnSpPr>
          <p:spPr>
            <a:xfrm flipH="1">
              <a:off x="1319895" y="1597514"/>
              <a:ext cx="127200" cy="135030"/>
            </a:xfrm>
            <a:prstGeom prst="line">
              <a:avLst/>
            </a:prstGeom>
            <a:ln w="6350" cmpd="sng">
              <a:solidFill>
                <a:schemeClr val="bg1">
                  <a:lumMod val="85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112316" y="2946409"/>
            <a:ext cx="2138058" cy="784818"/>
          </a:xfrm>
          <a:prstGeom prst="rect">
            <a:avLst/>
          </a:prstGeom>
          <a:noFill/>
        </p:spPr>
        <p:txBody>
          <a:bodyPr wrap="square" lIns="91428" tIns="45714" rIns="91428" bIns="45714" rtlCol="0">
            <a:spAutoFit/>
          </a:bodyPr>
          <a:lstStyle/>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ea typeface="CiscoSansTT" charset="0"/>
                <a:cs typeface="Arial" panose="020B0604020202020204" pitchFamily="34" charset="0"/>
              </a:rPr>
              <a:t>単一サイト</a:t>
            </a:r>
            <a:endParaRPr lang="en-US" sz="900" dirty="0">
              <a:solidFill>
                <a:srgbClr val="676767"/>
              </a:solidFill>
              <a:latin typeface="Arial" panose="020B0604020202020204" pitchFamily="34" charset="0"/>
              <a:ea typeface="CiscoSansTT" charset="0"/>
              <a:cs typeface="Arial" panose="020B0604020202020204" pitchFamily="34" charset="0"/>
            </a:endParaRPr>
          </a:p>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ea typeface="CiscoSansTT" charset="0"/>
                <a:cs typeface="Arial" panose="020B0604020202020204" pitchFamily="34" charset="0"/>
              </a:rPr>
              <a:t>分散型ネットワーク</a:t>
            </a:r>
            <a:endParaRPr lang="en-US" sz="900" dirty="0">
              <a:solidFill>
                <a:srgbClr val="676767"/>
              </a:solidFill>
              <a:latin typeface="Arial" panose="020B0604020202020204" pitchFamily="34" charset="0"/>
              <a:ea typeface="CiscoSansTT" charset="0"/>
              <a:cs typeface="Arial" panose="020B0604020202020204" pitchFamily="34" charset="0"/>
            </a:endParaRPr>
          </a:p>
          <a:p>
            <a:pPr marL="146038" indent="-146038" defTabSz="457162">
              <a:buClr>
                <a:srgbClr val="676767"/>
              </a:buClr>
              <a:buFont typeface="Arial"/>
              <a:buChar char="•"/>
            </a:pPr>
            <a:r>
              <a:rPr lang="en-US" sz="900" dirty="0" smtClean="0">
                <a:solidFill>
                  <a:srgbClr val="676767"/>
                </a:solidFill>
                <a:latin typeface="Arial" panose="020B0604020202020204" pitchFamily="34" charset="0"/>
                <a:ea typeface="CiscoSansTT" charset="0"/>
                <a:cs typeface="Arial" panose="020B0604020202020204" pitchFamily="34" charset="0"/>
              </a:rPr>
              <a:t>IT</a:t>
            </a:r>
            <a:r>
              <a:rPr lang="ja-JP" altLang="en-US" sz="900" dirty="0" smtClean="0">
                <a:solidFill>
                  <a:srgbClr val="676767"/>
                </a:solidFill>
                <a:latin typeface="Arial" panose="020B0604020202020204" pitchFamily="34" charset="0"/>
                <a:ea typeface="CiscoSansTT" charset="0"/>
                <a:cs typeface="Arial" panose="020B0604020202020204" pitchFamily="34" charset="0"/>
              </a:rPr>
              <a:t>の対応が制限されている</a:t>
            </a:r>
            <a:endParaRPr lang="en-US" sz="900" dirty="0">
              <a:solidFill>
                <a:srgbClr val="676767"/>
              </a:solidFill>
              <a:latin typeface="Arial" panose="020B0604020202020204" pitchFamily="34" charset="0"/>
              <a:ea typeface="CiscoSansTT" charset="0"/>
              <a:cs typeface="Arial" panose="020B0604020202020204" pitchFamily="34" charset="0"/>
            </a:endParaRPr>
          </a:p>
          <a:p>
            <a:pPr marL="146038" indent="-146038" defTabSz="457162">
              <a:buClr>
                <a:srgbClr val="676767"/>
              </a:buClr>
              <a:buFont typeface="Arial"/>
              <a:buChar char="•"/>
            </a:pPr>
            <a:r>
              <a:rPr lang="en-US" sz="900" dirty="0">
                <a:solidFill>
                  <a:srgbClr val="676767"/>
                </a:solidFill>
                <a:latin typeface="Arial" panose="020B0604020202020204" pitchFamily="34" charset="0"/>
                <a:ea typeface="CiscoSansTT" charset="0"/>
                <a:cs typeface="Arial" panose="020B0604020202020204" pitchFamily="34" charset="0"/>
              </a:rPr>
              <a:t>SP </a:t>
            </a:r>
            <a:r>
              <a:rPr lang="ja-JP" altLang="en-US" sz="900" dirty="0" smtClean="0">
                <a:solidFill>
                  <a:srgbClr val="676767"/>
                </a:solidFill>
                <a:latin typeface="Arial" panose="020B0604020202020204" pitchFamily="34" charset="0"/>
                <a:ea typeface="CiscoSansTT" charset="0"/>
                <a:cs typeface="Arial" panose="020B0604020202020204" pitchFamily="34" charset="0"/>
              </a:rPr>
              <a:t>ホットスポット</a:t>
            </a:r>
            <a:endParaRPr lang="en-US" altLang="ja-JP" sz="900" dirty="0" smtClean="0">
              <a:solidFill>
                <a:srgbClr val="676767"/>
              </a:solidFill>
              <a:latin typeface="Arial" panose="020B0604020202020204" pitchFamily="34" charset="0"/>
              <a:ea typeface="CiscoSansTT" charset="0"/>
              <a:cs typeface="Arial" panose="020B0604020202020204" pitchFamily="34" charset="0"/>
            </a:endParaRPr>
          </a:p>
          <a:p>
            <a:pPr marL="146038" indent="-146038" defTabSz="457162">
              <a:buClr>
                <a:srgbClr val="676767"/>
              </a:buClr>
              <a:buFont typeface="Arial"/>
              <a:buChar char="•"/>
            </a:pPr>
            <a:r>
              <a:rPr lang="en-US" sz="900" dirty="0" err="1" smtClean="0">
                <a:solidFill>
                  <a:srgbClr val="676767"/>
                </a:solidFill>
                <a:latin typeface="Arial" panose="020B0604020202020204" pitchFamily="34" charset="0"/>
                <a:ea typeface="CiscoSansTT" charset="0"/>
                <a:cs typeface="Arial" panose="020B0604020202020204" pitchFamily="34" charset="0"/>
              </a:rPr>
              <a:t>FlexConnect</a:t>
            </a:r>
            <a:r>
              <a:rPr lang="ja-JP" altLang="en-US" sz="900" dirty="0" smtClean="0">
                <a:solidFill>
                  <a:srgbClr val="676767"/>
                </a:solidFill>
                <a:latin typeface="Arial" panose="020B0604020202020204" pitchFamily="34" charset="0"/>
                <a:ea typeface="CiscoSansTT" charset="0"/>
                <a:cs typeface="Arial" panose="020B0604020202020204" pitchFamily="34" charset="0"/>
              </a:rPr>
              <a:t>で動作</a:t>
            </a:r>
            <a:endParaRPr lang="en-US" sz="900" dirty="0">
              <a:solidFill>
                <a:srgbClr val="676767"/>
              </a:solidFill>
              <a:latin typeface="Arial" panose="020B0604020202020204" pitchFamily="34" charset="0"/>
              <a:ea typeface="CiscoSansTT" charset="0"/>
              <a:cs typeface="Arial" panose="020B0604020202020204" pitchFamily="34" charset="0"/>
            </a:endParaRPr>
          </a:p>
        </p:txBody>
      </p:sp>
      <p:sp>
        <p:nvSpPr>
          <p:cNvPr id="39" name="Rectangle 38"/>
          <p:cNvSpPr/>
          <p:nvPr/>
        </p:nvSpPr>
        <p:spPr>
          <a:xfrm>
            <a:off x="110874" y="3715846"/>
            <a:ext cx="1944823" cy="562193"/>
          </a:xfrm>
          <a:prstGeom prst="rect">
            <a:avLst/>
          </a:prstGeom>
        </p:spPr>
        <p:txBody>
          <a:bodyPr wrap="square" lIns="91428" tIns="45714" rIns="91428" bIns="45714">
            <a:spAutoFit/>
          </a:bodyPr>
          <a:lstStyle/>
          <a:p>
            <a:pPr defTabSz="914279">
              <a:lnSpc>
                <a:spcPct val="90000"/>
              </a:lnSpc>
              <a:spcBef>
                <a:spcPts val="100"/>
              </a:spcBef>
              <a:buClr>
                <a:srgbClr val="676767"/>
              </a:buClr>
              <a:buSzPct val="90000"/>
              <a:defRPr/>
            </a:pPr>
            <a:r>
              <a:rPr lang="en-US" sz="1100" dirty="0" smtClean="0">
                <a:solidFill>
                  <a:srgbClr val="676767"/>
                </a:solidFill>
                <a:latin typeface="Arial" panose="020B0604020202020204" pitchFamily="34" charset="0"/>
                <a:ea typeface="CiscoSansTT" charset="0"/>
                <a:cs typeface="Arial" panose="020B0604020202020204" pitchFamily="34" charset="0"/>
              </a:rPr>
              <a:t>AP</a:t>
            </a:r>
            <a:r>
              <a:rPr lang="ja-JP" altLang="en-US" sz="1100" dirty="0" smtClean="0">
                <a:solidFill>
                  <a:srgbClr val="676767"/>
                </a:solidFill>
                <a:latin typeface="Arial" panose="020B0604020202020204" pitchFamily="34" charset="0"/>
                <a:ea typeface="CiscoSansTT" charset="0"/>
                <a:cs typeface="Arial" panose="020B0604020202020204" pitchFamily="34" charset="0"/>
              </a:rPr>
              <a:t>上で動作するコントローラ機能</a:t>
            </a:r>
            <a:endParaRPr lang="en-US" sz="1100" dirty="0">
              <a:solidFill>
                <a:srgbClr val="676767"/>
              </a:solidFill>
              <a:latin typeface="Arial" panose="020B0604020202020204" pitchFamily="34" charset="0"/>
              <a:ea typeface="CiscoSansTT" charset="0"/>
              <a:cs typeface="Arial" panose="020B0604020202020204" pitchFamily="34" charset="0"/>
            </a:endParaRP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en-US" sz="1100" dirty="0">
                <a:solidFill>
                  <a:srgbClr val="676767"/>
                </a:solidFill>
                <a:latin typeface="Arial" panose="020B0604020202020204" pitchFamily="34" charset="0"/>
                <a:ea typeface="CiscoSansTT" charset="0"/>
                <a:cs typeface="Arial" panose="020B0604020202020204" pitchFamily="34" charset="0"/>
              </a:rPr>
              <a:t>11ac: </a:t>
            </a:r>
            <a:r>
              <a:rPr lang="en-US" sz="1100" dirty="0" smtClean="0">
                <a:solidFill>
                  <a:srgbClr val="676767"/>
                </a:solidFill>
                <a:latin typeface="Arial" panose="020B0604020202020204" pitchFamily="34" charset="0"/>
                <a:ea typeface="CiscoSansTT" charset="0"/>
                <a:cs typeface="Arial" panose="020B0604020202020204" pitchFamily="34" charset="0"/>
              </a:rPr>
              <a:t>1850/1830</a:t>
            </a:r>
            <a:endParaRPr lang="en-US" sz="1100" dirty="0">
              <a:solidFill>
                <a:srgbClr val="676767"/>
              </a:solidFill>
              <a:latin typeface="Arial" panose="020B0604020202020204" pitchFamily="34" charset="0"/>
              <a:ea typeface="CiscoSansTT" charset="0"/>
              <a:cs typeface="Arial" panose="020B0604020202020204" pitchFamily="34" charset="0"/>
            </a:endParaRPr>
          </a:p>
        </p:txBody>
      </p:sp>
      <p:grpSp>
        <p:nvGrpSpPr>
          <p:cNvPr id="43" name="Group 116"/>
          <p:cNvGrpSpPr>
            <a:grpSpLocks/>
          </p:cNvGrpSpPr>
          <p:nvPr/>
        </p:nvGrpSpPr>
        <p:grpSpPr bwMode="auto">
          <a:xfrm>
            <a:off x="2451996" y="763456"/>
            <a:ext cx="1782143" cy="1444124"/>
            <a:chOff x="5461676" y="1194147"/>
            <a:chExt cx="1571874" cy="1544652"/>
          </a:xfrm>
        </p:grpSpPr>
        <p:cxnSp>
          <p:nvCxnSpPr>
            <p:cNvPr id="44" name="Straight Connector 117"/>
            <p:cNvCxnSpPr>
              <a:cxnSpLocks noChangeShapeType="1"/>
            </p:cNvCxnSpPr>
            <p:nvPr/>
          </p:nvCxnSpPr>
          <p:spPr bwMode="auto">
            <a:xfrm flipH="1">
              <a:off x="5619729" y="2301820"/>
              <a:ext cx="319305" cy="332512"/>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45" name="Straight Connector 118"/>
            <p:cNvCxnSpPr>
              <a:cxnSpLocks noChangeShapeType="1"/>
            </p:cNvCxnSpPr>
            <p:nvPr/>
          </p:nvCxnSpPr>
          <p:spPr bwMode="auto">
            <a:xfrm flipH="1">
              <a:off x="6212290" y="2199596"/>
              <a:ext cx="13360" cy="436002"/>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46" name="Straight Connector 119"/>
            <p:cNvCxnSpPr>
              <a:cxnSpLocks noChangeShapeType="1"/>
            </p:cNvCxnSpPr>
            <p:nvPr/>
          </p:nvCxnSpPr>
          <p:spPr bwMode="auto">
            <a:xfrm>
              <a:off x="6486292" y="2301820"/>
              <a:ext cx="308579" cy="297878"/>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pic>
          <p:nvPicPr>
            <p:cNvPr id="47" name="Picture 34" descr="1260_side.png"/>
            <p:cNvPicPr>
              <a:picLocks noChangeAspect="1"/>
            </p:cNvPicPr>
            <p:nvPr/>
          </p:nvPicPr>
          <p:blipFill>
            <a:blip r:embed="rId4" cstate="print"/>
            <a:stretch>
              <a:fillRect/>
            </a:stretch>
          </p:blipFill>
          <p:spPr bwMode="auto">
            <a:xfrm>
              <a:off x="6008231" y="2461516"/>
              <a:ext cx="478765" cy="277283"/>
            </a:xfrm>
            <a:prstGeom prst="rect">
              <a:avLst/>
            </a:prstGeom>
            <a:noFill/>
            <a:ln>
              <a:noFill/>
            </a:ln>
            <a:effectLst>
              <a:outerShdw blurRad="50800" dist="38100" dir="5400000" algn="t" rotWithShape="0">
                <a:prstClr val="black">
                  <a:alpha val="40000"/>
                </a:prstClr>
              </a:outerShdw>
            </a:effectLst>
          </p:spPr>
        </p:pic>
        <p:pic>
          <p:nvPicPr>
            <p:cNvPr id="48" name="Picture 34" descr="1260_side.png"/>
            <p:cNvPicPr>
              <a:picLocks noChangeAspect="1"/>
            </p:cNvPicPr>
            <p:nvPr/>
          </p:nvPicPr>
          <p:blipFill>
            <a:blip r:embed="rId4" cstate="print"/>
            <a:stretch>
              <a:fillRect/>
            </a:stretch>
          </p:blipFill>
          <p:spPr bwMode="auto">
            <a:xfrm>
              <a:off x="6556903" y="2461516"/>
              <a:ext cx="476647" cy="277283"/>
            </a:xfrm>
            <a:prstGeom prst="rect">
              <a:avLst/>
            </a:prstGeom>
            <a:noFill/>
            <a:ln>
              <a:noFill/>
            </a:ln>
            <a:effectLst>
              <a:outerShdw blurRad="50800" dist="38100" dir="5400000" algn="t" rotWithShape="0">
                <a:prstClr val="black">
                  <a:alpha val="40000"/>
                </a:prstClr>
              </a:outerShdw>
            </a:effectLst>
          </p:spPr>
        </p:pic>
        <p:pic>
          <p:nvPicPr>
            <p:cNvPr id="49" name="Picture 34" descr="1260_side.png"/>
            <p:cNvPicPr>
              <a:picLocks noChangeAspect="1"/>
            </p:cNvPicPr>
            <p:nvPr/>
          </p:nvPicPr>
          <p:blipFill>
            <a:blip r:embed="rId4" cstate="print"/>
            <a:stretch>
              <a:fillRect/>
            </a:stretch>
          </p:blipFill>
          <p:spPr bwMode="auto">
            <a:xfrm>
              <a:off x="5461676" y="2461516"/>
              <a:ext cx="476646" cy="277283"/>
            </a:xfrm>
            <a:prstGeom prst="rect">
              <a:avLst/>
            </a:prstGeom>
            <a:noFill/>
            <a:ln>
              <a:noFill/>
            </a:ln>
            <a:effectLst>
              <a:outerShdw blurRad="50800" dist="38100" dir="5400000" algn="t" rotWithShape="0">
                <a:prstClr val="black">
                  <a:alpha val="40000"/>
                </a:prstClr>
              </a:outerShdw>
            </a:effectLst>
          </p:spPr>
        </p:pic>
        <p:cxnSp>
          <p:nvCxnSpPr>
            <p:cNvPr id="50" name="Straight Connector 123"/>
            <p:cNvCxnSpPr>
              <a:cxnSpLocks noChangeShapeType="1"/>
            </p:cNvCxnSpPr>
            <p:nvPr/>
          </p:nvCxnSpPr>
          <p:spPr bwMode="auto">
            <a:xfrm>
              <a:off x="6225650" y="1587970"/>
              <a:ext cx="0" cy="822288"/>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pic>
          <p:nvPicPr>
            <p:cNvPr id="51" name="Picture 83" descr="5508.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04387" y="1194147"/>
              <a:ext cx="814289" cy="648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31" descr="\\.PSF\.Mac\Volumes\BLUEBIFF8GB\P1010606_Comp1_Single1a_Small.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26046" y="2199050"/>
              <a:ext cx="800766" cy="211666"/>
            </a:xfrm>
            <a:prstGeom prst="rect">
              <a:avLst/>
            </a:prstGeom>
            <a:noFill/>
            <a:effectLst>
              <a:outerShdw blurRad="152400" dist="317500" dir="5400000" sx="90000" sy="-19000" rotWithShape="0">
                <a:prstClr val="black">
                  <a:alpha val="15000"/>
                </a:prstClr>
              </a:outerShdw>
            </a:effectLst>
          </p:spPr>
        </p:pic>
      </p:grpSp>
      <p:grpSp>
        <p:nvGrpSpPr>
          <p:cNvPr id="53" name="Group 140"/>
          <p:cNvGrpSpPr>
            <a:grpSpLocks/>
          </p:cNvGrpSpPr>
          <p:nvPr/>
        </p:nvGrpSpPr>
        <p:grpSpPr bwMode="auto">
          <a:xfrm>
            <a:off x="2659411" y="1098852"/>
            <a:ext cx="1355832" cy="569737"/>
            <a:chOff x="6863478" y="3205033"/>
            <a:chExt cx="1324370" cy="708242"/>
          </a:xfrm>
        </p:grpSpPr>
        <p:pic>
          <p:nvPicPr>
            <p:cNvPr id="54" name="Picture 14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63478" y="3205033"/>
              <a:ext cx="1324370" cy="708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TextBox 142"/>
            <p:cNvSpPr txBox="1">
              <a:spLocks noChangeArrowheads="1"/>
            </p:cNvSpPr>
            <p:nvPr/>
          </p:nvSpPr>
          <p:spPr bwMode="auto">
            <a:xfrm>
              <a:off x="7057091" y="3426478"/>
              <a:ext cx="878594" cy="255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defTabSz="609600" eaLnBrk="0" hangingPunct="0">
                <a:defRPr sz="2400">
                  <a:solidFill>
                    <a:schemeClr val="tx1"/>
                  </a:solidFill>
                  <a:latin typeface="CiscoSansTT Light" charset="0"/>
                  <a:ea typeface="ＭＳ Ｐゴシック" charset="0"/>
                  <a:cs typeface="ＭＳ Ｐゴシック" charset="0"/>
                </a:defRPr>
              </a:lvl1pPr>
              <a:lvl2pPr marL="742950" indent="-285750" defTabSz="609600" eaLnBrk="0" hangingPunct="0">
                <a:defRPr sz="2400">
                  <a:solidFill>
                    <a:schemeClr val="tx1"/>
                  </a:solidFill>
                  <a:latin typeface="CiscoSansTT Light" charset="0"/>
                  <a:ea typeface="ＭＳ Ｐゴシック" charset="0"/>
                </a:defRPr>
              </a:lvl2pPr>
              <a:lvl3pPr marL="1143000" indent="-228600" defTabSz="609600" eaLnBrk="0" hangingPunct="0">
                <a:defRPr sz="2400">
                  <a:solidFill>
                    <a:schemeClr val="tx1"/>
                  </a:solidFill>
                  <a:latin typeface="CiscoSansTT Light" charset="0"/>
                  <a:ea typeface="ＭＳ Ｐゴシック" charset="0"/>
                </a:defRPr>
              </a:lvl3pPr>
              <a:lvl4pPr marL="1600200" indent="-228600" defTabSz="609600" eaLnBrk="0" hangingPunct="0">
                <a:defRPr sz="2400">
                  <a:solidFill>
                    <a:schemeClr val="tx1"/>
                  </a:solidFill>
                  <a:latin typeface="CiscoSansTT Light" charset="0"/>
                  <a:ea typeface="ＭＳ Ｐゴシック" charset="0"/>
                </a:defRPr>
              </a:lvl4pPr>
              <a:lvl5pPr marL="2057400" indent="-228600" defTabSz="609600" eaLnBrk="0" hangingPunct="0">
                <a:defRPr sz="2400">
                  <a:solidFill>
                    <a:schemeClr val="tx1"/>
                  </a:solidFill>
                  <a:latin typeface="CiscoSansTT Light" charset="0"/>
                  <a:ea typeface="ＭＳ Ｐゴシック" charset="0"/>
                </a:defRPr>
              </a:lvl5pPr>
              <a:lvl6pPr marL="2514600" indent="-228600" defTabSz="609600"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09600"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09600"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09600" eaLnBrk="0" fontAlgn="base" hangingPunct="0">
                <a:spcBef>
                  <a:spcPct val="0"/>
                </a:spcBef>
                <a:spcAft>
                  <a:spcPct val="0"/>
                </a:spcAft>
                <a:defRPr sz="2400">
                  <a:solidFill>
                    <a:schemeClr val="tx1"/>
                  </a:solidFill>
                  <a:latin typeface="CiscoSansTT Light" charset="0"/>
                  <a:ea typeface="ＭＳ Ｐゴシック" charset="0"/>
                </a:defRPr>
              </a:lvl9pPr>
            </a:lstStyle>
            <a:p>
              <a:pPr algn="ctr" fontAlgn="base">
                <a:lnSpc>
                  <a:spcPct val="90000"/>
                </a:lnSpc>
                <a:spcBef>
                  <a:spcPct val="0"/>
                </a:spcBef>
                <a:spcAft>
                  <a:spcPct val="0"/>
                </a:spcAft>
                <a:buClr>
                  <a:srgbClr val="004B6B"/>
                </a:buClr>
              </a:pPr>
              <a:r>
                <a:rPr lang="en-US" sz="800" dirty="0">
                  <a:solidFill>
                    <a:srgbClr val="0B0B0D"/>
                  </a:solidFill>
                  <a:latin typeface="CiscoSansTT" charset="0"/>
                  <a:ea typeface="CiscoSansTT" charset="0"/>
                  <a:cs typeface="CiscoSansTT" charset="0"/>
                </a:rPr>
                <a:t>WAN</a:t>
              </a:r>
            </a:p>
          </p:txBody>
        </p:sp>
      </p:grpSp>
      <p:sp>
        <p:nvSpPr>
          <p:cNvPr id="74" name="TextBox 73"/>
          <p:cNvSpPr txBox="1"/>
          <p:nvPr/>
        </p:nvSpPr>
        <p:spPr>
          <a:xfrm>
            <a:off x="2323741" y="2948307"/>
            <a:ext cx="2094253" cy="369320"/>
          </a:xfrm>
          <a:prstGeom prst="rect">
            <a:avLst/>
          </a:prstGeom>
          <a:noFill/>
        </p:spPr>
        <p:txBody>
          <a:bodyPr wrap="square" lIns="91428" tIns="45714" rIns="91428" bIns="45714" rtlCol="0">
            <a:spAutoFit/>
          </a:bodyPr>
          <a:lstStyle/>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cs typeface="Arial" panose="020B0604020202020204" pitchFamily="34" charset="0"/>
              </a:rPr>
              <a:t>分散型ネットワークに最適</a:t>
            </a:r>
            <a:endParaRPr lang="en-US" sz="900" dirty="0">
              <a:solidFill>
                <a:srgbClr val="676767"/>
              </a:solidFill>
              <a:latin typeface="Arial" panose="020B0604020202020204" pitchFamily="34" charset="0"/>
              <a:cs typeface="Arial" panose="020B0604020202020204" pitchFamily="34" charset="0"/>
            </a:endParaRPr>
          </a:p>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cs typeface="Arial" panose="020B0604020202020204" pitchFamily="34" charset="0"/>
              </a:rPr>
              <a:t>高拡張性</a:t>
            </a:r>
            <a:endParaRPr lang="en-US" sz="900" dirty="0">
              <a:solidFill>
                <a:srgbClr val="676767"/>
              </a:solidFill>
              <a:latin typeface="Arial" panose="020B0604020202020204" pitchFamily="34" charset="0"/>
              <a:cs typeface="Arial" panose="020B0604020202020204" pitchFamily="34" charset="0"/>
            </a:endParaRPr>
          </a:p>
        </p:txBody>
      </p:sp>
      <p:sp>
        <p:nvSpPr>
          <p:cNvPr id="75" name="Rectangle 74"/>
          <p:cNvSpPr/>
          <p:nvPr/>
        </p:nvSpPr>
        <p:spPr>
          <a:xfrm>
            <a:off x="2330180" y="3551444"/>
            <a:ext cx="1887673" cy="659407"/>
          </a:xfrm>
          <a:prstGeom prst="rect">
            <a:avLst/>
          </a:prstGeom>
        </p:spPr>
        <p:txBody>
          <a:bodyPr wrap="square" lIns="91428" tIns="45714" rIns="91428" bIns="45714">
            <a:spAutoFit/>
          </a:bodyPr>
          <a:lstStyle/>
          <a:p>
            <a:pPr defTabSz="914279">
              <a:lnSpc>
                <a:spcPct val="90000"/>
              </a:lnSpc>
              <a:spcBef>
                <a:spcPts val="100"/>
              </a:spcBef>
              <a:buClr>
                <a:srgbClr val="676767"/>
              </a:buClr>
              <a:buSzPct val="90000"/>
              <a:defRPr/>
            </a:pPr>
            <a:r>
              <a:rPr lang="ja-JP" altLang="en-US" sz="1100" dirty="0">
                <a:solidFill>
                  <a:srgbClr val="676767"/>
                </a:solidFill>
              </a:rPr>
              <a:t>コントローラ</a:t>
            </a:r>
            <a:endParaRPr lang="en-US" sz="1100" dirty="0">
              <a:solidFill>
                <a:srgbClr val="676767"/>
              </a:solidFill>
            </a:endParaRP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en-US" sz="900" dirty="0" smtClean="0">
                <a:solidFill>
                  <a:srgbClr val="676767"/>
                </a:solidFill>
              </a:rPr>
              <a:t>8540 </a:t>
            </a:r>
            <a:r>
              <a:rPr lang="en-US" sz="900" dirty="0">
                <a:solidFill>
                  <a:srgbClr val="676767"/>
                </a:solidFill>
              </a:rPr>
              <a:t>controller</a:t>
            </a: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en-US" sz="900" dirty="0" smtClean="0">
                <a:solidFill>
                  <a:srgbClr val="676767"/>
                </a:solidFill>
              </a:rPr>
              <a:t>5520 </a:t>
            </a:r>
            <a:r>
              <a:rPr lang="en-US" sz="900" dirty="0">
                <a:solidFill>
                  <a:srgbClr val="676767"/>
                </a:solidFill>
              </a:rPr>
              <a:t>controller</a:t>
            </a: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ja-JP" altLang="en-US" sz="900" dirty="0">
                <a:solidFill>
                  <a:srgbClr val="676767"/>
                </a:solidFill>
              </a:rPr>
              <a:t>他</a:t>
            </a:r>
            <a:r>
              <a:rPr lang="ja-JP" altLang="en-US" sz="900" dirty="0" smtClean="0">
                <a:solidFill>
                  <a:srgbClr val="676767"/>
                </a:solidFill>
              </a:rPr>
              <a:t>の</a:t>
            </a:r>
            <a:r>
              <a:rPr lang="en-US" sz="900" dirty="0" smtClean="0">
                <a:solidFill>
                  <a:srgbClr val="676767"/>
                </a:solidFill>
              </a:rPr>
              <a:t>Cisco </a:t>
            </a:r>
            <a:r>
              <a:rPr lang="en-US" sz="900" dirty="0">
                <a:solidFill>
                  <a:srgbClr val="676767"/>
                </a:solidFill>
              </a:rPr>
              <a:t>WLC</a:t>
            </a:r>
          </a:p>
        </p:txBody>
      </p:sp>
      <p:grpSp>
        <p:nvGrpSpPr>
          <p:cNvPr id="116" name="Group 115"/>
          <p:cNvGrpSpPr/>
          <p:nvPr/>
        </p:nvGrpSpPr>
        <p:grpSpPr>
          <a:xfrm>
            <a:off x="4687883" y="1092124"/>
            <a:ext cx="1887674" cy="1300297"/>
            <a:chOff x="6573774" y="1058374"/>
            <a:chExt cx="1887674" cy="1300297"/>
          </a:xfrm>
        </p:grpSpPr>
        <p:sp>
          <p:nvSpPr>
            <p:cNvPr id="113" name="Rectangle 112"/>
            <p:cNvSpPr/>
            <p:nvPr/>
          </p:nvSpPr>
          <p:spPr bwMode="auto">
            <a:xfrm>
              <a:off x="6573774" y="2192760"/>
              <a:ext cx="1887674" cy="165911"/>
            </a:xfrm>
            <a:prstGeom prst="rect">
              <a:avLst/>
            </a:prstGeom>
            <a:noFill/>
            <a:ln w="9525">
              <a:noFill/>
              <a:miter lim="800000"/>
              <a:headEnd/>
              <a:tailEnd/>
            </a:ln>
          </p:spPr>
          <p:txBody>
            <a:bodyPr lIns="0" tIns="0" rIns="0" bIns="0" anchor="b">
              <a:spAutoFit/>
            </a:bodyPr>
            <a:lstStyle/>
            <a:p>
              <a:pPr algn="ctr" defTabSz="812246" eaLnBrk="0" hangingPunct="0">
                <a:lnSpc>
                  <a:spcPct val="95000"/>
                </a:lnSpc>
                <a:spcBef>
                  <a:spcPct val="50000"/>
                </a:spcBef>
                <a:buClr>
                  <a:srgbClr val="FFFFFF"/>
                </a:buClr>
                <a:buSzPct val="100000"/>
                <a:defRPr/>
              </a:pPr>
              <a:r>
                <a:rPr lang="en-US" sz="1100" b="1" kern="0" dirty="0">
                  <a:solidFill>
                    <a:srgbClr val="FFFFFF"/>
                  </a:solidFill>
                  <a:effectLst>
                    <a:outerShdw blurRad="38100" dist="12700" dir="5400000" algn="t" rotWithShape="0">
                      <a:prstClr val="black">
                        <a:alpha val="30000"/>
                      </a:prstClr>
                    </a:outerShdw>
                  </a:effectLst>
                  <a:latin typeface="CiscoSansTT" charset="0"/>
                  <a:ea typeface="CiscoSansTT" charset="0"/>
                  <a:cs typeface="CiscoSansTT" charset="0"/>
                </a:rPr>
                <a:t>CONVERGED</a:t>
              </a:r>
            </a:p>
          </p:txBody>
        </p:sp>
        <p:grpSp>
          <p:nvGrpSpPr>
            <p:cNvPr id="91" name="Group 97"/>
            <p:cNvGrpSpPr>
              <a:grpSpLocks/>
            </p:cNvGrpSpPr>
            <p:nvPr/>
          </p:nvGrpSpPr>
          <p:grpSpPr bwMode="auto">
            <a:xfrm>
              <a:off x="6726174" y="1058374"/>
              <a:ext cx="1583777" cy="1072847"/>
              <a:chOff x="9958614" y="1726930"/>
              <a:chExt cx="1571874" cy="994568"/>
            </a:xfrm>
          </p:grpSpPr>
          <p:cxnSp>
            <p:nvCxnSpPr>
              <p:cNvPr id="105" name="Straight Connector 98"/>
              <p:cNvCxnSpPr>
                <a:cxnSpLocks noChangeShapeType="1"/>
              </p:cNvCxnSpPr>
              <p:nvPr/>
            </p:nvCxnSpPr>
            <p:spPr bwMode="auto">
              <a:xfrm flipH="1">
                <a:off x="10197293" y="1745293"/>
                <a:ext cx="508681" cy="854421"/>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106" name="Straight Connector 99"/>
              <p:cNvCxnSpPr>
                <a:cxnSpLocks noChangeShapeType="1"/>
              </p:cNvCxnSpPr>
              <p:nvPr/>
            </p:nvCxnSpPr>
            <p:spPr bwMode="auto">
              <a:xfrm>
                <a:off x="10817702" y="1745293"/>
                <a:ext cx="474107" cy="854421"/>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107" name="Straight Connector 100"/>
              <p:cNvCxnSpPr>
                <a:cxnSpLocks noChangeShapeType="1"/>
              </p:cNvCxnSpPr>
              <p:nvPr/>
            </p:nvCxnSpPr>
            <p:spPr bwMode="auto">
              <a:xfrm>
                <a:off x="10744975" y="1748913"/>
                <a:ext cx="0" cy="846106"/>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pic>
            <p:nvPicPr>
              <p:cNvPr id="108" name="Picture 34" descr="1260_sid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9958614" y="2444288"/>
                <a:ext cx="478121" cy="277210"/>
              </a:xfrm>
              <a:prstGeom prst="rect">
                <a:avLst/>
              </a:prstGeom>
              <a:noFill/>
              <a:ln>
                <a:noFill/>
              </a:ln>
              <a:effectLst>
                <a:outerShdw blurRad="50800" dist="38100" dir="5400000" algn="t" rotWithShape="0">
                  <a:prstClr val="black">
                    <a:alpha val="40000"/>
                  </a:prstClr>
                </a:outerShdw>
              </a:effectLst>
            </p:spPr>
          </p:pic>
          <p:pic>
            <p:nvPicPr>
              <p:cNvPr id="109" name="Picture 34" descr="1260_sid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0506548" y="2444288"/>
                <a:ext cx="476006" cy="277210"/>
              </a:xfrm>
              <a:prstGeom prst="rect">
                <a:avLst/>
              </a:prstGeom>
              <a:noFill/>
              <a:ln>
                <a:noFill/>
              </a:ln>
              <a:effectLst>
                <a:outerShdw blurRad="50800" dist="38100" dir="5400000" algn="t" rotWithShape="0">
                  <a:prstClr val="black">
                    <a:alpha val="40000"/>
                  </a:prstClr>
                </a:outerShdw>
              </a:effectLst>
            </p:spPr>
          </p:pic>
          <p:pic>
            <p:nvPicPr>
              <p:cNvPr id="110" name="Picture 34" descr="1260_sid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11052367" y="2444288"/>
                <a:ext cx="478121" cy="277210"/>
              </a:xfrm>
              <a:prstGeom prst="rect">
                <a:avLst/>
              </a:prstGeom>
              <a:noFill/>
              <a:ln>
                <a:noFill/>
              </a:ln>
              <a:effectLst>
                <a:outerShdw blurRad="50800" dist="38100" dir="5400000" algn="t" rotWithShape="0">
                  <a:prstClr val="black">
                    <a:alpha val="40000"/>
                  </a:prstClr>
                </a:outerShdw>
              </a:effectLst>
            </p:spPr>
          </p:pic>
          <p:pic>
            <p:nvPicPr>
              <p:cNvPr id="111" name="Picture 31" descr="\\.PSF\.Mac\Volumes\BLUEBIFF8GB\P1010606_Comp1_Single1a_Small.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341533" y="1726930"/>
                <a:ext cx="801805" cy="211610"/>
              </a:xfrm>
              <a:prstGeom prst="rect">
                <a:avLst/>
              </a:prstGeom>
              <a:noFill/>
              <a:effectLst>
                <a:outerShdw blurRad="152400" dist="317500" dir="5400000" sx="90000" sy="-19000" rotWithShape="0">
                  <a:prstClr val="black">
                    <a:alpha val="15000"/>
                  </a:prstClr>
                </a:outerShdw>
              </a:effectLst>
            </p:spPr>
          </p:pic>
        </p:grpSp>
      </p:grpSp>
      <p:grpSp>
        <p:nvGrpSpPr>
          <p:cNvPr id="117" name="Group 116"/>
          <p:cNvGrpSpPr/>
          <p:nvPr/>
        </p:nvGrpSpPr>
        <p:grpSpPr>
          <a:xfrm>
            <a:off x="6984213" y="819418"/>
            <a:ext cx="1887674" cy="1591441"/>
            <a:chOff x="4524514" y="809207"/>
            <a:chExt cx="1887674" cy="1591441"/>
          </a:xfrm>
        </p:grpSpPr>
        <p:sp>
          <p:nvSpPr>
            <p:cNvPr id="115" name="Rectangle 114"/>
            <p:cNvSpPr/>
            <p:nvPr/>
          </p:nvSpPr>
          <p:spPr bwMode="auto">
            <a:xfrm>
              <a:off x="4524514" y="2234737"/>
              <a:ext cx="1887674" cy="165911"/>
            </a:xfrm>
            <a:prstGeom prst="rect">
              <a:avLst/>
            </a:prstGeom>
            <a:noFill/>
            <a:ln w="9525">
              <a:noFill/>
              <a:miter lim="800000"/>
              <a:headEnd/>
              <a:tailEnd/>
            </a:ln>
          </p:spPr>
          <p:txBody>
            <a:bodyPr lIns="0" tIns="0" rIns="0" bIns="0" anchor="b">
              <a:spAutoFit/>
            </a:bodyPr>
            <a:lstStyle/>
            <a:p>
              <a:pPr algn="ctr" defTabSz="812246" eaLnBrk="0" hangingPunct="0">
                <a:lnSpc>
                  <a:spcPct val="95000"/>
                </a:lnSpc>
                <a:spcBef>
                  <a:spcPct val="50000"/>
                </a:spcBef>
                <a:buClr>
                  <a:srgbClr val="FFFFFF"/>
                </a:buClr>
                <a:buSzPct val="100000"/>
                <a:defRPr/>
              </a:pPr>
              <a:r>
                <a:rPr lang="en-US" sz="1100" b="1" kern="0" dirty="0">
                  <a:solidFill>
                    <a:srgbClr val="FFFFFF"/>
                  </a:solidFill>
                  <a:effectLst>
                    <a:outerShdw blurRad="38100" dist="12700" dir="5400000" algn="t" rotWithShape="0">
                      <a:prstClr val="black">
                        <a:alpha val="30000"/>
                      </a:prstClr>
                    </a:outerShdw>
                  </a:effectLst>
                  <a:latin typeface="CiscoSansTT" charset="0"/>
                  <a:ea typeface="CiscoSansTT" charset="0"/>
                  <a:cs typeface="CiscoSansTT" charset="0"/>
                </a:rPr>
                <a:t>CENTRALIZED</a:t>
              </a:r>
            </a:p>
          </p:txBody>
        </p:sp>
        <p:grpSp>
          <p:nvGrpSpPr>
            <p:cNvPr id="92" name="Group 126"/>
            <p:cNvGrpSpPr>
              <a:grpSpLocks/>
            </p:cNvGrpSpPr>
            <p:nvPr/>
          </p:nvGrpSpPr>
          <p:grpSpPr bwMode="auto">
            <a:xfrm>
              <a:off x="4588376" y="809207"/>
              <a:ext cx="1759951" cy="1416213"/>
              <a:chOff x="7700302" y="1168236"/>
              <a:chExt cx="1571874" cy="1570579"/>
            </a:xfrm>
          </p:grpSpPr>
          <p:cxnSp>
            <p:nvCxnSpPr>
              <p:cNvPr id="96" name="Straight Connector 127"/>
              <p:cNvCxnSpPr>
                <a:cxnSpLocks noChangeShapeType="1"/>
              </p:cNvCxnSpPr>
              <p:nvPr/>
            </p:nvCxnSpPr>
            <p:spPr bwMode="auto">
              <a:xfrm flipH="1">
                <a:off x="7858355" y="2301836"/>
                <a:ext cx="319305" cy="332512"/>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97" name="Straight Connector 128"/>
              <p:cNvCxnSpPr>
                <a:cxnSpLocks noChangeShapeType="1"/>
              </p:cNvCxnSpPr>
              <p:nvPr/>
            </p:nvCxnSpPr>
            <p:spPr bwMode="auto">
              <a:xfrm flipH="1">
                <a:off x="8450916" y="2195792"/>
                <a:ext cx="13360" cy="436002"/>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cxnSp>
            <p:nvCxnSpPr>
              <p:cNvPr id="98" name="Straight Connector 129"/>
              <p:cNvCxnSpPr>
                <a:cxnSpLocks noChangeShapeType="1"/>
              </p:cNvCxnSpPr>
              <p:nvPr/>
            </p:nvCxnSpPr>
            <p:spPr bwMode="auto">
              <a:xfrm>
                <a:off x="8724918" y="2301836"/>
                <a:ext cx="308579" cy="297878"/>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pic>
            <p:nvPicPr>
              <p:cNvPr id="99" name="Picture 34" descr="1260_side.png"/>
              <p:cNvPicPr>
                <a:picLocks noChangeAspect="1"/>
              </p:cNvPicPr>
              <p:nvPr/>
            </p:nvPicPr>
            <p:blipFill>
              <a:blip r:embed="rId4" cstate="print"/>
              <a:stretch>
                <a:fillRect/>
              </a:stretch>
            </p:blipFill>
            <p:spPr bwMode="auto">
              <a:xfrm>
                <a:off x="8248237" y="2461529"/>
                <a:ext cx="476004" cy="277286"/>
              </a:xfrm>
              <a:prstGeom prst="rect">
                <a:avLst/>
              </a:prstGeom>
              <a:noFill/>
              <a:ln>
                <a:noFill/>
              </a:ln>
              <a:effectLst>
                <a:outerShdw blurRad="50800" dist="38100" dir="5400000" algn="t" rotWithShape="0">
                  <a:prstClr val="black">
                    <a:alpha val="40000"/>
                  </a:prstClr>
                </a:outerShdw>
              </a:effectLst>
            </p:spPr>
          </p:pic>
          <p:pic>
            <p:nvPicPr>
              <p:cNvPr id="100" name="Picture 34" descr="1260_side.png"/>
              <p:cNvPicPr>
                <a:picLocks noChangeAspect="1"/>
              </p:cNvPicPr>
              <p:nvPr/>
            </p:nvPicPr>
            <p:blipFill>
              <a:blip r:embed="rId4" cstate="print"/>
              <a:stretch>
                <a:fillRect/>
              </a:stretch>
            </p:blipFill>
            <p:spPr bwMode="auto">
              <a:xfrm>
                <a:off x="8794056" y="2461529"/>
                <a:ext cx="478120" cy="277286"/>
              </a:xfrm>
              <a:prstGeom prst="rect">
                <a:avLst/>
              </a:prstGeom>
              <a:noFill/>
              <a:ln>
                <a:noFill/>
              </a:ln>
              <a:effectLst>
                <a:outerShdw blurRad="50800" dist="38100" dir="5400000" algn="t" rotWithShape="0">
                  <a:prstClr val="black">
                    <a:alpha val="40000"/>
                  </a:prstClr>
                </a:outerShdw>
              </a:effectLst>
            </p:spPr>
          </p:pic>
          <p:pic>
            <p:nvPicPr>
              <p:cNvPr id="101" name="Picture 34" descr="1260_side.png"/>
              <p:cNvPicPr>
                <a:picLocks noChangeAspect="1"/>
              </p:cNvPicPr>
              <p:nvPr/>
            </p:nvPicPr>
            <p:blipFill>
              <a:blip r:embed="rId4" cstate="print"/>
              <a:stretch>
                <a:fillRect/>
              </a:stretch>
            </p:blipFill>
            <p:spPr bwMode="auto">
              <a:xfrm>
                <a:off x="7700302" y="2461529"/>
                <a:ext cx="478120" cy="277286"/>
              </a:xfrm>
              <a:prstGeom prst="rect">
                <a:avLst/>
              </a:prstGeom>
              <a:noFill/>
              <a:ln>
                <a:noFill/>
              </a:ln>
              <a:effectLst>
                <a:outerShdw blurRad="50800" dist="38100" dir="5400000" algn="t" rotWithShape="0">
                  <a:prstClr val="black">
                    <a:alpha val="40000"/>
                  </a:prstClr>
                </a:outerShdw>
              </a:effectLst>
            </p:spPr>
          </p:pic>
          <p:cxnSp>
            <p:nvCxnSpPr>
              <p:cNvPr id="102" name="Straight Connector 133"/>
              <p:cNvCxnSpPr>
                <a:cxnSpLocks noChangeShapeType="1"/>
              </p:cNvCxnSpPr>
              <p:nvPr/>
            </p:nvCxnSpPr>
            <p:spPr bwMode="auto">
              <a:xfrm>
                <a:off x="8464276" y="1534737"/>
                <a:ext cx="0" cy="812794"/>
              </a:xfrm>
              <a:prstGeom prst="line">
                <a:avLst/>
              </a:prstGeom>
              <a:noFill/>
              <a:ln w="9525">
                <a:solidFill>
                  <a:schemeClr val="bg1">
                    <a:lumMod val="85000"/>
                  </a:schemeClr>
                </a:solidFill>
                <a:round/>
                <a:headEnd/>
                <a:tailEnd/>
              </a:ln>
              <a:extLst>
                <a:ext uri="{909E8E84-426E-40dd-AFC4-6F175D3DCCD1}">
                  <a14:hiddenFill xmlns="" xmlns:a14="http://schemas.microsoft.com/office/drawing/2010/main">
                    <a:noFill/>
                  </a14:hiddenFill>
                </a:ext>
              </a:extLst>
            </p:spPr>
          </p:cxnSp>
          <p:pic>
            <p:nvPicPr>
              <p:cNvPr id="103" name="Picture 31" descr="\\.PSF\.Mac\Volumes\BLUEBIFF8GB\P1010606_Comp1_Single1a_Small.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064181" y="2194827"/>
                <a:ext cx="799688" cy="211668"/>
              </a:xfrm>
              <a:prstGeom prst="rect">
                <a:avLst/>
              </a:prstGeom>
              <a:noFill/>
              <a:effectLst>
                <a:outerShdw blurRad="152400" dist="317500" dir="5400000" sx="90000" sy="-19000" rotWithShape="0">
                  <a:prstClr val="black">
                    <a:alpha val="15000"/>
                  </a:prstClr>
                </a:outerShdw>
              </a:effectLst>
            </p:spPr>
          </p:pic>
          <p:pic>
            <p:nvPicPr>
              <p:cNvPr id="104" name="Picture 83" descr="5508.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072349" y="1168236"/>
                <a:ext cx="814289" cy="648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3" name="Group 143"/>
            <p:cNvGrpSpPr>
              <a:grpSpLocks/>
            </p:cNvGrpSpPr>
            <p:nvPr/>
          </p:nvGrpSpPr>
          <p:grpSpPr bwMode="auto">
            <a:xfrm>
              <a:off x="4765324" y="1117998"/>
              <a:ext cx="1482811" cy="613880"/>
              <a:chOff x="6866624" y="3034919"/>
              <a:chExt cx="1324370" cy="679980"/>
            </a:xfrm>
          </p:grpSpPr>
          <p:pic>
            <p:nvPicPr>
              <p:cNvPr id="94" name="Picture 14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66624" y="3034919"/>
                <a:ext cx="1324370" cy="67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 name="TextBox 145"/>
              <p:cNvSpPr txBox="1">
                <a:spLocks noChangeArrowheads="1"/>
              </p:cNvSpPr>
              <p:nvPr/>
            </p:nvSpPr>
            <p:spPr bwMode="auto">
              <a:xfrm>
                <a:off x="7056162" y="3184630"/>
                <a:ext cx="878595" cy="347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defTabSz="609600" eaLnBrk="0" hangingPunct="0">
                  <a:defRPr sz="2400">
                    <a:solidFill>
                      <a:schemeClr val="tx1"/>
                    </a:solidFill>
                    <a:latin typeface="CiscoSansTT Light" charset="0"/>
                    <a:ea typeface="ＭＳ Ｐゴシック" charset="0"/>
                    <a:cs typeface="ＭＳ Ｐゴシック" charset="0"/>
                  </a:defRPr>
                </a:lvl1pPr>
                <a:lvl2pPr marL="742950" indent="-285750" defTabSz="609600" eaLnBrk="0" hangingPunct="0">
                  <a:defRPr sz="2400">
                    <a:solidFill>
                      <a:schemeClr val="tx1"/>
                    </a:solidFill>
                    <a:latin typeface="CiscoSansTT Light" charset="0"/>
                    <a:ea typeface="ＭＳ Ｐゴシック" charset="0"/>
                  </a:defRPr>
                </a:lvl2pPr>
                <a:lvl3pPr marL="1143000" indent="-228600" defTabSz="609600" eaLnBrk="0" hangingPunct="0">
                  <a:defRPr sz="2400">
                    <a:solidFill>
                      <a:schemeClr val="tx1"/>
                    </a:solidFill>
                    <a:latin typeface="CiscoSansTT Light" charset="0"/>
                    <a:ea typeface="ＭＳ Ｐゴシック" charset="0"/>
                  </a:defRPr>
                </a:lvl3pPr>
                <a:lvl4pPr marL="1600200" indent="-228600" defTabSz="609600" eaLnBrk="0" hangingPunct="0">
                  <a:defRPr sz="2400">
                    <a:solidFill>
                      <a:schemeClr val="tx1"/>
                    </a:solidFill>
                    <a:latin typeface="CiscoSansTT Light" charset="0"/>
                    <a:ea typeface="ＭＳ Ｐゴシック" charset="0"/>
                  </a:defRPr>
                </a:lvl4pPr>
                <a:lvl5pPr marL="2057400" indent="-228600" defTabSz="609600" eaLnBrk="0" hangingPunct="0">
                  <a:defRPr sz="2400">
                    <a:solidFill>
                      <a:schemeClr val="tx1"/>
                    </a:solidFill>
                    <a:latin typeface="CiscoSansTT Light" charset="0"/>
                    <a:ea typeface="ＭＳ Ｐゴシック" charset="0"/>
                  </a:defRPr>
                </a:lvl5pPr>
                <a:lvl6pPr marL="2514600" indent="-228600" defTabSz="609600" eaLnBrk="0" fontAlgn="base" hangingPunct="0">
                  <a:spcBef>
                    <a:spcPct val="0"/>
                  </a:spcBef>
                  <a:spcAft>
                    <a:spcPct val="0"/>
                  </a:spcAft>
                  <a:defRPr sz="2400">
                    <a:solidFill>
                      <a:schemeClr val="tx1"/>
                    </a:solidFill>
                    <a:latin typeface="CiscoSansTT Light" charset="0"/>
                    <a:ea typeface="ＭＳ Ｐゴシック" charset="0"/>
                  </a:defRPr>
                </a:lvl6pPr>
                <a:lvl7pPr marL="2971800" indent="-228600" defTabSz="609600" eaLnBrk="0" fontAlgn="base" hangingPunct="0">
                  <a:spcBef>
                    <a:spcPct val="0"/>
                  </a:spcBef>
                  <a:spcAft>
                    <a:spcPct val="0"/>
                  </a:spcAft>
                  <a:defRPr sz="2400">
                    <a:solidFill>
                      <a:schemeClr val="tx1"/>
                    </a:solidFill>
                    <a:latin typeface="CiscoSansTT Light" charset="0"/>
                    <a:ea typeface="ＭＳ Ｐゴシック" charset="0"/>
                  </a:defRPr>
                </a:lvl7pPr>
                <a:lvl8pPr marL="3429000" indent="-228600" defTabSz="609600" eaLnBrk="0" fontAlgn="base" hangingPunct="0">
                  <a:spcBef>
                    <a:spcPct val="0"/>
                  </a:spcBef>
                  <a:spcAft>
                    <a:spcPct val="0"/>
                  </a:spcAft>
                  <a:defRPr sz="2400">
                    <a:solidFill>
                      <a:schemeClr val="tx1"/>
                    </a:solidFill>
                    <a:latin typeface="CiscoSansTT Light" charset="0"/>
                    <a:ea typeface="ＭＳ Ｐゴシック" charset="0"/>
                  </a:defRPr>
                </a:lvl8pPr>
                <a:lvl9pPr marL="3886200" indent="-228600" defTabSz="609600" eaLnBrk="0" fontAlgn="base" hangingPunct="0">
                  <a:spcBef>
                    <a:spcPct val="0"/>
                  </a:spcBef>
                  <a:spcAft>
                    <a:spcPct val="0"/>
                  </a:spcAft>
                  <a:defRPr sz="2400">
                    <a:solidFill>
                      <a:schemeClr val="tx1"/>
                    </a:solidFill>
                    <a:latin typeface="CiscoSansTT Light" charset="0"/>
                    <a:ea typeface="ＭＳ Ｐゴシック" charset="0"/>
                  </a:defRPr>
                </a:lvl9pPr>
              </a:lstStyle>
              <a:p>
                <a:pPr algn="ctr" fontAlgn="base">
                  <a:lnSpc>
                    <a:spcPct val="90000"/>
                  </a:lnSpc>
                  <a:spcBef>
                    <a:spcPct val="0"/>
                  </a:spcBef>
                  <a:spcAft>
                    <a:spcPct val="0"/>
                  </a:spcAft>
                  <a:buClr>
                    <a:srgbClr val="004B6B"/>
                  </a:buClr>
                </a:pPr>
                <a:r>
                  <a:rPr lang="en-US" sz="800" dirty="0" smtClean="0">
                    <a:solidFill>
                      <a:srgbClr val="0B0B0D"/>
                    </a:solidFill>
                    <a:latin typeface="CiscoSansTT" charset="0"/>
                    <a:ea typeface="CiscoSansTT" charset="0"/>
                    <a:cs typeface="CiscoSansTT" charset="0"/>
                  </a:rPr>
                  <a:t>Campus</a:t>
                </a:r>
                <a:r>
                  <a:rPr lang="ja-JP" altLang="en-US" sz="800" dirty="0">
                    <a:solidFill>
                      <a:srgbClr val="0B0B0D"/>
                    </a:solidFill>
                    <a:latin typeface="CiscoSansTT" charset="0"/>
                    <a:ea typeface="CiscoSansTT" charset="0"/>
                    <a:cs typeface="CiscoSansTT" charset="0"/>
                  </a:rPr>
                  <a:t> </a:t>
                </a:r>
                <a:r>
                  <a:rPr lang="en-US" altLang="ja-JP" sz="800" dirty="0" smtClean="0">
                    <a:solidFill>
                      <a:srgbClr val="0B0B0D"/>
                    </a:solidFill>
                    <a:latin typeface="CiscoSansTT" charset="0"/>
                    <a:ea typeface="CiscoSansTT" charset="0"/>
                    <a:cs typeface="CiscoSansTT" charset="0"/>
                  </a:rPr>
                  <a:t>LAN/</a:t>
                </a:r>
              </a:p>
              <a:p>
                <a:pPr algn="ctr" fontAlgn="base">
                  <a:lnSpc>
                    <a:spcPct val="90000"/>
                  </a:lnSpc>
                  <a:spcBef>
                    <a:spcPct val="0"/>
                  </a:spcBef>
                  <a:spcAft>
                    <a:spcPct val="0"/>
                  </a:spcAft>
                  <a:buClr>
                    <a:srgbClr val="004B6B"/>
                  </a:buClr>
                </a:pPr>
                <a:r>
                  <a:rPr lang="en-US" sz="800" dirty="0" smtClean="0">
                    <a:solidFill>
                      <a:srgbClr val="0B0B0D"/>
                    </a:solidFill>
                    <a:latin typeface="CiscoSansTT" charset="0"/>
                    <a:ea typeface="CiscoSansTT" charset="0"/>
                    <a:cs typeface="CiscoSansTT" charset="0"/>
                  </a:rPr>
                  <a:t>WAN</a:t>
                </a:r>
                <a:endParaRPr lang="en-US" sz="800" dirty="0">
                  <a:solidFill>
                    <a:srgbClr val="0B0B0D"/>
                  </a:solidFill>
                  <a:latin typeface="CiscoSansTT" charset="0"/>
                  <a:ea typeface="CiscoSansTT" charset="0"/>
                  <a:cs typeface="CiscoSansTT" charset="0"/>
                </a:endParaRPr>
              </a:p>
            </p:txBody>
          </p:sp>
        </p:grpSp>
      </p:grpSp>
      <p:sp>
        <p:nvSpPr>
          <p:cNvPr id="124" name="Rectangle 123"/>
          <p:cNvSpPr/>
          <p:nvPr/>
        </p:nvSpPr>
        <p:spPr bwMode="auto">
          <a:xfrm>
            <a:off x="2366750" y="2240869"/>
            <a:ext cx="1887674" cy="165911"/>
          </a:xfrm>
          <a:prstGeom prst="rect">
            <a:avLst/>
          </a:prstGeom>
          <a:noFill/>
          <a:ln w="9525">
            <a:noFill/>
            <a:miter lim="800000"/>
            <a:headEnd/>
            <a:tailEnd/>
          </a:ln>
        </p:spPr>
        <p:txBody>
          <a:bodyPr lIns="0" tIns="0" rIns="0" bIns="0" anchor="b">
            <a:spAutoFit/>
          </a:bodyPr>
          <a:lstStyle/>
          <a:p>
            <a:pPr algn="ctr" defTabSz="812246" eaLnBrk="0" hangingPunct="0">
              <a:lnSpc>
                <a:spcPct val="95000"/>
              </a:lnSpc>
              <a:spcBef>
                <a:spcPct val="50000"/>
              </a:spcBef>
              <a:buClr>
                <a:srgbClr val="FFFFFF"/>
              </a:buClr>
              <a:buSzPct val="100000"/>
              <a:defRPr/>
            </a:pPr>
            <a:r>
              <a:rPr lang="en-US" sz="1100" b="1" kern="0" dirty="0">
                <a:solidFill>
                  <a:srgbClr val="FFFFFF"/>
                </a:solidFill>
                <a:effectLst>
                  <a:outerShdw blurRad="38100" dist="12700" dir="5400000" algn="t" rotWithShape="0">
                    <a:prstClr val="black">
                      <a:alpha val="30000"/>
                    </a:prstClr>
                  </a:outerShdw>
                </a:effectLst>
                <a:latin typeface="CiscoSansTT" charset="0"/>
                <a:ea typeface="CiscoSansTT" charset="0"/>
                <a:cs typeface="CiscoSansTT" charset="0"/>
              </a:rPr>
              <a:t>FLEX CONNECT</a:t>
            </a:r>
          </a:p>
        </p:txBody>
      </p:sp>
      <p:sp>
        <p:nvSpPr>
          <p:cNvPr id="129" name="Rounded Rectangle 128"/>
          <p:cNvSpPr/>
          <p:nvPr/>
        </p:nvSpPr>
        <p:spPr>
          <a:xfrm>
            <a:off x="2323741" y="2554654"/>
            <a:ext cx="1967230" cy="38961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r>
              <a:rPr lang="ja-JP" altLang="en-US" sz="1500" dirty="0">
                <a:solidFill>
                  <a:srgbClr val="FFFFFF"/>
                </a:solidFill>
                <a:latin typeface="Arial" panose="020B0604020202020204" pitchFamily="34" charset="0"/>
                <a:ea typeface="CiscoSansTT" charset="0"/>
                <a:cs typeface="Arial" panose="020B0604020202020204" pitchFamily="34" charset="0"/>
              </a:rPr>
              <a:t>拠点</a:t>
            </a:r>
            <a:endParaRPr lang="en-US" sz="1500" dirty="0">
              <a:solidFill>
                <a:srgbClr val="FFFFFF"/>
              </a:solidFill>
              <a:latin typeface="Arial" panose="020B0604020202020204" pitchFamily="34" charset="0"/>
              <a:ea typeface="CiscoSansTT" charset="0"/>
              <a:cs typeface="Arial" panose="020B0604020202020204" pitchFamily="34" charset="0"/>
            </a:endParaRPr>
          </a:p>
        </p:txBody>
      </p:sp>
      <p:sp>
        <p:nvSpPr>
          <p:cNvPr id="130" name="Rounded Rectangle 129"/>
          <p:cNvSpPr/>
          <p:nvPr/>
        </p:nvSpPr>
        <p:spPr>
          <a:xfrm>
            <a:off x="145971" y="2554654"/>
            <a:ext cx="1967230" cy="38961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r>
              <a:rPr lang="ja-JP" altLang="en-US" sz="1500" dirty="0" smtClean="0">
                <a:solidFill>
                  <a:srgbClr val="FFFFFF"/>
                </a:solidFill>
                <a:latin typeface="CiscoSansTT" charset="0"/>
                <a:ea typeface="CiscoSansTT" charset="0"/>
                <a:cs typeface="CiscoSansTT" charset="0"/>
              </a:rPr>
              <a:t>小規模ネットワーク</a:t>
            </a:r>
            <a:endParaRPr lang="en-US" sz="1500" dirty="0">
              <a:solidFill>
                <a:srgbClr val="FFFFFF"/>
              </a:solidFill>
              <a:latin typeface="CiscoSansTT" charset="0"/>
              <a:ea typeface="CiscoSansTT" charset="0"/>
              <a:cs typeface="CiscoSansTT" charset="0"/>
            </a:endParaRPr>
          </a:p>
        </p:txBody>
      </p:sp>
      <p:sp>
        <p:nvSpPr>
          <p:cNvPr id="131" name="Rounded Rectangle 130"/>
          <p:cNvSpPr/>
          <p:nvPr/>
        </p:nvSpPr>
        <p:spPr>
          <a:xfrm>
            <a:off x="4633441" y="2549391"/>
            <a:ext cx="1967230" cy="38961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r>
              <a:rPr lang="ja-JP" altLang="en-US" sz="1300" dirty="0" smtClean="0">
                <a:solidFill>
                  <a:srgbClr val="FFFFFF"/>
                </a:solidFill>
                <a:latin typeface="Arial" panose="020B0604020202020204" pitchFamily="34" charset="0"/>
                <a:ea typeface="CiscoSansTT" charset="0"/>
                <a:cs typeface="Arial" panose="020B0604020202020204" pitchFamily="34" charset="0"/>
              </a:rPr>
              <a:t>小規模キャンパス</a:t>
            </a:r>
            <a:r>
              <a:rPr lang="en-US" sz="1300" dirty="0" smtClean="0">
                <a:solidFill>
                  <a:srgbClr val="FFFFFF"/>
                </a:solidFill>
                <a:latin typeface="Arial" panose="020B0604020202020204" pitchFamily="34" charset="0"/>
                <a:ea typeface="CiscoSansTT" charset="0"/>
                <a:cs typeface="Arial" panose="020B0604020202020204" pitchFamily="34" charset="0"/>
              </a:rPr>
              <a:t>/</a:t>
            </a:r>
            <a:r>
              <a:rPr lang="ja-JP" altLang="en-US" sz="1300" dirty="0" smtClean="0">
                <a:solidFill>
                  <a:srgbClr val="FFFFFF"/>
                </a:solidFill>
                <a:latin typeface="Arial" panose="020B0604020202020204" pitchFamily="34" charset="0"/>
                <a:ea typeface="CiscoSansTT" charset="0"/>
                <a:cs typeface="Arial" panose="020B0604020202020204" pitchFamily="34" charset="0"/>
              </a:rPr>
              <a:t>拠点</a:t>
            </a:r>
            <a:endParaRPr lang="en-US" sz="1300" dirty="0">
              <a:solidFill>
                <a:srgbClr val="FFFFFF"/>
              </a:solidFill>
              <a:latin typeface="Arial" panose="020B0604020202020204" pitchFamily="34" charset="0"/>
              <a:ea typeface="CiscoSansTT" charset="0"/>
              <a:cs typeface="Arial" panose="020B0604020202020204" pitchFamily="34" charset="0"/>
            </a:endParaRPr>
          </a:p>
        </p:txBody>
      </p:sp>
      <p:sp>
        <p:nvSpPr>
          <p:cNvPr id="132" name="Rounded Rectangle 131"/>
          <p:cNvSpPr/>
          <p:nvPr/>
        </p:nvSpPr>
        <p:spPr>
          <a:xfrm>
            <a:off x="6953548" y="2548635"/>
            <a:ext cx="1967230" cy="38961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457162"/>
            <a:r>
              <a:rPr lang="ja-JP" altLang="en-US" sz="1500" dirty="0" smtClean="0">
                <a:solidFill>
                  <a:srgbClr val="FFFFFF"/>
                </a:solidFill>
                <a:latin typeface="Arial" panose="020B0604020202020204" pitchFamily="34" charset="0"/>
                <a:ea typeface="CiscoSansTT" charset="0"/>
                <a:cs typeface="Arial" panose="020B0604020202020204" pitchFamily="34" charset="0"/>
              </a:rPr>
              <a:t>大規模キャンパス</a:t>
            </a:r>
            <a:endParaRPr lang="en-US" sz="1500" dirty="0">
              <a:solidFill>
                <a:srgbClr val="FFFFFF"/>
              </a:solidFill>
              <a:latin typeface="Arial" panose="020B0604020202020204" pitchFamily="34" charset="0"/>
              <a:ea typeface="CiscoSansTT" charset="0"/>
              <a:cs typeface="Arial" panose="020B0604020202020204" pitchFamily="34" charset="0"/>
            </a:endParaRPr>
          </a:p>
        </p:txBody>
      </p:sp>
      <p:sp>
        <p:nvSpPr>
          <p:cNvPr id="133" name="TextBox 132"/>
          <p:cNvSpPr txBox="1"/>
          <p:nvPr/>
        </p:nvSpPr>
        <p:spPr>
          <a:xfrm>
            <a:off x="4633447" y="2938249"/>
            <a:ext cx="2045655" cy="507807"/>
          </a:xfrm>
          <a:prstGeom prst="rect">
            <a:avLst/>
          </a:prstGeom>
          <a:noFill/>
        </p:spPr>
        <p:txBody>
          <a:bodyPr wrap="square" lIns="91428" tIns="45714" rIns="91428" bIns="45714" rtlCol="0">
            <a:spAutoFit/>
          </a:bodyPr>
          <a:lstStyle/>
          <a:p>
            <a:pPr marL="146038" indent="-146038" defTabSz="457162">
              <a:buClr>
                <a:srgbClr val="676767"/>
              </a:buClr>
              <a:buFont typeface="Arial"/>
              <a:buChar char="•"/>
            </a:pPr>
            <a:r>
              <a:rPr lang="ja-JP" altLang="en-US" sz="900" dirty="0">
                <a:solidFill>
                  <a:srgbClr val="676767"/>
                </a:solidFill>
                <a:latin typeface="Arial" panose="020B0604020202020204" pitchFamily="34" charset="0"/>
                <a:cs typeface="Arial" panose="020B0604020202020204" pitchFamily="34" charset="0"/>
              </a:rPr>
              <a:t>シンプル</a:t>
            </a:r>
            <a:r>
              <a:rPr lang="ja-JP" altLang="en-US" sz="900" dirty="0" smtClean="0">
                <a:solidFill>
                  <a:srgbClr val="676767"/>
                </a:solidFill>
                <a:latin typeface="Arial" panose="020B0604020202020204" pitchFamily="34" charset="0"/>
                <a:cs typeface="Arial" panose="020B0604020202020204" pitchFamily="34" charset="0"/>
              </a:rPr>
              <a:t>な</a:t>
            </a:r>
            <a:r>
              <a:rPr lang="ja-JP" altLang="en-US" sz="900" dirty="0">
                <a:solidFill>
                  <a:srgbClr val="676767"/>
                </a:solidFill>
                <a:latin typeface="Arial" panose="020B0604020202020204" pitchFamily="34" charset="0"/>
                <a:cs typeface="Arial" panose="020B0604020202020204" pitchFamily="34" charset="0"/>
              </a:rPr>
              <a:t>キャンパス</a:t>
            </a:r>
            <a:r>
              <a:rPr lang="en-US" sz="900" dirty="0" smtClean="0">
                <a:solidFill>
                  <a:srgbClr val="676767"/>
                </a:solidFill>
                <a:latin typeface="Arial" panose="020B0604020202020204" pitchFamily="34" charset="0"/>
                <a:cs typeface="Arial" panose="020B0604020202020204" pitchFamily="34" charset="0"/>
              </a:rPr>
              <a:t>/</a:t>
            </a:r>
            <a:r>
              <a:rPr lang="ja-JP" altLang="en-US" sz="900" dirty="0" smtClean="0">
                <a:solidFill>
                  <a:srgbClr val="676767"/>
                </a:solidFill>
                <a:latin typeface="Arial" panose="020B0604020202020204" pitchFamily="34" charset="0"/>
                <a:cs typeface="Arial" panose="020B0604020202020204" pitchFamily="34" charset="0"/>
              </a:rPr>
              <a:t>拠点</a:t>
            </a:r>
            <a:endParaRPr lang="en-US" sz="900" dirty="0">
              <a:solidFill>
                <a:srgbClr val="676767"/>
              </a:solidFill>
              <a:latin typeface="Arial" panose="020B0604020202020204" pitchFamily="34" charset="0"/>
              <a:cs typeface="Arial" panose="020B0604020202020204" pitchFamily="34" charset="0"/>
            </a:endParaRPr>
          </a:p>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cs typeface="Arial" panose="020B0604020202020204" pitchFamily="34" charset="0"/>
              </a:rPr>
              <a:t>有線・無線の一貫性</a:t>
            </a:r>
            <a:endParaRPr lang="en-US" sz="900" dirty="0">
              <a:solidFill>
                <a:srgbClr val="676767"/>
              </a:solidFill>
              <a:latin typeface="Arial" panose="020B0604020202020204" pitchFamily="34" charset="0"/>
              <a:cs typeface="Arial" panose="020B0604020202020204" pitchFamily="34" charset="0"/>
            </a:endParaRPr>
          </a:p>
          <a:p>
            <a:pPr marL="146038" indent="-146038" defTabSz="457162">
              <a:buClr>
                <a:srgbClr val="676767"/>
              </a:buClr>
              <a:buFont typeface="Arial"/>
              <a:buChar char="•"/>
            </a:pPr>
            <a:r>
              <a:rPr lang="ja-JP" altLang="en-US" sz="900" dirty="0">
                <a:solidFill>
                  <a:srgbClr val="676767"/>
                </a:solidFill>
                <a:latin typeface="Arial" panose="020B0604020202020204" pitchFamily="34" charset="0"/>
                <a:cs typeface="Arial" panose="020B0604020202020204" pitchFamily="34" charset="0"/>
              </a:rPr>
              <a:t>共通</a:t>
            </a:r>
            <a:r>
              <a:rPr lang="en-US" sz="900" dirty="0" smtClean="0">
                <a:solidFill>
                  <a:srgbClr val="676767"/>
                </a:solidFill>
                <a:latin typeface="Arial" panose="020B0604020202020204" pitchFamily="34" charset="0"/>
                <a:cs typeface="Arial" panose="020B0604020202020204" pitchFamily="34" charset="0"/>
              </a:rPr>
              <a:t>OS</a:t>
            </a:r>
            <a:endParaRPr lang="en-US" sz="900" dirty="0">
              <a:solidFill>
                <a:srgbClr val="676767"/>
              </a:solidFill>
              <a:latin typeface="Arial" panose="020B0604020202020204" pitchFamily="34" charset="0"/>
              <a:cs typeface="Arial" panose="020B0604020202020204" pitchFamily="34" charset="0"/>
            </a:endParaRPr>
          </a:p>
        </p:txBody>
      </p:sp>
      <p:sp>
        <p:nvSpPr>
          <p:cNvPr id="135" name="Rectangle 134"/>
          <p:cNvSpPr/>
          <p:nvPr/>
        </p:nvSpPr>
        <p:spPr>
          <a:xfrm>
            <a:off x="4633446" y="3524359"/>
            <a:ext cx="2020683" cy="631443"/>
          </a:xfrm>
          <a:prstGeom prst="rect">
            <a:avLst/>
          </a:prstGeom>
        </p:spPr>
        <p:txBody>
          <a:bodyPr wrap="square" lIns="91428" tIns="45714" rIns="91428" bIns="45714">
            <a:spAutoFit/>
          </a:bodyPr>
          <a:lstStyle/>
          <a:p>
            <a:pPr defTabSz="914279">
              <a:lnSpc>
                <a:spcPct val="90000"/>
              </a:lnSpc>
              <a:spcBef>
                <a:spcPts val="100"/>
              </a:spcBef>
              <a:buClr>
                <a:srgbClr val="676767"/>
              </a:buClr>
              <a:buSzPct val="90000"/>
              <a:defRPr/>
            </a:pPr>
            <a:r>
              <a:rPr lang="ja-JP" altLang="en-US" sz="1100" dirty="0">
                <a:solidFill>
                  <a:srgbClr val="676767"/>
                </a:solidFill>
                <a:latin typeface="Arial" panose="020B0604020202020204" pitchFamily="34" charset="0"/>
                <a:cs typeface="Arial" panose="020B0604020202020204" pitchFamily="34" charset="0"/>
              </a:rPr>
              <a:t>コントローラ</a:t>
            </a:r>
            <a:endParaRPr lang="en-US" sz="1100" dirty="0">
              <a:solidFill>
                <a:srgbClr val="676767"/>
              </a:solidFill>
              <a:latin typeface="Arial" panose="020B0604020202020204" pitchFamily="34" charset="0"/>
              <a:cs typeface="Arial" panose="020B0604020202020204" pitchFamily="34" charset="0"/>
            </a:endParaRP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ja-JP" altLang="en-US" sz="900" dirty="0" smtClean="0">
                <a:solidFill>
                  <a:srgbClr val="676767"/>
                </a:solidFill>
                <a:latin typeface="Arial" panose="020B0604020202020204" pitchFamily="34" charset="0"/>
                <a:cs typeface="Arial" panose="020B0604020202020204" pitchFamily="34" charset="0"/>
              </a:rPr>
              <a:t>統合化された</a:t>
            </a:r>
            <a:r>
              <a:rPr lang="en-US" sz="900" dirty="0" smtClean="0">
                <a:solidFill>
                  <a:srgbClr val="676767"/>
                </a:solidFill>
                <a:latin typeface="Arial" panose="020B0604020202020204" pitchFamily="34" charset="0"/>
                <a:cs typeface="Arial" panose="020B0604020202020204" pitchFamily="34" charset="0"/>
              </a:rPr>
              <a:t> Cat3650/3850/Cat4500ESup 8E</a:t>
            </a:r>
            <a:endParaRPr lang="en-US" sz="900" dirty="0">
              <a:solidFill>
                <a:srgbClr val="676767"/>
              </a:solidFill>
              <a:latin typeface="Arial" panose="020B0604020202020204" pitchFamily="34" charset="0"/>
              <a:cs typeface="Arial" panose="020B0604020202020204" pitchFamily="34" charset="0"/>
            </a:endParaRPr>
          </a:p>
        </p:txBody>
      </p:sp>
      <p:sp>
        <p:nvSpPr>
          <p:cNvPr id="136" name="TextBox 135"/>
          <p:cNvSpPr txBox="1"/>
          <p:nvPr/>
        </p:nvSpPr>
        <p:spPr>
          <a:xfrm>
            <a:off x="6953554" y="2938249"/>
            <a:ext cx="2045655" cy="507819"/>
          </a:xfrm>
          <a:prstGeom prst="rect">
            <a:avLst/>
          </a:prstGeom>
          <a:noFill/>
        </p:spPr>
        <p:txBody>
          <a:bodyPr wrap="square" lIns="91428" tIns="45714" rIns="91428" bIns="45714" rtlCol="0">
            <a:spAutoFit/>
          </a:bodyPr>
          <a:lstStyle/>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cs typeface="Arial" panose="020B0604020202020204" pitchFamily="34" charset="0"/>
              </a:rPr>
              <a:t>コアまたはデータセンターに</a:t>
            </a:r>
            <a:r>
              <a:rPr lang="en-US" sz="900" dirty="0" smtClean="0">
                <a:solidFill>
                  <a:srgbClr val="676767"/>
                </a:solidFill>
                <a:latin typeface="Arial" panose="020B0604020202020204" pitchFamily="34" charset="0"/>
                <a:cs typeface="Arial" panose="020B0604020202020204" pitchFamily="34" charset="0"/>
              </a:rPr>
              <a:t>WLC</a:t>
            </a:r>
            <a:r>
              <a:rPr lang="ja-JP" altLang="en-US" sz="900" dirty="0" smtClean="0">
                <a:solidFill>
                  <a:srgbClr val="676767"/>
                </a:solidFill>
                <a:latin typeface="Arial" panose="020B0604020202020204" pitchFamily="34" charset="0"/>
                <a:cs typeface="Arial" panose="020B0604020202020204" pitchFamily="34" charset="0"/>
              </a:rPr>
              <a:t>設置</a:t>
            </a:r>
            <a:endParaRPr lang="en-US" sz="900" dirty="0">
              <a:solidFill>
                <a:srgbClr val="676767"/>
              </a:solidFill>
              <a:latin typeface="Arial" panose="020B0604020202020204" pitchFamily="34" charset="0"/>
              <a:cs typeface="Arial" panose="020B0604020202020204" pitchFamily="34" charset="0"/>
            </a:endParaRPr>
          </a:p>
          <a:p>
            <a:pPr marL="146038" indent="-146038" defTabSz="457162">
              <a:buClr>
                <a:srgbClr val="676767"/>
              </a:buClr>
              <a:buFont typeface="Arial"/>
              <a:buChar char="•"/>
            </a:pPr>
            <a:r>
              <a:rPr lang="ja-JP" altLang="en-US" sz="900" dirty="0" smtClean="0">
                <a:solidFill>
                  <a:srgbClr val="676767"/>
                </a:solidFill>
                <a:latin typeface="Arial" panose="020B0604020202020204" pitchFamily="34" charset="0"/>
                <a:cs typeface="Arial" panose="020B0604020202020204" pitchFamily="34" charset="0"/>
              </a:rPr>
              <a:t>分散型エンタープライズ</a:t>
            </a:r>
            <a:endParaRPr lang="en-US" sz="900" dirty="0">
              <a:solidFill>
                <a:srgbClr val="676767"/>
              </a:solidFill>
              <a:latin typeface="Arial" panose="020B0604020202020204" pitchFamily="34" charset="0"/>
              <a:cs typeface="Arial" panose="020B0604020202020204" pitchFamily="34" charset="0"/>
            </a:endParaRPr>
          </a:p>
        </p:txBody>
      </p:sp>
      <p:sp>
        <p:nvSpPr>
          <p:cNvPr id="137" name="Rectangle 136"/>
          <p:cNvSpPr/>
          <p:nvPr/>
        </p:nvSpPr>
        <p:spPr>
          <a:xfrm>
            <a:off x="6959346" y="3469833"/>
            <a:ext cx="1887673" cy="659407"/>
          </a:xfrm>
          <a:prstGeom prst="rect">
            <a:avLst/>
          </a:prstGeom>
        </p:spPr>
        <p:txBody>
          <a:bodyPr wrap="square" lIns="91428" tIns="45714" rIns="91428" bIns="45714">
            <a:spAutoFit/>
          </a:bodyPr>
          <a:lstStyle/>
          <a:p>
            <a:pPr defTabSz="914279">
              <a:lnSpc>
                <a:spcPct val="90000"/>
              </a:lnSpc>
              <a:spcBef>
                <a:spcPts val="100"/>
              </a:spcBef>
              <a:buClr>
                <a:srgbClr val="676767"/>
              </a:buClr>
              <a:buSzPct val="90000"/>
              <a:defRPr/>
            </a:pPr>
            <a:r>
              <a:rPr lang="ja-JP" altLang="en-US" sz="1100" dirty="0">
                <a:solidFill>
                  <a:srgbClr val="676767"/>
                </a:solidFill>
                <a:latin typeface="Arial" panose="020B0604020202020204" pitchFamily="34" charset="0"/>
                <a:cs typeface="Arial" panose="020B0604020202020204" pitchFamily="34" charset="0"/>
              </a:rPr>
              <a:t>コントローラ</a:t>
            </a:r>
            <a:endParaRPr lang="en-US" sz="1100" dirty="0">
              <a:solidFill>
                <a:srgbClr val="676767"/>
              </a:solidFill>
              <a:latin typeface="Arial" panose="020B0604020202020204" pitchFamily="34" charset="0"/>
              <a:cs typeface="Arial" panose="020B0604020202020204" pitchFamily="34" charset="0"/>
            </a:endParaRP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en-US" sz="900" dirty="0" smtClean="0">
                <a:solidFill>
                  <a:srgbClr val="676767"/>
                </a:solidFill>
                <a:latin typeface="Arial" panose="020B0604020202020204" pitchFamily="34" charset="0"/>
                <a:cs typeface="Arial" panose="020B0604020202020204" pitchFamily="34" charset="0"/>
              </a:rPr>
              <a:t>8540 </a:t>
            </a:r>
            <a:r>
              <a:rPr lang="en-US" sz="900" dirty="0">
                <a:solidFill>
                  <a:srgbClr val="676767"/>
                </a:solidFill>
                <a:latin typeface="Arial" panose="020B0604020202020204" pitchFamily="34" charset="0"/>
                <a:cs typeface="Arial" panose="020B0604020202020204" pitchFamily="34" charset="0"/>
              </a:rPr>
              <a:t>controller</a:t>
            </a: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en-US" sz="900" dirty="0" smtClean="0">
                <a:solidFill>
                  <a:srgbClr val="676767"/>
                </a:solidFill>
                <a:latin typeface="Arial" panose="020B0604020202020204" pitchFamily="34" charset="0"/>
                <a:cs typeface="Arial" panose="020B0604020202020204" pitchFamily="34" charset="0"/>
              </a:rPr>
              <a:t>5520 </a:t>
            </a:r>
            <a:r>
              <a:rPr lang="en-US" sz="900" dirty="0">
                <a:solidFill>
                  <a:srgbClr val="676767"/>
                </a:solidFill>
                <a:latin typeface="Arial" panose="020B0604020202020204" pitchFamily="34" charset="0"/>
                <a:cs typeface="Arial" panose="020B0604020202020204" pitchFamily="34" charset="0"/>
              </a:rPr>
              <a:t>controller</a:t>
            </a:r>
          </a:p>
          <a:p>
            <a:pPr marL="317474" lvl="1" indent="-171436" defTabSz="914279">
              <a:lnSpc>
                <a:spcPct val="90000"/>
              </a:lnSpc>
              <a:spcBef>
                <a:spcPts val="100"/>
              </a:spcBef>
              <a:buClr>
                <a:srgbClr val="676767"/>
              </a:buClr>
              <a:buSzPct val="90000"/>
              <a:buFont typeface="Arial" panose="020B0604020202020204" pitchFamily="34" charset="0"/>
              <a:buChar char="•"/>
              <a:defRPr/>
            </a:pPr>
            <a:r>
              <a:rPr lang="ja-JP" altLang="en-US" sz="900" dirty="0">
                <a:solidFill>
                  <a:srgbClr val="676767"/>
                </a:solidFill>
                <a:latin typeface="Arial" panose="020B0604020202020204" pitchFamily="34" charset="0"/>
                <a:cs typeface="Arial" panose="020B0604020202020204" pitchFamily="34" charset="0"/>
              </a:rPr>
              <a:t>他</a:t>
            </a:r>
            <a:r>
              <a:rPr lang="ja-JP" altLang="en-US" sz="900" dirty="0" smtClean="0">
                <a:solidFill>
                  <a:srgbClr val="676767"/>
                </a:solidFill>
                <a:latin typeface="Arial" panose="020B0604020202020204" pitchFamily="34" charset="0"/>
                <a:cs typeface="Arial" panose="020B0604020202020204" pitchFamily="34" charset="0"/>
              </a:rPr>
              <a:t>の</a:t>
            </a:r>
            <a:r>
              <a:rPr lang="en-US" sz="900" dirty="0" smtClean="0">
                <a:solidFill>
                  <a:srgbClr val="676767"/>
                </a:solidFill>
                <a:latin typeface="Arial" panose="020B0604020202020204" pitchFamily="34" charset="0"/>
                <a:cs typeface="Arial" panose="020B0604020202020204" pitchFamily="34" charset="0"/>
              </a:rPr>
              <a:t>Cisco </a:t>
            </a:r>
            <a:r>
              <a:rPr lang="en-US" sz="900" dirty="0">
                <a:solidFill>
                  <a:srgbClr val="676767"/>
                </a:solidFill>
                <a:latin typeface="Arial" panose="020B0604020202020204" pitchFamily="34" charset="0"/>
                <a:cs typeface="Arial" panose="020B0604020202020204" pitchFamily="34" charset="0"/>
              </a:rPr>
              <a:t>WLC</a:t>
            </a:r>
          </a:p>
        </p:txBody>
      </p:sp>
      <p:sp>
        <p:nvSpPr>
          <p:cNvPr id="69" name="Left-Right Arrow 68"/>
          <p:cNvSpPr/>
          <p:nvPr/>
        </p:nvSpPr>
        <p:spPr>
          <a:xfrm>
            <a:off x="137674" y="408369"/>
            <a:ext cx="8783104" cy="412878"/>
          </a:xfrm>
          <a:prstGeom prst="leftRightArrow">
            <a:avLst>
              <a:gd name="adj1" fmla="val 75352"/>
              <a:gd name="adj2" fmla="val 50000"/>
            </a:avLst>
          </a:prstGeom>
          <a:solidFill>
            <a:schemeClr val="tx2"/>
          </a:solidFill>
          <a:ln w="9525" cap="flat" cmpd="sng" algn="ctr">
            <a:noFill/>
            <a:prstDash val="solid"/>
            <a:round/>
            <a:headEnd type="none" w="med" len="med"/>
            <a:tailEnd type="none" w="med" len="med"/>
          </a:ln>
          <a:effectLst/>
        </p:spPr>
        <p:txBody>
          <a:bodyPr lIns="61424" tIns="30711" rIns="61424" bIns="30711" anchor="ctr"/>
          <a:lstStyle/>
          <a:p>
            <a:pPr algn="ctr" defTabSz="609344" eaLnBrk="0" hangingPunct="0">
              <a:lnSpc>
                <a:spcPct val="90000"/>
              </a:lnSpc>
              <a:defRPr/>
            </a:pPr>
            <a:endParaRPr lang="en-US" sz="1100" kern="0" dirty="0">
              <a:solidFill>
                <a:srgbClr val="FFFFFF"/>
              </a:solidFill>
              <a:latin typeface="Arial"/>
              <a:cs typeface="Arial" pitchFamily="34" charset="0"/>
            </a:endParaRPr>
          </a:p>
          <a:p>
            <a:pPr algn="ctr" defTabSz="609344" eaLnBrk="0" hangingPunct="0">
              <a:lnSpc>
                <a:spcPct val="90000"/>
              </a:lnSpc>
              <a:defRPr/>
            </a:pPr>
            <a:r>
              <a:rPr lang="en-US" sz="1400" b="1" kern="0" dirty="0">
                <a:solidFill>
                  <a:srgbClr val="FFFFFF"/>
                </a:solidFill>
                <a:latin typeface="Arial"/>
                <a:cs typeface="Arial" pitchFamily="34" charset="0"/>
              </a:rPr>
              <a:t>P</a:t>
            </a:r>
            <a:r>
              <a:rPr lang="en-US" sz="1100" kern="0" dirty="0">
                <a:solidFill>
                  <a:srgbClr val="FFFFFF"/>
                </a:solidFill>
                <a:latin typeface="Arial"/>
                <a:cs typeface="Arial" pitchFamily="34" charset="0"/>
              </a:rPr>
              <a:t>rime </a:t>
            </a:r>
            <a:r>
              <a:rPr lang="en-US" sz="1400" b="1" kern="0" dirty="0">
                <a:solidFill>
                  <a:srgbClr val="FFFFFF"/>
                </a:solidFill>
                <a:latin typeface="Arial"/>
                <a:cs typeface="Arial" pitchFamily="34" charset="0"/>
              </a:rPr>
              <a:t>I</a:t>
            </a:r>
            <a:r>
              <a:rPr lang="en-US" sz="1100" kern="0" dirty="0">
                <a:solidFill>
                  <a:srgbClr val="FFFFFF"/>
                </a:solidFill>
                <a:latin typeface="Arial"/>
                <a:cs typeface="Arial" pitchFamily="34" charset="0"/>
              </a:rPr>
              <a:t>nfrastructure, </a:t>
            </a:r>
            <a:r>
              <a:rPr lang="en-US" sz="1400" b="1" kern="0" dirty="0">
                <a:solidFill>
                  <a:srgbClr val="FFFFFF"/>
                </a:solidFill>
                <a:latin typeface="Arial"/>
                <a:cs typeface="Arial" pitchFamily="34" charset="0"/>
              </a:rPr>
              <a:t>I</a:t>
            </a:r>
            <a:r>
              <a:rPr lang="en-US" sz="1100" kern="0" dirty="0">
                <a:solidFill>
                  <a:srgbClr val="FFFFFF"/>
                </a:solidFill>
                <a:latin typeface="Arial"/>
                <a:cs typeface="Arial" pitchFamily="34" charset="0"/>
              </a:rPr>
              <a:t>dentity </a:t>
            </a:r>
            <a:r>
              <a:rPr lang="en-US" sz="1400" b="1" kern="0" dirty="0">
                <a:solidFill>
                  <a:srgbClr val="FFFFFF"/>
                </a:solidFill>
                <a:latin typeface="Arial"/>
                <a:cs typeface="Arial" pitchFamily="34" charset="0"/>
              </a:rPr>
              <a:t>S</a:t>
            </a:r>
            <a:r>
              <a:rPr lang="en-US" sz="1100" kern="0" dirty="0">
                <a:solidFill>
                  <a:srgbClr val="FFFFFF"/>
                </a:solidFill>
                <a:latin typeface="Arial"/>
                <a:cs typeface="Arial" pitchFamily="34" charset="0"/>
              </a:rPr>
              <a:t>ervice </a:t>
            </a:r>
            <a:r>
              <a:rPr lang="en-US" sz="1400" b="1" kern="0" dirty="0">
                <a:solidFill>
                  <a:srgbClr val="FFFFFF"/>
                </a:solidFill>
                <a:latin typeface="Arial"/>
                <a:cs typeface="Arial" pitchFamily="34" charset="0"/>
              </a:rPr>
              <a:t>E</a:t>
            </a:r>
            <a:r>
              <a:rPr lang="en-US" sz="1100" kern="0" dirty="0">
                <a:solidFill>
                  <a:srgbClr val="FFFFFF"/>
                </a:solidFill>
                <a:latin typeface="Arial"/>
                <a:cs typeface="Arial" pitchFamily="34" charset="0"/>
              </a:rPr>
              <a:t>ngine, </a:t>
            </a:r>
            <a:r>
              <a:rPr lang="en-US" sz="1400" b="1" kern="0" dirty="0">
                <a:solidFill>
                  <a:srgbClr val="FFFFFF"/>
                </a:solidFill>
                <a:latin typeface="Arial"/>
                <a:cs typeface="Arial" pitchFamily="34" charset="0"/>
              </a:rPr>
              <a:t>C</a:t>
            </a:r>
            <a:r>
              <a:rPr lang="en-US" sz="1100" kern="0" dirty="0">
                <a:solidFill>
                  <a:srgbClr val="FFFFFF"/>
                </a:solidFill>
                <a:latin typeface="Arial"/>
                <a:cs typeface="Arial" pitchFamily="34" charset="0"/>
              </a:rPr>
              <a:t>onnected </a:t>
            </a:r>
            <a:r>
              <a:rPr lang="en-US" sz="1400" b="1" kern="0" dirty="0">
                <a:solidFill>
                  <a:srgbClr val="FFFFFF"/>
                </a:solidFill>
                <a:latin typeface="Arial"/>
                <a:cs typeface="Arial" pitchFamily="34" charset="0"/>
              </a:rPr>
              <a:t>M</a:t>
            </a:r>
            <a:r>
              <a:rPr lang="en-US" sz="1100" kern="0" dirty="0">
                <a:solidFill>
                  <a:srgbClr val="FFFFFF"/>
                </a:solidFill>
                <a:latin typeface="Arial"/>
                <a:cs typeface="Arial" pitchFamily="34" charset="0"/>
              </a:rPr>
              <a:t>obile </a:t>
            </a:r>
            <a:r>
              <a:rPr lang="en-US" sz="1100" kern="0" dirty="0" err="1">
                <a:solidFill>
                  <a:srgbClr val="FFFFFF"/>
                </a:solidFill>
                <a:latin typeface="Arial"/>
                <a:cs typeface="Arial" pitchFamily="34" charset="0"/>
              </a:rPr>
              <a:t>e</a:t>
            </a:r>
            <a:r>
              <a:rPr lang="en-US" sz="1400" b="1" kern="0" dirty="0" err="1">
                <a:solidFill>
                  <a:srgbClr val="FFFFFF"/>
                </a:solidFill>
                <a:latin typeface="Arial"/>
                <a:cs typeface="Arial" pitchFamily="34" charset="0"/>
              </a:rPr>
              <a:t>X</a:t>
            </a:r>
            <a:r>
              <a:rPr lang="en-US" sz="1100" kern="0" dirty="0" err="1">
                <a:solidFill>
                  <a:srgbClr val="FFFFFF"/>
                </a:solidFill>
                <a:latin typeface="Arial"/>
                <a:cs typeface="Arial" pitchFamily="34" charset="0"/>
              </a:rPr>
              <a:t>periences</a:t>
            </a:r>
            <a:endParaRPr lang="en-US" sz="1100" kern="0" dirty="0">
              <a:solidFill>
                <a:srgbClr val="FFFFFF"/>
              </a:solidFill>
              <a:latin typeface="Arial"/>
              <a:cs typeface="Arial" pitchFamily="34" charset="0"/>
            </a:endParaRPr>
          </a:p>
          <a:p>
            <a:pPr algn="ctr" defTabSz="609344" eaLnBrk="0" hangingPunct="0">
              <a:lnSpc>
                <a:spcPct val="90000"/>
              </a:lnSpc>
              <a:defRPr/>
            </a:pPr>
            <a:endParaRPr lang="en-US" sz="1100" kern="0" dirty="0">
              <a:solidFill>
                <a:srgbClr val="FFFFFF"/>
              </a:solidFill>
              <a:latin typeface="Arial"/>
              <a:cs typeface="Arial" pitchFamily="34" charset="0"/>
            </a:endParaRPr>
          </a:p>
        </p:txBody>
      </p:sp>
      <p:pic>
        <p:nvPicPr>
          <p:cNvPr id="70" name="Picture 156"/>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409193" y="542642"/>
            <a:ext cx="400313" cy="162679"/>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2" name="Left-Right Arrow 71"/>
          <p:cNvSpPr/>
          <p:nvPr/>
        </p:nvSpPr>
        <p:spPr>
          <a:xfrm>
            <a:off x="175487" y="4380115"/>
            <a:ext cx="8783104" cy="642086"/>
          </a:xfrm>
          <a:prstGeom prst="leftRightArrow">
            <a:avLst>
              <a:gd name="adj1" fmla="val 75352"/>
              <a:gd name="adj2" fmla="val 50000"/>
            </a:avLst>
          </a:prstGeom>
          <a:solidFill>
            <a:schemeClr val="tx2"/>
          </a:solidFill>
          <a:ln w="9525" cap="flat" cmpd="sng" algn="ctr">
            <a:noFill/>
            <a:prstDash val="solid"/>
            <a:round/>
            <a:headEnd type="none" w="med" len="med"/>
            <a:tailEnd type="none" w="med" len="med"/>
          </a:ln>
          <a:effectLst/>
        </p:spPr>
        <p:txBody>
          <a:bodyPr lIns="61424" tIns="0" rIns="61424" bIns="0" anchor="ctr" anchorCtr="1">
            <a:normAutofit/>
          </a:bodyPr>
          <a:lstStyle/>
          <a:p>
            <a:pPr algn="ctr" defTabSz="914279">
              <a:lnSpc>
                <a:spcPct val="90000"/>
              </a:lnSpc>
              <a:spcBef>
                <a:spcPts val="100"/>
              </a:spcBef>
              <a:buClr>
                <a:srgbClr val="676767"/>
              </a:buClr>
              <a:buSzPct val="90000"/>
              <a:defRPr/>
            </a:pPr>
            <a:r>
              <a:rPr lang="en-US" sz="1200" dirty="0" err="1">
                <a:solidFill>
                  <a:srgbClr val="FFFFFF"/>
                </a:solidFill>
                <a:latin typeface="Arial" panose="020B0604020202020204" pitchFamily="34" charset="0"/>
                <a:ea typeface="CiscoSansTT" charset="0"/>
                <a:cs typeface="Arial" panose="020B0604020202020204" pitchFamily="34" charset="0"/>
              </a:rPr>
              <a:t>Aironet</a:t>
            </a:r>
            <a:r>
              <a:rPr lang="en-US" sz="1200" dirty="0">
                <a:solidFill>
                  <a:srgbClr val="FFFFFF"/>
                </a:solidFill>
                <a:latin typeface="Arial" panose="020B0604020202020204" pitchFamily="34" charset="0"/>
                <a:ea typeface="CiscoSansTT" charset="0"/>
                <a:cs typeface="Arial" panose="020B0604020202020204" pitchFamily="34" charset="0"/>
              </a:rPr>
              <a:t> </a:t>
            </a:r>
            <a:r>
              <a:rPr lang="ja-JP" altLang="en-US" sz="1200" dirty="0" smtClean="0">
                <a:solidFill>
                  <a:srgbClr val="FFFFFF"/>
                </a:solidFill>
                <a:latin typeface="Arial" panose="020B0604020202020204" pitchFamily="34" charset="0"/>
                <a:ea typeface="CiscoSansTT" charset="0"/>
                <a:cs typeface="Arial" panose="020B0604020202020204" pitchFamily="34" charset="0"/>
              </a:rPr>
              <a:t>アクセスポイント</a:t>
            </a:r>
            <a:endParaRPr lang="en-US" sz="1200" dirty="0">
              <a:solidFill>
                <a:srgbClr val="FFFFFF"/>
              </a:solidFill>
              <a:latin typeface="Arial" panose="020B0604020202020204" pitchFamily="34" charset="0"/>
              <a:ea typeface="CiscoSansTT" charset="0"/>
              <a:cs typeface="Arial" panose="020B0604020202020204" pitchFamily="34" charset="0"/>
            </a:endParaRPr>
          </a:p>
          <a:p>
            <a:pPr marL="260328" lvl="1" indent="-114290" algn="ctr" defTabSz="914279">
              <a:lnSpc>
                <a:spcPct val="90000"/>
              </a:lnSpc>
              <a:spcBef>
                <a:spcPts val="100"/>
              </a:spcBef>
              <a:buClr>
                <a:srgbClr val="676767"/>
              </a:buClr>
              <a:buSzPct val="90000"/>
              <a:buFont typeface="Arial" pitchFamily="34" charset="0"/>
              <a:buChar char="•"/>
              <a:defRPr/>
            </a:pPr>
            <a:r>
              <a:rPr lang="en-US" sz="1000" dirty="0">
                <a:solidFill>
                  <a:srgbClr val="FFFFFF"/>
                </a:solidFill>
                <a:latin typeface="Arial" panose="020B0604020202020204" pitchFamily="34" charset="0"/>
                <a:ea typeface="CiscoSansTT" charset="0"/>
                <a:cs typeface="Arial" panose="020B0604020202020204" pitchFamily="34" charset="0"/>
              </a:rPr>
              <a:t>11ac Wave 1: 1700 / 2700 / 3700</a:t>
            </a:r>
          </a:p>
          <a:p>
            <a:pPr marL="260328" lvl="1" indent="-114290" algn="ctr" defTabSz="914279">
              <a:lnSpc>
                <a:spcPct val="90000"/>
              </a:lnSpc>
              <a:spcBef>
                <a:spcPts val="100"/>
              </a:spcBef>
              <a:buClr>
                <a:srgbClr val="676767"/>
              </a:buClr>
              <a:buSzPct val="90000"/>
              <a:buFont typeface="Arial" pitchFamily="34" charset="0"/>
              <a:buChar char="•"/>
              <a:defRPr/>
            </a:pPr>
            <a:r>
              <a:rPr lang="en-US" sz="1000" dirty="0">
                <a:solidFill>
                  <a:srgbClr val="FFFFFF"/>
                </a:solidFill>
                <a:latin typeface="Arial" panose="020B0604020202020204" pitchFamily="34" charset="0"/>
                <a:ea typeface="CiscoSansTT" charset="0"/>
                <a:cs typeface="Arial" panose="020B0604020202020204" pitchFamily="34" charset="0"/>
              </a:rPr>
              <a:t>11ac Wave 2: </a:t>
            </a:r>
            <a:r>
              <a:rPr lang="en-US" sz="1000" dirty="0" smtClean="0">
                <a:solidFill>
                  <a:srgbClr val="FFFFFF"/>
                </a:solidFill>
                <a:latin typeface="Arial" panose="020B0604020202020204" pitchFamily="34" charset="0"/>
                <a:ea typeface="CiscoSansTT" charset="0"/>
                <a:cs typeface="Arial" panose="020B0604020202020204" pitchFamily="34" charset="0"/>
              </a:rPr>
              <a:t>1850/1830/2800/3800</a:t>
            </a:r>
            <a:endParaRPr lang="en-US" sz="1000" dirty="0">
              <a:solidFill>
                <a:srgbClr val="FFFFFF"/>
              </a:solidFill>
              <a:latin typeface="Arial" panose="020B0604020202020204" pitchFamily="34" charset="0"/>
              <a:ea typeface="CiscoSansTT" charset="0"/>
              <a:cs typeface="Arial" panose="020B0604020202020204" pitchFamily="34" charset="0"/>
            </a:endParaRPr>
          </a:p>
        </p:txBody>
      </p:sp>
      <p:sp>
        <p:nvSpPr>
          <p:cNvPr id="76" name="6-Point Star 63"/>
          <p:cNvSpPr/>
          <p:nvPr/>
        </p:nvSpPr>
        <p:spPr>
          <a:xfrm>
            <a:off x="3532879" y="3663422"/>
            <a:ext cx="531349" cy="393805"/>
          </a:xfrm>
          <a:prstGeom prst="star6">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51" tIns="34327" rIns="68651" bIns="34327" rtlCol="0" anchor="ctr"/>
          <a:lstStyle/>
          <a:p>
            <a:pPr algn="ctr"/>
            <a:r>
              <a:rPr lang="en-US" sz="700" dirty="0">
                <a:solidFill>
                  <a:srgbClr val="FFFFFF"/>
                </a:solidFill>
              </a:rPr>
              <a:t>NEW</a:t>
            </a:r>
          </a:p>
        </p:txBody>
      </p:sp>
      <p:sp>
        <p:nvSpPr>
          <p:cNvPr id="77" name="6-Point Star 63"/>
          <p:cNvSpPr/>
          <p:nvPr/>
        </p:nvSpPr>
        <p:spPr>
          <a:xfrm>
            <a:off x="1623787" y="1753133"/>
            <a:ext cx="531349" cy="393805"/>
          </a:xfrm>
          <a:prstGeom prst="star6">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51" tIns="34327" rIns="68651" bIns="34327" rtlCol="0" anchor="ctr"/>
          <a:lstStyle/>
          <a:p>
            <a:pPr algn="ctr"/>
            <a:r>
              <a:rPr lang="en-US" sz="700" dirty="0">
                <a:solidFill>
                  <a:srgbClr val="FFFFFF"/>
                </a:solidFill>
              </a:rPr>
              <a:t>NEW</a:t>
            </a:r>
          </a:p>
        </p:txBody>
      </p:sp>
      <p:sp>
        <p:nvSpPr>
          <p:cNvPr id="78" name="6-Point Star 63"/>
          <p:cNvSpPr/>
          <p:nvPr/>
        </p:nvSpPr>
        <p:spPr>
          <a:xfrm>
            <a:off x="1559963" y="3931546"/>
            <a:ext cx="531349" cy="393805"/>
          </a:xfrm>
          <a:prstGeom prst="star6">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51" tIns="34327" rIns="68651" bIns="34327" rtlCol="0" anchor="ctr"/>
          <a:lstStyle/>
          <a:p>
            <a:pPr algn="ctr"/>
            <a:r>
              <a:rPr lang="en-US" sz="700" dirty="0">
                <a:solidFill>
                  <a:srgbClr val="FFFFFF"/>
                </a:solidFill>
              </a:rPr>
              <a:t>NEW</a:t>
            </a:r>
          </a:p>
        </p:txBody>
      </p:sp>
      <p:sp>
        <p:nvSpPr>
          <p:cNvPr id="79" name="6-Point Star 63"/>
          <p:cNvSpPr/>
          <p:nvPr/>
        </p:nvSpPr>
        <p:spPr>
          <a:xfrm>
            <a:off x="8174954" y="3618919"/>
            <a:ext cx="531349" cy="393805"/>
          </a:xfrm>
          <a:prstGeom prst="star6">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51" tIns="34327" rIns="68651" bIns="34327" rtlCol="0" anchor="ctr"/>
          <a:lstStyle/>
          <a:p>
            <a:pPr algn="ctr"/>
            <a:r>
              <a:rPr lang="en-US" sz="700" dirty="0">
                <a:solidFill>
                  <a:srgbClr val="FFFFFF"/>
                </a:solidFill>
              </a:rPr>
              <a:t>NEW</a:t>
            </a:r>
          </a:p>
        </p:txBody>
      </p:sp>
      <p:sp>
        <p:nvSpPr>
          <p:cNvPr id="81" name="正方形/長方形 80"/>
          <p:cNvSpPr/>
          <p:nvPr/>
        </p:nvSpPr>
        <p:spPr>
          <a:xfrm>
            <a:off x="6684936" y="814346"/>
            <a:ext cx="2375271" cy="3560697"/>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2" name="正方形/長方形 81"/>
          <p:cNvSpPr/>
          <p:nvPr/>
        </p:nvSpPr>
        <p:spPr>
          <a:xfrm>
            <a:off x="73871" y="807398"/>
            <a:ext cx="4396143" cy="358283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
        <p:nvSpPr>
          <p:cNvPr id="84" name="TextBox 105"/>
          <p:cNvSpPr txBox="1"/>
          <p:nvPr/>
        </p:nvSpPr>
        <p:spPr>
          <a:xfrm>
            <a:off x="6111828" y="1055464"/>
            <a:ext cx="872385" cy="295873"/>
          </a:xfrm>
          <a:prstGeom prst="roundRect">
            <a:avLst/>
          </a:prstGeom>
          <a:solidFill>
            <a:srgbClr val="FFC000"/>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r>
              <a:rPr kumimoji="1" lang="en-US" altLang="ja-JP" sz="1200" dirty="0" smtClean="0">
                <a:solidFill>
                  <a:srgbClr val="4D4D4D"/>
                </a:solidFill>
                <a:latin typeface="メイリオ" pitchFamily="50" charset="-128"/>
                <a:ea typeface="メイリオ" pitchFamily="50" charset="-128"/>
                <a:cs typeface="メイリオ" pitchFamily="50" charset="-128"/>
              </a:rPr>
              <a:t>IOS-XE</a:t>
            </a:r>
            <a:endParaRPr kumimoji="1" lang="en-US" altLang="ja-JP" sz="1200" dirty="0">
              <a:solidFill>
                <a:srgbClr val="4D4D4D"/>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52645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750" fill="hold"/>
                                        <p:tgtEl>
                                          <p:spTgt spid="84"/>
                                        </p:tgtEl>
                                        <p:attrNameLst>
                                          <p:attrName>ppt_w</p:attrName>
                                        </p:attrNameLst>
                                      </p:cBhvr>
                                      <p:tavLst>
                                        <p:tav tm="0">
                                          <p:val>
                                            <p:fltVal val="0"/>
                                          </p:val>
                                        </p:tav>
                                        <p:tav tm="100000">
                                          <p:val>
                                            <p:strVal val="#ppt_w"/>
                                          </p:val>
                                        </p:tav>
                                      </p:tavLst>
                                    </p:anim>
                                    <p:anim calcmode="lin" valueType="num">
                                      <p:cBhvr>
                                        <p:cTn id="8" dur="750" fill="hold"/>
                                        <p:tgtEl>
                                          <p:spTgt spid="84"/>
                                        </p:tgtEl>
                                        <p:attrNameLst>
                                          <p:attrName>ppt_h</p:attrName>
                                        </p:attrNameLst>
                                      </p:cBhvr>
                                      <p:tavLst>
                                        <p:tav tm="0">
                                          <p:val>
                                            <p:fltVal val="0"/>
                                          </p:val>
                                        </p:tav>
                                        <p:tav tm="100000">
                                          <p:val>
                                            <p:strVal val="#ppt_h"/>
                                          </p:val>
                                        </p:tav>
                                      </p:tavLst>
                                    </p:anim>
                                    <p:animEffect transition="in" filter="fade">
                                      <p:cBhvr>
                                        <p:cTn id="9" dur="7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 name="Object 200"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3"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7" name="Rectangle 196"/>
          <p:cNvSpPr/>
          <p:nvPr/>
        </p:nvSpPr>
        <p:spPr>
          <a:xfrm>
            <a:off x="347630" y="1354108"/>
            <a:ext cx="1828324" cy="3220402"/>
          </a:xfrm>
          <a:prstGeom prst="rect">
            <a:avLst/>
          </a:prstGeom>
          <a:solidFill>
            <a:schemeClr val="bg1">
              <a:lumMod val="95000"/>
              <a:alpha val="2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0" name="Rectangle 209"/>
          <p:cNvSpPr/>
          <p:nvPr/>
        </p:nvSpPr>
        <p:spPr>
          <a:xfrm>
            <a:off x="2489724" y="1354108"/>
            <a:ext cx="1828324" cy="3220402"/>
          </a:xfrm>
          <a:prstGeom prst="rect">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6" name="TextBox 195"/>
          <p:cNvSpPr txBox="1"/>
          <p:nvPr/>
        </p:nvSpPr>
        <p:spPr>
          <a:xfrm>
            <a:off x="5911816" y="4286539"/>
            <a:ext cx="1741296" cy="253815"/>
          </a:xfrm>
          <a:prstGeom prst="rect">
            <a:avLst/>
          </a:prstGeom>
          <a:noFill/>
        </p:spPr>
        <p:txBody>
          <a:bodyPr wrap="none" lIns="68478" tIns="34240" rIns="68478" bIns="34240" rtlCol="0">
            <a:spAutoFit/>
          </a:bodyPr>
          <a:lstStyle/>
          <a:p>
            <a:pPr defTabSz="683277" fontAlgn="auto">
              <a:spcBef>
                <a:spcPts val="0"/>
              </a:spcBef>
              <a:spcAft>
                <a:spcPts val="0"/>
              </a:spcAft>
            </a:pPr>
            <a:r>
              <a:rPr lang="en-US" sz="1200" dirty="0">
                <a:solidFill>
                  <a:srgbClr val="800000"/>
                </a:solidFill>
                <a:latin typeface="Arial"/>
                <a:ea typeface="+mn-ea"/>
                <a:cs typeface="+mn-cs"/>
              </a:rPr>
              <a:t>Size of </a:t>
            </a:r>
            <a:r>
              <a:rPr lang="en-US" sz="1200" dirty="0" smtClean="0">
                <a:solidFill>
                  <a:srgbClr val="800000"/>
                </a:solidFill>
                <a:latin typeface="Arial"/>
                <a:ea typeface="+mn-ea"/>
                <a:cs typeface="+mn-cs"/>
              </a:rPr>
              <a:t>Mobility </a:t>
            </a:r>
            <a:r>
              <a:rPr lang="en-US" sz="1200" dirty="0">
                <a:solidFill>
                  <a:srgbClr val="800000"/>
                </a:solidFill>
                <a:latin typeface="Arial"/>
                <a:ea typeface="+mn-ea"/>
                <a:cs typeface="+mn-cs"/>
              </a:rPr>
              <a:t>Domain</a:t>
            </a:r>
          </a:p>
        </p:txBody>
      </p:sp>
      <p:pic>
        <p:nvPicPr>
          <p:cNvPr id="205" name="Picture 204"/>
          <p:cNvPicPr>
            <a:picLocks noChangeAspect="1"/>
          </p:cNvPicPr>
          <p:nvPr/>
        </p:nvPicPr>
        <p:blipFill>
          <a:blip r:embed="rId6"/>
          <a:stretch>
            <a:fillRect/>
          </a:stretch>
        </p:blipFill>
        <p:spPr>
          <a:xfrm>
            <a:off x="391052" y="1982751"/>
            <a:ext cx="1627081" cy="158569"/>
          </a:xfrm>
          <a:prstGeom prst="rect">
            <a:avLst/>
          </a:prstGeom>
        </p:spPr>
      </p:pic>
      <p:sp>
        <p:nvSpPr>
          <p:cNvPr id="198" name="Oval 197"/>
          <p:cNvSpPr/>
          <p:nvPr/>
        </p:nvSpPr>
        <p:spPr bwMode="auto">
          <a:xfrm>
            <a:off x="1469172" y="1601984"/>
            <a:ext cx="548961" cy="490480"/>
          </a:xfrm>
          <a:prstGeom prst="ellipse">
            <a:avLst/>
          </a:prstGeom>
          <a:solidFill>
            <a:schemeClr val="accent4">
              <a:lumMod val="60000"/>
              <a:lumOff val="40000"/>
            </a:schemeClr>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smtClean="0">
                <a:solidFill>
                  <a:srgbClr val="FFFFFF"/>
                </a:solidFill>
                <a:latin typeface="Verdana" pitchFamily="34" charset="0"/>
                <a:cs typeface="+mn-cs"/>
              </a:rPr>
              <a:t>50</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pic>
        <p:nvPicPr>
          <p:cNvPr id="206" name="Picture 205"/>
          <p:cNvPicPr>
            <a:picLocks noChangeAspect="1"/>
          </p:cNvPicPr>
          <p:nvPr/>
        </p:nvPicPr>
        <p:blipFill>
          <a:blip r:embed="rId6"/>
          <a:stretch>
            <a:fillRect/>
          </a:stretch>
        </p:blipFill>
        <p:spPr>
          <a:xfrm>
            <a:off x="2606232" y="1982751"/>
            <a:ext cx="1627081" cy="158569"/>
          </a:xfrm>
          <a:prstGeom prst="rect">
            <a:avLst/>
          </a:prstGeom>
        </p:spPr>
      </p:pic>
      <p:sp>
        <p:nvSpPr>
          <p:cNvPr id="207" name="Oval 206"/>
          <p:cNvSpPr/>
          <p:nvPr/>
        </p:nvSpPr>
        <p:spPr bwMode="auto">
          <a:xfrm>
            <a:off x="3602339" y="1460208"/>
            <a:ext cx="599202" cy="578661"/>
          </a:xfrm>
          <a:prstGeom prst="ellipse">
            <a:avLst/>
          </a:prstGeom>
          <a:solidFill>
            <a:schemeClr val="accent4"/>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smtClean="0">
                <a:solidFill>
                  <a:srgbClr val="FFFFFF"/>
                </a:solidFill>
                <a:latin typeface="Verdana" pitchFamily="34" charset="0"/>
              </a:rPr>
              <a:t>10</a:t>
            </a:r>
            <a:r>
              <a:rPr lang="en-GB" sz="1600" b="1" dirty="0" smtClean="0">
                <a:solidFill>
                  <a:srgbClr val="FFFFFF"/>
                </a:solidFill>
                <a:latin typeface="Verdana" pitchFamily="34" charset="0"/>
                <a:cs typeface="+mn-cs"/>
              </a:rPr>
              <a:t>0</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sp>
        <p:nvSpPr>
          <p:cNvPr id="202" name="TextBox 201"/>
          <p:cNvSpPr txBox="1"/>
          <p:nvPr/>
        </p:nvSpPr>
        <p:spPr>
          <a:xfrm>
            <a:off x="663976" y="2060150"/>
            <a:ext cx="1122423" cy="276999"/>
          </a:xfrm>
          <a:prstGeom prst="rect">
            <a:avLst/>
          </a:prstGeom>
          <a:noFill/>
        </p:spPr>
        <p:txBody>
          <a:bodyPr wrap="none" rtlCol="0">
            <a:spAutoFit/>
          </a:bodyPr>
          <a:lstStyle/>
          <a:p>
            <a:r>
              <a:rPr lang="en-US" sz="1200" dirty="0" smtClean="0"/>
              <a:t>Catalyst 3850</a:t>
            </a:r>
            <a:endParaRPr lang="en-US" sz="1200" dirty="0"/>
          </a:p>
        </p:txBody>
      </p:sp>
      <p:sp>
        <p:nvSpPr>
          <p:cNvPr id="209" name="TextBox 208"/>
          <p:cNvSpPr txBox="1"/>
          <p:nvPr/>
        </p:nvSpPr>
        <p:spPr>
          <a:xfrm>
            <a:off x="2867480" y="2060150"/>
            <a:ext cx="1122423" cy="276999"/>
          </a:xfrm>
          <a:prstGeom prst="rect">
            <a:avLst/>
          </a:prstGeom>
          <a:noFill/>
        </p:spPr>
        <p:txBody>
          <a:bodyPr wrap="none" rtlCol="0">
            <a:spAutoFit/>
          </a:bodyPr>
          <a:lstStyle/>
          <a:p>
            <a:r>
              <a:rPr lang="en-US" sz="1200" dirty="0" smtClean="0"/>
              <a:t>Catalyst 3850</a:t>
            </a:r>
            <a:endParaRPr lang="en-US" sz="1200" dirty="0"/>
          </a:p>
        </p:txBody>
      </p:sp>
      <p:sp>
        <p:nvSpPr>
          <p:cNvPr id="208" name="TextBox 207"/>
          <p:cNvSpPr txBox="1"/>
          <p:nvPr/>
        </p:nvSpPr>
        <p:spPr>
          <a:xfrm>
            <a:off x="821131" y="796418"/>
            <a:ext cx="930063" cy="369332"/>
          </a:xfrm>
          <a:prstGeom prst="rect">
            <a:avLst/>
          </a:prstGeom>
          <a:noFill/>
        </p:spPr>
        <p:txBody>
          <a:bodyPr wrap="none" rtlCol="0">
            <a:spAutoFit/>
          </a:bodyPr>
          <a:lstStyle/>
          <a:p>
            <a:r>
              <a:rPr lang="ja-JP" altLang="en-US" b="1" dirty="0"/>
              <a:t>～</a:t>
            </a:r>
            <a:r>
              <a:rPr lang="en-US" altLang="ja-JP" b="1" dirty="0" smtClean="0"/>
              <a:t>3.7.0</a:t>
            </a:r>
            <a:endParaRPr lang="en-US" b="1" dirty="0"/>
          </a:p>
        </p:txBody>
      </p:sp>
      <p:sp>
        <p:nvSpPr>
          <p:cNvPr id="212" name="TextBox 211"/>
          <p:cNvSpPr txBox="1"/>
          <p:nvPr/>
        </p:nvSpPr>
        <p:spPr>
          <a:xfrm>
            <a:off x="2419480" y="793891"/>
            <a:ext cx="3202346" cy="369332"/>
          </a:xfrm>
          <a:prstGeom prst="rect">
            <a:avLst/>
          </a:prstGeom>
          <a:noFill/>
        </p:spPr>
        <p:txBody>
          <a:bodyPr wrap="square" rtlCol="0">
            <a:spAutoFit/>
          </a:bodyPr>
          <a:lstStyle/>
          <a:p>
            <a:r>
              <a:rPr lang="en-US" altLang="ja-JP" b="1" dirty="0" smtClean="0"/>
              <a:t>IOS-XE</a:t>
            </a:r>
            <a:r>
              <a:rPr lang="ja-JP" altLang="en-US" b="1" dirty="0" smtClean="0"/>
              <a:t> </a:t>
            </a:r>
            <a:r>
              <a:rPr lang="en-US" altLang="ja-JP" b="1" dirty="0" smtClean="0"/>
              <a:t>3.7.1E</a:t>
            </a:r>
            <a:r>
              <a:rPr lang="ja-JP" altLang="en-US" b="1" dirty="0" smtClean="0"/>
              <a:t>以降　</a:t>
            </a:r>
            <a:endParaRPr lang="en-US" altLang="ja-JP" b="1" dirty="0" smtClean="0"/>
          </a:p>
        </p:txBody>
      </p:sp>
      <p:pic>
        <p:nvPicPr>
          <p:cNvPr id="213" name="Picture 212"/>
          <p:cNvPicPr>
            <a:picLocks noChangeAspect="1"/>
          </p:cNvPicPr>
          <p:nvPr/>
        </p:nvPicPr>
        <p:blipFill>
          <a:blip r:embed="rId6"/>
          <a:stretch>
            <a:fillRect/>
          </a:stretch>
        </p:blipFill>
        <p:spPr>
          <a:xfrm>
            <a:off x="391052" y="4110954"/>
            <a:ext cx="1627081" cy="168417"/>
          </a:xfrm>
          <a:prstGeom prst="rect">
            <a:avLst/>
          </a:prstGeom>
        </p:spPr>
      </p:pic>
      <p:pic>
        <p:nvPicPr>
          <p:cNvPr id="215" name="Picture 214"/>
          <p:cNvPicPr>
            <a:picLocks noChangeAspect="1"/>
          </p:cNvPicPr>
          <p:nvPr/>
        </p:nvPicPr>
        <p:blipFill>
          <a:blip r:embed="rId6"/>
          <a:stretch>
            <a:fillRect/>
          </a:stretch>
        </p:blipFill>
        <p:spPr>
          <a:xfrm>
            <a:off x="2606232" y="4110954"/>
            <a:ext cx="1627081" cy="168417"/>
          </a:xfrm>
          <a:prstGeom prst="rect">
            <a:avLst/>
          </a:prstGeom>
        </p:spPr>
      </p:pic>
      <p:sp>
        <p:nvSpPr>
          <p:cNvPr id="216" name="Oval 215"/>
          <p:cNvSpPr/>
          <p:nvPr/>
        </p:nvSpPr>
        <p:spPr bwMode="auto">
          <a:xfrm>
            <a:off x="3602339" y="3598259"/>
            <a:ext cx="599202" cy="578661"/>
          </a:xfrm>
          <a:prstGeom prst="ellipse">
            <a:avLst/>
          </a:prstGeom>
          <a:solidFill>
            <a:schemeClr val="accent4"/>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a:solidFill>
                  <a:srgbClr val="FFFFFF"/>
                </a:solidFill>
                <a:latin typeface="Verdana" pitchFamily="34" charset="0"/>
              </a:rPr>
              <a:t>5</a:t>
            </a:r>
            <a:r>
              <a:rPr lang="en-GB" sz="1600" b="1" dirty="0" smtClean="0">
                <a:solidFill>
                  <a:srgbClr val="FFFFFF"/>
                </a:solidFill>
                <a:latin typeface="Verdana" pitchFamily="34" charset="0"/>
                <a:cs typeface="+mn-cs"/>
              </a:rPr>
              <a:t>0</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sp>
        <p:nvSpPr>
          <p:cNvPr id="217" name="TextBox 216"/>
          <p:cNvSpPr txBox="1"/>
          <p:nvPr/>
        </p:nvSpPr>
        <p:spPr>
          <a:xfrm>
            <a:off x="694120" y="4219478"/>
            <a:ext cx="1122423" cy="276999"/>
          </a:xfrm>
          <a:prstGeom prst="rect">
            <a:avLst/>
          </a:prstGeom>
          <a:noFill/>
        </p:spPr>
        <p:txBody>
          <a:bodyPr wrap="none" rtlCol="0">
            <a:spAutoFit/>
          </a:bodyPr>
          <a:lstStyle/>
          <a:p>
            <a:r>
              <a:rPr lang="en-US" sz="1200" dirty="0" smtClean="0"/>
              <a:t>Catalyst 3650</a:t>
            </a:r>
            <a:endParaRPr lang="en-US" sz="1200" dirty="0"/>
          </a:p>
        </p:txBody>
      </p:sp>
      <p:sp>
        <p:nvSpPr>
          <p:cNvPr id="218" name="TextBox 217"/>
          <p:cNvSpPr txBox="1"/>
          <p:nvPr/>
        </p:nvSpPr>
        <p:spPr>
          <a:xfrm>
            <a:off x="2897624" y="4219478"/>
            <a:ext cx="1122423" cy="276999"/>
          </a:xfrm>
          <a:prstGeom prst="rect">
            <a:avLst/>
          </a:prstGeom>
          <a:noFill/>
        </p:spPr>
        <p:txBody>
          <a:bodyPr wrap="none" rtlCol="0">
            <a:spAutoFit/>
          </a:bodyPr>
          <a:lstStyle/>
          <a:p>
            <a:r>
              <a:rPr lang="en-US" sz="1200" dirty="0" smtClean="0"/>
              <a:t>Catalyst 3650</a:t>
            </a:r>
            <a:endParaRPr lang="en-US" sz="1200" dirty="0"/>
          </a:p>
        </p:txBody>
      </p:sp>
      <p:pic>
        <p:nvPicPr>
          <p:cNvPr id="219" name="Picture 2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866" y="2441078"/>
            <a:ext cx="1029451" cy="1048267"/>
          </a:xfrm>
          <a:prstGeom prst="rect">
            <a:avLst/>
          </a:prstGeom>
          <a:effectLst>
            <a:outerShdw blurRad="50800" dist="38100" dir="2700000" algn="tl" rotWithShape="0">
              <a:prstClr val="black">
                <a:alpha val="40000"/>
              </a:prstClr>
            </a:outerShdw>
          </a:effectLst>
        </p:spPr>
      </p:pic>
      <p:sp>
        <p:nvSpPr>
          <p:cNvPr id="220" name="TextBox 219"/>
          <p:cNvSpPr txBox="1"/>
          <p:nvPr/>
        </p:nvSpPr>
        <p:spPr>
          <a:xfrm>
            <a:off x="663976" y="3408961"/>
            <a:ext cx="1225015" cy="276999"/>
          </a:xfrm>
          <a:prstGeom prst="rect">
            <a:avLst/>
          </a:prstGeom>
          <a:noFill/>
        </p:spPr>
        <p:txBody>
          <a:bodyPr wrap="none" rtlCol="0">
            <a:spAutoFit/>
          </a:bodyPr>
          <a:lstStyle/>
          <a:p>
            <a:r>
              <a:rPr lang="en-US" sz="1200" dirty="0" smtClean="0"/>
              <a:t>Catalyst </a:t>
            </a:r>
            <a:r>
              <a:rPr lang="en-US" sz="1200" dirty="0" err="1" smtClean="0"/>
              <a:t>4500E</a:t>
            </a:r>
            <a:endParaRPr lang="en-US" sz="1200" dirty="0"/>
          </a:p>
        </p:txBody>
      </p:sp>
      <p:pic>
        <p:nvPicPr>
          <p:cNvPr id="221" name="Picture 2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6140" y="2441078"/>
            <a:ext cx="1029451" cy="1048267"/>
          </a:xfrm>
          <a:prstGeom prst="rect">
            <a:avLst/>
          </a:prstGeom>
          <a:effectLst>
            <a:outerShdw blurRad="50800" dist="38100" dir="2700000" algn="tl" rotWithShape="0">
              <a:prstClr val="black">
                <a:alpha val="40000"/>
              </a:prstClr>
            </a:outerShdw>
          </a:effectLst>
        </p:spPr>
      </p:pic>
      <p:sp>
        <p:nvSpPr>
          <p:cNvPr id="222" name="TextBox 221"/>
          <p:cNvSpPr txBox="1"/>
          <p:nvPr/>
        </p:nvSpPr>
        <p:spPr>
          <a:xfrm>
            <a:off x="2810250" y="3408961"/>
            <a:ext cx="1225015" cy="276999"/>
          </a:xfrm>
          <a:prstGeom prst="rect">
            <a:avLst/>
          </a:prstGeom>
          <a:noFill/>
        </p:spPr>
        <p:txBody>
          <a:bodyPr wrap="none" rtlCol="0">
            <a:spAutoFit/>
          </a:bodyPr>
          <a:lstStyle/>
          <a:p>
            <a:r>
              <a:rPr lang="en-US" sz="1200" dirty="0" smtClean="0"/>
              <a:t>Catalyst </a:t>
            </a:r>
            <a:r>
              <a:rPr lang="en-US" sz="1200" dirty="0" err="1" smtClean="0"/>
              <a:t>4500E</a:t>
            </a:r>
            <a:endParaRPr lang="en-US" sz="1200" dirty="0"/>
          </a:p>
        </p:txBody>
      </p:sp>
      <p:sp>
        <p:nvSpPr>
          <p:cNvPr id="224" name="Oval 223"/>
          <p:cNvSpPr/>
          <p:nvPr/>
        </p:nvSpPr>
        <p:spPr bwMode="auto">
          <a:xfrm>
            <a:off x="3602339" y="2554795"/>
            <a:ext cx="599202" cy="578661"/>
          </a:xfrm>
          <a:prstGeom prst="ellipse">
            <a:avLst/>
          </a:prstGeom>
          <a:solidFill>
            <a:schemeClr val="accent4"/>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smtClean="0">
                <a:solidFill>
                  <a:srgbClr val="FFFFFF"/>
                </a:solidFill>
                <a:latin typeface="Verdana" pitchFamily="34" charset="0"/>
              </a:rPr>
              <a:t>10</a:t>
            </a:r>
            <a:r>
              <a:rPr lang="en-GB" sz="1600" b="1" dirty="0" smtClean="0">
                <a:solidFill>
                  <a:srgbClr val="FFFFFF"/>
                </a:solidFill>
                <a:latin typeface="Verdana" pitchFamily="34" charset="0"/>
                <a:cs typeface="+mn-cs"/>
              </a:rPr>
              <a:t>0</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sp>
        <p:nvSpPr>
          <p:cNvPr id="211" name="Rectangle 210"/>
          <p:cNvSpPr/>
          <p:nvPr/>
        </p:nvSpPr>
        <p:spPr>
          <a:xfrm>
            <a:off x="284212" y="1215848"/>
            <a:ext cx="1977150" cy="3475027"/>
          </a:xfrm>
          <a:prstGeom prst="rect">
            <a:avLst/>
          </a:prstGeom>
          <a:noFill/>
          <a:ln>
            <a:solidFill>
              <a:srgbClr val="613F7D"/>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7" name="TextBox 226"/>
          <p:cNvSpPr txBox="1"/>
          <p:nvPr/>
        </p:nvSpPr>
        <p:spPr>
          <a:xfrm>
            <a:off x="4938964" y="4496477"/>
            <a:ext cx="4025738" cy="307777"/>
          </a:xfrm>
          <a:prstGeom prst="rect">
            <a:avLst/>
          </a:prstGeom>
          <a:noFill/>
        </p:spPr>
        <p:txBody>
          <a:bodyPr wrap="square" rtlCol="0">
            <a:spAutoFit/>
          </a:bodyPr>
          <a:lstStyle/>
          <a:p>
            <a:r>
              <a:rPr lang="en-US" altLang="ja-JP" sz="1400" b="1" dirty="0" smtClean="0"/>
              <a:t>Mobility</a:t>
            </a:r>
            <a:r>
              <a:rPr lang="ja-JP" altLang="en-US" sz="1400" b="1" dirty="0" smtClean="0"/>
              <a:t> </a:t>
            </a:r>
            <a:r>
              <a:rPr lang="en-US" altLang="ja-JP" sz="1400" b="1" dirty="0" smtClean="0"/>
              <a:t>Domain</a:t>
            </a:r>
            <a:r>
              <a:rPr lang="ja-JP" altLang="en-US" sz="1400" b="1" dirty="0" smtClean="0"/>
              <a:t>等の推奨数は変更なし</a:t>
            </a:r>
            <a:endParaRPr lang="en-US" altLang="ja-JP" sz="1400" b="1" dirty="0" smtClean="0"/>
          </a:p>
        </p:txBody>
      </p:sp>
      <p:grpSp>
        <p:nvGrpSpPr>
          <p:cNvPr id="228" name="Group 227"/>
          <p:cNvGrpSpPr/>
          <p:nvPr/>
        </p:nvGrpSpPr>
        <p:grpSpPr>
          <a:xfrm>
            <a:off x="4752195" y="1192914"/>
            <a:ext cx="3850704" cy="3068794"/>
            <a:chOff x="4808585" y="1062734"/>
            <a:chExt cx="4187003" cy="3804084"/>
          </a:xfrm>
        </p:grpSpPr>
        <p:sp>
          <p:nvSpPr>
            <p:cNvPr id="229" name="Rectangle 228"/>
            <p:cNvSpPr/>
            <p:nvPr/>
          </p:nvSpPr>
          <p:spPr>
            <a:xfrm>
              <a:off x="5060996" y="1062734"/>
              <a:ext cx="3934592" cy="3804048"/>
            </a:xfrm>
            <a:prstGeom prst="rect">
              <a:avLst/>
            </a:prstGeom>
            <a:solidFill>
              <a:srgbClr val="0096D6">
                <a:lumMod val="50000"/>
              </a:srgbClr>
            </a:solidFill>
            <a:ln w="25400" cap="flat" cmpd="sng" algn="ctr">
              <a:noFill/>
              <a:prstDash val="solid"/>
            </a:ln>
            <a:effectLst>
              <a:outerShdw blurRad="76200" dist="50800" dir="5400000" algn="ctr" rotWithShape="0">
                <a:srgbClr val="000000">
                  <a:alpha val="27000"/>
                </a:srgbClr>
              </a:outerShdw>
            </a:effectLst>
          </p:spPr>
          <p:txBody>
            <a:bodyPr lIns="68478" tIns="34240" rIns="68478" bIns="34240" rtlCol="0" anchor="t"/>
            <a:lstStyle/>
            <a:p>
              <a:pPr algn="r" defTabSz="683277" fontAlgn="auto">
                <a:spcBef>
                  <a:spcPts val="0"/>
                </a:spcBef>
                <a:spcAft>
                  <a:spcPts val="0"/>
                </a:spcAft>
                <a:defRPr/>
              </a:pPr>
              <a:endParaRPr lang="en-US" kern="0" dirty="0">
                <a:solidFill>
                  <a:srgbClr val="FFFFFF"/>
                </a:solidFill>
                <a:latin typeface="Arial"/>
                <a:ea typeface="+mn-ea"/>
                <a:cs typeface="+mn-cs"/>
              </a:endParaRPr>
            </a:p>
          </p:txBody>
        </p:sp>
        <p:sp>
          <p:nvSpPr>
            <p:cNvPr id="230" name="Rectangle 229"/>
            <p:cNvSpPr/>
            <p:nvPr/>
          </p:nvSpPr>
          <p:spPr>
            <a:xfrm>
              <a:off x="5060996" y="1571456"/>
              <a:ext cx="3357849" cy="3295362"/>
            </a:xfrm>
            <a:prstGeom prst="rect">
              <a:avLst/>
            </a:prstGeom>
            <a:solidFill>
              <a:srgbClr val="92D050"/>
            </a:solidFill>
            <a:ln w="25400" cap="flat" cmpd="sng" algn="ctr">
              <a:noFill/>
              <a:prstDash val="solid"/>
            </a:ln>
            <a:effectLst>
              <a:outerShdw blurRad="76200" dist="50800" dir="5400000" algn="ctr" rotWithShape="0">
                <a:srgbClr val="000000">
                  <a:alpha val="27000"/>
                </a:srgbClr>
              </a:outerShdw>
            </a:effectLst>
          </p:spPr>
          <p:txBody>
            <a:bodyPr lIns="68478" tIns="34240" rIns="68478" bIns="34240" rtlCol="0" anchor="t"/>
            <a:lstStyle/>
            <a:p>
              <a:pPr algn="r" defTabSz="683277" fontAlgn="auto">
                <a:spcBef>
                  <a:spcPts val="0"/>
                </a:spcBef>
                <a:spcAft>
                  <a:spcPts val="0"/>
                </a:spcAft>
                <a:defRPr/>
              </a:pPr>
              <a:r>
                <a:rPr lang="en-US" kern="0" dirty="0">
                  <a:solidFill>
                    <a:srgbClr val="000000"/>
                  </a:solidFill>
                  <a:latin typeface="Arial"/>
                  <a:ea typeface="+mn-ea"/>
                  <a:cs typeface="+mn-cs"/>
                </a:rPr>
                <a:t>3</a:t>
              </a:r>
            </a:p>
          </p:txBody>
        </p:sp>
        <p:sp>
          <p:nvSpPr>
            <p:cNvPr id="231" name="Rectangle 230"/>
            <p:cNvSpPr/>
            <p:nvPr/>
          </p:nvSpPr>
          <p:spPr>
            <a:xfrm>
              <a:off x="5066418" y="2575616"/>
              <a:ext cx="2896435" cy="2291201"/>
            </a:xfrm>
            <a:prstGeom prst="rect">
              <a:avLst/>
            </a:prstGeom>
            <a:solidFill>
              <a:srgbClr val="6DB344">
                <a:lumMod val="60000"/>
                <a:lumOff val="40000"/>
              </a:srgbClr>
            </a:solidFill>
            <a:ln w="25400" cap="flat" cmpd="sng" algn="ctr">
              <a:noFill/>
              <a:prstDash val="solid"/>
            </a:ln>
            <a:effectLst>
              <a:outerShdw blurRad="76200" dist="50800" dir="5400000" algn="ctr" rotWithShape="0">
                <a:srgbClr val="000000">
                  <a:alpha val="27000"/>
                </a:srgbClr>
              </a:outerShdw>
            </a:effectLst>
          </p:spPr>
          <p:txBody>
            <a:bodyPr lIns="68478" tIns="34240" rIns="68478" bIns="34240" rtlCol="0" anchor="t"/>
            <a:lstStyle/>
            <a:p>
              <a:pPr algn="r" defTabSz="683277" fontAlgn="auto">
                <a:spcBef>
                  <a:spcPts val="0"/>
                </a:spcBef>
                <a:spcAft>
                  <a:spcPts val="0"/>
                </a:spcAft>
                <a:defRPr/>
              </a:pPr>
              <a:r>
                <a:rPr lang="en-US" kern="0" dirty="0">
                  <a:solidFill>
                    <a:srgbClr val="000000"/>
                  </a:solidFill>
                  <a:latin typeface="Arial"/>
                  <a:ea typeface="+mn-ea"/>
                  <a:cs typeface="+mn-cs"/>
                </a:rPr>
                <a:t>2</a:t>
              </a:r>
            </a:p>
          </p:txBody>
        </p:sp>
        <p:sp>
          <p:nvSpPr>
            <p:cNvPr id="232" name="Rectangle 231"/>
            <p:cNvSpPr/>
            <p:nvPr/>
          </p:nvSpPr>
          <p:spPr>
            <a:xfrm>
              <a:off x="5066418" y="3785471"/>
              <a:ext cx="2481517" cy="1081345"/>
            </a:xfrm>
            <a:prstGeom prst="rect">
              <a:avLst/>
            </a:prstGeom>
            <a:solidFill>
              <a:srgbClr val="6DB344">
                <a:lumMod val="50000"/>
              </a:srgbClr>
            </a:solidFill>
            <a:ln w="25400" cap="flat" cmpd="sng" algn="ctr">
              <a:noFill/>
              <a:prstDash val="solid"/>
            </a:ln>
            <a:effectLst>
              <a:outerShdw blurRad="76200" dist="50800" dir="5400000" algn="ctr" rotWithShape="0">
                <a:srgbClr val="000000">
                  <a:alpha val="27000"/>
                </a:srgbClr>
              </a:outerShdw>
            </a:effectLst>
          </p:spPr>
          <p:txBody>
            <a:bodyPr lIns="68478" tIns="34240" rIns="68478" bIns="34240" rtlCol="0" anchor="t"/>
            <a:lstStyle/>
            <a:p>
              <a:pPr algn="r" defTabSz="683277" fontAlgn="auto">
                <a:spcBef>
                  <a:spcPts val="0"/>
                </a:spcBef>
                <a:spcAft>
                  <a:spcPts val="0"/>
                </a:spcAft>
                <a:defRPr/>
              </a:pPr>
              <a:r>
                <a:rPr lang="en-US" kern="0" dirty="0">
                  <a:solidFill>
                    <a:schemeClr val="bg2"/>
                  </a:solidFill>
                  <a:latin typeface="Arial"/>
                  <a:ea typeface="+mn-ea"/>
                  <a:cs typeface="+mn-cs"/>
                </a:rPr>
                <a:t>1</a:t>
              </a:r>
            </a:p>
          </p:txBody>
        </p:sp>
        <p:sp>
          <p:nvSpPr>
            <p:cNvPr id="233" name="TextBox 232"/>
            <p:cNvSpPr txBox="1"/>
            <p:nvPr/>
          </p:nvSpPr>
          <p:spPr>
            <a:xfrm>
              <a:off x="5066455" y="2580360"/>
              <a:ext cx="2481503" cy="333706"/>
            </a:xfrm>
            <a:prstGeom prst="rect">
              <a:avLst/>
            </a:prstGeom>
            <a:noFill/>
          </p:spPr>
          <p:txBody>
            <a:bodyPr wrap="square" lIns="68478" tIns="34240" rIns="68478" bIns="34240" rtlCol="0">
              <a:spAutoFit/>
            </a:bodyPr>
            <a:lstStyle/>
            <a:p>
              <a:pPr defTabSz="683277" fontAlgn="auto">
                <a:spcBef>
                  <a:spcPts val="0"/>
                </a:spcBef>
                <a:spcAft>
                  <a:spcPts val="0"/>
                </a:spcAft>
              </a:pPr>
              <a:r>
                <a:rPr lang="en-US" sz="700" b="1" dirty="0" smtClean="0">
                  <a:solidFill>
                    <a:srgbClr val="092831"/>
                  </a:solidFill>
                  <a:latin typeface="Arial"/>
                  <a:ea typeface="+mn-ea"/>
                  <a:cs typeface="+mn-cs"/>
                </a:rPr>
                <a:t>Mobility </a:t>
              </a:r>
              <a:r>
                <a:rPr lang="en-US" sz="700" b="1" dirty="0">
                  <a:solidFill>
                    <a:srgbClr val="092831"/>
                  </a:solidFill>
                  <a:latin typeface="Arial"/>
                  <a:ea typeface="+mn-ea"/>
                  <a:cs typeface="+mn-cs"/>
                </a:rPr>
                <a:t>Domain</a:t>
              </a:r>
              <a:r>
                <a:rPr lang="en-US" sz="600" i="1" dirty="0">
                  <a:solidFill>
                    <a:srgbClr val="092831"/>
                  </a:solidFill>
                  <a:latin typeface="Arial"/>
                  <a:ea typeface="+mn-ea"/>
                  <a:cs typeface="+mn-cs"/>
                </a:rPr>
                <a:t> 4000 Devices / </a:t>
              </a:r>
              <a:r>
                <a:rPr lang="en-US" sz="600" i="1" dirty="0" smtClean="0">
                  <a:solidFill>
                    <a:srgbClr val="092831"/>
                  </a:solidFill>
                  <a:latin typeface="Arial"/>
                  <a:ea typeface="+mn-ea"/>
                  <a:cs typeface="+mn-cs"/>
                </a:rPr>
                <a:t>200 </a:t>
              </a:r>
              <a:r>
                <a:rPr lang="en-US" sz="600" i="1" dirty="0">
                  <a:solidFill>
                    <a:srgbClr val="092831"/>
                  </a:solidFill>
                  <a:latin typeface="Arial"/>
                  <a:ea typeface="+mn-ea"/>
                  <a:cs typeface="+mn-cs"/>
                </a:rPr>
                <a:t>AP’s</a:t>
              </a:r>
            </a:p>
            <a:p>
              <a:pPr defTabSz="683277" fontAlgn="auto">
                <a:spcBef>
                  <a:spcPts val="0"/>
                </a:spcBef>
                <a:spcAft>
                  <a:spcPts val="0"/>
                </a:spcAft>
              </a:pPr>
              <a:endParaRPr lang="en-US" sz="600" i="1" dirty="0">
                <a:solidFill>
                  <a:srgbClr val="092831"/>
                </a:solidFill>
                <a:latin typeface="Arial"/>
                <a:ea typeface="+mn-ea"/>
                <a:cs typeface="+mn-cs"/>
              </a:endParaRPr>
            </a:p>
          </p:txBody>
        </p:sp>
        <p:sp>
          <p:nvSpPr>
            <p:cNvPr id="234" name="TextBox 233"/>
            <p:cNvSpPr txBox="1"/>
            <p:nvPr/>
          </p:nvSpPr>
          <p:spPr>
            <a:xfrm>
              <a:off x="5060996" y="1079748"/>
              <a:ext cx="3226176" cy="657998"/>
            </a:xfrm>
            <a:prstGeom prst="rect">
              <a:avLst/>
            </a:prstGeom>
            <a:noFill/>
          </p:spPr>
          <p:txBody>
            <a:bodyPr wrap="square" lIns="68478" tIns="34240" rIns="68478" bIns="34240" rtlCol="0">
              <a:spAutoFit/>
            </a:bodyPr>
            <a:lstStyle/>
            <a:p>
              <a:pPr defTabSz="683277" fontAlgn="auto">
                <a:spcBef>
                  <a:spcPts val="0"/>
                </a:spcBef>
                <a:spcAft>
                  <a:spcPts val="0"/>
                </a:spcAft>
              </a:pPr>
              <a:r>
                <a:rPr lang="en-US" sz="1000" b="1" dirty="0" smtClean="0">
                  <a:solidFill>
                    <a:srgbClr val="FFFFFF"/>
                  </a:solidFill>
                  <a:latin typeface="Arial"/>
                  <a:ea typeface="+mn-ea"/>
                  <a:cs typeface="+mn-cs"/>
                </a:rPr>
                <a:t>Mobility  </a:t>
              </a:r>
              <a:r>
                <a:rPr lang="en-US" sz="1000" b="1" dirty="0">
                  <a:solidFill>
                    <a:srgbClr val="FFFFFF"/>
                  </a:solidFill>
                  <a:latin typeface="Arial"/>
                  <a:ea typeface="+mn-ea"/>
                  <a:cs typeface="+mn-cs"/>
                </a:rPr>
                <a:t>Domain – </a:t>
              </a:r>
              <a:r>
                <a:rPr lang="en-US" sz="1000" i="1" dirty="0">
                  <a:solidFill>
                    <a:srgbClr val="FFFFFF">
                      <a:lumMod val="85000"/>
                    </a:srgbClr>
                  </a:solidFill>
                  <a:latin typeface="Arial"/>
                  <a:ea typeface="+mn-ea"/>
                  <a:cs typeface="+mn-cs"/>
                </a:rPr>
                <a:t>&gt; </a:t>
              </a:r>
              <a:r>
                <a:rPr lang="en-US" sz="1000" i="1" dirty="0" smtClean="0">
                  <a:solidFill>
                    <a:srgbClr val="FFFFFF">
                      <a:lumMod val="85000"/>
                    </a:srgbClr>
                  </a:solidFill>
                  <a:latin typeface="Arial"/>
                  <a:ea typeface="+mn-ea"/>
                  <a:cs typeface="+mn-cs"/>
                </a:rPr>
                <a:t>7000 </a:t>
              </a:r>
              <a:r>
                <a:rPr lang="en-US" sz="1000" i="1" dirty="0">
                  <a:solidFill>
                    <a:srgbClr val="FFFFFF">
                      <a:lumMod val="85000"/>
                    </a:srgbClr>
                  </a:solidFill>
                  <a:latin typeface="Arial"/>
                  <a:ea typeface="+mn-ea"/>
                  <a:cs typeface="+mn-cs"/>
                </a:rPr>
                <a:t>Devices / &gt; </a:t>
              </a:r>
              <a:r>
                <a:rPr lang="en-US" sz="1000" i="1" dirty="0" smtClean="0">
                  <a:solidFill>
                    <a:srgbClr val="FFFFFF">
                      <a:lumMod val="85000"/>
                    </a:srgbClr>
                  </a:solidFill>
                  <a:latin typeface="Arial"/>
                  <a:ea typeface="+mn-ea"/>
                  <a:cs typeface="+mn-cs"/>
                </a:rPr>
                <a:t>600 AP’s</a:t>
              </a:r>
              <a:endParaRPr lang="en-US" sz="1000" b="1" dirty="0">
                <a:solidFill>
                  <a:srgbClr val="FFFFFF"/>
                </a:solidFill>
                <a:latin typeface="Arial"/>
                <a:ea typeface="+mn-ea"/>
                <a:cs typeface="+mn-cs"/>
              </a:endParaRPr>
            </a:p>
            <a:p>
              <a:pPr defTabSz="683277" fontAlgn="auto">
                <a:spcBef>
                  <a:spcPts val="0"/>
                </a:spcBef>
                <a:spcAft>
                  <a:spcPts val="0"/>
                </a:spcAft>
              </a:pPr>
              <a:r>
                <a:rPr lang="en-US" sz="1000" b="1" dirty="0">
                  <a:solidFill>
                    <a:srgbClr val="FFFFFF"/>
                  </a:solidFill>
                  <a:latin typeface="Arial"/>
                  <a:ea typeface="+mn-ea"/>
                  <a:cs typeface="+mn-cs"/>
                </a:rPr>
                <a:t>Centralized Overlay</a:t>
              </a:r>
            </a:p>
            <a:p>
              <a:pPr defTabSz="683277" fontAlgn="auto">
                <a:spcBef>
                  <a:spcPts val="0"/>
                </a:spcBef>
                <a:spcAft>
                  <a:spcPts val="0"/>
                </a:spcAft>
              </a:pPr>
              <a:endParaRPr lang="en-US" sz="1000" b="1" i="1" dirty="0">
                <a:solidFill>
                  <a:srgbClr val="FFFFFF"/>
                </a:solidFill>
                <a:latin typeface="Arial"/>
                <a:ea typeface="+mn-ea"/>
                <a:cs typeface="+mn-cs"/>
              </a:endParaRPr>
            </a:p>
          </p:txBody>
        </p:sp>
        <p:sp>
          <p:nvSpPr>
            <p:cNvPr id="235" name="TextBox 234"/>
            <p:cNvSpPr txBox="1"/>
            <p:nvPr/>
          </p:nvSpPr>
          <p:spPr>
            <a:xfrm rot="16200000">
              <a:off x="4136934" y="3108561"/>
              <a:ext cx="1594183" cy="250882"/>
            </a:xfrm>
            <a:prstGeom prst="rect">
              <a:avLst/>
            </a:prstGeom>
            <a:noFill/>
          </p:spPr>
          <p:txBody>
            <a:bodyPr wrap="none" lIns="68478" tIns="34240" rIns="68478" bIns="34240" rtlCol="0">
              <a:spAutoFit/>
            </a:bodyPr>
            <a:lstStyle/>
            <a:p>
              <a:pPr defTabSz="683277" fontAlgn="auto">
                <a:spcBef>
                  <a:spcPts val="0"/>
                </a:spcBef>
                <a:spcAft>
                  <a:spcPts val="0"/>
                </a:spcAft>
              </a:pPr>
              <a:r>
                <a:rPr lang="en-US" sz="1050" dirty="0">
                  <a:solidFill>
                    <a:srgbClr val="800000"/>
                  </a:solidFill>
                  <a:latin typeface="Arial"/>
                  <a:ea typeface="+mn-ea"/>
                  <a:cs typeface="+mn-cs"/>
                </a:rPr>
                <a:t>Number of Devices</a:t>
              </a:r>
            </a:p>
          </p:txBody>
        </p:sp>
        <p:sp>
          <p:nvSpPr>
            <p:cNvPr id="236" name="TextBox 235"/>
            <p:cNvSpPr txBox="1"/>
            <p:nvPr/>
          </p:nvSpPr>
          <p:spPr>
            <a:xfrm>
              <a:off x="5066421" y="3785471"/>
              <a:ext cx="2133906" cy="333706"/>
            </a:xfrm>
            <a:prstGeom prst="rect">
              <a:avLst/>
            </a:prstGeom>
            <a:noFill/>
          </p:spPr>
          <p:txBody>
            <a:bodyPr wrap="none" lIns="68478" tIns="34240" rIns="68478" bIns="34240" rtlCol="0">
              <a:spAutoFit/>
            </a:bodyPr>
            <a:lstStyle/>
            <a:p>
              <a:pPr defTabSz="683277" fontAlgn="auto">
                <a:spcBef>
                  <a:spcPts val="0"/>
                </a:spcBef>
                <a:spcAft>
                  <a:spcPts val="0"/>
                </a:spcAft>
              </a:pPr>
              <a:r>
                <a:rPr lang="en-US" sz="700" b="1" dirty="0" smtClean="0">
                  <a:solidFill>
                    <a:srgbClr val="FFFFFF"/>
                  </a:solidFill>
                  <a:latin typeface="Arial"/>
                  <a:ea typeface="+mn-ea"/>
                  <a:cs typeface="+mn-cs"/>
                </a:rPr>
                <a:t>Mobility </a:t>
              </a:r>
              <a:r>
                <a:rPr lang="en-US" sz="700" b="1" dirty="0">
                  <a:solidFill>
                    <a:srgbClr val="FFFFFF"/>
                  </a:solidFill>
                  <a:latin typeface="Arial"/>
                  <a:ea typeface="+mn-ea"/>
                  <a:cs typeface="+mn-cs"/>
                </a:rPr>
                <a:t>Domain - </a:t>
              </a:r>
              <a:r>
                <a:rPr lang="en-US" sz="600" i="1" dirty="0">
                  <a:solidFill>
                    <a:srgbClr val="FFFFFF"/>
                  </a:solidFill>
                  <a:latin typeface="Arial"/>
                  <a:ea typeface="+mn-ea"/>
                  <a:cs typeface="+mn-cs"/>
                </a:rPr>
                <a:t>Up to 2000 Devices / </a:t>
              </a:r>
              <a:r>
                <a:rPr lang="en-US" sz="600" i="1" dirty="0" smtClean="0">
                  <a:solidFill>
                    <a:srgbClr val="FFFFFF"/>
                  </a:solidFill>
                  <a:latin typeface="Arial"/>
                  <a:ea typeface="+mn-ea"/>
                  <a:cs typeface="+mn-cs"/>
                </a:rPr>
                <a:t>100 AP’s</a:t>
              </a:r>
              <a:endParaRPr lang="en-US" sz="700" i="1" dirty="0">
                <a:solidFill>
                  <a:srgbClr val="FFFFFF"/>
                </a:solidFill>
                <a:latin typeface="Arial"/>
                <a:ea typeface="+mn-ea"/>
                <a:cs typeface="+mn-cs"/>
              </a:endParaRPr>
            </a:p>
            <a:p>
              <a:pPr defTabSz="683277" fontAlgn="auto">
                <a:spcBef>
                  <a:spcPts val="0"/>
                </a:spcBef>
                <a:spcAft>
                  <a:spcPts val="0"/>
                </a:spcAft>
              </a:pPr>
              <a:r>
                <a:rPr lang="en-US" sz="600" dirty="0">
                  <a:solidFill>
                    <a:srgbClr val="FFFFFF"/>
                  </a:solidFill>
                  <a:latin typeface="Arial"/>
                  <a:ea typeface="+mn-ea"/>
                  <a:cs typeface="+mn-cs"/>
                </a:rPr>
                <a:t>Max 1 x </a:t>
              </a:r>
              <a:r>
                <a:rPr lang="en-US" sz="600" dirty="0" smtClean="0">
                  <a:solidFill>
                    <a:srgbClr val="FFFFFF"/>
                  </a:solidFill>
                  <a:latin typeface="Arial"/>
                  <a:ea typeface="+mn-ea"/>
                  <a:cs typeface="+mn-cs"/>
                </a:rPr>
                <a:t>3850 MC</a:t>
              </a:r>
              <a:endParaRPr lang="en-US" sz="600" dirty="0">
                <a:solidFill>
                  <a:srgbClr val="FFFFFF"/>
                </a:solidFill>
                <a:latin typeface="Arial"/>
                <a:ea typeface="+mn-ea"/>
                <a:cs typeface="+mn-cs"/>
              </a:endParaRPr>
            </a:p>
          </p:txBody>
        </p:sp>
        <p:grpSp>
          <p:nvGrpSpPr>
            <p:cNvPr id="237" name="Group 236"/>
            <p:cNvGrpSpPr/>
            <p:nvPr/>
          </p:nvGrpSpPr>
          <p:grpSpPr>
            <a:xfrm>
              <a:off x="6257709" y="4237110"/>
              <a:ext cx="1200944" cy="595367"/>
              <a:chOff x="2807352" y="4992971"/>
              <a:chExt cx="1600842" cy="793822"/>
            </a:xfrm>
          </p:grpSpPr>
          <p:sp>
            <p:nvSpPr>
              <p:cNvPr id="316" name="Rectangle 315"/>
              <p:cNvSpPr/>
              <p:nvPr/>
            </p:nvSpPr>
            <p:spPr>
              <a:xfrm>
                <a:off x="2807352" y="4992971"/>
                <a:ext cx="1584900" cy="793822"/>
              </a:xfrm>
              <a:prstGeom prst="rect">
                <a:avLst/>
              </a:prstGeom>
              <a:gradFill flip="none" rotWithShape="1">
                <a:gsLst>
                  <a:gs pos="0">
                    <a:srgbClr val="FFFFFF">
                      <a:lumMod val="85000"/>
                    </a:srgbClr>
                  </a:gs>
                  <a:gs pos="54000">
                    <a:srgbClr val="FFFFFF">
                      <a:lumMod val="50000"/>
                    </a:srgbClr>
                  </a:gs>
                </a:gsLst>
                <a:lin ang="5400000" scaled="0"/>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1100" kern="0" dirty="0">
                  <a:solidFill>
                    <a:srgbClr val="FFFFFF"/>
                  </a:solidFill>
                  <a:latin typeface="Arial"/>
                  <a:ea typeface="+mn-ea"/>
                  <a:cs typeface="+mn-cs"/>
                </a:endParaRPr>
              </a:p>
            </p:txBody>
          </p:sp>
          <p:sp>
            <p:nvSpPr>
              <p:cNvPr id="317" name="Rectangle 316"/>
              <p:cNvSpPr/>
              <p:nvPr/>
            </p:nvSpPr>
            <p:spPr>
              <a:xfrm>
                <a:off x="3261883" y="5038739"/>
                <a:ext cx="528873" cy="304638"/>
              </a:xfrm>
              <a:prstGeom prst="rect">
                <a:avLst/>
              </a:prstGeom>
              <a:gradFill flip="none" rotWithShape="1">
                <a:gsLst>
                  <a:gs pos="0">
                    <a:srgbClr val="FFCC00"/>
                  </a:gs>
                  <a:gs pos="100000">
                    <a:srgbClr val="FFFFFF">
                      <a:lumMod val="50000"/>
                    </a:srgbClr>
                  </a:gs>
                </a:gsLst>
                <a:path path="circle">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r>
                  <a:rPr lang="en-US" sz="500" b="1" kern="0" dirty="0">
                    <a:solidFill>
                      <a:srgbClr val="092831"/>
                    </a:solidFill>
                    <a:latin typeface="Arial"/>
                    <a:ea typeface="+mn-ea"/>
                    <a:cs typeface="+mn-cs"/>
                  </a:rPr>
                  <a:t>MC</a:t>
                </a:r>
              </a:p>
            </p:txBody>
          </p:sp>
          <p:sp>
            <p:nvSpPr>
              <p:cNvPr id="318" name="Rectangle 317"/>
              <p:cNvSpPr/>
              <p:nvPr/>
            </p:nvSpPr>
            <p:spPr>
              <a:xfrm>
                <a:off x="2841674" y="5396139"/>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319" name="Rectangle 318"/>
              <p:cNvSpPr/>
              <p:nvPr/>
            </p:nvSpPr>
            <p:spPr>
              <a:xfrm>
                <a:off x="3302981" y="5399793"/>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20" name="TextBox 319"/>
              <p:cNvSpPr txBox="1"/>
              <p:nvPr/>
            </p:nvSpPr>
            <p:spPr>
              <a:xfrm>
                <a:off x="2841674" y="5392005"/>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1</a:t>
                </a:r>
              </a:p>
            </p:txBody>
          </p:sp>
          <p:sp>
            <p:nvSpPr>
              <p:cNvPr id="321" name="TextBox 320"/>
              <p:cNvSpPr txBox="1"/>
              <p:nvPr/>
            </p:nvSpPr>
            <p:spPr>
              <a:xfrm>
                <a:off x="3291540" y="5384217"/>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2</a:t>
                </a:r>
              </a:p>
            </p:txBody>
          </p:sp>
          <p:sp>
            <p:nvSpPr>
              <p:cNvPr id="322" name="Rectangle 321"/>
              <p:cNvSpPr/>
              <p:nvPr/>
            </p:nvSpPr>
            <p:spPr>
              <a:xfrm>
                <a:off x="3924462" y="5392005"/>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23" name="TextBox 322"/>
              <p:cNvSpPr txBox="1"/>
              <p:nvPr/>
            </p:nvSpPr>
            <p:spPr>
              <a:xfrm>
                <a:off x="3924462" y="5399314"/>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8</a:t>
                </a:r>
              </a:p>
            </p:txBody>
          </p:sp>
          <p:sp>
            <p:nvSpPr>
              <p:cNvPr id="324" name="TextBox 323"/>
              <p:cNvSpPr txBox="1"/>
              <p:nvPr/>
            </p:nvSpPr>
            <p:spPr>
              <a:xfrm>
                <a:off x="3653954" y="5362127"/>
                <a:ext cx="397765" cy="330651"/>
              </a:xfrm>
              <a:prstGeom prst="rect">
                <a:avLst/>
              </a:prstGeom>
              <a:noFill/>
            </p:spPr>
            <p:txBody>
              <a:bodyPr wrap="none" rtlCol="0">
                <a:spAutoFit/>
              </a:bodyPr>
              <a:lstStyle/>
              <a:p>
                <a:pPr defTabSz="683277" fontAlgn="auto">
                  <a:spcBef>
                    <a:spcPts val="0"/>
                  </a:spcBef>
                  <a:spcAft>
                    <a:spcPts val="0"/>
                  </a:spcAft>
                  <a:defRPr/>
                </a:pPr>
                <a:r>
                  <a:rPr lang="en-US" sz="700" kern="0" dirty="0">
                    <a:solidFill>
                      <a:srgbClr val="092831"/>
                    </a:solidFill>
                    <a:latin typeface="Arial"/>
                    <a:ea typeface="+mn-ea"/>
                    <a:cs typeface="+mn-cs"/>
                  </a:rPr>
                  <a:t>…</a:t>
                </a:r>
              </a:p>
            </p:txBody>
          </p:sp>
        </p:grpSp>
        <p:sp>
          <p:nvSpPr>
            <p:cNvPr id="238" name="Rectangle 237"/>
            <p:cNvSpPr/>
            <p:nvPr/>
          </p:nvSpPr>
          <p:spPr>
            <a:xfrm>
              <a:off x="5083915" y="2782118"/>
              <a:ext cx="978267" cy="200228"/>
            </a:xfrm>
            <a:prstGeom prst="rect">
              <a:avLst/>
            </a:prstGeom>
          </p:spPr>
          <p:txBody>
            <a:bodyPr wrap="square" lIns="68523" tIns="34262" rIns="68523" bIns="34262">
              <a:spAutoFit/>
            </a:bodyPr>
            <a:lstStyle/>
            <a:p>
              <a:pPr defTabSz="683277" fontAlgn="auto">
                <a:spcBef>
                  <a:spcPts val="0"/>
                </a:spcBef>
                <a:spcAft>
                  <a:spcPts val="0"/>
                </a:spcAft>
              </a:pPr>
              <a:r>
                <a:rPr lang="en-US" sz="600" dirty="0">
                  <a:solidFill>
                    <a:srgbClr val="092831"/>
                  </a:solidFill>
                  <a:latin typeface="Arial"/>
                  <a:ea typeface="+mn-ea"/>
                  <a:cs typeface="+mn-cs"/>
                </a:rPr>
                <a:t>Max 2 </a:t>
              </a:r>
              <a:r>
                <a:rPr lang="en-US" sz="600" dirty="0" smtClean="0">
                  <a:solidFill>
                    <a:srgbClr val="092831"/>
                  </a:solidFill>
                  <a:latin typeface="Arial"/>
                  <a:ea typeface="+mn-ea"/>
                  <a:cs typeface="+mn-cs"/>
                </a:rPr>
                <a:t>x 3850 </a:t>
              </a:r>
              <a:r>
                <a:rPr lang="en-US" sz="600" dirty="0">
                  <a:solidFill>
                    <a:srgbClr val="092831"/>
                  </a:solidFill>
                  <a:latin typeface="Arial"/>
                  <a:ea typeface="+mn-ea"/>
                  <a:cs typeface="+mn-cs"/>
                </a:rPr>
                <a:t>MC</a:t>
              </a:r>
            </a:p>
          </p:txBody>
        </p:sp>
        <p:grpSp>
          <p:nvGrpSpPr>
            <p:cNvPr id="239" name="Group 238"/>
            <p:cNvGrpSpPr/>
            <p:nvPr/>
          </p:nvGrpSpPr>
          <p:grpSpPr>
            <a:xfrm>
              <a:off x="5183054" y="3054494"/>
              <a:ext cx="1200944" cy="595367"/>
              <a:chOff x="2807352" y="4992971"/>
              <a:chExt cx="1600842" cy="793822"/>
            </a:xfrm>
          </p:grpSpPr>
          <p:sp>
            <p:nvSpPr>
              <p:cNvPr id="307" name="Rectangle 306"/>
              <p:cNvSpPr/>
              <p:nvPr/>
            </p:nvSpPr>
            <p:spPr>
              <a:xfrm>
                <a:off x="2807352" y="4992971"/>
                <a:ext cx="1584900" cy="793822"/>
              </a:xfrm>
              <a:prstGeom prst="rect">
                <a:avLst/>
              </a:prstGeom>
              <a:gradFill flip="none" rotWithShape="1">
                <a:gsLst>
                  <a:gs pos="0">
                    <a:srgbClr val="FFFFFF">
                      <a:lumMod val="85000"/>
                    </a:srgbClr>
                  </a:gs>
                  <a:gs pos="54000">
                    <a:srgbClr val="FFFFFF">
                      <a:lumMod val="50000"/>
                    </a:srgbClr>
                  </a:gs>
                </a:gsLst>
                <a:lin ang="5400000" scaled="0"/>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1100" kern="0" dirty="0">
                  <a:solidFill>
                    <a:srgbClr val="FFFFFF"/>
                  </a:solidFill>
                  <a:latin typeface="Arial"/>
                  <a:ea typeface="+mn-ea"/>
                  <a:cs typeface="+mn-cs"/>
                </a:endParaRPr>
              </a:p>
            </p:txBody>
          </p:sp>
          <p:sp>
            <p:nvSpPr>
              <p:cNvPr id="308" name="Rectangle 307"/>
              <p:cNvSpPr/>
              <p:nvPr/>
            </p:nvSpPr>
            <p:spPr>
              <a:xfrm>
                <a:off x="3291527" y="5038739"/>
                <a:ext cx="505563" cy="304638"/>
              </a:xfrm>
              <a:prstGeom prst="rect">
                <a:avLst/>
              </a:prstGeom>
              <a:gradFill flip="none" rotWithShape="1">
                <a:gsLst>
                  <a:gs pos="0">
                    <a:srgbClr val="FFCC00"/>
                  </a:gs>
                  <a:gs pos="100000">
                    <a:srgbClr val="FFFFFF">
                      <a:lumMod val="50000"/>
                    </a:srgbClr>
                  </a:gs>
                </a:gsLst>
                <a:path path="circle">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r>
                  <a:rPr lang="en-US" sz="500" b="1" kern="0" dirty="0">
                    <a:solidFill>
                      <a:srgbClr val="092831"/>
                    </a:solidFill>
                    <a:latin typeface="Arial"/>
                    <a:ea typeface="+mn-ea"/>
                    <a:cs typeface="+mn-cs"/>
                  </a:rPr>
                  <a:t>MC</a:t>
                </a:r>
              </a:p>
            </p:txBody>
          </p:sp>
          <p:sp>
            <p:nvSpPr>
              <p:cNvPr id="309" name="Rectangle 308"/>
              <p:cNvSpPr/>
              <p:nvPr/>
            </p:nvSpPr>
            <p:spPr>
              <a:xfrm>
                <a:off x="2841674" y="5396139"/>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310" name="Rectangle 309"/>
              <p:cNvSpPr/>
              <p:nvPr/>
            </p:nvSpPr>
            <p:spPr>
              <a:xfrm>
                <a:off x="3302981" y="5399793"/>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11" name="TextBox 310"/>
              <p:cNvSpPr txBox="1"/>
              <p:nvPr/>
            </p:nvSpPr>
            <p:spPr>
              <a:xfrm>
                <a:off x="2841674" y="5392005"/>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1</a:t>
                </a:r>
              </a:p>
            </p:txBody>
          </p:sp>
          <p:sp>
            <p:nvSpPr>
              <p:cNvPr id="312" name="TextBox 311"/>
              <p:cNvSpPr txBox="1"/>
              <p:nvPr/>
            </p:nvSpPr>
            <p:spPr>
              <a:xfrm>
                <a:off x="3291540" y="5384217"/>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2</a:t>
                </a:r>
              </a:p>
            </p:txBody>
          </p:sp>
          <p:sp>
            <p:nvSpPr>
              <p:cNvPr id="313" name="Rectangle 312"/>
              <p:cNvSpPr/>
              <p:nvPr/>
            </p:nvSpPr>
            <p:spPr>
              <a:xfrm>
                <a:off x="3924462" y="5392005"/>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14" name="TextBox 313"/>
              <p:cNvSpPr txBox="1"/>
              <p:nvPr/>
            </p:nvSpPr>
            <p:spPr>
              <a:xfrm>
                <a:off x="3924462" y="5399314"/>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8</a:t>
                </a:r>
              </a:p>
            </p:txBody>
          </p:sp>
          <p:sp>
            <p:nvSpPr>
              <p:cNvPr id="315" name="TextBox 314"/>
              <p:cNvSpPr txBox="1"/>
              <p:nvPr/>
            </p:nvSpPr>
            <p:spPr>
              <a:xfrm>
                <a:off x="3653954" y="5362127"/>
                <a:ext cx="397765" cy="330651"/>
              </a:xfrm>
              <a:prstGeom prst="rect">
                <a:avLst/>
              </a:prstGeom>
              <a:noFill/>
            </p:spPr>
            <p:txBody>
              <a:bodyPr wrap="none" rtlCol="0">
                <a:spAutoFit/>
              </a:bodyPr>
              <a:lstStyle/>
              <a:p>
                <a:pPr defTabSz="683277" fontAlgn="auto">
                  <a:spcBef>
                    <a:spcPts val="0"/>
                  </a:spcBef>
                  <a:spcAft>
                    <a:spcPts val="0"/>
                  </a:spcAft>
                  <a:defRPr/>
                </a:pPr>
                <a:r>
                  <a:rPr lang="en-US" sz="700" kern="0" dirty="0">
                    <a:solidFill>
                      <a:srgbClr val="092831"/>
                    </a:solidFill>
                    <a:latin typeface="Arial"/>
                    <a:ea typeface="+mn-ea"/>
                    <a:cs typeface="+mn-cs"/>
                  </a:rPr>
                  <a:t>…</a:t>
                </a:r>
              </a:p>
            </p:txBody>
          </p:sp>
        </p:grpSp>
        <p:grpSp>
          <p:nvGrpSpPr>
            <p:cNvPr id="240" name="Group 239"/>
            <p:cNvGrpSpPr/>
            <p:nvPr/>
          </p:nvGrpSpPr>
          <p:grpSpPr>
            <a:xfrm>
              <a:off x="6552316" y="3065033"/>
              <a:ext cx="1200944" cy="595367"/>
              <a:chOff x="2807352" y="4992971"/>
              <a:chExt cx="1600842" cy="793822"/>
            </a:xfrm>
          </p:grpSpPr>
          <p:sp>
            <p:nvSpPr>
              <p:cNvPr id="298" name="Rectangle 297"/>
              <p:cNvSpPr/>
              <p:nvPr/>
            </p:nvSpPr>
            <p:spPr>
              <a:xfrm>
                <a:off x="2807352" y="4992971"/>
                <a:ext cx="1584900" cy="793822"/>
              </a:xfrm>
              <a:prstGeom prst="rect">
                <a:avLst/>
              </a:prstGeom>
              <a:gradFill flip="none" rotWithShape="1">
                <a:gsLst>
                  <a:gs pos="0">
                    <a:srgbClr val="FFFFFF">
                      <a:lumMod val="85000"/>
                    </a:srgbClr>
                  </a:gs>
                  <a:gs pos="54000">
                    <a:srgbClr val="FFFFFF">
                      <a:lumMod val="50000"/>
                    </a:srgbClr>
                  </a:gs>
                </a:gsLst>
                <a:lin ang="5400000" scaled="0"/>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1100" kern="0" dirty="0">
                  <a:solidFill>
                    <a:srgbClr val="FFFFFF"/>
                  </a:solidFill>
                  <a:latin typeface="Arial"/>
                  <a:ea typeface="+mn-ea"/>
                  <a:cs typeface="+mn-cs"/>
                </a:endParaRPr>
              </a:p>
            </p:txBody>
          </p:sp>
          <p:sp>
            <p:nvSpPr>
              <p:cNvPr id="299" name="Rectangle 298"/>
              <p:cNvSpPr/>
              <p:nvPr/>
            </p:nvSpPr>
            <p:spPr>
              <a:xfrm>
                <a:off x="3386505" y="5038739"/>
                <a:ext cx="530820" cy="304638"/>
              </a:xfrm>
              <a:prstGeom prst="rect">
                <a:avLst/>
              </a:prstGeom>
              <a:gradFill flip="none" rotWithShape="1">
                <a:gsLst>
                  <a:gs pos="0">
                    <a:srgbClr val="FFCC00"/>
                  </a:gs>
                  <a:gs pos="100000">
                    <a:srgbClr val="FFFFFF">
                      <a:lumMod val="50000"/>
                    </a:srgbClr>
                  </a:gs>
                </a:gsLst>
                <a:path path="circle">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r>
                  <a:rPr lang="en-US" sz="500" b="1" kern="0" dirty="0">
                    <a:solidFill>
                      <a:srgbClr val="092831"/>
                    </a:solidFill>
                    <a:latin typeface="Arial"/>
                    <a:ea typeface="+mn-ea"/>
                    <a:cs typeface="+mn-cs"/>
                  </a:rPr>
                  <a:t>MC</a:t>
                </a:r>
              </a:p>
            </p:txBody>
          </p:sp>
          <p:sp>
            <p:nvSpPr>
              <p:cNvPr id="300" name="Rectangle 299"/>
              <p:cNvSpPr/>
              <p:nvPr/>
            </p:nvSpPr>
            <p:spPr>
              <a:xfrm>
                <a:off x="2841674" y="5396139"/>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301" name="Rectangle 300"/>
              <p:cNvSpPr/>
              <p:nvPr/>
            </p:nvSpPr>
            <p:spPr>
              <a:xfrm>
                <a:off x="3302981" y="5399793"/>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02" name="TextBox 301"/>
              <p:cNvSpPr txBox="1"/>
              <p:nvPr/>
            </p:nvSpPr>
            <p:spPr>
              <a:xfrm>
                <a:off x="2841674" y="5392005"/>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1</a:t>
                </a:r>
              </a:p>
            </p:txBody>
          </p:sp>
          <p:sp>
            <p:nvSpPr>
              <p:cNvPr id="303" name="TextBox 302"/>
              <p:cNvSpPr txBox="1"/>
              <p:nvPr/>
            </p:nvSpPr>
            <p:spPr>
              <a:xfrm>
                <a:off x="3291540" y="5384217"/>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2</a:t>
                </a:r>
              </a:p>
            </p:txBody>
          </p:sp>
          <p:sp>
            <p:nvSpPr>
              <p:cNvPr id="304" name="Rectangle 303"/>
              <p:cNvSpPr/>
              <p:nvPr/>
            </p:nvSpPr>
            <p:spPr>
              <a:xfrm>
                <a:off x="3924462" y="5392005"/>
                <a:ext cx="410584" cy="304638"/>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305" name="TextBox 304"/>
              <p:cNvSpPr txBox="1"/>
              <p:nvPr/>
            </p:nvSpPr>
            <p:spPr>
              <a:xfrm>
                <a:off x="3924462" y="5399314"/>
                <a:ext cx="483732" cy="305216"/>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8</a:t>
                </a:r>
              </a:p>
            </p:txBody>
          </p:sp>
          <p:sp>
            <p:nvSpPr>
              <p:cNvPr id="306" name="TextBox 305"/>
              <p:cNvSpPr txBox="1"/>
              <p:nvPr/>
            </p:nvSpPr>
            <p:spPr>
              <a:xfrm>
                <a:off x="3653954" y="5362127"/>
                <a:ext cx="397765" cy="330651"/>
              </a:xfrm>
              <a:prstGeom prst="rect">
                <a:avLst/>
              </a:prstGeom>
              <a:noFill/>
            </p:spPr>
            <p:txBody>
              <a:bodyPr wrap="none" rtlCol="0">
                <a:spAutoFit/>
              </a:bodyPr>
              <a:lstStyle/>
              <a:p>
                <a:pPr defTabSz="683277" fontAlgn="auto">
                  <a:spcBef>
                    <a:spcPts val="0"/>
                  </a:spcBef>
                  <a:spcAft>
                    <a:spcPts val="0"/>
                  </a:spcAft>
                  <a:defRPr/>
                </a:pPr>
                <a:r>
                  <a:rPr lang="en-US" sz="700" kern="0" dirty="0">
                    <a:solidFill>
                      <a:srgbClr val="092831"/>
                    </a:solidFill>
                    <a:latin typeface="Arial"/>
                    <a:ea typeface="+mn-ea"/>
                    <a:cs typeface="+mn-cs"/>
                  </a:rPr>
                  <a:t>…</a:t>
                </a:r>
              </a:p>
            </p:txBody>
          </p:sp>
        </p:grpSp>
        <p:cxnSp>
          <p:nvCxnSpPr>
            <p:cNvPr id="241" name="Straight Connector 240"/>
            <p:cNvCxnSpPr/>
            <p:nvPr/>
          </p:nvCxnSpPr>
          <p:spPr>
            <a:xfrm>
              <a:off x="5927104" y="3210649"/>
              <a:ext cx="1065235" cy="0"/>
            </a:xfrm>
            <a:prstGeom prst="line">
              <a:avLst/>
            </a:prstGeom>
            <a:noFill/>
            <a:ln w="25400" cap="flat" cmpd="sng" algn="ctr">
              <a:solidFill>
                <a:srgbClr val="000000"/>
              </a:solidFill>
              <a:prstDash val="solid"/>
            </a:ln>
            <a:effectLst>
              <a:outerShdw blurRad="40000" dist="20000" dir="5400000" rotWithShape="0">
                <a:srgbClr val="000000">
                  <a:alpha val="38000"/>
                </a:srgbClr>
              </a:outerShdw>
            </a:effectLst>
          </p:spPr>
        </p:cxnSp>
        <p:grpSp>
          <p:nvGrpSpPr>
            <p:cNvPr id="242" name="Group 56"/>
            <p:cNvGrpSpPr/>
            <p:nvPr/>
          </p:nvGrpSpPr>
          <p:grpSpPr>
            <a:xfrm>
              <a:off x="8539085" y="1505425"/>
              <a:ext cx="418758" cy="382077"/>
              <a:chOff x="2122873" y="3001208"/>
              <a:chExt cx="585064" cy="585216"/>
            </a:xfrm>
          </p:grpSpPr>
          <p:grpSp>
            <p:nvGrpSpPr>
              <p:cNvPr id="286" name="Group 57"/>
              <p:cNvGrpSpPr/>
              <p:nvPr/>
            </p:nvGrpSpPr>
            <p:grpSpPr>
              <a:xfrm>
                <a:off x="2122873" y="3001208"/>
                <a:ext cx="585064" cy="585216"/>
                <a:chOff x="2809115" y="3001208"/>
                <a:chExt cx="585064" cy="585216"/>
              </a:xfrm>
            </p:grpSpPr>
            <p:sp>
              <p:nvSpPr>
                <p:cNvPr id="294" name="Oval 263"/>
                <p:cNvSpPr>
                  <a:spLocks/>
                </p:cNvSpPr>
                <p:nvPr/>
              </p:nvSpPr>
              <p:spPr bwMode="auto">
                <a:xfrm>
                  <a:off x="2809115" y="3001208"/>
                  <a:ext cx="585064" cy="585216"/>
                </a:xfrm>
                <a:prstGeom prst="ellipse">
                  <a:avLst/>
                </a:prstGeom>
                <a:gradFill>
                  <a:gsLst>
                    <a:gs pos="0">
                      <a:schemeClr val="accent6">
                        <a:lumMod val="60000"/>
                        <a:lumOff val="40000"/>
                      </a:schemeClr>
                    </a:gs>
                    <a:gs pos="100000">
                      <a:schemeClr val="accent6">
                        <a:lumMod val="58000"/>
                      </a:schemeClr>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106" fontAlgn="auto">
                    <a:spcBef>
                      <a:spcPts val="0"/>
                    </a:spcBef>
                    <a:spcAft>
                      <a:spcPts val="0"/>
                    </a:spcAft>
                  </a:pPr>
                  <a:endParaRPr lang="en-US" dirty="0">
                    <a:solidFill>
                      <a:srgbClr val="FFFFFF"/>
                    </a:solidFill>
                    <a:latin typeface="Arial"/>
                  </a:endParaRPr>
                </a:p>
              </p:txBody>
            </p:sp>
            <p:grpSp>
              <p:nvGrpSpPr>
                <p:cNvPr id="295" name="Group 66"/>
                <p:cNvGrpSpPr/>
                <p:nvPr/>
              </p:nvGrpSpPr>
              <p:grpSpPr>
                <a:xfrm>
                  <a:off x="2951105" y="3402263"/>
                  <a:ext cx="321272" cy="2082"/>
                  <a:chOff x="3689575" y="3472008"/>
                  <a:chExt cx="327650" cy="2123"/>
                </a:xfrm>
                <a:solidFill>
                  <a:schemeClr val="bg1"/>
                </a:solidFill>
              </p:grpSpPr>
              <p:sp>
                <p:nvSpPr>
                  <p:cNvPr id="296" name="Freeform 128"/>
                  <p:cNvSpPr>
                    <a:spLocks/>
                  </p:cNvSpPr>
                  <p:nvPr/>
                </p:nvSpPr>
                <p:spPr bwMode="auto">
                  <a:xfrm>
                    <a:off x="3689575" y="3472008"/>
                    <a:ext cx="120303" cy="2123"/>
                  </a:xfrm>
                  <a:custGeom>
                    <a:avLst/>
                    <a:gdLst/>
                    <a:ahLst/>
                    <a:cxnLst>
                      <a:cxn ang="0">
                        <a:pos x="0" y="0"/>
                      </a:cxn>
                      <a:cxn ang="0">
                        <a:pos x="0" y="1"/>
                      </a:cxn>
                      <a:cxn ang="0">
                        <a:pos x="1" y="0"/>
                      </a:cxn>
                      <a:cxn ang="0">
                        <a:pos x="72" y="0"/>
                      </a:cxn>
                      <a:cxn ang="0">
                        <a:pos x="72" y="0"/>
                      </a:cxn>
                      <a:cxn ang="0">
                        <a:pos x="0" y="0"/>
                      </a:cxn>
                    </a:cxnLst>
                    <a:rect l="0" t="0" r="r" b="b"/>
                    <a:pathLst>
                      <a:path w="72" h="1">
                        <a:moveTo>
                          <a:pt x="0" y="0"/>
                        </a:moveTo>
                        <a:cubicBezTo>
                          <a:pt x="0" y="1"/>
                          <a:pt x="0" y="1"/>
                          <a:pt x="0" y="1"/>
                        </a:cubicBezTo>
                        <a:cubicBezTo>
                          <a:pt x="0" y="1"/>
                          <a:pt x="0" y="0"/>
                          <a:pt x="1" y="0"/>
                        </a:cubicBezTo>
                        <a:cubicBezTo>
                          <a:pt x="72" y="0"/>
                          <a:pt x="72" y="0"/>
                          <a:pt x="72" y="0"/>
                        </a:cubicBezTo>
                        <a:cubicBezTo>
                          <a:pt x="72" y="0"/>
                          <a:pt x="72" y="0"/>
                          <a:pt x="72" y="0"/>
                        </a:cubicBezTo>
                        <a:lnTo>
                          <a:pt x="0" y="0"/>
                        </a:ln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97" name="Freeform 129"/>
                  <p:cNvSpPr>
                    <a:spLocks/>
                  </p:cNvSpPr>
                  <p:nvPr/>
                </p:nvSpPr>
                <p:spPr bwMode="auto">
                  <a:xfrm>
                    <a:off x="3809878" y="3472008"/>
                    <a:ext cx="207347" cy="2123"/>
                  </a:xfrm>
                  <a:custGeom>
                    <a:avLst/>
                    <a:gdLst/>
                    <a:ahLst/>
                    <a:cxnLst>
                      <a:cxn ang="0">
                        <a:pos x="124" y="1"/>
                      </a:cxn>
                      <a:cxn ang="0">
                        <a:pos x="124" y="0"/>
                      </a:cxn>
                      <a:cxn ang="0">
                        <a:pos x="0" y="0"/>
                      </a:cxn>
                      <a:cxn ang="0">
                        <a:pos x="0" y="0"/>
                      </a:cxn>
                      <a:cxn ang="0">
                        <a:pos x="123" y="0"/>
                      </a:cxn>
                      <a:cxn ang="0">
                        <a:pos x="124" y="1"/>
                      </a:cxn>
                    </a:cxnLst>
                    <a:rect l="0" t="0" r="r" b="b"/>
                    <a:pathLst>
                      <a:path w="124" h="1">
                        <a:moveTo>
                          <a:pt x="124" y="1"/>
                        </a:moveTo>
                        <a:cubicBezTo>
                          <a:pt x="124" y="0"/>
                          <a:pt x="124" y="0"/>
                          <a:pt x="124" y="0"/>
                        </a:cubicBezTo>
                        <a:cubicBezTo>
                          <a:pt x="0" y="0"/>
                          <a:pt x="0" y="0"/>
                          <a:pt x="0" y="0"/>
                        </a:cubicBezTo>
                        <a:cubicBezTo>
                          <a:pt x="0" y="0"/>
                          <a:pt x="0" y="0"/>
                          <a:pt x="0" y="0"/>
                        </a:cubicBezTo>
                        <a:cubicBezTo>
                          <a:pt x="123" y="0"/>
                          <a:pt x="123" y="0"/>
                          <a:pt x="123" y="0"/>
                        </a:cubicBezTo>
                        <a:cubicBezTo>
                          <a:pt x="124" y="0"/>
                          <a:pt x="124" y="1"/>
                          <a:pt x="124" y="1"/>
                        </a:cubicBezTo>
                        <a:close/>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grpSp>
          </p:grpSp>
          <p:grpSp>
            <p:nvGrpSpPr>
              <p:cNvPr id="287" name="Group 58"/>
              <p:cNvGrpSpPr/>
              <p:nvPr/>
            </p:nvGrpSpPr>
            <p:grpSpPr>
              <a:xfrm>
                <a:off x="2212165" y="3142090"/>
                <a:ext cx="415075" cy="305741"/>
                <a:chOff x="3858937" y="2133596"/>
                <a:chExt cx="294188" cy="216696"/>
              </a:xfrm>
              <a:solidFill>
                <a:schemeClr val="bg1"/>
              </a:solidFill>
              <a:effectLst/>
            </p:grpSpPr>
            <p:sp>
              <p:nvSpPr>
                <p:cNvPr id="288" name="Rectangle 136"/>
                <p:cNvSpPr>
                  <a:spLocks noChangeArrowheads="1"/>
                </p:cNvSpPr>
                <p:nvPr/>
              </p:nvSpPr>
              <p:spPr bwMode="auto">
                <a:xfrm>
                  <a:off x="3886200" y="2241704"/>
                  <a:ext cx="9089" cy="7223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89" name="Freeform 137"/>
                <p:cNvSpPr>
                  <a:spLocks/>
                </p:cNvSpPr>
                <p:nvPr/>
              </p:nvSpPr>
              <p:spPr bwMode="auto">
                <a:xfrm>
                  <a:off x="4026358" y="2133596"/>
                  <a:ext cx="99498" cy="180339"/>
                </a:xfrm>
                <a:custGeom>
                  <a:avLst/>
                  <a:gdLst/>
                  <a:ahLst/>
                  <a:cxnLst>
                    <a:cxn ang="0">
                      <a:pos x="79" y="8"/>
                    </a:cxn>
                    <a:cxn ang="0">
                      <a:pos x="80" y="8"/>
                    </a:cxn>
                    <a:cxn ang="0">
                      <a:pos x="80" y="160"/>
                    </a:cxn>
                    <a:cxn ang="0">
                      <a:pos x="88" y="160"/>
                    </a:cxn>
                    <a:cxn ang="0">
                      <a:pos x="88" y="8"/>
                    </a:cxn>
                    <a:cxn ang="0">
                      <a:pos x="79" y="0"/>
                    </a:cxn>
                    <a:cxn ang="0">
                      <a:pos x="0" y="0"/>
                    </a:cxn>
                    <a:cxn ang="0">
                      <a:pos x="0" y="8"/>
                    </a:cxn>
                    <a:cxn ang="0">
                      <a:pos x="79" y="8"/>
                    </a:cxn>
                  </a:cxnLst>
                  <a:rect l="0" t="0" r="r" b="b"/>
                  <a:pathLst>
                    <a:path w="88" h="160">
                      <a:moveTo>
                        <a:pt x="79" y="8"/>
                      </a:moveTo>
                      <a:cubicBezTo>
                        <a:pt x="80" y="8"/>
                        <a:pt x="80" y="8"/>
                        <a:pt x="80" y="8"/>
                      </a:cubicBezTo>
                      <a:cubicBezTo>
                        <a:pt x="80" y="160"/>
                        <a:pt x="80" y="160"/>
                        <a:pt x="80" y="160"/>
                      </a:cubicBezTo>
                      <a:cubicBezTo>
                        <a:pt x="88" y="160"/>
                        <a:pt x="88" y="160"/>
                        <a:pt x="88" y="160"/>
                      </a:cubicBezTo>
                      <a:cubicBezTo>
                        <a:pt x="88" y="8"/>
                        <a:pt x="88" y="8"/>
                        <a:pt x="88" y="8"/>
                      </a:cubicBezTo>
                      <a:cubicBezTo>
                        <a:pt x="88" y="4"/>
                        <a:pt x="84" y="0"/>
                        <a:pt x="79" y="0"/>
                      </a:cubicBezTo>
                      <a:cubicBezTo>
                        <a:pt x="0" y="0"/>
                        <a:pt x="0" y="0"/>
                        <a:pt x="0" y="0"/>
                      </a:cubicBezTo>
                      <a:cubicBezTo>
                        <a:pt x="0" y="8"/>
                        <a:pt x="0" y="8"/>
                        <a:pt x="0" y="8"/>
                      </a:cubicBezTo>
                      <a:lnTo>
                        <a:pt x="7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90" name="Freeform 138"/>
                <p:cNvSpPr>
                  <a:spLocks/>
                </p:cNvSpPr>
                <p:nvPr/>
              </p:nvSpPr>
              <p:spPr bwMode="auto">
                <a:xfrm>
                  <a:off x="3886200" y="2133596"/>
                  <a:ext cx="140158" cy="108108"/>
                </a:xfrm>
                <a:custGeom>
                  <a:avLst/>
                  <a:gdLst/>
                  <a:ahLst/>
                  <a:cxnLst>
                    <a:cxn ang="0">
                      <a:pos x="8" y="8"/>
                    </a:cxn>
                    <a:cxn ang="0">
                      <a:pos x="9" y="8"/>
                    </a:cxn>
                    <a:cxn ang="0">
                      <a:pos x="124" y="8"/>
                    </a:cxn>
                    <a:cxn ang="0">
                      <a:pos x="124" y="0"/>
                    </a:cxn>
                    <a:cxn ang="0">
                      <a:pos x="9" y="0"/>
                    </a:cxn>
                    <a:cxn ang="0">
                      <a:pos x="0" y="8"/>
                    </a:cxn>
                    <a:cxn ang="0">
                      <a:pos x="0" y="96"/>
                    </a:cxn>
                    <a:cxn ang="0">
                      <a:pos x="8" y="96"/>
                    </a:cxn>
                    <a:cxn ang="0">
                      <a:pos x="8" y="8"/>
                    </a:cxn>
                  </a:cxnLst>
                  <a:rect l="0" t="0" r="r" b="b"/>
                  <a:pathLst>
                    <a:path w="124" h="96">
                      <a:moveTo>
                        <a:pt x="8" y="8"/>
                      </a:moveTo>
                      <a:cubicBezTo>
                        <a:pt x="8" y="8"/>
                        <a:pt x="8" y="8"/>
                        <a:pt x="9" y="8"/>
                      </a:cubicBezTo>
                      <a:cubicBezTo>
                        <a:pt x="124" y="8"/>
                        <a:pt x="124" y="8"/>
                        <a:pt x="124" y="8"/>
                      </a:cubicBezTo>
                      <a:cubicBezTo>
                        <a:pt x="124" y="0"/>
                        <a:pt x="124" y="0"/>
                        <a:pt x="124" y="0"/>
                      </a:cubicBezTo>
                      <a:cubicBezTo>
                        <a:pt x="9" y="0"/>
                        <a:pt x="9" y="0"/>
                        <a:pt x="9" y="0"/>
                      </a:cubicBezTo>
                      <a:cubicBezTo>
                        <a:pt x="4" y="0"/>
                        <a:pt x="0" y="4"/>
                        <a:pt x="0" y="8"/>
                      </a:cubicBezTo>
                      <a:cubicBezTo>
                        <a:pt x="0" y="96"/>
                        <a:pt x="0" y="96"/>
                        <a:pt x="0" y="96"/>
                      </a:cubicBezTo>
                      <a:cubicBezTo>
                        <a:pt x="8" y="96"/>
                        <a:pt x="8" y="96"/>
                        <a:pt x="8" y="96"/>
                      </a:cubicBezTo>
                      <a:lnTo>
                        <a:pt x="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91" name="Freeform 139"/>
                <p:cNvSpPr>
                  <a:spLocks noEditPoints="1"/>
                </p:cNvSpPr>
                <p:nvPr/>
              </p:nvSpPr>
              <p:spPr bwMode="auto">
                <a:xfrm>
                  <a:off x="3858937" y="2313937"/>
                  <a:ext cx="294188" cy="36355"/>
                </a:xfrm>
                <a:custGeom>
                  <a:avLst/>
                  <a:gdLst/>
                  <a:ahLst/>
                  <a:cxnLst>
                    <a:cxn ang="0">
                      <a:pos x="249" y="0"/>
                    </a:cxn>
                    <a:cxn ang="0">
                      <a:pos x="236" y="0"/>
                    </a:cxn>
                    <a:cxn ang="0">
                      <a:pos x="228" y="0"/>
                    </a:cxn>
                    <a:cxn ang="0">
                      <a:pos x="228" y="1"/>
                    </a:cxn>
                    <a:cxn ang="0">
                      <a:pos x="227" y="0"/>
                    </a:cxn>
                    <a:cxn ang="0">
                      <a:pos x="33" y="0"/>
                    </a:cxn>
                    <a:cxn ang="0">
                      <a:pos x="32" y="1"/>
                    </a:cxn>
                    <a:cxn ang="0">
                      <a:pos x="32" y="0"/>
                    </a:cxn>
                    <a:cxn ang="0">
                      <a:pos x="24" y="0"/>
                    </a:cxn>
                    <a:cxn ang="0">
                      <a:pos x="11" y="0"/>
                    </a:cxn>
                    <a:cxn ang="0">
                      <a:pos x="0" y="11"/>
                    </a:cxn>
                    <a:cxn ang="0">
                      <a:pos x="0" y="18"/>
                    </a:cxn>
                    <a:cxn ang="0">
                      <a:pos x="11"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92" name="Freeform 140"/>
                <p:cNvSpPr>
                  <a:spLocks/>
                </p:cNvSpPr>
                <p:nvPr/>
              </p:nvSpPr>
              <p:spPr bwMode="auto">
                <a:xfrm>
                  <a:off x="3895288" y="2313936"/>
                  <a:ext cx="221478" cy="1435"/>
                </a:xfrm>
                <a:custGeom>
                  <a:avLst/>
                  <a:gdLst/>
                  <a:ahLst/>
                  <a:cxnLst>
                    <a:cxn ang="0">
                      <a:pos x="0" y="1"/>
                    </a:cxn>
                    <a:cxn ang="0">
                      <a:pos x="1" y="0"/>
                    </a:cxn>
                    <a:cxn ang="0">
                      <a:pos x="195" y="0"/>
                    </a:cxn>
                    <a:cxn ang="0">
                      <a:pos x="196" y="1"/>
                    </a:cxn>
                    <a:cxn ang="0">
                      <a:pos x="196" y="0"/>
                    </a:cxn>
                    <a:cxn ang="0">
                      <a:pos x="0" y="0"/>
                    </a:cxn>
                    <a:cxn ang="0">
                      <a:pos x="0" y="1"/>
                    </a:cxn>
                  </a:cxnLst>
                  <a:rect l="0" t="0" r="r" b="b"/>
                  <a:pathLst>
                    <a:path w="196" h="1">
                      <a:moveTo>
                        <a:pt x="0" y="1"/>
                      </a:moveTo>
                      <a:cubicBezTo>
                        <a:pt x="0" y="1"/>
                        <a:pt x="0" y="0"/>
                        <a:pt x="1" y="0"/>
                      </a:cubicBezTo>
                      <a:cubicBezTo>
                        <a:pt x="195" y="0"/>
                        <a:pt x="195" y="0"/>
                        <a:pt x="195" y="0"/>
                      </a:cubicBezTo>
                      <a:cubicBezTo>
                        <a:pt x="196" y="0"/>
                        <a:pt x="196" y="1"/>
                        <a:pt x="196" y="1"/>
                      </a:cubicBezTo>
                      <a:cubicBezTo>
                        <a:pt x="196" y="0"/>
                        <a:pt x="196" y="0"/>
                        <a:pt x="196" y="0"/>
                      </a:cubicBezTo>
                      <a:cubicBezTo>
                        <a:pt x="0" y="0"/>
                        <a:pt x="0" y="0"/>
                        <a:pt x="0" y="0"/>
                      </a:cubicBez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sp>
              <p:nvSpPr>
                <p:cNvPr id="293" name="Freeform 147"/>
                <p:cNvSpPr>
                  <a:spLocks noEditPoints="1"/>
                </p:cNvSpPr>
                <p:nvPr/>
              </p:nvSpPr>
              <p:spPr bwMode="auto">
                <a:xfrm>
                  <a:off x="3932601" y="2171868"/>
                  <a:ext cx="154987" cy="106194"/>
                </a:xfrm>
                <a:custGeom>
                  <a:avLst/>
                  <a:gdLst/>
                  <a:ahLst/>
                  <a:cxnLst>
                    <a:cxn ang="0">
                      <a:pos x="132" y="23"/>
                    </a:cxn>
                    <a:cxn ang="0">
                      <a:pos x="94" y="5"/>
                    </a:cxn>
                    <a:cxn ang="0">
                      <a:pos x="93" y="6"/>
                    </a:cxn>
                    <a:cxn ang="0">
                      <a:pos x="74" y="38"/>
                    </a:cxn>
                    <a:cxn ang="0">
                      <a:pos x="45" y="48"/>
                    </a:cxn>
                    <a:cxn ang="0">
                      <a:pos x="45" y="48"/>
                    </a:cxn>
                    <a:cxn ang="0">
                      <a:pos x="5" y="62"/>
                    </a:cxn>
                    <a:cxn ang="0">
                      <a:pos x="1" y="70"/>
                    </a:cxn>
                    <a:cxn ang="0">
                      <a:pos x="1" y="71"/>
                    </a:cxn>
                    <a:cxn ang="0">
                      <a:pos x="9" y="72"/>
                    </a:cxn>
                    <a:cxn ang="0">
                      <a:pos x="13" y="71"/>
                    </a:cxn>
                    <a:cxn ang="0">
                      <a:pos x="21" y="91"/>
                    </a:cxn>
                    <a:cxn ang="0">
                      <a:pos x="27" y="93"/>
                    </a:cxn>
                    <a:cxn ang="0">
                      <a:pos x="30" y="88"/>
                    </a:cxn>
                    <a:cxn ang="0">
                      <a:pos x="28" y="82"/>
                    </a:cxn>
                    <a:cxn ang="0">
                      <a:pos x="36" y="79"/>
                    </a:cxn>
                    <a:cxn ang="0">
                      <a:pos x="38" y="85"/>
                    </a:cxn>
                    <a:cxn ang="0">
                      <a:pos x="44" y="87"/>
                    </a:cxn>
                    <a:cxn ang="0">
                      <a:pos x="48" y="82"/>
                    </a:cxn>
                    <a:cxn ang="0">
                      <a:pos x="42" y="65"/>
                    </a:cxn>
                    <a:cxn ang="0">
                      <a:pos x="41" y="61"/>
                    </a:cxn>
                    <a:cxn ang="0">
                      <a:pos x="51" y="57"/>
                    </a:cxn>
                    <a:cxn ang="0">
                      <a:pos x="51" y="57"/>
                    </a:cxn>
                    <a:cxn ang="0">
                      <a:pos x="68" y="51"/>
                    </a:cxn>
                    <a:cxn ang="0">
                      <a:pos x="78" y="48"/>
                    </a:cxn>
                    <a:cxn ang="0">
                      <a:pos x="114" y="61"/>
                    </a:cxn>
                    <a:cxn ang="0">
                      <a:pos x="132" y="23"/>
                    </a:cxn>
                    <a:cxn ang="0">
                      <a:pos x="119" y="39"/>
                    </a:cxn>
                    <a:cxn ang="0">
                      <a:pos x="106" y="33"/>
                    </a:cxn>
                    <a:cxn ang="0">
                      <a:pos x="113" y="19"/>
                    </a:cxn>
                    <a:cxn ang="0">
                      <a:pos x="126" y="26"/>
                    </a:cxn>
                    <a:cxn ang="0">
                      <a:pos x="119" y="39"/>
                    </a:cxn>
                  </a:cxnLst>
                  <a:rect l="0" t="0" r="r" b="b"/>
                  <a:pathLst>
                    <a:path w="137" h="94">
                      <a:moveTo>
                        <a:pt x="132" y="23"/>
                      </a:moveTo>
                      <a:cubicBezTo>
                        <a:pt x="126" y="8"/>
                        <a:pt x="109" y="0"/>
                        <a:pt x="94" y="5"/>
                      </a:cubicBezTo>
                      <a:cubicBezTo>
                        <a:pt x="94" y="5"/>
                        <a:pt x="93" y="6"/>
                        <a:pt x="93" y="6"/>
                      </a:cubicBezTo>
                      <a:cubicBezTo>
                        <a:pt x="80" y="11"/>
                        <a:pt x="72" y="25"/>
                        <a:pt x="74" y="38"/>
                      </a:cubicBezTo>
                      <a:cubicBezTo>
                        <a:pt x="45" y="48"/>
                        <a:pt x="45" y="48"/>
                        <a:pt x="45" y="48"/>
                      </a:cubicBezTo>
                      <a:cubicBezTo>
                        <a:pt x="45" y="48"/>
                        <a:pt x="45" y="48"/>
                        <a:pt x="45" y="48"/>
                      </a:cubicBezTo>
                      <a:cubicBezTo>
                        <a:pt x="5" y="62"/>
                        <a:pt x="5" y="62"/>
                        <a:pt x="5" y="62"/>
                      </a:cubicBezTo>
                      <a:cubicBezTo>
                        <a:pt x="2" y="64"/>
                        <a:pt x="0" y="67"/>
                        <a:pt x="1" y="70"/>
                      </a:cubicBezTo>
                      <a:cubicBezTo>
                        <a:pt x="1" y="70"/>
                        <a:pt x="1" y="70"/>
                        <a:pt x="1" y="71"/>
                      </a:cubicBezTo>
                      <a:cubicBezTo>
                        <a:pt x="3" y="72"/>
                        <a:pt x="6" y="73"/>
                        <a:pt x="9" y="72"/>
                      </a:cubicBezTo>
                      <a:cubicBezTo>
                        <a:pt x="13" y="71"/>
                        <a:pt x="13" y="71"/>
                        <a:pt x="13" y="71"/>
                      </a:cubicBezTo>
                      <a:cubicBezTo>
                        <a:pt x="21" y="91"/>
                        <a:pt x="21" y="91"/>
                        <a:pt x="21" y="91"/>
                      </a:cubicBezTo>
                      <a:cubicBezTo>
                        <a:pt x="21" y="93"/>
                        <a:pt x="24" y="94"/>
                        <a:pt x="27" y="93"/>
                      </a:cubicBezTo>
                      <a:cubicBezTo>
                        <a:pt x="30" y="92"/>
                        <a:pt x="31" y="90"/>
                        <a:pt x="30" y="88"/>
                      </a:cubicBezTo>
                      <a:cubicBezTo>
                        <a:pt x="28" y="82"/>
                        <a:pt x="28" y="82"/>
                        <a:pt x="28" y="82"/>
                      </a:cubicBezTo>
                      <a:cubicBezTo>
                        <a:pt x="36" y="79"/>
                        <a:pt x="36" y="79"/>
                        <a:pt x="36" y="79"/>
                      </a:cubicBezTo>
                      <a:cubicBezTo>
                        <a:pt x="38" y="85"/>
                        <a:pt x="38" y="85"/>
                        <a:pt x="38" y="85"/>
                      </a:cubicBezTo>
                      <a:cubicBezTo>
                        <a:pt x="39" y="87"/>
                        <a:pt x="42" y="88"/>
                        <a:pt x="44" y="87"/>
                      </a:cubicBezTo>
                      <a:cubicBezTo>
                        <a:pt x="47" y="86"/>
                        <a:pt x="49" y="84"/>
                        <a:pt x="48" y="82"/>
                      </a:cubicBezTo>
                      <a:cubicBezTo>
                        <a:pt x="42" y="65"/>
                        <a:pt x="42" y="65"/>
                        <a:pt x="42" y="65"/>
                      </a:cubicBezTo>
                      <a:cubicBezTo>
                        <a:pt x="41" y="61"/>
                        <a:pt x="41" y="61"/>
                        <a:pt x="41" y="61"/>
                      </a:cubicBezTo>
                      <a:cubicBezTo>
                        <a:pt x="51" y="57"/>
                        <a:pt x="51" y="57"/>
                        <a:pt x="51" y="57"/>
                      </a:cubicBezTo>
                      <a:cubicBezTo>
                        <a:pt x="51" y="57"/>
                        <a:pt x="51" y="57"/>
                        <a:pt x="51" y="57"/>
                      </a:cubicBezTo>
                      <a:cubicBezTo>
                        <a:pt x="68" y="51"/>
                        <a:pt x="68" y="51"/>
                        <a:pt x="68" y="51"/>
                      </a:cubicBezTo>
                      <a:cubicBezTo>
                        <a:pt x="78" y="48"/>
                        <a:pt x="78" y="48"/>
                        <a:pt x="78" y="48"/>
                      </a:cubicBezTo>
                      <a:cubicBezTo>
                        <a:pt x="85" y="60"/>
                        <a:pt x="100" y="66"/>
                        <a:pt x="114" y="61"/>
                      </a:cubicBezTo>
                      <a:cubicBezTo>
                        <a:pt x="129" y="56"/>
                        <a:pt x="137" y="39"/>
                        <a:pt x="132" y="23"/>
                      </a:cubicBezTo>
                      <a:close/>
                      <a:moveTo>
                        <a:pt x="119" y="39"/>
                      </a:moveTo>
                      <a:cubicBezTo>
                        <a:pt x="114" y="41"/>
                        <a:pt x="108" y="38"/>
                        <a:pt x="106" y="33"/>
                      </a:cubicBezTo>
                      <a:cubicBezTo>
                        <a:pt x="104" y="27"/>
                        <a:pt x="107" y="21"/>
                        <a:pt x="113" y="19"/>
                      </a:cubicBezTo>
                      <a:cubicBezTo>
                        <a:pt x="118" y="17"/>
                        <a:pt x="124" y="20"/>
                        <a:pt x="126" y="26"/>
                      </a:cubicBezTo>
                      <a:cubicBezTo>
                        <a:pt x="128" y="31"/>
                        <a:pt x="125" y="37"/>
                        <a:pt x="119"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3106" fontAlgn="auto">
                    <a:spcBef>
                      <a:spcPts val="0"/>
                    </a:spcBef>
                    <a:spcAft>
                      <a:spcPts val="0"/>
                    </a:spcAft>
                  </a:pPr>
                  <a:endParaRPr lang="en-US" sz="1100" dirty="0">
                    <a:solidFill>
                      <a:srgbClr val="0096D6"/>
                    </a:solidFill>
                    <a:latin typeface="Arial"/>
                    <a:ea typeface="+mn-ea"/>
                    <a:cs typeface="+mn-cs"/>
                  </a:endParaRPr>
                </a:p>
              </p:txBody>
            </p:sp>
          </p:grpSp>
        </p:grpSp>
        <p:grpSp>
          <p:nvGrpSpPr>
            <p:cNvPr id="243" name="Group 27"/>
            <p:cNvGrpSpPr/>
            <p:nvPr/>
          </p:nvGrpSpPr>
          <p:grpSpPr>
            <a:xfrm>
              <a:off x="8545927" y="1959415"/>
              <a:ext cx="418801" cy="382617"/>
              <a:chOff x="4911950" y="2142901"/>
              <a:chExt cx="585124" cy="586042"/>
            </a:xfrm>
          </p:grpSpPr>
          <p:sp>
            <p:nvSpPr>
              <p:cNvPr id="260" name="Oval 86"/>
              <p:cNvSpPr>
                <a:spLocks/>
              </p:cNvSpPr>
              <p:nvPr/>
            </p:nvSpPr>
            <p:spPr bwMode="auto">
              <a:xfrm>
                <a:off x="4911950" y="2142901"/>
                <a:ext cx="585124" cy="586042"/>
              </a:xfrm>
              <a:prstGeom prst="ellipse">
                <a:avLst/>
              </a:prstGeom>
              <a:gradFill>
                <a:gsLst>
                  <a:gs pos="0">
                    <a:srgbClr val="CBDB2A"/>
                  </a:gs>
                  <a:gs pos="50000">
                    <a:srgbClr val="3EB549"/>
                  </a:gs>
                  <a:gs pos="100000">
                    <a:srgbClr val="02928C"/>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3106" fontAlgn="auto">
                  <a:spcBef>
                    <a:spcPts val="0"/>
                  </a:spcBef>
                  <a:spcAft>
                    <a:spcPts val="0"/>
                  </a:spcAft>
                </a:pPr>
                <a:endParaRPr lang="en-US" dirty="0">
                  <a:solidFill>
                    <a:srgbClr val="FFFFFF"/>
                  </a:solidFill>
                  <a:latin typeface="Arial"/>
                </a:endParaRPr>
              </a:p>
            </p:txBody>
          </p:sp>
          <p:grpSp>
            <p:nvGrpSpPr>
              <p:cNvPr id="261" name="Group 603"/>
              <p:cNvGrpSpPr>
                <a:grpSpLocks noChangeAspect="1"/>
              </p:cNvGrpSpPr>
              <p:nvPr/>
            </p:nvGrpSpPr>
            <p:grpSpPr bwMode="auto">
              <a:xfrm>
                <a:off x="5061648" y="2230706"/>
                <a:ext cx="285737" cy="410425"/>
                <a:chOff x="6556" y="492"/>
                <a:chExt cx="2551" cy="3655"/>
              </a:xfrm>
              <a:solidFill>
                <a:srgbClr val="FFFFFF"/>
              </a:solidFill>
              <a:effectLst/>
            </p:grpSpPr>
            <p:sp>
              <p:nvSpPr>
                <p:cNvPr id="26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6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7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sp>
              <p:nvSpPr>
                <p:cNvPr id="28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3106" eaLnBrk="0" fontAlgn="auto" hangingPunct="0">
                    <a:lnSpc>
                      <a:spcPct val="90000"/>
                    </a:lnSpc>
                    <a:spcBef>
                      <a:spcPts val="0"/>
                    </a:spcBef>
                    <a:spcAft>
                      <a:spcPts val="0"/>
                    </a:spcAft>
                    <a:defRPr/>
                  </a:pPr>
                  <a:endParaRPr lang="en-US" sz="1100" dirty="0">
                    <a:solidFill>
                      <a:srgbClr val="FFFFFF"/>
                    </a:solidFill>
                    <a:latin typeface="Arial"/>
                    <a:ea typeface="ＭＳ Ｐゴシック" pitchFamily="34" charset="-128"/>
                    <a:cs typeface="+mn-cs"/>
                  </a:endParaRPr>
                </a:p>
              </p:txBody>
            </p:sp>
          </p:grpSp>
        </p:grpSp>
        <p:sp>
          <p:nvSpPr>
            <p:cNvPr id="244" name="Rectangle 243"/>
            <p:cNvSpPr/>
            <p:nvPr/>
          </p:nvSpPr>
          <p:spPr>
            <a:xfrm>
              <a:off x="5362812" y="1894862"/>
              <a:ext cx="2378490" cy="595367"/>
            </a:xfrm>
            <a:prstGeom prst="rect">
              <a:avLst/>
            </a:prstGeom>
            <a:gradFill flip="none" rotWithShape="1">
              <a:gsLst>
                <a:gs pos="0">
                  <a:srgbClr val="FFFFFF">
                    <a:lumMod val="85000"/>
                  </a:srgbClr>
                </a:gs>
                <a:gs pos="54000">
                  <a:srgbClr val="FFFFFF">
                    <a:lumMod val="50000"/>
                  </a:srgbClr>
                </a:gs>
              </a:gsLst>
              <a:lin ang="5400000" scaled="0"/>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1100" kern="0" dirty="0">
                <a:solidFill>
                  <a:srgbClr val="FFFFFF"/>
                </a:solidFill>
                <a:latin typeface="Arial"/>
                <a:ea typeface="+mn-ea"/>
                <a:cs typeface="+mn-cs"/>
              </a:endParaRPr>
            </a:p>
          </p:txBody>
        </p:sp>
        <p:sp>
          <p:nvSpPr>
            <p:cNvPr id="245" name="Rectangle 244"/>
            <p:cNvSpPr/>
            <p:nvPr/>
          </p:nvSpPr>
          <p:spPr>
            <a:xfrm>
              <a:off x="6283792" y="1948921"/>
              <a:ext cx="365832" cy="176723"/>
            </a:xfrm>
            <a:prstGeom prst="rect">
              <a:avLst/>
            </a:prstGeom>
            <a:solidFill>
              <a:srgbClr val="C00000"/>
            </a:soli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r>
                <a:rPr lang="en-US" sz="500" b="1" kern="0" dirty="0" smtClean="0">
                  <a:solidFill>
                    <a:srgbClr val="092831"/>
                  </a:solidFill>
                  <a:latin typeface="Arial"/>
                  <a:ea typeface="+mn-ea"/>
                  <a:cs typeface="+mn-cs"/>
                </a:rPr>
                <a:t>MC</a:t>
              </a:r>
              <a:endParaRPr lang="en-US" sz="500" b="1" kern="0" dirty="0">
                <a:solidFill>
                  <a:srgbClr val="092831"/>
                </a:solidFill>
                <a:latin typeface="Arial"/>
                <a:ea typeface="+mn-ea"/>
                <a:cs typeface="+mn-cs"/>
              </a:endParaRPr>
            </a:p>
          </p:txBody>
        </p:sp>
        <p:sp>
          <p:nvSpPr>
            <p:cNvPr id="246" name="Rectangle 245"/>
            <p:cNvSpPr/>
            <p:nvPr/>
          </p:nvSpPr>
          <p:spPr>
            <a:xfrm>
              <a:off x="5408094" y="2197238"/>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247" name="Rectangle 246"/>
            <p:cNvSpPr/>
            <p:nvPr/>
          </p:nvSpPr>
          <p:spPr>
            <a:xfrm>
              <a:off x="5754165" y="2199979"/>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248" name="TextBox 247"/>
            <p:cNvSpPr txBox="1"/>
            <p:nvPr/>
          </p:nvSpPr>
          <p:spPr>
            <a:xfrm>
              <a:off x="5408094" y="2194138"/>
              <a:ext cx="362894" cy="228912"/>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1</a:t>
              </a:r>
            </a:p>
          </p:txBody>
        </p:sp>
        <p:sp>
          <p:nvSpPr>
            <p:cNvPr id="249" name="TextBox 248"/>
            <p:cNvSpPr txBox="1"/>
            <p:nvPr/>
          </p:nvSpPr>
          <p:spPr>
            <a:xfrm>
              <a:off x="5745582" y="2188297"/>
              <a:ext cx="362894" cy="228912"/>
            </a:xfrm>
            <a:prstGeom prst="rect">
              <a:avLst/>
            </a:prstGeom>
            <a:noFill/>
          </p:spPr>
          <p:txBody>
            <a:bodyPr wrap="none" rtlCol="0">
              <a:spAutoFit/>
            </a:bodyPr>
            <a:lstStyle/>
            <a:p>
              <a:pPr defTabSz="683277" fontAlgn="auto">
                <a:spcBef>
                  <a:spcPts val="0"/>
                </a:spcBef>
                <a:spcAft>
                  <a:spcPts val="0"/>
                </a:spcAft>
                <a:defRPr/>
              </a:pPr>
              <a:r>
                <a:rPr lang="en-US" sz="600" b="1" kern="0" dirty="0">
                  <a:solidFill>
                    <a:srgbClr val="092831"/>
                  </a:solidFill>
                  <a:latin typeface="Arial"/>
                  <a:ea typeface="+mn-ea"/>
                  <a:cs typeface="+mn-cs"/>
                </a:rPr>
                <a:t>MA</a:t>
              </a:r>
              <a:r>
                <a:rPr lang="en-US" sz="600" b="1" kern="0" baseline="-25000" dirty="0">
                  <a:solidFill>
                    <a:srgbClr val="092831"/>
                  </a:solidFill>
                  <a:latin typeface="Arial"/>
                  <a:ea typeface="+mn-ea"/>
                  <a:cs typeface="+mn-cs"/>
                </a:rPr>
                <a:t>2</a:t>
              </a:r>
            </a:p>
          </p:txBody>
        </p:sp>
        <p:sp>
          <p:nvSpPr>
            <p:cNvPr id="250" name="Rectangle 249"/>
            <p:cNvSpPr/>
            <p:nvPr/>
          </p:nvSpPr>
          <p:spPr>
            <a:xfrm>
              <a:off x="7380392" y="2194138"/>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251" name="TextBox 250"/>
            <p:cNvSpPr txBox="1"/>
            <p:nvPr/>
          </p:nvSpPr>
          <p:spPr>
            <a:xfrm>
              <a:off x="7330497" y="2199619"/>
              <a:ext cx="394267" cy="228912"/>
            </a:xfrm>
            <a:prstGeom prst="rect">
              <a:avLst/>
            </a:prstGeom>
            <a:noFill/>
          </p:spPr>
          <p:txBody>
            <a:bodyPr wrap="none" rtlCol="0">
              <a:spAutoFit/>
            </a:bodyPr>
            <a:lstStyle/>
            <a:p>
              <a:pPr defTabSz="683277" fontAlgn="auto">
                <a:spcBef>
                  <a:spcPts val="0"/>
                </a:spcBef>
                <a:spcAft>
                  <a:spcPts val="0"/>
                </a:spcAft>
                <a:defRPr/>
              </a:pPr>
              <a:r>
                <a:rPr lang="en-US" sz="600" b="1" kern="0" dirty="0" err="1" smtClean="0">
                  <a:solidFill>
                    <a:srgbClr val="092831"/>
                  </a:solidFill>
                  <a:latin typeface="Arial"/>
                  <a:ea typeface="+mn-ea"/>
                  <a:cs typeface="+mn-cs"/>
                </a:rPr>
                <a:t>MA</a:t>
              </a:r>
              <a:r>
                <a:rPr lang="en-US" sz="600" b="1" kern="0" baseline="-25000" dirty="0" err="1" smtClean="0">
                  <a:solidFill>
                    <a:srgbClr val="092831"/>
                  </a:solidFill>
                  <a:latin typeface="Arial"/>
                  <a:ea typeface="+mn-ea"/>
                  <a:cs typeface="+mn-cs"/>
                </a:rPr>
                <a:t>32</a:t>
              </a:r>
              <a:endParaRPr lang="en-US" sz="600" b="1" kern="0" baseline="-25000" dirty="0">
                <a:solidFill>
                  <a:srgbClr val="092831"/>
                </a:solidFill>
                <a:latin typeface="Arial"/>
                <a:ea typeface="+mn-ea"/>
                <a:cs typeface="+mn-cs"/>
              </a:endParaRPr>
            </a:p>
          </p:txBody>
        </p:sp>
        <p:sp>
          <p:nvSpPr>
            <p:cNvPr id="252" name="TextBox 251"/>
            <p:cNvSpPr txBox="1"/>
            <p:nvPr/>
          </p:nvSpPr>
          <p:spPr>
            <a:xfrm>
              <a:off x="7084932" y="2171729"/>
              <a:ext cx="298402" cy="247989"/>
            </a:xfrm>
            <a:prstGeom prst="rect">
              <a:avLst/>
            </a:prstGeom>
            <a:noFill/>
          </p:spPr>
          <p:txBody>
            <a:bodyPr wrap="none" rtlCol="0">
              <a:spAutoFit/>
            </a:bodyPr>
            <a:lstStyle/>
            <a:p>
              <a:pPr defTabSz="683277" fontAlgn="auto">
                <a:spcBef>
                  <a:spcPts val="0"/>
                </a:spcBef>
                <a:spcAft>
                  <a:spcPts val="0"/>
                </a:spcAft>
                <a:defRPr/>
              </a:pPr>
              <a:r>
                <a:rPr lang="en-US" sz="700" kern="0" dirty="0">
                  <a:solidFill>
                    <a:srgbClr val="092831"/>
                  </a:solidFill>
                  <a:latin typeface="Arial"/>
                  <a:ea typeface="+mn-ea"/>
                  <a:cs typeface="+mn-cs"/>
                </a:rPr>
                <a:t>…</a:t>
              </a:r>
            </a:p>
          </p:txBody>
        </p:sp>
        <p:sp>
          <p:nvSpPr>
            <p:cNvPr id="253" name="TextBox 252"/>
            <p:cNvSpPr txBox="1"/>
            <p:nvPr/>
          </p:nvSpPr>
          <p:spPr>
            <a:xfrm>
              <a:off x="5066455" y="1571456"/>
              <a:ext cx="2481503" cy="448161"/>
            </a:xfrm>
            <a:prstGeom prst="rect">
              <a:avLst/>
            </a:prstGeom>
            <a:noFill/>
          </p:spPr>
          <p:txBody>
            <a:bodyPr wrap="square" lIns="68478" tIns="34240" rIns="68478" bIns="34240" rtlCol="0">
              <a:spAutoFit/>
            </a:bodyPr>
            <a:lstStyle/>
            <a:p>
              <a:pPr defTabSz="683277" fontAlgn="auto">
                <a:spcBef>
                  <a:spcPts val="0"/>
                </a:spcBef>
                <a:spcAft>
                  <a:spcPts val="0"/>
                </a:spcAft>
              </a:pPr>
              <a:r>
                <a:rPr lang="en-US" sz="700" b="1" dirty="0" smtClean="0">
                  <a:solidFill>
                    <a:srgbClr val="092831"/>
                  </a:solidFill>
                  <a:latin typeface="Arial"/>
                  <a:ea typeface="+mn-ea"/>
                  <a:cs typeface="+mn-cs"/>
                </a:rPr>
                <a:t>Mobility </a:t>
              </a:r>
              <a:r>
                <a:rPr lang="en-US" sz="700" b="1" dirty="0">
                  <a:solidFill>
                    <a:srgbClr val="092831"/>
                  </a:solidFill>
                  <a:latin typeface="Arial"/>
                  <a:ea typeface="+mn-ea"/>
                  <a:cs typeface="+mn-cs"/>
                </a:rPr>
                <a:t>Domain</a:t>
              </a:r>
              <a:r>
                <a:rPr lang="en-US" sz="600" i="1" dirty="0">
                  <a:solidFill>
                    <a:srgbClr val="092831"/>
                  </a:solidFill>
                  <a:latin typeface="Arial"/>
                  <a:ea typeface="+mn-ea"/>
                  <a:cs typeface="+mn-cs"/>
                </a:rPr>
                <a:t> </a:t>
              </a:r>
              <a:r>
                <a:rPr lang="en-US" sz="600" i="1" dirty="0" smtClean="0">
                  <a:solidFill>
                    <a:srgbClr val="092831"/>
                  </a:solidFill>
                  <a:latin typeface="Arial"/>
                  <a:ea typeface="+mn-ea"/>
                  <a:cs typeface="+mn-cs"/>
                </a:rPr>
                <a:t>7000 </a:t>
              </a:r>
              <a:r>
                <a:rPr lang="en-US" sz="600" i="1" dirty="0">
                  <a:solidFill>
                    <a:srgbClr val="092831"/>
                  </a:solidFill>
                  <a:latin typeface="Arial"/>
                  <a:ea typeface="+mn-ea"/>
                  <a:cs typeface="+mn-cs"/>
                </a:rPr>
                <a:t>Devices / </a:t>
              </a:r>
              <a:r>
                <a:rPr lang="en-US" sz="600" i="1" dirty="0" smtClean="0">
                  <a:solidFill>
                    <a:srgbClr val="092831"/>
                  </a:solidFill>
                  <a:latin typeface="Arial"/>
                  <a:ea typeface="+mn-ea"/>
                  <a:cs typeface="+mn-cs"/>
                </a:rPr>
                <a:t>600 AP’s</a:t>
              </a:r>
            </a:p>
            <a:p>
              <a:pPr defTabSz="683277" fontAlgn="auto">
                <a:spcBef>
                  <a:spcPts val="0"/>
                </a:spcBef>
                <a:spcAft>
                  <a:spcPts val="0"/>
                </a:spcAft>
              </a:pPr>
              <a:r>
                <a:rPr lang="en-US" sz="600" i="1" dirty="0" smtClean="0">
                  <a:solidFill>
                    <a:srgbClr val="092831"/>
                  </a:solidFill>
                  <a:latin typeface="Arial"/>
                  <a:ea typeface="+mn-ea"/>
                  <a:cs typeface="+mn-cs"/>
                </a:rPr>
                <a:t>5760 MC</a:t>
              </a:r>
              <a:endParaRPr lang="en-US" sz="600" i="1" dirty="0">
                <a:solidFill>
                  <a:srgbClr val="092831"/>
                </a:solidFill>
                <a:latin typeface="Arial"/>
                <a:ea typeface="+mn-ea"/>
                <a:cs typeface="+mn-cs"/>
              </a:endParaRPr>
            </a:p>
            <a:p>
              <a:pPr defTabSz="683277" fontAlgn="auto">
                <a:spcBef>
                  <a:spcPts val="0"/>
                </a:spcBef>
                <a:spcAft>
                  <a:spcPts val="0"/>
                </a:spcAft>
              </a:pPr>
              <a:endParaRPr lang="en-US" sz="600" i="1" dirty="0">
                <a:solidFill>
                  <a:srgbClr val="092831"/>
                </a:solidFill>
                <a:latin typeface="Arial"/>
                <a:ea typeface="+mn-ea"/>
                <a:cs typeface="+mn-cs"/>
              </a:endParaRPr>
            </a:p>
          </p:txBody>
        </p:sp>
        <p:sp>
          <p:nvSpPr>
            <p:cNvPr id="254" name="Rectangle 253"/>
            <p:cNvSpPr/>
            <p:nvPr/>
          </p:nvSpPr>
          <p:spPr>
            <a:xfrm>
              <a:off x="6146713" y="2197238"/>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255" name="Rectangle 254"/>
            <p:cNvSpPr/>
            <p:nvPr/>
          </p:nvSpPr>
          <p:spPr>
            <a:xfrm>
              <a:off x="6492784" y="2199979"/>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dirty="0">
                <a:solidFill>
                  <a:srgbClr val="092831"/>
                </a:solidFill>
                <a:latin typeface="Arial"/>
                <a:ea typeface="+mn-ea"/>
                <a:cs typeface="+mn-cs"/>
              </a:endParaRPr>
            </a:p>
          </p:txBody>
        </p:sp>
        <p:sp>
          <p:nvSpPr>
            <p:cNvPr id="256" name="TextBox 255"/>
            <p:cNvSpPr txBox="1"/>
            <p:nvPr/>
          </p:nvSpPr>
          <p:spPr>
            <a:xfrm>
              <a:off x="6146713" y="2194138"/>
              <a:ext cx="362894" cy="228912"/>
            </a:xfrm>
            <a:prstGeom prst="rect">
              <a:avLst/>
            </a:prstGeom>
            <a:noFill/>
          </p:spPr>
          <p:txBody>
            <a:bodyPr wrap="none" rtlCol="0">
              <a:spAutoFit/>
            </a:bodyPr>
            <a:lstStyle/>
            <a:p>
              <a:pPr defTabSz="683277" fontAlgn="auto">
                <a:spcBef>
                  <a:spcPts val="0"/>
                </a:spcBef>
                <a:spcAft>
                  <a:spcPts val="0"/>
                </a:spcAft>
                <a:defRPr/>
              </a:pPr>
              <a:r>
                <a:rPr lang="en-US" sz="600" b="1" kern="0" dirty="0" err="1" smtClean="0">
                  <a:solidFill>
                    <a:srgbClr val="092831"/>
                  </a:solidFill>
                  <a:latin typeface="Arial"/>
                  <a:ea typeface="+mn-ea"/>
                  <a:cs typeface="+mn-cs"/>
                </a:rPr>
                <a:t>MA</a:t>
              </a:r>
              <a:r>
                <a:rPr lang="en-US" sz="600" b="1" kern="0" baseline="-25000" dirty="0" err="1">
                  <a:solidFill>
                    <a:srgbClr val="092831"/>
                  </a:solidFill>
                  <a:latin typeface="Arial"/>
                  <a:ea typeface="+mn-ea"/>
                  <a:cs typeface="+mn-cs"/>
                </a:rPr>
                <a:t>3</a:t>
              </a:r>
              <a:endParaRPr lang="en-US" sz="600" b="1" kern="0" baseline="-25000" dirty="0">
                <a:solidFill>
                  <a:srgbClr val="092831"/>
                </a:solidFill>
                <a:latin typeface="Arial"/>
                <a:ea typeface="+mn-ea"/>
                <a:cs typeface="+mn-cs"/>
              </a:endParaRPr>
            </a:p>
          </p:txBody>
        </p:sp>
        <p:sp>
          <p:nvSpPr>
            <p:cNvPr id="257" name="TextBox 256"/>
            <p:cNvSpPr txBox="1"/>
            <p:nvPr/>
          </p:nvSpPr>
          <p:spPr>
            <a:xfrm>
              <a:off x="6484201" y="2188297"/>
              <a:ext cx="362894" cy="228912"/>
            </a:xfrm>
            <a:prstGeom prst="rect">
              <a:avLst/>
            </a:prstGeom>
            <a:noFill/>
          </p:spPr>
          <p:txBody>
            <a:bodyPr wrap="none" rtlCol="0">
              <a:spAutoFit/>
            </a:bodyPr>
            <a:lstStyle/>
            <a:p>
              <a:pPr defTabSz="683277" fontAlgn="auto">
                <a:spcBef>
                  <a:spcPts val="0"/>
                </a:spcBef>
                <a:spcAft>
                  <a:spcPts val="0"/>
                </a:spcAft>
                <a:defRPr/>
              </a:pPr>
              <a:r>
                <a:rPr lang="en-US" sz="600" b="1" kern="0" dirty="0" err="1" smtClean="0">
                  <a:solidFill>
                    <a:srgbClr val="092831"/>
                  </a:solidFill>
                  <a:latin typeface="Arial"/>
                  <a:ea typeface="+mn-ea"/>
                  <a:cs typeface="+mn-cs"/>
                </a:rPr>
                <a:t>MA</a:t>
              </a:r>
              <a:r>
                <a:rPr lang="en-US" sz="600" b="1" kern="0" baseline="-25000" dirty="0" err="1">
                  <a:solidFill>
                    <a:srgbClr val="092831"/>
                  </a:solidFill>
                  <a:latin typeface="Arial"/>
                  <a:ea typeface="+mn-ea"/>
                  <a:cs typeface="+mn-cs"/>
                </a:rPr>
                <a:t>4</a:t>
              </a:r>
              <a:endParaRPr lang="en-US" sz="600" b="1" kern="0" baseline="-25000" dirty="0">
                <a:solidFill>
                  <a:srgbClr val="092831"/>
                </a:solidFill>
                <a:latin typeface="Arial"/>
                <a:ea typeface="+mn-ea"/>
                <a:cs typeface="+mn-cs"/>
              </a:endParaRPr>
            </a:p>
          </p:txBody>
        </p:sp>
        <p:sp>
          <p:nvSpPr>
            <p:cNvPr id="258" name="Rectangle 257"/>
            <p:cNvSpPr/>
            <p:nvPr/>
          </p:nvSpPr>
          <p:spPr>
            <a:xfrm>
              <a:off x="6836984" y="2197238"/>
              <a:ext cx="308018" cy="228479"/>
            </a:xfrm>
            <a:prstGeom prst="rect">
              <a:avLst/>
            </a:prstGeom>
            <a:gradFill flip="none" rotWithShape="1">
              <a:gsLst>
                <a:gs pos="0">
                  <a:srgbClr val="FFFFFF">
                    <a:lumMod val="65000"/>
                  </a:srgbClr>
                </a:gs>
                <a:gs pos="100000">
                  <a:srgbClr val="FFFFFF">
                    <a:lumMod val="50000"/>
                  </a:srgbClr>
                </a:gs>
              </a:gsLst>
              <a:path path="rect">
                <a:fillToRect l="100000" t="100000"/>
              </a:path>
              <a:tileRect r="-100000" b="-100000"/>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defTabSz="683277" fontAlgn="auto">
                <a:spcBef>
                  <a:spcPts val="0"/>
                </a:spcBef>
                <a:spcAft>
                  <a:spcPts val="0"/>
                </a:spcAft>
                <a:defRPr/>
              </a:pPr>
              <a:endParaRPr lang="en-US" sz="600" b="1" kern="0" baseline="-25000" dirty="0">
                <a:solidFill>
                  <a:srgbClr val="092831"/>
                </a:solidFill>
                <a:latin typeface="Arial"/>
                <a:ea typeface="+mn-ea"/>
                <a:cs typeface="+mn-cs"/>
              </a:endParaRPr>
            </a:p>
          </p:txBody>
        </p:sp>
        <p:sp>
          <p:nvSpPr>
            <p:cNvPr id="259" name="TextBox 258"/>
            <p:cNvSpPr txBox="1"/>
            <p:nvPr/>
          </p:nvSpPr>
          <p:spPr>
            <a:xfrm>
              <a:off x="6836983" y="2194138"/>
              <a:ext cx="362894" cy="228912"/>
            </a:xfrm>
            <a:prstGeom prst="rect">
              <a:avLst/>
            </a:prstGeom>
            <a:noFill/>
          </p:spPr>
          <p:txBody>
            <a:bodyPr wrap="none" rtlCol="0">
              <a:spAutoFit/>
            </a:bodyPr>
            <a:lstStyle/>
            <a:p>
              <a:pPr defTabSz="683277" fontAlgn="auto">
                <a:spcBef>
                  <a:spcPts val="0"/>
                </a:spcBef>
                <a:spcAft>
                  <a:spcPts val="0"/>
                </a:spcAft>
                <a:defRPr/>
              </a:pPr>
              <a:r>
                <a:rPr lang="en-US" sz="600" b="1" kern="0" dirty="0" err="1" smtClean="0">
                  <a:solidFill>
                    <a:srgbClr val="092831"/>
                  </a:solidFill>
                  <a:latin typeface="Arial"/>
                  <a:ea typeface="+mn-ea"/>
                  <a:cs typeface="+mn-cs"/>
                </a:rPr>
                <a:t>MA</a:t>
              </a:r>
              <a:r>
                <a:rPr lang="en-US" sz="600" b="1" kern="0" baseline="-25000" dirty="0" err="1">
                  <a:solidFill>
                    <a:srgbClr val="092831"/>
                  </a:solidFill>
                  <a:latin typeface="Arial"/>
                  <a:ea typeface="+mn-ea"/>
                  <a:cs typeface="+mn-cs"/>
                </a:rPr>
                <a:t>5</a:t>
              </a:r>
              <a:endParaRPr lang="en-US" sz="600" b="1" kern="0" baseline="-25000" dirty="0">
                <a:solidFill>
                  <a:srgbClr val="092831"/>
                </a:solidFill>
                <a:latin typeface="Arial"/>
                <a:ea typeface="+mn-ea"/>
                <a:cs typeface="+mn-cs"/>
              </a:endParaRPr>
            </a:p>
          </p:txBody>
        </p:sp>
      </p:grpSp>
      <p:sp>
        <p:nvSpPr>
          <p:cNvPr id="326" name="Oval 325"/>
          <p:cNvSpPr/>
          <p:nvPr/>
        </p:nvSpPr>
        <p:spPr bwMode="auto">
          <a:xfrm>
            <a:off x="1469172" y="2665500"/>
            <a:ext cx="548961" cy="490480"/>
          </a:xfrm>
          <a:prstGeom prst="ellipse">
            <a:avLst/>
          </a:prstGeom>
          <a:solidFill>
            <a:schemeClr val="accent4">
              <a:lumMod val="60000"/>
              <a:lumOff val="40000"/>
            </a:schemeClr>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smtClean="0">
                <a:solidFill>
                  <a:srgbClr val="FFFFFF"/>
                </a:solidFill>
                <a:latin typeface="Verdana" pitchFamily="34" charset="0"/>
                <a:cs typeface="+mn-cs"/>
              </a:rPr>
              <a:t>50</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sp>
        <p:nvSpPr>
          <p:cNvPr id="327" name="Oval 326"/>
          <p:cNvSpPr/>
          <p:nvPr/>
        </p:nvSpPr>
        <p:spPr bwMode="auto">
          <a:xfrm>
            <a:off x="1469172" y="3706043"/>
            <a:ext cx="548961" cy="490480"/>
          </a:xfrm>
          <a:prstGeom prst="ellipse">
            <a:avLst/>
          </a:prstGeom>
          <a:solidFill>
            <a:schemeClr val="accent4">
              <a:lumMod val="60000"/>
              <a:lumOff val="40000"/>
            </a:schemeClr>
          </a:solidFill>
          <a:ln w="19050"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wrap="none" lIns="0" tIns="0" rIns="0" bIns="0" anchor="ctr"/>
          <a:lstStyle/>
          <a:p>
            <a:pPr algn="ctr" eaLnBrk="0" hangingPunct="0">
              <a:defRPr/>
            </a:pPr>
            <a:r>
              <a:rPr lang="en-GB" sz="1600" b="1" dirty="0" smtClean="0">
                <a:solidFill>
                  <a:srgbClr val="FFFFFF"/>
                </a:solidFill>
                <a:latin typeface="Verdana" pitchFamily="34" charset="0"/>
              </a:rPr>
              <a:t>25</a:t>
            </a:r>
          </a:p>
          <a:p>
            <a:pPr algn="ctr" eaLnBrk="0" hangingPunct="0">
              <a:defRPr/>
            </a:pPr>
            <a:r>
              <a:rPr lang="en-GB" sz="1600" b="1" dirty="0" smtClean="0">
                <a:solidFill>
                  <a:srgbClr val="FFFFFF"/>
                </a:solidFill>
                <a:latin typeface="Verdana" pitchFamily="34" charset="0"/>
                <a:cs typeface="+mn-cs"/>
              </a:rPr>
              <a:t>AP</a:t>
            </a:r>
            <a:endParaRPr lang="en-GB" sz="1600" b="1" dirty="0">
              <a:solidFill>
                <a:srgbClr val="FFFFFF"/>
              </a:solidFill>
              <a:latin typeface="Verdana" pitchFamily="34" charset="0"/>
              <a:cs typeface="+mn-cs"/>
            </a:endParaRPr>
          </a:p>
        </p:txBody>
      </p:sp>
      <p:sp>
        <p:nvSpPr>
          <p:cNvPr id="126" name="Rectangle 125"/>
          <p:cNvSpPr/>
          <p:nvPr/>
        </p:nvSpPr>
        <p:spPr>
          <a:xfrm>
            <a:off x="2419339" y="1215848"/>
            <a:ext cx="1977150" cy="3475027"/>
          </a:xfrm>
          <a:prstGeom prst="rect">
            <a:avLst/>
          </a:prstGeom>
          <a:noFill/>
          <a:ln>
            <a:solidFill>
              <a:srgbClr val="613F7D"/>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Right Arrow 2"/>
          <p:cNvSpPr/>
          <p:nvPr/>
        </p:nvSpPr>
        <p:spPr>
          <a:xfrm>
            <a:off x="2179547" y="1222508"/>
            <a:ext cx="313770" cy="769003"/>
          </a:xfrm>
          <a:prstGeom prst="right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 name="タイトル 3"/>
          <p:cNvSpPr>
            <a:spLocks noGrp="1"/>
          </p:cNvSpPr>
          <p:nvPr>
            <p:ph type="title"/>
          </p:nvPr>
        </p:nvSpPr>
        <p:spPr>
          <a:xfrm>
            <a:off x="169577" y="72838"/>
            <a:ext cx="8345488" cy="731837"/>
          </a:xfrm>
        </p:spPr>
        <p:txBody>
          <a:bodyPr/>
          <a:lstStyle/>
          <a:p>
            <a:r>
              <a:rPr kumimoji="1" lang="ja-JP" altLang="en-US" dirty="0" smtClean="0"/>
              <a:t>ものすごい昔の振り返り：</a:t>
            </a:r>
            <a:r>
              <a:rPr kumimoji="1" lang="en-US" altLang="ja-JP" dirty="0" smtClean="0"/>
              <a:t>AP</a:t>
            </a:r>
            <a:r>
              <a:rPr kumimoji="1" lang="ja-JP" altLang="en-US" dirty="0" smtClean="0"/>
              <a:t>対応数</a:t>
            </a:r>
            <a:endParaRPr kumimoji="1" lang="ja-JP" altLang="en-US" dirty="0"/>
          </a:p>
        </p:txBody>
      </p:sp>
    </p:spTree>
    <p:extLst>
      <p:ext uri="{BB962C8B-B14F-4D97-AF65-F5344CB8AC3E}">
        <p14:creationId xmlns:p14="http://schemas.microsoft.com/office/powerpoint/2010/main" val="3185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9"/>
          <p:cNvSpPr>
            <a:spLocks noChangeShapeType="1"/>
          </p:cNvSpPr>
          <p:nvPr/>
        </p:nvSpPr>
        <p:spPr bwMode="auto">
          <a:xfrm flipH="1" flipV="1">
            <a:off x="7799765" y="692180"/>
            <a:ext cx="7194" cy="4102463"/>
          </a:xfrm>
          <a:prstGeom prst="line">
            <a:avLst/>
          </a:prstGeom>
          <a:no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8" name="Line 9"/>
          <p:cNvSpPr>
            <a:spLocks noChangeShapeType="1"/>
          </p:cNvSpPr>
          <p:nvPr/>
        </p:nvSpPr>
        <p:spPr bwMode="auto">
          <a:xfrm flipH="1" flipV="1">
            <a:off x="6505628" y="711214"/>
            <a:ext cx="7194" cy="4102463"/>
          </a:xfrm>
          <a:prstGeom prst="line">
            <a:avLst/>
          </a:prstGeom>
          <a:no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grpSp>
        <p:nvGrpSpPr>
          <p:cNvPr id="9" name="Group 107"/>
          <p:cNvGrpSpPr/>
          <p:nvPr/>
        </p:nvGrpSpPr>
        <p:grpSpPr>
          <a:xfrm>
            <a:off x="90823" y="701243"/>
            <a:ext cx="8570125" cy="4159775"/>
            <a:chOff x="286736" y="975004"/>
            <a:chExt cx="11426833" cy="5547794"/>
          </a:xfrm>
          <a:noFill/>
        </p:grpSpPr>
        <p:sp>
          <p:nvSpPr>
            <p:cNvPr id="10" name="Rectangle 9"/>
            <p:cNvSpPr/>
            <p:nvPr/>
          </p:nvSpPr>
          <p:spPr>
            <a:xfrm>
              <a:off x="303212" y="3276600"/>
              <a:ext cx="11410357" cy="316452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FFFFFF"/>
                </a:solidFill>
                <a:latin typeface="Arial"/>
              </a:endParaRPr>
            </a:p>
          </p:txBody>
        </p:sp>
        <p:grpSp>
          <p:nvGrpSpPr>
            <p:cNvPr id="11" name="Group 105"/>
            <p:cNvGrpSpPr/>
            <p:nvPr/>
          </p:nvGrpSpPr>
          <p:grpSpPr>
            <a:xfrm>
              <a:off x="286736" y="975004"/>
              <a:ext cx="11426831" cy="5547794"/>
              <a:chOff x="286736" y="553503"/>
              <a:chExt cx="11426831" cy="5855380"/>
            </a:xfrm>
            <a:grpFill/>
          </p:grpSpPr>
          <p:grpSp>
            <p:nvGrpSpPr>
              <p:cNvPr id="12" name="Group 104"/>
              <p:cNvGrpSpPr/>
              <p:nvPr/>
            </p:nvGrpSpPr>
            <p:grpSpPr>
              <a:xfrm>
                <a:off x="317709" y="553503"/>
                <a:ext cx="11388850" cy="5855380"/>
                <a:chOff x="317709" y="553503"/>
                <a:chExt cx="11388850" cy="5855380"/>
              </a:xfrm>
              <a:grpFill/>
            </p:grpSpPr>
            <p:sp>
              <p:nvSpPr>
                <p:cNvPr id="15" name="Rectangle 14"/>
                <p:cNvSpPr/>
                <p:nvPr/>
              </p:nvSpPr>
              <p:spPr>
                <a:xfrm>
                  <a:off x="6974958" y="587913"/>
                  <a:ext cx="4731601" cy="5740312"/>
                </a:xfrm>
                <a:prstGeom prst="rect">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FFFFFF"/>
                    </a:solidFill>
                    <a:latin typeface="Arial"/>
                  </a:endParaRPr>
                </a:p>
              </p:txBody>
            </p:sp>
            <p:sp>
              <p:nvSpPr>
                <p:cNvPr id="16" name="Line 9"/>
                <p:cNvSpPr>
                  <a:spLocks noChangeShapeType="1"/>
                </p:cNvSpPr>
                <p:nvPr/>
              </p:nvSpPr>
              <p:spPr bwMode="auto">
                <a:xfrm flipH="1" flipV="1">
                  <a:off x="2164155" y="553503"/>
                  <a:ext cx="9592" cy="5774722"/>
                </a:xfrm>
                <a:prstGeom prst="line">
                  <a:avLst/>
                </a:prstGeom>
                <a:grpFill/>
                <a:ln w="25400">
                  <a:solidFill>
                    <a:schemeClr val="bg1">
                      <a:lumMod val="50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17" name="Line 9"/>
                <p:cNvSpPr>
                  <a:spLocks noChangeShapeType="1"/>
                </p:cNvSpPr>
                <p:nvPr/>
              </p:nvSpPr>
              <p:spPr bwMode="auto">
                <a:xfrm flipH="1" flipV="1">
                  <a:off x="1249729" y="627654"/>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18" name="Line 9"/>
                <p:cNvSpPr>
                  <a:spLocks noChangeShapeType="1"/>
                </p:cNvSpPr>
                <p:nvPr/>
              </p:nvSpPr>
              <p:spPr bwMode="auto">
                <a:xfrm flipH="1" flipV="1">
                  <a:off x="2893205" y="634161"/>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19" name="Line 9"/>
                <p:cNvSpPr>
                  <a:spLocks noChangeShapeType="1"/>
                </p:cNvSpPr>
                <p:nvPr/>
              </p:nvSpPr>
              <p:spPr bwMode="auto">
                <a:xfrm flipH="1" flipV="1">
                  <a:off x="3664663" y="596109"/>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0" name="Line 9"/>
                <p:cNvSpPr>
                  <a:spLocks noChangeShapeType="1"/>
                </p:cNvSpPr>
                <p:nvPr/>
              </p:nvSpPr>
              <p:spPr bwMode="auto">
                <a:xfrm flipV="1">
                  <a:off x="317709" y="6322686"/>
                  <a:ext cx="11382316" cy="45719"/>
                </a:xfrm>
                <a:prstGeom prst="line">
                  <a:avLst/>
                </a:prstGeom>
                <a:grpFill/>
                <a:ln w="25400">
                  <a:solidFill>
                    <a:schemeClr val="bg1">
                      <a:lumMod val="50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1" name="Line 9"/>
                <p:cNvSpPr>
                  <a:spLocks noChangeShapeType="1"/>
                </p:cNvSpPr>
                <p:nvPr/>
              </p:nvSpPr>
              <p:spPr bwMode="auto">
                <a:xfrm flipH="1" flipV="1">
                  <a:off x="5491827" y="572706"/>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2" name="Line 9"/>
                <p:cNvSpPr>
                  <a:spLocks noChangeShapeType="1"/>
                </p:cNvSpPr>
                <p:nvPr/>
              </p:nvSpPr>
              <p:spPr bwMode="auto">
                <a:xfrm flipH="1" flipV="1">
                  <a:off x="8047303" y="627654"/>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3" name="Line 9"/>
                <p:cNvSpPr>
                  <a:spLocks noChangeShapeType="1"/>
                </p:cNvSpPr>
                <p:nvPr/>
              </p:nvSpPr>
              <p:spPr bwMode="auto">
                <a:xfrm flipH="1" flipV="1">
                  <a:off x="6401379" y="581820"/>
                  <a:ext cx="9592" cy="5774722"/>
                </a:xfrm>
                <a:prstGeom prst="line">
                  <a:avLst/>
                </a:prstGeom>
                <a:grpFill/>
                <a:ln w="9525">
                  <a:solidFill>
                    <a:schemeClr val="bg1">
                      <a:lumMod val="65000"/>
                    </a:schemeClr>
                  </a:solidFill>
                  <a:prstDash val="dash"/>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4" name="Line 9"/>
                <p:cNvSpPr>
                  <a:spLocks noChangeShapeType="1"/>
                </p:cNvSpPr>
                <p:nvPr/>
              </p:nvSpPr>
              <p:spPr bwMode="auto">
                <a:xfrm flipH="1" flipV="1">
                  <a:off x="4572090" y="609675"/>
                  <a:ext cx="9592" cy="5774722"/>
                </a:xfrm>
                <a:prstGeom prst="line">
                  <a:avLst/>
                </a:prstGeom>
                <a:grpFill/>
                <a:ln w="25400">
                  <a:solidFill>
                    <a:schemeClr val="bg1">
                      <a:lumMod val="65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25" name="Line 9"/>
                <p:cNvSpPr>
                  <a:spLocks noChangeShapeType="1"/>
                </p:cNvSpPr>
                <p:nvPr/>
              </p:nvSpPr>
              <p:spPr bwMode="auto">
                <a:xfrm flipH="1" flipV="1">
                  <a:off x="9679064" y="572706"/>
                  <a:ext cx="16441" cy="5742746"/>
                </a:xfrm>
                <a:prstGeom prst="line">
                  <a:avLst/>
                </a:prstGeom>
                <a:grpFill/>
                <a:ln w="25400">
                  <a:solidFill>
                    <a:schemeClr val="bg1">
                      <a:lumMod val="65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grpSp>
          <p:sp>
            <p:nvSpPr>
              <p:cNvPr id="13" name="Line 12"/>
              <p:cNvSpPr>
                <a:spLocks noChangeShapeType="1"/>
              </p:cNvSpPr>
              <p:nvPr/>
            </p:nvSpPr>
            <p:spPr bwMode="auto">
              <a:xfrm flipH="1" flipV="1">
                <a:off x="11711381" y="569969"/>
                <a:ext cx="2186" cy="5777460"/>
              </a:xfrm>
              <a:prstGeom prst="line">
                <a:avLst/>
              </a:prstGeom>
              <a:grpFill/>
              <a:ln w="25400">
                <a:solidFill>
                  <a:schemeClr val="bg1">
                    <a:lumMod val="50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sp>
            <p:nvSpPr>
              <p:cNvPr id="14" name="Line 8"/>
              <p:cNvSpPr>
                <a:spLocks noChangeShapeType="1"/>
              </p:cNvSpPr>
              <p:nvPr/>
            </p:nvSpPr>
            <p:spPr bwMode="auto">
              <a:xfrm flipH="1" flipV="1">
                <a:off x="286736" y="790943"/>
                <a:ext cx="19115" cy="5585965"/>
              </a:xfrm>
              <a:prstGeom prst="line">
                <a:avLst/>
              </a:prstGeom>
              <a:grpFill/>
              <a:ln w="25400">
                <a:solidFill>
                  <a:schemeClr val="bg1">
                    <a:lumMod val="50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grpSp>
      </p:grpSp>
      <p:graphicFrame>
        <p:nvGraphicFramePr>
          <p:cNvPr id="26" name="Group 104"/>
          <p:cNvGraphicFramePr>
            <a:graphicFrameLocks noGrp="1"/>
          </p:cNvGraphicFramePr>
          <p:nvPr>
            <p:extLst/>
          </p:nvPr>
        </p:nvGraphicFramePr>
        <p:xfrm>
          <a:off x="86399" y="711213"/>
          <a:ext cx="8558755" cy="411277"/>
        </p:xfrm>
        <a:graphic>
          <a:graphicData uri="http://schemas.openxmlformats.org/drawingml/2006/table">
            <a:tbl>
              <a:tblPr/>
              <a:tblGrid>
                <a:gridCol w="1404732"/>
                <a:gridCol w="1794223"/>
                <a:gridCol w="1951611"/>
                <a:gridCol w="1888656"/>
                <a:gridCol w="1519533"/>
              </a:tblGrid>
              <a:tr h="411277">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2"/>
                        <a:buNone/>
                        <a:tabLst/>
                      </a:pPr>
                      <a:r>
                        <a:rPr kumimoji="0" lang="en-US" sz="1200" b="1" i="0" u="none" strike="noStrike" kern="1200" cap="none" normalizeH="0" baseline="0" dirty="0" smtClean="0">
                          <a:ln>
                            <a:noFill/>
                          </a:ln>
                          <a:solidFill>
                            <a:schemeClr val="accent1"/>
                          </a:solidFill>
                          <a:effectLst/>
                          <a:latin typeface="Calibri" pitchFamily="34" charset="0"/>
                          <a:ea typeface="+mn-ea"/>
                          <a:cs typeface="Calibri" pitchFamily="34" charset="0"/>
                        </a:rPr>
                        <a:t>2HCY2014</a:t>
                      </a:r>
                      <a:endParaRPr kumimoji="0" lang="en-US" sz="1200" b="1" i="0" u="none" strike="noStrike" kern="1200" cap="none" normalizeH="0" baseline="0" dirty="0">
                        <a:ln>
                          <a:noFill/>
                        </a:ln>
                        <a:solidFill>
                          <a:schemeClr val="accent1"/>
                        </a:solidFill>
                        <a:effectLst/>
                        <a:latin typeface="Calibri" pitchFamily="34" charset="0"/>
                        <a:ea typeface="+mn-ea"/>
                        <a:cs typeface="Calibri" pitchFamily="34" charset="0"/>
                      </a:endParaRPr>
                    </a:p>
                  </a:txBody>
                  <a:tcPr marL="82103" marR="82103" marT="30788" marB="307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2"/>
                        <a:buNone/>
                        <a:tabLst/>
                      </a:pPr>
                      <a:r>
                        <a:rPr kumimoji="0" lang="en-US" sz="1200" b="1" i="0" u="none" strike="noStrike" kern="1200" cap="none" normalizeH="0" baseline="0" dirty="0" smtClean="0">
                          <a:ln>
                            <a:noFill/>
                          </a:ln>
                          <a:solidFill>
                            <a:schemeClr val="accent1"/>
                          </a:solidFill>
                          <a:effectLst/>
                          <a:latin typeface="Calibri" pitchFamily="34" charset="0"/>
                          <a:ea typeface="+mn-ea"/>
                          <a:cs typeface="Calibri" pitchFamily="34" charset="0"/>
                        </a:rPr>
                        <a:t>1HCY2015</a:t>
                      </a:r>
                      <a:endParaRPr kumimoji="0" lang="en-US" sz="1200" b="1" i="0" u="none" strike="noStrike" kern="1200" cap="none" normalizeH="0" baseline="0" dirty="0">
                        <a:ln>
                          <a:noFill/>
                        </a:ln>
                        <a:solidFill>
                          <a:schemeClr val="accent1"/>
                        </a:solidFill>
                        <a:effectLst/>
                        <a:latin typeface="Calibri" pitchFamily="34" charset="0"/>
                        <a:ea typeface="+mn-ea"/>
                        <a:cs typeface="Calibri" pitchFamily="34" charset="0"/>
                      </a:endParaRPr>
                    </a:p>
                  </a:txBody>
                  <a:tcPr marL="82103" marR="82103" marT="30788" marB="307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2"/>
                        <a:buNone/>
                        <a:tabLst/>
                      </a:pPr>
                      <a:r>
                        <a:rPr kumimoji="0" lang="en-US" sz="1200" b="1" i="0" u="none" strike="noStrike" kern="1200" cap="none" normalizeH="0" baseline="0" dirty="0" smtClean="0">
                          <a:ln>
                            <a:noFill/>
                          </a:ln>
                          <a:solidFill>
                            <a:schemeClr val="accent1"/>
                          </a:solidFill>
                          <a:effectLst/>
                          <a:latin typeface="Calibri" pitchFamily="34" charset="0"/>
                          <a:ea typeface="+mn-ea"/>
                          <a:cs typeface="Calibri" pitchFamily="34" charset="0"/>
                        </a:rPr>
                        <a:t>2HCY2015</a:t>
                      </a:r>
                      <a:endParaRPr kumimoji="0" lang="en-US" sz="1200" b="1" i="0" u="none" strike="noStrike" kern="1200" cap="none" normalizeH="0" baseline="0" dirty="0">
                        <a:ln>
                          <a:noFill/>
                        </a:ln>
                        <a:solidFill>
                          <a:schemeClr val="accent1"/>
                        </a:solidFill>
                        <a:effectLst/>
                        <a:latin typeface="Calibri" pitchFamily="34" charset="0"/>
                        <a:ea typeface="+mn-ea"/>
                        <a:cs typeface="Calibri" pitchFamily="34" charset="0"/>
                      </a:endParaRPr>
                    </a:p>
                  </a:txBody>
                  <a:tcPr marL="82103" marR="82103" marT="30788" marB="307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814388" rtl="0" eaLnBrk="0" fontAlgn="base" latinLnBrk="0" hangingPunct="0">
                        <a:lnSpc>
                          <a:spcPct val="95000"/>
                        </a:lnSpc>
                        <a:spcBef>
                          <a:spcPct val="50000"/>
                        </a:spcBef>
                        <a:spcAft>
                          <a:spcPct val="0"/>
                        </a:spcAft>
                        <a:buClr>
                          <a:schemeClr val="tx2"/>
                        </a:buClr>
                        <a:buSzPct val="100000"/>
                        <a:buFont typeface="Wingdings" charset="2"/>
                        <a:buNone/>
                        <a:tabLst/>
                      </a:pPr>
                      <a:r>
                        <a:rPr kumimoji="0" lang="en-US" sz="1200" b="1" i="0" u="none" strike="noStrike" kern="1200" cap="none" normalizeH="0" baseline="0" dirty="0" smtClean="0">
                          <a:ln>
                            <a:noFill/>
                          </a:ln>
                          <a:solidFill>
                            <a:schemeClr val="accent1"/>
                          </a:solidFill>
                          <a:effectLst/>
                          <a:latin typeface="Calibri" pitchFamily="34" charset="0"/>
                          <a:ea typeface="+mn-ea"/>
                          <a:cs typeface="Calibri" pitchFamily="34" charset="0"/>
                        </a:rPr>
                        <a:t>1HCY2016</a:t>
                      </a:r>
                      <a:endParaRPr kumimoji="0" lang="en-US" sz="1200" b="1" i="0" u="none" strike="noStrike" kern="1200" cap="none" normalizeH="0" baseline="0" dirty="0">
                        <a:ln>
                          <a:noFill/>
                        </a:ln>
                        <a:solidFill>
                          <a:schemeClr val="accent1"/>
                        </a:solidFill>
                        <a:effectLst/>
                        <a:latin typeface="Calibri" pitchFamily="34" charset="0"/>
                        <a:ea typeface="+mn-ea"/>
                        <a:cs typeface="Calibri" pitchFamily="34" charset="0"/>
                      </a:endParaRPr>
                    </a:p>
                  </a:txBody>
                  <a:tcPr marL="82103" marR="82103" marT="30788" marB="307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normalizeH="0" baseline="0" dirty="0" smtClean="0">
                          <a:ln>
                            <a:noFill/>
                          </a:ln>
                          <a:solidFill>
                            <a:schemeClr val="accent1"/>
                          </a:solidFill>
                          <a:effectLst/>
                          <a:latin typeface="Calibri" pitchFamily="34" charset="0"/>
                          <a:ea typeface="+mn-ea"/>
                          <a:cs typeface="Calibri" pitchFamily="34" charset="0"/>
                        </a:rPr>
                        <a:t>2HCY2016</a:t>
                      </a:r>
                    </a:p>
                  </a:txBody>
                  <a:tcPr marL="82103" marR="82103" marT="30788" marB="307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solidFill>
                  </a:tcPr>
                </a:tc>
              </a:tr>
            </a:tbl>
          </a:graphicData>
        </a:graphic>
      </p:graphicFrame>
      <p:sp>
        <p:nvSpPr>
          <p:cNvPr id="27" name="TextBox 26"/>
          <p:cNvSpPr txBox="1"/>
          <p:nvPr/>
        </p:nvSpPr>
        <p:spPr>
          <a:xfrm>
            <a:off x="8933460" y="2792387"/>
            <a:ext cx="184731" cy="461537"/>
          </a:xfrm>
          <a:prstGeom prst="rect">
            <a:avLst/>
          </a:prstGeom>
          <a:noFill/>
        </p:spPr>
        <p:txBody>
          <a:bodyPr wrap="none" rtlCol="0">
            <a:spAutoFit/>
          </a:bodyPr>
          <a:lstStyle/>
          <a:p>
            <a:endParaRPr lang="en-US" sz="2399" dirty="0"/>
          </a:p>
        </p:txBody>
      </p:sp>
      <p:sp>
        <p:nvSpPr>
          <p:cNvPr id="28" name="Line 9"/>
          <p:cNvSpPr>
            <a:spLocks noChangeShapeType="1"/>
          </p:cNvSpPr>
          <p:nvPr/>
        </p:nvSpPr>
        <p:spPr bwMode="auto">
          <a:xfrm flipH="1" flipV="1">
            <a:off x="5254484" y="1128216"/>
            <a:ext cx="0" cy="3695618"/>
          </a:xfrm>
          <a:prstGeom prst="line">
            <a:avLst/>
          </a:prstGeom>
          <a:noFill/>
          <a:ln w="25400">
            <a:solidFill>
              <a:schemeClr val="bg1">
                <a:lumMod val="65000"/>
              </a:schemeClr>
            </a:solidFill>
            <a:prstDash val="solid"/>
            <a:round/>
            <a:headEnd/>
            <a:tailEnd/>
          </a:ln>
        </p:spPr>
        <p:txBody>
          <a:bodyPr lIns="82103" tIns="41051" rIns="82103" bIns="41051">
            <a:prstTxWarp prst="textNoShape">
              <a:avLst/>
            </a:prstTxWarp>
          </a:bodyPr>
          <a:lstStyle/>
          <a:p>
            <a:pPr defTabSz="685634"/>
            <a:endParaRPr lang="en-US" sz="2399" b="1" dirty="0">
              <a:solidFill>
                <a:prstClr val="black"/>
              </a:solidFill>
              <a:latin typeface="Arial"/>
              <a:ea typeface="ＭＳ Ｐゴシック" charset="-128"/>
            </a:endParaRPr>
          </a:p>
        </p:txBody>
      </p:sp>
      <p:cxnSp>
        <p:nvCxnSpPr>
          <p:cNvPr id="29" name="Straight Arrow Connector 28"/>
          <p:cNvCxnSpPr>
            <a:cxnSpLocks noChangeShapeType="1"/>
            <a:endCxn id="88" idx="1"/>
          </p:cNvCxnSpPr>
          <p:nvPr/>
        </p:nvCxnSpPr>
        <p:spPr bwMode="auto">
          <a:xfrm>
            <a:off x="3688848" y="1541203"/>
            <a:ext cx="988111" cy="2261"/>
          </a:xfrm>
          <a:prstGeom prst="straightConnector1">
            <a:avLst/>
          </a:prstGeom>
          <a:noFill/>
          <a:ln w="38100" cmpd="sng">
            <a:solidFill>
              <a:schemeClr val="tx2">
                <a:lumMod val="75000"/>
              </a:schemeClr>
            </a:solidFill>
            <a:round/>
            <a:headEnd type="none" w="med" len="med"/>
            <a:tailEnd type="triangle" w="med" len="med"/>
          </a:ln>
        </p:spPr>
      </p:cxnSp>
      <p:cxnSp>
        <p:nvCxnSpPr>
          <p:cNvPr id="30" name="Straight Arrow Connector 65"/>
          <p:cNvCxnSpPr>
            <a:cxnSpLocks noChangeShapeType="1"/>
          </p:cNvCxnSpPr>
          <p:nvPr/>
        </p:nvCxnSpPr>
        <p:spPr bwMode="auto">
          <a:xfrm>
            <a:off x="324295" y="3404234"/>
            <a:ext cx="689278" cy="1128"/>
          </a:xfrm>
          <a:prstGeom prst="straightConnector1">
            <a:avLst/>
          </a:prstGeom>
          <a:noFill/>
          <a:ln w="38100" cmpd="sng">
            <a:solidFill>
              <a:schemeClr val="tx2">
                <a:lumMod val="75000"/>
              </a:schemeClr>
            </a:solidFill>
            <a:round/>
            <a:headEnd type="none" w="med" len="med"/>
            <a:tailEnd type="triangle" w="med" len="med"/>
          </a:ln>
        </p:spPr>
      </p:cxnSp>
      <p:sp>
        <p:nvSpPr>
          <p:cNvPr id="31" name="Oval 30"/>
          <p:cNvSpPr/>
          <p:nvPr/>
        </p:nvSpPr>
        <p:spPr>
          <a:xfrm>
            <a:off x="1013573" y="3264393"/>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cxnSp>
        <p:nvCxnSpPr>
          <p:cNvPr id="32" name="Straight Arrow Connector 65"/>
          <p:cNvCxnSpPr>
            <a:cxnSpLocks noChangeShapeType="1"/>
          </p:cNvCxnSpPr>
          <p:nvPr/>
        </p:nvCxnSpPr>
        <p:spPr bwMode="auto">
          <a:xfrm>
            <a:off x="1366308" y="3399048"/>
            <a:ext cx="796417" cy="6314"/>
          </a:xfrm>
          <a:prstGeom prst="straightConnector1">
            <a:avLst/>
          </a:prstGeom>
          <a:noFill/>
          <a:ln w="38100" cmpd="sng">
            <a:solidFill>
              <a:schemeClr val="tx2">
                <a:lumMod val="75000"/>
              </a:schemeClr>
            </a:solidFill>
            <a:round/>
            <a:headEnd type="none" w="med" len="med"/>
            <a:tailEnd type="triangle" w="med" len="med"/>
          </a:ln>
        </p:spPr>
      </p:cxnSp>
      <p:cxnSp>
        <p:nvCxnSpPr>
          <p:cNvPr id="33" name="Straight Arrow Connector 65"/>
          <p:cNvCxnSpPr>
            <a:cxnSpLocks noChangeShapeType="1"/>
          </p:cNvCxnSpPr>
          <p:nvPr/>
        </p:nvCxnSpPr>
        <p:spPr bwMode="auto">
          <a:xfrm>
            <a:off x="2515460" y="3392733"/>
            <a:ext cx="1095875" cy="0"/>
          </a:xfrm>
          <a:prstGeom prst="straightConnector1">
            <a:avLst/>
          </a:prstGeom>
          <a:noFill/>
          <a:ln w="38100" cmpd="sng">
            <a:solidFill>
              <a:schemeClr val="tx2">
                <a:lumMod val="75000"/>
              </a:schemeClr>
            </a:solidFill>
            <a:round/>
            <a:headEnd type="none" w="med" len="med"/>
            <a:tailEnd type="triangle" w="med" len="med"/>
          </a:ln>
        </p:spPr>
      </p:cxnSp>
      <p:sp>
        <p:nvSpPr>
          <p:cNvPr id="34" name="Oval 33"/>
          <p:cNvSpPr/>
          <p:nvPr/>
        </p:nvSpPr>
        <p:spPr>
          <a:xfrm>
            <a:off x="3611335" y="3235107"/>
            <a:ext cx="352735" cy="247114"/>
          </a:xfrm>
          <a:prstGeom prst="ellipse">
            <a:avLst/>
          </a:prstGeom>
          <a:solidFill>
            <a:srgbClr val="FF66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35" name="Oval 34"/>
          <p:cNvSpPr/>
          <p:nvPr/>
        </p:nvSpPr>
        <p:spPr>
          <a:xfrm>
            <a:off x="2162724" y="3269177"/>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cxnSp>
        <p:nvCxnSpPr>
          <p:cNvPr id="36" name="Straight Arrow Connector 65"/>
          <p:cNvCxnSpPr>
            <a:cxnSpLocks noChangeShapeType="1"/>
          </p:cNvCxnSpPr>
          <p:nvPr/>
        </p:nvCxnSpPr>
        <p:spPr bwMode="auto">
          <a:xfrm>
            <a:off x="317101" y="2926017"/>
            <a:ext cx="804695" cy="0"/>
          </a:xfrm>
          <a:prstGeom prst="straightConnector1">
            <a:avLst/>
          </a:prstGeom>
          <a:noFill/>
          <a:ln w="38100" cmpd="sng">
            <a:solidFill>
              <a:schemeClr val="tx2">
                <a:lumMod val="75000"/>
              </a:schemeClr>
            </a:solidFill>
            <a:round/>
            <a:headEnd type="none" w="med" len="med"/>
            <a:tailEnd type="triangle" w="med" len="med"/>
          </a:ln>
        </p:spPr>
      </p:cxnSp>
      <p:sp>
        <p:nvSpPr>
          <p:cNvPr id="37" name="Oval 36"/>
          <p:cNvSpPr/>
          <p:nvPr/>
        </p:nvSpPr>
        <p:spPr>
          <a:xfrm>
            <a:off x="1121797" y="2802460"/>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cxnSp>
        <p:nvCxnSpPr>
          <p:cNvPr id="38" name="Straight Arrow Connector 65"/>
          <p:cNvCxnSpPr>
            <a:cxnSpLocks noChangeShapeType="1"/>
          </p:cNvCxnSpPr>
          <p:nvPr/>
        </p:nvCxnSpPr>
        <p:spPr bwMode="auto">
          <a:xfrm>
            <a:off x="1474532" y="2926017"/>
            <a:ext cx="804695" cy="0"/>
          </a:xfrm>
          <a:prstGeom prst="straightConnector1">
            <a:avLst/>
          </a:prstGeom>
          <a:noFill/>
          <a:ln w="38100" cmpd="sng">
            <a:solidFill>
              <a:schemeClr val="tx2">
                <a:lumMod val="75000"/>
              </a:schemeClr>
            </a:solidFill>
            <a:round/>
            <a:headEnd type="none" w="med" len="med"/>
            <a:tailEnd type="triangle" w="med" len="med"/>
          </a:ln>
        </p:spPr>
      </p:cxnSp>
      <p:sp>
        <p:nvSpPr>
          <p:cNvPr id="39" name="Oval 38"/>
          <p:cNvSpPr/>
          <p:nvPr/>
        </p:nvSpPr>
        <p:spPr>
          <a:xfrm>
            <a:off x="2263149" y="2802460"/>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cxnSp>
        <p:nvCxnSpPr>
          <p:cNvPr id="40" name="Straight Arrow Connector 65"/>
          <p:cNvCxnSpPr>
            <a:cxnSpLocks noChangeShapeType="1"/>
          </p:cNvCxnSpPr>
          <p:nvPr/>
        </p:nvCxnSpPr>
        <p:spPr bwMode="auto">
          <a:xfrm>
            <a:off x="2623079" y="2937651"/>
            <a:ext cx="804695" cy="0"/>
          </a:xfrm>
          <a:prstGeom prst="straightConnector1">
            <a:avLst/>
          </a:prstGeom>
          <a:noFill/>
          <a:ln w="38100" cmpd="sng">
            <a:solidFill>
              <a:schemeClr val="tx2">
                <a:lumMod val="75000"/>
              </a:schemeClr>
            </a:solidFill>
            <a:round/>
            <a:headEnd type="none" w="med" len="med"/>
            <a:tailEnd type="triangle" w="med" len="med"/>
          </a:ln>
        </p:spPr>
      </p:cxnSp>
      <p:sp>
        <p:nvSpPr>
          <p:cNvPr id="41" name="Oval 40"/>
          <p:cNvSpPr/>
          <p:nvPr/>
        </p:nvSpPr>
        <p:spPr>
          <a:xfrm>
            <a:off x="3427774" y="2802460"/>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44" name="Oval 43"/>
          <p:cNvSpPr/>
          <p:nvPr/>
        </p:nvSpPr>
        <p:spPr>
          <a:xfrm>
            <a:off x="7214559" y="1397173"/>
            <a:ext cx="352735" cy="247114"/>
          </a:xfrm>
          <a:prstGeom prst="ellipse">
            <a:avLst/>
          </a:prstGeom>
          <a:solidFill>
            <a:srgbClr val="FF66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45" name="TextBox 44"/>
          <p:cNvSpPr txBox="1"/>
          <p:nvPr/>
        </p:nvSpPr>
        <p:spPr>
          <a:xfrm>
            <a:off x="1121795" y="2858510"/>
            <a:ext cx="415498" cy="215444"/>
          </a:xfrm>
          <a:prstGeom prst="rect">
            <a:avLst/>
          </a:prstGeom>
          <a:noFill/>
        </p:spPr>
        <p:txBody>
          <a:bodyPr wrap="none" rtlCol="0">
            <a:spAutoFit/>
          </a:bodyPr>
          <a:lstStyle/>
          <a:p>
            <a:r>
              <a:rPr lang="en-US" sz="800" b="1" dirty="0"/>
              <a:t>3.7.0</a:t>
            </a:r>
          </a:p>
        </p:txBody>
      </p:sp>
      <p:sp>
        <p:nvSpPr>
          <p:cNvPr id="46" name="TextBox 45"/>
          <p:cNvSpPr txBox="1"/>
          <p:nvPr/>
        </p:nvSpPr>
        <p:spPr>
          <a:xfrm>
            <a:off x="2263148" y="2857142"/>
            <a:ext cx="415498" cy="215444"/>
          </a:xfrm>
          <a:prstGeom prst="rect">
            <a:avLst/>
          </a:prstGeom>
          <a:noFill/>
        </p:spPr>
        <p:txBody>
          <a:bodyPr wrap="none" rtlCol="0">
            <a:spAutoFit/>
          </a:bodyPr>
          <a:lstStyle/>
          <a:p>
            <a:r>
              <a:rPr lang="en-US" sz="800" b="1" dirty="0"/>
              <a:t>3.7.1</a:t>
            </a:r>
          </a:p>
        </p:txBody>
      </p:sp>
      <p:sp>
        <p:nvSpPr>
          <p:cNvPr id="47" name="TextBox 46"/>
          <p:cNvSpPr txBox="1"/>
          <p:nvPr/>
        </p:nvSpPr>
        <p:spPr>
          <a:xfrm>
            <a:off x="965212" y="3305574"/>
            <a:ext cx="415498" cy="215444"/>
          </a:xfrm>
          <a:prstGeom prst="rect">
            <a:avLst/>
          </a:prstGeom>
          <a:noFill/>
        </p:spPr>
        <p:txBody>
          <a:bodyPr wrap="none" rtlCol="0">
            <a:spAutoFit/>
          </a:bodyPr>
          <a:lstStyle/>
          <a:p>
            <a:r>
              <a:rPr lang="en-US" sz="800" b="1" dirty="0"/>
              <a:t>3.6.1</a:t>
            </a:r>
          </a:p>
        </p:txBody>
      </p:sp>
      <p:sp>
        <p:nvSpPr>
          <p:cNvPr id="48" name="TextBox 47"/>
          <p:cNvSpPr txBox="1"/>
          <p:nvPr/>
        </p:nvSpPr>
        <p:spPr>
          <a:xfrm>
            <a:off x="3572318" y="3246380"/>
            <a:ext cx="415498" cy="215444"/>
          </a:xfrm>
          <a:prstGeom prst="rect">
            <a:avLst/>
          </a:prstGeom>
          <a:noFill/>
        </p:spPr>
        <p:txBody>
          <a:bodyPr wrap="none" rtlCol="0">
            <a:spAutoFit/>
          </a:bodyPr>
          <a:lstStyle/>
          <a:p>
            <a:r>
              <a:rPr lang="en-US" sz="800" b="1" dirty="0"/>
              <a:t>3.6.3</a:t>
            </a:r>
          </a:p>
        </p:txBody>
      </p:sp>
      <p:sp>
        <p:nvSpPr>
          <p:cNvPr id="49" name="TextBox 48"/>
          <p:cNvSpPr txBox="1"/>
          <p:nvPr/>
        </p:nvSpPr>
        <p:spPr>
          <a:xfrm>
            <a:off x="2152849" y="3307280"/>
            <a:ext cx="415498" cy="215444"/>
          </a:xfrm>
          <a:prstGeom prst="rect">
            <a:avLst/>
          </a:prstGeom>
          <a:noFill/>
        </p:spPr>
        <p:txBody>
          <a:bodyPr wrap="none" rtlCol="0">
            <a:spAutoFit/>
          </a:bodyPr>
          <a:lstStyle/>
          <a:p>
            <a:r>
              <a:rPr lang="en-US" sz="800" b="1" dirty="0"/>
              <a:t>3.6.2</a:t>
            </a:r>
          </a:p>
        </p:txBody>
      </p:sp>
      <p:sp>
        <p:nvSpPr>
          <p:cNvPr id="50" name="TextBox 49"/>
          <p:cNvSpPr txBox="1"/>
          <p:nvPr/>
        </p:nvSpPr>
        <p:spPr>
          <a:xfrm>
            <a:off x="3433789" y="2832236"/>
            <a:ext cx="415498" cy="215444"/>
          </a:xfrm>
          <a:prstGeom prst="rect">
            <a:avLst/>
          </a:prstGeom>
          <a:noFill/>
        </p:spPr>
        <p:txBody>
          <a:bodyPr wrap="none" rtlCol="0">
            <a:spAutoFit/>
          </a:bodyPr>
          <a:lstStyle/>
          <a:p>
            <a:r>
              <a:rPr lang="en-US" sz="800" b="1" dirty="0"/>
              <a:t>3.7.2</a:t>
            </a:r>
          </a:p>
        </p:txBody>
      </p:sp>
      <p:sp>
        <p:nvSpPr>
          <p:cNvPr id="52" name="Rectangle 51"/>
          <p:cNvSpPr/>
          <p:nvPr/>
        </p:nvSpPr>
        <p:spPr>
          <a:xfrm>
            <a:off x="-51836" y="2563230"/>
            <a:ext cx="1522315" cy="346234"/>
          </a:xfrm>
          <a:prstGeom prst="rect">
            <a:avLst/>
          </a:prstGeom>
        </p:spPr>
        <p:txBody>
          <a:bodyPr wrap="square" lIns="68565" tIns="34283" rIns="68565" bIns="34283">
            <a:spAutoFit/>
          </a:bodyPr>
          <a:lstStyle/>
          <a:p>
            <a:pPr algn="ctr" defTabSz="685634"/>
            <a:r>
              <a:rPr lang="en-US" sz="900" b="1" dirty="0">
                <a:solidFill>
                  <a:srgbClr val="016289"/>
                </a:solidFill>
                <a:latin typeface="Arial"/>
                <a:ea typeface="MS PGothic" charset="0"/>
              </a:rPr>
              <a:t>Beni</a:t>
            </a:r>
          </a:p>
          <a:p>
            <a:pPr algn="ctr" defTabSz="685634"/>
            <a:r>
              <a:rPr lang="en-US" sz="900" b="1" dirty="0">
                <a:solidFill>
                  <a:srgbClr val="016289"/>
                </a:solidFill>
                <a:latin typeface="Arial"/>
                <a:ea typeface="MS PGothic" charset="0"/>
              </a:rPr>
              <a:t>XE 3.7.0/15.3(1)E</a:t>
            </a:r>
            <a:endParaRPr lang="en-US" sz="900" dirty="0">
              <a:solidFill>
                <a:srgbClr val="0096D6"/>
              </a:solidFill>
              <a:latin typeface="Arial"/>
            </a:endParaRPr>
          </a:p>
        </p:txBody>
      </p:sp>
      <p:sp>
        <p:nvSpPr>
          <p:cNvPr id="53" name="Rectangle 52"/>
          <p:cNvSpPr/>
          <p:nvPr/>
        </p:nvSpPr>
        <p:spPr>
          <a:xfrm>
            <a:off x="-163635" y="3036127"/>
            <a:ext cx="1522315" cy="369332"/>
          </a:xfrm>
          <a:prstGeom prst="rect">
            <a:avLst/>
          </a:prstGeom>
        </p:spPr>
        <p:txBody>
          <a:bodyPr wrap="square">
            <a:spAutoFit/>
          </a:bodyPr>
          <a:lstStyle/>
          <a:p>
            <a:pPr algn="ctr" defTabSz="685634"/>
            <a:r>
              <a:rPr lang="en-US" sz="900" b="1" dirty="0">
                <a:solidFill>
                  <a:srgbClr val="016289"/>
                </a:solidFill>
                <a:latin typeface="Arial"/>
                <a:ea typeface="MS PGothic" charset="0"/>
              </a:rPr>
              <a:t>Amur</a:t>
            </a:r>
          </a:p>
          <a:p>
            <a:pPr algn="ctr" defTabSz="685634"/>
            <a:r>
              <a:rPr lang="en-US" sz="900" b="1" dirty="0">
                <a:solidFill>
                  <a:srgbClr val="016289"/>
                </a:solidFill>
                <a:latin typeface="Arial"/>
                <a:ea typeface="MS PGothic" charset="0"/>
              </a:rPr>
              <a:t> XE 3.6.0E/15.2(2)E</a:t>
            </a:r>
            <a:endParaRPr lang="en-US" sz="900" dirty="0">
              <a:solidFill>
                <a:srgbClr val="0096D6"/>
              </a:solidFill>
              <a:latin typeface="Arial"/>
            </a:endParaRPr>
          </a:p>
        </p:txBody>
      </p:sp>
      <p:sp>
        <p:nvSpPr>
          <p:cNvPr id="54" name="TextBox 53"/>
          <p:cNvSpPr txBox="1"/>
          <p:nvPr/>
        </p:nvSpPr>
        <p:spPr>
          <a:xfrm>
            <a:off x="7214558" y="1428899"/>
            <a:ext cx="386644" cy="215444"/>
          </a:xfrm>
          <a:prstGeom prst="rect">
            <a:avLst/>
          </a:prstGeom>
          <a:noFill/>
        </p:spPr>
        <p:txBody>
          <a:bodyPr wrap="none" rtlCol="0">
            <a:spAutoFit/>
          </a:bodyPr>
          <a:lstStyle/>
          <a:p>
            <a:r>
              <a:rPr lang="en-US" sz="800" b="1" dirty="0"/>
              <a:t>16.3</a:t>
            </a:r>
          </a:p>
        </p:txBody>
      </p:sp>
      <p:pic>
        <p:nvPicPr>
          <p:cNvPr id="55" name="Picture 1" descr="\\.PSF\.Mac\Volumes\16GB_FLASH\P1010606_Comp1_Double3.png"/>
          <p:cNvPicPr>
            <a:picLocks noChangeAspect="1" noChangeArrowheads="1"/>
          </p:cNvPicPr>
          <p:nvPr/>
        </p:nvPicPr>
        <p:blipFill>
          <a:blip r:embed="rId3" cstate="email">
            <a:lum bright="2000" contrast="3000"/>
          </a:blip>
          <a:srcRect/>
          <a:stretch>
            <a:fillRect/>
          </a:stretch>
        </p:blipFill>
        <p:spPr bwMode="auto">
          <a:xfrm>
            <a:off x="3576038" y="2032381"/>
            <a:ext cx="625217" cy="368309"/>
          </a:xfrm>
          <a:prstGeom prst="rect">
            <a:avLst/>
          </a:prstGeom>
          <a:noFill/>
          <a:effectLst>
            <a:outerShdw blurRad="50800" dist="38100" dir="5400000" algn="t" rotWithShape="0">
              <a:prstClr val="black">
                <a:alpha val="40000"/>
              </a:prstClr>
            </a:outerShdw>
          </a:effectLst>
        </p:spPr>
      </p:pic>
      <p:pic>
        <p:nvPicPr>
          <p:cNvPr id="56" name="Picture 2"/>
          <p:cNvPicPr>
            <a:picLocks noChangeAspect="1" noChangeArrowheads="1"/>
          </p:cNvPicPr>
          <p:nvPr/>
        </p:nvPicPr>
        <p:blipFill>
          <a:blip r:embed="rId4"/>
          <a:srcRect/>
          <a:stretch>
            <a:fillRect/>
          </a:stretch>
        </p:blipFill>
        <p:spPr bwMode="auto">
          <a:xfrm>
            <a:off x="3929705" y="1747558"/>
            <a:ext cx="713279" cy="222473"/>
          </a:xfrm>
          <a:prstGeom prst="rect">
            <a:avLst/>
          </a:prstGeom>
          <a:noFill/>
        </p:spPr>
      </p:pic>
      <p:cxnSp>
        <p:nvCxnSpPr>
          <p:cNvPr id="57" name="Straight Arrow Connector 56"/>
          <p:cNvCxnSpPr>
            <a:stCxn id="41" idx="0"/>
          </p:cNvCxnSpPr>
          <p:nvPr/>
        </p:nvCxnSpPr>
        <p:spPr>
          <a:xfrm flipV="1">
            <a:off x="3604142" y="1678566"/>
            <a:ext cx="1274304" cy="1123895"/>
          </a:xfrm>
          <a:prstGeom prst="straightConnector1">
            <a:avLst/>
          </a:prstGeom>
          <a:ln w="12700" cmpd="sng">
            <a:solidFill>
              <a:schemeClr val="accent3">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996077" y="1906307"/>
            <a:ext cx="489236" cy="215444"/>
          </a:xfrm>
          <a:prstGeom prst="rect">
            <a:avLst/>
          </a:prstGeom>
          <a:noFill/>
        </p:spPr>
        <p:txBody>
          <a:bodyPr wrap="none" rtlCol="0">
            <a:spAutoFit/>
          </a:bodyPr>
          <a:lstStyle/>
          <a:p>
            <a:r>
              <a:rPr lang="en-US" sz="800" b="1" dirty="0"/>
              <a:t>C3650</a:t>
            </a:r>
          </a:p>
        </p:txBody>
      </p:sp>
      <p:sp>
        <p:nvSpPr>
          <p:cNvPr id="59" name="TextBox 58"/>
          <p:cNvSpPr txBox="1"/>
          <p:nvPr/>
        </p:nvSpPr>
        <p:spPr>
          <a:xfrm>
            <a:off x="3534614" y="2319302"/>
            <a:ext cx="489236" cy="215444"/>
          </a:xfrm>
          <a:prstGeom prst="rect">
            <a:avLst/>
          </a:prstGeom>
          <a:noFill/>
        </p:spPr>
        <p:txBody>
          <a:bodyPr wrap="none" rtlCol="0">
            <a:spAutoFit/>
          </a:bodyPr>
          <a:lstStyle/>
          <a:p>
            <a:r>
              <a:rPr lang="en-US" sz="800" b="1" dirty="0"/>
              <a:t>C3850</a:t>
            </a:r>
          </a:p>
        </p:txBody>
      </p:sp>
      <p:sp>
        <p:nvSpPr>
          <p:cNvPr id="60" name="TextBox 59"/>
          <p:cNvSpPr txBox="1"/>
          <p:nvPr/>
        </p:nvSpPr>
        <p:spPr>
          <a:xfrm>
            <a:off x="3208638" y="2480610"/>
            <a:ext cx="816249" cy="338554"/>
          </a:xfrm>
          <a:prstGeom prst="rect">
            <a:avLst/>
          </a:prstGeom>
          <a:noFill/>
        </p:spPr>
        <p:txBody>
          <a:bodyPr wrap="none" rtlCol="0">
            <a:spAutoFit/>
          </a:bodyPr>
          <a:lstStyle/>
          <a:p>
            <a:r>
              <a:rPr lang="en-US" sz="800" b="1" dirty="0"/>
              <a:t>3.7.2 Feature</a:t>
            </a:r>
          </a:p>
          <a:p>
            <a:r>
              <a:rPr lang="en-US" sz="800" b="1" dirty="0"/>
              <a:t>Parity</a:t>
            </a:r>
          </a:p>
        </p:txBody>
      </p:sp>
      <p:sp>
        <p:nvSpPr>
          <p:cNvPr id="61" name="TextBox 60"/>
          <p:cNvSpPr txBox="1"/>
          <p:nvPr/>
        </p:nvSpPr>
        <p:spPr>
          <a:xfrm>
            <a:off x="4898418" y="2419085"/>
            <a:ext cx="816249" cy="338554"/>
          </a:xfrm>
          <a:prstGeom prst="rect">
            <a:avLst/>
          </a:prstGeom>
          <a:noFill/>
        </p:spPr>
        <p:txBody>
          <a:bodyPr wrap="none" rtlCol="0">
            <a:spAutoFit/>
          </a:bodyPr>
          <a:lstStyle/>
          <a:p>
            <a:r>
              <a:rPr lang="en-US" sz="800" b="1" dirty="0"/>
              <a:t>3.7.3 Feature</a:t>
            </a:r>
          </a:p>
          <a:p>
            <a:r>
              <a:rPr lang="en-US" sz="800" b="1" dirty="0"/>
              <a:t>Parity</a:t>
            </a:r>
          </a:p>
        </p:txBody>
      </p:sp>
      <p:sp>
        <p:nvSpPr>
          <p:cNvPr id="62" name="TextBox 61"/>
          <p:cNvSpPr txBox="1"/>
          <p:nvPr/>
        </p:nvSpPr>
        <p:spPr>
          <a:xfrm>
            <a:off x="6183974" y="1650192"/>
            <a:ext cx="885257" cy="461665"/>
          </a:xfrm>
          <a:prstGeom prst="rect">
            <a:avLst/>
          </a:prstGeom>
          <a:noFill/>
        </p:spPr>
        <p:txBody>
          <a:bodyPr wrap="square" rtlCol="0">
            <a:spAutoFit/>
          </a:bodyPr>
          <a:lstStyle/>
          <a:p>
            <a:r>
              <a:rPr lang="en-US" sz="800" b="1" dirty="0"/>
              <a:t>C3650 </a:t>
            </a:r>
            <a:r>
              <a:rPr lang="en-US" sz="800" b="1" dirty="0" err="1"/>
              <a:t>Mgig</a:t>
            </a:r>
            <a:endParaRPr lang="en-US" sz="800" b="1" dirty="0"/>
          </a:p>
          <a:p>
            <a:r>
              <a:rPr lang="en-US" sz="800" b="1" dirty="0"/>
              <a:t>C3650 12”</a:t>
            </a:r>
          </a:p>
          <a:p>
            <a:r>
              <a:rPr lang="en-US" sz="800" b="1" dirty="0"/>
              <a:t>3850-48XS</a:t>
            </a:r>
          </a:p>
        </p:txBody>
      </p:sp>
      <p:sp>
        <p:nvSpPr>
          <p:cNvPr id="66" name="Rectangle 65"/>
          <p:cNvSpPr/>
          <p:nvPr/>
        </p:nvSpPr>
        <p:spPr>
          <a:xfrm>
            <a:off x="3356131" y="1368661"/>
            <a:ext cx="1522315" cy="207735"/>
          </a:xfrm>
          <a:prstGeom prst="rect">
            <a:avLst/>
          </a:prstGeom>
        </p:spPr>
        <p:txBody>
          <a:bodyPr wrap="square" lIns="68565" tIns="34283" rIns="68565" bIns="34283">
            <a:spAutoFit/>
          </a:bodyPr>
          <a:lstStyle/>
          <a:p>
            <a:pPr algn="ctr" defTabSz="685634"/>
            <a:r>
              <a:rPr lang="en-US" sz="900" b="1" dirty="0">
                <a:solidFill>
                  <a:srgbClr val="016289"/>
                </a:solidFill>
                <a:latin typeface="Arial"/>
                <a:ea typeface="MS PGothic" charset="0"/>
              </a:rPr>
              <a:t> Polaris XE 16.x</a:t>
            </a:r>
            <a:endParaRPr lang="en-US" sz="900" dirty="0">
              <a:solidFill>
                <a:srgbClr val="0096D6"/>
              </a:solidFill>
              <a:latin typeface="Arial"/>
            </a:endParaRPr>
          </a:p>
        </p:txBody>
      </p:sp>
      <p:sp>
        <p:nvSpPr>
          <p:cNvPr id="87" name="Oval 86"/>
          <p:cNvSpPr/>
          <p:nvPr/>
        </p:nvSpPr>
        <p:spPr>
          <a:xfrm>
            <a:off x="4699530" y="1422282"/>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88" name="TextBox 87"/>
          <p:cNvSpPr txBox="1"/>
          <p:nvPr/>
        </p:nvSpPr>
        <p:spPr>
          <a:xfrm>
            <a:off x="4676959" y="1435742"/>
            <a:ext cx="386644" cy="215444"/>
          </a:xfrm>
          <a:prstGeom prst="rect">
            <a:avLst/>
          </a:prstGeom>
          <a:noFill/>
        </p:spPr>
        <p:txBody>
          <a:bodyPr wrap="none" rtlCol="0">
            <a:spAutoFit/>
          </a:bodyPr>
          <a:lstStyle/>
          <a:p>
            <a:r>
              <a:rPr lang="en-US" sz="800" b="1" dirty="0"/>
              <a:t>16.1</a:t>
            </a:r>
          </a:p>
        </p:txBody>
      </p:sp>
      <p:sp>
        <p:nvSpPr>
          <p:cNvPr id="92" name="Oval 91"/>
          <p:cNvSpPr/>
          <p:nvPr/>
        </p:nvSpPr>
        <p:spPr>
          <a:xfrm>
            <a:off x="6812469" y="4507130"/>
            <a:ext cx="352735" cy="247114"/>
          </a:xfrm>
          <a:prstGeom prst="ellipse">
            <a:avLst/>
          </a:prstGeom>
          <a:solidFill>
            <a:srgbClr val="FF66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93" name="TextBox 92"/>
          <p:cNvSpPr txBox="1"/>
          <p:nvPr/>
        </p:nvSpPr>
        <p:spPr>
          <a:xfrm>
            <a:off x="6799390" y="4528704"/>
            <a:ext cx="367408" cy="215444"/>
          </a:xfrm>
          <a:prstGeom prst="rect">
            <a:avLst/>
          </a:prstGeom>
          <a:noFill/>
        </p:spPr>
        <p:txBody>
          <a:bodyPr wrap="none" rtlCol="0">
            <a:spAutoFit/>
          </a:bodyPr>
          <a:lstStyle/>
          <a:p>
            <a:r>
              <a:rPr lang="en-US" sz="800" b="1" dirty="0"/>
              <a:t> EM</a:t>
            </a:r>
          </a:p>
        </p:txBody>
      </p:sp>
      <p:sp>
        <p:nvSpPr>
          <p:cNvPr id="94" name="Oval 93"/>
          <p:cNvSpPr/>
          <p:nvPr/>
        </p:nvSpPr>
        <p:spPr>
          <a:xfrm>
            <a:off x="5283876" y="2831106"/>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97" name="Title 1"/>
          <p:cNvSpPr txBox="1">
            <a:spLocks/>
          </p:cNvSpPr>
          <p:nvPr/>
        </p:nvSpPr>
        <p:spPr bwMode="auto">
          <a:xfrm>
            <a:off x="402324" y="255991"/>
            <a:ext cx="8578690" cy="4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0" tIns="45700" rIns="91400" bIns="45700" numCol="1" anchor="ctr" anchorCtr="0" compatLnSpc="1">
            <a:prstTxWarp prst="textNoShape">
              <a:avLst/>
            </a:prstTxWarp>
          </a:bodyPr>
          <a:lstStyle>
            <a:lvl1pPr algn="l" defTabSz="685862" rtl="0" eaLnBrk="1" fontAlgn="base" latinLnBrk="0" hangingPunct="1">
              <a:lnSpc>
                <a:spcPct val="80000"/>
              </a:lnSpc>
              <a:spcBef>
                <a:spcPct val="0"/>
              </a:spcBef>
              <a:spcAft>
                <a:spcPct val="0"/>
              </a:spcAft>
              <a:buNone/>
              <a:defRPr lang="en-US" sz="2700" b="0" kern="1200" spc="-75" baseline="0" dirty="0">
                <a:gradFill flip="none" rotWithShape="1">
                  <a:gsLst>
                    <a:gs pos="100000">
                      <a:srgbClr val="025CE0"/>
                    </a:gs>
                    <a:gs pos="0">
                      <a:srgbClr val="332298"/>
                    </a:gs>
                  </a:gsLst>
                  <a:lin ang="13500000" scaled="1"/>
                  <a:tileRect/>
                </a:gradFill>
                <a:latin typeface="+mj-lt"/>
                <a:ea typeface="+mj-ea"/>
                <a:cs typeface="+mj-c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3200" dirty="0" smtClean="0">
                <a:solidFill>
                  <a:schemeClr val="tx1"/>
                </a:solidFill>
              </a:rPr>
              <a:t>ソフトウェアの移行ストラテジー</a:t>
            </a:r>
            <a:endParaRPr lang="en-US" sz="3200" dirty="0">
              <a:solidFill>
                <a:schemeClr val="tx1"/>
              </a:solidFill>
            </a:endParaRPr>
          </a:p>
        </p:txBody>
      </p:sp>
      <p:cxnSp>
        <p:nvCxnSpPr>
          <p:cNvPr id="98" name="Straight Arrow Connector 97"/>
          <p:cNvCxnSpPr>
            <a:cxnSpLocks noChangeShapeType="1"/>
            <a:stCxn id="88" idx="3"/>
          </p:cNvCxnSpPr>
          <p:nvPr/>
        </p:nvCxnSpPr>
        <p:spPr bwMode="auto">
          <a:xfrm flipV="1">
            <a:off x="5063603" y="1543437"/>
            <a:ext cx="1018620" cy="27"/>
          </a:xfrm>
          <a:prstGeom prst="straightConnector1">
            <a:avLst/>
          </a:prstGeom>
          <a:noFill/>
          <a:ln w="38100" cmpd="sng">
            <a:solidFill>
              <a:schemeClr val="tx2">
                <a:lumMod val="75000"/>
              </a:schemeClr>
            </a:solidFill>
            <a:round/>
            <a:headEnd type="none" w="med" len="med"/>
            <a:tailEnd type="triangle" w="med" len="med"/>
          </a:ln>
        </p:spPr>
      </p:cxnSp>
      <p:sp>
        <p:nvSpPr>
          <p:cNvPr id="99" name="Oval 98"/>
          <p:cNvSpPr/>
          <p:nvPr/>
        </p:nvSpPr>
        <p:spPr>
          <a:xfrm>
            <a:off x="6082224" y="1431451"/>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100" name="TextBox 99"/>
          <p:cNvSpPr txBox="1"/>
          <p:nvPr/>
        </p:nvSpPr>
        <p:spPr>
          <a:xfrm>
            <a:off x="6050718" y="1447118"/>
            <a:ext cx="386644" cy="215444"/>
          </a:xfrm>
          <a:prstGeom prst="rect">
            <a:avLst/>
          </a:prstGeom>
          <a:noFill/>
        </p:spPr>
        <p:txBody>
          <a:bodyPr wrap="none" rtlCol="0">
            <a:spAutoFit/>
          </a:bodyPr>
          <a:lstStyle/>
          <a:p>
            <a:r>
              <a:rPr lang="en-US" sz="800" b="1" dirty="0"/>
              <a:t>16.2</a:t>
            </a:r>
          </a:p>
        </p:txBody>
      </p:sp>
      <p:cxnSp>
        <p:nvCxnSpPr>
          <p:cNvPr id="101" name="Straight Arrow Connector 100"/>
          <p:cNvCxnSpPr>
            <a:cxnSpLocks noChangeShapeType="1"/>
            <a:endCxn id="54" idx="1"/>
          </p:cNvCxnSpPr>
          <p:nvPr/>
        </p:nvCxnSpPr>
        <p:spPr bwMode="auto">
          <a:xfrm flipV="1">
            <a:off x="6434959" y="1536621"/>
            <a:ext cx="779599" cy="6817"/>
          </a:xfrm>
          <a:prstGeom prst="straightConnector1">
            <a:avLst/>
          </a:prstGeom>
          <a:noFill/>
          <a:ln w="38100" cmpd="sng">
            <a:solidFill>
              <a:schemeClr val="tx2">
                <a:lumMod val="75000"/>
              </a:schemeClr>
            </a:solidFill>
            <a:round/>
            <a:headEnd type="none" w="med" len="med"/>
            <a:tailEnd type="triangle" w="med" len="med"/>
          </a:ln>
        </p:spPr>
      </p:cxnSp>
      <p:cxnSp>
        <p:nvCxnSpPr>
          <p:cNvPr id="102" name="Straight Arrow Connector 101"/>
          <p:cNvCxnSpPr/>
          <p:nvPr/>
        </p:nvCxnSpPr>
        <p:spPr>
          <a:xfrm flipV="1">
            <a:off x="5459977" y="1616901"/>
            <a:ext cx="723997" cy="1236166"/>
          </a:xfrm>
          <a:prstGeom prst="straightConnector1">
            <a:avLst/>
          </a:prstGeom>
          <a:ln w="12700" cmpd="sng">
            <a:solidFill>
              <a:schemeClr val="accent3">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a:stCxn id="48" idx="0"/>
          </p:cNvCxnSpPr>
          <p:nvPr/>
        </p:nvCxnSpPr>
        <p:spPr>
          <a:xfrm flipV="1">
            <a:off x="3780067" y="1722491"/>
            <a:ext cx="1065816" cy="1523889"/>
          </a:xfrm>
          <a:prstGeom prst="straightConnector1">
            <a:avLst/>
          </a:prstGeom>
          <a:ln w="12700" cmpd="sng">
            <a:solidFill>
              <a:schemeClr val="accent3">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04" name="Oval 64"/>
          <p:cNvSpPr/>
          <p:nvPr/>
        </p:nvSpPr>
        <p:spPr>
          <a:xfrm>
            <a:off x="8290221" y="659643"/>
            <a:ext cx="470326" cy="486635"/>
          </a:xfrm>
          <a:prstGeom prst="ellipse">
            <a:avLst/>
          </a:prstGeom>
          <a:solidFill>
            <a:srgbClr val="008000"/>
          </a:solidFill>
          <a:ln w="38100">
            <a:solidFill>
              <a:schemeClr val="bg1">
                <a:alpha val="43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91412" tIns="45706" rIns="91412" bIns="0" rtlCol="0" anchor="ctr"/>
          <a:lstStyle/>
          <a:p>
            <a:pPr algn="ctr">
              <a:lnSpc>
                <a:spcPct val="90000"/>
              </a:lnSpc>
            </a:pPr>
            <a:r>
              <a:rPr lang="en-US" sz="800" b="1" dirty="0">
                <a:solidFill>
                  <a:srgbClr val="FFFFFF"/>
                </a:solidFill>
              </a:rPr>
              <a:t>Plan</a:t>
            </a:r>
          </a:p>
        </p:txBody>
      </p:sp>
      <p:cxnSp>
        <p:nvCxnSpPr>
          <p:cNvPr id="105" name="Straight Arrow Connector 65"/>
          <p:cNvCxnSpPr>
            <a:cxnSpLocks noChangeShapeType="1"/>
          </p:cNvCxnSpPr>
          <p:nvPr/>
        </p:nvCxnSpPr>
        <p:spPr bwMode="auto">
          <a:xfrm>
            <a:off x="3966907" y="3383821"/>
            <a:ext cx="1592082" cy="28"/>
          </a:xfrm>
          <a:prstGeom prst="straightConnector1">
            <a:avLst/>
          </a:prstGeom>
          <a:noFill/>
          <a:ln w="38100" cmpd="sng">
            <a:solidFill>
              <a:schemeClr val="tx2">
                <a:lumMod val="75000"/>
              </a:schemeClr>
            </a:solidFill>
            <a:round/>
            <a:headEnd type="none" w="med" len="med"/>
            <a:tailEnd type="triangle" w="med" len="med"/>
          </a:ln>
        </p:spPr>
      </p:cxnSp>
      <p:sp>
        <p:nvSpPr>
          <p:cNvPr id="108" name="Oval 91"/>
          <p:cNvSpPr/>
          <p:nvPr/>
        </p:nvSpPr>
        <p:spPr>
          <a:xfrm>
            <a:off x="5527908" y="3271059"/>
            <a:ext cx="352735" cy="247114"/>
          </a:xfrm>
          <a:prstGeom prst="ellipse">
            <a:avLst/>
          </a:prstGeom>
          <a:solidFill>
            <a:srgbClr val="FF66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109" name="TextBox 47"/>
          <p:cNvSpPr txBox="1"/>
          <p:nvPr/>
        </p:nvSpPr>
        <p:spPr>
          <a:xfrm>
            <a:off x="5506918" y="3284579"/>
            <a:ext cx="415498" cy="215444"/>
          </a:xfrm>
          <a:prstGeom prst="rect">
            <a:avLst/>
          </a:prstGeom>
          <a:noFill/>
        </p:spPr>
        <p:txBody>
          <a:bodyPr wrap="none" rtlCol="0">
            <a:spAutoFit/>
          </a:bodyPr>
          <a:lstStyle/>
          <a:p>
            <a:r>
              <a:rPr lang="en-US" sz="800" b="1" dirty="0" smtClean="0"/>
              <a:t>3.6.4</a:t>
            </a:r>
            <a:endParaRPr lang="en-US" sz="800" b="1" dirty="0"/>
          </a:p>
        </p:txBody>
      </p:sp>
      <p:sp>
        <p:nvSpPr>
          <p:cNvPr id="111" name="Oval 91"/>
          <p:cNvSpPr/>
          <p:nvPr/>
        </p:nvSpPr>
        <p:spPr>
          <a:xfrm>
            <a:off x="6572427" y="3275610"/>
            <a:ext cx="352735" cy="247114"/>
          </a:xfrm>
          <a:prstGeom prst="ellipse">
            <a:avLst/>
          </a:prstGeom>
          <a:solidFill>
            <a:srgbClr val="FF6600"/>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112" name="TextBox 47"/>
          <p:cNvSpPr txBox="1"/>
          <p:nvPr/>
        </p:nvSpPr>
        <p:spPr>
          <a:xfrm>
            <a:off x="6546669" y="3285706"/>
            <a:ext cx="415498" cy="215444"/>
          </a:xfrm>
          <a:prstGeom prst="rect">
            <a:avLst/>
          </a:prstGeom>
          <a:noFill/>
        </p:spPr>
        <p:txBody>
          <a:bodyPr wrap="none" rtlCol="0">
            <a:spAutoFit/>
          </a:bodyPr>
          <a:lstStyle/>
          <a:p>
            <a:r>
              <a:rPr lang="en-US" sz="800" b="1" dirty="0" smtClean="0"/>
              <a:t>3.6.5</a:t>
            </a:r>
            <a:endParaRPr lang="en-US" sz="800" b="1" dirty="0"/>
          </a:p>
        </p:txBody>
      </p:sp>
      <p:cxnSp>
        <p:nvCxnSpPr>
          <p:cNvPr id="113" name="Straight Arrow Connector 65"/>
          <p:cNvCxnSpPr>
            <a:cxnSpLocks noChangeShapeType="1"/>
            <a:endCxn id="112" idx="1"/>
          </p:cNvCxnSpPr>
          <p:nvPr/>
        </p:nvCxnSpPr>
        <p:spPr bwMode="auto">
          <a:xfrm flipV="1">
            <a:off x="5863585" y="3393428"/>
            <a:ext cx="683084" cy="8819"/>
          </a:xfrm>
          <a:prstGeom prst="straightConnector1">
            <a:avLst/>
          </a:prstGeom>
          <a:noFill/>
          <a:ln w="38100" cmpd="sng">
            <a:solidFill>
              <a:schemeClr val="tx2">
                <a:lumMod val="75000"/>
              </a:schemeClr>
            </a:solidFill>
            <a:round/>
            <a:headEnd type="none" w="med" len="med"/>
            <a:tailEnd type="triangle" w="med" len="med"/>
          </a:ln>
        </p:spPr>
      </p:cxnSp>
      <p:cxnSp>
        <p:nvCxnSpPr>
          <p:cNvPr id="114" name="Straight Arrow Connector 65"/>
          <p:cNvCxnSpPr>
            <a:cxnSpLocks noChangeShapeType="1"/>
          </p:cNvCxnSpPr>
          <p:nvPr/>
        </p:nvCxnSpPr>
        <p:spPr bwMode="auto">
          <a:xfrm flipV="1">
            <a:off x="5732218" y="2955953"/>
            <a:ext cx="683084" cy="8819"/>
          </a:xfrm>
          <a:prstGeom prst="straightConnector1">
            <a:avLst/>
          </a:prstGeom>
          <a:noFill/>
          <a:ln w="38100" cmpd="sng">
            <a:solidFill>
              <a:schemeClr val="tx2">
                <a:lumMod val="75000"/>
              </a:schemeClr>
            </a:solidFill>
            <a:round/>
            <a:headEnd type="none" w="med" len="med"/>
            <a:tailEnd type="triangle" w="med" len="med"/>
          </a:ln>
        </p:spPr>
      </p:cxnSp>
      <p:cxnSp>
        <p:nvCxnSpPr>
          <p:cNvPr id="117" name="Straight Arrow Connector 102"/>
          <p:cNvCxnSpPr/>
          <p:nvPr/>
        </p:nvCxnSpPr>
        <p:spPr>
          <a:xfrm flipV="1">
            <a:off x="5834363" y="1638001"/>
            <a:ext cx="362497" cy="1646578"/>
          </a:xfrm>
          <a:prstGeom prst="straightConnector1">
            <a:avLst/>
          </a:prstGeom>
          <a:ln w="12700" cmpd="sng">
            <a:solidFill>
              <a:schemeClr val="accent3">
                <a:lumMod val="50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 name="テキスト ボックス 3"/>
          <p:cNvSpPr txBox="1"/>
          <p:nvPr/>
        </p:nvSpPr>
        <p:spPr>
          <a:xfrm>
            <a:off x="704176" y="3777696"/>
            <a:ext cx="5442849" cy="923330"/>
          </a:xfrm>
          <a:prstGeom prst="rect">
            <a:avLst/>
          </a:prstGeom>
          <a:solidFill>
            <a:schemeClr val="tx2">
              <a:lumMod val="40000"/>
              <a:lumOff val="60000"/>
            </a:schemeClr>
          </a:solidFill>
        </p:spPr>
        <p:txBody>
          <a:bodyPr wrap="square" rtlCol="0">
            <a:spAutoFit/>
          </a:bodyPr>
          <a:lstStyle/>
          <a:p>
            <a:pPr marL="285750" indent="-285750">
              <a:buFont typeface="Arial" panose="020B0604020202020204" pitchFamily="34" charset="0"/>
              <a:buChar char="•"/>
            </a:pPr>
            <a:r>
              <a:rPr kumimoji="1" lang="en-US" altLang="ja-JP" dirty="0" smtClean="0"/>
              <a:t>3.6.xE, 3.7.xE</a:t>
            </a:r>
            <a:r>
              <a:rPr kumimoji="1" lang="ja-JP" altLang="en-US" dirty="0" smtClean="0"/>
              <a:t>→</a:t>
            </a:r>
            <a:r>
              <a:rPr kumimoji="1" lang="en-US" altLang="ja-JP" dirty="0"/>
              <a:t>B</a:t>
            </a:r>
            <a:r>
              <a:rPr kumimoji="1" lang="en-US" altLang="ja-JP" dirty="0" smtClean="0"/>
              <a:t>ug </a:t>
            </a:r>
            <a:r>
              <a:rPr kumimoji="1" lang="en-US" altLang="ja-JP" dirty="0"/>
              <a:t>F</a:t>
            </a:r>
            <a:r>
              <a:rPr kumimoji="1" lang="en-US" altLang="ja-JP" dirty="0" smtClean="0"/>
              <a:t>ixes Only</a:t>
            </a:r>
          </a:p>
          <a:p>
            <a:pPr marL="285750" indent="-285750">
              <a:buFont typeface="Arial" panose="020B0604020202020204" pitchFamily="34" charset="0"/>
              <a:buChar char="•"/>
            </a:pPr>
            <a:r>
              <a:rPr kumimoji="1" lang="en-US" altLang="ja-JP" dirty="0" smtClean="0"/>
              <a:t>16.x </a:t>
            </a:r>
            <a:r>
              <a:rPr kumimoji="1" lang="ja-JP" altLang="en-US" dirty="0" smtClean="0"/>
              <a:t>→</a:t>
            </a:r>
            <a:r>
              <a:rPr kumimoji="1" lang="en-US" altLang="ja-JP" dirty="0" err="1" smtClean="0"/>
              <a:t>AireOS</a:t>
            </a:r>
            <a:r>
              <a:rPr kumimoji="1" lang="ja-JP" altLang="en-US" dirty="0" smtClean="0"/>
              <a:t>機能のキャッチアップ、新機能</a:t>
            </a:r>
            <a:r>
              <a:rPr kumimoji="1" lang="ja-JP" altLang="en-US" dirty="0"/>
              <a:t>追加</a:t>
            </a:r>
            <a:endParaRPr kumimoji="1" lang="en-US" altLang="ja-JP" dirty="0" smtClean="0"/>
          </a:p>
          <a:p>
            <a:pPr marL="285750" indent="-285750">
              <a:buFont typeface="Arial" panose="020B0604020202020204" pitchFamily="34" charset="0"/>
              <a:buChar char="•"/>
            </a:pPr>
            <a:r>
              <a:rPr kumimoji="1" lang="en-US" altLang="ja-JP" dirty="0" smtClean="0"/>
              <a:t>16.x</a:t>
            </a:r>
            <a:r>
              <a:rPr kumimoji="1" lang="ja-JP" altLang="en-US" dirty="0" smtClean="0"/>
              <a:t>に緩やかに移行していきます</a:t>
            </a:r>
            <a:endParaRPr kumimoji="1" lang="ja-JP" altLang="en-US" dirty="0"/>
          </a:p>
        </p:txBody>
      </p:sp>
      <p:sp>
        <p:nvSpPr>
          <p:cNvPr id="86" name="Oval 93"/>
          <p:cNvSpPr/>
          <p:nvPr/>
        </p:nvSpPr>
        <p:spPr>
          <a:xfrm>
            <a:off x="7221745" y="4446593"/>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90" name="Oval 93"/>
          <p:cNvSpPr/>
          <p:nvPr/>
        </p:nvSpPr>
        <p:spPr>
          <a:xfrm>
            <a:off x="6472023" y="2831106"/>
            <a:ext cx="352735" cy="247114"/>
          </a:xfrm>
          <a:prstGeom prst="ellipse">
            <a:avLst/>
          </a:prstGeom>
          <a:gradFill flip="none" rotWithShape="1">
            <a:gsLst>
              <a:gs pos="0">
                <a:schemeClr val="accent5">
                  <a:lumMod val="40000"/>
                  <a:lumOff val="60000"/>
                </a:schemeClr>
              </a:gs>
              <a:gs pos="50000">
                <a:schemeClr val="accent5">
                  <a:lumMod val="75000"/>
                </a:schemeClr>
              </a:gs>
              <a:gs pos="100000">
                <a:srgbClr val="000090"/>
              </a:gs>
            </a:gsLst>
            <a:lin ang="16200000" scaled="0"/>
            <a:tileRect/>
          </a:gra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4"/>
            <a:endParaRPr lang="en-US" sz="2399" dirty="0">
              <a:solidFill>
                <a:srgbClr val="8ABCED"/>
              </a:solidFill>
              <a:latin typeface="Arial"/>
            </a:endParaRPr>
          </a:p>
        </p:txBody>
      </p:sp>
      <p:sp>
        <p:nvSpPr>
          <p:cNvPr id="91" name="TextBox 50"/>
          <p:cNvSpPr txBox="1"/>
          <p:nvPr/>
        </p:nvSpPr>
        <p:spPr>
          <a:xfrm>
            <a:off x="5256294" y="2841765"/>
            <a:ext cx="415498" cy="215444"/>
          </a:xfrm>
          <a:prstGeom prst="rect">
            <a:avLst/>
          </a:prstGeom>
          <a:noFill/>
        </p:spPr>
        <p:txBody>
          <a:bodyPr wrap="none" rtlCol="0">
            <a:spAutoFit/>
          </a:bodyPr>
          <a:lstStyle/>
          <a:p>
            <a:r>
              <a:rPr lang="en-US" sz="800" b="1" dirty="0"/>
              <a:t>3.7.3</a:t>
            </a:r>
          </a:p>
        </p:txBody>
      </p:sp>
      <p:cxnSp>
        <p:nvCxnSpPr>
          <p:cNvPr id="96" name="Straight Arrow Connector 65"/>
          <p:cNvCxnSpPr>
            <a:cxnSpLocks noChangeShapeType="1"/>
          </p:cNvCxnSpPr>
          <p:nvPr/>
        </p:nvCxnSpPr>
        <p:spPr bwMode="auto">
          <a:xfrm>
            <a:off x="3790358" y="2939632"/>
            <a:ext cx="1592082" cy="28"/>
          </a:xfrm>
          <a:prstGeom prst="straightConnector1">
            <a:avLst/>
          </a:prstGeom>
          <a:noFill/>
          <a:ln w="38100" cmpd="sng">
            <a:solidFill>
              <a:schemeClr val="tx2">
                <a:lumMod val="75000"/>
              </a:schemeClr>
            </a:solidFill>
            <a:round/>
            <a:headEnd type="none" w="med" len="med"/>
            <a:tailEnd type="triangle" w="med" len="med"/>
          </a:ln>
        </p:spPr>
      </p:cxnSp>
      <p:sp>
        <p:nvSpPr>
          <p:cNvPr id="106" name="TextBox 47"/>
          <p:cNvSpPr txBox="1"/>
          <p:nvPr/>
        </p:nvSpPr>
        <p:spPr>
          <a:xfrm>
            <a:off x="6445080" y="2853067"/>
            <a:ext cx="415498" cy="215444"/>
          </a:xfrm>
          <a:prstGeom prst="rect">
            <a:avLst/>
          </a:prstGeom>
          <a:noFill/>
        </p:spPr>
        <p:txBody>
          <a:bodyPr wrap="none" rtlCol="0">
            <a:spAutoFit/>
          </a:bodyPr>
          <a:lstStyle/>
          <a:p>
            <a:r>
              <a:rPr lang="en-US" sz="800" b="1" dirty="0" smtClean="0"/>
              <a:t>3.7.4</a:t>
            </a:r>
            <a:endParaRPr lang="en-US" sz="800" b="1" dirty="0"/>
          </a:p>
        </p:txBody>
      </p:sp>
      <p:sp>
        <p:nvSpPr>
          <p:cNvPr id="107" name="TextBox 94"/>
          <p:cNvSpPr txBox="1"/>
          <p:nvPr/>
        </p:nvSpPr>
        <p:spPr>
          <a:xfrm>
            <a:off x="7222128" y="4462428"/>
            <a:ext cx="338554" cy="215444"/>
          </a:xfrm>
          <a:prstGeom prst="rect">
            <a:avLst/>
          </a:prstGeom>
          <a:noFill/>
        </p:spPr>
        <p:txBody>
          <a:bodyPr wrap="none" rtlCol="0">
            <a:spAutoFit/>
          </a:bodyPr>
          <a:lstStyle/>
          <a:p>
            <a:r>
              <a:rPr lang="en-US" sz="800" b="1" dirty="0"/>
              <a:t>SM</a:t>
            </a:r>
          </a:p>
        </p:txBody>
      </p:sp>
    </p:spTree>
    <p:extLst>
      <p:ext uri="{BB962C8B-B14F-4D97-AF65-F5344CB8AC3E}">
        <p14:creationId xmlns:p14="http://schemas.microsoft.com/office/powerpoint/2010/main" val="20002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47806658"/>
              </p:ext>
            </p:extLst>
          </p:nvPr>
        </p:nvGraphicFramePr>
        <p:xfrm>
          <a:off x="919451" y="3571589"/>
          <a:ext cx="7439458" cy="1143000"/>
        </p:xfrm>
        <a:graphic>
          <a:graphicData uri="http://schemas.openxmlformats.org/drawingml/2006/table">
            <a:tbl>
              <a:tblPr/>
              <a:tblGrid>
                <a:gridCol w="3660666"/>
                <a:gridCol w="3778792"/>
              </a:tblGrid>
              <a:tr h="3138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iscoSansTT ExtraLight"/>
                          <a:ea typeface="ＭＳ Ｐゴシック" charset="-128"/>
                          <a:cs typeface="+mn-cs"/>
                        </a:rPr>
                        <a:t>SM </a:t>
                      </a:r>
                      <a:r>
                        <a:rPr kumimoji="0" lang="ja-JP" altLang="en-US" sz="1800" b="0" i="0" u="none" strike="noStrike" kern="1200" cap="none" spc="0" normalizeH="0" baseline="0" noProof="0" dirty="0" smtClean="0">
                          <a:ln>
                            <a:noFill/>
                          </a:ln>
                          <a:solidFill>
                            <a:srgbClr val="FFFFFF"/>
                          </a:solidFill>
                          <a:effectLst/>
                          <a:uLnTx/>
                          <a:uFillTx/>
                          <a:latin typeface="CiscoSansTT ExtraLight"/>
                          <a:ea typeface="ＭＳ Ｐゴシック" charset="-128"/>
                          <a:cs typeface="+mn-cs"/>
                        </a:rPr>
                        <a:t>リビルド</a:t>
                      </a:r>
                      <a:endParaRPr kumimoji="0" lang="en-US" sz="1800" b="0" i="0" u="none" strike="noStrike" kern="1200" cap="none" spc="0" normalizeH="0" baseline="0" noProof="0" dirty="0" smtClean="0">
                        <a:ln>
                          <a:noFill/>
                        </a:ln>
                        <a:solidFill>
                          <a:srgbClr val="FFFFFF"/>
                        </a:solidFill>
                        <a:effectLst/>
                        <a:uLnTx/>
                        <a:uFillTx/>
                        <a:latin typeface="CiscoSansTT ExtraLight"/>
                        <a:ea typeface="ＭＳ Ｐゴシック" charset="-128"/>
                        <a:cs typeface="+mn-cs"/>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mj-lt"/>
                          <a:ea typeface="ＭＳ Ｐゴシック" charset="-128"/>
                        </a:rPr>
                        <a:t>EM </a:t>
                      </a:r>
                      <a:r>
                        <a:rPr kumimoji="0" lang="ja-JP" altLang="en-US" sz="1800" b="0" i="0" u="none" strike="noStrike" cap="none" normalizeH="0" baseline="0" dirty="0" smtClean="0">
                          <a:ln>
                            <a:noFill/>
                          </a:ln>
                          <a:solidFill>
                            <a:srgbClr val="FFFFFF"/>
                          </a:solidFill>
                          <a:effectLst/>
                          <a:latin typeface="+mj-lt"/>
                          <a:ea typeface="ＭＳ Ｐゴシック" charset="-128"/>
                        </a:rPr>
                        <a:t>リビルド</a:t>
                      </a:r>
                      <a:endParaRPr kumimoji="0" lang="en-US" sz="1800" b="0" i="0" u="none" strike="noStrike" cap="none" normalizeH="0" baseline="0" dirty="0" smtClean="0">
                        <a:ln>
                          <a:noFill/>
                        </a:ln>
                        <a:solidFill>
                          <a:srgbClr val="FFFFFF"/>
                        </a:solidFill>
                        <a:effectLst/>
                        <a:latin typeface="+mj-lt"/>
                        <a:ea typeface="ＭＳ Ｐゴシック"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9931">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altLang="ja-JP" sz="1600" b="0" i="0" u="none" strike="noStrike" cap="none" normalizeH="0" baseline="0" dirty="0" smtClean="0">
                          <a:ln>
                            <a:noFill/>
                          </a:ln>
                          <a:solidFill>
                            <a:srgbClr val="000000"/>
                          </a:solidFill>
                          <a:effectLst/>
                          <a:latin typeface="+mn-lt"/>
                          <a:ea typeface="ＭＳ Ｐゴシック" charset="-128"/>
                        </a:rPr>
                        <a:t>4</a:t>
                      </a:r>
                      <a:r>
                        <a:rPr kumimoji="0" lang="ja-JP" altLang="en-US" sz="1600" b="0" i="0" u="none" strike="noStrike" cap="none" normalizeH="0" baseline="0" dirty="0" err="1" smtClean="0">
                          <a:ln>
                            <a:noFill/>
                          </a:ln>
                          <a:solidFill>
                            <a:srgbClr val="000000"/>
                          </a:solidFill>
                          <a:effectLst/>
                          <a:latin typeface="+mn-lt"/>
                          <a:ea typeface="ＭＳ Ｐゴシック" charset="-128"/>
                        </a:rPr>
                        <a:t>つの</a:t>
                      </a:r>
                      <a:r>
                        <a:rPr kumimoji="0" lang="ja-JP" altLang="en-US" sz="1600" b="0" i="0" u="none" strike="noStrike" cap="none" normalizeH="0" baseline="0" dirty="0" smtClean="0">
                          <a:ln>
                            <a:noFill/>
                          </a:ln>
                          <a:solidFill>
                            <a:srgbClr val="000000"/>
                          </a:solidFill>
                          <a:effectLst/>
                          <a:latin typeface="+mn-lt"/>
                          <a:ea typeface="ＭＳ Ｐゴシック" charset="-128"/>
                        </a:rPr>
                        <a:t>リビルド（</a:t>
                      </a:r>
                      <a:r>
                        <a:rPr kumimoji="0" lang="en-US" altLang="ja-JP" sz="1600" b="0" i="0" u="none" strike="noStrike" cap="none" normalizeH="0" baseline="0" dirty="0" smtClean="0">
                          <a:ln>
                            <a:noFill/>
                          </a:ln>
                          <a:solidFill>
                            <a:srgbClr val="000000"/>
                          </a:solidFill>
                          <a:effectLst/>
                          <a:latin typeface="+mn-lt"/>
                          <a:ea typeface="ＭＳ Ｐゴシック" charset="-128"/>
                        </a:rPr>
                        <a:t>18</a:t>
                      </a:r>
                      <a:r>
                        <a:rPr kumimoji="0" lang="ja-JP" altLang="en-US" sz="1600" b="0" i="0" u="none" strike="noStrike" cap="none" normalizeH="0" baseline="0" dirty="0" smtClean="0">
                          <a:ln>
                            <a:noFill/>
                          </a:ln>
                          <a:solidFill>
                            <a:srgbClr val="000000"/>
                          </a:solidFill>
                          <a:effectLst/>
                          <a:latin typeface="+mn-lt"/>
                          <a:ea typeface="ＭＳ Ｐゴシック" charset="-128"/>
                        </a:rPr>
                        <a:t>か月メンテナンス）</a:t>
                      </a:r>
                      <a:endParaRPr kumimoji="0" lang="en-US" sz="1600" b="0" i="0" u="none" strike="noStrike" cap="none" normalizeH="0" baseline="0" dirty="0" smtClean="0">
                        <a:ln>
                          <a:noFill/>
                        </a:ln>
                        <a:solidFill>
                          <a:srgbClr val="000000"/>
                        </a:solidFill>
                        <a:effectLst/>
                        <a:latin typeface="+mn-lt"/>
                        <a:ea typeface="ＭＳ Ｐゴシック" charset="-128"/>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ja-JP" altLang="en-US" sz="1600" b="0" i="0" u="none" strike="noStrike" cap="none" normalizeH="0" baseline="0" dirty="0" smtClean="0">
                          <a:ln>
                            <a:noFill/>
                          </a:ln>
                          <a:solidFill>
                            <a:srgbClr val="000000"/>
                          </a:solidFill>
                          <a:effectLst/>
                          <a:latin typeface="+mn-lt"/>
                          <a:ea typeface="ＭＳ Ｐゴシック" charset="-128"/>
                        </a:rPr>
                        <a:t>最終リビルドは</a:t>
                      </a:r>
                      <a:r>
                        <a:rPr kumimoji="0" lang="en-US" sz="1600" b="0" i="0" u="none" strike="noStrike" cap="none" normalizeH="0" baseline="0" dirty="0" smtClean="0">
                          <a:ln>
                            <a:noFill/>
                          </a:ln>
                          <a:solidFill>
                            <a:srgbClr val="000000"/>
                          </a:solidFill>
                          <a:effectLst/>
                          <a:latin typeface="+mn-lt"/>
                          <a:ea typeface="ＭＳ Ｐゴシック" charset="-128"/>
                        </a:rPr>
                        <a:t> PSIRT</a:t>
                      </a:r>
                      <a:r>
                        <a:rPr kumimoji="0" lang="ja-JP" altLang="en-US" sz="1600" b="0" i="0" u="none" strike="noStrike" cap="none" normalizeH="0" baseline="0" dirty="0" smtClean="0">
                          <a:ln>
                            <a:noFill/>
                          </a:ln>
                          <a:solidFill>
                            <a:srgbClr val="000000"/>
                          </a:solidFill>
                          <a:effectLst/>
                          <a:latin typeface="+mn-lt"/>
                          <a:ea typeface="ＭＳ Ｐゴシック" charset="-128"/>
                        </a:rPr>
                        <a:t> のみ</a:t>
                      </a:r>
                      <a:endParaRPr kumimoji="0" lang="en-US" altLang="ja-JP" sz="1600" b="0" i="0" u="none" strike="noStrike" cap="none" normalizeH="0" baseline="0" dirty="0" smtClean="0">
                        <a:ln>
                          <a:noFill/>
                        </a:ln>
                        <a:solidFill>
                          <a:srgbClr val="000000"/>
                        </a:solidFill>
                        <a:effectLst/>
                        <a:latin typeface="+mn-lt"/>
                        <a:ea typeface="ＭＳ Ｐゴシック" charset="-128"/>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600" b="0" i="0" u="none" strike="noStrike" cap="none" normalizeH="0" baseline="0" dirty="0" smtClean="0">
                          <a:ln>
                            <a:noFill/>
                          </a:ln>
                          <a:solidFill>
                            <a:srgbClr val="000000"/>
                          </a:solidFill>
                          <a:effectLst/>
                          <a:latin typeface="+mn-lt"/>
                          <a:ea typeface="ＭＳ Ｐゴシック" charset="-128"/>
                        </a:rPr>
                        <a:t>FCS</a:t>
                      </a:r>
                      <a:r>
                        <a:rPr kumimoji="0" lang="ja-JP" altLang="en-US" sz="1600" b="0" i="0" u="none" strike="noStrike" cap="none" normalizeH="0" baseline="0" dirty="0" smtClean="0">
                          <a:ln>
                            <a:noFill/>
                          </a:ln>
                          <a:solidFill>
                            <a:srgbClr val="000000"/>
                          </a:solidFill>
                          <a:effectLst/>
                          <a:latin typeface="+mn-lt"/>
                          <a:ea typeface="ＭＳ Ｐゴシック" charset="-128"/>
                        </a:rPr>
                        <a:t>後６か月で</a:t>
                      </a:r>
                      <a:r>
                        <a:rPr kumimoji="0" lang="en-US" altLang="ja-JP" sz="1600" b="0" i="0" u="none" strike="noStrike" cap="none" normalizeH="0" baseline="0" dirty="0" err="1" smtClean="0">
                          <a:ln>
                            <a:noFill/>
                          </a:ln>
                          <a:solidFill>
                            <a:srgbClr val="000000"/>
                          </a:solidFill>
                          <a:effectLst/>
                          <a:latin typeface="+mn-lt"/>
                          <a:ea typeface="ＭＳ Ｐゴシック" charset="-128"/>
                        </a:rPr>
                        <a:t>EoS</a:t>
                      </a:r>
                      <a:endParaRPr kumimoji="0" lang="en-US" sz="1600" b="0" i="0" u="none" strike="noStrike" cap="none" normalizeH="0" baseline="0" dirty="0" smtClean="0">
                        <a:ln>
                          <a:noFill/>
                        </a:ln>
                        <a:solidFill>
                          <a:srgbClr val="000000"/>
                        </a:solidFill>
                        <a:effectLst/>
                        <a:latin typeface="+mn-lt"/>
                        <a:ea typeface="ＭＳ Ｐゴシック"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c>
                  <a:txBody>
                    <a:bodyP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altLang="ja-JP" sz="1600" b="0" i="0" u="none" strike="noStrike" cap="none" normalizeH="0" baseline="0" dirty="0" smtClean="0">
                          <a:ln>
                            <a:noFill/>
                          </a:ln>
                          <a:solidFill>
                            <a:srgbClr val="000000"/>
                          </a:solidFill>
                          <a:effectLst/>
                          <a:latin typeface="+mn-lt"/>
                          <a:ea typeface="ＭＳ Ｐゴシック" charset="-128"/>
                        </a:rPr>
                        <a:t>9</a:t>
                      </a:r>
                      <a:r>
                        <a:rPr kumimoji="0" lang="ja-JP" altLang="en-US" sz="1600" b="0" i="0" u="none" strike="noStrike" cap="none" normalizeH="0" baseline="0" dirty="0" err="1" smtClean="0">
                          <a:ln>
                            <a:noFill/>
                          </a:ln>
                          <a:solidFill>
                            <a:srgbClr val="000000"/>
                          </a:solidFill>
                          <a:effectLst/>
                          <a:latin typeface="+mn-lt"/>
                          <a:ea typeface="ＭＳ Ｐゴシック" charset="-128"/>
                        </a:rPr>
                        <a:t>つの</a:t>
                      </a:r>
                      <a:r>
                        <a:rPr kumimoji="0" lang="ja-JP" altLang="en-US" sz="1600" b="0" i="0" u="none" strike="noStrike" cap="none" normalizeH="0" baseline="0" dirty="0" smtClean="0">
                          <a:ln>
                            <a:noFill/>
                          </a:ln>
                          <a:solidFill>
                            <a:srgbClr val="000000"/>
                          </a:solidFill>
                          <a:effectLst/>
                          <a:latin typeface="+mn-lt"/>
                          <a:ea typeface="ＭＳ Ｐゴシック" charset="-128"/>
                        </a:rPr>
                        <a:t>リビルド（</a:t>
                      </a:r>
                      <a:r>
                        <a:rPr kumimoji="0" lang="en-US" altLang="ja-JP" sz="1600" b="0" i="0" u="none" strike="noStrike" cap="none" normalizeH="0" baseline="0" dirty="0" smtClean="0">
                          <a:ln>
                            <a:noFill/>
                          </a:ln>
                          <a:solidFill>
                            <a:srgbClr val="000000"/>
                          </a:solidFill>
                          <a:effectLst/>
                          <a:latin typeface="+mn-lt"/>
                          <a:ea typeface="ＭＳ Ｐゴシック" charset="-128"/>
                        </a:rPr>
                        <a:t>44</a:t>
                      </a:r>
                      <a:r>
                        <a:rPr kumimoji="0" lang="ja-JP" altLang="en-US" sz="1600" b="0" i="0" u="none" strike="noStrike" cap="none" normalizeH="0" baseline="0" dirty="0" smtClean="0">
                          <a:ln>
                            <a:noFill/>
                          </a:ln>
                          <a:solidFill>
                            <a:srgbClr val="000000"/>
                          </a:solidFill>
                          <a:effectLst/>
                          <a:latin typeface="+mn-lt"/>
                          <a:ea typeface="ＭＳ Ｐゴシック" charset="-128"/>
                        </a:rPr>
                        <a:t>か月メンテナンス）</a:t>
                      </a:r>
                      <a:endParaRPr kumimoji="0" lang="en-US" altLang="ja-JP" sz="1600" b="0" i="0" u="none" strike="noStrike" cap="none" normalizeH="0" baseline="0" dirty="0" smtClean="0">
                        <a:ln>
                          <a:noFill/>
                        </a:ln>
                        <a:solidFill>
                          <a:srgbClr val="000000"/>
                        </a:solidFill>
                        <a:effectLst/>
                        <a:latin typeface="+mn-lt"/>
                        <a:ea typeface="ＭＳ Ｐゴシック" charset="-128"/>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ja-JP" altLang="en-US" sz="1600" b="0" i="0" u="none" strike="noStrike" cap="none" normalizeH="0" baseline="0" dirty="0" smtClean="0">
                          <a:ln>
                            <a:noFill/>
                          </a:ln>
                          <a:solidFill>
                            <a:srgbClr val="000000"/>
                          </a:solidFill>
                          <a:effectLst/>
                          <a:latin typeface="+mn-lt"/>
                          <a:ea typeface="ＭＳ Ｐゴシック" charset="-128"/>
                        </a:rPr>
                        <a:t>最終</a:t>
                      </a:r>
                      <a:r>
                        <a:rPr kumimoji="0" lang="en-US" altLang="ja-JP" sz="1600" b="0" i="0" u="none" strike="noStrike" cap="none" normalizeH="0" baseline="0" dirty="0" smtClean="0">
                          <a:ln>
                            <a:noFill/>
                          </a:ln>
                          <a:solidFill>
                            <a:srgbClr val="000000"/>
                          </a:solidFill>
                          <a:effectLst/>
                          <a:latin typeface="+mn-lt"/>
                          <a:ea typeface="ＭＳ Ｐゴシック" charset="-128"/>
                        </a:rPr>
                        <a:t>2</a:t>
                      </a:r>
                      <a:r>
                        <a:rPr kumimoji="0" lang="ja-JP" altLang="en-US" sz="1600" b="0" i="0" u="none" strike="noStrike" cap="none" normalizeH="0" baseline="0" dirty="0" err="1" smtClean="0">
                          <a:ln>
                            <a:noFill/>
                          </a:ln>
                          <a:solidFill>
                            <a:srgbClr val="000000"/>
                          </a:solidFill>
                          <a:effectLst/>
                          <a:latin typeface="+mn-lt"/>
                          <a:ea typeface="ＭＳ Ｐゴシック" charset="-128"/>
                        </a:rPr>
                        <a:t>つの</a:t>
                      </a:r>
                      <a:r>
                        <a:rPr kumimoji="0" lang="ja-JP" altLang="en-US" sz="1600" b="0" i="0" u="none" strike="noStrike" cap="none" normalizeH="0" baseline="0" dirty="0" smtClean="0">
                          <a:ln>
                            <a:noFill/>
                          </a:ln>
                          <a:solidFill>
                            <a:srgbClr val="000000"/>
                          </a:solidFill>
                          <a:effectLst/>
                          <a:latin typeface="+mn-lt"/>
                          <a:ea typeface="ＭＳ Ｐゴシック" charset="-128"/>
                        </a:rPr>
                        <a:t>リビルドは</a:t>
                      </a:r>
                      <a:r>
                        <a:rPr kumimoji="0" lang="en-US" altLang="ja-JP" sz="1600" b="0" i="0" u="none" strike="noStrike" cap="none" normalizeH="0" baseline="0" dirty="0" smtClean="0">
                          <a:ln>
                            <a:noFill/>
                          </a:ln>
                          <a:solidFill>
                            <a:srgbClr val="000000"/>
                          </a:solidFill>
                          <a:effectLst/>
                          <a:latin typeface="+mn-lt"/>
                          <a:ea typeface="ＭＳ Ｐゴシック" charset="-128"/>
                        </a:rPr>
                        <a:t> PSIRT</a:t>
                      </a:r>
                      <a:r>
                        <a:rPr kumimoji="0" lang="ja-JP" altLang="en-US" sz="1600" b="0" i="0" u="none" strike="noStrike" cap="none" normalizeH="0" baseline="0" dirty="0" smtClean="0">
                          <a:ln>
                            <a:noFill/>
                          </a:ln>
                          <a:solidFill>
                            <a:srgbClr val="000000"/>
                          </a:solidFill>
                          <a:effectLst/>
                          <a:latin typeface="+mn-lt"/>
                          <a:ea typeface="ＭＳ Ｐゴシック" charset="-128"/>
                        </a:rPr>
                        <a:t> のみ</a:t>
                      </a:r>
                      <a:endParaRPr kumimoji="0" lang="en-US" altLang="ja-JP" sz="1600" b="0" i="0" u="none" strike="noStrike" cap="none" normalizeH="0" baseline="0" dirty="0" smtClean="0">
                        <a:ln>
                          <a:noFill/>
                        </a:ln>
                        <a:solidFill>
                          <a:srgbClr val="000000"/>
                        </a:solidFill>
                        <a:effectLst/>
                        <a:latin typeface="+mn-lt"/>
                        <a:ea typeface="ＭＳ Ｐゴシック" charset="-128"/>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pPr>
                      <a:r>
                        <a:rPr kumimoji="0" lang="en-US" sz="1600" b="0" i="0" u="none" strike="noStrike" cap="none" normalizeH="0" baseline="0" dirty="0" smtClean="0">
                          <a:ln>
                            <a:noFill/>
                          </a:ln>
                          <a:solidFill>
                            <a:srgbClr val="000000"/>
                          </a:solidFill>
                          <a:effectLst/>
                          <a:latin typeface="+mn-lt"/>
                          <a:ea typeface="ＭＳ Ｐゴシック" charset="-128"/>
                        </a:rPr>
                        <a:t>FCS</a:t>
                      </a:r>
                      <a:r>
                        <a:rPr kumimoji="0" lang="ja-JP" altLang="en-US" sz="1600" b="0" i="0" u="none" strike="noStrike" cap="none" normalizeH="0" baseline="0" dirty="0" smtClean="0">
                          <a:ln>
                            <a:noFill/>
                          </a:ln>
                          <a:solidFill>
                            <a:srgbClr val="000000"/>
                          </a:solidFill>
                          <a:effectLst/>
                          <a:latin typeface="+mn-lt"/>
                          <a:ea typeface="ＭＳ Ｐゴシック" charset="-128"/>
                        </a:rPr>
                        <a:t>後</a:t>
                      </a:r>
                      <a:r>
                        <a:rPr kumimoji="0" lang="en-US" altLang="ja-JP" sz="1600" b="0" i="0" u="none" strike="noStrike" cap="none" normalizeH="0" baseline="0" dirty="0" smtClean="0">
                          <a:ln>
                            <a:noFill/>
                          </a:ln>
                          <a:solidFill>
                            <a:srgbClr val="000000"/>
                          </a:solidFill>
                          <a:effectLst/>
                          <a:latin typeface="+mn-lt"/>
                          <a:ea typeface="ＭＳ Ｐゴシック" charset="-128"/>
                        </a:rPr>
                        <a:t>30</a:t>
                      </a:r>
                      <a:r>
                        <a:rPr kumimoji="0" lang="ja-JP" altLang="en-US" sz="1600" b="0" i="0" u="none" strike="noStrike" cap="none" normalizeH="0" baseline="0" dirty="0" smtClean="0">
                          <a:ln>
                            <a:noFill/>
                          </a:ln>
                          <a:solidFill>
                            <a:srgbClr val="000000"/>
                          </a:solidFill>
                          <a:effectLst/>
                          <a:latin typeface="+mn-lt"/>
                          <a:ea typeface="ＭＳ Ｐゴシック" charset="-128"/>
                        </a:rPr>
                        <a:t>か月で</a:t>
                      </a:r>
                      <a:r>
                        <a:rPr kumimoji="0" lang="en-US" altLang="ja-JP" sz="1600" b="0" i="0" u="none" strike="noStrike" cap="none" normalizeH="0" baseline="0" dirty="0" err="1" smtClean="0">
                          <a:ln>
                            <a:noFill/>
                          </a:ln>
                          <a:solidFill>
                            <a:srgbClr val="000000"/>
                          </a:solidFill>
                          <a:effectLst/>
                          <a:latin typeface="+mn-lt"/>
                          <a:ea typeface="ＭＳ Ｐゴシック" charset="-128"/>
                        </a:rPr>
                        <a:t>EoS</a:t>
                      </a:r>
                      <a:endParaRPr kumimoji="0" lang="en-US" sz="1600" b="0" i="0" u="none" strike="noStrike" cap="none" normalizeH="0" baseline="0" dirty="0" smtClean="0">
                        <a:ln>
                          <a:noFill/>
                        </a:ln>
                        <a:solidFill>
                          <a:srgbClr val="000000"/>
                        </a:solidFill>
                        <a:effectLst/>
                        <a:latin typeface="+mn-lt"/>
                        <a:ea typeface="ＭＳ Ｐゴシック" charset="-128"/>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9E6"/>
                    </a:solidFill>
                  </a:tcPr>
                </a:tc>
              </a:tr>
            </a:tbl>
          </a:graphicData>
        </a:graphic>
      </p:graphicFrame>
      <p:sp>
        <p:nvSpPr>
          <p:cNvPr id="7" name="Content Placeholder 2"/>
          <p:cNvSpPr txBox="1">
            <a:spLocks/>
          </p:cNvSpPr>
          <p:nvPr/>
        </p:nvSpPr>
        <p:spPr>
          <a:xfrm>
            <a:off x="990375" y="863327"/>
            <a:ext cx="8121501" cy="678027"/>
          </a:xfrm>
          <a:prstGeom prst="rect">
            <a:avLst/>
          </a:prstGeom>
        </p:spPr>
        <p:txBody>
          <a:bodyPr lIns="68589" tIns="34295" rIns="68589" bIns="34295"/>
          <a:lstStyle/>
          <a:p>
            <a:pPr marL="285750" indent="-285750" defTabSz="610872" eaLnBrk="0" fontAlgn="base" hangingPunct="0">
              <a:lnSpc>
                <a:spcPct val="95000"/>
              </a:lnSpc>
              <a:spcBef>
                <a:spcPct val="50000"/>
              </a:spcBef>
              <a:spcAft>
                <a:spcPct val="0"/>
              </a:spcAft>
              <a:buClr>
                <a:schemeClr val="tx2"/>
              </a:buClr>
              <a:buSzPct val="100000"/>
              <a:buFont typeface="Arial"/>
              <a:buChar char="•"/>
              <a:defRPr/>
            </a:pPr>
            <a:r>
              <a:rPr lang="ja-JP" altLang="en-US" sz="1600" kern="0" noProof="0" dirty="0" smtClean="0">
                <a:ea typeface="ＭＳ Ｐゴシック" charset="-128"/>
              </a:rPr>
              <a:t>拡張メンテナンス</a:t>
            </a:r>
            <a:r>
              <a:rPr lang="en-US" sz="1600" kern="0" noProof="0" dirty="0" smtClean="0">
                <a:ea typeface="ＭＳ Ｐゴシック" charset="-128"/>
              </a:rPr>
              <a:t> (EM) </a:t>
            </a:r>
            <a:r>
              <a:rPr lang="ja-JP" altLang="en-US" sz="1600" kern="0" noProof="0" dirty="0" smtClean="0">
                <a:ea typeface="ＭＳ Ｐゴシック" charset="-128"/>
              </a:rPr>
              <a:t>および標準メンテナンス</a:t>
            </a:r>
            <a:r>
              <a:rPr lang="en-US" sz="1600" kern="0" noProof="0" dirty="0" smtClean="0">
                <a:ea typeface="ＭＳ Ｐゴシック" charset="-128"/>
              </a:rPr>
              <a:t> (SM)</a:t>
            </a:r>
          </a:p>
          <a:p>
            <a:pPr marL="285750" indent="-285750" defTabSz="610872" eaLnBrk="0" hangingPunct="0">
              <a:lnSpc>
                <a:spcPct val="95000"/>
              </a:lnSpc>
              <a:spcBef>
                <a:spcPct val="50000"/>
              </a:spcBef>
              <a:buClr>
                <a:schemeClr val="tx2"/>
              </a:buClr>
              <a:buSzPct val="100000"/>
              <a:buFont typeface="Arial"/>
              <a:buChar char="•"/>
              <a:defRPr/>
            </a:pPr>
            <a:r>
              <a:rPr lang="ja-JP" altLang="en-US" sz="1600" kern="0" dirty="0" smtClean="0">
                <a:ea typeface="ＭＳ Ｐゴシック" charset="-128"/>
              </a:rPr>
              <a:t>毎年</a:t>
            </a:r>
            <a:r>
              <a:rPr lang="en-US" altLang="ja-JP" sz="1600" kern="0" dirty="0" smtClean="0">
                <a:ea typeface="ＭＳ Ｐゴシック" charset="-128"/>
              </a:rPr>
              <a:t>3</a:t>
            </a:r>
            <a:r>
              <a:rPr lang="ja-JP" altLang="en-US" sz="1600" kern="0" dirty="0" err="1" smtClean="0">
                <a:ea typeface="ＭＳ Ｐゴシック" charset="-128"/>
              </a:rPr>
              <a:t>つの</a:t>
            </a:r>
            <a:r>
              <a:rPr lang="ja-JP" altLang="en-US" sz="1600" kern="0" dirty="0" smtClean="0">
                <a:ea typeface="ＭＳ Ｐゴシック" charset="-128"/>
              </a:rPr>
              <a:t>機能リリース（</a:t>
            </a:r>
            <a:r>
              <a:rPr lang="en-US" altLang="ja-JP" sz="1600" kern="0" dirty="0" smtClean="0">
                <a:ea typeface="ＭＳ Ｐゴシック" charset="-128"/>
              </a:rPr>
              <a:t>2</a:t>
            </a:r>
            <a:r>
              <a:rPr lang="ja-JP" altLang="en-US" sz="1600" kern="0" dirty="0" err="1" smtClean="0">
                <a:ea typeface="ＭＳ Ｐゴシック" charset="-128"/>
              </a:rPr>
              <a:t>つの</a:t>
            </a:r>
            <a:r>
              <a:rPr lang="en-US" altLang="ja-JP" sz="1600" kern="0" dirty="0" smtClean="0">
                <a:ea typeface="ＭＳ Ｐゴシック" charset="-128"/>
              </a:rPr>
              <a:t>SM</a:t>
            </a:r>
            <a:r>
              <a:rPr lang="ja-JP" altLang="en-US" sz="1600" kern="0" dirty="0" smtClean="0">
                <a:ea typeface="ＭＳ Ｐゴシック" charset="-128"/>
              </a:rPr>
              <a:t>とその後の</a:t>
            </a:r>
            <a:r>
              <a:rPr lang="en-US" altLang="ja-JP" sz="1600" kern="0" dirty="0" smtClean="0">
                <a:ea typeface="ＭＳ Ｐゴシック" charset="-128"/>
              </a:rPr>
              <a:t>1</a:t>
            </a:r>
            <a:r>
              <a:rPr lang="ja-JP" altLang="en-US" sz="1600" kern="0" dirty="0" err="1" smtClean="0">
                <a:ea typeface="ＭＳ Ｐゴシック" charset="-128"/>
              </a:rPr>
              <a:t>つの</a:t>
            </a:r>
            <a:r>
              <a:rPr lang="en-US" altLang="ja-JP" sz="1600" kern="0" dirty="0" smtClean="0">
                <a:ea typeface="ＭＳ Ｐゴシック" charset="-128"/>
              </a:rPr>
              <a:t>EM</a:t>
            </a:r>
            <a:r>
              <a:rPr lang="ja-JP" altLang="en-US" sz="1600" kern="0" dirty="0" smtClean="0">
                <a:ea typeface="ＭＳ Ｐゴシック" charset="-128"/>
              </a:rPr>
              <a:t>）</a:t>
            </a:r>
            <a:endParaRPr lang="en-US" sz="1600" kern="0" dirty="0">
              <a:ea typeface="ＭＳ Ｐゴシック" charset="-128"/>
            </a:endParaRPr>
          </a:p>
          <a:p>
            <a:pPr defTabSz="610872" eaLnBrk="0" fontAlgn="base" hangingPunct="0">
              <a:lnSpc>
                <a:spcPct val="95000"/>
              </a:lnSpc>
              <a:spcBef>
                <a:spcPct val="50000"/>
              </a:spcBef>
              <a:spcAft>
                <a:spcPct val="0"/>
              </a:spcAft>
              <a:buClr>
                <a:schemeClr val="tx2"/>
              </a:buClr>
              <a:buSzPct val="100000"/>
              <a:defRPr/>
            </a:pPr>
            <a:endParaRPr lang="en-US" sz="1600" kern="0" noProof="0" dirty="0" smtClean="0">
              <a:ea typeface="ＭＳ Ｐゴシック" charset="-128"/>
            </a:endParaRPr>
          </a:p>
        </p:txBody>
      </p:sp>
      <p:sp>
        <p:nvSpPr>
          <p:cNvPr id="9" name="Line 23"/>
          <p:cNvSpPr>
            <a:spLocks noChangeShapeType="1"/>
          </p:cNvSpPr>
          <p:nvPr/>
        </p:nvSpPr>
        <p:spPr bwMode="auto">
          <a:xfrm>
            <a:off x="2154778" y="2602567"/>
            <a:ext cx="4903311" cy="2317"/>
          </a:xfrm>
          <a:prstGeom prst="line">
            <a:avLst/>
          </a:prstGeom>
          <a:noFill/>
          <a:ln w="101600">
            <a:solidFill>
              <a:srgbClr val="89A424"/>
            </a:solidFill>
            <a:round/>
            <a:headEnd/>
            <a:tailEnd/>
          </a:ln>
          <a:effectLst>
            <a:prstShdw prst="shdw17" dist="28398" dir="6993903">
              <a:schemeClr val="tx1">
                <a:alpha val="74997"/>
              </a:schemeClr>
            </a:prstShdw>
          </a:effectLst>
        </p:spPr>
        <p:txBody>
          <a:bodyPr lIns="54776" tIns="27388" rIns="54776" bIns="27388"/>
          <a:lstStyle/>
          <a:p>
            <a:endParaRPr lang="en-US"/>
          </a:p>
        </p:txBody>
      </p:sp>
      <p:sp>
        <p:nvSpPr>
          <p:cNvPr id="10" name="Oval 25"/>
          <p:cNvSpPr>
            <a:spLocks noChangeArrowheads="1"/>
          </p:cNvSpPr>
          <p:nvPr/>
        </p:nvSpPr>
        <p:spPr bwMode="auto">
          <a:xfrm>
            <a:off x="3016970" y="2477454"/>
            <a:ext cx="242417" cy="229373"/>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1" name="Oval 26"/>
          <p:cNvSpPr>
            <a:spLocks noChangeArrowheads="1"/>
          </p:cNvSpPr>
          <p:nvPr/>
        </p:nvSpPr>
        <p:spPr bwMode="auto">
          <a:xfrm>
            <a:off x="3786716" y="2477454"/>
            <a:ext cx="247415" cy="229373"/>
          </a:xfrm>
          <a:prstGeom prst="ellipse">
            <a:avLst/>
          </a:prstGeom>
          <a:solidFill>
            <a:srgbClr val="89A424"/>
          </a:solidFill>
          <a:ln w="15875">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2" name="Oval 27"/>
          <p:cNvSpPr>
            <a:spLocks noChangeArrowheads="1"/>
          </p:cNvSpPr>
          <p:nvPr/>
        </p:nvSpPr>
        <p:spPr bwMode="auto">
          <a:xfrm>
            <a:off x="4556451" y="2477454"/>
            <a:ext cx="247415" cy="229373"/>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3" name="Oval 28"/>
          <p:cNvSpPr>
            <a:spLocks noChangeArrowheads="1"/>
          </p:cNvSpPr>
          <p:nvPr/>
        </p:nvSpPr>
        <p:spPr bwMode="auto">
          <a:xfrm>
            <a:off x="5324936" y="2477454"/>
            <a:ext cx="247415" cy="229373"/>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4" name="Oval 29"/>
          <p:cNvSpPr>
            <a:spLocks noChangeArrowheads="1"/>
          </p:cNvSpPr>
          <p:nvPr/>
        </p:nvSpPr>
        <p:spPr bwMode="auto">
          <a:xfrm>
            <a:off x="6094671" y="2477454"/>
            <a:ext cx="247415" cy="229373"/>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5" name="Oval 38"/>
          <p:cNvSpPr>
            <a:spLocks noChangeArrowheads="1"/>
          </p:cNvSpPr>
          <p:nvPr/>
        </p:nvSpPr>
        <p:spPr bwMode="auto">
          <a:xfrm>
            <a:off x="1737629" y="2262668"/>
            <a:ext cx="670196" cy="684541"/>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16" name="Text Box 40"/>
          <p:cNvSpPr txBox="1">
            <a:spLocks noChangeArrowheads="1"/>
          </p:cNvSpPr>
          <p:nvPr/>
        </p:nvSpPr>
        <p:spPr bwMode="auto">
          <a:xfrm>
            <a:off x="1843674" y="2484129"/>
            <a:ext cx="460051" cy="270754"/>
          </a:xfrm>
          <a:prstGeom prst="rect">
            <a:avLst/>
          </a:prstGeom>
          <a:noFill/>
          <a:ln w="9525">
            <a:noFill/>
            <a:miter lim="800000"/>
            <a:headEnd/>
            <a:tailEnd/>
          </a:ln>
        </p:spPr>
        <p:txBody>
          <a:bodyPr wrap="none" lIns="54776" tIns="27388" rIns="54776" bIns="27388">
            <a:spAutoFit/>
          </a:bodyPr>
          <a:lstStyle/>
          <a:p>
            <a:pPr algn="ctr"/>
            <a:r>
              <a:rPr lang="en-US" sz="1400" b="1" dirty="0" smtClean="0"/>
              <a:t>16.x</a:t>
            </a:r>
            <a:endParaRPr lang="en-US" sz="1400" b="1" dirty="0"/>
          </a:p>
        </p:txBody>
      </p:sp>
      <p:cxnSp>
        <p:nvCxnSpPr>
          <p:cNvPr id="20" name="Straight Arrow Connector 60"/>
          <p:cNvCxnSpPr>
            <a:cxnSpLocks noChangeShapeType="1"/>
          </p:cNvCxnSpPr>
          <p:nvPr/>
        </p:nvCxnSpPr>
        <p:spPr bwMode="auto">
          <a:xfrm>
            <a:off x="3256888" y="2727680"/>
            <a:ext cx="552310" cy="2317"/>
          </a:xfrm>
          <a:prstGeom prst="straightConnector1">
            <a:avLst/>
          </a:prstGeom>
          <a:noFill/>
          <a:ln w="25400" algn="ctr">
            <a:solidFill>
              <a:schemeClr val="tx1"/>
            </a:solidFill>
            <a:round/>
            <a:headEnd/>
            <a:tailEnd type="arrow" w="med" len="med"/>
          </a:ln>
        </p:spPr>
      </p:cxnSp>
      <p:cxnSp>
        <p:nvCxnSpPr>
          <p:cNvPr id="21" name="Straight Arrow Connector 84"/>
          <p:cNvCxnSpPr>
            <a:cxnSpLocks noChangeShapeType="1"/>
          </p:cNvCxnSpPr>
          <p:nvPr/>
        </p:nvCxnSpPr>
        <p:spPr bwMode="auto">
          <a:xfrm>
            <a:off x="4756371" y="2727680"/>
            <a:ext cx="552310" cy="2317"/>
          </a:xfrm>
          <a:prstGeom prst="straightConnector1">
            <a:avLst/>
          </a:prstGeom>
          <a:noFill/>
          <a:ln w="25400" algn="ctr">
            <a:solidFill>
              <a:schemeClr val="tx1"/>
            </a:solidFill>
            <a:round/>
            <a:headEnd/>
            <a:tailEnd type="arrow" w="med" len="med"/>
          </a:ln>
        </p:spPr>
      </p:cxnSp>
      <p:cxnSp>
        <p:nvCxnSpPr>
          <p:cNvPr id="22" name="Straight Arrow Connector 87"/>
          <p:cNvCxnSpPr>
            <a:cxnSpLocks noChangeShapeType="1"/>
          </p:cNvCxnSpPr>
          <p:nvPr/>
        </p:nvCxnSpPr>
        <p:spPr bwMode="auto">
          <a:xfrm>
            <a:off x="3976639" y="2727680"/>
            <a:ext cx="552310" cy="2317"/>
          </a:xfrm>
          <a:prstGeom prst="straightConnector1">
            <a:avLst/>
          </a:prstGeom>
          <a:noFill/>
          <a:ln w="25400" algn="ctr">
            <a:solidFill>
              <a:schemeClr val="tx1"/>
            </a:solidFill>
            <a:round/>
            <a:headEnd/>
            <a:tailEnd type="arrow" w="med" len="med"/>
          </a:ln>
        </p:spPr>
      </p:cxnSp>
      <p:cxnSp>
        <p:nvCxnSpPr>
          <p:cNvPr id="23" name="Straight Arrow Connector 90"/>
          <p:cNvCxnSpPr>
            <a:cxnSpLocks noChangeShapeType="1"/>
          </p:cNvCxnSpPr>
          <p:nvPr/>
        </p:nvCxnSpPr>
        <p:spPr bwMode="auto">
          <a:xfrm>
            <a:off x="5536103" y="2727680"/>
            <a:ext cx="552310" cy="2317"/>
          </a:xfrm>
          <a:prstGeom prst="straightConnector1">
            <a:avLst/>
          </a:prstGeom>
          <a:noFill/>
          <a:ln w="25400" algn="ctr">
            <a:solidFill>
              <a:schemeClr val="tx1"/>
            </a:solidFill>
            <a:round/>
            <a:headEnd/>
            <a:tailEnd type="arrow" w="med" len="med"/>
          </a:ln>
        </p:spPr>
      </p:cxnSp>
      <p:cxnSp>
        <p:nvCxnSpPr>
          <p:cNvPr id="24" name="Straight Arrow Connector 93"/>
          <p:cNvCxnSpPr>
            <a:cxnSpLocks noChangeShapeType="1"/>
          </p:cNvCxnSpPr>
          <p:nvPr/>
        </p:nvCxnSpPr>
        <p:spPr bwMode="auto">
          <a:xfrm>
            <a:off x="6315833" y="2727680"/>
            <a:ext cx="552310" cy="2317"/>
          </a:xfrm>
          <a:prstGeom prst="straightConnector1">
            <a:avLst/>
          </a:prstGeom>
          <a:noFill/>
          <a:ln w="25400" algn="ctr">
            <a:solidFill>
              <a:schemeClr val="tx1"/>
            </a:solidFill>
            <a:round/>
            <a:headEnd/>
            <a:tailEnd type="arrow" w="med" len="med"/>
          </a:ln>
        </p:spPr>
      </p:cxnSp>
      <p:sp>
        <p:nvSpPr>
          <p:cNvPr id="25" name="Oval 29"/>
          <p:cNvSpPr>
            <a:spLocks noChangeArrowheads="1"/>
          </p:cNvSpPr>
          <p:nvPr/>
        </p:nvSpPr>
        <p:spPr bwMode="auto">
          <a:xfrm>
            <a:off x="6855659" y="2464712"/>
            <a:ext cx="247415" cy="229373"/>
          </a:xfrm>
          <a:prstGeom prst="ellipse">
            <a:avLst/>
          </a:prstGeom>
          <a:solidFill>
            <a:srgbClr val="89A424"/>
          </a:solidFill>
          <a:ln w="15875" algn="ctr">
            <a:noFill/>
            <a:round/>
            <a:headEnd/>
            <a:tailEnd/>
          </a:ln>
          <a:effectLst>
            <a:outerShdw dist="38099" dir="2700000" algn="ctr" rotWithShape="0">
              <a:schemeClr val="tx1">
                <a:alpha val="74997"/>
              </a:schemeClr>
            </a:outerShdw>
          </a:effectLst>
        </p:spPr>
        <p:txBody>
          <a:bodyPr wrap="none" lIns="54776" tIns="27388" rIns="54776" bIns="27388" anchor="ctr"/>
          <a:lstStyle/>
          <a:p>
            <a:pPr>
              <a:defRPr/>
            </a:pPr>
            <a:endParaRPr lang="en-US"/>
          </a:p>
        </p:txBody>
      </p:sp>
      <p:sp>
        <p:nvSpPr>
          <p:cNvPr id="28" name="TextBox 53"/>
          <p:cNvSpPr txBox="1">
            <a:spLocks noChangeArrowheads="1"/>
          </p:cNvSpPr>
          <p:nvPr/>
        </p:nvSpPr>
        <p:spPr bwMode="auto">
          <a:xfrm>
            <a:off x="5967204" y="2504101"/>
            <a:ext cx="539814" cy="207749"/>
          </a:xfrm>
          <a:prstGeom prst="rect">
            <a:avLst/>
          </a:prstGeom>
          <a:noFill/>
          <a:ln w="9525">
            <a:noFill/>
            <a:miter lim="800000"/>
            <a:headEnd/>
            <a:tailEnd/>
          </a:ln>
        </p:spPr>
        <p:txBody>
          <a:bodyPr lIns="68589" tIns="34295" rIns="68589" bIns="34295">
            <a:spAutoFit/>
          </a:bodyPr>
          <a:lstStyle/>
          <a:p>
            <a:pPr algn="ctr"/>
            <a:r>
              <a:rPr lang="en-US" sz="900" dirty="0" smtClean="0">
                <a:solidFill>
                  <a:srgbClr val="FFFF00"/>
                </a:solidFill>
              </a:rPr>
              <a:t>SM</a:t>
            </a:r>
            <a:endParaRPr lang="en-US" sz="900" dirty="0">
              <a:solidFill>
                <a:srgbClr val="FFFF00"/>
              </a:solidFill>
            </a:endParaRPr>
          </a:p>
        </p:txBody>
      </p:sp>
      <p:sp>
        <p:nvSpPr>
          <p:cNvPr id="29" name="TextBox 54"/>
          <p:cNvSpPr txBox="1">
            <a:spLocks noChangeArrowheads="1"/>
          </p:cNvSpPr>
          <p:nvPr/>
        </p:nvSpPr>
        <p:spPr bwMode="auto">
          <a:xfrm>
            <a:off x="2934498" y="2501784"/>
            <a:ext cx="419856" cy="207749"/>
          </a:xfrm>
          <a:prstGeom prst="rect">
            <a:avLst/>
          </a:prstGeom>
          <a:noFill/>
          <a:ln w="9525">
            <a:noFill/>
            <a:miter lim="800000"/>
            <a:headEnd/>
            <a:tailEnd/>
          </a:ln>
        </p:spPr>
        <p:txBody>
          <a:bodyPr lIns="68589" tIns="34295" rIns="68589" bIns="34295">
            <a:spAutoFit/>
          </a:bodyPr>
          <a:lstStyle/>
          <a:p>
            <a:pPr algn="ctr"/>
            <a:r>
              <a:rPr lang="en-US" sz="900" b="1" dirty="0" smtClean="0">
                <a:solidFill>
                  <a:srgbClr val="FFFF00"/>
                </a:solidFill>
              </a:rPr>
              <a:t>SM</a:t>
            </a:r>
            <a:endParaRPr lang="en-US" sz="900" b="1" dirty="0">
              <a:solidFill>
                <a:srgbClr val="FFFF00"/>
              </a:solidFill>
            </a:endParaRPr>
          </a:p>
        </p:txBody>
      </p:sp>
      <p:sp>
        <p:nvSpPr>
          <p:cNvPr id="30" name="TextBox 55"/>
          <p:cNvSpPr txBox="1">
            <a:spLocks noChangeArrowheads="1"/>
          </p:cNvSpPr>
          <p:nvPr/>
        </p:nvSpPr>
        <p:spPr bwMode="auto">
          <a:xfrm>
            <a:off x="5198718" y="2504101"/>
            <a:ext cx="539814" cy="207749"/>
          </a:xfrm>
          <a:prstGeom prst="rect">
            <a:avLst/>
          </a:prstGeom>
          <a:noFill/>
          <a:ln w="9525">
            <a:noFill/>
            <a:miter lim="800000"/>
            <a:headEnd/>
            <a:tailEnd/>
          </a:ln>
        </p:spPr>
        <p:txBody>
          <a:bodyPr lIns="68589" tIns="34295" rIns="68589" bIns="34295">
            <a:spAutoFit/>
          </a:bodyPr>
          <a:lstStyle/>
          <a:p>
            <a:pPr algn="ctr"/>
            <a:r>
              <a:rPr lang="en-US" sz="900" b="1" dirty="0" smtClean="0">
                <a:solidFill>
                  <a:srgbClr val="FFFF00"/>
                </a:solidFill>
              </a:rPr>
              <a:t>SM</a:t>
            </a:r>
            <a:endParaRPr lang="en-US" sz="900" b="1" dirty="0">
              <a:solidFill>
                <a:srgbClr val="FFFF00"/>
              </a:solidFill>
            </a:endParaRPr>
          </a:p>
        </p:txBody>
      </p:sp>
      <p:sp>
        <p:nvSpPr>
          <p:cNvPr id="31" name="TextBox 56"/>
          <p:cNvSpPr txBox="1">
            <a:spLocks noChangeArrowheads="1"/>
          </p:cNvSpPr>
          <p:nvPr/>
        </p:nvSpPr>
        <p:spPr bwMode="auto">
          <a:xfrm>
            <a:off x="4418987" y="2504101"/>
            <a:ext cx="539814" cy="207749"/>
          </a:xfrm>
          <a:prstGeom prst="rect">
            <a:avLst/>
          </a:prstGeom>
          <a:noFill/>
          <a:ln w="9525">
            <a:noFill/>
            <a:miter lim="800000"/>
            <a:headEnd/>
            <a:tailEnd/>
          </a:ln>
        </p:spPr>
        <p:txBody>
          <a:bodyPr lIns="68589" tIns="34295" rIns="68589" bIns="34295">
            <a:spAutoFit/>
          </a:bodyPr>
          <a:lstStyle/>
          <a:p>
            <a:pPr algn="ctr"/>
            <a:r>
              <a:rPr lang="en-US" sz="900" b="1" dirty="0" smtClean="0">
                <a:solidFill>
                  <a:srgbClr val="343434"/>
                </a:solidFill>
              </a:rPr>
              <a:t>EM</a:t>
            </a:r>
            <a:endParaRPr lang="en-US" sz="900" b="1" dirty="0">
              <a:solidFill>
                <a:srgbClr val="343434"/>
              </a:solidFill>
            </a:endParaRPr>
          </a:p>
        </p:txBody>
      </p:sp>
      <p:sp>
        <p:nvSpPr>
          <p:cNvPr id="32" name="TextBox 57"/>
          <p:cNvSpPr txBox="1">
            <a:spLocks noChangeArrowheads="1"/>
          </p:cNvSpPr>
          <p:nvPr/>
        </p:nvSpPr>
        <p:spPr bwMode="auto">
          <a:xfrm>
            <a:off x="3650504" y="2504101"/>
            <a:ext cx="539814" cy="207749"/>
          </a:xfrm>
          <a:prstGeom prst="rect">
            <a:avLst/>
          </a:prstGeom>
          <a:noFill/>
          <a:ln w="9525">
            <a:noFill/>
            <a:miter lim="800000"/>
            <a:headEnd/>
            <a:tailEnd/>
          </a:ln>
        </p:spPr>
        <p:txBody>
          <a:bodyPr lIns="68589" tIns="34295" rIns="68589" bIns="34295">
            <a:spAutoFit/>
          </a:bodyPr>
          <a:lstStyle/>
          <a:p>
            <a:pPr algn="ctr"/>
            <a:r>
              <a:rPr lang="en-US" sz="900" b="1" dirty="0" smtClean="0">
                <a:solidFill>
                  <a:srgbClr val="FFFF00"/>
                </a:solidFill>
              </a:rPr>
              <a:t>SM</a:t>
            </a:r>
            <a:endParaRPr lang="en-US" sz="900" b="1" dirty="0">
              <a:solidFill>
                <a:srgbClr val="FFFF00"/>
              </a:solidFill>
            </a:endParaRPr>
          </a:p>
        </p:txBody>
      </p:sp>
      <p:sp>
        <p:nvSpPr>
          <p:cNvPr id="33" name="TextBox 58"/>
          <p:cNvSpPr txBox="1">
            <a:spLocks noChangeArrowheads="1"/>
          </p:cNvSpPr>
          <p:nvPr/>
        </p:nvSpPr>
        <p:spPr bwMode="auto">
          <a:xfrm>
            <a:off x="6786921" y="2504101"/>
            <a:ext cx="419856" cy="207749"/>
          </a:xfrm>
          <a:prstGeom prst="rect">
            <a:avLst/>
          </a:prstGeom>
          <a:noFill/>
          <a:ln w="9525">
            <a:noFill/>
            <a:miter lim="800000"/>
            <a:headEnd/>
            <a:tailEnd/>
          </a:ln>
        </p:spPr>
        <p:txBody>
          <a:bodyPr lIns="68589" tIns="34295" rIns="68589" bIns="34295">
            <a:spAutoFit/>
          </a:bodyPr>
          <a:lstStyle/>
          <a:p>
            <a:pPr algn="ctr"/>
            <a:r>
              <a:rPr lang="en-US" sz="900" b="1" dirty="0" smtClean="0">
                <a:solidFill>
                  <a:srgbClr val="000000"/>
                </a:solidFill>
              </a:rPr>
              <a:t>EM</a:t>
            </a:r>
            <a:endParaRPr lang="en-US" sz="900" b="1" dirty="0">
              <a:solidFill>
                <a:srgbClr val="000000"/>
              </a:solidFill>
            </a:endParaRPr>
          </a:p>
        </p:txBody>
      </p:sp>
      <p:grpSp>
        <p:nvGrpSpPr>
          <p:cNvPr id="42" name="Group 41"/>
          <p:cNvGrpSpPr/>
          <p:nvPr/>
        </p:nvGrpSpPr>
        <p:grpSpPr>
          <a:xfrm>
            <a:off x="3341665" y="1679823"/>
            <a:ext cx="407575" cy="914955"/>
            <a:chOff x="2971750" y="2027872"/>
            <a:chExt cx="543292" cy="1219940"/>
          </a:xfrm>
        </p:grpSpPr>
        <p:sp>
          <p:nvSpPr>
            <p:cNvPr id="43" name="Striped Right Arrow 42"/>
            <p:cNvSpPr/>
            <p:nvPr/>
          </p:nvSpPr>
          <p:spPr>
            <a:xfrm rot="2706522" flipV="1">
              <a:off x="2633426" y="2366196"/>
              <a:ext cx="1219940" cy="543292"/>
            </a:xfrm>
            <a:prstGeom prst="strip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TextBox 43"/>
            <p:cNvSpPr txBox="1"/>
            <p:nvPr/>
          </p:nvSpPr>
          <p:spPr>
            <a:xfrm rot="2700000">
              <a:off x="2744007" y="2395128"/>
              <a:ext cx="911768" cy="410263"/>
            </a:xfrm>
            <a:prstGeom prst="rect">
              <a:avLst/>
            </a:prstGeom>
            <a:noFill/>
          </p:spPr>
          <p:txBody>
            <a:bodyPr wrap="none" rtlCol="0">
              <a:spAutoFit/>
            </a:bodyPr>
            <a:lstStyle/>
            <a:p>
              <a:r>
                <a:rPr lang="en-US" sz="1400" b="1" dirty="0" smtClean="0">
                  <a:solidFill>
                    <a:schemeClr val="bg1"/>
                  </a:solidFill>
                </a:rPr>
                <a:t>16.2.0</a:t>
              </a:r>
              <a:endParaRPr lang="en-US" sz="1400" b="1" dirty="0">
                <a:solidFill>
                  <a:schemeClr val="bg1"/>
                </a:solidFill>
              </a:endParaRPr>
            </a:p>
          </p:txBody>
        </p:sp>
      </p:grpSp>
      <p:grpSp>
        <p:nvGrpSpPr>
          <p:cNvPr id="48" name="Group 47"/>
          <p:cNvGrpSpPr/>
          <p:nvPr/>
        </p:nvGrpSpPr>
        <p:grpSpPr>
          <a:xfrm>
            <a:off x="2455415" y="2615180"/>
            <a:ext cx="683826" cy="914955"/>
            <a:chOff x="1655523" y="3248273"/>
            <a:chExt cx="911528" cy="1219940"/>
          </a:xfrm>
        </p:grpSpPr>
        <p:sp>
          <p:nvSpPr>
            <p:cNvPr id="52" name="Striped Right Arrow 51"/>
            <p:cNvSpPr/>
            <p:nvPr/>
          </p:nvSpPr>
          <p:spPr>
            <a:xfrm rot="18893478">
              <a:off x="1562055" y="3586597"/>
              <a:ext cx="1219940" cy="543292"/>
            </a:xfrm>
            <a:prstGeom prst="strip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3" name="TextBox 52"/>
            <p:cNvSpPr txBox="1"/>
            <p:nvPr/>
          </p:nvSpPr>
          <p:spPr>
            <a:xfrm rot="18900000">
              <a:off x="1655523" y="3711297"/>
              <a:ext cx="911528" cy="410369"/>
            </a:xfrm>
            <a:prstGeom prst="rect">
              <a:avLst/>
            </a:prstGeom>
            <a:noFill/>
          </p:spPr>
          <p:txBody>
            <a:bodyPr wrap="none" rtlCol="0">
              <a:spAutoFit/>
            </a:bodyPr>
            <a:lstStyle/>
            <a:p>
              <a:r>
                <a:rPr lang="en-US" sz="1400" b="1" dirty="0" smtClean="0">
                  <a:solidFill>
                    <a:schemeClr val="bg1"/>
                  </a:solidFill>
                </a:rPr>
                <a:t>16.1.0</a:t>
              </a:r>
              <a:endParaRPr lang="en-US" sz="1400" b="1" dirty="0">
                <a:solidFill>
                  <a:schemeClr val="bg1"/>
                </a:solidFill>
              </a:endParaRPr>
            </a:p>
          </p:txBody>
        </p:sp>
      </p:grpSp>
      <p:sp>
        <p:nvSpPr>
          <p:cNvPr id="45" name="Title 1"/>
          <p:cNvSpPr>
            <a:spLocks noGrp="1"/>
          </p:cNvSpPr>
          <p:nvPr>
            <p:ph type="title"/>
          </p:nvPr>
        </p:nvSpPr>
        <p:spPr>
          <a:xfrm>
            <a:off x="401238" y="313708"/>
            <a:ext cx="8580924" cy="462704"/>
          </a:xfrm>
        </p:spPr>
        <p:txBody>
          <a:bodyPr/>
          <a:lstStyle/>
          <a:p>
            <a:r>
              <a:rPr lang="en-US" dirty="0" smtClean="0">
                <a:solidFill>
                  <a:schemeClr val="tx1"/>
                </a:solidFill>
              </a:rPr>
              <a:t>16.x</a:t>
            </a:r>
            <a:r>
              <a:rPr lang="ja-JP" altLang="en-US" dirty="0" smtClean="0">
                <a:solidFill>
                  <a:schemeClr val="tx1"/>
                </a:solidFill>
              </a:rPr>
              <a:t>のリリースポリシー</a:t>
            </a:r>
            <a:endParaRPr lang="en-US" dirty="0">
              <a:solidFill>
                <a:schemeClr val="tx1"/>
              </a:solidFill>
            </a:endParaRPr>
          </a:p>
        </p:txBody>
      </p:sp>
      <p:grpSp>
        <p:nvGrpSpPr>
          <p:cNvPr id="63" name="Group 62"/>
          <p:cNvGrpSpPr/>
          <p:nvPr/>
        </p:nvGrpSpPr>
        <p:grpSpPr>
          <a:xfrm>
            <a:off x="4917103" y="1665278"/>
            <a:ext cx="407575" cy="914955"/>
            <a:chOff x="2971750" y="2027872"/>
            <a:chExt cx="543292" cy="1219940"/>
          </a:xfrm>
        </p:grpSpPr>
        <p:sp>
          <p:nvSpPr>
            <p:cNvPr id="64" name="Striped Right Arrow 63"/>
            <p:cNvSpPr/>
            <p:nvPr/>
          </p:nvSpPr>
          <p:spPr>
            <a:xfrm rot="2706522" flipV="1">
              <a:off x="2633426" y="2366196"/>
              <a:ext cx="1219940" cy="543292"/>
            </a:xfrm>
            <a:prstGeom prst="strip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5" name="TextBox 64"/>
            <p:cNvSpPr txBox="1"/>
            <p:nvPr/>
          </p:nvSpPr>
          <p:spPr>
            <a:xfrm rot="2700000">
              <a:off x="2744007" y="2395128"/>
              <a:ext cx="911768" cy="410263"/>
            </a:xfrm>
            <a:prstGeom prst="rect">
              <a:avLst/>
            </a:prstGeom>
            <a:noFill/>
          </p:spPr>
          <p:txBody>
            <a:bodyPr wrap="none" rtlCol="0">
              <a:spAutoFit/>
            </a:bodyPr>
            <a:lstStyle/>
            <a:p>
              <a:r>
                <a:rPr lang="en-US" sz="1400" b="1" dirty="0" smtClean="0">
                  <a:solidFill>
                    <a:schemeClr val="bg1"/>
                  </a:solidFill>
                </a:rPr>
                <a:t>16.4.0</a:t>
              </a:r>
              <a:endParaRPr lang="en-US" sz="1400" b="1" dirty="0">
                <a:solidFill>
                  <a:schemeClr val="bg1"/>
                </a:solidFill>
              </a:endParaRPr>
            </a:p>
          </p:txBody>
        </p:sp>
      </p:grpSp>
      <p:grpSp>
        <p:nvGrpSpPr>
          <p:cNvPr id="46" name="Group 45"/>
          <p:cNvGrpSpPr/>
          <p:nvPr/>
        </p:nvGrpSpPr>
        <p:grpSpPr>
          <a:xfrm>
            <a:off x="3990928" y="2605439"/>
            <a:ext cx="683826" cy="914955"/>
            <a:chOff x="1656338" y="3248273"/>
            <a:chExt cx="909902" cy="1219940"/>
          </a:xfrm>
        </p:grpSpPr>
        <p:sp>
          <p:nvSpPr>
            <p:cNvPr id="47" name="Striped Right Arrow 46"/>
            <p:cNvSpPr/>
            <p:nvPr/>
          </p:nvSpPr>
          <p:spPr>
            <a:xfrm rot="18893478">
              <a:off x="1562055" y="3586597"/>
              <a:ext cx="1219940" cy="543292"/>
            </a:xfrm>
            <a:prstGeom prst="stripedRightArrow">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4" name="TextBox 53"/>
            <p:cNvSpPr txBox="1"/>
            <p:nvPr/>
          </p:nvSpPr>
          <p:spPr>
            <a:xfrm rot="18900000">
              <a:off x="1656338" y="3711297"/>
              <a:ext cx="909902" cy="410369"/>
            </a:xfrm>
            <a:prstGeom prst="rect">
              <a:avLst/>
            </a:prstGeom>
            <a:noFill/>
          </p:spPr>
          <p:txBody>
            <a:bodyPr wrap="none" rtlCol="0">
              <a:spAutoFit/>
            </a:bodyPr>
            <a:lstStyle/>
            <a:p>
              <a:r>
                <a:rPr lang="en-US" sz="1400" b="1" dirty="0" smtClean="0">
                  <a:solidFill>
                    <a:schemeClr val="bg1"/>
                  </a:solidFill>
                </a:rPr>
                <a:t>16.3.0</a:t>
              </a:r>
              <a:endParaRPr lang="en-US" sz="1400" b="1" dirty="0">
                <a:solidFill>
                  <a:schemeClr val="bg1"/>
                </a:solidFill>
              </a:endParaRPr>
            </a:p>
          </p:txBody>
        </p:sp>
      </p:grpSp>
    </p:spTree>
    <p:extLst>
      <p:ext uri="{BB962C8B-B14F-4D97-AF65-F5344CB8AC3E}">
        <p14:creationId xmlns:p14="http://schemas.microsoft.com/office/powerpoint/2010/main" val="359031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6132128" y="2884674"/>
            <a:ext cx="1578216" cy="1578216"/>
          </a:xfrm>
          <a:prstGeom prst="rect">
            <a:avLst/>
          </a:prstGeom>
        </p:spPr>
      </p:pic>
      <p:sp>
        <p:nvSpPr>
          <p:cNvPr id="36" name="TextBox 35"/>
          <p:cNvSpPr txBox="1"/>
          <p:nvPr/>
        </p:nvSpPr>
        <p:spPr>
          <a:xfrm>
            <a:off x="436842" y="2287220"/>
            <a:ext cx="4189730" cy="2308322"/>
          </a:xfrm>
          <a:prstGeom prst="rect">
            <a:avLst/>
          </a:prstGeom>
          <a:noFill/>
        </p:spPr>
        <p:txBody>
          <a:bodyPr wrap="square" lIns="91438" tIns="45719" rIns="91438" bIns="45719" rtlCol="0">
            <a:spAutoFit/>
          </a:bodyPr>
          <a:lstStyle/>
          <a:p>
            <a:r>
              <a:rPr lang="ja-JP" altLang="en-US" sz="1600" b="1" dirty="0">
                <a:solidFill>
                  <a:srgbClr val="800000"/>
                </a:solidFill>
              </a:rPr>
              <a:t>課題</a:t>
            </a:r>
            <a:r>
              <a:rPr lang="en-US" sz="1600" b="1" dirty="0" smtClean="0">
                <a:solidFill>
                  <a:srgbClr val="000000"/>
                </a:solidFill>
              </a:rPr>
              <a:t>:</a:t>
            </a:r>
            <a:endParaRPr lang="en-US" sz="1600" dirty="0">
              <a:solidFill>
                <a:srgbClr val="000000"/>
              </a:solidFill>
            </a:endParaRPr>
          </a:p>
          <a:p>
            <a:pPr marL="171446" indent="-171446">
              <a:buFont typeface="Arial"/>
              <a:buChar char="•"/>
            </a:pPr>
            <a:r>
              <a:rPr lang="ja-JP" altLang="en-US" sz="1600" dirty="0" smtClean="0">
                <a:solidFill>
                  <a:srgbClr val="000000"/>
                </a:solidFill>
              </a:rPr>
              <a:t>  新しい</a:t>
            </a:r>
            <a:r>
              <a:rPr lang="en-US" altLang="ja-JP" sz="1600" dirty="0" smtClean="0">
                <a:solidFill>
                  <a:srgbClr val="000000"/>
                </a:solidFill>
              </a:rPr>
              <a:t>AP</a:t>
            </a:r>
            <a:r>
              <a:rPr lang="ja-JP" altLang="en-US" sz="1600" dirty="0">
                <a:solidFill>
                  <a:srgbClr val="000000"/>
                </a:solidFill>
              </a:rPr>
              <a:t>の利用には</a:t>
            </a:r>
            <a:r>
              <a:rPr lang="en-US" altLang="ja-JP" sz="1600" dirty="0">
                <a:solidFill>
                  <a:srgbClr val="000000"/>
                </a:solidFill>
              </a:rPr>
              <a:t>IOS</a:t>
            </a:r>
            <a:r>
              <a:rPr lang="ja-JP" altLang="en-US" sz="1600" dirty="0">
                <a:solidFill>
                  <a:srgbClr val="000000"/>
                </a:solidFill>
              </a:rPr>
              <a:t>のアップグレードが必要</a:t>
            </a:r>
            <a:endParaRPr lang="en-US" sz="1600" dirty="0">
              <a:solidFill>
                <a:srgbClr val="000000"/>
              </a:solidFill>
            </a:endParaRPr>
          </a:p>
          <a:p>
            <a:endParaRPr lang="en-US" sz="1600" dirty="0">
              <a:solidFill>
                <a:srgbClr val="000000"/>
              </a:solidFill>
            </a:endParaRPr>
          </a:p>
          <a:p>
            <a:r>
              <a:rPr lang="ja-JP" altLang="en-US" sz="1600" b="1" dirty="0" smtClean="0">
                <a:solidFill>
                  <a:srgbClr val="000090"/>
                </a:solidFill>
              </a:rPr>
              <a:t>サブパッケージの利点</a:t>
            </a:r>
            <a:r>
              <a:rPr lang="en-US" sz="1600" b="1" dirty="0" smtClean="0">
                <a:solidFill>
                  <a:srgbClr val="000000"/>
                </a:solidFill>
              </a:rPr>
              <a:t>: </a:t>
            </a:r>
            <a:endParaRPr lang="en-US" sz="1600" b="1" dirty="0">
              <a:solidFill>
                <a:srgbClr val="000000"/>
              </a:solidFill>
            </a:endParaRPr>
          </a:p>
          <a:p>
            <a:pPr marL="285750" indent="-285750">
              <a:buFont typeface="Arial"/>
              <a:buChar char="•"/>
            </a:pPr>
            <a:r>
              <a:rPr lang="ja-JP" altLang="en-US" sz="1600" dirty="0">
                <a:solidFill>
                  <a:srgbClr val="000000"/>
                </a:solidFill>
              </a:rPr>
              <a:t>サブパッケージアップグレードにより検証時間を削減</a:t>
            </a:r>
            <a:endParaRPr lang="en-US" altLang="ja-JP" sz="1600" dirty="0">
              <a:solidFill>
                <a:srgbClr val="000000"/>
              </a:solidFill>
            </a:endParaRPr>
          </a:p>
          <a:p>
            <a:pPr marL="285750" indent="-285750">
              <a:buFont typeface="Arial"/>
              <a:buChar char="•"/>
            </a:pPr>
            <a:r>
              <a:rPr lang="ja-JP" altLang="en-US" sz="1600" dirty="0" smtClean="0">
                <a:solidFill>
                  <a:srgbClr val="000000"/>
                </a:solidFill>
              </a:rPr>
              <a:t>新しい</a:t>
            </a:r>
            <a:r>
              <a:rPr lang="en-US" altLang="ja-JP" sz="1600" dirty="0" smtClean="0">
                <a:solidFill>
                  <a:srgbClr val="000000"/>
                </a:solidFill>
              </a:rPr>
              <a:t> </a:t>
            </a:r>
            <a:r>
              <a:rPr lang="en-US" altLang="ja-JP" sz="1600" dirty="0">
                <a:solidFill>
                  <a:srgbClr val="000000"/>
                </a:solidFill>
              </a:rPr>
              <a:t>AP</a:t>
            </a:r>
            <a:r>
              <a:rPr lang="ja-JP" altLang="en-US" sz="1600" dirty="0">
                <a:solidFill>
                  <a:srgbClr val="000000"/>
                </a:solidFill>
              </a:rPr>
              <a:t>機能の展開がフルイメージアップグレードなしに実現可能</a:t>
            </a:r>
            <a:r>
              <a:rPr lang="en-US" altLang="ja-JP" sz="1600" dirty="0">
                <a:solidFill>
                  <a:srgbClr val="000000"/>
                </a:solidFill>
              </a:rPr>
              <a:t> </a:t>
            </a:r>
          </a:p>
        </p:txBody>
      </p:sp>
      <p:sp>
        <p:nvSpPr>
          <p:cNvPr id="5" name="TextBox 4"/>
          <p:cNvSpPr txBox="1"/>
          <p:nvPr/>
        </p:nvSpPr>
        <p:spPr>
          <a:xfrm>
            <a:off x="6168775" y="3065876"/>
            <a:ext cx="1673013" cy="369330"/>
          </a:xfrm>
          <a:prstGeom prst="rect">
            <a:avLst/>
          </a:prstGeom>
          <a:noFill/>
        </p:spPr>
        <p:txBody>
          <a:bodyPr wrap="none" lIns="91438" tIns="45719" rIns="91438" bIns="45719" rtlCol="0">
            <a:spAutoFit/>
          </a:bodyPr>
          <a:lstStyle/>
          <a:p>
            <a:r>
              <a:rPr lang="en-US" dirty="0" smtClean="0"/>
              <a:t>IOS-XE 16.2.1</a:t>
            </a:r>
            <a:endParaRPr lang="en-US" dirty="0"/>
          </a:p>
        </p:txBody>
      </p:sp>
      <p:sp>
        <p:nvSpPr>
          <p:cNvPr id="80" name="TextBox 79"/>
          <p:cNvSpPr txBox="1"/>
          <p:nvPr/>
        </p:nvSpPr>
        <p:spPr>
          <a:xfrm>
            <a:off x="6242752" y="2743552"/>
            <a:ext cx="887345" cy="438578"/>
          </a:xfrm>
          <a:prstGeom prst="rect">
            <a:avLst/>
          </a:prstGeom>
          <a:noFill/>
        </p:spPr>
        <p:txBody>
          <a:bodyPr wrap="none" lIns="91438" tIns="45719" rIns="91438" bIns="45719" rtlCol="0">
            <a:spAutoFit/>
          </a:bodyPr>
          <a:lstStyle/>
          <a:p>
            <a:r>
              <a:rPr lang="en-US" sz="1100" dirty="0"/>
              <a:t>WCM v.2.1</a:t>
            </a:r>
          </a:p>
          <a:p>
            <a:endParaRPr lang="en-US" sz="1100" dirty="0"/>
          </a:p>
        </p:txBody>
      </p:sp>
      <p:sp>
        <p:nvSpPr>
          <p:cNvPr id="214" name="TextBox 213"/>
          <p:cNvSpPr txBox="1"/>
          <p:nvPr/>
        </p:nvSpPr>
        <p:spPr>
          <a:xfrm>
            <a:off x="1065926" y="1009712"/>
            <a:ext cx="1667316" cy="307777"/>
          </a:xfrm>
          <a:prstGeom prst="rect">
            <a:avLst/>
          </a:prstGeom>
          <a:noFill/>
        </p:spPr>
        <p:txBody>
          <a:bodyPr wrap="square" rtlCol="0">
            <a:spAutoFit/>
          </a:bodyPr>
          <a:lstStyle/>
          <a:p>
            <a:r>
              <a:rPr lang="en-US" sz="1400" b="1" dirty="0">
                <a:solidFill>
                  <a:srgbClr val="000000"/>
                </a:solidFill>
              </a:rPr>
              <a:t>IOS XE – 16.2.1</a:t>
            </a:r>
          </a:p>
        </p:txBody>
      </p:sp>
      <p:cxnSp>
        <p:nvCxnSpPr>
          <p:cNvPr id="48" name="Straight Arrow Connector 47"/>
          <p:cNvCxnSpPr/>
          <p:nvPr/>
        </p:nvCxnSpPr>
        <p:spPr>
          <a:xfrm flipV="1">
            <a:off x="339599" y="1577319"/>
            <a:ext cx="8418027" cy="6524"/>
          </a:xfrm>
          <a:prstGeom prst="straightConnector1">
            <a:avLst/>
          </a:prstGeom>
          <a:ln w="63500">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1964502" y="1332790"/>
            <a:ext cx="202294" cy="339257"/>
            <a:chOff x="2105051" y="5723882"/>
            <a:chExt cx="269655" cy="452343"/>
          </a:xfrm>
        </p:grpSpPr>
        <p:cxnSp>
          <p:nvCxnSpPr>
            <p:cNvPr id="50" name="Straight Connector 49"/>
            <p:cNvCxnSpPr/>
            <p:nvPr/>
          </p:nvCxnSpPr>
          <p:spPr>
            <a:xfrm>
              <a:off x="2244223" y="5723882"/>
              <a:ext cx="0" cy="32186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2105051" y="5932656"/>
              <a:ext cx="269655" cy="243569"/>
            </a:xfrm>
            <a:prstGeom prst="ellipse">
              <a:avLst/>
            </a:prstGeom>
            <a:solidFill>
              <a:srgbClr val="000000"/>
            </a:solidFill>
            <a:ln>
              <a:solidFill>
                <a:srgbClr val="0096D6">
                  <a:alpha val="0"/>
                </a:srgbClr>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90000"/>
                </a:lnSpc>
              </a:pPr>
              <a:endParaRPr lang="en-US" sz="800" dirty="0">
                <a:solidFill>
                  <a:srgbClr val="FFFFFF"/>
                </a:solidFill>
                <a:latin typeface="CiscoSansTT Light"/>
              </a:endParaRPr>
            </a:p>
          </p:txBody>
        </p:sp>
      </p:grpSp>
      <p:grpSp>
        <p:nvGrpSpPr>
          <p:cNvPr id="59" name="Group 58"/>
          <p:cNvGrpSpPr/>
          <p:nvPr/>
        </p:nvGrpSpPr>
        <p:grpSpPr>
          <a:xfrm>
            <a:off x="4743359" y="1332839"/>
            <a:ext cx="202294" cy="339257"/>
            <a:chOff x="2105051" y="5723882"/>
            <a:chExt cx="269655" cy="452343"/>
          </a:xfrm>
        </p:grpSpPr>
        <p:cxnSp>
          <p:nvCxnSpPr>
            <p:cNvPr id="60" name="Straight Connector 59"/>
            <p:cNvCxnSpPr/>
            <p:nvPr/>
          </p:nvCxnSpPr>
          <p:spPr>
            <a:xfrm>
              <a:off x="2244223" y="5723882"/>
              <a:ext cx="0" cy="32186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2105051" y="5932656"/>
              <a:ext cx="269655" cy="243569"/>
            </a:xfrm>
            <a:prstGeom prst="ellipse">
              <a:avLst/>
            </a:prstGeom>
            <a:solidFill>
              <a:srgbClr val="000000"/>
            </a:solidFill>
            <a:ln>
              <a:solidFill>
                <a:srgbClr val="0096D6">
                  <a:alpha val="0"/>
                </a:srgbClr>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90000"/>
                </a:lnSpc>
              </a:pPr>
              <a:endParaRPr lang="en-US" sz="800" dirty="0">
                <a:solidFill>
                  <a:srgbClr val="FFFFFF"/>
                </a:solidFill>
                <a:latin typeface="CiscoSansTT Light"/>
              </a:endParaRPr>
            </a:p>
          </p:txBody>
        </p:sp>
      </p:grpSp>
      <p:grpSp>
        <p:nvGrpSpPr>
          <p:cNvPr id="62" name="Group 61"/>
          <p:cNvGrpSpPr/>
          <p:nvPr/>
        </p:nvGrpSpPr>
        <p:grpSpPr>
          <a:xfrm>
            <a:off x="7508050" y="1328380"/>
            <a:ext cx="202294" cy="339257"/>
            <a:chOff x="2105051" y="5723882"/>
            <a:chExt cx="269655" cy="452343"/>
          </a:xfrm>
        </p:grpSpPr>
        <p:cxnSp>
          <p:nvCxnSpPr>
            <p:cNvPr id="63" name="Straight Connector 62"/>
            <p:cNvCxnSpPr/>
            <p:nvPr/>
          </p:nvCxnSpPr>
          <p:spPr>
            <a:xfrm>
              <a:off x="2244223" y="5723882"/>
              <a:ext cx="0" cy="321860"/>
            </a:xfrm>
            <a:prstGeom prst="line">
              <a:avLst/>
            </a:prstGeom>
            <a:ln w="50800">
              <a:solidFill>
                <a:srgbClr val="000000"/>
              </a:solidFill>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2105051" y="5932656"/>
              <a:ext cx="269655" cy="243569"/>
            </a:xfrm>
            <a:prstGeom prst="ellipse">
              <a:avLst/>
            </a:prstGeom>
            <a:solidFill>
              <a:srgbClr val="000000"/>
            </a:solidFill>
            <a:ln>
              <a:solidFill>
                <a:srgbClr val="0096D6">
                  <a:alpha val="0"/>
                </a:srgbClr>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lnSpc>
                  <a:spcPct val="90000"/>
                </a:lnSpc>
              </a:pPr>
              <a:endParaRPr lang="en-US" sz="800" dirty="0">
                <a:solidFill>
                  <a:srgbClr val="FFFFFF"/>
                </a:solidFill>
                <a:latin typeface="CiscoSansTT Light"/>
              </a:endParaRPr>
            </a:p>
          </p:txBody>
        </p:sp>
      </p:grpSp>
      <p:sp>
        <p:nvSpPr>
          <p:cNvPr id="73" name="TextBox 72"/>
          <p:cNvSpPr txBox="1"/>
          <p:nvPr/>
        </p:nvSpPr>
        <p:spPr>
          <a:xfrm>
            <a:off x="4122224" y="1050930"/>
            <a:ext cx="1490895" cy="307777"/>
          </a:xfrm>
          <a:prstGeom prst="rect">
            <a:avLst/>
          </a:prstGeom>
          <a:noFill/>
        </p:spPr>
        <p:txBody>
          <a:bodyPr wrap="square" rtlCol="0">
            <a:spAutoFit/>
          </a:bodyPr>
          <a:lstStyle/>
          <a:p>
            <a:r>
              <a:rPr lang="en-US" sz="1400" b="1" dirty="0">
                <a:solidFill>
                  <a:srgbClr val="000000"/>
                </a:solidFill>
              </a:rPr>
              <a:t>IOS XE – 16.3.1</a:t>
            </a:r>
          </a:p>
        </p:txBody>
      </p:sp>
      <p:sp>
        <p:nvSpPr>
          <p:cNvPr id="74" name="TextBox 73"/>
          <p:cNvSpPr txBox="1"/>
          <p:nvPr/>
        </p:nvSpPr>
        <p:spPr>
          <a:xfrm>
            <a:off x="6984946" y="1050930"/>
            <a:ext cx="1328668" cy="307777"/>
          </a:xfrm>
          <a:prstGeom prst="rect">
            <a:avLst/>
          </a:prstGeom>
          <a:noFill/>
        </p:spPr>
        <p:txBody>
          <a:bodyPr wrap="square" rtlCol="0">
            <a:spAutoFit/>
          </a:bodyPr>
          <a:lstStyle/>
          <a:p>
            <a:r>
              <a:rPr lang="en-US" sz="1400" b="1" dirty="0">
                <a:solidFill>
                  <a:srgbClr val="000000"/>
                </a:solidFill>
              </a:rPr>
              <a:t>IOS XE – 16.x</a:t>
            </a:r>
          </a:p>
        </p:txBody>
      </p:sp>
      <p:grpSp>
        <p:nvGrpSpPr>
          <p:cNvPr id="10" name="Group 9"/>
          <p:cNvGrpSpPr/>
          <p:nvPr/>
        </p:nvGrpSpPr>
        <p:grpSpPr>
          <a:xfrm>
            <a:off x="2458189" y="1127302"/>
            <a:ext cx="1083832" cy="780750"/>
            <a:chOff x="3380342" y="745408"/>
            <a:chExt cx="1083832" cy="674600"/>
          </a:xfrm>
        </p:grpSpPr>
        <p:cxnSp>
          <p:nvCxnSpPr>
            <p:cNvPr id="8" name="Straight Connector 7"/>
            <p:cNvCxnSpPr/>
            <p:nvPr/>
          </p:nvCxnSpPr>
          <p:spPr>
            <a:xfrm flipV="1">
              <a:off x="3922258" y="1187208"/>
              <a:ext cx="0" cy="232800"/>
            </a:xfrm>
            <a:prstGeom prst="line">
              <a:avLst/>
            </a:prstGeom>
            <a:noFill/>
            <a:ln>
              <a:solidFill>
                <a:srgbClr val="008000"/>
              </a:solidFill>
            </a:ln>
          </p:spPr>
        </p:cxnSp>
        <p:sp>
          <p:nvSpPr>
            <p:cNvPr id="77" name="TextBox 76"/>
            <p:cNvSpPr txBox="1"/>
            <p:nvPr/>
          </p:nvSpPr>
          <p:spPr>
            <a:xfrm>
              <a:off x="3380342" y="745408"/>
              <a:ext cx="1083832" cy="430887"/>
            </a:xfrm>
            <a:prstGeom prst="rect">
              <a:avLst/>
            </a:prstGeom>
            <a:noFill/>
            <a:ln>
              <a:solidFill>
                <a:srgbClr val="008000"/>
              </a:solidFill>
            </a:ln>
          </p:spPr>
          <p:txBody>
            <a:bodyPr wrap="square" rtlCol="0">
              <a:spAutoFit/>
            </a:bodyPr>
            <a:lstStyle/>
            <a:p>
              <a:pPr algn="ctr"/>
              <a:r>
                <a:rPr lang="en-US" sz="1100" dirty="0">
                  <a:solidFill>
                    <a:srgbClr val="008000"/>
                  </a:solidFill>
                </a:rPr>
                <a:t>New AP Launched</a:t>
              </a:r>
            </a:p>
          </p:txBody>
        </p:sp>
      </p:grpSp>
      <p:sp>
        <p:nvSpPr>
          <p:cNvPr id="81" name="TextBox 80"/>
          <p:cNvSpPr txBox="1"/>
          <p:nvPr/>
        </p:nvSpPr>
        <p:spPr>
          <a:xfrm>
            <a:off x="1676811" y="1629153"/>
            <a:ext cx="884558" cy="261610"/>
          </a:xfrm>
          <a:prstGeom prst="rect">
            <a:avLst/>
          </a:prstGeom>
          <a:noFill/>
        </p:spPr>
        <p:txBody>
          <a:bodyPr wrap="none" rtlCol="0">
            <a:spAutoFit/>
          </a:bodyPr>
          <a:lstStyle/>
          <a:p>
            <a:r>
              <a:rPr lang="en-US" sz="1100" dirty="0"/>
              <a:t>WCM v.2.1</a:t>
            </a:r>
          </a:p>
        </p:txBody>
      </p:sp>
      <p:grpSp>
        <p:nvGrpSpPr>
          <p:cNvPr id="18" name="Group 17"/>
          <p:cNvGrpSpPr/>
          <p:nvPr/>
        </p:nvGrpSpPr>
        <p:grpSpPr>
          <a:xfrm>
            <a:off x="7510680" y="2183923"/>
            <a:ext cx="1321697" cy="1503249"/>
            <a:chOff x="7332872" y="2099252"/>
            <a:chExt cx="1321697" cy="1503249"/>
          </a:xfrm>
        </p:grpSpPr>
        <p:grpSp>
          <p:nvGrpSpPr>
            <p:cNvPr id="6" name="Group 5"/>
            <p:cNvGrpSpPr/>
            <p:nvPr/>
          </p:nvGrpSpPr>
          <p:grpSpPr>
            <a:xfrm>
              <a:off x="7332872" y="2099252"/>
              <a:ext cx="1321697" cy="830264"/>
              <a:chOff x="7332872" y="1900555"/>
              <a:chExt cx="1321697" cy="830264"/>
            </a:xfrm>
          </p:grpSpPr>
          <p:grpSp>
            <p:nvGrpSpPr>
              <p:cNvPr id="66" name="Group 65"/>
              <p:cNvGrpSpPr/>
              <p:nvPr/>
            </p:nvGrpSpPr>
            <p:grpSpPr>
              <a:xfrm>
                <a:off x="7636045" y="1900555"/>
                <a:ext cx="613160" cy="621422"/>
                <a:chOff x="2535662" y="1926961"/>
                <a:chExt cx="762701" cy="762701"/>
              </a:xfrm>
            </p:grpSpPr>
            <p:sp>
              <p:nvSpPr>
                <p:cNvPr id="67" name="Oval 66"/>
                <p:cNvSpPr/>
                <p:nvPr/>
              </p:nvSpPr>
              <p:spPr>
                <a:xfrm>
                  <a:off x="2535662" y="1926961"/>
                  <a:ext cx="762701" cy="762701"/>
                </a:xfrm>
                <a:prstGeom prst="ellipse">
                  <a:avLst/>
                </a:prstGeom>
                <a:gradFill flip="none" rotWithShape="1">
                  <a:gsLst>
                    <a:gs pos="17000">
                      <a:schemeClr val="accent5">
                        <a:lumMod val="50000"/>
                      </a:schemeClr>
                    </a:gs>
                    <a:gs pos="99000">
                      <a:schemeClr val="accent6"/>
                    </a:gs>
                  </a:gsLst>
                  <a:lin ang="0" scaled="1"/>
                  <a:tileRect/>
                </a:gradFill>
                <a:ln w="1905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sz="2400" b="1" dirty="0">
                    <a:solidFill>
                      <a:srgbClr val="000000"/>
                    </a:solidFill>
                  </a:endParaRPr>
                </a:p>
              </p:txBody>
            </p:sp>
            <p:grpSp>
              <p:nvGrpSpPr>
                <p:cNvPr id="68" name="Group 67"/>
                <p:cNvGrpSpPr/>
                <p:nvPr/>
              </p:nvGrpSpPr>
              <p:grpSpPr>
                <a:xfrm>
                  <a:off x="2687647" y="2080360"/>
                  <a:ext cx="461175" cy="468023"/>
                  <a:chOff x="2342138" y="3004155"/>
                  <a:chExt cx="461175" cy="468023"/>
                </a:xfrm>
              </p:grpSpPr>
              <p:sp>
                <p:nvSpPr>
                  <p:cNvPr id="69" name="Freeform 14"/>
                  <p:cNvSpPr>
                    <a:spLocks noEditPoints="1"/>
                  </p:cNvSpPr>
                  <p:nvPr/>
                </p:nvSpPr>
                <p:spPr bwMode="auto">
                  <a:xfrm>
                    <a:off x="2470991" y="3134969"/>
                    <a:ext cx="203470" cy="20639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pPr defTabSz="685845">
                      <a:defRPr/>
                    </a:pPr>
                    <a:endParaRPr lang="en-US" sz="1100" kern="0" dirty="0">
                      <a:solidFill>
                        <a:srgbClr val="000000"/>
                      </a:solidFill>
                    </a:endParaRPr>
                  </a:p>
                </p:txBody>
              </p:sp>
              <p:sp>
                <p:nvSpPr>
                  <p:cNvPr id="70" name="Freeform 69"/>
                  <p:cNvSpPr>
                    <a:spLocks noEditPoints="1"/>
                  </p:cNvSpPr>
                  <p:nvPr/>
                </p:nvSpPr>
                <p:spPr bwMode="auto">
                  <a:xfrm>
                    <a:off x="2342138" y="3004155"/>
                    <a:ext cx="461175" cy="468023"/>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solidFill>
                    <a:srgbClr val="FFFFFF"/>
                  </a:solidFill>
                  <a:ln>
                    <a:noFill/>
                  </a:ln>
                  <a:effectLst/>
                  <a:extLst/>
                </p:spPr>
                <p:txBody>
                  <a:bodyPr vert="horz" wrap="square" lIns="91440" tIns="45720" rIns="91440" bIns="45720" numCol="1" anchor="t" anchorCtr="0" compatLnSpc="1">
                    <a:prstTxWarp prst="textNoShape">
                      <a:avLst/>
                    </a:prstTxWarp>
                  </a:bodyPr>
                  <a:lstStyle/>
                  <a:p>
                    <a:pPr defTabSz="685845">
                      <a:defRPr/>
                    </a:pPr>
                    <a:endParaRPr lang="en-US" sz="1100" kern="0" dirty="0">
                      <a:solidFill>
                        <a:srgbClr val="000000"/>
                      </a:solidFill>
                    </a:endParaRPr>
                  </a:p>
                </p:txBody>
              </p:sp>
            </p:grpSp>
          </p:grpSp>
          <p:sp>
            <p:nvSpPr>
              <p:cNvPr id="71" name="TextBox 70"/>
              <p:cNvSpPr txBox="1"/>
              <p:nvPr/>
            </p:nvSpPr>
            <p:spPr>
              <a:xfrm>
                <a:off x="7332872" y="2423042"/>
                <a:ext cx="1321697" cy="307777"/>
              </a:xfrm>
              <a:prstGeom prst="rect">
                <a:avLst/>
              </a:prstGeom>
              <a:noFill/>
            </p:spPr>
            <p:txBody>
              <a:bodyPr wrap="square" rtlCol="0">
                <a:spAutoFit/>
              </a:bodyPr>
              <a:lstStyle/>
              <a:p>
                <a:pPr algn="ctr"/>
                <a:r>
                  <a:rPr lang="en-US" sz="1400" b="1" dirty="0">
                    <a:solidFill>
                      <a:srgbClr val="050505"/>
                    </a:solidFill>
                  </a:rPr>
                  <a:t>Cisco AP</a:t>
                </a:r>
              </a:p>
            </p:txBody>
          </p:sp>
        </p:grpSp>
        <p:grpSp>
          <p:nvGrpSpPr>
            <p:cNvPr id="16" name="Group 15"/>
            <p:cNvGrpSpPr/>
            <p:nvPr/>
          </p:nvGrpSpPr>
          <p:grpSpPr>
            <a:xfrm>
              <a:off x="7439400" y="2770025"/>
              <a:ext cx="514613" cy="832476"/>
              <a:chOff x="7439400" y="2726830"/>
              <a:chExt cx="514613" cy="832476"/>
            </a:xfrm>
          </p:grpSpPr>
          <p:cxnSp>
            <p:nvCxnSpPr>
              <p:cNvPr id="85" name="Straight Connector 84"/>
              <p:cNvCxnSpPr/>
              <p:nvPr/>
            </p:nvCxnSpPr>
            <p:spPr>
              <a:xfrm flipV="1">
                <a:off x="7954013" y="2726830"/>
                <a:ext cx="0" cy="832476"/>
              </a:xfrm>
              <a:prstGeom prst="line">
                <a:avLst/>
              </a:prstGeom>
              <a:noFill/>
              <a:ln>
                <a:solidFill>
                  <a:schemeClr val="bg1">
                    <a:lumMod val="50000"/>
                  </a:schemeClr>
                </a:solidFill>
              </a:ln>
            </p:spPr>
          </p:cxnSp>
          <p:cxnSp>
            <p:nvCxnSpPr>
              <p:cNvPr id="87" name="Straight Connector 86"/>
              <p:cNvCxnSpPr/>
              <p:nvPr/>
            </p:nvCxnSpPr>
            <p:spPr>
              <a:xfrm flipV="1">
                <a:off x="7439400" y="3550667"/>
                <a:ext cx="508965" cy="8639"/>
              </a:xfrm>
              <a:prstGeom prst="line">
                <a:avLst/>
              </a:prstGeom>
              <a:noFill/>
              <a:ln>
                <a:solidFill>
                  <a:schemeClr val="bg1">
                    <a:lumMod val="50000"/>
                  </a:schemeClr>
                </a:solidFill>
              </a:ln>
            </p:spPr>
          </p:cxnSp>
        </p:grpSp>
      </p:grpSp>
      <p:sp>
        <p:nvSpPr>
          <p:cNvPr id="34" name="TextBox 33"/>
          <p:cNvSpPr txBox="1"/>
          <p:nvPr/>
        </p:nvSpPr>
        <p:spPr>
          <a:xfrm>
            <a:off x="5930804" y="4064478"/>
            <a:ext cx="1873452" cy="311621"/>
          </a:xfrm>
          <a:prstGeom prst="rect">
            <a:avLst/>
          </a:prstGeom>
          <a:noFill/>
        </p:spPr>
        <p:txBody>
          <a:bodyPr wrap="square" lIns="91438" tIns="45719" rIns="91438" bIns="45719" rtlCol="0">
            <a:spAutoFit/>
          </a:bodyPr>
          <a:lstStyle/>
          <a:p>
            <a:pPr algn="ctr"/>
            <a:r>
              <a:rPr lang="en-US" sz="1400" b="1" dirty="0">
                <a:solidFill>
                  <a:srgbClr val="050505"/>
                </a:solidFill>
              </a:rPr>
              <a:t>Catalyst 3850/3650</a:t>
            </a:r>
          </a:p>
        </p:txBody>
      </p:sp>
      <p:sp>
        <p:nvSpPr>
          <p:cNvPr id="39" name="TextBox 38"/>
          <p:cNvSpPr txBox="1"/>
          <p:nvPr/>
        </p:nvSpPr>
        <p:spPr>
          <a:xfrm>
            <a:off x="2851632" y="1919515"/>
            <a:ext cx="887345" cy="265454"/>
          </a:xfrm>
          <a:prstGeom prst="rect">
            <a:avLst/>
          </a:prstGeom>
          <a:noFill/>
        </p:spPr>
        <p:txBody>
          <a:bodyPr wrap="none" lIns="91438" tIns="45719" rIns="91438" bIns="45719" rtlCol="0">
            <a:spAutoFit/>
          </a:bodyPr>
          <a:lstStyle/>
          <a:p>
            <a:r>
              <a:rPr lang="en-US" sz="1100" dirty="0"/>
              <a:t>WCM v.2.2</a:t>
            </a:r>
          </a:p>
        </p:txBody>
      </p:sp>
      <p:sp>
        <p:nvSpPr>
          <p:cNvPr id="44" name="TextBox 43"/>
          <p:cNvSpPr txBox="1"/>
          <p:nvPr/>
        </p:nvSpPr>
        <p:spPr>
          <a:xfrm>
            <a:off x="436842" y="633396"/>
            <a:ext cx="7521876" cy="369330"/>
          </a:xfrm>
          <a:prstGeom prst="rect">
            <a:avLst/>
          </a:prstGeom>
          <a:noFill/>
        </p:spPr>
        <p:txBody>
          <a:bodyPr wrap="square" lIns="91438" tIns="45719" rIns="91438" bIns="45719" rtlCol="0">
            <a:spAutoFit/>
          </a:bodyPr>
          <a:lstStyle/>
          <a:p>
            <a:r>
              <a:rPr lang="en-US" dirty="0" smtClean="0"/>
              <a:t>WCM</a:t>
            </a:r>
            <a:r>
              <a:rPr lang="ja-JP" altLang="en-US" dirty="0" smtClean="0"/>
              <a:t>サブパッケージ</a:t>
            </a:r>
            <a:endParaRPr lang="en-US" dirty="0"/>
          </a:p>
        </p:txBody>
      </p:sp>
      <p:sp>
        <p:nvSpPr>
          <p:cNvPr id="2" name="Rectangle 1"/>
          <p:cNvSpPr/>
          <p:nvPr/>
        </p:nvSpPr>
        <p:spPr>
          <a:xfrm>
            <a:off x="339599" y="2199690"/>
            <a:ext cx="4403761" cy="2381130"/>
          </a:xfrm>
          <a:prstGeom prst="rect">
            <a:avLst/>
          </a:prstGeom>
          <a:noFill/>
          <a:ln w="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en-US" dirty="0" smtClean="0"/>
          </a:p>
        </p:txBody>
      </p:sp>
      <p:cxnSp>
        <p:nvCxnSpPr>
          <p:cNvPr id="13" name="Straight Connector 12"/>
          <p:cNvCxnSpPr/>
          <p:nvPr/>
        </p:nvCxnSpPr>
        <p:spPr>
          <a:xfrm>
            <a:off x="2065649" y="1633566"/>
            <a:ext cx="0" cy="269209"/>
          </a:xfrm>
          <a:prstGeom prst="line">
            <a:avLst/>
          </a:prstGeom>
          <a:ln w="0">
            <a:solidFill>
              <a:schemeClr val="tx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067774" y="1890763"/>
            <a:ext cx="1639861" cy="0"/>
          </a:xfrm>
          <a:prstGeom prst="straightConnector1">
            <a:avLst/>
          </a:prstGeom>
          <a:ln w="0">
            <a:solidFill>
              <a:schemeClr val="tx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2851632" y="1938080"/>
            <a:ext cx="884558" cy="261610"/>
          </a:xfrm>
          <a:prstGeom prst="rect">
            <a:avLst/>
          </a:prstGeom>
          <a:noFill/>
        </p:spPr>
        <p:txBody>
          <a:bodyPr wrap="none" rtlCol="0">
            <a:spAutoFit/>
          </a:bodyPr>
          <a:lstStyle/>
          <a:p>
            <a:r>
              <a:rPr lang="en-US" sz="1100" dirty="0"/>
              <a:t>WCM v.</a:t>
            </a:r>
            <a:r>
              <a:rPr lang="en-US" sz="1100" dirty="0" smtClean="0"/>
              <a:t>2.2</a:t>
            </a:r>
            <a:endParaRPr lang="en-US" sz="1100" dirty="0"/>
          </a:p>
        </p:txBody>
      </p:sp>
      <p:sp>
        <p:nvSpPr>
          <p:cNvPr id="43" name="Title 1"/>
          <p:cNvSpPr>
            <a:spLocks noGrp="1"/>
          </p:cNvSpPr>
          <p:nvPr>
            <p:ph type="title"/>
          </p:nvPr>
        </p:nvSpPr>
        <p:spPr>
          <a:xfrm>
            <a:off x="401238" y="179799"/>
            <a:ext cx="8580924" cy="462704"/>
          </a:xfrm>
        </p:spPr>
        <p:txBody>
          <a:bodyPr/>
          <a:lstStyle/>
          <a:p>
            <a:r>
              <a:rPr lang="en-US" dirty="0" smtClean="0">
                <a:solidFill>
                  <a:schemeClr val="tx1"/>
                </a:solidFill>
                <a:latin typeface="+mj-ea"/>
                <a:ea typeface="+mj-ea"/>
              </a:rPr>
              <a:t>OS</a:t>
            </a:r>
            <a:r>
              <a:rPr lang="ja-JP" altLang="en-US" dirty="0" smtClean="0">
                <a:solidFill>
                  <a:schemeClr val="tx1"/>
                </a:solidFill>
                <a:latin typeface="+mj-ea"/>
                <a:ea typeface="+mj-ea"/>
              </a:rPr>
              <a:t>モジュラリティ</a:t>
            </a:r>
            <a:endParaRPr lang="en-US" dirty="0">
              <a:solidFill>
                <a:schemeClr val="tx1"/>
              </a:solidFill>
              <a:latin typeface="+mj-ea"/>
              <a:ea typeface="+mj-ea"/>
            </a:endParaRPr>
          </a:p>
        </p:txBody>
      </p:sp>
    </p:spTree>
    <p:extLst>
      <p:ext uri="{BB962C8B-B14F-4D97-AF65-F5344CB8AC3E}">
        <p14:creationId xmlns:p14="http://schemas.microsoft.com/office/powerpoint/2010/main" val="279759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80"/>
                                        </p:tgtEl>
                                        <p:attrNameLst>
                                          <p:attrName>style.visibility</p:attrName>
                                        </p:attrNameLst>
                                      </p:cBhvr>
                                      <p:to>
                                        <p:strVal val="hidden"/>
                                      </p:to>
                                    </p:set>
                                  </p:childTnLst>
                                </p:cTn>
                              </p:par>
                              <p:par>
                                <p:cTn id="10" presetID="0" presetClass="path" presetSubtype="0" accel="50000" decel="50000" fill="hold" grpId="1" nodeType="withEffect">
                                  <p:stCondLst>
                                    <p:cond delay="0"/>
                                  </p:stCondLst>
                                  <p:childTnLst>
                                    <p:animMotion origin="layout" path="M 0.03783 0.00185 L 0.32575 0.16049 " pathEditMode="relative" rAng="0" ptsTypes="AA">
                                      <p:cBhvr>
                                        <p:cTn id="11" dur="2000" fill="hold"/>
                                        <p:tgtEl>
                                          <p:spTgt spid="39"/>
                                        </p:tgtEl>
                                        <p:attrNameLst>
                                          <p:attrName>ppt_x</p:attrName>
                                          <p:attrName>ppt_y</p:attrName>
                                        </p:attrNameLst>
                                      </p:cBhvr>
                                      <p:rCtr x="14387" y="7932"/>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26" presetClass="emph" presetSubtype="0" fill="hold" nodeType="withEffect">
                                  <p:stCondLst>
                                    <p:cond delay="0"/>
                                  </p:stCondLst>
                                  <p:childTnLst>
                                    <p:animEffect transition="out" filter="fade">
                                      <p:cBhvr>
                                        <p:cTn id="17" dur="500" tmFilter="0, 0; .2, .5; .8, .5; 1, 0"/>
                                        <p:tgtEl>
                                          <p:spTgt spid="18"/>
                                        </p:tgtEl>
                                      </p:cBhvr>
                                    </p:animEffect>
                                    <p:animScale>
                                      <p:cBhvr>
                                        <p:cTn id="1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39" grpId="0"/>
      <p:bldP spid="3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4344" y="119250"/>
            <a:ext cx="8909656" cy="731647"/>
          </a:xfrm>
        </p:spPr>
        <p:txBody>
          <a:bodyPr/>
          <a:lstStyle/>
          <a:p>
            <a:pPr defTabSz="914240">
              <a:defRPr/>
            </a:pPr>
            <a:r>
              <a:rPr lang="ja-JP" altLang="en-US" sz="3000" spc="-100" dirty="0" smtClean="0"/>
              <a:t>共通の特徴</a:t>
            </a:r>
            <a:r>
              <a:rPr lang="en-US" sz="3000" spc="-100" dirty="0" smtClean="0"/>
              <a:t> </a:t>
            </a:r>
            <a:endParaRPr lang="en-US" sz="24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471836" y="1112893"/>
            <a:ext cx="4440351" cy="3231654"/>
          </a:xfrm>
          <a:prstGeom prst="rect">
            <a:avLst/>
          </a:prstGeom>
        </p:spPr>
        <p:txBody>
          <a:bodyPr wrap="square">
            <a:spAutoFit/>
          </a:bodyPr>
          <a:lstStyle/>
          <a:p>
            <a:pPr marL="223799" lvl="1" indent="-166659">
              <a:buFont typeface="Arial" pitchFamily="34" charset="0"/>
              <a:buChar char="•"/>
            </a:pPr>
            <a:r>
              <a:rPr lang="en-US" sz="2100" dirty="0"/>
              <a:t>802.11ac Wave 2</a:t>
            </a:r>
          </a:p>
          <a:p>
            <a:pPr marL="223799" lvl="1" indent="-166659">
              <a:buFont typeface="Arial" pitchFamily="34" charset="0"/>
              <a:buChar char="•"/>
            </a:pPr>
            <a:r>
              <a:rPr lang="en-US" sz="2100" dirty="0" smtClean="0"/>
              <a:t>CleanAir</a:t>
            </a:r>
            <a:r>
              <a:rPr lang="ja-JP" altLang="en-US" sz="2100" dirty="0"/>
              <a:t> </a:t>
            </a:r>
            <a:r>
              <a:rPr lang="en-US" altLang="ja-JP" sz="2100" dirty="0" smtClean="0"/>
              <a:t>80MHz</a:t>
            </a:r>
            <a:endParaRPr lang="en-US" sz="2100" dirty="0"/>
          </a:p>
          <a:p>
            <a:pPr marL="223799" lvl="1" indent="-166659">
              <a:buFont typeface="Arial" pitchFamily="34" charset="0"/>
              <a:buChar char="•"/>
            </a:pPr>
            <a:r>
              <a:rPr lang="en-US" sz="2100" dirty="0" err="1" smtClean="0"/>
              <a:t>ClientLink</a:t>
            </a:r>
            <a:r>
              <a:rPr lang="en-US" sz="2100" dirty="0" smtClean="0"/>
              <a:t> 4.0</a:t>
            </a:r>
            <a:endParaRPr lang="en-US" sz="2100" dirty="0"/>
          </a:p>
          <a:p>
            <a:pPr marL="223799" lvl="1" indent="-166659">
              <a:buFont typeface="Arial" pitchFamily="34" charset="0"/>
              <a:buChar char="•"/>
            </a:pPr>
            <a:r>
              <a:rPr lang="en-US" sz="2100" dirty="0"/>
              <a:t>Local / </a:t>
            </a:r>
            <a:r>
              <a:rPr lang="en-US" sz="2100" dirty="0" err="1"/>
              <a:t>Flexconnect</a:t>
            </a:r>
            <a:r>
              <a:rPr lang="en-US" sz="2100" dirty="0"/>
              <a:t> / Mesh /   Mobility Express </a:t>
            </a:r>
          </a:p>
          <a:p>
            <a:pPr marL="223799" lvl="1" indent="-166659">
              <a:buFont typeface="Arial" pitchFamily="34" charset="0"/>
              <a:buChar char="•"/>
            </a:pPr>
            <a:r>
              <a:rPr lang="ja-JP" altLang="en-US" sz="2100" dirty="0" smtClean="0"/>
              <a:t>屋外環境向けの仕様</a:t>
            </a:r>
            <a:r>
              <a:rPr lang="ja-JP" altLang="en-US" sz="2100" dirty="0"/>
              <a:t>：</a:t>
            </a:r>
            <a:r>
              <a:rPr lang="en-US" sz="2100" dirty="0" smtClean="0"/>
              <a:t>IP67</a:t>
            </a:r>
            <a:r>
              <a:rPr lang="ja-JP" altLang="en-US" sz="2100" dirty="0" err="1" smtClean="0"/>
              <a:t>、</a:t>
            </a:r>
            <a:r>
              <a:rPr lang="ja-JP" altLang="en-US" sz="2100" dirty="0"/>
              <a:t>温度</a:t>
            </a:r>
            <a:r>
              <a:rPr lang="en-US" sz="2100" dirty="0" smtClean="0"/>
              <a:t> </a:t>
            </a:r>
            <a:r>
              <a:rPr lang="en-US" sz="2100" dirty="0"/>
              <a:t>-40 </a:t>
            </a:r>
            <a:r>
              <a:rPr lang="ja-JP" altLang="en-US" sz="2100" dirty="0"/>
              <a:t>～</a:t>
            </a:r>
            <a:r>
              <a:rPr lang="en-US" sz="2100" dirty="0" smtClean="0"/>
              <a:t> </a:t>
            </a:r>
            <a:r>
              <a:rPr lang="en-US" sz="2100" dirty="0"/>
              <a:t>+65°C</a:t>
            </a:r>
          </a:p>
          <a:p>
            <a:pPr marL="223799" lvl="1" indent="-166659">
              <a:buFont typeface="Arial" pitchFamily="34" charset="0"/>
              <a:buChar char="•"/>
            </a:pPr>
            <a:r>
              <a:rPr lang="en-US" sz="2100" dirty="0">
                <a:solidFill>
                  <a:schemeClr val="tx2"/>
                </a:solidFill>
              </a:rPr>
              <a:t>SFP </a:t>
            </a:r>
            <a:r>
              <a:rPr lang="ja-JP" altLang="en-US" sz="2100" dirty="0" smtClean="0">
                <a:solidFill>
                  <a:schemeClr val="tx2"/>
                </a:solidFill>
              </a:rPr>
              <a:t>対応タイプ</a:t>
            </a:r>
            <a:endParaRPr lang="en-US" sz="2100" dirty="0">
              <a:solidFill>
                <a:schemeClr val="tx2"/>
              </a:solidFill>
            </a:endParaRPr>
          </a:p>
          <a:p>
            <a:pPr marL="566699" lvl="2" indent="-166659">
              <a:buFont typeface="Arial" pitchFamily="34" charset="0"/>
              <a:buChar char="•"/>
            </a:pPr>
            <a:r>
              <a:rPr lang="en-US" dirty="0" smtClean="0">
                <a:solidFill>
                  <a:schemeClr val="tx2"/>
                </a:solidFill>
              </a:rPr>
              <a:t>LX(SM)/SX(MM)/1000Base-T(copper)/EPON/GPON</a:t>
            </a:r>
            <a:endParaRPr lang="en-US" dirty="0">
              <a:solidFill>
                <a:schemeClr val="tx2"/>
              </a:solidFill>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5470" y="1112894"/>
            <a:ext cx="2990347" cy="2392278"/>
          </a:xfrm>
          <a:prstGeom prst="rect">
            <a:avLst/>
          </a:prstGeom>
        </p:spPr>
      </p:pic>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sz="2100" b="1" dirty="0" smtClean="0">
                <a:solidFill>
                  <a:schemeClr val="bg1"/>
                </a:solidFill>
              </a:rPr>
              <a:t>802.11ac Wave 2 </a:t>
            </a:r>
            <a:r>
              <a:rPr lang="ja-JP" altLang="en-US" sz="2100" b="1" dirty="0" smtClean="0">
                <a:solidFill>
                  <a:schemeClr val="bg1"/>
                </a:solidFill>
              </a:rPr>
              <a:t>屋外向けアクセスポイント</a:t>
            </a:r>
            <a:endParaRPr lang="en-US" sz="2100" b="1" dirty="0">
              <a:solidFill>
                <a:schemeClr val="bg1"/>
              </a:solidFill>
            </a:endParaRPr>
          </a:p>
        </p:txBody>
      </p:sp>
      <p:sp>
        <p:nvSpPr>
          <p:cNvPr id="25" name="爆発 1 24"/>
          <p:cNvSpPr/>
          <p:nvPr/>
        </p:nvSpPr>
        <p:spPr>
          <a:xfrm>
            <a:off x="7923732" y="112258"/>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Tree>
    <p:extLst>
      <p:ext uri="{BB962C8B-B14F-4D97-AF65-F5344CB8AC3E}">
        <p14:creationId xmlns:p14="http://schemas.microsoft.com/office/powerpoint/2010/main" val="86280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19954" y="620397"/>
            <a:ext cx="8443714" cy="424212"/>
          </a:xfrm>
          <a:prstGeom prst="homePlate">
            <a:avLst/>
          </a:prstGeom>
          <a:gradFill flip="none" rotWithShape="1">
            <a:gsLst>
              <a:gs pos="0">
                <a:srgbClr val="92C33C"/>
              </a:gs>
              <a:gs pos="33000">
                <a:schemeClr val="accent2"/>
              </a:gs>
              <a:gs pos="100000">
                <a:schemeClr val="accent4"/>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387" tIns="34195" rIns="68387" bIns="34195" rtlCol="0" anchor="ctr"/>
          <a:lstStyle/>
          <a:p>
            <a:pPr algn="ctr" defTabSz="683839"/>
            <a:endParaRPr lang="en-US" sz="1100" dirty="0">
              <a:solidFill>
                <a:srgbClr val="FFFFFF"/>
              </a:solidFill>
              <a:latin typeface="Arial"/>
            </a:endParaRPr>
          </a:p>
        </p:txBody>
      </p:sp>
      <p:sp>
        <p:nvSpPr>
          <p:cNvPr id="4" name="Pentagon 43"/>
          <p:cNvSpPr>
            <a:spLocks noChangeArrowheads="1"/>
          </p:cNvSpPr>
          <p:nvPr/>
        </p:nvSpPr>
        <p:spPr bwMode="auto">
          <a:xfrm>
            <a:off x="6519139" y="649521"/>
            <a:ext cx="457015" cy="428963"/>
          </a:xfrm>
          <a:prstGeom prst="homePlate">
            <a:avLst>
              <a:gd name="adj" fmla="val 49991"/>
            </a:avLst>
          </a:prstGeom>
          <a:gradFill rotWithShape="0">
            <a:gsLst>
              <a:gs pos="0">
                <a:schemeClr val="bg1"/>
              </a:gs>
              <a:gs pos="100000">
                <a:srgbClr val="DEE9F5">
                  <a:alpha val="0"/>
                </a:srgbClr>
              </a:gs>
            </a:gsLst>
            <a:lin ang="10800000" scaled="1"/>
          </a:gradFill>
          <a:ln w="9525">
            <a:noFill/>
            <a:round/>
            <a:headEnd/>
            <a:tailEnd/>
          </a:ln>
        </p:spPr>
        <p:txBody>
          <a:bodyPr wrap="none" lIns="61408" tIns="30703" rIns="61408" bIns="30703" anchor="ctr"/>
          <a:lstStyle/>
          <a:p>
            <a:pPr algn="r" defTabSz="609115">
              <a:lnSpc>
                <a:spcPct val="90000"/>
              </a:lnSpc>
              <a:buClr>
                <a:srgbClr val="FFFFFF"/>
              </a:buClr>
            </a:pPr>
            <a:endParaRPr lang="en-US" sz="1100" dirty="0">
              <a:solidFill>
                <a:srgbClr val="435153"/>
              </a:solidFill>
              <a:ea typeface="ＭＳ Ｐゴシック" pitchFamily="34" charset="-128"/>
              <a:sym typeface="Arial" pitchFamily="34" charset="0"/>
            </a:endParaRPr>
          </a:p>
        </p:txBody>
      </p:sp>
      <p:sp>
        <p:nvSpPr>
          <p:cNvPr id="5" name="Pentagon 43"/>
          <p:cNvSpPr>
            <a:spLocks noChangeArrowheads="1"/>
          </p:cNvSpPr>
          <p:nvPr/>
        </p:nvSpPr>
        <p:spPr bwMode="auto">
          <a:xfrm>
            <a:off x="2337373" y="635135"/>
            <a:ext cx="291245" cy="409475"/>
          </a:xfrm>
          <a:prstGeom prst="homePlate">
            <a:avLst>
              <a:gd name="adj" fmla="val 49991"/>
            </a:avLst>
          </a:prstGeom>
          <a:gradFill rotWithShape="0">
            <a:gsLst>
              <a:gs pos="0">
                <a:schemeClr val="bg1"/>
              </a:gs>
              <a:gs pos="100000">
                <a:srgbClr val="DEE9F5">
                  <a:alpha val="0"/>
                </a:srgbClr>
              </a:gs>
            </a:gsLst>
            <a:lin ang="10800000" scaled="1"/>
          </a:gradFill>
          <a:ln w="9525">
            <a:noFill/>
            <a:round/>
            <a:headEnd/>
            <a:tailEnd/>
          </a:ln>
        </p:spPr>
        <p:txBody>
          <a:bodyPr wrap="none" lIns="61408" tIns="30703" rIns="61408" bIns="30703" anchor="ctr"/>
          <a:lstStyle/>
          <a:p>
            <a:pPr algn="r" defTabSz="609115">
              <a:lnSpc>
                <a:spcPct val="90000"/>
              </a:lnSpc>
              <a:buClr>
                <a:srgbClr val="FFFFFF"/>
              </a:buClr>
            </a:pPr>
            <a:endParaRPr lang="en-US" sz="1100" dirty="0">
              <a:solidFill>
                <a:srgbClr val="435153"/>
              </a:solidFill>
              <a:ea typeface="ＭＳ Ｐゴシック" pitchFamily="34" charset="-128"/>
              <a:sym typeface="Arial" pitchFamily="34" charset="0"/>
            </a:endParaRPr>
          </a:p>
        </p:txBody>
      </p:sp>
      <p:sp>
        <p:nvSpPr>
          <p:cNvPr id="6" name="Chart Background"/>
          <p:cNvSpPr>
            <a:spLocks noChangeArrowheads="1"/>
          </p:cNvSpPr>
          <p:nvPr/>
        </p:nvSpPr>
        <p:spPr bwMode="auto">
          <a:xfrm>
            <a:off x="2631645" y="673363"/>
            <a:ext cx="1354329" cy="438490"/>
          </a:xfrm>
          <a:prstGeom prst="roundRect">
            <a:avLst>
              <a:gd name="adj" fmla="val 0"/>
            </a:avLst>
          </a:prstGeom>
          <a:noFill/>
          <a:ln w="9525">
            <a:noFill/>
            <a:round/>
            <a:headEnd/>
            <a:tailEnd/>
          </a:ln>
          <a:effectLst>
            <a:outerShdw sx="102000" sy="102000" algn="ctr" rotWithShape="0">
              <a:srgbClr val="000000">
                <a:alpha val="39999"/>
              </a:srgbClr>
            </a:outerShdw>
          </a:effectLst>
        </p:spPr>
        <p:txBody>
          <a:bodyPr wrap="none" lIns="61520" tIns="30759" rIns="61520" bIns="30759" anchor="ctr"/>
          <a:lstStyle/>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IOS XE </a:t>
            </a:r>
            <a:r>
              <a:rPr lang="fi-FI" sz="1100" b="1" spc="-38" dirty="0" smtClean="0">
                <a:solidFill>
                  <a:srgbClr val="FFFFFF"/>
                </a:solidFill>
                <a:effectLst>
                  <a:outerShdw blurRad="50800" dist="12700" dir="2700000" algn="tl" rotWithShape="0">
                    <a:prstClr val="black">
                      <a:alpha val="25000"/>
                    </a:prstClr>
                  </a:outerShdw>
                </a:effectLst>
                <a:sym typeface="Arial" pitchFamily="34" charset="0"/>
              </a:rPr>
              <a:t>16.2.1</a:t>
            </a:r>
          </a:p>
          <a:p>
            <a:pPr algn="ctr" defTabSz="609115">
              <a:lnSpc>
                <a:spcPct val="95000"/>
              </a:lnSpc>
              <a:buClr>
                <a:srgbClr val="FFFFFF"/>
              </a:buClr>
              <a:defRPr/>
            </a:pPr>
            <a:r>
              <a:rPr lang="fi-FI" sz="1100" b="1" spc="-38" dirty="0" smtClean="0">
                <a:solidFill>
                  <a:srgbClr val="FFFFFF"/>
                </a:solidFill>
                <a:effectLst>
                  <a:outerShdw blurRad="50800" dist="12700" dir="2700000" algn="tl" rotWithShape="0">
                    <a:prstClr val="black">
                      <a:alpha val="25000"/>
                    </a:prstClr>
                  </a:outerShdw>
                </a:effectLst>
                <a:sym typeface="Arial" pitchFamily="34" charset="0"/>
              </a:rPr>
              <a:t>16.2.2</a:t>
            </a:r>
            <a:endParaRPr lang="fi-FI" sz="1100" b="1" spc="-38" dirty="0">
              <a:solidFill>
                <a:srgbClr val="FFFFFF"/>
              </a:solidFill>
              <a:effectLst>
                <a:outerShdw blurRad="50800" dist="12700" dir="2700000" algn="tl" rotWithShape="0">
                  <a:prstClr val="black">
                    <a:alpha val="25000"/>
                  </a:prstClr>
                </a:outerShdw>
              </a:effectLst>
              <a:sym typeface="Arial" pitchFamily="34" charset="0"/>
            </a:endParaRPr>
          </a:p>
          <a:p>
            <a:pPr algn="ctr" defTabSz="609115">
              <a:lnSpc>
                <a:spcPct val="95000"/>
              </a:lnSpc>
              <a:buClr>
                <a:srgbClr val="FFFFFF"/>
              </a:buClr>
              <a:defRPr/>
            </a:pPr>
            <a:endParaRPr lang="fi-FI" sz="1100" b="1" spc="-38" dirty="0">
              <a:solidFill>
                <a:srgbClr val="FFFFFF"/>
              </a:solidFill>
              <a:effectLst>
                <a:outerShdw blurRad="50800" dist="12700" dir="2700000" algn="tl" rotWithShape="0">
                  <a:prstClr val="black">
                    <a:alpha val="25000"/>
                  </a:prstClr>
                </a:outerShdw>
              </a:effectLst>
              <a:sym typeface="Arial" pitchFamily="34" charset="0"/>
            </a:endParaRPr>
          </a:p>
        </p:txBody>
      </p:sp>
      <p:sp>
        <p:nvSpPr>
          <p:cNvPr id="7" name="Pentagon 43"/>
          <p:cNvSpPr>
            <a:spLocks noChangeArrowheads="1"/>
          </p:cNvSpPr>
          <p:nvPr/>
        </p:nvSpPr>
        <p:spPr bwMode="auto">
          <a:xfrm>
            <a:off x="8251252" y="609265"/>
            <a:ext cx="466537" cy="467063"/>
          </a:xfrm>
          <a:prstGeom prst="homePlate">
            <a:avLst>
              <a:gd name="adj" fmla="val 49991"/>
            </a:avLst>
          </a:prstGeom>
          <a:gradFill rotWithShape="0">
            <a:gsLst>
              <a:gs pos="0">
                <a:schemeClr val="bg1"/>
              </a:gs>
              <a:gs pos="100000">
                <a:srgbClr val="DEE9F5">
                  <a:alpha val="0"/>
                </a:srgbClr>
              </a:gs>
            </a:gsLst>
            <a:lin ang="10800000" scaled="1"/>
          </a:gradFill>
          <a:ln w="9525">
            <a:noFill/>
            <a:round/>
            <a:headEnd/>
            <a:tailEnd/>
          </a:ln>
        </p:spPr>
        <p:txBody>
          <a:bodyPr wrap="none" lIns="61408" tIns="30703" rIns="61408" bIns="30703" anchor="ctr"/>
          <a:lstStyle/>
          <a:p>
            <a:pPr algn="r" defTabSz="609115">
              <a:lnSpc>
                <a:spcPct val="90000"/>
              </a:lnSpc>
              <a:buClr>
                <a:srgbClr val="FFFFFF"/>
              </a:buClr>
            </a:pPr>
            <a:endParaRPr lang="en-US" sz="1100" dirty="0">
              <a:solidFill>
                <a:srgbClr val="435153"/>
              </a:solidFill>
              <a:ea typeface="ＭＳ Ｐゴシック" pitchFamily="34" charset="-128"/>
              <a:sym typeface="Arial" pitchFamily="34" charset="0"/>
            </a:endParaRPr>
          </a:p>
        </p:txBody>
      </p:sp>
      <p:sp>
        <p:nvSpPr>
          <p:cNvPr id="8" name="Chart Background"/>
          <p:cNvSpPr>
            <a:spLocks noChangeArrowheads="1"/>
          </p:cNvSpPr>
          <p:nvPr/>
        </p:nvSpPr>
        <p:spPr bwMode="auto">
          <a:xfrm>
            <a:off x="1208691" y="680875"/>
            <a:ext cx="1147824" cy="438490"/>
          </a:xfrm>
          <a:prstGeom prst="roundRect">
            <a:avLst>
              <a:gd name="adj" fmla="val 0"/>
            </a:avLst>
          </a:prstGeom>
          <a:noFill/>
          <a:ln w="9525">
            <a:noFill/>
            <a:round/>
            <a:headEnd/>
            <a:tailEnd/>
          </a:ln>
          <a:effectLst>
            <a:outerShdw sx="102000" sy="102000" algn="ctr" rotWithShape="0">
              <a:srgbClr val="000000">
                <a:alpha val="39999"/>
              </a:srgbClr>
            </a:outerShdw>
          </a:effectLst>
        </p:spPr>
        <p:txBody>
          <a:bodyPr wrap="none" lIns="61520" tIns="30759" rIns="61520" bIns="30759" anchor="ctr"/>
          <a:lstStyle/>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IOS XE </a:t>
            </a:r>
            <a:r>
              <a:rPr lang="fi-FI" sz="1100" b="1" spc="-38" dirty="0" smtClean="0">
                <a:solidFill>
                  <a:srgbClr val="FFFFFF"/>
                </a:solidFill>
                <a:effectLst>
                  <a:outerShdw blurRad="50800" dist="12700" dir="2700000" algn="tl" rotWithShape="0">
                    <a:prstClr val="black">
                      <a:alpha val="25000"/>
                    </a:prstClr>
                  </a:outerShdw>
                </a:effectLst>
                <a:sym typeface="Arial" pitchFamily="34" charset="0"/>
              </a:rPr>
              <a:t>16.1.1</a:t>
            </a:r>
          </a:p>
          <a:p>
            <a:pPr algn="ctr" defTabSz="609115">
              <a:lnSpc>
                <a:spcPct val="95000"/>
              </a:lnSpc>
              <a:buClr>
                <a:srgbClr val="FFFFFF"/>
              </a:buClr>
              <a:defRPr/>
            </a:pPr>
            <a:r>
              <a:rPr lang="fi-FI" sz="1100" b="1" spc="-38" dirty="0" smtClean="0">
                <a:solidFill>
                  <a:srgbClr val="FFFFFF"/>
                </a:solidFill>
                <a:effectLst>
                  <a:outerShdw blurRad="50800" dist="12700" dir="2700000" algn="tl" rotWithShape="0">
                    <a:prstClr val="black">
                      <a:alpha val="25000"/>
                    </a:prstClr>
                  </a:outerShdw>
                </a:effectLst>
                <a:sym typeface="Arial" pitchFamily="34" charset="0"/>
              </a:rPr>
              <a:t>16.1.2/16.1.3</a:t>
            </a:r>
            <a:endParaRPr lang="fi-FI" sz="1100" b="1" spc="-38" dirty="0">
              <a:solidFill>
                <a:srgbClr val="FFFFFF"/>
              </a:solidFill>
              <a:effectLst>
                <a:outerShdw blurRad="50800" dist="12700" dir="2700000" algn="tl" rotWithShape="0">
                  <a:prstClr val="black">
                    <a:alpha val="25000"/>
                  </a:prstClr>
                </a:outerShdw>
              </a:effectLst>
              <a:sym typeface="Arial" pitchFamily="34" charset="0"/>
            </a:endParaRPr>
          </a:p>
          <a:p>
            <a:pPr algn="ctr" defTabSz="609115">
              <a:lnSpc>
                <a:spcPct val="95000"/>
              </a:lnSpc>
              <a:buClr>
                <a:srgbClr val="FFFFFF"/>
              </a:buClr>
              <a:defRPr/>
            </a:pPr>
            <a:endParaRPr lang="fi-FI" sz="1100" b="1" spc="-38" dirty="0">
              <a:solidFill>
                <a:srgbClr val="FFFFFF"/>
              </a:solidFill>
              <a:effectLst>
                <a:outerShdw blurRad="50800" dist="12700" dir="2700000" algn="tl" rotWithShape="0">
                  <a:prstClr val="black">
                    <a:alpha val="25000"/>
                  </a:prstClr>
                </a:outerShdw>
              </a:effectLst>
              <a:sym typeface="Arial" pitchFamily="34" charset="0"/>
            </a:endParaRPr>
          </a:p>
        </p:txBody>
      </p:sp>
      <p:sp>
        <p:nvSpPr>
          <p:cNvPr id="10" name="Flowchart: Punched Tape 18"/>
          <p:cNvSpPr/>
          <p:nvPr/>
        </p:nvSpPr>
        <p:spPr>
          <a:xfrm>
            <a:off x="2194820" y="472362"/>
            <a:ext cx="407141" cy="254758"/>
          </a:xfrm>
          <a:prstGeom prst="flowChartPunchedTape">
            <a:avLst/>
          </a:prstGeom>
          <a:solidFill>
            <a:srgbClr val="00B050"/>
          </a:solidFill>
          <a:ln w="127000">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68387" tIns="34195" rIns="68387" bIns="0" rtlCol="0" anchor="ctr"/>
          <a:lstStyle/>
          <a:p>
            <a:pPr algn="ctr" defTabSz="455813">
              <a:lnSpc>
                <a:spcPct val="90000"/>
              </a:lnSpc>
            </a:pPr>
            <a:r>
              <a:rPr lang="ja-JP" altLang="en-US" sz="800" b="1" dirty="0">
                <a:solidFill>
                  <a:srgbClr val="FFFFFF"/>
                </a:solidFill>
                <a:effectLst>
                  <a:outerShdw blurRad="63500" sx="102000" sy="102000" algn="ctr" rotWithShape="0">
                    <a:prstClr val="black">
                      <a:alpha val="40000"/>
                    </a:prstClr>
                  </a:outerShdw>
                </a:effectLst>
                <a:latin typeface="Arial"/>
              </a:rPr>
              <a:t>リリース</a:t>
            </a:r>
            <a:endParaRPr lang="en-US" sz="800" b="1" dirty="0">
              <a:solidFill>
                <a:srgbClr val="FFFFFF"/>
              </a:solidFill>
              <a:effectLst>
                <a:outerShdw blurRad="63500" sx="102000" sy="102000" algn="ctr" rotWithShape="0">
                  <a:prstClr val="black">
                    <a:alpha val="40000"/>
                  </a:prstClr>
                </a:outerShdw>
              </a:effectLst>
              <a:latin typeface="Arial"/>
            </a:endParaRPr>
          </a:p>
        </p:txBody>
      </p:sp>
      <p:sp>
        <p:nvSpPr>
          <p:cNvPr id="11" name="Chart Background"/>
          <p:cNvSpPr>
            <a:spLocks noChangeArrowheads="1"/>
          </p:cNvSpPr>
          <p:nvPr/>
        </p:nvSpPr>
        <p:spPr bwMode="auto">
          <a:xfrm>
            <a:off x="6858443" y="609264"/>
            <a:ext cx="1586439" cy="438490"/>
          </a:xfrm>
          <a:prstGeom prst="roundRect">
            <a:avLst>
              <a:gd name="adj" fmla="val 0"/>
            </a:avLst>
          </a:prstGeom>
          <a:noFill/>
          <a:ln w="9525">
            <a:noFill/>
            <a:round/>
            <a:headEnd/>
            <a:tailEnd/>
          </a:ln>
          <a:effectLst>
            <a:outerShdw sx="102000" sy="102000" algn="ctr" rotWithShape="0">
              <a:srgbClr val="000000">
                <a:alpha val="39999"/>
              </a:srgbClr>
            </a:outerShdw>
          </a:effectLst>
        </p:spPr>
        <p:txBody>
          <a:bodyPr wrap="none" lIns="61520" tIns="30759" rIns="61520" bIns="30759" anchor="ctr"/>
          <a:lstStyle/>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IOS XE 16.4.1*</a:t>
            </a:r>
          </a:p>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Q4CY2016</a:t>
            </a:r>
          </a:p>
        </p:txBody>
      </p:sp>
      <p:graphicFrame>
        <p:nvGraphicFramePr>
          <p:cNvPr id="15" name="Table 14"/>
          <p:cNvGraphicFramePr>
            <a:graphicFrameLocks noGrp="1"/>
          </p:cNvGraphicFramePr>
          <p:nvPr>
            <p:extLst/>
          </p:nvPr>
        </p:nvGraphicFramePr>
        <p:xfrm>
          <a:off x="231156" y="1050952"/>
          <a:ext cx="8432515" cy="4060253"/>
        </p:xfrm>
        <a:graphic>
          <a:graphicData uri="http://schemas.openxmlformats.org/drawingml/2006/table">
            <a:tbl>
              <a:tblPr firstRow="1" bandRow="1">
                <a:tableStyleId>{5DA37D80-6434-44D0-A028-1B22A696006F}</a:tableStyleId>
              </a:tblPr>
              <a:tblGrid>
                <a:gridCol w="913962"/>
                <a:gridCol w="1462987"/>
                <a:gridCol w="1563990"/>
                <a:gridCol w="2707848"/>
                <a:gridCol w="1783728"/>
              </a:tblGrid>
              <a:tr h="670246">
                <a:tc>
                  <a:txBody>
                    <a:bodyPr/>
                    <a:lstStyle/>
                    <a:p>
                      <a:r>
                        <a:rPr lang="en-US" sz="1100" dirty="0" smtClean="0"/>
                        <a:t>Hardware</a:t>
                      </a:r>
                      <a:endParaRPr lang="en-US" sz="1100" dirty="0"/>
                    </a:p>
                  </a:txBody>
                  <a:tcPr marL="68552" marR="68552" marT="34290" marB="34290"/>
                </a:tc>
                <a:tc>
                  <a:txBody>
                    <a:bodyPr/>
                    <a:lstStyle/>
                    <a:p>
                      <a:endParaRPr lang="en-US" sz="1100" dirty="0"/>
                    </a:p>
                  </a:txBody>
                  <a:tcPr marL="68552" marR="68552" marT="34290" marB="34290"/>
                </a:tc>
                <a:tc>
                  <a:txBody>
                    <a:bodyPr/>
                    <a:lstStyle/>
                    <a:p>
                      <a:endParaRPr lang="en-US" sz="1100" dirty="0"/>
                    </a:p>
                  </a:txBody>
                  <a:tcPr marL="68552" marR="68552" marT="34290" marB="34290"/>
                </a:tc>
                <a:tc>
                  <a:txBody>
                    <a:bodyPr/>
                    <a:lstStyle/>
                    <a:p>
                      <a:endParaRPr lang="en-US" sz="1100" dirty="0"/>
                    </a:p>
                  </a:txBody>
                  <a:tcPr marL="68552" marR="68552" marT="34290" marB="34290"/>
                </a:tc>
                <a:tc>
                  <a:txBody>
                    <a:bodyPr/>
                    <a:lstStyle/>
                    <a:p>
                      <a:endParaRPr lang="en-US" sz="1100" dirty="0"/>
                    </a:p>
                  </a:txBody>
                  <a:tcPr marL="68552" marR="68552" marT="34290" marB="34290"/>
                </a:tc>
              </a:tr>
              <a:tr h="1491545">
                <a:tc>
                  <a:txBody>
                    <a:bodyPr/>
                    <a:lstStyle/>
                    <a:p>
                      <a:r>
                        <a:rPr lang="en-US" sz="1100" b="1" dirty="0" smtClean="0"/>
                        <a:t>Software Features / Services</a:t>
                      </a:r>
                      <a:endParaRPr lang="en-US" sz="1100" b="1" dirty="0"/>
                    </a:p>
                  </a:txBody>
                  <a:tcPr marL="68552" marR="68552" marT="34290" marB="34290"/>
                </a:tc>
                <a:tc>
                  <a:txBody>
                    <a:bodyPr/>
                    <a:lstStyle/>
                    <a:p>
                      <a:endParaRPr lang="en-US" sz="1100" dirty="0"/>
                    </a:p>
                  </a:txBody>
                  <a:tcPr marL="68552" marR="68552" marT="34290" marB="34290"/>
                </a:tc>
                <a:tc>
                  <a:txBody>
                    <a:bodyPr/>
                    <a:lstStyle/>
                    <a:p>
                      <a:endParaRPr lang="en-US" sz="1100" dirty="0" smtClean="0"/>
                    </a:p>
                    <a:p>
                      <a:endParaRPr lang="en-US" sz="1100" dirty="0"/>
                    </a:p>
                  </a:txBody>
                  <a:tcPr marL="68552" marR="68552" marT="34290" marB="34290"/>
                </a:tc>
                <a:tc>
                  <a:txBody>
                    <a:bodyPr/>
                    <a:lstStyle/>
                    <a:p>
                      <a:endParaRPr lang="en-US" sz="1100" dirty="0"/>
                    </a:p>
                  </a:txBody>
                  <a:tcPr marL="68552" marR="68552" marT="34290" marB="34290"/>
                </a:tc>
                <a:tc>
                  <a:txBody>
                    <a:bodyPr/>
                    <a:lstStyle/>
                    <a:p>
                      <a:endParaRPr lang="en-US" sz="1100" dirty="0" smtClean="0"/>
                    </a:p>
                    <a:p>
                      <a:endParaRPr lang="en-US" sz="1100" dirty="0"/>
                    </a:p>
                  </a:txBody>
                  <a:tcPr marL="68552" marR="68552" marT="34290" marB="34290"/>
                </a:tc>
              </a:tr>
              <a:tr h="1898462">
                <a:tc>
                  <a:txBody>
                    <a:bodyPr/>
                    <a:lstStyle/>
                    <a:p>
                      <a:r>
                        <a:rPr lang="en-US" sz="1100" b="1" dirty="0" smtClean="0"/>
                        <a:t>Mobility</a:t>
                      </a:r>
                      <a:endParaRPr lang="en-US" sz="1100" b="1" dirty="0"/>
                    </a:p>
                  </a:txBody>
                  <a:tcPr marL="68552" marR="68552" marT="34290" marB="34290"/>
                </a:tc>
                <a:tc>
                  <a:txBody>
                    <a:bodyPr/>
                    <a:lstStyle/>
                    <a:p>
                      <a:endParaRPr lang="en-US" sz="900" dirty="0"/>
                    </a:p>
                  </a:txBody>
                  <a:tcPr marL="68552" marR="68552" marT="34290" marB="34290"/>
                </a:tc>
                <a:tc>
                  <a:txBody>
                    <a:bodyPr/>
                    <a:lstStyle/>
                    <a:p>
                      <a:pPr marL="67047" indent="-67047" defTabSz="608430" eaLnBrk="0" hangingPunct="0">
                        <a:lnSpc>
                          <a:spcPct val="95000"/>
                        </a:lnSpc>
                        <a:spcBef>
                          <a:spcPct val="10000"/>
                        </a:spcBef>
                        <a:buFont typeface="Arial" pitchFamily="34" charset="0"/>
                        <a:buChar char="•"/>
                      </a:pPr>
                      <a:r>
                        <a:rPr lang="en-US" sz="900" dirty="0" smtClean="0">
                          <a:solidFill>
                            <a:schemeClr val="tx2">
                              <a:lumMod val="60000"/>
                              <a:lumOff val="40000"/>
                            </a:schemeClr>
                          </a:solidFill>
                        </a:rPr>
                        <a:t> </a:t>
                      </a:r>
                      <a:r>
                        <a:rPr lang="en-US" sz="900" dirty="0" err="1" smtClean="0">
                          <a:solidFill>
                            <a:schemeClr val="tx2">
                              <a:lumMod val="60000"/>
                              <a:lumOff val="40000"/>
                            </a:schemeClr>
                          </a:solidFill>
                        </a:rPr>
                        <a:t>Hyperlocation</a:t>
                      </a:r>
                      <a:r>
                        <a:rPr lang="en-US" sz="900" baseline="0" dirty="0" smtClean="0">
                          <a:solidFill>
                            <a:schemeClr val="tx2">
                              <a:lumMod val="60000"/>
                              <a:lumOff val="40000"/>
                            </a:schemeClr>
                          </a:solidFill>
                        </a:rPr>
                        <a:t> Module</a:t>
                      </a:r>
                      <a:endParaRPr lang="en-US" sz="900" dirty="0" smtClean="0">
                        <a:solidFill>
                          <a:schemeClr val="tx2">
                            <a:lumMod val="60000"/>
                            <a:lumOff val="40000"/>
                          </a:schemeClr>
                        </a:solidFill>
                      </a:endParaRPr>
                    </a:p>
                    <a:p>
                      <a:pPr marL="67047" indent="-67047" defTabSz="608430" eaLnBrk="0" hangingPunct="0">
                        <a:lnSpc>
                          <a:spcPct val="95000"/>
                        </a:lnSpc>
                        <a:spcBef>
                          <a:spcPct val="10000"/>
                        </a:spcBef>
                        <a:buFont typeface="Arial" pitchFamily="34" charset="0"/>
                        <a:buChar char="•"/>
                      </a:pPr>
                      <a:r>
                        <a:rPr lang="en-US" sz="900" dirty="0" smtClean="0">
                          <a:solidFill>
                            <a:schemeClr val="tx2">
                              <a:lumMod val="60000"/>
                              <a:lumOff val="40000"/>
                            </a:schemeClr>
                          </a:solidFill>
                        </a:rPr>
                        <a:t> Airtime Fairness</a:t>
                      </a:r>
                    </a:p>
                    <a:p>
                      <a:pPr marL="67047" indent="-67047" defTabSz="608430" eaLnBrk="0" hangingPunct="0">
                        <a:lnSpc>
                          <a:spcPct val="95000"/>
                        </a:lnSpc>
                        <a:spcBef>
                          <a:spcPct val="10000"/>
                        </a:spcBef>
                        <a:buFont typeface="Arial" pitchFamily="34" charset="0"/>
                        <a:buChar char="•"/>
                      </a:pPr>
                      <a:r>
                        <a:rPr lang="en-US" sz="900" baseline="0" dirty="0" smtClean="0">
                          <a:solidFill>
                            <a:schemeClr val="tx2">
                              <a:lumMod val="60000"/>
                              <a:lumOff val="40000"/>
                            </a:schemeClr>
                          </a:solidFill>
                        </a:rPr>
                        <a:t> BLE Support</a:t>
                      </a:r>
                    </a:p>
                    <a:p>
                      <a:pPr marL="67047" indent="-67047" defTabSz="608430" eaLnBrk="0" hangingPunct="0">
                        <a:lnSpc>
                          <a:spcPct val="95000"/>
                        </a:lnSpc>
                        <a:spcBef>
                          <a:spcPct val="10000"/>
                        </a:spcBef>
                        <a:buFont typeface="Arial" pitchFamily="34" charset="0"/>
                        <a:buChar char="•"/>
                      </a:pPr>
                      <a:r>
                        <a:rPr lang="en-US" sz="900" baseline="0" dirty="0" smtClean="0">
                          <a:solidFill>
                            <a:schemeClr val="tx2">
                              <a:lumMod val="60000"/>
                              <a:lumOff val="40000"/>
                            </a:schemeClr>
                          </a:solidFill>
                        </a:rPr>
                        <a:t> </a:t>
                      </a:r>
                      <a:r>
                        <a:rPr lang="en-US" sz="900" baseline="0" dirty="0" err="1" smtClean="0">
                          <a:solidFill>
                            <a:schemeClr val="tx2">
                              <a:lumMod val="60000"/>
                              <a:lumOff val="40000"/>
                            </a:schemeClr>
                          </a:solidFill>
                        </a:rPr>
                        <a:t>FastLocate</a:t>
                      </a:r>
                      <a:r>
                        <a:rPr lang="en-US" sz="900" baseline="0" dirty="0" smtClean="0">
                          <a:solidFill>
                            <a:schemeClr val="tx2">
                              <a:lumMod val="60000"/>
                              <a:lumOff val="40000"/>
                            </a:schemeClr>
                          </a:solidFill>
                        </a:rPr>
                        <a:t> (without Local Mode PRL)</a:t>
                      </a:r>
                    </a:p>
                  </a:txBody>
                  <a:tcPr marL="68552" marR="68552" marT="34290" marB="34290"/>
                </a:tc>
                <a:tc>
                  <a:txBody>
                    <a:bodyPr/>
                    <a:lstStyle/>
                    <a:p>
                      <a:endParaRPr lang="en-US" sz="900" dirty="0"/>
                    </a:p>
                  </a:txBody>
                  <a:tcPr marL="68552" marR="68552" marT="34290" marB="34290"/>
                </a:tc>
                <a:tc>
                  <a:txBody>
                    <a:bodyPr/>
                    <a:lstStyle/>
                    <a:p>
                      <a:endParaRPr lang="en-US" sz="900" dirty="0"/>
                    </a:p>
                  </a:txBody>
                  <a:tcPr marL="68552" marR="68552" marT="34290" marB="34290"/>
                </a:tc>
              </a:tr>
            </a:tbl>
          </a:graphicData>
        </a:graphic>
      </p:graphicFrame>
      <p:sp>
        <p:nvSpPr>
          <p:cNvPr id="16" name="TextBox 15"/>
          <p:cNvSpPr txBox="1"/>
          <p:nvPr/>
        </p:nvSpPr>
        <p:spPr>
          <a:xfrm>
            <a:off x="1176737" y="1072169"/>
            <a:ext cx="1815922" cy="694924"/>
          </a:xfrm>
          <a:prstGeom prst="rect">
            <a:avLst/>
          </a:prstGeom>
        </p:spPr>
        <p:txBody>
          <a:bodyPr vert="horz" wrap="square" lIns="68501" tIns="34252" rIns="68501" bIns="34252" rtlCol="0">
            <a:noAutofit/>
          </a:bodyPr>
          <a:lstStyle/>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Catalyst 3850/3650</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Catalyst 3850-UPOE</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Catalyst 3850-mGig</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Catalyst 3850S-GE Fiber </a:t>
            </a:r>
          </a:p>
          <a:p>
            <a:pPr defTabSz="455813" eaLnBrk="0" hangingPunct="0">
              <a:lnSpc>
                <a:spcPct val="95000"/>
              </a:lnSpc>
              <a:spcBef>
                <a:spcPct val="10000"/>
              </a:spcBef>
            </a:pPr>
            <a:endParaRPr lang="en-US" sz="900" dirty="0">
              <a:solidFill>
                <a:schemeClr val="tx2">
                  <a:lumMod val="60000"/>
                  <a:lumOff val="40000"/>
                </a:schemeClr>
              </a:solidFill>
            </a:endParaRPr>
          </a:p>
        </p:txBody>
      </p:sp>
      <p:sp>
        <p:nvSpPr>
          <p:cNvPr id="17" name="TextBox 16"/>
          <p:cNvSpPr txBox="1"/>
          <p:nvPr/>
        </p:nvSpPr>
        <p:spPr>
          <a:xfrm>
            <a:off x="1176742" y="1849100"/>
            <a:ext cx="1161371" cy="919233"/>
          </a:xfrm>
          <a:prstGeom prst="rect">
            <a:avLst/>
          </a:prstGeom>
        </p:spPr>
        <p:txBody>
          <a:bodyPr vert="horz" wrap="square" lIns="68501" tIns="34252" rIns="68501" bIns="34252" rtlCol="0">
            <a:noAutofit/>
          </a:bodyPr>
          <a:lstStyle/>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Improved </a:t>
            </a:r>
            <a:r>
              <a:rPr lang="en-US" sz="900" dirty="0" err="1">
                <a:solidFill>
                  <a:schemeClr val="tx2">
                    <a:lumMod val="60000"/>
                    <a:lumOff val="40000"/>
                  </a:schemeClr>
                </a:solidFill>
              </a:rPr>
              <a:t>WebUI</a:t>
            </a:r>
            <a:endParaRPr lang="en-US" sz="900" dirty="0">
              <a:solidFill>
                <a:schemeClr val="tx2">
                  <a:lumMod val="60000"/>
                  <a:lumOff val="40000"/>
                </a:schemeClr>
              </a:solidFill>
            </a:endParaRP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COPP (MR release)</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x.509v3 SSH Authentication</a:t>
            </a:r>
          </a:p>
          <a:p>
            <a:pPr defTabSz="455813" eaLnBrk="0" hangingPunct="0">
              <a:lnSpc>
                <a:spcPct val="95000"/>
              </a:lnSpc>
              <a:spcBef>
                <a:spcPct val="10000"/>
              </a:spcBef>
            </a:pPr>
            <a:endParaRPr lang="en-US" sz="900" dirty="0">
              <a:solidFill>
                <a:schemeClr val="tx2">
                  <a:lumMod val="60000"/>
                  <a:lumOff val="40000"/>
                </a:schemeClr>
              </a:solidFill>
            </a:endParaRPr>
          </a:p>
        </p:txBody>
      </p:sp>
      <p:sp>
        <p:nvSpPr>
          <p:cNvPr id="18" name="TextBox 17"/>
          <p:cNvSpPr txBox="1"/>
          <p:nvPr/>
        </p:nvSpPr>
        <p:spPr>
          <a:xfrm>
            <a:off x="1176737" y="3255556"/>
            <a:ext cx="1244430" cy="911207"/>
          </a:xfrm>
          <a:prstGeom prst="rect">
            <a:avLst/>
          </a:prstGeom>
        </p:spPr>
        <p:txBody>
          <a:bodyPr vert="horz" wrap="square" lIns="68501" tIns="34252" rIns="68501" bIns="34252" rtlCol="0">
            <a:noAutofit/>
          </a:bodyPr>
          <a:lstStyle/>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Independent WCM upgrade</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a:t>
            </a:r>
            <a:r>
              <a:rPr lang="en-US" sz="900" dirty="0" smtClean="0">
                <a:solidFill>
                  <a:schemeClr val="tx2">
                    <a:lumMod val="60000"/>
                    <a:lumOff val="40000"/>
                  </a:schemeClr>
                </a:solidFill>
              </a:rPr>
              <a:t>AP1830/1850</a:t>
            </a:r>
            <a:endParaRPr lang="en-US" sz="900" dirty="0">
              <a:solidFill>
                <a:schemeClr val="tx2">
                  <a:lumMod val="60000"/>
                  <a:lumOff val="40000"/>
                </a:schemeClr>
              </a:solidFill>
            </a:endParaRP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WSM</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RF Excellence (</a:t>
            </a:r>
            <a:r>
              <a:rPr lang="en-US" sz="900" dirty="0" err="1">
                <a:solidFill>
                  <a:schemeClr val="tx2">
                    <a:lumMod val="60000"/>
                    <a:lumOff val="40000"/>
                  </a:schemeClr>
                </a:solidFill>
              </a:rPr>
              <a:t>RxSOP</a:t>
            </a:r>
            <a:r>
              <a:rPr lang="en-US" sz="900" dirty="0">
                <a:solidFill>
                  <a:schemeClr val="tx2">
                    <a:lumMod val="60000"/>
                    <a:lumOff val="40000"/>
                  </a:schemeClr>
                </a:solidFill>
              </a:rPr>
              <a:t>, Wi-Fi interference, DBS, </a:t>
            </a:r>
            <a:r>
              <a:rPr lang="en-US" sz="900" dirty="0" err="1">
                <a:solidFill>
                  <a:schemeClr val="tx2">
                    <a:lumMod val="60000"/>
                    <a:lumOff val="40000"/>
                  </a:schemeClr>
                </a:solidFill>
              </a:rPr>
              <a:t>FlexDFS</a:t>
            </a:r>
            <a:r>
              <a:rPr lang="en-US" sz="900" dirty="0">
                <a:solidFill>
                  <a:schemeClr val="tx2">
                    <a:lumMod val="60000"/>
                    <a:lumOff val="40000"/>
                  </a:schemeClr>
                </a:solidFill>
              </a:rPr>
              <a:t>, </a:t>
            </a:r>
            <a:r>
              <a:rPr lang="en-US" sz="900" dirty="0" smtClean="0">
                <a:solidFill>
                  <a:schemeClr val="tx2">
                    <a:lumMod val="60000"/>
                    <a:lumOff val="40000"/>
                  </a:schemeClr>
                </a:solidFill>
              </a:rPr>
              <a:t>Optimized Roaming</a:t>
            </a:r>
            <a:endParaRPr lang="en-US" sz="900" dirty="0">
              <a:solidFill>
                <a:schemeClr val="tx2">
                  <a:lumMod val="60000"/>
                  <a:lumOff val="40000"/>
                </a:schemeClr>
              </a:solidFill>
            </a:endParaRP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CMX 10.2 with FB Connect</a:t>
            </a:r>
          </a:p>
          <a:p>
            <a:pPr marL="50229" indent="-50229" defTabSz="455813" eaLnBrk="0" hangingPunct="0">
              <a:lnSpc>
                <a:spcPct val="95000"/>
              </a:lnSpc>
              <a:spcBef>
                <a:spcPct val="10000"/>
              </a:spcBef>
              <a:buFont typeface="Arial" pitchFamily="34" charset="0"/>
              <a:buChar char="•"/>
            </a:pPr>
            <a:endParaRPr lang="en-US" sz="900" dirty="0">
              <a:solidFill>
                <a:schemeClr val="tx2">
                  <a:lumMod val="60000"/>
                  <a:lumOff val="40000"/>
                </a:schemeClr>
              </a:solidFill>
            </a:endParaRPr>
          </a:p>
          <a:p>
            <a:pPr defTabSz="455813" eaLnBrk="0" hangingPunct="0">
              <a:lnSpc>
                <a:spcPct val="95000"/>
              </a:lnSpc>
              <a:spcBef>
                <a:spcPct val="10000"/>
              </a:spcBef>
            </a:pPr>
            <a:endParaRPr lang="en-US" sz="900" dirty="0">
              <a:solidFill>
                <a:schemeClr val="tx2">
                  <a:lumMod val="60000"/>
                  <a:lumOff val="40000"/>
                </a:schemeClr>
              </a:solidFill>
            </a:endParaRPr>
          </a:p>
        </p:txBody>
      </p:sp>
      <p:sp>
        <p:nvSpPr>
          <p:cNvPr id="23" name="TextBox 22"/>
          <p:cNvSpPr txBox="1"/>
          <p:nvPr/>
        </p:nvSpPr>
        <p:spPr>
          <a:xfrm>
            <a:off x="2594887" y="1096107"/>
            <a:ext cx="1804021" cy="617221"/>
          </a:xfrm>
          <a:prstGeom prst="rect">
            <a:avLst/>
          </a:prstGeom>
        </p:spPr>
        <p:txBody>
          <a:bodyPr vert="horz" wrap="square" lIns="68501" tIns="34252" rIns="68501" bIns="34252" rtlCol="0">
            <a:noAutofit/>
          </a:bodyPr>
          <a:lstStyle/>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3650 mini </a:t>
            </a:r>
          </a:p>
          <a:p>
            <a:pPr marL="50229" indent="-50229" defTabSz="455813" eaLnBrk="0" hangingPunct="0">
              <a:lnSpc>
                <a:spcPct val="95000"/>
              </a:lnSpc>
              <a:spcBef>
                <a:spcPct val="10000"/>
              </a:spcBef>
              <a:buFont typeface="Arial" pitchFamily="34" charset="0"/>
              <a:buChar char="•"/>
            </a:pPr>
            <a:r>
              <a:rPr lang="en-US" sz="900" dirty="0">
                <a:solidFill>
                  <a:schemeClr val="tx2">
                    <a:lumMod val="60000"/>
                    <a:lumOff val="40000"/>
                  </a:schemeClr>
                </a:solidFill>
              </a:rPr>
              <a:t> 3850 48-port 10G </a:t>
            </a:r>
          </a:p>
        </p:txBody>
      </p:sp>
      <p:sp>
        <p:nvSpPr>
          <p:cNvPr id="24" name="TextBox 23"/>
          <p:cNvSpPr txBox="1"/>
          <p:nvPr/>
        </p:nvSpPr>
        <p:spPr>
          <a:xfrm>
            <a:off x="7057260" y="1165308"/>
            <a:ext cx="1551599" cy="617221"/>
          </a:xfrm>
          <a:prstGeom prst="rect">
            <a:avLst/>
          </a:prstGeom>
        </p:spPr>
        <p:txBody>
          <a:bodyPr vert="horz" wrap="square" lIns="68501" tIns="34252" rIns="68501" bIns="34252" rtlCol="0">
            <a:noAutofit/>
          </a:bodyPr>
          <a:lstStyle/>
          <a:p>
            <a:pPr defTabSz="455813" eaLnBrk="0" hangingPunct="0">
              <a:lnSpc>
                <a:spcPct val="95000"/>
              </a:lnSpc>
              <a:spcBef>
                <a:spcPct val="10000"/>
              </a:spcBef>
            </a:pPr>
            <a:endParaRPr lang="en-US" sz="900" dirty="0">
              <a:solidFill>
                <a:srgbClr val="000090"/>
              </a:solidFill>
            </a:endParaRPr>
          </a:p>
          <a:p>
            <a:pPr defTabSz="455813" eaLnBrk="0" hangingPunct="0">
              <a:lnSpc>
                <a:spcPct val="95000"/>
              </a:lnSpc>
              <a:spcBef>
                <a:spcPct val="10000"/>
              </a:spcBef>
            </a:pPr>
            <a:endParaRPr lang="en-US" sz="900" dirty="0">
              <a:solidFill>
                <a:srgbClr val="000090"/>
              </a:solidFill>
            </a:endParaRPr>
          </a:p>
          <a:p>
            <a:pPr defTabSz="455813" eaLnBrk="0" hangingPunct="0">
              <a:lnSpc>
                <a:spcPct val="95000"/>
              </a:lnSpc>
              <a:spcBef>
                <a:spcPct val="10000"/>
              </a:spcBef>
            </a:pPr>
            <a:endParaRPr lang="en-US" sz="900" dirty="0">
              <a:solidFill>
                <a:srgbClr val="000090"/>
              </a:solidFill>
            </a:endParaRPr>
          </a:p>
        </p:txBody>
      </p:sp>
      <p:sp>
        <p:nvSpPr>
          <p:cNvPr id="28" name="Punched Tape 27"/>
          <p:cNvSpPr/>
          <p:nvPr/>
        </p:nvSpPr>
        <p:spPr>
          <a:xfrm>
            <a:off x="8111440" y="512666"/>
            <a:ext cx="552226" cy="276225"/>
          </a:xfrm>
          <a:prstGeom prst="flowChartPunchedTape">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01" tIns="34252" rIns="68501" bIns="34252" rtlCol="0" anchor="ctr"/>
          <a:lstStyle/>
          <a:p>
            <a:pPr algn="ctr" fontAlgn="base">
              <a:spcBef>
                <a:spcPct val="0"/>
              </a:spcBef>
              <a:spcAft>
                <a:spcPct val="0"/>
              </a:spcAft>
            </a:pPr>
            <a:r>
              <a:rPr lang="ja-JP" altLang="en-US" sz="1100" dirty="0">
                <a:solidFill>
                  <a:srgbClr val="FFFFFF"/>
                </a:solidFill>
                <a:latin typeface="Arial"/>
              </a:rPr>
              <a:t>予定</a:t>
            </a:r>
            <a:endParaRPr lang="en-US" sz="1100" dirty="0">
              <a:solidFill>
                <a:srgbClr val="FFFFFF"/>
              </a:solidFill>
              <a:latin typeface="Arial"/>
            </a:endParaRPr>
          </a:p>
        </p:txBody>
      </p:sp>
      <p:sp>
        <p:nvSpPr>
          <p:cNvPr id="29" name="TextBox 28"/>
          <p:cNvSpPr txBox="1"/>
          <p:nvPr/>
        </p:nvSpPr>
        <p:spPr>
          <a:xfrm>
            <a:off x="7325055" y="4881091"/>
            <a:ext cx="1429525" cy="242289"/>
          </a:xfrm>
          <a:prstGeom prst="rect">
            <a:avLst/>
          </a:prstGeom>
          <a:noFill/>
        </p:spPr>
        <p:txBody>
          <a:bodyPr wrap="none" lIns="68501" tIns="34252" rIns="68501" bIns="34252" rtlCol="0">
            <a:spAutoFit/>
          </a:bodyPr>
          <a:lstStyle/>
          <a:p>
            <a:pPr fontAlgn="base">
              <a:spcBef>
                <a:spcPct val="0"/>
              </a:spcBef>
              <a:spcAft>
                <a:spcPct val="0"/>
              </a:spcAft>
            </a:pPr>
            <a:r>
              <a:rPr lang="en-US" sz="1100" dirty="0">
                <a:solidFill>
                  <a:srgbClr val="676767"/>
                </a:solidFill>
              </a:rPr>
              <a:t>* Not yet Committed</a:t>
            </a:r>
          </a:p>
        </p:txBody>
      </p:sp>
      <p:sp>
        <p:nvSpPr>
          <p:cNvPr id="30" name="TextBox 29"/>
          <p:cNvSpPr txBox="1"/>
          <p:nvPr/>
        </p:nvSpPr>
        <p:spPr>
          <a:xfrm>
            <a:off x="2589192" y="1801249"/>
            <a:ext cx="1238827" cy="1485620"/>
          </a:xfrm>
          <a:prstGeom prst="rect">
            <a:avLst/>
          </a:prstGeom>
          <a:ln>
            <a:noFill/>
          </a:ln>
        </p:spPr>
        <p:txBody>
          <a:bodyPr vert="horz" wrap="square" lIns="91317" tIns="45660" rIns="91317" bIns="45660" rtlCol="0">
            <a:noAutofit/>
          </a:bodyPr>
          <a:lstStyle/>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a:t>
            </a:r>
            <a:r>
              <a:rPr lang="en-US" sz="900" dirty="0" smtClean="0">
                <a:solidFill>
                  <a:schemeClr val="tx2">
                    <a:lumMod val="60000"/>
                    <a:lumOff val="40000"/>
                  </a:schemeClr>
                </a:solidFill>
              </a:rPr>
              <a:t>REP (16.2.2)</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VRRPv3</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GLBP</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Named </a:t>
            </a:r>
            <a:r>
              <a:rPr lang="en-US" sz="900" dirty="0" err="1">
                <a:solidFill>
                  <a:schemeClr val="tx2">
                    <a:lumMod val="60000"/>
                    <a:lumOff val="40000"/>
                  </a:schemeClr>
                </a:solidFill>
              </a:rPr>
              <a:t>Vlan</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VRF aware Copy</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LACP Fast-rate</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PVRST+ Default</a:t>
            </a:r>
          </a:p>
        </p:txBody>
      </p:sp>
      <p:sp>
        <p:nvSpPr>
          <p:cNvPr id="31" name="TextBox 30"/>
          <p:cNvSpPr txBox="1"/>
          <p:nvPr/>
        </p:nvSpPr>
        <p:spPr>
          <a:xfrm>
            <a:off x="6861734" y="1761012"/>
            <a:ext cx="1482376" cy="1193800"/>
          </a:xfrm>
          <a:prstGeom prst="rect">
            <a:avLst/>
          </a:prstGeom>
        </p:spPr>
        <p:txBody>
          <a:bodyPr vert="horz" wrap="square" lIns="91317" tIns="45660" rIns="91317" bIns="45660" rtlCol="0">
            <a:noAutofit/>
          </a:bodyPr>
          <a:lstStyle/>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Dist. Stacking Phase-2 </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DNA SA -1.1</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EMN/AVB </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Next-Gen Mobility</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a:t>
            </a:r>
            <a:r>
              <a:rPr lang="en-US" sz="900" dirty="0" err="1">
                <a:solidFill>
                  <a:schemeClr val="tx2">
                    <a:lumMod val="60000"/>
                    <a:lumOff val="40000"/>
                  </a:schemeClr>
                </a:solidFill>
              </a:rPr>
              <a:t>EoGRE</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a:t>
            </a:r>
            <a:r>
              <a:rPr lang="en-US" sz="900" dirty="0" err="1">
                <a:solidFill>
                  <a:schemeClr val="tx2">
                    <a:lumMod val="60000"/>
                    <a:lumOff val="40000"/>
                  </a:schemeClr>
                </a:solidFill>
              </a:rPr>
              <a:t>MACSec</a:t>
            </a:r>
            <a:r>
              <a:rPr lang="en-US" sz="900" dirty="0">
                <a:solidFill>
                  <a:schemeClr val="tx2">
                    <a:lumMod val="60000"/>
                    <a:lumOff val="40000"/>
                  </a:schemeClr>
                </a:solidFill>
              </a:rPr>
              <a:t> XPN</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Multicast VPN V4&amp;V6</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Promiscuous Trunks</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Boot-time Optimization</a:t>
            </a:r>
          </a:p>
          <a:p>
            <a:pPr defTabSz="607646" eaLnBrk="0" hangingPunct="0">
              <a:lnSpc>
                <a:spcPct val="95000"/>
              </a:lnSpc>
              <a:spcBef>
                <a:spcPct val="10000"/>
              </a:spcBef>
            </a:pPr>
            <a:endParaRPr lang="en-US" sz="1200" dirty="0">
              <a:solidFill>
                <a:schemeClr val="tx2">
                  <a:lumMod val="60000"/>
                  <a:lumOff val="40000"/>
                </a:schemeClr>
              </a:solidFill>
            </a:endParaRPr>
          </a:p>
        </p:txBody>
      </p:sp>
      <p:sp>
        <p:nvSpPr>
          <p:cNvPr id="32" name="TextBox 31"/>
          <p:cNvSpPr txBox="1"/>
          <p:nvPr/>
        </p:nvSpPr>
        <p:spPr>
          <a:xfrm>
            <a:off x="4166886" y="3211709"/>
            <a:ext cx="2459537" cy="808033"/>
          </a:xfrm>
          <a:prstGeom prst="rect">
            <a:avLst/>
          </a:prstGeom>
        </p:spPr>
        <p:txBody>
          <a:bodyPr vert="horz" wrap="square" lIns="91317" tIns="45660" rIns="91317" bIns="45660" rtlCol="0">
            <a:noAutofit/>
          </a:bodyPr>
          <a:lstStyle/>
          <a:p>
            <a:pPr marL="66960" indent="-66960" defTabSz="607646" eaLnBrk="0" hangingPunct="0">
              <a:lnSpc>
                <a:spcPct val="95000"/>
              </a:lnSpc>
              <a:spcBef>
                <a:spcPct val="10000"/>
              </a:spcBef>
              <a:buFont typeface="Arial" pitchFamily="34" charset="0"/>
              <a:buChar char="•"/>
            </a:pPr>
            <a:r>
              <a:rPr lang="en-US" sz="900" dirty="0" smtClean="0">
                <a:solidFill>
                  <a:schemeClr val="tx2">
                    <a:lumMod val="60000"/>
                    <a:lumOff val="40000"/>
                  </a:schemeClr>
                </a:solidFill>
              </a:rPr>
              <a:t>AP2800/3800</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BLE Beacon with Halo</a:t>
            </a:r>
          </a:p>
          <a:p>
            <a:pPr marL="66960" indent="-66960" defTabSz="607646" eaLnBrk="0" hangingPunct="0">
              <a:lnSpc>
                <a:spcPct val="95000"/>
              </a:lnSpc>
              <a:spcBef>
                <a:spcPct val="10000"/>
              </a:spcBef>
              <a:buFont typeface="Arial" pitchFamily="34" charset="0"/>
              <a:buChar char="•"/>
            </a:pPr>
            <a:r>
              <a:rPr lang="en-US" sz="900" dirty="0" err="1">
                <a:solidFill>
                  <a:schemeClr val="tx2">
                    <a:lumMod val="60000"/>
                    <a:lumOff val="40000"/>
                  </a:schemeClr>
                </a:solidFill>
              </a:rPr>
              <a:t>FastLocate</a:t>
            </a:r>
            <a:r>
              <a:rPr lang="en-US" sz="900" dirty="0">
                <a:solidFill>
                  <a:schemeClr val="tx2">
                    <a:lumMod val="60000"/>
                    <a:lumOff val="40000"/>
                  </a:schemeClr>
                </a:solidFill>
              </a:rPr>
              <a:t> with PRL</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Full AVC on New </a:t>
            </a:r>
            <a:r>
              <a:rPr lang="en-US" sz="900" dirty="0" smtClean="0">
                <a:solidFill>
                  <a:schemeClr val="tx2">
                    <a:lumMod val="60000"/>
                    <a:lumOff val="40000"/>
                  </a:schemeClr>
                </a:solidFill>
              </a:rPr>
              <a:t>AP’s</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Interoperability (PI 3.0, CMX 10.x, ISE2.x, APIC-EM </a:t>
            </a:r>
            <a:r>
              <a:rPr lang="en-US" sz="900" dirty="0" err="1">
                <a:solidFill>
                  <a:schemeClr val="tx2">
                    <a:lumMod val="60000"/>
                    <a:lumOff val="40000"/>
                  </a:schemeClr>
                </a:solidFill>
              </a:rPr>
              <a:t>Lync</a:t>
            </a:r>
            <a:r>
              <a:rPr lang="en-US" sz="900" dirty="0">
                <a:solidFill>
                  <a:schemeClr val="tx2">
                    <a:lumMod val="60000"/>
                    <a:lumOff val="40000"/>
                  </a:schemeClr>
                </a:solidFill>
              </a:rPr>
              <a:t>/Jabber)</a:t>
            </a:r>
          </a:p>
          <a:p>
            <a:pPr marL="50250" indent="-50250" defTabSz="456003" eaLnBrk="0" hangingPunct="0">
              <a:lnSpc>
                <a:spcPct val="95000"/>
              </a:lnSpc>
              <a:spcBef>
                <a:spcPct val="10000"/>
              </a:spcBef>
              <a:buFont typeface="Arial" pitchFamily="34" charset="0"/>
              <a:buChar char="•"/>
            </a:pPr>
            <a:r>
              <a:rPr lang="en-US" sz="900" dirty="0">
                <a:solidFill>
                  <a:schemeClr val="tx2">
                    <a:lumMod val="60000"/>
                    <a:lumOff val="40000"/>
                  </a:schemeClr>
                </a:solidFill>
              </a:rPr>
              <a:t> RF-Profiles in CA Mode*</a:t>
            </a:r>
          </a:p>
          <a:p>
            <a:pPr marL="50250" indent="-50250" defTabSz="456003" eaLnBrk="0" hangingPunct="0">
              <a:lnSpc>
                <a:spcPct val="95000"/>
              </a:lnSpc>
              <a:spcBef>
                <a:spcPct val="10000"/>
              </a:spcBef>
              <a:buFont typeface="Arial" pitchFamily="34" charset="0"/>
              <a:buChar char="•"/>
            </a:pP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endParaRPr lang="en-US" sz="900" dirty="0">
              <a:solidFill>
                <a:schemeClr val="tx2">
                  <a:lumMod val="60000"/>
                  <a:lumOff val="40000"/>
                </a:schemeClr>
              </a:solidFill>
            </a:endParaRPr>
          </a:p>
        </p:txBody>
      </p:sp>
      <p:sp>
        <p:nvSpPr>
          <p:cNvPr id="33" name="TextBox 32"/>
          <p:cNvSpPr txBox="1"/>
          <p:nvPr/>
        </p:nvSpPr>
        <p:spPr>
          <a:xfrm>
            <a:off x="4183803" y="1779067"/>
            <a:ext cx="2835765" cy="1410878"/>
          </a:xfrm>
          <a:prstGeom prst="rect">
            <a:avLst/>
          </a:prstGeom>
        </p:spPr>
        <p:txBody>
          <a:bodyPr vert="horz" wrap="square" lIns="91317" tIns="45660" rIns="91317" bIns="45660" numCol="2" rtlCol="0">
            <a:noAutofit/>
          </a:bodyPr>
          <a:lstStyle/>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BFD</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DNA SA Phase-1.0</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Wired AVC Phase-2</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ERSPAN</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Distributed Stacking</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IPv6 VACL</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SGACL Logging</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SGACL monitor mode</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256-bit </a:t>
            </a:r>
            <a:r>
              <a:rPr lang="en-US" sz="900" dirty="0" err="1">
                <a:solidFill>
                  <a:schemeClr val="tx2">
                    <a:lumMod val="60000"/>
                    <a:lumOff val="40000"/>
                  </a:schemeClr>
                </a:solidFill>
              </a:rPr>
              <a:t>MACSec</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Connected Lighting</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MPLS L3 VPN</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Multicast over GRE</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FIPS/CC Certification*</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a:t>
            </a:r>
            <a:r>
              <a:rPr lang="en-US" sz="900" dirty="0" err="1">
                <a:solidFill>
                  <a:schemeClr val="tx2">
                    <a:lumMod val="60000"/>
                    <a:lumOff val="40000"/>
                  </a:schemeClr>
                </a:solidFill>
              </a:rPr>
              <a:t>Perfmon</a:t>
            </a:r>
            <a:endParaRPr lang="en-US" sz="900" dirty="0">
              <a:solidFill>
                <a:schemeClr val="tx2">
                  <a:lumMod val="60000"/>
                  <a:lumOff val="40000"/>
                </a:schemeClr>
              </a:solidFill>
            </a:endParaRP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NHRP (GRE only)</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 Programmability</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Autonomic Networking</a:t>
            </a:r>
          </a:p>
        </p:txBody>
      </p:sp>
      <p:sp>
        <p:nvSpPr>
          <p:cNvPr id="25" name="Pentagon 43"/>
          <p:cNvSpPr>
            <a:spLocks noChangeArrowheads="1"/>
          </p:cNvSpPr>
          <p:nvPr/>
        </p:nvSpPr>
        <p:spPr bwMode="auto">
          <a:xfrm>
            <a:off x="3890382" y="599743"/>
            <a:ext cx="457015" cy="428963"/>
          </a:xfrm>
          <a:prstGeom prst="homePlate">
            <a:avLst>
              <a:gd name="adj" fmla="val 49991"/>
            </a:avLst>
          </a:prstGeom>
          <a:gradFill rotWithShape="0">
            <a:gsLst>
              <a:gs pos="0">
                <a:schemeClr val="bg1"/>
              </a:gs>
              <a:gs pos="100000">
                <a:srgbClr val="DEE9F5">
                  <a:alpha val="0"/>
                </a:srgbClr>
              </a:gs>
            </a:gsLst>
            <a:lin ang="10800000" scaled="1"/>
          </a:gradFill>
          <a:ln w="9525">
            <a:noFill/>
            <a:round/>
            <a:headEnd/>
            <a:tailEnd/>
          </a:ln>
        </p:spPr>
        <p:txBody>
          <a:bodyPr wrap="none" lIns="61408" tIns="30703" rIns="61408" bIns="30703" anchor="ctr"/>
          <a:lstStyle/>
          <a:p>
            <a:pPr algn="r" defTabSz="609115">
              <a:lnSpc>
                <a:spcPct val="90000"/>
              </a:lnSpc>
              <a:buClr>
                <a:srgbClr val="FFFFFF"/>
              </a:buClr>
            </a:pPr>
            <a:endParaRPr lang="en-US" sz="1100" dirty="0">
              <a:solidFill>
                <a:srgbClr val="435153"/>
              </a:solidFill>
              <a:ea typeface="ＭＳ Ｐゴシック" pitchFamily="34" charset="-128"/>
              <a:sym typeface="Arial" pitchFamily="34" charset="0"/>
            </a:endParaRPr>
          </a:p>
        </p:txBody>
      </p:sp>
      <p:sp>
        <p:nvSpPr>
          <p:cNvPr id="26" name="Chart Background"/>
          <p:cNvSpPr>
            <a:spLocks noChangeArrowheads="1"/>
          </p:cNvSpPr>
          <p:nvPr/>
        </p:nvSpPr>
        <p:spPr bwMode="auto">
          <a:xfrm>
            <a:off x="4513518" y="615117"/>
            <a:ext cx="1586439" cy="438490"/>
          </a:xfrm>
          <a:prstGeom prst="roundRect">
            <a:avLst>
              <a:gd name="adj" fmla="val 0"/>
            </a:avLst>
          </a:prstGeom>
          <a:noFill/>
          <a:ln w="9525">
            <a:noFill/>
            <a:round/>
            <a:headEnd/>
            <a:tailEnd/>
          </a:ln>
          <a:effectLst>
            <a:outerShdw sx="102000" sy="102000" algn="ctr" rotWithShape="0">
              <a:srgbClr val="000000">
                <a:alpha val="39999"/>
              </a:srgbClr>
            </a:outerShdw>
          </a:effectLst>
        </p:spPr>
        <p:txBody>
          <a:bodyPr wrap="none" lIns="61520" tIns="30759" rIns="61520" bIns="30759" anchor="ctr"/>
          <a:lstStyle/>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IOS XE 16.3.1</a:t>
            </a:r>
          </a:p>
          <a:p>
            <a:pPr algn="ctr" defTabSz="609115">
              <a:lnSpc>
                <a:spcPct val="95000"/>
              </a:lnSpc>
              <a:buClr>
                <a:srgbClr val="FFFFFF"/>
              </a:buClr>
              <a:defRPr/>
            </a:pPr>
            <a:r>
              <a:rPr lang="fi-FI" sz="1100" b="1" spc="-38" dirty="0">
                <a:solidFill>
                  <a:srgbClr val="FFFFFF"/>
                </a:solidFill>
                <a:effectLst>
                  <a:outerShdw blurRad="50800" dist="12700" dir="2700000" algn="tl" rotWithShape="0">
                    <a:prstClr val="black">
                      <a:alpha val="25000"/>
                    </a:prstClr>
                  </a:outerShdw>
                </a:effectLst>
                <a:sym typeface="Arial" pitchFamily="34" charset="0"/>
              </a:rPr>
              <a:t>Q3CY2016</a:t>
            </a:r>
          </a:p>
        </p:txBody>
      </p:sp>
      <p:sp>
        <p:nvSpPr>
          <p:cNvPr id="35" name="TextBox 34"/>
          <p:cNvSpPr txBox="1"/>
          <p:nvPr/>
        </p:nvSpPr>
        <p:spPr>
          <a:xfrm>
            <a:off x="6932928" y="3209925"/>
            <a:ext cx="1560856" cy="794112"/>
          </a:xfrm>
          <a:prstGeom prst="rect">
            <a:avLst/>
          </a:prstGeom>
        </p:spPr>
        <p:txBody>
          <a:bodyPr vert="horz" wrap="square" lIns="91317" tIns="45660" rIns="91317" bIns="45660" rtlCol="0">
            <a:noAutofit/>
          </a:bodyPr>
          <a:lstStyle/>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802.11ac Wave 2 Outdoor AP </a:t>
            </a:r>
          </a:p>
          <a:p>
            <a:pPr marL="66960" indent="-66960" defTabSz="607646" eaLnBrk="0" hangingPunct="0">
              <a:lnSpc>
                <a:spcPct val="95000"/>
              </a:lnSpc>
              <a:spcBef>
                <a:spcPct val="10000"/>
              </a:spcBef>
              <a:buFont typeface="Arial" pitchFamily="34" charset="0"/>
              <a:buChar char="•"/>
            </a:pPr>
            <a:r>
              <a:rPr lang="en-US" sz="900" dirty="0">
                <a:solidFill>
                  <a:schemeClr val="tx2">
                    <a:lumMod val="60000"/>
                    <a:lumOff val="40000"/>
                  </a:schemeClr>
                </a:solidFill>
              </a:rPr>
              <a:t>Wireless Service Assurance</a:t>
            </a:r>
          </a:p>
        </p:txBody>
      </p:sp>
      <p:sp>
        <p:nvSpPr>
          <p:cNvPr id="37" name="Punched Tape 36"/>
          <p:cNvSpPr/>
          <p:nvPr/>
        </p:nvSpPr>
        <p:spPr>
          <a:xfrm>
            <a:off x="5893186" y="496109"/>
            <a:ext cx="552226" cy="276225"/>
          </a:xfrm>
          <a:prstGeom prst="flowChartPunchedTape">
            <a:avLst/>
          </a:prstGeom>
          <a:ln/>
        </p:spPr>
        <p:style>
          <a:lnRef idx="2">
            <a:schemeClr val="accent6">
              <a:shade val="50000"/>
            </a:schemeClr>
          </a:lnRef>
          <a:fillRef idx="1">
            <a:schemeClr val="accent6"/>
          </a:fillRef>
          <a:effectRef idx="0">
            <a:schemeClr val="accent6"/>
          </a:effectRef>
          <a:fontRef idx="minor">
            <a:schemeClr val="lt1"/>
          </a:fontRef>
        </p:style>
        <p:txBody>
          <a:bodyPr lIns="68501" tIns="34252" rIns="68501" bIns="34252" rtlCol="0" anchor="ctr"/>
          <a:lstStyle/>
          <a:p>
            <a:pPr algn="ctr" fontAlgn="base">
              <a:spcBef>
                <a:spcPct val="0"/>
              </a:spcBef>
              <a:spcAft>
                <a:spcPct val="0"/>
              </a:spcAft>
            </a:pPr>
            <a:r>
              <a:rPr lang="ja-JP" altLang="en-US" sz="700" dirty="0">
                <a:solidFill>
                  <a:srgbClr val="FFFFFF"/>
                </a:solidFill>
                <a:latin typeface="Arial"/>
              </a:rPr>
              <a:t>予定</a:t>
            </a:r>
            <a:endParaRPr lang="en-US" sz="700" dirty="0">
              <a:solidFill>
                <a:srgbClr val="FFFFFF"/>
              </a:solidFill>
              <a:latin typeface="Arial"/>
            </a:endParaRPr>
          </a:p>
        </p:txBody>
      </p:sp>
      <p:sp>
        <p:nvSpPr>
          <p:cNvPr id="13" name="タイトル 12"/>
          <p:cNvSpPr>
            <a:spLocks noGrp="1"/>
          </p:cNvSpPr>
          <p:nvPr>
            <p:ph type="title"/>
          </p:nvPr>
        </p:nvSpPr>
        <p:spPr>
          <a:xfrm>
            <a:off x="409092" y="-24606"/>
            <a:ext cx="8345488" cy="731837"/>
          </a:xfrm>
        </p:spPr>
        <p:txBody>
          <a:bodyPr/>
          <a:lstStyle/>
          <a:p>
            <a:r>
              <a:rPr kumimoji="1" lang="en-US" altLang="ja-JP" dirty="0" smtClean="0"/>
              <a:t>IOS-XE 16.x </a:t>
            </a:r>
            <a:r>
              <a:rPr lang="ja-JP" altLang="en-US" dirty="0" smtClean="0"/>
              <a:t>ロードマップ</a:t>
            </a:r>
            <a:endParaRPr kumimoji="1" lang="ja-JP" altLang="en-US" dirty="0"/>
          </a:p>
        </p:txBody>
      </p:sp>
      <p:sp>
        <p:nvSpPr>
          <p:cNvPr id="34" name="Flowchart: Punched Tape 18"/>
          <p:cNvSpPr/>
          <p:nvPr/>
        </p:nvSpPr>
        <p:spPr>
          <a:xfrm>
            <a:off x="3763441" y="469166"/>
            <a:ext cx="407141" cy="254758"/>
          </a:xfrm>
          <a:prstGeom prst="flowChartPunchedTape">
            <a:avLst/>
          </a:prstGeom>
          <a:solidFill>
            <a:srgbClr val="00B050"/>
          </a:solidFill>
          <a:ln w="127000">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68387" tIns="34195" rIns="68387" bIns="0" rtlCol="0" anchor="ctr"/>
          <a:lstStyle/>
          <a:p>
            <a:pPr algn="ctr" defTabSz="455813">
              <a:lnSpc>
                <a:spcPct val="90000"/>
              </a:lnSpc>
            </a:pPr>
            <a:r>
              <a:rPr lang="ja-JP" altLang="en-US" sz="800" b="1" dirty="0">
                <a:solidFill>
                  <a:srgbClr val="FFFFFF"/>
                </a:solidFill>
                <a:effectLst>
                  <a:outerShdw blurRad="63500" sx="102000" sy="102000" algn="ctr" rotWithShape="0">
                    <a:prstClr val="black">
                      <a:alpha val="40000"/>
                    </a:prstClr>
                  </a:outerShdw>
                </a:effectLst>
                <a:latin typeface="Arial"/>
              </a:rPr>
              <a:t>リリース</a:t>
            </a:r>
            <a:endParaRPr lang="en-US" sz="800" b="1" dirty="0">
              <a:solidFill>
                <a:srgbClr val="FFFFFF"/>
              </a:solidFill>
              <a:effectLst>
                <a:outerShdw blurRad="63500" sx="102000" sy="102000" algn="ctr" rotWithShape="0">
                  <a:prstClr val="black">
                    <a:alpha val="40000"/>
                  </a:prstClr>
                </a:outerShdw>
              </a:effectLst>
              <a:latin typeface="Arial"/>
            </a:endParaRPr>
          </a:p>
        </p:txBody>
      </p:sp>
      <p:sp>
        <p:nvSpPr>
          <p:cNvPr id="14" name="正方形/長方形 13"/>
          <p:cNvSpPr/>
          <p:nvPr/>
        </p:nvSpPr>
        <p:spPr>
          <a:xfrm>
            <a:off x="219954" y="3189945"/>
            <a:ext cx="8443717" cy="1921260"/>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p>
        </p:txBody>
      </p:sp>
    </p:spTree>
    <p:extLst>
      <p:ext uri="{BB962C8B-B14F-4D97-AF65-F5344CB8AC3E}">
        <p14:creationId xmlns:p14="http://schemas.microsoft.com/office/powerpoint/2010/main" val="3300094823"/>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参考資料</a:t>
            </a:r>
            <a:endParaRPr kumimoji="1" lang="ja-JP" altLang="en-US" dirty="0"/>
          </a:p>
        </p:txBody>
      </p:sp>
      <p:sp>
        <p:nvSpPr>
          <p:cNvPr id="3" name="Content Placeholder 1"/>
          <p:cNvSpPr txBox="1">
            <a:spLocks/>
          </p:cNvSpPr>
          <p:nvPr/>
        </p:nvSpPr>
        <p:spPr>
          <a:xfrm>
            <a:off x="313355" y="989428"/>
            <a:ext cx="8594309" cy="3631364"/>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3085" lvl="1" indent="0">
              <a:buFont typeface="Arial" charset="0"/>
              <a:buNone/>
            </a:pPr>
            <a:endParaRPr lang="en-US" dirty="0" smtClean="0">
              <a:solidFill>
                <a:srgbClr val="002060"/>
              </a:solidFill>
              <a:latin typeface="+mj-lt"/>
            </a:endParaRPr>
          </a:p>
          <a:p>
            <a:pPr marL="342900" indent="-342900">
              <a:buFont typeface="Arial" panose="020B0604020202020204" pitchFamily="34" charset="0"/>
              <a:buChar char="•"/>
            </a:pPr>
            <a:r>
              <a:rPr lang="en-US" sz="2000" dirty="0">
                <a:latin typeface="+mj-lt"/>
              </a:rPr>
              <a:t>Release Notes for Cisco Catalyst 3850 Series Switch, Cisco IOS XE Denali 16.2.x </a:t>
            </a:r>
          </a:p>
          <a:p>
            <a:pPr marL="0" indent="0">
              <a:buNone/>
            </a:pPr>
            <a:r>
              <a:rPr lang="en-US" sz="1400" dirty="0">
                <a:solidFill>
                  <a:srgbClr val="002060"/>
                </a:solidFill>
                <a:latin typeface="+mj-lt"/>
                <a:hlinkClick r:id="rId2"/>
              </a:rPr>
              <a:t>http://</a:t>
            </a:r>
            <a:r>
              <a:rPr lang="en-US" sz="1400" dirty="0" smtClean="0">
                <a:solidFill>
                  <a:srgbClr val="002060"/>
                </a:solidFill>
                <a:latin typeface="+mj-lt"/>
                <a:hlinkClick r:id="rId2"/>
              </a:rPr>
              <a:t>www.cisco.com/c/en/us/td/docs/switches/lan/catalyst3850/software/release/16-2/release_notes/ol-16-2-3850.html</a:t>
            </a:r>
            <a:endParaRPr lang="en-US" sz="1400" dirty="0" smtClean="0">
              <a:solidFill>
                <a:srgbClr val="002060"/>
              </a:solidFill>
              <a:latin typeface="+mj-lt"/>
            </a:endParaRPr>
          </a:p>
          <a:p>
            <a:pPr marL="0" indent="0">
              <a:buNone/>
            </a:pPr>
            <a:endParaRPr lang="en-US" sz="1400" dirty="0" smtClean="0">
              <a:solidFill>
                <a:srgbClr val="002060"/>
              </a:solidFill>
              <a:latin typeface="+mj-lt"/>
            </a:endParaRPr>
          </a:p>
          <a:p>
            <a:pPr marL="0" indent="0">
              <a:buNone/>
            </a:pPr>
            <a:endParaRPr lang="en-US" sz="1400" dirty="0" smtClean="0">
              <a:solidFill>
                <a:srgbClr val="002060"/>
              </a:solidFill>
              <a:latin typeface="+mj-lt"/>
            </a:endParaRPr>
          </a:p>
          <a:p>
            <a:pPr marL="0" lvl="0" indent="0" defTabSz="457200">
              <a:lnSpc>
                <a:spcPct val="100000"/>
              </a:lnSpc>
              <a:spcBef>
                <a:spcPct val="0"/>
              </a:spcBef>
              <a:buClrTx/>
              <a:buSzTx/>
              <a:buNone/>
            </a:pPr>
            <a:endParaRPr lang="en-US" altLang="ja-JP" sz="1400" dirty="0">
              <a:solidFill>
                <a:srgbClr val="002060"/>
              </a:solidFill>
            </a:endParaRPr>
          </a:p>
          <a:p>
            <a:pPr marL="0" lvl="0" indent="0" defTabSz="457200">
              <a:lnSpc>
                <a:spcPct val="100000"/>
              </a:lnSpc>
              <a:spcBef>
                <a:spcPct val="0"/>
              </a:spcBef>
              <a:buClrTx/>
              <a:buSzTx/>
              <a:buNone/>
            </a:pPr>
            <a:endParaRPr lang="en-US" altLang="ja-JP" sz="1400" dirty="0">
              <a:solidFill>
                <a:srgbClr val="002060"/>
              </a:solidFill>
            </a:endParaRPr>
          </a:p>
          <a:p>
            <a:pPr marL="0" lvl="0" indent="0" defTabSz="457200">
              <a:lnSpc>
                <a:spcPct val="100000"/>
              </a:lnSpc>
              <a:spcBef>
                <a:spcPct val="0"/>
              </a:spcBef>
              <a:buClrTx/>
              <a:buSzTx/>
              <a:buNone/>
            </a:pPr>
            <a:endParaRPr lang="en-US" altLang="ja-JP" sz="1400" dirty="0">
              <a:solidFill>
                <a:srgbClr val="002060"/>
              </a:solidFill>
            </a:endParaRPr>
          </a:p>
          <a:p>
            <a:pPr marL="0" indent="0">
              <a:buNone/>
            </a:pPr>
            <a:endParaRPr lang="en-US" sz="1400" dirty="0" smtClean="0">
              <a:solidFill>
                <a:srgbClr val="002060"/>
              </a:solidFill>
              <a:latin typeface="+mj-lt"/>
            </a:endParaRPr>
          </a:p>
          <a:p>
            <a:pPr marL="0" indent="0">
              <a:buNone/>
            </a:pPr>
            <a:endParaRPr lang="en-US" sz="1400" dirty="0">
              <a:solidFill>
                <a:srgbClr val="002060"/>
              </a:solidFill>
              <a:latin typeface="+mj-lt"/>
            </a:endParaRPr>
          </a:p>
          <a:p>
            <a:pPr marL="0" lvl="0" indent="0" defTabSz="457200">
              <a:lnSpc>
                <a:spcPct val="100000"/>
              </a:lnSpc>
              <a:spcBef>
                <a:spcPct val="0"/>
              </a:spcBef>
              <a:buClrTx/>
              <a:buSzTx/>
              <a:buNone/>
            </a:pPr>
            <a:endParaRPr lang="en-US" altLang="ja-JP" sz="1400" dirty="0">
              <a:solidFill>
                <a:srgbClr val="002060"/>
              </a:solidFill>
            </a:endParaRPr>
          </a:p>
          <a:p>
            <a:pPr marL="0" indent="0">
              <a:buNone/>
            </a:pPr>
            <a:endParaRPr lang="en-US" sz="1400" dirty="0" smtClean="0">
              <a:solidFill>
                <a:srgbClr val="002060"/>
              </a:solidFill>
              <a:latin typeface="+mj-lt"/>
            </a:endParaRPr>
          </a:p>
          <a:p>
            <a:pPr marL="0" indent="0">
              <a:buNone/>
            </a:pPr>
            <a:endParaRPr lang="en-US" sz="1400" dirty="0" smtClean="0">
              <a:solidFill>
                <a:srgbClr val="002060"/>
              </a:solidFill>
              <a:latin typeface="+mj-lt"/>
            </a:endParaRPr>
          </a:p>
          <a:p>
            <a:pPr marL="0" indent="0"/>
            <a:endParaRPr lang="en-US" sz="1400" dirty="0" smtClean="0">
              <a:solidFill>
                <a:srgbClr val="002060"/>
              </a:solidFill>
              <a:latin typeface="+mj-lt"/>
            </a:endParaRPr>
          </a:p>
          <a:p>
            <a:pPr marL="0" indent="0"/>
            <a:endParaRPr lang="en-US" altLang="ja-JP" sz="1400" b="1" dirty="0" smtClean="0">
              <a:solidFill>
                <a:srgbClr val="002060"/>
              </a:solidFill>
            </a:endParaRPr>
          </a:p>
          <a:p>
            <a:pPr marL="0" indent="0"/>
            <a:endParaRPr lang="en-US" altLang="ja-JP" dirty="0" smtClean="0">
              <a:solidFill>
                <a:srgbClr val="002060"/>
              </a:solidFill>
            </a:endParaRPr>
          </a:p>
          <a:p>
            <a:pPr marL="0" indent="0"/>
            <a:endParaRPr lang="en-US" dirty="0">
              <a:solidFill>
                <a:srgbClr val="002060"/>
              </a:solidFill>
              <a:latin typeface="+mj-lt"/>
            </a:endParaRPr>
          </a:p>
        </p:txBody>
      </p:sp>
    </p:spTree>
    <p:extLst>
      <p:ext uri="{BB962C8B-B14F-4D97-AF65-F5344CB8AC3E}">
        <p14:creationId xmlns:p14="http://schemas.microsoft.com/office/powerpoint/2010/main" val="3774554271"/>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341313"/>
            <a:ext cx="8345488" cy="731837"/>
          </a:xfrm>
        </p:spPr>
        <p:txBody>
          <a:bodyPr/>
          <a:lstStyle/>
          <a:p>
            <a:r>
              <a:rPr lang="ja-JP" altLang="en-US" dirty="0" smtClean="0">
                <a:latin typeface="Arial" charset="0"/>
              </a:rPr>
              <a:t>まと</a:t>
            </a:r>
            <a:r>
              <a:rPr lang="ja-JP" altLang="en-US" dirty="0">
                <a:latin typeface="Arial" charset="0"/>
              </a:rPr>
              <a:t>め</a:t>
            </a:r>
            <a:endParaRPr lang="en-US" dirty="0"/>
          </a:p>
        </p:txBody>
      </p:sp>
      <p:sp>
        <p:nvSpPr>
          <p:cNvPr id="5" name="テキスト ボックス 4"/>
          <p:cNvSpPr txBox="1"/>
          <p:nvPr/>
        </p:nvSpPr>
        <p:spPr>
          <a:xfrm>
            <a:off x="390873" y="1151327"/>
            <a:ext cx="8169965" cy="317009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smtClean="0">
                <a:latin typeface="+mn-ea"/>
                <a:ea typeface="+mn-ea"/>
              </a:rPr>
              <a:t>屋外向けアクセスポイント新製品　→　</a:t>
            </a:r>
            <a:r>
              <a:rPr kumimoji="1" lang="en-US" altLang="ja-JP" sz="2000" dirty="0" smtClean="0">
                <a:latin typeface="+mn-ea"/>
                <a:ea typeface="+mn-ea"/>
              </a:rPr>
              <a:t>AP1560</a:t>
            </a:r>
          </a:p>
          <a:p>
            <a:pPr marL="285750" indent="-285750">
              <a:buFont typeface="Arial" panose="020B0604020202020204" pitchFamily="34" charset="0"/>
              <a:buChar char="•"/>
            </a:pP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CMX </a:t>
            </a:r>
            <a:r>
              <a:rPr kumimoji="1" lang="en-US" altLang="ja-JP" sz="2000" dirty="0" err="1" smtClean="0">
                <a:latin typeface="+mn-ea"/>
                <a:ea typeface="+mn-ea"/>
              </a:rPr>
              <a:t>on-premise</a:t>
            </a:r>
            <a:r>
              <a:rPr kumimoji="1" lang="en-US" altLang="ja-JP" sz="2000" dirty="0" smtClean="0">
                <a:latin typeface="+mn-ea"/>
                <a:ea typeface="+mn-ea"/>
              </a:rPr>
              <a:t> </a:t>
            </a:r>
            <a:r>
              <a:rPr kumimoji="1" lang="ja-JP" altLang="en-US" sz="2000" dirty="0" smtClean="0">
                <a:latin typeface="+mn-ea"/>
                <a:ea typeface="+mn-ea"/>
              </a:rPr>
              <a:t>アップデート  →　</a:t>
            </a:r>
            <a:r>
              <a:rPr kumimoji="1" lang="en-US" altLang="ja-JP" sz="2000" dirty="0" smtClean="0">
                <a:latin typeface="+mn-ea"/>
                <a:ea typeface="+mn-ea"/>
              </a:rPr>
              <a:t>CMX10.2.2</a:t>
            </a:r>
          </a:p>
          <a:p>
            <a:pPr marL="285750" indent="-285750">
              <a:buFont typeface="Arial" panose="020B0604020202020204" pitchFamily="34" charset="0"/>
              <a:buChar char="•"/>
            </a:pP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Prime Infrastructure for Wireless </a:t>
            </a:r>
            <a:r>
              <a:rPr kumimoji="1" lang="ja-JP" altLang="en-US" sz="2000" dirty="0" smtClean="0">
                <a:latin typeface="+mn-ea"/>
                <a:ea typeface="+mn-ea"/>
              </a:rPr>
              <a:t>アップデート  →　</a:t>
            </a:r>
            <a:r>
              <a:rPr kumimoji="1" lang="en-US" altLang="ja-JP" sz="2000" dirty="0" smtClean="0">
                <a:latin typeface="+mn-ea"/>
                <a:ea typeface="+mn-ea"/>
              </a:rPr>
              <a:t>PI3.1</a:t>
            </a:r>
          </a:p>
          <a:p>
            <a:pPr marL="285750" indent="-285750">
              <a:buFont typeface="Arial" panose="020B0604020202020204" pitchFamily="34" charset="0"/>
              <a:buChar char="•"/>
            </a:pPr>
            <a:endParaRPr kumimoji="1" lang="en-US" altLang="ja-JP" sz="2000" dirty="0" smtClean="0">
              <a:latin typeface="+mn-ea"/>
              <a:ea typeface="+mn-ea"/>
            </a:endParaRPr>
          </a:p>
          <a:p>
            <a:pPr marL="285750" indent="-285750">
              <a:buFont typeface="Arial" panose="020B0604020202020204" pitchFamily="34" charset="0"/>
              <a:buChar char="•"/>
            </a:pPr>
            <a:endParaRPr kumimoji="1" lang="en-US" altLang="ja-JP" sz="2000" dirty="0">
              <a:latin typeface="+mn-ea"/>
              <a:ea typeface="+mn-ea"/>
            </a:endParaRPr>
          </a:p>
          <a:p>
            <a:pPr marL="285750" indent="-285750">
              <a:buFont typeface="Arial" panose="020B0604020202020204" pitchFamily="34" charset="0"/>
              <a:buChar char="•"/>
            </a:pPr>
            <a:r>
              <a:rPr kumimoji="1" lang="en-US" altLang="ja-JP" sz="2000" dirty="0" smtClean="0">
                <a:latin typeface="+mn-ea"/>
                <a:ea typeface="+mn-ea"/>
              </a:rPr>
              <a:t>IOS-XE for Wireless </a:t>
            </a:r>
            <a:r>
              <a:rPr kumimoji="1" lang="ja-JP" altLang="en-US" sz="2000" dirty="0" smtClean="0">
                <a:latin typeface="+mn-ea"/>
                <a:ea typeface="+mn-ea"/>
              </a:rPr>
              <a:t>アップデート  →　</a:t>
            </a:r>
            <a:r>
              <a:rPr kumimoji="1" lang="en-US" altLang="ja-JP" sz="2000" dirty="0" smtClean="0">
                <a:latin typeface="+mn-ea"/>
                <a:ea typeface="+mn-ea"/>
              </a:rPr>
              <a:t>IOS-XE 16.x roadmap</a:t>
            </a:r>
            <a:endParaRPr kumimoji="1" lang="ja-JP" altLang="en-US" sz="2000" dirty="0">
              <a:latin typeface="+mn-ea"/>
              <a:ea typeface="+mn-ea"/>
            </a:endParaRPr>
          </a:p>
        </p:txBody>
      </p:sp>
      <p:pic>
        <p:nvPicPr>
          <p:cNvPr id="6" name="Picture 3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701495" y="447430"/>
            <a:ext cx="1585405" cy="1268324"/>
          </a:xfrm>
          <a:prstGeom prst="rect">
            <a:avLst/>
          </a:prstGeom>
        </p:spPr>
      </p:pic>
      <p:sp>
        <p:nvSpPr>
          <p:cNvPr id="7" name="Rounded Rectangle 70"/>
          <p:cNvSpPr/>
          <p:nvPr/>
        </p:nvSpPr>
        <p:spPr>
          <a:xfrm>
            <a:off x="7286900" y="1023276"/>
            <a:ext cx="1729654" cy="522109"/>
          </a:xfrm>
          <a:prstGeom prst="roundRect">
            <a:avLst/>
          </a:prstGeom>
          <a:solidFill>
            <a:srgbClr val="4895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smtClean="0">
                <a:latin typeface="+mj-lt"/>
              </a:rPr>
              <a:t>日本向け</a:t>
            </a:r>
            <a:r>
              <a:rPr lang="en-US" sz="800" b="1" dirty="0" smtClean="0">
                <a:latin typeface="+mj-lt"/>
              </a:rPr>
              <a:t>FCS</a:t>
            </a:r>
            <a:endParaRPr lang="en-US" sz="800" b="1" dirty="0">
              <a:latin typeface="+mj-lt"/>
            </a:endParaRPr>
          </a:p>
          <a:p>
            <a:pPr algn="ctr"/>
            <a:r>
              <a:rPr lang="en-US" altLang="ja-JP" sz="800" b="1" dirty="0" smtClean="0"/>
              <a:t>AP1562I/E/D </a:t>
            </a:r>
            <a:r>
              <a:rPr lang="ja-JP" altLang="en-US" sz="800" b="1" dirty="0" smtClean="0"/>
              <a:t>（</a:t>
            </a:r>
            <a:r>
              <a:rPr lang="en-US" sz="800" b="1" dirty="0" smtClean="0">
                <a:latin typeface="+mj-lt"/>
              </a:rPr>
              <a:t>2016</a:t>
            </a:r>
            <a:r>
              <a:rPr lang="ja-JP" altLang="en-US" sz="800" b="1" dirty="0" smtClean="0">
                <a:latin typeface="+mj-lt"/>
              </a:rPr>
              <a:t>年</a:t>
            </a:r>
            <a:r>
              <a:rPr lang="en-US" altLang="ja-JP" sz="800" b="1" dirty="0" smtClean="0">
                <a:latin typeface="+mj-lt"/>
              </a:rPr>
              <a:t>11</a:t>
            </a:r>
            <a:r>
              <a:rPr lang="ja-JP" altLang="en-US" sz="800" b="1" dirty="0" smtClean="0">
                <a:latin typeface="+mj-lt"/>
              </a:rPr>
              <a:t>月予定）</a:t>
            </a:r>
            <a:endParaRPr lang="en-US" altLang="ja-JP" sz="800" b="1" dirty="0" smtClean="0">
              <a:latin typeface="+mj-lt"/>
            </a:endParaRPr>
          </a:p>
          <a:p>
            <a:pPr algn="ctr"/>
            <a:r>
              <a:rPr lang="en-US" altLang="ja-JP" sz="800" b="1" dirty="0" smtClean="0">
                <a:latin typeface="+mj-lt"/>
              </a:rPr>
              <a:t>AP1562PS </a:t>
            </a:r>
            <a:r>
              <a:rPr lang="ja-JP" altLang="en-US" sz="800" b="1" dirty="0" smtClean="0">
                <a:latin typeface="+mj-lt"/>
              </a:rPr>
              <a:t>（</a:t>
            </a:r>
            <a:r>
              <a:rPr lang="en-US" altLang="ja-JP" sz="800" b="1" dirty="0" smtClean="0">
                <a:latin typeface="+mj-lt"/>
              </a:rPr>
              <a:t>2017</a:t>
            </a:r>
            <a:r>
              <a:rPr lang="ja-JP" altLang="en-US" sz="800" b="1" dirty="0" smtClean="0">
                <a:latin typeface="+mj-lt"/>
              </a:rPr>
              <a:t>年</a:t>
            </a:r>
            <a:r>
              <a:rPr lang="en-US" altLang="ja-JP" sz="800" b="1" dirty="0" smtClean="0">
                <a:latin typeface="+mj-lt"/>
              </a:rPr>
              <a:t>3</a:t>
            </a:r>
            <a:r>
              <a:rPr lang="ja-JP" altLang="en-US" sz="800" b="1" dirty="0" smtClean="0">
                <a:latin typeface="+mj-lt"/>
              </a:rPr>
              <a:t>月予定）</a:t>
            </a:r>
            <a:endParaRPr lang="en-US" altLang="ja-JP" sz="800" b="1" dirty="0" smtClean="0">
              <a:latin typeface="+mj-lt"/>
            </a:endParaRPr>
          </a:p>
        </p:txBody>
      </p:sp>
      <p:pic>
        <p:nvPicPr>
          <p:cNvPr id="9" name="Picture 4" descr="2016-03-23_10-50-1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698" y="1954851"/>
            <a:ext cx="1656799" cy="709159"/>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200" y="1954851"/>
            <a:ext cx="1583325" cy="755548"/>
          </a:xfrm>
          <a:prstGeom prst="rect">
            <a:avLst/>
          </a:prstGeom>
        </p:spPr>
      </p:pic>
      <p:pic>
        <p:nvPicPr>
          <p:cNvPr id="12" name="Picture 3"/>
          <p:cNvPicPr>
            <a:picLocks noChangeAspect="1"/>
          </p:cNvPicPr>
          <p:nvPr/>
        </p:nvPicPr>
        <p:blipFill>
          <a:blip r:embed="rId5"/>
          <a:stretch>
            <a:fillRect/>
          </a:stretch>
        </p:blipFill>
        <p:spPr>
          <a:xfrm>
            <a:off x="6870539" y="2849268"/>
            <a:ext cx="1383323" cy="822400"/>
          </a:xfrm>
          <a:prstGeom prst="rect">
            <a:avLst/>
          </a:prstGeom>
        </p:spPr>
      </p:pic>
      <p:grpSp>
        <p:nvGrpSpPr>
          <p:cNvPr id="13" name="Group 7"/>
          <p:cNvGrpSpPr/>
          <p:nvPr/>
        </p:nvGrpSpPr>
        <p:grpSpPr>
          <a:xfrm>
            <a:off x="7385025" y="3810537"/>
            <a:ext cx="1617786" cy="804403"/>
            <a:chOff x="-307013" y="432764"/>
            <a:chExt cx="9451013" cy="4977999"/>
          </a:xfrm>
        </p:grpSpPr>
        <p:pic>
          <p:nvPicPr>
            <p:cNvPr id="14" name="Picture 2"/>
            <p:cNvPicPr>
              <a:picLocks noChangeAspect="1"/>
            </p:cNvPicPr>
            <p:nvPr/>
          </p:nvPicPr>
          <p:blipFill>
            <a:blip r:embed="rId6"/>
            <a:stretch>
              <a:fillRect/>
            </a:stretch>
          </p:blipFill>
          <p:spPr>
            <a:xfrm>
              <a:off x="-255144" y="1250243"/>
              <a:ext cx="9276566" cy="4160520"/>
            </a:xfrm>
            <a:prstGeom prst="rect">
              <a:avLst/>
            </a:prstGeom>
          </p:spPr>
        </p:pic>
        <p:pic>
          <p:nvPicPr>
            <p:cNvPr id="15" name="Picture 6"/>
            <p:cNvPicPr>
              <a:picLocks noChangeAspect="1"/>
            </p:cNvPicPr>
            <p:nvPr/>
          </p:nvPicPr>
          <p:blipFill>
            <a:blip r:embed="rId7"/>
            <a:stretch>
              <a:fillRect/>
            </a:stretch>
          </p:blipFill>
          <p:spPr>
            <a:xfrm>
              <a:off x="-307013" y="432764"/>
              <a:ext cx="9451013" cy="898970"/>
            </a:xfrm>
            <a:prstGeom prst="rect">
              <a:avLst/>
            </a:prstGeom>
          </p:spPr>
        </p:pic>
      </p:grpSp>
    </p:spTree>
    <p:extLst>
      <p:ext uri="{BB962C8B-B14F-4D97-AF65-F5344CB8AC3E}">
        <p14:creationId xmlns:p14="http://schemas.microsoft.com/office/powerpoint/2010/main" val="516145565"/>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0684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3" y="151062"/>
            <a:ext cx="8909656" cy="731647"/>
          </a:xfrm>
        </p:spPr>
        <p:txBody>
          <a:bodyPr/>
          <a:lstStyle/>
          <a:p>
            <a:pPr defTabSz="914240">
              <a:defRPr/>
            </a:pPr>
            <a:r>
              <a:rPr lang="ja-JP" altLang="en-US" sz="3000" spc="-100" dirty="0"/>
              <a:t>オムニ</a:t>
            </a:r>
            <a:r>
              <a:rPr lang="ja-JP" altLang="en-US" sz="3000" spc="-100" dirty="0" smtClean="0"/>
              <a:t>アンテナ内蔵タイプ</a:t>
            </a:r>
            <a:r>
              <a:rPr lang="ja-JP" altLang="en-US" sz="3000" spc="-100" dirty="0"/>
              <a:t>：</a:t>
            </a:r>
            <a:r>
              <a:rPr lang="en-US" altLang="ja-JP" sz="3000" spc="-100" dirty="0" smtClean="0"/>
              <a:t>AP1562I</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62749" y="1054493"/>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331684" y="1219505"/>
            <a:ext cx="4768509" cy="3016210"/>
          </a:xfrm>
          <a:prstGeom prst="rect">
            <a:avLst/>
          </a:prstGeom>
        </p:spPr>
        <p:txBody>
          <a:bodyPr wrap="square">
            <a:spAutoFit/>
          </a:bodyPr>
          <a:lstStyle/>
          <a:p>
            <a:pPr marL="342900" indent="-342900">
              <a:buFont typeface="Arial" panose="020B0604020202020204" pitchFamily="34" charset="0"/>
              <a:buChar char="•"/>
            </a:pPr>
            <a:r>
              <a:rPr lang="en-US" sz="2100" dirty="0">
                <a:solidFill>
                  <a:schemeClr val="tx2"/>
                </a:solidFill>
              </a:rPr>
              <a:t>3x3 with 3 spatial streams</a:t>
            </a:r>
          </a:p>
          <a:p>
            <a:pPr marL="342900" indent="-342900">
              <a:buFont typeface="Arial" panose="020B0604020202020204" pitchFamily="34" charset="0"/>
              <a:buChar char="•"/>
            </a:pPr>
            <a:r>
              <a:rPr lang="en-US" sz="2100" dirty="0">
                <a:solidFill>
                  <a:schemeClr val="tx2"/>
                </a:solidFill>
              </a:rPr>
              <a:t>DC </a:t>
            </a:r>
            <a:r>
              <a:rPr lang="ja-JP" altLang="en-US" sz="2100" dirty="0" smtClean="0">
                <a:solidFill>
                  <a:schemeClr val="tx2"/>
                </a:solidFill>
              </a:rPr>
              <a:t>また</a:t>
            </a:r>
            <a:r>
              <a:rPr lang="ja-JP" altLang="en-US" sz="2100" dirty="0">
                <a:solidFill>
                  <a:schemeClr val="tx2"/>
                </a:solidFill>
              </a:rPr>
              <a:t>は</a:t>
            </a:r>
            <a:r>
              <a:rPr lang="en-US" sz="2100" dirty="0" err="1" smtClean="0">
                <a:solidFill>
                  <a:schemeClr val="tx2"/>
                </a:solidFill>
              </a:rPr>
              <a:t>UPoE</a:t>
            </a:r>
            <a:r>
              <a:rPr lang="en-US" sz="2100" dirty="0" smtClean="0">
                <a:solidFill>
                  <a:schemeClr val="tx2"/>
                </a:solidFill>
              </a:rPr>
              <a:t> </a:t>
            </a:r>
            <a:r>
              <a:rPr lang="ja-JP" altLang="en-US" sz="2100" dirty="0" smtClean="0">
                <a:solidFill>
                  <a:schemeClr val="tx2"/>
                </a:solidFill>
              </a:rPr>
              <a:t>給電</a:t>
            </a:r>
            <a:endParaRPr lang="en-US" sz="2100" dirty="0">
              <a:solidFill>
                <a:schemeClr val="tx2"/>
              </a:solidFill>
            </a:endParaRPr>
          </a:p>
          <a:p>
            <a:pPr marL="346472" lvl="3" indent="-172641">
              <a:buFont typeface="Arial" panose="020B0604020202020204" pitchFamily="34" charset="0"/>
              <a:buChar char="•"/>
            </a:pPr>
            <a:r>
              <a:rPr lang="ja-JP" altLang="en-US" sz="1500" dirty="0" smtClean="0"/>
              <a:t>屋外仕様の </a:t>
            </a:r>
            <a:r>
              <a:rPr lang="en-US" sz="1500" dirty="0" smtClean="0"/>
              <a:t>AC/DC </a:t>
            </a:r>
            <a:r>
              <a:rPr lang="en-US" sz="1500" dirty="0"/>
              <a:t>power </a:t>
            </a:r>
            <a:r>
              <a:rPr lang="en-US" sz="1500" dirty="0" smtClean="0"/>
              <a:t>adapter</a:t>
            </a:r>
            <a:r>
              <a:rPr lang="ja-JP" altLang="en-US" sz="1500" dirty="0" err="1" smtClean="0"/>
              <a:t>、</a:t>
            </a:r>
            <a:r>
              <a:rPr lang="ja-JP" altLang="en-US" sz="1500" dirty="0" smtClean="0"/>
              <a:t>屋外仕様のパワーインジェクターを提供予定</a:t>
            </a:r>
            <a:endParaRPr lang="en-US" altLang="ja-JP" sz="1500" dirty="0" smtClean="0"/>
          </a:p>
          <a:p>
            <a:pPr marL="346472" lvl="3" indent="-172641">
              <a:buFont typeface="Arial" panose="020B0604020202020204" pitchFamily="34" charset="0"/>
              <a:buChar char="•"/>
            </a:pPr>
            <a:r>
              <a:rPr lang="ja-JP" altLang="en-US" sz="1500" dirty="0"/>
              <a:t>屋内仕様のパワーインジェクター（</a:t>
            </a:r>
            <a:r>
              <a:rPr lang="en-US" altLang="ja-JP" sz="1600" dirty="0"/>
              <a:t>AIR-PWRINJ6=</a:t>
            </a:r>
            <a:r>
              <a:rPr lang="ja-JP" altLang="en-US" sz="1600" dirty="0" smtClean="0"/>
              <a:t>）</a:t>
            </a:r>
            <a:endParaRPr lang="en-US" sz="1500" dirty="0"/>
          </a:p>
          <a:p>
            <a:pPr marL="346472" lvl="3" indent="-172641">
              <a:buFont typeface="Arial" panose="020B0604020202020204" pitchFamily="34" charset="0"/>
              <a:buChar char="•"/>
            </a:pPr>
            <a:r>
              <a:rPr lang="en-US" sz="1500" dirty="0" err="1" smtClean="0"/>
              <a:t>PoE</a:t>
            </a:r>
            <a:r>
              <a:rPr lang="en-US" sz="1500" dirty="0" smtClean="0"/>
              <a:t>+ (802.3at) </a:t>
            </a:r>
            <a:r>
              <a:rPr lang="ja-JP" altLang="en-US" sz="1500" dirty="0" smtClean="0"/>
              <a:t>給電の場合に</a:t>
            </a:r>
            <a:r>
              <a:rPr lang="en-US" sz="1500" dirty="0" smtClean="0"/>
              <a:t>2x3:2 </a:t>
            </a:r>
            <a:endParaRPr lang="en-US" sz="2100" dirty="0"/>
          </a:p>
          <a:p>
            <a:pPr marL="342900" indent="-342900">
              <a:buFont typeface="Arial" panose="020B0604020202020204" pitchFamily="34" charset="0"/>
              <a:buChar char="•"/>
            </a:pPr>
            <a:r>
              <a:rPr lang="ja-JP" altLang="en-US" sz="2100" dirty="0" smtClean="0">
                <a:solidFill>
                  <a:schemeClr val="tx2"/>
                </a:solidFill>
              </a:rPr>
              <a:t>内蔵のオムニアンテナ</a:t>
            </a:r>
            <a:endParaRPr lang="en-US" sz="2400" dirty="0">
              <a:solidFill>
                <a:schemeClr val="tx2"/>
              </a:solidFill>
            </a:endParaRPr>
          </a:p>
          <a:p>
            <a:pPr marL="346472" lvl="3" indent="-172641">
              <a:buFont typeface="Arial" panose="020B0604020202020204" pitchFamily="34" charset="0"/>
              <a:buChar char="•"/>
            </a:pPr>
            <a:r>
              <a:rPr lang="en-US" sz="1500" dirty="0">
                <a:solidFill>
                  <a:schemeClr val="tx2"/>
                </a:solidFill>
              </a:rPr>
              <a:t>7 </a:t>
            </a:r>
            <a:r>
              <a:rPr lang="en-US" sz="1500" dirty="0" err="1">
                <a:solidFill>
                  <a:schemeClr val="tx2"/>
                </a:solidFill>
              </a:rPr>
              <a:t>dBi</a:t>
            </a:r>
            <a:r>
              <a:rPr lang="en-US" sz="1500" dirty="0">
                <a:solidFill>
                  <a:schemeClr val="tx2"/>
                </a:solidFill>
              </a:rPr>
              <a:t> (2.4 GHz) </a:t>
            </a:r>
            <a:r>
              <a:rPr lang="ja-JP" altLang="en-US" sz="1500" dirty="0" err="1">
                <a:solidFill>
                  <a:schemeClr val="tx2"/>
                </a:solidFill>
              </a:rPr>
              <a:t>、</a:t>
            </a:r>
            <a:r>
              <a:rPr lang="en-US" sz="1500" dirty="0" smtClean="0">
                <a:solidFill>
                  <a:schemeClr val="tx2"/>
                </a:solidFill>
              </a:rPr>
              <a:t>4 </a:t>
            </a:r>
            <a:r>
              <a:rPr lang="en-US" sz="1500" dirty="0" err="1">
                <a:solidFill>
                  <a:schemeClr val="tx2"/>
                </a:solidFill>
              </a:rPr>
              <a:t>dBi</a:t>
            </a:r>
            <a:r>
              <a:rPr lang="en-US" sz="1500" dirty="0">
                <a:solidFill>
                  <a:schemeClr val="tx2"/>
                </a:solidFill>
              </a:rPr>
              <a:t> (5 GHz)</a:t>
            </a:r>
          </a:p>
          <a:p>
            <a:pPr marL="346472" lvl="3" indent="-172641">
              <a:buFont typeface="Arial" panose="020B0604020202020204" pitchFamily="34" charset="0"/>
              <a:buChar char="•"/>
            </a:pPr>
            <a:r>
              <a:rPr lang="ja-JP" altLang="en-US" sz="1500" dirty="0" smtClean="0"/>
              <a:t>幅広いカバレッジエリア</a:t>
            </a:r>
            <a:endParaRPr lang="en-US" sz="1500" dirty="0"/>
          </a:p>
          <a:p>
            <a:pPr marL="342900" indent="-342900">
              <a:buFont typeface="Arial" panose="020B0604020202020204" pitchFamily="34" charset="0"/>
              <a:buChar char="•"/>
            </a:pPr>
            <a:r>
              <a:rPr lang="ja-JP" altLang="en-US" sz="2100" dirty="0" smtClean="0"/>
              <a:t>想定使用用途</a:t>
            </a:r>
            <a:r>
              <a:rPr lang="en-US" sz="2100" dirty="0" smtClean="0"/>
              <a:t>: </a:t>
            </a:r>
            <a:endParaRPr lang="en-US" sz="2100" dirty="0"/>
          </a:p>
          <a:p>
            <a:pPr marL="346472" lvl="2" indent="-172641">
              <a:buFont typeface="Arial" panose="020B0604020202020204" pitchFamily="34" charset="0"/>
              <a:buChar char="•"/>
            </a:pPr>
            <a:r>
              <a:rPr lang="ja-JP" altLang="en-US" sz="1500" dirty="0" smtClean="0"/>
              <a:t>一般的な屋外カバレッジエリアまたはホットスポット</a:t>
            </a:r>
            <a:endParaRPr lang="en-US" sz="1500" b="1" dirty="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altLang="ja-JP" sz="2100" b="1" dirty="0">
                <a:solidFill>
                  <a:schemeClr val="bg1"/>
                </a:solidFill>
              </a:rPr>
              <a:t>802.11ac Wave 2 </a:t>
            </a:r>
            <a:r>
              <a:rPr lang="ja-JP" altLang="en-US" sz="2100" b="1" dirty="0">
                <a:solidFill>
                  <a:schemeClr val="bg1"/>
                </a:solidFill>
              </a:rPr>
              <a:t>屋外向け</a:t>
            </a:r>
            <a:r>
              <a:rPr lang="ja-JP" altLang="en-US" sz="2100" b="1" dirty="0" smtClean="0">
                <a:solidFill>
                  <a:schemeClr val="bg1"/>
                </a:solidFill>
              </a:rPr>
              <a:t>アクセスポイント</a:t>
            </a:r>
            <a:endParaRPr lang="en-US" altLang="ja-JP" sz="2100" b="1" dirty="0">
              <a:solidFill>
                <a:schemeClr val="bg1"/>
              </a:solidFill>
            </a:endParaRPr>
          </a:p>
        </p:txBody>
      </p:sp>
      <p:pic>
        <p:nvPicPr>
          <p:cNvPr id="25" name="Picture 2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5719" y="1947345"/>
            <a:ext cx="809515" cy="1011893"/>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925684" y="1947345"/>
            <a:ext cx="770785" cy="963481"/>
          </a:xfrm>
          <a:prstGeom prst="rect">
            <a:avLst/>
          </a:prstGeom>
        </p:spPr>
      </p:pic>
      <p:sp>
        <p:nvSpPr>
          <p:cNvPr id="27" name="爆発 1 26"/>
          <p:cNvSpPr/>
          <p:nvPr/>
        </p:nvSpPr>
        <p:spPr>
          <a:xfrm>
            <a:off x="7923732" y="112258"/>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Tree>
    <p:extLst>
      <p:ext uri="{BB962C8B-B14F-4D97-AF65-F5344CB8AC3E}">
        <p14:creationId xmlns:p14="http://schemas.microsoft.com/office/powerpoint/2010/main" val="3135875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4" y="168471"/>
            <a:ext cx="8909656" cy="731647"/>
          </a:xfrm>
        </p:spPr>
        <p:txBody>
          <a:bodyPr/>
          <a:lstStyle/>
          <a:p>
            <a:pPr defTabSz="914240">
              <a:defRPr/>
            </a:pPr>
            <a:r>
              <a:rPr lang="ja-JP" altLang="en-US" sz="3000" spc="-100" dirty="0" smtClean="0"/>
              <a:t>アンテナ外付けタイプ：</a:t>
            </a:r>
            <a:r>
              <a:rPr lang="en-US" altLang="ja-JP" sz="3000" spc="-100" dirty="0" smtClean="0"/>
              <a:t>AP1562E</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280895" y="1195411"/>
            <a:ext cx="4861915" cy="3000821"/>
          </a:xfrm>
          <a:prstGeom prst="rect">
            <a:avLst/>
          </a:prstGeom>
        </p:spPr>
        <p:txBody>
          <a:bodyPr wrap="square">
            <a:spAutoFit/>
          </a:bodyPr>
          <a:lstStyle/>
          <a:p>
            <a:pPr marL="342900" indent="-342900">
              <a:buFont typeface="Arial" panose="020B0604020202020204" pitchFamily="34" charset="0"/>
              <a:buChar char="•"/>
            </a:pPr>
            <a:r>
              <a:rPr lang="en-US" sz="2100" dirty="0">
                <a:solidFill>
                  <a:schemeClr val="tx2"/>
                </a:solidFill>
              </a:rPr>
              <a:t>2x2 with 2 spatial streams</a:t>
            </a:r>
          </a:p>
          <a:p>
            <a:pPr marL="342900" indent="-342900">
              <a:buFont typeface="Arial" panose="020B0604020202020204" pitchFamily="34" charset="0"/>
              <a:buChar char="•"/>
            </a:pPr>
            <a:r>
              <a:rPr lang="en-US" sz="2100" dirty="0">
                <a:solidFill>
                  <a:schemeClr val="tx2"/>
                </a:solidFill>
              </a:rPr>
              <a:t>DC </a:t>
            </a:r>
            <a:r>
              <a:rPr lang="ja-JP" altLang="en-US" sz="2100" dirty="0" smtClean="0">
                <a:solidFill>
                  <a:schemeClr val="tx2"/>
                </a:solidFill>
              </a:rPr>
              <a:t>また</a:t>
            </a:r>
            <a:r>
              <a:rPr lang="ja-JP" altLang="en-US" sz="2100" dirty="0">
                <a:solidFill>
                  <a:schemeClr val="tx2"/>
                </a:solidFill>
              </a:rPr>
              <a:t>は</a:t>
            </a:r>
            <a:r>
              <a:rPr lang="en-US" sz="2100" dirty="0" smtClean="0">
                <a:solidFill>
                  <a:schemeClr val="tx2"/>
                </a:solidFill>
              </a:rPr>
              <a:t> </a:t>
            </a:r>
            <a:r>
              <a:rPr lang="en-US" sz="2100" dirty="0" err="1" smtClean="0">
                <a:solidFill>
                  <a:schemeClr val="tx2"/>
                </a:solidFill>
              </a:rPr>
              <a:t>PoE</a:t>
            </a:r>
            <a:r>
              <a:rPr lang="en-US" sz="2100" dirty="0" smtClean="0">
                <a:solidFill>
                  <a:schemeClr val="tx2"/>
                </a:solidFill>
              </a:rPr>
              <a:t>+(802.3at</a:t>
            </a:r>
            <a:r>
              <a:rPr lang="en-US" sz="2100" dirty="0">
                <a:solidFill>
                  <a:schemeClr val="tx2"/>
                </a:solidFill>
              </a:rPr>
              <a:t>) </a:t>
            </a:r>
            <a:r>
              <a:rPr lang="ja-JP" altLang="en-US" sz="2100" dirty="0">
                <a:solidFill>
                  <a:schemeClr val="tx2"/>
                </a:solidFill>
              </a:rPr>
              <a:t>給電</a:t>
            </a:r>
            <a:endParaRPr lang="en-US" sz="2100" dirty="0">
              <a:solidFill>
                <a:schemeClr val="tx2"/>
              </a:solidFill>
            </a:endParaRPr>
          </a:p>
          <a:p>
            <a:pPr marL="346472" lvl="1" indent="-172641">
              <a:buFont typeface="Arial" panose="020B0604020202020204" pitchFamily="34" charset="0"/>
              <a:buChar char="•"/>
            </a:pPr>
            <a:r>
              <a:rPr lang="ja-JP" altLang="en-US" sz="1500" dirty="0" smtClean="0"/>
              <a:t>屋外仕様の </a:t>
            </a:r>
            <a:r>
              <a:rPr lang="en-US" sz="1500" dirty="0" smtClean="0"/>
              <a:t>AC/DC power adapter</a:t>
            </a:r>
            <a:r>
              <a:rPr lang="ja-JP" altLang="en-US" sz="1500" dirty="0" err="1"/>
              <a:t>、</a:t>
            </a:r>
            <a:r>
              <a:rPr lang="ja-JP" altLang="en-US" sz="1500" dirty="0"/>
              <a:t>屋外仕様のパワーインジェクターを提供</a:t>
            </a:r>
            <a:r>
              <a:rPr lang="ja-JP" altLang="en-US" sz="1500" dirty="0" smtClean="0"/>
              <a:t>予定</a:t>
            </a:r>
            <a:endParaRPr lang="en-US" altLang="ja-JP" sz="1500" dirty="0" smtClean="0"/>
          </a:p>
          <a:p>
            <a:pPr marL="346472" lvl="1" indent="-172641">
              <a:buFont typeface="Arial" panose="020B0604020202020204" pitchFamily="34" charset="0"/>
              <a:buChar char="•"/>
            </a:pPr>
            <a:r>
              <a:rPr lang="ja-JP" altLang="en-US" sz="1500" dirty="0"/>
              <a:t>屋内仕様のパワーインジェクター（</a:t>
            </a:r>
            <a:r>
              <a:rPr lang="en-US" altLang="ja-JP" sz="1500" dirty="0"/>
              <a:t>AIR-PWRINJ6=</a:t>
            </a:r>
            <a:r>
              <a:rPr lang="ja-JP" altLang="en-US" sz="1500" dirty="0" smtClean="0"/>
              <a:t>）</a:t>
            </a:r>
            <a:endParaRPr lang="en-US" sz="1500" dirty="0" smtClean="0"/>
          </a:p>
          <a:p>
            <a:pPr marL="342900" indent="-342900">
              <a:buFont typeface="Arial" panose="020B0604020202020204" pitchFamily="34" charset="0"/>
              <a:buChar char="•"/>
            </a:pPr>
            <a:r>
              <a:rPr lang="ja-JP" altLang="en-US" sz="2100" dirty="0" smtClean="0">
                <a:solidFill>
                  <a:schemeClr val="tx2"/>
                </a:solidFill>
              </a:rPr>
              <a:t>外付けアンテナ</a:t>
            </a:r>
            <a:endParaRPr lang="en-US" sz="2100" dirty="0">
              <a:solidFill>
                <a:schemeClr val="tx2"/>
              </a:solidFill>
            </a:endParaRPr>
          </a:p>
          <a:p>
            <a:pPr marL="346472" lvl="1" indent="-172641">
              <a:buFont typeface="Arial" panose="020B0604020202020204" pitchFamily="34" charset="0"/>
              <a:buChar char="•"/>
            </a:pPr>
            <a:r>
              <a:rPr lang="en-US" sz="1500" dirty="0"/>
              <a:t>Flexible Antenna </a:t>
            </a:r>
            <a:r>
              <a:rPr lang="en-US" sz="1500" dirty="0" smtClean="0"/>
              <a:t>Port</a:t>
            </a:r>
            <a:r>
              <a:rPr lang="ja-JP" altLang="en-US" sz="1500" dirty="0" smtClean="0"/>
              <a:t>で</a:t>
            </a:r>
            <a:r>
              <a:rPr lang="en-US" sz="1500" dirty="0" smtClean="0"/>
              <a:t> single </a:t>
            </a:r>
            <a:r>
              <a:rPr lang="en-US" sz="1500" dirty="0"/>
              <a:t>band </a:t>
            </a:r>
            <a:r>
              <a:rPr lang="ja-JP" altLang="en-US" sz="1500" dirty="0" smtClean="0"/>
              <a:t>または </a:t>
            </a:r>
            <a:r>
              <a:rPr lang="en-US" sz="1500" dirty="0" smtClean="0"/>
              <a:t>dual </a:t>
            </a:r>
            <a:r>
              <a:rPr lang="en-US" sz="1500" dirty="0"/>
              <a:t>band </a:t>
            </a:r>
            <a:r>
              <a:rPr lang="ja-JP" altLang="en-US" sz="1500" dirty="0" smtClean="0"/>
              <a:t>アンテナに対応</a:t>
            </a:r>
            <a:endParaRPr lang="en-US" sz="1500" dirty="0"/>
          </a:p>
          <a:p>
            <a:pPr marL="346472" lvl="1" indent="-172641">
              <a:buFont typeface="Arial" panose="020B0604020202020204" pitchFamily="34" charset="0"/>
              <a:buChar char="•"/>
            </a:pPr>
            <a:r>
              <a:rPr lang="en-US" altLang="ja-JP" sz="1500" dirty="0" smtClean="0"/>
              <a:t>AP1530/AP1570</a:t>
            </a:r>
            <a:r>
              <a:rPr lang="ja-JP" altLang="en-US" sz="1500" dirty="0" smtClean="0"/>
              <a:t>の既存アンテナに対応</a:t>
            </a:r>
            <a:endParaRPr lang="en-US" sz="1500" b="1" dirty="0"/>
          </a:p>
          <a:p>
            <a:pPr marL="342900" indent="-342900">
              <a:buFont typeface="Arial" panose="020B0604020202020204" pitchFamily="34" charset="0"/>
              <a:buChar char="•"/>
            </a:pPr>
            <a:r>
              <a:rPr lang="ja-JP" altLang="en-US" sz="2100" dirty="0" smtClean="0"/>
              <a:t>想定使用用途</a:t>
            </a:r>
            <a:r>
              <a:rPr lang="en-US" sz="2100" dirty="0" smtClean="0"/>
              <a:t>: </a:t>
            </a:r>
            <a:endParaRPr lang="en-US" sz="2100" dirty="0"/>
          </a:p>
          <a:p>
            <a:pPr marL="346472" lvl="1" indent="-172641">
              <a:buFont typeface="Arial" panose="020B0604020202020204" pitchFamily="34" charset="0"/>
              <a:buChar char="•"/>
            </a:pPr>
            <a:r>
              <a:rPr lang="ja-JP" altLang="en-US" sz="1500" dirty="0" smtClean="0"/>
              <a:t>幅広い屋外カバレッジエリアまたはホットスポット</a:t>
            </a:r>
            <a:endParaRPr lang="en-US" sz="1500" dirty="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altLang="ja-JP" sz="2100" b="1" dirty="0">
                <a:solidFill>
                  <a:schemeClr val="bg1"/>
                </a:solidFill>
              </a:rPr>
              <a:t>802.11ac Wave 2 </a:t>
            </a:r>
            <a:r>
              <a:rPr lang="ja-JP" altLang="en-US" sz="2100" b="1" dirty="0">
                <a:solidFill>
                  <a:schemeClr val="bg1"/>
                </a:solidFill>
              </a:rPr>
              <a:t>屋外向け</a:t>
            </a:r>
            <a:r>
              <a:rPr lang="ja-JP" altLang="en-US" sz="2100" b="1" dirty="0" smtClean="0">
                <a:solidFill>
                  <a:schemeClr val="bg1"/>
                </a:solidFill>
              </a:rPr>
              <a:t>アクセスポイント</a:t>
            </a:r>
            <a:endParaRPr lang="en-US" altLang="ja-JP" sz="2100" b="1" dirty="0">
              <a:solidFill>
                <a:schemeClr val="bg1"/>
              </a:solidFill>
            </a:endParaRPr>
          </a:p>
        </p:txBody>
      </p:sp>
      <p:grpSp>
        <p:nvGrpSpPr>
          <p:cNvPr id="18" name="Group 17"/>
          <p:cNvGrpSpPr/>
          <p:nvPr/>
        </p:nvGrpSpPr>
        <p:grpSpPr>
          <a:xfrm>
            <a:off x="937991" y="1898932"/>
            <a:ext cx="1852446" cy="1011893"/>
            <a:chOff x="7947322" y="668593"/>
            <a:chExt cx="2469928" cy="134919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47322" y="668593"/>
              <a:ext cx="1079353" cy="134919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63690" y="668593"/>
              <a:ext cx="1053560" cy="1316950"/>
            </a:xfrm>
            <a:prstGeom prst="rect">
              <a:avLst/>
            </a:prstGeom>
          </p:spPr>
        </p:pic>
      </p:grpSp>
      <p:sp>
        <p:nvSpPr>
          <p:cNvPr id="26" name="爆発 1 25"/>
          <p:cNvSpPr/>
          <p:nvPr/>
        </p:nvSpPr>
        <p:spPr>
          <a:xfrm>
            <a:off x="7923732" y="112258"/>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Tree>
    <p:extLst>
      <p:ext uri="{BB962C8B-B14F-4D97-AF65-F5344CB8AC3E}">
        <p14:creationId xmlns:p14="http://schemas.microsoft.com/office/powerpoint/2010/main" val="5829818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flipV="1">
            <a:off x="547149" y="4037504"/>
            <a:ext cx="3529681" cy="338445"/>
          </a:xfrm>
          <a:prstGeom prst="rect">
            <a:avLst/>
          </a:prstGeom>
          <a:gradFill flip="none" rotWithShape="1">
            <a:gsLst>
              <a:gs pos="0">
                <a:schemeClr val="bg1">
                  <a:alpha val="0"/>
                </a:schemeClr>
              </a:gs>
              <a:gs pos="50000">
                <a:schemeClr val="tx1">
                  <a:lumMod val="40000"/>
                  <a:lumOff val="60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 name="Title 1"/>
          <p:cNvSpPr>
            <a:spLocks noGrp="1"/>
          </p:cNvSpPr>
          <p:nvPr>
            <p:ph type="title"/>
          </p:nvPr>
        </p:nvSpPr>
        <p:spPr>
          <a:xfrm>
            <a:off x="233153" y="153318"/>
            <a:ext cx="8909656" cy="731647"/>
          </a:xfrm>
        </p:spPr>
        <p:txBody>
          <a:bodyPr/>
          <a:lstStyle/>
          <a:p>
            <a:pPr defTabSz="914240">
              <a:defRPr/>
            </a:pPr>
            <a:r>
              <a:rPr lang="ja-JP" altLang="en-US" sz="3000" spc="-100" dirty="0" smtClean="0"/>
              <a:t>指向性アンテナ内蔵タイプ：</a:t>
            </a:r>
            <a:r>
              <a:rPr lang="en-US" altLang="ja-JP" sz="3000" spc="-100" dirty="0" smtClean="0"/>
              <a:t>AP1562D</a:t>
            </a:r>
            <a:endParaRPr lang="en-US" sz="2100" spc="-100" dirty="0"/>
          </a:p>
        </p:txBody>
      </p:sp>
      <p:sp>
        <p:nvSpPr>
          <p:cNvPr id="3" name="Rectangle 2"/>
          <p:cNvSpPr/>
          <p:nvPr/>
        </p:nvSpPr>
        <p:spPr>
          <a:xfrm>
            <a:off x="233153" y="3986041"/>
            <a:ext cx="3794981" cy="42038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b="1" dirty="0">
                <a:solidFill>
                  <a:schemeClr val="tx1">
                    <a:lumMod val="75000"/>
                  </a:schemeClr>
                </a:solidFill>
                <a:latin typeface="+mj-lt"/>
                <a:ea typeface="+mj-ea"/>
                <a:cs typeface="CiscoSans Thin"/>
              </a:rPr>
              <a:t>Cisco Aironet</a:t>
            </a:r>
            <a:r>
              <a:rPr lang="en-US" sz="1799" b="1" baseline="30000" dirty="0">
                <a:solidFill>
                  <a:schemeClr val="tx1">
                    <a:lumMod val="75000"/>
                  </a:schemeClr>
                </a:solidFill>
                <a:latin typeface="+mj-lt"/>
                <a:ea typeface="+mj-ea"/>
                <a:cs typeface="CiscoSans Thin"/>
              </a:rPr>
              <a:t>®</a:t>
            </a:r>
            <a:r>
              <a:rPr lang="en-US" sz="1799" b="1" dirty="0">
                <a:solidFill>
                  <a:schemeClr val="tx1">
                    <a:lumMod val="75000"/>
                  </a:schemeClr>
                </a:solidFill>
                <a:latin typeface="+mj-lt"/>
                <a:ea typeface="+mj-ea"/>
                <a:cs typeface="CiscoSans Thin"/>
              </a:rPr>
              <a:t> 1560 Series</a:t>
            </a:r>
          </a:p>
        </p:txBody>
      </p:sp>
      <p:grpSp>
        <p:nvGrpSpPr>
          <p:cNvPr id="15" name="Group 14"/>
          <p:cNvGrpSpPr/>
          <p:nvPr/>
        </p:nvGrpSpPr>
        <p:grpSpPr>
          <a:xfrm>
            <a:off x="4174488" y="1084967"/>
            <a:ext cx="4968322" cy="3321455"/>
            <a:chOff x="3086364" y="1084580"/>
            <a:chExt cx="4969616" cy="3064510"/>
          </a:xfrm>
        </p:grpSpPr>
        <p:sp>
          <p:nvSpPr>
            <p:cNvPr id="16" name="Rectangle 15"/>
            <p:cNvSpPr/>
            <p:nvPr/>
          </p:nvSpPr>
          <p:spPr>
            <a:xfrm>
              <a:off x="3150342" y="1084580"/>
              <a:ext cx="4905638" cy="305884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7" name="Rectangle 16"/>
            <p:cNvSpPr/>
            <p:nvPr/>
          </p:nvSpPr>
          <p:spPr>
            <a:xfrm>
              <a:off x="3086364" y="1084580"/>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19" name="Rectangle 18"/>
            <p:cNvSpPr/>
            <p:nvPr/>
          </p:nvSpPr>
          <p:spPr>
            <a:xfrm>
              <a:off x="3086364" y="1700149"/>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0" name="Rectangle 19"/>
            <p:cNvSpPr/>
            <p:nvPr/>
          </p:nvSpPr>
          <p:spPr>
            <a:xfrm>
              <a:off x="3086364" y="2315717"/>
              <a:ext cx="66744" cy="602236"/>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1" name="Rectangle 20"/>
            <p:cNvSpPr/>
            <p:nvPr/>
          </p:nvSpPr>
          <p:spPr>
            <a:xfrm>
              <a:off x="3086364" y="2931286"/>
              <a:ext cx="66744" cy="6022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sp>
          <p:nvSpPr>
            <p:cNvPr id="22" name="Rectangle 21"/>
            <p:cNvSpPr/>
            <p:nvPr/>
          </p:nvSpPr>
          <p:spPr>
            <a:xfrm>
              <a:off x="3086364" y="3546854"/>
              <a:ext cx="66744" cy="60223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atin typeface="+mj-lt"/>
              </a:endParaRPr>
            </a:p>
          </p:txBody>
        </p:sp>
      </p:grpSp>
      <p:sp>
        <p:nvSpPr>
          <p:cNvPr id="23" name="Rectangle 22"/>
          <p:cNvSpPr/>
          <p:nvPr/>
        </p:nvSpPr>
        <p:spPr>
          <a:xfrm>
            <a:off x="4305176" y="1416450"/>
            <a:ext cx="4818711" cy="2785378"/>
          </a:xfrm>
          <a:prstGeom prst="rect">
            <a:avLst/>
          </a:prstGeom>
        </p:spPr>
        <p:txBody>
          <a:bodyPr wrap="square">
            <a:spAutoFit/>
          </a:bodyPr>
          <a:lstStyle/>
          <a:p>
            <a:pPr marL="342900" indent="-342900">
              <a:buFont typeface="Arial" panose="020B0604020202020204" pitchFamily="34" charset="0"/>
              <a:buChar char="•"/>
            </a:pPr>
            <a:r>
              <a:rPr lang="en-US" sz="2100" dirty="0">
                <a:solidFill>
                  <a:schemeClr val="tx2"/>
                </a:solidFill>
              </a:rPr>
              <a:t>2x2 with 2 spatial streams</a:t>
            </a:r>
          </a:p>
          <a:p>
            <a:pPr marL="342900" indent="-342900">
              <a:buFont typeface="Arial" panose="020B0604020202020204" pitchFamily="34" charset="0"/>
              <a:buChar char="•"/>
            </a:pPr>
            <a:r>
              <a:rPr lang="en-US" sz="2100" dirty="0">
                <a:solidFill>
                  <a:schemeClr val="tx2"/>
                </a:solidFill>
              </a:rPr>
              <a:t>DC </a:t>
            </a:r>
            <a:r>
              <a:rPr lang="ja-JP" altLang="en-US" sz="2100" dirty="0" smtClean="0">
                <a:solidFill>
                  <a:schemeClr val="tx2"/>
                </a:solidFill>
              </a:rPr>
              <a:t>また</a:t>
            </a:r>
            <a:r>
              <a:rPr lang="ja-JP" altLang="en-US" sz="2100" dirty="0">
                <a:solidFill>
                  <a:schemeClr val="tx2"/>
                </a:solidFill>
              </a:rPr>
              <a:t>は</a:t>
            </a:r>
            <a:r>
              <a:rPr lang="en-US" sz="2100" dirty="0" smtClean="0">
                <a:solidFill>
                  <a:schemeClr val="tx2"/>
                </a:solidFill>
              </a:rPr>
              <a:t> </a:t>
            </a:r>
            <a:r>
              <a:rPr lang="en-US" sz="2100" dirty="0" err="1" smtClean="0">
                <a:solidFill>
                  <a:schemeClr val="tx2"/>
                </a:solidFill>
              </a:rPr>
              <a:t>PoE</a:t>
            </a:r>
            <a:r>
              <a:rPr lang="en-US" sz="2100" dirty="0" smtClean="0">
                <a:solidFill>
                  <a:schemeClr val="tx2"/>
                </a:solidFill>
              </a:rPr>
              <a:t>+ (802.3at</a:t>
            </a:r>
            <a:r>
              <a:rPr lang="en-US" sz="2100" dirty="0">
                <a:solidFill>
                  <a:schemeClr val="tx2"/>
                </a:solidFill>
              </a:rPr>
              <a:t>) </a:t>
            </a:r>
            <a:r>
              <a:rPr lang="ja-JP" altLang="en-US" sz="2100" dirty="0">
                <a:solidFill>
                  <a:schemeClr val="tx2"/>
                </a:solidFill>
              </a:rPr>
              <a:t>給電</a:t>
            </a:r>
            <a:endParaRPr lang="en-US" sz="2100" dirty="0">
              <a:solidFill>
                <a:schemeClr val="tx2"/>
              </a:solidFill>
            </a:endParaRPr>
          </a:p>
          <a:p>
            <a:pPr marL="346472" lvl="1" indent="-172641">
              <a:buFont typeface="Arial" panose="020B0604020202020204" pitchFamily="34" charset="0"/>
              <a:buChar char="•"/>
            </a:pPr>
            <a:r>
              <a:rPr lang="ja-JP" altLang="en-US" sz="1500" dirty="0" smtClean="0"/>
              <a:t>屋外仕様の</a:t>
            </a:r>
            <a:r>
              <a:rPr lang="en-US" sz="1500" dirty="0" smtClean="0"/>
              <a:t> </a:t>
            </a:r>
            <a:r>
              <a:rPr lang="en-US" sz="1500" dirty="0"/>
              <a:t>AC/DC power </a:t>
            </a:r>
            <a:r>
              <a:rPr lang="en-US" sz="1500" dirty="0" smtClean="0"/>
              <a:t>adapter</a:t>
            </a:r>
            <a:r>
              <a:rPr lang="ja-JP" altLang="en-US" sz="1500" dirty="0" err="1" smtClean="0"/>
              <a:t>、</a:t>
            </a:r>
            <a:r>
              <a:rPr lang="ja-JP" altLang="en-US" sz="1500" dirty="0"/>
              <a:t>屋外仕様のパワーインジェクターを提供</a:t>
            </a:r>
            <a:r>
              <a:rPr lang="ja-JP" altLang="en-US" sz="1500" dirty="0" smtClean="0"/>
              <a:t>予定</a:t>
            </a:r>
            <a:endParaRPr lang="en-US" altLang="ja-JP" sz="1500" dirty="0" smtClean="0"/>
          </a:p>
          <a:p>
            <a:pPr marL="346472" lvl="1" indent="-172641">
              <a:buFont typeface="Arial" panose="020B0604020202020204" pitchFamily="34" charset="0"/>
              <a:buChar char="•"/>
            </a:pPr>
            <a:r>
              <a:rPr lang="ja-JP" altLang="en-US" sz="1500" dirty="0"/>
              <a:t>屋内仕様のパワーインジェクター（</a:t>
            </a:r>
            <a:r>
              <a:rPr lang="en-US" altLang="ja-JP" sz="1600" dirty="0"/>
              <a:t>AIR-PWRINJ6=</a:t>
            </a:r>
            <a:r>
              <a:rPr lang="ja-JP" altLang="en-US" sz="1600" dirty="0" smtClean="0"/>
              <a:t>）</a:t>
            </a:r>
            <a:endParaRPr lang="en-US" sz="1500" dirty="0"/>
          </a:p>
          <a:p>
            <a:pPr marL="342900" indent="-342900">
              <a:buFont typeface="Arial" panose="020B0604020202020204" pitchFamily="34" charset="0"/>
              <a:buChar char="•"/>
            </a:pPr>
            <a:r>
              <a:rPr lang="ja-JP" altLang="en-US" sz="2100" dirty="0" smtClean="0">
                <a:solidFill>
                  <a:srgbClr val="FF0000"/>
                </a:solidFill>
              </a:rPr>
              <a:t>内蔵の指向性アンテナ</a:t>
            </a:r>
            <a:endParaRPr lang="en-US" sz="2100" dirty="0">
              <a:solidFill>
                <a:srgbClr val="FF0000"/>
              </a:solidFill>
            </a:endParaRPr>
          </a:p>
          <a:p>
            <a:pPr marL="346472" lvl="1" indent="-172641">
              <a:buFont typeface="Arial" panose="020B0604020202020204" pitchFamily="34" charset="0"/>
              <a:buChar char="•"/>
            </a:pPr>
            <a:r>
              <a:rPr lang="en-US" sz="1500" dirty="0" smtClean="0">
                <a:solidFill>
                  <a:srgbClr val="FF0000"/>
                </a:solidFill>
              </a:rPr>
              <a:t>9 </a:t>
            </a:r>
            <a:r>
              <a:rPr lang="en-US" sz="1500" dirty="0" err="1" smtClean="0">
                <a:solidFill>
                  <a:srgbClr val="FF0000"/>
                </a:solidFill>
              </a:rPr>
              <a:t>dBi</a:t>
            </a:r>
            <a:r>
              <a:rPr lang="en-US" sz="1500" dirty="0" smtClean="0">
                <a:solidFill>
                  <a:srgbClr val="FF0000"/>
                </a:solidFill>
              </a:rPr>
              <a:t> (2.4 GHz) </a:t>
            </a:r>
            <a:r>
              <a:rPr lang="ja-JP" altLang="en-US" sz="1500" dirty="0" err="1" smtClean="0">
                <a:solidFill>
                  <a:srgbClr val="FF0000"/>
                </a:solidFill>
              </a:rPr>
              <a:t>、</a:t>
            </a:r>
            <a:r>
              <a:rPr lang="en-US" sz="1500" dirty="0" smtClean="0">
                <a:solidFill>
                  <a:srgbClr val="FF0000"/>
                </a:solidFill>
              </a:rPr>
              <a:t>10 </a:t>
            </a:r>
            <a:r>
              <a:rPr lang="en-US" sz="1500" dirty="0" err="1" smtClean="0">
                <a:solidFill>
                  <a:srgbClr val="FF0000"/>
                </a:solidFill>
              </a:rPr>
              <a:t>dBi</a:t>
            </a:r>
            <a:r>
              <a:rPr lang="en-US" sz="1500" dirty="0" smtClean="0">
                <a:solidFill>
                  <a:srgbClr val="FF0000"/>
                </a:solidFill>
              </a:rPr>
              <a:t> (5 GHz)</a:t>
            </a:r>
            <a:endParaRPr lang="en-US" sz="1500" dirty="0" smtClean="0"/>
          </a:p>
          <a:p>
            <a:pPr marL="342900" indent="-342900">
              <a:buFont typeface="Arial" panose="020B0604020202020204" pitchFamily="34" charset="0"/>
              <a:buChar char="•"/>
            </a:pPr>
            <a:r>
              <a:rPr lang="ja-JP" altLang="en-US" sz="2100" dirty="0" smtClean="0"/>
              <a:t>想定使用用途</a:t>
            </a:r>
            <a:r>
              <a:rPr lang="en-US" sz="2100" dirty="0" smtClean="0"/>
              <a:t>: </a:t>
            </a:r>
          </a:p>
          <a:p>
            <a:pPr marL="346472" lvl="1" indent="-172641">
              <a:buFont typeface="Arial" panose="020B0604020202020204" pitchFamily="34" charset="0"/>
              <a:buChar char="•"/>
            </a:pPr>
            <a:r>
              <a:rPr lang="ja-JP" altLang="en-US" sz="1500" dirty="0" smtClean="0"/>
              <a:t>屋外の端末</a:t>
            </a:r>
            <a:r>
              <a:rPr lang="en-US" sz="1500" dirty="0" smtClean="0"/>
              <a:t>high-density</a:t>
            </a:r>
            <a:r>
              <a:rPr lang="ja-JP" altLang="en-US" sz="1500" dirty="0" smtClean="0"/>
              <a:t>環境</a:t>
            </a:r>
            <a:endParaRPr lang="en-US" sz="1500" dirty="0"/>
          </a:p>
          <a:p>
            <a:pPr marL="346472" lvl="1" indent="-172641">
              <a:buFont typeface="Arial" panose="020B0604020202020204" pitchFamily="34" charset="0"/>
              <a:buChar char="•"/>
            </a:pPr>
            <a:r>
              <a:rPr lang="en-US" sz="1500" dirty="0" smtClean="0"/>
              <a:t>Point-To-Point </a:t>
            </a:r>
            <a:r>
              <a:rPr lang="ja-JP" altLang="en-US" sz="1500" dirty="0" smtClean="0"/>
              <a:t>ブリッジング</a:t>
            </a:r>
            <a:endParaRPr lang="en-US" sz="1500" dirty="0"/>
          </a:p>
        </p:txBody>
      </p:sp>
      <p:sp>
        <p:nvSpPr>
          <p:cNvPr id="4" name="Rectangle 3"/>
          <p:cNvSpPr/>
          <p:nvPr/>
        </p:nvSpPr>
        <p:spPr>
          <a:xfrm>
            <a:off x="1191" y="4486620"/>
            <a:ext cx="9141619" cy="656881"/>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4" name="TextBox 23"/>
          <p:cNvSpPr txBox="1"/>
          <p:nvPr/>
        </p:nvSpPr>
        <p:spPr>
          <a:xfrm>
            <a:off x="835720" y="4618852"/>
            <a:ext cx="7370285" cy="415498"/>
          </a:xfrm>
          <a:prstGeom prst="rect">
            <a:avLst/>
          </a:prstGeom>
          <a:noFill/>
        </p:spPr>
        <p:txBody>
          <a:bodyPr wrap="square" rtlCol="0">
            <a:spAutoFit/>
          </a:bodyPr>
          <a:lstStyle/>
          <a:p>
            <a:r>
              <a:rPr lang="en-US" altLang="ja-JP" sz="2100" b="1" dirty="0">
                <a:solidFill>
                  <a:schemeClr val="bg1"/>
                </a:solidFill>
              </a:rPr>
              <a:t>802.11ac Wave 2 </a:t>
            </a:r>
            <a:r>
              <a:rPr lang="ja-JP" altLang="en-US" sz="2100" b="1" dirty="0">
                <a:solidFill>
                  <a:schemeClr val="bg1"/>
                </a:solidFill>
              </a:rPr>
              <a:t>屋外向け</a:t>
            </a:r>
            <a:r>
              <a:rPr lang="ja-JP" altLang="en-US" sz="2100" b="1" dirty="0" smtClean="0">
                <a:solidFill>
                  <a:schemeClr val="bg1"/>
                </a:solidFill>
              </a:rPr>
              <a:t>アクセスポイント</a:t>
            </a:r>
            <a:endParaRPr lang="en-US" altLang="ja-JP" sz="2100" b="1" dirty="0">
              <a:solidFill>
                <a:schemeClr val="bg1"/>
              </a:solidFill>
            </a:endParaRPr>
          </a:p>
        </p:txBody>
      </p:sp>
      <p:grpSp>
        <p:nvGrpSpPr>
          <p:cNvPr id="18" name="Group 17"/>
          <p:cNvGrpSpPr/>
          <p:nvPr/>
        </p:nvGrpSpPr>
        <p:grpSpPr>
          <a:xfrm>
            <a:off x="835720" y="1893178"/>
            <a:ext cx="1845670" cy="1052303"/>
            <a:chOff x="7990805" y="668593"/>
            <a:chExt cx="2460893" cy="1403071"/>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990805" y="668593"/>
              <a:ext cx="1122456" cy="1403071"/>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346932" y="668593"/>
              <a:ext cx="1104766" cy="1380958"/>
            </a:xfrm>
            <a:prstGeom prst="rect">
              <a:avLst/>
            </a:prstGeom>
          </p:spPr>
        </p:pic>
      </p:grpSp>
      <p:sp>
        <p:nvSpPr>
          <p:cNvPr id="25" name="テキスト ボックス 24"/>
          <p:cNvSpPr txBox="1"/>
          <p:nvPr/>
        </p:nvSpPr>
        <p:spPr>
          <a:xfrm>
            <a:off x="353290" y="1112894"/>
            <a:ext cx="2625437" cy="369332"/>
          </a:xfrm>
          <a:prstGeom prst="rect">
            <a:avLst/>
          </a:prstGeom>
          <a:solidFill>
            <a:srgbClr val="FFFF00"/>
          </a:solidFill>
        </p:spPr>
        <p:txBody>
          <a:bodyPr wrap="square" rtlCol="0">
            <a:spAutoFit/>
          </a:bodyPr>
          <a:lstStyle/>
          <a:p>
            <a:r>
              <a:rPr kumimoji="1" lang="ja-JP" altLang="en-US" dirty="0" smtClean="0"/>
              <a:t>日本向けもリリース予定</a:t>
            </a:r>
            <a:endParaRPr kumimoji="1" lang="ja-JP" altLang="en-US" dirty="0"/>
          </a:p>
        </p:txBody>
      </p:sp>
      <p:sp>
        <p:nvSpPr>
          <p:cNvPr id="29" name="爆発 1 28"/>
          <p:cNvSpPr/>
          <p:nvPr/>
        </p:nvSpPr>
        <p:spPr>
          <a:xfrm>
            <a:off x="7923732" y="112258"/>
            <a:ext cx="1153898" cy="519546"/>
          </a:xfrm>
          <a:prstGeom prst="irregularSeal1">
            <a:avLst/>
          </a:prstGeom>
          <a:solidFill>
            <a:srgbClr val="FFFF00"/>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rgbClr val="FF0000"/>
                </a:solidFill>
              </a:rPr>
              <a:t>New</a:t>
            </a:r>
            <a:endParaRPr kumimoji="1" lang="ja-JP" altLang="en-US" sz="1600" b="1" dirty="0" smtClean="0">
              <a:solidFill>
                <a:srgbClr val="FF0000"/>
              </a:solidFill>
            </a:endParaRPr>
          </a:p>
        </p:txBody>
      </p:sp>
    </p:spTree>
    <p:extLst>
      <p:ext uri="{BB962C8B-B14F-4D97-AF65-F5344CB8AC3E}">
        <p14:creationId xmlns:p14="http://schemas.microsoft.com/office/powerpoint/2010/main" val="42334344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2015 16x9</Template>
  <TotalTime>583</TotalTime>
  <Words>3974</Words>
  <Application>Microsoft Office PowerPoint</Application>
  <PresentationFormat>画面に合わせる (16:9)</PresentationFormat>
  <Paragraphs>1204</Paragraphs>
  <Slides>63</Slides>
  <Notes>26</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1</vt:i4>
      </vt:variant>
      <vt:variant>
        <vt:lpstr>スライド タイトル</vt:lpstr>
      </vt:variant>
      <vt:variant>
        <vt:i4>63</vt:i4>
      </vt:variant>
    </vt:vector>
  </HeadingPairs>
  <TitlesOfParts>
    <vt:vector size="84" baseType="lpstr">
      <vt:lpstr>Ciscolight</vt:lpstr>
      <vt:lpstr>CiscoSansTT Light</vt:lpstr>
      <vt:lpstr>Lucida Grande</vt:lpstr>
      <vt:lpstr>ＭＳ Ｐゴシック</vt:lpstr>
      <vt:lpstr>ＭＳ Ｐゴシック</vt:lpstr>
      <vt:lpstr>メイリオ</vt:lpstr>
      <vt:lpstr>Arial</vt:lpstr>
      <vt:lpstr>Broadway</vt:lpstr>
      <vt:lpstr>Calibri</vt:lpstr>
      <vt:lpstr>Calibri Light</vt:lpstr>
      <vt:lpstr>CiscoSans</vt:lpstr>
      <vt:lpstr>CiscoSans ExtraLight</vt:lpstr>
      <vt:lpstr>CiscoSans Thin</vt:lpstr>
      <vt:lpstr>CiscoSansTT</vt:lpstr>
      <vt:lpstr>CiscoSansTT ExtraLight</vt:lpstr>
      <vt:lpstr>Courier New</vt:lpstr>
      <vt:lpstr>Times New Roman</vt:lpstr>
      <vt:lpstr>Verdana</vt:lpstr>
      <vt:lpstr>Wingdings</vt:lpstr>
      <vt:lpstr>Blue theme 2015 16x9</vt:lpstr>
      <vt:lpstr>think-cell Slide</vt:lpstr>
      <vt:lpstr>Mobility Product Update Part2</vt:lpstr>
      <vt:lpstr>Agenda</vt:lpstr>
      <vt:lpstr>屋外向けアクセスポイント新製品</vt:lpstr>
      <vt:lpstr>Cisco Aironet 屋外向けアクセスポイント</vt:lpstr>
      <vt:lpstr>Cisco Aironet 1560シリーズアクセスポイント</vt:lpstr>
      <vt:lpstr>共通の特徴 </vt:lpstr>
      <vt:lpstr>オムニアンテナ内蔵タイプ：AP1562I</vt:lpstr>
      <vt:lpstr>アンテナ外付けタイプ：AP1562E</vt:lpstr>
      <vt:lpstr>指向性アンテナ内蔵タイプ：AP1562D</vt:lpstr>
      <vt:lpstr>4.9GHz対応タイプ：AP1562PS</vt:lpstr>
      <vt:lpstr>PowerPoint プレゼンテーション</vt:lpstr>
      <vt:lpstr>AP1560 動作モード別ソフトウェア対応予定</vt:lpstr>
      <vt:lpstr>AP1560 日本向けリリーススケジュール</vt:lpstr>
      <vt:lpstr>参考資料</vt:lpstr>
      <vt:lpstr>CMX on-premise アップデート</vt:lpstr>
      <vt:lpstr>振り返り：CMX10.x 構成機器 全体図</vt:lpstr>
      <vt:lpstr>振り返り：CMX or MSE?</vt:lpstr>
      <vt:lpstr>振り返り：Cisco CMX 10.x 機能概要</vt:lpstr>
      <vt:lpstr>CMX 10.x 概要ロードマップ</vt:lpstr>
      <vt:lpstr>CMX 10.2/10.3ロードマップ  </vt:lpstr>
      <vt:lpstr>CMX 10.2.2 – 新機能詳細</vt:lpstr>
      <vt:lpstr>Hyperlocation Troubleshooting Tool</vt:lpstr>
      <vt:lpstr>Hyperlocation Troubleshooting Tool （続き）</vt:lpstr>
      <vt:lpstr>Hyperlocation Troubleshooting Tool （結果）</vt:lpstr>
      <vt:lpstr>Hyperlocation Troubleshooting Tool で 確認できる項目</vt:lpstr>
      <vt:lpstr>CleanAir （リアルタイムマップで干渉源を表示） </vt:lpstr>
      <vt:lpstr>タイプ別の位置精度の相違</vt:lpstr>
      <vt:lpstr>CMX10.x Tips based on 10.2.2</vt:lpstr>
      <vt:lpstr>CMX10.x Tips based on 10.2.2（続き）</vt:lpstr>
      <vt:lpstr>デモサイト＆参考資料 </vt:lpstr>
      <vt:lpstr>Prime Infrastructure for Wireless アップデート</vt:lpstr>
      <vt:lpstr>PI3.1の前に3.0の振り返り</vt:lpstr>
      <vt:lpstr>Prime Infrastructure ロードマップ</vt:lpstr>
      <vt:lpstr>Cisco Prime Infrastructure3.1での目玉</vt:lpstr>
      <vt:lpstr>Prime Infrastructure 3.1 (2016年4月リリース)</vt:lpstr>
      <vt:lpstr>Network Health AP Health</vt:lpstr>
      <vt:lpstr>Network Health/AP Health</vt:lpstr>
      <vt:lpstr>PowerPoint プレゼンテーション</vt:lpstr>
      <vt:lpstr>各サイトごとのNetwork Health Index</vt:lpstr>
      <vt:lpstr>各フロアごとのNetwork Health Index </vt:lpstr>
      <vt:lpstr>AP Health Index</vt:lpstr>
      <vt:lpstr>AP Health の詳細</vt:lpstr>
      <vt:lpstr>Client Troubleshooting Syslog Viewer </vt:lpstr>
      <vt:lpstr>Client Troubleshooting とSyslog Viewer</vt:lpstr>
      <vt:lpstr>PowerPoint プレゼンテーション</vt:lpstr>
      <vt:lpstr>PowerPoint プレゼンテーション</vt:lpstr>
      <vt:lpstr>PowerPoint プレゼンテーション</vt:lpstr>
      <vt:lpstr>Client TroubleshootingにSyslogタブ追加</vt:lpstr>
      <vt:lpstr>Syslogのフィルタークライテリア</vt:lpstr>
      <vt:lpstr>PowerPoint プレゼンテーション</vt:lpstr>
      <vt:lpstr>PowerPoint プレゼンテーション</vt:lpstr>
      <vt:lpstr>PI3.1 サイジング</vt:lpstr>
      <vt:lpstr>デモサイト＆参考資料</vt:lpstr>
      <vt:lpstr>IOS-XE for Wireless アップデート </vt:lpstr>
      <vt:lpstr>そもそもConverged Accessとは？</vt:lpstr>
      <vt:lpstr>ものすごい昔の振り返り：AP対応数</vt:lpstr>
      <vt:lpstr>PowerPoint プレゼンテーション</vt:lpstr>
      <vt:lpstr>16.xのリリースポリシー</vt:lpstr>
      <vt:lpstr>OSモジュラリティ</vt:lpstr>
      <vt:lpstr>IOS-XE 16.x ロードマップ</vt:lpstr>
      <vt:lpstr>参考資料</vt:lpstr>
      <vt:lpstr>まとめ</vt:lpstr>
      <vt:lpstr>PowerPoint プレゼンテーション</vt:lpstr>
    </vt:vector>
  </TitlesOfParts>
  <Company>Cisco 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島崎美香</dc:creator>
  <cp:lastModifiedBy>島崎美香</cp:lastModifiedBy>
  <cp:revision>67</cp:revision>
  <dcterms:created xsi:type="dcterms:W3CDTF">2016-07-05T07:46:30Z</dcterms:created>
  <dcterms:modified xsi:type="dcterms:W3CDTF">2016-07-08T05:11:38Z</dcterms:modified>
</cp:coreProperties>
</file>