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82" r:id="rId12"/>
  </p:sldIdLst>
  <p:sldSz cx="9144000" cy="5143500" type="screen16x9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58595B"/>
    <a:srgbClr val="004BAF"/>
    <a:srgbClr val="E8EBF1"/>
    <a:srgbClr val="4D4D4D"/>
    <a:srgbClr val="AB0810"/>
    <a:srgbClr val="FDBE24"/>
    <a:srgbClr val="FA661C"/>
    <a:srgbClr val="90BDDB"/>
    <a:srgbClr val="335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6154" autoAdjust="0"/>
  </p:normalViewPr>
  <p:slideViewPr>
    <p:cSldViewPr snapToGrid="0" snapToObjects="1">
      <p:cViewPr varScale="1">
        <p:scale>
          <a:sx n="86" d="100"/>
          <a:sy n="86" d="100"/>
        </p:scale>
        <p:origin x="900" y="42"/>
      </p:cViewPr>
      <p:guideLst>
        <p:guide orient="horz" pos="1076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altLang="ja-JP" sz="1200" kern="1200" dirty="0">
              <a:solidFill>
                <a:srgbClr val="000000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3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7A38D-8E72-4FCD-8F51-BFD3ED06521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09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9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434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76744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Publix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84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5563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mazin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5" b="27614"/>
          <a:stretch/>
        </p:blipFill>
        <p:spPr>
          <a:xfrm>
            <a:off x="2401156" y="2651136"/>
            <a:ext cx="4326749" cy="513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044" y="3937355"/>
            <a:ext cx="899770" cy="8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NBABT_A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1" b="31105"/>
          <a:stretch/>
        </p:blipFill>
        <p:spPr>
          <a:xfrm>
            <a:off x="1871350" y="1632059"/>
            <a:ext cx="5413248" cy="11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1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Public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3964" r:id="rId2"/>
    <p:sldLayoutId id="2147484012" r:id="rId3"/>
    <p:sldLayoutId id="2147483972" r:id="rId4"/>
    <p:sldLayoutId id="2147483977" r:id="rId5"/>
    <p:sldLayoutId id="2147484019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c/en/us/support/switches/catalyst-2960-l-series-switches/products-installation-and-configuration-guides-list.html" TargetMode="External"/><Relationship Id="rId2" Type="http://schemas.openxmlformats.org/officeDocument/2006/relationships/hyperlink" Target="http://www.cisco.com/c/m/ja_jp/solutions/cisco-start/product_cat2960l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isco.com/c/en/us/td/docs/interfaces_modules/transceiver_modules/compatibility/matrix/GE_Tx_Matrix.html?cachemode=refresh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5.wdp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3291" y="1595392"/>
            <a:ext cx="7692418" cy="1193990"/>
          </a:xfrm>
        </p:spPr>
        <p:txBody>
          <a:bodyPr/>
          <a:lstStyle/>
          <a:p>
            <a:r>
              <a:rPr lang="en-US" altLang="ja-JP" sz="4000" dirty="0"/>
              <a:t>Cisco Start</a:t>
            </a:r>
            <a:r>
              <a:rPr lang="ja-JP" altLang="en-US" sz="4000" dirty="0" smtClean="0"/>
              <a:t>シリーズ 製品概要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3200" dirty="0" smtClean="0"/>
              <a:t>スイッチ</a:t>
            </a:r>
            <a:r>
              <a:rPr lang="ja-JP" altLang="en-US" sz="3200" dirty="0" smtClean="0"/>
              <a:t>編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波線 6"/>
          <p:cNvSpPr/>
          <p:nvPr/>
        </p:nvSpPr>
        <p:spPr>
          <a:xfrm>
            <a:off x="5578030" y="575890"/>
            <a:ext cx="3187887" cy="628650"/>
          </a:xfrm>
          <a:prstGeom prst="wave">
            <a:avLst>
              <a:gd name="adj1" fmla="val 12500"/>
              <a:gd name="adj2" fmla="val 24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Cisco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Start</a:t>
            </a:r>
            <a:r>
              <a:rPr kumimoji="1" lang="ja-JP" altLang="en-US" dirty="0" smtClean="0"/>
              <a:t> ウェビナー資料</a:t>
            </a:r>
          </a:p>
        </p:txBody>
      </p:sp>
      <p:sp>
        <p:nvSpPr>
          <p:cNvPr id="11" name="Subtitle 7"/>
          <p:cNvSpPr>
            <a:spLocks noGrp="1"/>
          </p:cNvSpPr>
          <p:nvPr>
            <p:ph type="subTitle" idx="1"/>
          </p:nvPr>
        </p:nvSpPr>
        <p:spPr>
          <a:xfrm>
            <a:off x="469496" y="3807438"/>
            <a:ext cx="8296421" cy="454461"/>
          </a:xfrm>
        </p:spPr>
        <p:txBody>
          <a:bodyPr/>
          <a:lstStyle/>
          <a:p>
            <a:r>
              <a:rPr lang="ja-JP" altLang="en-US" sz="1800" dirty="0" smtClean="0">
                <a:latin typeface="+mn-ea"/>
                <a:ea typeface="+mn-ea"/>
                <a:cs typeface="メイリオ" panose="020B0604030504040204" pitchFamily="50" charset="-128"/>
              </a:rPr>
              <a:t>シスコシステムズ合同会社</a:t>
            </a:r>
            <a:r>
              <a:rPr lang="en-US" altLang="ja-JP" sz="1800" dirty="0" smtClean="0">
                <a:latin typeface="+mn-ea"/>
                <a:ea typeface="+mn-ea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latin typeface="+mn-ea"/>
                <a:ea typeface="+mn-ea"/>
                <a:cs typeface="メイリオ" panose="020B0604030504040204" pitchFamily="50" charset="-128"/>
              </a:rPr>
            </a:br>
            <a:endParaRPr lang="en-US" sz="1800" dirty="0"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69496" y="4054764"/>
            <a:ext cx="8252690" cy="506559"/>
          </a:xfrm>
        </p:spPr>
        <p:txBody>
          <a:bodyPr/>
          <a:lstStyle/>
          <a:p>
            <a:r>
              <a:rPr lang="en-US" altLang="ja-JP" sz="1800" dirty="0" smtClean="0">
                <a:latin typeface="+mn-ea"/>
                <a:cs typeface="メイリオ" panose="020B0604030504040204" pitchFamily="50" charset="-128"/>
              </a:rPr>
              <a:t>2017</a:t>
            </a:r>
            <a:r>
              <a:rPr lang="ja-JP" altLang="en-US" sz="1800" dirty="0" smtClean="0">
                <a:latin typeface="+mn-ea"/>
                <a:cs typeface="メイリオ" panose="020B0604030504040204" pitchFamily="50" charset="-128"/>
              </a:rPr>
              <a:t>年 </a:t>
            </a:r>
            <a:r>
              <a:rPr lang="en-US" altLang="ja-JP" sz="1800" dirty="0">
                <a:latin typeface="+mn-ea"/>
                <a:cs typeface="メイリオ" panose="020B0604030504040204" pitchFamily="50" charset="-128"/>
              </a:rPr>
              <a:t>4</a:t>
            </a:r>
            <a:r>
              <a:rPr lang="ja-JP" altLang="en-US" sz="1800" dirty="0" smtClean="0">
                <a:latin typeface="+mn-ea"/>
                <a:cs typeface="メイリオ" panose="020B0604030504040204" pitchFamily="50" charset="-128"/>
              </a:rPr>
              <a:t>月</a:t>
            </a:r>
            <a:endParaRPr lang="en-US" sz="1800" dirty="0">
              <a:latin typeface="+mn-ea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126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7680" y="559724"/>
            <a:ext cx="8295574" cy="720436"/>
          </a:xfrm>
        </p:spPr>
        <p:txBody>
          <a:bodyPr/>
          <a:lstStyle/>
          <a:p>
            <a:r>
              <a:rPr lang="en-US" altLang="ja-JP" sz="2800" smtClean="0"/>
              <a:t>Cisco Catalyst 2960L</a:t>
            </a:r>
            <a:r>
              <a:rPr lang="ja-JP" altLang="en-US" sz="2800" dirty="0" smtClean="0"/>
              <a:t>製品情報</a:t>
            </a:r>
            <a:endParaRPr kumimoji="1" lang="ja-JP" altLang="en-US" sz="2800" dirty="0"/>
          </a:p>
        </p:txBody>
      </p:sp>
      <p:sp>
        <p:nvSpPr>
          <p:cNvPr id="3" name="正方形/長方形 2"/>
          <p:cNvSpPr/>
          <p:nvPr/>
        </p:nvSpPr>
        <p:spPr>
          <a:xfrm>
            <a:off x="487680" y="1497453"/>
            <a:ext cx="819397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600" b="1" dirty="0" smtClean="0">
              <a:latin typeface="+mn-ea"/>
              <a:ea typeface="+mn-ea"/>
            </a:endParaRPr>
          </a:p>
          <a:p>
            <a:r>
              <a:rPr lang="en-US" altLang="ja-JP" b="1" dirty="0">
                <a:latin typeface="+mn-ea"/>
                <a:ea typeface="+mn-ea"/>
              </a:rPr>
              <a:t>Cisco Catalyst 2960-L </a:t>
            </a:r>
            <a:r>
              <a:rPr lang="ja-JP" altLang="en-US" b="1" dirty="0" smtClean="0">
                <a:latin typeface="+mn-ea"/>
                <a:ea typeface="+mn-ea"/>
              </a:rPr>
              <a:t>シリーズ 製品</a:t>
            </a:r>
            <a:r>
              <a:rPr lang="ja-JP" altLang="en-US" b="1" dirty="0" smtClean="0">
                <a:latin typeface="+mn-ea"/>
                <a:ea typeface="+mn-ea"/>
              </a:rPr>
              <a:t>ページ（日本語）</a:t>
            </a:r>
            <a:endParaRPr lang="ja-JP" altLang="en-US" b="1" dirty="0">
              <a:latin typeface="+mn-ea"/>
              <a:ea typeface="+mn-ea"/>
            </a:endParaRPr>
          </a:p>
          <a:p>
            <a:r>
              <a:rPr lang="en-US" altLang="ja-JP" sz="1100" dirty="0" smtClean="0">
                <a:latin typeface="+mn-ea"/>
                <a:ea typeface="+mn-ea"/>
                <a:hlinkClick r:id="rId2"/>
              </a:rPr>
              <a:t>http</a:t>
            </a:r>
            <a:r>
              <a:rPr lang="en-US" altLang="ja-JP" sz="1100" dirty="0">
                <a:latin typeface="+mn-ea"/>
                <a:ea typeface="+mn-ea"/>
                <a:hlinkClick r:id="rId2"/>
              </a:rPr>
              <a:t>://</a:t>
            </a:r>
            <a:r>
              <a:rPr lang="en-US" altLang="ja-JP" sz="1100" dirty="0" smtClean="0">
                <a:latin typeface="+mn-ea"/>
                <a:ea typeface="+mn-ea"/>
                <a:hlinkClick r:id="rId2"/>
              </a:rPr>
              <a:t>www.cisco.com/c/m/ja_jp/solutions/cisco-start/product_cat2960l.html</a:t>
            </a:r>
            <a:endParaRPr lang="en-US" altLang="ja-JP" sz="1100" dirty="0" smtClean="0">
              <a:latin typeface="+mn-ea"/>
              <a:ea typeface="+mn-ea"/>
            </a:endParaRPr>
          </a:p>
          <a:p>
            <a:endParaRPr lang="en-US" altLang="ja-JP" sz="1600" b="1" dirty="0">
              <a:latin typeface="+mn-ea"/>
              <a:ea typeface="+mn-ea"/>
            </a:endParaRPr>
          </a:p>
          <a:p>
            <a:r>
              <a:rPr lang="en-US" altLang="ja-JP" sz="1600" b="1" dirty="0" smtClean="0">
                <a:latin typeface="+mn-ea"/>
                <a:ea typeface="+mn-ea"/>
              </a:rPr>
              <a:t>2960L </a:t>
            </a:r>
            <a:r>
              <a:rPr lang="en-US" altLang="ja-JP" sz="1600" b="1" dirty="0">
                <a:latin typeface="+mn-ea"/>
                <a:ea typeface="+mn-ea"/>
              </a:rPr>
              <a:t>Configuration </a:t>
            </a:r>
            <a:r>
              <a:rPr lang="en-US" altLang="ja-JP" sz="1600" b="1" dirty="0" smtClean="0">
                <a:latin typeface="+mn-ea"/>
                <a:ea typeface="+mn-ea"/>
              </a:rPr>
              <a:t>Guides</a:t>
            </a:r>
          </a:p>
          <a:p>
            <a:r>
              <a:rPr lang="en-US" altLang="ja-JP" sz="1000" b="1" dirty="0" smtClean="0">
                <a:latin typeface="+mn-ea"/>
                <a:ea typeface="+mn-ea"/>
                <a:hlinkClick r:id="rId3"/>
              </a:rPr>
              <a:t>http</a:t>
            </a:r>
            <a:r>
              <a:rPr lang="en-US" altLang="ja-JP" sz="1000" b="1" dirty="0">
                <a:latin typeface="+mn-ea"/>
                <a:ea typeface="+mn-ea"/>
                <a:hlinkClick r:id="rId3"/>
              </a:rPr>
              <a:t>://</a:t>
            </a:r>
            <a:r>
              <a:rPr lang="en-US" altLang="ja-JP" sz="1000" b="1" dirty="0" smtClean="0">
                <a:latin typeface="+mn-ea"/>
                <a:ea typeface="+mn-ea"/>
                <a:hlinkClick r:id="rId3"/>
              </a:rPr>
              <a:t>www.cisco.com/c/en/us/support/switches/catalyst-2960-l-series-switches/products-installation-and-configuration-guides-list.html</a:t>
            </a:r>
            <a:endParaRPr lang="en-US" altLang="ja-JP" sz="1000" b="1" dirty="0" smtClean="0">
              <a:latin typeface="+mn-ea"/>
              <a:ea typeface="+mn-ea"/>
            </a:endParaRPr>
          </a:p>
          <a:p>
            <a:endParaRPr lang="en-US" altLang="ja-JP" sz="1000" b="1" dirty="0">
              <a:latin typeface="+mn-ea"/>
              <a:ea typeface="+mn-ea"/>
            </a:endParaRPr>
          </a:p>
          <a:p>
            <a:r>
              <a:rPr lang="en-US" altLang="ja-JP" sz="1600" b="1" dirty="0" smtClean="0">
                <a:latin typeface="+mn-ea"/>
                <a:ea typeface="+mn-ea"/>
              </a:rPr>
              <a:t>Cisco </a:t>
            </a:r>
            <a:r>
              <a:rPr lang="en-US" altLang="ja-JP" sz="1600" b="1" dirty="0">
                <a:latin typeface="+mn-ea"/>
                <a:ea typeface="+mn-ea"/>
              </a:rPr>
              <a:t>Gigabit Ethernet Transceiver Modules Compatibility </a:t>
            </a:r>
            <a:r>
              <a:rPr lang="en-US" altLang="ja-JP" sz="1600" b="1" dirty="0" smtClean="0">
                <a:latin typeface="+mn-ea"/>
                <a:ea typeface="+mn-ea"/>
              </a:rPr>
              <a:t>Matrix</a:t>
            </a:r>
            <a:endParaRPr lang="en-US" altLang="ja-JP" sz="1600" b="1" dirty="0">
              <a:latin typeface="+mn-ea"/>
              <a:ea typeface="+mn-ea"/>
            </a:endParaRPr>
          </a:p>
          <a:p>
            <a:r>
              <a:rPr lang="ja-JP" altLang="en-US" sz="1000" dirty="0" smtClean="0">
                <a:latin typeface="+mn-ea"/>
                <a:ea typeface="+mn-ea"/>
                <a:hlinkClick r:id="rId4"/>
              </a:rPr>
              <a:t>http</a:t>
            </a:r>
            <a:r>
              <a:rPr lang="ja-JP" altLang="en-US" sz="1000" dirty="0">
                <a:latin typeface="+mn-ea"/>
                <a:ea typeface="+mn-ea"/>
                <a:hlinkClick r:id="rId4"/>
              </a:rPr>
              <a:t>://www.cisco.com/c/en/us/td/docs/interfaces_modules/transceiver_modules/compatibility/matrix/GE_Tx_Matrix.html?cachemode=</a:t>
            </a:r>
            <a:r>
              <a:rPr lang="ja-JP" altLang="en-US" sz="1000" dirty="0" smtClean="0">
                <a:latin typeface="+mn-ea"/>
                <a:ea typeface="+mn-ea"/>
                <a:hlinkClick r:id="rId4"/>
              </a:rPr>
              <a:t>refresh</a:t>
            </a:r>
            <a:endParaRPr lang="en-US" altLang="ja-JP" sz="1000" dirty="0" smtClean="0">
              <a:latin typeface="+mn-ea"/>
              <a:ea typeface="+mn-ea"/>
            </a:endParaRPr>
          </a:p>
          <a:p>
            <a:endParaRPr lang="ja-JP" altLang="en-US" sz="1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05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4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>
                <a:solidFill>
                  <a:srgbClr val="0070C0"/>
                </a:solidFill>
              </a:rPr>
              <a:t>Cisco Start </a:t>
            </a:r>
            <a:r>
              <a:rPr lang="ja-JP" altLang="en-US" sz="2800" dirty="0">
                <a:solidFill>
                  <a:srgbClr val="0070C0"/>
                </a:solidFill>
                <a:latin typeface="+mj-ea"/>
                <a:ea typeface="+mj-ea"/>
              </a:rPr>
              <a:t>シリーズ　</a:t>
            </a: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製品ラインアップ</a:t>
            </a:r>
            <a:endParaRPr kumimoji="1" lang="ja-JP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2754" y="951681"/>
            <a:ext cx="8713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+mn-ea"/>
                <a:ea typeface="+mn-ea"/>
              </a:rPr>
              <a:t>中小企業及び</a:t>
            </a:r>
            <a:r>
              <a:rPr lang="ja-JP" altLang="en-US" sz="2000" dirty="0" smtClean="0">
                <a:latin typeface="+mn-ea"/>
                <a:ea typeface="+mn-ea"/>
              </a:rPr>
              <a:t>拠点、</a:t>
            </a:r>
            <a:r>
              <a:rPr lang="ja-JP" altLang="en-US" sz="2000" dirty="0" smtClean="0">
                <a:solidFill>
                  <a:srgbClr val="FF6600"/>
                </a:solidFill>
                <a:latin typeface="+mn-ea"/>
                <a:ea typeface="+mn-ea"/>
              </a:rPr>
              <a:t>そして様々な業種に向けた</a:t>
            </a:r>
            <a:r>
              <a:rPr lang="ja-JP" altLang="en-US" sz="2000" dirty="0" smtClean="0">
                <a:latin typeface="+mn-ea"/>
                <a:ea typeface="+mn-ea"/>
              </a:rPr>
              <a:t>最適</a:t>
            </a:r>
            <a:r>
              <a:rPr lang="ja-JP" altLang="en-US" sz="2000" dirty="0">
                <a:latin typeface="+mn-ea"/>
                <a:ea typeface="+mn-ea"/>
              </a:rPr>
              <a:t>な製品ポートフォリオ</a:t>
            </a:r>
          </a:p>
        </p:txBody>
      </p:sp>
      <p:sp>
        <p:nvSpPr>
          <p:cNvPr id="90" name="Rectangle 107"/>
          <p:cNvSpPr/>
          <p:nvPr/>
        </p:nvSpPr>
        <p:spPr>
          <a:xfrm>
            <a:off x="150222" y="1391892"/>
            <a:ext cx="8837024" cy="2054738"/>
          </a:xfrm>
          <a:custGeom>
            <a:avLst/>
            <a:gdLst/>
            <a:ahLst/>
            <a:cxnLst/>
            <a:rect l="l" t="t" r="r" b="b"/>
            <a:pathLst>
              <a:path w="9144000" h="1602792">
                <a:moveTo>
                  <a:pt x="4626428" y="0"/>
                </a:moveTo>
                <a:cubicBezTo>
                  <a:pt x="6219541" y="0"/>
                  <a:pt x="7712500" y="89622"/>
                  <a:pt x="8996181" y="246060"/>
                </a:cubicBezTo>
                <a:lnTo>
                  <a:pt x="9144000" y="265151"/>
                </a:lnTo>
                <a:lnTo>
                  <a:pt x="9144000" y="1587848"/>
                </a:lnTo>
                <a:lnTo>
                  <a:pt x="8783300" y="1540030"/>
                </a:lnTo>
                <a:cubicBezTo>
                  <a:pt x="7546536" y="1385127"/>
                  <a:pt x="6129235" y="1297139"/>
                  <a:pt x="4622800" y="1297139"/>
                </a:cubicBezTo>
                <a:cubicBezTo>
                  <a:pt x="2965722" y="1297139"/>
                  <a:pt x="1416495" y="1403605"/>
                  <a:pt x="96779" y="1588487"/>
                </a:cubicBezTo>
                <a:lnTo>
                  <a:pt x="0" y="1602792"/>
                </a:lnTo>
                <a:lnTo>
                  <a:pt x="0" y="279210"/>
                </a:lnTo>
                <a:lnTo>
                  <a:pt x="256675" y="246060"/>
                </a:lnTo>
                <a:cubicBezTo>
                  <a:pt x="1540356" y="89622"/>
                  <a:pt x="3033315" y="0"/>
                  <a:pt x="4626428" y="0"/>
                </a:cubicBezTo>
                <a:close/>
              </a:path>
            </a:pathLst>
          </a:custGeom>
          <a:gradFill flip="none" rotWithShape="1">
            <a:gsLst>
              <a:gs pos="46000">
                <a:schemeClr val="bg2">
                  <a:lumMod val="20000"/>
                  <a:lumOff val="80000"/>
                  <a:alpha val="16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en-US" dirty="0"/>
          </a:p>
        </p:txBody>
      </p:sp>
      <p:sp>
        <p:nvSpPr>
          <p:cNvPr id="93" name="Rectangle 107"/>
          <p:cNvSpPr/>
          <p:nvPr/>
        </p:nvSpPr>
        <p:spPr>
          <a:xfrm>
            <a:off x="150222" y="2294195"/>
            <a:ext cx="8837024" cy="2054738"/>
          </a:xfrm>
          <a:custGeom>
            <a:avLst/>
            <a:gdLst/>
            <a:ahLst/>
            <a:cxnLst/>
            <a:rect l="l" t="t" r="r" b="b"/>
            <a:pathLst>
              <a:path w="9144000" h="1602792">
                <a:moveTo>
                  <a:pt x="4626428" y="0"/>
                </a:moveTo>
                <a:cubicBezTo>
                  <a:pt x="6219541" y="0"/>
                  <a:pt x="7712500" y="89622"/>
                  <a:pt x="8996181" y="246060"/>
                </a:cubicBezTo>
                <a:lnTo>
                  <a:pt x="9144000" y="265151"/>
                </a:lnTo>
                <a:lnTo>
                  <a:pt x="9144000" y="1587848"/>
                </a:lnTo>
                <a:lnTo>
                  <a:pt x="8783300" y="1540030"/>
                </a:lnTo>
                <a:cubicBezTo>
                  <a:pt x="7546536" y="1385127"/>
                  <a:pt x="6129235" y="1297139"/>
                  <a:pt x="4622800" y="1297139"/>
                </a:cubicBezTo>
                <a:cubicBezTo>
                  <a:pt x="2965722" y="1297139"/>
                  <a:pt x="1416495" y="1403605"/>
                  <a:pt x="96779" y="1588487"/>
                </a:cubicBezTo>
                <a:lnTo>
                  <a:pt x="0" y="1602792"/>
                </a:lnTo>
                <a:lnTo>
                  <a:pt x="0" y="279210"/>
                </a:lnTo>
                <a:lnTo>
                  <a:pt x="256675" y="246060"/>
                </a:lnTo>
                <a:cubicBezTo>
                  <a:pt x="1540356" y="89622"/>
                  <a:pt x="3033315" y="0"/>
                  <a:pt x="4626428" y="0"/>
                </a:cubicBezTo>
                <a:close/>
              </a:path>
            </a:pathLst>
          </a:custGeom>
          <a:gradFill flip="none" rotWithShape="1">
            <a:gsLst>
              <a:gs pos="24000">
                <a:srgbClr val="00B0F0">
                  <a:alpha val="0"/>
                </a:srgbClr>
              </a:gs>
              <a:gs pos="100000">
                <a:srgbClr val="0070C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12019" y="2630011"/>
            <a:ext cx="2441694" cy="18176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+mn-ea"/>
                <a:ea typeface="+mn-ea"/>
              </a:rPr>
              <a:t>① 新製品の追加</a:t>
            </a:r>
            <a:endParaRPr lang="ja-JP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2735600" y="3945904"/>
            <a:ext cx="3672800" cy="27571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2400" b="1" dirty="0">
                <a:latin typeface="+mn-ea"/>
                <a:ea typeface="+mn-ea"/>
              </a:rPr>
              <a:t>② </a:t>
            </a:r>
            <a:r>
              <a:rPr lang="ja-JP" altLang="en-US" sz="2400" b="1" dirty="0" smtClean="0">
                <a:latin typeface="+mn-ea"/>
                <a:ea typeface="+mn-ea"/>
              </a:rPr>
              <a:t>エントリー モデル</a:t>
            </a:r>
            <a:r>
              <a:rPr lang="ja-JP" altLang="en-US" sz="2400" b="1" dirty="0">
                <a:latin typeface="+mn-ea"/>
                <a:ea typeface="+mn-ea"/>
              </a:rPr>
              <a:t>拡充</a:t>
            </a:r>
            <a:endParaRPr lang="ja-JP" altLang="en-US" sz="2400" dirty="0">
              <a:latin typeface="+mn-ea"/>
              <a:ea typeface="+mn-ea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2427823" y="1709530"/>
            <a:ext cx="4288353" cy="181767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2400" b="1" dirty="0">
                <a:latin typeface="+mn-ea"/>
                <a:ea typeface="+mn-ea"/>
              </a:rPr>
              <a:t>③ 業種別ソリューション展開</a:t>
            </a:r>
            <a:endParaRPr lang="ja-JP" altLang="en-US" sz="2400" dirty="0">
              <a:latin typeface="+mn-ea"/>
              <a:ea typeface="+mn-ea"/>
            </a:endParaRPr>
          </a:p>
        </p:txBody>
      </p:sp>
      <p:pic>
        <p:nvPicPr>
          <p:cNvPr id="96" name="Picture 22" descr="C:\Users\kyle.huang\Documents\KeyShot 4\Renderings\C_150\v4\P\6-3.31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516" y="4432030"/>
            <a:ext cx="681595" cy="4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520" y="4174425"/>
            <a:ext cx="1102803" cy="733866"/>
          </a:xfrm>
          <a:prstGeom prst="rect">
            <a:avLst/>
          </a:prstGeom>
        </p:spPr>
      </p:pic>
      <p:sp>
        <p:nvSpPr>
          <p:cNvPr id="98" name="Rectangle 101"/>
          <p:cNvSpPr/>
          <p:nvPr/>
        </p:nvSpPr>
        <p:spPr>
          <a:xfrm>
            <a:off x="6248694" y="4326873"/>
            <a:ext cx="19839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ja-JP" altLang="en-US" sz="1400" b="1" dirty="0">
                <a:latin typeface="+mn-lt"/>
                <a:ea typeface="+mn-ea"/>
              </a:rPr>
              <a:t>ワイヤレス</a:t>
            </a:r>
            <a:endParaRPr lang="en-US" altLang="ja-JP" sz="1400" b="1" dirty="0">
              <a:latin typeface="+mn-lt"/>
              <a:ea typeface="+mn-ea"/>
            </a:endParaRPr>
          </a:p>
          <a:p>
            <a:pPr algn="r"/>
            <a:r>
              <a:rPr lang="en-US" altLang="ja-JP" sz="1400" b="1" dirty="0">
                <a:latin typeface="+mn-lt"/>
                <a:ea typeface="+mn-ea"/>
              </a:rPr>
              <a:t>WAP</a:t>
            </a:r>
            <a:r>
              <a:rPr lang="ja-JP" altLang="en-US" sz="1400" b="1" dirty="0">
                <a:latin typeface="+mn-lt"/>
                <a:ea typeface="+mn-ea"/>
              </a:rPr>
              <a:t>シリーズ</a:t>
            </a:r>
            <a:endParaRPr lang="en-US" sz="1400" b="1" dirty="0">
              <a:latin typeface="+mn-lt"/>
              <a:ea typeface="+mn-ea"/>
            </a:endParaRPr>
          </a:p>
        </p:txBody>
      </p:sp>
      <p:pic>
        <p:nvPicPr>
          <p:cNvPr id="99" name="図 9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952" y="4144794"/>
            <a:ext cx="675401" cy="844251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18" y="4402803"/>
            <a:ext cx="1332007" cy="604093"/>
          </a:xfrm>
          <a:prstGeom prst="rect">
            <a:avLst/>
          </a:prstGeom>
        </p:spPr>
      </p:pic>
      <p:sp>
        <p:nvSpPr>
          <p:cNvPr id="101" name="Rectangle 101"/>
          <p:cNvSpPr/>
          <p:nvPr/>
        </p:nvSpPr>
        <p:spPr>
          <a:xfrm>
            <a:off x="906949" y="4135844"/>
            <a:ext cx="24296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+mn-lt"/>
                <a:ea typeface="+mn-ea"/>
              </a:rPr>
              <a:t>スイッチ　</a:t>
            </a:r>
            <a:endParaRPr lang="en-US" altLang="ja-JP" sz="1400" b="1" dirty="0">
              <a:latin typeface="+mn-lt"/>
              <a:ea typeface="+mn-ea"/>
            </a:endParaRPr>
          </a:p>
          <a:p>
            <a:r>
              <a:rPr lang="en-US" sz="1400" b="1" dirty="0" smtClean="0">
                <a:latin typeface="+mn-lt"/>
                <a:ea typeface="+mn-ea"/>
              </a:rPr>
              <a:t>S</a:t>
            </a:r>
            <a:r>
              <a:rPr lang="en-US" altLang="ja-JP" sz="1400" b="1" dirty="0" smtClean="0">
                <a:latin typeface="+mn-lt"/>
                <a:ea typeface="+mn-ea"/>
              </a:rPr>
              <a:t>G350</a:t>
            </a:r>
            <a:r>
              <a:rPr lang="ja-JP" altLang="en-US" sz="1400" b="1" dirty="0" smtClean="0">
                <a:latin typeface="+mn-lt"/>
                <a:ea typeface="+mn-ea"/>
              </a:rPr>
              <a:t>シリーズ</a:t>
            </a:r>
            <a:endParaRPr lang="en-US" sz="1400" b="1" dirty="0">
              <a:latin typeface="+mn-lt"/>
              <a:ea typeface="+mn-ea"/>
            </a:endParaRPr>
          </a:p>
        </p:txBody>
      </p:sp>
      <p:pic>
        <p:nvPicPr>
          <p:cNvPr id="104" name="図 10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296" y="4446108"/>
            <a:ext cx="983408" cy="786726"/>
          </a:xfrm>
          <a:prstGeom prst="rect">
            <a:avLst/>
          </a:prstGeom>
        </p:spPr>
      </p:pic>
      <p:sp>
        <p:nvSpPr>
          <p:cNvPr id="105" name="Rectangle 101"/>
          <p:cNvSpPr/>
          <p:nvPr/>
        </p:nvSpPr>
        <p:spPr>
          <a:xfrm>
            <a:off x="274090" y="3030605"/>
            <a:ext cx="19839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n-lt"/>
              </a:rPr>
              <a:t>Start </a:t>
            </a:r>
            <a:r>
              <a:rPr lang="ja-JP" altLang="en-US" sz="1400" b="1" dirty="0">
                <a:solidFill>
                  <a:schemeClr val="bg1"/>
                </a:solidFill>
                <a:latin typeface="+mn-lt"/>
              </a:rPr>
              <a:t>ルータ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6" name="Rectangle 101"/>
          <p:cNvSpPr/>
          <p:nvPr/>
        </p:nvSpPr>
        <p:spPr>
          <a:xfrm>
            <a:off x="1537537" y="2783946"/>
            <a:ext cx="19839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Start </a:t>
            </a:r>
            <a:r>
              <a:rPr lang="ja-JP" altLang="en-US" sz="1400" b="1" dirty="0">
                <a:solidFill>
                  <a:schemeClr val="bg1"/>
                </a:solidFill>
                <a:latin typeface="+mn-lt"/>
              </a:rPr>
              <a:t>スイッチ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7" name="Rectangle 101"/>
          <p:cNvSpPr/>
          <p:nvPr/>
        </p:nvSpPr>
        <p:spPr>
          <a:xfrm>
            <a:off x="4611228" y="2819271"/>
            <a:ext cx="19839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Start </a:t>
            </a:r>
            <a:r>
              <a:rPr lang="ja-JP" altLang="en-US" sz="1400" b="1" dirty="0">
                <a:solidFill>
                  <a:schemeClr val="bg1"/>
                </a:solidFill>
                <a:latin typeface="+mn-lt"/>
              </a:rPr>
              <a:t>ワイヤレス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Rectangle 101"/>
          <p:cNvSpPr/>
          <p:nvPr/>
        </p:nvSpPr>
        <p:spPr>
          <a:xfrm>
            <a:off x="5914315" y="3058508"/>
            <a:ext cx="19839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+mn-lt"/>
              </a:rPr>
              <a:t>Start </a:t>
            </a:r>
            <a:r>
              <a:rPr lang="ja-JP" altLang="en-US" sz="1400" b="1" dirty="0">
                <a:solidFill>
                  <a:schemeClr val="bg1"/>
                </a:solidFill>
                <a:latin typeface="+mn-lt"/>
              </a:rPr>
              <a:t>セキュリティ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409304" y="3310790"/>
            <a:ext cx="1029039" cy="420088"/>
            <a:chOff x="600501" y="1955061"/>
            <a:chExt cx="2039972" cy="715362"/>
          </a:xfrm>
          <a:effectLst/>
        </p:grpSpPr>
        <p:pic>
          <p:nvPicPr>
            <p:cNvPr id="110" name="図 4" descr="スクリーンショット 2015-05-14 17.10.52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9259" y="1955061"/>
              <a:ext cx="671214" cy="4451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11" name="図 110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501" y="2087066"/>
              <a:ext cx="1764122" cy="583357"/>
            </a:xfrm>
            <a:prstGeom prst="rect">
              <a:avLst/>
            </a:prstGeom>
            <a:effectLst/>
          </p:spPr>
        </p:pic>
      </p:grpSp>
      <p:pic>
        <p:nvPicPr>
          <p:cNvPr id="112" name="Picture 4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204" y="3375864"/>
            <a:ext cx="824446" cy="483852"/>
          </a:xfrm>
          <a:prstGeom prst="rect">
            <a:avLst/>
          </a:prstGeom>
          <a:ln>
            <a:noFill/>
          </a:ln>
        </p:spPr>
      </p:pic>
      <p:pic>
        <p:nvPicPr>
          <p:cNvPr id="113" name="Picture 9" descr="KR40018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183" y="3032781"/>
            <a:ext cx="3285060" cy="728192"/>
          </a:xfrm>
          <a:prstGeom prst="rect">
            <a:avLst/>
          </a:prstGeom>
        </p:spPr>
      </p:pic>
      <p:grpSp>
        <p:nvGrpSpPr>
          <p:cNvPr id="117" name="Group 13"/>
          <p:cNvGrpSpPr/>
          <p:nvPr/>
        </p:nvGrpSpPr>
        <p:grpSpPr>
          <a:xfrm>
            <a:off x="1749493" y="1677040"/>
            <a:ext cx="549728" cy="578110"/>
            <a:chOff x="3382797" y="1885950"/>
            <a:chExt cx="952500" cy="952500"/>
          </a:xfrm>
        </p:grpSpPr>
        <p:sp>
          <p:nvSpPr>
            <p:cNvPr id="118" name="Oval 15"/>
            <p:cNvSpPr/>
            <p:nvPr/>
          </p:nvSpPr>
          <p:spPr>
            <a:xfrm>
              <a:off x="3382797" y="188595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119" name="Group 12"/>
            <p:cNvGrpSpPr>
              <a:grpSpLocks noChangeAspect="1"/>
            </p:cNvGrpSpPr>
            <p:nvPr/>
          </p:nvGrpSpPr>
          <p:grpSpPr bwMode="auto">
            <a:xfrm>
              <a:off x="3548470" y="2168693"/>
              <a:ext cx="629902" cy="650091"/>
              <a:chOff x="2546" y="1392"/>
              <a:chExt cx="780" cy="805"/>
            </a:xfrm>
            <a:solidFill>
              <a:schemeClr val="bg1"/>
            </a:solidFill>
          </p:grpSpPr>
          <p:sp>
            <p:nvSpPr>
              <p:cNvPr id="120" name="Oval 13"/>
              <p:cNvSpPr>
                <a:spLocks noChangeArrowheads="1"/>
              </p:cNvSpPr>
              <p:nvPr/>
            </p:nvSpPr>
            <p:spPr bwMode="auto">
              <a:xfrm>
                <a:off x="3171" y="1527"/>
                <a:ext cx="124" cy="1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21" name="Freeform 14"/>
              <p:cNvSpPr>
                <a:spLocks noEditPoints="1"/>
              </p:cNvSpPr>
              <p:nvPr/>
            </p:nvSpPr>
            <p:spPr bwMode="auto">
              <a:xfrm>
                <a:off x="2546" y="1392"/>
                <a:ext cx="780" cy="805"/>
              </a:xfrm>
              <a:custGeom>
                <a:avLst/>
                <a:gdLst>
                  <a:gd name="T0" fmla="*/ 328 w 328"/>
                  <a:gd name="T1" fmla="*/ 154 h 339"/>
                  <a:gd name="T2" fmla="*/ 297 w 328"/>
                  <a:gd name="T3" fmla="*/ 121 h 339"/>
                  <a:gd name="T4" fmla="*/ 265 w 328"/>
                  <a:gd name="T5" fmla="*/ 129 h 339"/>
                  <a:gd name="T6" fmla="*/ 236 w 328"/>
                  <a:gd name="T7" fmla="*/ 158 h 339"/>
                  <a:gd name="T8" fmla="*/ 216 w 328"/>
                  <a:gd name="T9" fmla="*/ 162 h 339"/>
                  <a:gd name="T10" fmla="*/ 208 w 328"/>
                  <a:gd name="T11" fmla="*/ 40 h 339"/>
                  <a:gd name="T12" fmla="*/ 218 w 328"/>
                  <a:gd name="T13" fmla="*/ 28 h 339"/>
                  <a:gd name="T14" fmla="*/ 123 w 328"/>
                  <a:gd name="T15" fmla="*/ 15 h 339"/>
                  <a:gd name="T16" fmla="*/ 93 w 328"/>
                  <a:gd name="T17" fmla="*/ 15 h 339"/>
                  <a:gd name="T18" fmla="*/ 0 w 328"/>
                  <a:gd name="T19" fmla="*/ 28 h 339"/>
                  <a:gd name="T20" fmla="*/ 8 w 328"/>
                  <a:gd name="T21" fmla="*/ 40 h 339"/>
                  <a:gd name="T22" fmla="*/ 0 w 328"/>
                  <a:gd name="T23" fmla="*/ 174 h 339"/>
                  <a:gd name="T24" fmla="*/ 161 w 328"/>
                  <a:gd name="T25" fmla="*/ 186 h 339"/>
                  <a:gd name="T26" fmla="*/ 210 w 328"/>
                  <a:gd name="T27" fmla="*/ 199 h 339"/>
                  <a:gd name="T28" fmla="*/ 217 w 328"/>
                  <a:gd name="T29" fmla="*/ 203 h 339"/>
                  <a:gd name="T30" fmla="*/ 236 w 328"/>
                  <a:gd name="T31" fmla="*/ 199 h 339"/>
                  <a:gd name="T32" fmla="*/ 253 w 328"/>
                  <a:gd name="T33" fmla="*/ 267 h 339"/>
                  <a:gd name="T34" fmla="*/ 287 w 328"/>
                  <a:gd name="T35" fmla="*/ 319 h 339"/>
                  <a:gd name="T36" fmla="*/ 294 w 328"/>
                  <a:gd name="T37" fmla="*/ 267 h 339"/>
                  <a:gd name="T38" fmla="*/ 328 w 328"/>
                  <a:gd name="T39" fmla="*/ 285 h 339"/>
                  <a:gd name="T40" fmla="*/ 328 w 328"/>
                  <a:gd name="T41" fmla="*/ 191 h 339"/>
                  <a:gd name="T42" fmla="*/ 108 w 328"/>
                  <a:gd name="T43" fmla="*/ 6 h 339"/>
                  <a:gd name="T44" fmla="*/ 108 w 328"/>
                  <a:gd name="T45" fmla="*/ 23 h 339"/>
                  <a:gd name="T46" fmla="*/ 16 w 328"/>
                  <a:gd name="T47" fmla="*/ 40 h 339"/>
                  <a:gd name="T48" fmla="*/ 154 w 328"/>
                  <a:gd name="T49" fmla="*/ 84 h 339"/>
                  <a:gd name="T50" fmla="*/ 75 w 328"/>
                  <a:gd name="T51" fmla="*/ 125 h 339"/>
                  <a:gd name="T52" fmla="*/ 16 w 328"/>
                  <a:gd name="T53" fmla="*/ 146 h 339"/>
                  <a:gd name="T54" fmla="*/ 16 w 328"/>
                  <a:gd name="T55" fmla="*/ 174 h 339"/>
                  <a:gd name="T56" fmla="*/ 59 w 328"/>
                  <a:gd name="T57" fmla="*/ 124 h 339"/>
                  <a:gd name="T58" fmla="*/ 125 w 328"/>
                  <a:gd name="T59" fmla="*/ 96 h 339"/>
                  <a:gd name="T60" fmla="*/ 167 w 328"/>
                  <a:gd name="T61" fmla="*/ 156 h 339"/>
                  <a:gd name="T62" fmla="*/ 16 w 328"/>
                  <a:gd name="T63" fmla="*/ 174 h 339"/>
                  <a:gd name="T64" fmla="*/ 188 w 328"/>
                  <a:gd name="T65" fmla="*/ 135 h 339"/>
                  <a:gd name="T66" fmla="*/ 128 w 328"/>
                  <a:gd name="T67" fmla="*/ 94 h 339"/>
                  <a:gd name="T68" fmla="*/ 154 w 328"/>
                  <a:gd name="T69" fmla="*/ 100 h 339"/>
                  <a:gd name="T70" fmla="*/ 201 w 328"/>
                  <a:gd name="T71" fmla="*/ 14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8" h="339">
                    <a:moveTo>
                      <a:pt x="328" y="191"/>
                    </a:moveTo>
                    <a:cubicBezTo>
                      <a:pt x="328" y="154"/>
                      <a:pt x="328" y="154"/>
                      <a:pt x="328" y="154"/>
                    </a:cubicBezTo>
                    <a:cubicBezTo>
                      <a:pt x="328" y="153"/>
                      <a:pt x="328" y="153"/>
                      <a:pt x="328" y="152"/>
                    </a:cubicBezTo>
                    <a:cubicBezTo>
                      <a:pt x="327" y="135"/>
                      <a:pt x="313" y="121"/>
                      <a:pt x="297" y="121"/>
                    </a:cubicBezTo>
                    <a:cubicBezTo>
                      <a:pt x="285" y="121"/>
                      <a:pt x="285" y="121"/>
                      <a:pt x="285" y="121"/>
                    </a:cubicBezTo>
                    <a:cubicBezTo>
                      <a:pt x="278" y="121"/>
                      <a:pt x="270" y="124"/>
                      <a:pt x="265" y="129"/>
                    </a:cubicBezTo>
                    <a:cubicBezTo>
                      <a:pt x="264" y="129"/>
                      <a:pt x="264" y="130"/>
                      <a:pt x="263" y="131"/>
                    </a:cubicBezTo>
                    <a:cubicBezTo>
                      <a:pt x="236" y="158"/>
                      <a:pt x="236" y="158"/>
                      <a:pt x="236" y="158"/>
                    </a:cubicBezTo>
                    <a:cubicBezTo>
                      <a:pt x="223" y="170"/>
                      <a:pt x="223" y="170"/>
                      <a:pt x="223" y="170"/>
                    </a:cubicBezTo>
                    <a:cubicBezTo>
                      <a:pt x="216" y="162"/>
                      <a:pt x="216" y="162"/>
                      <a:pt x="216" y="162"/>
                    </a:cubicBezTo>
                    <a:cubicBezTo>
                      <a:pt x="208" y="156"/>
                      <a:pt x="208" y="156"/>
                      <a:pt x="208" y="156"/>
                    </a:cubicBezTo>
                    <a:cubicBezTo>
                      <a:pt x="208" y="40"/>
                      <a:pt x="208" y="40"/>
                      <a:pt x="208" y="40"/>
                    </a:cubicBezTo>
                    <a:cubicBezTo>
                      <a:pt x="218" y="40"/>
                      <a:pt x="218" y="40"/>
                      <a:pt x="218" y="40"/>
                    </a:cubicBezTo>
                    <a:cubicBezTo>
                      <a:pt x="218" y="28"/>
                      <a:pt x="218" y="28"/>
                      <a:pt x="218" y="28"/>
                    </a:cubicBezTo>
                    <a:cubicBezTo>
                      <a:pt x="116" y="28"/>
                      <a:pt x="116" y="28"/>
                      <a:pt x="116" y="28"/>
                    </a:cubicBezTo>
                    <a:cubicBezTo>
                      <a:pt x="120" y="25"/>
                      <a:pt x="123" y="20"/>
                      <a:pt x="123" y="15"/>
                    </a:cubicBezTo>
                    <a:cubicBezTo>
                      <a:pt x="123" y="6"/>
                      <a:pt x="117" y="0"/>
                      <a:pt x="108" y="0"/>
                    </a:cubicBezTo>
                    <a:cubicBezTo>
                      <a:pt x="101" y="0"/>
                      <a:pt x="93" y="6"/>
                      <a:pt x="93" y="15"/>
                    </a:cubicBezTo>
                    <a:cubicBezTo>
                      <a:pt x="93" y="20"/>
                      <a:pt x="97" y="25"/>
                      <a:pt x="102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174"/>
                      <a:pt x="8" y="174"/>
                      <a:pt x="8" y="17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61" y="186"/>
                      <a:pt x="161" y="186"/>
                      <a:pt x="161" y="186"/>
                    </a:cubicBezTo>
                    <a:cubicBezTo>
                      <a:pt x="197" y="186"/>
                      <a:pt x="197" y="186"/>
                      <a:pt x="197" y="186"/>
                    </a:cubicBezTo>
                    <a:cubicBezTo>
                      <a:pt x="210" y="199"/>
                      <a:pt x="210" y="199"/>
                      <a:pt x="210" y="199"/>
                    </a:cubicBezTo>
                    <a:cubicBezTo>
                      <a:pt x="211" y="200"/>
                      <a:pt x="212" y="201"/>
                      <a:pt x="212" y="201"/>
                    </a:cubicBezTo>
                    <a:cubicBezTo>
                      <a:pt x="214" y="203"/>
                      <a:pt x="215" y="203"/>
                      <a:pt x="217" y="203"/>
                    </a:cubicBezTo>
                    <a:cubicBezTo>
                      <a:pt x="222" y="207"/>
                      <a:pt x="229" y="206"/>
                      <a:pt x="234" y="201"/>
                    </a:cubicBezTo>
                    <a:cubicBezTo>
                      <a:pt x="235" y="201"/>
                      <a:pt x="236" y="200"/>
                      <a:pt x="236" y="199"/>
                    </a:cubicBezTo>
                    <a:cubicBezTo>
                      <a:pt x="253" y="182"/>
                      <a:pt x="253" y="182"/>
                      <a:pt x="253" y="182"/>
                    </a:cubicBezTo>
                    <a:cubicBezTo>
                      <a:pt x="253" y="267"/>
                      <a:pt x="253" y="267"/>
                      <a:pt x="253" y="267"/>
                    </a:cubicBezTo>
                    <a:cubicBezTo>
                      <a:pt x="253" y="301"/>
                      <a:pt x="253" y="323"/>
                      <a:pt x="253" y="339"/>
                    </a:cubicBezTo>
                    <a:cubicBezTo>
                      <a:pt x="265" y="333"/>
                      <a:pt x="276" y="327"/>
                      <a:pt x="287" y="319"/>
                    </a:cubicBezTo>
                    <a:cubicBezTo>
                      <a:pt x="287" y="267"/>
                      <a:pt x="287" y="267"/>
                      <a:pt x="287" y="267"/>
                    </a:cubicBezTo>
                    <a:cubicBezTo>
                      <a:pt x="294" y="267"/>
                      <a:pt x="294" y="267"/>
                      <a:pt x="294" y="267"/>
                    </a:cubicBezTo>
                    <a:cubicBezTo>
                      <a:pt x="294" y="286"/>
                      <a:pt x="294" y="302"/>
                      <a:pt x="294" y="315"/>
                    </a:cubicBezTo>
                    <a:cubicBezTo>
                      <a:pt x="306" y="306"/>
                      <a:pt x="318" y="296"/>
                      <a:pt x="328" y="285"/>
                    </a:cubicBezTo>
                    <a:cubicBezTo>
                      <a:pt x="328" y="267"/>
                      <a:pt x="328" y="267"/>
                      <a:pt x="328" y="267"/>
                    </a:cubicBezTo>
                    <a:cubicBezTo>
                      <a:pt x="328" y="191"/>
                      <a:pt x="328" y="191"/>
                      <a:pt x="328" y="191"/>
                    </a:cubicBezTo>
                    <a:close/>
                    <a:moveTo>
                      <a:pt x="100" y="15"/>
                    </a:moveTo>
                    <a:cubicBezTo>
                      <a:pt x="100" y="9"/>
                      <a:pt x="104" y="6"/>
                      <a:pt x="108" y="6"/>
                    </a:cubicBezTo>
                    <a:cubicBezTo>
                      <a:pt x="114" y="6"/>
                      <a:pt x="118" y="9"/>
                      <a:pt x="118" y="15"/>
                    </a:cubicBezTo>
                    <a:cubicBezTo>
                      <a:pt x="118" y="20"/>
                      <a:pt x="114" y="23"/>
                      <a:pt x="108" y="23"/>
                    </a:cubicBezTo>
                    <a:cubicBezTo>
                      <a:pt x="104" y="23"/>
                      <a:pt x="100" y="20"/>
                      <a:pt x="100" y="15"/>
                    </a:cubicBezTo>
                    <a:close/>
                    <a:moveTo>
                      <a:pt x="16" y="40"/>
                    </a:moveTo>
                    <a:cubicBezTo>
                      <a:pt x="199" y="40"/>
                      <a:pt x="199" y="40"/>
                      <a:pt x="199" y="40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16" y="146"/>
                      <a:pt x="16" y="146"/>
                      <a:pt x="16" y="146"/>
                    </a:cubicBezTo>
                    <a:lnTo>
                      <a:pt x="16" y="40"/>
                    </a:lnTo>
                    <a:close/>
                    <a:moveTo>
                      <a:pt x="16" y="174"/>
                    </a:moveTo>
                    <a:cubicBezTo>
                      <a:pt x="16" y="160"/>
                      <a:pt x="16" y="160"/>
                      <a:pt x="16" y="160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3" y="145"/>
                      <a:pt x="164" y="151"/>
                      <a:pt x="167" y="156"/>
                    </a:cubicBezTo>
                    <a:cubicBezTo>
                      <a:pt x="185" y="174"/>
                      <a:pt x="185" y="174"/>
                      <a:pt x="185" y="174"/>
                    </a:cubicBezTo>
                    <a:lnTo>
                      <a:pt x="16" y="174"/>
                    </a:lnTo>
                    <a:close/>
                    <a:moveTo>
                      <a:pt x="201" y="147"/>
                    </a:moveTo>
                    <a:cubicBezTo>
                      <a:pt x="188" y="135"/>
                      <a:pt x="188" y="135"/>
                      <a:pt x="188" y="135"/>
                    </a:cubicBezTo>
                    <a:cubicBezTo>
                      <a:pt x="183" y="131"/>
                      <a:pt x="177" y="130"/>
                      <a:pt x="171" y="133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54" y="100"/>
                      <a:pt x="154" y="100"/>
                      <a:pt x="154" y="100"/>
                    </a:cubicBezTo>
                    <a:cubicBezTo>
                      <a:pt x="201" y="54"/>
                      <a:pt x="201" y="54"/>
                      <a:pt x="201" y="54"/>
                    </a:cubicBezTo>
                    <a:lnTo>
                      <a:pt x="201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122" name="Group 7"/>
          <p:cNvGrpSpPr/>
          <p:nvPr/>
        </p:nvGrpSpPr>
        <p:grpSpPr>
          <a:xfrm>
            <a:off x="7884422" y="1789006"/>
            <a:ext cx="546104" cy="565859"/>
            <a:chOff x="530983" y="1885950"/>
            <a:chExt cx="952500" cy="952500"/>
          </a:xfrm>
        </p:grpSpPr>
        <p:sp>
          <p:nvSpPr>
            <p:cNvPr id="123" name="Oval 8"/>
            <p:cNvSpPr/>
            <p:nvPr/>
          </p:nvSpPr>
          <p:spPr>
            <a:xfrm>
              <a:off x="530983" y="188595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124" name="Group 4"/>
            <p:cNvGrpSpPr>
              <a:grpSpLocks noChangeAspect="1"/>
            </p:cNvGrpSpPr>
            <p:nvPr/>
          </p:nvGrpSpPr>
          <p:grpSpPr bwMode="auto">
            <a:xfrm>
              <a:off x="772856" y="2122397"/>
              <a:ext cx="477486" cy="489022"/>
              <a:chOff x="1595" y="332"/>
              <a:chExt cx="2566" cy="2628"/>
            </a:xfrm>
            <a:solidFill>
              <a:schemeClr val="bg1"/>
            </a:solidFill>
          </p:grpSpPr>
          <p:sp>
            <p:nvSpPr>
              <p:cNvPr id="125" name="Oval 5"/>
              <p:cNvSpPr>
                <a:spLocks noChangeArrowheads="1"/>
              </p:cNvSpPr>
              <p:nvPr/>
            </p:nvSpPr>
            <p:spPr bwMode="auto">
              <a:xfrm>
                <a:off x="3154" y="2098"/>
                <a:ext cx="360" cy="36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26" name="Freeform 6"/>
              <p:cNvSpPr>
                <a:spLocks/>
              </p:cNvSpPr>
              <p:nvPr/>
            </p:nvSpPr>
            <p:spPr bwMode="auto">
              <a:xfrm>
                <a:off x="2706" y="1599"/>
                <a:ext cx="1310" cy="1361"/>
              </a:xfrm>
              <a:custGeom>
                <a:avLst/>
                <a:gdLst>
                  <a:gd name="T0" fmla="*/ 4 w 553"/>
                  <a:gd name="T1" fmla="*/ 239 h 575"/>
                  <a:gd name="T2" fmla="*/ 98 w 553"/>
                  <a:gd name="T3" fmla="*/ 275 h 575"/>
                  <a:gd name="T4" fmla="*/ 75 w 553"/>
                  <a:gd name="T5" fmla="*/ 247 h 575"/>
                  <a:gd name="T6" fmla="*/ 88 w 553"/>
                  <a:gd name="T7" fmla="*/ 200 h 575"/>
                  <a:gd name="T8" fmla="*/ 123 w 553"/>
                  <a:gd name="T9" fmla="*/ 198 h 575"/>
                  <a:gd name="T10" fmla="*/ 148 w 553"/>
                  <a:gd name="T11" fmla="*/ 133 h 575"/>
                  <a:gd name="T12" fmla="*/ 186 w 553"/>
                  <a:gd name="T13" fmla="*/ 105 h 575"/>
                  <a:gd name="T14" fmla="*/ 216 w 553"/>
                  <a:gd name="T15" fmla="*/ 127 h 575"/>
                  <a:gd name="T16" fmla="*/ 274 w 553"/>
                  <a:gd name="T17" fmla="*/ 92 h 575"/>
                  <a:gd name="T18" fmla="*/ 321 w 553"/>
                  <a:gd name="T19" fmla="*/ 96 h 575"/>
                  <a:gd name="T20" fmla="*/ 331 w 553"/>
                  <a:gd name="T21" fmla="*/ 132 h 575"/>
                  <a:gd name="T22" fmla="*/ 396 w 553"/>
                  <a:gd name="T23" fmla="*/ 144 h 575"/>
                  <a:gd name="T24" fmla="*/ 431 w 553"/>
                  <a:gd name="T25" fmla="*/ 177 h 575"/>
                  <a:gd name="T26" fmla="*/ 415 w 553"/>
                  <a:gd name="T27" fmla="*/ 212 h 575"/>
                  <a:gd name="T28" fmla="*/ 457 w 553"/>
                  <a:gd name="T29" fmla="*/ 261 h 575"/>
                  <a:gd name="T30" fmla="*/ 462 w 553"/>
                  <a:gd name="T31" fmla="*/ 310 h 575"/>
                  <a:gd name="T32" fmla="*/ 428 w 553"/>
                  <a:gd name="T33" fmla="*/ 327 h 575"/>
                  <a:gd name="T34" fmla="*/ 428 w 553"/>
                  <a:gd name="T35" fmla="*/ 393 h 575"/>
                  <a:gd name="T36" fmla="*/ 402 w 553"/>
                  <a:gd name="T37" fmla="*/ 435 h 575"/>
                  <a:gd name="T38" fmla="*/ 367 w 553"/>
                  <a:gd name="T39" fmla="*/ 424 h 575"/>
                  <a:gd name="T40" fmla="*/ 325 w 553"/>
                  <a:gd name="T41" fmla="*/ 477 h 575"/>
                  <a:gd name="T42" fmla="*/ 277 w 553"/>
                  <a:gd name="T43" fmla="*/ 491 h 575"/>
                  <a:gd name="T44" fmla="*/ 256 w 553"/>
                  <a:gd name="T45" fmla="*/ 458 h 575"/>
                  <a:gd name="T46" fmla="*/ 213 w 553"/>
                  <a:gd name="T47" fmla="*/ 450 h 575"/>
                  <a:gd name="T48" fmla="*/ 182 w 553"/>
                  <a:gd name="T49" fmla="*/ 473 h 575"/>
                  <a:gd name="T50" fmla="*/ 144 w 553"/>
                  <a:gd name="T51" fmla="*/ 443 h 575"/>
                  <a:gd name="T52" fmla="*/ 123 w 553"/>
                  <a:gd name="T53" fmla="*/ 379 h 575"/>
                  <a:gd name="T54" fmla="*/ 87 w 553"/>
                  <a:gd name="T55" fmla="*/ 377 h 575"/>
                  <a:gd name="T56" fmla="*/ 75 w 553"/>
                  <a:gd name="T57" fmla="*/ 329 h 575"/>
                  <a:gd name="T58" fmla="*/ 98 w 553"/>
                  <a:gd name="T59" fmla="*/ 299 h 575"/>
                  <a:gd name="T60" fmla="*/ 217 w 553"/>
                  <a:gd name="T61" fmla="*/ 549 h 575"/>
                  <a:gd name="T62" fmla="*/ 313 w 553"/>
                  <a:gd name="T63" fmla="*/ 26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3" h="575">
                    <a:moveTo>
                      <a:pt x="313" y="26"/>
                    </a:moveTo>
                    <a:cubicBezTo>
                      <a:pt x="169" y="0"/>
                      <a:pt x="30" y="95"/>
                      <a:pt x="4" y="239"/>
                    </a:cubicBezTo>
                    <a:cubicBezTo>
                      <a:pt x="1" y="251"/>
                      <a:pt x="0" y="263"/>
                      <a:pt x="0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272"/>
                      <a:pt x="98" y="269"/>
                      <a:pt x="99" y="266"/>
                    </a:cubicBezTo>
                    <a:cubicBezTo>
                      <a:pt x="97" y="264"/>
                      <a:pt x="79" y="250"/>
                      <a:pt x="75" y="247"/>
                    </a:cubicBezTo>
                    <a:cubicBezTo>
                      <a:pt x="73" y="247"/>
                      <a:pt x="72" y="243"/>
                      <a:pt x="73" y="239"/>
                    </a:cubicBezTo>
                    <a:cubicBezTo>
                      <a:pt x="73" y="239"/>
                      <a:pt x="88" y="202"/>
                      <a:pt x="88" y="200"/>
                    </a:cubicBezTo>
                    <a:cubicBezTo>
                      <a:pt x="89" y="198"/>
                      <a:pt x="93" y="196"/>
                      <a:pt x="95" y="195"/>
                    </a:cubicBezTo>
                    <a:cubicBezTo>
                      <a:pt x="99" y="195"/>
                      <a:pt x="121" y="197"/>
                      <a:pt x="123" y="198"/>
                    </a:cubicBezTo>
                    <a:cubicBezTo>
                      <a:pt x="132" y="185"/>
                      <a:pt x="142" y="174"/>
                      <a:pt x="154" y="164"/>
                    </a:cubicBezTo>
                    <a:cubicBezTo>
                      <a:pt x="153" y="159"/>
                      <a:pt x="148" y="140"/>
                      <a:pt x="148" y="133"/>
                    </a:cubicBezTo>
                    <a:cubicBezTo>
                      <a:pt x="146" y="131"/>
                      <a:pt x="147" y="127"/>
                      <a:pt x="151" y="126"/>
                    </a:cubicBezTo>
                    <a:cubicBezTo>
                      <a:pt x="151" y="126"/>
                      <a:pt x="185" y="107"/>
                      <a:pt x="186" y="105"/>
                    </a:cubicBezTo>
                    <a:cubicBezTo>
                      <a:pt x="190" y="104"/>
                      <a:pt x="192" y="104"/>
                      <a:pt x="196" y="107"/>
                    </a:cubicBezTo>
                    <a:cubicBezTo>
                      <a:pt x="197" y="109"/>
                      <a:pt x="213" y="125"/>
                      <a:pt x="216" y="127"/>
                    </a:cubicBezTo>
                    <a:cubicBezTo>
                      <a:pt x="229" y="123"/>
                      <a:pt x="244" y="120"/>
                      <a:pt x="261" y="119"/>
                    </a:cubicBezTo>
                    <a:cubicBezTo>
                      <a:pt x="261" y="117"/>
                      <a:pt x="271" y="98"/>
                      <a:pt x="274" y="92"/>
                    </a:cubicBezTo>
                    <a:cubicBezTo>
                      <a:pt x="275" y="90"/>
                      <a:pt x="277" y="88"/>
                      <a:pt x="281" y="89"/>
                    </a:cubicBezTo>
                    <a:cubicBezTo>
                      <a:pt x="281" y="89"/>
                      <a:pt x="281" y="89"/>
                      <a:pt x="321" y="96"/>
                    </a:cubicBezTo>
                    <a:cubicBezTo>
                      <a:pt x="325" y="97"/>
                      <a:pt x="326" y="100"/>
                      <a:pt x="328" y="102"/>
                    </a:cubicBezTo>
                    <a:cubicBezTo>
                      <a:pt x="327" y="108"/>
                      <a:pt x="329" y="129"/>
                      <a:pt x="331" y="132"/>
                    </a:cubicBezTo>
                    <a:cubicBezTo>
                      <a:pt x="344" y="138"/>
                      <a:pt x="357" y="147"/>
                      <a:pt x="369" y="155"/>
                    </a:cubicBezTo>
                    <a:cubicBezTo>
                      <a:pt x="372" y="154"/>
                      <a:pt x="392" y="145"/>
                      <a:pt x="396" y="144"/>
                    </a:cubicBezTo>
                    <a:cubicBezTo>
                      <a:pt x="399" y="142"/>
                      <a:pt x="403" y="143"/>
                      <a:pt x="404" y="145"/>
                    </a:cubicBezTo>
                    <a:cubicBezTo>
                      <a:pt x="406" y="147"/>
                      <a:pt x="429" y="177"/>
                      <a:pt x="431" y="177"/>
                    </a:cubicBezTo>
                    <a:cubicBezTo>
                      <a:pt x="433" y="180"/>
                      <a:pt x="432" y="184"/>
                      <a:pt x="432" y="186"/>
                    </a:cubicBezTo>
                    <a:cubicBezTo>
                      <a:pt x="429" y="189"/>
                      <a:pt x="415" y="208"/>
                      <a:pt x="415" y="212"/>
                    </a:cubicBezTo>
                    <a:cubicBezTo>
                      <a:pt x="420" y="225"/>
                      <a:pt x="426" y="239"/>
                      <a:pt x="429" y="254"/>
                    </a:cubicBezTo>
                    <a:cubicBezTo>
                      <a:pt x="433" y="255"/>
                      <a:pt x="453" y="260"/>
                      <a:pt x="457" y="261"/>
                    </a:cubicBezTo>
                    <a:cubicBezTo>
                      <a:pt x="460" y="264"/>
                      <a:pt x="462" y="266"/>
                      <a:pt x="464" y="269"/>
                    </a:cubicBezTo>
                    <a:cubicBezTo>
                      <a:pt x="463" y="271"/>
                      <a:pt x="462" y="310"/>
                      <a:pt x="462" y="310"/>
                    </a:cubicBezTo>
                    <a:cubicBezTo>
                      <a:pt x="461" y="314"/>
                      <a:pt x="459" y="318"/>
                      <a:pt x="457" y="317"/>
                    </a:cubicBezTo>
                    <a:cubicBezTo>
                      <a:pt x="452" y="319"/>
                      <a:pt x="433" y="325"/>
                      <a:pt x="428" y="327"/>
                    </a:cubicBezTo>
                    <a:cubicBezTo>
                      <a:pt x="426" y="341"/>
                      <a:pt x="419" y="356"/>
                      <a:pt x="412" y="370"/>
                    </a:cubicBezTo>
                    <a:cubicBezTo>
                      <a:pt x="414" y="372"/>
                      <a:pt x="427" y="389"/>
                      <a:pt x="428" y="393"/>
                    </a:cubicBezTo>
                    <a:cubicBezTo>
                      <a:pt x="430" y="396"/>
                      <a:pt x="431" y="400"/>
                      <a:pt x="429" y="402"/>
                    </a:cubicBezTo>
                    <a:cubicBezTo>
                      <a:pt x="427" y="404"/>
                      <a:pt x="403" y="433"/>
                      <a:pt x="402" y="435"/>
                    </a:cubicBezTo>
                    <a:cubicBezTo>
                      <a:pt x="400" y="438"/>
                      <a:pt x="396" y="437"/>
                      <a:pt x="394" y="437"/>
                    </a:cubicBezTo>
                    <a:cubicBezTo>
                      <a:pt x="388" y="434"/>
                      <a:pt x="369" y="426"/>
                      <a:pt x="367" y="424"/>
                    </a:cubicBezTo>
                    <a:cubicBezTo>
                      <a:pt x="355" y="434"/>
                      <a:pt x="342" y="440"/>
                      <a:pt x="326" y="446"/>
                    </a:cubicBezTo>
                    <a:cubicBezTo>
                      <a:pt x="328" y="450"/>
                      <a:pt x="324" y="472"/>
                      <a:pt x="325" y="477"/>
                    </a:cubicBezTo>
                    <a:cubicBezTo>
                      <a:pt x="324" y="479"/>
                      <a:pt x="322" y="482"/>
                      <a:pt x="317" y="484"/>
                    </a:cubicBezTo>
                    <a:cubicBezTo>
                      <a:pt x="315" y="483"/>
                      <a:pt x="279" y="489"/>
                      <a:pt x="277" y="491"/>
                    </a:cubicBezTo>
                    <a:cubicBezTo>
                      <a:pt x="273" y="490"/>
                      <a:pt x="272" y="488"/>
                      <a:pt x="270" y="485"/>
                    </a:cubicBezTo>
                    <a:cubicBezTo>
                      <a:pt x="269" y="481"/>
                      <a:pt x="258" y="462"/>
                      <a:pt x="256" y="458"/>
                    </a:cubicBezTo>
                    <a:cubicBezTo>
                      <a:pt x="250" y="459"/>
                      <a:pt x="242" y="457"/>
                      <a:pt x="234" y="456"/>
                    </a:cubicBezTo>
                    <a:cubicBezTo>
                      <a:pt x="226" y="454"/>
                      <a:pt x="220" y="453"/>
                      <a:pt x="213" y="450"/>
                    </a:cubicBezTo>
                    <a:cubicBezTo>
                      <a:pt x="210" y="453"/>
                      <a:pt x="195" y="467"/>
                      <a:pt x="190" y="471"/>
                    </a:cubicBezTo>
                    <a:cubicBezTo>
                      <a:pt x="190" y="475"/>
                      <a:pt x="186" y="474"/>
                      <a:pt x="182" y="473"/>
                    </a:cubicBezTo>
                    <a:cubicBezTo>
                      <a:pt x="182" y="471"/>
                      <a:pt x="149" y="453"/>
                      <a:pt x="147" y="452"/>
                    </a:cubicBezTo>
                    <a:cubicBezTo>
                      <a:pt x="143" y="449"/>
                      <a:pt x="144" y="445"/>
                      <a:pt x="144" y="443"/>
                    </a:cubicBezTo>
                    <a:cubicBezTo>
                      <a:pt x="145" y="439"/>
                      <a:pt x="151" y="418"/>
                      <a:pt x="152" y="414"/>
                    </a:cubicBezTo>
                    <a:cubicBezTo>
                      <a:pt x="141" y="403"/>
                      <a:pt x="131" y="393"/>
                      <a:pt x="123" y="379"/>
                    </a:cubicBezTo>
                    <a:cubicBezTo>
                      <a:pt x="119" y="380"/>
                      <a:pt x="98" y="381"/>
                      <a:pt x="94" y="382"/>
                    </a:cubicBezTo>
                    <a:cubicBezTo>
                      <a:pt x="90" y="381"/>
                      <a:pt x="88" y="381"/>
                      <a:pt x="87" y="377"/>
                    </a:cubicBezTo>
                    <a:cubicBezTo>
                      <a:pt x="85" y="374"/>
                      <a:pt x="73" y="339"/>
                      <a:pt x="73" y="337"/>
                    </a:cubicBezTo>
                    <a:cubicBezTo>
                      <a:pt x="72" y="334"/>
                      <a:pt x="72" y="330"/>
                      <a:pt x="75" y="329"/>
                    </a:cubicBezTo>
                    <a:cubicBezTo>
                      <a:pt x="80" y="325"/>
                      <a:pt x="96" y="314"/>
                      <a:pt x="98" y="312"/>
                    </a:cubicBezTo>
                    <a:cubicBezTo>
                      <a:pt x="98" y="308"/>
                      <a:pt x="98" y="304"/>
                      <a:pt x="98" y="299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5" y="420"/>
                      <a:pt x="93" y="526"/>
                      <a:pt x="217" y="549"/>
                    </a:cubicBezTo>
                    <a:cubicBezTo>
                      <a:pt x="362" y="575"/>
                      <a:pt x="500" y="480"/>
                      <a:pt x="527" y="335"/>
                    </a:cubicBezTo>
                    <a:cubicBezTo>
                      <a:pt x="553" y="191"/>
                      <a:pt x="457" y="52"/>
                      <a:pt x="31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27" name="Freeform 7"/>
              <p:cNvSpPr>
                <a:spLocks/>
              </p:cNvSpPr>
              <p:nvPr/>
            </p:nvSpPr>
            <p:spPr bwMode="auto">
              <a:xfrm>
                <a:off x="1595" y="332"/>
                <a:ext cx="2566" cy="2396"/>
              </a:xfrm>
              <a:custGeom>
                <a:avLst/>
                <a:gdLst>
                  <a:gd name="T0" fmla="*/ 1071 w 1083"/>
                  <a:gd name="T1" fmla="*/ 545 h 1012"/>
                  <a:gd name="T2" fmla="*/ 946 w 1083"/>
                  <a:gd name="T3" fmla="*/ 404 h 1012"/>
                  <a:gd name="T4" fmla="*/ 883 w 1083"/>
                  <a:gd name="T5" fmla="*/ 377 h 1012"/>
                  <a:gd name="T6" fmla="*/ 863 w 1083"/>
                  <a:gd name="T7" fmla="*/ 363 h 1012"/>
                  <a:gd name="T8" fmla="*/ 851 w 1083"/>
                  <a:gd name="T9" fmla="*/ 352 h 1012"/>
                  <a:gd name="T10" fmla="*/ 928 w 1083"/>
                  <a:gd name="T11" fmla="*/ 199 h 1012"/>
                  <a:gd name="T12" fmla="*/ 929 w 1083"/>
                  <a:gd name="T13" fmla="*/ 94 h 1012"/>
                  <a:gd name="T14" fmla="*/ 927 w 1083"/>
                  <a:gd name="T15" fmla="*/ 86 h 1012"/>
                  <a:gd name="T16" fmla="*/ 840 w 1083"/>
                  <a:gd name="T17" fmla="*/ 10 h 1012"/>
                  <a:gd name="T18" fmla="*/ 746 w 1083"/>
                  <a:gd name="T19" fmla="*/ 17 h 1012"/>
                  <a:gd name="T20" fmla="*/ 685 w 1083"/>
                  <a:gd name="T21" fmla="*/ 95 h 1012"/>
                  <a:gd name="T22" fmla="*/ 684 w 1083"/>
                  <a:gd name="T23" fmla="*/ 98 h 1012"/>
                  <a:gd name="T24" fmla="*/ 688 w 1083"/>
                  <a:gd name="T25" fmla="*/ 209 h 1012"/>
                  <a:gd name="T26" fmla="*/ 760 w 1083"/>
                  <a:gd name="T27" fmla="*/ 349 h 1012"/>
                  <a:gd name="T28" fmla="*/ 750 w 1083"/>
                  <a:gd name="T29" fmla="*/ 359 h 1012"/>
                  <a:gd name="T30" fmla="*/ 731 w 1083"/>
                  <a:gd name="T31" fmla="*/ 374 h 1012"/>
                  <a:gd name="T32" fmla="*/ 669 w 1083"/>
                  <a:gd name="T33" fmla="*/ 404 h 1012"/>
                  <a:gd name="T34" fmla="*/ 545 w 1083"/>
                  <a:gd name="T35" fmla="*/ 531 h 1012"/>
                  <a:gd name="T36" fmla="*/ 479 w 1083"/>
                  <a:gd name="T37" fmla="*/ 499 h 1012"/>
                  <a:gd name="T38" fmla="*/ 452 w 1083"/>
                  <a:gd name="T39" fmla="*/ 480 h 1012"/>
                  <a:gd name="T40" fmla="*/ 436 w 1083"/>
                  <a:gd name="T41" fmla="*/ 465 h 1012"/>
                  <a:gd name="T42" fmla="*/ 541 w 1083"/>
                  <a:gd name="T43" fmla="*/ 257 h 1012"/>
                  <a:gd name="T44" fmla="*/ 543 w 1083"/>
                  <a:gd name="T45" fmla="*/ 131 h 1012"/>
                  <a:gd name="T46" fmla="*/ 543 w 1083"/>
                  <a:gd name="T47" fmla="*/ 127 h 1012"/>
                  <a:gd name="T48" fmla="*/ 542 w 1083"/>
                  <a:gd name="T49" fmla="*/ 114 h 1012"/>
                  <a:gd name="T50" fmla="*/ 538 w 1083"/>
                  <a:gd name="T51" fmla="*/ 99 h 1012"/>
                  <a:gd name="T52" fmla="*/ 421 w 1083"/>
                  <a:gd name="T53" fmla="*/ 4 h 1012"/>
                  <a:gd name="T54" fmla="*/ 292 w 1083"/>
                  <a:gd name="T55" fmla="*/ 14 h 1012"/>
                  <a:gd name="T56" fmla="*/ 208 w 1083"/>
                  <a:gd name="T57" fmla="*/ 120 h 1012"/>
                  <a:gd name="T58" fmla="*/ 213 w 1083"/>
                  <a:gd name="T59" fmla="*/ 271 h 1012"/>
                  <a:gd name="T60" fmla="*/ 311 w 1083"/>
                  <a:gd name="T61" fmla="*/ 462 h 1012"/>
                  <a:gd name="T62" fmla="*/ 297 w 1083"/>
                  <a:gd name="T63" fmla="*/ 475 h 1012"/>
                  <a:gd name="T64" fmla="*/ 272 w 1083"/>
                  <a:gd name="T65" fmla="*/ 496 h 1012"/>
                  <a:gd name="T66" fmla="*/ 188 w 1083"/>
                  <a:gd name="T67" fmla="*/ 536 h 1012"/>
                  <a:gd name="T68" fmla="*/ 16 w 1083"/>
                  <a:gd name="T69" fmla="*/ 729 h 1012"/>
                  <a:gd name="T70" fmla="*/ 0 w 1083"/>
                  <a:gd name="T71" fmla="*/ 970 h 1012"/>
                  <a:gd name="T72" fmla="*/ 377 w 1083"/>
                  <a:gd name="T73" fmla="*/ 1012 h 1012"/>
                  <a:gd name="T74" fmla="*/ 484 w 1083"/>
                  <a:gd name="T75" fmla="*/ 1008 h 1012"/>
                  <a:gd name="T76" fmla="*/ 422 w 1083"/>
                  <a:gd name="T77" fmla="*/ 834 h 1012"/>
                  <a:gd name="T78" fmla="*/ 281 w 1083"/>
                  <a:gd name="T79" fmla="*/ 834 h 1012"/>
                  <a:gd name="T80" fmla="*/ 206 w 1083"/>
                  <a:gd name="T81" fmla="*/ 898 h 1012"/>
                  <a:gd name="T82" fmla="*/ 130 w 1083"/>
                  <a:gd name="T83" fmla="*/ 822 h 1012"/>
                  <a:gd name="T84" fmla="*/ 206 w 1083"/>
                  <a:gd name="T85" fmla="*/ 746 h 1012"/>
                  <a:gd name="T86" fmla="*/ 281 w 1083"/>
                  <a:gd name="T87" fmla="*/ 810 h 1012"/>
                  <a:gd name="T88" fmla="*/ 422 w 1083"/>
                  <a:gd name="T89" fmla="*/ 810 h 1012"/>
                  <a:gd name="T90" fmla="*/ 731 w 1083"/>
                  <a:gd name="T91" fmla="*/ 512 h 1012"/>
                  <a:gd name="T92" fmla="*/ 1028 w 1083"/>
                  <a:gd name="T93" fmla="*/ 733 h 1012"/>
                  <a:gd name="T94" fmla="*/ 1083 w 1083"/>
                  <a:gd name="T95" fmla="*/ 722 h 1012"/>
                  <a:gd name="T96" fmla="*/ 1071 w 1083"/>
                  <a:gd name="T97" fmla="*/ 545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83" h="1012">
                    <a:moveTo>
                      <a:pt x="1071" y="545"/>
                    </a:moveTo>
                    <a:cubicBezTo>
                      <a:pt x="1067" y="474"/>
                      <a:pt x="1013" y="416"/>
                      <a:pt x="946" y="404"/>
                    </a:cubicBezTo>
                    <a:cubicBezTo>
                      <a:pt x="922" y="399"/>
                      <a:pt x="901" y="391"/>
                      <a:pt x="883" y="377"/>
                    </a:cubicBezTo>
                    <a:cubicBezTo>
                      <a:pt x="877" y="372"/>
                      <a:pt x="871" y="368"/>
                      <a:pt x="863" y="363"/>
                    </a:cubicBezTo>
                    <a:cubicBezTo>
                      <a:pt x="859" y="359"/>
                      <a:pt x="855" y="356"/>
                      <a:pt x="851" y="352"/>
                    </a:cubicBezTo>
                    <a:cubicBezTo>
                      <a:pt x="894" y="327"/>
                      <a:pt x="925" y="268"/>
                      <a:pt x="928" y="199"/>
                    </a:cubicBezTo>
                    <a:cubicBezTo>
                      <a:pt x="930" y="180"/>
                      <a:pt x="933" y="119"/>
                      <a:pt x="929" y="94"/>
                    </a:cubicBezTo>
                    <a:cubicBezTo>
                      <a:pt x="928" y="91"/>
                      <a:pt x="928" y="89"/>
                      <a:pt x="927" y="86"/>
                    </a:cubicBezTo>
                    <a:cubicBezTo>
                      <a:pt x="918" y="46"/>
                      <a:pt x="883" y="14"/>
                      <a:pt x="840" y="10"/>
                    </a:cubicBezTo>
                    <a:cubicBezTo>
                      <a:pt x="813" y="7"/>
                      <a:pt x="778" y="7"/>
                      <a:pt x="746" y="17"/>
                    </a:cubicBezTo>
                    <a:cubicBezTo>
                      <a:pt x="702" y="32"/>
                      <a:pt x="689" y="73"/>
                      <a:pt x="685" y="95"/>
                    </a:cubicBezTo>
                    <a:cubicBezTo>
                      <a:pt x="685" y="96"/>
                      <a:pt x="684" y="97"/>
                      <a:pt x="684" y="98"/>
                    </a:cubicBezTo>
                    <a:cubicBezTo>
                      <a:pt x="677" y="126"/>
                      <a:pt x="686" y="202"/>
                      <a:pt x="688" y="209"/>
                    </a:cubicBezTo>
                    <a:cubicBezTo>
                      <a:pt x="693" y="273"/>
                      <a:pt x="721" y="325"/>
                      <a:pt x="760" y="349"/>
                    </a:cubicBezTo>
                    <a:cubicBezTo>
                      <a:pt x="757" y="353"/>
                      <a:pt x="753" y="357"/>
                      <a:pt x="750" y="359"/>
                    </a:cubicBezTo>
                    <a:cubicBezTo>
                      <a:pt x="743" y="365"/>
                      <a:pt x="737" y="370"/>
                      <a:pt x="731" y="374"/>
                    </a:cubicBezTo>
                    <a:cubicBezTo>
                      <a:pt x="714" y="389"/>
                      <a:pt x="694" y="396"/>
                      <a:pt x="669" y="404"/>
                    </a:cubicBezTo>
                    <a:cubicBezTo>
                      <a:pt x="607" y="422"/>
                      <a:pt x="557" y="468"/>
                      <a:pt x="545" y="531"/>
                    </a:cubicBezTo>
                    <a:cubicBezTo>
                      <a:pt x="521" y="524"/>
                      <a:pt x="499" y="514"/>
                      <a:pt x="479" y="499"/>
                    </a:cubicBezTo>
                    <a:cubicBezTo>
                      <a:pt x="471" y="493"/>
                      <a:pt x="462" y="487"/>
                      <a:pt x="452" y="480"/>
                    </a:cubicBezTo>
                    <a:cubicBezTo>
                      <a:pt x="446" y="475"/>
                      <a:pt x="441" y="470"/>
                      <a:pt x="436" y="465"/>
                    </a:cubicBezTo>
                    <a:cubicBezTo>
                      <a:pt x="494" y="432"/>
                      <a:pt x="537" y="351"/>
                      <a:pt x="541" y="257"/>
                    </a:cubicBezTo>
                    <a:cubicBezTo>
                      <a:pt x="543" y="234"/>
                      <a:pt x="546" y="170"/>
                      <a:pt x="543" y="131"/>
                    </a:cubicBezTo>
                    <a:cubicBezTo>
                      <a:pt x="543" y="130"/>
                      <a:pt x="543" y="128"/>
                      <a:pt x="543" y="127"/>
                    </a:cubicBezTo>
                    <a:cubicBezTo>
                      <a:pt x="543" y="122"/>
                      <a:pt x="542" y="118"/>
                      <a:pt x="542" y="114"/>
                    </a:cubicBezTo>
                    <a:cubicBezTo>
                      <a:pt x="541" y="107"/>
                      <a:pt x="539" y="103"/>
                      <a:pt x="538" y="99"/>
                    </a:cubicBezTo>
                    <a:cubicBezTo>
                      <a:pt x="522" y="48"/>
                      <a:pt x="477" y="9"/>
                      <a:pt x="421" y="4"/>
                    </a:cubicBezTo>
                    <a:cubicBezTo>
                      <a:pt x="384" y="0"/>
                      <a:pt x="335" y="0"/>
                      <a:pt x="292" y="14"/>
                    </a:cubicBezTo>
                    <a:cubicBezTo>
                      <a:pt x="231" y="34"/>
                      <a:pt x="213" y="89"/>
                      <a:pt x="208" y="120"/>
                    </a:cubicBezTo>
                    <a:cubicBezTo>
                      <a:pt x="198" y="159"/>
                      <a:pt x="210" y="261"/>
                      <a:pt x="213" y="271"/>
                    </a:cubicBezTo>
                    <a:cubicBezTo>
                      <a:pt x="220" y="357"/>
                      <a:pt x="258" y="429"/>
                      <a:pt x="311" y="462"/>
                    </a:cubicBezTo>
                    <a:cubicBezTo>
                      <a:pt x="307" y="467"/>
                      <a:pt x="302" y="472"/>
                      <a:pt x="297" y="475"/>
                    </a:cubicBezTo>
                    <a:cubicBezTo>
                      <a:pt x="289" y="483"/>
                      <a:pt x="280" y="489"/>
                      <a:pt x="272" y="496"/>
                    </a:cubicBezTo>
                    <a:cubicBezTo>
                      <a:pt x="248" y="516"/>
                      <a:pt x="222" y="526"/>
                      <a:pt x="188" y="536"/>
                    </a:cubicBezTo>
                    <a:cubicBezTo>
                      <a:pt x="97" y="562"/>
                      <a:pt x="24" y="632"/>
                      <a:pt x="16" y="729"/>
                    </a:cubicBezTo>
                    <a:cubicBezTo>
                      <a:pt x="16" y="729"/>
                      <a:pt x="16" y="729"/>
                      <a:pt x="0" y="970"/>
                    </a:cubicBezTo>
                    <a:cubicBezTo>
                      <a:pt x="0" y="970"/>
                      <a:pt x="157" y="1012"/>
                      <a:pt x="377" y="1012"/>
                    </a:cubicBezTo>
                    <a:cubicBezTo>
                      <a:pt x="414" y="1012"/>
                      <a:pt x="450" y="1010"/>
                      <a:pt x="484" y="1008"/>
                    </a:cubicBezTo>
                    <a:cubicBezTo>
                      <a:pt x="447" y="959"/>
                      <a:pt x="424" y="900"/>
                      <a:pt x="422" y="834"/>
                    </a:cubicBezTo>
                    <a:cubicBezTo>
                      <a:pt x="281" y="834"/>
                      <a:pt x="281" y="834"/>
                      <a:pt x="281" y="834"/>
                    </a:cubicBezTo>
                    <a:cubicBezTo>
                      <a:pt x="275" y="871"/>
                      <a:pt x="244" y="898"/>
                      <a:pt x="206" y="898"/>
                    </a:cubicBezTo>
                    <a:cubicBezTo>
                      <a:pt x="164" y="898"/>
                      <a:pt x="130" y="864"/>
                      <a:pt x="130" y="822"/>
                    </a:cubicBezTo>
                    <a:cubicBezTo>
                      <a:pt x="130" y="780"/>
                      <a:pt x="164" y="746"/>
                      <a:pt x="206" y="746"/>
                    </a:cubicBezTo>
                    <a:cubicBezTo>
                      <a:pt x="244" y="746"/>
                      <a:pt x="275" y="774"/>
                      <a:pt x="281" y="810"/>
                    </a:cubicBezTo>
                    <a:cubicBezTo>
                      <a:pt x="422" y="810"/>
                      <a:pt x="422" y="810"/>
                      <a:pt x="422" y="810"/>
                    </a:cubicBezTo>
                    <a:cubicBezTo>
                      <a:pt x="428" y="644"/>
                      <a:pt x="564" y="512"/>
                      <a:pt x="731" y="512"/>
                    </a:cubicBezTo>
                    <a:cubicBezTo>
                      <a:pt x="872" y="512"/>
                      <a:pt x="990" y="605"/>
                      <a:pt x="1028" y="733"/>
                    </a:cubicBezTo>
                    <a:cubicBezTo>
                      <a:pt x="1063" y="727"/>
                      <a:pt x="1083" y="722"/>
                      <a:pt x="1083" y="722"/>
                    </a:cubicBezTo>
                    <a:lnTo>
                      <a:pt x="1071" y="5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</p:grpSp>
      </p:grpSp>
      <p:grpSp>
        <p:nvGrpSpPr>
          <p:cNvPr id="128" name="Group 4"/>
          <p:cNvGrpSpPr/>
          <p:nvPr/>
        </p:nvGrpSpPr>
        <p:grpSpPr>
          <a:xfrm>
            <a:off x="715050" y="1793692"/>
            <a:ext cx="569796" cy="565859"/>
            <a:chOff x="1956890" y="1885950"/>
            <a:chExt cx="952500" cy="952500"/>
          </a:xfrm>
        </p:grpSpPr>
        <p:sp>
          <p:nvSpPr>
            <p:cNvPr id="129" name="Oval 5"/>
            <p:cNvSpPr/>
            <p:nvPr/>
          </p:nvSpPr>
          <p:spPr>
            <a:xfrm>
              <a:off x="1956890" y="188595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30" name="Freeform 5"/>
            <p:cNvSpPr>
              <a:spLocks noEditPoints="1"/>
            </p:cNvSpPr>
            <p:nvPr/>
          </p:nvSpPr>
          <p:spPr bwMode="auto">
            <a:xfrm>
              <a:off x="2217574" y="2149477"/>
              <a:ext cx="422273" cy="422273"/>
            </a:xfrm>
            <a:custGeom>
              <a:avLst/>
              <a:gdLst>
                <a:gd name="T0" fmla="*/ 81 w 240"/>
                <a:gd name="T1" fmla="*/ 103 h 240"/>
                <a:gd name="T2" fmla="*/ 12 w 240"/>
                <a:gd name="T3" fmla="*/ 35 h 240"/>
                <a:gd name="T4" fmla="*/ 12 w 240"/>
                <a:gd name="T5" fmla="*/ 26 h 240"/>
                <a:gd name="T6" fmla="*/ 21 w 240"/>
                <a:gd name="T7" fmla="*/ 26 h 240"/>
                <a:gd name="T8" fmla="*/ 89 w 240"/>
                <a:gd name="T9" fmla="*/ 96 h 240"/>
                <a:gd name="T10" fmla="*/ 94 w 240"/>
                <a:gd name="T11" fmla="*/ 90 h 240"/>
                <a:gd name="T12" fmla="*/ 26 w 240"/>
                <a:gd name="T13" fmla="*/ 22 h 240"/>
                <a:gd name="T14" fmla="*/ 26 w 240"/>
                <a:gd name="T15" fmla="*/ 13 h 240"/>
                <a:gd name="T16" fmla="*/ 34 w 240"/>
                <a:gd name="T17" fmla="*/ 13 h 240"/>
                <a:gd name="T18" fmla="*/ 103 w 240"/>
                <a:gd name="T19" fmla="*/ 82 h 240"/>
                <a:gd name="T20" fmla="*/ 111 w 240"/>
                <a:gd name="T21" fmla="*/ 74 h 240"/>
                <a:gd name="T22" fmla="*/ 46 w 240"/>
                <a:gd name="T23" fmla="*/ 8 h 240"/>
                <a:gd name="T24" fmla="*/ 12 w 240"/>
                <a:gd name="T25" fmla="*/ 11 h 240"/>
                <a:gd name="T26" fmla="*/ 9 w 240"/>
                <a:gd name="T27" fmla="*/ 44 h 240"/>
                <a:gd name="T28" fmla="*/ 75 w 240"/>
                <a:gd name="T29" fmla="*/ 110 h 240"/>
                <a:gd name="T30" fmla="*/ 81 w 240"/>
                <a:gd name="T31" fmla="*/ 103 h 240"/>
                <a:gd name="T32" fmla="*/ 81 w 240"/>
                <a:gd name="T33" fmla="*/ 103 h 240"/>
                <a:gd name="T34" fmla="*/ 239 w 240"/>
                <a:gd name="T35" fmla="*/ 227 h 240"/>
                <a:gd name="T36" fmla="*/ 220 w 240"/>
                <a:gd name="T37" fmla="*/ 199 h 240"/>
                <a:gd name="T38" fmla="*/ 214 w 240"/>
                <a:gd name="T39" fmla="*/ 201 h 240"/>
                <a:gd name="T40" fmla="*/ 214 w 240"/>
                <a:gd name="T41" fmla="*/ 200 h 240"/>
                <a:gd name="T42" fmla="*/ 156 w 240"/>
                <a:gd name="T43" fmla="*/ 142 h 240"/>
                <a:gd name="T44" fmla="*/ 143 w 240"/>
                <a:gd name="T45" fmla="*/ 156 h 240"/>
                <a:gd name="T46" fmla="*/ 200 w 240"/>
                <a:gd name="T47" fmla="*/ 214 h 240"/>
                <a:gd name="T48" fmla="*/ 202 w 240"/>
                <a:gd name="T49" fmla="*/ 215 h 240"/>
                <a:gd name="T50" fmla="*/ 199 w 240"/>
                <a:gd name="T51" fmla="*/ 219 h 240"/>
                <a:gd name="T52" fmla="*/ 228 w 240"/>
                <a:gd name="T53" fmla="*/ 239 h 240"/>
                <a:gd name="T54" fmla="*/ 234 w 240"/>
                <a:gd name="T55" fmla="*/ 234 h 240"/>
                <a:gd name="T56" fmla="*/ 239 w 240"/>
                <a:gd name="T57" fmla="*/ 227 h 240"/>
                <a:gd name="T58" fmla="*/ 172 w 240"/>
                <a:gd name="T59" fmla="*/ 115 h 240"/>
                <a:gd name="T60" fmla="*/ 215 w 240"/>
                <a:gd name="T61" fmla="*/ 100 h 240"/>
                <a:gd name="T62" fmla="*/ 224 w 240"/>
                <a:gd name="T63" fmla="*/ 36 h 240"/>
                <a:gd name="T64" fmla="*/ 186 w 240"/>
                <a:gd name="T65" fmla="*/ 74 h 240"/>
                <a:gd name="T66" fmla="*/ 168 w 240"/>
                <a:gd name="T67" fmla="*/ 56 h 240"/>
                <a:gd name="T68" fmla="*/ 205 w 240"/>
                <a:gd name="T69" fmla="*/ 18 h 240"/>
                <a:gd name="T70" fmla="*/ 142 w 240"/>
                <a:gd name="T71" fmla="*/ 26 h 240"/>
                <a:gd name="T72" fmla="*/ 127 w 240"/>
                <a:gd name="T73" fmla="*/ 69 h 240"/>
                <a:gd name="T74" fmla="*/ 121 w 240"/>
                <a:gd name="T75" fmla="*/ 75 h 240"/>
                <a:gd name="T76" fmla="*/ 21 w 240"/>
                <a:gd name="T77" fmla="*/ 175 h 240"/>
                <a:gd name="T78" fmla="*/ 21 w 240"/>
                <a:gd name="T79" fmla="*/ 222 h 240"/>
                <a:gd name="T80" fmla="*/ 67 w 240"/>
                <a:gd name="T81" fmla="*/ 222 h 240"/>
                <a:gd name="T82" fmla="*/ 167 w 240"/>
                <a:gd name="T83" fmla="*/ 121 h 240"/>
                <a:gd name="T84" fmla="*/ 172 w 240"/>
                <a:gd name="T85" fmla="*/ 115 h 240"/>
                <a:gd name="T86" fmla="*/ 55 w 240"/>
                <a:gd name="T87" fmla="*/ 202 h 240"/>
                <a:gd name="T88" fmla="*/ 40 w 240"/>
                <a:gd name="T89" fmla="*/ 202 h 240"/>
                <a:gd name="T90" fmla="*/ 40 w 240"/>
                <a:gd name="T91" fmla="*/ 188 h 240"/>
                <a:gd name="T92" fmla="*/ 55 w 240"/>
                <a:gd name="T93" fmla="*/ 188 h 240"/>
                <a:gd name="T94" fmla="*/ 55 w 240"/>
                <a:gd name="T95" fmla="*/ 20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0" h="240">
                  <a:moveTo>
                    <a:pt x="81" y="103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9" y="33"/>
                    <a:pt x="9" y="30"/>
                    <a:pt x="12" y="26"/>
                  </a:cubicBezTo>
                  <a:cubicBezTo>
                    <a:pt x="14" y="24"/>
                    <a:pt x="18" y="24"/>
                    <a:pt x="21" y="2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4" y="19"/>
                    <a:pt x="24" y="15"/>
                    <a:pt x="26" y="13"/>
                  </a:cubicBezTo>
                  <a:cubicBezTo>
                    <a:pt x="29" y="10"/>
                    <a:pt x="32" y="10"/>
                    <a:pt x="34" y="13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7" y="0"/>
                    <a:pt x="22" y="1"/>
                    <a:pt x="12" y="11"/>
                  </a:cubicBezTo>
                  <a:cubicBezTo>
                    <a:pt x="3" y="22"/>
                    <a:pt x="0" y="36"/>
                    <a:pt x="9" y="44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3"/>
                    <a:pt x="81" y="103"/>
                    <a:pt x="81" y="103"/>
                  </a:cubicBezTo>
                  <a:close/>
                  <a:moveTo>
                    <a:pt x="239" y="227"/>
                  </a:moveTo>
                  <a:cubicBezTo>
                    <a:pt x="220" y="199"/>
                    <a:pt x="220" y="199"/>
                    <a:pt x="220" y="199"/>
                  </a:cubicBezTo>
                  <a:cubicBezTo>
                    <a:pt x="219" y="198"/>
                    <a:pt x="217" y="199"/>
                    <a:pt x="214" y="201"/>
                  </a:cubicBezTo>
                  <a:cubicBezTo>
                    <a:pt x="214" y="201"/>
                    <a:pt x="214" y="201"/>
                    <a:pt x="214" y="20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0" y="215"/>
                    <a:pt x="200" y="215"/>
                    <a:pt x="202" y="215"/>
                  </a:cubicBezTo>
                  <a:cubicBezTo>
                    <a:pt x="199" y="217"/>
                    <a:pt x="198" y="219"/>
                    <a:pt x="199" y="219"/>
                  </a:cubicBezTo>
                  <a:cubicBezTo>
                    <a:pt x="228" y="239"/>
                    <a:pt x="228" y="239"/>
                    <a:pt x="228" y="239"/>
                  </a:cubicBezTo>
                  <a:cubicBezTo>
                    <a:pt x="229" y="240"/>
                    <a:pt x="232" y="237"/>
                    <a:pt x="234" y="234"/>
                  </a:cubicBezTo>
                  <a:cubicBezTo>
                    <a:pt x="238" y="232"/>
                    <a:pt x="240" y="228"/>
                    <a:pt x="239" y="227"/>
                  </a:cubicBezTo>
                  <a:close/>
                  <a:moveTo>
                    <a:pt x="172" y="115"/>
                  </a:moveTo>
                  <a:cubicBezTo>
                    <a:pt x="187" y="117"/>
                    <a:pt x="204" y="111"/>
                    <a:pt x="215" y="100"/>
                  </a:cubicBezTo>
                  <a:cubicBezTo>
                    <a:pt x="233" y="83"/>
                    <a:pt x="236" y="56"/>
                    <a:pt x="224" y="36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186" y="6"/>
                    <a:pt x="160" y="8"/>
                    <a:pt x="142" y="26"/>
                  </a:cubicBezTo>
                  <a:cubicBezTo>
                    <a:pt x="130" y="38"/>
                    <a:pt x="126" y="55"/>
                    <a:pt x="127" y="69"/>
                  </a:cubicBezTo>
                  <a:cubicBezTo>
                    <a:pt x="125" y="72"/>
                    <a:pt x="122" y="73"/>
                    <a:pt x="121" y="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8" y="188"/>
                    <a:pt x="8" y="209"/>
                    <a:pt x="21" y="222"/>
                  </a:cubicBezTo>
                  <a:cubicBezTo>
                    <a:pt x="33" y="234"/>
                    <a:pt x="55" y="234"/>
                    <a:pt x="67" y="2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9" y="119"/>
                    <a:pt x="171" y="117"/>
                    <a:pt x="172" y="115"/>
                  </a:cubicBezTo>
                  <a:close/>
                  <a:moveTo>
                    <a:pt x="55" y="202"/>
                  </a:moveTo>
                  <a:cubicBezTo>
                    <a:pt x="51" y="207"/>
                    <a:pt x="44" y="207"/>
                    <a:pt x="40" y="202"/>
                  </a:cubicBezTo>
                  <a:cubicBezTo>
                    <a:pt x="35" y="199"/>
                    <a:pt x="35" y="192"/>
                    <a:pt x="40" y="188"/>
                  </a:cubicBezTo>
                  <a:cubicBezTo>
                    <a:pt x="44" y="183"/>
                    <a:pt x="51" y="183"/>
                    <a:pt x="55" y="188"/>
                  </a:cubicBezTo>
                  <a:cubicBezTo>
                    <a:pt x="59" y="192"/>
                    <a:pt x="59" y="199"/>
                    <a:pt x="55" y="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131" name="Group 19"/>
          <p:cNvGrpSpPr/>
          <p:nvPr/>
        </p:nvGrpSpPr>
        <p:grpSpPr>
          <a:xfrm>
            <a:off x="6872782" y="1684754"/>
            <a:ext cx="553691" cy="569978"/>
            <a:chOff x="4808704" y="1705700"/>
            <a:chExt cx="952500" cy="952500"/>
          </a:xfrm>
        </p:grpSpPr>
        <p:sp>
          <p:nvSpPr>
            <p:cNvPr id="132" name="Oval 20"/>
            <p:cNvSpPr/>
            <p:nvPr/>
          </p:nvSpPr>
          <p:spPr>
            <a:xfrm>
              <a:off x="4808704" y="1705700"/>
              <a:ext cx="952500" cy="9525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133" name="Group 17"/>
            <p:cNvGrpSpPr>
              <a:grpSpLocks noChangeAspect="1"/>
            </p:cNvGrpSpPr>
            <p:nvPr/>
          </p:nvGrpSpPr>
          <p:grpSpPr bwMode="auto">
            <a:xfrm>
              <a:off x="5106988" y="1904945"/>
              <a:ext cx="369778" cy="501567"/>
              <a:chOff x="2591" y="1228"/>
              <a:chExt cx="578" cy="784"/>
            </a:xfrm>
            <a:solidFill>
              <a:schemeClr val="bg1"/>
            </a:solidFill>
          </p:grpSpPr>
          <p:sp>
            <p:nvSpPr>
              <p:cNvPr id="134" name="Freeform 18"/>
              <p:cNvSpPr>
                <a:spLocks/>
              </p:cNvSpPr>
              <p:nvPr/>
            </p:nvSpPr>
            <p:spPr bwMode="auto">
              <a:xfrm>
                <a:off x="2591" y="1263"/>
                <a:ext cx="578" cy="749"/>
              </a:xfrm>
              <a:custGeom>
                <a:avLst/>
                <a:gdLst>
                  <a:gd name="T0" fmla="*/ 237 w 242"/>
                  <a:gd name="T1" fmla="*/ 223 h 314"/>
                  <a:gd name="T2" fmla="*/ 182 w 242"/>
                  <a:gd name="T3" fmla="*/ 161 h 314"/>
                  <a:gd name="T4" fmla="*/ 154 w 242"/>
                  <a:gd name="T5" fmla="*/ 149 h 314"/>
                  <a:gd name="T6" fmla="*/ 145 w 242"/>
                  <a:gd name="T7" fmla="*/ 143 h 314"/>
                  <a:gd name="T8" fmla="*/ 145 w 242"/>
                  <a:gd name="T9" fmla="*/ 143 h 314"/>
                  <a:gd name="T10" fmla="*/ 138 w 242"/>
                  <a:gd name="T11" fmla="*/ 146 h 314"/>
                  <a:gd name="T12" fmla="*/ 124 w 242"/>
                  <a:gd name="T13" fmla="*/ 146 h 314"/>
                  <a:gd name="T14" fmla="*/ 116 w 242"/>
                  <a:gd name="T15" fmla="*/ 140 h 314"/>
                  <a:gd name="T16" fmla="*/ 124 w 242"/>
                  <a:gd name="T17" fmla="*/ 134 h 314"/>
                  <a:gd name="T18" fmla="*/ 138 w 242"/>
                  <a:gd name="T19" fmla="*/ 134 h 314"/>
                  <a:gd name="T20" fmla="*/ 144 w 242"/>
                  <a:gd name="T21" fmla="*/ 136 h 314"/>
                  <a:gd name="T22" fmla="*/ 168 w 242"/>
                  <a:gd name="T23" fmla="*/ 101 h 314"/>
                  <a:gd name="T24" fmla="*/ 164 w 242"/>
                  <a:gd name="T25" fmla="*/ 98 h 314"/>
                  <a:gd name="T26" fmla="*/ 162 w 242"/>
                  <a:gd name="T27" fmla="*/ 90 h 314"/>
                  <a:gd name="T28" fmla="*/ 162 w 242"/>
                  <a:gd name="T29" fmla="*/ 61 h 314"/>
                  <a:gd name="T30" fmla="*/ 164 w 242"/>
                  <a:gd name="T31" fmla="*/ 53 h 314"/>
                  <a:gd name="T32" fmla="*/ 172 w 242"/>
                  <a:gd name="T33" fmla="*/ 48 h 314"/>
                  <a:gd name="T34" fmla="*/ 174 w 242"/>
                  <a:gd name="T35" fmla="*/ 48 h 314"/>
                  <a:gd name="T36" fmla="*/ 175 w 242"/>
                  <a:gd name="T37" fmla="*/ 48 h 314"/>
                  <a:gd name="T38" fmla="*/ 174 w 242"/>
                  <a:gd name="T39" fmla="*/ 25 h 314"/>
                  <a:gd name="T40" fmla="*/ 167 w 242"/>
                  <a:gd name="T41" fmla="*/ 16 h 314"/>
                  <a:gd name="T42" fmla="*/ 150 w 242"/>
                  <a:gd name="T43" fmla="*/ 3 h 314"/>
                  <a:gd name="T44" fmla="*/ 113 w 242"/>
                  <a:gd name="T45" fmla="*/ 4 h 314"/>
                  <a:gd name="T46" fmla="*/ 95 w 242"/>
                  <a:gd name="T47" fmla="*/ 5 h 314"/>
                  <a:gd name="T48" fmla="*/ 86 w 242"/>
                  <a:gd name="T49" fmla="*/ 6 h 314"/>
                  <a:gd name="T50" fmla="*/ 67 w 242"/>
                  <a:gd name="T51" fmla="*/ 27 h 314"/>
                  <a:gd name="T52" fmla="*/ 67 w 242"/>
                  <a:gd name="T53" fmla="*/ 62 h 314"/>
                  <a:gd name="T54" fmla="*/ 68 w 242"/>
                  <a:gd name="T55" fmla="*/ 62 h 314"/>
                  <a:gd name="T56" fmla="*/ 72 w 242"/>
                  <a:gd name="T57" fmla="*/ 65 h 314"/>
                  <a:gd name="T58" fmla="*/ 73 w 242"/>
                  <a:gd name="T59" fmla="*/ 68 h 314"/>
                  <a:gd name="T60" fmla="*/ 73 w 242"/>
                  <a:gd name="T61" fmla="*/ 82 h 314"/>
                  <a:gd name="T62" fmla="*/ 72 w 242"/>
                  <a:gd name="T63" fmla="*/ 85 h 314"/>
                  <a:gd name="T64" fmla="*/ 70 w 242"/>
                  <a:gd name="T65" fmla="*/ 88 h 314"/>
                  <a:gd name="T66" fmla="*/ 100 w 242"/>
                  <a:gd name="T67" fmla="*/ 137 h 314"/>
                  <a:gd name="T68" fmla="*/ 96 w 242"/>
                  <a:gd name="T69" fmla="*/ 141 h 314"/>
                  <a:gd name="T70" fmla="*/ 87 w 242"/>
                  <a:gd name="T71" fmla="*/ 148 h 314"/>
                  <a:gd name="T72" fmla="*/ 60 w 242"/>
                  <a:gd name="T73" fmla="*/ 161 h 314"/>
                  <a:gd name="T74" fmla="*/ 5 w 242"/>
                  <a:gd name="T75" fmla="*/ 223 h 314"/>
                  <a:gd name="T76" fmla="*/ 0 w 242"/>
                  <a:gd name="T77" fmla="*/ 301 h 314"/>
                  <a:gd name="T78" fmla="*/ 121 w 242"/>
                  <a:gd name="T79" fmla="*/ 314 h 314"/>
                  <a:gd name="T80" fmla="*/ 242 w 242"/>
                  <a:gd name="T81" fmla="*/ 301 h 314"/>
                  <a:gd name="T82" fmla="*/ 237 w 242"/>
                  <a:gd name="T83" fmla="*/ 22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2" h="314">
                    <a:moveTo>
                      <a:pt x="237" y="223"/>
                    </a:moveTo>
                    <a:cubicBezTo>
                      <a:pt x="235" y="191"/>
                      <a:pt x="211" y="166"/>
                      <a:pt x="182" y="161"/>
                    </a:cubicBezTo>
                    <a:cubicBezTo>
                      <a:pt x="171" y="159"/>
                      <a:pt x="162" y="155"/>
                      <a:pt x="154" y="149"/>
                    </a:cubicBezTo>
                    <a:cubicBezTo>
                      <a:pt x="152" y="147"/>
                      <a:pt x="149" y="145"/>
                      <a:pt x="145" y="143"/>
                    </a:cubicBezTo>
                    <a:cubicBezTo>
                      <a:pt x="145" y="143"/>
                      <a:pt x="145" y="143"/>
                      <a:pt x="145" y="143"/>
                    </a:cubicBezTo>
                    <a:cubicBezTo>
                      <a:pt x="144" y="145"/>
                      <a:pt x="142" y="146"/>
                      <a:pt x="138" y="146"/>
                    </a:cubicBezTo>
                    <a:cubicBezTo>
                      <a:pt x="138" y="146"/>
                      <a:pt x="138" y="146"/>
                      <a:pt x="124" y="146"/>
                    </a:cubicBezTo>
                    <a:cubicBezTo>
                      <a:pt x="120" y="146"/>
                      <a:pt x="116" y="144"/>
                      <a:pt x="116" y="140"/>
                    </a:cubicBezTo>
                    <a:cubicBezTo>
                      <a:pt x="116" y="137"/>
                      <a:pt x="120" y="134"/>
                      <a:pt x="124" y="134"/>
                    </a:cubicBezTo>
                    <a:cubicBezTo>
                      <a:pt x="124" y="134"/>
                      <a:pt x="124" y="134"/>
                      <a:pt x="138" y="134"/>
                    </a:cubicBezTo>
                    <a:cubicBezTo>
                      <a:pt x="141" y="134"/>
                      <a:pt x="142" y="135"/>
                      <a:pt x="144" y="136"/>
                    </a:cubicBezTo>
                    <a:cubicBezTo>
                      <a:pt x="154" y="128"/>
                      <a:pt x="163" y="116"/>
                      <a:pt x="168" y="101"/>
                    </a:cubicBezTo>
                    <a:cubicBezTo>
                      <a:pt x="165" y="100"/>
                      <a:pt x="164" y="99"/>
                      <a:pt x="164" y="98"/>
                    </a:cubicBezTo>
                    <a:cubicBezTo>
                      <a:pt x="162" y="95"/>
                      <a:pt x="162" y="93"/>
                      <a:pt x="162" y="90"/>
                    </a:cubicBezTo>
                    <a:cubicBezTo>
                      <a:pt x="162" y="90"/>
                      <a:pt x="162" y="90"/>
                      <a:pt x="162" y="61"/>
                    </a:cubicBezTo>
                    <a:cubicBezTo>
                      <a:pt x="162" y="57"/>
                      <a:pt x="162" y="55"/>
                      <a:pt x="164" y="53"/>
                    </a:cubicBezTo>
                    <a:cubicBezTo>
                      <a:pt x="164" y="50"/>
                      <a:pt x="167" y="48"/>
                      <a:pt x="172" y="48"/>
                    </a:cubicBezTo>
                    <a:cubicBezTo>
                      <a:pt x="172" y="48"/>
                      <a:pt x="172" y="48"/>
                      <a:pt x="174" y="48"/>
                    </a:cubicBezTo>
                    <a:cubicBezTo>
                      <a:pt x="174" y="48"/>
                      <a:pt x="175" y="48"/>
                      <a:pt x="175" y="48"/>
                    </a:cubicBezTo>
                    <a:cubicBezTo>
                      <a:pt x="175" y="39"/>
                      <a:pt x="175" y="30"/>
                      <a:pt x="174" y="25"/>
                    </a:cubicBezTo>
                    <a:cubicBezTo>
                      <a:pt x="173" y="16"/>
                      <a:pt x="170" y="17"/>
                      <a:pt x="167" y="16"/>
                    </a:cubicBezTo>
                    <a:cubicBezTo>
                      <a:pt x="162" y="13"/>
                      <a:pt x="158" y="5"/>
                      <a:pt x="150" y="3"/>
                    </a:cubicBezTo>
                    <a:cubicBezTo>
                      <a:pt x="137" y="0"/>
                      <a:pt x="122" y="1"/>
                      <a:pt x="113" y="4"/>
                    </a:cubicBezTo>
                    <a:cubicBezTo>
                      <a:pt x="106" y="6"/>
                      <a:pt x="103" y="6"/>
                      <a:pt x="95" y="5"/>
                    </a:cubicBezTo>
                    <a:cubicBezTo>
                      <a:pt x="92" y="5"/>
                      <a:pt x="89" y="5"/>
                      <a:pt x="86" y="6"/>
                    </a:cubicBezTo>
                    <a:cubicBezTo>
                      <a:pt x="80" y="7"/>
                      <a:pt x="70" y="14"/>
                      <a:pt x="67" y="27"/>
                    </a:cubicBezTo>
                    <a:cubicBezTo>
                      <a:pt x="65" y="34"/>
                      <a:pt x="66" y="50"/>
                      <a:pt x="67" y="62"/>
                    </a:cubicBezTo>
                    <a:cubicBezTo>
                      <a:pt x="67" y="62"/>
                      <a:pt x="67" y="62"/>
                      <a:pt x="68" y="62"/>
                    </a:cubicBezTo>
                    <a:cubicBezTo>
                      <a:pt x="69" y="62"/>
                      <a:pt x="72" y="63"/>
                      <a:pt x="72" y="65"/>
                    </a:cubicBezTo>
                    <a:cubicBezTo>
                      <a:pt x="73" y="66"/>
                      <a:pt x="73" y="67"/>
                      <a:pt x="73" y="68"/>
                    </a:cubicBezTo>
                    <a:cubicBezTo>
                      <a:pt x="73" y="68"/>
                      <a:pt x="73" y="68"/>
                      <a:pt x="73" y="82"/>
                    </a:cubicBezTo>
                    <a:cubicBezTo>
                      <a:pt x="73" y="83"/>
                      <a:pt x="73" y="84"/>
                      <a:pt x="72" y="85"/>
                    </a:cubicBezTo>
                    <a:cubicBezTo>
                      <a:pt x="72" y="86"/>
                      <a:pt x="71" y="87"/>
                      <a:pt x="70" y="88"/>
                    </a:cubicBezTo>
                    <a:cubicBezTo>
                      <a:pt x="75" y="110"/>
                      <a:pt x="86" y="128"/>
                      <a:pt x="100" y="137"/>
                    </a:cubicBezTo>
                    <a:cubicBezTo>
                      <a:pt x="99" y="139"/>
                      <a:pt x="97" y="140"/>
                      <a:pt x="96" y="141"/>
                    </a:cubicBezTo>
                    <a:cubicBezTo>
                      <a:pt x="93" y="144"/>
                      <a:pt x="90" y="146"/>
                      <a:pt x="87" y="148"/>
                    </a:cubicBezTo>
                    <a:cubicBezTo>
                      <a:pt x="80" y="154"/>
                      <a:pt x="71" y="157"/>
                      <a:pt x="60" y="161"/>
                    </a:cubicBezTo>
                    <a:cubicBezTo>
                      <a:pt x="31" y="169"/>
                      <a:pt x="8" y="192"/>
                      <a:pt x="5" y="223"/>
                    </a:cubicBezTo>
                    <a:cubicBezTo>
                      <a:pt x="5" y="223"/>
                      <a:pt x="5" y="223"/>
                      <a:pt x="0" y="301"/>
                    </a:cubicBezTo>
                    <a:cubicBezTo>
                      <a:pt x="0" y="301"/>
                      <a:pt x="51" y="314"/>
                      <a:pt x="121" y="314"/>
                    </a:cubicBezTo>
                    <a:cubicBezTo>
                      <a:pt x="190" y="314"/>
                      <a:pt x="242" y="301"/>
                      <a:pt x="242" y="301"/>
                    </a:cubicBezTo>
                    <a:lnTo>
                      <a:pt x="237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  <p:sp>
            <p:nvSpPr>
              <p:cNvPr id="135" name="Freeform 19"/>
              <p:cNvSpPr>
                <a:spLocks/>
              </p:cNvSpPr>
              <p:nvPr/>
            </p:nvSpPr>
            <p:spPr bwMode="auto">
              <a:xfrm>
                <a:off x="2705" y="1228"/>
                <a:ext cx="369" cy="376"/>
              </a:xfrm>
              <a:custGeom>
                <a:avLst/>
                <a:gdLst>
                  <a:gd name="T0" fmla="*/ 19 w 154"/>
                  <a:gd name="T1" fmla="*/ 77 h 158"/>
                  <a:gd name="T2" fmla="*/ 18 w 154"/>
                  <a:gd name="T3" fmla="*/ 77 h 158"/>
                  <a:gd name="T4" fmla="*/ 13 w 154"/>
                  <a:gd name="T5" fmla="*/ 80 h 158"/>
                  <a:gd name="T6" fmla="*/ 8 w 154"/>
                  <a:gd name="T7" fmla="*/ 62 h 158"/>
                  <a:gd name="T8" fmla="*/ 75 w 154"/>
                  <a:gd name="T9" fmla="*/ 9 h 158"/>
                  <a:gd name="T10" fmla="*/ 141 w 154"/>
                  <a:gd name="T11" fmla="*/ 62 h 158"/>
                  <a:gd name="T12" fmla="*/ 140 w 154"/>
                  <a:gd name="T13" fmla="*/ 76 h 158"/>
                  <a:gd name="T14" fmla="*/ 134 w 154"/>
                  <a:gd name="T15" fmla="*/ 67 h 158"/>
                  <a:gd name="T16" fmla="*/ 127 w 154"/>
                  <a:gd name="T17" fmla="*/ 63 h 158"/>
                  <a:gd name="T18" fmla="*/ 126 w 154"/>
                  <a:gd name="T19" fmla="*/ 86 h 158"/>
                  <a:gd name="T20" fmla="*/ 120 w 154"/>
                  <a:gd name="T21" fmla="*/ 116 h 158"/>
                  <a:gd name="T22" fmla="*/ 124 w 154"/>
                  <a:gd name="T23" fmla="*/ 116 h 158"/>
                  <a:gd name="T24" fmla="*/ 126 w 154"/>
                  <a:gd name="T25" fmla="*/ 116 h 158"/>
                  <a:gd name="T26" fmla="*/ 141 w 154"/>
                  <a:gd name="T27" fmla="*/ 100 h 158"/>
                  <a:gd name="T28" fmla="*/ 141 w 154"/>
                  <a:gd name="T29" fmla="*/ 98 h 158"/>
                  <a:gd name="T30" fmla="*/ 144 w 154"/>
                  <a:gd name="T31" fmla="*/ 105 h 158"/>
                  <a:gd name="T32" fmla="*/ 96 w 154"/>
                  <a:gd name="T33" fmla="*/ 151 h 158"/>
                  <a:gd name="T34" fmla="*/ 96 w 154"/>
                  <a:gd name="T35" fmla="*/ 151 h 158"/>
                  <a:gd name="T36" fmla="*/ 92 w 154"/>
                  <a:gd name="T37" fmla="*/ 153 h 158"/>
                  <a:gd name="T38" fmla="*/ 97 w 154"/>
                  <a:gd name="T39" fmla="*/ 158 h 158"/>
                  <a:gd name="T40" fmla="*/ 97 w 154"/>
                  <a:gd name="T41" fmla="*/ 157 h 158"/>
                  <a:gd name="T42" fmla="*/ 153 w 154"/>
                  <a:gd name="T43" fmla="*/ 106 h 158"/>
                  <a:gd name="T44" fmla="*/ 141 w 154"/>
                  <a:gd name="T45" fmla="*/ 90 h 158"/>
                  <a:gd name="T46" fmla="*/ 150 w 154"/>
                  <a:gd name="T47" fmla="*/ 61 h 158"/>
                  <a:gd name="T48" fmla="*/ 75 w 154"/>
                  <a:gd name="T49" fmla="*/ 0 h 158"/>
                  <a:gd name="T50" fmla="*/ 0 w 154"/>
                  <a:gd name="T51" fmla="*/ 61 h 158"/>
                  <a:gd name="T52" fmla="*/ 11 w 154"/>
                  <a:gd name="T53" fmla="*/ 89 h 158"/>
                  <a:gd name="T54" fmla="*/ 11 w 154"/>
                  <a:gd name="T55" fmla="*/ 95 h 158"/>
                  <a:gd name="T56" fmla="*/ 15 w 154"/>
                  <a:gd name="T57" fmla="*/ 101 h 158"/>
                  <a:gd name="T58" fmla="*/ 18 w 154"/>
                  <a:gd name="T59" fmla="*/ 104 h 158"/>
                  <a:gd name="T60" fmla="*/ 20 w 154"/>
                  <a:gd name="T61" fmla="*/ 104 h 158"/>
                  <a:gd name="T62" fmla="*/ 22 w 154"/>
                  <a:gd name="T63" fmla="*/ 103 h 158"/>
                  <a:gd name="T64" fmla="*/ 20 w 154"/>
                  <a:gd name="T65" fmla="*/ 90 h 158"/>
                  <a:gd name="T66" fmla="*/ 19 w 154"/>
                  <a:gd name="T67" fmla="*/ 7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58">
                    <a:moveTo>
                      <a:pt x="19" y="77"/>
                    </a:moveTo>
                    <a:cubicBezTo>
                      <a:pt x="18" y="77"/>
                      <a:pt x="18" y="77"/>
                      <a:pt x="18" y="77"/>
                    </a:cubicBezTo>
                    <a:cubicBezTo>
                      <a:pt x="15" y="77"/>
                      <a:pt x="14" y="79"/>
                      <a:pt x="13" y="80"/>
                    </a:cubicBezTo>
                    <a:cubicBezTo>
                      <a:pt x="10" y="76"/>
                      <a:pt x="8" y="69"/>
                      <a:pt x="8" y="62"/>
                    </a:cubicBezTo>
                    <a:cubicBezTo>
                      <a:pt x="8" y="33"/>
                      <a:pt x="38" y="9"/>
                      <a:pt x="75" y="9"/>
                    </a:cubicBezTo>
                    <a:cubicBezTo>
                      <a:pt x="112" y="9"/>
                      <a:pt x="141" y="33"/>
                      <a:pt x="141" y="62"/>
                    </a:cubicBezTo>
                    <a:cubicBezTo>
                      <a:pt x="141" y="68"/>
                      <a:pt x="141" y="72"/>
                      <a:pt x="140" y="76"/>
                    </a:cubicBezTo>
                    <a:cubicBezTo>
                      <a:pt x="138" y="72"/>
                      <a:pt x="137" y="69"/>
                      <a:pt x="134" y="67"/>
                    </a:cubicBezTo>
                    <a:cubicBezTo>
                      <a:pt x="132" y="65"/>
                      <a:pt x="129" y="64"/>
                      <a:pt x="127" y="63"/>
                    </a:cubicBezTo>
                    <a:cubicBezTo>
                      <a:pt x="127" y="73"/>
                      <a:pt x="126" y="82"/>
                      <a:pt x="126" y="86"/>
                    </a:cubicBezTo>
                    <a:cubicBezTo>
                      <a:pt x="125" y="97"/>
                      <a:pt x="123" y="107"/>
                      <a:pt x="120" y="116"/>
                    </a:cubicBezTo>
                    <a:cubicBezTo>
                      <a:pt x="121" y="116"/>
                      <a:pt x="123" y="116"/>
                      <a:pt x="124" y="116"/>
                    </a:cubicBezTo>
                    <a:cubicBezTo>
                      <a:pt x="126" y="116"/>
                      <a:pt x="126" y="116"/>
                      <a:pt x="126" y="116"/>
                    </a:cubicBezTo>
                    <a:cubicBezTo>
                      <a:pt x="134" y="116"/>
                      <a:pt x="141" y="105"/>
                      <a:pt x="141" y="100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46" y="100"/>
                      <a:pt x="144" y="104"/>
                      <a:pt x="144" y="105"/>
                    </a:cubicBezTo>
                    <a:cubicBezTo>
                      <a:pt x="141" y="127"/>
                      <a:pt x="121" y="145"/>
                      <a:pt x="96" y="151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5" y="152"/>
                      <a:pt x="93" y="152"/>
                      <a:pt x="92" y="153"/>
                    </a:cubicBezTo>
                    <a:cubicBezTo>
                      <a:pt x="94" y="155"/>
                      <a:pt x="95" y="156"/>
                      <a:pt x="97" y="158"/>
                    </a:cubicBezTo>
                    <a:cubicBezTo>
                      <a:pt x="97" y="157"/>
                      <a:pt x="97" y="157"/>
                      <a:pt x="97" y="157"/>
                    </a:cubicBezTo>
                    <a:cubicBezTo>
                      <a:pt x="127" y="150"/>
                      <a:pt x="150" y="130"/>
                      <a:pt x="153" y="106"/>
                    </a:cubicBezTo>
                    <a:cubicBezTo>
                      <a:pt x="154" y="103"/>
                      <a:pt x="151" y="96"/>
                      <a:pt x="141" y="90"/>
                    </a:cubicBezTo>
                    <a:cubicBezTo>
                      <a:pt x="147" y="85"/>
                      <a:pt x="150" y="74"/>
                      <a:pt x="150" y="61"/>
                    </a:cubicBezTo>
                    <a:cubicBezTo>
                      <a:pt x="150" y="27"/>
                      <a:pt x="116" y="0"/>
                      <a:pt x="75" y="0"/>
                    </a:cubicBezTo>
                    <a:cubicBezTo>
                      <a:pt x="34" y="0"/>
                      <a:pt x="0" y="27"/>
                      <a:pt x="0" y="61"/>
                    </a:cubicBezTo>
                    <a:cubicBezTo>
                      <a:pt x="0" y="72"/>
                      <a:pt x="3" y="82"/>
                      <a:pt x="11" y="89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97"/>
                      <a:pt x="13" y="100"/>
                      <a:pt x="15" y="101"/>
                    </a:cubicBezTo>
                    <a:cubicBezTo>
                      <a:pt x="17" y="103"/>
                      <a:pt x="18" y="104"/>
                      <a:pt x="18" y="104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1" y="103"/>
                      <a:pt x="22" y="103"/>
                    </a:cubicBezTo>
                    <a:cubicBezTo>
                      <a:pt x="21" y="99"/>
                      <a:pt x="21" y="95"/>
                      <a:pt x="20" y="90"/>
                    </a:cubicBezTo>
                    <a:cubicBezTo>
                      <a:pt x="20" y="89"/>
                      <a:pt x="19" y="84"/>
                      <a:pt x="19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j-lt"/>
                </a:endParaRPr>
              </a:p>
            </p:txBody>
          </p:sp>
        </p:grpSp>
      </p:grpSp>
      <p:pic>
        <p:nvPicPr>
          <p:cNvPr id="51" name="図 50"/>
          <p:cNvPicPr>
            <a:picLocks noChangeAspect="1"/>
          </p:cNvPicPr>
          <p:nvPr/>
        </p:nvPicPr>
        <p:blipFill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823" y="1803984"/>
            <a:ext cx="2376807" cy="616472"/>
          </a:xfrm>
          <a:prstGeom prst="rect">
            <a:avLst/>
          </a:prstGeom>
        </p:spPr>
      </p:pic>
      <p:sp>
        <p:nvSpPr>
          <p:cNvPr id="68" name="正方形/長方形 67"/>
          <p:cNvSpPr/>
          <p:nvPr/>
        </p:nvSpPr>
        <p:spPr>
          <a:xfrm>
            <a:off x="4057960" y="2268436"/>
            <a:ext cx="97552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クラウド サービス</a:t>
            </a:r>
            <a:endParaRPr lang="en-US" altLang="ja-JP" sz="10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104" y="4595763"/>
            <a:ext cx="821860" cy="424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Rectangle 101"/>
          <p:cNvSpPr/>
          <p:nvPr/>
        </p:nvSpPr>
        <p:spPr>
          <a:xfrm>
            <a:off x="3606216" y="4062622"/>
            <a:ext cx="1730583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b="1" dirty="0" err="1" smtClean="0">
                <a:latin typeface="+mn-lt"/>
                <a:ea typeface="+mn-ea"/>
              </a:rPr>
              <a:t>FindIT</a:t>
            </a:r>
            <a:r>
              <a:rPr lang="ja-JP" altLang="en-US" sz="1600" b="1" dirty="0" smtClean="0">
                <a:latin typeface="+mn-lt"/>
                <a:ea typeface="+mn-ea"/>
              </a:rPr>
              <a:t> </a:t>
            </a:r>
            <a:r>
              <a:rPr lang="en-US" altLang="ja-JP" sz="1600" b="1" dirty="0" smtClean="0">
                <a:latin typeface="+mn-lt"/>
                <a:ea typeface="+mn-ea"/>
              </a:rPr>
              <a:t>Network</a:t>
            </a:r>
            <a:r>
              <a:rPr lang="ja-JP" altLang="en-US" sz="1600" b="1" dirty="0" smtClean="0">
                <a:latin typeface="+mn-lt"/>
                <a:ea typeface="+mn-ea"/>
              </a:rPr>
              <a:t> </a:t>
            </a:r>
            <a:r>
              <a:rPr lang="en-US" altLang="ja-JP" sz="1600" b="1" dirty="0" smtClean="0">
                <a:latin typeface="+mn-lt"/>
                <a:ea typeface="+mn-ea"/>
              </a:rPr>
              <a:t>Management</a:t>
            </a:r>
            <a:endParaRPr lang="en-US" sz="1600" b="1" dirty="0">
              <a:latin typeface="+mn-lt"/>
              <a:ea typeface="+mn-ea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1571584" y="2785951"/>
            <a:ext cx="3689893" cy="951518"/>
            <a:chOff x="5165215" y="4124375"/>
            <a:chExt cx="3689893" cy="985706"/>
          </a:xfrm>
        </p:grpSpPr>
        <p:sp>
          <p:nvSpPr>
            <p:cNvPr id="6" name="正方形/長方形 5"/>
            <p:cNvSpPr/>
            <p:nvPr/>
          </p:nvSpPr>
          <p:spPr>
            <a:xfrm>
              <a:off x="5165215" y="4124375"/>
              <a:ext cx="3213311" cy="9857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7" name="ストライプ矢印 6"/>
            <p:cNvSpPr/>
            <p:nvPr/>
          </p:nvSpPr>
          <p:spPr>
            <a:xfrm rot="10800000">
              <a:off x="8399120" y="4167779"/>
              <a:ext cx="455988" cy="468048"/>
            </a:xfrm>
            <a:prstGeom prst="stripedRightArrow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pic>
        <p:nvPicPr>
          <p:cNvPr id="59" name="Picture 2" descr="product_ucs_c220_m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81" y="3617790"/>
            <a:ext cx="1186423" cy="3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product_ucs_c240_m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44" y="3435915"/>
            <a:ext cx="1005902" cy="27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101"/>
          <p:cNvSpPr/>
          <p:nvPr/>
        </p:nvSpPr>
        <p:spPr>
          <a:xfrm>
            <a:off x="7815572" y="3114215"/>
            <a:ext cx="131118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  <a:ea typeface="+mn-ea"/>
              </a:rPr>
              <a:t>Start </a:t>
            </a:r>
            <a:r>
              <a:rPr lang="ja-JP" altLang="en-US" sz="1400" b="1" dirty="0">
                <a:solidFill>
                  <a:schemeClr val="bg1"/>
                </a:solidFill>
                <a:latin typeface="+mn-lt"/>
                <a:ea typeface="+mn-ea"/>
              </a:rPr>
              <a:t>サーバ</a:t>
            </a:r>
            <a:endParaRPr lang="en-US" sz="14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02" name="図 10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712" y="3419833"/>
            <a:ext cx="804894" cy="423911"/>
          </a:xfrm>
          <a:prstGeom prst="rect">
            <a:avLst/>
          </a:prstGeom>
        </p:spPr>
      </p:pic>
      <p:pic>
        <p:nvPicPr>
          <p:cNvPr id="64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85" y="2928467"/>
            <a:ext cx="1330677" cy="887118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156" y="3391674"/>
            <a:ext cx="804894" cy="423911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3689333" y="1846890"/>
            <a:ext cx="184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Cisco Spark</a:t>
            </a:r>
            <a:endParaRPr kumimoji="1" lang="ja-JP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549818" y="2029199"/>
            <a:ext cx="191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Cisco </a:t>
            </a: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kumimoji="1" lang="ja-JP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07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Catalyst 2960-L</a:t>
            </a:r>
            <a:r>
              <a:rPr lang="ja-JP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シリーズ</a:t>
            </a:r>
            <a:endParaRPr kumimoji="1" lang="ja-JP" altLang="en-US" sz="28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7766" y="1165620"/>
            <a:ext cx="8572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New</a:t>
            </a:r>
            <a:r>
              <a:rPr lang="ja-JP" altLang="en-US" sz="28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Cisco</a:t>
            </a:r>
            <a:r>
              <a:rPr lang="ja-JP" altLang="en-US" sz="28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Start</a:t>
            </a:r>
            <a:r>
              <a:rPr lang="ja-JP" altLang="en-US" sz="28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　</a:t>
            </a:r>
            <a:endParaRPr lang="en-US" altLang="ja-JP" sz="28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～世界のネットワークを支える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Catalyst</a:t>
            </a:r>
            <a:r>
              <a:rPr lang="ja-JP" altLang="en-US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スイッチがより身近に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 rot="21062354">
            <a:off x="4583732" y="2709819"/>
            <a:ext cx="42450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ファンレス、マグネット</a:t>
            </a:r>
            <a:r>
              <a:rPr lang="ja-JP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対応</a:t>
            </a:r>
            <a:endParaRPr lang="en-US" altLang="ja-JP" sz="2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ja-JP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※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ファンレスは</a:t>
            </a:r>
            <a:r>
              <a:rPr lang="en-US" altLang="ja-JP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48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ポート</a:t>
            </a:r>
            <a:r>
              <a:rPr lang="en-US" altLang="ja-JP" b="1" baseline="40000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PoE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モデル除く、マグネットはオプション</a:t>
            </a:r>
            <a:endParaRPr lang="en-US" altLang="ja-JP" b="1" baseline="40000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 rot="21062354">
            <a:off x="4522518" y="2041065"/>
            <a:ext cx="3284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多様な</a:t>
            </a:r>
            <a:r>
              <a:rPr lang="ja-JP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ポート モデル</a:t>
            </a:r>
            <a:endParaRPr lang="en-US" altLang="ja-JP" sz="2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ja-JP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※8/16/24/48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ポートモデル</a:t>
            </a:r>
            <a:endParaRPr lang="en-US" altLang="ja-JP" b="1" baseline="400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 rot="21062354">
            <a:off x="4615126" y="3649402"/>
            <a:ext cx="3831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高機能 </a:t>
            </a:r>
            <a:r>
              <a:rPr lang="en-US" altLang="ja-JP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&amp; </a:t>
            </a:r>
            <a:r>
              <a:rPr lang="ja-JP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かんたん</a:t>
            </a:r>
            <a:r>
              <a:rPr lang="ja-JP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設定</a:t>
            </a:r>
          </a:p>
          <a:p>
            <a:pPr>
              <a:lnSpc>
                <a:spcPct val="120000"/>
              </a:lnSpc>
            </a:pPr>
            <a:r>
              <a:rPr lang="en-US" altLang="ja-JP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※IOS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Enhanced LAN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Lite</a:t>
            </a:r>
            <a:r>
              <a:rPr lang="ja-JP" altLang="en-US" b="1" baseline="40000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ja-JP" altLang="en-US" b="1" baseline="400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設定用の</a:t>
            </a:r>
            <a:r>
              <a:rPr lang="en-US" altLang="ja-JP" b="1" baseline="40000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WebGUI</a:t>
            </a:r>
            <a:endParaRPr lang="en-US" altLang="ja-JP" b="1" baseline="40000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70" y="2300563"/>
            <a:ext cx="624099" cy="624099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920" y="3149603"/>
            <a:ext cx="624099" cy="624099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920" y="4064901"/>
            <a:ext cx="624099" cy="624099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89" y="3324696"/>
            <a:ext cx="2976816" cy="1623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60" b="67640" l="5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8407" b="27931"/>
          <a:stretch/>
        </p:blipFill>
        <p:spPr>
          <a:xfrm>
            <a:off x="1768146" y="2032672"/>
            <a:ext cx="2132874" cy="74500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961" b="78039" l="0" r="100000">
                        <a14:foregroundMark x1="12226" y1="42353" x2="12226" y2="42353"/>
                        <a14:foregroundMark x1="8464" y1="42353" x2="8464" y2="42353"/>
                        <a14:foregroundMark x1="17555" y1="37647" x2="17555" y2="3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223" b="14459"/>
          <a:stretch/>
        </p:blipFill>
        <p:spPr>
          <a:xfrm>
            <a:off x="422754" y="2032672"/>
            <a:ext cx="1324346" cy="74500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824" b="78824" l="0" r="100000">
                        <a14:foregroundMark x1="14107" y1="41176" x2="14107" y2="41176"/>
                        <a14:foregroundMark x1="7837" y1="41961" x2="7837" y2="41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616" b="13622"/>
          <a:stretch/>
        </p:blipFill>
        <p:spPr>
          <a:xfrm>
            <a:off x="417878" y="2428847"/>
            <a:ext cx="1324346" cy="79208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5" b="89119" l="0" r="100000">
                        <a14:backgroundMark x1="90253" y1="69430" x2="90253" y2="69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9308" y="2474861"/>
            <a:ext cx="2132873" cy="8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3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5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6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329267" y="980017"/>
            <a:ext cx="23960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70C0"/>
                </a:solidFill>
              </a:rPr>
              <a:t>Cisco IOS</a:t>
            </a:r>
          </a:p>
          <a:p>
            <a:pPr algn="ctr"/>
            <a:r>
              <a:rPr lang="en-US" altLang="ja-JP" dirty="0" smtClean="0">
                <a:solidFill>
                  <a:srgbClr val="0070C0"/>
                </a:solidFill>
              </a:rPr>
              <a:t>30</a:t>
            </a:r>
            <a:r>
              <a:rPr lang="ja-JP" altLang="en-US" dirty="0" smtClean="0">
                <a:solidFill>
                  <a:srgbClr val="0070C0"/>
                </a:solidFill>
              </a:rPr>
              <a:t>年の実績と品質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9099" y="980016"/>
            <a:ext cx="24934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日本語設定ツール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5</a:t>
            </a:r>
            <a:r>
              <a:rPr lang="ja-JP" altLang="en-US" dirty="0" smtClean="0">
                <a:solidFill>
                  <a:srgbClr val="0070C0"/>
                </a:solidFill>
              </a:rPr>
              <a:t>ステップで設定完了！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4243769"/>
            <a:ext cx="9144000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さらに、企業向けセキュリティ機能を実装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653528" y="106667"/>
            <a:ext cx="1490472" cy="505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437766" y="449617"/>
            <a:ext cx="8345488" cy="623533"/>
          </a:xfrm>
        </p:spPr>
        <p:txBody>
          <a:bodyPr/>
          <a:lstStyle/>
          <a:p>
            <a:r>
              <a:rPr kumimoji="1" lang="en-US" altLang="ja-JP" dirty="0" smtClean="0"/>
              <a:t>Catalyst 2960-L </a:t>
            </a:r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0133" y="88379"/>
            <a:ext cx="4301555" cy="4251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6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07471" y="209216"/>
            <a:ext cx="60565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Catalyst 2960L </a:t>
            </a:r>
            <a:r>
              <a:rPr lang="ja-JP" altLang="en-US" sz="2800" dirty="0" smtClean="0"/>
              <a:t>のポジショニング</a:t>
            </a:r>
            <a:endParaRPr 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1491" y="741423"/>
            <a:ext cx="1127232" cy="34213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0">
            <a:noAutofit/>
          </a:bodyPr>
          <a:lstStyle/>
          <a:p>
            <a:pPr algn="ctr"/>
            <a:r>
              <a:rPr lang="ja-JP" altLang="en-US" sz="1000" smtClean="0">
                <a:solidFill>
                  <a:srgbClr val="0070C0"/>
                </a:solidFill>
              </a:rPr>
              <a:t>レイヤ</a:t>
            </a:r>
            <a:r>
              <a:rPr lang="en-US" altLang="ja-JP" sz="1000" dirty="0" smtClean="0">
                <a:solidFill>
                  <a:srgbClr val="0070C0"/>
                </a:solidFill>
              </a:rPr>
              <a:t>2</a:t>
            </a:r>
            <a:r>
              <a:rPr lang="ja-JP" altLang="en-US" sz="1000" dirty="0" smtClean="0">
                <a:solidFill>
                  <a:srgbClr val="0070C0"/>
                </a:solidFill>
              </a:rPr>
              <a:t>基本機能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67540" y="752751"/>
            <a:ext cx="2125319" cy="34213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0">
            <a:noAutofit/>
          </a:bodyPr>
          <a:lstStyle/>
          <a:p>
            <a:pPr algn="ctr"/>
            <a:r>
              <a:rPr lang="ja-JP" altLang="en-US" sz="1000" dirty="0" smtClean="0">
                <a:solidFill>
                  <a:srgbClr val="0070C0"/>
                </a:solidFill>
              </a:rPr>
              <a:t>レイヤ</a:t>
            </a:r>
            <a:r>
              <a:rPr lang="en-US" altLang="ja-JP" sz="1000" dirty="0" smtClean="0">
                <a:solidFill>
                  <a:srgbClr val="0070C0"/>
                </a:solidFill>
              </a:rPr>
              <a:t>2</a:t>
            </a:r>
            <a:r>
              <a:rPr lang="ja-JP" altLang="en-US" sz="1000" dirty="0" smtClean="0">
                <a:solidFill>
                  <a:srgbClr val="0070C0"/>
                </a:solidFill>
              </a:rPr>
              <a:t>拡張機能</a:t>
            </a:r>
            <a:endParaRPr lang="en-US" altLang="ja-JP" sz="1000" dirty="0" smtClean="0">
              <a:solidFill>
                <a:srgbClr val="0070C0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rgbClr val="0070C0"/>
                </a:solidFill>
              </a:rPr>
              <a:t>レイヤ</a:t>
            </a:r>
            <a:r>
              <a:rPr lang="en-US" altLang="ja-JP" sz="1000" dirty="0" smtClean="0">
                <a:solidFill>
                  <a:srgbClr val="0070C0"/>
                </a:solidFill>
              </a:rPr>
              <a:t>3</a:t>
            </a:r>
            <a:r>
              <a:rPr lang="ja-JP" altLang="en-US" sz="1000" dirty="0" smtClean="0">
                <a:solidFill>
                  <a:srgbClr val="0070C0"/>
                </a:solidFill>
              </a:rPr>
              <a:t>基本機能</a:t>
            </a: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4622" y="2250928"/>
            <a:ext cx="1200971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220/250</a:t>
            </a:r>
          </a:p>
          <a:p>
            <a:pPr algn="ctr"/>
            <a:r>
              <a:rPr lang="ja-JP" altLang="en-US" sz="1000" dirty="0" smtClean="0">
                <a:solidFill>
                  <a:srgbClr val="0070C0"/>
                </a:solidFill>
              </a:rPr>
              <a:t>シリーズ スマート</a:t>
            </a:r>
            <a:r>
              <a:rPr lang="ja-JP" altLang="en-US" sz="1000" dirty="0">
                <a:solidFill>
                  <a:srgbClr val="0070C0"/>
                </a:solidFill>
              </a:rPr>
              <a:t>、</a:t>
            </a:r>
            <a:endParaRPr lang="en-US" altLang="ja-JP" sz="1000" dirty="0" smtClean="0">
              <a:solidFill>
                <a:srgbClr val="0070C0"/>
              </a:solidFill>
            </a:endParaRPr>
          </a:p>
          <a:p>
            <a:pPr algn="ctr"/>
            <a:r>
              <a:rPr lang="ja-JP" altLang="en-US" sz="1000" dirty="0" smtClean="0">
                <a:solidFill>
                  <a:srgbClr val="0070C0"/>
                </a:solidFill>
              </a:rPr>
              <a:t>スマートプラス</a:t>
            </a:r>
            <a:endParaRPr lang="en-US" altLang="ja-JP" sz="1000" dirty="0" smtClean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71340" y="2033468"/>
            <a:ext cx="12779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300/350</a:t>
            </a:r>
          </a:p>
          <a:p>
            <a:pPr algn="ctr"/>
            <a:r>
              <a:rPr lang="en-US" altLang="ja-JP" sz="1000" smtClean="0">
                <a:solidFill>
                  <a:srgbClr val="0070C0"/>
                </a:solidFill>
              </a:rPr>
              <a:t> </a:t>
            </a:r>
            <a:r>
              <a:rPr lang="ja-JP" altLang="en-US" sz="1000" dirty="0" smtClean="0">
                <a:solidFill>
                  <a:srgbClr val="0070C0"/>
                </a:solidFill>
              </a:rPr>
              <a:t>シリーズ マネージド</a:t>
            </a:r>
            <a:endParaRPr lang="en-US" altLang="ja-JP" sz="1000" dirty="0" smtClean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70112" y="1631170"/>
            <a:ext cx="13756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350X/XG</a:t>
            </a:r>
          </a:p>
          <a:p>
            <a:pPr algn="ctr"/>
            <a:r>
              <a:rPr lang="en-US" altLang="ja-JP" sz="1000" smtClean="0">
                <a:solidFill>
                  <a:srgbClr val="0070C0"/>
                </a:solidFill>
              </a:rPr>
              <a:t> </a:t>
            </a:r>
            <a:r>
              <a:rPr lang="ja-JP" altLang="en-US" sz="1000" dirty="0" smtClean="0">
                <a:solidFill>
                  <a:srgbClr val="0070C0"/>
                </a:solidFill>
              </a:rPr>
              <a:t>シリーズ スタッキング</a:t>
            </a:r>
            <a:endParaRPr lang="en-US" altLang="ja-JP" sz="1000" dirty="0" smtClean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28202" y="2118995"/>
            <a:ext cx="112562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Catalyst 2960L</a:t>
            </a:r>
          </a:p>
          <a:p>
            <a:pPr algn="ctr"/>
            <a:r>
              <a:rPr lang="ja-JP" altLang="en-US" sz="1100" dirty="0" smtClean="0">
                <a:solidFill>
                  <a:srgbClr val="0070C0"/>
                </a:solidFill>
              </a:rPr>
              <a:t>シリーズ</a:t>
            </a:r>
            <a:endParaRPr lang="en-US" altLang="ja-JP" sz="1100" dirty="0" smtClean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64082" y="1565603"/>
            <a:ext cx="141577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70C0"/>
                </a:solidFill>
              </a:rPr>
              <a:t>Catalyst 2960X</a:t>
            </a:r>
            <a:r>
              <a:rPr lang="en-US" sz="1100" dirty="0" smtClean="0">
                <a:solidFill>
                  <a:srgbClr val="0070C0"/>
                </a:solidFill>
              </a:rPr>
              <a:t>/ XR</a:t>
            </a:r>
            <a:endParaRPr lang="en-US" sz="1100" dirty="0" smtClean="0">
              <a:solidFill>
                <a:srgbClr val="0070C0"/>
              </a:solidFill>
            </a:endParaRPr>
          </a:p>
          <a:p>
            <a:pPr algn="ctr"/>
            <a:r>
              <a:rPr lang="ja-JP" altLang="en-US" sz="1100" dirty="0" smtClean="0">
                <a:solidFill>
                  <a:srgbClr val="0070C0"/>
                </a:solidFill>
              </a:rPr>
              <a:t>シリーズ</a:t>
            </a:r>
            <a:endParaRPr lang="en-US" altLang="ja-JP" sz="1100" dirty="0" smtClean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90585" y="773919"/>
            <a:ext cx="1605775" cy="53016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0">
            <a:no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L2 </a:t>
            </a:r>
            <a:r>
              <a:rPr lang="ja-JP" altLang="en-US" sz="1000" dirty="0" smtClean="0">
                <a:solidFill>
                  <a:srgbClr val="00B050"/>
                </a:solidFill>
              </a:rPr>
              <a:t>固定スイッチ</a:t>
            </a:r>
            <a:endParaRPr lang="en-US" altLang="ja-JP" sz="1000" dirty="0" smtClean="0">
              <a:solidFill>
                <a:srgbClr val="00B050"/>
              </a:solidFill>
            </a:endParaRP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Lan Lite </a:t>
            </a:r>
            <a:r>
              <a:rPr lang="ja-JP" altLang="en-US" sz="1000" dirty="0" smtClean="0">
                <a:solidFill>
                  <a:srgbClr val="00B050"/>
                </a:solidFill>
              </a:rPr>
              <a:t>＋</a:t>
            </a:r>
            <a:r>
              <a:rPr lang="en-US" altLang="ja-JP" sz="1000" dirty="0" smtClean="0">
                <a:solidFill>
                  <a:srgbClr val="00B050"/>
                </a:solidFill>
              </a:rPr>
              <a:t> </a:t>
            </a:r>
            <a:r>
              <a:rPr lang="ja-JP" altLang="en-US" sz="1000" dirty="0" smtClean="0">
                <a:solidFill>
                  <a:srgbClr val="00B050"/>
                </a:solidFill>
              </a:rPr>
              <a:t>拡張機能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73641" y="740749"/>
            <a:ext cx="1845819" cy="53016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0">
            <a:noAutofit/>
          </a:bodyPr>
          <a:lstStyle/>
          <a:p>
            <a:pPr algn="ctr"/>
            <a:r>
              <a:rPr lang="ja-JP" altLang="en-US" sz="1000" dirty="0" smtClean="0">
                <a:solidFill>
                  <a:srgbClr val="00B050"/>
                </a:solidFill>
              </a:rPr>
              <a:t>スタッキング</a:t>
            </a:r>
            <a:r>
              <a:rPr lang="en-US" altLang="ja-JP" sz="1000" dirty="0" smtClean="0">
                <a:solidFill>
                  <a:srgbClr val="00B050"/>
                </a:solidFill>
              </a:rPr>
              <a:t> L2/L3 </a:t>
            </a:r>
            <a:r>
              <a:rPr lang="ja-JP" altLang="en-US" sz="1000" dirty="0" smtClean="0">
                <a:solidFill>
                  <a:srgbClr val="00B050"/>
                </a:solidFill>
              </a:rPr>
              <a:t>スイッチ</a:t>
            </a:r>
            <a:endParaRPr lang="en-US" altLang="ja-JP" sz="1000" dirty="0" smtClean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0638" y="3409194"/>
            <a:ext cx="3466013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Find IT </a:t>
            </a:r>
            <a:r>
              <a:rPr lang="ja-JP" altLang="en-US" sz="1600" dirty="0" smtClean="0"/>
              <a:t>での可視化管理</a:t>
            </a:r>
            <a:endParaRPr lang="en-US" altLang="ja-JP" sz="1600" dirty="0" smtClean="0"/>
          </a:p>
          <a:p>
            <a:endParaRPr lang="en-US" sz="1100" dirty="0"/>
          </a:p>
          <a:p>
            <a:pPr marL="171450" indent="-171450">
              <a:buFont typeface="Arial" charset="0"/>
              <a:buChar char="•"/>
            </a:pPr>
            <a:r>
              <a:rPr lang="ja-JP" altLang="en-US" sz="1200" dirty="0" smtClean="0"/>
              <a:t>ビジネスクラスの信頼性</a:t>
            </a:r>
            <a:endParaRPr lang="en-US" altLang="ja-JP" sz="1200" dirty="0" smtClean="0"/>
          </a:p>
          <a:p>
            <a:pPr marL="171450" indent="-171450">
              <a:buFont typeface="Arial" charset="0"/>
              <a:buChar char="•"/>
            </a:pPr>
            <a:r>
              <a:rPr lang="ja-JP" altLang="en-US" sz="1200" dirty="0" smtClean="0"/>
              <a:t>手頃な価格と使いやすさ</a:t>
            </a:r>
            <a:endParaRPr lang="en-US" altLang="ja-JP" sz="1200" dirty="0" smtClean="0"/>
          </a:p>
          <a:p>
            <a:pPr marL="171450" indent="-171450">
              <a:buFont typeface="Arial" charset="0"/>
              <a:buChar char="•"/>
            </a:pPr>
            <a:r>
              <a:rPr lang="ja-JP" altLang="en-US" sz="1200" dirty="0" smtClean="0"/>
              <a:t>シリーズ全体で共通した</a:t>
            </a:r>
            <a:r>
              <a:rPr lang="ja-JP" altLang="en-US" sz="1200" dirty="0" smtClean="0"/>
              <a:t>ユーザ インターフェース</a:t>
            </a:r>
            <a:endParaRPr 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71932" y="3424583"/>
            <a:ext cx="3647528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豊富な実績とシンプルな管理ツール</a:t>
            </a:r>
            <a:endParaRPr lang="en-US" altLang="ja-JP" sz="1600" dirty="0" smtClean="0"/>
          </a:p>
          <a:p>
            <a:endParaRPr lang="en-US" sz="1100" dirty="0"/>
          </a:p>
          <a:p>
            <a:pPr marL="171450" indent="-171450">
              <a:buFont typeface="Arial" charset="0"/>
              <a:buChar char="•"/>
            </a:pPr>
            <a:r>
              <a:rPr lang="ja-JP" altLang="en-US" sz="1200" dirty="0" smtClean="0"/>
              <a:t>ファンレスで静かな設計</a:t>
            </a:r>
            <a:endParaRPr lang="en-US" altLang="ja-JP" sz="1200" dirty="0" smtClean="0"/>
          </a:p>
          <a:p>
            <a:pPr marL="171450" indent="-171450">
              <a:buFont typeface="Arial" charset="0"/>
              <a:buChar char="•"/>
            </a:pPr>
            <a:r>
              <a:rPr lang="ja-JP" altLang="en-US" sz="1200" dirty="0" smtClean="0"/>
              <a:t>パーシステント</a:t>
            </a:r>
            <a:r>
              <a:rPr lang="en-US" altLang="ja-JP" sz="1200" dirty="0" smtClean="0"/>
              <a:t>POE</a:t>
            </a:r>
            <a:r>
              <a:rPr lang="ja-JP" altLang="en-US" sz="1200" dirty="0" smtClean="0"/>
              <a:t>による</a:t>
            </a:r>
            <a:r>
              <a:rPr lang="ja-JP" altLang="en-US" sz="1200" dirty="0" smtClean="0"/>
              <a:t>ゼロ ダウンタイム</a:t>
            </a:r>
            <a:endParaRPr lang="en-US" altLang="ja-JP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n-US" altLang="ja-JP" sz="1200" dirty="0" smtClean="0"/>
              <a:t>Bluetooth </a:t>
            </a:r>
            <a:r>
              <a:rPr lang="ja-JP" altLang="en-US" sz="1200" dirty="0" smtClean="0"/>
              <a:t>でのアクセス</a:t>
            </a:r>
            <a:endParaRPr lang="en-US" sz="1200" dirty="0"/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7947830" y="73152"/>
            <a:ext cx="1123018" cy="5361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40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233387" y="299093"/>
            <a:ext cx="73378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50741" y="1979803"/>
            <a:ext cx="1683835" cy="2615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smtClean="0">
                <a:solidFill>
                  <a:schemeClr val="accent1">
                    <a:lumMod val="75000"/>
                  </a:schemeClr>
                </a:solidFill>
              </a:rPr>
              <a:t>動作温度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01482" y="1979803"/>
            <a:ext cx="1683835" cy="2615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ノイズなし</a:t>
            </a:r>
            <a:endParaRPr 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52223" y="1979803"/>
            <a:ext cx="1683835" cy="2615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smtClean="0">
                <a:solidFill>
                  <a:srgbClr val="00B050"/>
                </a:solidFill>
              </a:rPr>
              <a:t>PoE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69511" y="1979803"/>
            <a:ext cx="1683835" cy="2615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smtClean="0">
                <a:solidFill>
                  <a:srgbClr val="EE7D33"/>
                </a:solidFill>
              </a:rPr>
              <a:t>管理</a:t>
            </a:r>
            <a:endParaRPr lang="en-US" sz="1100" dirty="0">
              <a:solidFill>
                <a:srgbClr val="EE7D33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570" y="3418311"/>
            <a:ext cx="13821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他社</a:t>
            </a:r>
            <a:r>
              <a:rPr lang="en-US" altLang="ja-JP" sz="1400" dirty="0" smtClean="0"/>
              <a:t>A</a:t>
            </a:r>
            <a:r>
              <a:rPr lang="ja-JP" altLang="en-US" sz="1400" dirty="0" smtClean="0"/>
              <a:t>同等製品</a:t>
            </a:r>
            <a:endParaRPr 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9570" y="4040034"/>
            <a:ext cx="13821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他社</a:t>
            </a:r>
            <a:r>
              <a:rPr lang="en-US" altLang="ja-JP" sz="1400" dirty="0"/>
              <a:t>B</a:t>
            </a:r>
            <a:r>
              <a:rPr lang="ja-JP" altLang="en-US" sz="1400" dirty="0" smtClean="0"/>
              <a:t>同等製品</a:t>
            </a:r>
            <a:endParaRPr 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8796" y="2473145"/>
            <a:ext cx="1817653" cy="686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55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℃</a:t>
            </a: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冷却設備不要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61934" y="2439692"/>
            <a:ext cx="1817653" cy="686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ファンレス、ノイズなし</a:t>
            </a: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オフィスのどこでも</a:t>
            </a: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設置できます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5313" y="2427437"/>
            <a:ext cx="1836906" cy="703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パーシステント</a:t>
            </a:r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 PoE </a:t>
            </a:r>
          </a:p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スイッチ再起動中も</a:t>
            </a:r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 PoE </a:t>
            </a:r>
          </a:p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接続機器に給電されます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22219" y="2399969"/>
            <a:ext cx="1578417" cy="686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Bluetooth 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を利用した</a:t>
            </a: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リモート アクセス</a:t>
            </a: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簡単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セットアップ ツール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77011" y="3487501"/>
            <a:ext cx="147348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/>
              <a:t>全てのモデルにファン</a:t>
            </a:r>
            <a:endParaRPr 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36381" y="4055111"/>
            <a:ext cx="17432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ja-JP" altLang="en-US" dirty="0" smtClean="0"/>
              <a:t>一部の</a:t>
            </a:r>
            <a:r>
              <a:rPr lang="ja-JP" altLang="en-US" dirty="0"/>
              <a:t>モデルにファン</a:t>
            </a:r>
            <a:endParaRPr 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22218" y="3420594"/>
            <a:ext cx="1578417" cy="9356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ja-JP" altLang="en-US" sz="1200" dirty="0" smtClean="0"/>
              <a:t>コンソール ケーブル</a:t>
            </a:r>
            <a:r>
              <a:rPr lang="ja-JP" altLang="en-US" sz="1200" dirty="0"/>
              <a:t>の接続が必要</a:t>
            </a:r>
            <a:endParaRPr lang="en-US" sz="1200" dirty="0"/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  <p:sp>
        <p:nvSpPr>
          <p:cNvPr id="19" name="タイトル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Catalyst 2960-L</a:t>
            </a:r>
            <a:r>
              <a:rPr kumimoji="1" lang="ja-JP" altLang="en-US" sz="2800" dirty="0" smtClean="0"/>
              <a:t>シリーズ特徴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771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35"/>
            <a:ext cx="9144000" cy="507902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9709" y="370142"/>
            <a:ext cx="1417243" cy="337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020" y="0"/>
            <a:ext cx="8598629" cy="53181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endParaRPr 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45348" y="2124560"/>
            <a:ext cx="16385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/>
              <a:t>エントリー レベル</a:t>
            </a:r>
            <a:endParaRPr lang="en-US" altLang="ja-JP" sz="1400" dirty="0" smtClean="0"/>
          </a:p>
          <a:p>
            <a:pPr algn="ctr"/>
            <a:r>
              <a:rPr lang="en-US" sz="1400" smtClean="0"/>
              <a:t>Giga </a:t>
            </a:r>
            <a:r>
              <a:rPr lang="ja-JP" altLang="en-US" sz="1400" dirty="0" smtClean="0"/>
              <a:t>ポート モデル</a:t>
            </a:r>
            <a:endParaRPr 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0195" y="2733958"/>
            <a:ext cx="1588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/>
              <a:t>拡張</a:t>
            </a:r>
            <a:r>
              <a:rPr lang="en-US" altLang="ja-JP" sz="1400" dirty="0" smtClean="0"/>
              <a:t> Lan Lite</a:t>
            </a:r>
          </a:p>
          <a:p>
            <a:pPr algn="ctr"/>
            <a:r>
              <a:rPr lang="ja-JP" altLang="en-US" sz="1400" dirty="0" smtClean="0"/>
              <a:t>ソフトウェア</a:t>
            </a:r>
            <a:endParaRPr 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70194" y="2733958"/>
            <a:ext cx="1750742" cy="160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sz="1200" dirty="0" smtClean="0"/>
              <a:t>PoE+</a:t>
            </a:r>
            <a:r>
              <a:rPr lang="ja-JP" altLang="en-US" sz="1200" dirty="0" smtClean="0"/>
              <a:t>実装</a:t>
            </a:r>
            <a:endParaRPr lang="en-US" altLang="ja-JP" sz="1200" dirty="0" smtClean="0"/>
          </a:p>
          <a:p>
            <a:pPr marL="285750" indent="-285750">
              <a:buFont typeface="Arial" charset="0"/>
              <a:buChar char="•"/>
            </a:pPr>
            <a:endParaRPr lang="en-US" altLang="ja-JP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ja-JP" sz="1200" smtClean="0"/>
              <a:t>1G </a:t>
            </a:r>
            <a:r>
              <a:rPr lang="ja-JP" altLang="en-US" sz="1200" dirty="0" smtClean="0"/>
              <a:t>アップリンク</a:t>
            </a:r>
            <a:endParaRPr lang="en-US" sz="1200" dirty="0"/>
          </a:p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ja-JP" altLang="en-US" sz="1200" dirty="0"/>
              <a:t>スタッキング非対応</a:t>
            </a:r>
            <a:endParaRPr lang="en-US" altLang="ja-JP" sz="1200" dirty="0"/>
          </a:p>
          <a:p>
            <a:pPr marL="285750" indent="-285750">
              <a:buFont typeface="Arial" charset="0"/>
              <a:buChar char="•"/>
            </a:pPr>
            <a:endParaRPr 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46566" y="2777887"/>
            <a:ext cx="9781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FE </a:t>
            </a:r>
            <a:r>
              <a:rPr lang="ja-JP" altLang="en-US" sz="1400" dirty="0" smtClean="0"/>
              <a:t>モデル</a:t>
            </a:r>
            <a:endParaRPr 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9080" y="3117899"/>
            <a:ext cx="1718862" cy="160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sz="1200" dirty="0" smtClean="0"/>
              <a:t>LAN Base/LAN Lite </a:t>
            </a:r>
            <a:r>
              <a:rPr lang="ja-JP" altLang="en-US" sz="1200" dirty="0" smtClean="0"/>
              <a:t>ソフトウェア</a:t>
            </a:r>
            <a:endParaRPr lang="en-US" altLang="ja-JP" sz="1200" dirty="0" smtClean="0"/>
          </a:p>
          <a:p>
            <a:pPr marL="285750" indent="-285750">
              <a:buFont typeface="Arial" charset="0"/>
              <a:buChar char="•"/>
            </a:pPr>
            <a:endParaRPr lang="en-US" altLang="ja-JP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ja-JP" sz="1200" dirty="0" smtClean="0"/>
              <a:t>1G </a:t>
            </a:r>
            <a:r>
              <a:rPr lang="ja-JP" altLang="en-US" sz="1200" dirty="0" smtClean="0"/>
              <a:t>アップリンク</a:t>
            </a:r>
            <a:endParaRPr lang="en-US" altLang="ja-JP" sz="1200" dirty="0" smtClean="0"/>
          </a:p>
          <a:p>
            <a:pPr marL="285750" indent="-285750">
              <a:buFont typeface="Arial" charset="0"/>
              <a:buChar char="•"/>
            </a:pPr>
            <a:endParaRPr lang="en-US" sz="1200" dirty="0" smtClean="0"/>
          </a:p>
          <a:p>
            <a:pPr marL="285750" indent="-285750">
              <a:buFont typeface="Arial" charset="0"/>
              <a:buChar char="•"/>
            </a:pPr>
            <a:r>
              <a:rPr lang="ja-JP" altLang="en-US" sz="1200" dirty="0"/>
              <a:t>スタッキング</a:t>
            </a:r>
            <a:r>
              <a:rPr lang="ja-JP" altLang="en-US" sz="1200" dirty="0" smtClean="0"/>
              <a:t>非対応</a:t>
            </a:r>
            <a:endParaRPr lang="en-US" altLang="ja-JP" sz="1200" dirty="0" smtClean="0"/>
          </a:p>
          <a:p>
            <a:pPr marL="285750" indent="-285750">
              <a:buFont typeface="Arial" charset="0"/>
              <a:buChar char="•"/>
            </a:pPr>
            <a:endParaRPr lang="en-US" altLang="ja-JP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ja-JP" sz="1200" dirty="0" smtClean="0"/>
              <a:t>PoE+ </a:t>
            </a:r>
            <a:r>
              <a:rPr lang="ja-JP" altLang="en-US" sz="1200" dirty="0" smtClean="0"/>
              <a:t>非対応</a:t>
            </a:r>
            <a:endParaRPr lang="en-US" altLang="ja-JP" sz="1200" dirty="0"/>
          </a:p>
          <a:p>
            <a:pPr marL="285750" indent="-285750">
              <a:buFont typeface="Arial" charset="0"/>
              <a:buChar char="•"/>
            </a:pPr>
            <a:endParaRPr 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33147" y="1771630"/>
            <a:ext cx="18437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/>
              <a:t>業界標準</a:t>
            </a:r>
            <a:r>
              <a:rPr lang="en-US" altLang="ja-JP" sz="1400" dirty="0" smtClean="0"/>
              <a:t> L2 </a:t>
            </a:r>
            <a:r>
              <a:rPr lang="ja-JP" altLang="en-US" sz="1400" dirty="0" smtClean="0"/>
              <a:t>スイッチ</a:t>
            </a:r>
            <a:endParaRPr 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95603" y="2866462"/>
            <a:ext cx="1860365" cy="160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sz="1200" dirty="0" smtClean="0"/>
              <a:t>80Gpbs </a:t>
            </a:r>
            <a:r>
              <a:rPr lang="ja-JP" altLang="en-US" sz="1200" dirty="0" smtClean="0"/>
              <a:t>スタッキング</a:t>
            </a:r>
            <a:endParaRPr lang="en-US" altLang="ja-JP" sz="1200" dirty="0" smtClean="0"/>
          </a:p>
          <a:p>
            <a:pPr marL="285750" indent="-285750">
              <a:buFont typeface="Arial" charset="0"/>
              <a:buChar char="•"/>
            </a:pPr>
            <a:endParaRPr lang="en-US" altLang="ja-JP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ja-JP" sz="1200" dirty="0" smtClean="0"/>
              <a:t>10G </a:t>
            </a:r>
            <a:r>
              <a:rPr lang="ja-JP" altLang="en-US" sz="1200" dirty="0" smtClean="0"/>
              <a:t>アップリンク</a:t>
            </a:r>
            <a:r>
              <a:rPr lang="en-US" altLang="ja-JP" sz="1200" dirty="0" smtClean="0"/>
              <a:t> x 2</a:t>
            </a:r>
          </a:p>
          <a:p>
            <a:pPr marL="285750" indent="-285750">
              <a:buFont typeface="Arial" charset="0"/>
              <a:buChar char="•"/>
            </a:pPr>
            <a:endParaRPr lang="en-US" altLang="ja-JP" sz="12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ja-JP" sz="1200" dirty="0" smtClean="0"/>
              <a:t>PoE+ </a:t>
            </a:r>
            <a:r>
              <a:rPr lang="ja-JP" altLang="en-US" sz="1200" dirty="0" smtClean="0"/>
              <a:t>対応</a:t>
            </a:r>
            <a:endParaRPr lang="en-US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906395" y="2180315"/>
            <a:ext cx="194957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sz="1200" dirty="0"/>
              <a:t>LAN Base </a:t>
            </a:r>
            <a:r>
              <a:rPr lang="ja-JP" altLang="en-US" sz="1200" dirty="0"/>
              <a:t>ソフトウェア</a:t>
            </a:r>
            <a:endParaRPr lang="en-US" altLang="ja-JP" sz="1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7196323" y="2453175"/>
            <a:ext cx="1527982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(LAN Lite </a:t>
            </a:r>
            <a:r>
              <a:rPr lang="ja-JP" altLang="en-US" sz="1000" dirty="0" smtClean="0"/>
              <a:t>製品２モデル）</a:t>
            </a:r>
            <a:endParaRPr lang="en-US" altLang="ja-JP" sz="1000" dirty="0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216131" y="341313"/>
            <a:ext cx="5882917" cy="731837"/>
          </a:xfrm>
        </p:spPr>
        <p:txBody>
          <a:bodyPr/>
          <a:lstStyle/>
          <a:p>
            <a:r>
              <a:rPr kumimoji="1" lang="en-US" altLang="ja-JP" sz="2800" dirty="0" smtClean="0"/>
              <a:t>Catalyst 2960-L</a:t>
            </a:r>
            <a:r>
              <a:rPr kumimoji="1" lang="ja-JP" altLang="en-US" sz="2800" dirty="0" smtClean="0"/>
              <a:t>マイグレーション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36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1761" y="3977777"/>
            <a:ext cx="8381643" cy="9276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08198" y="163634"/>
            <a:ext cx="8459051" cy="5698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2800" dirty="0" smtClean="0">
                <a:solidFill>
                  <a:schemeClr val="tx2"/>
                </a:solidFill>
                <a:latin typeface="MS PGothic" charset="-128"/>
                <a:ea typeface="MS PGothic" charset="-128"/>
                <a:cs typeface="MS PGothic" charset="-128"/>
              </a:rPr>
              <a:t>デスクトップ＆</a:t>
            </a:r>
            <a:r>
              <a:rPr kumimoji="1" lang="ja-JP" altLang="en-US" sz="2800" dirty="0" smtClean="0">
                <a:solidFill>
                  <a:schemeClr val="tx2"/>
                </a:solidFill>
                <a:latin typeface="MS PGothic" charset="-128"/>
                <a:ea typeface="MS PGothic" charset="-128"/>
                <a:cs typeface="MS PGothic" charset="-128"/>
              </a:rPr>
              <a:t>アクセス スイッチ</a:t>
            </a:r>
            <a:r>
              <a:rPr kumimoji="1" lang="ja-JP" altLang="en-US" sz="2800" dirty="0" smtClean="0">
                <a:solidFill>
                  <a:schemeClr val="tx2"/>
                </a:solidFill>
                <a:latin typeface="MS PGothic" charset="-128"/>
                <a:ea typeface="MS PGothic" charset="-128"/>
                <a:cs typeface="MS PGothic" charset="-128"/>
              </a:rPr>
              <a:t>：</a:t>
            </a:r>
            <a:r>
              <a:rPr kumimoji="1" lang="en-US" altLang="ja-JP" sz="2800" dirty="0" smtClean="0">
                <a:solidFill>
                  <a:schemeClr val="tx2"/>
                </a:solidFill>
                <a:latin typeface="MS PGothic" charset="-128"/>
                <a:ea typeface="MS PGothic" charset="-128"/>
                <a:cs typeface="MS PGothic" charset="-128"/>
              </a:rPr>
              <a:t>2960L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kumimoji="1" lang="en-US" altLang="ja-JP" sz="2400" dirty="0" smtClean="0">
                <a:solidFill>
                  <a:schemeClr val="tx2"/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ja-JP" alt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2872231" y="876994"/>
            <a:ext cx="5787750" cy="28715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en-US" altLang="ja-JP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8/16/</a:t>
            </a:r>
            <a:r>
              <a:rPr lang="en-US" altLang="ja-JP" sz="1000" dirty="0" smtClean="0">
                <a:solidFill>
                  <a:srgbClr val="000000"/>
                </a:solidFill>
                <a:latin typeface="MS PGothic" charset="-128"/>
                <a:ea typeface="MS PGothic" charset="-128"/>
                <a:cs typeface="MS PGothic" charset="-128"/>
              </a:rPr>
              <a:t>24/48</a:t>
            </a:r>
            <a:r>
              <a:rPr lang="ja-JP" altLang="en-US" sz="1000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ポート 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モデル</a:t>
            </a:r>
            <a:r>
              <a:rPr lang="ja-JP" altLang="en-US" sz="1000" dirty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　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（日本市場に向けた</a:t>
            </a:r>
            <a:r>
              <a:rPr lang="en-US" altLang="ja-JP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16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ポート モデル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あり）</a:t>
            </a:r>
            <a:endParaRPr lang="en-US" altLang="ja-JP" sz="1000" dirty="0" smtClean="0">
              <a:solidFill>
                <a:srgbClr val="0070C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en-US" altLang="ja-JP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USB</a:t>
            </a:r>
            <a:r>
              <a:rPr lang="ja-JP" altLang="en-US" sz="1050" b="1" u="sng" dirty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ポート</a:t>
            </a:r>
            <a:r>
              <a:rPr lang="ja-JP" altLang="en-US" sz="1000" b="1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実装</a:t>
            </a:r>
            <a:endParaRPr lang="en-US" altLang="ja-JP" sz="1000" b="1" dirty="0" smtClean="0">
              <a:solidFill>
                <a:srgbClr val="0070C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ja-JP" altLang="en-US" sz="1050" b="1" u="sng" dirty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ファンレス</a:t>
            </a:r>
            <a:r>
              <a:rPr lang="ja-JP" altLang="en-US" sz="1000" dirty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の静音設計（</a:t>
            </a:r>
            <a:r>
              <a:rPr lang="en-US" altLang="ja-JP" sz="1000" dirty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48 </a:t>
            </a:r>
            <a:r>
              <a:rPr lang="ja-JP" altLang="en-US" sz="1000" dirty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ポート モデルを除く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）</a:t>
            </a:r>
            <a:endParaRPr lang="en-US" altLang="ja-JP" sz="1000" dirty="0" smtClean="0">
              <a:solidFill>
                <a:srgbClr val="0070C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ja-JP" altLang="en-US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マグネット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でデスクに貼り付け</a:t>
            </a:r>
            <a:endParaRPr lang="en-US" altLang="ja-JP" sz="1000" dirty="0" smtClean="0">
              <a:solidFill>
                <a:srgbClr val="0070C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en-US" altLang="ja-JP" sz="1050" b="1" u="sng" dirty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5</a:t>
            </a:r>
            <a:r>
              <a:rPr lang="ja-JP" altLang="en-US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ステップ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初期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セットアップ ウィザード</a:t>
            </a:r>
            <a:endParaRPr lang="en-US" altLang="ja-JP" sz="1000" dirty="0" smtClean="0">
              <a:solidFill>
                <a:srgbClr val="0070C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en-US" altLang="ja-JP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802.1x</a:t>
            </a:r>
            <a:r>
              <a:rPr lang="ja-JP" altLang="en-US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、</a:t>
            </a:r>
            <a:r>
              <a:rPr lang="en-US" altLang="ja-JP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Web </a:t>
            </a:r>
            <a:r>
              <a:rPr lang="ja-JP" altLang="en-US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認証</a:t>
            </a:r>
            <a:endParaRPr lang="en-US" altLang="ja-JP" sz="1050" b="1" u="sng" dirty="0" smtClean="0">
              <a:solidFill>
                <a:srgbClr val="0070C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ja-JP" altLang="en-US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ベーシック</a:t>
            </a:r>
            <a:r>
              <a:rPr lang="en-US" altLang="ja-JP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en-US" altLang="ja-JP" sz="1050" b="1" u="sng" dirty="0" err="1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QoS</a:t>
            </a:r>
            <a:r>
              <a:rPr lang="en-US" altLang="ja-JP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（シスコ</a:t>
            </a:r>
            <a:r>
              <a:rPr lang="en-US" altLang="ja-JP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IP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電話をつなぐと自動的に優先制御）</a:t>
            </a:r>
            <a:endParaRPr lang="en-US" altLang="ja-JP" sz="1000" dirty="0" smtClean="0">
              <a:solidFill>
                <a:srgbClr val="0070C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ja-JP" altLang="en-US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クラスタリング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（最大８台のスイッチを１つの</a:t>
            </a:r>
            <a:r>
              <a:rPr lang="en-US" altLang="ja-JP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IP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アドレスで管理）</a:t>
            </a:r>
            <a:endParaRPr lang="en-US" altLang="ja-JP" sz="1000" dirty="0" smtClean="0">
              <a:solidFill>
                <a:srgbClr val="0070C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en-US" altLang="ja-JP" sz="1050" b="1" u="sng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Bluetooth</a:t>
            </a:r>
            <a:r>
              <a:rPr lang="en-US" altLang="ja-JP" sz="1000" b="1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 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で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コンソール ケーブル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なく接続</a:t>
            </a:r>
            <a:endParaRPr lang="en-US" altLang="ja-JP" sz="1000" dirty="0" smtClean="0">
              <a:solidFill>
                <a:srgbClr val="0070C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ja-JP" altLang="en-US" sz="1050" b="1" u="sng" dirty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パーシステント</a:t>
            </a:r>
            <a:r>
              <a:rPr lang="en-US" altLang="ja-JP" sz="1050" b="1" u="sng" dirty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POE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対応で再起動中も</a:t>
            </a:r>
            <a:r>
              <a:rPr lang="en-US" altLang="ja-JP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POE</a:t>
            </a:r>
            <a:r>
              <a:rPr lang="ja-JP" altLang="en-US" sz="1000" dirty="0" smtClean="0">
                <a:solidFill>
                  <a:srgbClr val="0070C0"/>
                </a:solidFill>
                <a:latin typeface="MS PGothic" charset="-128"/>
                <a:ea typeface="MS PGothic" charset="-128"/>
                <a:cs typeface="MS PGothic" charset="-128"/>
              </a:rPr>
              <a:t>給電を維持</a:t>
            </a:r>
            <a:endParaRPr lang="en-US" altLang="ja-JP" sz="1000" dirty="0" smtClean="0">
              <a:solidFill>
                <a:srgbClr val="0070C0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●動作時温度 </a:t>
            </a:r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-5℃〜</a:t>
            </a:r>
            <a:r>
              <a:rPr lang="ja-JP" altLang="en-US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最大</a:t>
            </a:r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55℃</a:t>
            </a:r>
            <a:r>
              <a:rPr lang="ja-JP" altLang="en-US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まで</a:t>
            </a:r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対応</a:t>
            </a:r>
            <a:endParaRPr lang="en-US" altLang="ja-JP" sz="1000" dirty="0" smtClean="0">
              <a:solidFill>
                <a:schemeClr val="tx1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en-US" altLang="ja-JP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IOS</a:t>
            </a:r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タイプ </a:t>
            </a:r>
            <a:r>
              <a:rPr lang="en-US" altLang="ja-JP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Enhanced LAN Lite</a:t>
            </a:r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による高機能（</a:t>
            </a:r>
            <a:r>
              <a:rPr lang="en-US" altLang="ja-JP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LLDP-MED</a:t>
            </a:r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など）</a:t>
            </a:r>
            <a:endParaRPr lang="en-US" altLang="ja-JP" sz="1000" dirty="0" smtClean="0">
              <a:solidFill>
                <a:schemeClr val="tx1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en-US" altLang="ja-JP" sz="1000" dirty="0" err="1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PoE</a:t>
            </a:r>
            <a:r>
              <a:rPr lang="ja-JP" altLang="en-US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（</a:t>
            </a:r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Power over Ethernet</a:t>
            </a:r>
            <a:r>
              <a:rPr lang="ja-JP" altLang="en-US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）および </a:t>
            </a:r>
            <a:r>
              <a:rPr lang="en-US" altLang="ja-JP" sz="1000" dirty="0" err="1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PoE</a:t>
            </a:r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+ </a:t>
            </a:r>
            <a:r>
              <a:rPr lang="ja-JP" altLang="en-US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に</a:t>
            </a:r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対応</a:t>
            </a:r>
            <a:endParaRPr lang="en-US" altLang="ja-JP" sz="1000" dirty="0">
              <a:solidFill>
                <a:schemeClr val="tx1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marL="0" lvl="1">
              <a:lnSpc>
                <a:spcPct val="80000"/>
              </a:lnSpc>
              <a:spcBef>
                <a:spcPts val="600"/>
              </a:spcBef>
            </a:pPr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●</a:t>
            </a:r>
            <a:r>
              <a:rPr lang="en-US" altLang="ja-JP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Web </a:t>
            </a:r>
            <a:r>
              <a:rPr lang="ja-JP" altLang="en-US" sz="1000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ベースのグラフィカルな管理画面</a:t>
            </a:r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rPr>
              <a:t>で簡単設定</a:t>
            </a:r>
            <a:endParaRPr lang="en-US" altLang="ja-JP" sz="1000" dirty="0" smtClean="0">
              <a:solidFill>
                <a:schemeClr val="tx1">
                  <a:lumMod val="50000"/>
                </a:schemeClr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94" name="四角形: 角を丸くする 4"/>
          <p:cNvSpPr/>
          <p:nvPr/>
        </p:nvSpPr>
        <p:spPr>
          <a:xfrm>
            <a:off x="2889457" y="566197"/>
            <a:ext cx="1440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ja-JP" altLang="en-US" sz="1200" dirty="0">
                <a:latin typeface="MS PGothic" charset="-128"/>
                <a:ea typeface="MS PGothic" charset="-128"/>
                <a:cs typeface="MS PGothic" charset="-128"/>
              </a:rPr>
              <a:t>主な機能、特長</a:t>
            </a:r>
            <a:endParaRPr lang="en-US" altLang="ja-JP" sz="1200" dirty="0">
              <a:latin typeface="MS PGothic" charset="-128"/>
              <a:ea typeface="MS PGothic" charset="-128"/>
              <a:cs typeface="MS PGothic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88720" y="3845142"/>
            <a:ext cx="7693968" cy="1017108"/>
            <a:chOff x="700941" y="3843027"/>
            <a:chExt cx="7693968" cy="1017108"/>
          </a:xfrm>
        </p:grpSpPr>
        <p:pic>
          <p:nvPicPr>
            <p:cNvPr id="95" name="図 9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223" b="14459"/>
            <a:stretch/>
          </p:blipFill>
          <p:spPr>
            <a:xfrm>
              <a:off x="782263" y="3874339"/>
              <a:ext cx="1324346" cy="745007"/>
            </a:xfrm>
            <a:prstGeom prst="rect">
              <a:avLst/>
            </a:prstGeom>
          </p:spPr>
        </p:pic>
        <p:pic>
          <p:nvPicPr>
            <p:cNvPr id="96" name="図 9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616" b="13622"/>
            <a:stretch/>
          </p:blipFill>
          <p:spPr>
            <a:xfrm>
              <a:off x="2581057" y="3853642"/>
              <a:ext cx="1324346" cy="792089"/>
            </a:xfrm>
            <a:prstGeom prst="rect">
              <a:avLst/>
            </a:prstGeom>
          </p:spPr>
        </p:pic>
        <p:sp>
          <p:nvSpPr>
            <p:cNvPr id="97" name="テキスト ボックス 96"/>
            <p:cNvSpPr txBox="1"/>
            <p:nvPr/>
          </p:nvSpPr>
          <p:spPr>
            <a:xfrm>
              <a:off x="700941" y="4377035"/>
              <a:ext cx="158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>
                  <a:solidFill>
                    <a:schemeClr val="tx1">
                      <a:lumMod val="50000"/>
                    </a:schemeClr>
                  </a:solidFill>
                  <a:latin typeface="MS PGothic" charset="-128"/>
                  <a:ea typeface="MS PGothic" charset="-128"/>
                  <a:cs typeface="MS PGothic" charset="-128"/>
                </a:rPr>
                <a:t>8 </a:t>
              </a:r>
              <a:r>
                <a:rPr kumimoji="1" lang="ja-JP" altLang="en-US" sz="800" b="1" dirty="0">
                  <a:solidFill>
                    <a:schemeClr val="tx1">
                      <a:lumMod val="50000"/>
                    </a:schemeClr>
                  </a:solidFill>
                  <a:latin typeface="MS PGothic" charset="-128"/>
                  <a:ea typeface="MS PGothic" charset="-128"/>
                  <a:cs typeface="MS PGothic" charset="-128"/>
                </a:rPr>
                <a:t>ポート モデル</a:t>
              </a:r>
              <a:endParaRPr kumimoji="1" lang="en-US" altLang="ja-JP" sz="800" b="1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endParaRPr>
            </a:p>
            <a:p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WS-C2960L-8TS-JP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（</a:t>
              </a:r>
              <a:r>
                <a:rPr kumimoji="1" lang="en-US" altLang="ja-JP" sz="800" dirty="0" err="1">
                  <a:latin typeface="MS PGothic" charset="-128"/>
                  <a:ea typeface="MS PGothic" charset="-128"/>
                  <a:cs typeface="MS PGothic" charset="-128"/>
                </a:rPr>
                <a:t>PoE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なし）</a:t>
              </a:r>
              <a:endParaRPr kumimoji="1" lang="en-US" altLang="ja-JP" sz="800" dirty="0">
                <a:latin typeface="MS PGothic" charset="-128"/>
                <a:ea typeface="MS PGothic" charset="-128"/>
                <a:cs typeface="MS PGothic" charset="-128"/>
              </a:endParaRPr>
            </a:p>
            <a:p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WS-C2960L-8PS-JP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（</a:t>
              </a:r>
              <a:r>
                <a:rPr kumimoji="1" lang="en-US" altLang="ja-JP" sz="800" dirty="0" err="1">
                  <a:latin typeface="MS PGothic" charset="-128"/>
                  <a:ea typeface="MS PGothic" charset="-128"/>
                  <a:cs typeface="MS PGothic" charset="-128"/>
                </a:rPr>
                <a:t>PoE</a:t>
              </a:r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+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）</a:t>
              </a: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2527403" y="4387637"/>
              <a:ext cx="1650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>
                  <a:solidFill>
                    <a:schemeClr val="tx1">
                      <a:lumMod val="50000"/>
                    </a:schemeClr>
                  </a:solidFill>
                  <a:latin typeface="MS PGothic" charset="-128"/>
                  <a:ea typeface="MS PGothic" charset="-128"/>
                  <a:cs typeface="MS PGothic" charset="-128"/>
                </a:rPr>
                <a:t>16 </a:t>
              </a:r>
              <a:r>
                <a:rPr kumimoji="1" lang="ja-JP" altLang="en-US" sz="800" b="1" dirty="0">
                  <a:solidFill>
                    <a:schemeClr val="tx1">
                      <a:lumMod val="50000"/>
                    </a:schemeClr>
                  </a:solidFill>
                  <a:latin typeface="MS PGothic" charset="-128"/>
                  <a:ea typeface="MS PGothic" charset="-128"/>
                  <a:cs typeface="MS PGothic" charset="-128"/>
                </a:rPr>
                <a:t>ポート モデル</a:t>
              </a:r>
              <a:endParaRPr kumimoji="1" lang="en-US" altLang="ja-JP" sz="800" b="1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endParaRPr>
            </a:p>
            <a:p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WS-C2960L-16TS-JP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（</a:t>
              </a:r>
              <a:r>
                <a:rPr kumimoji="1" lang="en-US" altLang="ja-JP" sz="800" dirty="0" err="1">
                  <a:latin typeface="MS PGothic" charset="-128"/>
                  <a:ea typeface="MS PGothic" charset="-128"/>
                  <a:cs typeface="MS PGothic" charset="-128"/>
                </a:rPr>
                <a:t>PoE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なし）</a:t>
              </a:r>
              <a:endParaRPr kumimoji="1" lang="en-US" altLang="ja-JP" sz="800" dirty="0">
                <a:latin typeface="MS PGothic" charset="-128"/>
                <a:ea typeface="MS PGothic" charset="-128"/>
                <a:cs typeface="MS PGothic" charset="-128"/>
              </a:endParaRPr>
            </a:p>
            <a:p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WS-C2960L-16PS-JP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（</a:t>
              </a:r>
              <a:r>
                <a:rPr kumimoji="1" lang="en-US" altLang="ja-JP" sz="800" dirty="0" err="1">
                  <a:latin typeface="MS PGothic" charset="-128"/>
                  <a:ea typeface="MS PGothic" charset="-128"/>
                  <a:cs typeface="MS PGothic" charset="-128"/>
                </a:rPr>
                <a:t>PoE</a:t>
              </a:r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+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）</a:t>
              </a: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4353369" y="4367858"/>
              <a:ext cx="1760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>
                  <a:solidFill>
                    <a:schemeClr val="tx1">
                      <a:lumMod val="50000"/>
                    </a:schemeClr>
                  </a:solidFill>
                  <a:latin typeface="MS PGothic" charset="-128"/>
                  <a:ea typeface="MS PGothic" charset="-128"/>
                  <a:cs typeface="MS PGothic" charset="-128"/>
                </a:rPr>
                <a:t>24 </a:t>
              </a:r>
              <a:r>
                <a:rPr kumimoji="1" lang="ja-JP" altLang="en-US" sz="800" b="1" dirty="0">
                  <a:solidFill>
                    <a:schemeClr val="tx1">
                      <a:lumMod val="50000"/>
                    </a:schemeClr>
                  </a:solidFill>
                  <a:latin typeface="MS PGothic" charset="-128"/>
                  <a:ea typeface="MS PGothic" charset="-128"/>
                  <a:cs typeface="MS PGothic" charset="-128"/>
                </a:rPr>
                <a:t>ポート モデル</a:t>
              </a:r>
              <a:endParaRPr kumimoji="1" lang="en-US" altLang="ja-JP" sz="800" b="1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endParaRPr>
            </a:p>
            <a:p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WS-C2960L-24TS-JP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（</a:t>
              </a:r>
              <a:r>
                <a:rPr kumimoji="1" lang="en-US" altLang="ja-JP" sz="800" dirty="0" err="1">
                  <a:latin typeface="MS PGothic" charset="-128"/>
                  <a:ea typeface="MS PGothic" charset="-128"/>
                  <a:cs typeface="MS PGothic" charset="-128"/>
                </a:rPr>
                <a:t>PoE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なし）</a:t>
              </a:r>
              <a:endParaRPr kumimoji="1" lang="en-US" altLang="ja-JP" sz="800" dirty="0">
                <a:latin typeface="MS PGothic" charset="-128"/>
                <a:ea typeface="MS PGothic" charset="-128"/>
                <a:cs typeface="MS PGothic" charset="-128"/>
              </a:endParaRPr>
            </a:p>
            <a:p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WS-C2960L-24PS-JP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（</a:t>
              </a:r>
              <a:r>
                <a:rPr kumimoji="1" lang="en-US" altLang="ja-JP" sz="800" dirty="0" err="1">
                  <a:latin typeface="MS PGothic" charset="-128"/>
                  <a:ea typeface="MS PGothic" charset="-128"/>
                  <a:cs typeface="MS PGothic" charset="-128"/>
                </a:rPr>
                <a:t>PoE</a:t>
              </a:r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+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）</a:t>
              </a: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6659090" y="4398470"/>
              <a:ext cx="1596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" b="1" dirty="0">
                  <a:solidFill>
                    <a:schemeClr val="tx1">
                      <a:lumMod val="50000"/>
                    </a:schemeClr>
                  </a:solidFill>
                  <a:latin typeface="MS PGothic" charset="-128"/>
                  <a:ea typeface="MS PGothic" charset="-128"/>
                  <a:cs typeface="MS PGothic" charset="-128"/>
                </a:rPr>
                <a:t>48 </a:t>
              </a:r>
              <a:r>
                <a:rPr kumimoji="1" lang="ja-JP" altLang="en-US" sz="800" b="1" dirty="0">
                  <a:solidFill>
                    <a:schemeClr val="tx1">
                      <a:lumMod val="50000"/>
                    </a:schemeClr>
                  </a:solidFill>
                  <a:latin typeface="MS PGothic" charset="-128"/>
                  <a:ea typeface="MS PGothic" charset="-128"/>
                  <a:cs typeface="MS PGothic" charset="-128"/>
                </a:rPr>
                <a:t>ポート モデル</a:t>
              </a:r>
              <a:endParaRPr kumimoji="1" lang="en-US" altLang="ja-JP" sz="800" b="1" dirty="0">
                <a:solidFill>
                  <a:schemeClr val="tx1">
                    <a:lumMod val="50000"/>
                  </a:schemeClr>
                </a:solidFill>
                <a:latin typeface="MS PGothic" charset="-128"/>
                <a:ea typeface="MS PGothic" charset="-128"/>
                <a:cs typeface="MS PGothic" charset="-128"/>
              </a:endParaRPr>
            </a:p>
            <a:p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WS-C2960L-48TS-JP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（</a:t>
              </a:r>
              <a:r>
                <a:rPr kumimoji="1" lang="en-US" altLang="ja-JP" sz="800" dirty="0" err="1">
                  <a:latin typeface="MS PGothic" charset="-128"/>
                  <a:ea typeface="MS PGothic" charset="-128"/>
                  <a:cs typeface="MS PGothic" charset="-128"/>
                </a:rPr>
                <a:t>PoE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なし）</a:t>
              </a:r>
              <a:endParaRPr kumimoji="1" lang="en-US" altLang="ja-JP" sz="800" dirty="0">
                <a:latin typeface="MS PGothic" charset="-128"/>
                <a:ea typeface="MS PGothic" charset="-128"/>
                <a:cs typeface="MS PGothic" charset="-128"/>
              </a:endParaRPr>
            </a:p>
            <a:p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WS-C2960L-48PS-JP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（</a:t>
              </a:r>
              <a:r>
                <a:rPr kumimoji="1" lang="en-US" altLang="ja-JP" sz="800" dirty="0" err="1">
                  <a:latin typeface="MS PGothic" charset="-128"/>
                  <a:ea typeface="MS PGothic" charset="-128"/>
                  <a:cs typeface="MS PGothic" charset="-128"/>
                </a:rPr>
                <a:t>PoE</a:t>
              </a:r>
              <a:r>
                <a:rPr kumimoji="1" lang="en-US" altLang="ja-JP" sz="800" dirty="0">
                  <a:latin typeface="MS PGothic" charset="-128"/>
                  <a:ea typeface="MS PGothic" charset="-128"/>
                  <a:cs typeface="MS PGothic" charset="-128"/>
                </a:rPr>
                <a:t>+</a:t>
              </a:r>
              <a:r>
                <a:rPr kumimoji="1" lang="ja-JP" altLang="en-US" sz="800" dirty="0">
                  <a:latin typeface="MS PGothic" charset="-128"/>
                  <a:ea typeface="MS PGothic" charset="-128"/>
                  <a:cs typeface="MS PGothic" charset="-128"/>
                </a:rPr>
                <a:t>）</a:t>
              </a:r>
            </a:p>
          </p:txBody>
        </p:sp>
        <p:pic>
          <p:nvPicPr>
            <p:cNvPr id="91" name="図 9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407" b="27931"/>
            <a:stretch/>
          </p:blipFill>
          <p:spPr>
            <a:xfrm>
              <a:off x="4353369" y="3874339"/>
              <a:ext cx="1817702" cy="745008"/>
            </a:xfrm>
            <a:prstGeom prst="rect">
              <a:avLst/>
            </a:prstGeom>
          </p:spPr>
        </p:pic>
        <p:pic>
          <p:nvPicPr>
            <p:cNvPr id="104" name="図 10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5064" y="3843027"/>
              <a:ext cx="1859845" cy="802704"/>
            </a:xfrm>
            <a:prstGeom prst="rect">
              <a:avLst/>
            </a:prstGeom>
          </p:spPr>
        </p:pic>
      </p:grpSp>
      <p:grpSp>
        <p:nvGrpSpPr>
          <p:cNvPr id="7" name="図形グループ 6"/>
          <p:cNvGrpSpPr/>
          <p:nvPr/>
        </p:nvGrpSpPr>
        <p:grpSpPr>
          <a:xfrm>
            <a:off x="88193" y="1217076"/>
            <a:ext cx="2944866" cy="2112946"/>
            <a:chOff x="88192" y="1433239"/>
            <a:chExt cx="3634123" cy="2337057"/>
          </a:xfrm>
        </p:grpSpPr>
        <p:sp>
          <p:nvSpPr>
            <p:cNvPr id="90" name="楕円 89"/>
            <p:cNvSpPr/>
            <p:nvPr/>
          </p:nvSpPr>
          <p:spPr>
            <a:xfrm>
              <a:off x="376427" y="2770748"/>
              <a:ext cx="2596476" cy="9995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MS PGothic" charset="-128"/>
                <a:ea typeface="MS PGothic" charset="-128"/>
                <a:cs typeface="MS PGothic" charset="-128"/>
              </a:endParaRPr>
            </a:p>
          </p:txBody>
        </p:sp>
        <p:grpSp>
          <p:nvGrpSpPr>
            <p:cNvPr id="76" name="グループ化 75"/>
            <p:cNvGrpSpPr/>
            <p:nvPr/>
          </p:nvGrpSpPr>
          <p:grpSpPr>
            <a:xfrm>
              <a:off x="88192" y="1433239"/>
              <a:ext cx="3634123" cy="2233749"/>
              <a:chOff x="5666841" y="2072621"/>
              <a:chExt cx="3634123" cy="2233749"/>
            </a:xfrm>
          </p:grpSpPr>
          <p:grpSp>
            <p:nvGrpSpPr>
              <p:cNvPr id="77" name="グループ化 76"/>
              <p:cNvGrpSpPr/>
              <p:nvPr/>
            </p:nvGrpSpPr>
            <p:grpSpPr>
              <a:xfrm>
                <a:off x="6149537" y="2072621"/>
                <a:ext cx="3151427" cy="2150277"/>
                <a:chOff x="6131917" y="2057648"/>
                <a:chExt cx="3151427" cy="2150277"/>
              </a:xfrm>
            </p:grpSpPr>
            <p:pic>
              <p:nvPicPr>
                <p:cNvPr id="83" name="Picture 3" descr="\\MV-FS\Projects\Cisco\References\Brand Assets\Kubrick Icons\Device Icons\Device_switch_3062_default_256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/>
                <a:srcRect l="5420" t="29301" r="5420" b="29300"/>
                <a:stretch/>
              </p:blipFill>
              <p:spPr bwMode="auto">
                <a:xfrm>
                  <a:off x="6223460" y="3606682"/>
                  <a:ext cx="407639" cy="1871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3" descr="\\MV-FS\Projects\Cisco\References\Brand Assets\Kubrick Icons\Device Icons\Device_switch_3062_default_256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/>
                <a:srcRect l="5420" t="29301" r="5420" b="29300"/>
                <a:stretch/>
              </p:blipFill>
              <p:spPr bwMode="auto">
                <a:xfrm>
                  <a:off x="6774401" y="3606682"/>
                  <a:ext cx="407639" cy="1871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85" name="Picture 3" descr="\\MV-FS\Projects\Cisco\References\Brand Assets\Kubrick Icons\Device Icons\Device_switch_3062_default_256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/>
                <a:srcRect l="5420" t="29301" r="5420" b="29300"/>
                <a:stretch/>
              </p:blipFill>
              <p:spPr bwMode="auto">
                <a:xfrm>
                  <a:off x="7325342" y="3606682"/>
                  <a:ext cx="407639" cy="187172"/>
                </a:xfrm>
                <a:prstGeom prst="rect">
                  <a:avLst/>
                </a:prstGeom>
                <a:noFill/>
              </p:spPr>
            </p:pic>
            <p:pic>
              <p:nvPicPr>
                <p:cNvPr id="86" name="Picture 3" descr="\\MV-FS\Projects\Cisco\References\Brand Assets\Kubrick Icons\Device Icons\Device_switch_3062_default_256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/>
                <a:srcRect l="5420" t="29301" r="5420" b="29300"/>
                <a:stretch/>
              </p:blipFill>
              <p:spPr bwMode="auto">
                <a:xfrm>
                  <a:off x="7876282" y="3606682"/>
                  <a:ext cx="407639" cy="187172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87" name="Group 22539"/>
                <p:cNvGrpSpPr/>
                <p:nvPr/>
              </p:nvGrpSpPr>
              <p:grpSpPr>
                <a:xfrm>
                  <a:off x="6702749" y="2486813"/>
                  <a:ext cx="1101882" cy="293297"/>
                  <a:chOff x="1827850" y="2555876"/>
                  <a:chExt cx="1231636" cy="331511"/>
                </a:xfrm>
              </p:grpSpPr>
              <p:cxnSp>
                <p:nvCxnSpPr>
                  <p:cNvPr id="209" name="Straight Connector 11"/>
                  <p:cNvCxnSpPr>
                    <a:stCxn id="201" idx="0"/>
                    <a:endCxn id="192" idx="2"/>
                  </p:cNvCxnSpPr>
                  <p:nvPr/>
                </p:nvCxnSpPr>
                <p:spPr bwMode="auto">
                  <a:xfrm flipV="1">
                    <a:off x="1827850" y="2555876"/>
                    <a:ext cx="987853" cy="331511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12"/>
                  <p:cNvCxnSpPr>
                    <a:stCxn id="197" idx="0"/>
                    <a:endCxn id="192" idx="2"/>
                  </p:cNvCxnSpPr>
                  <p:nvPr/>
                </p:nvCxnSpPr>
                <p:spPr bwMode="auto">
                  <a:xfrm flipH="1" flipV="1">
                    <a:off x="2815703" y="2555876"/>
                    <a:ext cx="243783" cy="331511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13"/>
                  <p:cNvCxnSpPr>
                    <a:stCxn id="197" idx="0"/>
                    <a:endCxn id="191" idx="2"/>
                  </p:cNvCxnSpPr>
                  <p:nvPr/>
                </p:nvCxnSpPr>
                <p:spPr bwMode="auto">
                  <a:xfrm flipH="1" flipV="1">
                    <a:off x="2071633" y="2555876"/>
                    <a:ext cx="987853" cy="331511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14"/>
                  <p:cNvCxnSpPr>
                    <a:stCxn id="201" idx="0"/>
                    <a:endCxn id="191" idx="2"/>
                  </p:cNvCxnSpPr>
                  <p:nvPr/>
                </p:nvCxnSpPr>
                <p:spPr bwMode="auto">
                  <a:xfrm flipV="1">
                    <a:off x="1827850" y="2555876"/>
                    <a:ext cx="243783" cy="331511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142"/>
                <p:cNvSpPr txBox="1">
                  <a:spLocks noChangeArrowheads="1"/>
                </p:cNvSpPr>
                <p:nvPr/>
              </p:nvSpPr>
              <p:spPr bwMode="auto">
                <a:xfrm>
                  <a:off x="8142904" y="3420002"/>
                  <a:ext cx="785240" cy="238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 eaLnBrk="1" hangingPunct="1">
                    <a:defRPr sz="800" b="1"/>
                  </a:lvl1pPr>
                  <a:lvl2pPr marL="742950" indent="-285750" eaLnBrk="0" hangingPunct="0">
                    <a:defRPr sz="2400"/>
                  </a:lvl2pPr>
                  <a:lvl3pPr marL="1143000" indent="-228600" eaLnBrk="0" hangingPunct="0">
                    <a:defRPr sz="2400"/>
                  </a:lvl3pPr>
                  <a:lvl4pPr marL="1600200" indent="-228600" eaLnBrk="0" hangingPunct="0">
                    <a:defRPr sz="2400"/>
                  </a:lvl4pPr>
                  <a:lvl5pPr marL="2057400" indent="-228600" eaLnBrk="0" hangingPunct="0">
                    <a:defRPr sz="2400"/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9pPr>
                </a:lstStyle>
                <a:p>
                  <a:pPr algn="l" defTabSz="912956"/>
                  <a:r>
                    <a:rPr lang="ja-JP" altLang="en-US" dirty="0">
                      <a:solidFill>
                        <a:srgbClr val="000000"/>
                      </a:solidFill>
                      <a:latin typeface="MS PGothic" charset="-128"/>
                      <a:ea typeface="MS PGothic" charset="-128"/>
                      <a:cs typeface="MS PGothic" charset="-128"/>
                    </a:rPr>
                    <a:t>アクセス</a:t>
                  </a:r>
                  <a:endParaRPr lang="en-US" dirty="0">
                    <a:solidFill>
                      <a:srgbClr val="000000"/>
                    </a:solidFill>
                    <a:latin typeface="MS PGothic" charset="-128"/>
                    <a:ea typeface="MS PGothic" charset="-128"/>
                    <a:cs typeface="MS PGothic" charset="-128"/>
                  </a:endParaRPr>
                </a:p>
              </p:txBody>
            </p:sp>
            <p:grpSp>
              <p:nvGrpSpPr>
                <p:cNvPr id="89" name="Group 22540"/>
                <p:cNvGrpSpPr/>
                <p:nvPr/>
              </p:nvGrpSpPr>
              <p:grpSpPr>
                <a:xfrm>
                  <a:off x="6427280" y="3336902"/>
                  <a:ext cx="1652822" cy="269780"/>
                  <a:chOff x="1519942" y="3516725"/>
                  <a:chExt cx="1847453" cy="304930"/>
                </a:xfrm>
              </p:grpSpPr>
              <p:cxnSp>
                <p:nvCxnSpPr>
                  <p:cNvPr id="205" name="Straight Connector 25"/>
                  <p:cNvCxnSpPr>
                    <a:stCxn id="86" idx="0"/>
                    <a:endCxn id="197" idx="2"/>
                  </p:cNvCxnSpPr>
                  <p:nvPr/>
                </p:nvCxnSpPr>
                <p:spPr bwMode="auto">
                  <a:xfrm flipH="1" flipV="1">
                    <a:off x="3059486" y="3516725"/>
                    <a:ext cx="307909" cy="30493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6"/>
                  <p:cNvCxnSpPr>
                    <a:stCxn id="85" idx="0"/>
                    <a:endCxn id="197" idx="2"/>
                  </p:cNvCxnSpPr>
                  <p:nvPr/>
                </p:nvCxnSpPr>
                <p:spPr bwMode="auto">
                  <a:xfrm flipV="1">
                    <a:off x="2751578" y="3516725"/>
                    <a:ext cx="307908" cy="30493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7"/>
                  <p:cNvCxnSpPr>
                    <a:stCxn id="84" idx="0"/>
                    <a:endCxn id="201" idx="2"/>
                  </p:cNvCxnSpPr>
                  <p:nvPr/>
                </p:nvCxnSpPr>
                <p:spPr bwMode="auto">
                  <a:xfrm flipH="1" flipV="1">
                    <a:off x="1827850" y="3516725"/>
                    <a:ext cx="307910" cy="30493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8"/>
                  <p:cNvCxnSpPr>
                    <a:stCxn id="83" idx="0"/>
                    <a:endCxn id="201" idx="2"/>
                  </p:cNvCxnSpPr>
                  <p:nvPr/>
                </p:nvCxnSpPr>
                <p:spPr bwMode="auto">
                  <a:xfrm flipV="1">
                    <a:off x="1519942" y="3516725"/>
                    <a:ext cx="307908" cy="30493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8283921" y="3773787"/>
                  <a:ext cx="916528" cy="238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912956" eaLnBrk="1" hangingPunct="1"/>
                  <a:r>
                    <a:rPr lang="ja-JP" altLang="en-US" sz="800" b="1" dirty="0" smtClean="0">
                      <a:solidFill>
                        <a:srgbClr val="000000"/>
                      </a:solidFill>
                      <a:latin typeface="MS PGothic" charset="-128"/>
                      <a:ea typeface="MS PGothic" charset="-128"/>
                      <a:cs typeface="MS PGothic" charset="-128"/>
                    </a:rPr>
                    <a:t>デスクトップ</a:t>
                  </a:r>
                  <a:endParaRPr lang="en-US" sz="800" b="1" dirty="0">
                    <a:solidFill>
                      <a:srgbClr val="000000"/>
                    </a:solidFill>
                    <a:latin typeface="MS PGothic" charset="-128"/>
                    <a:ea typeface="MS PGothic" charset="-128"/>
                    <a:cs typeface="MS PGothic" charset="-128"/>
                  </a:endParaRPr>
                </a:p>
              </p:txBody>
            </p:sp>
            <p:sp>
              <p:nvSpPr>
                <p:cNvPr id="163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7807685" y="2170119"/>
                  <a:ext cx="602729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 eaLnBrk="1" hangingPunct="1">
                    <a:defRPr sz="800" b="1"/>
                  </a:lvl1pPr>
                  <a:lvl2pPr marL="742950" indent="-285750" eaLnBrk="0" hangingPunct="0">
                    <a:defRPr sz="2400"/>
                  </a:lvl2pPr>
                  <a:lvl3pPr marL="1143000" indent="-228600" eaLnBrk="0" hangingPunct="0">
                    <a:defRPr sz="2400"/>
                  </a:lvl3pPr>
                  <a:lvl4pPr marL="1600200" indent="-228600" eaLnBrk="0" hangingPunct="0">
                    <a:defRPr sz="2400"/>
                  </a:lvl4pPr>
                  <a:lvl5pPr marL="2057400" indent="-228600" eaLnBrk="0" hangingPunct="0">
                    <a:defRPr sz="2400"/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9pPr>
                </a:lstStyle>
                <a:p>
                  <a:pPr algn="l" defTabSz="912956"/>
                  <a:r>
                    <a:rPr lang="ja-JP" altLang="en-US" dirty="0" smtClean="0">
                      <a:solidFill>
                        <a:srgbClr val="000000"/>
                      </a:solidFill>
                      <a:latin typeface="MS PGothic" charset="-128"/>
                      <a:ea typeface="MS PGothic" charset="-128"/>
                      <a:cs typeface="MS PGothic" charset="-128"/>
                    </a:rPr>
                    <a:t>コア</a:t>
                  </a:r>
                  <a:endParaRPr lang="en-US" dirty="0">
                    <a:solidFill>
                      <a:srgbClr val="000000"/>
                    </a:solidFill>
                    <a:latin typeface="MS PGothic" charset="-128"/>
                    <a:ea typeface="MS PGothic" charset="-128"/>
                    <a:cs typeface="MS PGothic" charset="-128"/>
                  </a:endParaRPr>
                </a:p>
              </p:txBody>
            </p:sp>
            <p:grpSp>
              <p:nvGrpSpPr>
                <p:cNvPr id="164" name="Group 22529"/>
                <p:cNvGrpSpPr/>
                <p:nvPr/>
              </p:nvGrpSpPr>
              <p:grpSpPr>
                <a:xfrm>
                  <a:off x="6308623" y="2780110"/>
                  <a:ext cx="1890134" cy="556792"/>
                  <a:chOff x="1310639" y="2903656"/>
                  <a:chExt cx="2112710" cy="629338"/>
                </a:xfrm>
              </p:grpSpPr>
              <p:grpSp>
                <p:nvGrpSpPr>
                  <p:cNvPr id="195" name="Group 31"/>
                  <p:cNvGrpSpPr/>
                  <p:nvPr/>
                </p:nvGrpSpPr>
                <p:grpSpPr>
                  <a:xfrm>
                    <a:off x="1310639" y="2903656"/>
                    <a:ext cx="881074" cy="629338"/>
                    <a:chOff x="1097478" y="2939057"/>
                    <a:chExt cx="881074" cy="629338"/>
                  </a:xfrm>
                </p:grpSpPr>
                <p:sp>
                  <p:nvSpPr>
                    <p:cNvPr id="201" name="Rectangle 108"/>
                    <p:cNvSpPr/>
                    <p:nvPr/>
                  </p:nvSpPr>
                  <p:spPr>
                    <a:xfrm>
                      <a:off x="1097478" y="2939057"/>
                      <a:ext cx="881074" cy="629338"/>
                    </a:xfrm>
                    <a:prstGeom prst="rect">
                      <a:avLst/>
                    </a:prstGeom>
                    <a:solidFill>
                      <a:srgbClr val="CCCFDC">
                        <a:alpha val="65000"/>
                      </a:srgb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956"/>
                      <a:endParaRPr lang="en-US" b="1" dirty="0">
                        <a:solidFill>
                          <a:srgbClr val="FFFFFF"/>
                        </a:solidFill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p:txBody>
                </p:sp>
                <p:grpSp>
                  <p:nvGrpSpPr>
                    <p:cNvPr id="202" name="Group 29"/>
                    <p:cNvGrpSpPr/>
                    <p:nvPr/>
                  </p:nvGrpSpPr>
                  <p:grpSpPr>
                    <a:xfrm>
                      <a:off x="1163014" y="3014685"/>
                      <a:ext cx="750003" cy="478082"/>
                      <a:chOff x="1157153" y="3037155"/>
                      <a:chExt cx="750003" cy="478082"/>
                    </a:xfrm>
                  </p:grpSpPr>
                  <p:pic>
                    <p:nvPicPr>
                      <p:cNvPr id="203" name="Picture 12" descr="\\MV-FS\Projects\Cisco\References\Brand Assets\Kubrick Icons\Device Icons\Device_route_switch_processor_3037_default_256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 cstate="print"/>
                      <a:srcRect l="19183" t="7144" r="19183" b="7144"/>
                      <a:stretch/>
                    </p:blipFill>
                    <p:spPr bwMode="auto">
                      <a:xfrm>
                        <a:off x="1157153" y="3037155"/>
                        <a:ext cx="343786" cy="478082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204" name="Picture 12" descr="\\MV-FS\Projects\Cisco\References\Brand Assets\Kubrick Icons\Device Icons\Device_route_switch_processor_3037_default_256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 cstate="print"/>
                      <a:srcRect l="19183" t="7144" r="19183" b="7144"/>
                      <a:stretch/>
                    </p:blipFill>
                    <p:spPr bwMode="auto">
                      <a:xfrm>
                        <a:off x="1563370" y="3037155"/>
                        <a:ext cx="343786" cy="478082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</p:grpSp>
              <p:grpSp>
                <p:nvGrpSpPr>
                  <p:cNvPr id="196" name="Group 122"/>
                  <p:cNvGrpSpPr/>
                  <p:nvPr/>
                </p:nvGrpSpPr>
                <p:grpSpPr>
                  <a:xfrm>
                    <a:off x="2542275" y="2903656"/>
                    <a:ext cx="881074" cy="629338"/>
                    <a:chOff x="1097478" y="2939057"/>
                    <a:chExt cx="881074" cy="629338"/>
                  </a:xfrm>
                </p:grpSpPr>
                <p:sp>
                  <p:nvSpPr>
                    <p:cNvPr id="197" name="Rectangle 123"/>
                    <p:cNvSpPr/>
                    <p:nvPr/>
                  </p:nvSpPr>
                  <p:spPr>
                    <a:xfrm>
                      <a:off x="1097478" y="2939057"/>
                      <a:ext cx="881074" cy="629338"/>
                    </a:xfrm>
                    <a:prstGeom prst="rect">
                      <a:avLst/>
                    </a:prstGeom>
                    <a:solidFill>
                      <a:srgbClr val="CCCFDC">
                        <a:alpha val="65000"/>
                      </a:srgbClr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956"/>
                      <a:endParaRPr lang="en-US" b="1" dirty="0">
                        <a:solidFill>
                          <a:srgbClr val="FFFFFF"/>
                        </a:solidFill>
                        <a:latin typeface="MS PGothic" charset="-128"/>
                        <a:ea typeface="MS PGothic" charset="-128"/>
                        <a:cs typeface="MS PGothic" charset="-128"/>
                      </a:endParaRPr>
                    </a:p>
                  </p:txBody>
                </p:sp>
                <p:grpSp>
                  <p:nvGrpSpPr>
                    <p:cNvPr id="198" name="Group 124"/>
                    <p:cNvGrpSpPr/>
                    <p:nvPr/>
                  </p:nvGrpSpPr>
                  <p:grpSpPr>
                    <a:xfrm>
                      <a:off x="1163014" y="3014685"/>
                      <a:ext cx="750003" cy="478082"/>
                      <a:chOff x="1157153" y="3037155"/>
                      <a:chExt cx="750003" cy="478082"/>
                    </a:xfrm>
                  </p:grpSpPr>
                  <p:pic>
                    <p:nvPicPr>
                      <p:cNvPr id="199" name="Picture 12" descr="\\MV-FS\Projects\Cisco\References\Brand Assets\Kubrick Icons\Device Icons\Device_route_switch_processor_3037_default_256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 cstate="print"/>
                      <a:srcRect l="19183" t="7144" r="19183" b="7144"/>
                      <a:stretch/>
                    </p:blipFill>
                    <p:spPr bwMode="auto">
                      <a:xfrm>
                        <a:off x="1157153" y="3037155"/>
                        <a:ext cx="343786" cy="478082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200" name="Picture 12" descr="\\MV-FS\Projects\Cisco\References\Brand Assets\Kubrick Icons\Device Icons\Device_route_switch_processor_3037_default_256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 cstate="print"/>
                      <a:srcRect l="19183" t="7144" r="19183" b="7144"/>
                      <a:stretch/>
                    </p:blipFill>
                    <p:spPr bwMode="auto">
                      <a:xfrm>
                        <a:off x="1563370" y="3037155"/>
                        <a:ext cx="343786" cy="478082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</p:grpSp>
            </p:grpSp>
            <p:grpSp>
              <p:nvGrpSpPr>
                <p:cNvPr id="165" name="Group 103"/>
                <p:cNvGrpSpPr/>
                <p:nvPr/>
              </p:nvGrpSpPr>
              <p:grpSpPr>
                <a:xfrm>
                  <a:off x="6771669" y="2057648"/>
                  <a:ext cx="964041" cy="429165"/>
                  <a:chOff x="1904886" y="2133549"/>
                  <a:chExt cx="1077564" cy="485082"/>
                </a:xfrm>
              </p:grpSpPr>
              <p:grpSp>
                <p:nvGrpSpPr>
                  <p:cNvPr id="189" name="Group 24"/>
                  <p:cNvGrpSpPr/>
                  <p:nvPr/>
                </p:nvGrpSpPr>
                <p:grpSpPr>
                  <a:xfrm>
                    <a:off x="2238380" y="2327618"/>
                    <a:ext cx="410575" cy="96944"/>
                    <a:chOff x="11444717" y="1544928"/>
                    <a:chExt cx="200077" cy="96944"/>
                  </a:xfrm>
                </p:grpSpPr>
                <p:cxnSp>
                  <p:nvCxnSpPr>
                    <p:cNvPr id="193" name="Straight Connector 45"/>
                    <p:cNvCxnSpPr/>
                    <p:nvPr/>
                  </p:nvCxnSpPr>
                  <p:spPr bwMode="auto">
                    <a:xfrm>
                      <a:off x="11444717" y="1544928"/>
                      <a:ext cx="200077" cy="0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46"/>
                    <p:cNvCxnSpPr/>
                    <p:nvPr/>
                  </p:nvCxnSpPr>
                  <p:spPr bwMode="auto">
                    <a:xfrm>
                      <a:off x="11444717" y="1641872"/>
                      <a:ext cx="200077" cy="0"/>
                    </a:xfrm>
                    <a:prstGeom prst="line">
                      <a:avLst/>
                    </a:prstGeom>
                    <a:ln w="19050" cap="rnd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0" name="Group 10"/>
                  <p:cNvGrpSpPr/>
                  <p:nvPr/>
                </p:nvGrpSpPr>
                <p:grpSpPr>
                  <a:xfrm>
                    <a:off x="1904886" y="2133549"/>
                    <a:ext cx="1077564" cy="485082"/>
                    <a:chOff x="1799574" y="2213296"/>
                    <a:chExt cx="1077564" cy="485082"/>
                  </a:xfrm>
                </p:grpSpPr>
                <p:pic>
                  <p:nvPicPr>
                    <p:cNvPr id="191" name="Picture 25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1799574" y="2213296"/>
                      <a:ext cx="333494" cy="4850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92" name="Picture 25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 bwMode="auto">
                    <a:xfrm>
                      <a:off x="2543644" y="2213296"/>
                      <a:ext cx="333494" cy="4850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166" name="TextBox 101"/>
                <p:cNvSpPr txBox="1">
                  <a:spLocks noChangeArrowheads="1"/>
                </p:cNvSpPr>
                <p:nvPr/>
              </p:nvSpPr>
              <p:spPr bwMode="auto">
                <a:xfrm>
                  <a:off x="7824921" y="2577987"/>
                  <a:ext cx="1458423" cy="238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 eaLnBrk="1" hangingPunct="1">
                    <a:defRPr sz="800" b="1"/>
                  </a:lvl1pPr>
                  <a:lvl2pPr marL="742950" indent="-285750" eaLnBrk="0" hangingPunct="0">
                    <a:defRPr sz="2400"/>
                  </a:lvl2pPr>
                  <a:lvl3pPr marL="1143000" indent="-228600" eaLnBrk="0" hangingPunct="0">
                    <a:defRPr sz="2400"/>
                  </a:lvl3pPr>
                  <a:lvl4pPr marL="1600200" indent="-228600" eaLnBrk="0" hangingPunct="0">
                    <a:defRPr sz="2400"/>
                  </a:lvl4pPr>
                  <a:lvl5pPr marL="2057400" indent="-228600" eaLnBrk="0" hangingPunct="0">
                    <a:defRPr sz="2400"/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/>
                  </a:lvl9pPr>
                </a:lstStyle>
                <a:p>
                  <a:pPr algn="l" defTabSz="912956"/>
                  <a:r>
                    <a:rPr lang="ja-JP" altLang="en-US" dirty="0" smtClean="0">
                      <a:solidFill>
                        <a:srgbClr val="000000"/>
                      </a:solidFill>
                      <a:latin typeface="MS PGothic" charset="-128"/>
                      <a:ea typeface="MS PGothic" charset="-128"/>
                      <a:cs typeface="MS PGothic" charset="-128"/>
                    </a:rPr>
                    <a:t>ディストリビューション</a:t>
                  </a:r>
                  <a:endParaRPr lang="en-US" dirty="0">
                    <a:solidFill>
                      <a:srgbClr val="000000"/>
                    </a:solidFill>
                    <a:latin typeface="MS PGothic" charset="-128"/>
                    <a:ea typeface="MS PGothic" charset="-128"/>
                    <a:cs typeface="MS PGothic" charset="-128"/>
                  </a:endParaRPr>
                </a:p>
              </p:txBody>
            </p:sp>
            <p:grpSp>
              <p:nvGrpSpPr>
                <p:cNvPr id="167" name="Group 22540"/>
                <p:cNvGrpSpPr/>
                <p:nvPr/>
              </p:nvGrpSpPr>
              <p:grpSpPr>
                <a:xfrm>
                  <a:off x="6242829" y="3787518"/>
                  <a:ext cx="885042" cy="269780"/>
                  <a:chOff x="1519942" y="3516725"/>
                  <a:chExt cx="1847453" cy="304930"/>
                </a:xfrm>
              </p:grpSpPr>
              <p:cxnSp>
                <p:nvCxnSpPr>
                  <p:cNvPr id="185" name="Straight Connector 25"/>
                  <p:cNvCxnSpPr/>
                  <p:nvPr/>
                </p:nvCxnSpPr>
                <p:spPr bwMode="auto">
                  <a:xfrm flipH="1" flipV="1">
                    <a:off x="3059486" y="3516725"/>
                    <a:ext cx="307909" cy="304930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26"/>
                  <p:cNvCxnSpPr/>
                  <p:nvPr/>
                </p:nvCxnSpPr>
                <p:spPr bwMode="auto">
                  <a:xfrm flipV="1">
                    <a:off x="2751578" y="3516725"/>
                    <a:ext cx="307908" cy="304930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27"/>
                  <p:cNvCxnSpPr/>
                  <p:nvPr/>
                </p:nvCxnSpPr>
                <p:spPr bwMode="auto">
                  <a:xfrm flipH="1" flipV="1">
                    <a:off x="1827850" y="3516725"/>
                    <a:ext cx="307910" cy="304930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28"/>
                  <p:cNvCxnSpPr/>
                  <p:nvPr/>
                </p:nvCxnSpPr>
                <p:spPr bwMode="auto">
                  <a:xfrm flipV="1">
                    <a:off x="1519942" y="3516725"/>
                    <a:ext cx="307908" cy="304930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8" name="Group 22540"/>
                <p:cNvGrpSpPr/>
                <p:nvPr/>
              </p:nvGrpSpPr>
              <p:grpSpPr>
                <a:xfrm>
                  <a:off x="7356127" y="3790104"/>
                  <a:ext cx="885042" cy="269780"/>
                  <a:chOff x="1519942" y="3516725"/>
                  <a:chExt cx="1847453" cy="304930"/>
                </a:xfrm>
              </p:grpSpPr>
              <p:cxnSp>
                <p:nvCxnSpPr>
                  <p:cNvPr id="181" name="Straight Connector 25"/>
                  <p:cNvCxnSpPr/>
                  <p:nvPr/>
                </p:nvCxnSpPr>
                <p:spPr bwMode="auto">
                  <a:xfrm flipH="1" flipV="1">
                    <a:off x="3059486" y="3516725"/>
                    <a:ext cx="307909" cy="304930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26"/>
                  <p:cNvCxnSpPr/>
                  <p:nvPr/>
                </p:nvCxnSpPr>
                <p:spPr bwMode="auto">
                  <a:xfrm flipV="1">
                    <a:off x="2751578" y="3516725"/>
                    <a:ext cx="307908" cy="304930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27"/>
                  <p:cNvCxnSpPr/>
                  <p:nvPr/>
                </p:nvCxnSpPr>
                <p:spPr bwMode="auto">
                  <a:xfrm flipH="1" flipV="1">
                    <a:off x="1827850" y="3516725"/>
                    <a:ext cx="307910" cy="304930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28"/>
                  <p:cNvCxnSpPr/>
                  <p:nvPr/>
                </p:nvCxnSpPr>
                <p:spPr bwMode="auto">
                  <a:xfrm flipV="1">
                    <a:off x="1519942" y="3516725"/>
                    <a:ext cx="307908" cy="304930"/>
                  </a:xfrm>
                  <a:prstGeom prst="line">
                    <a:avLst/>
                  </a:prstGeom>
                  <a:ln w="19050" cap="rnd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グループ化 168"/>
                <p:cNvGrpSpPr/>
                <p:nvPr/>
              </p:nvGrpSpPr>
              <p:grpSpPr>
                <a:xfrm>
                  <a:off x="6131917" y="4083081"/>
                  <a:ext cx="540465" cy="119474"/>
                  <a:chOff x="6134358" y="4087139"/>
                  <a:chExt cx="589456" cy="112034"/>
                </a:xfrm>
              </p:grpSpPr>
              <p:pic>
                <p:nvPicPr>
                  <p:cNvPr id="179" name="図 178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134358" y="4087139"/>
                    <a:ext cx="276654" cy="111044"/>
                  </a:xfrm>
                  <a:prstGeom prst="rect">
                    <a:avLst/>
                  </a:prstGeom>
                </p:spPr>
              </p:pic>
              <p:pic>
                <p:nvPicPr>
                  <p:cNvPr id="180" name="図 179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447160" y="4088129"/>
                    <a:ext cx="276654" cy="11104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0" name="グループ化 169"/>
                <p:cNvGrpSpPr/>
                <p:nvPr/>
              </p:nvGrpSpPr>
              <p:grpSpPr>
                <a:xfrm>
                  <a:off x="6724725" y="4080701"/>
                  <a:ext cx="540465" cy="119474"/>
                  <a:chOff x="6134358" y="4087139"/>
                  <a:chExt cx="589456" cy="112034"/>
                </a:xfrm>
              </p:grpSpPr>
              <p:pic>
                <p:nvPicPr>
                  <p:cNvPr id="177" name="図 176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134358" y="4087139"/>
                    <a:ext cx="276654" cy="111044"/>
                  </a:xfrm>
                  <a:prstGeom prst="rect">
                    <a:avLst/>
                  </a:prstGeom>
                </p:spPr>
              </p:pic>
              <p:pic>
                <p:nvPicPr>
                  <p:cNvPr id="178" name="図 177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447160" y="4088129"/>
                    <a:ext cx="276654" cy="11104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1" name="グループ化 170"/>
                <p:cNvGrpSpPr/>
                <p:nvPr/>
              </p:nvGrpSpPr>
              <p:grpSpPr>
                <a:xfrm>
                  <a:off x="7290409" y="4088451"/>
                  <a:ext cx="540465" cy="119474"/>
                  <a:chOff x="6134358" y="4087139"/>
                  <a:chExt cx="589456" cy="112034"/>
                </a:xfrm>
              </p:grpSpPr>
              <p:pic>
                <p:nvPicPr>
                  <p:cNvPr id="175" name="図 174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134358" y="4087139"/>
                    <a:ext cx="276654" cy="111044"/>
                  </a:xfrm>
                  <a:prstGeom prst="rect">
                    <a:avLst/>
                  </a:prstGeom>
                </p:spPr>
              </p:pic>
              <p:pic>
                <p:nvPicPr>
                  <p:cNvPr id="176" name="図 175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447160" y="4088129"/>
                    <a:ext cx="276654" cy="11104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2" name="グループ化 171"/>
                <p:cNvGrpSpPr/>
                <p:nvPr/>
              </p:nvGrpSpPr>
              <p:grpSpPr>
                <a:xfrm>
                  <a:off x="7856100" y="4080705"/>
                  <a:ext cx="540465" cy="119474"/>
                  <a:chOff x="6134358" y="4087139"/>
                  <a:chExt cx="589456" cy="112034"/>
                </a:xfrm>
              </p:grpSpPr>
              <p:pic>
                <p:nvPicPr>
                  <p:cNvPr id="173" name="図 172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134358" y="4087139"/>
                    <a:ext cx="276654" cy="111044"/>
                  </a:xfrm>
                  <a:prstGeom prst="rect">
                    <a:avLst/>
                  </a:prstGeom>
                </p:spPr>
              </p:pic>
              <p:pic>
                <p:nvPicPr>
                  <p:cNvPr id="174" name="図 173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447160" y="4088129"/>
                    <a:ext cx="276654" cy="111044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8" name="テキスト ボックス 77"/>
              <p:cNvSpPr txBox="1"/>
              <p:nvPr/>
            </p:nvSpPr>
            <p:spPr>
              <a:xfrm>
                <a:off x="5731124" y="3513080"/>
                <a:ext cx="530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MS PGothic" charset="-128"/>
                    <a:ea typeface="MS PGothic" charset="-128"/>
                    <a:cs typeface="MS PGothic" charset="-128"/>
                  </a:rPr>
                  <a:t>L2</a:t>
                </a:r>
              </a:p>
              <a:p>
                <a:r>
                  <a:rPr kumimoji="1" lang="ja-JP" altLang="en-US" sz="800" dirty="0" smtClean="0">
                    <a:latin typeface="MS PGothic" charset="-128"/>
                    <a:ea typeface="MS PGothic" charset="-128"/>
                    <a:cs typeface="MS PGothic" charset="-128"/>
                  </a:rPr>
                  <a:t>スイッチ</a:t>
                </a:r>
                <a:endParaRPr kumimoji="1" lang="ja-JP" altLang="en-US" sz="800" dirty="0">
                  <a:latin typeface="MS PGothic" charset="-128"/>
                  <a:ea typeface="MS PGothic" charset="-128"/>
                  <a:cs typeface="MS PGothic" charset="-128"/>
                </a:endParaRPr>
              </a:p>
            </p:txBody>
          </p:sp>
          <p:sp>
            <p:nvSpPr>
              <p:cNvPr id="79" name="テキスト ボックス 78"/>
              <p:cNvSpPr txBox="1"/>
              <p:nvPr/>
            </p:nvSpPr>
            <p:spPr>
              <a:xfrm>
                <a:off x="5666841" y="3967816"/>
                <a:ext cx="530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MS PGothic" charset="-128"/>
                    <a:ea typeface="MS PGothic" charset="-128"/>
                    <a:cs typeface="MS PGothic" charset="-128"/>
                  </a:rPr>
                  <a:t>LAN</a:t>
                </a:r>
              </a:p>
              <a:p>
                <a:r>
                  <a:rPr kumimoji="1" lang="ja-JP" altLang="en-US" sz="800" dirty="0" smtClean="0">
                    <a:latin typeface="MS PGothic" charset="-128"/>
                    <a:ea typeface="MS PGothic" charset="-128"/>
                    <a:cs typeface="MS PGothic" charset="-128"/>
                  </a:rPr>
                  <a:t>スイッチ</a:t>
                </a:r>
                <a:endParaRPr kumimoji="1" lang="ja-JP" altLang="en-US" sz="800" dirty="0">
                  <a:latin typeface="MS PGothic" charset="-128"/>
                  <a:ea typeface="MS PGothic" charset="-128"/>
                  <a:cs typeface="MS PGothic" charset="-128"/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6163138" y="2149514"/>
                <a:ext cx="530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MS PGothic" charset="-128"/>
                    <a:ea typeface="MS PGothic" charset="-128"/>
                    <a:cs typeface="MS PGothic" charset="-128"/>
                  </a:rPr>
                  <a:t>L3</a:t>
                </a:r>
              </a:p>
              <a:p>
                <a:r>
                  <a:rPr kumimoji="1" lang="ja-JP" altLang="en-US" sz="800" dirty="0" smtClean="0">
                    <a:latin typeface="MS PGothic" charset="-128"/>
                    <a:ea typeface="MS PGothic" charset="-128"/>
                    <a:cs typeface="MS PGothic" charset="-128"/>
                  </a:rPr>
                  <a:t>スイッチ</a:t>
                </a:r>
                <a:endParaRPr kumimoji="1" lang="ja-JP" altLang="en-US" sz="800" dirty="0">
                  <a:latin typeface="MS PGothic" charset="-128"/>
                  <a:ea typeface="MS PGothic" charset="-128"/>
                  <a:cs typeface="MS PGothic" charset="-128"/>
                </a:endParaRPr>
              </a:p>
            </p:txBody>
          </p:sp>
          <p:sp>
            <p:nvSpPr>
              <p:cNvPr id="81" name="テキスト ボックス 80"/>
              <p:cNvSpPr txBox="1"/>
              <p:nvPr/>
            </p:nvSpPr>
            <p:spPr>
              <a:xfrm>
                <a:off x="5814934" y="2933329"/>
                <a:ext cx="530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MS PGothic" charset="-128"/>
                    <a:ea typeface="MS PGothic" charset="-128"/>
                    <a:cs typeface="MS PGothic" charset="-128"/>
                  </a:rPr>
                  <a:t>L3</a:t>
                </a:r>
              </a:p>
              <a:p>
                <a:r>
                  <a:rPr kumimoji="1" lang="ja-JP" altLang="en-US" sz="800" dirty="0" smtClean="0">
                    <a:latin typeface="MS PGothic" charset="-128"/>
                    <a:ea typeface="MS PGothic" charset="-128"/>
                    <a:cs typeface="MS PGothic" charset="-128"/>
                  </a:rPr>
                  <a:t>スイッチ</a:t>
                </a:r>
                <a:endParaRPr kumimoji="1" lang="ja-JP" altLang="en-US" sz="800" dirty="0">
                  <a:latin typeface="MS PGothic" charset="-128"/>
                  <a:ea typeface="MS PGothic" charset="-128"/>
                  <a:cs typeface="MS PGothic" charset="-128"/>
                </a:endParaRPr>
              </a:p>
            </p:txBody>
          </p:sp>
        </p:grpSp>
      </p:grpSp>
      <p:sp>
        <p:nvSpPr>
          <p:cNvPr id="103" name="右矢印 102"/>
          <p:cNvSpPr/>
          <p:nvPr/>
        </p:nvSpPr>
        <p:spPr>
          <a:xfrm>
            <a:off x="2451370" y="2876368"/>
            <a:ext cx="455672" cy="539348"/>
          </a:xfrm>
          <a:prstGeom prst="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58850" y="3685544"/>
            <a:ext cx="28520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solidFill>
                  <a:srgbClr val="004BAF"/>
                </a:solidFill>
              </a:rPr>
              <a:t>青文字＝</a:t>
            </a:r>
            <a:r>
              <a:rPr kumimoji="1" lang="en-US" altLang="ja-JP" sz="1050" dirty="0" smtClean="0">
                <a:solidFill>
                  <a:srgbClr val="004BAF"/>
                </a:solidFill>
              </a:rPr>
              <a:t> 2960P, 2960X LAN Lite </a:t>
            </a:r>
            <a:r>
              <a:rPr kumimoji="1" lang="ja-JP" altLang="en-US" sz="1050" dirty="0" smtClean="0">
                <a:solidFill>
                  <a:srgbClr val="004BAF"/>
                </a:solidFill>
              </a:rPr>
              <a:t>にない機能</a:t>
            </a:r>
            <a:endParaRPr kumimoji="1" lang="ja-JP" altLang="en-US" sz="1050" dirty="0">
              <a:solidFill>
                <a:srgbClr val="004B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295656" y="1328301"/>
            <a:ext cx="6665415" cy="3292002"/>
            <a:chOff x="569927" y="1388459"/>
            <a:chExt cx="7077134" cy="3444248"/>
          </a:xfrm>
        </p:grpSpPr>
        <p:sp>
          <p:nvSpPr>
            <p:cNvPr id="93" name="Rounded Rectangle 92"/>
            <p:cNvSpPr/>
            <p:nvPr/>
          </p:nvSpPr>
          <p:spPr>
            <a:xfrm>
              <a:off x="3195983" y="1388459"/>
              <a:ext cx="4224927" cy="3444248"/>
            </a:xfrm>
            <a:prstGeom prst="roundRect">
              <a:avLst>
                <a:gd name="adj" fmla="val 764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920" y="2324447"/>
              <a:ext cx="2247824" cy="273684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r>
                <a:rPr lang="ja-JP" altLang="en-US" sz="1100" b="1" dirty="0">
                  <a:solidFill>
                    <a:srgbClr val="800000"/>
                  </a:solidFill>
                  <a:latin typeface="+mn-ea"/>
                  <a:ea typeface="+mn-ea"/>
                  <a:cs typeface="ＭＳ Ｐゴシック"/>
                </a:rPr>
                <a:t>ディストリビューション</a:t>
              </a:r>
              <a:endParaRPr lang="en-US" sz="1100" b="1" dirty="0">
                <a:solidFill>
                  <a:srgbClr val="800000"/>
                </a:solidFill>
                <a:latin typeface="+mn-ea"/>
                <a:ea typeface="+mn-ea"/>
                <a:cs typeface="ＭＳ Ｐゴシック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9927" y="1548999"/>
              <a:ext cx="2132082" cy="273684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r>
                <a:rPr lang="ja-JP" altLang="en-US" sz="1100" b="1" dirty="0" smtClean="0">
                  <a:solidFill>
                    <a:srgbClr val="800000"/>
                  </a:solidFill>
                  <a:latin typeface="+mn-ea"/>
                  <a:ea typeface="+mn-ea"/>
                  <a:cs typeface="ＭＳ Ｐゴシック"/>
                </a:rPr>
                <a:t>コア アグリゲーション</a:t>
              </a:r>
              <a:endParaRPr lang="en-US" sz="1100" b="1" dirty="0">
                <a:solidFill>
                  <a:srgbClr val="800000"/>
                </a:solidFill>
                <a:latin typeface="+mn-ea"/>
                <a:ea typeface="+mn-ea"/>
                <a:cs typeface="ＭＳ Ｐゴシック"/>
              </a:endParaRPr>
            </a:p>
          </p:txBody>
        </p:sp>
        <p:cxnSp>
          <p:nvCxnSpPr>
            <p:cNvPr id="10" name="Straight Connector 9"/>
            <p:cNvCxnSpPr>
              <a:stCxn id="70" idx="2"/>
              <a:endCxn id="66" idx="0"/>
            </p:cNvCxnSpPr>
            <p:nvPr/>
          </p:nvCxnSpPr>
          <p:spPr>
            <a:xfrm>
              <a:off x="4312176" y="1884683"/>
              <a:ext cx="2019050" cy="651559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>
              <a:stCxn id="71" idx="2"/>
              <a:endCxn id="38" idx="0"/>
            </p:cNvCxnSpPr>
            <p:nvPr/>
          </p:nvCxnSpPr>
          <p:spPr>
            <a:xfrm flipH="1">
              <a:off x="6321366" y="1884683"/>
              <a:ext cx="9860" cy="2188307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>
              <a:stCxn id="70" idx="2"/>
              <a:endCxn id="72" idx="0"/>
            </p:cNvCxnSpPr>
            <p:nvPr/>
          </p:nvCxnSpPr>
          <p:spPr>
            <a:xfrm flipH="1">
              <a:off x="4301414" y="1884683"/>
              <a:ext cx="10762" cy="2259477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>
              <a:stCxn id="71" idx="2"/>
              <a:endCxn id="33" idx="0"/>
            </p:cNvCxnSpPr>
            <p:nvPr/>
          </p:nvCxnSpPr>
          <p:spPr>
            <a:xfrm flipH="1">
              <a:off x="4301414" y="1884683"/>
              <a:ext cx="2029812" cy="650067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Oval 15"/>
            <p:cNvSpPr/>
            <p:nvPr/>
          </p:nvSpPr>
          <p:spPr>
            <a:xfrm rot="1426061">
              <a:off x="4202417" y="2409432"/>
              <a:ext cx="284089" cy="61013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rgbClr val="92C33C"/>
                  </a:gs>
                  <a:gs pos="0">
                    <a:schemeClr val="accent4"/>
                  </a:gs>
                </a:gsLst>
                <a:lin ang="108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/>
              <a:endParaRPr lang="en-US" sz="1400" dirty="0">
                <a:solidFill>
                  <a:schemeClr val="lt1"/>
                </a:solidFill>
                <a:latin typeface="+mn-e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20374373">
              <a:off x="6148931" y="2413026"/>
              <a:ext cx="283487" cy="62980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rgbClr val="92C33C"/>
                  </a:gs>
                  <a:gs pos="0">
                    <a:schemeClr val="accent4"/>
                  </a:gs>
                </a:gsLst>
                <a:lin ang="108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/>
              <a:endParaRPr lang="en-US" sz="1400" dirty="0">
                <a:solidFill>
                  <a:schemeClr val="lt1"/>
                </a:solidFill>
                <a:latin typeface="+mn-ea"/>
              </a:endParaRPr>
            </a:p>
          </p:txBody>
        </p:sp>
        <p:pic>
          <p:nvPicPr>
            <p:cNvPr id="3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0530" y="2534750"/>
              <a:ext cx="1701767" cy="191761"/>
            </a:xfrm>
            <a:prstGeom prst="rect">
              <a:avLst/>
            </a:prstGeom>
          </p:spPr>
        </p:pic>
        <p:sp>
          <p:nvSpPr>
            <p:cNvPr id="35" name="TextBox 61"/>
            <p:cNvSpPr txBox="1"/>
            <p:nvPr/>
          </p:nvSpPr>
          <p:spPr>
            <a:xfrm>
              <a:off x="813714" y="1850760"/>
              <a:ext cx="1426993" cy="330071"/>
            </a:xfrm>
            <a:prstGeom prst="rect">
              <a:avLst/>
            </a:prstGeom>
            <a:noFill/>
          </p:spPr>
          <p:txBody>
            <a:bodyPr wrap="none" lIns="68589" tIns="34295" rIns="68589" bIns="34295" rtlCol="0" anchor="b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5F5F5F"/>
                  </a:solidFill>
                  <a:latin typeface="+mn-ea"/>
                  <a:ea typeface="+mn-ea"/>
                </a:rPr>
                <a:t>Catalyst </a:t>
              </a:r>
              <a:r>
                <a:rPr lang="en-US" altLang="ja-JP" sz="1600" b="1" dirty="0" smtClean="0">
                  <a:solidFill>
                    <a:srgbClr val="5F5F5F"/>
                  </a:solidFill>
                  <a:latin typeface="+mn-ea"/>
                  <a:ea typeface="+mn-ea"/>
                </a:rPr>
                <a:t>3850</a:t>
              </a:r>
              <a:endParaRPr lang="en-US" sz="1600" b="1" dirty="0">
                <a:solidFill>
                  <a:srgbClr val="5F5F5F"/>
                </a:solidFill>
                <a:latin typeface="+mn-ea"/>
                <a:ea typeface="+mn-ea"/>
              </a:endParaRPr>
            </a:p>
          </p:txBody>
        </p:sp>
        <p:pic>
          <p:nvPicPr>
            <p:cNvPr id="38" name="Picture 8" descr="BI014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6396" y="4072990"/>
              <a:ext cx="909939" cy="47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TextBox 43"/>
            <p:cNvSpPr txBox="1"/>
            <p:nvPr/>
          </p:nvSpPr>
          <p:spPr>
            <a:xfrm>
              <a:off x="569927" y="3076334"/>
              <a:ext cx="2247824" cy="273684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r>
                <a:rPr lang="ja-JP" altLang="en-US" sz="1100" b="1" dirty="0">
                  <a:solidFill>
                    <a:srgbClr val="800000"/>
                  </a:solidFill>
                  <a:latin typeface="+mn-ea"/>
                  <a:ea typeface="+mn-ea"/>
                  <a:cs typeface="ＭＳ Ｐゴシック"/>
                </a:rPr>
                <a:t>アクセス</a:t>
              </a:r>
              <a:endParaRPr lang="en-US" sz="1100" b="1" dirty="0">
                <a:solidFill>
                  <a:srgbClr val="800000"/>
                </a:solidFill>
                <a:latin typeface="+mn-ea"/>
                <a:ea typeface="+mn-ea"/>
                <a:cs typeface="ＭＳ Ｐゴシック"/>
              </a:endParaRPr>
            </a:p>
          </p:txBody>
        </p:sp>
        <p:sp>
          <p:nvSpPr>
            <p:cNvPr id="45" name="TextBox 61"/>
            <p:cNvSpPr txBox="1"/>
            <p:nvPr/>
          </p:nvSpPr>
          <p:spPr>
            <a:xfrm>
              <a:off x="816013" y="3356467"/>
              <a:ext cx="1559750" cy="330071"/>
            </a:xfrm>
            <a:prstGeom prst="rect">
              <a:avLst/>
            </a:prstGeom>
            <a:noFill/>
          </p:spPr>
          <p:txBody>
            <a:bodyPr wrap="none" lIns="68589" tIns="34295" rIns="68589" bIns="34295" rtlCol="0" anchor="b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5F5F5F"/>
                  </a:solidFill>
                  <a:latin typeface="+mn-ea"/>
                  <a:ea typeface="+mn-ea"/>
                </a:rPr>
                <a:t>Catalyst </a:t>
              </a:r>
              <a:r>
                <a:rPr lang="en-US" altLang="ja-JP" sz="1600" b="1" dirty="0" smtClean="0">
                  <a:solidFill>
                    <a:srgbClr val="5F5F5F"/>
                  </a:solidFill>
                  <a:latin typeface="+mn-ea"/>
                  <a:ea typeface="+mn-ea"/>
                </a:rPr>
                <a:t>2960X</a:t>
              </a:r>
              <a:endParaRPr lang="en-US" sz="1600" b="1" dirty="0">
                <a:solidFill>
                  <a:srgbClr val="5F5F5F"/>
                </a:solidFill>
                <a:latin typeface="+mn-ea"/>
                <a:ea typeface="+mn-ea"/>
              </a:endParaRPr>
            </a:p>
          </p:txBody>
        </p:sp>
        <p:sp>
          <p:nvSpPr>
            <p:cNvPr id="46" name="TextBox 61"/>
            <p:cNvSpPr txBox="1"/>
            <p:nvPr/>
          </p:nvSpPr>
          <p:spPr>
            <a:xfrm>
              <a:off x="5703503" y="4112477"/>
              <a:ext cx="325786" cy="241519"/>
            </a:xfrm>
            <a:prstGeom prst="rect">
              <a:avLst/>
            </a:prstGeom>
            <a:noFill/>
          </p:spPr>
          <p:txBody>
            <a:bodyPr wrap="none" lIns="68589" tIns="34295" rIns="68589" bIns="34295" rtlCol="0" anchor="b">
              <a:spAutoFit/>
            </a:bodyPr>
            <a:lstStyle/>
            <a:p>
              <a:pPr algn="ctr"/>
              <a:r>
                <a:rPr lang="en-US" altLang="ja-JP" sz="1050" b="1" dirty="0">
                  <a:solidFill>
                    <a:srgbClr val="000000"/>
                  </a:solidFill>
                  <a:latin typeface="+mn-ea"/>
                  <a:ea typeface="+mn-ea"/>
                </a:rPr>
                <a:t>AP</a:t>
              </a:r>
              <a:endParaRPr lang="en-US" sz="1050" b="1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pic>
          <p:nvPicPr>
            <p:cNvPr id="66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0342" y="2536242"/>
              <a:ext cx="1701767" cy="191761"/>
            </a:xfrm>
            <a:prstGeom prst="rect">
              <a:avLst/>
            </a:prstGeom>
          </p:spPr>
        </p:pic>
        <p:pic>
          <p:nvPicPr>
            <p:cNvPr id="70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61292" y="1692922"/>
              <a:ext cx="1701767" cy="191761"/>
            </a:xfrm>
            <a:prstGeom prst="rect">
              <a:avLst/>
            </a:prstGeom>
          </p:spPr>
        </p:pic>
        <p:pic>
          <p:nvPicPr>
            <p:cNvPr id="71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0342" y="1692922"/>
              <a:ext cx="1701767" cy="191761"/>
            </a:xfrm>
            <a:prstGeom prst="rect">
              <a:avLst/>
            </a:prstGeom>
          </p:spPr>
        </p:pic>
        <p:pic>
          <p:nvPicPr>
            <p:cNvPr id="72" name="Picture 71" descr="KR32075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95" b="36819"/>
            <a:stretch/>
          </p:blipFill>
          <p:spPr>
            <a:xfrm>
              <a:off x="3404863" y="4144160"/>
              <a:ext cx="1793102" cy="39429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90" b="36091"/>
            <a:stretch>
              <a:fillRect/>
            </a:stretch>
          </p:blipFill>
          <p:spPr>
            <a:xfrm>
              <a:off x="3425460" y="3133343"/>
              <a:ext cx="1579054" cy="456328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90" b="36091"/>
            <a:stretch>
              <a:fillRect/>
            </a:stretch>
          </p:blipFill>
          <p:spPr>
            <a:xfrm>
              <a:off x="5480342" y="3133343"/>
              <a:ext cx="1579054" cy="456328"/>
            </a:xfrm>
            <a:prstGeom prst="rect">
              <a:avLst/>
            </a:prstGeom>
          </p:spPr>
        </p:pic>
        <p:sp>
          <p:nvSpPr>
            <p:cNvPr id="84" name="TextBox 61"/>
            <p:cNvSpPr txBox="1"/>
            <p:nvPr/>
          </p:nvSpPr>
          <p:spPr>
            <a:xfrm>
              <a:off x="793867" y="2602751"/>
              <a:ext cx="1980149" cy="330071"/>
            </a:xfrm>
            <a:prstGeom prst="rect">
              <a:avLst/>
            </a:prstGeom>
            <a:noFill/>
          </p:spPr>
          <p:txBody>
            <a:bodyPr wrap="none" lIns="68589" tIns="34295" rIns="68589" bIns="34295" rtlCol="0" anchor="b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5F5F5F"/>
                  </a:solidFill>
                  <a:latin typeface="+mn-ea"/>
                  <a:ea typeface="+mn-ea"/>
                </a:rPr>
                <a:t>Catalyst </a:t>
              </a:r>
              <a:r>
                <a:rPr lang="en-US" altLang="ja-JP" sz="1600" b="1" dirty="0" smtClean="0">
                  <a:solidFill>
                    <a:srgbClr val="5F5F5F"/>
                  </a:solidFill>
                  <a:latin typeface="+mn-ea"/>
                  <a:ea typeface="+mn-ea"/>
                </a:rPr>
                <a:t>3850/3650</a:t>
              </a:r>
              <a:endParaRPr lang="en-US" sz="1600" b="1" dirty="0">
                <a:solidFill>
                  <a:srgbClr val="5F5F5F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TextBox 43"/>
            <p:cNvSpPr txBox="1"/>
            <p:nvPr/>
          </p:nvSpPr>
          <p:spPr>
            <a:xfrm>
              <a:off x="569927" y="3849437"/>
              <a:ext cx="2247824" cy="273684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r>
                <a:rPr lang="ja-JP" altLang="en-US" sz="1100" b="1" dirty="0" smtClean="0">
                  <a:solidFill>
                    <a:srgbClr val="800000"/>
                  </a:solidFill>
                  <a:latin typeface="+mn-ea"/>
                  <a:ea typeface="+mn-ea"/>
                  <a:cs typeface="ＭＳ Ｐゴシック"/>
                </a:rPr>
                <a:t>デスクトップ</a:t>
              </a:r>
              <a:endParaRPr lang="en-US" sz="1100" b="1" dirty="0">
                <a:solidFill>
                  <a:srgbClr val="800000"/>
                </a:solidFill>
                <a:latin typeface="+mn-ea"/>
                <a:ea typeface="+mn-ea"/>
                <a:cs typeface="ＭＳ Ｐゴシック"/>
              </a:endParaRPr>
            </a:p>
          </p:txBody>
        </p:sp>
        <p:sp>
          <p:nvSpPr>
            <p:cNvPr id="86" name="TextBox 61"/>
            <p:cNvSpPr txBox="1"/>
            <p:nvPr/>
          </p:nvSpPr>
          <p:spPr>
            <a:xfrm>
              <a:off x="814957" y="4100869"/>
              <a:ext cx="1546134" cy="330071"/>
            </a:xfrm>
            <a:prstGeom prst="rect">
              <a:avLst/>
            </a:prstGeom>
            <a:noFill/>
          </p:spPr>
          <p:txBody>
            <a:bodyPr wrap="none" lIns="68589" tIns="34295" rIns="68589" bIns="34295" rtlCol="0" anchor="b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5F5F5F"/>
                  </a:solidFill>
                  <a:latin typeface="+mn-ea"/>
                  <a:ea typeface="+mn-ea"/>
                </a:rPr>
                <a:t>Catalyst </a:t>
              </a:r>
              <a:r>
                <a:rPr lang="en-US" altLang="ja-JP" sz="1600" b="1" dirty="0" smtClean="0">
                  <a:solidFill>
                    <a:srgbClr val="5F5F5F"/>
                  </a:solidFill>
                  <a:latin typeface="+mn-ea"/>
                  <a:ea typeface="+mn-ea"/>
                </a:rPr>
                <a:t>2960L</a:t>
              </a:r>
              <a:endParaRPr lang="en-US" sz="1600" b="1" dirty="0">
                <a:solidFill>
                  <a:srgbClr val="5F5F5F"/>
                </a:solidFill>
                <a:latin typeface="+mn-ea"/>
                <a:ea typeface="+mn-ea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583438" y="2174172"/>
              <a:ext cx="7063623" cy="1076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73920" y="2923772"/>
              <a:ext cx="7063623" cy="1076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69927" y="3677488"/>
              <a:ext cx="7063623" cy="1076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2462194" y="3784859"/>
              <a:ext cx="904041" cy="37863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srgbClr val="FF0000"/>
                  </a:solidFill>
                  <a:latin typeface="+mn-ea"/>
                </a:rPr>
                <a:t>NEW</a:t>
              </a:r>
              <a:endParaRPr lang="en-US" sz="1100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138" name="Rounded Rectangle 137"/>
          <p:cNvSpPr/>
          <p:nvPr/>
        </p:nvSpPr>
        <p:spPr>
          <a:xfrm>
            <a:off x="6909960" y="1016000"/>
            <a:ext cx="2141214" cy="4056930"/>
          </a:xfrm>
          <a:prstGeom prst="roundRect">
            <a:avLst>
              <a:gd name="adj" fmla="val 9128"/>
            </a:avLst>
          </a:prstGeom>
          <a:solidFill>
            <a:schemeClr val="accent5">
              <a:lumMod val="20000"/>
              <a:lumOff val="80000"/>
              <a:alpha val="53000"/>
            </a:schemeClr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+mn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98629" y="118503"/>
            <a:ext cx="6472194" cy="798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2800" dirty="0">
                <a:solidFill>
                  <a:schemeClr val="tx1">
                    <a:lumMod val="75000"/>
                  </a:schemeClr>
                </a:solidFill>
                <a:latin typeface="+mn-ea"/>
                <a:ea typeface="+mn-ea"/>
                <a:cs typeface="CiscoSans Thin"/>
              </a:rPr>
              <a:t>これからのキャンパス</a:t>
            </a:r>
            <a:r>
              <a:rPr lang="en-US" altLang="ja-JP" sz="2800" dirty="0">
                <a:solidFill>
                  <a:schemeClr val="tx1">
                    <a:lumMod val="75000"/>
                  </a:schemeClr>
                </a:solidFill>
                <a:latin typeface="+mn-ea"/>
                <a:ea typeface="+mn-ea"/>
                <a:cs typeface="CiscoSans Thin"/>
              </a:rPr>
              <a:t> 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  <a:latin typeface="+mn-ea"/>
                <a:ea typeface="+mn-ea"/>
                <a:cs typeface="CiscoSans Thin"/>
              </a:rPr>
              <a:t>LAN</a:t>
            </a:r>
            <a:endParaRPr lang="ja-JP" altLang="en-US" sz="2800" dirty="0">
              <a:solidFill>
                <a:schemeClr val="tx1">
                  <a:lumMod val="75000"/>
                </a:schemeClr>
              </a:solidFill>
              <a:latin typeface="+mn-ea"/>
              <a:ea typeface="+mn-ea"/>
              <a:cs typeface="CiscoSans Thin"/>
            </a:endParaRPr>
          </a:p>
        </p:txBody>
      </p:sp>
      <p:sp>
        <p:nvSpPr>
          <p:cNvPr id="103" name="Rounded Rectangle 36"/>
          <p:cNvSpPr/>
          <p:nvPr/>
        </p:nvSpPr>
        <p:spPr>
          <a:xfrm>
            <a:off x="7296788" y="4676911"/>
            <a:ext cx="1445767" cy="375210"/>
          </a:xfrm>
          <a:prstGeom prst="round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ja-JP" altLang="en-US" sz="900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ネットワーク機器を</a:t>
            </a:r>
            <a:endParaRPr lang="en-US" altLang="ja-JP" sz="9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  <a:p>
            <a:pPr algn="ctr">
              <a:lnSpc>
                <a:spcPct val="85000"/>
              </a:lnSpc>
            </a:pPr>
            <a:r>
              <a:rPr lang="ja-JP" altLang="en-US" sz="900" dirty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センサーとして利用</a:t>
            </a:r>
            <a:endParaRPr lang="en-US" sz="9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104" name="Rounded Rectangle 149"/>
          <p:cNvSpPr/>
          <p:nvPr/>
        </p:nvSpPr>
        <p:spPr>
          <a:xfrm>
            <a:off x="7311678" y="3190770"/>
            <a:ext cx="1445767" cy="244386"/>
          </a:xfrm>
          <a:prstGeom prst="round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ja-JP" altLang="en-US" sz="9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ループ自動防止</a:t>
            </a:r>
            <a:endParaRPr lang="en-US" sz="9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105" name="Rounded Rectangle 152"/>
          <p:cNvSpPr/>
          <p:nvPr/>
        </p:nvSpPr>
        <p:spPr>
          <a:xfrm>
            <a:off x="7307185" y="2427199"/>
            <a:ext cx="1445767" cy="244386"/>
          </a:xfrm>
          <a:prstGeom prst="round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ja-JP" altLang="en-US" sz="9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不正端末遮断</a:t>
            </a:r>
            <a:endParaRPr lang="en-US" sz="9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grpSp>
        <p:nvGrpSpPr>
          <p:cNvPr id="109" name="グループ化 8"/>
          <p:cNvGrpSpPr/>
          <p:nvPr/>
        </p:nvGrpSpPr>
        <p:grpSpPr>
          <a:xfrm>
            <a:off x="7766773" y="4205314"/>
            <a:ext cx="471895" cy="407310"/>
            <a:chOff x="3419748" y="8411034"/>
            <a:chExt cx="540000" cy="540000"/>
          </a:xfrm>
        </p:grpSpPr>
        <p:sp>
          <p:nvSpPr>
            <p:cNvPr id="110" name="Oval 263"/>
            <p:cNvSpPr>
              <a:spLocks/>
            </p:cNvSpPr>
            <p:nvPr/>
          </p:nvSpPr>
          <p:spPr bwMode="auto">
            <a:xfrm>
              <a:off x="3419748" y="8411034"/>
              <a:ext cx="540000" cy="540000"/>
            </a:xfrm>
            <a:prstGeom prst="ellipse">
              <a:avLst/>
            </a:prstGeom>
            <a:solidFill>
              <a:srgbClr val="0000FF"/>
            </a:solidFill>
            <a:ln w="25400" cap="flat">
              <a:noFill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eaLnBrk="0" hangingPunct="0">
                <a:lnSpc>
                  <a:spcPct val="90000"/>
                </a:lnSpc>
                <a:defRPr/>
              </a:pPr>
              <a:endParaRPr lang="en-US" sz="1600" kern="0" dirty="0">
                <a:solidFill>
                  <a:srgbClr val="00B0F0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3457661" y="8540570"/>
              <a:ext cx="443515" cy="241490"/>
            </a:xfrm>
            <a:custGeom>
              <a:avLst/>
              <a:gdLst>
                <a:gd name="connsiteX0" fmla="*/ 0 w 723900"/>
                <a:gd name="connsiteY0" fmla="*/ 247650 h 400050"/>
                <a:gd name="connsiteX1" fmla="*/ 69850 w 723900"/>
                <a:gd name="connsiteY1" fmla="*/ 209550 h 400050"/>
                <a:gd name="connsiteX2" fmla="*/ 107950 w 723900"/>
                <a:gd name="connsiteY2" fmla="*/ 260350 h 400050"/>
                <a:gd name="connsiteX3" fmla="*/ 203200 w 723900"/>
                <a:gd name="connsiteY3" fmla="*/ 63500 h 400050"/>
                <a:gd name="connsiteX4" fmla="*/ 323850 w 723900"/>
                <a:gd name="connsiteY4" fmla="*/ 400050 h 400050"/>
                <a:gd name="connsiteX5" fmla="*/ 336550 w 723900"/>
                <a:gd name="connsiteY5" fmla="*/ 215900 h 400050"/>
                <a:gd name="connsiteX6" fmla="*/ 425450 w 723900"/>
                <a:gd name="connsiteY6" fmla="*/ 266700 h 400050"/>
                <a:gd name="connsiteX7" fmla="*/ 488950 w 723900"/>
                <a:gd name="connsiteY7" fmla="*/ 152400 h 400050"/>
                <a:gd name="connsiteX8" fmla="*/ 508000 w 723900"/>
                <a:gd name="connsiteY8" fmla="*/ 266700 h 400050"/>
                <a:gd name="connsiteX9" fmla="*/ 609600 w 723900"/>
                <a:gd name="connsiteY9" fmla="*/ 0 h 400050"/>
                <a:gd name="connsiteX10" fmla="*/ 666750 w 723900"/>
                <a:gd name="connsiteY10" fmla="*/ 228600 h 400050"/>
                <a:gd name="connsiteX11" fmla="*/ 723900 w 723900"/>
                <a:gd name="connsiteY11" fmla="*/ 222250 h 400050"/>
                <a:gd name="connsiteX0" fmla="*/ 0 w 723900"/>
                <a:gd name="connsiteY0" fmla="*/ 247650 h 376237"/>
                <a:gd name="connsiteX1" fmla="*/ 69850 w 723900"/>
                <a:gd name="connsiteY1" fmla="*/ 209550 h 376237"/>
                <a:gd name="connsiteX2" fmla="*/ 107950 w 723900"/>
                <a:gd name="connsiteY2" fmla="*/ 260350 h 376237"/>
                <a:gd name="connsiteX3" fmla="*/ 203200 w 723900"/>
                <a:gd name="connsiteY3" fmla="*/ 63500 h 376237"/>
                <a:gd name="connsiteX4" fmla="*/ 276225 w 723900"/>
                <a:gd name="connsiteY4" fmla="*/ 376237 h 376237"/>
                <a:gd name="connsiteX5" fmla="*/ 336550 w 723900"/>
                <a:gd name="connsiteY5" fmla="*/ 215900 h 376237"/>
                <a:gd name="connsiteX6" fmla="*/ 425450 w 723900"/>
                <a:gd name="connsiteY6" fmla="*/ 266700 h 376237"/>
                <a:gd name="connsiteX7" fmla="*/ 488950 w 723900"/>
                <a:gd name="connsiteY7" fmla="*/ 152400 h 376237"/>
                <a:gd name="connsiteX8" fmla="*/ 508000 w 723900"/>
                <a:gd name="connsiteY8" fmla="*/ 266700 h 376237"/>
                <a:gd name="connsiteX9" fmla="*/ 609600 w 723900"/>
                <a:gd name="connsiteY9" fmla="*/ 0 h 376237"/>
                <a:gd name="connsiteX10" fmla="*/ 666750 w 723900"/>
                <a:gd name="connsiteY10" fmla="*/ 228600 h 376237"/>
                <a:gd name="connsiteX11" fmla="*/ 723900 w 723900"/>
                <a:gd name="connsiteY11" fmla="*/ 222250 h 376237"/>
                <a:gd name="connsiteX0" fmla="*/ 0 w 723900"/>
                <a:gd name="connsiteY0" fmla="*/ 247650 h 376237"/>
                <a:gd name="connsiteX1" fmla="*/ 69850 w 723900"/>
                <a:gd name="connsiteY1" fmla="*/ 209550 h 376237"/>
                <a:gd name="connsiteX2" fmla="*/ 107950 w 723900"/>
                <a:gd name="connsiteY2" fmla="*/ 260350 h 376237"/>
                <a:gd name="connsiteX3" fmla="*/ 203200 w 723900"/>
                <a:gd name="connsiteY3" fmla="*/ 63500 h 376237"/>
                <a:gd name="connsiteX4" fmla="*/ 276225 w 723900"/>
                <a:gd name="connsiteY4" fmla="*/ 376237 h 376237"/>
                <a:gd name="connsiteX5" fmla="*/ 336550 w 723900"/>
                <a:gd name="connsiteY5" fmla="*/ 215900 h 376237"/>
                <a:gd name="connsiteX6" fmla="*/ 425450 w 723900"/>
                <a:gd name="connsiteY6" fmla="*/ 266700 h 376237"/>
                <a:gd name="connsiteX7" fmla="*/ 488950 w 723900"/>
                <a:gd name="connsiteY7" fmla="*/ 152400 h 376237"/>
                <a:gd name="connsiteX8" fmla="*/ 508000 w 723900"/>
                <a:gd name="connsiteY8" fmla="*/ 266700 h 376237"/>
                <a:gd name="connsiteX9" fmla="*/ 609600 w 723900"/>
                <a:gd name="connsiteY9" fmla="*/ 0 h 376237"/>
                <a:gd name="connsiteX10" fmla="*/ 666750 w 723900"/>
                <a:gd name="connsiteY10" fmla="*/ 228600 h 376237"/>
                <a:gd name="connsiteX11" fmla="*/ 723900 w 723900"/>
                <a:gd name="connsiteY11" fmla="*/ 222250 h 376237"/>
                <a:gd name="connsiteX0" fmla="*/ 0 w 723900"/>
                <a:gd name="connsiteY0" fmla="*/ 247650 h 376237"/>
                <a:gd name="connsiteX1" fmla="*/ 69850 w 723900"/>
                <a:gd name="connsiteY1" fmla="*/ 209550 h 376237"/>
                <a:gd name="connsiteX2" fmla="*/ 107950 w 723900"/>
                <a:gd name="connsiteY2" fmla="*/ 260350 h 376237"/>
                <a:gd name="connsiteX3" fmla="*/ 203200 w 723900"/>
                <a:gd name="connsiteY3" fmla="*/ 63500 h 376237"/>
                <a:gd name="connsiteX4" fmla="*/ 276225 w 723900"/>
                <a:gd name="connsiteY4" fmla="*/ 376237 h 376237"/>
                <a:gd name="connsiteX5" fmla="*/ 336550 w 723900"/>
                <a:gd name="connsiteY5" fmla="*/ 215900 h 376237"/>
                <a:gd name="connsiteX6" fmla="*/ 425450 w 723900"/>
                <a:gd name="connsiteY6" fmla="*/ 266700 h 376237"/>
                <a:gd name="connsiteX7" fmla="*/ 488950 w 723900"/>
                <a:gd name="connsiteY7" fmla="*/ 152400 h 376237"/>
                <a:gd name="connsiteX8" fmla="*/ 508000 w 723900"/>
                <a:gd name="connsiteY8" fmla="*/ 266700 h 376237"/>
                <a:gd name="connsiteX9" fmla="*/ 609600 w 723900"/>
                <a:gd name="connsiteY9" fmla="*/ 0 h 376237"/>
                <a:gd name="connsiteX10" fmla="*/ 666750 w 723900"/>
                <a:gd name="connsiteY10" fmla="*/ 228600 h 376237"/>
                <a:gd name="connsiteX11" fmla="*/ 723900 w 723900"/>
                <a:gd name="connsiteY11" fmla="*/ 222250 h 376237"/>
                <a:gd name="connsiteX0" fmla="*/ 0 w 723900"/>
                <a:gd name="connsiteY0" fmla="*/ 247650 h 376237"/>
                <a:gd name="connsiteX1" fmla="*/ 69850 w 723900"/>
                <a:gd name="connsiteY1" fmla="*/ 209550 h 376237"/>
                <a:gd name="connsiteX2" fmla="*/ 107950 w 723900"/>
                <a:gd name="connsiteY2" fmla="*/ 260350 h 376237"/>
                <a:gd name="connsiteX3" fmla="*/ 203200 w 723900"/>
                <a:gd name="connsiteY3" fmla="*/ 63500 h 376237"/>
                <a:gd name="connsiteX4" fmla="*/ 276225 w 723900"/>
                <a:gd name="connsiteY4" fmla="*/ 376237 h 376237"/>
                <a:gd name="connsiteX5" fmla="*/ 336550 w 723900"/>
                <a:gd name="connsiteY5" fmla="*/ 215900 h 376237"/>
                <a:gd name="connsiteX6" fmla="*/ 425450 w 723900"/>
                <a:gd name="connsiteY6" fmla="*/ 266700 h 376237"/>
                <a:gd name="connsiteX7" fmla="*/ 488950 w 723900"/>
                <a:gd name="connsiteY7" fmla="*/ 152400 h 376237"/>
                <a:gd name="connsiteX8" fmla="*/ 508000 w 723900"/>
                <a:gd name="connsiteY8" fmla="*/ 266700 h 376237"/>
                <a:gd name="connsiteX9" fmla="*/ 609600 w 723900"/>
                <a:gd name="connsiteY9" fmla="*/ 0 h 376237"/>
                <a:gd name="connsiteX10" fmla="*/ 666750 w 723900"/>
                <a:gd name="connsiteY10" fmla="*/ 228600 h 376237"/>
                <a:gd name="connsiteX11" fmla="*/ 723900 w 723900"/>
                <a:gd name="connsiteY11" fmla="*/ 222250 h 376237"/>
                <a:gd name="connsiteX0" fmla="*/ 0 w 723900"/>
                <a:gd name="connsiteY0" fmla="*/ 247650 h 381827"/>
                <a:gd name="connsiteX1" fmla="*/ 69850 w 723900"/>
                <a:gd name="connsiteY1" fmla="*/ 209550 h 381827"/>
                <a:gd name="connsiteX2" fmla="*/ 107950 w 723900"/>
                <a:gd name="connsiteY2" fmla="*/ 260350 h 381827"/>
                <a:gd name="connsiteX3" fmla="*/ 203200 w 723900"/>
                <a:gd name="connsiteY3" fmla="*/ 63500 h 381827"/>
                <a:gd name="connsiteX4" fmla="*/ 276225 w 723900"/>
                <a:gd name="connsiteY4" fmla="*/ 376237 h 381827"/>
                <a:gd name="connsiteX5" fmla="*/ 336550 w 723900"/>
                <a:gd name="connsiteY5" fmla="*/ 215900 h 381827"/>
                <a:gd name="connsiteX6" fmla="*/ 425450 w 723900"/>
                <a:gd name="connsiteY6" fmla="*/ 266700 h 381827"/>
                <a:gd name="connsiteX7" fmla="*/ 488950 w 723900"/>
                <a:gd name="connsiteY7" fmla="*/ 152400 h 381827"/>
                <a:gd name="connsiteX8" fmla="*/ 508000 w 723900"/>
                <a:gd name="connsiteY8" fmla="*/ 266700 h 381827"/>
                <a:gd name="connsiteX9" fmla="*/ 609600 w 723900"/>
                <a:gd name="connsiteY9" fmla="*/ 0 h 381827"/>
                <a:gd name="connsiteX10" fmla="*/ 666750 w 723900"/>
                <a:gd name="connsiteY10" fmla="*/ 228600 h 381827"/>
                <a:gd name="connsiteX11" fmla="*/ 723900 w 723900"/>
                <a:gd name="connsiteY11" fmla="*/ 222250 h 381827"/>
                <a:gd name="connsiteX0" fmla="*/ 0 w 723900"/>
                <a:gd name="connsiteY0" fmla="*/ 247650 h 381827"/>
                <a:gd name="connsiteX1" fmla="*/ 69850 w 723900"/>
                <a:gd name="connsiteY1" fmla="*/ 209550 h 381827"/>
                <a:gd name="connsiteX2" fmla="*/ 107950 w 723900"/>
                <a:gd name="connsiteY2" fmla="*/ 260350 h 381827"/>
                <a:gd name="connsiteX3" fmla="*/ 203200 w 723900"/>
                <a:gd name="connsiteY3" fmla="*/ 63500 h 381827"/>
                <a:gd name="connsiteX4" fmla="*/ 276225 w 723900"/>
                <a:gd name="connsiteY4" fmla="*/ 376237 h 381827"/>
                <a:gd name="connsiteX5" fmla="*/ 336550 w 723900"/>
                <a:gd name="connsiteY5" fmla="*/ 215900 h 381827"/>
                <a:gd name="connsiteX6" fmla="*/ 425450 w 723900"/>
                <a:gd name="connsiteY6" fmla="*/ 266700 h 381827"/>
                <a:gd name="connsiteX7" fmla="*/ 488950 w 723900"/>
                <a:gd name="connsiteY7" fmla="*/ 152400 h 381827"/>
                <a:gd name="connsiteX8" fmla="*/ 508000 w 723900"/>
                <a:gd name="connsiteY8" fmla="*/ 266700 h 381827"/>
                <a:gd name="connsiteX9" fmla="*/ 609600 w 723900"/>
                <a:gd name="connsiteY9" fmla="*/ 0 h 381827"/>
                <a:gd name="connsiteX10" fmla="*/ 666750 w 723900"/>
                <a:gd name="connsiteY10" fmla="*/ 228600 h 381827"/>
                <a:gd name="connsiteX11" fmla="*/ 723900 w 723900"/>
                <a:gd name="connsiteY11" fmla="*/ 222250 h 381827"/>
                <a:gd name="connsiteX0" fmla="*/ 0 w 723900"/>
                <a:gd name="connsiteY0" fmla="*/ 247650 h 381827"/>
                <a:gd name="connsiteX1" fmla="*/ 69850 w 723900"/>
                <a:gd name="connsiteY1" fmla="*/ 209550 h 381827"/>
                <a:gd name="connsiteX2" fmla="*/ 107950 w 723900"/>
                <a:gd name="connsiteY2" fmla="*/ 260350 h 381827"/>
                <a:gd name="connsiteX3" fmla="*/ 203200 w 723900"/>
                <a:gd name="connsiteY3" fmla="*/ 63500 h 381827"/>
                <a:gd name="connsiteX4" fmla="*/ 276225 w 723900"/>
                <a:gd name="connsiteY4" fmla="*/ 376237 h 381827"/>
                <a:gd name="connsiteX5" fmla="*/ 336550 w 723900"/>
                <a:gd name="connsiteY5" fmla="*/ 215900 h 381827"/>
                <a:gd name="connsiteX6" fmla="*/ 425450 w 723900"/>
                <a:gd name="connsiteY6" fmla="*/ 266700 h 381827"/>
                <a:gd name="connsiteX7" fmla="*/ 488950 w 723900"/>
                <a:gd name="connsiteY7" fmla="*/ 152400 h 381827"/>
                <a:gd name="connsiteX8" fmla="*/ 508000 w 723900"/>
                <a:gd name="connsiteY8" fmla="*/ 266700 h 381827"/>
                <a:gd name="connsiteX9" fmla="*/ 609600 w 723900"/>
                <a:gd name="connsiteY9" fmla="*/ 0 h 381827"/>
                <a:gd name="connsiteX10" fmla="*/ 666750 w 723900"/>
                <a:gd name="connsiteY10" fmla="*/ 228600 h 381827"/>
                <a:gd name="connsiteX11" fmla="*/ 723900 w 723900"/>
                <a:gd name="connsiteY11" fmla="*/ 222250 h 381827"/>
                <a:gd name="connsiteX0" fmla="*/ 0 w 723900"/>
                <a:gd name="connsiteY0" fmla="*/ 247650 h 381827"/>
                <a:gd name="connsiteX1" fmla="*/ 69850 w 723900"/>
                <a:gd name="connsiteY1" fmla="*/ 209550 h 381827"/>
                <a:gd name="connsiteX2" fmla="*/ 107950 w 723900"/>
                <a:gd name="connsiteY2" fmla="*/ 260350 h 381827"/>
                <a:gd name="connsiteX3" fmla="*/ 203200 w 723900"/>
                <a:gd name="connsiteY3" fmla="*/ 63500 h 381827"/>
                <a:gd name="connsiteX4" fmla="*/ 276225 w 723900"/>
                <a:gd name="connsiteY4" fmla="*/ 376237 h 381827"/>
                <a:gd name="connsiteX5" fmla="*/ 336550 w 723900"/>
                <a:gd name="connsiteY5" fmla="*/ 215900 h 381827"/>
                <a:gd name="connsiteX6" fmla="*/ 425450 w 723900"/>
                <a:gd name="connsiteY6" fmla="*/ 266700 h 381827"/>
                <a:gd name="connsiteX7" fmla="*/ 488950 w 723900"/>
                <a:gd name="connsiteY7" fmla="*/ 152400 h 381827"/>
                <a:gd name="connsiteX8" fmla="*/ 508000 w 723900"/>
                <a:gd name="connsiteY8" fmla="*/ 266700 h 381827"/>
                <a:gd name="connsiteX9" fmla="*/ 609600 w 723900"/>
                <a:gd name="connsiteY9" fmla="*/ 0 h 381827"/>
                <a:gd name="connsiteX10" fmla="*/ 666750 w 723900"/>
                <a:gd name="connsiteY10" fmla="*/ 228600 h 381827"/>
                <a:gd name="connsiteX11" fmla="*/ 723900 w 723900"/>
                <a:gd name="connsiteY11" fmla="*/ 222250 h 381827"/>
                <a:gd name="connsiteX0" fmla="*/ 0 w 723900"/>
                <a:gd name="connsiteY0" fmla="*/ 247650 h 381827"/>
                <a:gd name="connsiteX1" fmla="*/ 69850 w 723900"/>
                <a:gd name="connsiteY1" fmla="*/ 209550 h 381827"/>
                <a:gd name="connsiteX2" fmla="*/ 107950 w 723900"/>
                <a:gd name="connsiteY2" fmla="*/ 260350 h 381827"/>
                <a:gd name="connsiteX3" fmla="*/ 203200 w 723900"/>
                <a:gd name="connsiteY3" fmla="*/ 63500 h 381827"/>
                <a:gd name="connsiteX4" fmla="*/ 276225 w 723900"/>
                <a:gd name="connsiteY4" fmla="*/ 376237 h 381827"/>
                <a:gd name="connsiteX5" fmla="*/ 336550 w 723900"/>
                <a:gd name="connsiteY5" fmla="*/ 215900 h 381827"/>
                <a:gd name="connsiteX6" fmla="*/ 425450 w 723900"/>
                <a:gd name="connsiteY6" fmla="*/ 266700 h 381827"/>
                <a:gd name="connsiteX7" fmla="*/ 488950 w 723900"/>
                <a:gd name="connsiteY7" fmla="*/ 152400 h 381827"/>
                <a:gd name="connsiteX8" fmla="*/ 508000 w 723900"/>
                <a:gd name="connsiteY8" fmla="*/ 266700 h 381827"/>
                <a:gd name="connsiteX9" fmla="*/ 609600 w 723900"/>
                <a:gd name="connsiteY9" fmla="*/ 0 h 381827"/>
                <a:gd name="connsiteX10" fmla="*/ 666750 w 723900"/>
                <a:gd name="connsiteY10" fmla="*/ 228600 h 381827"/>
                <a:gd name="connsiteX11" fmla="*/ 723900 w 723900"/>
                <a:gd name="connsiteY11" fmla="*/ 222250 h 381827"/>
                <a:gd name="connsiteX0" fmla="*/ 0 w 723900"/>
                <a:gd name="connsiteY0" fmla="*/ 247650 h 381827"/>
                <a:gd name="connsiteX1" fmla="*/ 69850 w 723900"/>
                <a:gd name="connsiteY1" fmla="*/ 209550 h 381827"/>
                <a:gd name="connsiteX2" fmla="*/ 107950 w 723900"/>
                <a:gd name="connsiteY2" fmla="*/ 260350 h 381827"/>
                <a:gd name="connsiteX3" fmla="*/ 203200 w 723900"/>
                <a:gd name="connsiteY3" fmla="*/ 63500 h 381827"/>
                <a:gd name="connsiteX4" fmla="*/ 276225 w 723900"/>
                <a:gd name="connsiteY4" fmla="*/ 376237 h 381827"/>
                <a:gd name="connsiteX5" fmla="*/ 336550 w 723900"/>
                <a:gd name="connsiteY5" fmla="*/ 215900 h 381827"/>
                <a:gd name="connsiteX6" fmla="*/ 425450 w 723900"/>
                <a:gd name="connsiteY6" fmla="*/ 266700 h 381827"/>
                <a:gd name="connsiteX7" fmla="*/ 488950 w 723900"/>
                <a:gd name="connsiteY7" fmla="*/ 152400 h 381827"/>
                <a:gd name="connsiteX8" fmla="*/ 508000 w 723900"/>
                <a:gd name="connsiteY8" fmla="*/ 266700 h 381827"/>
                <a:gd name="connsiteX9" fmla="*/ 609600 w 723900"/>
                <a:gd name="connsiteY9" fmla="*/ 0 h 381827"/>
                <a:gd name="connsiteX10" fmla="*/ 666750 w 723900"/>
                <a:gd name="connsiteY10" fmla="*/ 228600 h 381827"/>
                <a:gd name="connsiteX11" fmla="*/ 723900 w 723900"/>
                <a:gd name="connsiteY11" fmla="*/ 222250 h 381827"/>
                <a:gd name="connsiteX0" fmla="*/ 0 w 723900"/>
                <a:gd name="connsiteY0" fmla="*/ 245269 h 379446"/>
                <a:gd name="connsiteX1" fmla="*/ 69850 w 723900"/>
                <a:gd name="connsiteY1" fmla="*/ 207169 h 379446"/>
                <a:gd name="connsiteX2" fmla="*/ 107950 w 723900"/>
                <a:gd name="connsiteY2" fmla="*/ 257969 h 379446"/>
                <a:gd name="connsiteX3" fmla="*/ 203200 w 723900"/>
                <a:gd name="connsiteY3" fmla="*/ 61119 h 379446"/>
                <a:gd name="connsiteX4" fmla="*/ 276225 w 723900"/>
                <a:gd name="connsiteY4" fmla="*/ 373856 h 379446"/>
                <a:gd name="connsiteX5" fmla="*/ 336550 w 723900"/>
                <a:gd name="connsiteY5" fmla="*/ 213519 h 379446"/>
                <a:gd name="connsiteX6" fmla="*/ 425450 w 723900"/>
                <a:gd name="connsiteY6" fmla="*/ 264319 h 379446"/>
                <a:gd name="connsiteX7" fmla="*/ 488950 w 723900"/>
                <a:gd name="connsiteY7" fmla="*/ 150019 h 379446"/>
                <a:gd name="connsiteX8" fmla="*/ 508000 w 723900"/>
                <a:gd name="connsiteY8" fmla="*/ 264319 h 379446"/>
                <a:gd name="connsiteX9" fmla="*/ 602457 w 723900"/>
                <a:gd name="connsiteY9" fmla="*/ 0 h 379446"/>
                <a:gd name="connsiteX10" fmla="*/ 666750 w 723900"/>
                <a:gd name="connsiteY10" fmla="*/ 226219 h 379446"/>
                <a:gd name="connsiteX11" fmla="*/ 723900 w 723900"/>
                <a:gd name="connsiteY11" fmla="*/ 219869 h 379446"/>
                <a:gd name="connsiteX0" fmla="*/ 0 w 723900"/>
                <a:gd name="connsiteY0" fmla="*/ 256907 h 391084"/>
                <a:gd name="connsiteX1" fmla="*/ 69850 w 723900"/>
                <a:gd name="connsiteY1" fmla="*/ 218807 h 391084"/>
                <a:gd name="connsiteX2" fmla="*/ 107950 w 723900"/>
                <a:gd name="connsiteY2" fmla="*/ 269607 h 391084"/>
                <a:gd name="connsiteX3" fmla="*/ 203200 w 723900"/>
                <a:gd name="connsiteY3" fmla="*/ 72757 h 391084"/>
                <a:gd name="connsiteX4" fmla="*/ 276225 w 723900"/>
                <a:gd name="connsiteY4" fmla="*/ 385494 h 391084"/>
                <a:gd name="connsiteX5" fmla="*/ 336550 w 723900"/>
                <a:gd name="connsiteY5" fmla="*/ 225157 h 391084"/>
                <a:gd name="connsiteX6" fmla="*/ 425450 w 723900"/>
                <a:gd name="connsiteY6" fmla="*/ 275957 h 391084"/>
                <a:gd name="connsiteX7" fmla="*/ 488950 w 723900"/>
                <a:gd name="connsiteY7" fmla="*/ 161657 h 391084"/>
                <a:gd name="connsiteX8" fmla="*/ 508000 w 723900"/>
                <a:gd name="connsiteY8" fmla="*/ 275957 h 391084"/>
                <a:gd name="connsiteX9" fmla="*/ 602457 w 723900"/>
                <a:gd name="connsiteY9" fmla="*/ 11638 h 391084"/>
                <a:gd name="connsiteX10" fmla="*/ 666750 w 723900"/>
                <a:gd name="connsiteY10" fmla="*/ 237857 h 391084"/>
                <a:gd name="connsiteX11" fmla="*/ 723900 w 723900"/>
                <a:gd name="connsiteY11" fmla="*/ 231507 h 391084"/>
                <a:gd name="connsiteX0" fmla="*/ 0 w 723900"/>
                <a:gd name="connsiteY0" fmla="*/ 256907 h 391084"/>
                <a:gd name="connsiteX1" fmla="*/ 69850 w 723900"/>
                <a:gd name="connsiteY1" fmla="*/ 218807 h 391084"/>
                <a:gd name="connsiteX2" fmla="*/ 107950 w 723900"/>
                <a:gd name="connsiteY2" fmla="*/ 269607 h 391084"/>
                <a:gd name="connsiteX3" fmla="*/ 203200 w 723900"/>
                <a:gd name="connsiteY3" fmla="*/ 72757 h 391084"/>
                <a:gd name="connsiteX4" fmla="*/ 276225 w 723900"/>
                <a:gd name="connsiteY4" fmla="*/ 385494 h 391084"/>
                <a:gd name="connsiteX5" fmla="*/ 336550 w 723900"/>
                <a:gd name="connsiteY5" fmla="*/ 225157 h 391084"/>
                <a:gd name="connsiteX6" fmla="*/ 425450 w 723900"/>
                <a:gd name="connsiteY6" fmla="*/ 275957 h 391084"/>
                <a:gd name="connsiteX7" fmla="*/ 488950 w 723900"/>
                <a:gd name="connsiteY7" fmla="*/ 161657 h 391084"/>
                <a:gd name="connsiteX8" fmla="*/ 508000 w 723900"/>
                <a:gd name="connsiteY8" fmla="*/ 275957 h 391084"/>
                <a:gd name="connsiteX9" fmla="*/ 602457 w 723900"/>
                <a:gd name="connsiteY9" fmla="*/ 11638 h 391084"/>
                <a:gd name="connsiteX10" fmla="*/ 666750 w 723900"/>
                <a:gd name="connsiteY10" fmla="*/ 237857 h 391084"/>
                <a:gd name="connsiteX11" fmla="*/ 723900 w 723900"/>
                <a:gd name="connsiteY11" fmla="*/ 231507 h 39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3900" h="391084">
                  <a:moveTo>
                    <a:pt x="0" y="256907"/>
                  </a:moveTo>
                  <a:cubicBezTo>
                    <a:pt x="23283" y="244207"/>
                    <a:pt x="51858" y="216690"/>
                    <a:pt x="69850" y="218807"/>
                  </a:cubicBezTo>
                  <a:cubicBezTo>
                    <a:pt x="87842" y="220924"/>
                    <a:pt x="85725" y="293949"/>
                    <a:pt x="107950" y="269607"/>
                  </a:cubicBezTo>
                  <a:cubicBezTo>
                    <a:pt x="130175" y="245265"/>
                    <a:pt x="175154" y="53443"/>
                    <a:pt x="203200" y="72757"/>
                  </a:cubicBezTo>
                  <a:cubicBezTo>
                    <a:pt x="231246" y="92071"/>
                    <a:pt x="256117" y="438940"/>
                    <a:pt x="276225" y="385494"/>
                  </a:cubicBezTo>
                  <a:cubicBezTo>
                    <a:pt x="298450" y="410894"/>
                    <a:pt x="306917" y="208224"/>
                    <a:pt x="336550" y="225157"/>
                  </a:cubicBezTo>
                  <a:lnTo>
                    <a:pt x="425450" y="275957"/>
                  </a:lnTo>
                  <a:cubicBezTo>
                    <a:pt x="450850" y="265374"/>
                    <a:pt x="482600" y="123557"/>
                    <a:pt x="488950" y="161657"/>
                  </a:cubicBezTo>
                  <a:cubicBezTo>
                    <a:pt x="495300" y="199757"/>
                    <a:pt x="489082" y="300960"/>
                    <a:pt x="508000" y="275957"/>
                  </a:cubicBezTo>
                  <a:cubicBezTo>
                    <a:pt x="526918" y="250954"/>
                    <a:pt x="581026" y="-63768"/>
                    <a:pt x="602457" y="11638"/>
                  </a:cubicBezTo>
                  <a:lnTo>
                    <a:pt x="666750" y="237857"/>
                  </a:lnTo>
                  <a:cubicBezTo>
                    <a:pt x="688181" y="313263"/>
                    <a:pt x="704850" y="233624"/>
                    <a:pt x="723900" y="231507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ja-JP" sz="1600">
                <a:solidFill>
                  <a:srgbClr val="FFFFFF"/>
                </a:solidFill>
                <a:latin typeface="+mn-ea"/>
                <a:cs typeface="メイリオ" panose="020B0604030504040204" pitchFamily="50" charset="-128"/>
              </a:endParaRPr>
            </a:p>
          </p:txBody>
        </p:sp>
      </p:grpSp>
      <p:sp>
        <p:nvSpPr>
          <p:cNvPr id="113" name="Oval 263"/>
          <p:cNvSpPr>
            <a:spLocks/>
          </p:cNvSpPr>
          <p:nvPr/>
        </p:nvSpPr>
        <p:spPr bwMode="auto">
          <a:xfrm>
            <a:off x="7773665" y="2721235"/>
            <a:ext cx="486461" cy="407310"/>
          </a:xfrm>
          <a:prstGeom prst="ellipse">
            <a:avLst/>
          </a:prstGeom>
          <a:solidFill>
            <a:srgbClr val="0000FF"/>
          </a:solidFill>
          <a:ln w="25400" cap="flat">
            <a:noFill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0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ja-JP" altLang="en-US" sz="900" kern="0" dirty="0" smtClean="0">
                <a:solidFill>
                  <a:schemeClr val="bg1"/>
                </a:solidFill>
                <a:latin typeface="+mn-ea"/>
                <a:ea typeface="+mn-ea"/>
                <a:cs typeface="メイリオ" panose="020B0604030504040204" pitchFamily="50" charset="-128"/>
              </a:rPr>
              <a:t>ループ防止</a:t>
            </a:r>
            <a:endParaRPr lang="en-US" sz="900" kern="0" dirty="0">
              <a:solidFill>
                <a:schemeClr val="bg1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117" name="Rectangle 189"/>
          <p:cNvSpPr/>
          <p:nvPr/>
        </p:nvSpPr>
        <p:spPr>
          <a:xfrm>
            <a:off x="7239292" y="2039287"/>
            <a:ext cx="4459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800" b="1" dirty="0" smtClean="0">
                <a:solidFill>
                  <a:srgbClr val="000090"/>
                </a:solidFill>
                <a:latin typeface="+mn-ea"/>
                <a:ea typeface="+mn-ea"/>
                <a:cs typeface="メイリオ" panose="020B0604030504040204" pitchFamily="50" charset="-128"/>
              </a:rPr>
              <a:t>2960L</a:t>
            </a:r>
            <a:endParaRPr lang="en-US" sz="800" b="1" dirty="0">
              <a:solidFill>
                <a:srgbClr val="000090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120" name="Rectangle 195"/>
          <p:cNvSpPr/>
          <p:nvPr/>
        </p:nvSpPr>
        <p:spPr>
          <a:xfrm>
            <a:off x="7233844" y="4204902"/>
            <a:ext cx="452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800" b="1" smtClean="0">
                <a:solidFill>
                  <a:srgbClr val="000090"/>
                </a:solidFill>
                <a:latin typeface="+mn-ea"/>
                <a:ea typeface="+mn-ea"/>
                <a:cs typeface="メイリオ" panose="020B0604030504040204" pitchFamily="50" charset="-128"/>
              </a:rPr>
              <a:t>2960X</a:t>
            </a:r>
            <a:endParaRPr lang="en-US" sz="800" b="1" dirty="0">
              <a:solidFill>
                <a:srgbClr val="000090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133" name="Rounded Rectangle 152"/>
          <p:cNvSpPr/>
          <p:nvPr/>
        </p:nvSpPr>
        <p:spPr>
          <a:xfrm>
            <a:off x="7299247" y="1687757"/>
            <a:ext cx="1445767" cy="244386"/>
          </a:xfrm>
          <a:prstGeom prst="round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ja-JP" altLang="en-US" sz="9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一貫した</a:t>
            </a:r>
            <a:r>
              <a:rPr lang="en-US" altLang="ja-JP" sz="9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 CLI </a:t>
            </a:r>
            <a:r>
              <a:rPr lang="ja-JP" altLang="en-US" sz="9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管理</a:t>
            </a:r>
            <a:endParaRPr lang="en-US" sz="9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7759791" y="1246666"/>
            <a:ext cx="479706" cy="398039"/>
            <a:chOff x="7380864" y="723017"/>
            <a:chExt cx="479706" cy="398039"/>
          </a:xfrm>
        </p:grpSpPr>
        <p:sp>
          <p:nvSpPr>
            <p:cNvPr id="134" name="Oval 133"/>
            <p:cNvSpPr/>
            <p:nvPr/>
          </p:nvSpPr>
          <p:spPr>
            <a:xfrm>
              <a:off x="7383852" y="723017"/>
              <a:ext cx="470287" cy="39803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 smtClean="0">
                <a:latin typeface="+mn-ea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380864" y="733781"/>
              <a:ext cx="479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ea"/>
                  <a:ea typeface="+mn-ea"/>
                </a:rPr>
                <a:t>C</a:t>
              </a:r>
              <a:r>
                <a:rPr lang="en-US" sz="1100" dirty="0" smtClean="0">
                  <a:solidFill>
                    <a:schemeClr val="bg1"/>
                  </a:solidFill>
                  <a:latin typeface="+mn-ea"/>
                  <a:ea typeface="+mn-ea"/>
                </a:rPr>
                <a:t>LI</a:t>
              </a:r>
              <a:endParaRPr lang="en-US" sz="11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37" name="Rectangle 189"/>
          <p:cNvSpPr/>
          <p:nvPr/>
        </p:nvSpPr>
        <p:spPr>
          <a:xfrm>
            <a:off x="7127887" y="1306151"/>
            <a:ext cx="6351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800" b="1" dirty="0" smtClean="0">
                <a:solidFill>
                  <a:srgbClr val="000090"/>
                </a:solidFill>
                <a:latin typeface="+mn-ea"/>
                <a:ea typeface="+mn-ea"/>
                <a:cs typeface="メイリオ" panose="020B0604030504040204" pitchFamily="50" charset="-128"/>
              </a:rPr>
              <a:t>全スイッチ</a:t>
            </a:r>
            <a:endParaRPr lang="en-US" sz="800" b="1" dirty="0">
              <a:solidFill>
                <a:srgbClr val="000090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192166" y="987275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+mn-ea"/>
                <a:ea typeface="+mn-ea"/>
              </a:rPr>
              <a:t>スイッチ機能ハイライト</a:t>
            </a:r>
            <a:endParaRPr lang="en-US" sz="1200" dirty="0">
              <a:latin typeface="+mn-ea"/>
              <a:ea typeface="+mn-ea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37766" y="684001"/>
            <a:ext cx="639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コアからデスクトップまで管理されたネットワーク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86" name="グループ化 3"/>
          <p:cNvGrpSpPr/>
          <p:nvPr/>
        </p:nvGrpSpPr>
        <p:grpSpPr>
          <a:xfrm>
            <a:off x="7775904" y="1947963"/>
            <a:ext cx="449737" cy="411980"/>
            <a:chOff x="5268325" y="7997252"/>
            <a:chExt cx="547123" cy="546190"/>
          </a:xfrm>
        </p:grpSpPr>
        <p:sp>
          <p:nvSpPr>
            <p:cNvPr id="187" name="Oval 263"/>
            <p:cNvSpPr>
              <a:spLocks/>
            </p:cNvSpPr>
            <p:nvPr/>
          </p:nvSpPr>
          <p:spPr bwMode="auto">
            <a:xfrm>
              <a:off x="5268325" y="7997252"/>
              <a:ext cx="547123" cy="546190"/>
            </a:xfrm>
            <a:prstGeom prst="ellipse">
              <a:avLst/>
            </a:prstGeom>
            <a:solidFill>
              <a:srgbClr val="0000FF"/>
            </a:solidFill>
            <a:ln w="31750" cap="flat">
              <a:noFill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eaLnBrk="0" hangingPunct="0">
                <a:lnSpc>
                  <a:spcPct val="90000"/>
                </a:lnSpc>
              </a:pPr>
              <a:endParaRPr lang="en-US" kern="0" dirty="0">
                <a:solidFill>
                  <a:srgbClr val="00B0F0"/>
                </a:solidFill>
                <a:latin typeface="+mn-ea"/>
                <a:ea typeface="+mn-ea"/>
                <a:cs typeface="メイリオ" panose="020B0604030504040204" pitchFamily="50" charset="-128"/>
              </a:endParaRPr>
            </a:p>
          </p:txBody>
        </p:sp>
        <p:grpSp>
          <p:nvGrpSpPr>
            <p:cNvPr id="188" name="グループ化 2"/>
            <p:cNvGrpSpPr/>
            <p:nvPr/>
          </p:nvGrpSpPr>
          <p:grpSpPr>
            <a:xfrm>
              <a:off x="5331408" y="8102463"/>
              <a:ext cx="451629" cy="271820"/>
              <a:chOff x="5331408" y="8102463"/>
              <a:chExt cx="451629" cy="271820"/>
            </a:xfrm>
          </p:grpSpPr>
          <p:sp>
            <p:nvSpPr>
              <p:cNvPr id="189" name="Freeform 7"/>
              <p:cNvSpPr>
                <a:spLocks noEditPoints="1"/>
              </p:cNvSpPr>
              <p:nvPr/>
            </p:nvSpPr>
            <p:spPr bwMode="auto">
              <a:xfrm rot="2700000">
                <a:off x="5439309" y="8030555"/>
                <a:ext cx="235827" cy="451629"/>
              </a:xfrm>
              <a:custGeom>
                <a:avLst/>
                <a:gdLst>
                  <a:gd name="T0" fmla="*/ 155 w 155"/>
                  <a:gd name="T1" fmla="*/ 78 h 296"/>
                  <a:gd name="T2" fmla="*/ 78 w 155"/>
                  <a:gd name="T3" fmla="*/ 0 h 296"/>
                  <a:gd name="T4" fmla="*/ 0 w 155"/>
                  <a:gd name="T5" fmla="*/ 78 h 296"/>
                  <a:gd name="T6" fmla="*/ 66 w 155"/>
                  <a:gd name="T7" fmla="*/ 155 h 296"/>
                  <a:gd name="T8" fmla="*/ 65 w 155"/>
                  <a:gd name="T9" fmla="*/ 177 h 296"/>
                  <a:gd name="T10" fmla="*/ 56 w 155"/>
                  <a:gd name="T11" fmla="*/ 177 h 296"/>
                  <a:gd name="T12" fmla="*/ 55 w 155"/>
                  <a:gd name="T13" fmla="*/ 273 h 296"/>
                  <a:gd name="T14" fmla="*/ 77 w 155"/>
                  <a:gd name="T15" fmla="*/ 295 h 296"/>
                  <a:gd name="T16" fmla="*/ 99 w 155"/>
                  <a:gd name="T17" fmla="*/ 274 h 296"/>
                  <a:gd name="T18" fmla="*/ 100 w 155"/>
                  <a:gd name="T19" fmla="*/ 178 h 296"/>
                  <a:gd name="T20" fmla="*/ 90 w 155"/>
                  <a:gd name="T21" fmla="*/ 178 h 296"/>
                  <a:gd name="T22" fmla="*/ 90 w 155"/>
                  <a:gd name="T23" fmla="*/ 155 h 296"/>
                  <a:gd name="T24" fmla="*/ 155 w 155"/>
                  <a:gd name="T25" fmla="*/ 78 h 296"/>
                  <a:gd name="T26" fmla="*/ 23 w 155"/>
                  <a:gd name="T27" fmla="*/ 78 h 296"/>
                  <a:gd name="T28" fmla="*/ 78 w 155"/>
                  <a:gd name="T29" fmla="*/ 23 h 296"/>
                  <a:gd name="T30" fmla="*/ 133 w 155"/>
                  <a:gd name="T31" fmla="*/ 78 h 296"/>
                  <a:gd name="T32" fmla="*/ 78 w 155"/>
                  <a:gd name="T33" fmla="*/ 134 h 296"/>
                  <a:gd name="T34" fmla="*/ 23 w 155"/>
                  <a:gd name="T35" fmla="*/ 7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5" h="296">
                    <a:moveTo>
                      <a:pt x="155" y="78"/>
                    </a:moveTo>
                    <a:cubicBezTo>
                      <a:pt x="155" y="35"/>
                      <a:pt x="120" y="0"/>
                      <a:pt x="78" y="0"/>
                    </a:cubicBezTo>
                    <a:cubicBezTo>
                      <a:pt x="35" y="0"/>
                      <a:pt x="0" y="35"/>
                      <a:pt x="0" y="78"/>
                    </a:cubicBezTo>
                    <a:cubicBezTo>
                      <a:pt x="0" y="117"/>
                      <a:pt x="29" y="149"/>
                      <a:pt x="66" y="155"/>
                    </a:cubicBezTo>
                    <a:cubicBezTo>
                      <a:pt x="65" y="177"/>
                      <a:pt x="65" y="177"/>
                      <a:pt x="65" y="177"/>
                    </a:cubicBezTo>
                    <a:cubicBezTo>
                      <a:pt x="56" y="177"/>
                      <a:pt x="56" y="177"/>
                      <a:pt x="56" y="177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55" y="285"/>
                      <a:pt x="65" y="295"/>
                      <a:pt x="77" y="295"/>
                    </a:cubicBezTo>
                    <a:cubicBezTo>
                      <a:pt x="89" y="296"/>
                      <a:pt x="99" y="286"/>
                      <a:pt x="99" y="274"/>
                    </a:cubicBezTo>
                    <a:cubicBezTo>
                      <a:pt x="100" y="178"/>
                      <a:pt x="100" y="178"/>
                      <a:pt x="100" y="178"/>
                    </a:cubicBezTo>
                    <a:cubicBezTo>
                      <a:pt x="90" y="178"/>
                      <a:pt x="90" y="178"/>
                      <a:pt x="90" y="178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127" y="149"/>
                      <a:pt x="155" y="117"/>
                      <a:pt x="155" y="78"/>
                    </a:cubicBezTo>
                    <a:close/>
                    <a:moveTo>
                      <a:pt x="23" y="78"/>
                    </a:moveTo>
                    <a:cubicBezTo>
                      <a:pt x="23" y="48"/>
                      <a:pt x="47" y="23"/>
                      <a:pt x="78" y="23"/>
                    </a:cubicBezTo>
                    <a:cubicBezTo>
                      <a:pt x="108" y="23"/>
                      <a:pt x="133" y="48"/>
                      <a:pt x="133" y="78"/>
                    </a:cubicBezTo>
                    <a:cubicBezTo>
                      <a:pt x="133" y="109"/>
                      <a:pt x="108" y="134"/>
                      <a:pt x="78" y="134"/>
                    </a:cubicBezTo>
                    <a:cubicBezTo>
                      <a:pt x="47" y="134"/>
                      <a:pt x="23" y="109"/>
                      <a:pt x="23" y="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ea"/>
                  <a:ea typeface="+mn-ea"/>
                  <a:cs typeface="メイリオ" panose="020B0604030504040204" pitchFamily="50" charset="-128"/>
                </a:endParaRPr>
              </a:p>
            </p:txBody>
          </p:sp>
          <p:sp>
            <p:nvSpPr>
              <p:cNvPr id="190" name="Freeform 8"/>
              <p:cNvSpPr>
                <a:spLocks/>
              </p:cNvSpPr>
              <p:nvPr/>
            </p:nvSpPr>
            <p:spPr bwMode="auto">
              <a:xfrm rot="2700000">
                <a:off x="5588381" y="8087279"/>
                <a:ext cx="71717" cy="102085"/>
              </a:xfrm>
              <a:custGeom>
                <a:avLst/>
                <a:gdLst>
                  <a:gd name="T0" fmla="*/ 42 w 47"/>
                  <a:gd name="T1" fmla="*/ 1 h 67"/>
                  <a:gd name="T2" fmla="*/ 5 w 47"/>
                  <a:gd name="T3" fmla="*/ 64 h 67"/>
                  <a:gd name="T4" fmla="*/ 10 w 47"/>
                  <a:gd name="T5" fmla="*/ 67 h 67"/>
                  <a:gd name="T6" fmla="*/ 13 w 47"/>
                  <a:gd name="T7" fmla="*/ 61 h 67"/>
                  <a:gd name="T8" fmla="*/ 13 w 47"/>
                  <a:gd name="T9" fmla="*/ 61 h 67"/>
                  <a:gd name="T10" fmla="*/ 44 w 47"/>
                  <a:gd name="T11" fmla="*/ 9 h 67"/>
                  <a:gd name="T12" fmla="*/ 47 w 47"/>
                  <a:gd name="T13" fmla="*/ 4 h 67"/>
                  <a:gd name="T14" fmla="*/ 42 w 47"/>
                  <a:gd name="T15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67">
                    <a:moveTo>
                      <a:pt x="42" y="1"/>
                    </a:moveTo>
                    <a:cubicBezTo>
                      <a:pt x="15" y="10"/>
                      <a:pt x="0" y="37"/>
                      <a:pt x="5" y="64"/>
                    </a:cubicBezTo>
                    <a:cubicBezTo>
                      <a:pt x="5" y="66"/>
                      <a:pt x="8" y="67"/>
                      <a:pt x="10" y="67"/>
                    </a:cubicBezTo>
                    <a:cubicBezTo>
                      <a:pt x="12" y="66"/>
                      <a:pt x="13" y="64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9" y="39"/>
                      <a:pt x="22" y="17"/>
                      <a:pt x="44" y="9"/>
                    </a:cubicBezTo>
                    <a:cubicBezTo>
                      <a:pt x="46" y="8"/>
                      <a:pt x="47" y="6"/>
                      <a:pt x="47" y="4"/>
                    </a:cubicBezTo>
                    <a:cubicBezTo>
                      <a:pt x="46" y="2"/>
                      <a:pt x="44" y="0"/>
                      <a:pt x="4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ea"/>
                  <a:ea typeface="+mn-ea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65" name="Rectangle 195"/>
          <p:cNvSpPr/>
          <p:nvPr/>
        </p:nvSpPr>
        <p:spPr>
          <a:xfrm>
            <a:off x="7246323" y="2662274"/>
            <a:ext cx="4459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800" b="1" dirty="0" smtClean="0">
                <a:solidFill>
                  <a:srgbClr val="000090"/>
                </a:solidFill>
                <a:latin typeface="+mn-ea"/>
                <a:ea typeface="+mn-ea"/>
                <a:cs typeface="メイリオ" panose="020B0604030504040204" pitchFamily="50" charset="-128"/>
              </a:rPr>
              <a:t>2960L</a:t>
            </a:r>
            <a:endParaRPr lang="en-US" sz="800" b="1" dirty="0">
              <a:solidFill>
                <a:srgbClr val="000090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67" name="Rounded Rectangle 149"/>
          <p:cNvSpPr/>
          <p:nvPr/>
        </p:nvSpPr>
        <p:spPr>
          <a:xfrm>
            <a:off x="7326520" y="3934484"/>
            <a:ext cx="1445767" cy="244386"/>
          </a:xfrm>
          <a:prstGeom prst="round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ja-JP" altLang="en-US" sz="900" dirty="0" smtClean="0">
                <a:solidFill>
                  <a:schemeClr val="bg1"/>
                </a:solidFill>
                <a:latin typeface="+mn-ea"/>
                <a:cs typeface="メイリオ" panose="020B0604030504040204" pitchFamily="50" charset="-128"/>
              </a:rPr>
              <a:t>ポートベース認証</a:t>
            </a:r>
            <a:endParaRPr lang="en-US" sz="900" dirty="0">
              <a:solidFill>
                <a:schemeClr val="bg1"/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68" name="Oval 263"/>
          <p:cNvSpPr>
            <a:spLocks/>
          </p:cNvSpPr>
          <p:nvPr/>
        </p:nvSpPr>
        <p:spPr bwMode="auto">
          <a:xfrm>
            <a:off x="7788507" y="3464949"/>
            <a:ext cx="486461" cy="407310"/>
          </a:xfrm>
          <a:prstGeom prst="ellipse">
            <a:avLst/>
          </a:prstGeom>
          <a:solidFill>
            <a:srgbClr val="0000FF"/>
          </a:solidFill>
          <a:ln w="25400" cap="flat">
            <a:noFill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0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altLang="ja-JP" sz="900" kern="0" dirty="0" err="1" smtClean="0">
                <a:solidFill>
                  <a:schemeClr val="bg1"/>
                </a:solidFill>
                <a:latin typeface="+mn-ea"/>
                <a:ea typeface="+mn-ea"/>
                <a:cs typeface="メイリオ" panose="020B0604030504040204" pitchFamily="50" charset="-128"/>
              </a:rPr>
              <a:t>Auth</a:t>
            </a:r>
            <a:endParaRPr lang="en-US" sz="900" kern="0" dirty="0">
              <a:solidFill>
                <a:schemeClr val="bg1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  <p:sp>
        <p:nvSpPr>
          <p:cNvPr id="69" name="Rectangle 195"/>
          <p:cNvSpPr/>
          <p:nvPr/>
        </p:nvSpPr>
        <p:spPr>
          <a:xfrm>
            <a:off x="7241369" y="3479175"/>
            <a:ext cx="452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800" b="1" smtClean="0">
                <a:solidFill>
                  <a:srgbClr val="000090"/>
                </a:solidFill>
                <a:latin typeface="+mn-ea"/>
                <a:ea typeface="+mn-ea"/>
                <a:cs typeface="メイリオ" panose="020B0604030504040204" pitchFamily="50" charset="-128"/>
              </a:rPr>
              <a:t>2960X</a:t>
            </a:r>
            <a:endParaRPr lang="en-US" sz="800" b="1" dirty="0">
              <a:solidFill>
                <a:srgbClr val="000090"/>
              </a:solidFill>
              <a:latin typeface="+mn-ea"/>
              <a:ea typeface="+mn-ea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5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TNBABT_Open and Close Theme</Template>
  <TotalTime>13027</TotalTime>
  <Words>572</Words>
  <Application>Microsoft Office PowerPoint</Application>
  <PresentationFormat>画面に合わせる (16:9)</PresentationFormat>
  <Paragraphs>196</Paragraphs>
  <Slides>11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Ciscolight</vt:lpstr>
      <vt:lpstr>ＭＳ Ｐゴシック</vt:lpstr>
      <vt:lpstr>ＭＳ Ｐゴシック</vt:lpstr>
      <vt:lpstr>メイリオ</vt:lpstr>
      <vt:lpstr>Arial</vt:lpstr>
      <vt:lpstr>Calibri</vt:lpstr>
      <vt:lpstr>CiscoSans</vt:lpstr>
      <vt:lpstr>CiscoSans ExtraLight</vt:lpstr>
      <vt:lpstr>CiscoSans Thin</vt:lpstr>
      <vt:lpstr>Blue theme 2016 16x9</vt:lpstr>
      <vt:lpstr>Cisco Startシリーズ 製品概要 スイッチ編</vt:lpstr>
      <vt:lpstr>Cisco Start シリーズ　製品ラインアップ</vt:lpstr>
      <vt:lpstr>Catalyst 2960-Lシリーズ</vt:lpstr>
      <vt:lpstr>Catalyst 2960-L 概要</vt:lpstr>
      <vt:lpstr>PowerPoint プレゼンテーション</vt:lpstr>
      <vt:lpstr>Catalyst 2960-Lシリーズ特徴</vt:lpstr>
      <vt:lpstr>Catalyst 2960-Lマイグレーション</vt:lpstr>
      <vt:lpstr>デスクトップ＆アクセス スイッチ：2960L </vt:lpstr>
      <vt:lpstr>これからのキャンパス LAN</vt:lpstr>
      <vt:lpstr>Cisco Catalyst 2960L製品情報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Slides</dc:title>
  <dc:creator>Microsoft Office ユーザー</dc:creator>
  <cp:lastModifiedBy>Sachiko Wakuta -T (swakuta - Adecco at Cisco)</cp:lastModifiedBy>
  <cp:revision>71</cp:revision>
  <cp:lastPrinted>2017-04-21T06:38:16Z</cp:lastPrinted>
  <dcterms:created xsi:type="dcterms:W3CDTF">2016-06-16T05:23:34Z</dcterms:created>
  <dcterms:modified xsi:type="dcterms:W3CDTF">2017-04-21T08:21:44Z</dcterms:modified>
</cp:coreProperties>
</file>