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48"/>
  </p:notesMasterIdLst>
  <p:handoutMasterIdLst>
    <p:handoutMasterId r:id="rId49"/>
  </p:handoutMasterIdLst>
  <p:sldIdLst>
    <p:sldId id="256" r:id="rId2"/>
    <p:sldId id="281" r:id="rId3"/>
    <p:sldId id="282" r:id="rId4"/>
    <p:sldId id="283" r:id="rId5"/>
    <p:sldId id="284" r:id="rId6"/>
    <p:sldId id="285"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279" r:id="rId47"/>
  </p:sldIdLst>
  <p:sldSz cx="9144000" cy="5143500" type="screen16x9"/>
  <p:notesSz cx="6805613" cy="99441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B"/>
    <a:srgbClr val="58595B"/>
    <a:srgbClr val="004BAF"/>
    <a:srgbClr val="E8EBF1"/>
    <a:srgbClr val="4D4D4D"/>
    <a:srgbClr val="AB0810"/>
    <a:srgbClr val="FDBE24"/>
    <a:srgbClr val="FA661C"/>
    <a:srgbClr val="90BDDB"/>
    <a:srgbClr val="335F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8" autoAdjust="0"/>
    <p:restoredTop sz="82878" autoAdjust="0"/>
  </p:normalViewPr>
  <p:slideViewPr>
    <p:cSldViewPr snapToGrid="0" snapToObjects="1">
      <p:cViewPr varScale="1">
        <p:scale>
          <a:sx n="71" d="100"/>
          <a:sy n="71" d="100"/>
        </p:scale>
        <p:origin x="1200" y="39"/>
      </p:cViewPr>
      <p:guideLst>
        <p:guide orient="horz" pos="1620"/>
        <p:guide pos="3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54939" y="0"/>
            <a:ext cx="2949099" cy="497205"/>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58E61C0-B6F7-4C9C-863F-D118B03799EB}" type="datetimeFigureOut">
              <a:rPr lang="en-US"/>
              <a:pPr>
                <a:defRPr/>
              </a:pPr>
              <a:t>4/19/2017</a:t>
            </a:fld>
            <a:endParaRPr lang="en-US"/>
          </a:p>
        </p:txBody>
      </p:sp>
      <p:sp>
        <p:nvSpPr>
          <p:cNvPr id="4" name="Footer Placeholder 3"/>
          <p:cNvSpPr>
            <a:spLocks noGrp="1"/>
          </p:cNvSpPr>
          <p:nvPr>
            <p:ph type="ftr" sz="quarter" idx="2"/>
          </p:nvPr>
        </p:nvSpPr>
        <p:spPr>
          <a:xfrm>
            <a:off x="0" y="9445169"/>
            <a:ext cx="2949099" cy="49720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54939" y="9445169"/>
            <a:ext cx="2949099" cy="49720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FF3F7B5-9A0B-40F3-A257-932ED5C8BDE7}" type="slidenum">
              <a:rPr lang="en-US"/>
              <a:pPr>
                <a:defRPr/>
              </a:pPr>
              <a:t>‹#›</a:t>
            </a:fld>
            <a:endParaRPr lang="en-US"/>
          </a:p>
        </p:txBody>
      </p:sp>
    </p:spTree>
    <p:extLst>
      <p:ext uri="{BB962C8B-B14F-4D97-AF65-F5344CB8AC3E}">
        <p14:creationId xmlns:p14="http://schemas.microsoft.com/office/powerpoint/2010/main" val="251463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4939" y="0"/>
            <a:ext cx="2949099" cy="497205"/>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E6EE8EE-BAD1-491A-8874-8394E5CA366F}" type="datetimeFigureOut">
              <a:rPr lang="en-US"/>
              <a:pPr>
                <a:defRPr/>
              </a:pPr>
              <a:t>4/19/2017</a:t>
            </a:fld>
            <a:endParaRPr lang="en-US"/>
          </a:p>
        </p:txBody>
      </p:sp>
      <p:sp>
        <p:nvSpPr>
          <p:cNvPr id="4" name="Slide Image Placeholder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F6C1005-B323-4A04-B0D1-DB577C3C2ECA}" type="slidenum">
              <a:rPr lang="en-US"/>
              <a:pPr>
                <a:defRPr/>
              </a:pPr>
              <a:t>‹#›</a:t>
            </a:fld>
            <a:endParaRPr lang="en-US"/>
          </a:p>
        </p:txBody>
      </p:sp>
    </p:spTree>
    <p:extLst>
      <p:ext uri="{BB962C8B-B14F-4D97-AF65-F5344CB8AC3E}">
        <p14:creationId xmlns:p14="http://schemas.microsoft.com/office/powerpoint/2010/main" val="35488941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a:t>
            </a:fld>
            <a:endParaRPr lang="en-US"/>
          </a:p>
        </p:txBody>
      </p:sp>
    </p:spTree>
    <p:extLst>
      <p:ext uri="{BB962C8B-B14F-4D97-AF65-F5344CB8AC3E}">
        <p14:creationId xmlns:p14="http://schemas.microsoft.com/office/powerpoint/2010/main" val="1168922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6C2BB0BD-CB54-314E-8017-5970BD790E4C}" type="slidenum">
              <a:rPr kumimoji="1" lang="ja-JP" altLang="en-US" smtClean="0"/>
              <a:t>5</a:t>
            </a:fld>
            <a:endParaRPr kumimoji="1" lang="ja-JP" altLang="en-US"/>
          </a:p>
        </p:txBody>
      </p:sp>
    </p:spTree>
    <p:extLst>
      <p:ext uri="{BB962C8B-B14F-4D97-AF65-F5344CB8AC3E}">
        <p14:creationId xmlns:p14="http://schemas.microsoft.com/office/powerpoint/2010/main" val="3642223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241518-0DAE-4D83-8FDF-A3233A4521BC}" type="slidenum">
              <a:rPr lang="en-US" smtClean="0">
                <a:solidFill>
                  <a:prstClr val="black"/>
                </a:solidFill>
                <a:latin typeface="Calibri"/>
              </a:rPr>
              <a:pPr/>
              <a:t>7</a:t>
            </a:fld>
            <a:endParaRPr lang="en-US" dirty="0">
              <a:solidFill>
                <a:prstClr val="black"/>
              </a:solidFill>
              <a:latin typeface="Calibri"/>
            </a:endParaRPr>
          </a:p>
        </p:txBody>
      </p:sp>
    </p:spTree>
    <p:extLst>
      <p:ext uri="{BB962C8B-B14F-4D97-AF65-F5344CB8AC3E}">
        <p14:creationId xmlns:p14="http://schemas.microsoft.com/office/powerpoint/2010/main" val="228324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6C2BB0BD-CB54-314E-8017-5970BD790E4C}" type="slidenum">
              <a:rPr kumimoji="1" lang="ja-JP" altLang="en-US" smtClean="0"/>
              <a:t>16</a:t>
            </a:fld>
            <a:endParaRPr kumimoji="1" lang="ja-JP" altLang="en-US"/>
          </a:p>
        </p:txBody>
      </p:sp>
    </p:spTree>
    <p:extLst>
      <p:ext uri="{BB962C8B-B14F-4D97-AF65-F5344CB8AC3E}">
        <p14:creationId xmlns:p14="http://schemas.microsoft.com/office/powerpoint/2010/main" val="343792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p>
        </p:txBody>
      </p:sp>
      <p:sp>
        <p:nvSpPr>
          <p:cNvPr id="4" name="Slide Number Placeholder 3"/>
          <p:cNvSpPr>
            <a:spLocks noGrp="1"/>
          </p:cNvSpPr>
          <p:nvPr>
            <p:ph type="sldNum" sz="quarter" idx="10"/>
          </p:nvPr>
        </p:nvSpPr>
        <p:spPr/>
        <p:txBody>
          <a:bodyPr/>
          <a:lstStyle/>
          <a:p>
            <a:fld id="{98478850-8736-4FAB-81FE-9A1C37115973}" type="slidenum">
              <a:rPr kumimoji="1" lang="ja-JP" altLang="en-US" smtClean="0">
                <a:latin typeface="Arial"/>
                <a:ea typeface="ＭＳ Ｐゴシック"/>
              </a:rPr>
              <a:t>20</a:t>
            </a:fld>
            <a:endParaRPr kumimoji="1" lang="ja-JP" altLang="en-US">
              <a:latin typeface="Arial"/>
              <a:ea typeface="ＭＳ Ｐゴシック"/>
            </a:endParaRPr>
          </a:p>
        </p:txBody>
      </p:sp>
    </p:spTree>
    <p:extLst>
      <p:ext uri="{BB962C8B-B14F-4D97-AF65-F5344CB8AC3E}">
        <p14:creationId xmlns:p14="http://schemas.microsoft.com/office/powerpoint/2010/main" val="2903088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21</a:t>
            </a:fld>
            <a:endParaRPr lang="en-US"/>
          </a:p>
        </p:txBody>
      </p:sp>
    </p:spTree>
    <p:extLst>
      <p:ext uri="{BB962C8B-B14F-4D97-AF65-F5344CB8AC3E}">
        <p14:creationId xmlns:p14="http://schemas.microsoft.com/office/powerpoint/2010/main" val="2481776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22</a:t>
            </a:fld>
            <a:endParaRPr lang="en-US"/>
          </a:p>
        </p:txBody>
      </p:sp>
    </p:spTree>
    <p:extLst>
      <p:ext uri="{BB962C8B-B14F-4D97-AF65-F5344CB8AC3E}">
        <p14:creationId xmlns:p14="http://schemas.microsoft.com/office/powerpoint/2010/main" val="1811847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C9B5BE-48E3-9D4C-A849-CE59D6A8E31A}" type="slidenum">
              <a:rPr lang="en-US" smtClean="0"/>
              <a:pPr/>
              <a:t>26</a:t>
            </a:fld>
            <a:endParaRPr lang="en-US" dirty="0"/>
          </a:p>
        </p:txBody>
      </p:sp>
    </p:spTree>
    <p:extLst>
      <p:ext uri="{BB962C8B-B14F-4D97-AF65-F5344CB8AC3E}">
        <p14:creationId xmlns:p14="http://schemas.microsoft.com/office/powerpoint/2010/main" val="1156118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E4623-A1F7-C34C-B33F-8227D249BB2E}" type="slidenum">
              <a:rPr lang="en-US" smtClean="0">
                <a:solidFill>
                  <a:prstClr val="black"/>
                </a:solidFill>
                <a:latin typeface="Calibri"/>
              </a:rPr>
              <a:pPr/>
              <a:t>33</a:t>
            </a:fld>
            <a:endParaRPr lang="en-US" dirty="0">
              <a:solidFill>
                <a:prstClr val="black"/>
              </a:solidFill>
              <a:latin typeface="Calibri"/>
            </a:endParaRPr>
          </a:p>
        </p:txBody>
      </p:sp>
    </p:spTree>
    <p:extLst>
      <p:ext uri="{BB962C8B-B14F-4D97-AF65-F5344CB8AC3E}">
        <p14:creationId xmlns:p14="http://schemas.microsoft.com/office/powerpoint/2010/main" val="2903056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3086725553"/>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17436396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26855634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74899"/>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4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770062526"/>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341312" y="263852"/>
            <a:ext cx="8345488" cy="416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200" spc="150" baseline="0">
                <a:solidFill>
                  <a:schemeClr val="accent1"/>
                </a:solidFill>
                <a:effectLst/>
                <a:latin typeface="Arial" panose="020B0604020202020204" pitchFamily="34" charset="0"/>
                <a:ea typeface="ＭＳ Ｐゴシック" panose="020B0600070205080204" pitchFamily="50" charset="-128"/>
                <a:cs typeface="Arial" panose="020B0604020202020204" pitchFamily="34" charset="0"/>
              </a:defRPr>
            </a:lvl1pPr>
          </a:lstStyle>
          <a:p>
            <a:pPr lvl="0"/>
            <a:r>
              <a:rPr lang="ja-JP" altLang="en-US" dirty="0" smtClean="0"/>
              <a:t>マスター タイトルの書式設定</a:t>
            </a:r>
            <a:endParaRPr lang="en-GB" dirty="0"/>
          </a:p>
        </p:txBody>
      </p:sp>
      <p:sp>
        <p:nvSpPr>
          <p:cNvPr id="2" name="フリーフォーム 1"/>
          <p:cNvSpPr/>
          <p:nvPr userDrawn="1"/>
        </p:nvSpPr>
        <p:spPr>
          <a:xfrm>
            <a:off x="328863" y="224589"/>
            <a:ext cx="8357937" cy="433137"/>
          </a:xfrm>
          <a:custGeom>
            <a:avLst/>
            <a:gdLst>
              <a:gd name="connsiteX0" fmla="*/ 152400 w 8357937"/>
              <a:gd name="connsiteY0" fmla="*/ 433137 h 433137"/>
              <a:gd name="connsiteX1" fmla="*/ 0 w 8357937"/>
              <a:gd name="connsiteY1" fmla="*/ 433137 h 433137"/>
              <a:gd name="connsiteX2" fmla="*/ 0 w 8357937"/>
              <a:gd name="connsiteY2" fmla="*/ 0 h 433137"/>
              <a:gd name="connsiteX3" fmla="*/ 8357937 w 8357937"/>
              <a:gd name="connsiteY3" fmla="*/ 0 h 433137"/>
            </a:gdLst>
            <a:ahLst/>
            <a:cxnLst>
              <a:cxn ang="0">
                <a:pos x="connsiteX0" y="connsiteY0"/>
              </a:cxn>
              <a:cxn ang="0">
                <a:pos x="connsiteX1" y="connsiteY1"/>
              </a:cxn>
              <a:cxn ang="0">
                <a:pos x="connsiteX2" y="connsiteY2"/>
              </a:cxn>
              <a:cxn ang="0">
                <a:pos x="connsiteX3" y="connsiteY3"/>
              </a:cxn>
            </a:cxnLst>
            <a:rect l="l" t="t" r="r" b="b"/>
            <a:pathLst>
              <a:path w="8357937" h="433137">
                <a:moveTo>
                  <a:pt x="152400" y="433137"/>
                </a:moveTo>
                <a:lnTo>
                  <a:pt x="0" y="433137"/>
                </a:lnTo>
                <a:lnTo>
                  <a:pt x="0" y="0"/>
                </a:lnTo>
                <a:lnTo>
                  <a:pt x="8357937" y="0"/>
                </a:lnTo>
              </a:path>
            </a:pathLst>
          </a:custGeom>
          <a:no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82319635"/>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2017  </a:t>
            </a:r>
            <a:r>
              <a:rPr lang="en-US" sz="600" dirty="0">
                <a:solidFill>
                  <a:srgbClr val="000000">
                    <a:alpha val="25000"/>
                  </a:srgbClr>
                </a:solidFill>
                <a:latin typeface="+mn-lt"/>
                <a:ea typeface="+mn-ea"/>
                <a:cs typeface="CiscoSans Thin"/>
              </a:rPr>
              <a:t>Cisco and/or its affiliates. All rights reserved.   Cisco </a:t>
            </a:r>
            <a:r>
              <a:rPr lang="en-US" altLang="ja-JP" sz="600" dirty="0" smtClean="0">
                <a:solidFill>
                  <a:srgbClr val="000000">
                    <a:alpha val="25000"/>
                  </a:srgbClr>
                </a:solidFill>
                <a:latin typeface="+mn-lt"/>
                <a:ea typeface="+mn-ea"/>
                <a:cs typeface="CiscoSans Thin"/>
              </a:rPr>
              <a:t>Public</a:t>
            </a:r>
            <a:endParaRPr lang="en-US" sz="600" dirty="0">
              <a:solidFill>
                <a:srgbClr val="000000">
                  <a:alpha val="25000"/>
                </a:srgbClr>
              </a:solidFill>
              <a:latin typeface="+mn-lt"/>
              <a:ea typeface="+mn-ea"/>
              <a:cs typeface="CiscoSans Thin"/>
            </a:endParaRPr>
          </a:p>
        </p:txBody>
      </p:sp>
      <p:pic>
        <p:nvPicPr>
          <p:cNvPr id="1029"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72" r:id="rId2"/>
    <p:sldLayoutId id="2147483977" r:id="rId3"/>
    <p:sldLayoutId id="2147483998" r:id="rId4"/>
    <p:sldLayoutId id="2147483999" r:id="rId5"/>
    <p:sldLayoutId id="2147484000" r:id="rId6"/>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emf"/><Relationship Id="rId5" Type="http://schemas.openxmlformats.org/officeDocument/2006/relationships/image" Target="../media/image25.wmf"/><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image" Target="../media/image41.wmf"/><Relationship Id="rId3" Type="http://schemas.openxmlformats.org/officeDocument/2006/relationships/image" Target="../media/image31.jpeg"/><Relationship Id="rId7" Type="http://schemas.openxmlformats.org/officeDocument/2006/relationships/image" Target="../media/image35.emf"/><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4.emf"/><Relationship Id="rId11" Type="http://schemas.openxmlformats.org/officeDocument/2006/relationships/image" Target="../media/image39.emf"/><Relationship Id="rId5" Type="http://schemas.openxmlformats.org/officeDocument/2006/relationships/image" Target="../media/image33.emf"/><Relationship Id="rId15" Type="http://schemas.openxmlformats.org/officeDocument/2006/relationships/image" Target="../media/image43.png"/><Relationship Id="rId10" Type="http://schemas.openxmlformats.org/officeDocument/2006/relationships/image" Target="../media/image38.emf"/><Relationship Id="rId4" Type="http://schemas.openxmlformats.org/officeDocument/2006/relationships/image" Target="../media/image32.png"/><Relationship Id="rId9" Type="http://schemas.openxmlformats.org/officeDocument/2006/relationships/image" Target="../media/image37.emf"/><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6.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image" Target="../media/image45.png"/><Relationship Id="rId16"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23.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isco.com/c/en/us/support/docs/cloud-systems-management/prime-infrastructure/200334-Prime-Infrastructure-Licensing-v2-2-3.html"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www.cisco.com/c/dam/en/us/products/collateral/cloud-systems-management/prime-infrastructure/presentation-c97-735996.pdf"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hyperlink" Target="http://www.cisco.com/c/en/us/support/cloud-systems-management/prime-infrastructure/products-device-support-tables-list.html"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2.png"/><Relationship Id="rId1" Type="http://schemas.openxmlformats.org/officeDocument/2006/relationships/slideLayout" Target="../slideLayouts/slideLayout3.xml"/><Relationship Id="rId5" Type="http://schemas.openxmlformats.org/officeDocument/2006/relationships/image" Target="../media/image74.jpe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jpeg"/><Relationship Id="rId2" Type="http://schemas.openxmlformats.org/officeDocument/2006/relationships/image" Target="../media/image99.jpeg"/><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118.png"/></Relationships>
</file>

<file path=ppt/slides/_rels/slide4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3.xml"/><Relationship Id="rId5" Type="http://schemas.openxmlformats.org/officeDocument/2006/relationships/image" Target="../media/image122.jpeg"/><Relationship Id="rId4" Type="http://schemas.openxmlformats.org/officeDocument/2006/relationships/image" Target="../media/image121.jpeg"/></Relationships>
</file>

<file path=ppt/slides/_rels/slide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xml"/><Relationship Id="rId5" Type="http://schemas.openxmlformats.org/officeDocument/2006/relationships/image" Target="../media/image126.png"/><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3.xml"/><Relationship Id="rId5" Type="http://schemas.openxmlformats.org/officeDocument/2006/relationships/image" Target="../media/image131.png"/><Relationship Id="rId4" Type="http://schemas.openxmlformats.org/officeDocument/2006/relationships/image" Target="../media/image1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Placeholder 3"/>
          <p:cNvSpPr>
            <a:spLocks noGrp="1"/>
          </p:cNvSpPr>
          <p:nvPr>
            <p:ph type="body" sz="quarter" idx="11"/>
          </p:nvPr>
        </p:nvSpPr>
        <p:spPr bwMode="auto">
          <a:xfrm>
            <a:off x="510988" y="4070196"/>
            <a:ext cx="8254929" cy="40095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ja-JP" sz="1600" dirty="0" smtClean="0"/>
              <a:t>2017</a:t>
            </a:r>
            <a:r>
              <a:rPr lang="ja-JP" altLang="en-US" sz="1600" dirty="0" smtClean="0"/>
              <a:t>年</a:t>
            </a:r>
            <a:r>
              <a:rPr lang="ja-JP" altLang="en-US" sz="1600" dirty="0"/>
              <a:t>４</a:t>
            </a:r>
            <a:r>
              <a:rPr lang="ja-JP" altLang="en-US" sz="1600" dirty="0" smtClean="0"/>
              <a:t>月</a:t>
            </a:r>
            <a:r>
              <a:rPr lang="en-US" altLang="ja-JP" sz="1600" dirty="0"/>
              <a:t/>
            </a:r>
            <a:br>
              <a:rPr lang="en-US" altLang="ja-JP" sz="1600" dirty="0"/>
            </a:br>
            <a:endParaRPr altLang="en-US" sz="1600" dirty="0">
              <a:ea typeface="ＭＳ Ｐゴシック" pitchFamily="34" charset="-128"/>
              <a:cs typeface="CiscoSans" pitchFamily="34" charset="0"/>
            </a:endParaRPr>
          </a:p>
        </p:txBody>
      </p:sp>
      <p:sp>
        <p:nvSpPr>
          <p:cNvPr id="8" name="Subtitle 1"/>
          <p:cNvSpPr txBox="1">
            <a:spLocks/>
          </p:cNvSpPr>
          <p:nvPr/>
        </p:nvSpPr>
        <p:spPr>
          <a:xfrm>
            <a:off x="510988" y="3718112"/>
            <a:ext cx="8407329" cy="208429"/>
          </a:xfrm>
          <a:prstGeom prst="rect">
            <a:avLst/>
          </a:prstGeom>
        </p:spPr>
        <p:txBody>
          <a:bodyPr lIns="91420" tIns="45710" rIns="91420" bIns="45710" anchor="b" anchorCtr="0">
            <a:noAutofit/>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kumimoji="1" lang="en-US" sz="1400" b="0" i="0" kern="1200">
                <a:solidFill>
                  <a:srgbClr val="FFFFFE"/>
                </a:solidFill>
                <a:latin typeface="+mn-lt"/>
                <a:ea typeface="ＭＳ Ｐゴシック" charset="0"/>
                <a:cs typeface="CiscoSans"/>
              </a:defRPr>
            </a:lvl1pPr>
            <a:lvl2pPr marL="342856" indent="0" algn="ctr" defTabSz="684213" rtl="0" eaLnBrk="1" fontAlgn="base" hangingPunct="1">
              <a:lnSpc>
                <a:spcPct val="95000"/>
              </a:lnSpc>
              <a:spcBef>
                <a:spcPts val="600"/>
              </a:spcBef>
              <a:spcAft>
                <a:spcPct val="0"/>
              </a:spcAft>
              <a:buClr>
                <a:schemeClr val="tx2"/>
              </a:buClr>
              <a:buFont typeface="Arial" charset="0"/>
              <a:buNone/>
              <a:defRPr kumimoji="1" lang="en-US" sz="1400" kern="1200">
                <a:solidFill>
                  <a:schemeClr val="tx1">
                    <a:tint val="75000"/>
                  </a:schemeClr>
                </a:solidFill>
                <a:latin typeface="+mn-lt"/>
                <a:ea typeface="ＭＳ Ｐゴシック" charset="0"/>
                <a:cs typeface="CiscoSans"/>
              </a:defRPr>
            </a:lvl2pPr>
            <a:lvl3pPr marL="685720" indent="0" algn="ctr" defTabSz="684213" rtl="0" eaLnBrk="1" fontAlgn="base" hangingPunct="1">
              <a:lnSpc>
                <a:spcPct val="95000"/>
              </a:lnSpc>
              <a:spcBef>
                <a:spcPts val="625"/>
              </a:spcBef>
              <a:spcAft>
                <a:spcPct val="0"/>
              </a:spcAft>
              <a:buFont typeface="Arial" charset="0"/>
              <a:buNone/>
              <a:defRPr kumimoji="1" lang="en-US" sz="1200" kern="1200">
                <a:solidFill>
                  <a:schemeClr val="tx1">
                    <a:tint val="75000"/>
                  </a:schemeClr>
                </a:solidFill>
                <a:latin typeface="+mn-lt"/>
                <a:ea typeface="ＭＳ Ｐゴシック" charset="0"/>
                <a:cs typeface="CiscoSans"/>
              </a:defRPr>
            </a:lvl3pPr>
            <a:lvl4pPr marL="1028579"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4pPr>
            <a:lvl5pPr marL="1371441"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5pPr>
            <a:lvl6pPr marL="1714297" indent="0" algn="ctr" defTabSz="685777" rtl="0" eaLnBrk="1" latinLnBrk="0" hangingPunct="1">
              <a:spcBef>
                <a:spcPts val="600"/>
              </a:spcBef>
              <a:buFont typeface="Arial" pitchFamily="34" charset="0"/>
              <a:buNone/>
              <a:defRPr kumimoji="1" sz="900" kern="1200" baseline="0">
                <a:solidFill>
                  <a:schemeClr val="tx1">
                    <a:tint val="75000"/>
                  </a:schemeClr>
                </a:solidFill>
                <a:latin typeface="+mn-lt"/>
                <a:ea typeface="+mn-ea"/>
                <a:cs typeface="+mn-cs"/>
              </a:defRPr>
            </a:lvl6pPr>
            <a:lvl7pPr marL="2057161" indent="0" algn="ctr" defTabSz="685777" rtl="0" eaLnBrk="1" latinLnBrk="0" hangingPunct="1">
              <a:spcBef>
                <a:spcPts val="600"/>
              </a:spcBef>
              <a:buFont typeface="Arial" pitchFamily="34" charset="0"/>
              <a:buNone/>
              <a:defRPr kumimoji="1" sz="800" kern="1200" baseline="0">
                <a:solidFill>
                  <a:schemeClr val="tx1">
                    <a:tint val="75000"/>
                  </a:schemeClr>
                </a:solidFill>
                <a:latin typeface="+mn-lt"/>
                <a:ea typeface="+mn-ea"/>
                <a:cs typeface="+mn-cs"/>
              </a:defRPr>
            </a:lvl7pPr>
            <a:lvl8pPr marL="2400020"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8pPr>
            <a:lvl9pPr marL="2742882"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9pPr>
          </a:lstStyle>
          <a:p>
            <a:r>
              <a:rPr lang="ja-JP" altLang="en-US" sz="1600" dirty="0" smtClean="0"/>
              <a:t>シスコシステムズ合同会社</a:t>
            </a:r>
            <a:endParaRPr lang="ja-JP" altLang="en-US" sz="1600" dirty="0"/>
          </a:p>
        </p:txBody>
      </p:sp>
      <p:sp>
        <p:nvSpPr>
          <p:cNvPr id="3" name="正方形/長方形 2"/>
          <p:cNvSpPr/>
          <p:nvPr/>
        </p:nvSpPr>
        <p:spPr>
          <a:xfrm>
            <a:off x="510988" y="1171367"/>
            <a:ext cx="10807500" cy="2123658"/>
          </a:xfrm>
          <a:prstGeom prst="rect">
            <a:avLst/>
          </a:prstGeom>
        </p:spPr>
        <p:txBody>
          <a:bodyPr wrap="square">
            <a:spAutoFit/>
          </a:bodyPr>
          <a:lstStyle/>
          <a:p>
            <a:r>
              <a:rPr kumimoji="1" lang="ja-JP" altLang="en-US" sz="4400" dirty="0">
                <a:solidFill>
                  <a:srgbClr val="FFFFFE"/>
                </a:solidFill>
                <a:latin typeface="Arial"/>
                <a:ea typeface="ＭＳ Ｐゴシック" charset="0"/>
              </a:rPr>
              <a:t>忙しい人のための</a:t>
            </a:r>
            <a:r>
              <a:rPr kumimoji="1" lang="en-US" altLang="ja-JP" sz="4400" dirty="0">
                <a:solidFill>
                  <a:srgbClr val="FFFFFE"/>
                </a:solidFill>
                <a:latin typeface="Arial"/>
                <a:ea typeface="ＭＳ Ｐゴシック" charset="0"/>
              </a:rPr>
              <a:t/>
            </a:r>
            <a:br>
              <a:rPr kumimoji="1" lang="en-US" altLang="ja-JP" sz="4400" dirty="0">
                <a:solidFill>
                  <a:srgbClr val="FFFFFE"/>
                </a:solidFill>
                <a:latin typeface="Arial"/>
                <a:ea typeface="ＭＳ Ｐゴシック" charset="0"/>
              </a:rPr>
            </a:br>
            <a:r>
              <a:rPr kumimoji="1" lang="en-US" altLang="ja-JP" sz="4400" dirty="0">
                <a:solidFill>
                  <a:srgbClr val="FFFFFE"/>
                </a:solidFill>
                <a:latin typeface="Arial"/>
                <a:ea typeface="ＭＳ Ｐゴシック" charset="0"/>
              </a:rPr>
              <a:t>Cisco </a:t>
            </a:r>
            <a:r>
              <a:rPr kumimoji="1" lang="ja-JP" altLang="en-US" sz="4400" dirty="0">
                <a:solidFill>
                  <a:srgbClr val="FFFFFE"/>
                </a:solidFill>
                <a:latin typeface="Arial"/>
                <a:ea typeface="ＭＳ Ｐゴシック" charset="0"/>
              </a:rPr>
              <a:t>Ｐ</a:t>
            </a:r>
            <a:r>
              <a:rPr kumimoji="1" lang="en-US" altLang="ja-JP" sz="4400" dirty="0">
                <a:solidFill>
                  <a:srgbClr val="FFFFFE"/>
                </a:solidFill>
                <a:latin typeface="Arial"/>
                <a:ea typeface="ＭＳ Ｐゴシック" charset="0"/>
              </a:rPr>
              <a:t>rime Infrastructure (PI) </a:t>
            </a:r>
            <a:br>
              <a:rPr kumimoji="1" lang="en-US" altLang="ja-JP" sz="4400" dirty="0">
                <a:solidFill>
                  <a:srgbClr val="FFFFFE"/>
                </a:solidFill>
                <a:latin typeface="Arial"/>
                <a:ea typeface="ＭＳ Ｐゴシック" charset="0"/>
              </a:rPr>
            </a:br>
            <a:r>
              <a:rPr kumimoji="1" lang="ja-JP" altLang="en-US" sz="4400" dirty="0">
                <a:solidFill>
                  <a:srgbClr val="FFFFFE"/>
                </a:solidFill>
                <a:latin typeface="Arial"/>
                <a:ea typeface="ＭＳ Ｐゴシック" charset="0"/>
              </a:rPr>
              <a:t>提案ガイド</a:t>
            </a:r>
            <a:endParaRPr lang="ja-JP" altLang="en-US" dirty="0"/>
          </a:p>
        </p:txBody>
      </p:sp>
      <p:sp>
        <p:nvSpPr>
          <p:cNvPr id="7" name="円形吹き出し 2"/>
          <p:cNvSpPr/>
          <p:nvPr/>
        </p:nvSpPr>
        <p:spPr>
          <a:xfrm>
            <a:off x="6938523" y="707695"/>
            <a:ext cx="1351294" cy="1141202"/>
          </a:xfrm>
          <a:custGeom>
            <a:avLst/>
            <a:gdLst>
              <a:gd name="connsiteX0" fmla="*/ -75776 w 972108"/>
              <a:gd name="connsiteY0" fmla="*/ 918180 h 900680"/>
              <a:gd name="connsiteX1" fmla="*/ 69195 w 972108"/>
              <a:gd name="connsiteY1" fmla="*/ 681928 h 900680"/>
              <a:gd name="connsiteX2" fmla="*/ 225002 w 972108"/>
              <a:gd name="connsiteY2" fmla="*/ 70465 h 900680"/>
              <a:gd name="connsiteX3" fmla="*/ 846670 w 972108"/>
              <a:gd name="connsiteY3" fmla="*/ 148395 h 900680"/>
              <a:gd name="connsiteX4" fmla="*/ 818762 w 972108"/>
              <a:gd name="connsiteY4" fmla="*/ 778640 h 900680"/>
              <a:gd name="connsiteX5" fmla="*/ 193184 w 972108"/>
              <a:gd name="connsiteY5" fmla="*/ 809749 h 900680"/>
              <a:gd name="connsiteX6" fmla="*/ -75776 w 972108"/>
              <a:gd name="connsiteY6" fmla="*/ 918180 h 900680"/>
              <a:gd name="connsiteX0" fmla="*/ 0 w 1047886"/>
              <a:gd name="connsiteY0" fmla="*/ 918195 h 918195"/>
              <a:gd name="connsiteX1" fmla="*/ 144971 w 1047886"/>
              <a:gd name="connsiteY1" fmla="*/ 681943 h 918195"/>
              <a:gd name="connsiteX2" fmla="*/ 300778 w 1047886"/>
              <a:gd name="connsiteY2" fmla="*/ 70480 h 918195"/>
              <a:gd name="connsiteX3" fmla="*/ 922446 w 1047886"/>
              <a:gd name="connsiteY3" fmla="*/ 148410 h 918195"/>
              <a:gd name="connsiteX4" fmla="*/ 894538 w 1047886"/>
              <a:gd name="connsiteY4" fmla="*/ 778655 h 918195"/>
              <a:gd name="connsiteX5" fmla="*/ 268960 w 1047886"/>
              <a:gd name="connsiteY5" fmla="*/ 809764 h 918195"/>
              <a:gd name="connsiteX6" fmla="*/ 0 w 1047886"/>
              <a:gd name="connsiteY6" fmla="*/ 918195 h 918195"/>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600" h="905838">
                <a:moveTo>
                  <a:pt x="0" y="905838"/>
                </a:moveTo>
                <a:cubicBezTo>
                  <a:pt x="75097" y="849741"/>
                  <a:pt x="131658" y="775111"/>
                  <a:pt x="169685" y="681943"/>
                </a:cubicBezTo>
                <a:cubicBezTo>
                  <a:pt x="34252" y="472672"/>
                  <a:pt x="103341" y="201533"/>
                  <a:pt x="325492" y="70480"/>
                </a:cubicBezTo>
                <a:cubicBezTo>
                  <a:pt x="525493" y="-47506"/>
                  <a:pt x="788189" y="-14576"/>
                  <a:pt x="947160" y="148410"/>
                </a:cubicBezTo>
                <a:cubicBezTo>
                  <a:pt x="1124722" y="330455"/>
                  <a:pt x="1112313" y="610698"/>
                  <a:pt x="919252" y="778655"/>
                </a:cubicBezTo>
                <a:cubicBezTo>
                  <a:pt x="746712" y="928759"/>
                  <a:pt x="482563" y="941895"/>
                  <a:pt x="293674" y="809764"/>
                </a:cubicBezTo>
                <a:cubicBezTo>
                  <a:pt x="208140" y="878860"/>
                  <a:pt x="141140" y="904705"/>
                  <a:pt x="0" y="905838"/>
                </a:cubicBezTo>
                <a:close/>
              </a:path>
            </a:pathLst>
          </a:custGeom>
          <a:solidFill>
            <a:schemeClr val="bg1"/>
          </a:solidFill>
          <a:ln w="57150">
            <a:solidFill>
              <a:schemeClr val="bg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lstStyle/>
          <a:p>
            <a:pPr algn="ctr"/>
            <a:r>
              <a:rPr kumimoji="1" lang="ja-JP" altLang="en-US" sz="2000" b="1" spc="-150" dirty="0" smtClean="0">
                <a:solidFill>
                  <a:schemeClr val="bg2">
                    <a:lumMod val="75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ざっくり</a:t>
            </a:r>
            <a:endParaRPr kumimoji="1" lang="en-US" altLang="ja-JP" sz="2000" b="1" spc="-150" dirty="0">
              <a:solidFill>
                <a:schemeClr val="bg2">
                  <a:lumMod val="75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ctr"/>
            <a:r>
              <a:rPr kumimoji="1" lang="ja-JP" altLang="en-US" sz="2000" b="1" spc="-150" dirty="0" smtClean="0">
                <a:solidFill>
                  <a:schemeClr val="bg2">
                    <a:lumMod val="75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シリーズ</a:t>
            </a:r>
            <a:r>
              <a:rPr kumimoji="1" lang="en-US" altLang="ja-JP" sz="2000" b="1" spc="-150" dirty="0" smtClean="0">
                <a:solidFill>
                  <a:schemeClr val="bg2">
                    <a:lumMod val="75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endParaRPr kumimoji="1" lang="ja-JP" altLang="en-US" sz="2000" b="1" spc="-150" dirty="0">
              <a:solidFill>
                <a:schemeClr val="bg2">
                  <a:lumMod val="75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Tree>
    <p:extLst>
      <p:ext uri="{BB962C8B-B14F-4D97-AF65-F5344CB8AC3E}">
        <p14:creationId xmlns:p14="http://schemas.microsoft.com/office/powerpoint/2010/main" val="202602018"/>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smtClean="0"/>
              <a:t>特長</a:t>
            </a:r>
            <a:r>
              <a:rPr lang="en-US" altLang="ja-JP" dirty="0" smtClean="0"/>
              <a:t>1</a:t>
            </a:r>
            <a:r>
              <a:rPr lang="ja-JP" altLang="en-US" dirty="0" smtClean="0"/>
              <a:t>：可視化</a:t>
            </a:r>
            <a:endParaRPr lang="ja-JP" altLang="en-US" dirty="0"/>
          </a:p>
        </p:txBody>
      </p:sp>
      <p:sp>
        <p:nvSpPr>
          <p:cNvPr id="2" name="テキスト プレースホルダー 1"/>
          <p:cNvSpPr>
            <a:spLocks noGrp="1"/>
          </p:cNvSpPr>
          <p:nvPr>
            <p:ph type="body" sz="quarter" idx="4294967295"/>
          </p:nvPr>
        </p:nvSpPr>
        <p:spPr>
          <a:xfrm>
            <a:off x="77020" y="918346"/>
            <a:ext cx="4596580" cy="275814"/>
          </a:xfrm>
          <a:prstGeom prst="rect">
            <a:avLst/>
          </a:prstGeom>
        </p:spPr>
        <p:txBody>
          <a:bodyPr anchor="ctr">
            <a:noAutofit/>
          </a:bodyPr>
          <a:lstStyle/>
          <a:p>
            <a:pPr marL="57140" indent="0" algn="ctr">
              <a:buNone/>
            </a:pPr>
            <a:r>
              <a:rPr lang="ja-JP" altLang="en-US" sz="1400" u="sng" dirty="0" smtClean="0"/>
              <a:t>どの端末</a:t>
            </a:r>
            <a:r>
              <a:rPr lang="ja-JP" altLang="en-US" sz="1400" u="sng" dirty="0"/>
              <a:t>、</a:t>
            </a:r>
            <a:r>
              <a:rPr lang="ja-JP" altLang="en-US" sz="1400" u="sng" dirty="0" smtClean="0"/>
              <a:t>ユーザがどうやって繋がっているかを可視化！</a:t>
            </a:r>
            <a:endParaRPr kumimoji="1" lang="ja-JP" altLang="en-US" sz="1400" dirty="0"/>
          </a:p>
        </p:txBody>
      </p:sp>
      <p:sp>
        <p:nvSpPr>
          <p:cNvPr id="3" name="テキスト プレースホルダー 2"/>
          <p:cNvSpPr>
            <a:spLocks noGrp="1"/>
          </p:cNvSpPr>
          <p:nvPr>
            <p:ph type="body" sz="quarter" idx="4294967295"/>
          </p:nvPr>
        </p:nvSpPr>
        <p:spPr>
          <a:xfrm>
            <a:off x="4562475" y="934272"/>
            <a:ext cx="4290016" cy="243963"/>
          </a:xfrm>
          <a:prstGeom prst="rect">
            <a:avLst/>
          </a:prstGeom>
        </p:spPr>
        <p:txBody>
          <a:bodyPr anchor="ctr">
            <a:noAutofit/>
          </a:bodyPr>
          <a:lstStyle/>
          <a:p>
            <a:pPr marL="57140" indent="0" algn="ctr">
              <a:buNone/>
            </a:pPr>
            <a:r>
              <a:rPr kumimoji="1" lang="ja-JP" altLang="en-US" sz="1400" u="sng" dirty="0" smtClean="0"/>
              <a:t>構成機器を網羅的に可視化！</a:t>
            </a:r>
            <a:endParaRPr kumimoji="1" lang="ja-JP" altLang="en-US" sz="1400" u="sng"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746" y="3295263"/>
            <a:ext cx="2463206" cy="1335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8" y="1255454"/>
            <a:ext cx="4140076" cy="1521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2568" y="2240962"/>
            <a:ext cx="3502226" cy="1358340"/>
          </a:xfrm>
          <a:prstGeom prst="rect">
            <a:avLst/>
          </a:prstGeom>
          <a:noFill/>
          <a:ln w="9525">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a:xfrm>
            <a:off x="1114417" y="4378375"/>
            <a:ext cx="3997333" cy="617632"/>
          </a:xfrm>
          <a:prstGeom prst="rect">
            <a:avLst/>
          </a:prstGeom>
          <a:solidFill>
            <a:srgbClr val="FFFFFF"/>
          </a:solidFill>
        </p:spPr>
        <p:txBody>
          <a:bodyPr wrap="square">
            <a:noAutofit/>
          </a:bodyPr>
          <a:lstStyle/>
          <a:p>
            <a:r>
              <a:rPr kumimoji="1" lang="ja-JP" altLang="en-US" sz="1200" dirty="0" smtClean="0">
                <a:solidFill>
                  <a:schemeClr val="accent1"/>
                </a:solidFill>
              </a:rPr>
              <a:t>無線、有線を問わず繋がる端末・ユーザに関する情報把握</a:t>
            </a:r>
            <a:endParaRPr kumimoji="1" lang="en-US" altLang="ja-JP" sz="1200" dirty="0" smtClean="0">
              <a:solidFill>
                <a:schemeClr val="accent1"/>
              </a:solidFill>
            </a:endParaRPr>
          </a:p>
          <a:p>
            <a:r>
              <a:rPr kumimoji="1" lang="ja-JP" altLang="en-US" sz="1200" dirty="0" smtClean="0">
                <a:solidFill>
                  <a:schemeClr val="accent1"/>
                </a:solidFill>
              </a:rPr>
              <a:t>→ 端末</a:t>
            </a:r>
            <a:r>
              <a:rPr kumimoji="1" lang="ja-JP" altLang="en-US" sz="1200" dirty="0">
                <a:solidFill>
                  <a:schemeClr val="accent1"/>
                </a:solidFill>
              </a:rPr>
              <a:t>、</a:t>
            </a:r>
            <a:r>
              <a:rPr kumimoji="1" lang="ja-JP" altLang="en-US" sz="1200" dirty="0" smtClean="0">
                <a:solidFill>
                  <a:schemeClr val="accent1"/>
                </a:solidFill>
              </a:rPr>
              <a:t>ユーザ視点での迅速な問題解決ができる</a:t>
            </a:r>
            <a:endParaRPr kumimoji="1" lang="en-US" altLang="ja-JP" sz="1200" dirty="0" smtClean="0">
              <a:solidFill>
                <a:schemeClr val="accent1"/>
              </a:solidFill>
            </a:endParaRPr>
          </a:p>
        </p:txBody>
      </p:sp>
      <p:sp>
        <p:nvSpPr>
          <p:cNvPr id="9" name="Rectangle 9"/>
          <p:cNvSpPr/>
          <p:nvPr/>
        </p:nvSpPr>
        <p:spPr>
          <a:xfrm>
            <a:off x="2832413" y="1298875"/>
            <a:ext cx="2124000" cy="36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noAutofit/>
          </a:bodyPr>
          <a:lstStyle/>
          <a:p>
            <a:pPr algn="ctr"/>
            <a:r>
              <a:rPr lang="ja-JP" altLang="en-US" sz="1100" dirty="0" smtClean="0"/>
              <a:t>端末＆ユーザ情報の一覧</a:t>
            </a:r>
            <a:endParaRPr lang="en-US" sz="1100" dirty="0" smtClean="0"/>
          </a:p>
        </p:txBody>
      </p:sp>
      <p:sp>
        <p:nvSpPr>
          <p:cNvPr id="10" name="Rectangle 9"/>
          <p:cNvSpPr/>
          <p:nvPr/>
        </p:nvSpPr>
        <p:spPr>
          <a:xfrm>
            <a:off x="2832413" y="2213658"/>
            <a:ext cx="2124000" cy="36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noAutofit/>
          </a:bodyPr>
          <a:lstStyle/>
          <a:p>
            <a:pPr algn="ctr"/>
            <a:r>
              <a:rPr lang="ja-JP" altLang="en-US" sz="1100" dirty="0" smtClean="0"/>
              <a:t>端末の詳細情報の確認</a:t>
            </a:r>
            <a:endParaRPr lang="en-US" sz="1100" dirty="0" smtClean="0"/>
          </a:p>
        </p:txBody>
      </p:sp>
      <p:sp>
        <p:nvSpPr>
          <p:cNvPr id="11" name="Rectangle 9"/>
          <p:cNvSpPr/>
          <p:nvPr/>
        </p:nvSpPr>
        <p:spPr>
          <a:xfrm>
            <a:off x="2205114" y="3619297"/>
            <a:ext cx="2124000" cy="36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noAutofit/>
          </a:bodyPr>
          <a:lstStyle/>
          <a:p>
            <a:pPr algn="ctr"/>
            <a:r>
              <a:rPr lang="ja-JP" altLang="en-US" sz="1100" dirty="0" smtClean="0"/>
              <a:t>端末トラフィック量の把握</a:t>
            </a:r>
            <a:endParaRPr lang="en-US" sz="1100" dirty="0" smtClean="0"/>
          </a:p>
        </p:txBody>
      </p:sp>
      <p:sp>
        <p:nvSpPr>
          <p:cNvPr id="12" name="角丸四角形 11"/>
          <p:cNvSpPr/>
          <p:nvPr/>
        </p:nvSpPr>
        <p:spPr>
          <a:xfrm>
            <a:off x="1859515" y="3486519"/>
            <a:ext cx="1916072" cy="100985"/>
          </a:xfrm>
          <a:prstGeom prst="roundRect">
            <a:avLst/>
          </a:prstGeom>
          <a:noFill/>
          <a:ln>
            <a:solidFill>
              <a:schemeClr val="accent5">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100" dirty="0" smtClean="0"/>
          </a:p>
        </p:txBody>
      </p:sp>
      <p:sp>
        <p:nvSpPr>
          <p:cNvPr id="15" name="二等辺三角形 14"/>
          <p:cNvSpPr/>
          <p:nvPr/>
        </p:nvSpPr>
        <p:spPr>
          <a:xfrm rot="10800000">
            <a:off x="778044" y="3310331"/>
            <a:ext cx="4102183" cy="183037"/>
          </a:xfrm>
          <a:prstGeom prst="triangle">
            <a:avLst>
              <a:gd name="adj" fmla="val 50228"/>
            </a:avLst>
          </a:prstGeom>
          <a:ln/>
        </p:spPr>
        <p:style>
          <a:lnRef idx="1">
            <a:schemeClr val="accent6"/>
          </a:lnRef>
          <a:fillRef idx="2">
            <a:schemeClr val="accent6"/>
          </a:fillRef>
          <a:effectRef idx="1">
            <a:schemeClr val="accent6"/>
          </a:effectRef>
          <a:fontRef idx="minor">
            <a:schemeClr val="dk1"/>
          </a:fontRef>
        </p:style>
        <p:txBody>
          <a:bodyPr rtlCol="0" anchor="ctr">
            <a:noAutofit/>
          </a:bodyPr>
          <a:lstStyle/>
          <a:p>
            <a:pPr algn="ctr"/>
            <a:endParaRPr kumimoji="1" lang="ja-JP" altLang="en-US" sz="1100" dirty="0" smtClean="0"/>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2659" y="1260475"/>
            <a:ext cx="3611882" cy="2261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9"/>
          <p:cNvSpPr/>
          <p:nvPr/>
        </p:nvSpPr>
        <p:spPr>
          <a:xfrm>
            <a:off x="7151831" y="1457308"/>
            <a:ext cx="1704832" cy="36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noAutofit/>
          </a:bodyPr>
          <a:lstStyle/>
          <a:p>
            <a:pPr algn="ctr"/>
            <a:r>
              <a:rPr lang="ja-JP" altLang="en-US" sz="1100" dirty="0" smtClean="0"/>
              <a:t>機器の状態を把握</a:t>
            </a:r>
            <a:endParaRPr lang="en-US" sz="1100" dirty="0" smtClean="0"/>
          </a:p>
        </p:txBody>
      </p:sp>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3322" y="2160917"/>
            <a:ext cx="2469169" cy="1976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9"/>
          <p:cNvSpPr/>
          <p:nvPr/>
        </p:nvSpPr>
        <p:spPr>
          <a:xfrm>
            <a:off x="7147659" y="2874765"/>
            <a:ext cx="1704832" cy="36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noAutofit/>
          </a:bodyPr>
          <a:lstStyle/>
          <a:p>
            <a:pPr algn="ctr"/>
            <a:r>
              <a:rPr lang="ja-JP" altLang="en-US" sz="1100" dirty="0" smtClean="0"/>
              <a:t>機器の詳細情報を確認</a:t>
            </a:r>
            <a:endParaRPr lang="en-US" sz="1100" dirty="0" smtClean="0"/>
          </a:p>
        </p:txBody>
      </p:sp>
      <p:sp>
        <p:nvSpPr>
          <p:cNvPr id="22" name="正方形/長方形 21"/>
          <p:cNvSpPr/>
          <p:nvPr/>
        </p:nvSpPr>
        <p:spPr>
          <a:xfrm>
            <a:off x="5111749" y="4378375"/>
            <a:ext cx="3744913" cy="523747"/>
          </a:xfrm>
          <a:prstGeom prst="rect">
            <a:avLst/>
          </a:prstGeom>
          <a:solidFill>
            <a:srgbClr val="FFFFFF"/>
          </a:solidFill>
        </p:spPr>
        <p:txBody>
          <a:bodyPr wrap="square">
            <a:noAutofit/>
          </a:bodyPr>
          <a:lstStyle/>
          <a:p>
            <a:r>
              <a:rPr kumimoji="1" lang="ja-JP" altLang="en-US" sz="1200" dirty="0" smtClean="0">
                <a:solidFill>
                  <a:schemeClr val="accent1"/>
                </a:solidFill>
              </a:rPr>
              <a:t>機器のあらゆる情報を把握</a:t>
            </a:r>
            <a:endParaRPr kumimoji="1" lang="en-US" altLang="ja-JP" sz="1200" dirty="0" smtClean="0">
              <a:solidFill>
                <a:schemeClr val="accent1"/>
              </a:solidFill>
            </a:endParaRPr>
          </a:p>
          <a:p>
            <a:r>
              <a:rPr kumimoji="1" lang="ja-JP" altLang="en-US" sz="1200" dirty="0" smtClean="0">
                <a:solidFill>
                  <a:schemeClr val="accent1"/>
                </a:solidFill>
              </a:rPr>
              <a:t>→ 障害が発生した</a:t>
            </a:r>
            <a:r>
              <a:rPr kumimoji="1" lang="ja-JP" altLang="en-US" sz="1200" dirty="0">
                <a:solidFill>
                  <a:schemeClr val="accent1"/>
                </a:solidFill>
              </a:rPr>
              <a:t>場合でも迅速</a:t>
            </a:r>
            <a:r>
              <a:rPr kumimoji="1" lang="ja-JP" altLang="en-US" sz="1200" dirty="0" smtClean="0">
                <a:solidFill>
                  <a:schemeClr val="accent1"/>
                </a:solidFill>
              </a:rPr>
              <a:t>な問題解決ができる</a:t>
            </a:r>
            <a:endParaRPr kumimoji="1" lang="en-US" altLang="ja-JP" sz="1200" dirty="0" smtClean="0">
              <a:solidFill>
                <a:schemeClr val="accent1"/>
              </a:solidFill>
            </a:endParaRPr>
          </a:p>
        </p:txBody>
      </p:sp>
      <p:sp>
        <p:nvSpPr>
          <p:cNvPr id="23" name="Rectangle 9"/>
          <p:cNvSpPr/>
          <p:nvPr/>
        </p:nvSpPr>
        <p:spPr>
          <a:xfrm>
            <a:off x="5111750" y="3560274"/>
            <a:ext cx="2124000" cy="36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noAutofit/>
          </a:bodyPr>
          <a:lstStyle/>
          <a:p>
            <a:pPr algn="ctr"/>
            <a:r>
              <a:rPr lang="ja-JP" altLang="en-US" sz="1100" dirty="0"/>
              <a:t>機器</a:t>
            </a:r>
            <a:r>
              <a:rPr lang="ja-JP" altLang="en-US" sz="1100" dirty="0" smtClean="0"/>
              <a:t>構成、設定変更履歴、機器の状態変化、</a:t>
            </a:r>
            <a:r>
              <a:rPr lang="en-US" altLang="ja-JP" sz="1100" dirty="0" smtClean="0"/>
              <a:t>etc.</a:t>
            </a:r>
            <a:endParaRPr lang="en-US" sz="1100" dirty="0" smtClean="0"/>
          </a:p>
        </p:txBody>
      </p:sp>
      <p:sp>
        <p:nvSpPr>
          <p:cNvPr id="24" name="Rectangle 9"/>
          <p:cNvSpPr/>
          <p:nvPr/>
        </p:nvSpPr>
        <p:spPr>
          <a:xfrm>
            <a:off x="5741608" y="1172593"/>
            <a:ext cx="2510485" cy="36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noAutofit/>
          </a:bodyPr>
          <a:lstStyle/>
          <a:p>
            <a:pPr algn="ctr"/>
            <a:r>
              <a:rPr lang="en-US" altLang="ja-JP" sz="1100" dirty="0" smtClean="0"/>
              <a:t>CPU/</a:t>
            </a:r>
            <a:r>
              <a:rPr lang="ja-JP" altLang="en-US" sz="1100" dirty="0" smtClean="0"/>
              <a:t>メモリ使用率、アラーム情報、</a:t>
            </a:r>
            <a:r>
              <a:rPr lang="en-US" altLang="ja-JP" sz="1100" dirty="0" smtClean="0"/>
              <a:t>etc.</a:t>
            </a:r>
            <a:endParaRPr lang="en-US" sz="1100" dirty="0" smtClean="0"/>
          </a:p>
        </p:txBody>
      </p:sp>
      <p:sp>
        <p:nvSpPr>
          <p:cNvPr id="25" name="Rectangle 9"/>
          <p:cNvSpPr/>
          <p:nvPr/>
        </p:nvSpPr>
        <p:spPr>
          <a:xfrm>
            <a:off x="2832413" y="1670673"/>
            <a:ext cx="2124000" cy="36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noAutofit/>
          </a:bodyPr>
          <a:lstStyle/>
          <a:p>
            <a:pPr algn="ctr"/>
            <a:r>
              <a:rPr lang="en-US" altLang="ja-JP" sz="1100" dirty="0" smtClean="0"/>
              <a:t>MAC/IP</a:t>
            </a:r>
            <a:r>
              <a:rPr lang="ja-JP" altLang="en-US" sz="1100" dirty="0" smtClean="0"/>
              <a:t>アドレス、ロケーション、接続時間、</a:t>
            </a:r>
            <a:r>
              <a:rPr lang="en-US" altLang="ja-JP" sz="1100" dirty="0" err="1" smtClean="0"/>
              <a:t>etc</a:t>
            </a:r>
            <a:endParaRPr lang="en-US" sz="1100" dirty="0" smtClean="0"/>
          </a:p>
        </p:txBody>
      </p:sp>
      <p:sp>
        <p:nvSpPr>
          <p:cNvPr id="26" name="Rectangle 9"/>
          <p:cNvSpPr/>
          <p:nvPr/>
        </p:nvSpPr>
        <p:spPr>
          <a:xfrm>
            <a:off x="2832413" y="2588968"/>
            <a:ext cx="2124000" cy="36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noAutofit/>
          </a:bodyPr>
          <a:lstStyle/>
          <a:p>
            <a:pPr algn="ctr"/>
            <a:r>
              <a:rPr lang="ja-JP" altLang="en-US" sz="1100" dirty="0" smtClean="0"/>
              <a:t>接続機器、接続方法、認証情報、</a:t>
            </a:r>
            <a:r>
              <a:rPr lang="en-US" altLang="ja-JP" sz="1100" dirty="0" err="1" smtClean="0"/>
              <a:t>etc</a:t>
            </a:r>
            <a:endParaRPr lang="en-US" sz="1100" dirty="0" smtClean="0"/>
          </a:p>
        </p:txBody>
      </p:sp>
      <p:sp>
        <p:nvSpPr>
          <p:cNvPr id="27" name="正方形/長方形 26"/>
          <p:cNvSpPr/>
          <p:nvPr/>
        </p:nvSpPr>
        <p:spPr>
          <a:xfrm>
            <a:off x="6451307" y="405319"/>
            <a:ext cx="2397444" cy="246221"/>
          </a:xfrm>
          <a:prstGeom prst="rect">
            <a:avLst/>
          </a:prstGeom>
        </p:spPr>
        <p:txBody>
          <a:bodyPr wrap="none">
            <a:noAutofit/>
          </a:bodyPr>
          <a:lstStyle/>
          <a:p>
            <a:pPr algn="r"/>
            <a:r>
              <a:rPr kumimoji="1" lang="en-US" altLang="ja-JP" sz="800" dirty="0" smtClean="0"/>
              <a:t>※</a:t>
            </a:r>
            <a:r>
              <a:rPr kumimoji="1" lang="en-US" altLang="ja-JP" sz="800" dirty="0"/>
              <a:t> </a:t>
            </a:r>
            <a:r>
              <a:rPr kumimoji="1" lang="en-US" altLang="ja-JP" sz="800" dirty="0" smtClean="0"/>
              <a:t>ISE</a:t>
            </a:r>
            <a:r>
              <a:rPr kumimoji="1" lang="ja-JP" altLang="en-US" sz="800" dirty="0" smtClean="0"/>
              <a:t>と連携した場合にユーザ名の情報が表示可能</a:t>
            </a:r>
            <a:endParaRPr lang="ja-JP" altLang="en-US" sz="800" dirty="0"/>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93" y="3140900"/>
            <a:ext cx="4102184" cy="209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9"/>
          <p:cNvSpPr/>
          <p:nvPr/>
        </p:nvSpPr>
        <p:spPr>
          <a:xfrm>
            <a:off x="287338" y="2805084"/>
            <a:ext cx="2124000" cy="36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noAutofit/>
          </a:bodyPr>
          <a:lstStyle/>
          <a:p>
            <a:pPr algn="ctr"/>
            <a:r>
              <a:rPr lang="ja-JP" altLang="en-US" sz="1100" dirty="0" smtClean="0"/>
              <a:t>無線</a:t>
            </a:r>
            <a:r>
              <a:rPr lang="en-US" altLang="ja-JP" sz="1100" dirty="0" smtClean="0"/>
              <a:t>LAN</a:t>
            </a:r>
            <a:r>
              <a:rPr lang="ja-JP" altLang="en-US" sz="1100" dirty="0" smtClean="0"/>
              <a:t>接続のトラブルシュート</a:t>
            </a:r>
            <a:endParaRPr lang="en-US" sz="1100" dirty="0" smtClean="0"/>
          </a:p>
        </p:txBody>
      </p:sp>
    </p:spTree>
    <p:extLst>
      <p:ext uri="{BB962C8B-B14F-4D97-AF65-F5344CB8AC3E}">
        <p14:creationId xmlns:p14="http://schemas.microsoft.com/office/powerpoint/2010/main" val="2039114159"/>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zh-TW" altLang="en-US" smtClean="0"/>
              <a:t>特長</a:t>
            </a:r>
            <a:r>
              <a:rPr lang="en-US" altLang="zh-TW" smtClean="0"/>
              <a:t>1</a:t>
            </a:r>
            <a:r>
              <a:rPr lang="zh-TW" altLang="en-US" smtClean="0"/>
              <a:t>：可視化</a:t>
            </a:r>
            <a:endParaRPr lang="ja-JP" altLang="en-US" dirty="0"/>
          </a:p>
        </p:txBody>
      </p:sp>
      <p:sp>
        <p:nvSpPr>
          <p:cNvPr id="2" name="テキスト プレースホルダー 1"/>
          <p:cNvSpPr>
            <a:spLocks noGrp="1"/>
          </p:cNvSpPr>
          <p:nvPr>
            <p:ph idx="4294967295"/>
          </p:nvPr>
        </p:nvSpPr>
        <p:spPr>
          <a:xfrm>
            <a:off x="287337" y="1042988"/>
            <a:ext cx="8359121" cy="652462"/>
          </a:xfrm>
          <a:prstGeom prst="rect">
            <a:avLst/>
          </a:prstGeom>
        </p:spPr>
        <p:txBody>
          <a:bodyPr/>
          <a:lstStyle/>
          <a:p>
            <a:pPr marL="57134" indent="0">
              <a:buNone/>
            </a:pPr>
            <a:r>
              <a:rPr lang="ja-JP" altLang="en-US" sz="1600" dirty="0"/>
              <a:t>トラブル</a:t>
            </a:r>
            <a:r>
              <a:rPr lang="ja-JP" altLang="en-US" sz="1600" dirty="0" smtClean="0"/>
              <a:t>のあったユーザの端末に関する情報</a:t>
            </a:r>
            <a:r>
              <a:rPr lang="en-US" altLang="ja-JP" sz="1600" dirty="0"/>
              <a:t>(MAC</a:t>
            </a:r>
            <a:r>
              <a:rPr lang="ja-JP" altLang="en-US" sz="1600" dirty="0" smtClean="0"/>
              <a:t>アドレス、</a:t>
            </a:r>
            <a:r>
              <a:rPr lang="en-US" altLang="ja-JP" sz="1600" dirty="0" smtClean="0"/>
              <a:t>IP</a:t>
            </a:r>
            <a:r>
              <a:rPr lang="ja-JP" altLang="en-US" sz="1600" dirty="0" smtClean="0"/>
              <a:t>アドレス、</a:t>
            </a:r>
            <a:r>
              <a:rPr lang="en-US" altLang="ja-JP" sz="1600" dirty="0" smtClean="0"/>
              <a:t>VLAN</a:t>
            </a:r>
            <a:r>
              <a:rPr lang="ja-JP" altLang="en-US" sz="1600" dirty="0" smtClean="0"/>
              <a:t> </a:t>
            </a:r>
            <a:r>
              <a:rPr lang="en-US" altLang="ja-JP" sz="1600" dirty="0"/>
              <a:t>ID)</a:t>
            </a:r>
            <a:r>
              <a:rPr lang="ja-JP" altLang="en-US" sz="1600" dirty="0" smtClean="0"/>
              <a:t>を探す際に手間隙かかっていませんか？</a:t>
            </a:r>
            <a:endParaRPr kumimoji="1" lang="en-US" altLang="ja-JP" sz="1600" dirty="0"/>
          </a:p>
        </p:txBody>
      </p:sp>
      <p:pic>
        <p:nvPicPr>
          <p:cNvPr id="4" name="図 3"/>
          <p:cNvPicPr>
            <a:picLocks noChangeAspect="1"/>
          </p:cNvPicPr>
          <p:nvPr/>
        </p:nvPicPr>
        <p:blipFill rotWithShape="1">
          <a:blip r:embed="rId2"/>
          <a:srcRect r="11690"/>
          <a:stretch/>
        </p:blipFill>
        <p:spPr>
          <a:xfrm>
            <a:off x="287338" y="1840942"/>
            <a:ext cx="8575420" cy="1902572"/>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10" name="テキスト プレースホルダー 1"/>
          <p:cNvSpPr txBox="1">
            <a:spLocks/>
          </p:cNvSpPr>
          <p:nvPr/>
        </p:nvSpPr>
        <p:spPr>
          <a:xfrm>
            <a:off x="437766" y="3939067"/>
            <a:ext cx="8280057" cy="73866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n-US"/>
            </a:defPPr>
            <a:lvl1pPr algn="ctr">
              <a:defRPr kumimoji="1" u="sng">
                <a:solidFill>
                  <a:schemeClr val="accent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ja-JP" sz="1400" u="none" dirty="0" smtClean="0">
                <a:solidFill>
                  <a:srgbClr val="292929"/>
                </a:solidFill>
              </a:rPr>
              <a:t>PI</a:t>
            </a:r>
            <a:r>
              <a:rPr lang="ja-JP" altLang="en-US" sz="1400" u="none" dirty="0" smtClean="0">
                <a:solidFill>
                  <a:srgbClr val="292929"/>
                </a:solidFill>
              </a:rPr>
              <a:t>の端末情報の検索機能</a:t>
            </a:r>
            <a:r>
              <a:rPr lang="en-US" altLang="ja-JP" sz="1400" dirty="0" smtClean="0">
                <a:solidFill>
                  <a:srgbClr val="292929"/>
                </a:solidFill>
              </a:rPr>
              <a:t/>
            </a:r>
            <a:br>
              <a:rPr lang="en-US" altLang="ja-JP" sz="1400" dirty="0" smtClean="0">
                <a:solidFill>
                  <a:srgbClr val="292929"/>
                </a:solidFill>
              </a:rPr>
            </a:br>
            <a:r>
              <a:rPr lang="en-US" altLang="ja-JP" sz="1400" dirty="0" smtClean="0"/>
              <a:t>PI</a:t>
            </a:r>
            <a:r>
              <a:rPr lang="ja-JP" altLang="en-US" sz="1400" dirty="0"/>
              <a:t>のトップ画面でユーザ名・</a:t>
            </a:r>
            <a:r>
              <a:rPr lang="en-US" altLang="ja-JP" sz="1400" dirty="0"/>
              <a:t>IP</a:t>
            </a:r>
            <a:r>
              <a:rPr lang="ja-JP" altLang="en-US" sz="1400" dirty="0"/>
              <a:t>アドレス・</a:t>
            </a:r>
            <a:r>
              <a:rPr lang="en-US" altLang="ja-JP" sz="1400" dirty="0"/>
              <a:t>MAC</a:t>
            </a:r>
            <a:r>
              <a:rPr lang="ja-JP" altLang="en-US" sz="1400" dirty="0"/>
              <a:t>アドレスのいずれかを入力するだけで</a:t>
            </a:r>
            <a:br>
              <a:rPr lang="ja-JP" altLang="en-US" sz="1400" dirty="0"/>
            </a:br>
            <a:r>
              <a:rPr lang="ja-JP" altLang="en-US" sz="1400" dirty="0"/>
              <a:t>クライアントについての詳細情報の取得が可能</a:t>
            </a:r>
          </a:p>
        </p:txBody>
      </p:sp>
    </p:spTree>
    <p:extLst>
      <p:ext uri="{BB962C8B-B14F-4D97-AF65-F5344CB8AC3E}">
        <p14:creationId xmlns:p14="http://schemas.microsoft.com/office/powerpoint/2010/main" val="1495204243"/>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5" descr="ScreenShot 2014-01-31 19.06.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8772" y="1012123"/>
            <a:ext cx="1537891" cy="976756"/>
          </a:xfrm>
          <a:prstGeom prst="rect">
            <a:avLst/>
          </a:prstGeom>
          <a:ln w="9525"/>
        </p:spPr>
        <p:style>
          <a:lnRef idx="2">
            <a:schemeClr val="dk1"/>
          </a:lnRef>
          <a:fillRef idx="1">
            <a:schemeClr val="lt1"/>
          </a:fillRef>
          <a:effectRef idx="0">
            <a:schemeClr val="dk1"/>
          </a:effectRef>
          <a:fontRef idx="minor">
            <a:schemeClr val="dk1"/>
          </a:fontRef>
        </p:style>
      </p:pic>
      <p:pic>
        <p:nvPicPr>
          <p:cNvPr id="49" name="Picture 7" descr="Screen Shot 2012-06-08 at 10.45.52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34942" y="563221"/>
            <a:ext cx="1949155" cy="1151143"/>
          </a:xfrm>
          <a:prstGeom prst="rect">
            <a:avLst/>
          </a:prstGeom>
          <a:ln>
            <a:noFill/>
          </a:ln>
          <a:effectLst>
            <a:outerShdw blurRad="292100" dist="139700" dir="2700000" algn="tl" rotWithShape="0">
              <a:srgbClr val="333333">
                <a:alpha val="65000"/>
              </a:srgbClr>
            </a:outerShdw>
          </a:effectLst>
        </p:spPr>
      </p:pic>
      <p:sp>
        <p:nvSpPr>
          <p:cNvPr id="59" name="下矢印吹き出し 58"/>
          <p:cNvSpPr/>
          <p:nvPr/>
        </p:nvSpPr>
        <p:spPr>
          <a:xfrm flipV="1">
            <a:off x="7275428" y="1838027"/>
            <a:ext cx="1559036" cy="2766636"/>
          </a:xfrm>
          <a:prstGeom prst="downArrowCallout">
            <a:avLst>
              <a:gd name="adj1" fmla="val 15162"/>
              <a:gd name="adj2" fmla="val 14405"/>
              <a:gd name="adj3" fmla="val 15918"/>
              <a:gd name="adj4" fmla="val 86412"/>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sp>
        <p:nvSpPr>
          <p:cNvPr id="3" name="タイトル 2"/>
          <p:cNvSpPr>
            <a:spLocks noGrp="1"/>
          </p:cNvSpPr>
          <p:nvPr>
            <p:ph type="title"/>
          </p:nvPr>
        </p:nvSpPr>
        <p:spPr/>
        <p:txBody>
          <a:bodyPr/>
          <a:lstStyle/>
          <a:p>
            <a:r>
              <a:rPr lang="ja-JP" altLang="en-US" smtClean="0"/>
              <a:t>特長</a:t>
            </a:r>
            <a:r>
              <a:rPr lang="en-US" altLang="ja-JP" smtClean="0"/>
              <a:t>2</a:t>
            </a:r>
            <a:r>
              <a:rPr lang="ja-JP" altLang="en-US" smtClean="0"/>
              <a:t>：効率化</a:t>
            </a:r>
            <a:endParaRPr lang="ja-JP" altLang="en-US" dirty="0"/>
          </a:p>
        </p:txBody>
      </p:sp>
      <p:sp>
        <p:nvSpPr>
          <p:cNvPr id="2" name="テキスト プレースホルダー 1"/>
          <p:cNvSpPr>
            <a:spLocks noGrp="1"/>
          </p:cNvSpPr>
          <p:nvPr>
            <p:ph type="body" sz="quarter" idx="4294967295"/>
          </p:nvPr>
        </p:nvSpPr>
        <p:spPr>
          <a:xfrm>
            <a:off x="283266" y="1272352"/>
            <a:ext cx="4187126" cy="1355725"/>
          </a:xfrm>
          <a:prstGeom prst="rect">
            <a:avLst/>
          </a:prstGeom>
        </p:spPr>
        <p:txBody>
          <a:bodyPr>
            <a:noAutofit/>
          </a:bodyPr>
          <a:lstStyle/>
          <a:p>
            <a:pPr>
              <a:buClr>
                <a:schemeClr val="accent1"/>
              </a:buClr>
              <a:buSzPct val="80000"/>
              <a:buFont typeface="Wingdings" panose="05000000000000000000" pitchFamily="2" charset="2"/>
              <a:buChar char="l"/>
            </a:pPr>
            <a:r>
              <a:rPr lang="ja-JP" altLang="en-US" sz="1600" dirty="0" smtClean="0">
                <a:solidFill>
                  <a:schemeClr val="accent1"/>
                </a:solidFill>
              </a:rPr>
              <a:t>多数の機器の設定変更やバージョン アップを自動化して安全確実に！</a:t>
            </a:r>
            <a:endParaRPr lang="en-US" altLang="ja-JP" sz="1600" dirty="0" smtClean="0">
              <a:solidFill>
                <a:schemeClr val="accent1"/>
              </a:solidFill>
            </a:endParaRPr>
          </a:p>
          <a:p>
            <a:pPr marL="360363" lvl="1" indent="-179388"/>
            <a:r>
              <a:rPr lang="ja-JP" altLang="en-US" sz="1200" dirty="0" smtClean="0"/>
              <a:t>設定を一括で機器に流し込み（スケジューリング可能）</a:t>
            </a:r>
            <a:endParaRPr lang="en-US" altLang="ja-JP" sz="1200" dirty="0" smtClean="0"/>
          </a:p>
          <a:p>
            <a:pPr marL="360363" lvl="1" indent="-179388"/>
            <a:r>
              <a:rPr lang="ja-JP" altLang="en-US" sz="1200" dirty="0"/>
              <a:t>設定</a:t>
            </a:r>
            <a:r>
              <a:rPr lang="ja-JP" altLang="en-US" sz="1200" dirty="0" smtClean="0"/>
              <a:t>変更の履歴も自動的に保存され、差分表示機能もあるの</a:t>
            </a:r>
            <a:r>
              <a:rPr lang="ja-JP" altLang="en-US" sz="1200" dirty="0"/>
              <a:t>で</a:t>
            </a:r>
            <a:r>
              <a:rPr lang="ja-JP" altLang="en-US" sz="1200" dirty="0" smtClean="0"/>
              <a:t>変更履歴も一目瞭然</a:t>
            </a:r>
            <a:endParaRPr lang="en-US" altLang="ja-JP" sz="1200" dirty="0" smtClean="0"/>
          </a:p>
        </p:txBody>
      </p:sp>
      <p:grpSp>
        <p:nvGrpSpPr>
          <p:cNvPr id="4" name="グループ化 3"/>
          <p:cNvGrpSpPr/>
          <p:nvPr/>
        </p:nvGrpSpPr>
        <p:grpSpPr>
          <a:xfrm>
            <a:off x="5514451" y="2244171"/>
            <a:ext cx="3245176" cy="2454163"/>
            <a:chOff x="401791" y="1141974"/>
            <a:chExt cx="4248867" cy="3305193"/>
          </a:xfrm>
        </p:grpSpPr>
        <p:grpSp>
          <p:nvGrpSpPr>
            <p:cNvPr id="5" name="Group 2"/>
            <p:cNvGrpSpPr/>
            <p:nvPr/>
          </p:nvGrpSpPr>
          <p:grpSpPr>
            <a:xfrm>
              <a:off x="401791" y="1399095"/>
              <a:ext cx="2385544" cy="3048072"/>
              <a:chOff x="1431294" y="2971800"/>
              <a:chExt cx="1773231" cy="1867530"/>
            </a:xfrm>
          </p:grpSpPr>
          <p:cxnSp>
            <p:nvCxnSpPr>
              <p:cNvPr id="17" name="Straight Connector 3"/>
              <p:cNvCxnSpPr/>
              <p:nvPr/>
            </p:nvCxnSpPr>
            <p:spPr>
              <a:xfrm>
                <a:off x="1707037" y="3151492"/>
                <a:ext cx="1217965" cy="0"/>
              </a:xfrm>
              <a:prstGeom prst="line">
                <a:avLst/>
              </a:prstGeom>
              <a:noFill/>
              <a:ln w="19050" cap="flat" cmpd="sng" algn="ctr">
                <a:solidFill>
                  <a:sysClr val="windowText" lastClr="000000">
                    <a:lumMod val="75000"/>
                    <a:lumOff val="25000"/>
                  </a:sysClr>
                </a:solidFill>
                <a:prstDash val="solid"/>
              </a:ln>
              <a:effectLst/>
            </p:spPr>
          </p:cxnSp>
          <p:cxnSp>
            <p:nvCxnSpPr>
              <p:cNvPr id="18" name="Straight Connector 4"/>
              <p:cNvCxnSpPr/>
              <p:nvPr/>
            </p:nvCxnSpPr>
            <p:spPr>
              <a:xfrm>
                <a:off x="1696467" y="3178733"/>
                <a:ext cx="1274092" cy="0"/>
              </a:xfrm>
              <a:prstGeom prst="line">
                <a:avLst/>
              </a:prstGeom>
              <a:noFill/>
              <a:ln w="19050" cap="flat" cmpd="sng" algn="ctr">
                <a:solidFill>
                  <a:sysClr val="windowText" lastClr="000000">
                    <a:lumMod val="75000"/>
                    <a:lumOff val="25000"/>
                  </a:sysClr>
                </a:solidFill>
                <a:prstDash val="solid"/>
              </a:ln>
              <a:effectLst/>
            </p:spPr>
          </p:cxnSp>
          <p:cxnSp>
            <p:nvCxnSpPr>
              <p:cNvPr id="19" name="Straight Connector 5"/>
              <p:cNvCxnSpPr/>
              <p:nvPr/>
            </p:nvCxnSpPr>
            <p:spPr>
              <a:xfrm>
                <a:off x="1815445" y="3260454"/>
                <a:ext cx="1074566" cy="0"/>
              </a:xfrm>
              <a:prstGeom prst="line">
                <a:avLst/>
              </a:prstGeom>
              <a:noFill/>
              <a:ln w="19050" cap="flat" cmpd="sng" algn="ctr">
                <a:solidFill>
                  <a:sysClr val="windowText" lastClr="000000">
                    <a:lumMod val="75000"/>
                    <a:lumOff val="25000"/>
                  </a:sysClr>
                </a:solidFill>
                <a:prstDash val="solid"/>
              </a:ln>
              <a:effectLst/>
            </p:spPr>
          </p:cxnSp>
          <p:cxnSp>
            <p:nvCxnSpPr>
              <p:cNvPr id="20" name="Straight Connector 6"/>
              <p:cNvCxnSpPr/>
              <p:nvPr/>
            </p:nvCxnSpPr>
            <p:spPr>
              <a:xfrm>
                <a:off x="1823248" y="3283154"/>
                <a:ext cx="1074566" cy="0"/>
              </a:xfrm>
              <a:prstGeom prst="line">
                <a:avLst/>
              </a:prstGeom>
              <a:noFill/>
              <a:ln w="19050" cap="flat" cmpd="sng" algn="ctr">
                <a:solidFill>
                  <a:sysClr val="windowText" lastClr="000000">
                    <a:lumMod val="75000"/>
                    <a:lumOff val="25000"/>
                  </a:sysClr>
                </a:solidFill>
                <a:prstDash val="solid"/>
              </a:ln>
              <a:effectLst/>
            </p:spPr>
          </p:cxnSp>
          <p:cxnSp>
            <p:nvCxnSpPr>
              <p:cNvPr id="21" name="Straight Connector 7"/>
              <p:cNvCxnSpPr>
                <a:stCxn id="38" idx="0"/>
                <a:endCxn id="46" idx="2"/>
              </p:cNvCxnSpPr>
              <p:nvPr/>
            </p:nvCxnSpPr>
            <p:spPr>
              <a:xfrm flipV="1">
                <a:off x="1708491" y="3350999"/>
                <a:ext cx="1222862" cy="320159"/>
              </a:xfrm>
              <a:prstGeom prst="line">
                <a:avLst/>
              </a:prstGeom>
              <a:noFill/>
              <a:ln w="19050" cap="flat" cmpd="sng" algn="ctr">
                <a:solidFill>
                  <a:sysClr val="windowText" lastClr="000000">
                    <a:lumMod val="75000"/>
                    <a:lumOff val="25000"/>
                  </a:sysClr>
                </a:solidFill>
                <a:prstDash val="solid"/>
              </a:ln>
              <a:effectLst/>
            </p:spPr>
          </p:cxnSp>
          <p:cxnSp>
            <p:nvCxnSpPr>
              <p:cNvPr id="22" name="Straight Connector 8"/>
              <p:cNvCxnSpPr>
                <a:stCxn id="45" idx="2"/>
                <a:endCxn id="29" idx="0"/>
              </p:cNvCxnSpPr>
              <p:nvPr/>
            </p:nvCxnSpPr>
            <p:spPr>
              <a:xfrm>
                <a:off x="1708498" y="3358544"/>
                <a:ext cx="1220435" cy="322061"/>
              </a:xfrm>
              <a:prstGeom prst="line">
                <a:avLst/>
              </a:prstGeom>
              <a:noFill/>
              <a:ln w="19050" cap="flat" cmpd="sng" algn="ctr">
                <a:solidFill>
                  <a:sysClr val="windowText" lastClr="000000">
                    <a:lumMod val="75000"/>
                    <a:lumOff val="25000"/>
                  </a:sysClr>
                </a:solidFill>
                <a:prstDash val="solid"/>
              </a:ln>
              <a:effectLst/>
            </p:spPr>
          </p:cxnSp>
          <p:cxnSp>
            <p:nvCxnSpPr>
              <p:cNvPr id="23" name="Straight Connector 9"/>
              <p:cNvCxnSpPr>
                <a:stCxn id="46" idx="2"/>
                <a:endCxn id="29" idx="0"/>
              </p:cNvCxnSpPr>
              <p:nvPr/>
            </p:nvCxnSpPr>
            <p:spPr>
              <a:xfrm flipH="1">
                <a:off x="2928927" y="3350989"/>
                <a:ext cx="2426" cy="329606"/>
              </a:xfrm>
              <a:prstGeom prst="line">
                <a:avLst/>
              </a:prstGeom>
              <a:noFill/>
              <a:ln w="19050" cap="flat" cmpd="sng" algn="ctr">
                <a:solidFill>
                  <a:sysClr val="windowText" lastClr="000000">
                    <a:lumMod val="75000"/>
                    <a:lumOff val="25000"/>
                  </a:sysClr>
                </a:solidFill>
                <a:prstDash val="solid"/>
              </a:ln>
              <a:effectLst/>
            </p:spPr>
          </p:cxnSp>
          <p:cxnSp>
            <p:nvCxnSpPr>
              <p:cNvPr id="24" name="Straight Connector 10"/>
              <p:cNvCxnSpPr>
                <a:stCxn id="38" idx="0"/>
                <a:endCxn id="45" idx="2"/>
              </p:cNvCxnSpPr>
              <p:nvPr/>
            </p:nvCxnSpPr>
            <p:spPr>
              <a:xfrm flipV="1">
                <a:off x="1708509" y="3358534"/>
                <a:ext cx="1" cy="312614"/>
              </a:xfrm>
              <a:prstGeom prst="line">
                <a:avLst/>
              </a:prstGeom>
              <a:noFill/>
              <a:ln w="19050" cap="flat" cmpd="sng" algn="ctr">
                <a:solidFill>
                  <a:sysClr val="windowText" lastClr="000000">
                    <a:lumMod val="75000"/>
                    <a:lumOff val="25000"/>
                  </a:sysClr>
                </a:solidFill>
                <a:prstDash val="solid"/>
              </a:ln>
              <a:effectLst/>
            </p:spPr>
          </p:cxnSp>
          <p:cxnSp>
            <p:nvCxnSpPr>
              <p:cNvPr id="25" name="Straight Connector 11"/>
              <p:cNvCxnSpPr/>
              <p:nvPr/>
            </p:nvCxnSpPr>
            <p:spPr>
              <a:xfrm>
                <a:off x="1858554" y="3716295"/>
                <a:ext cx="915075" cy="0"/>
              </a:xfrm>
              <a:prstGeom prst="line">
                <a:avLst/>
              </a:prstGeom>
              <a:noFill/>
              <a:ln w="19050" cap="flat" cmpd="sng" algn="ctr">
                <a:solidFill>
                  <a:sysClr val="windowText" lastClr="000000">
                    <a:lumMod val="75000"/>
                    <a:lumOff val="25000"/>
                  </a:sysClr>
                </a:solidFill>
                <a:prstDash val="solid"/>
              </a:ln>
              <a:effectLst/>
            </p:spPr>
          </p:cxnSp>
          <p:cxnSp>
            <p:nvCxnSpPr>
              <p:cNvPr id="26" name="Straight Connector 12"/>
              <p:cNvCxnSpPr/>
              <p:nvPr/>
            </p:nvCxnSpPr>
            <p:spPr>
              <a:xfrm>
                <a:off x="1854987" y="3743536"/>
                <a:ext cx="957245" cy="0"/>
              </a:xfrm>
              <a:prstGeom prst="line">
                <a:avLst/>
              </a:prstGeom>
              <a:noFill/>
              <a:ln w="19050" cap="flat" cmpd="sng" algn="ctr">
                <a:solidFill>
                  <a:sysClr val="windowText" lastClr="000000">
                    <a:lumMod val="75000"/>
                    <a:lumOff val="25000"/>
                  </a:sysClr>
                </a:solidFill>
                <a:prstDash val="solid"/>
              </a:ln>
              <a:effectLst/>
            </p:spPr>
          </p:cxnSp>
          <p:cxnSp>
            <p:nvCxnSpPr>
              <p:cNvPr id="27" name="Straight Connector 13"/>
              <p:cNvCxnSpPr/>
              <p:nvPr/>
            </p:nvCxnSpPr>
            <p:spPr>
              <a:xfrm>
                <a:off x="1764244" y="3796039"/>
                <a:ext cx="976879" cy="0"/>
              </a:xfrm>
              <a:prstGeom prst="line">
                <a:avLst/>
              </a:prstGeom>
              <a:noFill/>
              <a:ln w="19050" cap="flat" cmpd="sng" algn="ctr">
                <a:solidFill>
                  <a:sysClr val="windowText" lastClr="000000">
                    <a:lumMod val="75000"/>
                    <a:lumOff val="25000"/>
                  </a:sysClr>
                </a:solidFill>
                <a:prstDash val="solid"/>
              </a:ln>
              <a:effectLst/>
            </p:spPr>
          </p:cxnSp>
          <p:cxnSp>
            <p:nvCxnSpPr>
              <p:cNvPr id="28" name="Straight Connector 14"/>
              <p:cNvCxnSpPr>
                <a:stCxn id="38" idx="2"/>
                <a:endCxn id="30" idx="0"/>
              </p:cNvCxnSpPr>
              <p:nvPr/>
            </p:nvCxnSpPr>
            <p:spPr>
              <a:xfrm flipH="1">
                <a:off x="1706877" y="3815923"/>
                <a:ext cx="1633" cy="331680"/>
              </a:xfrm>
              <a:prstGeom prst="line">
                <a:avLst/>
              </a:prstGeom>
              <a:noFill/>
              <a:ln w="19050" cap="flat" cmpd="sng" algn="ctr">
                <a:solidFill>
                  <a:sysClr val="windowText" lastClr="000000">
                    <a:lumMod val="75000"/>
                    <a:lumOff val="25000"/>
                  </a:sysClr>
                </a:solidFill>
                <a:prstDash val="solid"/>
              </a:ln>
              <a:effectLst/>
            </p:spPr>
          </p:cxnSp>
          <p:pic>
            <p:nvPicPr>
              <p:cNvPr id="29" name="Picture 220"/>
              <p:cNvPicPr>
                <a:picLocks noChangeAspect="1" noChangeArrowheads="1"/>
              </p:cNvPicPr>
              <p:nvPr/>
            </p:nvPicPr>
            <p:blipFill>
              <a:blip r:embed="rId4"/>
              <a:srcRect/>
              <a:stretch>
                <a:fillRect/>
              </a:stretch>
            </p:blipFill>
            <p:spPr bwMode="auto">
              <a:xfrm>
                <a:off x="2653362" y="3680605"/>
                <a:ext cx="551163" cy="144775"/>
              </a:xfrm>
              <a:prstGeom prst="rect">
                <a:avLst/>
              </a:prstGeom>
              <a:noFill/>
              <a:ln w="9525">
                <a:noFill/>
                <a:miter lim="800000"/>
                <a:headEnd/>
                <a:tailEnd/>
              </a:ln>
            </p:spPr>
          </p:pic>
          <p:pic>
            <p:nvPicPr>
              <p:cNvPr id="30" name="Picture 220"/>
              <p:cNvPicPr>
                <a:picLocks noChangeArrowheads="1"/>
              </p:cNvPicPr>
              <p:nvPr/>
            </p:nvPicPr>
            <p:blipFill>
              <a:blip r:embed="rId4"/>
              <a:srcRect/>
              <a:stretch>
                <a:fillRect/>
              </a:stretch>
            </p:blipFill>
            <p:spPr bwMode="auto">
              <a:xfrm>
                <a:off x="1431294" y="4147604"/>
                <a:ext cx="551163" cy="98883"/>
              </a:xfrm>
              <a:prstGeom prst="rect">
                <a:avLst/>
              </a:prstGeom>
              <a:noFill/>
              <a:ln w="9525">
                <a:noFill/>
                <a:miter lim="800000"/>
                <a:headEnd/>
                <a:tailEnd/>
              </a:ln>
            </p:spPr>
          </p:pic>
          <p:pic>
            <p:nvPicPr>
              <p:cNvPr id="31" name="Picture 220"/>
              <p:cNvPicPr>
                <a:picLocks noChangeArrowheads="1"/>
              </p:cNvPicPr>
              <p:nvPr/>
            </p:nvPicPr>
            <p:blipFill>
              <a:blip r:embed="rId4"/>
              <a:srcRect/>
              <a:stretch>
                <a:fillRect/>
              </a:stretch>
            </p:blipFill>
            <p:spPr bwMode="auto">
              <a:xfrm>
                <a:off x="2649678" y="4152644"/>
                <a:ext cx="551163" cy="98883"/>
              </a:xfrm>
              <a:prstGeom prst="rect">
                <a:avLst/>
              </a:prstGeom>
              <a:noFill/>
              <a:ln w="9525">
                <a:noFill/>
                <a:miter lim="800000"/>
                <a:headEnd/>
                <a:tailEnd/>
              </a:ln>
            </p:spPr>
          </p:pic>
          <p:cxnSp>
            <p:nvCxnSpPr>
              <p:cNvPr id="32" name="Straight Connector 18"/>
              <p:cNvCxnSpPr>
                <a:stCxn id="29" idx="2"/>
                <a:endCxn id="31" idx="0"/>
              </p:cNvCxnSpPr>
              <p:nvPr/>
            </p:nvCxnSpPr>
            <p:spPr>
              <a:xfrm flipH="1">
                <a:off x="2925251" y="3825370"/>
                <a:ext cx="3685" cy="327273"/>
              </a:xfrm>
              <a:prstGeom prst="line">
                <a:avLst/>
              </a:prstGeom>
              <a:noFill/>
              <a:ln w="19050" cap="flat" cmpd="sng" algn="ctr">
                <a:solidFill>
                  <a:sysClr val="windowText" lastClr="000000">
                    <a:lumMod val="75000"/>
                    <a:lumOff val="25000"/>
                  </a:sysClr>
                </a:solidFill>
                <a:prstDash val="solid"/>
              </a:ln>
              <a:effectLst/>
            </p:spPr>
          </p:cxnSp>
          <p:cxnSp>
            <p:nvCxnSpPr>
              <p:cNvPr id="33" name="Straight Connector 19"/>
              <p:cNvCxnSpPr>
                <a:stCxn id="29" idx="2"/>
                <a:endCxn id="30" idx="0"/>
              </p:cNvCxnSpPr>
              <p:nvPr/>
            </p:nvCxnSpPr>
            <p:spPr>
              <a:xfrm flipH="1">
                <a:off x="1706861" y="3825371"/>
                <a:ext cx="1222069" cy="322233"/>
              </a:xfrm>
              <a:prstGeom prst="line">
                <a:avLst/>
              </a:prstGeom>
              <a:noFill/>
              <a:ln w="19050" cap="flat" cmpd="sng" algn="ctr">
                <a:solidFill>
                  <a:sysClr val="windowText" lastClr="000000">
                    <a:lumMod val="75000"/>
                    <a:lumOff val="25000"/>
                  </a:sysClr>
                </a:solidFill>
                <a:prstDash val="solid"/>
              </a:ln>
              <a:effectLst/>
            </p:spPr>
          </p:cxnSp>
          <p:cxnSp>
            <p:nvCxnSpPr>
              <p:cNvPr id="34" name="Straight Connector 20"/>
              <p:cNvCxnSpPr>
                <a:stCxn id="31" idx="0"/>
                <a:endCxn id="38" idx="2"/>
              </p:cNvCxnSpPr>
              <p:nvPr/>
            </p:nvCxnSpPr>
            <p:spPr>
              <a:xfrm flipH="1" flipV="1">
                <a:off x="1708491" y="3815923"/>
                <a:ext cx="1216750" cy="336720"/>
              </a:xfrm>
              <a:prstGeom prst="line">
                <a:avLst/>
              </a:prstGeom>
              <a:noFill/>
              <a:ln w="19050" cap="flat" cmpd="sng" algn="ctr">
                <a:solidFill>
                  <a:sysClr val="windowText" lastClr="000000">
                    <a:lumMod val="75000"/>
                    <a:lumOff val="25000"/>
                  </a:sysClr>
                </a:solidFill>
                <a:prstDash val="solid"/>
              </a:ln>
              <a:effectLst/>
            </p:spPr>
          </p:cxnSp>
          <p:pic>
            <p:nvPicPr>
              <p:cNvPr id="35" name="Picture 130" descr="File Server_Updated200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131221" y="4486980"/>
                <a:ext cx="346472" cy="352350"/>
              </a:xfrm>
              <a:prstGeom prst="rect">
                <a:avLst/>
              </a:prstGeom>
              <a:noFill/>
              <a:ln w="9525">
                <a:noFill/>
                <a:miter lim="800000"/>
                <a:headEnd/>
                <a:tailEnd/>
              </a:ln>
            </p:spPr>
          </p:pic>
          <p:cxnSp>
            <p:nvCxnSpPr>
              <p:cNvPr id="36" name="Straight Connector 22"/>
              <p:cNvCxnSpPr>
                <a:stCxn id="31" idx="2"/>
                <a:endCxn id="35" idx="0"/>
              </p:cNvCxnSpPr>
              <p:nvPr/>
            </p:nvCxnSpPr>
            <p:spPr>
              <a:xfrm flipH="1">
                <a:off x="2304458" y="4251527"/>
                <a:ext cx="620802" cy="235452"/>
              </a:xfrm>
              <a:prstGeom prst="line">
                <a:avLst/>
              </a:prstGeom>
              <a:noFill/>
              <a:ln w="19050" cap="flat" cmpd="sng" algn="ctr">
                <a:solidFill>
                  <a:sysClr val="windowText" lastClr="000000">
                    <a:lumMod val="75000"/>
                    <a:lumOff val="25000"/>
                  </a:sysClr>
                </a:solidFill>
                <a:prstDash val="solid"/>
              </a:ln>
              <a:effectLst/>
            </p:spPr>
          </p:cxnSp>
          <p:cxnSp>
            <p:nvCxnSpPr>
              <p:cNvPr id="37" name="Straight Connector 23"/>
              <p:cNvCxnSpPr>
                <a:stCxn id="30" idx="2"/>
                <a:endCxn id="35" idx="0"/>
              </p:cNvCxnSpPr>
              <p:nvPr/>
            </p:nvCxnSpPr>
            <p:spPr>
              <a:xfrm>
                <a:off x="1706876" y="4246487"/>
                <a:ext cx="597582" cy="240492"/>
              </a:xfrm>
              <a:prstGeom prst="line">
                <a:avLst/>
              </a:prstGeom>
              <a:noFill/>
              <a:ln w="19050" cap="flat" cmpd="sng" algn="ctr">
                <a:solidFill>
                  <a:sysClr val="windowText" lastClr="000000">
                    <a:lumMod val="75000"/>
                    <a:lumOff val="25000"/>
                  </a:sysClr>
                </a:solidFill>
                <a:prstDash val="solid"/>
              </a:ln>
              <a:effectLst/>
            </p:spPr>
          </p:cxnSp>
          <p:pic>
            <p:nvPicPr>
              <p:cNvPr id="38" name="Picture 220"/>
              <p:cNvPicPr>
                <a:picLocks noChangeAspect="1" noChangeArrowheads="1"/>
              </p:cNvPicPr>
              <p:nvPr/>
            </p:nvPicPr>
            <p:blipFill>
              <a:blip r:embed="rId4"/>
              <a:srcRect/>
              <a:stretch>
                <a:fillRect/>
              </a:stretch>
            </p:blipFill>
            <p:spPr bwMode="auto">
              <a:xfrm>
                <a:off x="1432928" y="3671158"/>
                <a:ext cx="551163" cy="144775"/>
              </a:xfrm>
              <a:prstGeom prst="rect">
                <a:avLst/>
              </a:prstGeom>
              <a:noFill/>
              <a:ln w="9525">
                <a:noFill/>
                <a:miter lim="800000"/>
                <a:headEnd/>
                <a:tailEnd/>
              </a:ln>
            </p:spPr>
          </p:pic>
          <p:sp>
            <p:nvSpPr>
              <p:cNvPr id="39" name="Oval 25"/>
              <p:cNvSpPr/>
              <p:nvPr/>
            </p:nvSpPr>
            <p:spPr>
              <a:xfrm>
                <a:off x="1604651" y="3495282"/>
                <a:ext cx="1462436" cy="97612"/>
              </a:xfrm>
              <a:prstGeom prst="ellipse">
                <a:avLst/>
              </a:prstGeom>
              <a:noFill/>
              <a:ln w="9525" cap="flat" cmpd="sng" algn="ctr">
                <a:solidFill>
                  <a:srgbClr val="3366FF"/>
                </a:solidFill>
                <a:prstDash val="solid"/>
              </a:ln>
              <a:effectLst/>
            </p:spPr>
            <p:txBody>
              <a:bodyPr lIns="91438" tIns="45719" rIns="91438" bIns="45719" rtlCol="0" anchor="ctr">
                <a:noAutofit/>
              </a:bodyPr>
              <a:lstStyle/>
              <a:p>
                <a:pPr algn="ctr" defTabSz="1218470"/>
                <a:r>
                  <a:rPr lang="en-US" sz="1200" b="1" kern="0" dirty="0">
                    <a:solidFill>
                      <a:srgbClr val="3366FF"/>
                    </a:solidFill>
                    <a:latin typeface="Arial Narrow"/>
                    <a:cs typeface="Arial Narrow"/>
                  </a:rPr>
                  <a:t>            </a:t>
                </a:r>
              </a:p>
            </p:txBody>
          </p:sp>
          <p:sp>
            <p:nvSpPr>
              <p:cNvPr id="40" name="Oval 26"/>
              <p:cNvSpPr/>
              <p:nvPr/>
            </p:nvSpPr>
            <p:spPr>
              <a:xfrm>
                <a:off x="1586153" y="3932595"/>
                <a:ext cx="1462436" cy="97612"/>
              </a:xfrm>
              <a:prstGeom prst="ellipse">
                <a:avLst/>
              </a:prstGeom>
              <a:noFill/>
              <a:ln w="9525" cap="flat" cmpd="sng" algn="ctr">
                <a:solidFill>
                  <a:srgbClr val="3366FF"/>
                </a:solidFill>
                <a:prstDash val="solid"/>
              </a:ln>
              <a:effectLst/>
            </p:spPr>
            <p:txBody>
              <a:bodyPr lIns="91438" tIns="45719" rIns="91438" bIns="45719" rtlCol="0" anchor="ctr">
                <a:noAutofit/>
              </a:bodyPr>
              <a:lstStyle/>
              <a:p>
                <a:pPr algn="ctr" defTabSz="1218470"/>
                <a:r>
                  <a:rPr lang="en-US" sz="1200" b="1" kern="0" dirty="0">
                    <a:solidFill>
                      <a:srgbClr val="3366FF"/>
                    </a:solidFill>
                    <a:latin typeface="Arial Narrow"/>
                    <a:cs typeface="Arial Narrow"/>
                  </a:rPr>
                  <a:t>              </a:t>
                </a:r>
              </a:p>
            </p:txBody>
          </p:sp>
          <p:sp>
            <p:nvSpPr>
              <p:cNvPr id="41" name="Oval 27"/>
              <p:cNvSpPr/>
              <p:nvPr/>
            </p:nvSpPr>
            <p:spPr>
              <a:xfrm>
                <a:off x="1900017" y="4347549"/>
                <a:ext cx="908057" cy="60610"/>
              </a:xfrm>
              <a:prstGeom prst="ellipse">
                <a:avLst/>
              </a:prstGeom>
              <a:noFill/>
              <a:ln w="9525" cap="flat" cmpd="sng" algn="ctr">
                <a:solidFill>
                  <a:srgbClr val="3366FF"/>
                </a:solidFill>
                <a:prstDash val="solid"/>
              </a:ln>
              <a:effectLst/>
            </p:spPr>
            <p:txBody>
              <a:bodyPr lIns="91438" tIns="45719" rIns="91438" bIns="45719" rtlCol="0" anchor="ctr">
                <a:noAutofit/>
              </a:bodyPr>
              <a:lstStyle/>
              <a:p>
                <a:pPr algn="ctr" defTabSz="1218470"/>
                <a:endParaRPr lang="en-US" sz="1200" b="1" kern="0" dirty="0">
                  <a:solidFill>
                    <a:srgbClr val="3366FF"/>
                  </a:solidFill>
                  <a:latin typeface="Arial Narrow"/>
                  <a:cs typeface="Arial Narrow"/>
                </a:endParaRPr>
              </a:p>
            </p:txBody>
          </p:sp>
          <p:sp>
            <p:nvSpPr>
              <p:cNvPr id="42" name="Oval 28"/>
              <p:cNvSpPr/>
              <p:nvPr/>
            </p:nvSpPr>
            <p:spPr>
              <a:xfrm>
                <a:off x="2272571" y="3102717"/>
                <a:ext cx="63772" cy="107464"/>
              </a:xfrm>
              <a:prstGeom prst="ellipse">
                <a:avLst/>
              </a:prstGeom>
              <a:noFill/>
              <a:ln w="9525" cap="flat" cmpd="sng" algn="ctr">
                <a:solidFill>
                  <a:sysClr val="windowText" lastClr="000000">
                    <a:lumMod val="75000"/>
                    <a:lumOff val="25000"/>
                  </a:sysClr>
                </a:solidFill>
                <a:prstDash val="solid"/>
              </a:ln>
              <a:effectLst/>
            </p:spPr>
            <p:txBody>
              <a:bodyPr lIns="91438" tIns="45719" rIns="91438" bIns="45719" rtlCol="0" anchor="ctr">
                <a:noAutofit/>
              </a:bodyPr>
              <a:lstStyle/>
              <a:p>
                <a:pPr algn="ctr" defTabSz="1218470"/>
                <a:endParaRPr lang="en-US" sz="1200" kern="0">
                  <a:solidFill>
                    <a:prstClr val="white"/>
                  </a:solidFill>
                  <a:latin typeface="Arial Narrow"/>
                  <a:cs typeface="Arial Narrow"/>
                </a:endParaRPr>
              </a:p>
            </p:txBody>
          </p:sp>
          <p:sp>
            <p:nvSpPr>
              <p:cNvPr id="43" name="Oval 29"/>
              <p:cNvSpPr/>
              <p:nvPr/>
            </p:nvSpPr>
            <p:spPr>
              <a:xfrm>
                <a:off x="2273928" y="3218943"/>
                <a:ext cx="63772" cy="107464"/>
              </a:xfrm>
              <a:prstGeom prst="ellipse">
                <a:avLst/>
              </a:prstGeom>
              <a:noFill/>
              <a:ln w="9525" cap="flat" cmpd="sng" algn="ctr">
                <a:solidFill>
                  <a:sysClr val="windowText" lastClr="000000">
                    <a:lumMod val="75000"/>
                    <a:lumOff val="25000"/>
                  </a:sysClr>
                </a:solidFill>
                <a:prstDash val="solid"/>
              </a:ln>
              <a:effectLst/>
            </p:spPr>
            <p:txBody>
              <a:bodyPr lIns="91438" tIns="45719" rIns="91438" bIns="45719" rtlCol="0" anchor="ctr">
                <a:noAutofit/>
              </a:bodyPr>
              <a:lstStyle/>
              <a:p>
                <a:pPr algn="ctr" defTabSz="1218470"/>
                <a:endParaRPr lang="en-US" sz="1200" kern="0">
                  <a:solidFill>
                    <a:prstClr val="white"/>
                  </a:solidFill>
                  <a:latin typeface="Arial Narrow"/>
                  <a:cs typeface="Arial Narrow"/>
                </a:endParaRPr>
              </a:p>
            </p:txBody>
          </p:sp>
          <p:sp>
            <p:nvSpPr>
              <p:cNvPr id="44" name="Oval 30"/>
              <p:cNvSpPr/>
              <p:nvPr/>
            </p:nvSpPr>
            <p:spPr>
              <a:xfrm>
                <a:off x="2264019" y="3673398"/>
                <a:ext cx="63772" cy="107464"/>
              </a:xfrm>
              <a:prstGeom prst="ellipse">
                <a:avLst/>
              </a:prstGeom>
              <a:noFill/>
              <a:ln w="9525" cap="flat" cmpd="sng" algn="ctr">
                <a:solidFill>
                  <a:sysClr val="windowText" lastClr="000000">
                    <a:lumMod val="75000"/>
                    <a:lumOff val="25000"/>
                  </a:sysClr>
                </a:solidFill>
                <a:prstDash val="solid"/>
              </a:ln>
              <a:effectLst/>
            </p:spPr>
            <p:txBody>
              <a:bodyPr lIns="91438" tIns="45719" rIns="91438" bIns="45719" rtlCol="0" anchor="ctr">
                <a:noAutofit/>
              </a:bodyPr>
              <a:lstStyle/>
              <a:p>
                <a:pPr algn="ctr" defTabSz="1218470"/>
                <a:endParaRPr lang="en-US" sz="1200" kern="0">
                  <a:solidFill>
                    <a:prstClr val="white"/>
                  </a:solidFill>
                  <a:latin typeface="Arial Narrow"/>
                  <a:cs typeface="Arial Narrow"/>
                </a:endParaRPr>
              </a:p>
            </p:txBody>
          </p:sp>
          <p:pic>
            <p:nvPicPr>
              <p:cNvPr id="45" name="Picture 212"/>
              <p:cNvPicPr>
                <a:picLocks noChangeAspect="1" noChangeArrowheads="1"/>
              </p:cNvPicPr>
              <p:nvPr/>
            </p:nvPicPr>
            <p:blipFill>
              <a:blip r:embed="rId6"/>
              <a:srcRect/>
              <a:stretch>
                <a:fillRect/>
              </a:stretch>
            </p:blipFill>
            <p:spPr bwMode="auto">
              <a:xfrm>
                <a:off x="1506209" y="2979346"/>
                <a:ext cx="404566" cy="379190"/>
              </a:xfrm>
              <a:prstGeom prst="rect">
                <a:avLst/>
              </a:prstGeom>
              <a:noFill/>
              <a:ln w="9525">
                <a:noFill/>
                <a:miter lim="800000"/>
                <a:headEnd/>
                <a:tailEnd/>
              </a:ln>
            </p:spPr>
          </p:pic>
          <p:pic>
            <p:nvPicPr>
              <p:cNvPr id="46" name="Picture 212"/>
              <p:cNvPicPr>
                <a:picLocks noChangeAspect="1" noChangeArrowheads="1"/>
              </p:cNvPicPr>
              <p:nvPr/>
            </p:nvPicPr>
            <p:blipFill>
              <a:blip r:embed="rId6"/>
              <a:srcRect/>
              <a:stretch>
                <a:fillRect/>
              </a:stretch>
            </p:blipFill>
            <p:spPr bwMode="auto">
              <a:xfrm>
                <a:off x="2729070" y="2971800"/>
                <a:ext cx="404566" cy="379190"/>
              </a:xfrm>
              <a:prstGeom prst="rect">
                <a:avLst/>
              </a:prstGeom>
              <a:noFill/>
              <a:ln w="9525">
                <a:noFill/>
                <a:miter lim="800000"/>
                <a:headEnd/>
                <a:tailEnd/>
              </a:ln>
            </p:spPr>
          </p:pic>
        </p:grpSp>
        <p:sp>
          <p:nvSpPr>
            <p:cNvPr id="6" name="テキスト ボックス 5"/>
            <p:cNvSpPr txBox="1"/>
            <p:nvPr/>
          </p:nvSpPr>
          <p:spPr>
            <a:xfrm>
              <a:off x="1049556" y="2381677"/>
              <a:ext cx="1182039" cy="310878"/>
            </a:xfrm>
            <a:prstGeom prst="rect">
              <a:avLst/>
            </a:prstGeom>
            <a:noFill/>
          </p:spPr>
          <p:txBody>
            <a:bodyPr wrap="none" rtlCol="0">
              <a:noAutofit/>
            </a:bodyPr>
            <a:lstStyle/>
            <a:p>
              <a:r>
                <a:rPr kumimoji="1" lang="en-US" altLang="ja-JP" sz="900" b="1" dirty="0" smtClean="0">
                  <a:solidFill>
                    <a:srgbClr val="0070C0"/>
                  </a:solidFill>
                </a:rPr>
                <a:t>Port Channel</a:t>
              </a:r>
              <a:endParaRPr kumimoji="1" lang="ja-JP" altLang="en-US" sz="900" b="1" dirty="0">
                <a:solidFill>
                  <a:srgbClr val="0070C0"/>
                </a:solidFill>
              </a:endParaRPr>
            </a:p>
          </p:txBody>
        </p:sp>
        <p:sp>
          <p:nvSpPr>
            <p:cNvPr id="7" name="テキスト ボックス 6"/>
            <p:cNvSpPr txBox="1"/>
            <p:nvPr/>
          </p:nvSpPr>
          <p:spPr>
            <a:xfrm>
              <a:off x="1020390" y="3069150"/>
              <a:ext cx="1182039" cy="310878"/>
            </a:xfrm>
            <a:prstGeom prst="rect">
              <a:avLst/>
            </a:prstGeom>
            <a:noFill/>
          </p:spPr>
          <p:txBody>
            <a:bodyPr wrap="none" rtlCol="0">
              <a:noAutofit/>
            </a:bodyPr>
            <a:lstStyle/>
            <a:p>
              <a:r>
                <a:rPr kumimoji="1" lang="en-US" altLang="ja-JP" sz="900" b="1" dirty="0" smtClean="0">
                  <a:solidFill>
                    <a:srgbClr val="0070C0"/>
                  </a:solidFill>
                </a:rPr>
                <a:t>Port Channel</a:t>
              </a:r>
              <a:endParaRPr kumimoji="1" lang="ja-JP" altLang="en-US" sz="900" b="1" dirty="0">
                <a:solidFill>
                  <a:srgbClr val="0070C0"/>
                </a:solidFill>
              </a:endParaRPr>
            </a:p>
          </p:txBody>
        </p:sp>
        <p:sp>
          <p:nvSpPr>
            <p:cNvPr id="8" name="テキスト ボックス 7"/>
            <p:cNvSpPr txBox="1"/>
            <p:nvPr/>
          </p:nvSpPr>
          <p:spPr>
            <a:xfrm>
              <a:off x="1020390" y="3416973"/>
              <a:ext cx="1182039" cy="310878"/>
            </a:xfrm>
            <a:prstGeom prst="rect">
              <a:avLst/>
            </a:prstGeom>
            <a:noFill/>
          </p:spPr>
          <p:txBody>
            <a:bodyPr wrap="none" rtlCol="0">
              <a:noAutofit/>
            </a:bodyPr>
            <a:lstStyle/>
            <a:p>
              <a:r>
                <a:rPr kumimoji="1" lang="en-US" altLang="ja-JP" sz="900" b="1" dirty="0" smtClean="0">
                  <a:solidFill>
                    <a:srgbClr val="0070C0"/>
                  </a:solidFill>
                </a:rPr>
                <a:t>Port Channel</a:t>
              </a:r>
              <a:endParaRPr kumimoji="1" lang="ja-JP" altLang="en-US" sz="900" b="1" dirty="0">
                <a:solidFill>
                  <a:srgbClr val="0070C0"/>
                </a:solidFill>
              </a:endParaRPr>
            </a:p>
          </p:txBody>
        </p:sp>
        <p:sp>
          <p:nvSpPr>
            <p:cNvPr id="9" name="角丸四角形 8"/>
            <p:cNvSpPr/>
            <p:nvPr/>
          </p:nvSpPr>
          <p:spPr>
            <a:xfrm>
              <a:off x="2796139" y="3286234"/>
              <a:ext cx="1296000" cy="270000"/>
            </a:xfrm>
            <a:prstGeom prst="roundRect">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en-US" altLang="ja-JP" sz="800" dirty="0" smtClean="0"/>
                <a:t>VLAN</a:t>
              </a:r>
              <a:r>
                <a:rPr kumimoji="1" lang="ja-JP" altLang="en-US" sz="800" dirty="0"/>
                <a:t>設定</a:t>
              </a:r>
              <a:endParaRPr kumimoji="1" lang="ja-JP" altLang="en-US" sz="800" dirty="0" smtClean="0"/>
            </a:p>
          </p:txBody>
        </p:sp>
        <p:sp>
          <p:nvSpPr>
            <p:cNvPr id="10" name="角丸四角形 9"/>
            <p:cNvSpPr/>
            <p:nvPr/>
          </p:nvSpPr>
          <p:spPr>
            <a:xfrm>
              <a:off x="2787334" y="1215654"/>
              <a:ext cx="1304805" cy="270000"/>
            </a:xfrm>
            <a:prstGeom prst="roundRect">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en-US" altLang="ja-JP" sz="800" dirty="0" smtClean="0"/>
                <a:t>L3 </a:t>
              </a:r>
              <a:r>
                <a:rPr kumimoji="1" lang="ja-JP" altLang="en-US" sz="800" dirty="0" smtClean="0"/>
                <a:t>セグメント追加</a:t>
              </a:r>
              <a:endParaRPr kumimoji="1" lang="en-US" altLang="ja-JP" sz="800" dirty="0" smtClean="0"/>
            </a:p>
          </p:txBody>
        </p:sp>
        <p:sp>
          <p:nvSpPr>
            <p:cNvPr id="11" name="角丸四角形 10"/>
            <p:cNvSpPr/>
            <p:nvPr/>
          </p:nvSpPr>
          <p:spPr>
            <a:xfrm>
              <a:off x="2796139" y="2344580"/>
              <a:ext cx="1296000" cy="270000"/>
            </a:xfrm>
            <a:prstGeom prst="roundRect">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en-US" altLang="ja-JP" sz="800" dirty="0" smtClean="0"/>
                <a:t>VLAN</a:t>
              </a:r>
              <a:r>
                <a:rPr kumimoji="1" lang="ja-JP" altLang="en-US" sz="800" dirty="0"/>
                <a:t>設定</a:t>
              </a:r>
              <a:endParaRPr kumimoji="1" lang="ja-JP" altLang="en-US" sz="800" dirty="0" smtClean="0"/>
            </a:p>
          </p:txBody>
        </p:sp>
        <p:sp>
          <p:nvSpPr>
            <p:cNvPr id="12" name="角丸四角形 11"/>
            <p:cNvSpPr/>
            <p:nvPr/>
          </p:nvSpPr>
          <p:spPr>
            <a:xfrm>
              <a:off x="2796139" y="2634244"/>
              <a:ext cx="1296000" cy="270000"/>
            </a:xfrm>
            <a:prstGeom prst="roundRect">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ja-JP" altLang="en-US" sz="800" dirty="0" smtClean="0"/>
                <a:t>チャネル設定</a:t>
              </a:r>
            </a:p>
          </p:txBody>
        </p:sp>
        <p:sp>
          <p:nvSpPr>
            <p:cNvPr id="13" name="角丸四角形 12"/>
            <p:cNvSpPr/>
            <p:nvPr/>
          </p:nvSpPr>
          <p:spPr>
            <a:xfrm>
              <a:off x="2796139" y="1503443"/>
              <a:ext cx="1296000" cy="269527"/>
            </a:xfrm>
            <a:prstGeom prst="roundRect">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ja-JP" altLang="en-US" sz="800" dirty="0" smtClean="0"/>
                <a:t>ポリシ設定</a:t>
              </a:r>
            </a:p>
          </p:txBody>
        </p:sp>
        <p:sp>
          <p:nvSpPr>
            <p:cNvPr id="14" name="角丸四角形 13"/>
            <p:cNvSpPr/>
            <p:nvPr/>
          </p:nvSpPr>
          <p:spPr>
            <a:xfrm>
              <a:off x="2796139" y="3859305"/>
              <a:ext cx="1296000" cy="270000"/>
            </a:xfrm>
            <a:prstGeom prst="roundRect">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ja-JP" altLang="en-US" sz="800" dirty="0" smtClean="0"/>
                <a:t>仮想</a:t>
              </a:r>
              <a:r>
                <a:rPr kumimoji="1" lang="en-US" altLang="ja-JP" sz="800" dirty="0" smtClean="0"/>
                <a:t>SW</a:t>
              </a:r>
              <a:r>
                <a:rPr kumimoji="1" lang="ja-JP" altLang="en-US" sz="800" dirty="0" smtClean="0"/>
                <a:t>設定</a:t>
              </a:r>
            </a:p>
          </p:txBody>
        </p:sp>
        <p:sp>
          <p:nvSpPr>
            <p:cNvPr id="15" name="角丸四角形 14"/>
            <p:cNvSpPr/>
            <p:nvPr/>
          </p:nvSpPr>
          <p:spPr>
            <a:xfrm>
              <a:off x="2796139" y="1788165"/>
              <a:ext cx="1296000" cy="269527"/>
            </a:xfrm>
            <a:prstGeom prst="roundRect">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ja-JP" altLang="en-US" sz="800" dirty="0"/>
                <a:t>ルーティング</a:t>
              </a:r>
              <a:r>
                <a:rPr kumimoji="1" lang="ja-JP" altLang="en-US" sz="800" dirty="0" smtClean="0"/>
                <a:t>設定</a:t>
              </a:r>
            </a:p>
          </p:txBody>
        </p:sp>
        <p:sp>
          <p:nvSpPr>
            <p:cNvPr id="16" name="対角する 2 つの角を切り取った四角形 15"/>
            <p:cNvSpPr/>
            <p:nvPr/>
          </p:nvSpPr>
          <p:spPr>
            <a:xfrm>
              <a:off x="4149213" y="1141974"/>
              <a:ext cx="501445" cy="3125224"/>
            </a:xfrm>
            <a:prstGeom prst="snip2Diag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ja-JP" altLang="en-US" sz="1100" dirty="0" smtClean="0"/>
                <a:t>複雑な計画・</a:t>
              </a:r>
              <a:endParaRPr kumimoji="1" lang="en-US" altLang="ja-JP" sz="1100" dirty="0" smtClean="0"/>
            </a:p>
            <a:p>
              <a:pPr algn="ctr"/>
              <a:r>
                <a:rPr kumimoji="1" lang="ja-JP" altLang="en-US" sz="1100" dirty="0" smtClean="0"/>
                <a:t>多数の設定</a:t>
              </a:r>
            </a:p>
          </p:txBody>
        </p:sp>
      </p:grpSp>
      <p:sp>
        <p:nvSpPr>
          <p:cNvPr id="53" name="左大かっこ 52"/>
          <p:cNvSpPr/>
          <p:nvPr/>
        </p:nvSpPr>
        <p:spPr>
          <a:xfrm>
            <a:off x="5288932" y="2399120"/>
            <a:ext cx="225519" cy="206319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a:p>
        </p:txBody>
      </p:sp>
      <p:sp>
        <p:nvSpPr>
          <p:cNvPr id="55" name="テキスト ボックス 54"/>
          <p:cNvSpPr txBox="1"/>
          <p:nvPr/>
        </p:nvSpPr>
        <p:spPr>
          <a:xfrm>
            <a:off x="5366582" y="286222"/>
            <a:ext cx="1869423" cy="276999"/>
          </a:xfrm>
          <a:prstGeom prst="rect">
            <a:avLst/>
          </a:prstGeom>
        </p:spPr>
        <p:style>
          <a:lnRef idx="1">
            <a:schemeClr val="accent1"/>
          </a:lnRef>
          <a:fillRef idx="2">
            <a:schemeClr val="accent1"/>
          </a:fillRef>
          <a:effectRef idx="1">
            <a:schemeClr val="accent1"/>
          </a:effectRef>
          <a:fontRef idx="minor">
            <a:schemeClr val="dk1"/>
          </a:fontRef>
        </p:style>
        <p:txBody>
          <a:bodyPr wrap="none" rtlCol="0">
            <a:noAutofit/>
          </a:bodyPr>
          <a:lstStyle/>
          <a:p>
            <a:r>
              <a:rPr kumimoji="1" lang="ja-JP" altLang="en-US" sz="1200" dirty="0" smtClean="0"/>
              <a:t>設定のテンプレートを用意</a:t>
            </a:r>
            <a:endParaRPr kumimoji="1" lang="en-US" altLang="ja-JP" sz="1200" dirty="0" smtClean="0"/>
          </a:p>
        </p:txBody>
      </p:sp>
      <p:sp>
        <p:nvSpPr>
          <p:cNvPr id="60" name="テキスト ボックス 59"/>
          <p:cNvSpPr txBox="1"/>
          <p:nvPr/>
        </p:nvSpPr>
        <p:spPr>
          <a:xfrm>
            <a:off x="6651705" y="1709765"/>
            <a:ext cx="1156291"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oAutofit/>
          </a:bodyPr>
          <a:lstStyle/>
          <a:p>
            <a:r>
              <a:rPr kumimoji="1" lang="ja-JP" altLang="en-US" sz="1200" dirty="0" smtClean="0"/>
              <a:t>複雑な設定も</a:t>
            </a:r>
            <a:r>
              <a:rPr kumimoji="1" lang="en-US" altLang="ja-JP" sz="1200" dirty="0" smtClean="0"/>
              <a:t/>
            </a:r>
            <a:br>
              <a:rPr kumimoji="1" lang="en-US" altLang="ja-JP" sz="1200" dirty="0" smtClean="0"/>
            </a:br>
            <a:r>
              <a:rPr kumimoji="1" lang="ja-JP" altLang="en-US" sz="1200" dirty="0" smtClean="0"/>
              <a:t>テンプレート化</a:t>
            </a:r>
            <a:endParaRPr kumimoji="1" lang="ja-JP" altLang="en-US" sz="1200" dirty="0"/>
          </a:p>
        </p:txBody>
      </p:sp>
      <p:sp>
        <p:nvSpPr>
          <p:cNvPr id="62" name="右カーブ矢印 61"/>
          <p:cNvSpPr/>
          <p:nvPr/>
        </p:nvSpPr>
        <p:spPr>
          <a:xfrm>
            <a:off x="4849423" y="738734"/>
            <a:ext cx="566338" cy="2643076"/>
          </a:xfrm>
          <a:prstGeom prst="curvedRightArrow">
            <a:avLst>
              <a:gd name="adj1" fmla="val 41936"/>
              <a:gd name="adj2" fmla="val 93050"/>
              <a:gd name="adj3" fmla="val 2500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solidFill>
                <a:schemeClr val="tx1"/>
              </a:solidFill>
            </a:endParaRPr>
          </a:p>
        </p:txBody>
      </p:sp>
      <p:pic>
        <p:nvPicPr>
          <p:cNvPr id="6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143" y="2937110"/>
            <a:ext cx="4124992" cy="1579785"/>
          </a:xfrm>
          <a:prstGeom prst="rect">
            <a:avLst/>
          </a:prstGeom>
          <a:ln/>
        </p:spPr>
        <p:style>
          <a:lnRef idx="2">
            <a:schemeClr val="dk1"/>
          </a:lnRef>
          <a:fillRef idx="1">
            <a:schemeClr val="lt1"/>
          </a:fillRef>
          <a:effectRef idx="0">
            <a:schemeClr val="dk1"/>
          </a:effectRef>
          <a:fontRef idx="minor">
            <a:schemeClr val="dk1"/>
          </a:fontRef>
        </p:style>
      </p:pic>
      <p:sp>
        <p:nvSpPr>
          <p:cNvPr id="70" name="テキスト ボックス 69"/>
          <p:cNvSpPr txBox="1"/>
          <p:nvPr/>
        </p:nvSpPr>
        <p:spPr>
          <a:xfrm>
            <a:off x="2266519" y="2663791"/>
            <a:ext cx="238927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oAutofit/>
          </a:bodyPr>
          <a:lstStyle/>
          <a:p>
            <a:r>
              <a:rPr lang="ja-JP" altLang="en-US" sz="1200" dirty="0" smtClean="0"/>
              <a:t>過去の設定ファイルとの差分比較</a:t>
            </a:r>
            <a:endParaRPr lang="en-US" altLang="ja-JP" sz="1200" dirty="0" smtClean="0"/>
          </a:p>
          <a:p>
            <a:r>
              <a:rPr kumimoji="1" lang="ja-JP" altLang="en-US" sz="1200" dirty="0"/>
              <a:t>隣</a:t>
            </a:r>
            <a:r>
              <a:rPr kumimoji="1" lang="ja-JP" altLang="en-US" sz="1200" dirty="0" smtClean="0"/>
              <a:t>の機器との設定の差分比較</a:t>
            </a:r>
            <a:endParaRPr kumimoji="1" lang="ja-JP" altLang="en-US" sz="1200" dirty="0"/>
          </a:p>
        </p:txBody>
      </p:sp>
      <p:sp>
        <p:nvSpPr>
          <p:cNvPr id="56" name="テキスト ボックス 55"/>
          <p:cNvSpPr txBox="1"/>
          <p:nvPr/>
        </p:nvSpPr>
        <p:spPr>
          <a:xfrm>
            <a:off x="4648519" y="1714364"/>
            <a:ext cx="170992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oAutofit/>
          </a:bodyPr>
          <a:lstStyle/>
          <a:p>
            <a:r>
              <a:rPr kumimoji="1" lang="en-US" altLang="ja-JP" sz="1200" dirty="0" smtClean="0"/>
              <a:t>PI</a:t>
            </a:r>
            <a:r>
              <a:rPr kumimoji="1" lang="ja-JP" altLang="en-US" sz="1200" dirty="0" smtClean="0"/>
              <a:t>が自動的に複数機器に設定変更を実施</a:t>
            </a:r>
            <a:r>
              <a:rPr kumimoji="1" lang="en-US" altLang="ja-JP" sz="1200" dirty="0" smtClean="0"/>
              <a:t/>
            </a:r>
            <a:br>
              <a:rPr kumimoji="1" lang="en-US" altLang="ja-JP" sz="1200" dirty="0" smtClean="0"/>
            </a:br>
            <a:r>
              <a:rPr kumimoji="1" lang="ja-JP" altLang="en-US" sz="1200" dirty="0" smtClean="0"/>
              <a:t>（夜中でも休日でも）</a:t>
            </a:r>
            <a:endParaRPr kumimoji="1" lang="ja-JP" altLang="en-US" sz="1200" dirty="0"/>
          </a:p>
        </p:txBody>
      </p:sp>
    </p:spTree>
    <p:extLst>
      <p:ext uri="{BB962C8B-B14F-4D97-AF65-F5344CB8AC3E}">
        <p14:creationId xmlns:p14="http://schemas.microsoft.com/office/powerpoint/2010/main" val="835796046"/>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t>特長</a:t>
            </a:r>
            <a:r>
              <a:rPr lang="en-US" altLang="ja-JP" dirty="0" smtClean="0"/>
              <a:t>2</a:t>
            </a:r>
            <a:r>
              <a:rPr lang="ja-JP" altLang="en-US" dirty="0" smtClean="0"/>
              <a:t>：効率化</a:t>
            </a:r>
            <a:endParaRPr lang="ja-JP" altLang="en-US" dirty="0"/>
          </a:p>
        </p:txBody>
      </p:sp>
      <p:sp>
        <p:nvSpPr>
          <p:cNvPr id="2" name="テキスト プレースホルダー 1"/>
          <p:cNvSpPr>
            <a:spLocks noGrp="1"/>
          </p:cNvSpPr>
          <p:nvPr>
            <p:ph type="body" sz="quarter" idx="4294967295"/>
          </p:nvPr>
        </p:nvSpPr>
        <p:spPr>
          <a:xfrm>
            <a:off x="5602295" y="1253279"/>
            <a:ext cx="3447575" cy="1890712"/>
          </a:xfrm>
          <a:prstGeom prst="rect">
            <a:avLst/>
          </a:prstGeom>
        </p:spPr>
        <p:txBody>
          <a:bodyPr/>
          <a:lstStyle/>
          <a:p>
            <a:pPr marL="57136" indent="0">
              <a:buNone/>
            </a:pPr>
            <a:r>
              <a:rPr lang="ja-JP" altLang="en-US" sz="1400" dirty="0" smtClean="0"/>
              <a:t>テンプレートを作る</a:t>
            </a:r>
            <a:r>
              <a:rPr lang="ja-JP" altLang="en-US" dirty="0"/>
              <a:t>ことで</a:t>
            </a:r>
            <a:r>
              <a:rPr lang="ja-JP" altLang="en-US" sz="1400" dirty="0" smtClean="0"/>
              <a:t>フォームを</a:t>
            </a:r>
            <a:r>
              <a:rPr lang="ja-JP" altLang="en-US" sz="1400" dirty="0" smtClean="0"/>
              <a:t>活用</a:t>
            </a:r>
            <a:r>
              <a:rPr lang="ja-JP" altLang="en-US" sz="1400" dirty="0" smtClean="0"/>
              <a:t>し</a:t>
            </a:r>
            <a:r>
              <a:rPr lang="ja-JP" altLang="en-US" sz="1400" dirty="0"/>
              <a:t>、</a:t>
            </a:r>
            <a:r>
              <a:rPr lang="en-US" altLang="ja-JP" sz="1400" dirty="0" smtClean="0"/>
              <a:t>IOS</a:t>
            </a:r>
            <a:r>
              <a:rPr lang="ja-JP" altLang="en-US" sz="1400" dirty="0" smtClean="0"/>
              <a:t>コマンドを知らないユーザ</a:t>
            </a:r>
            <a:r>
              <a:rPr lang="ja-JP" altLang="en-US" sz="1400" dirty="0" smtClean="0"/>
              <a:t>でも 簡単</a:t>
            </a:r>
            <a:r>
              <a:rPr lang="ja-JP" altLang="en-US" sz="1400" dirty="0" smtClean="0"/>
              <a:t>に設定が可能</a:t>
            </a:r>
            <a:endParaRPr lang="en-US" altLang="ja-JP" sz="1400" dirty="0" smtClean="0"/>
          </a:p>
          <a:p>
            <a:pPr marL="57136" indent="0">
              <a:buNone/>
            </a:pPr>
            <a:r>
              <a:rPr lang="ja-JP" altLang="en-US" sz="1400" dirty="0"/>
              <a:t>定型</a:t>
            </a:r>
            <a:r>
              <a:rPr lang="ja-JP" altLang="en-US" sz="1400" dirty="0" smtClean="0"/>
              <a:t>処理</a:t>
            </a:r>
            <a:r>
              <a:rPr lang="ja-JP" altLang="en-US" sz="1400" dirty="0" smtClean="0"/>
              <a:t>を 何度</a:t>
            </a:r>
            <a:r>
              <a:rPr lang="ja-JP" altLang="en-US" sz="1400" dirty="0" smtClean="0"/>
              <a:t>も知識や手間をかけずに処理可能</a:t>
            </a:r>
            <a:endParaRPr kumimoji="1" lang="en-US" altLang="ja-JP" sz="1400" dirty="0"/>
          </a:p>
          <a:p>
            <a:pPr marL="57136" indent="0">
              <a:buNone/>
            </a:pPr>
            <a:endParaRPr kumimoji="1" lang="ja-JP" altLang="en-US" sz="1400" dirty="0"/>
          </a:p>
        </p:txBody>
      </p:sp>
      <p:pic>
        <p:nvPicPr>
          <p:cNvPr id="4" name="図 3"/>
          <p:cNvPicPr>
            <a:picLocks noChangeAspect="1"/>
          </p:cNvPicPr>
          <p:nvPr/>
        </p:nvPicPr>
        <p:blipFill>
          <a:blip r:embed="rId2"/>
          <a:stretch>
            <a:fillRect/>
          </a:stretch>
        </p:blipFill>
        <p:spPr>
          <a:xfrm>
            <a:off x="757022" y="1042988"/>
            <a:ext cx="4845274" cy="3568225"/>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6" name="角丸四角形吹き出し 5"/>
          <p:cNvSpPr/>
          <p:nvPr/>
        </p:nvSpPr>
        <p:spPr>
          <a:xfrm>
            <a:off x="5196488" y="3446421"/>
            <a:ext cx="3586766" cy="798490"/>
          </a:xfrm>
          <a:prstGeom prst="wedgeRoundRectCallout">
            <a:avLst>
              <a:gd name="adj1" fmla="val -55118"/>
              <a:gd name="adj2" fmla="val -82951"/>
              <a:gd name="adj3" fmla="val 1666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グループと場所を選ぶと 適切な</a:t>
            </a:r>
            <a:r>
              <a:rPr kumimoji="1" lang="en-US" altLang="ja-JP" dirty="0" smtClean="0"/>
              <a:t>VLAN</a:t>
            </a:r>
            <a:r>
              <a:rPr kumimoji="1" lang="ja-JP" altLang="en-US" dirty="0" smtClean="0"/>
              <a:t>を適用するように作った例</a:t>
            </a:r>
            <a:endParaRPr kumimoji="1" lang="en-US" altLang="ja-JP" dirty="0" smtClean="0"/>
          </a:p>
        </p:txBody>
      </p:sp>
    </p:spTree>
    <p:extLst>
      <p:ext uri="{BB962C8B-B14F-4D97-AF65-F5344CB8AC3E}">
        <p14:creationId xmlns:p14="http://schemas.microsoft.com/office/powerpoint/2010/main" val="3096440339"/>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zh-TW" altLang="en-US" dirty="0" smtClean="0"/>
              <a:t>特長</a:t>
            </a:r>
            <a:r>
              <a:rPr lang="en-US" altLang="zh-TW" dirty="0" smtClean="0"/>
              <a:t>2</a:t>
            </a:r>
            <a:r>
              <a:rPr lang="zh-TW" altLang="en-US" dirty="0" smtClean="0"/>
              <a:t>：効率化</a:t>
            </a:r>
            <a:endParaRPr lang="ja-JP" altLang="en-US" dirty="0"/>
          </a:p>
        </p:txBody>
      </p:sp>
      <p:pic>
        <p:nvPicPr>
          <p:cNvPr id="4" name="図 3"/>
          <p:cNvPicPr>
            <a:picLocks noChangeAspect="1"/>
          </p:cNvPicPr>
          <p:nvPr/>
        </p:nvPicPr>
        <p:blipFill rotWithShape="1">
          <a:blip r:embed="rId2"/>
          <a:srcRect l="410"/>
          <a:stretch/>
        </p:blipFill>
        <p:spPr>
          <a:xfrm>
            <a:off x="941494" y="974827"/>
            <a:ext cx="6577306" cy="3718551"/>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6" name="正方形/長方形 5"/>
          <p:cNvSpPr/>
          <p:nvPr/>
        </p:nvSpPr>
        <p:spPr>
          <a:xfrm>
            <a:off x="287338" y="2844422"/>
            <a:ext cx="3586766" cy="1174167"/>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過去の設定ファイルを確認したり、</a:t>
            </a:r>
            <a:endParaRPr kumimoji="1" lang="en-US" altLang="ja-JP" dirty="0" smtClean="0"/>
          </a:p>
          <a:p>
            <a:pPr algn="ctr"/>
            <a:r>
              <a:rPr kumimoji="1" lang="ja-JP" altLang="en-US" dirty="0" smtClean="0"/>
              <a:t>過去の設定ファイルと現在の設定の差分を確認できる。</a:t>
            </a:r>
            <a:endParaRPr kumimoji="1" lang="en-US" altLang="ja-JP" dirty="0" smtClean="0"/>
          </a:p>
          <a:p>
            <a:pPr algn="ctr"/>
            <a:r>
              <a:rPr kumimoji="1" lang="ja-JP" altLang="en-US" dirty="0"/>
              <a:t>他</a:t>
            </a:r>
            <a:r>
              <a:rPr kumimoji="1" lang="ja-JP" altLang="en-US" dirty="0" smtClean="0"/>
              <a:t>の</a:t>
            </a:r>
            <a:r>
              <a:rPr kumimoji="1" lang="ja-JP" altLang="en-US" dirty="0"/>
              <a:t>機器</a:t>
            </a:r>
            <a:r>
              <a:rPr kumimoji="1" lang="ja-JP" altLang="en-US" dirty="0" smtClean="0"/>
              <a:t>の</a:t>
            </a:r>
            <a:r>
              <a:rPr kumimoji="1" lang="ja-JP" altLang="en-US" dirty="0"/>
              <a:t>設定</a:t>
            </a:r>
            <a:r>
              <a:rPr kumimoji="1" lang="ja-JP" altLang="en-US" dirty="0" smtClean="0"/>
              <a:t>とも比較</a:t>
            </a:r>
            <a:r>
              <a:rPr kumimoji="1" lang="ja-JP" altLang="en-US" dirty="0"/>
              <a:t>可能</a:t>
            </a:r>
            <a:endParaRPr kumimoji="1" lang="en-US" altLang="ja-JP" dirty="0" smtClean="0"/>
          </a:p>
        </p:txBody>
      </p:sp>
      <p:sp>
        <p:nvSpPr>
          <p:cNvPr id="7" name="テキスト ボックス 6"/>
          <p:cNvSpPr txBox="1"/>
          <p:nvPr/>
        </p:nvSpPr>
        <p:spPr>
          <a:xfrm>
            <a:off x="4669816" y="128279"/>
            <a:ext cx="4113438" cy="738664"/>
          </a:xfrm>
          <a:prstGeom prst="rect">
            <a:avLst/>
          </a:prstGeom>
          <a:solidFill>
            <a:schemeClr val="bg1"/>
          </a:solidFill>
          <a:ln>
            <a:noFill/>
          </a:ln>
        </p:spPr>
        <p:txBody>
          <a:bodyPr wrap="square" rtlCol="0">
            <a:spAutoFit/>
          </a:bodyPr>
          <a:lstStyle/>
          <a:p>
            <a:r>
              <a:rPr kumimoji="1" lang="ja-JP" altLang="en-US" sz="1400" dirty="0" smtClean="0"/>
              <a:t>コンフィグ ファイルの自動保存が設定可能</a:t>
            </a:r>
            <a:endParaRPr kumimoji="1" lang="en-US" altLang="ja-JP" sz="1400" dirty="0" smtClean="0"/>
          </a:p>
          <a:p>
            <a:r>
              <a:rPr kumimoji="1" lang="ja-JP" altLang="en-US" sz="1400" dirty="0" smtClean="0"/>
              <a:t>設定履歴を可視化し、予期せぬ設定漏れや</a:t>
            </a:r>
            <a:endParaRPr kumimoji="1" lang="en-US" altLang="ja-JP" sz="1400" dirty="0" smtClean="0"/>
          </a:p>
          <a:p>
            <a:r>
              <a:rPr kumimoji="1" lang="ja-JP" altLang="en-US" sz="1400" dirty="0" smtClean="0"/>
              <a:t>設定間違えなどのヒューマン エラーへの備えも可能</a:t>
            </a:r>
            <a:endParaRPr kumimoji="1" lang="ja-JP" altLang="en-US" sz="1400" dirty="0"/>
          </a:p>
        </p:txBody>
      </p:sp>
      <p:sp>
        <p:nvSpPr>
          <p:cNvPr id="8" name="四角形吹き出し 7"/>
          <p:cNvSpPr/>
          <p:nvPr/>
        </p:nvSpPr>
        <p:spPr>
          <a:xfrm>
            <a:off x="4612640" y="2351749"/>
            <a:ext cx="2683078" cy="928143"/>
          </a:xfrm>
          <a:prstGeom prst="wedgeRectCallout">
            <a:avLst>
              <a:gd name="adj1" fmla="val -57841"/>
              <a:gd name="adj2" fmla="val -75171"/>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前回の設定と異なり</a:t>
            </a:r>
            <a:r>
              <a:rPr kumimoji="1" lang="en-US" altLang="ja-JP" dirty="0" smtClean="0"/>
              <a:t/>
            </a:r>
            <a:br>
              <a:rPr kumimoji="1" lang="en-US" altLang="ja-JP" dirty="0" smtClean="0"/>
            </a:br>
            <a:r>
              <a:rPr kumimoji="1" lang="ja-JP" altLang="en-US" dirty="0" smtClean="0"/>
              <a:t>最新の設定では</a:t>
            </a:r>
            <a:r>
              <a:rPr kumimoji="1" lang="en-US" altLang="ja-JP" dirty="0" smtClean="0"/>
              <a:t>DNS</a:t>
            </a:r>
            <a:r>
              <a:rPr kumimoji="1" lang="ja-JP" altLang="en-US" dirty="0" smtClean="0"/>
              <a:t>が</a:t>
            </a:r>
            <a:r>
              <a:rPr kumimoji="1" lang="en-US" altLang="ja-JP" dirty="0" smtClean="0"/>
              <a:t/>
            </a:r>
            <a:br>
              <a:rPr kumimoji="1" lang="en-US" altLang="ja-JP" dirty="0" smtClean="0"/>
            </a:br>
            <a:r>
              <a:rPr kumimoji="1" lang="ja-JP" altLang="en-US" dirty="0" smtClean="0"/>
              <a:t>設定されている</a:t>
            </a:r>
          </a:p>
        </p:txBody>
      </p:sp>
    </p:spTree>
    <p:extLst>
      <p:ext uri="{BB962C8B-B14F-4D97-AF65-F5344CB8AC3E}">
        <p14:creationId xmlns:p14="http://schemas.microsoft.com/office/powerpoint/2010/main" val="180015202"/>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4949077" y="955650"/>
            <a:ext cx="3927434" cy="1820715"/>
          </a:xfrm>
          <a:prstGeom prst="rect">
            <a:avLst/>
          </a:prstGeom>
        </p:spPr>
      </p:pic>
      <p:pic>
        <p:nvPicPr>
          <p:cNvPr id="687" name="Picture 78" descr="Screen Shot 2012-08-19 at 2.48.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4497" y="2522988"/>
            <a:ext cx="1193266" cy="280284"/>
          </a:xfrm>
          <a:prstGeom prst="rect">
            <a:avLst/>
          </a:prstGeom>
        </p:spPr>
      </p:pic>
      <p:sp>
        <p:nvSpPr>
          <p:cNvPr id="3" name="タイトル 2"/>
          <p:cNvSpPr>
            <a:spLocks noGrp="1"/>
          </p:cNvSpPr>
          <p:nvPr>
            <p:ph type="title"/>
          </p:nvPr>
        </p:nvSpPr>
        <p:spPr/>
        <p:txBody>
          <a:bodyPr/>
          <a:lstStyle/>
          <a:p>
            <a:r>
              <a:rPr lang="ja-JP" altLang="en-US" dirty="0" smtClean="0">
                <a:latin typeface="Arial" panose="020B0604020202020204" pitchFamily="34" charset="0"/>
                <a:ea typeface="ＭＳ Ｐゴシック" panose="020B0600070205080204" pitchFamily="50" charset="-128"/>
                <a:cs typeface="Arial" panose="020B0604020202020204" pitchFamily="34" charset="0"/>
              </a:rPr>
              <a:t>特長</a:t>
            </a:r>
            <a:r>
              <a:rPr lang="en-US" altLang="ja-JP" dirty="0" smtClean="0">
                <a:latin typeface="Arial" panose="020B0604020202020204" pitchFamily="34" charset="0"/>
                <a:ea typeface="ＭＳ Ｐゴシック" panose="020B0600070205080204" pitchFamily="50" charset="-128"/>
                <a:cs typeface="Arial" panose="020B0604020202020204" pitchFamily="34" charset="0"/>
              </a:rPr>
              <a:t>3</a:t>
            </a:r>
            <a:r>
              <a:rPr lang="ja-JP" altLang="en-US" dirty="0" smtClean="0">
                <a:latin typeface="Arial" panose="020B0604020202020204" pitchFamily="34" charset="0"/>
                <a:ea typeface="ＭＳ Ｐゴシック" panose="020B0600070205080204" pitchFamily="50" charset="-128"/>
                <a:cs typeface="Arial" panose="020B0604020202020204" pitchFamily="34" charset="0"/>
              </a:rPr>
              <a:t>：サービス品質の分析</a:t>
            </a:r>
            <a:endParaRPr lang="ja-JP" altLang="en-US"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 name="テキスト プレースホルダー 1"/>
          <p:cNvSpPr>
            <a:spLocks noGrp="1"/>
          </p:cNvSpPr>
          <p:nvPr>
            <p:ph type="body" sz="quarter" idx="4294967295"/>
          </p:nvPr>
        </p:nvSpPr>
        <p:spPr>
          <a:xfrm>
            <a:off x="287338" y="1054101"/>
            <a:ext cx="4359169" cy="1418726"/>
          </a:xfrm>
          <a:prstGeom prst="rect">
            <a:avLst/>
          </a:prstGeom>
        </p:spPr>
        <p:txBody>
          <a:bodyPr>
            <a:noAutofit/>
          </a:bodyPr>
          <a:lstStyle/>
          <a:p>
            <a:pPr>
              <a:buClr>
                <a:schemeClr val="accent1"/>
              </a:buClr>
              <a:buSzPct val="80000"/>
              <a:buFont typeface="Wingdings" panose="05000000000000000000" pitchFamily="2" charset="2"/>
              <a:buChar char="l"/>
            </a:pPr>
            <a:r>
              <a:rPr lang="ja-JP" altLang="en-US" sz="1600" dirty="0" smtClean="0">
                <a:solidFill>
                  <a:schemeClr val="accent1"/>
                </a:solidFill>
                <a:latin typeface="Arial" panose="020B0604020202020204" pitchFamily="34" charset="0"/>
                <a:ea typeface="ＭＳ Ｐゴシック" panose="020B0600070205080204" pitchFamily="50" charset="-128"/>
                <a:cs typeface="Arial" panose="020B0604020202020204" pitchFamily="34" charset="0"/>
              </a:rPr>
              <a:t>ネットワーク全体でのアプリケーションごとの</a:t>
            </a:r>
            <a:r>
              <a:rPr lang="en-US" altLang="ja-JP" sz="1600" dirty="0" smtClean="0">
                <a:solidFill>
                  <a:schemeClr val="accent1"/>
                </a:solidFill>
                <a:latin typeface="Arial" panose="020B0604020202020204" pitchFamily="34" charset="0"/>
                <a:ea typeface="ＭＳ Ｐゴシック" panose="020B0600070205080204" pitchFamily="50" charset="-128"/>
                <a:cs typeface="Arial" panose="020B0604020202020204" pitchFamily="34" charset="0"/>
              </a:rPr>
              <a:t/>
            </a:r>
            <a:br>
              <a:rPr lang="en-US" altLang="ja-JP" sz="1600" dirty="0" smtClean="0">
                <a:solidFill>
                  <a:schemeClr val="accent1"/>
                </a:solidFill>
                <a:latin typeface="Arial" panose="020B0604020202020204" pitchFamily="34" charset="0"/>
                <a:ea typeface="ＭＳ Ｐゴシック" panose="020B0600070205080204" pitchFamily="50" charset="-128"/>
                <a:cs typeface="Arial" panose="020B0604020202020204" pitchFamily="34" charset="0"/>
              </a:rPr>
            </a:br>
            <a:r>
              <a:rPr lang="ja-JP" altLang="en-US" sz="1600" dirty="0" smtClean="0">
                <a:solidFill>
                  <a:schemeClr val="accent1"/>
                </a:solidFill>
                <a:latin typeface="Arial" panose="020B0604020202020204" pitchFamily="34" charset="0"/>
                <a:ea typeface="ＭＳ Ｐゴシック" panose="020B0600070205080204" pitchFamily="50" charset="-128"/>
                <a:cs typeface="Arial" panose="020B0604020202020204" pitchFamily="34" charset="0"/>
              </a:rPr>
              <a:t>パフォーマンスが分かる！</a:t>
            </a:r>
            <a:endParaRPr lang="en-US" altLang="ja-JP" sz="1600" dirty="0" smtClean="0">
              <a:solidFill>
                <a:schemeClr val="accent1"/>
              </a:solidFill>
              <a:latin typeface="Arial" panose="020B0604020202020204" pitchFamily="34" charset="0"/>
              <a:ea typeface="ＭＳ Ｐゴシック" panose="020B0600070205080204" pitchFamily="50" charset="-128"/>
              <a:cs typeface="Arial" panose="020B0604020202020204" pitchFamily="34" charset="0"/>
            </a:endParaRPr>
          </a:p>
          <a:p>
            <a:pPr lvl="1" indent="-182563"/>
            <a:r>
              <a:rPr lang="ja-JP" altLang="en-US" dirty="0" smtClean="0">
                <a:latin typeface="Arial" panose="020B0604020202020204" pitchFamily="34" charset="0"/>
                <a:ea typeface="ＭＳ Ｐゴシック" panose="020B0600070205080204" pitchFamily="50" charset="-128"/>
                <a:cs typeface="Arial" panose="020B0604020202020204" pitchFamily="34" charset="0"/>
              </a:rPr>
              <a:t>シスコの機器が収集した</a:t>
            </a:r>
            <a:r>
              <a:rPr lang="ja-JP" altLang="en-US" u="sng" dirty="0" smtClean="0">
                <a:latin typeface="Arial" panose="020B0604020202020204" pitchFamily="34" charset="0"/>
                <a:ea typeface="ＭＳ Ｐゴシック" panose="020B0600070205080204" pitchFamily="50" charset="-128"/>
                <a:cs typeface="Arial" panose="020B0604020202020204" pitchFamily="34" charset="0"/>
              </a:rPr>
              <a:t>トラフィック量や遅延時間</a:t>
            </a:r>
            <a:r>
              <a:rPr lang="en-US" altLang="ja-JP" u="sng" dirty="0">
                <a:latin typeface="Arial" panose="020B0604020202020204" pitchFamily="34" charset="0"/>
                <a:ea typeface="ＭＳ Ｐゴシック" panose="020B0600070205080204" pitchFamily="50" charset="-128"/>
                <a:cs typeface="Arial" panose="020B0604020202020204" pitchFamily="34" charset="0"/>
              </a:rPr>
              <a:t>(</a:t>
            </a:r>
            <a:r>
              <a:rPr lang="ja-JP" altLang="en-US" u="sng" dirty="0">
                <a:latin typeface="Arial" panose="020B0604020202020204" pitchFamily="34" charset="0"/>
                <a:ea typeface="ＭＳ Ｐゴシック" panose="020B0600070205080204" pitchFamily="50" charset="-128"/>
                <a:cs typeface="Arial" panose="020B0604020202020204" pitchFamily="34" charset="0"/>
              </a:rPr>
              <a:t>ルータのみ</a:t>
            </a:r>
            <a:r>
              <a:rPr lang="en-US" altLang="ja-JP" u="sng" dirty="0" smtClean="0">
                <a:latin typeface="Arial" panose="020B0604020202020204" pitchFamily="34" charset="0"/>
                <a:ea typeface="ＭＳ Ｐゴシック" panose="020B0600070205080204" pitchFamily="50" charset="-128"/>
                <a:cs typeface="Arial" panose="020B0604020202020204" pitchFamily="34" charset="0"/>
              </a:rPr>
              <a:t>)</a:t>
            </a:r>
            <a:r>
              <a:rPr lang="ja-JP" altLang="en-US" u="sng" dirty="0" smtClean="0">
                <a:latin typeface="Arial" panose="020B0604020202020204" pitchFamily="34" charset="0"/>
                <a:ea typeface="ＭＳ Ｐゴシック" panose="020B0600070205080204" pitchFamily="50" charset="-128"/>
                <a:cs typeface="Arial" panose="020B0604020202020204" pitchFamily="34" charset="0"/>
              </a:rPr>
              <a:t>の情報</a:t>
            </a:r>
            <a:r>
              <a:rPr lang="ja-JP" altLang="en-US" dirty="0" smtClean="0">
                <a:latin typeface="Arial" panose="020B0604020202020204" pitchFamily="34" charset="0"/>
                <a:ea typeface="ＭＳ Ｐゴシック" panose="020B0600070205080204" pitchFamily="50" charset="-128"/>
                <a:cs typeface="Arial" panose="020B0604020202020204" pitchFamily="34" charset="0"/>
              </a:rPr>
              <a:t>を収集・表示・分析ネットワークを有効利用出来ているか分析して次の投資検討に活かす</a:t>
            </a:r>
            <a:endParaRPr lang="en-US" altLang="ja-JP" dirty="0" smtClean="0">
              <a:latin typeface="Arial" panose="020B0604020202020204" pitchFamily="34" charset="0"/>
              <a:ea typeface="ＭＳ Ｐゴシック" panose="020B0600070205080204" pitchFamily="50" charset="-128"/>
              <a:cs typeface="Arial" panose="020B0604020202020204" pitchFamily="34" charset="0"/>
            </a:endParaRPr>
          </a:p>
        </p:txBody>
      </p:sp>
      <p:sp>
        <p:nvSpPr>
          <p:cNvPr id="58" name="Freeform 11"/>
          <p:cNvSpPr>
            <a:spLocks/>
          </p:cNvSpPr>
          <p:nvPr/>
        </p:nvSpPr>
        <p:spPr bwMode="auto">
          <a:xfrm flipH="1">
            <a:off x="5709761" y="3829882"/>
            <a:ext cx="2880775" cy="471583"/>
          </a:xfrm>
          <a:custGeom>
            <a:avLst/>
            <a:gdLst>
              <a:gd name="T0" fmla="*/ 1481 w 1481"/>
              <a:gd name="T1" fmla="*/ 0 h 222"/>
              <a:gd name="T2" fmla="*/ 1152 w 1481"/>
              <a:gd name="T3" fmla="*/ 217 h 222"/>
              <a:gd name="T4" fmla="*/ 0 w 1481"/>
              <a:gd name="T5" fmla="*/ 222 h 222"/>
              <a:gd name="T6" fmla="*/ 384 w 1481"/>
              <a:gd name="T7" fmla="*/ 0 h 222"/>
              <a:gd name="T8" fmla="*/ 1481 w 1481"/>
              <a:gd name="T9" fmla="*/ 0 h 222"/>
              <a:gd name="T10" fmla="*/ 0 60000 65536"/>
              <a:gd name="T11" fmla="*/ 0 60000 65536"/>
              <a:gd name="T12" fmla="*/ 0 60000 65536"/>
              <a:gd name="T13" fmla="*/ 0 60000 65536"/>
              <a:gd name="T14" fmla="*/ 0 60000 65536"/>
              <a:gd name="T15" fmla="*/ 0 w 1481"/>
              <a:gd name="T16" fmla="*/ 0 h 222"/>
              <a:gd name="T17" fmla="*/ 1481 w 1481"/>
              <a:gd name="T18" fmla="*/ 222 h 222"/>
            </a:gdLst>
            <a:ahLst/>
            <a:cxnLst>
              <a:cxn ang="T10">
                <a:pos x="T0" y="T1"/>
              </a:cxn>
              <a:cxn ang="T11">
                <a:pos x="T2" y="T3"/>
              </a:cxn>
              <a:cxn ang="T12">
                <a:pos x="T4" y="T5"/>
              </a:cxn>
              <a:cxn ang="T13">
                <a:pos x="T6" y="T7"/>
              </a:cxn>
              <a:cxn ang="T14">
                <a:pos x="T8" y="T9"/>
              </a:cxn>
            </a:cxnLst>
            <a:rect l="T15" t="T16" r="T17" b="T18"/>
            <a:pathLst>
              <a:path w="1481" h="222">
                <a:moveTo>
                  <a:pt x="1481" y="0"/>
                </a:moveTo>
                <a:lnTo>
                  <a:pt x="1152" y="217"/>
                </a:lnTo>
                <a:lnTo>
                  <a:pt x="0" y="222"/>
                </a:lnTo>
                <a:lnTo>
                  <a:pt x="384" y="0"/>
                </a:lnTo>
                <a:lnTo>
                  <a:pt x="1481" y="0"/>
                </a:lnTo>
                <a:close/>
              </a:path>
            </a:pathLst>
          </a:custGeom>
          <a:solidFill>
            <a:srgbClr val="FFFFFF">
              <a:lumMod val="75000"/>
            </a:srgbClr>
          </a:solidFill>
          <a:ln w="9525">
            <a:noFill/>
            <a:round/>
            <a:headEnd/>
            <a:tailEnd/>
          </a:ln>
        </p:spPr>
        <p:txBody>
          <a:bodyPr wrap="none" lIns="82124" tIns="41061" rIns="82124" bIns="41061" anchor="ct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683" name="Picture 13" descr="Security_BDM_11_2008"/>
          <p:cNvPicPr preferRelativeResize="0">
            <a:picLocks noChangeAspect="1" noChangeArrowheads="1"/>
          </p:cNvPicPr>
          <p:nvPr/>
        </p:nvPicPr>
        <p:blipFill>
          <a:blip r:embed="rId4" cstate="print">
            <a:duotone>
              <a:srgbClr val="ABDFF0">
                <a:shade val="45000"/>
                <a:satMod val="135000"/>
              </a:srgbClr>
              <a:prstClr val="white"/>
            </a:duotone>
          </a:blip>
          <a:srcRect/>
          <a:stretch>
            <a:fillRect/>
          </a:stretch>
        </p:blipFill>
        <p:spPr bwMode="auto">
          <a:xfrm flipH="1">
            <a:off x="7324242" y="2876097"/>
            <a:ext cx="1069835" cy="1357392"/>
          </a:xfrm>
          <a:prstGeom prst="rect">
            <a:avLst/>
          </a:prstGeom>
          <a:noFill/>
          <a:ln w="9525">
            <a:noFill/>
            <a:miter lim="800000"/>
            <a:headEnd/>
            <a:tailEnd/>
          </a:ln>
        </p:spPr>
      </p:pic>
      <p:pic>
        <p:nvPicPr>
          <p:cNvPr id="684" name="Picture 14" descr="Security_BDM_11_2008"/>
          <p:cNvPicPr preferRelativeResize="0">
            <a:picLocks noChangeAspect="1" noChangeArrowheads="1"/>
          </p:cNvPicPr>
          <p:nvPr/>
        </p:nvPicPr>
        <p:blipFill>
          <a:blip r:embed="rId4" cstate="print">
            <a:duotone>
              <a:srgbClr val="ABDFF0">
                <a:shade val="45000"/>
                <a:satMod val="135000"/>
              </a:srgbClr>
              <a:prstClr val="white"/>
            </a:duotone>
          </a:blip>
          <a:srcRect/>
          <a:stretch>
            <a:fillRect/>
          </a:stretch>
        </p:blipFill>
        <p:spPr bwMode="auto">
          <a:xfrm flipH="1">
            <a:off x="5987920" y="2289805"/>
            <a:ext cx="1536673" cy="1952181"/>
          </a:xfrm>
          <a:prstGeom prst="rect">
            <a:avLst/>
          </a:prstGeom>
          <a:noFill/>
          <a:ln w="9525">
            <a:noFill/>
            <a:miter lim="800000"/>
            <a:headEnd/>
            <a:tailEnd/>
          </a:ln>
        </p:spPr>
      </p:pic>
      <p:pic>
        <p:nvPicPr>
          <p:cNvPr id="60" name="Picture 17" descr="Security_BDM_11_2008"/>
          <p:cNvPicPr preferRelativeResize="0">
            <a:picLocks noChangeAspect="1" noChangeArrowheads="1"/>
          </p:cNvPicPr>
          <p:nvPr/>
        </p:nvPicPr>
        <p:blipFill>
          <a:blip r:embed="rId4" cstate="print">
            <a:duotone>
              <a:srgbClr val="ABDFF0">
                <a:shade val="45000"/>
                <a:satMod val="135000"/>
              </a:srgbClr>
              <a:prstClr val="white"/>
            </a:duotone>
          </a:blip>
          <a:srcRect/>
          <a:stretch>
            <a:fillRect/>
          </a:stretch>
        </p:blipFill>
        <p:spPr bwMode="auto">
          <a:xfrm>
            <a:off x="1397417" y="2777569"/>
            <a:ext cx="1728745" cy="1039107"/>
          </a:xfrm>
          <a:prstGeom prst="rect">
            <a:avLst/>
          </a:prstGeom>
          <a:noFill/>
          <a:ln w="9525">
            <a:noFill/>
            <a:miter lim="800000"/>
            <a:headEnd/>
            <a:tailEnd/>
          </a:ln>
        </p:spPr>
      </p:pic>
      <p:sp>
        <p:nvSpPr>
          <p:cNvPr id="61" name="Freeform 34"/>
          <p:cNvSpPr>
            <a:spLocks/>
          </p:cNvSpPr>
          <p:nvPr/>
        </p:nvSpPr>
        <p:spPr bwMode="auto">
          <a:xfrm flipH="1" flipV="1">
            <a:off x="3106340" y="3388894"/>
            <a:ext cx="1038214" cy="89277"/>
          </a:xfrm>
          <a:custGeom>
            <a:avLst/>
            <a:gdLst>
              <a:gd name="T0" fmla="*/ 2147483647 w 734"/>
              <a:gd name="T1" fmla="*/ 2147483647 h 957"/>
              <a:gd name="T2" fmla="*/ 0 w 734"/>
              <a:gd name="T3" fmla="*/ 2147483647 h 957"/>
              <a:gd name="T4" fmla="*/ 2147483647 w 734"/>
              <a:gd name="T5" fmla="*/ 0 h 957"/>
              <a:gd name="T6" fmla="*/ 2147483647 w 734"/>
              <a:gd name="T7" fmla="*/ 2147483647 h 957"/>
              <a:gd name="T8" fmla="*/ 2147483647 w 734"/>
              <a:gd name="T9" fmla="*/ 2147483647 h 957"/>
              <a:gd name="T10" fmla="*/ 0 60000 65536"/>
              <a:gd name="T11" fmla="*/ 0 60000 65536"/>
              <a:gd name="T12" fmla="*/ 0 60000 65536"/>
              <a:gd name="T13" fmla="*/ 0 60000 65536"/>
              <a:gd name="T14" fmla="*/ 0 60000 65536"/>
              <a:gd name="T15" fmla="*/ 0 w 734"/>
              <a:gd name="T16" fmla="*/ 0 h 957"/>
              <a:gd name="T17" fmla="*/ 734 w 734"/>
              <a:gd name="T18" fmla="*/ 957 h 957"/>
            </a:gdLst>
            <a:ahLst/>
            <a:cxnLst>
              <a:cxn ang="T10">
                <a:pos x="T0" y="T1"/>
              </a:cxn>
              <a:cxn ang="T11">
                <a:pos x="T2" y="T3"/>
              </a:cxn>
              <a:cxn ang="T12">
                <a:pos x="T4" y="T5"/>
              </a:cxn>
              <a:cxn ang="T13">
                <a:pos x="T6" y="T7"/>
              </a:cxn>
              <a:cxn ang="T14">
                <a:pos x="T8" y="T9"/>
              </a:cxn>
            </a:cxnLst>
            <a:rect l="T15" t="T16" r="T17" b="T18"/>
            <a:pathLst>
              <a:path w="734" h="957">
                <a:moveTo>
                  <a:pt x="721" y="957"/>
                </a:moveTo>
                <a:lnTo>
                  <a:pt x="0" y="10"/>
                </a:lnTo>
                <a:lnTo>
                  <a:pt x="14" y="0"/>
                </a:lnTo>
                <a:lnTo>
                  <a:pt x="734" y="947"/>
                </a:lnTo>
                <a:lnTo>
                  <a:pt x="721" y="957"/>
                </a:lnTo>
                <a:close/>
              </a:path>
            </a:pathLst>
          </a:custGeom>
          <a:solidFill>
            <a:srgbClr val="B21A1A"/>
          </a:solidFill>
          <a:ln w="0">
            <a:solidFill>
              <a:srgbClr val="B21A1A"/>
            </a:solidFill>
            <a:round/>
            <a:headEnd/>
            <a:tailEnd/>
          </a:ln>
        </p:spPr>
        <p:txBody>
          <a:bodyPr lIns="91740" tIns="45870" rIns="91740" bIns="45870">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59" name="Oval 388"/>
          <p:cNvSpPr>
            <a:spLocks noChangeArrowheads="1"/>
          </p:cNvSpPr>
          <p:nvPr/>
        </p:nvSpPr>
        <p:spPr bwMode="auto">
          <a:xfrm>
            <a:off x="2629836" y="3373860"/>
            <a:ext cx="499135" cy="141557"/>
          </a:xfrm>
          <a:prstGeom prst="ellipse">
            <a:avLst/>
          </a:prstGeom>
          <a:solidFill>
            <a:srgbClr val="0078AA"/>
          </a:solidFill>
          <a:ln w="0">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60" name="Oval 389"/>
          <p:cNvSpPr>
            <a:spLocks noChangeArrowheads="1"/>
          </p:cNvSpPr>
          <p:nvPr/>
        </p:nvSpPr>
        <p:spPr bwMode="auto">
          <a:xfrm>
            <a:off x="2629836" y="3373860"/>
            <a:ext cx="499135" cy="141557"/>
          </a:xfrm>
          <a:prstGeom prst="ellipse">
            <a:avLst/>
          </a:prstGeom>
          <a:noFill/>
          <a:ln w="3175" cap="rnd">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61" name="Rectangle 390"/>
          <p:cNvSpPr>
            <a:spLocks noChangeArrowheads="1"/>
          </p:cNvSpPr>
          <p:nvPr/>
        </p:nvSpPr>
        <p:spPr bwMode="auto">
          <a:xfrm>
            <a:off x="2629836" y="3347189"/>
            <a:ext cx="496331" cy="98474"/>
          </a:xfrm>
          <a:prstGeom prst="rect">
            <a:avLst/>
          </a:prstGeom>
          <a:solidFill>
            <a:srgbClr val="0078AA"/>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62" name="Rectangle 391"/>
          <p:cNvSpPr>
            <a:spLocks noChangeArrowheads="1"/>
          </p:cNvSpPr>
          <p:nvPr/>
        </p:nvSpPr>
        <p:spPr bwMode="auto">
          <a:xfrm>
            <a:off x="2629836" y="3347189"/>
            <a:ext cx="496331" cy="98474"/>
          </a:xfrm>
          <a:prstGeom prst="rect">
            <a:avLst/>
          </a:prstGeom>
          <a:solidFill>
            <a:srgbClr val="0078AA"/>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63" name="Oval 392"/>
          <p:cNvSpPr>
            <a:spLocks noChangeArrowheads="1"/>
          </p:cNvSpPr>
          <p:nvPr/>
        </p:nvSpPr>
        <p:spPr bwMode="auto">
          <a:xfrm>
            <a:off x="2629836" y="3275385"/>
            <a:ext cx="499135" cy="140531"/>
          </a:xfrm>
          <a:prstGeom prst="ellipse">
            <a:avLst/>
          </a:prstGeom>
          <a:solidFill>
            <a:srgbClr val="00B4FF"/>
          </a:solidFill>
          <a:ln w="0">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65" name="Freeform 394"/>
          <p:cNvSpPr>
            <a:spLocks/>
          </p:cNvSpPr>
          <p:nvPr/>
        </p:nvSpPr>
        <p:spPr bwMode="auto">
          <a:xfrm>
            <a:off x="2883610" y="3294875"/>
            <a:ext cx="162639" cy="45134"/>
          </a:xfrm>
          <a:custGeom>
            <a:avLst/>
            <a:gdLst>
              <a:gd name="T0" fmla="*/ 0 w 116"/>
              <a:gd name="T1" fmla="*/ 34 h 44"/>
              <a:gd name="T2" fmla="*/ 26 w 116"/>
              <a:gd name="T3" fmla="*/ 44 h 44"/>
              <a:gd name="T4" fmla="*/ 88 w 116"/>
              <a:gd name="T5" fmla="*/ 15 h 44"/>
              <a:gd name="T6" fmla="*/ 116 w 116"/>
              <a:gd name="T7" fmla="*/ 24 h 44"/>
              <a:gd name="T8" fmla="*/ 101 w 116"/>
              <a:gd name="T9" fmla="*/ 0 h 44"/>
              <a:gd name="T10" fmla="*/ 28 w 116"/>
              <a:gd name="T11" fmla="*/ 0 h 44"/>
              <a:gd name="T12" fmla="*/ 58 w 116"/>
              <a:gd name="T13" fmla="*/ 7 h 44"/>
              <a:gd name="T14" fmla="*/ 0 w 116"/>
              <a:gd name="T15" fmla="*/ 34 h 44"/>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44"/>
              <a:gd name="T26" fmla="*/ 116 w 116"/>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44">
                <a:moveTo>
                  <a:pt x="0" y="34"/>
                </a:moveTo>
                <a:lnTo>
                  <a:pt x="26" y="44"/>
                </a:lnTo>
                <a:lnTo>
                  <a:pt x="88" y="15"/>
                </a:lnTo>
                <a:lnTo>
                  <a:pt x="116" y="24"/>
                </a:lnTo>
                <a:lnTo>
                  <a:pt x="101" y="0"/>
                </a:lnTo>
                <a:lnTo>
                  <a:pt x="28" y="0"/>
                </a:lnTo>
                <a:lnTo>
                  <a:pt x="58" y="7"/>
                </a:lnTo>
                <a:lnTo>
                  <a:pt x="0" y="34"/>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66" name="Freeform 395"/>
          <p:cNvSpPr>
            <a:spLocks/>
          </p:cNvSpPr>
          <p:nvPr/>
        </p:nvSpPr>
        <p:spPr bwMode="auto">
          <a:xfrm>
            <a:off x="2883610" y="3294875"/>
            <a:ext cx="162639" cy="45134"/>
          </a:xfrm>
          <a:custGeom>
            <a:avLst/>
            <a:gdLst>
              <a:gd name="T0" fmla="*/ 0 w 116"/>
              <a:gd name="T1" fmla="*/ 34 h 44"/>
              <a:gd name="T2" fmla="*/ 26 w 116"/>
              <a:gd name="T3" fmla="*/ 44 h 44"/>
              <a:gd name="T4" fmla="*/ 88 w 116"/>
              <a:gd name="T5" fmla="*/ 15 h 44"/>
              <a:gd name="T6" fmla="*/ 116 w 116"/>
              <a:gd name="T7" fmla="*/ 24 h 44"/>
              <a:gd name="T8" fmla="*/ 101 w 116"/>
              <a:gd name="T9" fmla="*/ 0 h 44"/>
              <a:gd name="T10" fmla="*/ 28 w 116"/>
              <a:gd name="T11" fmla="*/ 0 h 44"/>
              <a:gd name="T12" fmla="*/ 58 w 116"/>
              <a:gd name="T13" fmla="*/ 7 h 44"/>
              <a:gd name="T14" fmla="*/ 0 w 116"/>
              <a:gd name="T15" fmla="*/ 34 h 44"/>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44"/>
              <a:gd name="T26" fmla="*/ 116 w 116"/>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44">
                <a:moveTo>
                  <a:pt x="0" y="34"/>
                </a:moveTo>
                <a:lnTo>
                  <a:pt x="26" y="44"/>
                </a:lnTo>
                <a:lnTo>
                  <a:pt x="88" y="15"/>
                </a:lnTo>
                <a:lnTo>
                  <a:pt x="116" y="24"/>
                </a:lnTo>
                <a:lnTo>
                  <a:pt x="101" y="0"/>
                </a:lnTo>
                <a:lnTo>
                  <a:pt x="28" y="0"/>
                </a:lnTo>
                <a:lnTo>
                  <a:pt x="58" y="7"/>
                </a:lnTo>
                <a:lnTo>
                  <a:pt x="0" y="34"/>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67" name="Freeform 396"/>
          <p:cNvSpPr>
            <a:spLocks/>
          </p:cNvSpPr>
          <p:nvPr/>
        </p:nvSpPr>
        <p:spPr bwMode="auto">
          <a:xfrm>
            <a:off x="2705547" y="3347189"/>
            <a:ext cx="162639" cy="47186"/>
          </a:xfrm>
          <a:custGeom>
            <a:avLst/>
            <a:gdLst>
              <a:gd name="T0" fmla="*/ 116 w 116"/>
              <a:gd name="T1" fmla="*/ 9 h 46"/>
              <a:gd name="T2" fmla="*/ 90 w 116"/>
              <a:gd name="T3" fmla="*/ 0 h 46"/>
              <a:gd name="T4" fmla="*/ 30 w 116"/>
              <a:gd name="T5" fmla="*/ 29 h 46"/>
              <a:gd name="T6" fmla="*/ 0 w 116"/>
              <a:gd name="T7" fmla="*/ 19 h 46"/>
              <a:gd name="T8" fmla="*/ 15 w 116"/>
              <a:gd name="T9" fmla="*/ 46 h 46"/>
              <a:gd name="T10" fmla="*/ 90 w 116"/>
              <a:gd name="T11" fmla="*/ 46 h 46"/>
              <a:gd name="T12" fmla="*/ 58 w 116"/>
              <a:gd name="T13" fmla="*/ 36 h 46"/>
              <a:gd name="T14" fmla="*/ 116 w 116"/>
              <a:gd name="T15" fmla="*/ 9 h 46"/>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46"/>
              <a:gd name="T26" fmla="*/ 116 w 116"/>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46">
                <a:moveTo>
                  <a:pt x="116" y="9"/>
                </a:moveTo>
                <a:lnTo>
                  <a:pt x="90" y="0"/>
                </a:lnTo>
                <a:lnTo>
                  <a:pt x="30" y="29"/>
                </a:lnTo>
                <a:lnTo>
                  <a:pt x="0" y="19"/>
                </a:lnTo>
                <a:lnTo>
                  <a:pt x="15" y="46"/>
                </a:lnTo>
                <a:lnTo>
                  <a:pt x="90" y="46"/>
                </a:lnTo>
                <a:lnTo>
                  <a:pt x="58" y="36"/>
                </a:lnTo>
                <a:lnTo>
                  <a:pt x="116" y="9"/>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68" name="Freeform 397"/>
          <p:cNvSpPr>
            <a:spLocks/>
          </p:cNvSpPr>
          <p:nvPr/>
        </p:nvSpPr>
        <p:spPr bwMode="auto">
          <a:xfrm>
            <a:off x="2705547" y="3347189"/>
            <a:ext cx="162639" cy="47186"/>
          </a:xfrm>
          <a:custGeom>
            <a:avLst/>
            <a:gdLst>
              <a:gd name="T0" fmla="*/ 116 w 116"/>
              <a:gd name="T1" fmla="*/ 9 h 46"/>
              <a:gd name="T2" fmla="*/ 90 w 116"/>
              <a:gd name="T3" fmla="*/ 0 h 46"/>
              <a:gd name="T4" fmla="*/ 30 w 116"/>
              <a:gd name="T5" fmla="*/ 29 h 46"/>
              <a:gd name="T6" fmla="*/ 0 w 116"/>
              <a:gd name="T7" fmla="*/ 19 h 46"/>
              <a:gd name="T8" fmla="*/ 15 w 116"/>
              <a:gd name="T9" fmla="*/ 46 h 46"/>
              <a:gd name="T10" fmla="*/ 90 w 116"/>
              <a:gd name="T11" fmla="*/ 46 h 46"/>
              <a:gd name="T12" fmla="*/ 58 w 116"/>
              <a:gd name="T13" fmla="*/ 36 h 46"/>
              <a:gd name="T14" fmla="*/ 116 w 116"/>
              <a:gd name="T15" fmla="*/ 9 h 46"/>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46"/>
              <a:gd name="T26" fmla="*/ 116 w 116"/>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46">
                <a:moveTo>
                  <a:pt x="116" y="9"/>
                </a:moveTo>
                <a:lnTo>
                  <a:pt x="90" y="0"/>
                </a:lnTo>
                <a:lnTo>
                  <a:pt x="30" y="29"/>
                </a:lnTo>
                <a:lnTo>
                  <a:pt x="0" y="19"/>
                </a:lnTo>
                <a:lnTo>
                  <a:pt x="15" y="46"/>
                </a:lnTo>
                <a:lnTo>
                  <a:pt x="90" y="46"/>
                </a:lnTo>
                <a:lnTo>
                  <a:pt x="58" y="36"/>
                </a:lnTo>
                <a:lnTo>
                  <a:pt x="116" y="9"/>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69" name="Freeform 398"/>
          <p:cNvSpPr>
            <a:spLocks/>
          </p:cNvSpPr>
          <p:nvPr/>
        </p:nvSpPr>
        <p:spPr bwMode="auto">
          <a:xfrm>
            <a:off x="2713960" y="3292824"/>
            <a:ext cx="164042" cy="44108"/>
          </a:xfrm>
          <a:custGeom>
            <a:avLst/>
            <a:gdLst>
              <a:gd name="T0" fmla="*/ 0 w 117"/>
              <a:gd name="T1" fmla="*/ 9 h 43"/>
              <a:gd name="T2" fmla="*/ 26 w 117"/>
              <a:gd name="T3" fmla="*/ 0 h 43"/>
              <a:gd name="T4" fmla="*/ 89 w 117"/>
              <a:gd name="T5" fmla="*/ 26 h 43"/>
              <a:gd name="T6" fmla="*/ 117 w 117"/>
              <a:gd name="T7" fmla="*/ 19 h 43"/>
              <a:gd name="T8" fmla="*/ 102 w 117"/>
              <a:gd name="T9" fmla="*/ 43 h 43"/>
              <a:gd name="T10" fmla="*/ 28 w 117"/>
              <a:gd name="T11" fmla="*/ 43 h 43"/>
              <a:gd name="T12" fmla="*/ 58 w 117"/>
              <a:gd name="T13" fmla="*/ 36 h 43"/>
              <a:gd name="T14" fmla="*/ 0 w 117"/>
              <a:gd name="T15" fmla="*/ 9 h 43"/>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43"/>
              <a:gd name="T26" fmla="*/ 117 w 11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43">
                <a:moveTo>
                  <a:pt x="0" y="9"/>
                </a:moveTo>
                <a:lnTo>
                  <a:pt x="26" y="0"/>
                </a:lnTo>
                <a:lnTo>
                  <a:pt x="89" y="26"/>
                </a:lnTo>
                <a:lnTo>
                  <a:pt x="117" y="19"/>
                </a:lnTo>
                <a:lnTo>
                  <a:pt x="102" y="43"/>
                </a:lnTo>
                <a:lnTo>
                  <a:pt x="28" y="43"/>
                </a:lnTo>
                <a:lnTo>
                  <a:pt x="58" y="36"/>
                </a:lnTo>
                <a:lnTo>
                  <a:pt x="0" y="9"/>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70" name="Freeform 399"/>
          <p:cNvSpPr>
            <a:spLocks/>
          </p:cNvSpPr>
          <p:nvPr/>
        </p:nvSpPr>
        <p:spPr bwMode="auto">
          <a:xfrm>
            <a:off x="2713960" y="3292824"/>
            <a:ext cx="164042" cy="44108"/>
          </a:xfrm>
          <a:custGeom>
            <a:avLst/>
            <a:gdLst>
              <a:gd name="T0" fmla="*/ 0 w 117"/>
              <a:gd name="T1" fmla="*/ 9 h 43"/>
              <a:gd name="T2" fmla="*/ 26 w 117"/>
              <a:gd name="T3" fmla="*/ 0 h 43"/>
              <a:gd name="T4" fmla="*/ 89 w 117"/>
              <a:gd name="T5" fmla="*/ 26 h 43"/>
              <a:gd name="T6" fmla="*/ 117 w 117"/>
              <a:gd name="T7" fmla="*/ 19 h 43"/>
              <a:gd name="T8" fmla="*/ 102 w 117"/>
              <a:gd name="T9" fmla="*/ 43 h 43"/>
              <a:gd name="T10" fmla="*/ 28 w 117"/>
              <a:gd name="T11" fmla="*/ 43 h 43"/>
              <a:gd name="T12" fmla="*/ 58 w 117"/>
              <a:gd name="T13" fmla="*/ 36 h 43"/>
              <a:gd name="T14" fmla="*/ 0 w 117"/>
              <a:gd name="T15" fmla="*/ 9 h 43"/>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43"/>
              <a:gd name="T26" fmla="*/ 117 w 11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43">
                <a:moveTo>
                  <a:pt x="0" y="9"/>
                </a:moveTo>
                <a:lnTo>
                  <a:pt x="26" y="0"/>
                </a:lnTo>
                <a:lnTo>
                  <a:pt x="89" y="26"/>
                </a:lnTo>
                <a:lnTo>
                  <a:pt x="117" y="19"/>
                </a:lnTo>
                <a:lnTo>
                  <a:pt x="102" y="43"/>
                </a:lnTo>
                <a:lnTo>
                  <a:pt x="28" y="43"/>
                </a:lnTo>
                <a:lnTo>
                  <a:pt x="58" y="36"/>
                </a:lnTo>
                <a:lnTo>
                  <a:pt x="0" y="9"/>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71" name="Freeform 400"/>
          <p:cNvSpPr>
            <a:spLocks/>
          </p:cNvSpPr>
          <p:nvPr/>
        </p:nvSpPr>
        <p:spPr bwMode="auto">
          <a:xfrm>
            <a:off x="2878001" y="3352318"/>
            <a:ext cx="162639" cy="44108"/>
          </a:xfrm>
          <a:custGeom>
            <a:avLst/>
            <a:gdLst>
              <a:gd name="T0" fmla="*/ 116 w 116"/>
              <a:gd name="T1" fmla="*/ 33 h 43"/>
              <a:gd name="T2" fmla="*/ 90 w 116"/>
              <a:gd name="T3" fmla="*/ 43 h 43"/>
              <a:gd name="T4" fmla="*/ 30 w 116"/>
              <a:gd name="T5" fmla="*/ 14 h 43"/>
              <a:gd name="T6" fmla="*/ 0 w 116"/>
              <a:gd name="T7" fmla="*/ 24 h 43"/>
              <a:gd name="T8" fmla="*/ 15 w 116"/>
              <a:gd name="T9" fmla="*/ 0 h 43"/>
              <a:gd name="T10" fmla="*/ 90 w 116"/>
              <a:gd name="T11" fmla="*/ 0 h 43"/>
              <a:gd name="T12" fmla="*/ 58 w 116"/>
              <a:gd name="T13" fmla="*/ 7 h 43"/>
              <a:gd name="T14" fmla="*/ 116 w 116"/>
              <a:gd name="T15" fmla="*/ 33 h 43"/>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43"/>
              <a:gd name="T26" fmla="*/ 116 w 116"/>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43">
                <a:moveTo>
                  <a:pt x="116" y="33"/>
                </a:moveTo>
                <a:lnTo>
                  <a:pt x="90" y="43"/>
                </a:lnTo>
                <a:lnTo>
                  <a:pt x="30" y="14"/>
                </a:lnTo>
                <a:lnTo>
                  <a:pt x="0" y="24"/>
                </a:lnTo>
                <a:lnTo>
                  <a:pt x="15" y="0"/>
                </a:lnTo>
                <a:lnTo>
                  <a:pt x="90" y="0"/>
                </a:lnTo>
                <a:lnTo>
                  <a:pt x="58" y="7"/>
                </a:lnTo>
                <a:lnTo>
                  <a:pt x="116" y="33"/>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72" name="Freeform 401"/>
          <p:cNvSpPr>
            <a:spLocks/>
          </p:cNvSpPr>
          <p:nvPr/>
        </p:nvSpPr>
        <p:spPr bwMode="auto">
          <a:xfrm>
            <a:off x="2878001" y="3352318"/>
            <a:ext cx="162639" cy="44108"/>
          </a:xfrm>
          <a:custGeom>
            <a:avLst/>
            <a:gdLst>
              <a:gd name="T0" fmla="*/ 116 w 116"/>
              <a:gd name="T1" fmla="*/ 33 h 43"/>
              <a:gd name="T2" fmla="*/ 90 w 116"/>
              <a:gd name="T3" fmla="*/ 43 h 43"/>
              <a:gd name="T4" fmla="*/ 30 w 116"/>
              <a:gd name="T5" fmla="*/ 14 h 43"/>
              <a:gd name="T6" fmla="*/ 0 w 116"/>
              <a:gd name="T7" fmla="*/ 24 h 43"/>
              <a:gd name="T8" fmla="*/ 15 w 116"/>
              <a:gd name="T9" fmla="*/ 0 h 43"/>
              <a:gd name="T10" fmla="*/ 90 w 116"/>
              <a:gd name="T11" fmla="*/ 0 h 43"/>
              <a:gd name="T12" fmla="*/ 58 w 116"/>
              <a:gd name="T13" fmla="*/ 7 h 43"/>
              <a:gd name="T14" fmla="*/ 116 w 116"/>
              <a:gd name="T15" fmla="*/ 33 h 43"/>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43"/>
              <a:gd name="T26" fmla="*/ 116 w 116"/>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43">
                <a:moveTo>
                  <a:pt x="116" y="33"/>
                </a:moveTo>
                <a:lnTo>
                  <a:pt x="90" y="43"/>
                </a:lnTo>
                <a:lnTo>
                  <a:pt x="30" y="14"/>
                </a:lnTo>
                <a:lnTo>
                  <a:pt x="0" y="24"/>
                </a:lnTo>
                <a:lnTo>
                  <a:pt x="15" y="0"/>
                </a:lnTo>
                <a:lnTo>
                  <a:pt x="90" y="0"/>
                </a:lnTo>
                <a:lnTo>
                  <a:pt x="58" y="7"/>
                </a:lnTo>
                <a:lnTo>
                  <a:pt x="116" y="33"/>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73" name="Freeform 402"/>
          <p:cNvSpPr>
            <a:spLocks/>
          </p:cNvSpPr>
          <p:nvPr/>
        </p:nvSpPr>
        <p:spPr bwMode="auto">
          <a:xfrm>
            <a:off x="2886414" y="3297952"/>
            <a:ext cx="164042" cy="44108"/>
          </a:xfrm>
          <a:custGeom>
            <a:avLst/>
            <a:gdLst>
              <a:gd name="T0" fmla="*/ 0 w 117"/>
              <a:gd name="T1" fmla="*/ 33 h 43"/>
              <a:gd name="T2" fmla="*/ 26 w 117"/>
              <a:gd name="T3" fmla="*/ 43 h 43"/>
              <a:gd name="T4" fmla="*/ 89 w 117"/>
              <a:gd name="T5" fmla="*/ 14 h 43"/>
              <a:gd name="T6" fmla="*/ 117 w 117"/>
              <a:gd name="T7" fmla="*/ 24 h 43"/>
              <a:gd name="T8" fmla="*/ 101 w 117"/>
              <a:gd name="T9" fmla="*/ 0 h 43"/>
              <a:gd name="T10" fmla="*/ 28 w 117"/>
              <a:gd name="T11" fmla="*/ 0 h 43"/>
              <a:gd name="T12" fmla="*/ 58 w 117"/>
              <a:gd name="T13" fmla="*/ 7 h 43"/>
              <a:gd name="T14" fmla="*/ 0 w 117"/>
              <a:gd name="T15" fmla="*/ 33 h 43"/>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43"/>
              <a:gd name="T26" fmla="*/ 117 w 11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43">
                <a:moveTo>
                  <a:pt x="0" y="33"/>
                </a:moveTo>
                <a:lnTo>
                  <a:pt x="26" y="43"/>
                </a:lnTo>
                <a:lnTo>
                  <a:pt x="89" y="14"/>
                </a:lnTo>
                <a:lnTo>
                  <a:pt x="117" y="24"/>
                </a:lnTo>
                <a:lnTo>
                  <a:pt x="101" y="0"/>
                </a:lnTo>
                <a:lnTo>
                  <a:pt x="28" y="0"/>
                </a:lnTo>
                <a:lnTo>
                  <a:pt x="58" y="7"/>
                </a:lnTo>
                <a:lnTo>
                  <a:pt x="0" y="33"/>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74" name="Freeform 403"/>
          <p:cNvSpPr>
            <a:spLocks/>
          </p:cNvSpPr>
          <p:nvPr/>
        </p:nvSpPr>
        <p:spPr bwMode="auto">
          <a:xfrm>
            <a:off x="2886414" y="3297952"/>
            <a:ext cx="164042" cy="44108"/>
          </a:xfrm>
          <a:custGeom>
            <a:avLst/>
            <a:gdLst>
              <a:gd name="T0" fmla="*/ 0 w 117"/>
              <a:gd name="T1" fmla="*/ 33 h 43"/>
              <a:gd name="T2" fmla="*/ 26 w 117"/>
              <a:gd name="T3" fmla="*/ 43 h 43"/>
              <a:gd name="T4" fmla="*/ 89 w 117"/>
              <a:gd name="T5" fmla="*/ 14 h 43"/>
              <a:gd name="T6" fmla="*/ 117 w 117"/>
              <a:gd name="T7" fmla="*/ 24 h 43"/>
              <a:gd name="T8" fmla="*/ 101 w 117"/>
              <a:gd name="T9" fmla="*/ 0 h 43"/>
              <a:gd name="T10" fmla="*/ 28 w 117"/>
              <a:gd name="T11" fmla="*/ 0 h 43"/>
              <a:gd name="T12" fmla="*/ 58 w 117"/>
              <a:gd name="T13" fmla="*/ 7 h 43"/>
              <a:gd name="T14" fmla="*/ 0 w 117"/>
              <a:gd name="T15" fmla="*/ 33 h 43"/>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43"/>
              <a:gd name="T26" fmla="*/ 117 w 11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43">
                <a:moveTo>
                  <a:pt x="0" y="33"/>
                </a:moveTo>
                <a:lnTo>
                  <a:pt x="26" y="43"/>
                </a:lnTo>
                <a:lnTo>
                  <a:pt x="89" y="14"/>
                </a:lnTo>
                <a:lnTo>
                  <a:pt x="117" y="24"/>
                </a:lnTo>
                <a:lnTo>
                  <a:pt x="101" y="0"/>
                </a:lnTo>
                <a:lnTo>
                  <a:pt x="28" y="0"/>
                </a:lnTo>
                <a:lnTo>
                  <a:pt x="58" y="7"/>
                </a:lnTo>
                <a:lnTo>
                  <a:pt x="0" y="33"/>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75" name="Freeform 404"/>
          <p:cNvSpPr>
            <a:spLocks/>
          </p:cNvSpPr>
          <p:nvPr/>
        </p:nvSpPr>
        <p:spPr bwMode="auto">
          <a:xfrm>
            <a:off x="2708352" y="3349241"/>
            <a:ext cx="162639" cy="47186"/>
          </a:xfrm>
          <a:custGeom>
            <a:avLst/>
            <a:gdLst>
              <a:gd name="T0" fmla="*/ 116 w 116"/>
              <a:gd name="T1" fmla="*/ 10 h 46"/>
              <a:gd name="T2" fmla="*/ 90 w 116"/>
              <a:gd name="T3" fmla="*/ 0 h 46"/>
              <a:gd name="T4" fmla="*/ 30 w 116"/>
              <a:gd name="T5" fmla="*/ 29 h 46"/>
              <a:gd name="T6" fmla="*/ 0 w 116"/>
              <a:gd name="T7" fmla="*/ 20 h 46"/>
              <a:gd name="T8" fmla="*/ 15 w 116"/>
              <a:gd name="T9" fmla="*/ 46 h 46"/>
              <a:gd name="T10" fmla="*/ 90 w 116"/>
              <a:gd name="T11" fmla="*/ 46 h 46"/>
              <a:gd name="T12" fmla="*/ 58 w 116"/>
              <a:gd name="T13" fmla="*/ 36 h 46"/>
              <a:gd name="T14" fmla="*/ 116 w 116"/>
              <a:gd name="T15" fmla="*/ 10 h 46"/>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46"/>
              <a:gd name="T26" fmla="*/ 116 w 116"/>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46">
                <a:moveTo>
                  <a:pt x="116" y="10"/>
                </a:moveTo>
                <a:lnTo>
                  <a:pt x="90" y="0"/>
                </a:lnTo>
                <a:lnTo>
                  <a:pt x="30" y="29"/>
                </a:lnTo>
                <a:lnTo>
                  <a:pt x="0" y="20"/>
                </a:lnTo>
                <a:lnTo>
                  <a:pt x="15" y="46"/>
                </a:lnTo>
                <a:lnTo>
                  <a:pt x="90" y="46"/>
                </a:lnTo>
                <a:lnTo>
                  <a:pt x="58" y="36"/>
                </a:lnTo>
                <a:lnTo>
                  <a:pt x="116" y="10"/>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76" name="Freeform 405"/>
          <p:cNvSpPr>
            <a:spLocks/>
          </p:cNvSpPr>
          <p:nvPr/>
        </p:nvSpPr>
        <p:spPr bwMode="auto">
          <a:xfrm>
            <a:off x="2708352" y="3349241"/>
            <a:ext cx="162639" cy="47186"/>
          </a:xfrm>
          <a:custGeom>
            <a:avLst/>
            <a:gdLst>
              <a:gd name="T0" fmla="*/ 116 w 116"/>
              <a:gd name="T1" fmla="*/ 10 h 46"/>
              <a:gd name="T2" fmla="*/ 90 w 116"/>
              <a:gd name="T3" fmla="*/ 0 h 46"/>
              <a:gd name="T4" fmla="*/ 30 w 116"/>
              <a:gd name="T5" fmla="*/ 29 h 46"/>
              <a:gd name="T6" fmla="*/ 0 w 116"/>
              <a:gd name="T7" fmla="*/ 20 h 46"/>
              <a:gd name="T8" fmla="*/ 15 w 116"/>
              <a:gd name="T9" fmla="*/ 46 h 46"/>
              <a:gd name="T10" fmla="*/ 90 w 116"/>
              <a:gd name="T11" fmla="*/ 46 h 46"/>
              <a:gd name="T12" fmla="*/ 58 w 116"/>
              <a:gd name="T13" fmla="*/ 36 h 46"/>
              <a:gd name="T14" fmla="*/ 116 w 116"/>
              <a:gd name="T15" fmla="*/ 10 h 46"/>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46"/>
              <a:gd name="T26" fmla="*/ 116 w 116"/>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46">
                <a:moveTo>
                  <a:pt x="116" y="10"/>
                </a:moveTo>
                <a:lnTo>
                  <a:pt x="90" y="0"/>
                </a:lnTo>
                <a:lnTo>
                  <a:pt x="30" y="29"/>
                </a:lnTo>
                <a:lnTo>
                  <a:pt x="0" y="20"/>
                </a:lnTo>
                <a:lnTo>
                  <a:pt x="15" y="46"/>
                </a:lnTo>
                <a:lnTo>
                  <a:pt x="90" y="46"/>
                </a:lnTo>
                <a:lnTo>
                  <a:pt x="58" y="36"/>
                </a:lnTo>
                <a:lnTo>
                  <a:pt x="116" y="10"/>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77" name="Freeform 406"/>
          <p:cNvSpPr>
            <a:spLocks/>
          </p:cNvSpPr>
          <p:nvPr/>
        </p:nvSpPr>
        <p:spPr bwMode="auto">
          <a:xfrm>
            <a:off x="2716764" y="3294875"/>
            <a:ext cx="164042" cy="45134"/>
          </a:xfrm>
          <a:custGeom>
            <a:avLst/>
            <a:gdLst>
              <a:gd name="T0" fmla="*/ 0 w 117"/>
              <a:gd name="T1" fmla="*/ 10 h 44"/>
              <a:gd name="T2" fmla="*/ 26 w 117"/>
              <a:gd name="T3" fmla="*/ 0 h 44"/>
              <a:gd name="T4" fmla="*/ 89 w 117"/>
              <a:gd name="T5" fmla="*/ 27 h 44"/>
              <a:gd name="T6" fmla="*/ 117 w 117"/>
              <a:gd name="T7" fmla="*/ 20 h 44"/>
              <a:gd name="T8" fmla="*/ 102 w 117"/>
              <a:gd name="T9" fmla="*/ 44 h 44"/>
              <a:gd name="T10" fmla="*/ 28 w 117"/>
              <a:gd name="T11" fmla="*/ 44 h 44"/>
              <a:gd name="T12" fmla="*/ 59 w 117"/>
              <a:gd name="T13" fmla="*/ 36 h 44"/>
              <a:gd name="T14" fmla="*/ 0 w 117"/>
              <a:gd name="T15" fmla="*/ 10 h 44"/>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44"/>
              <a:gd name="T26" fmla="*/ 117 w 117"/>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44">
                <a:moveTo>
                  <a:pt x="0" y="10"/>
                </a:moveTo>
                <a:lnTo>
                  <a:pt x="26" y="0"/>
                </a:lnTo>
                <a:lnTo>
                  <a:pt x="89" y="27"/>
                </a:lnTo>
                <a:lnTo>
                  <a:pt x="117" y="20"/>
                </a:lnTo>
                <a:lnTo>
                  <a:pt x="102" y="44"/>
                </a:lnTo>
                <a:lnTo>
                  <a:pt x="28" y="44"/>
                </a:lnTo>
                <a:lnTo>
                  <a:pt x="59" y="36"/>
                </a:lnTo>
                <a:lnTo>
                  <a:pt x="0" y="10"/>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78" name="Freeform 407"/>
          <p:cNvSpPr>
            <a:spLocks/>
          </p:cNvSpPr>
          <p:nvPr/>
        </p:nvSpPr>
        <p:spPr bwMode="auto">
          <a:xfrm>
            <a:off x="2716764" y="3294875"/>
            <a:ext cx="164042" cy="45134"/>
          </a:xfrm>
          <a:custGeom>
            <a:avLst/>
            <a:gdLst>
              <a:gd name="T0" fmla="*/ 0 w 117"/>
              <a:gd name="T1" fmla="*/ 10 h 44"/>
              <a:gd name="T2" fmla="*/ 26 w 117"/>
              <a:gd name="T3" fmla="*/ 0 h 44"/>
              <a:gd name="T4" fmla="*/ 89 w 117"/>
              <a:gd name="T5" fmla="*/ 27 h 44"/>
              <a:gd name="T6" fmla="*/ 117 w 117"/>
              <a:gd name="T7" fmla="*/ 20 h 44"/>
              <a:gd name="T8" fmla="*/ 102 w 117"/>
              <a:gd name="T9" fmla="*/ 44 h 44"/>
              <a:gd name="T10" fmla="*/ 28 w 117"/>
              <a:gd name="T11" fmla="*/ 44 h 44"/>
              <a:gd name="T12" fmla="*/ 59 w 117"/>
              <a:gd name="T13" fmla="*/ 36 h 44"/>
              <a:gd name="T14" fmla="*/ 0 w 117"/>
              <a:gd name="T15" fmla="*/ 10 h 44"/>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44"/>
              <a:gd name="T26" fmla="*/ 117 w 117"/>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44">
                <a:moveTo>
                  <a:pt x="0" y="10"/>
                </a:moveTo>
                <a:lnTo>
                  <a:pt x="26" y="0"/>
                </a:lnTo>
                <a:lnTo>
                  <a:pt x="89" y="27"/>
                </a:lnTo>
                <a:lnTo>
                  <a:pt x="117" y="20"/>
                </a:lnTo>
                <a:lnTo>
                  <a:pt x="102" y="44"/>
                </a:lnTo>
                <a:lnTo>
                  <a:pt x="28" y="44"/>
                </a:lnTo>
                <a:lnTo>
                  <a:pt x="59" y="36"/>
                </a:lnTo>
                <a:lnTo>
                  <a:pt x="0" y="10"/>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79" name="Freeform 408"/>
          <p:cNvSpPr>
            <a:spLocks/>
          </p:cNvSpPr>
          <p:nvPr/>
        </p:nvSpPr>
        <p:spPr bwMode="auto">
          <a:xfrm>
            <a:off x="2880806" y="3354370"/>
            <a:ext cx="162639" cy="45134"/>
          </a:xfrm>
          <a:custGeom>
            <a:avLst/>
            <a:gdLst>
              <a:gd name="T0" fmla="*/ 116 w 116"/>
              <a:gd name="T1" fmla="*/ 34 h 44"/>
              <a:gd name="T2" fmla="*/ 90 w 116"/>
              <a:gd name="T3" fmla="*/ 44 h 44"/>
              <a:gd name="T4" fmla="*/ 30 w 116"/>
              <a:gd name="T5" fmla="*/ 15 h 44"/>
              <a:gd name="T6" fmla="*/ 0 w 116"/>
              <a:gd name="T7" fmla="*/ 24 h 44"/>
              <a:gd name="T8" fmla="*/ 15 w 116"/>
              <a:gd name="T9" fmla="*/ 0 h 44"/>
              <a:gd name="T10" fmla="*/ 90 w 116"/>
              <a:gd name="T11" fmla="*/ 0 h 44"/>
              <a:gd name="T12" fmla="*/ 58 w 116"/>
              <a:gd name="T13" fmla="*/ 7 h 44"/>
              <a:gd name="T14" fmla="*/ 116 w 116"/>
              <a:gd name="T15" fmla="*/ 34 h 44"/>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44"/>
              <a:gd name="T26" fmla="*/ 116 w 116"/>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44">
                <a:moveTo>
                  <a:pt x="116" y="34"/>
                </a:moveTo>
                <a:lnTo>
                  <a:pt x="90" y="44"/>
                </a:lnTo>
                <a:lnTo>
                  <a:pt x="30" y="15"/>
                </a:lnTo>
                <a:lnTo>
                  <a:pt x="0" y="24"/>
                </a:lnTo>
                <a:lnTo>
                  <a:pt x="15" y="0"/>
                </a:lnTo>
                <a:lnTo>
                  <a:pt x="90" y="0"/>
                </a:lnTo>
                <a:lnTo>
                  <a:pt x="58" y="7"/>
                </a:lnTo>
                <a:lnTo>
                  <a:pt x="116" y="34"/>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80" name="Freeform 409"/>
          <p:cNvSpPr>
            <a:spLocks/>
          </p:cNvSpPr>
          <p:nvPr/>
        </p:nvSpPr>
        <p:spPr bwMode="auto">
          <a:xfrm>
            <a:off x="2880806" y="3354370"/>
            <a:ext cx="162639" cy="45134"/>
          </a:xfrm>
          <a:custGeom>
            <a:avLst/>
            <a:gdLst>
              <a:gd name="T0" fmla="*/ 116 w 116"/>
              <a:gd name="T1" fmla="*/ 34 h 44"/>
              <a:gd name="T2" fmla="*/ 90 w 116"/>
              <a:gd name="T3" fmla="*/ 44 h 44"/>
              <a:gd name="T4" fmla="*/ 30 w 116"/>
              <a:gd name="T5" fmla="*/ 15 h 44"/>
              <a:gd name="T6" fmla="*/ 0 w 116"/>
              <a:gd name="T7" fmla="*/ 24 h 44"/>
              <a:gd name="T8" fmla="*/ 15 w 116"/>
              <a:gd name="T9" fmla="*/ 0 h 44"/>
              <a:gd name="T10" fmla="*/ 90 w 116"/>
              <a:gd name="T11" fmla="*/ 0 h 44"/>
              <a:gd name="T12" fmla="*/ 58 w 116"/>
              <a:gd name="T13" fmla="*/ 7 h 44"/>
              <a:gd name="T14" fmla="*/ 116 w 116"/>
              <a:gd name="T15" fmla="*/ 34 h 44"/>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44"/>
              <a:gd name="T26" fmla="*/ 116 w 116"/>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44">
                <a:moveTo>
                  <a:pt x="116" y="34"/>
                </a:moveTo>
                <a:lnTo>
                  <a:pt x="90" y="44"/>
                </a:lnTo>
                <a:lnTo>
                  <a:pt x="30" y="15"/>
                </a:lnTo>
                <a:lnTo>
                  <a:pt x="0" y="24"/>
                </a:lnTo>
                <a:lnTo>
                  <a:pt x="15" y="0"/>
                </a:lnTo>
                <a:lnTo>
                  <a:pt x="90" y="0"/>
                </a:lnTo>
                <a:lnTo>
                  <a:pt x="58" y="7"/>
                </a:lnTo>
                <a:lnTo>
                  <a:pt x="116" y="34"/>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81" name="Line 410"/>
          <p:cNvSpPr>
            <a:spLocks noChangeShapeType="1"/>
          </p:cNvSpPr>
          <p:nvPr/>
        </p:nvSpPr>
        <p:spPr bwMode="auto">
          <a:xfrm>
            <a:off x="2629836" y="3245638"/>
            <a:ext cx="0" cy="297474"/>
          </a:xfrm>
          <a:prstGeom prst="line">
            <a:avLst/>
          </a:prstGeom>
          <a:noFill/>
          <a:ln w="3175" cap="rnd">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82" name="Line 411"/>
          <p:cNvSpPr>
            <a:spLocks noChangeShapeType="1"/>
          </p:cNvSpPr>
          <p:nvPr/>
        </p:nvSpPr>
        <p:spPr bwMode="auto">
          <a:xfrm>
            <a:off x="3126167" y="3245638"/>
            <a:ext cx="0" cy="297474"/>
          </a:xfrm>
          <a:prstGeom prst="line">
            <a:avLst/>
          </a:prstGeom>
          <a:noFill/>
          <a:ln w="3175" cap="rnd">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3" name="Freeform 16"/>
          <p:cNvSpPr>
            <a:spLocks/>
          </p:cNvSpPr>
          <p:nvPr/>
        </p:nvSpPr>
        <p:spPr bwMode="auto">
          <a:xfrm>
            <a:off x="921017" y="3639217"/>
            <a:ext cx="2443800" cy="269777"/>
          </a:xfrm>
          <a:custGeom>
            <a:avLst/>
            <a:gdLst>
              <a:gd name="T0" fmla="*/ 2147483647 w 1050"/>
              <a:gd name="T1" fmla="*/ 2147483647 h 225"/>
              <a:gd name="T2" fmla="*/ 2147483647 w 1050"/>
              <a:gd name="T3" fmla="*/ 2147483647 h 225"/>
              <a:gd name="T4" fmla="*/ 0 w 1050"/>
              <a:gd name="T5" fmla="*/ 2147483647 h 225"/>
              <a:gd name="T6" fmla="*/ 2147483647 w 1050"/>
              <a:gd name="T7" fmla="*/ 0 h 225"/>
              <a:gd name="T8" fmla="*/ 2147483647 w 1050"/>
              <a:gd name="T9" fmla="*/ 2147483647 h 225"/>
              <a:gd name="T10" fmla="*/ 0 60000 65536"/>
              <a:gd name="T11" fmla="*/ 0 60000 65536"/>
              <a:gd name="T12" fmla="*/ 0 60000 65536"/>
              <a:gd name="T13" fmla="*/ 0 60000 65536"/>
              <a:gd name="T14" fmla="*/ 0 60000 65536"/>
              <a:gd name="T15" fmla="*/ 0 w 1050"/>
              <a:gd name="T16" fmla="*/ 0 h 225"/>
              <a:gd name="T17" fmla="*/ 1050 w 1050"/>
              <a:gd name="T18" fmla="*/ 225 h 225"/>
            </a:gdLst>
            <a:ahLst/>
            <a:cxnLst>
              <a:cxn ang="T10">
                <a:pos x="T0" y="T1"/>
              </a:cxn>
              <a:cxn ang="T11">
                <a:pos x="T2" y="T3"/>
              </a:cxn>
              <a:cxn ang="T12">
                <a:pos x="T4" y="T5"/>
              </a:cxn>
              <a:cxn ang="T13">
                <a:pos x="T6" y="T7"/>
              </a:cxn>
              <a:cxn ang="T14">
                <a:pos x="T8" y="T9"/>
              </a:cxn>
            </a:cxnLst>
            <a:rect l="T15" t="T16" r="T17" b="T18"/>
            <a:pathLst>
              <a:path w="1050" h="225">
                <a:moveTo>
                  <a:pt x="1050" y="1"/>
                </a:moveTo>
                <a:lnTo>
                  <a:pt x="699" y="225"/>
                </a:lnTo>
                <a:lnTo>
                  <a:pt x="0" y="222"/>
                </a:lnTo>
                <a:lnTo>
                  <a:pt x="384" y="0"/>
                </a:lnTo>
                <a:lnTo>
                  <a:pt x="1050" y="1"/>
                </a:lnTo>
                <a:close/>
              </a:path>
            </a:pathLst>
          </a:custGeom>
          <a:solidFill>
            <a:srgbClr val="FFFFFF">
              <a:lumMod val="75000"/>
            </a:srgbClr>
          </a:solidFill>
          <a:ln w="9525">
            <a:noFill/>
            <a:round/>
            <a:headEnd/>
            <a:tailEnd/>
          </a:ln>
        </p:spPr>
        <p:txBody>
          <a:bodyPr wrap="none" lIns="82391" tIns="41197" rIns="82391" bIns="41197" anchor="ct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4" name="Freeform 16"/>
          <p:cNvSpPr>
            <a:spLocks/>
          </p:cNvSpPr>
          <p:nvPr/>
        </p:nvSpPr>
        <p:spPr bwMode="auto">
          <a:xfrm>
            <a:off x="888272" y="3827960"/>
            <a:ext cx="2443800" cy="269777"/>
          </a:xfrm>
          <a:custGeom>
            <a:avLst/>
            <a:gdLst>
              <a:gd name="T0" fmla="*/ 2147483647 w 1050"/>
              <a:gd name="T1" fmla="*/ 2147483647 h 225"/>
              <a:gd name="T2" fmla="*/ 2147483647 w 1050"/>
              <a:gd name="T3" fmla="*/ 2147483647 h 225"/>
              <a:gd name="T4" fmla="*/ 0 w 1050"/>
              <a:gd name="T5" fmla="*/ 2147483647 h 225"/>
              <a:gd name="T6" fmla="*/ 2147483647 w 1050"/>
              <a:gd name="T7" fmla="*/ 0 h 225"/>
              <a:gd name="T8" fmla="*/ 2147483647 w 1050"/>
              <a:gd name="T9" fmla="*/ 2147483647 h 225"/>
              <a:gd name="T10" fmla="*/ 0 60000 65536"/>
              <a:gd name="T11" fmla="*/ 0 60000 65536"/>
              <a:gd name="T12" fmla="*/ 0 60000 65536"/>
              <a:gd name="T13" fmla="*/ 0 60000 65536"/>
              <a:gd name="T14" fmla="*/ 0 60000 65536"/>
              <a:gd name="T15" fmla="*/ 0 w 1050"/>
              <a:gd name="T16" fmla="*/ 0 h 225"/>
              <a:gd name="T17" fmla="*/ 1050 w 1050"/>
              <a:gd name="T18" fmla="*/ 225 h 225"/>
            </a:gdLst>
            <a:ahLst/>
            <a:cxnLst>
              <a:cxn ang="T10">
                <a:pos x="T0" y="T1"/>
              </a:cxn>
              <a:cxn ang="T11">
                <a:pos x="T2" y="T3"/>
              </a:cxn>
              <a:cxn ang="T12">
                <a:pos x="T4" y="T5"/>
              </a:cxn>
              <a:cxn ang="T13">
                <a:pos x="T6" y="T7"/>
              </a:cxn>
              <a:cxn ang="T14">
                <a:pos x="T8" y="T9"/>
              </a:cxn>
            </a:cxnLst>
            <a:rect l="T15" t="T16" r="T17" b="T18"/>
            <a:pathLst>
              <a:path w="1050" h="225">
                <a:moveTo>
                  <a:pt x="1050" y="1"/>
                </a:moveTo>
                <a:lnTo>
                  <a:pt x="699" y="225"/>
                </a:lnTo>
                <a:lnTo>
                  <a:pt x="0" y="222"/>
                </a:lnTo>
                <a:lnTo>
                  <a:pt x="384" y="0"/>
                </a:lnTo>
                <a:lnTo>
                  <a:pt x="1050" y="1"/>
                </a:lnTo>
                <a:close/>
              </a:path>
            </a:pathLst>
          </a:custGeom>
          <a:solidFill>
            <a:srgbClr val="FFFFFF">
              <a:lumMod val="75000"/>
            </a:srgbClr>
          </a:solidFill>
          <a:ln w="9525">
            <a:noFill/>
            <a:round/>
            <a:headEnd/>
            <a:tailEnd/>
          </a:ln>
        </p:spPr>
        <p:txBody>
          <a:bodyPr wrap="none" lIns="82391" tIns="41197" rIns="82391" bIns="41197" anchor="ct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65" name="Picture 17" descr="Security_BDM_11_2008"/>
          <p:cNvPicPr preferRelativeResize="0">
            <a:picLocks noChangeAspect="1" noChangeArrowheads="1"/>
          </p:cNvPicPr>
          <p:nvPr/>
        </p:nvPicPr>
        <p:blipFill>
          <a:blip r:embed="rId4" cstate="print">
            <a:duotone>
              <a:srgbClr val="ABDFF0">
                <a:shade val="45000"/>
                <a:satMod val="135000"/>
              </a:srgbClr>
              <a:prstClr val="white"/>
            </a:duotone>
          </a:blip>
          <a:srcRect/>
          <a:stretch>
            <a:fillRect/>
          </a:stretch>
        </p:blipFill>
        <p:spPr bwMode="auto">
          <a:xfrm>
            <a:off x="870278" y="2979653"/>
            <a:ext cx="1728745" cy="1039107"/>
          </a:xfrm>
          <a:prstGeom prst="rect">
            <a:avLst/>
          </a:prstGeom>
          <a:noFill/>
          <a:ln w="9525">
            <a:noFill/>
            <a:miter lim="800000"/>
            <a:headEnd/>
            <a:tailEnd/>
          </a:ln>
        </p:spPr>
      </p:pic>
      <p:sp>
        <p:nvSpPr>
          <p:cNvPr id="66" name="Freeform 27"/>
          <p:cNvSpPr>
            <a:spLocks/>
          </p:cNvSpPr>
          <p:nvPr/>
        </p:nvSpPr>
        <p:spPr bwMode="auto">
          <a:xfrm>
            <a:off x="1899161" y="3285326"/>
            <a:ext cx="157031" cy="285165"/>
          </a:xfrm>
          <a:custGeom>
            <a:avLst/>
            <a:gdLst>
              <a:gd name="T0" fmla="*/ 2147483647 w 112"/>
              <a:gd name="T1" fmla="*/ 0 h 278"/>
              <a:gd name="T2" fmla="*/ 2147483647 w 112"/>
              <a:gd name="T3" fmla="*/ 2147483647 h 278"/>
              <a:gd name="T4" fmla="*/ 2147483647 w 112"/>
              <a:gd name="T5" fmla="*/ 2147483647 h 278"/>
              <a:gd name="T6" fmla="*/ 0 w 112"/>
              <a:gd name="T7" fmla="*/ 2147483647 h 278"/>
              <a:gd name="T8" fmla="*/ 2147483647 w 112"/>
              <a:gd name="T9" fmla="*/ 0 h 278"/>
              <a:gd name="T10" fmla="*/ 0 60000 65536"/>
              <a:gd name="T11" fmla="*/ 0 60000 65536"/>
              <a:gd name="T12" fmla="*/ 0 60000 65536"/>
              <a:gd name="T13" fmla="*/ 0 60000 65536"/>
              <a:gd name="T14" fmla="*/ 0 60000 65536"/>
              <a:gd name="T15" fmla="*/ 0 w 112"/>
              <a:gd name="T16" fmla="*/ 0 h 278"/>
              <a:gd name="T17" fmla="*/ 112 w 112"/>
              <a:gd name="T18" fmla="*/ 278 h 278"/>
            </a:gdLst>
            <a:ahLst/>
            <a:cxnLst>
              <a:cxn ang="T10">
                <a:pos x="T0" y="T1"/>
              </a:cxn>
              <a:cxn ang="T11">
                <a:pos x="T2" y="T3"/>
              </a:cxn>
              <a:cxn ang="T12">
                <a:pos x="T4" y="T5"/>
              </a:cxn>
              <a:cxn ang="T13">
                <a:pos x="T6" y="T7"/>
              </a:cxn>
              <a:cxn ang="T14">
                <a:pos x="T8" y="T9"/>
              </a:cxn>
            </a:cxnLst>
            <a:rect l="T15" t="T16" r="T17" b="T18"/>
            <a:pathLst>
              <a:path w="112" h="278">
                <a:moveTo>
                  <a:pt x="22" y="0"/>
                </a:moveTo>
                <a:lnTo>
                  <a:pt x="112" y="271"/>
                </a:lnTo>
                <a:lnTo>
                  <a:pt x="91" y="278"/>
                </a:lnTo>
                <a:lnTo>
                  <a:pt x="0" y="7"/>
                </a:lnTo>
                <a:lnTo>
                  <a:pt x="22" y="0"/>
                </a:lnTo>
                <a:close/>
              </a:path>
            </a:pathLst>
          </a:custGeom>
          <a:solidFill>
            <a:srgbClr val="808080"/>
          </a:solidFill>
          <a:ln w="0">
            <a:solidFill>
              <a:srgbClr val="808080"/>
            </a:solidFill>
            <a:round/>
            <a:headEnd/>
            <a:tailEnd/>
          </a:ln>
        </p:spPr>
        <p:txBody>
          <a:bodyPr lIns="91740" tIns="45870" rIns="91740" bIns="45870">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7" name="Freeform 28"/>
          <p:cNvSpPr>
            <a:spLocks/>
          </p:cNvSpPr>
          <p:nvPr/>
        </p:nvSpPr>
        <p:spPr bwMode="auto">
          <a:xfrm>
            <a:off x="2154338" y="3283275"/>
            <a:ext cx="215918" cy="243108"/>
          </a:xfrm>
          <a:custGeom>
            <a:avLst/>
            <a:gdLst>
              <a:gd name="T0" fmla="*/ 2147483647 w 154"/>
              <a:gd name="T1" fmla="*/ 2147483647 h 237"/>
              <a:gd name="T2" fmla="*/ 2147483647 w 154"/>
              <a:gd name="T3" fmla="*/ 2147483647 h 237"/>
              <a:gd name="T4" fmla="*/ 0 w 154"/>
              <a:gd name="T5" fmla="*/ 2147483647 h 237"/>
              <a:gd name="T6" fmla="*/ 2147483647 w 154"/>
              <a:gd name="T7" fmla="*/ 0 h 237"/>
              <a:gd name="T8" fmla="*/ 2147483647 w 154"/>
              <a:gd name="T9" fmla="*/ 2147483647 h 237"/>
              <a:gd name="T10" fmla="*/ 0 60000 65536"/>
              <a:gd name="T11" fmla="*/ 0 60000 65536"/>
              <a:gd name="T12" fmla="*/ 0 60000 65536"/>
              <a:gd name="T13" fmla="*/ 0 60000 65536"/>
              <a:gd name="T14" fmla="*/ 0 60000 65536"/>
              <a:gd name="T15" fmla="*/ 0 w 154"/>
              <a:gd name="T16" fmla="*/ 0 h 237"/>
              <a:gd name="T17" fmla="*/ 154 w 154"/>
              <a:gd name="T18" fmla="*/ 237 h 237"/>
            </a:gdLst>
            <a:ahLst/>
            <a:cxnLst>
              <a:cxn ang="T10">
                <a:pos x="T0" y="T1"/>
              </a:cxn>
              <a:cxn ang="T11">
                <a:pos x="T2" y="T3"/>
              </a:cxn>
              <a:cxn ang="T12">
                <a:pos x="T4" y="T5"/>
              </a:cxn>
              <a:cxn ang="T13">
                <a:pos x="T6" y="T7"/>
              </a:cxn>
              <a:cxn ang="T14">
                <a:pos x="T8" y="T9"/>
              </a:cxn>
            </a:cxnLst>
            <a:rect l="T15" t="T16" r="T17" b="T18"/>
            <a:pathLst>
              <a:path w="154" h="237">
                <a:moveTo>
                  <a:pt x="154" y="11"/>
                </a:moveTo>
                <a:lnTo>
                  <a:pt x="19" y="237"/>
                </a:lnTo>
                <a:lnTo>
                  <a:pt x="0" y="225"/>
                </a:lnTo>
                <a:lnTo>
                  <a:pt x="135" y="0"/>
                </a:lnTo>
                <a:lnTo>
                  <a:pt x="154" y="11"/>
                </a:lnTo>
                <a:close/>
              </a:path>
            </a:pathLst>
          </a:custGeom>
          <a:solidFill>
            <a:srgbClr val="808080"/>
          </a:solidFill>
          <a:ln w="0">
            <a:solidFill>
              <a:srgbClr val="808080"/>
            </a:solidFill>
            <a:round/>
            <a:headEnd/>
            <a:tailEnd/>
          </a:ln>
        </p:spPr>
        <p:txBody>
          <a:bodyPr lIns="91740" tIns="45870" rIns="91740" bIns="45870">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8" name="Freeform 38"/>
          <p:cNvSpPr>
            <a:spLocks/>
          </p:cNvSpPr>
          <p:nvPr/>
        </p:nvSpPr>
        <p:spPr bwMode="auto">
          <a:xfrm>
            <a:off x="1505181" y="3581776"/>
            <a:ext cx="709445" cy="157969"/>
          </a:xfrm>
          <a:custGeom>
            <a:avLst/>
            <a:gdLst>
              <a:gd name="T0" fmla="*/ 2147483647 w 506"/>
              <a:gd name="T1" fmla="*/ 2147483647 h 154"/>
              <a:gd name="T2" fmla="*/ 2147483647 w 506"/>
              <a:gd name="T3" fmla="*/ 2147483647 h 154"/>
              <a:gd name="T4" fmla="*/ 0 w 506"/>
              <a:gd name="T5" fmla="*/ 2147483647 h 154"/>
              <a:gd name="T6" fmla="*/ 2147483647 w 506"/>
              <a:gd name="T7" fmla="*/ 0 h 154"/>
              <a:gd name="T8" fmla="*/ 2147483647 w 506"/>
              <a:gd name="T9" fmla="*/ 2147483647 h 154"/>
              <a:gd name="T10" fmla="*/ 0 60000 65536"/>
              <a:gd name="T11" fmla="*/ 0 60000 65536"/>
              <a:gd name="T12" fmla="*/ 0 60000 65536"/>
              <a:gd name="T13" fmla="*/ 0 60000 65536"/>
              <a:gd name="T14" fmla="*/ 0 60000 65536"/>
              <a:gd name="T15" fmla="*/ 0 w 506"/>
              <a:gd name="T16" fmla="*/ 0 h 154"/>
              <a:gd name="T17" fmla="*/ 506 w 506"/>
              <a:gd name="T18" fmla="*/ 154 h 154"/>
            </a:gdLst>
            <a:ahLst/>
            <a:cxnLst>
              <a:cxn ang="T10">
                <a:pos x="T0" y="T1"/>
              </a:cxn>
              <a:cxn ang="T11">
                <a:pos x="T2" y="T3"/>
              </a:cxn>
              <a:cxn ang="T12">
                <a:pos x="T4" y="T5"/>
              </a:cxn>
              <a:cxn ang="T13">
                <a:pos x="T6" y="T7"/>
              </a:cxn>
              <a:cxn ang="T14">
                <a:pos x="T8" y="T9"/>
              </a:cxn>
            </a:cxnLst>
            <a:rect l="T15" t="T16" r="T17" b="T18"/>
            <a:pathLst>
              <a:path w="506" h="154">
                <a:moveTo>
                  <a:pt x="506" y="22"/>
                </a:moveTo>
                <a:lnTo>
                  <a:pt x="6" y="154"/>
                </a:lnTo>
                <a:lnTo>
                  <a:pt x="0" y="132"/>
                </a:lnTo>
                <a:lnTo>
                  <a:pt x="501" y="0"/>
                </a:lnTo>
                <a:lnTo>
                  <a:pt x="506" y="22"/>
                </a:lnTo>
                <a:close/>
              </a:path>
            </a:pathLst>
          </a:custGeom>
          <a:solidFill>
            <a:srgbClr val="808080"/>
          </a:solidFill>
          <a:ln w="0">
            <a:solidFill>
              <a:srgbClr val="808080"/>
            </a:solidFill>
            <a:round/>
            <a:headEnd/>
            <a:tailEnd/>
          </a:ln>
        </p:spPr>
        <p:txBody>
          <a:bodyPr lIns="91740" tIns="45870" rIns="91740" bIns="45870">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9" name="Freeform 39"/>
          <p:cNvSpPr>
            <a:spLocks/>
          </p:cNvSpPr>
          <p:nvPr/>
        </p:nvSpPr>
        <p:spPr bwMode="auto">
          <a:xfrm>
            <a:off x="1641882" y="3480225"/>
            <a:ext cx="629527" cy="135402"/>
          </a:xfrm>
          <a:custGeom>
            <a:avLst/>
            <a:gdLst>
              <a:gd name="T0" fmla="*/ 2147483647 w 449"/>
              <a:gd name="T1" fmla="*/ 2147483647 h 132"/>
              <a:gd name="T2" fmla="*/ 0 w 449"/>
              <a:gd name="T3" fmla="*/ 2147483647 h 132"/>
              <a:gd name="T4" fmla="*/ 2147483647 w 449"/>
              <a:gd name="T5" fmla="*/ 0 h 132"/>
              <a:gd name="T6" fmla="*/ 2147483647 w 449"/>
              <a:gd name="T7" fmla="*/ 2147483647 h 132"/>
              <a:gd name="T8" fmla="*/ 2147483647 w 449"/>
              <a:gd name="T9" fmla="*/ 2147483647 h 132"/>
              <a:gd name="T10" fmla="*/ 0 60000 65536"/>
              <a:gd name="T11" fmla="*/ 0 60000 65536"/>
              <a:gd name="T12" fmla="*/ 0 60000 65536"/>
              <a:gd name="T13" fmla="*/ 0 60000 65536"/>
              <a:gd name="T14" fmla="*/ 0 60000 65536"/>
              <a:gd name="T15" fmla="*/ 0 w 449"/>
              <a:gd name="T16" fmla="*/ 0 h 132"/>
              <a:gd name="T17" fmla="*/ 449 w 449"/>
              <a:gd name="T18" fmla="*/ 132 h 132"/>
            </a:gdLst>
            <a:ahLst/>
            <a:cxnLst>
              <a:cxn ang="T10">
                <a:pos x="T0" y="T1"/>
              </a:cxn>
              <a:cxn ang="T11">
                <a:pos x="T2" y="T3"/>
              </a:cxn>
              <a:cxn ang="T12">
                <a:pos x="T4" y="T5"/>
              </a:cxn>
              <a:cxn ang="T13">
                <a:pos x="T6" y="T7"/>
              </a:cxn>
              <a:cxn ang="T14">
                <a:pos x="T8" y="T9"/>
              </a:cxn>
            </a:cxnLst>
            <a:rect l="T15" t="T16" r="T17" b="T18"/>
            <a:pathLst>
              <a:path w="449" h="132">
                <a:moveTo>
                  <a:pt x="443" y="132"/>
                </a:moveTo>
                <a:lnTo>
                  <a:pt x="0" y="22"/>
                </a:lnTo>
                <a:lnTo>
                  <a:pt x="6" y="0"/>
                </a:lnTo>
                <a:lnTo>
                  <a:pt x="449" y="110"/>
                </a:lnTo>
                <a:lnTo>
                  <a:pt x="443" y="132"/>
                </a:lnTo>
                <a:close/>
              </a:path>
            </a:pathLst>
          </a:custGeom>
          <a:solidFill>
            <a:srgbClr val="808080"/>
          </a:solidFill>
          <a:ln w="0">
            <a:solidFill>
              <a:srgbClr val="808080"/>
            </a:solidFill>
            <a:round/>
            <a:headEnd/>
            <a:tailEnd/>
          </a:ln>
        </p:spPr>
        <p:txBody>
          <a:bodyPr lIns="91740" tIns="45870" rIns="91740" bIns="45870">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70" name="Picture 40"/>
          <p:cNvPicPr>
            <a:picLocks noChangeAspect="1" noChangeArrowheads="1"/>
          </p:cNvPicPr>
          <p:nvPr/>
        </p:nvPicPr>
        <p:blipFill>
          <a:blip r:embed="rId5" cstate="print"/>
          <a:srcRect/>
          <a:stretch>
            <a:fillRect/>
          </a:stretch>
        </p:blipFill>
        <p:spPr bwMode="auto">
          <a:xfrm>
            <a:off x="1419656" y="3562285"/>
            <a:ext cx="672991" cy="19490"/>
          </a:xfrm>
          <a:prstGeom prst="rect">
            <a:avLst/>
          </a:prstGeom>
          <a:noFill/>
          <a:ln w="9525">
            <a:noFill/>
            <a:miter lim="800000"/>
            <a:headEnd/>
            <a:tailEnd/>
          </a:ln>
        </p:spPr>
      </p:pic>
      <p:pic>
        <p:nvPicPr>
          <p:cNvPr id="71" name="Picture 41"/>
          <p:cNvPicPr>
            <a:picLocks noChangeAspect="1" noChangeArrowheads="1"/>
          </p:cNvPicPr>
          <p:nvPr/>
        </p:nvPicPr>
        <p:blipFill>
          <a:blip r:embed="rId6" cstate="print"/>
          <a:srcRect/>
          <a:stretch>
            <a:fillRect/>
          </a:stretch>
        </p:blipFill>
        <p:spPr bwMode="auto">
          <a:xfrm>
            <a:off x="1419656" y="3562285"/>
            <a:ext cx="672991" cy="19490"/>
          </a:xfrm>
          <a:prstGeom prst="rect">
            <a:avLst/>
          </a:prstGeom>
          <a:noFill/>
          <a:ln w="9525">
            <a:noFill/>
            <a:miter lim="800000"/>
            <a:headEnd/>
            <a:tailEnd/>
          </a:ln>
        </p:spPr>
      </p:pic>
      <p:sp>
        <p:nvSpPr>
          <p:cNvPr id="72" name="Rectangle 42"/>
          <p:cNvSpPr>
            <a:spLocks noChangeArrowheads="1"/>
          </p:cNvSpPr>
          <p:nvPr/>
        </p:nvSpPr>
        <p:spPr bwMode="auto">
          <a:xfrm>
            <a:off x="2134709" y="3570492"/>
            <a:ext cx="670187" cy="17438"/>
          </a:xfrm>
          <a:prstGeom prst="rect">
            <a:avLst/>
          </a:prstGeom>
          <a:solidFill>
            <a:srgbClr val="B21A1A"/>
          </a:solidFill>
          <a:ln w="0">
            <a:solidFill>
              <a:srgbClr val="B21A1A"/>
            </a:solidFill>
            <a:round/>
            <a:headEnd/>
            <a:tailEnd/>
          </a:ln>
        </p:spPr>
        <p:txBody>
          <a:bodyPr lIns="91740" tIns="45870" rIns="91740" bIns="45870">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34" name="Rectangle 50"/>
          <p:cNvSpPr>
            <a:spLocks noChangeArrowheads="1"/>
          </p:cNvSpPr>
          <p:nvPr/>
        </p:nvSpPr>
        <p:spPr bwMode="auto">
          <a:xfrm>
            <a:off x="1851492" y="3567414"/>
            <a:ext cx="396784" cy="86165"/>
          </a:xfrm>
          <a:prstGeom prst="rect">
            <a:avLst/>
          </a:prstGeom>
          <a:solidFill>
            <a:srgbClr val="0096D5"/>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35" name="Rectangle 51"/>
          <p:cNvSpPr>
            <a:spLocks noChangeArrowheads="1"/>
          </p:cNvSpPr>
          <p:nvPr/>
        </p:nvSpPr>
        <p:spPr bwMode="auto">
          <a:xfrm>
            <a:off x="1852894" y="3569465"/>
            <a:ext cx="398186" cy="86165"/>
          </a:xfrm>
          <a:prstGeom prst="rect">
            <a:avLst/>
          </a:prstGeom>
          <a:solidFill>
            <a:srgbClr val="0096D5"/>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36" name="Rectangle 52"/>
          <p:cNvSpPr>
            <a:spLocks noChangeArrowheads="1"/>
          </p:cNvSpPr>
          <p:nvPr/>
        </p:nvSpPr>
        <p:spPr bwMode="auto">
          <a:xfrm>
            <a:off x="1852894" y="3569465"/>
            <a:ext cx="398186" cy="86165"/>
          </a:xfrm>
          <a:prstGeom prst="rect">
            <a:avLst/>
          </a:prstGeom>
          <a:noFill/>
          <a:ln w="3175" cap="rnd">
            <a:solidFill>
              <a:srgbClr val="AAE6FF"/>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37" name="Freeform 53"/>
          <p:cNvSpPr>
            <a:spLocks/>
          </p:cNvSpPr>
          <p:nvPr/>
        </p:nvSpPr>
        <p:spPr bwMode="auto">
          <a:xfrm>
            <a:off x="2248276" y="3461759"/>
            <a:ext cx="121980" cy="191819"/>
          </a:xfrm>
          <a:custGeom>
            <a:avLst/>
            <a:gdLst>
              <a:gd name="T0" fmla="*/ 0 w 87"/>
              <a:gd name="T1" fmla="*/ 103 h 187"/>
              <a:gd name="T2" fmla="*/ 87 w 87"/>
              <a:gd name="T3" fmla="*/ 0 h 187"/>
              <a:gd name="T4" fmla="*/ 87 w 87"/>
              <a:gd name="T5" fmla="*/ 85 h 187"/>
              <a:gd name="T6" fmla="*/ 0 w 87"/>
              <a:gd name="T7" fmla="*/ 187 h 187"/>
              <a:gd name="T8" fmla="*/ 0 w 87"/>
              <a:gd name="T9" fmla="*/ 103 h 187"/>
              <a:gd name="T10" fmla="*/ 0 60000 65536"/>
              <a:gd name="T11" fmla="*/ 0 60000 65536"/>
              <a:gd name="T12" fmla="*/ 0 60000 65536"/>
              <a:gd name="T13" fmla="*/ 0 60000 65536"/>
              <a:gd name="T14" fmla="*/ 0 60000 65536"/>
              <a:gd name="T15" fmla="*/ 0 w 87"/>
              <a:gd name="T16" fmla="*/ 0 h 187"/>
              <a:gd name="T17" fmla="*/ 87 w 87"/>
              <a:gd name="T18" fmla="*/ 187 h 187"/>
            </a:gdLst>
            <a:ahLst/>
            <a:cxnLst>
              <a:cxn ang="T10">
                <a:pos x="T0" y="T1"/>
              </a:cxn>
              <a:cxn ang="T11">
                <a:pos x="T2" y="T3"/>
              </a:cxn>
              <a:cxn ang="T12">
                <a:pos x="T4" y="T5"/>
              </a:cxn>
              <a:cxn ang="T13">
                <a:pos x="T6" y="T7"/>
              </a:cxn>
              <a:cxn ang="T14">
                <a:pos x="T8" y="T9"/>
              </a:cxn>
            </a:cxnLst>
            <a:rect l="T15" t="T16" r="T17" b="T18"/>
            <a:pathLst>
              <a:path w="87" h="187">
                <a:moveTo>
                  <a:pt x="0" y="103"/>
                </a:moveTo>
                <a:lnTo>
                  <a:pt x="87" y="0"/>
                </a:lnTo>
                <a:lnTo>
                  <a:pt x="87" y="85"/>
                </a:lnTo>
                <a:lnTo>
                  <a:pt x="0" y="187"/>
                </a:lnTo>
                <a:lnTo>
                  <a:pt x="0" y="103"/>
                </a:lnTo>
                <a:close/>
              </a:path>
            </a:pathLst>
          </a:custGeom>
          <a:solidFill>
            <a:srgbClr val="005A8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38" name="Freeform 54"/>
          <p:cNvSpPr>
            <a:spLocks/>
          </p:cNvSpPr>
          <p:nvPr/>
        </p:nvSpPr>
        <p:spPr bwMode="auto">
          <a:xfrm>
            <a:off x="2251080" y="3463811"/>
            <a:ext cx="120578" cy="191819"/>
          </a:xfrm>
          <a:custGeom>
            <a:avLst/>
            <a:gdLst>
              <a:gd name="T0" fmla="*/ 0 w 86"/>
              <a:gd name="T1" fmla="*/ 103 h 187"/>
              <a:gd name="T2" fmla="*/ 86 w 86"/>
              <a:gd name="T3" fmla="*/ 0 h 187"/>
              <a:gd name="T4" fmla="*/ 86 w 86"/>
              <a:gd name="T5" fmla="*/ 84 h 187"/>
              <a:gd name="T6" fmla="*/ 0 w 86"/>
              <a:gd name="T7" fmla="*/ 187 h 187"/>
              <a:gd name="T8" fmla="*/ 0 w 86"/>
              <a:gd name="T9" fmla="*/ 103 h 187"/>
              <a:gd name="T10" fmla="*/ 0 60000 65536"/>
              <a:gd name="T11" fmla="*/ 0 60000 65536"/>
              <a:gd name="T12" fmla="*/ 0 60000 65536"/>
              <a:gd name="T13" fmla="*/ 0 60000 65536"/>
              <a:gd name="T14" fmla="*/ 0 60000 65536"/>
              <a:gd name="T15" fmla="*/ 0 w 86"/>
              <a:gd name="T16" fmla="*/ 0 h 187"/>
              <a:gd name="T17" fmla="*/ 86 w 86"/>
              <a:gd name="T18" fmla="*/ 187 h 187"/>
            </a:gdLst>
            <a:ahLst/>
            <a:cxnLst>
              <a:cxn ang="T10">
                <a:pos x="T0" y="T1"/>
              </a:cxn>
              <a:cxn ang="T11">
                <a:pos x="T2" y="T3"/>
              </a:cxn>
              <a:cxn ang="T12">
                <a:pos x="T4" y="T5"/>
              </a:cxn>
              <a:cxn ang="T13">
                <a:pos x="T6" y="T7"/>
              </a:cxn>
              <a:cxn ang="T14">
                <a:pos x="T8" y="T9"/>
              </a:cxn>
            </a:cxnLst>
            <a:rect l="T15" t="T16" r="T17" b="T18"/>
            <a:pathLst>
              <a:path w="86" h="187">
                <a:moveTo>
                  <a:pt x="0" y="103"/>
                </a:moveTo>
                <a:lnTo>
                  <a:pt x="86" y="0"/>
                </a:lnTo>
                <a:lnTo>
                  <a:pt x="86" y="84"/>
                </a:lnTo>
                <a:lnTo>
                  <a:pt x="0" y="187"/>
                </a:lnTo>
                <a:lnTo>
                  <a:pt x="0" y="103"/>
                </a:lnTo>
                <a:close/>
              </a:path>
            </a:pathLst>
          </a:custGeom>
          <a:solidFill>
            <a:srgbClr val="005A8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39" name="Freeform 55"/>
          <p:cNvSpPr>
            <a:spLocks/>
          </p:cNvSpPr>
          <p:nvPr/>
        </p:nvSpPr>
        <p:spPr bwMode="auto">
          <a:xfrm>
            <a:off x="2251080" y="3463811"/>
            <a:ext cx="120578" cy="191819"/>
          </a:xfrm>
          <a:custGeom>
            <a:avLst/>
            <a:gdLst>
              <a:gd name="T0" fmla="*/ 0 w 86"/>
              <a:gd name="T1" fmla="*/ 103 h 187"/>
              <a:gd name="T2" fmla="*/ 86 w 86"/>
              <a:gd name="T3" fmla="*/ 0 h 187"/>
              <a:gd name="T4" fmla="*/ 86 w 86"/>
              <a:gd name="T5" fmla="*/ 84 h 187"/>
              <a:gd name="T6" fmla="*/ 0 w 86"/>
              <a:gd name="T7" fmla="*/ 187 h 187"/>
              <a:gd name="T8" fmla="*/ 0 w 86"/>
              <a:gd name="T9" fmla="*/ 103 h 187"/>
              <a:gd name="T10" fmla="*/ 0 60000 65536"/>
              <a:gd name="T11" fmla="*/ 0 60000 65536"/>
              <a:gd name="T12" fmla="*/ 0 60000 65536"/>
              <a:gd name="T13" fmla="*/ 0 60000 65536"/>
              <a:gd name="T14" fmla="*/ 0 60000 65536"/>
              <a:gd name="T15" fmla="*/ 0 w 86"/>
              <a:gd name="T16" fmla="*/ 0 h 187"/>
              <a:gd name="T17" fmla="*/ 86 w 86"/>
              <a:gd name="T18" fmla="*/ 187 h 187"/>
            </a:gdLst>
            <a:ahLst/>
            <a:cxnLst>
              <a:cxn ang="T10">
                <a:pos x="T0" y="T1"/>
              </a:cxn>
              <a:cxn ang="T11">
                <a:pos x="T2" y="T3"/>
              </a:cxn>
              <a:cxn ang="T12">
                <a:pos x="T4" y="T5"/>
              </a:cxn>
              <a:cxn ang="T13">
                <a:pos x="T6" y="T7"/>
              </a:cxn>
              <a:cxn ang="T14">
                <a:pos x="T8" y="T9"/>
              </a:cxn>
            </a:cxnLst>
            <a:rect l="T15" t="T16" r="T17" b="T18"/>
            <a:pathLst>
              <a:path w="86" h="187">
                <a:moveTo>
                  <a:pt x="0" y="103"/>
                </a:moveTo>
                <a:lnTo>
                  <a:pt x="86" y="0"/>
                </a:lnTo>
                <a:lnTo>
                  <a:pt x="86" y="84"/>
                </a:lnTo>
                <a:lnTo>
                  <a:pt x="0" y="187"/>
                </a:lnTo>
                <a:lnTo>
                  <a:pt x="0" y="103"/>
                </a:lnTo>
                <a:close/>
              </a:path>
            </a:pathLst>
          </a:custGeom>
          <a:noFill/>
          <a:ln w="3175" cap="rnd">
            <a:solidFill>
              <a:srgbClr val="AAE6FF"/>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40" name="Freeform 56"/>
          <p:cNvSpPr>
            <a:spLocks/>
          </p:cNvSpPr>
          <p:nvPr/>
        </p:nvSpPr>
        <p:spPr bwMode="auto">
          <a:xfrm>
            <a:off x="1851492" y="3461759"/>
            <a:ext cx="518764" cy="105655"/>
          </a:xfrm>
          <a:custGeom>
            <a:avLst/>
            <a:gdLst>
              <a:gd name="T0" fmla="*/ 283 w 370"/>
              <a:gd name="T1" fmla="*/ 103 h 103"/>
              <a:gd name="T2" fmla="*/ 370 w 370"/>
              <a:gd name="T3" fmla="*/ 0 h 103"/>
              <a:gd name="T4" fmla="*/ 86 w 370"/>
              <a:gd name="T5" fmla="*/ 0 h 103"/>
              <a:gd name="T6" fmla="*/ 0 w 370"/>
              <a:gd name="T7" fmla="*/ 103 h 103"/>
              <a:gd name="T8" fmla="*/ 283 w 370"/>
              <a:gd name="T9" fmla="*/ 103 h 103"/>
              <a:gd name="T10" fmla="*/ 0 60000 65536"/>
              <a:gd name="T11" fmla="*/ 0 60000 65536"/>
              <a:gd name="T12" fmla="*/ 0 60000 65536"/>
              <a:gd name="T13" fmla="*/ 0 60000 65536"/>
              <a:gd name="T14" fmla="*/ 0 60000 65536"/>
              <a:gd name="T15" fmla="*/ 0 w 370"/>
              <a:gd name="T16" fmla="*/ 0 h 103"/>
              <a:gd name="T17" fmla="*/ 370 w 370"/>
              <a:gd name="T18" fmla="*/ 103 h 103"/>
            </a:gdLst>
            <a:ahLst/>
            <a:cxnLst>
              <a:cxn ang="T10">
                <a:pos x="T0" y="T1"/>
              </a:cxn>
              <a:cxn ang="T11">
                <a:pos x="T2" y="T3"/>
              </a:cxn>
              <a:cxn ang="T12">
                <a:pos x="T4" y="T5"/>
              </a:cxn>
              <a:cxn ang="T13">
                <a:pos x="T6" y="T7"/>
              </a:cxn>
              <a:cxn ang="T14">
                <a:pos x="T8" y="T9"/>
              </a:cxn>
            </a:cxnLst>
            <a:rect l="T15" t="T16" r="T17" b="T18"/>
            <a:pathLst>
              <a:path w="370" h="103">
                <a:moveTo>
                  <a:pt x="283" y="103"/>
                </a:moveTo>
                <a:lnTo>
                  <a:pt x="370" y="0"/>
                </a:lnTo>
                <a:lnTo>
                  <a:pt x="86" y="0"/>
                </a:lnTo>
                <a:lnTo>
                  <a:pt x="0" y="103"/>
                </a:lnTo>
                <a:lnTo>
                  <a:pt x="283" y="103"/>
                </a:lnTo>
                <a:close/>
              </a:path>
            </a:pathLst>
          </a:custGeom>
          <a:solidFill>
            <a:srgbClr val="00B4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41" name="Freeform 57"/>
          <p:cNvSpPr>
            <a:spLocks/>
          </p:cNvSpPr>
          <p:nvPr/>
        </p:nvSpPr>
        <p:spPr bwMode="auto">
          <a:xfrm>
            <a:off x="1852894" y="3463811"/>
            <a:ext cx="518764" cy="105655"/>
          </a:xfrm>
          <a:custGeom>
            <a:avLst/>
            <a:gdLst>
              <a:gd name="T0" fmla="*/ 284 w 370"/>
              <a:gd name="T1" fmla="*/ 103 h 103"/>
              <a:gd name="T2" fmla="*/ 370 w 370"/>
              <a:gd name="T3" fmla="*/ 0 h 103"/>
              <a:gd name="T4" fmla="*/ 86 w 370"/>
              <a:gd name="T5" fmla="*/ 0 h 103"/>
              <a:gd name="T6" fmla="*/ 0 w 370"/>
              <a:gd name="T7" fmla="*/ 103 h 103"/>
              <a:gd name="T8" fmla="*/ 284 w 370"/>
              <a:gd name="T9" fmla="*/ 103 h 103"/>
              <a:gd name="T10" fmla="*/ 0 60000 65536"/>
              <a:gd name="T11" fmla="*/ 0 60000 65536"/>
              <a:gd name="T12" fmla="*/ 0 60000 65536"/>
              <a:gd name="T13" fmla="*/ 0 60000 65536"/>
              <a:gd name="T14" fmla="*/ 0 60000 65536"/>
              <a:gd name="T15" fmla="*/ 0 w 370"/>
              <a:gd name="T16" fmla="*/ 0 h 103"/>
              <a:gd name="T17" fmla="*/ 370 w 370"/>
              <a:gd name="T18" fmla="*/ 103 h 103"/>
            </a:gdLst>
            <a:ahLst/>
            <a:cxnLst>
              <a:cxn ang="T10">
                <a:pos x="T0" y="T1"/>
              </a:cxn>
              <a:cxn ang="T11">
                <a:pos x="T2" y="T3"/>
              </a:cxn>
              <a:cxn ang="T12">
                <a:pos x="T4" y="T5"/>
              </a:cxn>
              <a:cxn ang="T13">
                <a:pos x="T6" y="T7"/>
              </a:cxn>
              <a:cxn ang="T14">
                <a:pos x="T8" y="T9"/>
              </a:cxn>
            </a:cxnLst>
            <a:rect l="T15" t="T16" r="T17" b="T18"/>
            <a:pathLst>
              <a:path w="370" h="103">
                <a:moveTo>
                  <a:pt x="284" y="103"/>
                </a:moveTo>
                <a:lnTo>
                  <a:pt x="370" y="0"/>
                </a:lnTo>
                <a:lnTo>
                  <a:pt x="86" y="0"/>
                </a:lnTo>
                <a:lnTo>
                  <a:pt x="0" y="103"/>
                </a:lnTo>
                <a:lnTo>
                  <a:pt x="284" y="103"/>
                </a:lnTo>
                <a:close/>
              </a:path>
            </a:pathLst>
          </a:custGeom>
          <a:solidFill>
            <a:srgbClr val="00B4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42" name="Freeform 58"/>
          <p:cNvSpPr>
            <a:spLocks/>
          </p:cNvSpPr>
          <p:nvPr/>
        </p:nvSpPr>
        <p:spPr bwMode="auto">
          <a:xfrm>
            <a:off x="1852894" y="3463811"/>
            <a:ext cx="518764" cy="105655"/>
          </a:xfrm>
          <a:custGeom>
            <a:avLst/>
            <a:gdLst>
              <a:gd name="T0" fmla="*/ 284 w 370"/>
              <a:gd name="T1" fmla="*/ 103 h 103"/>
              <a:gd name="T2" fmla="*/ 370 w 370"/>
              <a:gd name="T3" fmla="*/ 0 h 103"/>
              <a:gd name="T4" fmla="*/ 86 w 370"/>
              <a:gd name="T5" fmla="*/ 0 h 103"/>
              <a:gd name="T6" fmla="*/ 0 w 370"/>
              <a:gd name="T7" fmla="*/ 103 h 103"/>
              <a:gd name="T8" fmla="*/ 284 w 370"/>
              <a:gd name="T9" fmla="*/ 103 h 103"/>
              <a:gd name="T10" fmla="*/ 0 60000 65536"/>
              <a:gd name="T11" fmla="*/ 0 60000 65536"/>
              <a:gd name="T12" fmla="*/ 0 60000 65536"/>
              <a:gd name="T13" fmla="*/ 0 60000 65536"/>
              <a:gd name="T14" fmla="*/ 0 60000 65536"/>
              <a:gd name="T15" fmla="*/ 0 w 370"/>
              <a:gd name="T16" fmla="*/ 0 h 103"/>
              <a:gd name="T17" fmla="*/ 370 w 370"/>
              <a:gd name="T18" fmla="*/ 103 h 103"/>
            </a:gdLst>
            <a:ahLst/>
            <a:cxnLst>
              <a:cxn ang="T10">
                <a:pos x="T0" y="T1"/>
              </a:cxn>
              <a:cxn ang="T11">
                <a:pos x="T2" y="T3"/>
              </a:cxn>
              <a:cxn ang="T12">
                <a:pos x="T4" y="T5"/>
              </a:cxn>
              <a:cxn ang="T13">
                <a:pos x="T6" y="T7"/>
              </a:cxn>
              <a:cxn ang="T14">
                <a:pos x="T8" y="T9"/>
              </a:cxn>
            </a:cxnLst>
            <a:rect l="T15" t="T16" r="T17" b="T18"/>
            <a:pathLst>
              <a:path w="370" h="103">
                <a:moveTo>
                  <a:pt x="284" y="103"/>
                </a:moveTo>
                <a:lnTo>
                  <a:pt x="370" y="0"/>
                </a:lnTo>
                <a:lnTo>
                  <a:pt x="86" y="0"/>
                </a:lnTo>
                <a:lnTo>
                  <a:pt x="0" y="103"/>
                </a:lnTo>
                <a:lnTo>
                  <a:pt x="284" y="103"/>
                </a:lnTo>
                <a:close/>
              </a:path>
            </a:pathLst>
          </a:custGeom>
          <a:noFill/>
          <a:ln w="3175" cap="rnd">
            <a:solidFill>
              <a:srgbClr val="AAE6FF"/>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43" name="Freeform 59"/>
          <p:cNvSpPr>
            <a:spLocks/>
          </p:cNvSpPr>
          <p:nvPr/>
        </p:nvSpPr>
        <p:spPr bwMode="auto">
          <a:xfrm>
            <a:off x="2085637" y="3508945"/>
            <a:ext cx="169650" cy="35902"/>
          </a:xfrm>
          <a:custGeom>
            <a:avLst/>
            <a:gdLst>
              <a:gd name="T0" fmla="*/ 10 w 121"/>
              <a:gd name="T1" fmla="*/ 8 h 35"/>
              <a:gd name="T2" fmla="*/ 0 w 121"/>
              <a:gd name="T3" fmla="*/ 20 h 35"/>
              <a:gd name="T4" fmla="*/ 74 w 121"/>
              <a:gd name="T5" fmla="*/ 20 h 35"/>
              <a:gd name="T6" fmla="*/ 61 w 121"/>
              <a:gd name="T7" fmla="*/ 35 h 35"/>
              <a:gd name="T8" fmla="*/ 121 w 121"/>
              <a:gd name="T9" fmla="*/ 15 h 35"/>
              <a:gd name="T10" fmla="*/ 89 w 121"/>
              <a:gd name="T11" fmla="*/ 0 h 35"/>
              <a:gd name="T12" fmla="*/ 83 w 121"/>
              <a:gd name="T13" fmla="*/ 8 h 35"/>
              <a:gd name="T14" fmla="*/ 10 w 121"/>
              <a:gd name="T15" fmla="*/ 8 h 35"/>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35"/>
              <a:gd name="T26" fmla="*/ 121 w 121"/>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35">
                <a:moveTo>
                  <a:pt x="10" y="8"/>
                </a:moveTo>
                <a:lnTo>
                  <a:pt x="0" y="20"/>
                </a:lnTo>
                <a:lnTo>
                  <a:pt x="74" y="20"/>
                </a:lnTo>
                <a:lnTo>
                  <a:pt x="61" y="35"/>
                </a:lnTo>
                <a:lnTo>
                  <a:pt x="121" y="15"/>
                </a:lnTo>
                <a:lnTo>
                  <a:pt x="89" y="0"/>
                </a:lnTo>
                <a:lnTo>
                  <a:pt x="83" y="8"/>
                </a:lnTo>
                <a:lnTo>
                  <a:pt x="10" y="8"/>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44" name="Freeform 60"/>
          <p:cNvSpPr>
            <a:spLocks/>
          </p:cNvSpPr>
          <p:nvPr/>
        </p:nvSpPr>
        <p:spPr bwMode="auto">
          <a:xfrm>
            <a:off x="2085637" y="3508945"/>
            <a:ext cx="169650" cy="35902"/>
          </a:xfrm>
          <a:custGeom>
            <a:avLst/>
            <a:gdLst>
              <a:gd name="T0" fmla="*/ 10 w 121"/>
              <a:gd name="T1" fmla="*/ 8 h 35"/>
              <a:gd name="T2" fmla="*/ 0 w 121"/>
              <a:gd name="T3" fmla="*/ 20 h 35"/>
              <a:gd name="T4" fmla="*/ 74 w 121"/>
              <a:gd name="T5" fmla="*/ 20 h 35"/>
              <a:gd name="T6" fmla="*/ 61 w 121"/>
              <a:gd name="T7" fmla="*/ 35 h 35"/>
              <a:gd name="T8" fmla="*/ 121 w 121"/>
              <a:gd name="T9" fmla="*/ 15 h 35"/>
              <a:gd name="T10" fmla="*/ 89 w 121"/>
              <a:gd name="T11" fmla="*/ 0 h 35"/>
              <a:gd name="T12" fmla="*/ 83 w 121"/>
              <a:gd name="T13" fmla="*/ 8 h 35"/>
              <a:gd name="T14" fmla="*/ 10 w 121"/>
              <a:gd name="T15" fmla="*/ 8 h 35"/>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35"/>
              <a:gd name="T26" fmla="*/ 121 w 121"/>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35">
                <a:moveTo>
                  <a:pt x="10" y="8"/>
                </a:moveTo>
                <a:lnTo>
                  <a:pt x="0" y="20"/>
                </a:lnTo>
                <a:lnTo>
                  <a:pt x="74" y="20"/>
                </a:lnTo>
                <a:lnTo>
                  <a:pt x="61" y="35"/>
                </a:lnTo>
                <a:lnTo>
                  <a:pt x="121" y="15"/>
                </a:lnTo>
                <a:lnTo>
                  <a:pt x="89" y="0"/>
                </a:lnTo>
                <a:lnTo>
                  <a:pt x="83" y="8"/>
                </a:lnTo>
                <a:lnTo>
                  <a:pt x="10" y="8"/>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45" name="Freeform 61"/>
          <p:cNvSpPr>
            <a:spLocks/>
          </p:cNvSpPr>
          <p:nvPr/>
        </p:nvSpPr>
        <p:spPr bwMode="auto">
          <a:xfrm>
            <a:off x="2134709" y="3465862"/>
            <a:ext cx="169650" cy="34876"/>
          </a:xfrm>
          <a:custGeom>
            <a:avLst/>
            <a:gdLst>
              <a:gd name="T0" fmla="*/ 11 w 121"/>
              <a:gd name="T1" fmla="*/ 8 h 34"/>
              <a:gd name="T2" fmla="*/ 0 w 121"/>
              <a:gd name="T3" fmla="*/ 20 h 34"/>
              <a:gd name="T4" fmla="*/ 74 w 121"/>
              <a:gd name="T5" fmla="*/ 20 h 34"/>
              <a:gd name="T6" fmla="*/ 62 w 121"/>
              <a:gd name="T7" fmla="*/ 34 h 34"/>
              <a:gd name="T8" fmla="*/ 121 w 121"/>
              <a:gd name="T9" fmla="*/ 14 h 34"/>
              <a:gd name="T10" fmla="*/ 90 w 121"/>
              <a:gd name="T11" fmla="*/ 0 h 34"/>
              <a:gd name="T12" fmla="*/ 83 w 121"/>
              <a:gd name="T13" fmla="*/ 8 h 34"/>
              <a:gd name="T14" fmla="*/ 11 w 121"/>
              <a:gd name="T15" fmla="*/ 8 h 34"/>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34"/>
              <a:gd name="T26" fmla="*/ 121 w 121"/>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34">
                <a:moveTo>
                  <a:pt x="11" y="8"/>
                </a:moveTo>
                <a:lnTo>
                  <a:pt x="0" y="20"/>
                </a:lnTo>
                <a:lnTo>
                  <a:pt x="74" y="20"/>
                </a:lnTo>
                <a:lnTo>
                  <a:pt x="62" y="34"/>
                </a:lnTo>
                <a:lnTo>
                  <a:pt x="121" y="14"/>
                </a:lnTo>
                <a:lnTo>
                  <a:pt x="90" y="0"/>
                </a:lnTo>
                <a:lnTo>
                  <a:pt x="83" y="8"/>
                </a:lnTo>
                <a:lnTo>
                  <a:pt x="11" y="8"/>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46" name="Freeform 62"/>
          <p:cNvSpPr>
            <a:spLocks/>
          </p:cNvSpPr>
          <p:nvPr/>
        </p:nvSpPr>
        <p:spPr bwMode="auto">
          <a:xfrm>
            <a:off x="2134709" y="3465862"/>
            <a:ext cx="169650" cy="34876"/>
          </a:xfrm>
          <a:custGeom>
            <a:avLst/>
            <a:gdLst>
              <a:gd name="T0" fmla="*/ 11 w 121"/>
              <a:gd name="T1" fmla="*/ 8 h 34"/>
              <a:gd name="T2" fmla="*/ 0 w 121"/>
              <a:gd name="T3" fmla="*/ 20 h 34"/>
              <a:gd name="T4" fmla="*/ 74 w 121"/>
              <a:gd name="T5" fmla="*/ 20 h 34"/>
              <a:gd name="T6" fmla="*/ 62 w 121"/>
              <a:gd name="T7" fmla="*/ 34 h 34"/>
              <a:gd name="T8" fmla="*/ 121 w 121"/>
              <a:gd name="T9" fmla="*/ 14 h 34"/>
              <a:gd name="T10" fmla="*/ 90 w 121"/>
              <a:gd name="T11" fmla="*/ 0 h 34"/>
              <a:gd name="T12" fmla="*/ 83 w 121"/>
              <a:gd name="T13" fmla="*/ 8 h 34"/>
              <a:gd name="T14" fmla="*/ 11 w 121"/>
              <a:gd name="T15" fmla="*/ 8 h 34"/>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34"/>
              <a:gd name="T26" fmla="*/ 121 w 121"/>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34">
                <a:moveTo>
                  <a:pt x="11" y="8"/>
                </a:moveTo>
                <a:lnTo>
                  <a:pt x="0" y="20"/>
                </a:lnTo>
                <a:lnTo>
                  <a:pt x="74" y="20"/>
                </a:lnTo>
                <a:lnTo>
                  <a:pt x="62" y="34"/>
                </a:lnTo>
                <a:lnTo>
                  <a:pt x="121" y="14"/>
                </a:lnTo>
                <a:lnTo>
                  <a:pt x="90" y="0"/>
                </a:lnTo>
                <a:lnTo>
                  <a:pt x="83" y="8"/>
                </a:lnTo>
                <a:lnTo>
                  <a:pt x="11" y="8"/>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47" name="Freeform 63"/>
          <p:cNvSpPr>
            <a:spLocks/>
          </p:cNvSpPr>
          <p:nvPr/>
        </p:nvSpPr>
        <p:spPr bwMode="auto">
          <a:xfrm>
            <a:off x="1907575" y="3521254"/>
            <a:ext cx="169650" cy="35902"/>
          </a:xfrm>
          <a:custGeom>
            <a:avLst/>
            <a:gdLst>
              <a:gd name="T0" fmla="*/ 111 w 121"/>
              <a:gd name="T1" fmla="*/ 27 h 35"/>
              <a:gd name="T2" fmla="*/ 121 w 121"/>
              <a:gd name="T3" fmla="*/ 15 h 35"/>
              <a:gd name="T4" fmla="*/ 47 w 121"/>
              <a:gd name="T5" fmla="*/ 15 h 35"/>
              <a:gd name="T6" fmla="*/ 60 w 121"/>
              <a:gd name="T7" fmla="*/ 0 h 35"/>
              <a:gd name="T8" fmla="*/ 0 w 121"/>
              <a:gd name="T9" fmla="*/ 20 h 35"/>
              <a:gd name="T10" fmla="*/ 31 w 121"/>
              <a:gd name="T11" fmla="*/ 35 h 35"/>
              <a:gd name="T12" fmla="*/ 38 w 121"/>
              <a:gd name="T13" fmla="*/ 27 h 35"/>
              <a:gd name="T14" fmla="*/ 111 w 121"/>
              <a:gd name="T15" fmla="*/ 27 h 35"/>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35"/>
              <a:gd name="T26" fmla="*/ 121 w 121"/>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35">
                <a:moveTo>
                  <a:pt x="111" y="27"/>
                </a:moveTo>
                <a:lnTo>
                  <a:pt x="121" y="15"/>
                </a:lnTo>
                <a:lnTo>
                  <a:pt x="47" y="15"/>
                </a:lnTo>
                <a:lnTo>
                  <a:pt x="60" y="0"/>
                </a:lnTo>
                <a:lnTo>
                  <a:pt x="0" y="20"/>
                </a:lnTo>
                <a:lnTo>
                  <a:pt x="31" y="35"/>
                </a:lnTo>
                <a:lnTo>
                  <a:pt x="38" y="27"/>
                </a:lnTo>
                <a:lnTo>
                  <a:pt x="111" y="2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48" name="Freeform 64"/>
          <p:cNvSpPr>
            <a:spLocks/>
          </p:cNvSpPr>
          <p:nvPr/>
        </p:nvSpPr>
        <p:spPr bwMode="auto">
          <a:xfrm>
            <a:off x="1907575" y="3521254"/>
            <a:ext cx="169650" cy="35902"/>
          </a:xfrm>
          <a:custGeom>
            <a:avLst/>
            <a:gdLst>
              <a:gd name="T0" fmla="*/ 111 w 121"/>
              <a:gd name="T1" fmla="*/ 27 h 35"/>
              <a:gd name="T2" fmla="*/ 121 w 121"/>
              <a:gd name="T3" fmla="*/ 15 h 35"/>
              <a:gd name="T4" fmla="*/ 47 w 121"/>
              <a:gd name="T5" fmla="*/ 15 h 35"/>
              <a:gd name="T6" fmla="*/ 60 w 121"/>
              <a:gd name="T7" fmla="*/ 0 h 35"/>
              <a:gd name="T8" fmla="*/ 0 w 121"/>
              <a:gd name="T9" fmla="*/ 20 h 35"/>
              <a:gd name="T10" fmla="*/ 31 w 121"/>
              <a:gd name="T11" fmla="*/ 35 h 35"/>
              <a:gd name="T12" fmla="*/ 38 w 121"/>
              <a:gd name="T13" fmla="*/ 27 h 35"/>
              <a:gd name="T14" fmla="*/ 111 w 121"/>
              <a:gd name="T15" fmla="*/ 27 h 35"/>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35"/>
              <a:gd name="T26" fmla="*/ 121 w 121"/>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35">
                <a:moveTo>
                  <a:pt x="111" y="27"/>
                </a:moveTo>
                <a:lnTo>
                  <a:pt x="121" y="15"/>
                </a:lnTo>
                <a:lnTo>
                  <a:pt x="47" y="15"/>
                </a:lnTo>
                <a:lnTo>
                  <a:pt x="60" y="0"/>
                </a:lnTo>
                <a:lnTo>
                  <a:pt x="0" y="20"/>
                </a:lnTo>
                <a:lnTo>
                  <a:pt x="31" y="35"/>
                </a:lnTo>
                <a:lnTo>
                  <a:pt x="38" y="27"/>
                </a:lnTo>
                <a:lnTo>
                  <a:pt x="111" y="2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49" name="Freeform 65"/>
          <p:cNvSpPr>
            <a:spLocks/>
          </p:cNvSpPr>
          <p:nvPr/>
        </p:nvSpPr>
        <p:spPr bwMode="auto">
          <a:xfrm>
            <a:off x="1956647" y="3478171"/>
            <a:ext cx="169650" cy="35902"/>
          </a:xfrm>
          <a:custGeom>
            <a:avLst/>
            <a:gdLst>
              <a:gd name="T0" fmla="*/ 111 w 121"/>
              <a:gd name="T1" fmla="*/ 27 h 35"/>
              <a:gd name="T2" fmla="*/ 121 w 121"/>
              <a:gd name="T3" fmla="*/ 15 h 35"/>
              <a:gd name="T4" fmla="*/ 48 w 121"/>
              <a:gd name="T5" fmla="*/ 15 h 35"/>
              <a:gd name="T6" fmla="*/ 60 w 121"/>
              <a:gd name="T7" fmla="*/ 0 h 35"/>
              <a:gd name="T8" fmla="*/ 0 w 121"/>
              <a:gd name="T9" fmla="*/ 20 h 35"/>
              <a:gd name="T10" fmla="*/ 32 w 121"/>
              <a:gd name="T11" fmla="*/ 35 h 35"/>
              <a:gd name="T12" fmla="*/ 39 w 121"/>
              <a:gd name="T13" fmla="*/ 27 h 35"/>
              <a:gd name="T14" fmla="*/ 111 w 121"/>
              <a:gd name="T15" fmla="*/ 27 h 35"/>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35"/>
              <a:gd name="T26" fmla="*/ 121 w 121"/>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35">
                <a:moveTo>
                  <a:pt x="111" y="27"/>
                </a:moveTo>
                <a:lnTo>
                  <a:pt x="121" y="15"/>
                </a:lnTo>
                <a:lnTo>
                  <a:pt x="48" y="15"/>
                </a:lnTo>
                <a:lnTo>
                  <a:pt x="60" y="0"/>
                </a:lnTo>
                <a:lnTo>
                  <a:pt x="0" y="20"/>
                </a:lnTo>
                <a:lnTo>
                  <a:pt x="32" y="35"/>
                </a:lnTo>
                <a:lnTo>
                  <a:pt x="39" y="27"/>
                </a:lnTo>
                <a:lnTo>
                  <a:pt x="111" y="2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50" name="Freeform 66"/>
          <p:cNvSpPr>
            <a:spLocks/>
          </p:cNvSpPr>
          <p:nvPr/>
        </p:nvSpPr>
        <p:spPr bwMode="auto">
          <a:xfrm>
            <a:off x="1956647" y="3478171"/>
            <a:ext cx="169650" cy="35902"/>
          </a:xfrm>
          <a:custGeom>
            <a:avLst/>
            <a:gdLst>
              <a:gd name="T0" fmla="*/ 111 w 121"/>
              <a:gd name="T1" fmla="*/ 27 h 35"/>
              <a:gd name="T2" fmla="*/ 121 w 121"/>
              <a:gd name="T3" fmla="*/ 15 h 35"/>
              <a:gd name="T4" fmla="*/ 48 w 121"/>
              <a:gd name="T5" fmla="*/ 15 h 35"/>
              <a:gd name="T6" fmla="*/ 60 w 121"/>
              <a:gd name="T7" fmla="*/ 0 h 35"/>
              <a:gd name="T8" fmla="*/ 0 w 121"/>
              <a:gd name="T9" fmla="*/ 20 h 35"/>
              <a:gd name="T10" fmla="*/ 32 w 121"/>
              <a:gd name="T11" fmla="*/ 35 h 35"/>
              <a:gd name="T12" fmla="*/ 39 w 121"/>
              <a:gd name="T13" fmla="*/ 27 h 35"/>
              <a:gd name="T14" fmla="*/ 111 w 121"/>
              <a:gd name="T15" fmla="*/ 27 h 35"/>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35"/>
              <a:gd name="T26" fmla="*/ 121 w 121"/>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35">
                <a:moveTo>
                  <a:pt x="111" y="27"/>
                </a:moveTo>
                <a:lnTo>
                  <a:pt x="121" y="15"/>
                </a:lnTo>
                <a:lnTo>
                  <a:pt x="48" y="15"/>
                </a:lnTo>
                <a:lnTo>
                  <a:pt x="60" y="0"/>
                </a:lnTo>
                <a:lnTo>
                  <a:pt x="0" y="20"/>
                </a:lnTo>
                <a:lnTo>
                  <a:pt x="32" y="35"/>
                </a:lnTo>
                <a:lnTo>
                  <a:pt x="39" y="27"/>
                </a:lnTo>
                <a:lnTo>
                  <a:pt x="111" y="2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51" name="Freeform 67"/>
          <p:cNvSpPr>
            <a:spLocks/>
          </p:cNvSpPr>
          <p:nvPr/>
        </p:nvSpPr>
        <p:spPr bwMode="auto">
          <a:xfrm>
            <a:off x="2088441" y="3512022"/>
            <a:ext cx="171052" cy="35902"/>
          </a:xfrm>
          <a:custGeom>
            <a:avLst/>
            <a:gdLst>
              <a:gd name="T0" fmla="*/ 11 w 122"/>
              <a:gd name="T1" fmla="*/ 8 h 35"/>
              <a:gd name="T2" fmla="*/ 0 w 122"/>
              <a:gd name="T3" fmla="*/ 20 h 35"/>
              <a:gd name="T4" fmla="*/ 75 w 122"/>
              <a:gd name="T5" fmla="*/ 20 h 35"/>
              <a:gd name="T6" fmla="*/ 62 w 122"/>
              <a:gd name="T7" fmla="*/ 35 h 35"/>
              <a:gd name="T8" fmla="*/ 122 w 122"/>
              <a:gd name="T9" fmla="*/ 15 h 35"/>
              <a:gd name="T10" fmla="*/ 90 w 122"/>
              <a:gd name="T11" fmla="*/ 0 h 35"/>
              <a:gd name="T12" fmla="*/ 84 w 122"/>
              <a:gd name="T13" fmla="*/ 8 h 35"/>
              <a:gd name="T14" fmla="*/ 11 w 122"/>
              <a:gd name="T15" fmla="*/ 8 h 35"/>
              <a:gd name="T16" fmla="*/ 0 60000 65536"/>
              <a:gd name="T17" fmla="*/ 0 60000 65536"/>
              <a:gd name="T18" fmla="*/ 0 60000 65536"/>
              <a:gd name="T19" fmla="*/ 0 60000 65536"/>
              <a:gd name="T20" fmla="*/ 0 60000 65536"/>
              <a:gd name="T21" fmla="*/ 0 60000 65536"/>
              <a:gd name="T22" fmla="*/ 0 60000 65536"/>
              <a:gd name="T23" fmla="*/ 0 60000 65536"/>
              <a:gd name="T24" fmla="*/ 0 w 122"/>
              <a:gd name="T25" fmla="*/ 0 h 35"/>
              <a:gd name="T26" fmla="*/ 122 w 122"/>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 h="35">
                <a:moveTo>
                  <a:pt x="11" y="8"/>
                </a:moveTo>
                <a:lnTo>
                  <a:pt x="0" y="20"/>
                </a:lnTo>
                <a:lnTo>
                  <a:pt x="75" y="20"/>
                </a:lnTo>
                <a:lnTo>
                  <a:pt x="62" y="35"/>
                </a:lnTo>
                <a:lnTo>
                  <a:pt x="122" y="15"/>
                </a:lnTo>
                <a:lnTo>
                  <a:pt x="90" y="0"/>
                </a:lnTo>
                <a:lnTo>
                  <a:pt x="84" y="8"/>
                </a:lnTo>
                <a:lnTo>
                  <a:pt x="11" y="8"/>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52" name="Freeform 68"/>
          <p:cNvSpPr>
            <a:spLocks/>
          </p:cNvSpPr>
          <p:nvPr/>
        </p:nvSpPr>
        <p:spPr bwMode="auto">
          <a:xfrm>
            <a:off x="2088441" y="3512022"/>
            <a:ext cx="171052" cy="35902"/>
          </a:xfrm>
          <a:custGeom>
            <a:avLst/>
            <a:gdLst>
              <a:gd name="T0" fmla="*/ 11 w 122"/>
              <a:gd name="T1" fmla="*/ 8 h 35"/>
              <a:gd name="T2" fmla="*/ 0 w 122"/>
              <a:gd name="T3" fmla="*/ 20 h 35"/>
              <a:gd name="T4" fmla="*/ 75 w 122"/>
              <a:gd name="T5" fmla="*/ 20 h 35"/>
              <a:gd name="T6" fmla="*/ 62 w 122"/>
              <a:gd name="T7" fmla="*/ 35 h 35"/>
              <a:gd name="T8" fmla="*/ 122 w 122"/>
              <a:gd name="T9" fmla="*/ 15 h 35"/>
              <a:gd name="T10" fmla="*/ 90 w 122"/>
              <a:gd name="T11" fmla="*/ 0 h 35"/>
              <a:gd name="T12" fmla="*/ 84 w 122"/>
              <a:gd name="T13" fmla="*/ 8 h 35"/>
              <a:gd name="T14" fmla="*/ 11 w 122"/>
              <a:gd name="T15" fmla="*/ 8 h 35"/>
              <a:gd name="T16" fmla="*/ 0 60000 65536"/>
              <a:gd name="T17" fmla="*/ 0 60000 65536"/>
              <a:gd name="T18" fmla="*/ 0 60000 65536"/>
              <a:gd name="T19" fmla="*/ 0 60000 65536"/>
              <a:gd name="T20" fmla="*/ 0 60000 65536"/>
              <a:gd name="T21" fmla="*/ 0 60000 65536"/>
              <a:gd name="T22" fmla="*/ 0 60000 65536"/>
              <a:gd name="T23" fmla="*/ 0 60000 65536"/>
              <a:gd name="T24" fmla="*/ 0 w 122"/>
              <a:gd name="T25" fmla="*/ 0 h 35"/>
              <a:gd name="T26" fmla="*/ 122 w 122"/>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 h="35">
                <a:moveTo>
                  <a:pt x="11" y="8"/>
                </a:moveTo>
                <a:lnTo>
                  <a:pt x="0" y="20"/>
                </a:lnTo>
                <a:lnTo>
                  <a:pt x="75" y="20"/>
                </a:lnTo>
                <a:lnTo>
                  <a:pt x="62" y="35"/>
                </a:lnTo>
                <a:lnTo>
                  <a:pt x="122" y="15"/>
                </a:lnTo>
                <a:lnTo>
                  <a:pt x="90" y="0"/>
                </a:lnTo>
                <a:lnTo>
                  <a:pt x="84" y="8"/>
                </a:lnTo>
                <a:lnTo>
                  <a:pt x="11" y="8"/>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53" name="Freeform 69"/>
          <p:cNvSpPr>
            <a:spLocks/>
          </p:cNvSpPr>
          <p:nvPr/>
        </p:nvSpPr>
        <p:spPr bwMode="auto">
          <a:xfrm>
            <a:off x="2138915" y="3468939"/>
            <a:ext cx="169650" cy="34876"/>
          </a:xfrm>
          <a:custGeom>
            <a:avLst/>
            <a:gdLst>
              <a:gd name="T0" fmla="*/ 10 w 121"/>
              <a:gd name="T1" fmla="*/ 8 h 34"/>
              <a:gd name="T2" fmla="*/ 0 w 121"/>
              <a:gd name="T3" fmla="*/ 20 h 34"/>
              <a:gd name="T4" fmla="*/ 74 w 121"/>
              <a:gd name="T5" fmla="*/ 20 h 34"/>
              <a:gd name="T6" fmla="*/ 61 w 121"/>
              <a:gd name="T7" fmla="*/ 34 h 34"/>
              <a:gd name="T8" fmla="*/ 121 w 121"/>
              <a:gd name="T9" fmla="*/ 14 h 34"/>
              <a:gd name="T10" fmla="*/ 89 w 121"/>
              <a:gd name="T11" fmla="*/ 0 h 34"/>
              <a:gd name="T12" fmla="*/ 83 w 121"/>
              <a:gd name="T13" fmla="*/ 8 h 34"/>
              <a:gd name="T14" fmla="*/ 10 w 121"/>
              <a:gd name="T15" fmla="*/ 8 h 34"/>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34"/>
              <a:gd name="T26" fmla="*/ 121 w 121"/>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34">
                <a:moveTo>
                  <a:pt x="10" y="8"/>
                </a:moveTo>
                <a:lnTo>
                  <a:pt x="0" y="20"/>
                </a:lnTo>
                <a:lnTo>
                  <a:pt x="74" y="20"/>
                </a:lnTo>
                <a:lnTo>
                  <a:pt x="61" y="34"/>
                </a:lnTo>
                <a:lnTo>
                  <a:pt x="121" y="14"/>
                </a:lnTo>
                <a:lnTo>
                  <a:pt x="89" y="0"/>
                </a:lnTo>
                <a:lnTo>
                  <a:pt x="83" y="8"/>
                </a:lnTo>
                <a:lnTo>
                  <a:pt x="10" y="8"/>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54" name="Freeform 70"/>
          <p:cNvSpPr>
            <a:spLocks/>
          </p:cNvSpPr>
          <p:nvPr/>
        </p:nvSpPr>
        <p:spPr bwMode="auto">
          <a:xfrm>
            <a:off x="2138915" y="3468939"/>
            <a:ext cx="169650" cy="34876"/>
          </a:xfrm>
          <a:custGeom>
            <a:avLst/>
            <a:gdLst>
              <a:gd name="T0" fmla="*/ 10 w 121"/>
              <a:gd name="T1" fmla="*/ 8 h 34"/>
              <a:gd name="T2" fmla="*/ 0 w 121"/>
              <a:gd name="T3" fmla="*/ 20 h 34"/>
              <a:gd name="T4" fmla="*/ 74 w 121"/>
              <a:gd name="T5" fmla="*/ 20 h 34"/>
              <a:gd name="T6" fmla="*/ 61 w 121"/>
              <a:gd name="T7" fmla="*/ 34 h 34"/>
              <a:gd name="T8" fmla="*/ 121 w 121"/>
              <a:gd name="T9" fmla="*/ 14 h 34"/>
              <a:gd name="T10" fmla="*/ 89 w 121"/>
              <a:gd name="T11" fmla="*/ 0 h 34"/>
              <a:gd name="T12" fmla="*/ 83 w 121"/>
              <a:gd name="T13" fmla="*/ 8 h 34"/>
              <a:gd name="T14" fmla="*/ 10 w 121"/>
              <a:gd name="T15" fmla="*/ 8 h 34"/>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34"/>
              <a:gd name="T26" fmla="*/ 121 w 121"/>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34">
                <a:moveTo>
                  <a:pt x="10" y="8"/>
                </a:moveTo>
                <a:lnTo>
                  <a:pt x="0" y="20"/>
                </a:lnTo>
                <a:lnTo>
                  <a:pt x="74" y="20"/>
                </a:lnTo>
                <a:lnTo>
                  <a:pt x="61" y="34"/>
                </a:lnTo>
                <a:lnTo>
                  <a:pt x="121" y="14"/>
                </a:lnTo>
                <a:lnTo>
                  <a:pt x="89" y="0"/>
                </a:lnTo>
                <a:lnTo>
                  <a:pt x="83" y="8"/>
                </a:lnTo>
                <a:lnTo>
                  <a:pt x="10" y="8"/>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55" name="Freeform 71"/>
          <p:cNvSpPr>
            <a:spLocks/>
          </p:cNvSpPr>
          <p:nvPr/>
        </p:nvSpPr>
        <p:spPr bwMode="auto">
          <a:xfrm>
            <a:off x="1910379" y="3524331"/>
            <a:ext cx="171052" cy="35902"/>
          </a:xfrm>
          <a:custGeom>
            <a:avLst/>
            <a:gdLst>
              <a:gd name="T0" fmla="*/ 111 w 122"/>
              <a:gd name="T1" fmla="*/ 27 h 35"/>
              <a:gd name="T2" fmla="*/ 122 w 122"/>
              <a:gd name="T3" fmla="*/ 15 h 35"/>
              <a:gd name="T4" fmla="*/ 48 w 122"/>
              <a:gd name="T5" fmla="*/ 15 h 35"/>
              <a:gd name="T6" fmla="*/ 60 w 122"/>
              <a:gd name="T7" fmla="*/ 0 h 35"/>
              <a:gd name="T8" fmla="*/ 0 w 122"/>
              <a:gd name="T9" fmla="*/ 20 h 35"/>
              <a:gd name="T10" fmla="*/ 32 w 122"/>
              <a:gd name="T11" fmla="*/ 35 h 35"/>
              <a:gd name="T12" fmla="*/ 39 w 122"/>
              <a:gd name="T13" fmla="*/ 27 h 35"/>
              <a:gd name="T14" fmla="*/ 111 w 122"/>
              <a:gd name="T15" fmla="*/ 27 h 35"/>
              <a:gd name="T16" fmla="*/ 0 60000 65536"/>
              <a:gd name="T17" fmla="*/ 0 60000 65536"/>
              <a:gd name="T18" fmla="*/ 0 60000 65536"/>
              <a:gd name="T19" fmla="*/ 0 60000 65536"/>
              <a:gd name="T20" fmla="*/ 0 60000 65536"/>
              <a:gd name="T21" fmla="*/ 0 60000 65536"/>
              <a:gd name="T22" fmla="*/ 0 60000 65536"/>
              <a:gd name="T23" fmla="*/ 0 60000 65536"/>
              <a:gd name="T24" fmla="*/ 0 w 122"/>
              <a:gd name="T25" fmla="*/ 0 h 35"/>
              <a:gd name="T26" fmla="*/ 122 w 122"/>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 h="35">
                <a:moveTo>
                  <a:pt x="111" y="27"/>
                </a:moveTo>
                <a:lnTo>
                  <a:pt x="122" y="15"/>
                </a:lnTo>
                <a:lnTo>
                  <a:pt x="48" y="15"/>
                </a:lnTo>
                <a:lnTo>
                  <a:pt x="60" y="0"/>
                </a:lnTo>
                <a:lnTo>
                  <a:pt x="0" y="20"/>
                </a:lnTo>
                <a:lnTo>
                  <a:pt x="32" y="35"/>
                </a:lnTo>
                <a:lnTo>
                  <a:pt x="39" y="27"/>
                </a:lnTo>
                <a:lnTo>
                  <a:pt x="111" y="2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56" name="Freeform 72"/>
          <p:cNvSpPr>
            <a:spLocks/>
          </p:cNvSpPr>
          <p:nvPr/>
        </p:nvSpPr>
        <p:spPr bwMode="auto">
          <a:xfrm>
            <a:off x="1910379" y="3524331"/>
            <a:ext cx="171052" cy="35902"/>
          </a:xfrm>
          <a:custGeom>
            <a:avLst/>
            <a:gdLst>
              <a:gd name="T0" fmla="*/ 111 w 122"/>
              <a:gd name="T1" fmla="*/ 27 h 35"/>
              <a:gd name="T2" fmla="*/ 122 w 122"/>
              <a:gd name="T3" fmla="*/ 15 h 35"/>
              <a:gd name="T4" fmla="*/ 48 w 122"/>
              <a:gd name="T5" fmla="*/ 15 h 35"/>
              <a:gd name="T6" fmla="*/ 60 w 122"/>
              <a:gd name="T7" fmla="*/ 0 h 35"/>
              <a:gd name="T8" fmla="*/ 0 w 122"/>
              <a:gd name="T9" fmla="*/ 20 h 35"/>
              <a:gd name="T10" fmla="*/ 32 w 122"/>
              <a:gd name="T11" fmla="*/ 35 h 35"/>
              <a:gd name="T12" fmla="*/ 39 w 122"/>
              <a:gd name="T13" fmla="*/ 27 h 35"/>
              <a:gd name="T14" fmla="*/ 111 w 122"/>
              <a:gd name="T15" fmla="*/ 27 h 35"/>
              <a:gd name="T16" fmla="*/ 0 60000 65536"/>
              <a:gd name="T17" fmla="*/ 0 60000 65536"/>
              <a:gd name="T18" fmla="*/ 0 60000 65536"/>
              <a:gd name="T19" fmla="*/ 0 60000 65536"/>
              <a:gd name="T20" fmla="*/ 0 60000 65536"/>
              <a:gd name="T21" fmla="*/ 0 60000 65536"/>
              <a:gd name="T22" fmla="*/ 0 60000 65536"/>
              <a:gd name="T23" fmla="*/ 0 60000 65536"/>
              <a:gd name="T24" fmla="*/ 0 w 122"/>
              <a:gd name="T25" fmla="*/ 0 h 35"/>
              <a:gd name="T26" fmla="*/ 122 w 122"/>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 h="35">
                <a:moveTo>
                  <a:pt x="111" y="27"/>
                </a:moveTo>
                <a:lnTo>
                  <a:pt x="122" y="15"/>
                </a:lnTo>
                <a:lnTo>
                  <a:pt x="48" y="15"/>
                </a:lnTo>
                <a:lnTo>
                  <a:pt x="60" y="0"/>
                </a:lnTo>
                <a:lnTo>
                  <a:pt x="0" y="20"/>
                </a:lnTo>
                <a:lnTo>
                  <a:pt x="32" y="35"/>
                </a:lnTo>
                <a:lnTo>
                  <a:pt x="39" y="27"/>
                </a:lnTo>
                <a:lnTo>
                  <a:pt x="111" y="2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57" name="Freeform 73"/>
          <p:cNvSpPr>
            <a:spLocks/>
          </p:cNvSpPr>
          <p:nvPr/>
        </p:nvSpPr>
        <p:spPr bwMode="auto">
          <a:xfrm>
            <a:off x="1960853" y="3481249"/>
            <a:ext cx="169650" cy="35902"/>
          </a:xfrm>
          <a:custGeom>
            <a:avLst/>
            <a:gdLst>
              <a:gd name="T0" fmla="*/ 111 w 121"/>
              <a:gd name="T1" fmla="*/ 27 h 35"/>
              <a:gd name="T2" fmla="*/ 121 w 121"/>
              <a:gd name="T3" fmla="*/ 15 h 35"/>
              <a:gd name="T4" fmla="*/ 48 w 121"/>
              <a:gd name="T5" fmla="*/ 15 h 35"/>
              <a:gd name="T6" fmla="*/ 60 w 121"/>
              <a:gd name="T7" fmla="*/ 0 h 35"/>
              <a:gd name="T8" fmla="*/ 0 w 121"/>
              <a:gd name="T9" fmla="*/ 20 h 35"/>
              <a:gd name="T10" fmla="*/ 31 w 121"/>
              <a:gd name="T11" fmla="*/ 35 h 35"/>
              <a:gd name="T12" fmla="*/ 38 w 121"/>
              <a:gd name="T13" fmla="*/ 27 h 35"/>
              <a:gd name="T14" fmla="*/ 111 w 121"/>
              <a:gd name="T15" fmla="*/ 27 h 35"/>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35"/>
              <a:gd name="T26" fmla="*/ 121 w 121"/>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35">
                <a:moveTo>
                  <a:pt x="111" y="27"/>
                </a:moveTo>
                <a:lnTo>
                  <a:pt x="121" y="15"/>
                </a:lnTo>
                <a:lnTo>
                  <a:pt x="48" y="15"/>
                </a:lnTo>
                <a:lnTo>
                  <a:pt x="60" y="0"/>
                </a:lnTo>
                <a:lnTo>
                  <a:pt x="0" y="20"/>
                </a:lnTo>
                <a:lnTo>
                  <a:pt x="31" y="35"/>
                </a:lnTo>
                <a:lnTo>
                  <a:pt x="38" y="27"/>
                </a:lnTo>
                <a:lnTo>
                  <a:pt x="111" y="2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58" name="Freeform 74"/>
          <p:cNvSpPr>
            <a:spLocks/>
          </p:cNvSpPr>
          <p:nvPr/>
        </p:nvSpPr>
        <p:spPr bwMode="auto">
          <a:xfrm>
            <a:off x="1960853" y="3481249"/>
            <a:ext cx="169650" cy="35902"/>
          </a:xfrm>
          <a:custGeom>
            <a:avLst/>
            <a:gdLst>
              <a:gd name="T0" fmla="*/ 111 w 121"/>
              <a:gd name="T1" fmla="*/ 27 h 35"/>
              <a:gd name="T2" fmla="*/ 121 w 121"/>
              <a:gd name="T3" fmla="*/ 15 h 35"/>
              <a:gd name="T4" fmla="*/ 48 w 121"/>
              <a:gd name="T5" fmla="*/ 15 h 35"/>
              <a:gd name="T6" fmla="*/ 60 w 121"/>
              <a:gd name="T7" fmla="*/ 0 h 35"/>
              <a:gd name="T8" fmla="*/ 0 w 121"/>
              <a:gd name="T9" fmla="*/ 20 h 35"/>
              <a:gd name="T10" fmla="*/ 31 w 121"/>
              <a:gd name="T11" fmla="*/ 35 h 35"/>
              <a:gd name="T12" fmla="*/ 38 w 121"/>
              <a:gd name="T13" fmla="*/ 27 h 35"/>
              <a:gd name="T14" fmla="*/ 111 w 121"/>
              <a:gd name="T15" fmla="*/ 27 h 35"/>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35"/>
              <a:gd name="T26" fmla="*/ 121 w 121"/>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35">
                <a:moveTo>
                  <a:pt x="111" y="27"/>
                </a:moveTo>
                <a:lnTo>
                  <a:pt x="121" y="15"/>
                </a:lnTo>
                <a:lnTo>
                  <a:pt x="48" y="15"/>
                </a:lnTo>
                <a:lnTo>
                  <a:pt x="60" y="0"/>
                </a:lnTo>
                <a:lnTo>
                  <a:pt x="0" y="20"/>
                </a:lnTo>
                <a:lnTo>
                  <a:pt x="31" y="35"/>
                </a:lnTo>
                <a:lnTo>
                  <a:pt x="38" y="27"/>
                </a:lnTo>
                <a:lnTo>
                  <a:pt x="111" y="2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75" name="Picture 516"/>
          <p:cNvPicPr>
            <a:picLocks noChangeAspect="1" noChangeArrowheads="1"/>
          </p:cNvPicPr>
          <p:nvPr/>
        </p:nvPicPr>
        <p:blipFill>
          <a:blip r:embed="rId7" cstate="print"/>
          <a:srcRect/>
          <a:stretch>
            <a:fillRect/>
          </a:stretch>
        </p:blipFill>
        <p:spPr bwMode="auto">
          <a:xfrm>
            <a:off x="1356842" y="3275546"/>
            <a:ext cx="354722" cy="298536"/>
          </a:xfrm>
          <a:prstGeom prst="rect">
            <a:avLst/>
          </a:prstGeom>
          <a:noFill/>
          <a:ln w="9525">
            <a:noFill/>
            <a:miter lim="800000"/>
            <a:headEnd/>
            <a:tailEnd/>
          </a:ln>
        </p:spPr>
      </p:pic>
      <p:pic>
        <p:nvPicPr>
          <p:cNvPr id="76" name="Picture 518"/>
          <p:cNvPicPr>
            <a:picLocks noChangeAspect="1" noChangeArrowheads="1"/>
          </p:cNvPicPr>
          <p:nvPr/>
        </p:nvPicPr>
        <p:blipFill>
          <a:blip r:embed="rId8" cstate="print"/>
          <a:srcRect/>
          <a:stretch>
            <a:fillRect/>
          </a:stretch>
        </p:blipFill>
        <p:spPr bwMode="auto">
          <a:xfrm>
            <a:off x="1339036" y="3546350"/>
            <a:ext cx="354722" cy="298536"/>
          </a:xfrm>
          <a:prstGeom prst="rect">
            <a:avLst/>
          </a:prstGeom>
          <a:noFill/>
          <a:ln w="9525">
            <a:noFill/>
            <a:miter lim="800000"/>
            <a:headEnd/>
            <a:tailEnd/>
          </a:ln>
        </p:spPr>
      </p:pic>
      <p:grpSp>
        <p:nvGrpSpPr>
          <p:cNvPr id="7" name="グループ化 6"/>
          <p:cNvGrpSpPr/>
          <p:nvPr/>
        </p:nvGrpSpPr>
        <p:grpSpPr>
          <a:xfrm>
            <a:off x="1771446" y="3026044"/>
            <a:ext cx="814600" cy="351604"/>
            <a:chOff x="1791202" y="3104792"/>
            <a:chExt cx="814600" cy="272855"/>
          </a:xfrm>
        </p:grpSpPr>
        <p:sp>
          <p:nvSpPr>
            <p:cNvPr id="602" name="Rectangle 446"/>
            <p:cNvSpPr>
              <a:spLocks noChangeArrowheads="1"/>
            </p:cNvSpPr>
            <p:nvPr/>
          </p:nvSpPr>
          <p:spPr bwMode="auto">
            <a:xfrm>
              <a:off x="1791202" y="3288405"/>
              <a:ext cx="336496" cy="50263"/>
            </a:xfrm>
            <a:prstGeom prst="rect">
              <a:avLst/>
            </a:prstGeom>
            <a:solidFill>
              <a:srgbClr val="B7B79D"/>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03" name="Rectangle 447"/>
            <p:cNvSpPr>
              <a:spLocks noChangeArrowheads="1"/>
            </p:cNvSpPr>
            <p:nvPr/>
          </p:nvSpPr>
          <p:spPr bwMode="auto">
            <a:xfrm>
              <a:off x="1791202" y="3288405"/>
              <a:ext cx="336496" cy="50263"/>
            </a:xfrm>
            <a:prstGeom prst="rect">
              <a:avLst/>
            </a:prstGeom>
            <a:solidFill>
              <a:srgbClr val="B7B79D"/>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04" name="Rectangle 448"/>
            <p:cNvSpPr>
              <a:spLocks noChangeArrowheads="1"/>
            </p:cNvSpPr>
            <p:nvPr/>
          </p:nvSpPr>
          <p:spPr bwMode="auto">
            <a:xfrm>
              <a:off x="1791202" y="3288405"/>
              <a:ext cx="336496" cy="50263"/>
            </a:xfrm>
            <a:prstGeom prst="rect">
              <a:avLst/>
            </a:prstGeom>
            <a:noFill/>
            <a:ln w="1588" cap="rnd">
              <a:solidFill>
                <a:srgbClr val="49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05" name="Freeform 449"/>
            <p:cNvSpPr>
              <a:spLocks/>
            </p:cNvSpPr>
            <p:nvPr/>
          </p:nvSpPr>
          <p:spPr bwMode="auto">
            <a:xfrm>
              <a:off x="1791202" y="3260709"/>
              <a:ext cx="372950" cy="27696"/>
            </a:xfrm>
            <a:custGeom>
              <a:avLst/>
              <a:gdLst>
                <a:gd name="T0" fmla="*/ 0 w 266"/>
                <a:gd name="T1" fmla="*/ 27 h 27"/>
                <a:gd name="T2" fmla="*/ 25 w 266"/>
                <a:gd name="T3" fmla="*/ 0 h 27"/>
                <a:gd name="T4" fmla="*/ 266 w 266"/>
                <a:gd name="T5" fmla="*/ 0 h 27"/>
                <a:gd name="T6" fmla="*/ 240 w 266"/>
                <a:gd name="T7" fmla="*/ 27 h 27"/>
                <a:gd name="T8" fmla="*/ 0 w 266"/>
                <a:gd name="T9" fmla="*/ 27 h 27"/>
                <a:gd name="T10" fmla="*/ 0 60000 65536"/>
                <a:gd name="T11" fmla="*/ 0 60000 65536"/>
                <a:gd name="T12" fmla="*/ 0 60000 65536"/>
                <a:gd name="T13" fmla="*/ 0 60000 65536"/>
                <a:gd name="T14" fmla="*/ 0 60000 65536"/>
                <a:gd name="T15" fmla="*/ 0 w 266"/>
                <a:gd name="T16" fmla="*/ 0 h 27"/>
                <a:gd name="T17" fmla="*/ 266 w 266"/>
                <a:gd name="T18" fmla="*/ 27 h 27"/>
              </a:gdLst>
              <a:ahLst/>
              <a:cxnLst>
                <a:cxn ang="T10">
                  <a:pos x="T0" y="T1"/>
                </a:cxn>
                <a:cxn ang="T11">
                  <a:pos x="T2" y="T3"/>
                </a:cxn>
                <a:cxn ang="T12">
                  <a:pos x="T4" y="T5"/>
                </a:cxn>
                <a:cxn ang="T13">
                  <a:pos x="T6" y="T7"/>
                </a:cxn>
                <a:cxn ang="T14">
                  <a:pos x="T8" y="T9"/>
                </a:cxn>
              </a:cxnLst>
              <a:rect l="T15" t="T16" r="T17" b="T18"/>
              <a:pathLst>
                <a:path w="266" h="27">
                  <a:moveTo>
                    <a:pt x="0" y="27"/>
                  </a:moveTo>
                  <a:lnTo>
                    <a:pt x="25" y="0"/>
                  </a:lnTo>
                  <a:lnTo>
                    <a:pt x="266" y="0"/>
                  </a:lnTo>
                  <a:lnTo>
                    <a:pt x="240" y="27"/>
                  </a:lnTo>
                  <a:lnTo>
                    <a:pt x="0" y="27"/>
                  </a:lnTo>
                  <a:close/>
                </a:path>
              </a:pathLst>
            </a:custGeom>
            <a:solidFill>
              <a:srgbClr val="C9C9B6"/>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06" name="Freeform 450"/>
            <p:cNvSpPr>
              <a:spLocks/>
            </p:cNvSpPr>
            <p:nvPr/>
          </p:nvSpPr>
          <p:spPr bwMode="auto">
            <a:xfrm>
              <a:off x="1791202" y="3260709"/>
              <a:ext cx="372950" cy="27696"/>
            </a:xfrm>
            <a:custGeom>
              <a:avLst/>
              <a:gdLst>
                <a:gd name="T0" fmla="*/ 0 w 266"/>
                <a:gd name="T1" fmla="*/ 27 h 27"/>
                <a:gd name="T2" fmla="*/ 25 w 266"/>
                <a:gd name="T3" fmla="*/ 0 h 27"/>
                <a:gd name="T4" fmla="*/ 266 w 266"/>
                <a:gd name="T5" fmla="*/ 0 h 27"/>
                <a:gd name="T6" fmla="*/ 240 w 266"/>
                <a:gd name="T7" fmla="*/ 27 h 27"/>
                <a:gd name="T8" fmla="*/ 0 w 266"/>
                <a:gd name="T9" fmla="*/ 27 h 27"/>
                <a:gd name="T10" fmla="*/ 0 60000 65536"/>
                <a:gd name="T11" fmla="*/ 0 60000 65536"/>
                <a:gd name="T12" fmla="*/ 0 60000 65536"/>
                <a:gd name="T13" fmla="*/ 0 60000 65536"/>
                <a:gd name="T14" fmla="*/ 0 60000 65536"/>
                <a:gd name="T15" fmla="*/ 0 w 266"/>
                <a:gd name="T16" fmla="*/ 0 h 27"/>
                <a:gd name="T17" fmla="*/ 266 w 266"/>
                <a:gd name="T18" fmla="*/ 27 h 27"/>
              </a:gdLst>
              <a:ahLst/>
              <a:cxnLst>
                <a:cxn ang="T10">
                  <a:pos x="T0" y="T1"/>
                </a:cxn>
                <a:cxn ang="T11">
                  <a:pos x="T2" y="T3"/>
                </a:cxn>
                <a:cxn ang="T12">
                  <a:pos x="T4" y="T5"/>
                </a:cxn>
                <a:cxn ang="T13">
                  <a:pos x="T6" y="T7"/>
                </a:cxn>
                <a:cxn ang="T14">
                  <a:pos x="T8" y="T9"/>
                </a:cxn>
              </a:cxnLst>
              <a:rect l="T15" t="T16" r="T17" b="T18"/>
              <a:pathLst>
                <a:path w="266" h="27">
                  <a:moveTo>
                    <a:pt x="0" y="27"/>
                  </a:moveTo>
                  <a:lnTo>
                    <a:pt x="25" y="0"/>
                  </a:lnTo>
                  <a:lnTo>
                    <a:pt x="266" y="0"/>
                  </a:lnTo>
                  <a:lnTo>
                    <a:pt x="240" y="27"/>
                  </a:lnTo>
                  <a:lnTo>
                    <a:pt x="0" y="27"/>
                  </a:lnTo>
                  <a:close/>
                </a:path>
              </a:pathLst>
            </a:custGeom>
            <a:solidFill>
              <a:srgbClr val="C9C9B6"/>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07" name="Freeform 451"/>
            <p:cNvSpPr>
              <a:spLocks/>
            </p:cNvSpPr>
            <p:nvPr/>
          </p:nvSpPr>
          <p:spPr bwMode="auto">
            <a:xfrm>
              <a:off x="1791202" y="3260709"/>
              <a:ext cx="372950" cy="27696"/>
            </a:xfrm>
            <a:custGeom>
              <a:avLst/>
              <a:gdLst>
                <a:gd name="T0" fmla="*/ 0 w 266"/>
                <a:gd name="T1" fmla="*/ 27 h 27"/>
                <a:gd name="T2" fmla="*/ 25 w 266"/>
                <a:gd name="T3" fmla="*/ 0 h 27"/>
                <a:gd name="T4" fmla="*/ 266 w 266"/>
                <a:gd name="T5" fmla="*/ 0 h 27"/>
                <a:gd name="T6" fmla="*/ 240 w 266"/>
                <a:gd name="T7" fmla="*/ 27 h 27"/>
                <a:gd name="T8" fmla="*/ 0 w 266"/>
                <a:gd name="T9" fmla="*/ 27 h 27"/>
                <a:gd name="T10" fmla="*/ 0 60000 65536"/>
                <a:gd name="T11" fmla="*/ 0 60000 65536"/>
                <a:gd name="T12" fmla="*/ 0 60000 65536"/>
                <a:gd name="T13" fmla="*/ 0 60000 65536"/>
                <a:gd name="T14" fmla="*/ 0 60000 65536"/>
                <a:gd name="T15" fmla="*/ 0 w 266"/>
                <a:gd name="T16" fmla="*/ 0 h 27"/>
                <a:gd name="T17" fmla="*/ 266 w 266"/>
                <a:gd name="T18" fmla="*/ 27 h 27"/>
              </a:gdLst>
              <a:ahLst/>
              <a:cxnLst>
                <a:cxn ang="T10">
                  <a:pos x="T0" y="T1"/>
                </a:cxn>
                <a:cxn ang="T11">
                  <a:pos x="T2" y="T3"/>
                </a:cxn>
                <a:cxn ang="T12">
                  <a:pos x="T4" y="T5"/>
                </a:cxn>
                <a:cxn ang="T13">
                  <a:pos x="T6" y="T7"/>
                </a:cxn>
                <a:cxn ang="T14">
                  <a:pos x="T8" y="T9"/>
                </a:cxn>
              </a:cxnLst>
              <a:rect l="T15" t="T16" r="T17" b="T18"/>
              <a:pathLst>
                <a:path w="266" h="27">
                  <a:moveTo>
                    <a:pt x="0" y="27"/>
                  </a:moveTo>
                  <a:lnTo>
                    <a:pt x="25" y="0"/>
                  </a:lnTo>
                  <a:lnTo>
                    <a:pt x="266" y="0"/>
                  </a:lnTo>
                  <a:lnTo>
                    <a:pt x="240" y="27"/>
                  </a:lnTo>
                  <a:lnTo>
                    <a:pt x="0" y="27"/>
                  </a:lnTo>
                  <a:close/>
                </a:path>
              </a:pathLst>
            </a:custGeom>
            <a:noFill/>
            <a:ln w="1588" cap="rnd">
              <a:solidFill>
                <a:srgbClr val="49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08" name="Line 452"/>
            <p:cNvSpPr>
              <a:spLocks noChangeShapeType="1"/>
            </p:cNvSpPr>
            <p:nvPr/>
          </p:nvSpPr>
          <p:spPr bwMode="auto">
            <a:xfrm flipH="1">
              <a:off x="1851492" y="3310972"/>
              <a:ext cx="232743" cy="0"/>
            </a:xfrm>
            <a:prstGeom prst="line">
              <a:avLst/>
            </a:prstGeom>
            <a:noFill/>
            <a:ln w="6350" cap="rnd">
              <a:solidFill>
                <a:srgbClr val="000000"/>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09" name="Freeform 453"/>
            <p:cNvSpPr>
              <a:spLocks/>
            </p:cNvSpPr>
            <p:nvPr/>
          </p:nvSpPr>
          <p:spPr bwMode="auto">
            <a:xfrm>
              <a:off x="2127698" y="3260709"/>
              <a:ext cx="36454" cy="77959"/>
            </a:xfrm>
            <a:custGeom>
              <a:avLst/>
              <a:gdLst>
                <a:gd name="T0" fmla="*/ 0 w 26"/>
                <a:gd name="T1" fmla="*/ 76 h 76"/>
                <a:gd name="T2" fmla="*/ 26 w 26"/>
                <a:gd name="T3" fmla="*/ 47 h 76"/>
                <a:gd name="T4" fmla="*/ 26 w 26"/>
                <a:gd name="T5" fmla="*/ 0 h 76"/>
                <a:gd name="T6" fmla="*/ 0 w 26"/>
                <a:gd name="T7" fmla="*/ 27 h 76"/>
                <a:gd name="T8" fmla="*/ 0 w 26"/>
                <a:gd name="T9" fmla="*/ 76 h 76"/>
                <a:gd name="T10" fmla="*/ 0 60000 65536"/>
                <a:gd name="T11" fmla="*/ 0 60000 65536"/>
                <a:gd name="T12" fmla="*/ 0 60000 65536"/>
                <a:gd name="T13" fmla="*/ 0 60000 65536"/>
                <a:gd name="T14" fmla="*/ 0 60000 65536"/>
                <a:gd name="T15" fmla="*/ 0 w 26"/>
                <a:gd name="T16" fmla="*/ 0 h 76"/>
                <a:gd name="T17" fmla="*/ 26 w 26"/>
                <a:gd name="T18" fmla="*/ 76 h 76"/>
              </a:gdLst>
              <a:ahLst/>
              <a:cxnLst>
                <a:cxn ang="T10">
                  <a:pos x="T0" y="T1"/>
                </a:cxn>
                <a:cxn ang="T11">
                  <a:pos x="T2" y="T3"/>
                </a:cxn>
                <a:cxn ang="T12">
                  <a:pos x="T4" y="T5"/>
                </a:cxn>
                <a:cxn ang="T13">
                  <a:pos x="T6" y="T7"/>
                </a:cxn>
                <a:cxn ang="T14">
                  <a:pos x="T8" y="T9"/>
                </a:cxn>
              </a:cxnLst>
              <a:rect l="T15" t="T16" r="T17" b="T18"/>
              <a:pathLst>
                <a:path w="26" h="76">
                  <a:moveTo>
                    <a:pt x="0" y="76"/>
                  </a:moveTo>
                  <a:lnTo>
                    <a:pt x="26" y="47"/>
                  </a:lnTo>
                  <a:lnTo>
                    <a:pt x="26" y="0"/>
                  </a:lnTo>
                  <a:lnTo>
                    <a:pt x="0" y="27"/>
                  </a:lnTo>
                  <a:lnTo>
                    <a:pt x="0" y="76"/>
                  </a:lnTo>
                  <a:close/>
                </a:path>
              </a:pathLst>
            </a:custGeom>
            <a:solidFill>
              <a:srgbClr val="7A7A5A"/>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10" name="Freeform 454"/>
            <p:cNvSpPr>
              <a:spLocks/>
            </p:cNvSpPr>
            <p:nvPr/>
          </p:nvSpPr>
          <p:spPr bwMode="auto">
            <a:xfrm>
              <a:off x="2127698" y="3260709"/>
              <a:ext cx="36454" cy="77959"/>
            </a:xfrm>
            <a:custGeom>
              <a:avLst/>
              <a:gdLst>
                <a:gd name="T0" fmla="*/ 0 w 26"/>
                <a:gd name="T1" fmla="*/ 76 h 76"/>
                <a:gd name="T2" fmla="*/ 26 w 26"/>
                <a:gd name="T3" fmla="*/ 47 h 76"/>
                <a:gd name="T4" fmla="*/ 26 w 26"/>
                <a:gd name="T5" fmla="*/ 0 h 76"/>
                <a:gd name="T6" fmla="*/ 0 w 26"/>
                <a:gd name="T7" fmla="*/ 27 h 76"/>
                <a:gd name="T8" fmla="*/ 0 w 26"/>
                <a:gd name="T9" fmla="*/ 76 h 76"/>
                <a:gd name="T10" fmla="*/ 0 60000 65536"/>
                <a:gd name="T11" fmla="*/ 0 60000 65536"/>
                <a:gd name="T12" fmla="*/ 0 60000 65536"/>
                <a:gd name="T13" fmla="*/ 0 60000 65536"/>
                <a:gd name="T14" fmla="*/ 0 60000 65536"/>
                <a:gd name="T15" fmla="*/ 0 w 26"/>
                <a:gd name="T16" fmla="*/ 0 h 76"/>
                <a:gd name="T17" fmla="*/ 26 w 26"/>
                <a:gd name="T18" fmla="*/ 76 h 76"/>
              </a:gdLst>
              <a:ahLst/>
              <a:cxnLst>
                <a:cxn ang="T10">
                  <a:pos x="T0" y="T1"/>
                </a:cxn>
                <a:cxn ang="T11">
                  <a:pos x="T2" y="T3"/>
                </a:cxn>
                <a:cxn ang="T12">
                  <a:pos x="T4" y="T5"/>
                </a:cxn>
                <a:cxn ang="T13">
                  <a:pos x="T6" y="T7"/>
                </a:cxn>
                <a:cxn ang="T14">
                  <a:pos x="T8" y="T9"/>
                </a:cxn>
              </a:cxnLst>
              <a:rect l="T15" t="T16" r="T17" b="T18"/>
              <a:pathLst>
                <a:path w="26" h="76">
                  <a:moveTo>
                    <a:pt x="0" y="76"/>
                  </a:moveTo>
                  <a:lnTo>
                    <a:pt x="26" y="47"/>
                  </a:lnTo>
                  <a:lnTo>
                    <a:pt x="26" y="0"/>
                  </a:lnTo>
                  <a:lnTo>
                    <a:pt x="0" y="27"/>
                  </a:lnTo>
                  <a:lnTo>
                    <a:pt x="0" y="76"/>
                  </a:lnTo>
                  <a:close/>
                </a:path>
              </a:pathLst>
            </a:custGeom>
            <a:solidFill>
              <a:srgbClr val="7A7A5A"/>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11" name="Freeform 455"/>
            <p:cNvSpPr>
              <a:spLocks/>
            </p:cNvSpPr>
            <p:nvPr/>
          </p:nvSpPr>
          <p:spPr bwMode="auto">
            <a:xfrm>
              <a:off x="2127698" y="3260709"/>
              <a:ext cx="36454" cy="77959"/>
            </a:xfrm>
            <a:custGeom>
              <a:avLst/>
              <a:gdLst>
                <a:gd name="T0" fmla="*/ 0 w 26"/>
                <a:gd name="T1" fmla="*/ 76 h 76"/>
                <a:gd name="T2" fmla="*/ 26 w 26"/>
                <a:gd name="T3" fmla="*/ 47 h 76"/>
                <a:gd name="T4" fmla="*/ 26 w 26"/>
                <a:gd name="T5" fmla="*/ 0 h 76"/>
                <a:gd name="T6" fmla="*/ 0 w 26"/>
                <a:gd name="T7" fmla="*/ 27 h 76"/>
                <a:gd name="T8" fmla="*/ 0 w 26"/>
                <a:gd name="T9" fmla="*/ 76 h 76"/>
                <a:gd name="T10" fmla="*/ 0 60000 65536"/>
                <a:gd name="T11" fmla="*/ 0 60000 65536"/>
                <a:gd name="T12" fmla="*/ 0 60000 65536"/>
                <a:gd name="T13" fmla="*/ 0 60000 65536"/>
                <a:gd name="T14" fmla="*/ 0 60000 65536"/>
                <a:gd name="T15" fmla="*/ 0 w 26"/>
                <a:gd name="T16" fmla="*/ 0 h 76"/>
                <a:gd name="T17" fmla="*/ 26 w 26"/>
                <a:gd name="T18" fmla="*/ 76 h 76"/>
              </a:gdLst>
              <a:ahLst/>
              <a:cxnLst>
                <a:cxn ang="T10">
                  <a:pos x="T0" y="T1"/>
                </a:cxn>
                <a:cxn ang="T11">
                  <a:pos x="T2" y="T3"/>
                </a:cxn>
                <a:cxn ang="T12">
                  <a:pos x="T4" y="T5"/>
                </a:cxn>
                <a:cxn ang="T13">
                  <a:pos x="T6" y="T7"/>
                </a:cxn>
                <a:cxn ang="T14">
                  <a:pos x="T8" y="T9"/>
                </a:cxn>
              </a:cxnLst>
              <a:rect l="T15" t="T16" r="T17" b="T18"/>
              <a:pathLst>
                <a:path w="26" h="76">
                  <a:moveTo>
                    <a:pt x="0" y="76"/>
                  </a:moveTo>
                  <a:lnTo>
                    <a:pt x="26" y="47"/>
                  </a:lnTo>
                  <a:lnTo>
                    <a:pt x="26" y="0"/>
                  </a:lnTo>
                  <a:lnTo>
                    <a:pt x="0" y="27"/>
                  </a:lnTo>
                  <a:lnTo>
                    <a:pt x="0" y="76"/>
                  </a:lnTo>
                  <a:close/>
                </a:path>
              </a:pathLst>
            </a:custGeom>
            <a:noFill/>
            <a:ln w="1588" cap="rnd">
              <a:solidFill>
                <a:srgbClr val="49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12" name="Freeform 456"/>
            <p:cNvSpPr>
              <a:spLocks/>
            </p:cNvSpPr>
            <p:nvPr/>
          </p:nvSpPr>
          <p:spPr bwMode="auto">
            <a:xfrm>
              <a:off x="1792604" y="3332513"/>
              <a:ext cx="298640" cy="37954"/>
            </a:xfrm>
            <a:custGeom>
              <a:avLst/>
              <a:gdLst>
                <a:gd name="T0" fmla="*/ 0 w 213"/>
                <a:gd name="T1" fmla="*/ 37 h 37"/>
                <a:gd name="T2" fmla="*/ 27 w 213"/>
                <a:gd name="T3" fmla="*/ 0 h 37"/>
                <a:gd name="T4" fmla="*/ 213 w 213"/>
                <a:gd name="T5" fmla="*/ 0 h 37"/>
                <a:gd name="T6" fmla="*/ 186 w 213"/>
                <a:gd name="T7" fmla="*/ 37 h 37"/>
                <a:gd name="T8" fmla="*/ 0 w 213"/>
                <a:gd name="T9" fmla="*/ 37 h 37"/>
                <a:gd name="T10" fmla="*/ 0 60000 65536"/>
                <a:gd name="T11" fmla="*/ 0 60000 65536"/>
                <a:gd name="T12" fmla="*/ 0 60000 65536"/>
                <a:gd name="T13" fmla="*/ 0 60000 65536"/>
                <a:gd name="T14" fmla="*/ 0 60000 65536"/>
                <a:gd name="T15" fmla="*/ 0 w 213"/>
                <a:gd name="T16" fmla="*/ 0 h 37"/>
                <a:gd name="T17" fmla="*/ 213 w 213"/>
                <a:gd name="T18" fmla="*/ 37 h 37"/>
              </a:gdLst>
              <a:ahLst/>
              <a:cxnLst>
                <a:cxn ang="T10">
                  <a:pos x="T0" y="T1"/>
                </a:cxn>
                <a:cxn ang="T11">
                  <a:pos x="T2" y="T3"/>
                </a:cxn>
                <a:cxn ang="T12">
                  <a:pos x="T4" y="T5"/>
                </a:cxn>
                <a:cxn ang="T13">
                  <a:pos x="T6" y="T7"/>
                </a:cxn>
                <a:cxn ang="T14">
                  <a:pos x="T8" y="T9"/>
                </a:cxn>
              </a:cxnLst>
              <a:rect l="T15" t="T16" r="T17" b="T18"/>
              <a:pathLst>
                <a:path w="213" h="37">
                  <a:moveTo>
                    <a:pt x="0" y="37"/>
                  </a:moveTo>
                  <a:lnTo>
                    <a:pt x="27" y="0"/>
                  </a:lnTo>
                  <a:lnTo>
                    <a:pt x="213" y="0"/>
                  </a:lnTo>
                  <a:lnTo>
                    <a:pt x="186" y="37"/>
                  </a:lnTo>
                  <a:lnTo>
                    <a:pt x="0" y="37"/>
                  </a:lnTo>
                  <a:close/>
                </a:path>
              </a:pathLst>
            </a:custGeom>
            <a:solidFill>
              <a:srgbClr val="C9C9B6"/>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13" name="Freeform 457"/>
            <p:cNvSpPr>
              <a:spLocks/>
            </p:cNvSpPr>
            <p:nvPr/>
          </p:nvSpPr>
          <p:spPr bwMode="auto">
            <a:xfrm>
              <a:off x="1792604" y="3332513"/>
              <a:ext cx="298640" cy="37954"/>
            </a:xfrm>
            <a:custGeom>
              <a:avLst/>
              <a:gdLst>
                <a:gd name="T0" fmla="*/ 0 w 213"/>
                <a:gd name="T1" fmla="*/ 37 h 37"/>
                <a:gd name="T2" fmla="*/ 27 w 213"/>
                <a:gd name="T3" fmla="*/ 0 h 37"/>
                <a:gd name="T4" fmla="*/ 213 w 213"/>
                <a:gd name="T5" fmla="*/ 0 h 37"/>
                <a:gd name="T6" fmla="*/ 186 w 213"/>
                <a:gd name="T7" fmla="*/ 37 h 37"/>
                <a:gd name="T8" fmla="*/ 0 w 213"/>
                <a:gd name="T9" fmla="*/ 37 h 37"/>
                <a:gd name="T10" fmla="*/ 0 60000 65536"/>
                <a:gd name="T11" fmla="*/ 0 60000 65536"/>
                <a:gd name="T12" fmla="*/ 0 60000 65536"/>
                <a:gd name="T13" fmla="*/ 0 60000 65536"/>
                <a:gd name="T14" fmla="*/ 0 60000 65536"/>
                <a:gd name="T15" fmla="*/ 0 w 213"/>
                <a:gd name="T16" fmla="*/ 0 h 37"/>
                <a:gd name="T17" fmla="*/ 213 w 213"/>
                <a:gd name="T18" fmla="*/ 37 h 37"/>
              </a:gdLst>
              <a:ahLst/>
              <a:cxnLst>
                <a:cxn ang="T10">
                  <a:pos x="T0" y="T1"/>
                </a:cxn>
                <a:cxn ang="T11">
                  <a:pos x="T2" y="T3"/>
                </a:cxn>
                <a:cxn ang="T12">
                  <a:pos x="T4" y="T5"/>
                </a:cxn>
                <a:cxn ang="T13">
                  <a:pos x="T6" y="T7"/>
                </a:cxn>
                <a:cxn ang="T14">
                  <a:pos x="T8" y="T9"/>
                </a:cxn>
              </a:cxnLst>
              <a:rect l="T15" t="T16" r="T17" b="T18"/>
              <a:pathLst>
                <a:path w="213" h="37">
                  <a:moveTo>
                    <a:pt x="0" y="37"/>
                  </a:moveTo>
                  <a:lnTo>
                    <a:pt x="27" y="0"/>
                  </a:lnTo>
                  <a:lnTo>
                    <a:pt x="213" y="0"/>
                  </a:lnTo>
                  <a:lnTo>
                    <a:pt x="186" y="37"/>
                  </a:lnTo>
                  <a:lnTo>
                    <a:pt x="0" y="37"/>
                  </a:lnTo>
                  <a:close/>
                </a:path>
              </a:pathLst>
            </a:custGeom>
            <a:solidFill>
              <a:srgbClr val="C9C9B6"/>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14" name="Freeform 458"/>
            <p:cNvSpPr>
              <a:spLocks/>
            </p:cNvSpPr>
            <p:nvPr/>
          </p:nvSpPr>
          <p:spPr bwMode="auto">
            <a:xfrm>
              <a:off x="1792604" y="3332513"/>
              <a:ext cx="298640" cy="37954"/>
            </a:xfrm>
            <a:custGeom>
              <a:avLst/>
              <a:gdLst>
                <a:gd name="T0" fmla="*/ 0 w 213"/>
                <a:gd name="T1" fmla="*/ 37 h 37"/>
                <a:gd name="T2" fmla="*/ 27 w 213"/>
                <a:gd name="T3" fmla="*/ 0 h 37"/>
                <a:gd name="T4" fmla="*/ 213 w 213"/>
                <a:gd name="T5" fmla="*/ 0 h 37"/>
                <a:gd name="T6" fmla="*/ 186 w 213"/>
                <a:gd name="T7" fmla="*/ 37 h 37"/>
                <a:gd name="T8" fmla="*/ 0 w 213"/>
                <a:gd name="T9" fmla="*/ 37 h 37"/>
                <a:gd name="T10" fmla="*/ 0 60000 65536"/>
                <a:gd name="T11" fmla="*/ 0 60000 65536"/>
                <a:gd name="T12" fmla="*/ 0 60000 65536"/>
                <a:gd name="T13" fmla="*/ 0 60000 65536"/>
                <a:gd name="T14" fmla="*/ 0 60000 65536"/>
                <a:gd name="T15" fmla="*/ 0 w 213"/>
                <a:gd name="T16" fmla="*/ 0 h 37"/>
                <a:gd name="T17" fmla="*/ 213 w 213"/>
                <a:gd name="T18" fmla="*/ 37 h 37"/>
              </a:gdLst>
              <a:ahLst/>
              <a:cxnLst>
                <a:cxn ang="T10">
                  <a:pos x="T0" y="T1"/>
                </a:cxn>
                <a:cxn ang="T11">
                  <a:pos x="T2" y="T3"/>
                </a:cxn>
                <a:cxn ang="T12">
                  <a:pos x="T4" y="T5"/>
                </a:cxn>
                <a:cxn ang="T13">
                  <a:pos x="T6" y="T7"/>
                </a:cxn>
                <a:cxn ang="T14">
                  <a:pos x="T8" y="T9"/>
                </a:cxn>
              </a:cxnLst>
              <a:rect l="T15" t="T16" r="T17" b="T18"/>
              <a:pathLst>
                <a:path w="213" h="37">
                  <a:moveTo>
                    <a:pt x="0" y="37"/>
                  </a:moveTo>
                  <a:lnTo>
                    <a:pt x="27" y="0"/>
                  </a:lnTo>
                  <a:lnTo>
                    <a:pt x="213" y="0"/>
                  </a:lnTo>
                  <a:lnTo>
                    <a:pt x="186" y="37"/>
                  </a:lnTo>
                  <a:lnTo>
                    <a:pt x="0" y="37"/>
                  </a:lnTo>
                  <a:close/>
                </a:path>
              </a:pathLst>
            </a:custGeom>
            <a:noFill/>
            <a:ln w="1588" cap="rnd">
              <a:solidFill>
                <a:srgbClr val="49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15" name="Freeform 459"/>
            <p:cNvSpPr>
              <a:spLocks/>
            </p:cNvSpPr>
            <p:nvPr/>
          </p:nvSpPr>
          <p:spPr bwMode="auto">
            <a:xfrm>
              <a:off x="2053389" y="3332513"/>
              <a:ext cx="37856" cy="45134"/>
            </a:xfrm>
            <a:custGeom>
              <a:avLst/>
              <a:gdLst>
                <a:gd name="T0" fmla="*/ 0 w 27"/>
                <a:gd name="T1" fmla="*/ 44 h 44"/>
                <a:gd name="T2" fmla="*/ 27 w 27"/>
                <a:gd name="T3" fmla="*/ 13 h 44"/>
                <a:gd name="T4" fmla="*/ 27 w 27"/>
                <a:gd name="T5" fmla="*/ 0 h 44"/>
                <a:gd name="T6" fmla="*/ 0 w 27"/>
                <a:gd name="T7" fmla="*/ 37 h 44"/>
                <a:gd name="T8" fmla="*/ 0 w 27"/>
                <a:gd name="T9" fmla="*/ 44 h 44"/>
                <a:gd name="T10" fmla="*/ 0 60000 65536"/>
                <a:gd name="T11" fmla="*/ 0 60000 65536"/>
                <a:gd name="T12" fmla="*/ 0 60000 65536"/>
                <a:gd name="T13" fmla="*/ 0 60000 65536"/>
                <a:gd name="T14" fmla="*/ 0 60000 65536"/>
                <a:gd name="T15" fmla="*/ 0 w 27"/>
                <a:gd name="T16" fmla="*/ 0 h 44"/>
                <a:gd name="T17" fmla="*/ 27 w 27"/>
                <a:gd name="T18" fmla="*/ 44 h 44"/>
              </a:gdLst>
              <a:ahLst/>
              <a:cxnLst>
                <a:cxn ang="T10">
                  <a:pos x="T0" y="T1"/>
                </a:cxn>
                <a:cxn ang="T11">
                  <a:pos x="T2" y="T3"/>
                </a:cxn>
                <a:cxn ang="T12">
                  <a:pos x="T4" y="T5"/>
                </a:cxn>
                <a:cxn ang="T13">
                  <a:pos x="T6" y="T7"/>
                </a:cxn>
                <a:cxn ang="T14">
                  <a:pos x="T8" y="T9"/>
                </a:cxn>
              </a:cxnLst>
              <a:rect l="T15" t="T16" r="T17" b="T18"/>
              <a:pathLst>
                <a:path w="27" h="44">
                  <a:moveTo>
                    <a:pt x="0" y="44"/>
                  </a:moveTo>
                  <a:lnTo>
                    <a:pt x="27" y="13"/>
                  </a:lnTo>
                  <a:lnTo>
                    <a:pt x="27" y="0"/>
                  </a:lnTo>
                  <a:lnTo>
                    <a:pt x="0" y="37"/>
                  </a:lnTo>
                  <a:lnTo>
                    <a:pt x="0" y="44"/>
                  </a:lnTo>
                  <a:close/>
                </a:path>
              </a:pathLst>
            </a:custGeom>
            <a:solidFill>
              <a:srgbClr val="7A7A5A"/>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16" name="Freeform 460"/>
            <p:cNvSpPr>
              <a:spLocks/>
            </p:cNvSpPr>
            <p:nvPr/>
          </p:nvSpPr>
          <p:spPr bwMode="auto">
            <a:xfrm>
              <a:off x="2053389" y="3332513"/>
              <a:ext cx="37856" cy="45134"/>
            </a:xfrm>
            <a:custGeom>
              <a:avLst/>
              <a:gdLst>
                <a:gd name="T0" fmla="*/ 0 w 27"/>
                <a:gd name="T1" fmla="*/ 44 h 44"/>
                <a:gd name="T2" fmla="*/ 27 w 27"/>
                <a:gd name="T3" fmla="*/ 13 h 44"/>
                <a:gd name="T4" fmla="*/ 27 w 27"/>
                <a:gd name="T5" fmla="*/ 0 h 44"/>
                <a:gd name="T6" fmla="*/ 0 w 27"/>
                <a:gd name="T7" fmla="*/ 37 h 44"/>
                <a:gd name="T8" fmla="*/ 0 w 27"/>
                <a:gd name="T9" fmla="*/ 44 h 44"/>
                <a:gd name="T10" fmla="*/ 0 60000 65536"/>
                <a:gd name="T11" fmla="*/ 0 60000 65536"/>
                <a:gd name="T12" fmla="*/ 0 60000 65536"/>
                <a:gd name="T13" fmla="*/ 0 60000 65536"/>
                <a:gd name="T14" fmla="*/ 0 60000 65536"/>
                <a:gd name="T15" fmla="*/ 0 w 27"/>
                <a:gd name="T16" fmla="*/ 0 h 44"/>
                <a:gd name="T17" fmla="*/ 27 w 27"/>
                <a:gd name="T18" fmla="*/ 44 h 44"/>
              </a:gdLst>
              <a:ahLst/>
              <a:cxnLst>
                <a:cxn ang="T10">
                  <a:pos x="T0" y="T1"/>
                </a:cxn>
                <a:cxn ang="T11">
                  <a:pos x="T2" y="T3"/>
                </a:cxn>
                <a:cxn ang="T12">
                  <a:pos x="T4" y="T5"/>
                </a:cxn>
                <a:cxn ang="T13">
                  <a:pos x="T6" y="T7"/>
                </a:cxn>
                <a:cxn ang="T14">
                  <a:pos x="T8" y="T9"/>
                </a:cxn>
              </a:cxnLst>
              <a:rect l="T15" t="T16" r="T17" b="T18"/>
              <a:pathLst>
                <a:path w="27" h="44">
                  <a:moveTo>
                    <a:pt x="0" y="44"/>
                  </a:moveTo>
                  <a:lnTo>
                    <a:pt x="27" y="13"/>
                  </a:lnTo>
                  <a:lnTo>
                    <a:pt x="27" y="0"/>
                  </a:lnTo>
                  <a:lnTo>
                    <a:pt x="0" y="37"/>
                  </a:lnTo>
                  <a:lnTo>
                    <a:pt x="0" y="44"/>
                  </a:lnTo>
                  <a:close/>
                </a:path>
              </a:pathLst>
            </a:custGeom>
            <a:solidFill>
              <a:srgbClr val="7A7A5A"/>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17" name="Freeform 461"/>
            <p:cNvSpPr>
              <a:spLocks/>
            </p:cNvSpPr>
            <p:nvPr/>
          </p:nvSpPr>
          <p:spPr bwMode="auto">
            <a:xfrm>
              <a:off x="2053389" y="3332513"/>
              <a:ext cx="37856" cy="45134"/>
            </a:xfrm>
            <a:custGeom>
              <a:avLst/>
              <a:gdLst>
                <a:gd name="T0" fmla="*/ 0 w 27"/>
                <a:gd name="T1" fmla="*/ 44 h 44"/>
                <a:gd name="T2" fmla="*/ 27 w 27"/>
                <a:gd name="T3" fmla="*/ 13 h 44"/>
                <a:gd name="T4" fmla="*/ 27 w 27"/>
                <a:gd name="T5" fmla="*/ 0 h 44"/>
                <a:gd name="T6" fmla="*/ 0 w 27"/>
                <a:gd name="T7" fmla="*/ 37 h 44"/>
                <a:gd name="T8" fmla="*/ 0 w 27"/>
                <a:gd name="T9" fmla="*/ 44 h 44"/>
                <a:gd name="T10" fmla="*/ 0 60000 65536"/>
                <a:gd name="T11" fmla="*/ 0 60000 65536"/>
                <a:gd name="T12" fmla="*/ 0 60000 65536"/>
                <a:gd name="T13" fmla="*/ 0 60000 65536"/>
                <a:gd name="T14" fmla="*/ 0 60000 65536"/>
                <a:gd name="T15" fmla="*/ 0 w 27"/>
                <a:gd name="T16" fmla="*/ 0 h 44"/>
                <a:gd name="T17" fmla="*/ 27 w 27"/>
                <a:gd name="T18" fmla="*/ 44 h 44"/>
              </a:gdLst>
              <a:ahLst/>
              <a:cxnLst>
                <a:cxn ang="T10">
                  <a:pos x="T0" y="T1"/>
                </a:cxn>
                <a:cxn ang="T11">
                  <a:pos x="T2" y="T3"/>
                </a:cxn>
                <a:cxn ang="T12">
                  <a:pos x="T4" y="T5"/>
                </a:cxn>
                <a:cxn ang="T13">
                  <a:pos x="T6" y="T7"/>
                </a:cxn>
                <a:cxn ang="T14">
                  <a:pos x="T8" y="T9"/>
                </a:cxn>
              </a:cxnLst>
              <a:rect l="T15" t="T16" r="T17" b="T18"/>
              <a:pathLst>
                <a:path w="27" h="44">
                  <a:moveTo>
                    <a:pt x="0" y="44"/>
                  </a:moveTo>
                  <a:lnTo>
                    <a:pt x="27" y="13"/>
                  </a:lnTo>
                  <a:lnTo>
                    <a:pt x="27" y="0"/>
                  </a:lnTo>
                  <a:lnTo>
                    <a:pt x="0" y="37"/>
                  </a:lnTo>
                  <a:lnTo>
                    <a:pt x="0" y="44"/>
                  </a:lnTo>
                  <a:close/>
                </a:path>
              </a:pathLst>
            </a:custGeom>
            <a:noFill/>
            <a:ln w="1588" cap="rnd">
              <a:solidFill>
                <a:srgbClr val="49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18" name="Rectangle 462"/>
            <p:cNvSpPr>
              <a:spLocks noChangeArrowheads="1"/>
            </p:cNvSpPr>
            <p:nvPr/>
          </p:nvSpPr>
          <p:spPr bwMode="auto">
            <a:xfrm>
              <a:off x="1792604" y="3370467"/>
              <a:ext cx="260785" cy="7180"/>
            </a:xfrm>
            <a:prstGeom prst="rect">
              <a:avLst/>
            </a:prstGeom>
            <a:solidFill>
              <a:srgbClr val="B7B79D"/>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19" name="Rectangle 463"/>
            <p:cNvSpPr>
              <a:spLocks noChangeArrowheads="1"/>
            </p:cNvSpPr>
            <p:nvPr/>
          </p:nvSpPr>
          <p:spPr bwMode="auto">
            <a:xfrm>
              <a:off x="1792604" y="3370467"/>
              <a:ext cx="260785" cy="7180"/>
            </a:xfrm>
            <a:prstGeom prst="rect">
              <a:avLst/>
            </a:prstGeom>
            <a:solidFill>
              <a:srgbClr val="B7B79D"/>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20" name="Rectangle 464"/>
            <p:cNvSpPr>
              <a:spLocks noChangeArrowheads="1"/>
            </p:cNvSpPr>
            <p:nvPr/>
          </p:nvSpPr>
          <p:spPr bwMode="auto">
            <a:xfrm>
              <a:off x="1792604" y="3370467"/>
              <a:ext cx="260785" cy="7180"/>
            </a:xfrm>
            <a:prstGeom prst="rect">
              <a:avLst/>
            </a:prstGeom>
            <a:noFill/>
            <a:ln w="1588" cap="rnd">
              <a:solidFill>
                <a:srgbClr val="49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21" name="Freeform 465"/>
            <p:cNvSpPr>
              <a:spLocks/>
            </p:cNvSpPr>
            <p:nvPr/>
          </p:nvSpPr>
          <p:spPr bwMode="auto">
            <a:xfrm>
              <a:off x="1841676" y="3260709"/>
              <a:ext cx="267795" cy="21541"/>
            </a:xfrm>
            <a:custGeom>
              <a:avLst/>
              <a:gdLst>
                <a:gd name="T0" fmla="*/ 0 w 191"/>
                <a:gd name="T1" fmla="*/ 21 h 21"/>
                <a:gd name="T2" fmla="*/ 20 w 191"/>
                <a:gd name="T3" fmla="*/ 0 h 21"/>
                <a:gd name="T4" fmla="*/ 191 w 191"/>
                <a:gd name="T5" fmla="*/ 0 h 21"/>
                <a:gd name="T6" fmla="*/ 172 w 191"/>
                <a:gd name="T7" fmla="*/ 21 h 21"/>
                <a:gd name="T8" fmla="*/ 0 w 191"/>
                <a:gd name="T9" fmla="*/ 21 h 21"/>
                <a:gd name="T10" fmla="*/ 0 60000 65536"/>
                <a:gd name="T11" fmla="*/ 0 60000 65536"/>
                <a:gd name="T12" fmla="*/ 0 60000 65536"/>
                <a:gd name="T13" fmla="*/ 0 60000 65536"/>
                <a:gd name="T14" fmla="*/ 0 60000 65536"/>
                <a:gd name="T15" fmla="*/ 0 w 191"/>
                <a:gd name="T16" fmla="*/ 0 h 21"/>
                <a:gd name="T17" fmla="*/ 191 w 191"/>
                <a:gd name="T18" fmla="*/ 21 h 21"/>
              </a:gdLst>
              <a:ahLst/>
              <a:cxnLst>
                <a:cxn ang="T10">
                  <a:pos x="T0" y="T1"/>
                </a:cxn>
                <a:cxn ang="T11">
                  <a:pos x="T2" y="T3"/>
                </a:cxn>
                <a:cxn ang="T12">
                  <a:pos x="T4" y="T5"/>
                </a:cxn>
                <a:cxn ang="T13">
                  <a:pos x="T6" y="T7"/>
                </a:cxn>
                <a:cxn ang="T14">
                  <a:pos x="T8" y="T9"/>
                </a:cxn>
              </a:cxnLst>
              <a:rect l="T15" t="T16" r="T17" b="T18"/>
              <a:pathLst>
                <a:path w="191" h="21">
                  <a:moveTo>
                    <a:pt x="0" y="21"/>
                  </a:moveTo>
                  <a:lnTo>
                    <a:pt x="20" y="0"/>
                  </a:lnTo>
                  <a:lnTo>
                    <a:pt x="191" y="0"/>
                  </a:lnTo>
                  <a:lnTo>
                    <a:pt x="172" y="21"/>
                  </a:lnTo>
                  <a:lnTo>
                    <a:pt x="0" y="21"/>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22" name="Freeform 466"/>
            <p:cNvSpPr>
              <a:spLocks/>
            </p:cNvSpPr>
            <p:nvPr/>
          </p:nvSpPr>
          <p:spPr bwMode="auto">
            <a:xfrm>
              <a:off x="1841676" y="3260709"/>
              <a:ext cx="267795" cy="21541"/>
            </a:xfrm>
            <a:custGeom>
              <a:avLst/>
              <a:gdLst>
                <a:gd name="T0" fmla="*/ 0 w 191"/>
                <a:gd name="T1" fmla="*/ 21 h 21"/>
                <a:gd name="T2" fmla="*/ 20 w 191"/>
                <a:gd name="T3" fmla="*/ 0 h 21"/>
                <a:gd name="T4" fmla="*/ 191 w 191"/>
                <a:gd name="T5" fmla="*/ 0 h 21"/>
                <a:gd name="T6" fmla="*/ 172 w 191"/>
                <a:gd name="T7" fmla="*/ 21 h 21"/>
                <a:gd name="T8" fmla="*/ 0 w 191"/>
                <a:gd name="T9" fmla="*/ 21 h 21"/>
                <a:gd name="T10" fmla="*/ 0 60000 65536"/>
                <a:gd name="T11" fmla="*/ 0 60000 65536"/>
                <a:gd name="T12" fmla="*/ 0 60000 65536"/>
                <a:gd name="T13" fmla="*/ 0 60000 65536"/>
                <a:gd name="T14" fmla="*/ 0 60000 65536"/>
                <a:gd name="T15" fmla="*/ 0 w 191"/>
                <a:gd name="T16" fmla="*/ 0 h 21"/>
                <a:gd name="T17" fmla="*/ 191 w 191"/>
                <a:gd name="T18" fmla="*/ 21 h 21"/>
              </a:gdLst>
              <a:ahLst/>
              <a:cxnLst>
                <a:cxn ang="T10">
                  <a:pos x="T0" y="T1"/>
                </a:cxn>
                <a:cxn ang="T11">
                  <a:pos x="T2" y="T3"/>
                </a:cxn>
                <a:cxn ang="T12">
                  <a:pos x="T4" y="T5"/>
                </a:cxn>
                <a:cxn ang="T13">
                  <a:pos x="T6" y="T7"/>
                </a:cxn>
                <a:cxn ang="T14">
                  <a:pos x="T8" y="T9"/>
                </a:cxn>
              </a:cxnLst>
              <a:rect l="T15" t="T16" r="T17" b="T18"/>
              <a:pathLst>
                <a:path w="191" h="21">
                  <a:moveTo>
                    <a:pt x="0" y="21"/>
                  </a:moveTo>
                  <a:lnTo>
                    <a:pt x="20" y="0"/>
                  </a:lnTo>
                  <a:lnTo>
                    <a:pt x="191" y="0"/>
                  </a:lnTo>
                  <a:lnTo>
                    <a:pt x="172" y="21"/>
                  </a:lnTo>
                  <a:lnTo>
                    <a:pt x="0" y="21"/>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23" name="Freeform 467"/>
            <p:cNvSpPr>
              <a:spLocks/>
            </p:cNvSpPr>
            <p:nvPr/>
          </p:nvSpPr>
          <p:spPr bwMode="auto">
            <a:xfrm>
              <a:off x="1841676" y="3260709"/>
              <a:ext cx="267795" cy="21541"/>
            </a:xfrm>
            <a:custGeom>
              <a:avLst/>
              <a:gdLst>
                <a:gd name="T0" fmla="*/ 0 w 191"/>
                <a:gd name="T1" fmla="*/ 21 h 21"/>
                <a:gd name="T2" fmla="*/ 20 w 191"/>
                <a:gd name="T3" fmla="*/ 0 h 21"/>
                <a:gd name="T4" fmla="*/ 191 w 191"/>
                <a:gd name="T5" fmla="*/ 0 h 21"/>
                <a:gd name="T6" fmla="*/ 172 w 191"/>
                <a:gd name="T7" fmla="*/ 21 h 21"/>
                <a:gd name="T8" fmla="*/ 0 w 191"/>
                <a:gd name="T9" fmla="*/ 21 h 21"/>
                <a:gd name="T10" fmla="*/ 0 60000 65536"/>
                <a:gd name="T11" fmla="*/ 0 60000 65536"/>
                <a:gd name="T12" fmla="*/ 0 60000 65536"/>
                <a:gd name="T13" fmla="*/ 0 60000 65536"/>
                <a:gd name="T14" fmla="*/ 0 60000 65536"/>
                <a:gd name="T15" fmla="*/ 0 w 191"/>
                <a:gd name="T16" fmla="*/ 0 h 21"/>
                <a:gd name="T17" fmla="*/ 191 w 191"/>
                <a:gd name="T18" fmla="*/ 21 h 21"/>
              </a:gdLst>
              <a:ahLst/>
              <a:cxnLst>
                <a:cxn ang="T10">
                  <a:pos x="T0" y="T1"/>
                </a:cxn>
                <a:cxn ang="T11">
                  <a:pos x="T2" y="T3"/>
                </a:cxn>
                <a:cxn ang="T12">
                  <a:pos x="T4" y="T5"/>
                </a:cxn>
                <a:cxn ang="T13">
                  <a:pos x="T6" y="T7"/>
                </a:cxn>
                <a:cxn ang="T14">
                  <a:pos x="T8" y="T9"/>
                </a:cxn>
              </a:cxnLst>
              <a:rect l="T15" t="T16" r="T17" b="T18"/>
              <a:pathLst>
                <a:path w="191" h="21">
                  <a:moveTo>
                    <a:pt x="0" y="21"/>
                  </a:moveTo>
                  <a:lnTo>
                    <a:pt x="20" y="0"/>
                  </a:lnTo>
                  <a:lnTo>
                    <a:pt x="191" y="0"/>
                  </a:lnTo>
                  <a:lnTo>
                    <a:pt x="172" y="21"/>
                  </a:lnTo>
                  <a:lnTo>
                    <a:pt x="0" y="21"/>
                  </a:lnTo>
                  <a:close/>
                </a:path>
              </a:pathLst>
            </a:custGeom>
            <a:noFill/>
            <a:ln w="1588" cap="rnd">
              <a:solidFill>
                <a:srgbClr val="000000"/>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24" name="Freeform 468"/>
            <p:cNvSpPr>
              <a:spLocks/>
            </p:cNvSpPr>
            <p:nvPr/>
          </p:nvSpPr>
          <p:spPr bwMode="auto">
            <a:xfrm>
              <a:off x="1840274" y="3104792"/>
              <a:ext cx="264991" cy="20515"/>
            </a:xfrm>
            <a:custGeom>
              <a:avLst/>
              <a:gdLst>
                <a:gd name="T0" fmla="*/ 0 w 189"/>
                <a:gd name="T1" fmla="*/ 20 h 20"/>
                <a:gd name="T2" fmla="*/ 19 w 189"/>
                <a:gd name="T3" fmla="*/ 0 h 20"/>
                <a:gd name="T4" fmla="*/ 189 w 189"/>
                <a:gd name="T5" fmla="*/ 0 h 20"/>
                <a:gd name="T6" fmla="*/ 170 w 189"/>
                <a:gd name="T7" fmla="*/ 20 h 20"/>
                <a:gd name="T8" fmla="*/ 0 w 189"/>
                <a:gd name="T9" fmla="*/ 20 h 20"/>
                <a:gd name="T10" fmla="*/ 0 60000 65536"/>
                <a:gd name="T11" fmla="*/ 0 60000 65536"/>
                <a:gd name="T12" fmla="*/ 0 60000 65536"/>
                <a:gd name="T13" fmla="*/ 0 60000 65536"/>
                <a:gd name="T14" fmla="*/ 0 60000 65536"/>
                <a:gd name="T15" fmla="*/ 0 w 189"/>
                <a:gd name="T16" fmla="*/ 0 h 20"/>
                <a:gd name="T17" fmla="*/ 189 w 189"/>
                <a:gd name="T18" fmla="*/ 20 h 20"/>
              </a:gdLst>
              <a:ahLst/>
              <a:cxnLst>
                <a:cxn ang="T10">
                  <a:pos x="T0" y="T1"/>
                </a:cxn>
                <a:cxn ang="T11">
                  <a:pos x="T2" y="T3"/>
                </a:cxn>
                <a:cxn ang="T12">
                  <a:pos x="T4" y="T5"/>
                </a:cxn>
                <a:cxn ang="T13">
                  <a:pos x="T6" y="T7"/>
                </a:cxn>
                <a:cxn ang="T14">
                  <a:pos x="T8" y="T9"/>
                </a:cxn>
              </a:cxnLst>
              <a:rect l="T15" t="T16" r="T17" b="T18"/>
              <a:pathLst>
                <a:path w="189" h="20">
                  <a:moveTo>
                    <a:pt x="0" y="20"/>
                  </a:moveTo>
                  <a:lnTo>
                    <a:pt x="19" y="0"/>
                  </a:lnTo>
                  <a:lnTo>
                    <a:pt x="189" y="0"/>
                  </a:lnTo>
                  <a:lnTo>
                    <a:pt x="170" y="20"/>
                  </a:lnTo>
                  <a:lnTo>
                    <a:pt x="0" y="20"/>
                  </a:lnTo>
                  <a:close/>
                </a:path>
              </a:pathLst>
            </a:custGeom>
            <a:solidFill>
              <a:srgbClr val="C9C9B6"/>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25" name="Freeform 469"/>
            <p:cNvSpPr>
              <a:spLocks/>
            </p:cNvSpPr>
            <p:nvPr/>
          </p:nvSpPr>
          <p:spPr bwMode="auto">
            <a:xfrm>
              <a:off x="1840274" y="3104792"/>
              <a:ext cx="264991" cy="20515"/>
            </a:xfrm>
            <a:custGeom>
              <a:avLst/>
              <a:gdLst>
                <a:gd name="T0" fmla="*/ 0 w 189"/>
                <a:gd name="T1" fmla="*/ 20 h 20"/>
                <a:gd name="T2" fmla="*/ 19 w 189"/>
                <a:gd name="T3" fmla="*/ 0 h 20"/>
                <a:gd name="T4" fmla="*/ 189 w 189"/>
                <a:gd name="T5" fmla="*/ 0 h 20"/>
                <a:gd name="T6" fmla="*/ 170 w 189"/>
                <a:gd name="T7" fmla="*/ 20 h 20"/>
                <a:gd name="T8" fmla="*/ 0 w 189"/>
                <a:gd name="T9" fmla="*/ 20 h 20"/>
                <a:gd name="T10" fmla="*/ 0 60000 65536"/>
                <a:gd name="T11" fmla="*/ 0 60000 65536"/>
                <a:gd name="T12" fmla="*/ 0 60000 65536"/>
                <a:gd name="T13" fmla="*/ 0 60000 65536"/>
                <a:gd name="T14" fmla="*/ 0 60000 65536"/>
                <a:gd name="T15" fmla="*/ 0 w 189"/>
                <a:gd name="T16" fmla="*/ 0 h 20"/>
                <a:gd name="T17" fmla="*/ 189 w 189"/>
                <a:gd name="T18" fmla="*/ 20 h 20"/>
              </a:gdLst>
              <a:ahLst/>
              <a:cxnLst>
                <a:cxn ang="T10">
                  <a:pos x="T0" y="T1"/>
                </a:cxn>
                <a:cxn ang="T11">
                  <a:pos x="T2" y="T3"/>
                </a:cxn>
                <a:cxn ang="T12">
                  <a:pos x="T4" y="T5"/>
                </a:cxn>
                <a:cxn ang="T13">
                  <a:pos x="T6" y="T7"/>
                </a:cxn>
                <a:cxn ang="T14">
                  <a:pos x="T8" y="T9"/>
                </a:cxn>
              </a:cxnLst>
              <a:rect l="T15" t="T16" r="T17" b="T18"/>
              <a:pathLst>
                <a:path w="189" h="20">
                  <a:moveTo>
                    <a:pt x="0" y="20"/>
                  </a:moveTo>
                  <a:lnTo>
                    <a:pt x="19" y="0"/>
                  </a:lnTo>
                  <a:lnTo>
                    <a:pt x="189" y="0"/>
                  </a:lnTo>
                  <a:lnTo>
                    <a:pt x="170" y="20"/>
                  </a:lnTo>
                  <a:lnTo>
                    <a:pt x="0" y="20"/>
                  </a:lnTo>
                  <a:close/>
                </a:path>
              </a:pathLst>
            </a:custGeom>
            <a:solidFill>
              <a:srgbClr val="C9C9B6"/>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26" name="Freeform 470"/>
            <p:cNvSpPr>
              <a:spLocks/>
            </p:cNvSpPr>
            <p:nvPr/>
          </p:nvSpPr>
          <p:spPr bwMode="auto">
            <a:xfrm>
              <a:off x="1840274" y="3104792"/>
              <a:ext cx="264991" cy="20515"/>
            </a:xfrm>
            <a:custGeom>
              <a:avLst/>
              <a:gdLst>
                <a:gd name="T0" fmla="*/ 0 w 189"/>
                <a:gd name="T1" fmla="*/ 20 h 20"/>
                <a:gd name="T2" fmla="*/ 19 w 189"/>
                <a:gd name="T3" fmla="*/ 0 h 20"/>
                <a:gd name="T4" fmla="*/ 189 w 189"/>
                <a:gd name="T5" fmla="*/ 0 h 20"/>
                <a:gd name="T6" fmla="*/ 170 w 189"/>
                <a:gd name="T7" fmla="*/ 20 h 20"/>
                <a:gd name="T8" fmla="*/ 0 w 189"/>
                <a:gd name="T9" fmla="*/ 20 h 20"/>
                <a:gd name="T10" fmla="*/ 0 60000 65536"/>
                <a:gd name="T11" fmla="*/ 0 60000 65536"/>
                <a:gd name="T12" fmla="*/ 0 60000 65536"/>
                <a:gd name="T13" fmla="*/ 0 60000 65536"/>
                <a:gd name="T14" fmla="*/ 0 60000 65536"/>
                <a:gd name="T15" fmla="*/ 0 w 189"/>
                <a:gd name="T16" fmla="*/ 0 h 20"/>
                <a:gd name="T17" fmla="*/ 189 w 189"/>
                <a:gd name="T18" fmla="*/ 20 h 20"/>
              </a:gdLst>
              <a:ahLst/>
              <a:cxnLst>
                <a:cxn ang="T10">
                  <a:pos x="T0" y="T1"/>
                </a:cxn>
                <a:cxn ang="T11">
                  <a:pos x="T2" y="T3"/>
                </a:cxn>
                <a:cxn ang="T12">
                  <a:pos x="T4" y="T5"/>
                </a:cxn>
                <a:cxn ang="T13">
                  <a:pos x="T6" y="T7"/>
                </a:cxn>
                <a:cxn ang="T14">
                  <a:pos x="T8" y="T9"/>
                </a:cxn>
              </a:cxnLst>
              <a:rect l="T15" t="T16" r="T17" b="T18"/>
              <a:pathLst>
                <a:path w="189" h="20">
                  <a:moveTo>
                    <a:pt x="0" y="20"/>
                  </a:moveTo>
                  <a:lnTo>
                    <a:pt x="19" y="0"/>
                  </a:lnTo>
                  <a:lnTo>
                    <a:pt x="189" y="0"/>
                  </a:lnTo>
                  <a:lnTo>
                    <a:pt x="170" y="20"/>
                  </a:lnTo>
                  <a:lnTo>
                    <a:pt x="0" y="20"/>
                  </a:lnTo>
                  <a:close/>
                </a:path>
              </a:pathLst>
            </a:custGeom>
            <a:noFill/>
            <a:ln w="1588" cap="rnd">
              <a:solidFill>
                <a:srgbClr val="49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27" name="Rectangle 471"/>
            <p:cNvSpPr>
              <a:spLocks noChangeArrowheads="1"/>
            </p:cNvSpPr>
            <p:nvPr/>
          </p:nvSpPr>
          <p:spPr bwMode="auto">
            <a:xfrm>
              <a:off x="1840274" y="3125307"/>
              <a:ext cx="238351" cy="151814"/>
            </a:xfrm>
            <a:prstGeom prst="rect">
              <a:avLst/>
            </a:prstGeom>
            <a:solidFill>
              <a:srgbClr val="B7B79D"/>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28" name="Rectangle 472"/>
            <p:cNvSpPr>
              <a:spLocks noChangeArrowheads="1"/>
            </p:cNvSpPr>
            <p:nvPr/>
          </p:nvSpPr>
          <p:spPr bwMode="auto">
            <a:xfrm>
              <a:off x="1840274" y="3125307"/>
              <a:ext cx="238351" cy="151814"/>
            </a:xfrm>
            <a:prstGeom prst="rect">
              <a:avLst/>
            </a:prstGeom>
            <a:noFill/>
            <a:ln w="1588" cap="rnd">
              <a:solidFill>
                <a:srgbClr val="49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29" name="Rectangle 473"/>
            <p:cNvSpPr>
              <a:spLocks noChangeArrowheads="1"/>
            </p:cNvSpPr>
            <p:nvPr/>
          </p:nvSpPr>
          <p:spPr bwMode="auto">
            <a:xfrm>
              <a:off x="1859903" y="3144797"/>
              <a:ext cx="199094" cy="116938"/>
            </a:xfrm>
            <a:prstGeom prst="rect">
              <a:avLst/>
            </a:prstGeom>
            <a:solidFill>
              <a:srgbClr val="FFFFFF"/>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30" name="Rectangle 474"/>
            <p:cNvSpPr>
              <a:spLocks noChangeArrowheads="1"/>
            </p:cNvSpPr>
            <p:nvPr/>
          </p:nvSpPr>
          <p:spPr bwMode="auto">
            <a:xfrm>
              <a:off x="1859903" y="3144797"/>
              <a:ext cx="199094" cy="116938"/>
            </a:xfrm>
            <a:prstGeom prst="rect">
              <a:avLst/>
            </a:prstGeom>
            <a:noFill/>
            <a:ln w="1588" cap="rnd">
              <a:solidFill>
                <a:srgbClr val="49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31" name="Freeform 475"/>
            <p:cNvSpPr>
              <a:spLocks/>
            </p:cNvSpPr>
            <p:nvPr/>
          </p:nvSpPr>
          <p:spPr bwMode="auto">
            <a:xfrm>
              <a:off x="2078626" y="3104792"/>
              <a:ext cx="26639" cy="172329"/>
            </a:xfrm>
            <a:custGeom>
              <a:avLst/>
              <a:gdLst>
                <a:gd name="T0" fmla="*/ 0 w 19"/>
                <a:gd name="T1" fmla="*/ 168 h 168"/>
                <a:gd name="T2" fmla="*/ 19 w 19"/>
                <a:gd name="T3" fmla="*/ 147 h 168"/>
                <a:gd name="T4" fmla="*/ 19 w 19"/>
                <a:gd name="T5" fmla="*/ 0 h 168"/>
                <a:gd name="T6" fmla="*/ 0 w 19"/>
                <a:gd name="T7" fmla="*/ 20 h 168"/>
                <a:gd name="T8" fmla="*/ 0 w 19"/>
                <a:gd name="T9" fmla="*/ 168 h 168"/>
                <a:gd name="T10" fmla="*/ 0 60000 65536"/>
                <a:gd name="T11" fmla="*/ 0 60000 65536"/>
                <a:gd name="T12" fmla="*/ 0 60000 65536"/>
                <a:gd name="T13" fmla="*/ 0 60000 65536"/>
                <a:gd name="T14" fmla="*/ 0 60000 65536"/>
                <a:gd name="T15" fmla="*/ 0 w 19"/>
                <a:gd name="T16" fmla="*/ 0 h 168"/>
                <a:gd name="T17" fmla="*/ 19 w 19"/>
                <a:gd name="T18" fmla="*/ 168 h 168"/>
              </a:gdLst>
              <a:ahLst/>
              <a:cxnLst>
                <a:cxn ang="T10">
                  <a:pos x="T0" y="T1"/>
                </a:cxn>
                <a:cxn ang="T11">
                  <a:pos x="T2" y="T3"/>
                </a:cxn>
                <a:cxn ang="T12">
                  <a:pos x="T4" y="T5"/>
                </a:cxn>
                <a:cxn ang="T13">
                  <a:pos x="T6" y="T7"/>
                </a:cxn>
                <a:cxn ang="T14">
                  <a:pos x="T8" y="T9"/>
                </a:cxn>
              </a:cxnLst>
              <a:rect l="T15" t="T16" r="T17" b="T18"/>
              <a:pathLst>
                <a:path w="19" h="168">
                  <a:moveTo>
                    <a:pt x="0" y="168"/>
                  </a:moveTo>
                  <a:lnTo>
                    <a:pt x="19" y="147"/>
                  </a:lnTo>
                  <a:lnTo>
                    <a:pt x="19" y="0"/>
                  </a:lnTo>
                  <a:lnTo>
                    <a:pt x="0" y="20"/>
                  </a:lnTo>
                  <a:lnTo>
                    <a:pt x="0" y="168"/>
                  </a:lnTo>
                  <a:close/>
                </a:path>
              </a:pathLst>
            </a:custGeom>
            <a:solidFill>
              <a:srgbClr val="7A7A5A"/>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32" name="Freeform 476"/>
            <p:cNvSpPr>
              <a:spLocks/>
            </p:cNvSpPr>
            <p:nvPr/>
          </p:nvSpPr>
          <p:spPr bwMode="auto">
            <a:xfrm>
              <a:off x="2078626" y="3104792"/>
              <a:ext cx="26639" cy="172329"/>
            </a:xfrm>
            <a:custGeom>
              <a:avLst/>
              <a:gdLst>
                <a:gd name="T0" fmla="*/ 0 w 19"/>
                <a:gd name="T1" fmla="*/ 168 h 168"/>
                <a:gd name="T2" fmla="*/ 19 w 19"/>
                <a:gd name="T3" fmla="*/ 147 h 168"/>
                <a:gd name="T4" fmla="*/ 19 w 19"/>
                <a:gd name="T5" fmla="*/ 0 h 168"/>
                <a:gd name="T6" fmla="*/ 0 w 19"/>
                <a:gd name="T7" fmla="*/ 20 h 168"/>
                <a:gd name="T8" fmla="*/ 0 w 19"/>
                <a:gd name="T9" fmla="*/ 168 h 168"/>
                <a:gd name="T10" fmla="*/ 0 60000 65536"/>
                <a:gd name="T11" fmla="*/ 0 60000 65536"/>
                <a:gd name="T12" fmla="*/ 0 60000 65536"/>
                <a:gd name="T13" fmla="*/ 0 60000 65536"/>
                <a:gd name="T14" fmla="*/ 0 60000 65536"/>
                <a:gd name="T15" fmla="*/ 0 w 19"/>
                <a:gd name="T16" fmla="*/ 0 h 168"/>
                <a:gd name="T17" fmla="*/ 19 w 19"/>
                <a:gd name="T18" fmla="*/ 168 h 168"/>
              </a:gdLst>
              <a:ahLst/>
              <a:cxnLst>
                <a:cxn ang="T10">
                  <a:pos x="T0" y="T1"/>
                </a:cxn>
                <a:cxn ang="T11">
                  <a:pos x="T2" y="T3"/>
                </a:cxn>
                <a:cxn ang="T12">
                  <a:pos x="T4" y="T5"/>
                </a:cxn>
                <a:cxn ang="T13">
                  <a:pos x="T6" y="T7"/>
                </a:cxn>
                <a:cxn ang="T14">
                  <a:pos x="T8" y="T9"/>
                </a:cxn>
              </a:cxnLst>
              <a:rect l="T15" t="T16" r="T17" b="T18"/>
              <a:pathLst>
                <a:path w="19" h="168">
                  <a:moveTo>
                    <a:pt x="0" y="168"/>
                  </a:moveTo>
                  <a:lnTo>
                    <a:pt x="19" y="147"/>
                  </a:lnTo>
                  <a:lnTo>
                    <a:pt x="19" y="0"/>
                  </a:lnTo>
                  <a:lnTo>
                    <a:pt x="0" y="20"/>
                  </a:lnTo>
                  <a:lnTo>
                    <a:pt x="0" y="168"/>
                  </a:lnTo>
                  <a:close/>
                </a:path>
              </a:pathLst>
            </a:custGeom>
            <a:solidFill>
              <a:srgbClr val="7A7A5A"/>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33" name="Freeform 477"/>
            <p:cNvSpPr>
              <a:spLocks/>
            </p:cNvSpPr>
            <p:nvPr/>
          </p:nvSpPr>
          <p:spPr bwMode="auto">
            <a:xfrm>
              <a:off x="2078626" y="3104792"/>
              <a:ext cx="26639" cy="172329"/>
            </a:xfrm>
            <a:custGeom>
              <a:avLst/>
              <a:gdLst>
                <a:gd name="T0" fmla="*/ 0 w 19"/>
                <a:gd name="T1" fmla="*/ 168 h 168"/>
                <a:gd name="T2" fmla="*/ 19 w 19"/>
                <a:gd name="T3" fmla="*/ 147 h 168"/>
                <a:gd name="T4" fmla="*/ 19 w 19"/>
                <a:gd name="T5" fmla="*/ 0 h 168"/>
                <a:gd name="T6" fmla="*/ 0 w 19"/>
                <a:gd name="T7" fmla="*/ 20 h 168"/>
                <a:gd name="T8" fmla="*/ 0 w 19"/>
                <a:gd name="T9" fmla="*/ 168 h 168"/>
                <a:gd name="T10" fmla="*/ 0 60000 65536"/>
                <a:gd name="T11" fmla="*/ 0 60000 65536"/>
                <a:gd name="T12" fmla="*/ 0 60000 65536"/>
                <a:gd name="T13" fmla="*/ 0 60000 65536"/>
                <a:gd name="T14" fmla="*/ 0 60000 65536"/>
                <a:gd name="T15" fmla="*/ 0 w 19"/>
                <a:gd name="T16" fmla="*/ 0 h 168"/>
                <a:gd name="T17" fmla="*/ 19 w 19"/>
                <a:gd name="T18" fmla="*/ 168 h 168"/>
              </a:gdLst>
              <a:ahLst/>
              <a:cxnLst>
                <a:cxn ang="T10">
                  <a:pos x="T0" y="T1"/>
                </a:cxn>
                <a:cxn ang="T11">
                  <a:pos x="T2" y="T3"/>
                </a:cxn>
                <a:cxn ang="T12">
                  <a:pos x="T4" y="T5"/>
                </a:cxn>
                <a:cxn ang="T13">
                  <a:pos x="T6" y="T7"/>
                </a:cxn>
                <a:cxn ang="T14">
                  <a:pos x="T8" y="T9"/>
                </a:cxn>
              </a:cxnLst>
              <a:rect l="T15" t="T16" r="T17" b="T18"/>
              <a:pathLst>
                <a:path w="19" h="168">
                  <a:moveTo>
                    <a:pt x="0" y="168"/>
                  </a:moveTo>
                  <a:lnTo>
                    <a:pt x="19" y="147"/>
                  </a:lnTo>
                  <a:lnTo>
                    <a:pt x="19" y="0"/>
                  </a:lnTo>
                  <a:lnTo>
                    <a:pt x="0" y="20"/>
                  </a:lnTo>
                  <a:lnTo>
                    <a:pt x="0" y="168"/>
                  </a:lnTo>
                  <a:close/>
                </a:path>
              </a:pathLst>
            </a:custGeom>
            <a:noFill/>
            <a:ln w="1588" cap="rnd">
              <a:solidFill>
                <a:srgbClr val="49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70" name="Rectangle 526"/>
            <p:cNvSpPr>
              <a:spLocks noChangeArrowheads="1"/>
            </p:cNvSpPr>
            <p:nvPr/>
          </p:nvSpPr>
          <p:spPr bwMode="auto">
            <a:xfrm>
              <a:off x="2232853" y="3288405"/>
              <a:ext cx="337897" cy="50263"/>
            </a:xfrm>
            <a:prstGeom prst="rect">
              <a:avLst/>
            </a:prstGeom>
            <a:solidFill>
              <a:srgbClr val="B7B79D"/>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71" name="Rectangle 527"/>
            <p:cNvSpPr>
              <a:spLocks noChangeArrowheads="1"/>
            </p:cNvSpPr>
            <p:nvPr/>
          </p:nvSpPr>
          <p:spPr bwMode="auto">
            <a:xfrm>
              <a:off x="2232853" y="3288405"/>
              <a:ext cx="337897" cy="50263"/>
            </a:xfrm>
            <a:prstGeom prst="rect">
              <a:avLst/>
            </a:prstGeom>
            <a:solidFill>
              <a:srgbClr val="B7B79D"/>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72" name="Rectangle 528"/>
            <p:cNvSpPr>
              <a:spLocks noChangeArrowheads="1"/>
            </p:cNvSpPr>
            <p:nvPr/>
          </p:nvSpPr>
          <p:spPr bwMode="auto">
            <a:xfrm>
              <a:off x="2232853" y="3288405"/>
              <a:ext cx="337897" cy="50263"/>
            </a:xfrm>
            <a:prstGeom prst="rect">
              <a:avLst/>
            </a:prstGeom>
            <a:noFill/>
            <a:ln w="3175" cap="rnd">
              <a:solidFill>
                <a:srgbClr val="49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73" name="Freeform 529"/>
            <p:cNvSpPr>
              <a:spLocks/>
            </p:cNvSpPr>
            <p:nvPr/>
          </p:nvSpPr>
          <p:spPr bwMode="auto">
            <a:xfrm>
              <a:off x="2232853" y="3260709"/>
              <a:ext cx="372949" cy="27696"/>
            </a:xfrm>
            <a:custGeom>
              <a:avLst/>
              <a:gdLst>
                <a:gd name="T0" fmla="*/ 0 w 266"/>
                <a:gd name="T1" fmla="*/ 27 h 27"/>
                <a:gd name="T2" fmla="*/ 25 w 266"/>
                <a:gd name="T3" fmla="*/ 0 h 27"/>
                <a:gd name="T4" fmla="*/ 266 w 266"/>
                <a:gd name="T5" fmla="*/ 0 h 27"/>
                <a:gd name="T6" fmla="*/ 241 w 266"/>
                <a:gd name="T7" fmla="*/ 27 h 27"/>
                <a:gd name="T8" fmla="*/ 0 w 266"/>
                <a:gd name="T9" fmla="*/ 27 h 27"/>
                <a:gd name="T10" fmla="*/ 0 60000 65536"/>
                <a:gd name="T11" fmla="*/ 0 60000 65536"/>
                <a:gd name="T12" fmla="*/ 0 60000 65536"/>
                <a:gd name="T13" fmla="*/ 0 60000 65536"/>
                <a:gd name="T14" fmla="*/ 0 60000 65536"/>
                <a:gd name="T15" fmla="*/ 0 w 266"/>
                <a:gd name="T16" fmla="*/ 0 h 27"/>
                <a:gd name="T17" fmla="*/ 266 w 266"/>
                <a:gd name="T18" fmla="*/ 27 h 27"/>
              </a:gdLst>
              <a:ahLst/>
              <a:cxnLst>
                <a:cxn ang="T10">
                  <a:pos x="T0" y="T1"/>
                </a:cxn>
                <a:cxn ang="T11">
                  <a:pos x="T2" y="T3"/>
                </a:cxn>
                <a:cxn ang="T12">
                  <a:pos x="T4" y="T5"/>
                </a:cxn>
                <a:cxn ang="T13">
                  <a:pos x="T6" y="T7"/>
                </a:cxn>
                <a:cxn ang="T14">
                  <a:pos x="T8" y="T9"/>
                </a:cxn>
              </a:cxnLst>
              <a:rect l="T15" t="T16" r="T17" b="T18"/>
              <a:pathLst>
                <a:path w="266" h="27">
                  <a:moveTo>
                    <a:pt x="0" y="27"/>
                  </a:moveTo>
                  <a:lnTo>
                    <a:pt x="25" y="0"/>
                  </a:lnTo>
                  <a:lnTo>
                    <a:pt x="266" y="0"/>
                  </a:lnTo>
                  <a:lnTo>
                    <a:pt x="241" y="27"/>
                  </a:lnTo>
                  <a:lnTo>
                    <a:pt x="0" y="27"/>
                  </a:lnTo>
                  <a:close/>
                </a:path>
              </a:pathLst>
            </a:custGeom>
            <a:solidFill>
              <a:srgbClr val="C9C9B6"/>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74" name="Freeform 530"/>
            <p:cNvSpPr>
              <a:spLocks/>
            </p:cNvSpPr>
            <p:nvPr/>
          </p:nvSpPr>
          <p:spPr bwMode="auto">
            <a:xfrm>
              <a:off x="2232853" y="3260709"/>
              <a:ext cx="372949" cy="27696"/>
            </a:xfrm>
            <a:custGeom>
              <a:avLst/>
              <a:gdLst>
                <a:gd name="T0" fmla="*/ 0 w 266"/>
                <a:gd name="T1" fmla="*/ 27 h 27"/>
                <a:gd name="T2" fmla="*/ 25 w 266"/>
                <a:gd name="T3" fmla="*/ 0 h 27"/>
                <a:gd name="T4" fmla="*/ 266 w 266"/>
                <a:gd name="T5" fmla="*/ 0 h 27"/>
                <a:gd name="T6" fmla="*/ 241 w 266"/>
                <a:gd name="T7" fmla="*/ 27 h 27"/>
                <a:gd name="T8" fmla="*/ 0 w 266"/>
                <a:gd name="T9" fmla="*/ 27 h 27"/>
                <a:gd name="T10" fmla="*/ 0 60000 65536"/>
                <a:gd name="T11" fmla="*/ 0 60000 65536"/>
                <a:gd name="T12" fmla="*/ 0 60000 65536"/>
                <a:gd name="T13" fmla="*/ 0 60000 65536"/>
                <a:gd name="T14" fmla="*/ 0 60000 65536"/>
                <a:gd name="T15" fmla="*/ 0 w 266"/>
                <a:gd name="T16" fmla="*/ 0 h 27"/>
                <a:gd name="T17" fmla="*/ 266 w 266"/>
                <a:gd name="T18" fmla="*/ 27 h 27"/>
              </a:gdLst>
              <a:ahLst/>
              <a:cxnLst>
                <a:cxn ang="T10">
                  <a:pos x="T0" y="T1"/>
                </a:cxn>
                <a:cxn ang="T11">
                  <a:pos x="T2" y="T3"/>
                </a:cxn>
                <a:cxn ang="T12">
                  <a:pos x="T4" y="T5"/>
                </a:cxn>
                <a:cxn ang="T13">
                  <a:pos x="T6" y="T7"/>
                </a:cxn>
                <a:cxn ang="T14">
                  <a:pos x="T8" y="T9"/>
                </a:cxn>
              </a:cxnLst>
              <a:rect l="T15" t="T16" r="T17" b="T18"/>
              <a:pathLst>
                <a:path w="266" h="27">
                  <a:moveTo>
                    <a:pt x="0" y="27"/>
                  </a:moveTo>
                  <a:lnTo>
                    <a:pt x="25" y="0"/>
                  </a:lnTo>
                  <a:lnTo>
                    <a:pt x="266" y="0"/>
                  </a:lnTo>
                  <a:lnTo>
                    <a:pt x="241" y="27"/>
                  </a:lnTo>
                  <a:lnTo>
                    <a:pt x="0" y="27"/>
                  </a:lnTo>
                  <a:close/>
                </a:path>
              </a:pathLst>
            </a:custGeom>
            <a:solidFill>
              <a:srgbClr val="C9C9B6"/>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75" name="Freeform 531"/>
            <p:cNvSpPr>
              <a:spLocks/>
            </p:cNvSpPr>
            <p:nvPr/>
          </p:nvSpPr>
          <p:spPr bwMode="auto">
            <a:xfrm>
              <a:off x="2232853" y="3260709"/>
              <a:ext cx="372949" cy="27696"/>
            </a:xfrm>
            <a:custGeom>
              <a:avLst/>
              <a:gdLst>
                <a:gd name="T0" fmla="*/ 0 w 266"/>
                <a:gd name="T1" fmla="*/ 27 h 27"/>
                <a:gd name="T2" fmla="*/ 25 w 266"/>
                <a:gd name="T3" fmla="*/ 0 h 27"/>
                <a:gd name="T4" fmla="*/ 266 w 266"/>
                <a:gd name="T5" fmla="*/ 0 h 27"/>
                <a:gd name="T6" fmla="*/ 241 w 266"/>
                <a:gd name="T7" fmla="*/ 27 h 27"/>
                <a:gd name="T8" fmla="*/ 0 w 266"/>
                <a:gd name="T9" fmla="*/ 27 h 27"/>
                <a:gd name="T10" fmla="*/ 0 60000 65536"/>
                <a:gd name="T11" fmla="*/ 0 60000 65536"/>
                <a:gd name="T12" fmla="*/ 0 60000 65536"/>
                <a:gd name="T13" fmla="*/ 0 60000 65536"/>
                <a:gd name="T14" fmla="*/ 0 60000 65536"/>
                <a:gd name="T15" fmla="*/ 0 w 266"/>
                <a:gd name="T16" fmla="*/ 0 h 27"/>
                <a:gd name="T17" fmla="*/ 266 w 266"/>
                <a:gd name="T18" fmla="*/ 27 h 27"/>
              </a:gdLst>
              <a:ahLst/>
              <a:cxnLst>
                <a:cxn ang="T10">
                  <a:pos x="T0" y="T1"/>
                </a:cxn>
                <a:cxn ang="T11">
                  <a:pos x="T2" y="T3"/>
                </a:cxn>
                <a:cxn ang="T12">
                  <a:pos x="T4" y="T5"/>
                </a:cxn>
                <a:cxn ang="T13">
                  <a:pos x="T6" y="T7"/>
                </a:cxn>
                <a:cxn ang="T14">
                  <a:pos x="T8" y="T9"/>
                </a:cxn>
              </a:cxnLst>
              <a:rect l="T15" t="T16" r="T17" b="T18"/>
              <a:pathLst>
                <a:path w="266" h="27">
                  <a:moveTo>
                    <a:pt x="0" y="27"/>
                  </a:moveTo>
                  <a:lnTo>
                    <a:pt x="25" y="0"/>
                  </a:lnTo>
                  <a:lnTo>
                    <a:pt x="266" y="0"/>
                  </a:lnTo>
                  <a:lnTo>
                    <a:pt x="241" y="27"/>
                  </a:lnTo>
                  <a:lnTo>
                    <a:pt x="0" y="27"/>
                  </a:lnTo>
                  <a:close/>
                </a:path>
              </a:pathLst>
            </a:custGeom>
            <a:noFill/>
            <a:ln w="3175" cap="rnd">
              <a:solidFill>
                <a:srgbClr val="49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76" name="Line 532"/>
            <p:cNvSpPr>
              <a:spLocks noChangeShapeType="1"/>
            </p:cNvSpPr>
            <p:nvPr/>
          </p:nvSpPr>
          <p:spPr bwMode="auto">
            <a:xfrm flipH="1">
              <a:off x="2286708" y="3310972"/>
              <a:ext cx="231341" cy="0"/>
            </a:xfrm>
            <a:prstGeom prst="line">
              <a:avLst/>
            </a:prstGeom>
            <a:noFill/>
            <a:ln w="6350" cap="rnd">
              <a:solidFill>
                <a:srgbClr val="000000"/>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77" name="Freeform 533"/>
            <p:cNvSpPr>
              <a:spLocks/>
            </p:cNvSpPr>
            <p:nvPr/>
          </p:nvSpPr>
          <p:spPr bwMode="auto">
            <a:xfrm>
              <a:off x="2570750" y="3260709"/>
              <a:ext cx="35052" cy="77959"/>
            </a:xfrm>
            <a:custGeom>
              <a:avLst/>
              <a:gdLst>
                <a:gd name="T0" fmla="*/ 0 w 25"/>
                <a:gd name="T1" fmla="*/ 76 h 76"/>
                <a:gd name="T2" fmla="*/ 25 w 25"/>
                <a:gd name="T3" fmla="*/ 47 h 76"/>
                <a:gd name="T4" fmla="*/ 25 w 25"/>
                <a:gd name="T5" fmla="*/ 0 h 76"/>
                <a:gd name="T6" fmla="*/ 0 w 25"/>
                <a:gd name="T7" fmla="*/ 27 h 76"/>
                <a:gd name="T8" fmla="*/ 0 w 25"/>
                <a:gd name="T9" fmla="*/ 76 h 76"/>
                <a:gd name="T10" fmla="*/ 0 60000 65536"/>
                <a:gd name="T11" fmla="*/ 0 60000 65536"/>
                <a:gd name="T12" fmla="*/ 0 60000 65536"/>
                <a:gd name="T13" fmla="*/ 0 60000 65536"/>
                <a:gd name="T14" fmla="*/ 0 60000 65536"/>
                <a:gd name="T15" fmla="*/ 0 w 25"/>
                <a:gd name="T16" fmla="*/ 0 h 76"/>
                <a:gd name="T17" fmla="*/ 25 w 25"/>
                <a:gd name="T18" fmla="*/ 76 h 76"/>
              </a:gdLst>
              <a:ahLst/>
              <a:cxnLst>
                <a:cxn ang="T10">
                  <a:pos x="T0" y="T1"/>
                </a:cxn>
                <a:cxn ang="T11">
                  <a:pos x="T2" y="T3"/>
                </a:cxn>
                <a:cxn ang="T12">
                  <a:pos x="T4" y="T5"/>
                </a:cxn>
                <a:cxn ang="T13">
                  <a:pos x="T6" y="T7"/>
                </a:cxn>
                <a:cxn ang="T14">
                  <a:pos x="T8" y="T9"/>
                </a:cxn>
              </a:cxnLst>
              <a:rect l="T15" t="T16" r="T17" b="T18"/>
              <a:pathLst>
                <a:path w="25" h="76">
                  <a:moveTo>
                    <a:pt x="0" y="76"/>
                  </a:moveTo>
                  <a:lnTo>
                    <a:pt x="25" y="47"/>
                  </a:lnTo>
                  <a:lnTo>
                    <a:pt x="25" y="0"/>
                  </a:lnTo>
                  <a:lnTo>
                    <a:pt x="0" y="27"/>
                  </a:lnTo>
                  <a:lnTo>
                    <a:pt x="0" y="76"/>
                  </a:lnTo>
                  <a:close/>
                </a:path>
              </a:pathLst>
            </a:custGeom>
            <a:solidFill>
              <a:srgbClr val="7A7A5A"/>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78" name="Freeform 534"/>
            <p:cNvSpPr>
              <a:spLocks/>
            </p:cNvSpPr>
            <p:nvPr/>
          </p:nvSpPr>
          <p:spPr bwMode="auto">
            <a:xfrm>
              <a:off x="2570750" y="3260709"/>
              <a:ext cx="35052" cy="77959"/>
            </a:xfrm>
            <a:custGeom>
              <a:avLst/>
              <a:gdLst>
                <a:gd name="T0" fmla="*/ 0 w 25"/>
                <a:gd name="T1" fmla="*/ 76 h 76"/>
                <a:gd name="T2" fmla="*/ 25 w 25"/>
                <a:gd name="T3" fmla="*/ 47 h 76"/>
                <a:gd name="T4" fmla="*/ 25 w 25"/>
                <a:gd name="T5" fmla="*/ 0 h 76"/>
                <a:gd name="T6" fmla="*/ 0 w 25"/>
                <a:gd name="T7" fmla="*/ 27 h 76"/>
                <a:gd name="T8" fmla="*/ 0 w 25"/>
                <a:gd name="T9" fmla="*/ 76 h 76"/>
                <a:gd name="T10" fmla="*/ 0 60000 65536"/>
                <a:gd name="T11" fmla="*/ 0 60000 65536"/>
                <a:gd name="T12" fmla="*/ 0 60000 65536"/>
                <a:gd name="T13" fmla="*/ 0 60000 65536"/>
                <a:gd name="T14" fmla="*/ 0 60000 65536"/>
                <a:gd name="T15" fmla="*/ 0 w 25"/>
                <a:gd name="T16" fmla="*/ 0 h 76"/>
                <a:gd name="T17" fmla="*/ 25 w 25"/>
                <a:gd name="T18" fmla="*/ 76 h 76"/>
              </a:gdLst>
              <a:ahLst/>
              <a:cxnLst>
                <a:cxn ang="T10">
                  <a:pos x="T0" y="T1"/>
                </a:cxn>
                <a:cxn ang="T11">
                  <a:pos x="T2" y="T3"/>
                </a:cxn>
                <a:cxn ang="T12">
                  <a:pos x="T4" y="T5"/>
                </a:cxn>
                <a:cxn ang="T13">
                  <a:pos x="T6" y="T7"/>
                </a:cxn>
                <a:cxn ang="T14">
                  <a:pos x="T8" y="T9"/>
                </a:cxn>
              </a:cxnLst>
              <a:rect l="T15" t="T16" r="T17" b="T18"/>
              <a:pathLst>
                <a:path w="25" h="76">
                  <a:moveTo>
                    <a:pt x="0" y="76"/>
                  </a:moveTo>
                  <a:lnTo>
                    <a:pt x="25" y="47"/>
                  </a:lnTo>
                  <a:lnTo>
                    <a:pt x="25" y="0"/>
                  </a:lnTo>
                  <a:lnTo>
                    <a:pt x="0" y="27"/>
                  </a:lnTo>
                  <a:lnTo>
                    <a:pt x="0" y="76"/>
                  </a:lnTo>
                  <a:close/>
                </a:path>
              </a:pathLst>
            </a:custGeom>
            <a:solidFill>
              <a:srgbClr val="7A7A5A"/>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79" name="Freeform 535"/>
            <p:cNvSpPr>
              <a:spLocks/>
            </p:cNvSpPr>
            <p:nvPr/>
          </p:nvSpPr>
          <p:spPr bwMode="auto">
            <a:xfrm>
              <a:off x="2570750" y="3260709"/>
              <a:ext cx="35052" cy="77959"/>
            </a:xfrm>
            <a:custGeom>
              <a:avLst/>
              <a:gdLst>
                <a:gd name="T0" fmla="*/ 0 w 25"/>
                <a:gd name="T1" fmla="*/ 76 h 76"/>
                <a:gd name="T2" fmla="*/ 25 w 25"/>
                <a:gd name="T3" fmla="*/ 47 h 76"/>
                <a:gd name="T4" fmla="*/ 25 w 25"/>
                <a:gd name="T5" fmla="*/ 0 h 76"/>
                <a:gd name="T6" fmla="*/ 0 w 25"/>
                <a:gd name="T7" fmla="*/ 27 h 76"/>
                <a:gd name="T8" fmla="*/ 0 w 25"/>
                <a:gd name="T9" fmla="*/ 76 h 76"/>
                <a:gd name="T10" fmla="*/ 0 60000 65536"/>
                <a:gd name="T11" fmla="*/ 0 60000 65536"/>
                <a:gd name="T12" fmla="*/ 0 60000 65536"/>
                <a:gd name="T13" fmla="*/ 0 60000 65536"/>
                <a:gd name="T14" fmla="*/ 0 60000 65536"/>
                <a:gd name="T15" fmla="*/ 0 w 25"/>
                <a:gd name="T16" fmla="*/ 0 h 76"/>
                <a:gd name="T17" fmla="*/ 25 w 25"/>
                <a:gd name="T18" fmla="*/ 76 h 76"/>
              </a:gdLst>
              <a:ahLst/>
              <a:cxnLst>
                <a:cxn ang="T10">
                  <a:pos x="T0" y="T1"/>
                </a:cxn>
                <a:cxn ang="T11">
                  <a:pos x="T2" y="T3"/>
                </a:cxn>
                <a:cxn ang="T12">
                  <a:pos x="T4" y="T5"/>
                </a:cxn>
                <a:cxn ang="T13">
                  <a:pos x="T6" y="T7"/>
                </a:cxn>
                <a:cxn ang="T14">
                  <a:pos x="T8" y="T9"/>
                </a:cxn>
              </a:cxnLst>
              <a:rect l="T15" t="T16" r="T17" b="T18"/>
              <a:pathLst>
                <a:path w="25" h="76">
                  <a:moveTo>
                    <a:pt x="0" y="76"/>
                  </a:moveTo>
                  <a:lnTo>
                    <a:pt x="25" y="47"/>
                  </a:lnTo>
                  <a:lnTo>
                    <a:pt x="25" y="0"/>
                  </a:lnTo>
                  <a:lnTo>
                    <a:pt x="0" y="27"/>
                  </a:lnTo>
                  <a:lnTo>
                    <a:pt x="0" y="76"/>
                  </a:lnTo>
                  <a:close/>
                </a:path>
              </a:pathLst>
            </a:custGeom>
            <a:noFill/>
            <a:ln w="3175" cap="rnd">
              <a:solidFill>
                <a:srgbClr val="49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80" name="Freeform 536"/>
            <p:cNvSpPr>
              <a:spLocks/>
            </p:cNvSpPr>
            <p:nvPr/>
          </p:nvSpPr>
          <p:spPr bwMode="auto">
            <a:xfrm>
              <a:off x="2234255" y="3332513"/>
              <a:ext cx="298640" cy="37954"/>
            </a:xfrm>
            <a:custGeom>
              <a:avLst/>
              <a:gdLst>
                <a:gd name="T0" fmla="*/ 0 w 213"/>
                <a:gd name="T1" fmla="*/ 37 h 37"/>
                <a:gd name="T2" fmla="*/ 27 w 213"/>
                <a:gd name="T3" fmla="*/ 0 h 37"/>
                <a:gd name="T4" fmla="*/ 213 w 213"/>
                <a:gd name="T5" fmla="*/ 0 h 37"/>
                <a:gd name="T6" fmla="*/ 186 w 213"/>
                <a:gd name="T7" fmla="*/ 37 h 37"/>
                <a:gd name="T8" fmla="*/ 0 w 213"/>
                <a:gd name="T9" fmla="*/ 37 h 37"/>
                <a:gd name="T10" fmla="*/ 0 60000 65536"/>
                <a:gd name="T11" fmla="*/ 0 60000 65536"/>
                <a:gd name="T12" fmla="*/ 0 60000 65536"/>
                <a:gd name="T13" fmla="*/ 0 60000 65536"/>
                <a:gd name="T14" fmla="*/ 0 60000 65536"/>
                <a:gd name="T15" fmla="*/ 0 w 213"/>
                <a:gd name="T16" fmla="*/ 0 h 37"/>
                <a:gd name="T17" fmla="*/ 213 w 213"/>
                <a:gd name="T18" fmla="*/ 37 h 37"/>
              </a:gdLst>
              <a:ahLst/>
              <a:cxnLst>
                <a:cxn ang="T10">
                  <a:pos x="T0" y="T1"/>
                </a:cxn>
                <a:cxn ang="T11">
                  <a:pos x="T2" y="T3"/>
                </a:cxn>
                <a:cxn ang="T12">
                  <a:pos x="T4" y="T5"/>
                </a:cxn>
                <a:cxn ang="T13">
                  <a:pos x="T6" y="T7"/>
                </a:cxn>
                <a:cxn ang="T14">
                  <a:pos x="T8" y="T9"/>
                </a:cxn>
              </a:cxnLst>
              <a:rect l="T15" t="T16" r="T17" b="T18"/>
              <a:pathLst>
                <a:path w="213" h="37">
                  <a:moveTo>
                    <a:pt x="0" y="37"/>
                  </a:moveTo>
                  <a:lnTo>
                    <a:pt x="27" y="0"/>
                  </a:lnTo>
                  <a:lnTo>
                    <a:pt x="213" y="0"/>
                  </a:lnTo>
                  <a:lnTo>
                    <a:pt x="186" y="37"/>
                  </a:lnTo>
                  <a:lnTo>
                    <a:pt x="0" y="37"/>
                  </a:lnTo>
                  <a:close/>
                </a:path>
              </a:pathLst>
            </a:custGeom>
            <a:solidFill>
              <a:srgbClr val="C9C9B6"/>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81" name="Freeform 537"/>
            <p:cNvSpPr>
              <a:spLocks/>
            </p:cNvSpPr>
            <p:nvPr/>
          </p:nvSpPr>
          <p:spPr bwMode="auto">
            <a:xfrm>
              <a:off x="2234255" y="3332513"/>
              <a:ext cx="298640" cy="37954"/>
            </a:xfrm>
            <a:custGeom>
              <a:avLst/>
              <a:gdLst>
                <a:gd name="T0" fmla="*/ 0 w 213"/>
                <a:gd name="T1" fmla="*/ 37 h 37"/>
                <a:gd name="T2" fmla="*/ 27 w 213"/>
                <a:gd name="T3" fmla="*/ 0 h 37"/>
                <a:gd name="T4" fmla="*/ 213 w 213"/>
                <a:gd name="T5" fmla="*/ 0 h 37"/>
                <a:gd name="T6" fmla="*/ 186 w 213"/>
                <a:gd name="T7" fmla="*/ 37 h 37"/>
                <a:gd name="T8" fmla="*/ 0 w 213"/>
                <a:gd name="T9" fmla="*/ 37 h 37"/>
                <a:gd name="T10" fmla="*/ 0 60000 65536"/>
                <a:gd name="T11" fmla="*/ 0 60000 65536"/>
                <a:gd name="T12" fmla="*/ 0 60000 65536"/>
                <a:gd name="T13" fmla="*/ 0 60000 65536"/>
                <a:gd name="T14" fmla="*/ 0 60000 65536"/>
                <a:gd name="T15" fmla="*/ 0 w 213"/>
                <a:gd name="T16" fmla="*/ 0 h 37"/>
                <a:gd name="T17" fmla="*/ 213 w 213"/>
                <a:gd name="T18" fmla="*/ 37 h 37"/>
              </a:gdLst>
              <a:ahLst/>
              <a:cxnLst>
                <a:cxn ang="T10">
                  <a:pos x="T0" y="T1"/>
                </a:cxn>
                <a:cxn ang="T11">
                  <a:pos x="T2" y="T3"/>
                </a:cxn>
                <a:cxn ang="T12">
                  <a:pos x="T4" y="T5"/>
                </a:cxn>
                <a:cxn ang="T13">
                  <a:pos x="T6" y="T7"/>
                </a:cxn>
                <a:cxn ang="T14">
                  <a:pos x="T8" y="T9"/>
                </a:cxn>
              </a:cxnLst>
              <a:rect l="T15" t="T16" r="T17" b="T18"/>
              <a:pathLst>
                <a:path w="213" h="37">
                  <a:moveTo>
                    <a:pt x="0" y="37"/>
                  </a:moveTo>
                  <a:lnTo>
                    <a:pt x="27" y="0"/>
                  </a:lnTo>
                  <a:lnTo>
                    <a:pt x="213" y="0"/>
                  </a:lnTo>
                  <a:lnTo>
                    <a:pt x="186" y="37"/>
                  </a:lnTo>
                  <a:lnTo>
                    <a:pt x="0" y="37"/>
                  </a:lnTo>
                  <a:close/>
                </a:path>
              </a:pathLst>
            </a:custGeom>
            <a:solidFill>
              <a:srgbClr val="C9C9B6"/>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82" name="Freeform 538"/>
            <p:cNvSpPr>
              <a:spLocks/>
            </p:cNvSpPr>
            <p:nvPr/>
          </p:nvSpPr>
          <p:spPr bwMode="auto">
            <a:xfrm>
              <a:off x="2234255" y="3332513"/>
              <a:ext cx="298640" cy="37954"/>
            </a:xfrm>
            <a:custGeom>
              <a:avLst/>
              <a:gdLst>
                <a:gd name="T0" fmla="*/ 0 w 213"/>
                <a:gd name="T1" fmla="*/ 37 h 37"/>
                <a:gd name="T2" fmla="*/ 27 w 213"/>
                <a:gd name="T3" fmla="*/ 0 h 37"/>
                <a:gd name="T4" fmla="*/ 213 w 213"/>
                <a:gd name="T5" fmla="*/ 0 h 37"/>
                <a:gd name="T6" fmla="*/ 186 w 213"/>
                <a:gd name="T7" fmla="*/ 37 h 37"/>
                <a:gd name="T8" fmla="*/ 0 w 213"/>
                <a:gd name="T9" fmla="*/ 37 h 37"/>
                <a:gd name="T10" fmla="*/ 0 60000 65536"/>
                <a:gd name="T11" fmla="*/ 0 60000 65536"/>
                <a:gd name="T12" fmla="*/ 0 60000 65536"/>
                <a:gd name="T13" fmla="*/ 0 60000 65536"/>
                <a:gd name="T14" fmla="*/ 0 60000 65536"/>
                <a:gd name="T15" fmla="*/ 0 w 213"/>
                <a:gd name="T16" fmla="*/ 0 h 37"/>
                <a:gd name="T17" fmla="*/ 213 w 213"/>
                <a:gd name="T18" fmla="*/ 37 h 37"/>
              </a:gdLst>
              <a:ahLst/>
              <a:cxnLst>
                <a:cxn ang="T10">
                  <a:pos x="T0" y="T1"/>
                </a:cxn>
                <a:cxn ang="T11">
                  <a:pos x="T2" y="T3"/>
                </a:cxn>
                <a:cxn ang="T12">
                  <a:pos x="T4" y="T5"/>
                </a:cxn>
                <a:cxn ang="T13">
                  <a:pos x="T6" y="T7"/>
                </a:cxn>
                <a:cxn ang="T14">
                  <a:pos x="T8" y="T9"/>
                </a:cxn>
              </a:cxnLst>
              <a:rect l="T15" t="T16" r="T17" b="T18"/>
              <a:pathLst>
                <a:path w="213" h="37">
                  <a:moveTo>
                    <a:pt x="0" y="37"/>
                  </a:moveTo>
                  <a:lnTo>
                    <a:pt x="27" y="0"/>
                  </a:lnTo>
                  <a:lnTo>
                    <a:pt x="213" y="0"/>
                  </a:lnTo>
                  <a:lnTo>
                    <a:pt x="186" y="37"/>
                  </a:lnTo>
                  <a:lnTo>
                    <a:pt x="0" y="37"/>
                  </a:lnTo>
                  <a:close/>
                </a:path>
              </a:pathLst>
            </a:custGeom>
            <a:noFill/>
            <a:ln w="3175" cap="rnd">
              <a:solidFill>
                <a:srgbClr val="49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83" name="Freeform 539"/>
            <p:cNvSpPr>
              <a:spLocks/>
            </p:cNvSpPr>
            <p:nvPr/>
          </p:nvSpPr>
          <p:spPr bwMode="auto">
            <a:xfrm>
              <a:off x="2495039" y="3332513"/>
              <a:ext cx="37856" cy="45134"/>
            </a:xfrm>
            <a:custGeom>
              <a:avLst/>
              <a:gdLst>
                <a:gd name="T0" fmla="*/ 0 w 27"/>
                <a:gd name="T1" fmla="*/ 44 h 44"/>
                <a:gd name="T2" fmla="*/ 27 w 27"/>
                <a:gd name="T3" fmla="*/ 13 h 44"/>
                <a:gd name="T4" fmla="*/ 27 w 27"/>
                <a:gd name="T5" fmla="*/ 0 h 44"/>
                <a:gd name="T6" fmla="*/ 0 w 27"/>
                <a:gd name="T7" fmla="*/ 37 h 44"/>
                <a:gd name="T8" fmla="*/ 0 w 27"/>
                <a:gd name="T9" fmla="*/ 44 h 44"/>
                <a:gd name="T10" fmla="*/ 0 60000 65536"/>
                <a:gd name="T11" fmla="*/ 0 60000 65536"/>
                <a:gd name="T12" fmla="*/ 0 60000 65536"/>
                <a:gd name="T13" fmla="*/ 0 60000 65536"/>
                <a:gd name="T14" fmla="*/ 0 60000 65536"/>
                <a:gd name="T15" fmla="*/ 0 w 27"/>
                <a:gd name="T16" fmla="*/ 0 h 44"/>
                <a:gd name="T17" fmla="*/ 27 w 27"/>
                <a:gd name="T18" fmla="*/ 44 h 44"/>
              </a:gdLst>
              <a:ahLst/>
              <a:cxnLst>
                <a:cxn ang="T10">
                  <a:pos x="T0" y="T1"/>
                </a:cxn>
                <a:cxn ang="T11">
                  <a:pos x="T2" y="T3"/>
                </a:cxn>
                <a:cxn ang="T12">
                  <a:pos x="T4" y="T5"/>
                </a:cxn>
                <a:cxn ang="T13">
                  <a:pos x="T6" y="T7"/>
                </a:cxn>
                <a:cxn ang="T14">
                  <a:pos x="T8" y="T9"/>
                </a:cxn>
              </a:cxnLst>
              <a:rect l="T15" t="T16" r="T17" b="T18"/>
              <a:pathLst>
                <a:path w="27" h="44">
                  <a:moveTo>
                    <a:pt x="0" y="44"/>
                  </a:moveTo>
                  <a:lnTo>
                    <a:pt x="27" y="13"/>
                  </a:lnTo>
                  <a:lnTo>
                    <a:pt x="27" y="0"/>
                  </a:lnTo>
                  <a:lnTo>
                    <a:pt x="0" y="37"/>
                  </a:lnTo>
                  <a:lnTo>
                    <a:pt x="0" y="44"/>
                  </a:lnTo>
                  <a:close/>
                </a:path>
              </a:pathLst>
            </a:custGeom>
            <a:solidFill>
              <a:srgbClr val="7A7A5A"/>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84" name="Freeform 540"/>
            <p:cNvSpPr>
              <a:spLocks/>
            </p:cNvSpPr>
            <p:nvPr/>
          </p:nvSpPr>
          <p:spPr bwMode="auto">
            <a:xfrm>
              <a:off x="2495039" y="3332513"/>
              <a:ext cx="37856" cy="45134"/>
            </a:xfrm>
            <a:custGeom>
              <a:avLst/>
              <a:gdLst>
                <a:gd name="T0" fmla="*/ 0 w 27"/>
                <a:gd name="T1" fmla="*/ 44 h 44"/>
                <a:gd name="T2" fmla="*/ 27 w 27"/>
                <a:gd name="T3" fmla="*/ 13 h 44"/>
                <a:gd name="T4" fmla="*/ 27 w 27"/>
                <a:gd name="T5" fmla="*/ 0 h 44"/>
                <a:gd name="T6" fmla="*/ 0 w 27"/>
                <a:gd name="T7" fmla="*/ 37 h 44"/>
                <a:gd name="T8" fmla="*/ 0 w 27"/>
                <a:gd name="T9" fmla="*/ 44 h 44"/>
                <a:gd name="T10" fmla="*/ 0 60000 65536"/>
                <a:gd name="T11" fmla="*/ 0 60000 65536"/>
                <a:gd name="T12" fmla="*/ 0 60000 65536"/>
                <a:gd name="T13" fmla="*/ 0 60000 65536"/>
                <a:gd name="T14" fmla="*/ 0 60000 65536"/>
                <a:gd name="T15" fmla="*/ 0 w 27"/>
                <a:gd name="T16" fmla="*/ 0 h 44"/>
                <a:gd name="T17" fmla="*/ 27 w 27"/>
                <a:gd name="T18" fmla="*/ 44 h 44"/>
              </a:gdLst>
              <a:ahLst/>
              <a:cxnLst>
                <a:cxn ang="T10">
                  <a:pos x="T0" y="T1"/>
                </a:cxn>
                <a:cxn ang="T11">
                  <a:pos x="T2" y="T3"/>
                </a:cxn>
                <a:cxn ang="T12">
                  <a:pos x="T4" y="T5"/>
                </a:cxn>
                <a:cxn ang="T13">
                  <a:pos x="T6" y="T7"/>
                </a:cxn>
                <a:cxn ang="T14">
                  <a:pos x="T8" y="T9"/>
                </a:cxn>
              </a:cxnLst>
              <a:rect l="T15" t="T16" r="T17" b="T18"/>
              <a:pathLst>
                <a:path w="27" h="44">
                  <a:moveTo>
                    <a:pt x="0" y="44"/>
                  </a:moveTo>
                  <a:lnTo>
                    <a:pt x="27" y="13"/>
                  </a:lnTo>
                  <a:lnTo>
                    <a:pt x="27" y="0"/>
                  </a:lnTo>
                  <a:lnTo>
                    <a:pt x="0" y="37"/>
                  </a:lnTo>
                  <a:lnTo>
                    <a:pt x="0" y="44"/>
                  </a:lnTo>
                  <a:close/>
                </a:path>
              </a:pathLst>
            </a:custGeom>
            <a:solidFill>
              <a:srgbClr val="7A7A5A"/>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85" name="Freeform 541"/>
            <p:cNvSpPr>
              <a:spLocks/>
            </p:cNvSpPr>
            <p:nvPr/>
          </p:nvSpPr>
          <p:spPr bwMode="auto">
            <a:xfrm>
              <a:off x="2495039" y="3332513"/>
              <a:ext cx="37856" cy="45134"/>
            </a:xfrm>
            <a:custGeom>
              <a:avLst/>
              <a:gdLst>
                <a:gd name="T0" fmla="*/ 0 w 27"/>
                <a:gd name="T1" fmla="*/ 44 h 44"/>
                <a:gd name="T2" fmla="*/ 27 w 27"/>
                <a:gd name="T3" fmla="*/ 13 h 44"/>
                <a:gd name="T4" fmla="*/ 27 w 27"/>
                <a:gd name="T5" fmla="*/ 0 h 44"/>
                <a:gd name="T6" fmla="*/ 0 w 27"/>
                <a:gd name="T7" fmla="*/ 37 h 44"/>
                <a:gd name="T8" fmla="*/ 0 w 27"/>
                <a:gd name="T9" fmla="*/ 44 h 44"/>
                <a:gd name="T10" fmla="*/ 0 60000 65536"/>
                <a:gd name="T11" fmla="*/ 0 60000 65536"/>
                <a:gd name="T12" fmla="*/ 0 60000 65536"/>
                <a:gd name="T13" fmla="*/ 0 60000 65536"/>
                <a:gd name="T14" fmla="*/ 0 60000 65536"/>
                <a:gd name="T15" fmla="*/ 0 w 27"/>
                <a:gd name="T16" fmla="*/ 0 h 44"/>
                <a:gd name="T17" fmla="*/ 27 w 27"/>
                <a:gd name="T18" fmla="*/ 44 h 44"/>
              </a:gdLst>
              <a:ahLst/>
              <a:cxnLst>
                <a:cxn ang="T10">
                  <a:pos x="T0" y="T1"/>
                </a:cxn>
                <a:cxn ang="T11">
                  <a:pos x="T2" y="T3"/>
                </a:cxn>
                <a:cxn ang="T12">
                  <a:pos x="T4" y="T5"/>
                </a:cxn>
                <a:cxn ang="T13">
                  <a:pos x="T6" y="T7"/>
                </a:cxn>
                <a:cxn ang="T14">
                  <a:pos x="T8" y="T9"/>
                </a:cxn>
              </a:cxnLst>
              <a:rect l="T15" t="T16" r="T17" b="T18"/>
              <a:pathLst>
                <a:path w="27" h="44">
                  <a:moveTo>
                    <a:pt x="0" y="44"/>
                  </a:moveTo>
                  <a:lnTo>
                    <a:pt x="27" y="13"/>
                  </a:lnTo>
                  <a:lnTo>
                    <a:pt x="27" y="0"/>
                  </a:lnTo>
                  <a:lnTo>
                    <a:pt x="0" y="37"/>
                  </a:lnTo>
                  <a:lnTo>
                    <a:pt x="0" y="44"/>
                  </a:lnTo>
                  <a:close/>
                </a:path>
              </a:pathLst>
            </a:custGeom>
            <a:noFill/>
            <a:ln w="3175" cap="rnd">
              <a:solidFill>
                <a:srgbClr val="49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86" name="Rectangle 542"/>
            <p:cNvSpPr>
              <a:spLocks noChangeArrowheads="1"/>
            </p:cNvSpPr>
            <p:nvPr/>
          </p:nvSpPr>
          <p:spPr bwMode="auto">
            <a:xfrm>
              <a:off x="2234255" y="3370467"/>
              <a:ext cx="260784" cy="7180"/>
            </a:xfrm>
            <a:prstGeom prst="rect">
              <a:avLst/>
            </a:prstGeom>
            <a:solidFill>
              <a:srgbClr val="B7B79D"/>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87" name="Rectangle 543"/>
            <p:cNvSpPr>
              <a:spLocks noChangeArrowheads="1"/>
            </p:cNvSpPr>
            <p:nvPr/>
          </p:nvSpPr>
          <p:spPr bwMode="auto">
            <a:xfrm>
              <a:off x="2234255" y="3370467"/>
              <a:ext cx="260784" cy="7180"/>
            </a:xfrm>
            <a:prstGeom prst="rect">
              <a:avLst/>
            </a:prstGeom>
            <a:solidFill>
              <a:srgbClr val="B7B79D"/>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88" name="Rectangle 544"/>
            <p:cNvSpPr>
              <a:spLocks noChangeArrowheads="1"/>
            </p:cNvSpPr>
            <p:nvPr/>
          </p:nvSpPr>
          <p:spPr bwMode="auto">
            <a:xfrm>
              <a:off x="2234255" y="3370467"/>
              <a:ext cx="260784" cy="7180"/>
            </a:xfrm>
            <a:prstGeom prst="rect">
              <a:avLst/>
            </a:prstGeom>
            <a:noFill/>
            <a:ln w="3175" cap="rnd">
              <a:solidFill>
                <a:srgbClr val="49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89" name="Freeform 545"/>
            <p:cNvSpPr>
              <a:spLocks/>
            </p:cNvSpPr>
            <p:nvPr/>
          </p:nvSpPr>
          <p:spPr bwMode="auto">
            <a:xfrm>
              <a:off x="2283327" y="3260709"/>
              <a:ext cx="267794" cy="21541"/>
            </a:xfrm>
            <a:custGeom>
              <a:avLst/>
              <a:gdLst>
                <a:gd name="T0" fmla="*/ 0 w 191"/>
                <a:gd name="T1" fmla="*/ 21 h 21"/>
                <a:gd name="T2" fmla="*/ 20 w 191"/>
                <a:gd name="T3" fmla="*/ 0 h 21"/>
                <a:gd name="T4" fmla="*/ 191 w 191"/>
                <a:gd name="T5" fmla="*/ 0 h 21"/>
                <a:gd name="T6" fmla="*/ 172 w 191"/>
                <a:gd name="T7" fmla="*/ 21 h 21"/>
                <a:gd name="T8" fmla="*/ 0 w 191"/>
                <a:gd name="T9" fmla="*/ 21 h 21"/>
                <a:gd name="T10" fmla="*/ 0 60000 65536"/>
                <a:gd name="T11" fmla="*/ 0 60000 65536"/>
                <a:gd name="T12" fmla="*/ 0 60000 65536"/>
                <a:gd name="T13" fmla="*/ 0 60000 65536"/>
                <a:gd name="T14" fmla="*/ 0 60000 65536"/>
                <a:gd name="T15" fmla="*/ 0 w 191"/>
                <a:gd name="T16" fmla="*/ 0 h 21"/>
                <a:gd name="T17" fmla="*/ 191 w 191"/>
                <a:gd name="T18" fmla="*/ 21 h 21"/>
              </a:gdLst>
              <a:ahLst/>
              <a:cxnLst>
                <a:cxn ang="T10">
                  <a:pos x="T0" y="T1"/>
                </a:cxn>
                <a:cxn ang="T11">
                  <a:pos x="T2" y="T3"/>
                </a:cxn>
                <a:cxn ang="T12">
                  <a:pos x="T4" y="T5"/>
                </a:cxn>
                <a:cxn ang="T13">
                  <a:pos x="T6" y="T7"/>
                </a:cxn>
                <a:cxn ang="T14">
                  <a:pos x="T8" y="T9"/>
                </a:cxn>
              </a:cxnLst>
              <a:rect l="T15" t="T16" r="T17" b="T18"/>
              <a:pathLst>
                <a:path w="191" h="21">
                  <a:moveTo>
                    <a:pt x="0" y="21"/>
                  </a:moveTo>
                  <a:lnTo>
                    <a:pt x="20" y="0"/>
                  </a:lnTo>
                  <a:lnTo>
                    <a:pt x="191" y="0"/>
                  </a:lnTo>
                  <a:lnTo>
                    <a:pt x="172" y="21"/>
                  </a:lnTo>
                  <a:lnTo>
                    <a:pt x="0" y="21"/>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90" name="Freeform 546"/>
            <p:cNvSpPr>
              <a:spLocks/>
            </p:cNvSpPr>
            <p:nvPr/>
          </p:nvSpPr>
          <p:spPr bwMode="auto">
            <a:xfrm>
              <a:off x="2283327" y="3260709"/>
              <a:ext cx="267794" cy="21541"/>
            </a:xfrm>
            <a:custGeom>
              <a:avLst/>
              <a:gdLst>
                <a:gd name="T0" fmla="*/ 0 w 191"/>
                <a:gd name="T1" fmla="*/ 21 h 21"/>
                <a:gd name="T2" fmla="*/ 20 w 191"/>
                <a:gd name="T3" fmla="*/ 0 h 21"/>
                <a:gd name="T4" fmla="*/ 191 w 191"/>
                <a:gd name="T5" fmla="*/ 0 h 21"/>
                <a:gd name="T6" fmla="*/ 172 w 191"/>
                <a:gd name="T7" fmla="*/ 21 h 21"/>
                <a:gd name="T8" fmla="*/ 0 w 191"/>
                <a:gd name="T9" fmla="*/ 21 h 21"/>
                <a:gd name="T10" fmla="*/ 0 60000 65536"/>
                <a:gd name="T11" fmla="*/ 0 60000 65536"/>
                <a:gd name="T12" fmla="*/ 0 60000 65536"/>
                <a:gd name="T13" fmla="*/ 0 60000 65536"/>
                <a:gd name="T14" fmla="*/ 0 60000 65536"/>
                <a:gd name="T15" fmla="*/ 0 w 191"/>
                <a:gd name="T16" fmla="*/ 0 h 21"/>
                <a:gd name="T17" fmla="*/ 191 w 191"/>
                <a:gd name="T18" fmla="*/ 21 h 21"/>
              </a:gdLst>
              <a:ahLst/>
              <a:cxnLst>
                <a:cxn ang="T10">
                  <a:pos x="T0" y="T1"/>
                </a:cxn>
                <a:cxn ang="T11">
                  <a:pos x="T2" y="T3"/>
                </a:cxn>
                <a:cxn ang="T12">
                  <a:pos x="T4" y="T5"/>
                </a:cxn>
                <a:cxn ang="T13">
                  <a:pos x="T6" y="T7"/>
                </a:cxn>
                <a:cxn ang="T14">
                  <a:pos x="T8" y="T9"/>
                </a:cxn>
              </a:cxnLst>
              <a:rect l="T15" t="T16" r="T17" b="T18"/>
              <a:pathLst>
                <a:path w="191" h="21">
                  <a:moveTo>
                    <a:pt x="0" y="21"/>
                  </a:moveTo>
                  <a:lnTo>
                    <a:pt x="20" y="0"/>
                  </a:lnTo>
                  <a:lnTo>
                    <a:pt x="191" y="0"/>
                  </a:lnTo>
                  <a:lnTo>
                    <a:pt x="172" y="21"/>
                  </a:lnTo>
                  <a:lnTo>
                    <a:pt x="0" y="21"/>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91" name="Freeform 547"/>
            <p:cNvSpPr>
              <a:spLocks/>
            </p:cNvSpPr>
            <p:nvPr/>
          </p:nvSpPr>
          <p:spPr bwMode="auto">
            <a:xfrm>
              <a:off x="2283327" y="3260709"/>
              <a:ext cx="267794" cy="21541"/>
            </a:xfrm>
            <a:custGeom>
              <a:avLst/>
              <a:gdLst>
                <a:gd name="T0" fmla="*/ 0 w 191"/>
                <a:gd name="T1" fmla="*/ 21 h 21"/>
                <a:gd name="T2" fmla="*/ 20 w 191"/>
                <a:gd name="T3" fmla="*/ 0 h 21"/>
                <a:gd name="T4" fmla="*/ 191 w 191"/>
                <a:gd name="T5" fmla="*/ 0 h 21"/>
                <a:gd name="T6" fmla="*/ 172 w 191"/>
                <a:gd name="T7" fmla="*/ 21 h 21"/>
                <a:gd name="T8" fmla="*/ 0 w 191"/>
                <a:gd name="T9" fmla="*/ 21 h 21"/>
                <a:gd name="T10" fmla="*/ 0 60000 65536"/>
                <a:gd name="T11" fmla="*/ 0 60000 65536"/>
                <a:gd name="T12" fmla="*/ 0 60000 65536"/>
                <a:gd name="T13" fmla="*/ 0 60000 65536"/>
                <a:gd name="T14" fmla="*/ 0 60000 65536"/>
                <a:gd name="T15" fmla="*/ 0 w 191"/>
                <a:gd name="T16" fmla="*/ 0 h 21"/>
                <a:gd name="T17" fmla="*/ 191 w 191"/>
                <a:gd name="T18" fmla="*/ 21 h 21"/>
              </a:gdLst>
              <a:ahLst/>
              <a:cxnLst>
                <a:cxn ang="T10">
                  <a:pos x="T0" y="T1"/>
                </a:cxn>
                <a:cxn ang="T11">
                  <a:pos x="T2" y="T3"/>
                </a:cxn>
                <a:cxn ang="T12">
                  <a:pos x="T4" y="T5"/>
                </a:cxn>
                <a:cxn ang="T13">
                  <a:pos x="T6" y="T7"/>
                </a:cxn>
                <a:cxn ang="T14">
                  <a:pos x="T8" y="T9"/>
                </a:cxn>
              </a:cxnLst>
              <a:rect l="T15" t="T16" r="T17" b="T18"/>
              <a:pathLst>
                <a:path w="191" h="21">
                  <a:moveTo>
                    <a:pt x="0" y="21"/>
                  </a:moveTo>
                  <a:lnTo>
                    <a:pt x="20" y="0"/>
                  </a:lnTo>
                  <a:lnTo>
                    <a:pt x="191" y="0"/>
                  </a:lnTo>
                  <a:lnTo>
                    <a:pt x="172" y="21"/>
                  </a:lnTo>
                  <a:lnTo>
                    <a:pt x="0" y="21"/>
                  </a:lnTo>
                  <a:close/>
                </a:path>
              </a:pathLst>
            </a:custGeom>
            <a:noFill/>
            <a:ln w="3175" cap="rnd">
              <a:solidFill>
                <a:srgbClr val="000000"/>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92" name="Freeform 548"/>
            <p:cNvSpPr>
              <a:spLocks/>
            </p:cNvSpPr>
            <p:nvPr/>
          </p:nvSpPr>
          <p:spPr bwMode="auto">
            <a:xfrm>
              <a:off x="2281925" y="3104792"/>
              <a:ext cx="264990" cy="20515"/>
            </a:xfrm>
            <a:custGeom>
              <a:avLst/>
              <a:gdLst>
                <a:gd name="T0" fmla="*/ 0 w 189"/>
                <a:gd name="T1" fmla="*/ 20 h 20"/>
                <a:gd name="T2" fmla="*/ 19 w 189"/>
                <a:gd name="T3" fmla="*/ 0 h 20"/>
                <a:gd name="T4" fmla="*/ 189 w 189"/>
                <a:gd name="T5" fmla="*/ 0 h 20"/>
                <a:gd name="T6" fmla="*/ 171 w 189"/>
                <a:gd name="T7" fmla="*/ 20 h 20"/>
                <a:gd name="T8" fmla="*/ 0 w 189"/>
                <a:gd name="T9" fmla="*/ 20 h 20"/>
                <a:gd name="T10" fmla="*/ 0 60000 65536"/>
                <a:gd name="T11" fmla="*/ 0 60000 65536"/>
                <a:gd name="T12" fmla="*/ 0 60000 65536"/>
                <a:gd name="T13" fmla="*/ 0 60000 65536"/>
                <a:gd name="T14" fmla="*/ 0 60000 65536"/>
                <a:gd name="T15" fmla="*/ 0 w 189"/>
                <a:gd name="T16" fmla="*/ 0 h 20"/>
                <a:gd name="T17" fmla="*/ 189 w 189"/>
                <a:gd name="T18" fmla="*/ 20 h 20"/>
              </a:gdLst>
              <a:ahLst/>
              <a:cxnLst>
                <a:cxn ang="T10">
                  <a:pos x="T0" y="T1"/>
                </a:cxn>
                <a:cxn ang="T11">
                  <a:pos x="T2" y="T3"/>
                </a:cxn>
                <a:cxn ang="T12">
                  <a:pos x="T4" y="T5"/>
                </a:cxn>
                <a:cxn ang="T13">
                  <a:pos x="T6" y="T7"/>
                </a:cxn>
                <a:cxn ang="T14">
                  <a:pos x="T8" y="T9"/>
                </a:cxn>
              </a:cxnLst>
              <a:rect l="T15" t="T16" r="T17" b="T18"/>
              <a:pathLst>
                <a:path w="189" h="20">
                  <a:moveTo>
                    <a:pt x="0" y="20"/>
                  </a:moveTo>
                  <a:lnTo>
                    <a:pt x="19" y="0"/>
                  </a:lnTo>
                  <a:lnTo>
                    <a:pt x="189" y="0"/>
                  </a:lnTo>
                  <a:lnTo>
                    <a:pt x="171" y="20"/>
                  </a:lnTo>
                  <a:lnTo>
                    <a:pt x="0" y="20"/>
                  </a:lnTo>
                  <a:close/>
                </a:path>
              </a:pathLst>
            </a:custGeom>
            <a:solidFill>
              <a:srgbClr val="C9C9B6"/>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93" name="Freeform 549"/>
            <p:cNvSpPr>
              <a:spLocks/>
            </p:cNvSpPr>
            <p:nvPr/>
          </p:nvSpPr>
          <p:spPr bwMode="auto">
            <a:xfrm>
              <a:off x="2281925" y="3104792"/>
              <a:ext cx="264990" cy="20515"/>
            </a:xfrm>
            <a:custGeom>
              <a:avLst/>
              <a:gdLst>
                <a:gd name="T0" fmla="*/ 0 w 189"/>
                <a:gd name="T1" fmla="*/ 20 h 20"/>
                <a:gd name="T2" fmla="*/ 19 w 189"/>
                <a:gd name="T3" fmla="*/ 0 h 20"/>
                <a:gd name="T4" fmla="*/ 189 w 189"/>
                <a:gd name="T5" fmla="*/ 0 h 20"/>
                <a:gd name="T6" fmla="*/ 171 w 189"/>
                <a:gd name="T7" fmla="*/ 20 h 20"/>
                <a:gd name="T8" fmla="*/ 0 w 189"/>
                <a:gd name="T9" fmla="*/ 20 h 20"/>
                <a:gd name="T10" fmla="*/ 0 60000 65536"/>
                <a:gd name="T11" fmla="*/ 0 60000 65536"/>
                <a:gd name="T12" fmla="*/ 0 60000 65536"/>
                <a:gd name="T13" fmla="*/ 0 60000 65536"/>
                <a:gd name="T14" fmla="*/ 0 60000 65536"/>
                <a:gd name="T15" fmla="*/ 0 w 189"/>
                <a:gd name="T16" fmla="*/ 0 h 20"/>
                <a:gd name="T17" fmla="*/ 189 w 189"/>
                <a:gd name="T18" fmla="*/ 20 h 20"/>
              </a:gdLst>
              <a:ahLst/>
              <a:cxnLst>
                <a:cxn ang="T10">
                  <a:pos x="T0" y="T1"/>
                </a:cxn>
                <a:cxn ang="T11">
                  <a:pos x="T2" y="T3"/>
                </a:cxn>
                <a:cxn ang="T12">
                  <a:pos x="T4" y="T5"/>
                </a:cxn>
                <a:cxn ang="T13">
                  <a:pos x="T6" y="T7"/>
                </a:cxn>
                <a:cxn ang="T14">
                  <a:pos x="T8" y="T9"/>
                </a:cxn>
              </a:cxnLst>
              <a:rect l="T15" t="T16" r="T17" b="T18"/>
              <a:pathLst>
                <a:path w="189" h="20">
                  <a:moveTo>
                    <a:pt x="0" y="20"/>
                  </a:moveTo>
                  <a:lnTo>
                    <a:pt x="19" y="0"/>
                  </a:lnTo>
                  <a:lnTo>
                    <a:pt x="189" y="0"/>
                  </a:lnTo>
                  <a:lnTo>
                    <a:pt x="171" y="20"/>
                  </a:lnTo>
                  <a:lnTo>
                    <a:pt x="0" y="20"/>
                  </a:lnTo>
                  <a:close/>
                </a:path>
              </a:pathLst>
            </a:custGeom>
            <a:solidFill>
              <a:srgbClr val="C9C9B6"/>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94" name="Freeform 550"/>
            <p:cNvSpPr>
              <a:spLocks/>
            </p:cNvSpPr>
            <p:nvPr/>
          </p:nvSpPr>
          <p:spPr bwMode="auto">
            <a:xfrm>
              <a:off x="2281925" y="3104792"/>
              <a:ext cx="264990" cy="20515"/>
            </a:xfrm>
            <a:custGeom>
              <a:avLst/>
              <a:gdLst>
                <a:gd name="T0" fmla="*/ 0 w 189"/>
                <a:gd name="T1" fmla="*/ 20 h 20"/>
                <a:gd name="T2" fmla="*/ 19 w 189"/>
                <a:gd name="T3" fmla="*/ 0 h 20"/>
                <a:gd name="T4" fmla="*/ 189 w 189"/>
                <a:gd name="T5" fmla="*/ 0 h 20"/>
                <a:gd name="T6" fmla="*/ 171 w 189"/>
                <a:gd name="T7" fmla="*/ 20 h 20"/>
                <a:gd name="T8" fmla="*/ 0 w 189"/>
                <a:gd name="T9" fmla="*/ 20 h 20"/>
                <a:gd name="T10" fmla="*/ 0 60000 65536"/>
                <a:gd name="T11" fmla="*/ 0 60000 65536"/>
                <a:gd name="T12" fmla="*/ 0 60000 65536"/>
                <a:gd name="T13" fmla="*/ 0 60000 65536"/>
                <a:gd name="T14" fmla="*/ 0 60000 65536"/>
                <a:gd name="T15" fmla="*/ 0 w 189"/>
                <a:gd name="T16" fmla="*/ 0 h 20"/>
                <a:gd name="T17" fmla="*/ 189 w 189"/>
                <a:gd name="T18" fmla="*/ 20 h 20"/>
              </a:gdLst>
              <a:ahLst/>
              <a:cxnLst>
                <a:cxn ang="T10">
                  <a:pos x="T0" y="T1"/>
                </a:cxn>
                <a:cxn ang="T11">
                  <a:pos x="T2" y="T3"/>
                </a:cxn>
                <a:cxn ang="T12">
                  <a:pos x="T4" y="T5"/>
                </a:cxn>
                <a:cxn ang="T13">
                  <a:pos x="T6" y="T7"/>
                </a:cxn>
                <a:cxn ang="T14">
                  <a:pos x="T8" y="T9"/>
                </a:cxn>
              </a:cxnLst>
              <a:rect l="T15" t="T16" r="T17" b="T18"/>
              <a:pathLst>
                <a:path w="189" h="20">
                  <a:moveTo>
                    <a:pt x="0" y="20"/>
                  </a:moveTo>
                  <a:lnTo>
                    <a:pt x="19" y="0"/>
                  </a:lnTo>
                  <a:lnTo>
                    <a:pt x="189" y="0"/>
                  </a:lnTo>
                  <a:lnTo>
                    <a:pt x="171" y="20"/>
                  </a:lnTo>
                  <a:lnTo>
                    <a:pt x="0" y="20"/>
                  </a:lnTo>
                  <a:close/>
                </a:path>
              </a:pathLst>
            </a:custGeom>
            <a:noFill/>
            <a:ln w="3175" cap="rnd">
              <a:solidFill>
                <a:srgbClr val="49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95" name="Rectangle 551"/>
            <p:cNvSpPr>
              <a:spLocks noChangeArrowheads="1"/>
            </p:cNvSpPr>
            <p:nvPr/>
          </p:nvSpPr>
          <p:spPr bwMode="auto">
            <a:xfrm>
              <a:off x="2281925" y="3125307"/>
              <a:ext cx="239753" cy="151814"/>
            </a:xfrm>
            <a:prstGeom prst="rect">
              <a:avLst/>
            </a:prstGeom>
            <a:solidFill>
              <a:srgbClr val="B7B79D"/>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96" name="Rectangle 552"/>
            <p:cNvSpPr>
              <a:spLocks noChangeArrowheads="1"/>
            </p:cNvSpPr>
            <p:nvPr/>
          </p:nvSpPr>
          <p:spPr bwMode="auto">
            <a:xfrm>
              <a:off x="2281925" y="3125307"/>
              <a:ext cx="239753" cy="151814"/>
            </a:xfrm>
            <a:prstGeom prst="rect">
              <a:avLst/>
            </a:prstGeom>
            <a:noFill/>
            <a:ln w="3175" cap="rnd">
              <a:solidFill>
                <a:srgbClr val="49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97" name="Rectangle 553"/>
            <p:cNvSpPr>
              <a:spLocks noChangeArrowheads="1"/>
            </p:cNvSpPr>
            <p:nvPr/>
          </p:nvSpPr>
          <p:spPr bwMode="auto">
            <a:xfrm>
              <a:off x="2302956" y="3144797"/>
              <a:ext cx="197691" cy="116938"/>
            </a:xfrm>
            <a:prstGeom prst="rect">
              <a:avLst/>
            </a:prstGeom>
            <a:solidFill>
              <a:srgbClr val="FFFFFF"/>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98" name="Rectangle 554"/>
            <p:cNvSpPr>
              <a:spLocks noChangeArrowheads="1"/>
            </p:cNvSpPr>
            <p:nvPr/>
          </p:nvSpPr>
          <p:spPr bwMode="auto">
            <a:xfrm>
              <a:off x="2302956" y="3144797"/>
              <a:ext cx="197691" cy="116938"/>
            </a:xfrm>
            <a:prstGeom prst="rect">
              <a:avLst/>
            </a:prstGeom>
            <a:noFill/>
            <a:ln w="3175" cap="rnd">
              <a:solidFill>
                <a:srgbClr val="49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99" name="Freeform 555"/>
            <p:cNvSpPr>
              <a:spLocks/>
            </p:cNvSpPr>
            <p:nvPr/>
          </p:nvSpPr>
          <p:spPr bwMode="auto">
            <a:xfrm>
              <a:off x="2521678" y="3104792"/>
              <a:ext cx="25237" cy="172329"/>
            </a:xfrm>
            <a:custGeom>
              <a:avLst/>
              <a:gdLst>
                <a:gd name="T0" fmla="*/ 0 w 18"/>
                <a:gd name="T1" fmla="*/ 168 h 168"/>
                <a:gd name="T2" fmla="*/ 18 w 18"/>
                <a:gd name="T3" fmla="*/ 147 h 168"/>
                <a:gd name="T4" fmla="*/ 18 w 18"/>
                <a:gd name="T5" fmla="*/ 0 h 168"/>
                <a:gd name="T6" fmla="*/ 0 w 18"/>
                <a:gd name="T7" fmla="*/ 20 h 168"/>
                <a:gd name="T8" fmla="*/ 0 w 18"/>
                <a:gd name="T9" fmla="*/ 168 h 168"/>
                <a:gd name="T10" fmla="*/ 0 60000 65536"/>
                <a:gd name="T11" fmla="*/ 0 60000 65536"/>
                <a:gd name="T12" fmla="*/ 0 60000 65536"/>
                <a:gd name="T13" fmla="*/ 0 60000 65536"/>
                <a:gd name="T14" fmla="*/ 0 60000 65536"/>
                <a:gd name="T15" fmla="*/ 0 w 18"/>
                <a:gd name="T16" fmla="*/ 0 h 168"/>
                <a:gd name="T17" fmla="*/ 18 w 18"/>
                <a:gd name="T18" fmla="*/ 168 h 168"/>
              </a:gdLst>
              <a:ahLst/>
              <a:cxnLst>
                <a:cxn ang="T10">
                  <a:pos x="T0" y="T1"/>
                </a:cxn>
                <a:cxn ang="T11">
                  <a:pos x="T2" y="T3"/>
                </a:cxn>
                <a:cxn ang="T12">
                  <a:pos x="T4" y="T5"/>
                </a:cxn>
                <a:cxn ang="T13">
                  <a:pos x="T6" y="T7"/>
                </a:cxn>
                <a:cxn ang="T14">
                  <a:pos x="T8" y="T9"/>
                </a:cxn>
              </a:cxnLst>
              <a:rect l="T15" t="T16" r="T17" b="T18"/>
              <a:pathLst>
                <a:path w="18" h="168">
                  <a:moveTo>
                    <a:pt x="0" y="168"/>
                  </a:moveTo>
                  <a:lnTo>
                    <a:pt x="18" y="147"/>
                  </a:lnTo>
                  <a:lnTo>
                    <a:pt x="18" y="0"/>
                  </a:lnTo>
                  <a:lnTo>
                    <a:pt x="0" y="20"/>
                  </a:lnTo>
                  <a:lnTo>
                    <a:pt x="0" y="168"/>
                  </a:lnTo>
                  <a:close/>
                </a:path>
              </a:pathLst>
            </a:custGeom>
            <a:solidFill>
              <a:srgbClr val="7A7A5A"/>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00" name="Freeform 556"/>
            <p:cNvSpPr>
              <a:spLocks/>
            </p:cNvSpPr>
            <p:nvPr/>
          </p:nvSpPr>
          <p:spPr bwMode="auto">
            <a:xfrm>
              <a:off x="2521678" y="3104792"/>
              <a:ext cx="25237" cy="172329"/>
            </a:xfrm>
            <a:custGeom>
              <a:avLst/>
              <a:gdLst>
                <a:gd name="T0" fmla="*/ 0 w 18"/>
                <a:gd name="T1" fmla="*/ 168 h 168"/>
                <a:gd name="T2" fmla="*/ 18 w 18"/>
                <a:gd name="T3" fmla="*/ 147 h 168"/>
                <a:gd name="T4" fmla="*/ 18 w 18"/>
                <a:gd name="T5" fmla="*/ 0 h 168"/>
                <a:gd name="T6" fmla="*/ 0 w 18"/>
                <a:gd name="T7" fmla="*/ 20 h 168"/>
                <a:gd name="T8" fmla="*/ 0 w 18"/>
                <a:gd name="T9" fmla="*/ 168 h 168"/>
                <a:gd name="T10" fmla="*/ 0 60000 65536"/>
                <a:gd name="T11" fmla="*/ 0 60000 65536"/>
                <a:gd name="T12" fmla="*/ 0 60000 65536"/>
                <a:gd name="T13" fmla="*/ 0 60000 65536"/>
                <a:gd name="T14" fmla="*/ 0 60000 65536"/>
                <a:gd name="T15" fmla="*/ 0 w 18"/>
                <a:gd name="T16" fmla="*/ 0 h 168"/>
                <a:gd name="T17" fmla="*/ 18 w 18"/>
                <a:gd name="T18" fmla="*/ 168 h 168"/>
              </a:gdLst>
              <a:ahLst/>
              <a:cxnLst>
                <a:cxn ang="T10">
                  <a:pos x="T0" y="T1"/>
                </a:cxn>
                <a:cxn ang="T11">
                  <a:pos x="T2" y="T3"/>
                </a:cxn>
                <a:cxn ang="T12">
                  <a:pos x="T4" y="T5"/>
                </a:cxn>
                <a:cxn ang="T13">
                  <a:pos x="T6" y="T7"/>
                </a:cxn>
                <a:cxn ang="T14">
                  <a:pos x="T8" y="T9"/>
                </a:cxn>
              </a:cxnLst>
              <a:rect l="T15" t="T16" r="T17" b="T18"/>
              <a:pathLst>
                <a:path w="18" h="168">
                  <a:moveTo>
                    <a:pt x="0" y="168"/>
                  </a:moveTo>
                  <a:lnTo>
                    <a:pt x="18" y="147"/>
                  </a:lnTo>
                  <a:lnTo>
                    <a:pt x="18" y="0"/>
                  </a:lnTo>
                  <a:lnTo>
                    <a:pt x="0" y="20"/>
                  </a:lnTo>
                  <a:lnTo>
                    <a:pt x="0" y="168"/>
                  </a:lnTo>
                  <a:close/>
                </a:path>
              </a:pathLst>
            </a:custGeom>
            <a:solidFill>
              <a:srgbClr val="7A7A5A"/>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01" name="Freeform 557"/>
            <p:cNvSpPr>
              <a:spLocks/>
            </p:cNvSpPr>
            <p:nvPr/>
          </p:nvSpPr>
          <p:spPr bwMode="auto">
            <a:xfrm>
              <a:off x="2521678" y="3104792"/>
              <a:ext cx="25237" cy="172329"/>
            </a:xfrm>
            <a:custGeom>
              <a:avLst/>
              <a:gdLst>
                <a:gd name="T0" fmla="*/ 0 w 18"/>
                <a:gd name="T1" fmla="*/ 168 h 168"/>
                <a:gd name="T2" fmla="*/ 18 w 18"/>
                <a:gd name="T3" fmla="*/ 147 h 168"/>
                <a:gd name="T4" fmla="*/ 18 w 18"/>
                <a:gd name="T5" fmla="*/ 0 h 168"/>
                <a:gd name="T6" fmla="*/ 0 w 18"/>
                <a:gd name="T7" fmla="*/ 20 h 168"/>
                <a:gd name="T8" fmla="*/ 0 w 18"/>
                <a:gd name="T9" fmla="*/ 168 h 168"/>
                <a:gd name="T10" fmla="*/ 0 60000 65536"/>
                <a:gd name="T11" fmla="*/ 0 60000 65536"/>
                <a:gd name="T12" fmla="*/ 0 60000 65536"/>
                <a:gd name="T13" fmla="*/ 0 60000 65536"/>
                <a:gd name="T14" fmla="*/ 0 60000 65536"/>
                <a:gd name="T15" fmla="*/ 0 w 18"/>
                <a:gd name="T16" fmla="*/ 0 h 168"/>
                <a:gd name="T17" fmla="*/ 18 w 18"/>
                <a:gd name="T18" fmla="*/ 168 h 168"/>
              </a:gdLst>
              <a:ahLst/>
              <a:cxnLst>
                <a:cxn ang="T10">
                  <a:pos x="T0" y="T1"/>
                </a:cxn>
                <a:cxn ang="T11">
                  <a:pos x="T2" y="T3"/>
                </a:cxn>
                <a:cxn ang="T12">
                  <a:pos x="T4" y="T5"/>
                </a:cxn>
                <a:cxn ang="T13">
                  <a:pos x="T6" y="T7"/>
                </a:cxn>
                <a:cxn ang="T14">
                  <a:pos x="T8" y="T9"/>
                </a:cxn>
              </a:cxnLst>
              <a:rect l="T15" t="T16" r="T17" b="T18"/>
              <a:pathLst>
                <a:path w="18" h="168">
                  <a:moveTo>
                    <a:pt x="0" y="168"/>
                  </a:moveTo>
                  <a:lnTo>
                    <a:pt x="18" y="147"/>
                  </a:lnTo>
                  <a:lnTo>
                    <a:pt x="18" y="0"/>
                  </a:lnTo>
                  <a:lnTo>
                    <a:pt x="0" y="20"/>
                  </a:lnTo>
                  <a:lnTo>
                    <a:pt x="0" y="168"/>
                  </a:lnTo>
                  <a:close/>
                </a:path>
              </a:pathLst>
            </a:custGeom>
            <a:noFill/>
            <a:ln w="3175" cap="rnd">
              <a:solidFill>
                <a:srgbClr val="49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grpSp>
      <p:sp>
        <p:nvSpPr>
          <p:cNvPr id="78" name="Rectangle 558"/>
          <p:cNvSpPr>
            <a:spLocks noChangeArrowheads="1"/>
          </p:cNvSpPr>
          <p:nvPr/>
        </p:nvSpPr>
        <p:spPr bwMode="auto">
          <a:xfrm>
            <a:off x="2758628" y="3282251"/>
            <a:ext cx="84960" cy="161583"/>
          </a:xfrm>
          <a:prstGeom prst="rect">
            <a:avLst/>
          </a:prstGeom>
          <a:noFill/>
          <a:ln w="9525">
            <a:noFill/>
            <a:miter lim="800000"/>
            <a:headEnd/>
            <a:tailEnd/>
          </a:ln>
        </p:spPr>
        <p:txBody>
          <a:bodyPr wrap="none" lIns="0" tIns="0" rIns="0" bIns="0">
            <a:noAutofit/>
          </a:bodyPr>
          <a:lstStyle/>
          <a:p>
            <a:pPr defTabSz="817054" fontAlgn="base">
              <a:spcBef>
                <a:spcPct val="0"/>
              </a:spcBef>
              <a:spcAft>
                <a:spcPct val="0"/>
              </a:spcAft>
              <a:buClr>
                <a:srgbClr val="000000"/>
              </a:buClr>
              <a:buSzPct val="100000"/>
              <a:defRPr/>
            </a:pPr>
            <a:r>
              <a:rPr kumimoji="0" lang="en-US" sz="1050" kern="0" dirty="0">
                <a:solidFill>
                  <a:srgbClr val="FFFFFF"/>
                </a:solidFill>
                <a:latin typeface="Arial" panose="020B0604020202020204" pitchFamily="34" charset="0"/>
                <a:ea typeface="ＭＳ Ｐゴシック" panose="020B0600070205080204" pitchFamily="50" charset="-128"/>
                <a:cs typeface="Arial" panose="020B0604020202020204" pitchFamily="34" charset="0"/>
              </a:rPr>
              <a:t>-</a:t>
            </a:r>
            <a:endParaRPr kumimoji="0" lang="en-US" sz="2000" kern="0" dirty="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79" name="Picture 1463"/>
          <p:cNvPicPr>
            <a:picLocks noChangeAspect="1" noChangeArrowheads="1"/>
          </p:cNvPicPr>
          <p:nvPr/>
        </p:nvPicPr>
        <p:blipFill>
          <a:blip r:embed="rId9" cstate="print"/>
          <a:srcRect/>
          <a:stretch>
            <a:fillRect/>
          </a:stretch>
        </p:blipFill>
        <p:spPr bwMode="auto">
          <a:xfrm>
            <a:off x="2768441" y="3680249"/>
            <a:ext cx="63093" cy="99499"/>
          </a:xfrm>
          <a:prstGeom prst="rect">
            <a:avLst/>
          </a:prstGeom>
          <a:noFill/>
          <a:ln w="9525">
            <a:noFill/>
            <a:miter lim="800000"/>
            <a:headEnd/>
            <a:tailEnd/>
          </a:ln>
        </p:spPr>
      </p:pic>
      <p:pic>
        <p:nvPicPr>
          <p:cNvPr id="80" name="Picture 1464"/>
          <p:cNvPicPr>
            <a:picLocks noChangeAspect="1" noChangeArrowheads="1"/>
          </p:cNvPicPr>
          <p:nvPr/>
        </p:nvPicPr>
        <p:blipFill>
          <a:blip r:embed="rId10" cstate="print"/>
          <a:srcRect/>
          <a:stretch>
            <a:fillRect/>
          </a:stretch>
        </p:blipFill>
        <p:spPr bwMode="auto">
          <a:xfrm>
            <a:off x="2768441" y="3680249"/>
            <a:ext cx="63093" cy="99499"/>
          </a:xfrm>
          <a:prstGeom prst="rect">
            <a:avLst/>
          </a:prstGeom>
          <a:noFill/>
          <a:ln w="9525">
            <a:noFill/>
            <a:miter lim="800000"/>
            <a:headEnd/>
            <a:tailEnd/>
          </a:ln>
        </p:spPr>
      </p:pic>
      <p:sp>
        <p:nvSpPr>
          <p:cNvPr id="546" name="Oval 388"/>
          <p:cNvSpPr>
            <a:spLocks noChangeArrowheads="1"/>
          </p:cNvSpPr>
          <p:nvPr/>
        </p:nvSpPr>
        <p:spPr bwMode="auto">
          <a:xfrm>
            <a:off x="2513265" y="3544848"/>
            <a:ext cx="499135" cy="141557"/>
          </a:xfrm>
          <a:prstGeom prst="ellipse">
            <a:avLst/>
          </a:prstGeom>
          <a:solidFill>
            <a:srgbClr val="0078AA"/>
          </a:solidFill>
          <a:ln w="0">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47" name="Oval 389"/>
          <p:cNvSpPr>
            <a:spLocks noChangeArrowheads="1"/>
          </p:cNvSpPr>
          <p:nvPr/>
        </p:nvSpPr>
        <p:spPr bwMode="auto">
          <a:xfrm>
            <a:off x="2513265" y="3544848"/>
            <a:ext cx="499135" cy="141557"/>
          </a:xfrm>
          <a:prstGeom prst="ellipse">
            <a:avLst/>
          </a:prstGeom>
          <a:noFill/>
          <a:ln w="3175" cap="rnd">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48" name="Rectangle 390"/>
          <p:cNvSpPr>
            <a:spLocks noChangeArrowheads="1"/>
          </p:cNvSpPr>
          <p:nvPr/>
        </p:nvSpPr>
        <p:spPr bwMode="auto">
          <a:xfrm>
            <a:off x="2513265" y="3518177"/>
            <a:ext cx="496331" cy="98474"/>
          </a:xfrm>
          <a:prstGeom prst="rect">
            <a:avLst/>
          </a:prstGeom>
          <a:solidFill>
            <a:srgbClr val="0078AA"/>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49" name="Rectangle 391"/>
          <p:cNvSpPr>
            <a:spLocks noChangeArrowheads="1"/>
          </p:cNvSpPr>
          <p:nvPr/>
        </p:nvSpPr>
        <p:spPr bwMode="auto">
          <a:xfrm>
            <a:off x="2513265" y="3518177"/>
            <a:ext cx="496331" cy="98474"/>
          </a:xfrm>
          <a:prstGeom prst="rect">
            <a:avLst/>
          </a:prstGeom>
          <a:solidFill>
            <a:srgbClr val="0078AA"/>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50" name="Oval 392"/>
          <p:cNvSpPr>
            <a:spLocks noChangeArrowheads="1"/>
          </p:cNvSpPr>
          <p:nvPr/>
        </p:nvSpPr>
        <p:spPr bwMode="auto">
          <a:xfrm>
            <a:off x="2513265" y="3446373"/>
            <a:ext cx="499135" cy="140531"/>
          </a:xfrm>
          <a:prstGeom prst="ellipse">
            <a:avLst/>
          </a:prstGeom>
          <a:solidFill>
            <a:srgbClr val="00B4FF"/>
          </a:solidFill>
          <a:ln w="0">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51" name="Oval 393"/>
          <p:cNvSpPr>
            <a:spLocks noChangeArrowheads="1"/>
          </p:cNvSpPr>
          <p:nvPr/>
        </p:nvSpPr>
        <p:spPr bwMode="auto">
          <a:xfrm>
            <a:off x="2513265" y="3446373"/>
            <a:ext cx="499135" cy="140531"/>
          </a:xfrm>
          <a:prstGeom prst="ellipse">
            <a:avLst/>
          </a:prstGeom>
          <a:noFill/>
          <a:ln w="3175" cap="rnd">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52" name="Freeform 394"/>
          <p:cNvSpPr>
            <a:spLocks/>
          </p:cNvSpPr>
          <p:nvPr/>
        </p:nvSpPr>
        <p:spPr bwMode="auto">
          <a:xfrm>
            <a:off x="2767039" y="3465863"/>
            <a:ext cx="162639" cy="45134"/>
          </a:xfrm>
          <a:custGeom>
            <a:avLst/>
            <a:gdLst>
              <a:gd name="T0" fmla="*/ 0 w 116"/>
              <a:gd name="T1" fmla="*/ 34 h 44"/>
              <a:gd name="T2" fmla="*/ 26 w 116"/>
              <a:gd name="T3" fmla="*/ 44 h 44"/>
              <a:gd name="T4" fmla="*/ 88 w 116"/>
              <a:gd name="T5" fmla="*/ 15 h 44"/>
              <a:gd name="T6" fmla="*/ 116 w 116"/>
              <a:gd name="T7" fmla="*/ 24 h 44"/>
              <a:gd name="T8" fmla="*/ 101 w 116"/>
              <a:gd name="T9" fmla="*/ 0 h 44"/>
              <a:gd name="T10" fmla="*/ 28 w 116"/>
              <a:gd name="T11" fmla="*/ 0 h 44"/>
              <a:gd name="T12" fmla="*/ 58 w 116"/>
              <a:gd name="T13" fmla="*/ 7 h 44"/>
              <a:gd name="T14" fmla="*/ 0 w 116"/>
              <a:gd name="T15" fmla="*/ 34 h 44"/>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44"/>
              <a:gd name="T26" fmla="*/ 116 w 116"/>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44">
                <a:moveTo>
                  <a:pt x="0" y="34"/>
                </a:moveTo>
                <a:lnTo>
                  <a:pt x="26" y="44"/>
                </a:lnTo>
                <a:lnTo>
                  <a:pt x="88" y="15"/>
                </a:lnTo>
                <a:lnTo>
                  <a:pt x="116" y="24"/>
                </a:lnTo>
                <a:lnTo>
                  <a:pt x="101" y="0"/>
                </a:lnTo>
                <a:lnTo>
                  <a:pt x="28" y="0"/>
                </a:lnTo>
                <a:lnTo>
                  <a:pt x="58" y="7"/>
                </a:lnTo>
                <a:lnTo>
                  <a:pt x="0" y="34"/>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53" name="Freeform 395"/>
          <p:cNvSpPr>
            <a:spLocks/>
          </p:cNvSpPr>
          <p:nvPr/>
        </p:nvSpPr>
        <p:spPr bwMode="auto">
          <a:xfrm>
            <a:off x="2767039" y="3465863"/>
            <a:ext cx="162639" cy="45134"/>
          </a:xfrm>
          <a:custGeom>
            <a:avLst/>
            <a:gdLst>
              <a:gd name="T0" fmla="*/ 0 w 116"/>
              <a:gd name="T1" fmla="*/ 34 h 44"/>
              <a:gd name="T2" fmla="*/ 26 w 116"/>
              <a:gd name="T3" fmla="*/ 44 h 44"/>
              <a:gd name="T4" fmla="*/ 88 w 116"/>
              <a:gd name="T5" fmla="*/ 15 h 44"/>
              <a:gd name="T6" fmla="*/ 116 w 116"/>
              <a:gd name="T7" fmla="*/ 24 h 44"/>
              <a:gd name="T8" fmla="*/ 101 w 116"/>
              <a:gd name="T9" fmla="*/ 0 h 44"/>
              <a:gd name="T10" fmla="*/ 28 w 116"/>
              <a:gd name="T11" fmla="*/ 0 h 44"/>
              <a:gd name="T12" fmla="*/ 58 w 116"/>
              <a:gd name="T13" fmla="*/ 7 h 44"/>
              <a:gd name="T14" fmla="*/ 0 w 116"/>
              <a:gd name="T15" fmla="*/ 34 h 44"/>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44"/>
              <a:gd name="T26" fmla="*/ 116 w 116"/>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44">
                <a:moveTo>
                  <a:pt x="0" y="34"/>
                </a:moveTo>
                <a:lnTo>
                  <a:pt x="26" y="44"/>
                </a:lnTo>
                <a:lnTo>
                  <a:pt x="88" y="15"/>
                </a:lnTo>
                <a:lnTo>
                  <a:pt x="116" y="24"/>
                </a:lnTo>
                <a:lnTo>
                  <a:pt x="101" y="0"/>
                </a:lnTo>
                <a:lnTo>
                  <a:pt x="28" y="0"/>
                </a:lnTo>
                <a:lnTo>
                  <a:pt x="58" y="7"/>
                </a:lnTo>
                <a:lnTo>
                  <a:pt x="0" y="34"/>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54" name="Freeform 396"/>
          <p:cNvSpPr>
            <a:spLocks/>
          </p:cNvSpPr>
          <p:nvPr/>
        </p:nvSpPr>
        <p:spPr bwMode="auto">
          <a:xfrm>
            <a:off x="2588976" y="3518177"/>
            <a:ext cx="162639" cy="47186"/>
          </a:xfrm>
          <a:custGeom>
            <a:avLst/>
            <a:gdLst>
              <a:gd name="T0" fmla="*/ 116 w 116"/>
              <a:gd name="T1" fmla="*/ 9 h 46"/>
              <a:gd name="T2" fmla="*/ 90 w 116"/>
              <a:gd name="T3" fmla="*/ 0 h 46"/>
              <a:gd name="T4" fmla="*/ 30 w 116"/>
              <a:gd name="T5" fmla="*/ 29 h 46"/>
              <a:gd name="T6" fmla="*/ 0 w 116"/>
              <a:gd name="T7" fmla="*/ 19 h 46"/>
              <a:gd name="T8" fmla="*/ 15 w 116"/>
              <a:gd name="T9" fmla="*/ 46 h 46"/>
              <a:gd name="T10" fmla="*/ 90 w 116"/>
              <a:gd name="T11" fmla="*/ 46 h 46"/>
              <a:gd name="T12" fmla="*/ 58 w 116"/>
              <a:gd name="T13" fmla="*/ 36 h 46"/>
              <a:gd name="T14" fmla="*/ 116 w 116"/>
              <a:gd name="T15" fmla="*/ 9 h 46"/>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46"/>
              <a:gd name="T26" fmla="*/ 116 w 116"/>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46">
                <a:moveTo>
                  <a:pt x="116" y="9"/>
                </a:moveTo>
                <a:lnTo>
                  <a:pt x="90" y="0"/>
                </a:lnTo>
                <a:lnTo>
                  <a:pt x="30" y="29"/>
                </a:lnTo>
                <a:lnTo>
                  <a:pt x="0" y="19"/>
                </a:lnTo>
                <a:lnTo>
                  <a:pt x="15" y="46"/>
                </a:lnTo>
                <a:lnTo>
                  <a:pt x="90" y="46"/>
                </a:lnTo>
                <a:lnTo>
                  <a:pt x="58" y="36"/>
                </a:lnTo>
                <a:lnTo>
                  <a:pt x="116" y="9"/>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55" name="Freeform 397"/>
          <p:cNvSpPr>
            <a:spLocks/>
          </p:cNvSpPr>
          <p:nvPr/>
        </p:nvSpPr>
        <p:spPr bwMode="auto">
          <a:xfrm>
            <a:off x="2588976" y="3518177"/>
            <a:ext cx="162639" cy="47186"/>
          </a:xfrm>
          <a:custGeom>
            <a:avLst/>
            <a:gdLst>
              <a:gd name="T0" fmla="*/ 116 w 116"/>
              <a:gd name="T1" fmla="*/ 9 h 46"/>
              <a:gd name="T2" fmla="*/ 90 w 116"/>
              <a:gd name="T3" fmla="*/ 0 h 46"/>
              <a:gd name="T4" fmla="*/ 30 w 116"/>
              <a:gd name="T5" fmla="*/ 29 h 46"/>
              <a:gd name="T6" fmla="*/ 0 w 116"/>
              <a:gd name="T7" fmla="*/ 19 h 46"/>
              <a:gd name="T8" fmla="*/ 15 w 116"/>
              <a:gd name="T9" fmla="*/ 46 h 46"/>
              <a:gd name="T10" fmla="*/ 90 w 116"/>
              <a:gd name="T11" fmla="*/ 46 h 46"/>
              <a:gd name="T12" fmla="*/ 58 w 116"/>
              <a:gd name="T13" fmla="*/ 36 h 46"/>
              <a:gd name="T14" fmla="*/ 116 w 116"/>
              <a:gd name="T15" fmla="*/ 9 h 46"/>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46"/>
              <a:gd name="T26" fmla="*/ 116 w 116"/>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46">
                <a:moveTo>
                  <a:pt x="116" y="9"/>
                </a:moveTo>
                <a:lnTo>
                  <a:pt x="90" y="0"/>
                </a:lnTo>
                <a:lnTo>
                  <a:pt x="30" y="29"/>
                </a:lnTo>
                <a:lnTo>
                  <a:pt x="0" y="19"/>
                </a:lnTo>
                <a:lnTo>
                  <a:pt x="15" y="46"/>
                </a:lnTo>
                <a:lnTo>
                  <a:pt x="90" y="46"/>
                </a:lnTo>
                <a:lnTo>
                  <a:pt x="58" y="36"/>
                </a:lnTo>
                <a:lnTo>
                  <a:pt x="116" y="9"/>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56" name="Freeform 398"/>
          <p:cNvSpPr>
            <a:spLocks/>
          </p:cNvSpPr>
          <p:nvPr/>
        </p:nvSpPr>
        <p:spPr bwMode="auto">
          <a:xfrm>
            <a:off x="2597389" y="3463812"/>
            <a:ext cx="164042" cy="44108"/>
          </a:xfrm>
          <a:custGeom>
            <a:avLst/>
            <a:gdLst>
              <a:gd name="T0" fmla="*/ 0 w 117"/>
              <a:gd name="T1" fmla="*/ 9 h 43"/>
              <a:gd name="T2" fmla="*/ 26 w 117"/>
              <a:gd name="T3" fmla="*/ 0 h 43"/>
              <a:gd name="T4" fmla="*/ 89 w 117"/>
              <a:gd name="T5" fmla="*/ 26 h 43"/>
              <a:gd name="T6" fmla="*/ 117 w 117"/>
              <a:gd name="T7" fmla="*/ 19 h 43"/>
              <a:gd name="T8" fmla="*/ 102 w 117"/>
              <a:gd name="T9" fmla="*/ 43 h 43"/>
              <a:gd name="T10" fmla="*/ 28 w 117"/>
              <a:gd name="T11" fmla="*/ 43 h 43"/>
              <a:gd name="T12" fmla="*/ 58 w 117"/>
              <a:gd name="T13" fmla="*/ 36 h 43"/>
              <a:gd name="T14" fmla="*/ 0 w 117"/>
              <a:gd name="T15" fmla="*/ 9 h 43"/>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43"/>
              <a:gd name="T26" fmla="*/ 117 w 11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43">
                <a:moveTo>
                  <a:pt x="0" y="9"/>
                </a:moveTo>
                <a:lnTo>
                  <a:pt x="26" y="0"/>
                </a:lnTo>
                <a:lnTo>
                  <a:pt x="89" y="26"/>
                </a:lnTo>
                <a:lnTo>
                  <a:pt x="117" y="19"/>
                </a:lnTo>
                <a:lnTo>
                  <a:pt x="102" y="43"/>
                </a:lnTo>
                <a:lnTo>
                  <a:pt x="28" y="43"/>
                </a:lnTo>
                <a:lnTo>
                  <a:pt x="58" y="36"/>
                </a:lnTo>
                <a:lnTo>
                  <a:pt x="0" y="9"/>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57" name="Freeform 399"/>
          <p:cNvSpPr>
            <a:spLocks/>
          </p:cNvSpPr>
          <p:nvPr/>
        </p:nvSpPr>
        <p:spPr bwMode="auto">
          <a:xfrm>
            <a:off x="2597389" y="3463812"/>
            <a:ext cx="164042" cy="44108"/>
          </a:xfrm>
          <a:custGeom>
            <a:avLst/>
            <a:gdLst>
              <a:gd name="T0" fmla="*/ 0 w 117"/>
              <a:gd name="T1" fmla="*/ 9 h 43"/>
              <a:gd name="T2" fmla="*/ 26 w 117"/>
              <a:gd name="T3" fmla="*/ 0 h 43"/>
              <a:gd name="T4" fmla="*/ 89 w 117"/>
              <a:gd name="T5" fmla="*/ 26 h 43"/>
              <a:gd name="T6" fmla="*/ 117 w 117"/>
              <a:gd name="T7" fmla="*/ 19 h 43"/>
              <a:gd name="T8" fmla="*/ 102 w 117"/>
              <a:gd name="T9" fmla="*/ 43 h 43"/>
              <a:gd name="T10" fmla="*/ 28 w 117"/>
              <a:gd name="T11" fmla="*/ 43 h 43"/>
              <a:gd name="T12" fmla="*/ 58 w 117"/>
              <a:gd name="T13" fmla="*/ 36 h 43"/>
              <a:gd name="T14" fmla="*/ 0 w 117"/>
              <a:gd name="T15" fmla="*/ 9 h 43"/>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43"/>
              <a:gd name="T26" fmla="*/ 117 w 11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43">
                <a:moveTo>
                  <a:pt x="0" y="9"/>
                </a:moveTo>
                <a:lnTo>
                  <a:pt x="26" y="0"/>
                </a:lnTo>
                <a:lnTo>
                  <a:pt x="89" y="26"/>
                </a:lnTo>
                <a:lnTo>
                  <a:pt x="117" y="19"/>
                </a:lnTo>
                <a:lnTo>
                  <a:pt x="102" y="43"/>
                </a:lnTo>
                <a:lnTo>
                  <a:pt x="28" y="43"/>
                </a:lnTo>
                <a:lnTo>
                  <a:pt x="58" y="36"/>
                </a:lnTo>
                <a:lnTo>
                  <a:pt x="0" y="9"/>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58" name="Freeform 400"/>
          <p:cNvSpPr>
            <a:spLocks/>
          </p:cNvSpPr>
          <p:nvPr/>
        </p:nvSpPr>
        <p:spPr bwMode="auto">
          <a:xfrm>
            <a:off x="2761430" y="3523306"/>
            <a:ext cx="162639" cy="44108"/>
          </a:xfrm>
          <a:custGeom>
            <a:avLst/>
            <a:gdLst>
              <a:gd name="T0" fmla="*/ 116 w 116"/>
              <a:gd name="T1" fmla="*/ 33 h 43"/>
              <a:gd name="T2" fmla="*/ 90 w 116"/>
              <a:gd name="T3" fmla="*/ 43 h 43"/>
              <a:gd name="T4" fmla="*/ 30 w 116"/>
              <a:gd name="T5" fmla="*/ 14 h 43"/>
              <a:gd name="T6" fmla="*/ 0 w 116"/>
              <a:gd name="T7" fmla="*/ 24 h 43"/>
              <a:gd name="T8" fmla="*/ 15 w 116"/>
              <a:gd name="T9" fmla="*/ 0 h 43"/>
              <a:gd name="T10" fmla="*/ 90 w 116"/>
              <a:gd name="T11" fmla="*/ 0 h 43"/>
              <a:gd name="T12" fmla="*/ 58 w 116"/>
              <a:gd name="T13" fmla="*/ 7 h 43"/>
              <a:gd name="T14" fmla="*/ 116 w 116"/>
              <a:gd name="T15" fmla="*/ 33 h 43"/>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43"/>
              <a:gd name="T26" fmla="*/ 116 w 116"/>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43">
                <a:moveTo>
                  <a:pt x="116" y="33"/>
                </a:moveTo>
                <a:lnTo>
                  <a:pt x="90" y="43"/>
                </a:lnTo>
                <a:lnTo>
                  <a:pt x="30" y="14"/>
                </a:lnTo>
                <a:lnTo>
                  <a:pt x="0" y="24"/>
                </a:lnTo>
                <a:lnTo>
                  <a:pt x="15" y="0"/>
                </a:lnTo>
                <a:lnTo>
                  <a:pt x="90" y="0"/>
                </a:lnTo>
                <a:lnTo>
                  <a:pt x="58" y="7"/>
                </a:lnTo>
                <a:lnTo>
                  <a:pt x="116" y="33"/>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59" name="Freeform 401"/>
          <p:cNvSpPr>
            <a:spLocks/>
          </p:cNvSpPr>
          <p:nvPr/>
        </p:nvSpPr>
        <p:spPr bwMode="auto">
          <a:xfrm>
            <a:off x="2761430" y="3523306"/>
            <a:ext cx="162639" cy="44108"/>
          </a:xfrm>
          <a:custGeom>
            <a:avLst/>
            <a:gdLst>
              <a:gd name="T0" fmla="*/ 116 w 116"/>
              <a:gd name="T1" fmla="*/ 33 h 43"/>
              <a:gd name="T2" fmla="*/ 90 w 116"/>
              <a:gd name="T3" fmla="*/ 43 h 43"/>
              <a:gd name="T4" fmla="*/ 30 w 116"/>
              <a:gd name="T5" fmla="*/ 14 h 43"/>
              <a:gd name="T6" fmla="*/ 0 w 116"/>
              <a:gd name="T7" fmla="*/ 24 h 43"/>
              <a:gd name="T8" fmla="*/ 15 w 116"/>
              <a:gd name="T9" fmla="*/ 0 h 43"/>
              <a:gd name="T10" fmla="*/ 90 w 116"/>
              <a:gd name="T11" fmla="*/ 0 h 43"/>
              <a:gd name="T12" fmla="*/ 58 w 116"/>
              <a:gd name="T13" fmla="*/ 7 h 43"/>
              <a:gd name="T14" fmla="*/ 116 w 116"/>
              <a:gd name="T15" fmla="*/ 33 h 43"/>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43"/>
              <a:gd name="T26" fmla="*/ 116 w 116"/>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43">
                <a:moveTo>
                  <a:pt x="116" y="33"/>
                </a:moveTo>
                <a:lnTo>
                  <a:pt x="90" y="43"/>
                </a:lnTo>
                <a:lnTo>
                  <a:pt x="30" y="14"/>
                </a:lnTo>
                <a:lnTo>
                  <a:pt x="0" y="24"/>
                </a:lnTo>
                <a:lnTo>
                  <a:pt x="15" y="0"/>
                </a:lnTo>
                <a:lnTo>
                  <a:pt x="90" y="0"/>
                </a:lnTo>
                <a:lnTo>
                  <a:pt x="58" y="7"/>
                </a:lnTo>
                <a:lnTo>
                  <a:pt x="116" y="33"/>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60" name="Freeform 402"/>
          <p:cNvSpPr>
            <a:spLocks/>
          </p:cNvSpPr>
          <p:nvPr/>
        </p:nvSpPr>
        <p:spPr bwMode="auto">
          <a:xfrm>
            <a:off x="2769843" y="3468940"/>
            <a:ext cx="164042" cy="44108"/>
          </a:xfrm>
          <a:custGeom>
            <a:avLst/>
            <a:gdLst>
              <a:gd name="T0" fmla="*/ 0 w 117"/>
              <a:gd name="T1" fmla="*/ 33 h 43"/>
              <a:gd name="T2" fmla="*/ 26 w 117"/>
              <a:gd name="T3" fmla="*/ 43 h 43"/>
              <a:gd name="T4" fmla="*/ 89 w 117"/>
              <a:gd name="T5" fmla="*/ 14 h 43"/>
              <a:gd name="T6" fmla="*/ 117 w 117"/>
              <a:gd name="T7" fmla="*/ 24 h 43"/>
              <a:gd name="T8" fmla="*/ 101 w 117"/>
              <a:gd name="T9" fmla="*/ 0 h 43"/>
              <a:gd name="T10" fmla="*/ 28 w 117"/>
              <a:gd name="T11" fmla="*/ 0 h 43"/>
              <a:gd name="T12" fmla="*/ 58 w 117"/>
              <a:gd name="T13" fmla="*/ 7 h 43"/>
              <a:gd name="T14" fmla="*/ 0 w 117"/>
              <a:gd name="T15" fmla="*/ 33 h 43"/>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43"/>
              <a:gd name="T26" fmla="*/ 117 w 11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43">
                <a:moveTo>
                  <a:pt x="0" y="33"/>
                </a:moveTo>
                <a:lnTo>
                  <a:pt x="26" y="43"/>
                </a:lnTo>
                <a:lnTo>
                  <a:pt x="89" y="14"/>
                </a:lnTo>
                <a:lnTo>
                  <a:pt x="117" y="24"/>
                </a:lnTo>
                <a:lnTo>
                  <a:pt x="101" y="0"/>
                </a:lnTo>
                <a:lnTo>
                  <a:pt x="28" y="0"/>
                </a:lnTo>
                <a:lnTo>
                  <a:pt x="58" y="7"/>
                </a:lnTo>
                <a:lnTo>
                  <a:pt x="0" y="33"/>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61" name="Freeform 403"/>
          <p:cNvSpPr>
            <a:spLocks/>
          </p:cNvSpPr>
          <p:nvPr/>
        </p:nvSpPr>
        <p:spPr bwMode="auto">
          <a:xfrm>
            <a:off x="2769843" y="3468940"/>
            <a:ext cx="164042" cy="44108"/>
          </a:xfrm>
          <a:custGeom>
            <a:avLst/>
            <a:gdLst>
              <a:gd name="T0" fmla="*/ 0 w 117"/>
              <a:gd name="T1" fmla="*/ 33 h 43"/>
              <a:gd name="T2" fmla="*/ 26 w 117"/>
              <a:gd name="T3" fmla="*/ 43 h 43"/>
              <a:gd name="T4" fmla="*/ 89 w 117"/>
              <a:gd name="T5" fmla="*/ 14 h 43"/>
              <a:gd name="T6" fmla="*/ 117 w 117"/>
              <a:gd name="T7" fmla="*/ 24 h 43"/>
              <a:gd name="T8" fmla="*/ 101 w 117"/>
              <a:gd name="T9" fmla="*/ 0 h 43"/>
              <a:gd name="T10" fmla="*/ 28 w 117"/>
              <a:gd name="T11" fmla="*/ 0 h 43"/>
              <a:gd name="T12" fmla="*/ 58 w 117"/>
              <a:gd name="T13" fmla="*/ 7 h 43"/>
              <a:gd name="T14" fmla="*/ 0 w 117"/>
              <a:gd name="T15" fmla="*/ 33 h 43"/>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43"/>
              <a:gd name="T26" fmla="*/ 117 w 11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43">
                <a:moveTo>
                  <a:pt x="0" y="33"/>
                </a:moveTo>
                <a:lnTo>
                  <a:pt x="26" y="43"/>
                </a:lnTo>
                <a:lnTo>
                  <a:pt x="89" y="14"/>
                </a:lnTo>
                <a:lnTo>
                  <a:pt x="117" y="24"/>
                </a:lnTo>
                <a:lnTo>
                  <a:pt x="101" y="0"/>
                </a:lnTo>
                <a:lnTo>
                  <a:pt x="28" y="0"/>
                </a:lnTo>
                <a:lnTo>
                  <a:pt x="58" y="7"/>
                </a:lnTo>
                <a:lnTo>
                  <a:pt x="0" y="33"/>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62" name="Freeform 404"/>
          <p:cNvSpPr>
            <a:spLocks/>
          </p:cNvSpPr>
          <p:nvPr/>
        </p:nvSpPr>
        <p:spPr bwMode="auto">
          <a:xfrm>
            <a:off x="2591781" y="3520229"/>
            <a:ext cx="162639" cy="47186"/>
          </a:xfrm>
          <a:custGeom>
            <a:avLst/>
            <a:gdLst>
              <a:gd name="T0" fmla="*/ 116 w 116"/>
              <a:gd name="T1" fmla="*/ 10 h 46"/>
              <a:gd name="T2" fmla="*/ 90 w 116"/>
              <a:gd name="T3" fmla="*/ 0 h 46"/>
              <a:gd name="T4" fmla="*/ 30 w 116"/>
              <a:gd name="T5" fmla="*/ 29 h 46"/>
              <a:gd name="T6" fmla="*/ 0 w 116"/>
              <a:gd name="T7" fmla="*/ 20 h 46"/>
              <a:gd name="T8" fmla="*/ 15 w 116"/>
              <a:gd name="T9" fmla="*/ 46 h 46"/>
              <a:gd name="T10" fmla="*/ 90 w 116"/>
              <a:gd name="T11" fmla="*/ 46 h 46"/>
              <a:gd name="T12" fmla="*/ 58 w 116"/>
              <a:gd name="T13" fmla="*/ 36 h 46"/>
              <a:gd name="T14" fmla="*/ 116 w 116"/>
              <a:gd name="T15" fmla="*/ 10 h 46"/>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46"/>
              <a:gd name="T26" fmla="*/ 116 w 116"/>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46">
                <a:moveTo>
                  <a:pt x="116" y="10"/>
                </a:moveTo>
                <a:lnTo>
                  <a:pt x="90" y="0"/>
                </a:lnTo>
                <a:lnTo>
                  <a:pt x="30" y="29"/>
                </a:lnTo>
                <a:lnTo>
                  <a:pt x="0" y="20"/>
                </a:lnTo>
                <a:lnTo>
                  <a:pt x="15" y="46"/>
                </a:lnTo>
                <a:lnTo>
                  <a:pt x="90" y="46"/>
                </a:lnTo>
                <a:lnTo>
                  <a:pt x="58" y="36"/>
                </a:lnTo>
                <a:lnTo>
                  <a:pt x="116" y="10"/>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63" name="Freeform 405"/>
          <p:cNvSpPr>
            <a:spLocks/>
          </p:cNvSpPr>
          <p:nvPr/>
        </p:nvSpPr>
        <p:spPr bwMode="auto">
          <a:xfrm>
            <a:off x="2591781" y="3520229"/>
            <a:ext cx="162639" cy="47186"/>
          </a:xfrm>
          <a:custGeom>
            <a:avLst/>
            <a:gdLst>
              <a:gd name="T0" fmla="*/ 116 w 116"/>
              <a:gd name="T1" fmla="*/ 10 h 46"/>
              <a:gd name="T2" fmla="*/ 90 w 116"/>
              <a:gd name="T3" fmla="*/ 0 h 46"/>
              <a:gd name="T4" fmla="*/ 30 w 116"/>
              <a:gd name="T5" fmla="*/ 29 h 46"/>
              <a:gd name="T6" fmla="*/ 0 w 116"/>
              <a:gd name="T7" fmla="*/ 20 h 46"/>
              <a:gd name="T8" fmla="*/ 15 w 116"/>
              <a:gd name="T9" fmla="*/ 46 h 46"/>
              <a:gd name="T10" fmla="*/ 90 w 116"/>
              <a:gd name="T11" fmla="*/ 46 h 46"/>
              <a:gd name="T12" fmla="*/ 58 w 116"/>
              <a:gd name="T13" fmla="*/ 36 h 46"/>
              <a:gd name="T14" fmla="*/ 116 w 116"/>
              <a:gd name="T15" fmla="*/ 10 h 46"/>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46"/>
              <a:gd name="T26" fmla="*/ 116 w 116"/>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46">
                <a:moveTo>
                  <a:pt x="116" y="10"/>
                </a:moveTo>
                <a:lnTo>
                  <a:pt x="90" y="0"/>
                </a:lnTo>
                <a:lnTo>
                  <a:pt x="30" y="29"/>
                </a:lnTo>
                <a:lnTo>
                  <a:pt x="0" y="20"/>
                </a:lnTo>
                <a:lnTo>
                  <a:pt x="15" y="46"/>
                </a:lnTo>
                <a:lnTo>
                  <a:pt x="90" y="46"/>
                </a:lnTo>
                <a:lnTo>
                  <a:pt x="58" y="36"/>
                </a:lnTo>
                <a:lnTo>
                  <a:pt x="116" y="10"/>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64" name="Freeform 406"/>
          <p:cNvSpPr>
            <a:spLocks/>
          </p:cNvSpPr>
          <p:nvPr/>
        </p:nvSpPr>
        <p:spPr bwMode="auto">
          <a:xfrm>
            <a:off x="2600193" y="3465863"/>
            <a:ext cx="164042" cy="45134"/>
          </a:xfrm>
          <a:custGeom>
            <a:avLst/>
            <a:gdLst>
              <a:gd name="T0" fmla="*/ 0 w 117"/>
              <a:gd name="T1" fmla="*/ 10 h 44"/>
              <a:gd name="T2" fmla="*/ 26 w 117"/>
              <a:gd name="T3" fmla="*/ 0 h 44"/>
              <a:gd name="T4" fmla="*/ 89 w 117"/>
              <a:gd name="T5" fmla="*/ 27 h 44"/>
              <a:gd name="T6" fmla="*/ 117 w 117"/>
              <a:gd name="T7" fmla="*/ 20 h 44"/>
              <a:gd name="T8" fmla="*/ 102 w 117"/>
              <a:gd name="T9" fmla="*/ 44 h 44"/>
              <a:gd name="T10" fmla="*/ 28 w 117"/>
              <a:gd name="T11" fmla="*/ 44 h 44"/>
              <a:gd name="T12" fmla="*/ 59 w 117"/>
              <a:gd name="T13" fmla="*/ 36 h 44"/>
              <a:gd name="T14" fmla="*/ 0 w 117"/>
              <a:gd name="T15" fmla="*/ 10 h 44"/>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44"/>
              <a:gd name="T26" fmla="*/ 117 w 117"/>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44">
                <a:moveTo>
                  <a:pt x="0" y="10"/>
                </a:moveTo>
                <a:lnTo>
                  <a:pt x="26" y="0"/>
                </a:lnTo>
                <a:lnTo>
                  <a:pt x="89" y="27"/>
                </a:lnTo>
                <a:lnTo>
                  <a:pt x="117" y="20"/>
                </a:lnTo>
                <a:lnTo>
                  <a:pt x="102" y="44"/>
                </a:lnTo>
                <a:lnTo>
                  <a:pt x="28" y="44"/>
                </a:lnTo>
                <a:lnTo>
                  <a:pt x="59" y="36"/>
                </a:lnTo>
                <a:lnTo>
                  <a:pt x="0" y="10"/>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65" name="Freeform 407"/>
          <p:cNvSpPr>
            <a:spLocks/>
          </p:cNvSpPr>
          <p:nvPr/>
        </p:nvSpPr>
        <p:spPr bwMode="auto">
          <a:xfrm>
            <a:off x="2600193" y="3465863"/>
            <a:ext cx="164042" cy="45134"/>
          </a:xfrm>
          <a:custGeom>
            <a:avLst/>
            <a:gdLst>
              <a:gd name="T0" fmla="*/ 0 w 117"/>
              <a:gd name="T1" fmla="*/ 10 h 44"/>
              <a:gd name="T2" fmla="*/ 26 w 117"/>
              <a:gd name="T3" fmla="*/ 0 h 44"/>
              <a:gd name="T4" fmla="*/ 89 w 117"/>
              <a:gd name="T5" fmla="*/ 27 h 44"/>
              <a:gd name="T6" fmla="*/ 117 w 117"/>
              <a:gd name="T7" fmla="*/ 20 h 44"/>
              <a:gd name="T8" fmla="*/ 102 w 117"/>
              <a:gd name="T9" fmla="*/ 44 h 44"/>
              <a:gd name="T10" fmla="*/ 28 w 117"/>
              <a:gd name="T11" fmla="*/ 44 h 44"/>
              <a:gd name="T12" fmla="*/ 59 w 117"/>
              <a:gd name="T13" fmla="*/ 36 h 44"/>
              <a:gd name="T14" fmla="*/ 0 w 117"/>
              <a:gd name="T15" fmla="*/ 10 h 44"/>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44"/>
              <a:gd name="T26" fmla="*/ 117 w 117"/>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44">
                <a:moveTo>
                  <a:pt x="0" y="10"/>
                </a:moveTo>
                <a:lnTo>
                  <a:pt x="26" y="0"/>
                </a:lnTo>
                <a:lnTo>
                  <a:pt x="89" y="27"/>
                </a:lnTo>
                <a:lnTo>
                  <a:pt x="117" y="20"/>
                </a:lnTo>
                <a:lnTo>
                  <a:pt x="102" y="44"/>
                </a:lnTo>
                <a:lnTo>
                  <a:pt x="28" y="44"/>
                </a:lnTo>
                <a:lnTo>
                  <a:pt x="59" y="36"/>
                </a:lnTo>
                <a:lnTo>
                  <a:pt x="0" y="10"/>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66" name="Freeform 408"/>
          <p:cNvSpPr>
            <a:spLocks/>
          </p:cNvSpPr>
          <p:nvPr/>
        </p:nvSpPr>
        <p:spPr bwMode="auto">
          <a:xfrm>
            <a:off x="2764235" y="3525358"/>
            <a:ext cx="162639" cy="45134"/>
          </a:xfrm>
          <a:custGeom>
            <a:avLst/>
            <a:gdLst>
              <a:gd name="T0" fmla="*/ 116 w 116"/>
              <a:gd name="T1" fmla="*/ 34 h 44"/>
              <a:gd name="T2" fmla="*/ 90 w 116"/>
              <a:gd name="T3" fmla="*/ 44 h 44"/>
              <a:gd name="T4" fmla="*/ 30 w 116"/>
              <a:gd name="T5" fmla="*/ 15 h 44"/>
              <a:gd name="T6" fmla="*/ 0 w 116"/>
              <a:gd name="T7" fmla="*/ 24 h 44"/>
              <a:gd name="T8" fmla="*/ 15 w 116"/>
              <a:gd name="T9" fmla="*/ 0 h 44"/>
              <a:gd name="T10" fmla="*/ 90 w 116"/>
              <a:gd name="T11" fmla="*/ 0 h 44"/>
              <a:gd name="T12" fmla="*/ 58 w 116"/>
              <a:gd name="T13" fmla="*/ 7 h 44"/>
              <a:gd name="T14" fmla="*/ 116 w 116"/>
              <a:gd name="T15" fmla="*/ 34 h 44"/>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44"/>
              <a:gd name="T26" fmla="*/ 116 w 116"/>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44">
                <a:moveTo>
                  <a:pt x="116" y="34"/>
                </a:moveTo>
                <a:lnTo>
                  <a:pt x="90" y="44"/>
                </a:lnTo>
                <a:lnTo>
                  <a:pt x="30" y="15"/>
                </a:lnTo>
                <a:lnTo>
                  <a:pt x="0" y="24"/>
                </a:lnTo>
                <a:lnTo>
                  <a:pt x="15" y="0"/>
                </a:lnTo>
                <a:lnTo>
                  <a:pt x="90" y="0"/>
                </a:lnTo>
                <a:lnTo>
                  <a:pt x="58" y="7"/>
                </a:lnTo>
                <a:lnTo>
                  <a:pt x="116" y="34"/>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67" name="Freeform 409"/>
          <p:cNvSpPr>
            <a:spLocks/>
          </p:cNvSpPr>
          <p:nvPr/>
        </p:nvSpPr>
        <p:spPr bwMode="auto">
          <a:xfrm>
            <a:off x="2764235" y="3525358"/>
            <a:ext cx="162639" cy="45134"/>
          </a:xfrm>
          <a:custGeom>
            <a:avLst/>
            <a:gdLst>
              <a:gd name="T0" fmla="*/ 116 w 116"/>
              <a:gd name="T1" fmla="*/ 34 h 44"/>
              <a:gd name="T2" fmla="*/ 90 w 116"/>
              <a:gd name="T3" fmla="*/ 44 h 44"/>
              <a:gd name="T4" fmla="*/ 30 w 116"/>
              <a:gd name="T5" fmla="*/ 15 h 44"/>
              <a:gd name="T6" fmla="*/ 0 w 116"/>
              <a:gd name="T7" fmla="*/ 24 h 44"/>
              <a:gd name="T8" fmla="*/ 15 w 116"/>
              <a:gd name="T9" fmla="*/ 0 h 44"/>
              <a:gd name="T10" fmla="*/ 90 w 116"/>
              <a:gd name="T11" fmla="*/ 0 h 44"/>
              <a:gd name="T12" fmla="*/ 58 w 116"/>
              <a:gd name="T13" fmla="*/ 7 h 44"/>
              <a:gd name="T14" fmla="*/ 116 w 116"/>
              <a:gd name="T15" fmla="*/ 34 h 44"/>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44"/>
              <a:gd name="T26" fmla="*/ 116 w 116"/>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44">
                <a:moveTo>
                  <a:pt x="116" y="34"/>
                </a:moveTo>
                <a:lnTo>
                  <a:pt x="90" y="44"/>
                </a:lnTo>
                <a:lnTo>
                  <a:pt x="30" y="15"/>
                </a:lnTo>
                <a:lnTo>
                  <a:pt x="0" y="24"/>
                </a:lnTo>
                <a:lnTo>
                  <a:pt x="15" y="0"/>
                </a:lnTo>
                <a:lnTo>
                  <a:pt x="90" y="0"/>
                </a:lnTo>
                <a:lnTo>
                  <a:pt x="58" y="7"/>
                </a:lnTo>
                <a:lnTo>
                  <a:pt x="116" y="34"/>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68" name="Line 410"/>
          <p:cNvSpPr>
            <a:spLocks noChangeShapeType="1"/>
          </p:cNvSpPr>
          <p:nvPr/>
        </p:nvSpPr>
        <p:spPr bwMode="auto">
          <a:xfrm>
            <a:off x="2513265" y="3416626"/>
            <a:ext cx="0" cy="297474"/>
          </a:xfrm>
          <a:prstGeom prst="line">
            <a:avLst/>
          </a:prstGeom>
          <a:noFill/>
          <a:ln w="3175" cap="rnd">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69" name="Line 411"/>
          <p:cNvSpPr>
            <a:spLocks noChangeShapeType="1"/>
          </p:cNvSpPr>
          <p:nvPr/>
        </p:nvSpPr>
        <p:spPr bwMode="auto">
          <a:xfrm>
            <a:off x="3009596" y="3416626"/>
            <a:ext cx="0" cy="297474"/>
          </a:xfrm>
          <a:prstGeom prst="line">
            <a:avLst/>
          </a:prstGeom>
          <a:noFill/>
          <a:ln w="3175" cap="rnd">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82" name="Straight Connector 1516"/>
          <p:cNvCxnSpPr>
            <a:cxnSpLocks noChangeShapeType="1"/>
          </p:cNvCxnSpPr>
          <p:nvPr/>
        </p:nvCxnSpPr>
        <p:spPr bwMode="auto">
          <a:xfrm rot="5400000">
            <a:off x="2696689" y="3732888"/>
            <a:ext cx="147711" cy="1402"/>
          </a:xfrm>
          <a:prstGeom prst="line">
            <a:avLst/>
          </a:prstGeom>
          <a:noFill/>
          <a:ln w="28575" algn="ctr">
            <a:solidFill>
              <a:srgbClr val="B21A1A"/>
            </a:solidFill>
            <a:round/>
            <a:headEnd/>
            <a:tailEnd/>
          </a:ln>
        </p:spPr>
      </p:cxnSp>
      <p:sp>
        <p:nvSpPr>
          <p:cNvPr id="468" name="Rectangle 1467"/>
          <p:cNvSpPr>
            <a:spLocks noChangeArrowheads="1"/>
          </p:cNvSpPr>
          <p:nvPr/>
        </p:nvSpPr>
        <p:spPr bwMode="auto">
          <a:xfrm>
            <a:off x="2591780" y="3753798"/>
            <a:ext cx="314062" cy="162071"/>
          </a:xfrm>
          <a:prstGeom prst="rect">
            <a:avLst/>
          </a:prstGeom>
          <a:solidFill>
            <a:srgbClr val="0096D5"/>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69" name="Rectangle 1468"/>
          <p:cNvSpPr>
            <a:spLocks noChangeArrowheads="1"/>
          </p:cNvSpPr>
          <p:nvPr/>
        </p:nvSpPr>
        <p:spPr bwMode="auto">
          <a:xfrm>
            <a:off x="2591780" y="3753798"/>
            <a:ext cx="314062" cy="162071"/>
          </a:xfrm>
          <a:prstGeom prst="rect">
            <a:avLst/>
          </a:prstGeom>
          <a:noFill/>
          <a:ln w="1588" cap="sq">
            <a:solidFill>
              <a:srgbClr val="AAE6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70" name="Freeform 1469"/>
          <p:cNvSpPr>
            <a:spLocks/>
          </p:cNvSpPr>
          <p:nvPr/>
        </p:nvSpPr>
        <p:spPr bwMode="auto">
          <a:xfrm>
            <a:off x="2591780" y="3734308"/>
            <a:ext cx="339299" cy="19490"/>
          </a:xfrm>
          <a:custGeom>
            <a:avLst/>
            <a:gdLst>
              <a:gd name="T0" fmla="*/ 0 w 242"/>
              <a:gd name="T1" fmla="*/ 19 h 19"/>
              <a:gd name="T2" fmla="*/ 18 w 242"/>
              <a:gd name="T3" fmla="*/ 0 h 19"/>
              <a:gd name="T4" fmla="*/ 242 w 242"/>
              <a:gd name="T5" fmla="*/ 0 h 19"/>
              <a:gd name="T6" fmla="*/ 224 w 242"/>
              <a:gd name="T7" fmla="*/ 19 h 19"/>
              <a:gd name="T8" fmla="*/ 0 w 242"/>
              <a:gd name="T9" fmla="*/ 19 h 19"/>
              <a:gd name="T10" fmla="*/ 0 60000 65536"/>
              <a:gd name="T11" fmla="*/ 0 60000 65536"/>
              <a:gd name="T12" fmla="*/ 0 60000 65536"/>
              <a:gd name="T13" fmla="*/ 0 60000 65536"/>
              <a:gd name="T14" fmla="*/ 0 60000 65536"/>
              <a:gd name="T15" fmla="*/ 0 w 242"/>
              <a:gd name="T16" fmla="*/ 0 h 19"/>
              <a:gd name="T17" fmla="*/ 242 w 242"/>
              <a:gd name="T18" fmla="*/ 19 h 19"/>
            </a:gdLst>
            <a:ahLst/>
            <a:cxnLst>
              <a:cxn ang="T10">
                <a:pos x="T0" y="T1"/>
              </a:cxn>
              <a:cxn ang="T11">
                <a:pos x="T2" y="T3"/>
              </a:cxn>
              <a:cxn ang="T12">
                <a:pos x="T4" y="T5"/>
              </a:cxn>
              <a:cxn ang="T13">
                <a:pos x="T6" y="T7"/>
              </a:cxn>
              <a:cxn ang="T14">
                <a:pos x="T8" y="T9"/>
              </a:cxn>
            </a:cxnLst>
            <a:rect l="T15" t="T16" r="T17" b="T18"/>
            <a:pathLst>
              <a:path w="242" h="19">
                <a:moveTo>
                  <a:pt x="0" y="19"/>
                </a:moveTo>
                <a:lnTo>
                  <a:pt x="18" y="0"/>
                </a:lnTo>
                <a:lnTo>
                  <a:pt x="242" y="0"/>
                </a:lnTo>
                <a:lnTo>
                  <a:pt x="224" y="19"/>
                </a:lnTo>
                <a:lnTo>
                  <a:pt x="0" y="19"/>
                </a:lnTo>
                <a:close/>
              </a:path>
            </a:pathLst>
          </a:custGeom>
          <a:solidFill>
            <a:srgbClr val="00B4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71" name="Freeform 1470"/>
          <p:cNvSpPr>
            <a:spLocks/>
          </p:cNvSpPr>
          <p:nvPr/>
        </p:nvSpPr>
        <p:spPr bwMode="auto">
          <a:xfrm>
            <a:off x="2591780" y="3734308"/>
            <a:ext cx="339299" cy="19490"/>
          </a:xfrm>
          <a:custGeom>
            <a:avLst/>
            <a:gdLst>
              <a:gd name="T0" fmla="*/ 0 w 242"/>
              <a:gd name="T1" fmla="*/ 19 h 19"/>
              <a:gd name="T2" fmla="*/ 18 w 242"/>
              <a:gd name="T3" fmla="*/ 0 h 19"/>
              <a:gd name="T4" fmla="*/ 242 w 242"/>
              <a:gd name="T5" fmla="*/ 0 h 19"/>
              <a:gd name="T6" fmla="*/ 224 w 242"/>
              <a:gd name="T7" fmla="*/ 19 h 19"/>
              <a:gd name="T8" fmla="*/ 0 w 242"/>
              <a:gd name="T9" fmla="*/ 19 h 19"/>
              <a:gd name="T10" fmla="*/ 0 60000 65536"/>
              <a:gd name="T11" fmla="*/ 0 60000 65536"/>
              <a:gd name="T12" fmla="*/ 0 60000 65536"/>
              <a:gd name="T13" fmla="*/ 0 60000 65536"/>
              <a:gd name="T14" fmla="*/ 0 60000 65536"/>
              <a:gd name="T15" fmla="*/ 0 w 242"/>
              <a:gd name="T16" fmla="*/ 0 h 19"/>
              <a:gd name="T17" fmla="*/ 242 w 242"/>
              <a:gd name="T18" fmla="*/ 19 h 19"/>
            </a:gdLst>
            <a:ahLst/>
            <a:cxnLst>
              <a:cxn ang="T10">
                <a:pos x="T0" y="T1"/>
              </a:cxn>
              <a:cxn ang="T11">
                <a:pos x="T2" y="T3"/>
              </a:cxn>
              <a:cxn ang="T12">
                <a:pos x="T4" y="T5"/>
              </a:cxn>
              <a:cxn ang="T13">
                <a:pos x="T6" y="T7"/>
              </a:cxn>
              <a:cxn ang="T14">
                <a:pos x="T8" y="T9"/>
              </a:cxn>
            </a:cxnLst>
            <a:rect l="T15" t="T16" r="T17" b="T18"/>
            <a:pathLst>
              <a:path w="242" h="19">
                <a:moveTo>
                  <a:pt x="0" y="19"/>
                </a:moveTo>
                <a:lnTo>
                  <a:pt x="18" y="0"/>
                </a:lnTo>
                <a:lnTo>
                  <a:pt x="242" y="0"/>
                </a:lnTo>
                <a:lnTo>
                  <a:pt x="224" y="19"/>
                </a:lnTo>
                <a:lnTo>
                  <a:pt x="0" y="19"/>
                </a:lnTo>
                <a:close/>
              </a:path>
            </a:pathLst>
          </a:custGeom>
          <a:noFill/>
          <a:ln w="1588" cap="sq">
            <a:solidFill>
              <a:srgbClr val="AAE6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72" name="Freeform 1471"/>
          <p:cNvSpPr>
            <a:spLocks/>
          </p:cNvSpPr>
          <p:nvPr/>
        </p:nvSpPr>
        <p:spPr bwMode="auto">
          <a:xfrm>
            <a:off x="2905842" y="3734308"/>
            <a:ext cx="25237" cy="181561"/>
          </a:xfrm>
          <a:custGeom>
            <a:avLst/>
            <a:gdLst>
              <a:gd name="T0" fmla="*/ 0 w 18"/>
              <a:gd name="T1" fmla="*/ 19 h 177"/>
              <a:gd name="T2" fmla="*/ 18 w 18"/>
              <a:gd name="T3" fmla="*/ 0 h 177"/>
              <a:gd name="T4" fmla="*/ 18 w 18"/>
              <a:gd name="T5" fmla="*/ 157 h 177"/>
              <a:gd name="T6" fmla="*/ 0 w 18"/>
              <a:gd name="T7" fmla="*/ 177 h 177"/>
              <a:gd name="T8" fmla="*/ 0 w 18"/>
              <a:gd name="T9" fmla="*/ 19 h 177"/>
              <a:gd name="T10" fmla="*/ 0 60000 65536"/>
              <a:gd name="T11" fmla="*/ 0 60000 65536"/>
              <a:gd name="T12" fmla="*/ 0 60000 65536"/>
              <a:gd name="T13" fmla="*/ 0 60000 65536"/>
              <a:gd name="T14" fmla="*/ 0 60000 65536"/>
              <a:gd name="T15" fmla="*/ 0 w 18"/>
              <a:gd name="T16" fmla="*/ 0 h 177"/>
              <a:gd name="T17" fmla="*/ 18 w 18"/>
              <a:gd name="T18" fmla="*/ 177 h 177"/>
            </a:gdLst>
            <a:ahLst/>
            <a:cxnLst>
              <a:cxn ang="T10">
                <a:pos x="T0" y="T1"/>
              </a:cxn>
              <a:cxn ang="T11">
                <a:pos x="T2" y="T3"/>
              </a:cxn>
              <a:cxn ang="T12">
                <a:pos x="T4" y="T5"/>
              </a:cxn>
              <a:cxn ang="T13">
                <a:pos x="T6" y="T7"/>
              </a:cxn>
              <a:cxn ang="T14">
                <a:pos x="T8" y="T9"/>
              </a:cxn>
            </a:cxnLst>
            <a:rect l="T15" t="T16" r="T17" b="T18"/>
            <a:pathLst>
              <a:path w="18" h="177">
                <a:moveTo>
                  <a:pt x="0" y="19"/>
                </a:moveTo>
                <a:lnTo>
                  <a:pt x="18" y="0"/>
                </a:lnTo>
                <a:lnTo>
                  <a:pt x="18" y="157"/>
                </a:lnTo>
                <a:lnTo>
                  <a:pt x="0" y="177"/>
                </a:lnTo>
                <a:lnTo>
                  <a:pt x="0" y="19"/>
                </a:lnTo>
                <a:close/>
              </a:path>
            </a:pathLst>
          </a:custGeom>
          <a:solidFill>
            <a:srgbClr val="005A8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73" name="Freeform 1472"/>
          <p:cNvSpPr>
            <a:spLocks/>
          </p:cNvSpPr>
          <p:nvPr/>
        </p:nvSpPr>
        <p:spPr bwMode="auto">
          <a:xfrm>
            <a:off x="2905842" y="3734308"/>
            <a:ext cx="25237" cy="181561"/>
          </a:xfrm>
          <a:custGeom>
            <a:avLst/>
            <a:gdLst>
              <a:gd name="T0" fmla="*/ 0 w 18"/>
              <a:gd name="T1" fmla="*/ 19 h 177"/>
              <a:gd name="T2" fmla="*/ 18 w 18"/>
              <a:gd name="T3" fmla="*/ 0 h 177"/>
              <a:gd name="T4" fmla="*/ 18 w 18"/>
              <a:gd name="T5" fmla="*/ 157 h 177"/>
              <a:gd name="T6" fmla="*/ 0 w 18"/>
              <a:gd name="T7" fmla="*/ 177 h 177"/>
              <a:gd name="T8" fmla="*/ 0 w 18"/>
              <a:gd name="T9" fmla="*/ 19 h 177"/>
              <a:gd name="T10" fmla="*/ 0 60000 65536"/>
              <a:gd name="T11" fmla="*/ 0 60000 65536"/>
              <a:gd name="T12" fmla="*/ 0 60000 65536"/>
              <a:gd name="T13" fmla="*/ 0 60000 65536"/>
              <a:gd name="T14" fmla="*/ 0 60000 65536"/>
              <a:gd name="T15" fmla="*/ 0 w 18"/>
              <a:gd name="T16" fmla="*/ 0 h 177"/>
              <a:gd name="T17" fmla="*/ 18 w 18"/>
              <a:gd name="T18" fmla="*/ 177 h 177"/>
            </a:gdLst>
            <a:ahLst/>
            <a:cxnLst>
              <a:cxn ang="T10">
                <a:pos x="T0" y="T1"/>
              </a:cxn>
              <a:cxn ang="T11">
                <a:pos x="T2" y="T3"/>
              </a:cxn>
              <a:cxn ang="T12">
                <a:pos x="T4" y="T5"/>
              </a:cxn>
              <a:cxn ang="T13">
                <a:pos x="T6" y="T7"/>
              </a:cxn>
              <a:cxn ang="T14">
                <a:pos x="T8" y="T9"/>
              </a:cxn>
            </a:cxnLst>
            <a:rect l="T15" t="T16" r="T17" b="T18"/>
            <a:pathLst>
              <a:path w="18" h="177">
                <a:moveTo>
                  <a:pt x="0" y="19"/>
                </a:moveTo>
                <a:lnTo>
                  <a:pt x="18" y="0"/>
                </a:lnTo>
                <a:lnTo>
                  <a:pt x="18" y="157"/>
                </a:lnTo>
                <a:lnTo>
                  <a:pt x="0" y="177"/>
                </a:lnTo>
                <a:lnTo>
                  <a:pt x="0" y="19"/>
                </a:lnTo>
                <a:close/>
              </a:path>
            </a:pathLst>
          </a:custGeom>
          <a:noFill/>
          <a:ln w="1588" cap="sq">
            <a:solidFill>
              <a:srgbClr val="AAE6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74" name="Freeform 1473"/>
          <p:cNvSpPr>
            <a:spLocks noEditPoints="1"/>
          </p:cNvSpPr>
          <p:nvPr/>
        </p:nvSpPr>
        <p:spPr bwMode="auto">
          <a:xfrm>
            <a:off x="2821718" y="3829704"/>
            <a:ext cx="74309" cy="17438"/>
          </a:xfrm>
          <a:custGeom>
            <a:avLst/>
            <a:gdLst>
              <a:gd name="T0" fmla="*/ 40 w 53"/>
              <a:gd name="T1" fmla="*/ 11 h 17"/>
              <a:gd name="T2" fmla="*/ 13 w 53"/>
              <a:gd name="T3" fmla="*/ 11 h 17"/>
              <a:gd name="T4" fmla="*/ 13 w 53"/>
              <a:gd name="T5" fmla="*/ 5 h 17"/>
              <a:gd name="T6" fmla="*/ 40 w 53"/>
              <a:gd name="T7" fmla="*/ 5 h 17"/>
              <a:gd name="T8" fmla="*/ 40 w 53"/>
              <a:gd name="T9" fmla="*/ 11 h 17"/>
              <a:gd name="T10" fmla="*/ 37 w 53"/>
              <a:gd name="T11" fmla="*/ 0 h 17"/>
              <a:gd name="T12" fmla="*/ 53 w 53"/>
              <a:gd name="T13" fmla="*/ 8 h 17"/>
              <a:gd name="T14" fmla="*/ 37 w 53"/>
              <a:gd name="T15" fmla="*/ 17 h 17"/>
              <a:gd name="T16" fmla="*/ 37 w 53"/>
              <a:gd name="T17" fmla="*/ 0 h 17"/>
              <a:gd name="T18" fmla="*/ 16 w 53"/>
              <a:gd name="T19" fmla="*/ 17 h 17"/>
              <a:gd name="T20" fmla="*/ 0 w 53"/>
              <a:gd name="T21" fmla="*/ 8 h 17"/>
              <a:gd name="T22" fmla="*/ 16 w 53"/>
              <a:gd name="T23" fmla="*/ 0 h 17"/>
              <a:gd name="T24" fmla="*/ 16 w 53"/>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17"/>
              <a:gd name="T41" fmla="*/ 53 w 5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17">
                <a:moveTo>
                  <a:pt x="40" y="11"/>
                </a:moveTo>
                <a:lnTo>
                  <a:pt x="13" y="11"/>
                </a:lnTo>
                <a:lnTo>
                  <a:pt x="13" y="5"/>
                </a:lnTo>
                <a:lnTo>
                  <a:pt x="40" y="5"/>
                </a:lnTo>
                <a:lnTo>
                  <a:pt x="40" y="11"/>
                </a:lnTo>
                <a:close/>
                <a:moveTo>
                  <a:pt x="37" y="0"/>
                </a:moveTo>
                <a:lnTo>
                  <a:pt x="53" y="8"/>
                </a:lnTo>
                <a:lnTo>
                  <a:pt x="37" y="17"/>
                </a:lnTo>
                <a:lnTo>
                  <a:pt x="37" y="0"/>
                </a:lnTo>
                <a:close/>
                <a:moveTo>
                  <a:pt x="16" y="17"/>
                </a:moveTo>
                <a:lnTo>
                  <a:pt x="0" y="8"/>
                </a:lnTo>
                <a:lnTo>
                  <a:pt x="16" y="0"/>
                </a:lnTo>
                <a:lnTo>
                  <a:pt x="16" y="1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75" name="Freeform 1474"/>
          <p:cNvSpPr>
            <a:spLocks noEditPoints="1"/>
          </p:cNvSpPr>
          <p:nvPr/>
        </p:nvSpPr>
        <p:spPr bwMode="auto">
          <a:xfrm>
            <a:off x="2818914" y="3827653"/>
            <a:ext cx="74309" cy="17438"/>
          </a:xfrm>
          <a:custGeom>
            <a:avLst/>
            <a:gdLst>
              <a:gd name="T0" fmla="*/ 40 w 53"/>
              <a:gd name="T1" fmla="*/ 11 h 17"/>
              <a:gd name="T2" fmla="*/ 13 w 53"/>
              <a:gd name="T3" fmla="*/ 11 h 17"/>
              <a:gd name="T4" fmla="*/ 13 w 53"/>
              <a:gd name="T5" fmla="*/ 5 h 17"/>
              <a:gd name="T6" fmla="*/ 40 w 53"/>
              <a:gd name="T7" fmla="*/ 5 h 17"/>
              <a:gd name="T8" fmla="*/ 40 w 53"/>
              <a:gd name="T9" fmla="*/ 11 h 17"/>
              <a:gd name="T10" fmla="*/ 37 w 53"/>
              <a:gd name="T11" fmla="*/ 0 h 17"/>
              <a:gd name="T12" fmla="*/ 53 w 53"/>
              <a:gd name="T13" fmla="*/ 8 h 17"/>
              <a:gd name="T14" fmla="*/ 37 w 53"/>
              <a:gd name="T15" fmla="*/ 17 h 17"/>
              <a:gd name="T16" fmla="*/ 37 w 53"/>
              <a:gd name="T17" fmla="*/ 0 h 17"/>
              <a:gd name="T18" fmla="*/ 16 w 53"/>
              <a:gd name="T19" fmla="*/ 17 h 17"/>
              <a:gd name="T20" fmla="*/ 0 w 53"/>
              <a:gd name="T21" fmla="*/ 8 h 17"/>
              <a:gd name="T22" fmla="*/ 16 w 53"/>
              <a:gd name="T23" fmla="*/ 0 h 17"/>
              <a:gd name="T24" fmla="*/ 16 w 53"/>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17"/>
              <a:gd name="T41" fmla="*/ 53 w 5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17">
                <a:moveTo>
                  <a:pt x="40" y="11"/>
                </a:moveTo>
                <a:lnTo>
                  <a:pt x="13" y="11"/>
                </a:lnTo>
                <a:lnTo>
                  <a:pt x="13" y="5"/>
                </a:lnTo>
                <a:lnTo>
                  <a:pt x="40" y="5"/>
                </a:lnTo>
                <a:lnTo>
                  <a:pt x="40" y="11"/>
                </a:lnTo>
                <a:close/>
                <a:moveTo>
                  <a:pt x="37" y="0"/>
                </a:moveTo>
                <a:lnTo>
                  <a:pt x="53" y="8"/>
                </a:lnTo>
                <a:lnTo>
                  <a:pt x="37" y="17"/>
                </a:lnTo>
                <a:lnTo>
                  <a:pt x="37" y="0"/>
                </a:lnTo>
                <a:close/>
                <a:moveTo>
                  <a:pt x="16" y="17"/>
                </a:moveTo>
                <a:lnTo>
                  <a:pt x="0" y="8"/>
                </a:lnTo>
                <a:lnTo>
                  <a:pt x="16" y="0"/>
                </a:lnTo>
                <a:lnTo>
                  <a:pt x="16" y="1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76" name="Rectangle 1475"/>
          <p:cNvSpPr>
            <a:spLocks noChangeArrowheads="1"/>
          </p:cNvSpPr>
          <p:nvPr/>
        </p:nvSpPr>
        <p:spPr bwMode="auto">
          <a:xfrm>
            <a:off x="2837141" y="3832782"/>
            <a:ext cx="37856" cy="6155"/>
          </a:xfrm>
          <a:prstGeom prst="rect">
            <a:avLst/>
          </a:pr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77" name="Freeform 1476"/>
          <p:cNvSpPr>
            <a:spLocks/>
          </p:cNvSpPr>
          <p:nvPr/>
        </p:nvSpPr>
        <p:spPr bwMode="auto">
          <a:xfrm>
            <a:off x="2870790" y="3827653"/>
            <a:ext cx="22433" cy="17438"/>
          </a:xfrm>
          <a:custGeom>
            <a:avLst/>
            <a:gdLst>
              <a:gd name="T0" fmla="*/ 0 w 16"/>
              <a:gd name="T1" fmla="*/ 0 h 17"/>
              <a:gd name="T2" fmla="*/ 16 w 16"/>
              <a:gd name="T3" fmla="*/ 8 h 17"/>
              <a:gd name="T4" fmla="*/ 0 w 16"/>
              <a:gd name="T5" fmla="*/ 17 h 17"/>
              <a:gd name="T6" fmla="*/ 0 w 16"/>
              <a:gd name="T7" fmla="*/ 0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0" y="0"/>
                </a:moveTo>
                <a:lnTo>
                  <a:pt x="16" y="8"/>
                </a:lnTo>
                <a:lnTo>
                  <a:pt x="0" y="17"/>
                </a:lnTo>
                <a:lnTo>
                  <a:pt x="0" y="0"/>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78" name="Freeform 1477"/>
          <p:cNvSpPr>
            <a:spLocks/>
          </p:cNvSpPr>
          <p:nvPr/>
        </p:nvSpPr>
        <p:spPr bwMode="auto">
          <a:xfrm>
            <a:off x="2818914" y="3827653"/>
            <a:ext cx="22433" cy="17438"/>
          </a:xfrm>
          <a:custGeom>
            <a:avLst/>
            <a:gdLst>
              <a:gd name="T0" fmla="*/ 16 w 16"/>
              <a:gd name="T1" fmla="*/ 17 h 17"/>
              <a:gd name="T2" fmla="*/ 0 w 16"/>
              <a:gd name="T3" fmla="*/ 8 h 17"/>
              <a:gd name="T4" fmla="*/ 16 w 16"/>
              <a:gd name="T5" fmla="*/ 0 h 17"/>
              <a:gd name="T6" fmla="*/ 16 w 16"/>
              <a:gd name="T7" fmla="*/ 17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16" y="17"/>
                </a:moveTo>
                <a:lnTo>
                  <a:pt x="0" y="8"/>
                </a:lnTo>
                <a:lnTo>
                  <a:pt x="16" y="0"/>
                </a:lnTo>
                <a:lnTo>
                  <a:pt x="16" y="17"/>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79" name="Freeform 1478"/>
          <p:cNvSpPr>
            <a:spLocks noEditPoints="1"/>
          </p:cNvSpPr>
          <p:nvPr/>
        </p:nvSpPr>
        <p:spPr bwMode="auto">
          <a:xfrm>
            <a:off x="2607203" y="3778416"/>
            <a:ext cx="95340" cy="34876"/>
          </a:xfrm>
          <a:custGeom>
            <a:avLst/>
            <a:gdLst>
              <a:gd name="T0" fmla="*/ 55 w 68"/>
              <a:gd name="T1" fmla="*/ 30 h 34"/>
              <a:gd name="T2" fmla="*/ 11 w 68"/>
              <a:gd name="T3" fmla="*/ 9 h 34"/>
              <a:gd name="T4" fmla="*/ 13 w 68"/>
              <a:gd name="T5" fmla="*/ 4 h 34"/>
              <a:gd name="T6" fmla="*/ 57 w 68"/>
              <a:gd name="T7" fmla="*/ 24 h 34"/>
              <a:gd name="T8" fmla="*/ 55 w 68"/>
              <a:gd name="T9" fmla="*/ 30 h 34"/>
              <a:gd name="T10" fmla="*/ 57 w 68"/>
              <a:gd name="T11" fmla="*/ 18 h 34"/>
              <a:gd name="T12" fmla="*/ 68 w 68"/>
              <a:gd name="T13" fmla="*/ 33 h 34"/>
              <a:gd name="T14" fmla="*/ 51 w 68"/>
              <a:gd name="T15" fmla="*/ 34 h 34"/>
              <a:gd name="T16" fmla="*/ 57 w 68"/>
              <a:gd name="T17" fmla="*/ 18 h 34"/>
              <a:gd name="T18" fmla="*/ 11 w 68"/>
              <a:gd name="T19" fmla="*/ 16 h 34"/>
              <a:gd name="T20" fmla="*/ 0 w 68"/>
              <a:gd name="T21" fmla="*/ 1 h 34"/>
              <a:gd name="T22" fmla="*/ 17 w 68"/>
              <a:gd name="T23" fmla="*/ 0 h 34"/>
              <a:gd name="T24" fmla="*/ 11 w 68"/>
              <a:gd name="T25" fmla="*/ 16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5" y="30"/>
                </a:moveTo>
                <a:lnTo>
                  <a:pt x="11" y="9"/>
                </a:lnTo>
                <a:lnTo>
                  <a:pt x="13" y="4"/>
                </a:lnTo>
                <a:lnTo>
                  <a:pt x="57" y="24"/>
                </a:lnTo>
                <a:lnTo>
                  <a:pt x="55" y="30"/>
                </a:lnTo>
                <a:close/>
                <a:moveTo>
                  <a:pt x="57" y="18"/>
                </a:moveTo>
                <a:lnTo>
                  <a:pt x="68" y="33"/>
                </a:lnTo>
                <a:lnTo>
                  <a:pt x="51" y="34"/>
                </a:lnTo>
                <a:lnTo>
                  <a:pt x="57" y="18"/>
                </a:lnTo>
                <a:close/>
                <a:moveTo>
                  <a:pt x="11" y="16"/>
                </a:moveTo>
                <a:lnTo>
                  <a:pt x="0" y="1"/>
                </a:lnTo>
                <a:lnTo>
                  <a:pt x="17" y="0"/>
                </a:lnTo>
                <a:lnTo>
                  <a:pt x="11" y="16"/>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80" name="Freeform 1479"/>
          <p:cNvSpPr>
            <a:spLocks noEditPoints="1"/>
          </p:cNvSpPr>
          <p:nvPr/>
        </p:nvSpPr>
        <p:spPr bwMode="auto">
          <a:xfrm>
            <a:off x="2604399" y="3776365"/>
            <a:ext cx="95340" cy="34876"/>
          </a:xfrm>
          <a:custGeom>
            <a:avLst/>
            <a:gdLst>
              <a:gd name="T0" fmla="*/ 56 w 68"/>
              <a:gd name="T1" fmla="*/ 30 h 34"/>
              <a:gd name="T2" fmla="*/ 11 w 68"/>
              <a:gd name="T3" fmla="*/ 9 h 34"/>
              <a:gd name="T4" fmla="*/ 13 w 68"/>
              <a:gd name="T5" fmla="*/ 4 h 34"/>
              <a:gd name="T6" fmla="*/ 58 w 68"/>
              <a:gd name="T7" fmla="*/ 25 h 34"/>
              <a:gd name="T8" fmla="*/ 56 w 68"/>
              <a:gd name="T9" fmla="*/ 30 h 34"/>
              <a:gd name="T10" fmla="*/ 57 w 68"/>
              <a:gd name="T11" fmla="*/ 18 h 34"/>
              <a:gd name="T12" fmla="*/ 68 w 68"/>
              <a:gd name="T13" fmla="*/ 33 h 34"/>
              <a:gd name="T14" fmla="*/ 51 w 68"/>
              <a:gd name="T15" fmla="*/ 34 h 34"/>
              <a:gd name="T16" fmla="*/ 57 w 68"/>
              <a:gd name="T17" fmla="*/ 18 h 34"/>
              <a:gd name="T18" fmla="*/ 11 w 68"/>
              <a:gd name="T19" fmla="*/ 16 h 34"/>
              <a:gd name="T20" fmla="*/ 0 w 68"/>
              <a:gd name="T21" fmla="*/ 1 h 34"/>
              <a:gd name="T22" fmla="*/ 18 w 68"/>
              <a:gd name="T23" fmla="*/ 0 h 34"/>
              <a:gd name="T24" fmla="*/ 11 w 68"/>
              <a:gd name="T25" fmla="*/ 16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6" y="30"/>
                </a:moveTo>
                <a:lnTo>
                  <a:pt x="11" y="9"/>
                </a:lnTo>
                <a:lnTo>
                  <a:pt x="13" y="4"/>
                </a:lnTo>
                <a:lnTo>
                  <a:pt x="58" y="25"/>
                </a:lnTo>
                <a:lnTo>
                  <a:pt x="56" y="30"/>
                </a:lnTo>
                <a:close/>
                <a:moveTo>
                  <a:pt x="57" y="18"/>
                </a:moveTo>
                <a:lnTo>
                  <a:pt x="68" y="33"/>
                </a:lnTo>
                <a:lnTo>
                  <a:pt x="51" y="34"/>
                </a:lnTo>
                <a:lnTo>
                  <a:pt x="57" y="18"/>
                </a:lnTo>
                <a:close/>
                <a:moveTo>
                  <a:pt x="11" y="16"/>
                </a:moveTo>
                <a:lnTo>
                  <a:pt x="0" y="1"/>
                </a:lnTo>
                <a:lnTo>
                  <a:pt x="18" y="0"/>
                </a:lnTo>
                <a:lnTo>
                  <a:pt x="11" y="16"/>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81" name="Freeform 1480"/>
          <p:cNvSpPr>
            <a:spLocks/>
          </p:cNvSpPr>
          <p:nvPr/>
        </p:nvSpPr>
        <p:spPr bwMode="auto">
          <a:xfrm>
            <a:off x="2619821" y="3780468"/>
            <a:ext cx="65897" cy="26670"/>
          </a:xfrm>
          <a:custGeom>
            <a:avLst/>
            <a:gdLst>
              <a:gd name="T0" fmla="*/ 45 w 47"/>
              <a:gd name="T1" fmla="*/ 26 h 26"/>
              <a:gd name="T2" fmla="*/ 0 w 47"/>
              <a:gd name="T3" fmla="*/ 5 h 26"/>
              <a:gd name="T4" fmla="*/ 2 w 47"/>
              <a:gd name="T5" fmla="*/ 0 h 26"/>
              <a:gd name="T6" fmla="*/ 47 w 47"/>
              <a:gd name="T7" fmla="*/ 21 h 26"/>
              <a:gd name="T8" fmla="*/ 45 w 47"/>
              <a:gd name="T9" fmla="*/ 26 h 26"/>
              <a:gd name="T10" fmla="*/ 0 60000 65536"/>
              <a:gd name="T11" fmla="*/ 0 60000 65536"/>
              <a:gd name="T12" fmla="*/ 0 60000 65536"/>
              <a:gd name="T13" fmla="*/ 0 60000 65536"/>
              <a:gd name="T14" fmla="*/ 0 60000 65536"/>
              <a:gd name="T15" fmla="*/ 0 w 47"/>
              <a:gd name="T16" fmla="*/ 0 h 26"/>
              <a:gd name="T17" fmla="*/ 47 w 47"/>
              <a:gd name="T18" fmla="*/ 26 h 26"/>
            </a:gdLst>
            <a:ahLst/>
            <a:cxnLst>
              <a:cxn ang="T10">
                <a:pos x="T0" y="T1"/>
              </a:cxn>
              <a:cxn ang="T11">
                <a:pos x="T2" y="T3"/>
              </a:cxn>
              <a:cxn ang="T12">
                <a:pos x="T4" y="T5"/>
              </a:cxn>
              <a:cxn ang="T13">
                <a:pos x="T6" y="T7"/>
              </a:cxn>
              <a:cxn ang="T14">
                <a:pos x="T8" y="T9"/>
              </a:cxn>
            </a:cxnLst>
            <a:rect l="T15" t="T16" r="T17" b="T18"/>
            <a:pathLst>
              <a:path w="47" h="26">
                <a:moveTo>
                  <a:pt x="45" y="26"/>
                </a:moveTo>
                <a:lnTo>
                  <a:pt x="0" y="5"/>
                </a:lnTo>
                <a:lnTo>
                  <a:pt x="2" y="0"/>
                </a:lnTo>
                <a:lnTo>
                  <a:pt x="47" y="21"/>
                </a:lnTo>
                <a:lnTo>
                  <a:pt x="45" y="26"/>
                </a:lnTo>
                <a:close/>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82" name="Freeform 1481"/>
          <p:cNvSpPr>
            <a:spLocks/>
          </p:cNvSpPr>
          <p:nvPr/>
        </p:nvSpPr>
        <p:spPr bwMode="auto">
          <a:xfrm>
            <a:off x="2675904" y="3794828"/>
            <a:ext cx="23835" cy="16412"/>
          </a:xfrm>
          <a:custGeom>
            <a:avLst/>
            <a:gdLst>
              <a:gd name="T0" fmla="*/ 6 w 17"/>
              <a:gd name="T1" fmla="*/ 0 h 16"/>
              <a:gd name="T2" fmla="*/ 17 w 17"/>
              <a:gd name="T3" fmla="*/ 15 h 16"/>
              <a:gd name="T4" fmla="*/ 0 w 17"/>
              <a:gd name="T5" fmla="*/ 16 h 16"/>
              <a:gd name="T6" fmla="*/ 6 w 17"/>
              <a:gd name="T7" fmla="*/ 0 h 16"/>
              <a:gd name="T8" fmla="*/ 0 60000 65536"/>
              <a:gd name="T9" fmla="*/ 0 60000 65536"/>
              <a:gd name="T10" fmla="*/ 0 60000 65536"/>
              <a:gd name="T11" fmla="*/ 0 60000 65536"/>
              <a:gd name="T12" fmla="*/ 0 w 17"/>
              <a:gd name="T13" fmla="*/ 0 h 16"/>
              <a:gd name="T14" fmla="*/ 17 w 17"/>
              <a:gd name="T15" fmla="*/ 16 h 16"/>
            </a:gdLst>
            <a:ahLst/>
            <a:cxnLst>
              <a:cxn ang="T8">
                <a:pos x="T0" y="T1"/>
              </a:cxn>
              <a:cxn ang="T9">
                <a:pos x="T2" y="T3"/>
              </a:cxn>
              <a:cxn ang="T10">
                <a:pos x="T4" y="T5"/>
              </a:cxn>
              <a:cxn ang="T11">
                <a:pos x="T6" y="T7"/>
              </a:cxn>
            </a:cxnLst>
            <a:rect l="T12" t="T13" r="T14" b="T15"/>
            <a:pathLst>
              <a:path w="17" h="16">
                <a:moveTo>
                  <a:pt x="6" y="0"/>
                </a:moveTo>
                <a:lnTo>
                  <a:pt x="17" y="15"/>
                </a:lnTo>
                <a:lnTo>
                  <a:pt x="0" y="16"/>
                </a:lnTo>
                <a:lnTo>
                  <a:pt x="6" y="0"/>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83" name="Freeform 1482"/>
          <p:cNvSpPr>
            <a:spLocks/>
          </p:cNvSpPr>
          <p:nvPr/>
        </p:nvSpPr>
        <p:spPr bwMode="auto">
          <a:xfrm>
            <a:off x="2604399" y="3776365"/>
            <a:ext cx="25237" cy="16412"/>
          </a:xfrm>
          <a:custGeom>
            <a:avLst/>
            <a:gdLst>
              <a:gd name="T0" fmla="*/ 11 w 18"/>
              <a:gd name="T1" fmla="*/ 16 h 16"/>
              <a:gd name="T2" fmla="*/ 0 w 18"/>
              <a:gd name="T3" fmla="*/ 1 h 16"/>
              <a:gd name="T4" fmla="*/ 18 w 18"/>
              <a:gd name="T5" fmla="*/ 0 h 16"/>
              <a:gd name="T6" fmla="*/ 11 w 18"/>
              <a:gd name="T7" fmla="*/ 16 h 16"/>
              <a:gd name="T8" fmla="*/ 0 60000 65536"/>
              <a:gd name="T9" fmla="*/ 0 60000 65536"/>
              <a:gd name="T10" fmla="*/ 0 60000 65536"/>
              <a:gd name="T11" fmla="*/ 0 60000 65536"/>
              <a:gd name="T12" fmla="*/ 0 w 18"/>
              <a:gd name="T13" fmla="*/ 0 h 16"/>
              <a:gd name="T14" fmla="*/ 18 w 18"/>
              <a:gd name="T15" fmla="*/ 16 h 16"/>
            </a:gdLst>
            <a:ahLst/>
            <a:cxnLst>
              <a:cxn ang="T8">
                <a:pos x="T0" y="T1"/>
              </a:cxn>
              <a:cxn ang="T9">
                <a:pos x="T2" y="T3"/>
              </a:cxn>
              <a:cxn ang="T10">
                <a:pos x="T4" y="T5"/>
              </a:cxn>
              <a:cxn ang="T11">
                <a:pos x="T6" y="T7"/>
              </a:cxn>
            </a:cxnLst>
            <a:rect l="T12" t="T13" r="T14" b="T15"/>
            <a:pathLst>
              <a:path w="18" h="16">
                <a:moveTo>
                  <a:pt x="11" y="16"/>
                </a:moveTo>
                <a:lnTo>
                  <a:pt x="0" y="1"/>
                </a:lnTo>
                <a:lnTo>
                  <a:pt x="18" y="0"/>
                </a:lnTo>
                <a:lnTo>
                  <a:pt x="11" y="16"/>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84" name="Freeform 1483"/>
          <p:cNvSpPr>
            <a:spLocks noEditPoints="1"/>
          </p:cNvSpPr>
          <p:nvPr/>
        </p:nvSpPr>
        <p:spPr bwMode="auto">
          <a:xfrm>
            <a:off x="2607203" y="3829704"/>
            <a:ext cx="95340" cy="17438"/>
          </a:xfrm>
          <a:custGeom>
            <a:avLst/>
            <a:gdLst>
              <a:gd name="T0" fmla="*/ 55 w 68"/>
              <a:gd name="T1" fmla="*/ 11 h 17"/>
              <a:gd name="T2" fmla="*/ 13 w 68"/>
              <a:gd name="T3" fmla="*/ 11 h 17"/>
              <a:gd name="T4" fmla="*/ 13 w 68"/>
              <a:gd name="T5" fmla="*/ 5 h 17"/>
              <a:gd name="T6" fmla="*/ 55 w 68"/>
              <a:gd name="T7" fmla="*/ 5 h 17"/>
              <a:gd name="T8" fmla="*/ 55 w 68"/>
              <a:gd name="T9" fmla="*/ 11 h 17"/>
              <a:gd name="T10" fmla="*/ 53 w 68"/>
              <a:gd name="T11" fmla="*/ 0 h 17"/>
              <a:gd name="T12" fmla="*/ 68 w 68"/>
              <a:gd name="T13" fmla="*/ 8 h 17"/>
              <a:gd name="T14" fmla="*/ 53 w 68"/>
              <a:gd name="T15" fmla="*/ 17 h 17"/>
              <a:gd name="T16" fmla="*/ 53 w 68"/>
              <a:gd name="T17" fmla="*/ 0 h 17"/>
              <a:gd name="T18" fmla="*/ 16 w 68"/>
              <a:gd name="T19" fmla="*/ 17 h 17"/>
              <a:gd name="T20" fmla="*/ 0 w 68"/>
              <a:gd name="T21" fmla="*/ 8 h 17"/>
              <a:gd name="T22" fmla="*/ 16 w 68"/>
              <a:gd name="T23" fmla="*/ 0 h 17"/>
              <a:gd name="T24" fmla="*/ 16 w 68"/>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17"/>
              <a:gd name="T41" fmla="*/ 68 w 6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17">
                <a:moveTo>
                  <a:pt x="55" y="11"/>
                </a:moveTo>
                <a:lnTo>
                  <a:pt x="13" y="11"/>
                </a:lnTo>
                <a:lnTo>
                  <a:pt x="13" y="5"/>
                </a:lnTo>
                <a:lnTo>
                  <a:pt x="55" y="5"/>
                </a:lnTo>
                <a:lnTo>
                  <a:pt x="55" y="11"/>
                </a:lnTo>
                <a:close/>
                <a:moveTo>
                  <a:pt x="53" y="0"/>
                </a:moveTo>
                <a:lnTo>
                  <a:pt x="68" y="8"/>
                </a:lnTo>
                <a:lnTo>
                  <a:pt x="53" y="17"/>
                </a:lnTo>
                <a:lnTo>
                  <a:pt x="53" y="0"/>
                </a:lnTo>
                <a:close/>
                <a:moveTo>
                  <a:pt x="16" y="17"/>
                </a:moveTo>
                <a:lnTo>
                  <a:pt x="0" y="8"/>
                </a:lnTo>
                <a:lnTo>
                  <a:pt x="16" y="0"/>
                </a:lnTo>
                <a:lnTo>
                  <a:pt x="16" y="1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85" name="Freeform 1484"/>
          <p:cNvSpPr>
            <a:spLocks noEditPoints="1"/>
          </p:cNvSpPr>
          <p:nvPr/>
        </p:nvSpPr>
        <p:spPr bwMode="auto">
          <a:xfrm>
            <a:off x="2604399" y="3827653"/>
            <a:ext cx="95340" cy="17438"/>
          </a:xfrm>
          <a:custGeom>
            <a:avLst/>
            <a:gdLst>
              <a:gd name="T0" fmla="*/ 55 w 68"/>
              <a:gd name="T1" fmla="*/ 11 h 17"/>
              <a:gd name="T2" fmla="*/ 13 w 68"/>
              <a:gd name="T3" fmla="*/ 11 h 17"/>
              <a:gd name="T4" fmla="*/ 13 w 68"/>
              <a:gd name="T5" fmla="*/ 5 h 17"/>
              <a:gd name="T6" fmla="*/ 55 w 68"/>
              <a:gd name="T7" fmla="*/ 5 h 17"/>
              <a:gd name="T8" fmla="*/ 55 w 68"/>
              <a:gd name="T9" fmla="*/ 11 h 17"/>
              <a:gd name="T10" fmla="*/ 53 w 68"/>
              <a:gd name="T11" fmla="*/ 0 h 17"/>
              <a:gd name="T12" fmla="*/ 68 w 68"/>
              <a:gd name="T13" fmla="*/ 8 h 17"/>
              <a:gd name="T14" fmla="*/ 53 w 68"/>
              <a:gd name="T15" fmla="*/ 17 h 17"/>
              <a:gd name="T16" fmla="*/ 53 w 68"/>
              <a:gd name="T17" fmla="*/ 0 h 17"/>
              <a:gd name="T18" fmla="*/ 16 w 68"/>
              <a:gd name="T19" fmla="*/ 17 h 17"/>
              <a:gd name="T20" fmla="*/ 0 w 68"/>
              <a:gd name="T21" fmla="*/ 8 h 17"/>
              <a:gd name="T22" fmla="*/ 16 w 68"/>
              <a:gd name="T23" fmla="*/ 0 h 17"/>
              <a:gd name="T24" fmla="*/ 16 w 68"/>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17"/>
              <a:gd name="T41" fmla="*/ 68 w 6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17">
                <a:moveTo>
                  <a:pt x="55" y="11"/>
                </a:moveTo>
                <a:lnTo>
                  <a:pt x="13" y="11"/>
                </a:lnTo>
                <a:lnTo>
                  <a:pt x="13" y="5"/>
                </a:lnTo>
                <a:lnTo>
                  <a:pt x="55" y="5"/>
                </a:lnTo>
                <a:lnTo>
                  <a:pt x="55" y="11"/>
                </a:lnTo>
                <a:close/>
                <a:moveTo>
                  <a:pt x="53" y="0"/>
                </a:moveTo>
                <a:lnTo>
                  <a:pt x="68" y="8"/>
                </a:lnTo>
                <a:lnTo>
                  <a:pt x="53" y="17"/>
                </a:lnTo>
                <a:lnTo>
                  <a:pt x="53" y="0"/>
                </a:lnTo>
                <a:close/>
                <a:moveTo>
                  <a:pt x="16" y="17"/>
                </a:moveTo>
                <a:lnTo>
                  <a:pt x="0" y="8"/>
                </a:lnTo>
                <a:lnTo>
                  <a:pt x="16" y="0"/>
                </a:lnTo>
                <a:lnTo>
                  <a:pt x="16" y="1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86" name="Rectangle 1485"/>
          <p:cNvSpPr>
            <a:spLocks noChangeArrowheads="1"/>
          </p:cNvSpPr>
          <p:nvPr/>
        </p:nvSpPr>
        <p:spPr bwMode="auto">
          <a:xfrm>
            <a:off x="2622625" y="3832782"/>
            <a:ext cx="58887" cy="6155"/>
          </a:xfrm>
          <a:prstGeom prst="rect">
            <a:avLst/>
          </a:pr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87" name="Freeform 1486"/>
          <p:cNvSpPr>
            <a:spLocks/>
          </p:cNvSpPr>
          <p:nvPr/>
        </p:nvSpPr>
        <p:spPr bwMode="auto">
          <a:xfrm>
            <a:off x="2678708" y="3827653"/>
            <a:ext cx="21031" cy="17438"/>
          </a:xfrm>
          <a:custGeom>
            <a:avLst/>
            <a:gdLst>
              <a:gd name="T0" fmla="*/ 0 w 15"/>
              <a:gd name="T1" fmla="*/ 0 h 17"/>
              <a:gd name="T2" fmla="*/ 15 w 15"/>
              <a:gd name="T3" fmla="*/ 8 h 17"/>
              <a:gd name="T4" fmla="*/ 0 w 15"/>
              <a:gd name="T5" fmla="*/ 17 h 17"/>
              <a:gd name="T6" fmla="*/ 0 w 15"/>
              <a:gd name="T7" fmla="*/ 0 h 17"/>
              <a:gd name="T8" fmla="*/ 0 60000 65536"/>
              <a:gd name="T9" fmla="*/ 0 60000 65536"/>
              <a:gd name="T10" fmla="*/ 0 60000 65536"/>
              <a:gd name="T11" fmla="*/ 0 60000 65536"/>
              <a:gd name="T12" fmla="*/ 0 w 15"/>
              <a:gd name="T13" fmla="*/ 0 h 17"/>
              <a:gd name="T14" fmla="*/ 15 w 15"/>
              <a:gd name="T15" fmla="*/ 17 h 17"/>
            </a:gdLst>
            <a:ahLst/>
            <a:cxnLst>
              <a:cxn ang="T8">
                <a:pos x="T0" y="T1"/>
              </a:cxn>
              <a:cxn ang="T9">
                <a:pos x="T2" y="T3"/>
              </a:cxn>
              <a:cxn ang="T10">
                <a:pos x="T4" y="T5"/>
              </a:cxn>
              <a:cxn ang="T11">
                <a:pos x="T6" y="T7"/>
              </a:cxn>
            </a:cxnLst>
            <a:rect l="T12" t="T13" r="T14" b="T15"/>
            <a:pathLst>
              <a:path w="15" h="17">
                <a:moveTo>
                  <a:pt x="0" y="0"/>
                </a:moveTo>
                <a:lnTo>
                  <a:pt x="15" y="8"/>
                </a:lnTo>
                <a:lnTo>
                  <a:pt x="0" y="17"/>
                </a:lnTo>
                <a:lnTo>
                  <a:pt x="0" y="0"/>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88" name="Freeform 1487"/>
          <p:cNvSpPr>
            <a:spLocks/>
          </p:cNvSpPr>
          <p:nvPr/>
        </p:nvSpPr>
        <p:spPr bwMode="auto">
          <a:xfrm>
            <a:off x="2604399" y="3827653"/>
            <a:ext cx="22433" cy="17438"/>
          </a:xfrm>
          <a:custGeom>
            <a:avLst/>
            <a:gdLst>
              <a:gd name="T0" fmla="*/ 16 w 16"/>
              <a:gd name="T1" fmla="*/ 17 h 17"/>
              <a:gd name="T2" fmla="*/ 0 w 16"/>
              <a:gd name="T3" fmla="*/ 8 h 17"/>
              <a:gd name="T4" fmla="*/ 16 w 16"/>
              <a:gd name="T5" fmla="*/ 0 h 17"/>
              <a:gd name="T6" fmla="*/ 16 w 16"/>
              <a:gd name="T7" fmla="*/ 17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16" y="17"/>
                </a:moveTo>
                <a:lnTo>
                  <a:pt x="0" y="8"/>
                </a:lnTo>
                <a:lnTo>
                  <a:pt x="16" y="0"/>
                </a:lnTo>
                <a:lnTo>
                  <a:pt x="16" y="17"/>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89" name="Freeform 1488"/>
          <p:cNvSpPr>
            <a:spLocks noEditPoints="1"/>
          </p:cNvSpPr>
          <p:nvPr/>
        </p:nvSpPr>
        <p:spPr bwMode="auto">
          <a:xfrm>
            <a:off x="2607203" y="3862529"/>
            <a:ext cx="95340" cy="34876"/>
          </a:xfrm>
          <a:custGeom>
            <a:avLst/>
            <a:gdLst>
              <a:gd name="T0" fmla="*/ 57 w 68"/>
              <a:gd name="T1" fmla="*/ 10 h 34"/>
              <a:gd name="T2" fmla="*/ 13 w 68"/>
              <a:gd name="T3" fmla="*/ 30 h 34"/>
              <a:gd name="T4" fmla="*/ 11 w 68"/>
              <a:gd name="T5" fmla="*/ 25 h 34"/>
              <a:gd name="T6" fmla="*/ 55 w 68"/>
              <a:gd name="T7" fmla="*/ 4 h 34"/>
              <a:gd name="T8" fmla="*/ 57 w 68"/>
              <a:gd name="T9" fmla="*/ 10 h 34"/>
              <a:gd name="T10" fmla="*/ 51 w 68"/>
              <a:gd name="T11" fmla="*/ 0 h 34"/>
              <a:gd name="T12" fmla="*/ 68 w 68"/>
              <a:gd name="T13" fmla="*/ 2 h 34"/>
              <a:gd name="T14" fmla="*/ 57 w 68"/>
              <a:gd name="T15" fmla="*/ 16 h 34"/>
              <a:gd name="T16" fmla="*/ 51 w 68"/>
              <a:gd name="T17" fmla="*/ 0 h 34"/>
              <a:gd name="T18" fmla="*/ 17 w 68"/>
              <a:gd name="T19" fmla="*/ 34 h 34"/>
              <a:gd name="T20" fmla="*/ 0 w 68"/>
              <a:gd name="T21" fmla="*/ 33 h 34"/>
              <a:gd name="T22" fmla="*/ 11 w 68"/>
              <a:gd name="T23" fmla="*/ 19 h 34"/>
              <a:gd name="T24" fmla="*/ 17 w 68"/>
              <a:gd name="T25" fmla="*/ 34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7" y="10"/>
                </a:moveTo>
                <a:lnTo>
                  <a:pt x="13" y="30"/>
                </a:lnTo>
                <a:lnTo>
                  <a:pt x="11" y="25"/>
                </a:lnTo>
                <a:lnTo>
                  <a:pt x="55" y="4"/>
                </a:lnTo>
                <a:lnTo>
                  <a:pt x="57" y="10"/>
                </a:lnTo>
                <a:close/>
                <a:moveTo>
                  <a:pt x="51" y="0"/>
                </a:moveTo>
                <a:lnTo>
                  <a:pt x="68" y="2"/>
                </a:lnTo>
                <a:lnTo>
                  <a:pt x="57" y="16"/>
                </a:lnTo>
                <a:lnTo>
                  <a:pt x="51" y="0"/>
                </a:lnTo>
                <a:close/>
                <a:moveTo>
                  <a:pt x="17" y="34"/>
                </a:moveTo>
                <a:lnTo>
                  <a:pt x="0" y="33"/>
                </a:lnTo>
                <a:lnTo>
                  <a:pt x="11" y="19"/>
                </a:lnTo>
                <a:lnTo>
                  <a:pt x="17" y="34"/>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90" name="Freeform 1489"/>
          <p:cNvSpPr>
            <a:spLocks noEditPoints="1"/>
          </p:cNvSpPr>
          <p:nvPr/>
        </p:nvSpPr>
        <p:spPr bwMode="auto">
          <a:xfrm>
            <a:off x="2604399" y="3861503"/>
            <a:ext cx="95340" cy="34876"/>
          </a:xfrm>
          <a:custGeom>
            <a:avLst/>
            <a:gdLst>
              <a:gd name="T0" fmla="*/ 58 w 68"/>
              <a:gd name="T1" fmla="*/ 9 h 34"/>
              <a:gd name="T2" fmla="*/ 13 w 68"/>
              <a:gd name="T3" fmla="*/ 30 h 34"/>
              <a:gd name="T4" fmla="*/ 11 w 68"/>
              <a:gd name="T5" fmla="*/ 24 h 34"/>
              <a:gd name="T6" fmla="*/ 56 w 68"/>
              <a:gd name="T7" fmla="*/ 4 h 34"/>
              <a:gd name="T8" fmla="*/ 58 w 68"/>
              <a:gd name="T9" fmla="*/ 9 h 34"/>
              <a:gd name="T10" fmla="*/ 51 w 68"/>
              <a:gd name="T11" fmla="*/ 0 h 34"/>
              <a:gd name="T12" fmla="*/ 68 w 68"/>
              <a:gd name="T13" fmla="*/ 1 h 34"/>
              <a:gd name="T14" fmla="*/ 57 w 68"/>
              <a:gd name="T15" fmla="*/ 15 h 34"/>
              <a:gd name="T16" fmla="*/ 51 w 68"/>
              <a:gd name="T17" fmla="*/ 0 h 34"/>
              <a:gd name="T18" fmla="*/ 18 w 68"/>
              <a:gd name="T19" fmla="*/ 34 h 34"/>
              <a:gd name="T20" fmla="*/ 0 w 68"/>
              <a:gd name="T21" fmla="*/ 32 h 34"/>
              <a:gd name="T22" fmla="*/ 11 w 68"/>
              <a:gd name="T23" fmla="*/ 18 h 34"/>
              <a:gd name="T24" fmla="*/ 18 w 68"/>
              <a:gd name="T25" fmla="*/ 34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8" y="9"/>
                </a:moveTo>
                <a:lnTo>
                  <a:pt x="13" y="30"/>
                </a:lnTo>
                <a:lnTo>
                  <a:pt x="11" y="24"/>
                </a:lnTo>
                <a:lnTo>
                  <a:pt x="56" y="4"/>
                </a:lnTo>
                <a:lnTo>
                  <a:pt x="58" y="9"/>
                </a:lnTo>
                <a:close/>
                <a:moveTo>
                  <a:pt x="51" y="0"/>
                </a:moveTo>
                <a:lnTo>
                  <a:pt x="68" y="1"/>
                </a:lnTo>
                <a:lnTo>
                  <a:pt x="57" y="15"/>
                </a:lnTo>
                <a:lnTo>
                  <a:pt x="51" y="0"/>
                </a:lnTo>
                <a:close/>
                <a:moveTo>
                  <a:pt x="18" y="34"/>
                </a:moveTo>
                <a:lnTo>
                  <a:pt x="0" y="32"/>
                </a:lnTo>
                <a:lnTo>
                  <a:pt x="11" y="18"/>
                </a:lnTo>
                <a:lnTo>
                  <a:pt x="18" y="34"/>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91" name="Freeform 1490"/>
          <p:cNvSpPr>
            <a:spLocks/>
          </p:cNvSpPr>
          <p:nvPr/>
        </p:nvSpPr>
        <p:spPr bwMode="auto">
          <a:xfrm>
            <a:off x="2619821" y="3865606"/>
            <a:ext cx="65897" cy="26670"/>
          </a:xfrm>
          <a:custGeom>
            <a:avLst/>
            <a:gdLst>
              <a:gd name="T0" fmla="*/ 47 w 47"/>
              <a:gd name="T1" fmla="*/ 5 h 26"/>
              <a:gd name="T2" fmla="*/ 2 w 47"/>
              <a:gd name="T3" fmla="*/ 26 h 26"/>
              <a:gd name="T4" fmla="*/ 0 w 47"/>
              <a:gd name="T5" fmla="*/ 20 h 26"/>
              <a:gd name="T6" fmla="*/ 45 w 47"/>
              <a:gd name="T7" fmla="*/ 0 h 26"/>
              <a:gd name="T8" fmla="*/ 47 w 47"/>
              <a:gd name="T9" fmla="*/ 5 h 26"/>
              <a:gd name="T10" fmla="*/ 0 60000 65536"/>
              <a:gd name="T11" fmla="*/ 0 60000 65536"/>
              <a:gd name="T12" fmla="*/ 0 60000 65536"/>
              <a:gd name="T13" fmla="*/ 0 60000 65536"/>
              <a:gd name="T14" fmla="*/ 0 60000 65536"/>
              <a:gd name="T15" fmla="*/ 0 w 47"/>
              <a:gd name="T16" fmla="*/ 0 h 26"/>
              <a:gd name="T17" fmla="*/ 47 w 47"/>
              <a:gd name="T18" fmla="*/ 26 h 26"/>
            </a:gdLst>
            <a:ahLst/>
            <a:cxnLst>
              <a:cxn ang="T10">
                <a:pos x="T0" y="T1"/>
              </a:cxn>
              <a:cxn ang="T11">
                <a:pos x="T2" y="T3"/>
              </a:cxn>
              <a:cxn ang="T12">
                <a:pos x="T4" y="T5"/>
              </a:cxn>
              <a:cxn ang="T13">
                <a:pos x="T6" y="T7"/>
              </a:cxn>
              <a:cxn ang="T14">
                <a:pos x="T8" y="T9"/>
              </a:cxn>
            </a:cxnLst>
            <a:rect l="T15" t="T16" r="T17" b="T18"/>
            <a:pathLst>
              <a:path w="47" h="26">
                <a:moveTo>
                  <a:pt x="47" y="5"/>
                </a:moveTo>
                <a:lnTo>
                  <a:pt x="2" y="26"/>
                </a:lnTo>
                <a:lnTo>
                  <a:pt x="0" y="20"/>
                </a:lnTo>
                <a:lnTo>
                  <a:pt x="45" y="0"/>
                </a:lnTo>
                <a:lnTo>
                  <a:pt x="47" y="5"/>
                </a:lnTo>
                <a:close/>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92" name="Freeform 1491"/>
          <p:cNvSpPr>
            <a:spLocks/>
          </p:cNvSpPr>
          <p:nvPr/>
        </p:nvSpPr>
        <p:spPr bwMode="auto">
          <a:xfrm>
            <a:off x="2675904" y="3861503"/>
            <a:ext cx="23835" cy="15387"/>
          </a:xfrm>
          <a:custGeom>
            <a:avLst/>
            <a:gdLst>
              <a:gd name="T0" fmla="*/ 0 w 17"/>
              <a:gd name="T1" fmla="*/ 0 h 15"/>
              <a:gd name="T2" fmla="*/ 17 w 17"/>
              <a:gd name="T3" fmla="*/ 1 h 15"/>
              <a:gd name="T4" fmla="*/ 6 w 17"/>
              <a:gd name="T5" fmla="*/ 15 h 15"/>
              <a:gd name="T6" fmla="*/ 0 w 17"/>
              <a:gd name="T7" fmla="*/ 0 h 15"/>
              <a:gd name="T8" fmla="*/ 0 60000 65536"/>
              <a:gd name="T9" fmla="*/ 0 60000 65536"/>
              <a:gd name="T10" fmla="*/ 0 60000 65536"/>
              <a:gd name="T11" fmla="*/ 0 60000 65536"/>
              <a:gd name="T12" fmla="*/ 0 w 17"/>
              <a:gd name="T13" fmla="*/ 0 h 15"/>
              <a:gd name="T14" fmla="*/ 17 w 17"/>
              <a:gd name="T15" fmla="*/ 15 h 15"/>
            </a:gdLst>
            <a:ahLst/>
            <a:cxnLst>
              <a:cxn ang="T8">
                <a:pos x="T0" y="T1"/>
              </a:cxn>
              <a:cxn ang="T9">
                <a:pos x="T2" y="T3"/>
              </a:cxn>
              <a:cxn ang="T10">
                <a:pos x="T4" y="T5"/>
              </a:cxn>
              <a:cxn ang="T11">
                <a:pos x="T6" y="T7"/>
              </a:cxn>
            </a:cxnLst>
            <a:rect l="T12" t="T13" r="T14" b="T15"/>
            <a:pathLst>
              <a:path w="17" h="15">
                <a:moveTo>
                  <a:pt x="0" y="0"/>
                </a:moveTo>
                <a:lnTo>
                  <a:pt x="17" y="1"/>
                </a:lnTo>
                <a:lnTo>
                  <a:pt x="6" y="15"/>
                </a:lnTo>
                <a:lnTo>
                  <a:pt x="0" y="0"/>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93" name="Freeform 1492"/>
          <p:cNvSpPr>
            <a:spLocks/>
          </p:cNvSpPr>
          <p:nvPr/>
        </p:nvSpPr>
        <p:spPr bwMode="auto">
          <a:xfrm>
            <a:off x="2604399" y="3879967"/>
            <a:ext cx="25237" cy="16412"/>
          </a:xfrm>
          <a:custGeom>
            <a:avLst/>
            <a:gdLst>
              <a:gd name="T0" fmla="*/ 18 w 18"/>
              <a:gd name="T1" fmla="*/ 16 h 16"/>
              <a:gd name="T2" fmla="*/ 0 w 18"/>
              <a:gd name="T3" fmla="*/ 14 h 16"/>
              <a:gd name="T4" fmla="*/ 11 w 18"/>
              <a:gd name="T5" fmla="*/ 0 h 16"/>
              <a:gd name="T6" fmla="*/ 18 w 18"/>
              <a:gd name="T7" fmla="*/ 16 h 16"/>
              <a:gd name="T8" fmla="*/ 0 60000 65536"/>
              <a:gd name="T9" fmla="*/ 0 60000 65536"/>
              <a:gd name="T10" fmla="*/ 0 60000 65536"/>
              <a:gd name="T11" fmla="*/ 0 60000 65536"/>
              <a:gd name="T12" fmla="*/ 0 w 18"/>
              <a:gd name="T13" fmla="*/ 0 h 16"/>
              <a:gd name="T14" fmla="*/ 18 w 18"/>
              <a:gd name="T15" fmla="*/ 16 h 16"/>
            </a:gdLst>
            <a:ahLst/>
            <a:cxnLst>
              <a:cxn ang="T8">
                <a:pos x="T0" y="T1"/>
              </a:cxn>
              <a:cxn ang="T9">
                <a:pos x="T2" y="T3"/>
              </a:cxn>
              <a:cxn ang="T10">
                <a:pos x="T4" y="T5"/>
              </a:cxn>
              <a:cxn ang="T11">
                <a:pos x="T6" y="T7"/>
              </a:cxn>
            </a:cxnLst>
            <a:rect l="T12" t="T13" r="T14" b="T15"/>
            <a:pathLst>
              <a:path w="18" h="16">
                <a:moveTo>
                  <a:pt x="18" y="16"/>
                </a:moveTo>
                <a:lnTo>
                  <a:pt x="0" y="14"/>
                </a:lnTo>
                <a:lnTo>
                  <a:pt x="11" y="0"/>
                </a:lnTo>
                <a:lnTo>
                  <a:pt x="18" y="16"/>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94" name="Freeform 1493"/>
          <p:cNvSpPr>
            <a:spLocks noEditPoints="1"/>
          </p:cNvSpPr>
          <p:nvPr/>
        </p:nvSpPr>
        <p:spPr bwMode="auto">
          <a:xfrm>
            <a:off x="2821718" y="3829704"/>
            <a:ext cx="74309" cy="17438"/>
          </a:xfrm>
          <a:custGeom>
            <a:avLst/>
            <a:gdLst>
              <a:gd name="T0" fmla="*/ 40 w 53"/>
              <a:gd name="T1" fmla="*/ 11 h 17"/>
              <a:gd name="T2" fmla="*/ 13 w 53"/>
              <a:gd name="T3" fmla="*/ 11 h 17"/>
              <a:gd name="T4" fmla="*/ 13 w 53"/>
              <a:gd name="T5" fmla="*/ 5 h 17"/>
              <a:gd name="T6" fmla="*/ 40 w 53"/>
              <a:gd name="T7" fmla="*/ 5 h 17"/>
              <a:gd name="T8" fmla="*/ 40 w 53"/>
              <a:gd name="T9" fmla="*/ 11 h 17"/>
              <a:gd name="T10" fmla="*/ 37 w 53"/>
              <a:gd name="T11" fmla="*/ 0 h 17"/>
              <a:gd name="T12" fmla="*/ 53 w 53"/>
              <a:gd name="T13" fmla="*/ 8 h 17"/>
              <a:gd name="T14" fmla="*/ 37 w 53"/>
              <a:gd name="T15" fmla="*/ 17 h 17"/>
              <a:gd name="T16" fmla="*/ 37 w 53"/>
              <a:gd name="T17" fmla="*/ 0 h 17"/>
              <a:gd name="T18" fmla="*/ 16 w 53"/>
              <a:gd name="T19" fmla="*/ 17 h 17"/>
              <a:gd name="T20" fmla="*/ 0 w 53"/>
              <a:gd name="T21" fmla="*/ 8 h 17"/>
              <a:gd name="T22" fmla="*/ 16 w 53"/>
              <a:gd name="T23" fmla="*/ 0 h 17"/>
              <a:gd name="T24" fmla="*/ 16 w 53"/>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17"/>
              <a:gd name="T41" fmla="*/ 53 w 5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17">
                <a:moveTo>
                  <a:pt x="40" y="11"/>
                </a:moveTo>
                <a:lnTo>
                  <a:pt x="13" y="11"/>
                </a:lnTo>
                <a:lnTo>
                  <a:pt x="13" y="5"/>
                </a:lnTo>
                <a:lnTo>
                  <a:pt x="40" y="5"/>
                </a:lnTo>
                <a:lnTo>
                  <a:pt x="40" y="11"/>
                </a:lnTo>
                <a:close/>
                <a:moveTo>
                  <a:pt x="37" y="0"/>
                </a:moveTo>
                <a:lnTo>
                  <a:pt x="53" y="8"/>
                </a:lnTo>
                <a:lnTo>
                  <a:pt x="37" y="17"/>
                </a:lnTo>
                <a:lnTo>
                  <a:pt x="37" y="0"/>
                </a:lnTo>
                <a:close/>
                <a:moveTo>
                  <a:pt x="16" y="17"/>
                </a:moveTo>
                <a:lnTo>
                  <a:pt x="0" y="8"/>
                </a:lnTo>
                <a:lnTo>
                  <a:pt x="16" y="0"/>
                </a:lnTo>
                <a:lnTo>
                  <a:pt x="16" y="1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95" name="Freeform 1494"/>
          <p:cNvSpPr>
            <a:spLocks noEditPoints="1"/>
          </p:cNvSpPr>
          <p:nvPr/>
        </p:nvSpPr>
        <p:spPr bwMode="auto">
          <a:xfrm>
            <a:off x="2818914" y="3827653"/>
            <a:ext cx="74309" cy="17438"/>
          </a:xfrm>
          <a:custGeom>
            <a:avLst/>
            <a:gdLst>
              <a:gd name="T0" fmla="*/ 40 w 53"/>
              <a:gd name="T1" fmla="*/ 11 h 17"/>
              <a:gd name="T2" fmla="*/ 13 w 53"/>
              <a:gd name="T3" fmla="*/ 11 h 17"/>
              <a:gd name="T4" fmla="*/ 13 w 53"/>
              <a:gd name="T5" fmla="*/ 5 h 17"/>
              <a:gd name="T6" fmla="*/ 40 w 53"/>
              <a:gd name="T7" fmla="*/ 5 h 17"/>
              <a:gd name="T8" fmla="*/ 40 w 53"/>
              <a:gd name="T9" fmla="*/ 11 h 17"/>
              <a:gd name="T10" fmla="*/ 37 w 53"/>
              <a:gd name="T11" fmla="*/ 0 h 17"/>
              <a:gd name="T12" fmla="*/ 53 w 53"/>
              <a:gd name="T13" fmla="*/ 8 h 17"/>
              <a:gd name="T14" fmla="*/ 37 w 53"/>
              <a:gd name="T15" fmla="*/ 17 h 17"/>
              <a:gd name="T16" fmla="*/ 37 w 53"/>
              <a:gd name="T17" fmla="*/ 0 h 17"/>
              <a:gd name="T18" fmla="*/ 16 w 53"/>
              <a:gd name="T19" fmla="*/ 17 h 17"/>
              <a:gd name="T20" fmla="*/ 0 w 53"/>
              <a:gd name="T21" fmla="*/ 8 h 17"/>
              <a:gd name="T22" fmla="*/ 16 w 53"/>
              <a:gd name="T23" fmla="*/ 0 h 17"/>
              <a:gd name="T24" fmla="*/ 16 w 53"/>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17"/>
              <a:gd name="T41" fmla="*/ 53 w 5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17">
                <a:moveTo>
                  <a:pt x="40" y="11"/>
                </a:moveTo>
                <a:lnTo>
                  <a:pt x="13" y="11"/>
                </a:lnTo>
                <a:lnTo>
                  <a:pt x="13" y="5"/>
                </a:lnTo>
                <a:lnTo>
                  <a:pt x="40" y="5"/>
                </a:lnTo>
                <a:lnTo>
                  <a:pt x="40" y="11"/>
                </a:lnTo>
                <a:close/>
                <a:moveTo>
                  <a:pt x="37" y="0"/>
                </a:moveTo>
                <a:lnTo>
                  <a:pt x="53" y="8"/>
                </a:lnTo>
                <a:lnTo>
                  <a:pt x="37" y="17"/>
                </a:lnTo>
                <a:lnTo>
                  <a:pt x="37" y="0"/>
                </a:lnTo>
                <a:close/>
                <a:moveTo>
                  <a:pt x="16" y="17"/>
                </a:moveTo>
                <a:lnTo>
                  <a:pt x="0" y="8"/>
                </a:lnTo>
                <a:lnTo>
                  <a:pt x="16" y="0"/>
                </a:lnTo>
                <a:lnTo>
                  <a:pt x="16" y="1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96" name="Rectangle 1495"/>
          <p:cNvSpPr>
            <a:spLocks noChangeArrowheads="1"/>
          </p:cNvSpPr>
          <p:nvPr/>
        </p:nvSpPr>
        <p:spPr bwMode="auto">
          <a:xfrm>
            <a:off x="2837141" y="3832782"/>
            <a:ext cx="37856" cy="6155"/>
          </a:xfrm>
          <a:prstGeom prst="rect">
            <a:avLst/>
          </a:pr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97" name="Freeform 1496"/>
          <p:cNvSpPr>
            <a:spLocks/>
          </p:cNvSpPr>
          <p:nvPr/>
        </p:nvSpPr>
        <p:spPr bwMode="auto">
          <a:xfrm>
            <a:off x="2870790" y="3827653"/>
            <a:ext cx="22433" cy="17438"/>
          </a:xfrm>
          <a:custGeom>
            <a:avLst/>
            <a:gdLst>
              <a:gd name="T0" fmla="*/ 0 w 16"/>
              <a:gd name="T1" fmla="*/ 0 h 17"/>
              <a:gd name="T2" fmla="*/ 16 w 16"/>
              <a:gd name="T3" fmla="*/ 8 h 17"/>
              <a:gd name="T4" fmla="*/ 0 w 16"/>
              <a:gd name="T5" fmla="*/ 17 h 17"/>
              <a:gd name="T6" fmla="*/ 0 w 16"/>
              <a:gd name="T7" fmla="*/ 0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0" y="0"/>
                </a:moveTo>
                <a:lnTo>
                  <a:pt x="16" y="8"/>
                </a:lnTo>
                <a:lnTo>
                  <a:pt x="0" y="17"/>
                </a:lnTo>
                <a:lnTo>
                  <a:pt x="0" y="0"/>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98" name="Freeform 1497"/>
          <p:cNvSpPr>
            <a:spLocks/>
          </p:cNvSpPr>
          <p:nvPr/>
        </p:nvSpPr>
        <p:spPr bwMode="auto">
          <a:xfrm>
            <a:off x="2818914" y="3827653"/>
            <a:ext cx="22433" cy="17438"/>
          </a:xfrm>
          <a:custGeom>
            <a:avLst/>
            <a:gdLst>
              <a:gd name="T0" fmla="*/ 16 w 16"/>
              <a:gd name="T1" fmla="*/ 17 h 17"/>
              <a:gd name="T2" fmla="*/ 0 w 16"/>
              <a:gd name="T3" fmla="*/ 8 h 17"/>
              <a:gd name="T4" fmla="*/ 16 w 16"/>
              <a:gd name="T5" fmla="*/ 0 h 17"/>
              <a:gd name="T6" fmla="*/ 16 w 16"/>
              <a:gd name="T7" fmla="*/ 17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16" y="17"/>
                </a:moveTo>
                <a:lnTo>
                  <a:pt x="0" y="8"/>
                </a:lnTo>
                <a:lnTo>
                  <a:pt x="16" y="0"/>
                </a:lnTo>
                <a:lnTo>
                  <a:pt x="16" y="17"/>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99" name="Freeform 1498"/>
          <p:cNvSpPr>
            <a:spLocks noEditPoints="1"/>
          </p:cNvSpPr>
          <p:nvPr/>
        </p:nvSpPr>
        <p:spPr bwMode="auto">
          <a:xfrm>
            <a:off x="2607203" y="3778416"/>
            <a:ext cx="95340" cy="34876"/>
          </a:xfrm>
          <a:custGeom>
            <a:avLst/>
            <a:gdLst>
              <a:gd name="T0" fmla="*/ 55 w 68"/>
              <a:gd name="T1" fmla="*/ 30 h 34"/>
              <a:gd name="T2" fmla="*/ 11 w 68"/>
              <a:gd name="T3" fmla="*/ 9 h 34"/>
              <a:gd name="T4" fmla="*/ 13 w 68"/>
              <a:gd name="T5" fmla="*/ 4 h 34"/>
              <a:gd name="T6" fmla="*/ 57 w 68"/>
              <a:gd name="T7" fmla="*/ 24 h 34"/>
              <a:gd name="T8" fmla="*/ 55 w 68"/>
              <a:gd name="T9" fmla="*/ 30 h 34"/>
              <a:gd name="T10" fmla="*/ 57 w 68"/>
              <a:gd name="T11" fmla="*/ 18 h 34"/>
              <a:gd name="T12" fmla="*/ 68 w 68"/>
              <a:gd name="T13" fmla="*/ 33 h 34"/>
              <a:gd name="T14" fmla="*/ 51 w 68"/>
              <a:gd name="T15" fmla="*/ 34 h 34"/>
              <a:gd name="T16" fmla="*/ 57 w 68"/>
              <a:gd name="T17" fmla="*/ 18 h 34"/>
              <a:gd name="T18" fmla="*/ 11 w 68"/>
              <a:gd name="T19" fmla="*/ 16 h 34"/>
              <a:gd name="T20" fmla="*/ 0 w 68"/>
              <a:gd name="T21" fmla="*/ 1 h 34"/>
              <a:gd name="T22" fmla="*/ 17 w 68"/>
              <a:gd name="T23" fmla="*/ 0 h 34"/>
              <a:gd name="T24" fmla="*/ 11 w 68"/>
              <a:gd name="T25" fmla="*/ 16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5" y="30"/>
                </a:moveTo>
                <a:lnTo>
                  <a:pt x="11" y="9"/>
                </a:lnTo>
                <a:lnTo>
                  <a:pt x="13" y="4"/>
                </a:lnTo>
                <a:lnTo>
                  <a:pt x="57" y="24"/>
                </a:lnTo>
                <a:lnTo>
                  <a:pt x="55" y="30"/>
                </a:lnTo>
                <a:close/>
                <a:moveTo>
                  <a:pt x="57" y="18"/>
                </a:moveTo>
                <a:lnTo>
                  <a:pt x="68" y="33"/>
                </a:lnTo>
                <a:lnTo>
                  <a:pt x="51" y="34"/>
                </a:lnTo>
                <a:lnTo>
                  <a:pt x="57" y="18"/>
                </a:lnTo>
                <a:close/>
                <a:moveTo>
                  <a:pt x="11" y="16"/>
                </a:moveTo>
                <a:lnTo>
                  <a:pt x="0" y="1"/>
                </a:lnTo>
                <a:lnTo>
                  <a:pt x="17" y="0"/>
                </a:lnTo>
                <a:lnTo>
                  <a:pt x="11" y="16"/>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00" name="Freeform 1499"/>
          <p:cNvSpPr>
            <a:spLocks noEditPoints="1"/>
          </p:cNvSpPr>
          <p:nvPr/>
        </p:nvSpPr>
        <p:spPr bwMode="auto">
          <a:xfrm>
            <a:off x="2604399" y="3776365"/>
            <a:ext cx="95340" cy="34876"/>
          </a:xfrm>
          <a:custGeom>
            <a:avLst/>
            <a:gdLst>
              <a:gd name="T0" fmla="*/ 56 w 68"/>
              <a:gd name="T1" fmla="*/ 30 h 34"/>
              <a:gd name="T2" fmla="*/ 11 w 68"/>
              <a:gd name="T3" fmla="*/ 9 h 34"/>
              <a:gd name="T4" fmla="*/ 13 w 68"/>
              <a:gd name="T5" fmla="*/ 4 h 34"/>
              <a:gd name="T6" fmla="*/ 58 w 68"/>
              <a:gd name="T7" fmla="*/ 25 h 34"/>
              <a:gd name="T8" fmla="*/ 56 w 68"/>
              <a:gd name="T9" fmla="*/ 30 h 34"/>
              <a:gd name="T10" fmla="*/ 57 w 68"/>
              <a:gd name="T11" fmla="*/ 18 h 34"/>
              <a:gd name="T12" fmla="*/ 68 w 68"/>
              <a:gd name="T13" fmla="*/ 33 h 34"/>
              <a:gd name="T14" fmla="*/ 51 w 68"/>
              <a:gd name="T15" fmla="*/ 34 h 34"/>
              <a:gd name="T16" fmla="*/ 57 w 68"/>
              <a:gd name="T17" fmla="*/ 18 h 34"/>
              <a:gd name="T18" fmla="*/ 11 w 68"/>
              <a:gd name="T19" fmla="*/ 16 h 34"/>
              <a:gd name="T20" fmla="*/ 0 w 68"/>
              <a:gd name="T21" fmla="*/ 1 h 34"/>
              <a:gd name="T22" fmla="*/ 18 w 68"/>
              <a:gd name="T23" fmla="*/ 0 h 34"/>
              <a:gd name="T24" fmla="*/ 11 w 68"/>
              <a:gd name="T25" fmla="*/ 16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6" y="30"/>
                </a:moveTo>
                <a:lnTo>
                  <a:pt x="11" y="9"/>
                </a:lnTo>
                <a:lnTo>
                  <a:pt x="13" y="4"/>
                </a:lnTo>
                <a:lnTo>
                  <a:pt x="58" y="25"/>
                </a:lnTo>
                <a:lnTo>
                  <a:pt x="56" y="30"/>
                </a:lnTo>
                <a:close/>
                <a:moveTo>
                  <a:pt x="57" y="18"/>
                </a:moveTo>
                <a:lnTo>
                  <a:pt x="68" y="33"/>
                </a:lnTo>
                <a:lnTo>
                  <a:pt x="51" y="34"/>
                </a:lnTo>
                <a:lnTo>
                  <a:pt x="57" y="18"/>
                </a:lnTo>
                <a:close/>
                <a:moveTo>
                  <a:pt x="11" y="16"/>
                </a:moveTo>
                <a:lnTo>
                  <a:pt x="0" y="1"/>
                </a:lnTo>
                <a:lnTo>
                  <a:pt x="18" y="0"/>
                </a:lnTo>
                <a:lnTo>
                  <a:pt x="11" y="16"/>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01" name="Freeform 1500"/>
          <p:cNvSpPr>
            <a:spLocks/>
          </p:cNvSpPr>
          <p:nvPr/>
        </p:nvSpPr>
        <p:spPr bwMode="auto">
          <a:xfrm>
            <a:off x="2619821" y="3780468"/>
            <a:ext cx="65897" cy="26670"/>
          </a:xfrm>
          <a:custGeom>
            <a:avLst/>
            <a:gdLst>
              <a:gd name="T0" fmla="*/ 45 w 47"/>
              <a:gd name="T1" fmla="*/ 26 h 26"/>
              <a:gd name="T2" fmla="*/ 0 w 47"/>
              <a:gd name="T3" fmla="*/ 5 h 26"/>
              <a:gd name="T4" fmla="*/ 2 w 47"/>
              <a:gd name="T5" fmla="*/ 0 h 26"/>
              <a:gd name="T6" fmla="*/ 47 w 47"/>
              <a:gd name="T7" fmla="*/ 21 h 26"/>
              <a:gd name="T8" fmla="*/ 45 w 47"/>
              <a:gd name="T9" fmla="*/ 26 h 26"/>
              <a:gd name="T10" fmla="*/ 0 60000 65536"/>
              <a:gd name="T11" fmla="*/ 0 60000 65536"/>
              <a:gd name="T12" fmla="*/ 0 60000 65536"/>
              <a:gd name="T13" fmla="*/ 0 60000 65536"/>
              <a:gd name="T14" fmla="*/ 0 60000 65536"/>
              <a:gd name="T15" fmla="*/ 0 w 47"/>
              <a:gd name="T16" fmla="*/ 0 h 26"/>
              <a:gd name="T17" fmla="*/ 47 w 47"/>
              <a:gd name="T18" fmla="*/ 26 h 26"/>
            </a:gdLst>
            <a:ahLst/>
            <a:cxnLst>
              <a:cxn ang="T10">
                <a:pos x="T0" y="T1"/>
              </a:cxn>
              <a:cxn ang="T11">
                <a:pos x="T2" y="T3"/>
              </a:cxn>
              <a:cxn ang="T12">
                <a:pos x="T4" y="T5"/>
              </a:cxn>
              <a:cxn ang="T13">
                <a:pos x="T6" y="T7"/>
              </a:cxn>
              <a:cxn ang="T14">
                <a:pos x="T8" y="T9"/>
              </a:cxn>
            </a:cxnLst>
            <a:rect l="T15" t="T16" r="T17" b="T18"/>
            <a:pathLst>
              <a:path w="47" h="26">
                <a:moveTo>
                  <a:pt x="45" y="26"/>
                </a:moveTo>
                <a:lnTo>
                  <a:pt x="0" y="5"/>
                </a:lnTo>
                <a:lnTo>
                  <a:pt x="2" y="0"/>
                </a:lnTo>
                <a:lnTo>
                  <a:pt x="47" y="21"/>
                </a:lnTo>
                <a:lnTo>
                  <a:pt x="45" y="26"/>
                </a:lnTo>
                <a:close/>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02" name="Freeform 1501"/>
          <p:cNvSpPr>
            <a:spLocks/>
          </p:cNvSpPr>
          <p:nvPr/>
        </p:nvSpPr>
        <p:spPr bwMode="auto">
          <a:xfrm>
            <a:off x="2675904" y="3794828"/>
            <a:ext cx="23835" cy="16412"/>
          </a:xfrm>
          <a:custGeom>
            <a:avLst/>
            <a:gdLst>
              <a:gd name="T0" fmla="*/ 6 w 17"/>
              <a:gd name="T1" fmla="*/ 0 h 16"/>
              <a:gd name="T2" fmla="*/ 17 w 17"/>
              <a:gd name="T3" fmla="*/ 15 h 16"/>
              <a:gd name="T4" fmla="*/ 0 w 17"/>
              <a:gd name="T5" fmla="*/ 16 h 16"/>
              <a:gd name="T6" fmla="*/ 6 w 17"/>
              <a:gd name="T7" fmla="*/ 0 h 16"/>
              <a:gd name="T8" fmla="*/ 0 60000 65536"/>
              <a:gd name="T9" fmla="*/ 0 60000 65536"/>
              <a:gd name="T10" fmla="*/ 0 60000 65536"/>
              <a:gd name="T11" fmla="*/ 0 60000 65536"/>
              <a:gd name="T12" fmla="*/ 0 w 17"/>
              <a:gd name="T13" fmla="*/ 0 h 16"/>
              <a:gd name="T14" fmla="*/ 17 w 17"/>
              <a:gd name="T15" fmla="*/ 16 h 16"/>
            </a:gdLst>
            <a:ahLst/>
            <a:cxnLst>
              <a:cxn ang="T8">
                <a:pos x="T0" y="T1"/>
              </a:cxn>
              <a:cxn ang="T9">
                <a:pos x="T2" y="T3"/>
              </a:cxn>
              <a:cxn ang="T10">
                <a:pos x="T4" y="T5"/>
              </a:cxn>
              <a:cxn ang="T11">
                <a:pos x="T6" y="T7"/>
              </a:cxn>
            </a:cxnLst>
            <a:rect l="T12" t="T13" r="T14" b="T15"/>
            <a:pathLst>
              <a:path w="17" h="16">
                <a:moveTo>
                  <a:pt x="6" y="0"/>
                </a:moveTo>
                <a:lnTo>
                  <a:pt x="17" y="15"/>
                </a:lnTo>
                <a:lnTo>
                  <a:pt x="0" y="16"/>
                </a:lnTo>
                <a:lnTo>
                  <a:pt x="6" y="0"/>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03" name="Freeform 1502"/>
          <p:cNvSpPr>
            <a:spLocks/>
          </p:cNvSpPr>
          <p:nvPr/>
        </p:nvSpPr>
        <p:spPr bwMode="auto">
          <a:xfrm>
            <a:off x="2604399" y="3776365"/>
            <a:ext cx="25237" cy="16412"/>
          </a:xfrm>
          <a:custGeom>
            <a:avLst/>
            <a:gdLst>
              <a:gd name="T0" fmla="*/ 11 w 18"/>
              <a:gd name="T1" fmla="*/ 16 h 16"/>
              <a:gd name="T2" fmla="*/ 0 w 18"/>
              <a:gd name="T3" fmla="*/ 1 h 16"/>
              <a:gd name="T4" fmla="*/ 18 w 18"/>
              <a:gd name="T5" fmla="*/ 0 h 16"/>
              <a:gd name="T6" fmla="*/ 11 w 18"/>
              <a:gd name="T7" fmla="*/ 16 h 16"/>
              <a:gd name="T8" fmla="*/ 0 60000 65536"/>
              <a:gd name="T9" fmla="*/ 0 60000 65536"/>
              <a:gd name="T10" fmla="*/ 0 60000 65536"/>
              <a:gd name="T11" fmla="*/ 0 60000 65536"/>
              <a:gd name="T12" fmla="*/ 0 w 18"/>
              <a:gd name="T13" fmla="*/ 0 h 16"/>
              <a:gd name="T14" fmla="*/ 18 w 18"/>
              <a:gd name="T15" fmla="*/ 16 h 16"/>
            </a:gdLst>
            <a:ahLst/>
            <a:cxnLst>
              <a:cxn ang="T8">
                <a:pos x="T0" y="T1"/>
              </a:cxn>
              <a:cxn ang="T9">
                <a:pos x="T2" y="T3"/>
              </a:cxn>
              <a:cxn ang="T10">
                <a:pos x="T4" y="T5"/>
              </a:cxn>
              <a:cxn ang="T11">
                <a:pos x="T6" y="T7"/>
              </a:cxn>
            </a:cxnLst>
            <a:rect l="T12" t="T13" r="T14" b="T15"/>
            <a:pathLst>
              <a:path w="18" h="16">
                <a:moveTo>
                  <a:pt x="11" y="16"/>
                </a:moveTo>
                <a:lnTo>
                  <a:pt x="0" y="1"/>
                </a:lnTo>
                <a:lnTo>
                  <a:pt x="18" y="0"/>
                </a:lnTo>
                <a:lnTo>
                  <a:pt x="11" y="16"/>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04" name="Freeform 1503"/>
          <p:cNvSpPr>
            <a:spLocks noEditPoints="1"/>
          </p:cNvSpPr>
          <p:nvPr/>
        </p:nvSpPr>
        <p:spPr bwMode="auto">
          <a:xfrm>
            <a:off x="2607203" y="3829704"/>
            <a:ext cx="95340" cy="17438"/>
          </a:xfrm>
          <a:custGeom>
            <a:avLst/>
            <a:gdLst>
              <a:gd name="T0" fmla="*/ 55 w 68"/>
              <a:gd name="T1" fmla="*/ 11 h 17"/>
              <a:gd name="T2" fmla="*/ 13 w 68"/>
              <a:gd name="T3" fmla="*/ 11 h 17"/>
              <a:gd name="T4" fmla="*/ 13 w 68"/>
              <a:gd name="T5" fmla="*/ 5 h 17"/>
              <a:gd name="T6" fmla="*/ 55 w 68"/>
              <a:gd name="T7" fmla="*/ 5 h 17"/>
              <a:gd name="T8" fmla="*/ 55 w 68"/>
              <a:gd name="T9" fmla="*/ 11 h 17"/>
              <a:gd name="T10" fmla="*/ 53 w 68"/>
              <a:gd name="T11" fmla="*/ 0 h 17"/>
              <a:gd name="T12" fmla="*/ 68 w 68"/>
              <a:gd name="T13" fmla="*/ 8 h 17"/>
              <a:gd name="T14" fmla="*/ 53 w 68"/>
              <a:gd name="T15" fmla="*/ 17 h 17"/>
              <a:gd name="T16" fmla="*/ 53 w 68"/>
              <a:gd name="T17" fmla="*/ 0 h 17"/>
              <a:gd name="T18" fmla="*/ 16 w 68"/>
              <a:gd name="T19" fmla="*/ 17 h 17"/>
              <a:gd name="T20" fmla="*/ 0 w 68"/>
              <a:gd name="T21" fmla="*/ 8 h 17"/>
              <a:gd name="T22" fmla="*/ 16 w 68"/>
              <a:gd name="T23" fmla="*/ 0 h 17"/>
              <a:gd name="T24" fmla="*/ 16 w 68"/>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17"/>
              <a:gd name="T41" fmla="*/ 68 w 6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17">
                <a:moveTo>
                  <a:pt x="55" y="11"/>
                </a:moveTo>
                <a:lnTo>
                  <a:pt x="13" y="11"/>
                </a:lnTo>
                <a:lnTo>
                  <a:pt x="13" y="5"/>
                </a:lnTo>
                <a:lnTo>
                  <a:pt x="55" y="5"/>
                </a:lnTo>
                <a:lnTo>
                  <a:pt x="55" y="11"/>
                </a:lnTo>
                <a:close/>
                <a:moveTo>
                  <a:pt x="53" y="0"/>
                </a:moveTo>
                <a:lnTo>
                  <a:pt x="68" y="8"/>
                </a:lnTo>
                <a:lnTo>
                  <a:pt x="53" y="17"/>
                </a:lnTo>
                <a:lnTo>
                  <a:pt x="53" y="0"/>
                </a:lnTo>
                <a:close/>
                <a:moveTo>
                  <a:pt x="16" y="17"/>
                </a:moveTo>
                <a:lnTo>
                  <a:pt x="0" y="8"/>
                </a:lnTo>
                <a:lnTo>
                  <a:pt x="16" y="0"/>
                </a:lnTo>
                <a:lnTo>
                  <a:pt x="16" y="1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05" name="Freeform 1504"/>
          <p:cNvSpPr>
            <a:spLocks noEditPoints="1"/>
          </p:cNvSpPr>
          <p:nvPr/>
        </p:nvSpPr>
        <p:spPr bwMode="auto">
          <a:xfrm>
            <a:off x="2604399" y="3827653"/>
            <a:ext cx="95340" cy="17438"/>
          </a:xfrm>
          <a:custGeom>
            <a:avLst/>
            <a:gdLst>
              <a:gd name="T0" fmla="*/ 55 w 68"/>
              <a:gd name="T1" fmla="*/ 11 h 17"/>
              <a:gd name="T2" fmla="*/ 13 w 68"/>
              <a:gd name="T3" fmla="*/ 11 h 17"/>
              <a:gd name="T4" fmla="*/ 13 w 68"/>
              <a:gd name="T5" fmla="*/ 5 h 17"/>
              <a:gd name="T6" fmla="*/ 55 w 68"/>
              <a:gd name="T7" fmla="*/ 5 h 17"/>
              <a:gd name="T8" fmla="*/ 55 w 68"/>
              <a:gd name="T9" fmla="*/ 11 h 17"/>
              <a:gd name="T10" fmla="*/ 53 w 68"/>
              <a:gd name="T11" fmla="*/ 0 h 17"/>
              <a:gd name="T12" fmla="*/ 68 w 68"/>
              <a:gd name="T13" fmla="*/ 8 h 17"/>
              <a:gd name="T14" fmla="*/ 53 w 68"/>
              <a:gd name="T15" fmla="*/ 17 h 17"/>
              <a:gd name="T16" fmla="*/ 53 w 68"/>
              <a:gd name="T17" fmla="*/ 0 h 17"/>
              <a:gd name="T18" fmla="*/ 16 w 68"/>
              <a:gd name="T19" fmla="*/ 17 h 17"/>
              <a:gd name="T20" fmla="*/ 0 w 68"/>
              <a:gd name="T21" fmla="*/ 8 h 17"/>
              <a:gd name="T22" fmla="*/ 16 w 68"/>
              <a:gd name="T23" fmla="*/ 0 h 17"/>
              <a:gd name="T24" fmla="*/ 16 w 68"/>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17"/>
              <a:gd name="T41" fmla="*/ 68 w 6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17">
                <a:moveTo>
                  <a:pt x="55" y="11"/>
                </a:moveTo>
                <a:lnTo>
                  <a:pt x="13" y="11"/>
                </a:lnTo>
                <a:lnTo>
                  <a:pt x="13" y="5"/>
                </a:lnTo>
                <a:lnTo>
                  <a:pt x="55" y="5"/>
                </a:lnTo>
                <a:lnTo>
                  <a:pt x="55" y="11"/>
                </a:lnTo>
                <a:close/>
                <a:moveTo>
                  <a:pt x="53" y="0"/>
                </a:moveTo>
                <a:lnTo>
                  <a:pt x="68" y="8"/>
                </a:lnTo>
                <a:lnTo>
                  <a:pt x="53" y="17"/>
                </a:lnTo>
                <a:lnTo>
                  <a:pt x="53" y="0"/>
                </a:lnTo>
                <a:close/>
                <a:moveTo>
                  <a:pt x="16" y="17"/>
                </a:moveTo>
                <a:lnTo>
                  <a:pt x="0" y="8"/>
                </a:lnTo>
                <a:lnTo>
                  <a:pt x="16" y="0"/>
                </a:lnTo>
                <a:lnTo>
                  <a:pt x="16" y="1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06" name="Rectangle 1505"/>
          <p:cNvSpPr>
            <a:spLocks noChangeArrowheads="1"/>
          </p:cNvSpPr>
          <p:nvPr/>
        </p:nvSpPr>
        <p:spPr bwMode="auto">
          <a:xfrm>
            <a:off x="2622625" y="3832782"/>
            <a:ext cx="58887" cy="6155"/>
          </a:xfrm>
          <a:prstGeom prst="rect">
            <a:avLst/>
          </a:pr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07" name="Freeform 1506"/>
          <p:cNvSpPr>
            <a:spLocks/>
          </p:cNvSpPr>
          <p:nvPr/>
        </p:nvSpPr>
        <p:spPr bwMode="auto">
          <a:xfrm>
            <a:off x="2678708" y="3827653"/>
            <a:ext cx="21031" cy="17438"/>
          </a:xfrm>
          <a:custGeom>
            <a:avLst/>
            <a:gdLst>
              <a:gd name="T0" fmla="*/ 0 w 15"/>
              <a:gd name="T1" fmla="*/ 0 h 17"/>
              <a:gd name="T2" fmla="*/ 15 w 15"/>
              <a:gd name="T3" fmla="*/ 8 h 17"/>
              <a:gd name="T4" fmla="*/ 0 w 15"/>
              <a:gd name="T5" fmla="*/ 17 h 17"/>
              <a:gd name="T6" fmla="*/ 0 w 15"/>
              <a:gd name="T7" fmla="*/ 0 h 17"/>
              <a:gd name="T8" fmla="*/ 0 60000 65536"/>
              <a:gd name="T9" fmla="*/ 0 60000 65536"/>
              <a:gd name="T10" fmla="*/ 0 60000 65536"/>
              <a:gd name="T11" fmla="*/ 0 60000 65536"/>
              <a:gd name="T12" fmla="*/ 0 w 15"/>
              <a:gd name="T13" fmla="*/ 0 h 17"/>
              <a:gd name="T14" fmla="*/ 15 w 15"/>
              <a:gd name="T15" fmla="*/ 17 h 17"/>
            </a:gdLst>
            <a:ahLst/>
            <a:cxnLst>
              <a:cxn ang="T8">
                <a:pos x="T0" y="T1"/>
              </a:cxn>
              <a:cxn ang="T9">
                <a:pos x="T2" y="T3"/>
              </a:cxn>
              <a:cxn ang="T10">
                <a:pos x="T4" y="T5"/>
              </a:cxn>
              <a:cxn ang="T11">
                <a:pos x="T6" y="T7"/>
              </a:cxn>
            </a:cxnLst>
            <a:rect l="T12" t="T13" r="T14" b="T15"/>
            <a:pathLst>
              <a:path w="15" h="17">
                <a:moveTo>
                  <a:pt x="0" y="0"/>
                </a:moveTo>
                <a:lnTo>
                  <a:pt x="15" y="8"/>
                </a:lnTo>
                <a:lnTo>
                  <a:pt x="0" y="17"/>
                </a:lnTo>
                <a:lnTo>
                  <a:pt x="0" y="0"/>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08" name="Freeform 1507"/>
          <p:cNvSpPr>
            <a:spLocks/>
          </p:cNvSpPr>
          <p:nvPr/>
        </p:nvSpPr>
        <p:spPr bwMode="auto">
          <a:xfrm>
            <a:off x="2604399" y="3827653"/>
            <a:ext cx="22433" cy="17438"/>
          </a:xfrm>
          <a:custGeom>
            <a:avLst/>
            <a:gdLst>
              <a:gd name="T0" fmla="*/ 16 w 16"/>
              <a:gd name="T1" fmla="*/ 17 h 17"/>
              <a:gd name="T2" fmla="*/ 0 w 16"/>
              <a:gd name="T3" fmla="*/ 8 h 17"/>
              <a:gd name="T4" fmla="*/ 16 w 16"/>
              <a:gd name="T5" fmla="*/ 0 h 17"/>
              <a:gd name="T6" fmla="*/ 16 w 16"/>
              <a:gd name="T7" fmla="*/ 17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16" y="17"/>
                </a:moveTo>
                <a:lnTo>
                  <a:pt x="0" y="8"/>
                </a:lnTo>
                <a:lnTo>
                  <a:pt x="16" y="0"/>
                </a:lnTo>
                <a:lnTo>
                  <a:pt x="16" y="17"/>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09" name="Freeform 1508"/>
          <p:cNvSpPr>
            <a:spLocks noEditPoints="1"/>
          </p:cNvSpPr>
          <p:nvPr/>
        </p:nvSpPr>
        <p:spPr bwMode="auto">
          <a:xfrm>
            <a:off x="2607203" y="3862529"/>
            <a:ext cx="95340" cy="34876"/>
          </a:xfrm>
          <a:custGeom>
            <a:avLst/>
            <a:gdLst>
              <a:gd name="T0" fmla="*/ 57 w 68"/>
              <a:gd name="T1" fmla="*/ 10 h 34"/>
              <a:gd name="T2" fmla="*/ 13 w 68"/>
              <a:gd name="T3" fmla="*/ 30 h 34"/>
              <a:gd name="T4" fmla="*/ 11 w 68"/>
              <a:gd name="T5" fmla="*/ 25 h 34"/>
              <a:gd name="T6" fmla="*/ 55 w 68"/>
              <a:gd name="T7" fmla="*/ 4 h 34"/>
              <a:gd name="T8" fmla="*/ 57 w 68"/>
              <a:gd name="T9" fmla="*/ 10 h 34"/>
              <a:gd name="T10" fmla="*/ 51 w 68"/>
              <a:gd name="T11" fmla="*/ 0 h 34"/>
              <a:gd name="T12" fmla="*/ 68 w 68"/>
              <a:gd name="T13" fmla="*/ 2 h 34"/>
              <a:gd name="T14" fmla="*/ 57 w 68"/>
              <a:gd name="T15" fmla="*/ 16 h 34"/>
              <a:gd name="T16" fmla="*/ 51 w 68"/>
              <a:gd name="T17" fmla="*/ 0 h 34"/>
              <a:gd name="T18" fmla="*/ 17 w 68"/>
              <a:gd name="T19" fmla="*/ 34 h 34"/>
              <a:gd name="T20" fmla="*/ 0 w 68"/>
              <a:gd name="T21" fmla="*/ 33 h 34"/>
              <a:gd name="T22" fmla="*/ 11 w 68"/>
              <a:gd name="T23" fmla="*/ 19 h 34"/>
              <a:gd name="T24" fmla="*/ 17 w 68"/>
              <a:gd name="T25" fmla="*/ 34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7" y="10"/>
                </a:moveTo>
                <a:lnTo>
                  <a:pt x="13" y="30"/>
                </a:lnTo>
                <a:lnTo>
                  <a:pt x="11" y="25"/>
                </a:lnTo>
                <a:lnTo>
                  <a:pt x="55" y="4"/>
                </a:lnTo>
                <a:lnTo>
                  <a:pt x="57" y="10"/>
                </a:lnTo>
                <a:close/>
                <a:moveTo>
                  <a:pt x="51" y="0"/>
                </a:moveTo>
                <a:lnTo>
                  <a:pt x="68" y="2"/>
                </a:lnTo>
                <a:lnTo>
                  <a:pt x="57" y="16"/>
                </a:lnTo>
                <a:lnTo>
                  <a:pt x="51" y="0"/>
                </a:lnTo>
                <a:close/>
                <a:moveTo>
                  <a:pt x="17" y="34"/>
                </a:moveTo>
                <a:lnTo>
                  <a:pt x="0" y="33"/>
                </a:lnTo>
                <a:lnTo>
                  <a:pt x="11" y="19"/>
                </a:lnTo>
                <a:lnTo>
                  <a:pt x="17" y="34"/>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10" name="Freeform 1509"/>
          <p:cNvSpPr>
            <a:spLocks noEditPoints="1"/>
          </p:cNvSpPr>
          <p:nvPr/>
        </p:nvSpPr>
        <p:spPr bwMode="auto">
          <a:xfrm>
            <a:off x="2604399" y="3861503"/>
            <a:ext cx="95340" cy="34876"/>
          </a:xfrm>
          <a:custGeom>
            <a:avLst/>
            <a:gdLst>
              <a:gd name="T0" fmla="*/ 58 w 68"/>
              <a:gd name="T1" fmla="*/ 9 h 34"/>
              <a:gd name="T2" fmla="*/ 13 w 68"/>
              <a:gd name="T3" fmla="*/ 30 h 34"/>
              <a:gd name="T4" fmla="*/ 11 w 68"/>
              <a:gd name="T5" fmla="*/ 24 h 34"/>
              <a:gd name="T6" fmla="*/ 56 w 68"/>
              <a:gd name="T7" fmla="*/ 4 h 34"/>
              <a:gd name="T8" fmla="*/ 58 w 68"/>
              <a:gd name="T9" fmla="*/ 9 h 34"/>
              <a:gd name="T10" fmla="*/ 51 w 68"/>
              <a:gd name="T11" fmla="*/ 0 h 34"/>
              <a:gd name="T12" fmla="*/ 68 w 68"/>
              <a:gd name="T13" fmla="*/ 1 h 34"/>
              <a:gd name="T14" fmla="*/ 57 w 68"/>
              <a:gd name="T15" fmla="*/ 15 h 34"/>
              <a:gd name="T16" fmla="*/ 51 w 68"/>
              <a:gd name="T17" fmla="*/ 0 h 34"/>
              <a:gd name="T18" fmla="*/ 18 w 68"/>
              <a:gd name="T19" fmla="*/ 34 h 34"/>
              <a:gd name="T20" fmla="*/ 0 w 68"/>
              <a:gd name="T21" fmla="*/ 32 h 34"/>
              <a:gd name="T22" fmla="*/ 11 w 68"/>
              <a:gd name="T23" fmla="*/ 18 h 34"/>
              <a:gd name="T24" fmla="*/ 18 w 68"/>
              <a:gd name="T25" fmla="*/ 34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8" y="9"/>
                </a:moveTo>
                <a:lnTo>
                  <a:pt x="13" y="30"/>
                </a:lnTo>
                <a:lnTo>
                  <a:pt x="11" y="24"/>
                </a:lnTo>
                <a:lnTo>
                  <a:pt x="56" y="4"/>
                </a:lnTo>
                <a:lnTo>
                  <a:pt x="58" y="9"/>
                </a:lnTo>
                <a:close/>
                <a:moveTo>
                  <a:pt x="51" y="0"/>
                </a:moveTo>
                <a:lnTo>
                  <a:pt x="68" y="1"/>
                </a:lnTo>
                <a:lnTo>
                  <a:pt x="57" y="15"/>
                </a:lnTo>
                <a:lnTo>
                  <a:pt x="51" y="0"/>
                </a:lnTo>
                <a:close/>
                <a:moveTo>
                  <a:pt x="18" y="34"/>
                </a:moveTo>
                <a:lnTo>
                  <a:pt x="0" y="32"/>
                </a:lnTo>
                <a:lnTo>
                  <a:pt x="11" y="18"/>
                </a:lnTo>
                <a:lnTo>
                  <a:pt x="18" y="34"/>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11" name="Freeform 1510"/>
          <p:cNvSpPr>
            <a:spLocks/>
          </p:cNvSpPr>
          <p:nvPr/>
        </p:nvSpPr>
        <p:spPr bwMode="auto">
          <a:xfrm>
            <a:off x="2619821" y="3865606"/>
            <a:ext cx="65897" cy="26670"/>
          </a:xfrm>
          <a:custGeom>
            <a:avLst/>
            <a:gdLst>
              <a:gd name="T0" fmla="*/ 47 w 47"/>
              <a:gd name="T1" fmla="*/ 5 h 26"/>
              <a:gd name="T2" fmla="*/ 2 w 47"/>
              <a:gd name="T3" fmla="*/ 26 h 26"/>
              <a:gd name="T4" fmla="*/ 0 w 47"/>
              <a:gd name="T5" fmla="*/ 20 h 26"/>
              <a:gd name="T6" fmla="*/ 45 w 47"/>
              <a:gd name="T7" fmla="*/ 0 h 26"/>
              <a:gd name="T8" fmla="*/ 47 w 47"/>
              <a:gd name="T9" fmla="*/ 5 h 26"/>
              <a:gd name="T10" fmla="*/ 0 60000 65536"/>
              <a:gd name="T11" fmla="*/ 0 60000 65536"/>
              <a:gd name="T12" fmla="*/ 0 60000 65536"/>
              <a:gd name="T13" fmla="*/ 0 60000 65536"/>
              <a:gd name="T14" fmla="*/ 0 60000 65536"/>
              <a:gd name="T15" fmla="*/ 0 w 47"/>
              <a:gd name="T16" fmla="*/ 0 h 26"/>
              <a:gd name="T17" fmla="*/ 47 w 47"/>
              <a:gd name="T18" fmla="*/ 26 h 26"/>
            </a:gdLst>
            <a:ahLst/>
            <a:cxnLst>
              <a:cxn ang="T10">
                <a:pos x="T0" y="T1"/>
              </a:cxn>
              <a:cxn ang="T11">
                <a:pos x="T2" y="T3"/>
              </a:cxn>
              <a:cxn ang="T12">
                <a:pos x="T4" y="T5"/>
              </a:cxn>
              <a:cxn ang="T13">
                <a:pos x="T6" y="T7"/>
              </a:cxn>
              <a:cxn ang="T14">
                <a:pos x="T8" y="T9"/>
              </a:cxn>
            </a:cxnLst>
            <a:rect l="T15" t="T16" r="T17" b="T18"/>
            <a:pathLst>
              <a:path w="47" h="26">
                <a:moveTo>
                  <a:pt x="47" y="5"/>
                </a:moveTo>
                <a:lnTo>
                  <a:pt x="2" y="26"/>
                </a:lnTo>
                <a:lnTo>
                  <a:pt x="0" y="20"/>
                </a:lnTo>
                <a:lnTo>
                  <a:pt x="45" y="0"/>
                </a:lnTo>
                <a:lnTo>
                  <a:pt x="47" y="5"/>
                </a:lnTo>
                <a:close/>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12" name="Freeform 1511"/>
          <p:cNvSpPr>
            <a:spLocks/>
          </p:cNvSpPr>
          <p:nvPr/>
        </p:nvSpPr>
        <p:spPr bwMode="auto">
          <a:xfrm>
            <a:off x="2675904" y="3861503"/>
            <a:ext cx="23835" cy="15387"/>
          </a:xfrm>
          <a:custGeom>
            <a:avLst/>
            <a:gdLst>
              <a:gd name="T0" fmla="*/ 0 w 17"/>
              <a:gd name="T1" fmla="*/ 0 h 15"/>
              <a:gd name="T2" fmla="*/ 17 w 17"/>
              <a:gd name="T3" fmla="*/ 1 h 15"/>
              <a:gd name="T4" fmla="*/ 6 w 17"/>
              <a:gd name="T5" fmla="*/ 15 h 15"/>
              <a:gd name="T6" fmla="*/ 0 w 17"/>
              <a:gd name="T7" fmla="*/ 0 h 15"/>
              <a:gd name="T8" fmla="*/ 0 60000 65536"/>
              <a:gd name="T9" fmla="*/ 0 60000 65536"/>
              <a:gd name="T10" fmla="*/ 0 60000 65536"/>
              <a:gd name="T11" fmla="*/ 0 60000 65536"/>
              <a:gd name="T12" fmla="*/ 0 w 17"/>
              <a:gd name="T13" fmla="*/ 0 h 15"/>
              <a:gd name="T14" fmla="*/ 17 w 17"/>
              <a:gd name="T15" fmla="*/ 15 h 15"/>
            </a:gdLst>
            <a:ahLst/>
            <a:cxnLst>
              <a:cxn ang="T8">
                <a:pos x="T0" y="T1"/>
              </a:cxn>
              <a:cxn ang="T9">
                <a:pos x="T2" y="T3"/>
              </a:cxn>
              <a:cxn ang="T10">
                <a:pos x="T4" y="T5"/>
              </a:cxn>
              <a:cxn ang="T11">
                <a:pos x="T6" y="T7"/>
              </a:cxn>
            </a:cxnLst>
            <a:rect l="T12" t="T13" r="T14" b="T15"/>
            <a:pathLst>
              <a:path w="17" h="15">
                <a:moveTo>
                  <a:pt x="0" y="0"/>
                </a:moveTo>
                <a:lnTo>
                  <a:pt x="17" y="1"/>
                </a:lnTo>
                <a:lnTo>
                  <a:pt x="6" y="15"/>
                </a:lnTo>
                <a:lnTo>
                  <a:pt x="0" y="0"/>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13" name="Freeform 1512"/>
          <p:cNvSpPr>
            <a:spLocks/>
          </p:cNvSpPr>
          <p:nvPr/>
        </p:nvSpPr>
        <p:spPr bwMode="auto">
          <a:xfrm>
            <a:off x="2604399" y="3879967"/>
            <a:ext cx="25237" cy="16412"/>
          </a:xfrm>
          <a:custGeom>
            <a:avLst/>
            <a:gdLst>
              <a:gd name="T0" fmla="*/ 18 w 18"/>
              <a:gd name="T1" fmla="*/ 16 h 16"/>
              <a:gd name="T2" fmla="*/ 0 w 18"/>
              <a:gd name="T3" fmla="*/ 14 h 16"/>
              <a:gd name="T4" fmla="*/ 11 w 18"/>
              <a:gd name="T5" fmla="*/ 0 h 16"/>
              <a:gd name="T6" fmla="*/ 18 w 18"/>
              <a:gd name="T7" fmla="*/ 16 h 16"/>
              <a:gd name="T8" fmla="*/ 0 60000 65536"/>
              <a:gd name="T9" fmla="*/ 0 60000 65536"/>
              <a:gd name="T10" fmla="*/ 0 60000 65536"/>
              <a:gd name="T11" fmla="*/ 0 60000 65536"/>
              <a:gd name="T12" fmla="*/ 0 w 18"/>
              <a:gd name="T13" fmla="*/ 0 h 16"/>
              <a:gd name="T14" fmla="*/ 18 w 18"/>
              <a:gd name="T15" fmla="*/ 16 h 16"/>
            </a:gdLst>
            <a:ahLst/>
            <a:cxnLst>
              <a:cxn ang="T8">
                <a:pos x="T0" y="T1"/>
              </a:cxn>
              <a:cxn ang="T9">
                <a:pos x="T2" y="T3"/>
              </a:cxn>
              <a:cxn ang="T10">
                <a:pos x="T4" y="T5"/>
              </a:cxn>
              <a:cxn ang="T11">
                <a:pos x="T6" y="T7"/>
              </a:cxn>
            </a:cxnLst>
            <a:rect l="T12" t="T13" r="T14" b="T15"/>
            <a:pathLst>
              <a:path w="18" h="16">
                <a:moveTo>
                  <a:pt x="18" y="16"/>
                </a:moveTo>
                <a:lnTo>
                  <a:pt x="0" y="14"/>
                </a:lnTo>
                <a:lnTo>
                  <a:pt x="11" y="0"/>
                </a:lnTo>
                <a:lnTo>
                  <a:pt x="18" y="16"/>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14" name="Freeform 1513"/>
          <p:cNvSpPr>
            <a:spLocks noEditPoints="1"/>
          </p:cNvSpPr>
          <p:nvPr/>
        </p:nvSpPr>
        <p:spPr bwMode="auto">
          <a:xfrm>
            <a:off x="2821718" y="3829704"/>
            <a:ext cx="74309" cy="17438"/>
          </a:xfrm>
          <a:custGeom>
            <a:avLst/>
            <a:gdLst>
              <a:gd name="T0" fmla="*/ 40 w 53"/>
              <a:gd name="T1" fmla="*/ 11 h 17"/>
              <a:gd name="T2" fmla="*/ 13 w 53"/>
              <a:gd name="T3" fmla="*/ 11 h 17"/>
              <a:gd name="T4" fmla="*/ 13 w 53"/>
              <a:gd name="T5" fmla="*/ 5 h 17"/>
              <a:gd name="T6" fmla="*/ 40 w 53"/>
              <a:gd name="T7" fmla="*/ 5 h 17"/>
              <a:gd name="T8" fmla="*/ 40 w 53"/>
              <a:gd name="T9" fmla="*/ 11 h 17"/>
              <a:gd name="T10" fmla="*/ 37 w 53"/>
              <a:gd name="T11" fmla="*/ 0 h 17"/>
              <a:gd name="T12" fmla="*/ 53 w 53"/>
              <a:gd name="T13" fmla="*/ 8 h 17"/>
              <a:gd name="T14" fmla="*/ 37 w 53"/>
              <a:gd name="T15" fmla="*/ 17 h 17"/>
              <a:gd name="T16" fmla="*/ 37 w 53"/>
              <a:gd name="T17" fmla="*/ 0 h 17"/>
              <a:gd name="T18" fmla="*/ 16 w 53"/>
              <a:gd name="T19" fmla="*/ 17 h 17"/>
              <a:gd name="T20" fmla="*/ 0 w 53"/>
              <a:gd name="T21" fmla="*/ 8 h 17"/>
              <a:gd name="T22" fmla="*/ 16 w 53"/>
              <a:gd name="T23" fmla="*/ 0 h 17"/>
              <a:gd name="T24" fmla="*/ 16 w 53"/>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17"/>
              <a:gd name="T41" fmla="*/ 53 w 5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17">
                <a:moveTo>
                  <a:pt x="40" y="11"/>
                </a:moveTo>
                <a:lnTo>
                  <a:pt x="13" y="11"/>
                </a:lnTo>
                <a:lnTo>
                  <a:pt x="13" y="5"/>
                </a:lnTo>
                <a:lnTo>
                  <a:pt x="40" y="5"/>
                </a:lnTo>
                <a:lnTo>
                  <a:pt x="40" y="11"/>
                </a:lnTo>
                <a:close/>
                <a:moveTo>
                  <a:pt x="37" y="0"/>
                </a:moveTo>
                <a:lnTo>
                  <a:pt x="53" y="8"/>
                </a:lnTo>
                <a:lnTo>
                  <a:pt x="37" y="17"/>
                </a:lnTo>
                <a:lnTo>
                  <a:pt x="37" y="0"/>
                </a:lnTo>
                <a:close/>
                <a:moveTo>
                  <a:pt x="16" y="17"/>
                </a:moveTo>
                <a:lnTo>
                  <a:pt x="0" y="8"/>
                </a:lnTo>
                <a:lnTo>
                  <a:pt x="16" y="0"/>
                </a:lnTo>
                <a:lnTo>
                  <a:pt x="16" y="1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15" name="Freeform 1514"/>
          <p:cNvSpPr>
            <a:spLocks noEditPoints="1"/>
          </p:cNvSpPr>
          <p:nvPr/>
        </p:nvSpPr>
        <p:spPr bwMode="auto">
          <a:xfrm>
            <a:off x="2818914" y="3827653"/>
            <a:ext cx="74309" cy="17438"/>
          </a:xfrm>
          <a:custGeom>
            <a:avLst/>
            <a:gdLst>
              <a:gd name="T0" fmla="*/ 40 w 53"/>
              <a:gd name="T1" fmla="*/ 11 h 17"/>
              <a:gd name="T2" fmla="*/ 13 w 53"/>
              <a:gd name="T3" fmla="*/ 11 h 17"/>
              <a:gd name="T4" fmla="*/ 13 w 53"/>
              <a:gd name="T5" fmla="*/ 5 h 17"/>
              <a:gd name="T6" fmla="*/ 40 w 53"/>
              <a:gd name="T7" fmla="*/ 5 h 17"/>
              <a:gd name="T8" fmla="*/ 40 w 53"/>
              <a:gd name="T9" fmla="*/ 11 h 17"/>
              <a:gd name="T10" fmla="*/ 37 w 53"/>
              <a:gd name="T11" fmla="*/ 0 h 17"/>
              <a:gd name="T12" fmla="*/ 53 w 53"/>
              <a:gd name="T13" fmla="*/ 8 h 17"/>
              <a:gd name="T14" fmla="*/ 37 w 53"/>
              <a:gd name="T15" fmla="*/ 17 h 17"/>
              <a:gd name="T16" fmla="*/ 37 w 53"/>
              <a:gd name="T17" fmla="*/ 0 h 17"/>
              <a:gd name="T18" fmla="*/ 16 w 53"/>
              <a:gd name="T19" fmla="*/ 17 h 17"/>
              <a:gd name="T20" fmla="*/ 0 w 53"/>
              <a:gd name="T21" fmla="*/ 8 h 17"/>
              <a:gd name="T22" fmla="*/ 16 w 53"/>
              <a:gd name="T23" fmla="*/ 0 h 17"/>
              <a:gd name="T24" fmla="*/ 16 w 53"/>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17"/>
              <a:gd name="T41" fmla="*/ 53 w 5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17">
                <a:moveTo>
                  <a:pt x="40" y="11"/>
                </a:moveTo>
                <a:lnTo>
                  <a:pt x="13" y="11"/>
                </a:lnTo>
                <a:lnTo>
                  <a:pt x="13" y="5"/>
                </a:lnTo>
                <a:lnTo>
                  <a:pt x="40" y="5"/>
                </a:lnTo>
                <a:lnTo>
                  <a:pt x="40" y="11"/>
                </a:lnTo>
                <a:close/>
                <a:moveTo>
                  <a:pt x="37" y="0"/>
                </a:moveTo>
                <a:lnTo>
                  <a:pt x="53" y="8"/>
                </a:lnTo>
                <a:lnTo>
                  <a:pt x="37" y="17"/>
                </a:lnTo>
                <a:lnTo>
                  <a:pt x="37" y="0"/>
                </a:lnTo>
                <a:close/>
                <a:moveTo>
                  <a:pt x="16" y="17"/>
                </a:moveTo>
                <a:lnTo>
                  <a:pt x="0" y="8"/>
                </a:lnTo>
                <a:lnTo>
                  <a:pt x="16" y="0"/>
                </a:lnTo>
                <a:lnTo>
                  <a:pt x="16" y="1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16" name="Rectangle 1515"/>
          <p:cNvSpPr>
            <a:spLocks noChangeArrowheads="1"/>
          </p:cNvSpPr>
          <p:nvPr/>
        </p:nvSpPr>
        <p:spPr bwMode="auto">
          <a:xfrm>
            <a:off x="2837141" y="3832782"/>
            <a:ext cx="37856" cy="6155"/>
          </a:xfrm>
          <a:prstGeom prst="rect">
            <a:avLst/>
          </a:pr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17" name="Freeform 1516"/>
          <p:cNvSpPr>
            <a:spLocks/>
          </p:cNvSpPr>
          <p:nvPr/>
        </p:nvSpPr>
        <p:spPr bwMode="auto">
          <a:xfrm>
            <a:off x="2870790" y="3827653"/>
            <a:ext cx="22433" cy="17438"/>
          </a:xfrm>
          <a:custGeom>
            <a:avLst/>
            <a:gdLst>
              <a:gd name="T0" fmla="*/ 0 w 16"/>
              <a:gd name="T1" fmla="*/ 0 h 17"/>
              <a:gd name="T2" fmla="*/ 16 w 16"/>
              <a:gd name="T3" fmla="*/ 8 h 17"/>
              <a:gd name="T4" fmla="*/ 0 w 16"/>
              <a:gd name="T5" fmla="*/ 17 h 17"/>
              <a:gd name="T6" fmla="*/ 0 w 16"/>
              <a:gd name="T7" fmla="*/ 0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0" y="0"/>
                </a:moveTo>
                <a:lnTo>
                  <a:pt x="16" y="8"/>
                </a:lnTo>
                <a:lnTo>
                  <a:pt x="0" y="17"/>
                </a:lnTo>
                <a:lnTo>
                  <a:pt x="0" y="0"/>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18" name="Freeform 1517"/>
          <p:cNvSpPr>
            <a:spLocks/>
          </p:cNvSpPr>
          <p:nvPr/>
        </p:nvSpPr>
        <p:spPr bwMode="auto">
          <a:xfrm>
            <a:off x="2818914" y="3827653"/>
            <a:ext cx="22433" cy="17438"/>
          </a:xfrm>
          <a:custGeom>
            <a:avLst/>
            <a:gdLst>
              <a:gd name="T0" fmla="*/ 16 w 16"/>
              <a:gd name="T1" fmla="*/ 17 h 17"/>
              <a:gd name="T2" fmla="*/ 0 w 16"/>
              <a:gd name="T3" fmla="*/ 8 h 17"/>
              <a:gd name="T4" fmla="*/ 16 w 16"/>
              <a:gd name="T5" fmla="*/ 0 h 17"/>
              <a:gd name="T6" fmla="*/ 16 w 16"/>
              <a:gd name="T7" fmla="*/ 17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16" y="17"/>
                </a:moveTo>
                <a:lnTo>
                  <a:pt x="0" y="8"/>
                </a:lnTo>
                <a:lnTo>
                  <a:pt x="16" y="0"/>
                </a:lnTo>
                <a:lnTo>
                  <a:pt x="16" y="17"/>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19" name="Freeform 1518"/>
          <p:cNvSpPr>
            <a:spLocks noEditPoints="1"/>
          </p:cNvSpPr>
          <p:nvPr/>
        </p:nvSpPr>
        <p:spPr bwMode="auto">
          <a:xfrm>
            <a:off x="2607203" y="3778416"/>
            <a:ext cx="95340" cy="34876"/>
          </a:xfrm>
          <a:custGeom>
            <a:avLst/>
            <a:gdLst>
              <a:gd name="T0" fmla="*/ 55 w 68"/>
              <a:gd name="T1" fmla="*/ 30 h 34"/>
              <a:gd name="T2" fmla="*/ 11 w 68"/>
              <a:gd name="T3" fmla="*/ 9 h 34"/>
              <a:gd name="T4" fmla="*/ 13 w 68"/>
              <a:gd name="T5" fmla="*/ 4 h 34"/>
              <a:gd name="T6" fmla="*/ 57 w 68"/>
              <a:gd name="T7" fmla="*/ 24 h 34"/>
              <a:gd name="T8" fmla="*/ 55 w 68"/>
              <a:gd name="T9" fmla="*/ 30 h 34"/>
              <a:gd name="T10" fmla="*/ 57 w 68"/>
              <a:gd name="T11" fmla="*/ 18 h 34"/>
              <a:gd name="T12" fmla="*/ 68 w 68"/>
              <a:gd name="T13" fmla="*/ 33 h 34"/>
              <a:gd name="T14" fmla="*/ 51 w 68"/>
              <a:gd name="T15" fmla="*/ 34 h 34"/>
              <a:gd name="T16" fmla="*/ 57 w 68"/>
              <a:gd name="T17" fmla="*/ 18 h 34"/>
              <a:gd name="T18" fmla="*/ 11 w 68"/>
              <a:gd name="T19" fmla="*/ 16 h 34"/>
              <a:gd name="T20" fmla="*/ 0 w 68"/>
              <a:gd name="T21" fmla="*/ 1 h 34"/>
              <a:gd name="T22" fmla="*/ 17 w 68"/>
              <a:gd name="T23" fmla="*/ 0 h 34"/>
              <a:gd name="T24" fmla="*/ 11 w 68"/>
              <a:gd name="T25" fmla="*/ 16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5" y="30"/>
                </a:moveTo>
                <a:lnTo>
                  <a:pt x="11" y="9"/>
                </a:lnTo>
                <a:lnTo>
                  <a:pt x="13" y="4"/>
                </a:lnTo>
                <a:lnTo>
                  <a:pt x="57" y="24"/>
                </a:lnTo>
                <a:lnTo>
                  <a:pt x="55" y="30"/>
                </a:lnTo>
                <a:close/>
                <a:moveTo>
                  <a:pt x="57" y="18"/>
                </a:moveTo>
                <a:lnTo>
                  <a:pt x="68" y="33"/>
                </a:lnTo>
                <a:lnTo>
                  <a:pt x="51" y="34"/>
                </a:lnTo>
                <a:lnTo>
                  <a:pt x="57" y="18"/>
                </a:lnTo>
                <a:close/>
                <a:moveTo>
                  <a:pt x="11" y="16"/>
                </a:moveTo>
                <a:lnTo>
                  <a:pt x="0" y="1"/>
                </a:lnTo>
                <a:lnTo>
                  <a:pt x="17" y="0"/>
                </a:lnTo>
                <a:lnTo>
                  <a:pt x="11" y="16"/>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20" name="Freeform 1519"/>
          <p:cNvSpPr>
            <a:spLocks noEditPoints="1"/>
          </p:cNvSpPr>
          <p:nvPr/>
        </p:nvSpPr>
        <p:spPr bwMode="auto">
          <a:xfrm>
            <a:off x="2604399" y="3776365"/>
            <a:ext cx="95340" cy="34876"/>
          </a:xfrm>
          <a:custGeom>
            <a:avLst/>
            <a:gdLst>
              <a:gd name="T0" fmla="*/ 56 w 68"/>
              <a:gd name="T1" fmla="*/ 30 h 34"/>
              <a:gd name="T2" fmla="*/ 11 w 68"/>
              <a:gd name="T3" fmla="*/ 9 h 34"/>
              <a:gd name="T4" fmla="*/ 13 w 68"/>
              <a:gd name="T5" fmla="*/ 4 h 34"/>
              <a:gd name="T6" fmla="*/ 58 w 68"/>
              <a:gd name="T7" fmla="*/ 25 h 34"/>
              <a:gd name="T8" fmla="*/ 56 w 68"/>
              <a:gd name="T9" fmla="*/ 30 h 34"/>
              <a:gd name="T10" fmla="*/ 57 w 68"/>
              <a:gd name="T11" fmla="*/ 18 h 34"/>
              <a:gd name="T12" fmla="*/ 68 w 68"/>
              <a:gd name="T13" fmla="*/ 33 h 34"/>
              <a:gd name="T14" fmla="*/ 51 w 68"/>
              <a:gd name="T15" fmla="*/ 34 h 34"/>
              <a:gd name="T16" fmla="*/ 57 w 68"/>
              <a:gd name="T17" fmla="*/ 18 h 34"/>
              <a:gd name="T18" fmla="*/ 11 w 68"/>
              <a:gd name="T19" fmla="*/ 16 h 34"/>
              <a:gd name="T20" fmla="*/ 0 w 68"/>
              <a:gd name="T21" fmla="*/ 1 h 34"/>
              <a:gd name="T22" fmla="*/ 18 w 68"/>
              <a:gd name="T23" fmla="*/ 0 h 34"/>
              <a:gd name="T24" fmla="*/ 11 w 68"/>
              <a:gd name="T25" fmla="*/ 16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6" y="30"/>
                </a:moveTo>
                <a:lnTo>
                  <a:pt x="11" y="9"/>
                </a:lnTo>
                <a:lnTo>
                  <a:pt x="13" y="4"/>
                </a:lnTo>
                <a:lnTo>
                  <a:pt x="58" y="25"/>
                </a:lnTo>
                <a:lnTo>
                  <a:pt x="56" y="30"/>
                </a:lnTo>
                <a:close/>
                <a:moveTo>
                  <a:pt x="57" y="18"/>
                </a:moveTo>
                <a:lnTo>
                  <a:pt x="68" y="33"/>
                </a:lnTo>
                <a:lnTo>
                  <a:pt x="51" y="34"/>
                </a:lnTo>
                <a:lnTo>
                  <a:pt x="57" y="18"/>
                </a:lnTo>
                <a:close/>
                <a:moveTo>
                  <a:pt x="11" y="16"/>
                </a:moveTo>
                <a:lnTo>
                  <a:pt x="0" y="1"/>
                </a:lnTo>
                <a:lnTo>
                  <a:pt x="18" y="0"/>
                </a:lnTo>
                <a:lnTo>
                  <a:pt x="11" y="16"/>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21" name="Freeform 1520"/>
          <p:cNvSpPr>
            <a:spLocks/>
          </p:cNvSpPr>
          <p:nvPr/>
        </p:nvSpPr>
        <p:spPr bwMode="auto">
          <a:xfrm>
            <a:off x="2619821" y="3780468"/>
            <a:ext cx="65897" cy="26670"/>
          </a:xfrm>
          <a:custGeom>
            <a:avLst/>
            <a:gdLst>
              <a:gd name="T0" fmla="*/ 45 w 47"/>
              <a:gd name="T1" fmla="*/ 26 h 26"/>
              <a:gd name="T2" fmla="*/ 0 w 47"/>
              <a:gd name="T3" fmla="*/ 5 h 26"/>
              <a:gd name="T4" fmla="*/ 2 w 47"/>
              <a:gd name="T5" fmla="*/ 0 h 26"/>
              <a:gd name="T6" fmla="*/ 47 w 47"/>
              <a:gd name="T7" fmla="*/ 21 h 26"/>
              <a:gd name="T8" fmla="*/ 45 w 47"/>
              <a:gd name="T9" fmla="*/ 26 h 26"/>
              <a:gd name="T10" fmla="*/ 0 60000 65536"/>
              <a:gd name="T11" fmla="*/ 0 60000 65536"/>
              <a:gd name="T12" fmla="*/ 0 60000 65536"/>
              <a:gd name="T13" fmla="*/ 0 60000 65536"/>
              <a:gd name="T14" fmla="*/ 0 60000 65536"/>
              <a:gd name="T15" fmla="*/ 0 w 47"/>
              <a:gd name="T16" fmla="*/ 0 h 26"/>
              <a:gd name="T17" fmla="*/ 47 w 47"/>
              <a:gd name="T18" fmla="*/ 26 h 26"/>
            </a:gdLst>
            <a:ahLst/>
            <a:cxnLst>
              <a:cxn ang="T10">
                <a:pos x="T0" y="T1"/>
              </a:cxn>
              <a:cxn ang="T11">
                <a:pos x="T2" y="T3"/>
              </a:cxn>
              <a:cxn ang="T12">
                <a:pos x="T4" y="T5"/>
              </a:cxn>
              <a:cxn ang="T13">
                <a:pos x="T6" y="T7"/>
              </a:cxn>
              <a:cxn ang="T14">
                <a:pos x="T8" y="T9"/>
              </a:cxn>
            </a:cxnLst>
            <a:rect l="T15" t="T16" r="T17" b="T18"/>
            <a:pathLst>
              <a:path w="47" h="26">
                <a:moveTo>
                  <a:pt x="45" y="26"/>
                </a:moveTo>
                <a:lnTo>
                  <a:pt x="0" y="5"/>
                </a:lnTo>
                <a:lnTo>
                  <a:pt x="2" y="0"/>
                </a:lnTo>
                <a:lnTo>
                  <a:pt x="47" y="21"/>
                </a:lnTo>
                <a:lnTo>
                  <a:pt x="45" y="26"/>
                </a:lnTo>
                <a:close/>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22" name="Freeform 1521"/>
          <p:cNvSpPr>
            <a:spLocks/>
          </p:cNvSpPr>
          <p:nvPr/>
        </p:nvSpPr>
        <p:spPr bwMode="auto">
          <a:xfrm>
            <a:off x="2675904" y="3794828"/>
            <a:ext cx="23835" cy="16412"/>
          </a:xfrm>
          <a:custGeom>
            <a:avLst/>
            <a:gdLst>
              <a:gd name="T0" fmla="*/ 6 w 17"/>
              <a:gd name="T1" fmla="*/ 0 h 16"/>
              <a:gd name="T2" fmla="*/ 17 w 17"/>
              <a:gd name="T3" fmla="*/ 15 h 16"/>
              <a:gd name="T4" fmla="*/ 0 w 17"/>
              <a:gd name="T5" fmla="*/ 16 h 16"/>
              <a:gd name="T6" fmla="*/ 6 w 17"/>
              <a:gd name="T7" fmla="*/ 0 h 16"/>
              <a:gd name="T8" fmla="*/ 0 60000 65536"/>
              <a:gd name="T9" fmla="*/ 0 60000 65536"/>
              <a:gd name="T10" fmla="*/ 0 60000 65536"/>
              <a:gd name="T11" fmla="*/ 0 60000 65536"/>
              <a:gd name="T12" fmla="*/ 0 w 17"/>
              <a:gd name="T13" fmla="*/ 0 h 16"/>
              <a:gd name="T14" fmla="*/ 17 w 17"/>
              <a:gd name="T15" fmla="*/ 16 h 16"/>
            </a:gdLst>
            <a:ahLst/>
            <a:cxnLst>
              <a:cxn ang="T8">
                <a:pos x="T0" y="T1"/>
              </a:cxn>
              <a:cxn ang="T9">
                <a:pos x="T2" y="T3"/>
              </a:cxn>
              <a:cxn ang="T10">
                <a:pos x="T4" y="T5"/>
              </a:cxn>
              <a:cxn ang="T11">
                <a:pos x="T6" y="T7"/>
              </a:cxn>
            </a:cxnLst>
            <a:rect l="T12" t="T13" r="T14" b="T15"/>
            <a:pathLst>
              <a:path w="17" h="16">
                <a:moveTo>
                  <a:pt x="6" y="0"/>
                </a:moveTo>
                <a:lnTo>
                  <a:pt x="17" y="15"/>
                </a:lnTo>
                <a:lnTo>
                  <a:pt x="0" y="16"/>
                </a:lnTo>
                <a:lnTo>
                  <a:pt x="6" y="0"/>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23" name="Freeform 1522"/>
          <p:cNvSpPr>
            <a:spLocks/>
          </p:cNvSpPr>
          <p:nvPr/>
        </p:nvSpPr>
        <p:spPr bwMode="auto">
          <a:xfrm>
            <a:off x="2604399" y="3776365"/>
            <a:ext cx="25237" cy="16412"/>
          </a:xfrm>
          <a:custGeom>
            <a:avLst/>
            <a:gdLst>
              <a:gd name="T0" fmla="*/ 11 w 18"/>
              <a:gd name="T1" fmla="*/ 16 h 16"/>
              <a:gd name="T2" fmla="*/ 0 w 18"/>
              <a:gd name="T3" fmla="*/ 1 h 16"/>
              <a:gd name="T4" fmla="*/ 18 w 18"/>
              <a:gd name="T5" fmla="*/ 0 h 16"/>
              <a:gd name="T6" fmla="*/ 11 w 18"/>
              <a:gd name="T7" fmla="*/ 16 h 16"/>
              <a:gd name="T8" fmla="*/ 0 60000 65536"/>
              <a:gd name="T9" fmla="*/ 0 60000 65536"/>
              <a:gd name="T10" fmla="*/ 0 60000 65536"/>
              <a:gd name="T11" fmla="*/ 0 60000 65536"/>
              <a:gd name="T12" fmla="*/ 0 w 18"/>
              <a:gd name="T13" fmla="*/ 0 h 16"/>
              <a:gd name="T14" fmla="*/ 18 w 18"/>
              <a:gd name="T15" fmla="*/ 16 h 16"/>
            </a:gdLst>
            <a:ahLst/>
            <a:cxnLst>
              <a:cxn ang="T8">
                <a:pos x="T0" y="T1"/>
              </a:cxn>
              <a:cxn ang="T9">
                <a:pos x="T2" y="T3"/>
              </a:cxn>
              <a:cxn ang="T10">
                <a:pos x="T4" y="T5"/>
              </a:cxn>
              <a:cxn ang="T11">
                <a:pos x="T6" y="T7"/>
              </a:cxn>
            </a:cxnLst>
            <a:rect l="T12" t="T13" r="T14" b="T15"/>
            <a:pathLst>
              <a:path w="18" h="16">
                <a:moveTo>
                  <a:pt x="11" y="16"/>
                </a:moveTo>
                <a:lnTo>
                  <a:pt x="0" y="1"/>
                </a:lnTo>
                <a:lnTo>
                  <a:pt x="18" y="0"/>
                </a:lnTo>
                <a:lnTo>
                  <a:pt x="11" y="16"/>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24" name="Freeform 1523"/>
          <p:cNvSpPr>
            <a:spLocks noEditPoints="1"/>
          </p:cNvSpPr>
          <p:nvPr/>
        </p:nvSpPr>
        <p:spPr bwMode="auto">
          <a:xfrm>
            <a:off x="2607203" y="3829704"/>
            <a:ext cx="95340" cy="17438"/>
          </a:xfrm>
          <a:custGeom>
            <a:avLst/>
            <a:gdLst>
              <a:gd name="T0" fmla="*/ 55 w 68"/>
              <a:gd name="T1" fmla="*/ 11 h 17"/>
              <a:gd name="T2" fmla="*/ 13 w 68"/>
              <a:gd name="T3" fmla="*/ 11 h 17"/>
              <a:gd name="T4" fmla="*/ 13 w 68"/>
              <a:gd name="T5" fmla="*/ 5 h 17"/>
              <a:gd name="T6" fmla="*/ 55 w 68"/>
              <a:gd name="T7" fmla="*/ 5 h 17"/>
              <a:gd name="T8" fmla="*/ 55 w 68"/>
              <a:gd name="T9" fmla="*/ 11 h 17"/>
              <a:gd name="T10" fmla="*/ 53 w 68"/>
              <a:gd name="T11" fmla="*/ 0 h 17"/>
              <a:gd name="T12" fmla="*/ 68 w 68"/>
              <a:gd name="T13" fmla="*/ 8 h 17"/>
              <a:gd name="T14" fmla="*/ 53 w 68"/>
              <a:gd name="T15" fmla="*/ 17 h 17"/>
              <a:gd name="T16" fmla="*/ 53 w 68"/>
              <a:gd name="T17" fmla="*/ 0 h 17"/>
              <a:gd name="T18" fmla="*/ 16 w 68"/>
              <a:gd name="T19" fmla="*/ 17 h 17"/>
              <a:gd name="T20" fmla="*/ 0 w 68"/>
              <a:gd name="T21" fmla="*/ 8 h 17"/>
              <a:gd name="T22" fmla="*/ 16 w 68"/>
              <a:gd name="T23" fmla="*/ 0 h 17"/>
              <a:gd name="T24" fmla="*/ 16 w 68"/>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17"/>
              <a:gd name="T41" fmla="*/ 68 w 6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17">
                <a:moveTo>
                  <a:pt x="55" y="11"/>
                </a:moveTo>
                <a:lnTo>
                  <a:pt x="13" y="11"/>
                </a:lnTo>
                <a:lnTo>
                  <a:pt x="13" y="5"/>
                </a:lnTo>
                <a:lnTo>
                  <a:pt x="55" y="5"/>
                </a:lnTo>
                <a:lnTo>
                  <a:pt x="55" y="11"/>
                </a:lnTo>
                <a:close/>
                <a:moveTo>
                  <a:pt x="53" y="0"/>
                </a:moveTo>
                <a:lnTo>
                  <a:pt x="68" y="8"/>
                </a:lnTo>
                <a:lnTo>
                  <a:pt x="53" y="17"/>
                </a:lnTo>
                <a:lnTo>
                  <a:pt x="53" y="0"/>
                </a:lnTo>
                <a:close/>
                <a:moveTo>
                  <a:pt x="16" y="17"/>
                </a:moveTo>
                <a:lnTo>
                  <a:pt x="0" y="8"/>
                </a:lnTo>
                <a:lnTo>
                  <a:pt x="16" y="0"/>
                </a:lnTo>
                <a:lnTo>
                  <a:pt x="16" y="1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25" name="Freeform 1524"/>
          <p:cNvSpPr>
            <a:spLocks noEditPoints="1"/>
          </p:cNvSpPr>
          <p:nvPr/>
        </p:nvSpPr>
        <p:spPr bwMode="auto">
          <a:xfrm>
            <a:off x="2604399" y="3827653"/>
            <a:ext cx="95340" cy="17438"/>
          </a:xfrm>
          <a:custGeom>
            <a:avLst/>
            <a:gdLst>
              <a:gd name="T0" fmla="*/ 55 w 68"/>
              <a:gd name="T1" fmla="*/ 11 h 17"/>
              <a:gd name="T2" fmla="*/ 13 w 68"/>
              <a:gd name="T3" fmla="*/ 11 h 17"/>
              <a:gd name="T4" fmla="*/ 13 w 68"/>
              <a:gd name="T5" fmla="*/ 5 h 17"/>
              <a:gd name="T6" fmla="*/ 55 w 68"/>
              <a:gd name="T7" fmla="*/ 5 h 17"/>
              <a:gd name="T8" fmla="*/ 55 w 68"/>
              <a:gd name="T9" fmla="*/ 11 h 17"/>
              <a:gd name="T10" fmla="*/ 53 w 68"/>
              <a:gd name="T11" fmla="*/ 0 h 17"/>
              <a:gd name="T12" fmla="*/ 68 w 68"/>
              <a:gd name="T13" fmla="*/ 8 h 17"/>
              <a:gd name="T14" fmla="*/ 53 w 68"/>
              <a:gd name="T15" fmla="*/ 17 h 17"/>
              <a:gd name="T16" fmla="*/ 53 w 68"/>
              <a:gd name="T17" fmla="*/ 0 h 17"/>
              <a:gd name="T18" fmla="*/ 16 w 68"/>
              <a:gd name="T19" fmla="*/ 17 h 17"/>
              <a:gd name="T20" fmla="*/ 0 w 68"/>
              <a:gd name="T21" fmla="*/ 8 h 17"/>
              <a:gd name="T22" fmla="*/ 16 w 68"/>
              <a:gd name="T23" fmla="*/ 0 h 17"/>
              <a:gd name="T24" fmla="*/ 16 w 68"/>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17"/>
              <a:gd name="T41" fmla="*/ 68 w 6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17">
                <a:moveTo>
                  <a:pt x="55" y="11"/>
                </a:moveTo>
                <a:lnTo>
                  <a:pt x="13" y="11"/>
                </a:lnTo>
                <a:lnTo>
                  <a:pt x="13" y="5"/>
                </a:lnTo>
                <a:lnTo>
                  <a:pt x="55" y="5"/>
                </a:lnTo>
                <a:lnTo>
                  <a:pt x="55" y="11"/>
                </a:lnTo>
                <a:close/>
                <a:moveTo>
                  <a:pt x="53" y="0"/>
                </a:moveTo>
                <a:lnTo>
                  <a:pt x="68" y="8"/>
                </a:lnTo>
                <a:lnTo>
                  <a:pt x="53" y="17"/>
                </a:lnTo>
                <a:lnTo>
                  <a:pt x="53" y="0"/>
                </a:lnTo>
                <a:close/>
                <a:moveTo>
                  <a:pt x="16" y="17"/>
                </a:moveTo>
                <a:lnTo>
                  <a:pt x="0" y="8"/>
                </a:lnTo>
                <a:lnTo>
                  <a:pt x="16" y="0"/>
                </a:lnTo>
                <a:lnTo>
                  <a:pt x="16" y="1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26" name="Rectangle 1525"/>
          <p:cNvSpPr>
            <a:spLocks noChangeArrowheads="1"/>
          </p:cNvSpPr>
          <p:nvPr/>
        </p:nvSpPr>
        <p:spPr bwMode="auto">
          <a:xfrm>
            <a:off x="2622625" y="3832782"/>
            <a:ext cx="58887" cy="6155"/>
          </a:xfrm>
          <a:prstGeom prst="rect">
            <a:avLst/>
          </a:pr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27" name="Freeform 1526"/>
          <p:cNvSpPr>
            <a:spLocks/>
          </p:cNvSpPr>
          <p:nvPr/>
        </p:nvSpPr>
        <p:spPr bwMode="auto">
          <a:xfrm>
            <a:off x="2678708" y="3827653"/>
            <a:ext cx="21031" cy="17438"/>
          </a:xfrm>
          <a:custGeom>
            <a:avLst/>
            <a:gdLst>
              <a:gd name="T0" fmla="*/ 0 w 15"/>
              <a:gd name="T1" fmla="*/ 0 h 17"/>
              <a:gd name="T2" fmla="*/ 15 w 15"/>
              <a:gd name="T3" fmla="*/ 8 h 17"/>
              <a:gd name="T4" fmla="*/ 0 w 15"/>
              <a:gd name="T5" fmla="*/ 17 h 17"/>
              <a:gd name="T6" fmla="*/ 0 w 15"/>
              <a:gd name="T7" fmla="*/ 0 h 17"/>
              <a:gd name="T8" fmla="*/ 0 60000 65536"/>
              <a:gd name="T9" fmla="*/ 0 60000 65536"/>
              <a:gd name="T10" fmla="*/ 0 60000 65536"/>
              <a:gd name="T11" fmla="*/ 0 60000 65536"/>
              <a:gd name="T12" fmla="*/ 0 w 15"/>
              <a:gd name="T13" fmla="*/ 0 h 17"/>
              <a:gd name="T14" fmla="*/ 15 w 15"/>
              <a:gd name="T15" fmla="*/ 17 h 17"/>
            </a:gdLst>
            <a:ahLst/>
            <a:cxnLst>
              <a:cxn ang="T8">
                <a:pos x="T0" y="T1"/>
              </a:cxn>
              <a:cxn ang="T9">
                <a:pos x="T2" y="T3"/>
              </a:cxn>
              <a:cxn ang="T10">
                <a:pos x="T4" y="T5"/>
              </a:cxn>
              <a:cxn ang="T11">
                <a:pos x="T6" y="T7"/>
              </a:cxn>
            </a:cxnLst>
            <a:rect l="T12" t="T13" r="T14" b="T15"/>
            <a:pathLst>
              <a:path w="15" h="17">
                <a:moveTo>
                  <a:pt x="0" y="0"/>
                </a:moveTo>
                <a:lnTo>
                  <a:pt x="15" y="8"/>
                </a:lnTo>
                <a:lnTo>
                  <a:pt x="0" y="17"/>
                </a:lnTo>
                <a:lnTo>
                  <a:pt x="0" y="0"/>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28" name="Freeform 1527"/>
          <p:cNvSpPr>
            <a:spLocks/>
          </p:cNvSpPr>
          <p:nvPr/>
        </p:nvSpPr>
        <p:spPr bwMode="auto">
          <a:xfrm>
            <a:off x="2604399" y="3827653"/>
            <a:ext cx="22433" cy="17438"/>
          </a:xfrm>
          <a:custGeom>
            <a:avLst/>
            <a:gdLst>
              <a:gd name="T0" fmla="*/ 16 w 16"/>
              <a:gd name="T1" fmla="*/ 17 h 17"/>
              <a:gd name="T2" fmla="*/ 0 w 16"/>
              <a:gd name="T3" fmla="*/ 8 h 17"/>
              <a:gd name="T4" fmla="*/ 16 w 16"/>
              <a:gd name="T5" fmla="*/ 0 h 17"/>
              <a:gd name="T6" fmla="*/ 16 w 16"/>
              <a:gd name="T7" fmla="*/ 17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16" y="17"/>
                </a:moveTo>
                <a:lnTo>
                  <a:pt x="0" y="8"/>
                </a:lnTo>
                <a:lnTo>
                  <a:pt x="16" y="0"/>
                </a:lnTo>
                <a:lnTo>
                  <a:pt x="16" y="17"/>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29" name="Freeform 1528"/>
          <p:cNvSpPr>
            <a:spLocks noEditPoints="1"/>
          </p:cNvSpPr>
          <p:nvPr/>
        </p:nvSpPr>
        <p:spPr bwMode="auto">
          <a:xfrm>
            <a:off x="2607203" y="3862529"/>
            <a:ext cx="95340" cy="34876"/>
          </a:xfrm>
          <a:custGeom>
            <a:avLst/>
            <a:gdLst>
              <a:gd name="T0" fmla="*/ 57 w 68"/>
              <a:gd name="T1" fmla="*/ 10 h 34"/>
              <a:gd name="T2" fmla="*/ 13 w 68"/>
              <a:gd name="T3" fmla="*/ 30 h 34"/>
              <a:gd name="T4" fmla="*/ 11 w 68"/>
              <a:gd name="T5" fmla="*/ 25 h 34"/>
              <a:gd name="T6" fmla="*/ 55 w 68"/>
              <a:gd name="T7" fmla="*/ 4 h 34"/>
              <a:gd name="T8" fmla="*/ 57 w 68"/>
              <a:gd name="T9" fmla="*/ 10 h 34"/>
              <a:gd name="T10" fmla="*/ 51 w 68"/>
              <a:gd name="T11" fmla="*/ 0 h 34"/>
              <a:gd name="T12" fmla="*/ 68 w 68"/>
              <a:gd name="T13" fmla="*/ 2 h 34"/>
              <a:gd name="T14" fmla="*/ 57 w 68"/>
              <a:gd name="T15" fmla="*/ 16 h 34"/>
              <a:gd name="T16" fmla="*/ 51 w 68"/>
              <a:gd name="T17" fmla="*/ 0 h 34"/>
              <a:gd name="T18" fmla="*/ 17 w 68"/>
              <a:gd name="T19" fmla="*/ 34 h 34"/>
              <a:gd name="T20" fmla="*/ 0 w 68"/>
              <a:gd name="T21" fmla="*/ 33 h 34"/>
              <a:gd name="T22" fmla="*/ 11 w 68"/>
              <a:gd name="T23" fmla="*/ 19 h 34"/>
              <a:gd name="T24" fmla="*/ 17 w 68"/>
              <a:gd name="T25" fmla="*/ 34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7" y="10"/>
                </a:moveTo>
                <a:lnTo>
                  <a:pt x="13" y="30"/>
                </a:lnTo>
                <a:lnTo>
                  <a:pt x="11" y="25"/>
                </a:lnTo>
                <a:lnTo>
                  <a:pt x="55" y="4"/>
                </a:lnTo>
                <a:lnTo>
                  <a:pt x="57" y="10"/>
                </a:lnTo>
                <a:close/>
                <a:moveTo>
                  <a:pt x="51" y="0"/>
                </a:moveTo>
                <a:lnTo>
                  <a:pt x="68" y="2"/>
                </a:lnTo>
                <a:lnTo>
                  <a:pt x="57" y="16"/>
                </a:lnTo>
                <a:lnTo>
                  <a:pt x="51" y="0"/>
                </a:lnTo>
                <a:close/>
                <a:moveTo>
                  <a:pt x="17" y="34"/>
                </a:moveTo>
                <a:lnTo>
                  <a:pt x="0" y="33"/>
                </a:lnTo>
                <a:lnTo>
                  <a:pt x="11" y="19"/>
                </a:lnTo>
                <a:lnTo>
                  <a:pt x="17" y="34"/>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30" name="Freeform 1529"/>
          <p:cNvSpPr>
            <a:spLocks noEditPoints="1"/>
          </p:cNvSpPr>
          <p:nvPr/>
        </p:nvSpPr>
        <p:spPr bwMode="auto">
          <a:xfrm>
            <a:off x="2604399" y="3861503"/>
            <a:ext cx="95340" cy="34876"/>
          </a:xfrm>
          <a:custGeom>
            <a:avLst/>
            <a:gdLst>
              <a:gd name="T0" fmla="*/ 58 w 68"/>
              <a:gd name="T1" fmla="*/ 9 h 34"/>
              <a:gd name="T2" fmla="*/ 13 w 68"/>
              <a:gd name="T3" fmla="*/ 30 h 34"/>
              <a:gd name="T4" fmla="*/ 11 w 68"/>
              <a:gd name="T5" fmla="*/ 24 h 34"/>
              <a:gd name="T6" fmla="*/ 56 w 68"/>
              <a:gd name="T7" fmla="*/ 4 h 34"/>
              <a:gd name="T8" fmla="*/ 58 w 68"/>
              <a:gd name="T9" fmla="*/ 9 h 34"/>
              <a:gd name="T10" fmla="*/ 51 w 68"/>
              <a:gd name="T11" fmla="*/ 0 h 34"/>
              <a:gd name="T12" fmla="*/ 68 w 68"/>
              <a:gd name="T13" fmla="*/ 1 h 34"/>
              <a:gd name="T14" fmla="*/ 57 w 68"/>
              <a:gd name="T15" fmla="*/ 15 h 34"/>
              <a:gd name="T16" fmla="*/ 51 w 68"/>
              <a:gd name="T17" fmla="*/ 0 h 34"/>
              <a:gd name="T18" fmla="*/ 18 w 68"/>
              <a:gd name="T19" fmla="*/ 34 h 34"/>
              <a:gd name="T20" fmla="*/ 0 w 68"/>
              <a:gd name="T21" fmla="*/ 32 h 34"/>
              <a:gd name="T22" fmla="*/ 11 w 68"/>
              <a:gd name="T23" fmla="*/ 18 h 34"/>
              <a:gd name="T24" fmla="*/ 18 w 68"/>
              <a:gd name="T25" fmla="*/ 34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8" y="9"/>
                </a:moveTo>
                <a:lnTo>
                  <a:pt x="13" y="30"/>
                </a:lnTo>
                <a:lnTo>
                  <a:pt x="11" y="24"/>
                </a:lnTo>
                <a:lnTo>
                  <a:pt x="56" y="4"/>
                </a:lnTo>
                <a:lnTo>
                  <a:pt x="58" y="9"/>
                </a:lnTo>
                <a:close/>
                <a:moveTo>
                  <a:pt x="51" y="0"/>
                </a:moveTo>
                <a:lnTo>
                  <a:pt x="68" y="1"/>
                </a:lnTo>
                <a:lnTo>
                  <a:pt x="57" y="15"/>
                </a:lnTo>
                <a:lnTo>
                  <a:pt x="51" y="0"/>
                </a:lnTo>
                <a:close/>
                <a:moveTo>
                  <a:pt x="18" y="34"/>
                </a:moveTo>
                <a:lnTo>
                  <a:pt x="0" y="32"/>
                </a:lnTo>
                <a:lnTo>
                  <a:pt x="11" y="18"/>
                </a:lnTo>
                <a:lnTo>
                  <a:pt x="18" y="34"/>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31" name="Freeform 1530"/>
          <p:cNvSpPr>
            <a:spLocks/>
          </p:cNvSpPr>
          <p:nvPr/>
        </p:nvSpPr>
        <p:spPr bwMode="auto">
          <a:xfrm>
            <a:off x="2619821" y="3865606"/>
            <a:ext cx="65897" cy="26670"/>
          </a:xfrm>
          <a:custGeom>
            <a:avLst/>
            <a:gdLst>
              <a:gd name="T0" fmla="*/ 47 w 47"/>
              <a:gd name="T1" fmla="*/ 5 h 26"/>
              <a:gd name="T2" fmla="*/ 2 w 47"/>
              <a:gd name="T3" fmla="*/ 26 h 26"/>
              <a:gd name="T4" fmla="*/ 0 w 47"/>
              <a:gd name="T5" fmla="*/ 20 h 26"/>
              <a:gd name="T6" fmla="*/ 45 w 47"/>
              <a:gd name="T7" fmla="*/ 0 h 26"/>
              <a:gd name="T8" fmla="*/ 47 w 47"/>
              <a:gd name="T9" fmla="*/ 5 h 26"/>
              <a:gd name="T10" fmla="*/ 0 60000 65536"/>
              <a:gd name="T11" fmla="*/ 0 60000 65536"/>
              <a:gd name="T12" fmla="*/ 0 60000 65536"/>
              <a:gd name="T13" fmla="*/ 0 60000 65536"/>
              <a:gd name="T14" fmla="*/ 0 60000 65536"/>
              <a:gd name="T15" fmla="*/ 0 w 47"/>
              <a:gd name="T16" fmla="*/ 0 h 26"/>
              <a:gd name="T17" fmla="*/ 47 w 47"/>
              <a:gd name="T18" fmla="*/ 26 h 26"/>
            </a:gdLst>
            <a:ahLst/>
            <a:cxnLst>
              <a:cxn ang="T10">
                <a:pos x="T0" y="T1"/>
              </a:cxn>
              <a:cxn ang="T11">
                <a:pos x="T2" y="T3"/>
              </a:cxn>
              <a:cxn ang="T12">
                <a:pos x="T4" y="T5"/>
              </a:cxn>
              <a:cxn ang="T13">
                <a:pos x="T6" y="T7"/>
              </a:cxn>
              <a:cxn ang="T14">
                <a:pos x="T8" y="T9"/>
              </a:cxn>
            </a:cxnLst>
            <a:rect l="T15" t="T16" r="T17" b="T18"/>
            <a:pathLst>
              <a:path w="47" h="26">
                <a:moveTo>
                  <a:pt x="47" y="5"/>
                </a:moveTo>
                <a:lnTo>
                  <a:pt x="2" y="26"/>
                </a:lnTo>
                <a:lnTo>
                  <a:pt x="0" y="20"/>
                </a:lnTo>
                <a:lnTo>
                  <a:pt x="45" y="0"/>
                </a:lnTo>
                <a:lnTo>
                  <a:pt x="47" y="5"/>
                </a:lnTo>
                <a:close/>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32" name="Freeform 1531"/>
          <p:cNvSpPr>
            <a:spLocks/>
          </p:cNvSpPr>
          <p:nvPr/>
        </p:nvSpPr>
        <p:spPr bwMode="auto">
          <a:xfrm>
            <a:off x="2675904" y="3861503"/>
            <a:ext cx="23835" cy="15387"/>
          </a:xfrm>
          <a:custGeom>
            <a:avLst/>
            <a:gdLst>
              <a:gd name="T0" fmla="*/ 0 w 17"/>
              <a:gd name="T1" fmla="*/ 0 h 15"/>
              <a:gd name="T2" fmla="*/ 17 w 17"/>
              <a:gd name="T3" fmla="*/ 1 h 15"/>
              <a:gd name="T4" fmla="*/ 6 w 17"/>
              <a:gd name="T5" fmla="*/ 15 h 15"/>
              <a:gd name="T6" fmla="*/ 0 w 17"/>
              <a:gd name="T7" fmla="*/ 0 h 15"/>
              <a:gd name="T8" fmla="*/ 0 60000 65536"/>
              <a:gd name="T9" fmla="*/ 0 60000 65536"/>
              <a:gd name="T10" fmla="*/ 0 60000 65536"/>
              <a:gd name="T11" fmla="*/ 0 60000 65536"/>
              <a:gd name="T12" fmla="*/ 0 w 17"/>
              <a:gd name="T13" fmla="*/ 0 h 15"/>
              <a:gd name="T14" fmla="*/ 17 w 17"/>
              <a:gd name="T15" fmla="*/ 15 h 15"/>
            </a:gdLst>
            <a:ahLst/>
            <a:cxnLst>
              <a:cxn ang="T8">
                <a:pos x="T0" y="T1"/>
              </a:cxn>
              <a:cxn ang="T9">
                <a:pos x="T2" y="T3"/>
              </a:cxn>
              <a:cxn ang="T10">
                <a:pos x="T4" y="T5"/>
              </a:cxn>
              <a:cxn ang="T11">
                <a:pos x="T6" y="T7"/>
              </a:cxn>
            </a:cxnLst>
            <a:rect l="T12" t="T13" r="T14" b="T15"/>
            <a:pathLst>
              <a:path w="17" h="15">
                <a:moveTo>
                  <a:pt x="0" y="0"/>
                </a:moveTo>
                <a:lnTo>
                  <a:pt x="17" y="1"/>
                </a:lnTo>
                <a:lnTo>
                  <a:pt x="6" y="15"/>
                </a:lnTo>
                <a:lnTo>
                  <a:pt x="0" y="0"/>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33" name="Freeform 1532"/>
          <p:cNvSpPr>
            <a:spLocks/>
          </p:cNvSpPr>
          <p:nvPr/>
        </p:nvSpPr>
        <p:spPr bwMode="auto">
          <a:xfrm>
            <a:off x="2604399" y="3879967"/>
            <a:ext cx="25237" cy="16412"/>
          </a:xfrm>
          <a:custGeom>
            <a:avLst/>
            <a:gdLst>
              <a:gd name="T0" fmla="*/ 18 w 18"/>
              <a:gd name="T1" fmla="*/ 16 h 16"/>
              <a:gd name="T2" fmla="*/ 0 w 18"/>
              <a:gd name="T3" fmla="*/ 14 h 16"/>
              <a:gd name="T4" fmla="*/ 11 w 18"/>
              <a:gd name="T5" fmla="*/ 0 h 16"/>
              <a:gd name="T6" fmla="*/ 18 w 18"/>
              <a:gd name="T7" fmla="*/ 16 h 16"/>
              <a:gd name="T8" fmla="*/ 0 60000 65536"/>
              <a:gd name="T9" fmla="*/ 0 60000 65536"/>
              <a:gd name="T10" fmla="*/ 0 60000 65536"/>
              <a:gd name="T11" fmla="*/ 0 60000 65536"/>
              <a:gd name="T12" fmla="*/ 0 w 18"/>
              <a:gd name="T13" fmla="*/ 0 h 16"/>
              <a:gd name="T14" fmla="*/ 18 w 18"/>
              <a:gd name="T15" fmla="*/ 16 h 16"/>
            </a:gdLst>
            <a:ahLst/>
            <a:cxnLst>
              <a:cxn ang="T8">
                <a:pos x="T0" y="T1"/>
              </a:cxn>
              <a:cxn ang="T9">
                <a:pos x="T2" y="T3"/>
              </a:cxn>
              <a:cxn ang="T10">
                <a:pos x="T4" y="T5"/>
              </a:cxn>
              <a:cxn ang="T11">
                <a:pos x="T6" y="T7"/>
              </a:cxn>
            </a:cxnLst>
            <a:rect l="T12" t="T13" r="T14" b="T15"/>
            <a:pathLst>
              <a:path w="18" h="16">
                <a:moveTo>
                  <a:pt x="18" y="16"/>
                </a:moveTo>
                <a:lnTo>
                  <a:pt x="0" y="14"/>
                </a:lnTo>
                <a:lnTo>
                  <a:pt x="11" y="0"/>
                </a:lnTo>
                <a:lnTo>
                  <a:pt x="18" y="16"/>
                </a:lnTo>
              </a:path>
            </a:pathLst>
          </a:custGeom>
          <a:noFill/>
          <a:ln w="0">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34" name="Freeform 1533"/>
          <p:cNvSpPr>
            <a:spLocks/>
          </p:cNvSpPr>
          <p:nvPr/>
        </p:nvSpPr>
        <p:spPr bwMode="auto">
          <a:xfrm>
            <a:off x="2720770" y="3818421"/>
            <a:ext cx="77113" cy="52314"/>
          </a:xfrm>
          <a:custGeom>
            <a:avLst/>
            <a:gdLst>
              <a:gd name="T0" fmla="*/ 0 w 55"/>
              <a:gd name="T1" fmla="*/ 0 h 51"/>
              <a:gd name="T2" fmla="*/ 0 w 55"/>
              <a:gd name="T3" fmla="*/ 51 h 51"/>
              <a:gd name="T4" fmla="*/ 55 w 55"/>
              <a:gd name="T5" fmla="*/ 26 h 51"/>
              <a:gd name="T6" fmla="*/ 0 w 55"/>
              <a:gd name="T7" fmla="*/ 0 h 51"/>
              <a:gd name="T8" fmla="*/ 0 60000 65536"/>
              <a:gd name="T9" fmla="*/ 0 60000 65536"/>
              <a:gd name="T10" fmla="*/ 0 60000 65536"/>
              <a:gd name="T11" fmla="*/ 0 60000 65536"/>
              <a:gd name="T12" fmla="*/ 0 w 55"/>
              <a:gd name="T13" fmla="*/ 0 h 51"/>
              <a:gd name="T14" fmla="*/ 55 w 55"/>
              <a:gd name="T15" fmla="*/ 51 h 51"/>
            </a:gdLst>
            <a:ahLst/>
            <a:cxnLst>
              <a:cxn ang="T8">
                <a:pos x="T0" y="T1"/>
              </a:cxn>
              <a:cxn ang="T9">
                <a:pos x="T2" y="T3"/>
              </a:cxn>
              <a:cxn ang="T10">
                <a:pos x="T4" y="T5"/>
              </a:cxn>
              <a:cxn ang="T11">
                <a:pos x="T6" y="T7"/>
              </a:cxn>
            </a:cxnLst>
            <a:rect l="T12" t="T13" r="T14" b="T15"/>
            <a:pathLst>
              <a:path w="55" h="51">
                <a:moveTo>
                  <a:pt x="0" y="0"/>
                </a:moveTo>
                <a:lnTo>
                  <a:pt x="0" y="51"/>
                </a:lnTo>
                <a:lnTo>
                  <a:pt x="55" y="26"/>
                </a:lnTo>
                <a:lnTo>
                  <a:pt x="0" y="0"/>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35" name="Freeform 1534"/>
          <p:cNvSpPr>
            <a:spLocks/>
          </p:cNvSpPr>
          <p:nvPr/>
        </p:nvSpPr>
        <p:spPr bwMode="auto">
          <a:xfrm>
            <a:off x="2720770" y="3818421"/>
            <a:ext cx="77113" cy="52314"/>
          </a:xfrm>
          <a:custGeom>
            <a:avLst/>
            <a:gdLst>
              <a:gd name="T0" fmla="*/ 0 w 55"/>
              <a:gd name="T1" fmla="*/ 0 h 51"/>
              <a:gd name="T2" fmla="*/ 0 w 55"/>
              <a:gd name="T3" fmla="*/ 51 h 51"/>
              <a:gd name="T4" fmla="*/ 55 w 55"/>
              <a:gd name="T5" fmla="*/ 26 h 51"/>
              <a:gd name="T6" fmla="*/ 0 w 55"/>
              <a:gd name="T7" fmla="*/ 0 h 51"/>
              <a:gd name="T8" fmla="*/ 0 60000 65536"/>
              <a:gd name="T9" fmla="*/ 0 60000 65536"/>
              <a:gd name="T10" fmla="*/ 0 60000 65536"/>
              <a:gd name="T11" fmla="*/ 0 60000 65536"/>
              <a:gd name="T12" fmla="*/ 0 w 55"/>
              <a:gd name="T13" fmla="*/ 0 h 51"/>
              <a:gd name="T14" fmla="*/ 55 w 55"/>
              <a:gd name="T15" fmla="*/ 51 h 51"/>
            </a:gdLst>
            <a:ahLst/>
            <a:cxnLst>
              <a:cxn ang="T8">
                <a:pos x="T0" y="T1"/>
              </a:cxn>
              <a:cxn ang="T9">
                <a:pos x="T2" y="T3"/>
              </a:cxn>
              <a:cxn ang="T10">
                <a:pos x="T4" y="T5"/>
              </a:cxn>
              <a:cxn ang="T11">
                <a:pos x="T6" y="T7"/>
              </a:cxn>
            </a:cxnLst>
            <a:rect l="T12" t="T13" r="T14" b="T15"/>
            <a:pathLst>
              <a:path w="55" h="51">
                <a:moveTo>
                  <a:pt x="0" y="0"/>
                </a:moveTo>
                <a:lnTo>
                  <a:pt x="0" y="51"/>
                </a:lnTo>
                <a:lnTo>
                  <a:pt x="55" y="26"/>
                </a:lnTo>
                <a:lnTo>
                  <a:pt x="0" y="0"/>
                </a:lnTo>
                <a:close/>
              </a:path>
            </a:pathLst>
          </a:custGeom>
          <a:noFill/>
          <a:ln w="1588">
            <a:solidFill>
              <a:srgbClr val="000000"/>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36" name="Freeform 1535"/>
          <p:cNvSpPr>
            <a:spLocks/>
          </p:cNvSpPr>
          <p:nvPr/>
        </p:nvSpPr>
        <p:spPr bwMode="auto">
          <a:xfrm>
            <a:off x="2720770" y="3818421"/>
            <a:ext cx="77113" cy="52314"/>
          </a:xfrm>
          <a:custGeom>
            <a:avLst/>
            <a:gdLst>
              <a:gd name="T0" fmla="*/ 0 w 55"/>
              <a:gd name="T1" fmla="*/ 0 h 51"/>
              <a:gd name="T2" fmla="*/ 0 w 55"/>
              <a:gd name="T3" fmla="*/ 51 h 51"/>
              <a:gd name="T4" fmla="*/ 55 w 55"/>
              <a:gd name="T5" fmla="*/ 26 h 51"/>
              <a:gd name="T6" fmla="*/ 0 w 55"/>
              <a:gd name="T7" fmla="*/ 0 h 51"/>
              <a:gd name="T8" fmla="*/ 0 60000 65536"/>
              <a:gd name="T9" fmla="*/ 0 60000 65536"/>
              <a:gd name="T10" fmla="*/ 0 60000 65536"/>
              <a:gd name="T11" fmla="*/ 0 60000 65536"/>
              <a:gd name="T12" fmla="*/ 0 w 55"/>
              <a:gd name="T13" fmla="*/ 0 h 51"/>
              <a:gd name="T14" fmla="*/ 55 w 55"/>
              <a:gd name="T15" fmla="*/ 51 h 51"/>
            </a:gdLst>
            <a:ahLst/>
            <a:cxnLst>
              <a:cxn ang="T8">
                <a:pos x="T0" y="T1"/>
              </a:cxn>
              <a:cxn ang="T9">
                <a:pos x="T2" y="T3"/>
              </a:cxn>
              <a:cxn ang="T10">
                <a:pos x="T4" y="T5"/>
              </a:cxn>
              <a:cxn ang="T11">
                <a:pos x="T6" y="T7"/>
              </a:cxn>
            </a:cxnLst>
            <a:rect l="T12" t="T13" r="T14" b="T15"/>
            <a:pathLst>
              <a:path w="55" h="51">
                <a:moveTo>
                  <a:pt x="0" y="0"/>
                </a:moveTo>
                <a:lnTo>
                  <a:pt x="0" y="51"/>
                </a:lnTo>
                <a:lnTo>
                  <a:pt x="55" y="26"/>
                </a:lnTo>
                <a:lnTo>
                  <a:pt x="0" y="0"/>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37" name="Freeform 1536"/>
          <p:cNvSpPr>
            <a:spLocks/>
          </p:cNvSpPr>
          <p:nvPr/>
        </p:nvSpPr>
        <p:spPr bwMode="auto">
          <a:xfrm>
            <a:off x="2720770" y="3818421"/>
            <a:ext cx="77113" cy="52314"/>
          </a:xfrm>
          <a:custGeom>
            <a:avLst/>
            <a:gdLst>
              <a:gd name="T0" fmla="*/ 0 w 55"/>
              <a:gd name="T1" fmla="*/ 0 h 51"/>
              <a:gd name="T2" fmla="*/ 0 w 55"/>
              <a:gd name="T3" fmla="*/ 51 h 51"/>
              <a:gd name="T4" fmla="*/ 55 w 55"/>
              <a:gd name="T5" fmla="*/ 26 h 51"/>
              <a:gd name="T6" fmla="*/ 0 w 55"/>
              <a:gd name="T7" fmla="*/ 0 h 51"/>
              <a:gd name="T8" fmla="*/ 0 60000 65536"/>
              <a:gd name="T9" fmla="*/ 0 60000 65536"/>
              <a:gd name="T10" fmla="*/ 0 60000 65536"/>
              <a:gd name="T11" fmla="*/ 0 60000 65536"/>
              <a:gd name="T12" fmla="*/ 0 w 55"/>
              <a:gd name="T13" fmla="*/ 0 h 51"/>
              <a:gd name="T14" fmla="*/ 55 w 55"/>
              <a:gd name="T15" fmla="*/ 51 h 51"/>
            </a:gdLst>
            <a:ahLst/>
            <a:cxnLst>
              <a:cxn ang="T8">
                <a:pos x="T0" y="T1"/>
              </a:cxn>
              <a:cxn ang="T9">
                <a:pos x="T2" y="T3"/>
              </a:cxn>
              <a:cxn ang="T10">
                <a:pos x="T4" y="T5"/>
              </a:cxn>
              <a:cxn ang="T11">
                <a:pos x="T6" y="T7"/>
              </a:cxn>
            </a:cxnLst>
            <a:rect l="T12" t="T13" r="T14" b="T15"/>
            <a:pathLst>
              <a:path w="55" h="51">
                <a:moveTo>
                  <a:pt x="0" y="0"/>
                </a:moveTo>
                <a:lnTo>
                  <a:pt x="0" y="51"/>
                </a:lnTo>
                <a:lnTo>
                  <a:pt x="55" y="26"/>
                </a:lnTo>
                <a:lnTo>
                  <a:pt x="0" y="0"/>
                </a:lnTo>
                <a:close/>
              </a:path>
            </a:pathLst>
          </a:custGeom>
          <a:noFill/>
          <a:ln w="1588" cap="sq">
            <a:solidFill>
              <a:srgbClr val="000000"/>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38" name="Freeform 1537"/>
          <p:cNvSpPr>
            <a:spLocks/>
          </p:cNvSpPr>
          <p:nvPr/>
        </p:nvSpPr>
        <p:spPr bwMode="auto">
          <a:xfrm>
            <a:off x="2720770" y="3810215"/>
            <a:ext cx="88330" cy="34876"/>
          </a:xfrm>
          <a:custGeom>
            <a:avLst/>
            <a:gdLst>
              <a:gd name="T0" fmla="*/ 0 w 63"/>
              <a:gd name="T1" fmla="*/ 8 h 34"/>
              <a:gd name="T2" fmla="*/ 7 w 63"/>
              <a:gd name="T3" fmla="*/ 0 h 34"/>
              <a:gd name="T4" fmla="*/ 63 w 63"/>
              <a:gd name="T5" fmla="*/ 26 h 34"/>
              <a:gd name="T6" fmla="*/ 55 w 63"/>
              <a:gd name="T7" fmla="*/ 34 h 34"/>
              <a:gd name="T8" fmla="*/ 0 w 63"/>
              <a:gd name="T9" fmla="*/ 8 h 34"/>
              <a:gd name="T10" fmla="*/ 0 60000 65536"/>
              <a:gd name="T11" fmla="*/ 0 60000 65536"/>
              <a:gd name="T12" fmla="*/ 0 60000 65536"/>
              <a:gd name="T13" fmla="*/ 0 60000 65536"/>
              <a:gd name="T14" fmla="*/ 0 60000 65536"/>
              <a:gd name="T15" fmla="*/ 0 w 63"/>
              <a:gd name="T16" fmla="*/ 0 h 34"/>
              <a:gd name="T17" fmla="*/ 63 w 63"/>
              <a:gd name="T18" fmla="*/ 34 h 34"/>
            </a:gdLst>
            <a:ahLst/>
            <a:cxnLst>
              <a:cxn ang="T10">
                <a:pos x="T0" y="T1"/>
              </a:cxn>
              <a:cxn ang="T11">
                <a:pos x="T2" y="T3"/>
              </a:cxn>
              <a:cxn ang="T12">
                <a:pos x="T4" y="T5"/>
              </a:cxn>
              <a:cxn ang="T13">
                <a:pos x="T6" y="T7"/>
              </a:cxn>
              <a:cxn ang="T14">
                <a:pos x="T8" y="T9"/>
              </a:cxn>
            </a:cxnLst>
            <a:rect l="T15" t="T16" r="T17" b="T18"/>
            <a:pathLst>
              <a:path w="63" h="34">
                <a:moveTo>
                  <a:pt x="0" y="8"/>
                </a:moveTo>
                <a:lnTo>
                  <a:pt x="7" y="0"/>
                </a:lnTo>
                <a:lnTo>
                  <a:pt x="63" y="26"/>
                </a:lnTo>
                <a:lnTo>
                  <a:pt x="55" y="34"/>
                </a:lnTo>
                <a:lnTo>
                  <a:pt x="0" y="8"/>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39" name="Freeform 1538"/>
          <p:cNvSpPr>
            <a:spLocks/>
          </p:cNvSpPr>
          <p:nvPr/>
        </p:nvSpPr>
        <p:spPr bwMode="auto">
          <a:xfrm>
            <a:off x="2720770" y="3810215"/>
            <a:ext cx="88330" cy="34876"/>
          </a:xfrm>
          <a:custGeom>
            <a:avLst/>
            <a:gdLst>
              <a:gd name="T0" fmla="*/ 0 w 63"/>
              <a:gd name="T1" fmla="*/ 8 h 34"/>
              <a:gd name="T2" fmla="*/ 7 w 63"/>
              <a:gd name="T3" fmla="*/ 0 h 34"/>
              <a:gd name="T4" fmla="*/ 63 w 63"/>
              <a:gd name="T5" fmla="*/ 26 h 34"/>
              <a:gd name="T6" fmla="*/ 55 w 63"/>
              <a:gd name="T7" fmla="*/ 34 h 34"/>
              <a:gd name="T8" fmla="*/ 0 w 63"/>
              <a:gd name="T9" fmla="*/ 8 h 34"/>
              <a:gd name="T10" fmla="*/ 0 60000 65536"/>
              <a:gd name="T11" fmla="*/ 0 60000 65536"/>
              <a:gd name="T12" fmla="*/ 0 60000 65536"/>
              <a:gd name="T13" fmla="*/ 0 60000 65536"/>
              <a:gd name="T14" fmla="*/ 0 60000 65536"/>
              <a:gd name="T15" fmla="*/ 0 w 63"/>
              <a:gd name="T16" fmla="*/ 0 h 34"/>
              <a:gd name="T17" fmla="*/ 63 w 63"/>
              <a:gd name="T18" fmla="*/ 34 h 34"/>
            </a:gdLst>
            <a:ahLst/>
            <a:cxnLst>
              <a:cxn ang="T10">
                <a:pos x="T0" y="T1"/>
              </a:cxn>
              <a:cxn ang="T11">
                <a:pos x="T2" y="T3"/>
              </a:cxn>
              <a:cxn ang="T12">
                <a:pos x="T4" y="T5"/>
              </a:cxn>
              <a:cxn ang="T13">
                <a:pos x="T6" y="T7"/>
              </a:cxn>
              <a:cxn ang="T14">
                <a:pos x="T8" y="T9"/>
              </a:cxn>
            </a:cxnLst>
            <a:rect l="T15" t="T16" r="T17" b="T18"/>
            <a:pathLst>
              <a:path w="63" h="34">
                <a:moveTo>
                  <a:pt x="0" y="8"/>
                </a:moveTo>
                <a:lnTo>
                  <a:pt x="7" y="0"/>
                </a:lnTo>
                <a:lnTo>
                  <a:pt x="63" y="26"/>
                </a:lnTo>
                <a:lnTo>
                  <a:pt x="55" y="34"/>
                </a:lnTo>
                <a:lnTo>
                  <a:pt x="0" y="8"/>
                </a:lnTo>
                <a:close/>
              </a:path>
            </a:pathLst>
          </a:custGeom>
          <a:noFill/>
          <a:ln w="1588">
            <a:solidFill>
              <a:srgbClr val="000000"/>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40" name="Freeform 1539"/>
          <p:cNvSpPr>
            <a:spLocks/>
          </p:cNvSpPr>
          <p:nvPr/>
        </p:nvSpPr>
        <p:spPr bwMode="auto">
          <a:xfrm>
            <a:off x="2720770" y="3810215"/>
            <a:ext cx="88330" cy="34876"/>
          </a:xfrm>
          <a:custGeom>
            <a:avLst/>
            <a:gdLst>
              <a:gd name="T0" fmla="*/ 0 w 63"/>
              <a:gd name="T1" fmla="*/ 8 h 34"/>
              <a:gd name="T2" fmla="*/ 7 w 63"/>
              <a:gd name="T3" fmla="*/ 0 h 34"/>
              <a:gd name="T4" fmla="*/ 63 w 63"/>
              <a:gd name="T5" fmla="*/ 26 h 34"/>
              <a:gd name="T6" fmla="*/ 55 w 63"/>
              <a:gd name="T7" fmla="*/ 34 h 34"/>
              <a:gd name="T8" fmla="*/ 0 w 63"/>
              <a:gd name="T9" fmla="*/ 8 h 34"/>
              <a:gd name="T10" fmla="*/ 0 60000 65536"/>
              <a:gd name="T11" fmla="*/ 0 60000 65536"/>
              <a:gd name="T12" fmla="*/ 0 60000 65536"/>
              <a:gd name="T13" fmla="*/ 0 60000 65536"/>
              <a:gd name="T14" fmla="*/ 0 60000 65536"/>
              <a:gd name="T15" fmla="*/ 0 w 63"/>
              <a:gd name="T16" fmla="*/ 0 h 34"/>
              <a:gd name="T17" fmla="*/ 63 w 63"/>
              <a:gd name="T18" fmla="*/ 34 h 34"/>
            </a:gdLst>
            <a:ahLst/>
            <a:cxnLst>
              <a:cxn ang="T10">
                <a:pos x="T0" y="T1"/>
              </a:cxn>
              <a:cxn ang="T11">
                <a:pos x="T2" y="T3"/>
              </a:cxn>
              <a:cxn ang="T12">
                <a:pos x="T4" y="T5"/>
              </a:cxn>
              <a:cxn ang="T13">
                <a:pos x="T6" y="T7"/>
              </a:cxn>
              <a:cxn ang="T14">
                <a:pos x="T8" y="T9"/>
              </a:cxn>
            </a:cxnLst>
            <a:rect l="T15" t="T16" r="T17" b="T18"/>
            <a:pathLst>
              <a:path w="63" h="34">
                <a:moveTo>
                  <a:pt x="0" y="8"/>
                </a:moveTo>
                <a:lnTo>
                  <a:pt x="7" y="0"/>
                </a:lnTo>
                <a:lnTo>
                  <a:pt x="63" y="26"/>
                </a:lnTo>
                <a:lnTo>
                  <a:pt x="55" y="34"/>
                </a:lnTo>
                <a:lnTo>
                  <a:pt x="0" y="8"/>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41" name="Freeform 1540"/>
          <p:cNvSpPr>
            <a:spLocks/>
          </p:cNvSpPr>
          <p:nvPr/>
        </p:nvSpPr>
        <p:spPr bwMode="auto">
          <a:xfrm>
            <a:off x="2720770" y="3810215"/>
            <a:ext cx="88330" cy="34876"/>
          </a:xfrm>
          <a:custGeom>
            <a:avLst/>
            <a:gdLst>
              <a:gd name="T0" fmla="*/ 0 w 63"/>
              <a:gd name="T1" fmla="*/ 8 h 34"/>
              <a:gd name="T2" fmla="*/ 7 w 63"/>
              <a:gd name="T3" fmla="*/ 0 h 34"/>
              <a:gd name="T4" fmla="*/ 63 w 63"/>
              <a:gd name="T5" fmla="*/ 26 h 34"/>
              <a:gd name="T6" fmla="*/ 55 w 63"/>
              <a:gd name="T7" fmla="*/ 34 h 34"/>
              <a:gd name="T8" fmla="*/ 0 w 63"/>
              <a:gd name="T9" fmla="*/ 8 h 34"/>
              <a:gd name="T10" fmla="*/ 0 60000 65536"/>
              <a:gd name="T11" fmla="*/ 0 60000 65536"/>
              <a:gd name="T12" fmla="*/ 0 60000 65536"/>
              <a:gd name="T13" fmla="*/ 0 60000 65536"/>
              <a:gd name="T14" fmla="*/ 0 60000 65536"/>
              <a:gd name="T15" fmla="*/ 0 w 63"/>
              <a:gd name="T16" fmla="*/ 0 h 34"/>
              <a:gd name="T17" fmla="*/ 63 w 63"/>
              <a:gd name="T18" fmla="*/ 34 h 34"/>
            </a:gdLst>
            <a:ahLst/>
            <a:cxnLst>
              <a:cxn ang="T10">
                <a:pos x="T0" y="T1"/>
              </a:cxn>
              <a:cxn ang="T11">
                <a:pos x="T2" y="T3"/>
              </a:cxn>
              <a:cxn ang="T12">
                <a:pos x="T4" y="T5"/>
              </a:cxn>
              <a:cxn ang="T13">
                <a:pos x="T6" y="T7"/>
              </a:cxn>
              <a:cxn ang="T14">
                <a:pos x="T8" y="T9"/>
              </a:cxn>
            </a:cxnLst>
            <a:rect l="T15" t="T16" r="T17" b="T18"/>
            <a:pathLst>
              <a:path w="63" h="34">
                <a:moveTo>
                  <a:pt x="0" y="8"/>
                </a:moveTo>
                <a:lnTo>
                  <a:pt x="7" y="0"/>
                </a:lnTo>
                <a:lnTo>
                  <a:pt x="63" y="26"/>
                </a:lnTo>
                <a:lnTo>
                  <a:pt x="55" y="34"/>
                </a:lnTo>
                <a:lnTo>
                  <a:pt x="0" y="8"/>
                </a:lnTo>
                <a:close/>
              </a:path>
            </a:pathLst>
          </a:custGeom>
          <a:noFill/>
          <a:ln w="1588" cap="sq">
            <a:solidFill>
              <a:srgbClr val="000000"/>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42" name="Freeform 1541"/>
          <p:cNvSpPr>
            <a:spLocks/>
          </p:cNvSpPr>
          <p:nvPr/>
        </p:nvSpPr>
        <p:spPr bwMode="auto">
          <a:xfrm>
            <a:off x="2713759" y="3814318"/>
            <a:ext cx="84124" cy="55391"/>
          </a:xfrm>
          <a:custGeom>
            <a:avLst/>
            <a:gdLst>
              <a:gd name="T0" fmla="*/ 0 w 60"/>
              <a:gd name="T1" fmla="*/ 0 h 54"/>
              <a:gd name="T2" fmla="*/ 0 w 60"/>
              <a:gd name="T3" fmla="*/ 54 h 54"/>
              <a:gd name="T4" fmla="*/ 60 w 60"/>
              <a:gd name="T5" fmla="*/ 27 h 54"/>
              <a:gd name="T6" fmla="*/ 0 w 60"/>
              <a:gd name="T7" fmla="*/ 0 h 54"/>
              <a:gd name="T8" fmla="*/ 0 60000 65536"/>
              <a:gd name="T9" fmla="*/ 0 60000 65536"/>
              <a:gd name="T10" fmla="*/ 0 60000 65536"/>
              <a:gd name="T11" fmla="*/ 0 60000 65536"/>
              <a:gd name="T12" fmla="*/ 0 w 60"/>
              <a:gd name="T13" fmla="*/ 0 h 54"/>
              <a:gd name="T14" fmla="*/ 60 w 60"/>
              <a:gd name="T15" fmla="*/ 54 h 54"/>
            </a:gdLst>
            <a:ahLst/>
            <a:cxnLst>
              <a:cxn ang="T8">
                <a:pos x="T0" y="T1"/>
              </a:cxn>
              <a:cxn ang="T9">
                <a:pos x="T2" y="T3"/>
              </a:cxn>
              <a:cxn ang="T10">
                <a:pos x="T4" y="T5"/>
              </a:cxn>
              <a:cxn ang="T11">
                <a:pos x="T6" y="T7"/>
              </a:cxn>
            </a:cxnLst>
            <a:rect l="T12" t="T13" r="T14" b="T15"/>
            <a:pathLst>
              <a:path w="60" h="54">
                <a:moveTo>
                  <a:pt x="0" y="0"/>
                </a:moveTo>
                <a:lnTo>
                  <a:pt x="0" y="54"/>
                </a:lnTo>
                <a:lnTo>
                  <a:pt x="60" y="27"/>
                </a:lnTo>
                <a:lnTo>
                  <a:pt x="0" y="0"/>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43" name="Freeform 1542"/>
          <p:cNvSpPr>
            <a:spLocks/>
          </p:cNvSpPr>
          <p:nvPr/>
        </p:nvSpPr>
        <p:spPr bwMode="auto">
          <a:xfrm>
            <a:off x="2713759" y="3814318"/>
            <a:ext cx="84124" cy="55391"/>
          </a:xfrm>
          <a:custGeom>
            <a:avLst/>
            <a:gdLst>
              <a:gd name="T0" fmla="*/ 0 w 60"/>
              <a:gd name="T1" fmla="*/ 0 h 54"/>
              <a:gd name="T2" fmla="*/ 0 w 60"/>
              <a:gd name="T3" fmla="*/ 54 h 54"/>
              <a:gd name="T4" fmla="*/ 60 w 60"/>
              <a:gd name="T5" fmla="*/ 27 h 54"/>
              <a:gd name="T6" fmla="*/ 0 w 60"/>
              <a:gd name="T7" fmla="*/ 0 h 54"/>
              <a:gd name="T8" fmla="*/ 0 60000 65536"/>
              <a:gd name="T9" fmla="*/ 0 60000 65536"/>
              <a:gd name="T10" fmla="*/ 0 60000 65536"/>
              <a:gd name="T11" fmla="*/ 0 60000 65536"/>
              <a:gd name="T12" fmla="*/ 0 w 60"/>
              <a:gd name="T13" fmla="*/ 0 h 54"/>
              <a:gd name="T14" fmla="*/ 60 w 60"/>
              <a:gd name="T15" fmla="*/ 54 h 54"/>
            </a:gdLst>
            <a:ahLst/>
            <a:cxnLst>
              <a:cxn ang="T8">
                <a:pos x="T0" y="T1"/>
              </a:cxn>
              <a:cxn ang="T9">
                <a:pos x="T2" y="T3"/>
              </a:cxn>
              <a:cxn ang="T10">
                <a:pos x="T4" y="T5"/>
              </a:cxn>
              <a:cxn ang="T11">
                <a:pos x="T6" y="T7"/>
              </a:cxn>
            </a:cxnLst>
            <a:rect l="T12" t="T13" r="T14" b="T15"/>
            <a:pathLst>
              <a:path w="60" h="54">
                <a:moveTo>
                  <a:pt x="0" y="0"/>
                </a:moveTo>
                <a:lnTo>
                  <a:pt x="0" y="54"/>
                </a:lnTo>
                <a:lnTo>
                  <a:pt x="60" y="27"/>
                </a:lnTo>
                <a:lnTo>
                  <a:pt x="0" y="0"/>
                </a:lnTo>
                <a:close/>
              </a:path>
            </a:pathLst>
          </a:custGeom>
          <a:noFill/>
          <a:ln w="1588" cap="sq">
            <a:solidFill>
              <a:srgbClr val="AAE6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44" name="Freeform 1543"/>
          <p:cNvSpPr>
            <a:spLocks/>
          </p:cNvSpPr>
          <p:nvPr/>
        </p:nvSpPr>
        <p:spPr bwMode="auto">
          <a:xfrm>
            <a:off x="2713759" y="3805086"/>
            <a:ext cx="95340" cy="36928"/>
          </a:xfrm>
          <a:custGeom>
            <a:avLst/>
            <a:gdLst>
              <a:gd name="T0" fmla="*/ 0 w 68"/>
              <a:gd name="T1" fmla="*/ 9 h 36"/>
              <a:gd name="T2" fmla="*/ 8 w 68"/>
              <a:gd name="T3" fmla="*/ 0 h 36"/>
              <a:gd name="T4" fmla="*/ 68 w 68"/>
              <a:gd name="T5" fmla="*/ 27 h 36"/>
              <a:gd name="T6" fmla="*/ 60 w 68"/>
              <a:gd name="T7" fmla="*/ 36 h 36"/>
              <a:gd name="T8" fmla="*/ 0 w 68"/>
              <a:gd name="T9" fmla="*/ 9 h 36"/>
              <a:gd name="T10" fmla="*/ 0 60000 65536"/>
              <a:gd name="T11" fmla="*/ 0 60000 65536"/>
              <a:gd name="T12" fmla="*/ 0 60000 65536"/>
              <a:gd name="T13" fmla="*/ 0 60000 65536"/>
              <a:gd name="T14" fmla="*/ 0 60000 65536"/>
              <a:gd name="T15" fmla="*/ 0 w 68"/>
              <a:gd name="T16" fmla="*/ 0 h 36"/>
              <a:gd name="T17" fmla="*/ 68 w 68"/>
              <a:gd name="T18" fmla="*/ 36 h 36"/>
            </a:gdLst>
            <a:ahLst/>
            <a:cxnLst>
              <a:cxn ang="T10">
                <a:pos x="T0" y="T1"/>
              </a:cxn>
              <a:cxn ang="T11">
                <a:pos x="T2" y="T3"/>
              </a:cxn>
              <a:cxn ang="T12">
                <a:pos x="T4" y="T5"/>
              </a:cxn>
              <a:cxn ang="T13">
                <a:pos x="T6" y="T7"/>
              </a:cxn>
              <a:cxn ang="T14">
                <a:pos x="T8" y="T9"/>
              </a:cxn>
            </a:cxnLst>
            <a:rect l="T15" t="T16" r="T17" b="T18"/>
            <a:pathLst>
              <a:path w="68" h="36">
                <a:moveTo>
                  <a:pt x="0" y="9"/>
                </a:moveTo>
                <a:lnTo>
                  <a:pt x="8" y="0"/>
                </a:lnTo>
                <a:lnTo>
                  <a:pt x="68" y="27"/>
                </a:lnTo>
                <a:lnTo>
                  <a:pt x="60" y="36"/>
                </a:lnTo>
                <a:lnTo>
                  <a:pt x="0" y="9"/>
                </a:lnTo>
                <a:close/>
              </a:path>
            </a:pathLst>
          </a:custGeom>
          <a:solidFill>
            <a:srgbClr val="55CD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45" name="Freeform 1544"/>
          <p:cNvSpPr>
            <a:spLocks/>
          </p:cNvSpPr>
          <p:nvPr/>
        </p:nvSpPr>
        <p:spPr bwMode="auto">
          <a:xfrm>
            <a:off x="2713759" y="3805086"/>
            <a:ext cx="95340" cy="36928"/>
          </a:xfrm>
          <a:custGeom>
            <a:avLst/>
            <a:gdLst>
              <a:gd name="T0" fmla="*/ 0 w 68"/>
              <a:gd name="T1" fmla="*/ 9 h 36"/>
              <a:gd name="T2" fmla="*/ 8 w 68"/>
              <a:gd name="T3" fmla="*/ 0 h 36"/>
              <a:gd name="T4" fmla="*/ 68 w 68"/>
              <a:gd name="T5" fmla="*/ 27 h 36"/>
              <a:gd name="T6" fmla="*/ 60 w 68"/>
              <a:gd name="T7" fmla="*/ 36 h 36"/>
              <a:gd name="T8" fmla="*/ 0 w 68"/>
              <a:gd name="T9" fmla="*/ 9 h 36"/>
              <a:gd name="T10" fmla="*/ 0 60000 65536"/>
              <a:gd name="T11" fmla="*/ 0 60000 65536"/>
              <a:gd name="T12" fmla="*/ 0 60000 65536"/>
              <a:gd name="T13" fmla="*/ 0 60000 65536"/>
              <a:gd name="T14" fmla="*/ 0 60000 65536"/>
              <a:gd name="T15" fmla="*/ 0 w 68"/>
              <a:gd name="T16" fmla="*/ 0 h 36"/>
              <a:gd name="T17" fmla="*/ 68 w 68"/>
              <a:gd name="T18" fmla="*/ 36 h 36"/>
            </a:gdLst>
            <a:ahLst/>
            <a:cxnLst>
              <a:cxn ang="T10">
                <a:pos x="T0" y="T1"/>
              </a:cxn>
              <a:cxn ang="T11">
                <a:pos x="T2" y="T3"/>
              </a:cxn>
              <a:cxn ang="T12">
                <a:pos x="T4" y="T5"/>
              </a:cxn>
              <a:cxn ang="T13">
                <a:pos x="T6" y="T7"/>
              </a:cxn>
              <a:cxn ang="T14">
                <a:pos x="T8" y="T9"/>
              </a:cxn>
            </a:cxnLst>
            <a:rect l="T15" t="T16" r="T17" b="T18"/>
            <a:pathLst>
              <a:path w="68" h="36">
                <a:moveTo>
                  <a:pt x="0" y="9"/>
                </a:moveTo>
                <a:lnTo>
                  <a:pt x="8" y="0"/>
                </a:lnTo>
                <a:lnTo>
                  <a:pt x="68" y="27"/>
                </a:lnTo>
                <a:lnTo>
                  <a:pt x="60" y="36"/>
                </a:lnTo>
                <a:lnTo>
                  <a:pt x="0" y="9"/>
                </a:lnTo>
                <a:close/>
              </a:path>
            </a:pathLst>
          </a:custGeom>
          <a:noFill/>
          <a:ln w="1588" cap="sq">
            <a:solidFill>
              <a:srgbClr val="AAE6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4" name="Freeform 31"/>
          <p:cNvSpPr>
            <a:spLocks/>
          </p:cNvSpPr>
          <p:nvPr/>
        </p:nvSpPr>
        <p:spPr bwMode="auto">
          <a:xfrm flipH="1" flipV="1">
            <a:off x="3951824" y="3522364"/>
            <a:ext cx="1273433" cy="30608"/>
          </a:xfrm>
          <a:custGeom>
            <a:avLst/>
            <a:gdLst>
              <a:gd name="T0" fmla="*/ 2147483647 w 1047"/>
              <a:gd name="T1" fmla="*/ 2147483647 h 915"/>
              <a:gd name="T2" fmla="*/ 2147483647 w 1047"/>
              <a:gd name="T3" fmla="*/ 2147483647 h 915"/>
              <a:gd name="T4" fmla="*/ 0 w 1047"/>
              <a:gd name="T5" fmla="*/ 2147483647 h 915"/>
              <a:gd name="T6" fmla="*/ 2147483647 w 1047"/>
              <a:gd name="T7" fmla="*/ 0 h 915"/>
              <a:gd name="T8" fmla="*/ 2147483647 w 1047"/>
              <a:gd name="T9" fmla="*/ 2147483647 h 915"/>
              <a:gd name="T10" fmla="*/ 0 60000 65536"/>
              <a:gd name="T11" fmla="*/ 0 60000 65536"/>
              <a:gd name="T12" fmla="*/ 0 60000 65536"/>
              <a:gd name="T13" fmla="*/ 0 60000 65536"/>
              <a:gd name="T14" fmla="*/ 0 60000 65536"/>
              <a:gd name="T15" fmla="*/ 0 w 1047"/>
              <a:gd name="T16" fmla="*/ 0 h 915"/>
              <a:gd name="T17" fmla="*/ 1047 w 1047"/>
              <a:gd name="T18" fmla="*/ 915 h 915"/>
            </a:gdLst>
            <a:ahLst/>
            <a:cxnLst>
              <a:cxn ang="T10">
                <a:pos x="T0" y="T1"/>
              </a:cxn>
              <a:cxn ang="T11">
                <a:pos x="T2" y="T3"/>
              </a:cxn>
              <a:cxn ang="T12">
                <a:pos x="T4" y="T5"/>
              </a:cxn>
              <a:cxn ang="T13">
                <a:pos x="T6" y="T7"/>
              </a:cxn>
              <a:cxn ang="T14">
                <a:pos x="T8" y="T9"/>
              </a:cxn>
            </a:cxnLst>
            <a:rect l="T15" t="T16" r="T17" b="T18"/>
            <a:pathLst>
              <a:path w="1047" h="915">
                <a:moveTo>
                  <a:pt x="1047" y="13"/>
                </a:moveTo>
                <a:lnTo>
                  <a:pt x="11" y="915"/>
                </a:lnTo>
                <a:lnTo>
                  <a:pt x="0" y="902"/>
                </a:lnTo>
                <a:lnTo>
                  <a:pt x="1036" y="0"/>
                </a:lnTo>
                <a:lnTo>
                  <a:pt x="1047" y="13"/>
                </a:lnTo>
                <a:close/>
              </a:path>
            </a:pathLst>
          </a:custGeom>
          <a:solidFill>
            <a:srgbClr val="B21A1A"/>
          </a:solidFill>
          <a:ln w="0">
            <a:solidFill>
              <a:srgbClr val="B21A1A"/>
            </a:solidFill>
            <a:round/>
            <a:headEnd/>
            <a:tailEnd/>
          </a:ln>
        </p:spPr>
        <p:txBody>
          <a:bodyPr lIns="91740" tIns="45870" rIns="91740" bIns="45870">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5" name="Freeform 852"/>
          <p:cNvSpPr>
            <a:spLocks/>
          </p:cNvSpPr>
          <p:nvPr/>
        </p:nvSpPr>
        <p:spPr bwMode="auto">
          <a:xfrm flipH="1">
            <a:off x="5405597" y="3528801"/>
            <a:ext cx="548847" cy="46764"/>
          </a:xfrm>
          <a:custGeom>
            <a:avLst/>
            <a:gdLst>
              <a:gd name="T0" fmla="*/ 2147483647 w 406"/>
              <a:gd name="T1" fmla="*/ 2147483647 h 44"/>
              <a:gd name="T2" fmla="*/ 2147483647 w 406"/>
              <a:gd name="T3" fmla="*/ 2147483647 h 44"/>
              <a:gd name="T4" fmla="*/ 0 w 406"/>
              <a:gd name="T5" fmla="*/ 2147483647 h 44"/>
              <a:gd name="T6" fmla="*/ 2147483647 w 406"/>
              <a:gd name="T7" fmla="*/ 0 h 44"/>
              <a:gd name="T8" fmla="*/ 2147483647 w 406"/>
              <a:gd name="T9" fmla="*/ 2147483647 h 44"/>
              <a:gd name="T10" fmla="*/ 0 60000 65536"/>
              <a:gd name="T11" fmla="*/ 0 60000 65536"/>
              <a:gd name="T12" fmla="*/ 0 60000 65536"/>
              <a:gd name="T13" fmla="*/ 0 60000 65536"/>
              <a:gd name="T14" fmla="*/ 0 60000 65536"/>
              <a:gd name="T15" fmla="*/ 0 w 406"/>
              <a:gd name="T16" fmla="*/ 0 h 44"/>
              <a:gd name="T17" fmla="*/ 406 w 406"/>
              <a:gd name="T18" fmla="*/ 44 h 44"/>
            </a:gdLst>
            <a:ahLst/>
            <a:cxnLst>
              <a:cxn ang="T10">
                <a:pos x="T0" y="T1"/>
              </a:cxn>
              <a:cxn ang="T11">
                <a:pos x="T2" y="T3"/>
              </a:cxn>
              <a:cxn ang="T12">
                <a:pos x="T4" y="T5"/>
              </a:cxn>
              <a:cxn ang="T13">
                <a:pos x="T6" y="T7"/>
              </a:cxn>
              <a:cxn ang="T14">
                <a:pos x="T8" y="T9"/>
              </a:cxn>
            </a:cxnLst>
            <a:rect l="T15" t="T16" r="T17" b="T18"/>
            <a:pathLst>
              <a:path w="406" h="44">
                <a:moveTo>
                  <a:pt x="406" y="17"/>
                </a:moveTo>
                <a:lnTo>
                  <a:pt x="1" y="44"/>
                </a:lnTo>
                <a:lnTo>
                  <a:pt x="0" y="27"/>
                </a:lnTo>
                <a:lnTo>
                  <a:pt x="405" y="0"/>
                </a:lnTo>
                <a:lnTo>
                  <a:pt x="406" y="17"/>
                </a:lnTo>
                <a:close/>
              </a:path>
            </a:pathLst>
          </a:custGeom>
          <a:solidFill>
            <a:srgbClr val="B21A1A"/>
          </a:solidFill>
          <a:ln w="0">
            <a:solidFill>
              <a:srgbClr val="B21A1A"/>
            </a:solidFill>
            <a:round/>
            <a:headEnd/>
            <a:tailEnd/>
          </a:ln>
        </p:spPr>
        <p:txBody>
          <a:bodyPr lIns="91740" tIns="45870" rIns="91740" bIns="45870">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6" name="Freeform 853"/>
          <p:cNvSpPr>
            <a:spLocks/>
          </p:cNvSpPr>
          <p:nvPr/>
        </p:nvSpPr>
        <p:spPr bwMode="auto">
          <a:xfrm flipH="1">
            <a:off x="5635410" y="3657403"/>
            <a:ext cx="555607" cy="162610"/>
          </a:xfrm>
          <a:custGeom>
            <a:avLst/>
            <a:gdLst>
              <a:gd name="T0" fmla="*/ 2147483647 w 411"/>
              <a:gd name="T1" fmla="*/ 2147483647 h 153"/>
              <a:gd name="T2" fmla="*/ 2147483647 w 411"/>
              <a:gd name="T3" fmla="*/ 2147483647 h 153"/>
              <a:gd name="T4" fmla="*/ 0 w 411"/>
              <a:gd name="T5" fmla="*/ 2147483647 h 153"/>
              <a:gd name="T6" fmla="*/ 2147483647 w 411"/>
              <a:gd name="T7" fmla="*/ 0 h 153"/>
              <a:gd name="T8" fmla="*/ 2147483647 w 411"/>
              <a:gd name="T9" fmla="*/ 2147483647 h 153"/>
              <a:gd name="T10" fmla="*/ 0 60000 65536"/>
              <a:gd name="T11" fmla="*/ 0 60000 65536"/>
              <a:gd name="T12" fmla="*/ 0 60000 65536"/>
              <a:gd name="T13" fmla="*/ 0 60000 65536"/>
              <a:gd name="T14" fmla="*/ 0 60000 65536"/>
              <a:gd name="T15" fmla="*/ 0 w 411"/>
              <a:gd name="T16" fmla="*/ 0 h 153"/>
              <a:gd name="T17" fmla="*/ 411 w 411"/>
              <a:gd name="T18" fmla="*/ 153 h 153"/>
            </a:gdLst>
            <a:ahLst/>
            <a:cxnLst>
              <a:cxn ang="T10">
                <a:pos x="T0" y="T1"/>
              </a:cxn>
              <a:cxn ang="T11">
                <a:pos x="T2" y="T3"/>
              </a:cxn>
              <a:cxn ang="T12">
                <a:pos x="T4" y="T5"/>
              </a:cxn>
              <a:cxn ang="T13">
                <a:pos x="T6" y="T7"/>
              </a:cxn>
              <a:cxn ang="T14">
                <a:pos x="T8" y="T9"/>
              </a:cxn>
            </a:cxnLst>
            <a:rect l="T15" t="T16" r="T17" b="T18"/>
            <a:pathLst>
              <a:path w="411" h="153">
                <a:moveTo>
                  <a:pt x="411" y="16"/>
                </a:moveTo>
                <a:lnTo>
                  <a:pt x="6" y="153"/>
                </a:lnTo>
                <a:lnTo>
                  <a:pt x="0" y="137"/>
                </a:lnTo>
                <a:lnTo>
                  <a:pt x="405" y="0"/>
                </a:lnTo>
                <a:lnTo>
                  <a:pt x="411" y="16"/>
                </a:lnTo>
                <a:close/>
              </a:path>
            </a:pathLst>
          </a:custGeom>
          <a:solidFill>
            <a:srgbClr val="B21A1A"/>
          </a:solidFill>
          <a:ln w="0">
            <a:solidFill>
              <a:srgbClr val="B21A1A"/>
            </a:solidFill>
            <a:round/>
            <a:headEnd/>
            <a:tailEnd/>
          </a:ln>
        </p:spPr>
        <p:txBody>
          <a:bodyPr lIns="91740" tIns="45870" rIns="91740" bIns="45870">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42" name="Oval 855"/>
          <p:cNvSpPr>
            <a:spLocks noChangeArrowheads="1"/>
          </p:cNvSpPr>
          <p:nvPr/>
        </p:nvSpPr>
        <p:spPr bwMode="auto">
          <a:xfrm flipH="1">
            <a:off x="5100080" y="3557498"/>
            <a:ext cx="609680" cy="164737"/>
          </a:xfrm>
          <a:prstGeom prst="ellipse">
            <a:avLst/>
          </a:prstGeom>
          <a:solidFill>
            <a:srgbClr val="0078AA"/>
          </a:solidFill>
          <a:ln w="3175">
            <a:solidFill>
              <a:srgbClr val="AAE6FF"/>
            </a:solid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43" name="Rectangle 856"/>
          <p:cNvSpPr>
            <a:spLocks noChangeArrowheads="1"/>
          </p:cNvSpPr>
          <p:nvPr/>
        </p:nvSpPr>
        <p:spPr bwMode="auto">
          <a:xfrm flipH="1">
            <a:off x="5102784" y="3524551"/>
            <a:ext cx="608328" cy="116910"/>
          </a:xfrm>
          <a:prstGeom prst="rect">
            <a:avLst/>
          </a:prstGeom>
          <a:solidFill>
            <a:srgbClr val="0078AA"/>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44" name="Rectangle 857"/>
          <p:cNvSpPr>
            <a:spLocks noChangeArrowheads="1"/>
          </p:cNvSpPr>
          <p:nvPr/>
        </p:nvSpPr>
        <p:spPr bwMode="auto">
          <a:xfrm flipH="1">
            <a:off x="5102784" y="3524551"/>
            <a:ext cx="608328" cy="116910"/>
          </a:xfrm>
          <a:prstGeom prst="rect">
            <a:avLst/>
          </a:prstGeom>
          <a:solidFill>
            <a:srgbClr val="0078AA"/>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45" name="Oval 858"/>
          <p:cNvSpPr>
            <a:spLocks noChangeArrowheads="1"/>
          </p:cNvSpPr>
          <p:nvPr/>
        </p:nvSpPr>
        <p:spPr bwMode="auto">
          <a:xfrm flipH="1">
            <a:off x="5100080" y="3441651"/>
            <a:ext cx="609680" cy="163674"/>
          </a:xfrm>
          <a:prstGeom prst="ellipse">
            <a:avLst/>
          </a:prstGeom>
          <a:solidFill>
            <a:srgbClr val="00B4FF"/>
          </a:solidFill>
          <a:ln w="3175">
            <a:solidFill>
              <a:srgbClr val="AAE6FF"/>
            </a:solid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46" name="Freeform 859"/>
          <p:cNvSpPr>
            <a:spLocks/>
          </p:cNvSpPr>
          <p:nvPr/>
        </p:nvSpPr>
        <p:spPr bwMode="auto">
          <a:xfrm flipH="1">
            <a:off x="5198764" y="3463970"/>
            <a:ext cx="200072" cy="52078"/>
          </a:xfrm>
          <a:custGeom>
            <a:avLst/>
            <a:gdLst>
              <a:gd name="T0" fmla="*/ 0 w 148"/>
              <a:gd name="T1" fmla="*/ 38 h 49"/>
              <a:gd name="T2" fmla="*/ 33 w 148"/>
              <a:gd name="T3" fmla="*/ 49 h 49"/>
              <a:gd name="T4" fmla="*/ 112 w 148"/>
              <a:gd name="T5" fmla="*/ 16 h 49"/>
              <a:gd name="T6" fmla="*/ 148 w 148"/>
              <a:gd name="T7" fmla="*/ 27 h 49"/>
              <a:gd name="T8" fmla="*/ 129 w 148"/>
              <a:gd name="T9" fmla="*/ 0 h 49"/>
              <a:gd name="T10" fmla="*/ 35 w 148"/>
              <a:gd name="T11" fmla="*/ 0 h 49"/>
              <a:gd name="T12" fmla="*/ 74 w 148"/>
              <a:gd name="T13" fmla="*/ 8 h 49"/>
              <a:gd name="T14" fmla="*/ 0 w 148"/>
              <a:gd name="T15" fmla="*/ 38 h 49"/>
              <a:gd name="T16" fmla="*/ 0 60000 65536"/>
              <a:gd name="T17" fmla="*/ 0 60000 65536"/>
              <a:gd name="T18" fmla="*/ 0 60000 65536"/>
              <a:gd name="T19" fmla="*/ 0 60000 65536"/>
              <a:gd name="T20" fmla="*/ 0 60000 65536"/>
              <a:gd name="T21" fmla="*/ 0 60000 65536"/>
              <a:gd name="T22" fmla="*/ 0 60000 65536"/>
              <a:gd name="T23" fmla="*/ 0 60000 65536"/>
              <a:gd name="T24" fmla="*/ 0 w 148"/>
              <a:gd name="T25" fmla="*/ 0 h 49"/>
              <a:gd name="T26" fmla="*/ 148 w 148"/>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 h="49">
                <a:moveTo>
                  <a:pt x="0" y="38"/>
                </a:moveTo>
                <a:lnTo>
                  <a:pt x="33" y="49"/>
                </a:lnTo>
                <a:lnTo>
                  <a:pt x="112" y="16"/>
                </a:lnTo>
                <a:lnTo>
                  <a:pt x="148" y="27"/>
                </a:lnTo>
                <a:lnTo>
                  <a:pt x="129" y="0"/>
                </a:lnTo>
                <a:lnTo>
                  <a:pt x="35" y="0"/>
                </a:lnTo>
                <a:lnTo>
                  <a:pt x="74" y="8"/>
                </a:lnTo>
                <a:lnTo>
                  <a:pt x="0" y="38"/>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47" name="Freeform 860"/>
          <p:cNvSpPr>
            <a:spLocks/>
          </p:cNvSpPr>
          <p:nvPr/>
        </p:nvSpPr>
        <p:spPr bwMode="auto">
          <a:xfrm flipH="1">
            <a:off x="5198764" y="3463970"/>
            <a:ext cx="200072" cy="52078"/>
          </a:xfrm>
          <a:custGeom>
            <a:avLst/>
            <a:gdLst>
              <a:gd name="T0" fmla="*/ 0 w 148"/>
              <a:gd name="T1" fmla="*/ 38 h 49"/>
              <a:gd name="T2" fmla="*/ 33 w 148"/>
              <a:gd name="T3" fmla="*/ 49 h 49"/>
              <a:gd name="T4" fmla="*/ 112 w 148"/>
              <a:gd name="T5" fmla="*/ 16 h 49"/>
              <a:gd name="T6" fmla="*/ 148 w 148"/>
              <a:gd name="T7" fmla="*/ 27 h 49"/>
              <a:gd name="T8" fmla="*/ 129 w 148"/>
              <a:gd name="T9" fmla="*/ 0 h 49"/>
              <a:gd name="T10" fmla="*/ 35 w 148"/>
              <a:gd name="T11" fmla="*/ 0 h 49"/>
              <a:gd name="T12" fmla="*/ 74 w 148"/>
              <a:gd name="T13" fmla="*/ 8 h 49"/>
              <a:gd name="T14" fmla="*/ 0 w 148"/>
              <a:gd name="T15" fmla="*/ 38 h 49"/>
              <a:gd name="T16" fmla="*/ 0 60000 65536"/>
              <a:gd name="T17" fmla="*/ 0 60000 65536"/>
              <a:gd name="T18" fmla="*/ 0 60000 65536"/>
              <a:gd name="T19" fmla="*/ 0 60000 65536"/>
              <a:gd name="T20" fmla="*/ 0 60000 65536"/>
              <a:gd name="T21" fmla="*/ 0 60000 65536"/>
              <a:gd name="T22" fmla="*/ 0 60000 65536"/>
              <a:gd name="T23" fmla="*/ 0 60000 65536"/>
              <a:gd name="T24" fmla="*/ 0 w 148"/>
              <a:gd name="T25" fmla="*/ 0 h 49"/>
              <a:gd name="T26" fmla="*/ 148 w 148"/>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 h="49">
                <a:moveTo>
                  <a:pt x="0" y="38"/>
                </a:moveTo>
                <a:lnTo>
                  <a:pt x="33" y="49"/>
                </a:lnTo>
                <a:lnTo>
                  <a:pt x="112" y="16"/>
                </a:lnTo>
                <a:lnTo>
                  <a:pt x="148" y="27"/>
                </a:lnTo>
                <a:lnTo>
                  <a:pt x="129" y="0"/>
                </a:lnTo>
                <a:lnTo>
                  <a:pt x="35" y="0"/>
                </a:lnTo>
                <a:lnTo>
                  <a:pt x="74" y="8"/>
                </a:lnTo>
                <a:lnTo>
                  <a:pt x="0" y="38"/>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48" name="Freeform 861"/>
          <p:cNvSpPr>
            <a:spLocks/>
          </p:cNvSpPr>
          <p:nvPr/>
        </p:nvSpPr>
        <p:spPr bwMode="auto">
          <a:xfrm flipH="1">
            <a:off x="5417763" y="3524551"/>
            <a:ext cx="200072" cy="55267"/>
          </a:xfrm>
          <a:custGeom>
            <a:avLst/>
            <a:gdLst>
              <a:gd name="T0" fmla="*/ 148 w 148"/>
              <a:gd name="T1" fmla="*/ 11 h 52"/>
              <a:gd name="T2" fmla="*/ 115 w 148"/>
              <a:gd name="T3" fmla="*/ 0 h 52"/>
              <a:gd name="T4" fmla="*/ 38 w 148"/>
              <a:gd name="T5" fmla="*/ 33 h 52"/>
              <a:gd name="T6" fmla="*/ 0 w 148"/>
              <a:gd name="T7" fmla="*/ 22 h 52"/>
              <a:gd name="T8" fmla="*/ 19 w 148"/>
              <a:gd name="T9" fmla="*/ 52 h 52"/>
              <a:gd name="T10" fmla="*/ 115 w 148"/>
              <a:gd name="T11" fmla="*/ 52 h 52"/>
              <a:gd name="T12" fmla="*/ 74 w 148"/>
              <a:gd name="T13" fmla="*/ 41 h 52"/>
              <a:gd name="T14" fmla="*/ 148 w 148"/>
              <a:gd name="T15" fmla="*/ 11 h 52"/>
              <a:gd name="T16" fmla="*/ 0 60000 65536"/>
              <a:gd name="T17" fmla="*/ 0 60000 65536"/>
              <a:gd name="T18" fmla="*/ 0 60000 65536"/>
              <a:gd name="T19" fmla="*/ 0 60000 65536"/>
              <a:gd name="T20" fmla="*/ 0 60000 65536"/>
              <a:gd name="T21" fmla="*/ 0 60000 65536"/>
              <a:gd name="T22" fmla="*/ 0 60000 65536"/>
              <a:gd name="T23" fmla="*/ 0 60000 65536"/>
              <a:gd name="T24" fmla="*/ 0 w 148"/>
              <a:gd name="T25" fmla="*/ 0 h 52"/>
              <a:gd name="T26" fmla="*/ 148 w 148"/>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 h="52">
                <a:moveTo>
                  <a:pt x="148" y="11"/>
                </a:moveTo>
                <a:lnTo>
                  <a:pt x="115" y="0"/>
                </a:lnTo>
                <a:lnTo>
                  <a:pt x="38" y="33"/>
                </a:lnTo>
                <a:lnTo>
                  <a:pt x="0" y="22"/>
                </a:lnTo>
                <a:lnTo>
                  <a:pt x="19" y="52"/>
                </a:lnTo>
                <a:lnTo>
                  <a:pt x="115" y="52"/>
                </a:lnTo>
                <a:lnTo>
                  <a:pt x="74" y="41"/>
                </a:lnTo>
                <a:lnTo>
                  <a:pt x="148" y="11"/>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49" name="Freeform 862"/>
          <p:cNvSpPr>
            <a:spLocks/>
          </p:cNvSpPr>
          <p:nvPr/>
        </p:nvSpPr>
        <p:spPr bwMode="auto">
          <a:xfrm flipH="1">
            <a:off x="5417763" y="3524551"/>
            <a:ext cx="200072" cy="55267"/>
          </a:xfrm>
          <a:custGeom>
            <a:avLst/>
            <a:gdLst>
              <a:gd name="T0" fmla="*/ 148 w 148"/>
              <a:gd name="T1" fmla="*/ 11 h 52"/>
              <a:gd name="T2" fmla="*/ 115 w 148"/>
              <a:gd name="T3" fmla="*/ 0 h 52"/>
              <a:gd name="T4" fmla="*/ 38 w 148"/>
              <a:gd name="T5" fmla="*/ 33 h 52"/>
              <a:gd name="T6" fmla="*/ 0 w 148"/>
              <a:gd name="T7" fmla="*/ 22 h 52"/>
              <a:gd name="T8" fmla="*/ 19 w 148"/>
              <a:gd name="T9" fmla="*/ 52 h 52"/>
              <a:gd name="T10" fmla="*/ 115 w 148"/>
              <a:gd name="T11" fmla="*/ 52 h 52"/>
              <a:gd name="T12" fmla="*/ 74 w 148"/>
              <a:gd name="T13" fmla="*/ 41 h 52"/>
              <a:gd name="T14" fmla="*/ 148 w 148"/>
              <a:gd name="T15" fmla="*/ 11 h 52"/>
              <a:gd name="T16" fmla="*/ 0 60000 65536"/>
              <a:gd name="T17" fmla="*/ 0 60000 65536"/>
              <a:gd name="T18" fmla="*/ 0 60000 65536"/>
              <a:gd name="T19" fmla="*/ 0 60000 65536"/>
              <a:gd name="T20" fmla="*/ 0 60000 65536"/>
              <a:gd name="T21" fmla="*/ 0 60000 65536"/>
              <a:gd name="T22" fmla="*/ 0 60000 65536"/>
              <a:gd name="T23" fmla="*/ 0 60000 65536"/>
              <a:gd name="T24" fmla="*/ 0 w 148"/>
              <a:gd name="T25" fmla="*/ 0 h 52"/>
              <a:gd name="T26" fmla="*/ 148 w 148"/>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 h="52">
                <a:moveTo>
                  <a:pt x="148" y="11"/>
                </a:moveTo>
                <a:lnTo>
                  <a:pt x="115" y="0"/>
                </a:lnTo>
                <a:lnTo>
                  <a:pt x="38" y="33"/>
                </a:lnTo>
                <a:lnTo>
                  <a:pt x="0" y="22"/>
                </a:lnTo>
                <a:lnTo>
                  <a:pt x="19" y="52"/>
                </a:lnTo>
                <a:lnTo>
                  <a:pt x="115" y="52"/>
                </a:lnTo>
                <a:lnTo>
                  <a:pt x="74" y="41"/>
                </a:lnTo>
                <a:lnTo>
                  <a:pt x="148" y="11"/>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50" name="Freeform 863"/>
          <p:cNvSpPr>
            <a:spLocks/>
          </p:cNvSpPr>
          <p:nvPr/>
        </p:nvSpPr>
        <p:spPr bwMode="auto">
          <a:xfrm flipH="1">
            <a:off x="5406948" y="3460782"/>
            <a:ext cx="200072" cy="52078"/>
          </a:xfrm>
          <a:custGeom>
            <a:avLst/>
            <a:gdLst>
              <a:gd name="T0" fmla="*/ 0 w 148"/>
              <a:gd name="T1" fmla="*/ 11 h 49"/>
              <a:gd name="T2" fmla="*/ 33 w 148"/>
              <a:gd name="T3" fmla="*/ 0 h 49"/>
              <a:gd name="T4" fmla="*/ 113 w 148"/>
              <a:gd name="T5" fmla="*/ 30 h 49"/>
              <a:gd name="T6" fmla="*/ 148 w 148"/>
              <a:gd name="T7" fmla="*/ 22 h 49"/>
              <a:gd name="T8" fmla="*/ 129 w 148"/>
              <a:gd name="T9" fmla="*/ 49 h 49"/>
              <a:gd name="T10" fmla="*/ 36 w 148"/>
              <a:gd name="T11" fmla="*/ 49 h 49"/>
              <a:gd name="T12" fmla="*/ 74 w 148"/>
              <a:gd name="T13" fmla="*/ 41 h 49"/>
              <a:gd name="T14" fmla="*/ 0 w 148"/>
              <a:gd name="T15" fmla="*/ 11 h 49"/>
              <a:gd name="T16" fmla="*/ 0 60000 65536"/>
              <a:gd name="T17" fmla="*/ 0 60000 65536"/>
              <a:gd name="T18" fmla="*/ 0 60000 65536"/>
              <a:gd name="T19" fmla="*/ 0 60000 65536"/>
              <a:gd name="T20" fmla="*/ 0 60000 65536"/>
              <a:gd name="T21" fmla="*/ 0 60000 65536"/>
              <a:gd name="T22" fmla="*/ 0 60000 65536"/>
              <a:gd name="T23" fmla="*/ 0 60000 65536"/>
              <a:gd name="T24" fmla="*/ 0 w 148"/>
              <a:gd name="T25" fmla="*/ 0 h 49"/>
              <a:gd name="T26" fmla="*/ 148 w 148"/>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 h="49">
                <a:moveTo>
                  <a:pt x="0" y="11"/>
                </a:moveTo>
                <a:lnTo>
                  <a:pt x="33" y="0"/>
                </a:lnTo>
                <a:lnTo>
                  <a:pt x="113" y="30"/>
                </a:lnTo>
                <a:lnTo>
                  <a:pt x="148" y="22"/>
                </a:lnTo>
                <a:lnTo>
                  <a:pt x="129" y="49"/>
                </a:lnTo>
                <a:lnTo>
                  <a:pt x="36" y="49"/>
                </a:lnTo>
                <a:lnTo>
                  <a:pt x="74" y="41"/>
                </a:lnTo>
                <a:lnTo>
                  <a:pt x="0" y="11"/>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51" name="Freeform 864"/>
          <p:cNvSpPr>
            <a:spLocks/>
          </p:cNvSpPr>
          <p:nvPr/>
        </p:nvSpPr>
        <p:spPr bwMode="auto">
          <a:xfrm flipH="1">
            <a:off x="5406948" y="3460782"/>
            <a:ext cx="200072" cy="52078"/>
          </a:xfrm>
          <a:custGeom>
            <a:avLst/>
            <a:gdLst>
              <a:gd name="T0" fmla="*/ 0 w 148"/>
              <a:gd name="T1" fmla="*/ 11 h 49"/>
              <a:gd name="T2" fmla="*/ 33 w 148"/>
              <a:gd name="T3" fmla="*/ 0 h 49"/>
              <a:gd name="T4" fmla="*/ 113 w 148"/>
              <a:gd name="T5" fmla="*/ 30 h 49"/>
              <a:gd name="T6" fmla="*/ 148 w 148"/>
              <a:gd name="T7" fmla="*/ 22 h 49"/>
              <a:gd name="T8" fmla="*/ 129 w 148"/>
              <a:gd name="T9" fmla="*/ 49 h 49"/>
              <a:gd name="T10" fmla="*/ 36 w 148"/>
              <a:gd name="T11" fmla="*/ 49 h 49"/>
              <a:gd name="T12" fmla="*/ 74 w 148"/>
              <a:gd name="T13" fmla="*/ 41 h 49"/>
              <a:gd name="T14" fmla="*/ 0 w 148"/>
              <a:gd name="T15" fmla="*/ 11 h 49"/>
              <a:gd name="T16" fmla="*/ 0 60000 65536"/>
              <a:gd name="T17" fmla="*/ 0 60000 65536"/>
              <a:gd name="T18" fmla="*/ 0 60000 65536"/>
              <a:gd name="T19" fmla="*/ 0 60000 65536"/>
              <a:gd name="T20" fmla="*/ 0 60000 65536"/>
              <a:gd name="T21" fmla="*/ 0 60000 65536"/>
              <a:gd name="T22" fmla="*/ 0 60000 65536"/>
              <a:gd name="T23" fmla="*/ 0 60000 65536"/>
              <a:gd name="T24" fmla="*/ 0 w 148"/>
              <a:gd name="T25" fmla="*/ 0 h 49"/>
              <a:gd name="T26" fmla="*/ 148 w 148"/>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 h="49">
                <a:moveTo>
                  <a:pt x="0" y="11"/>
                </a:moveTo>
                <a:lnTo>
                  <a:pt x="33" y="0"/>
                </a:lnTo>
                <a:lnTo>
                  <a:pt x="113" y="30"/>
                </a:lnTo>
                <a:lnTo>
                  <a:pt x="148" y="22"/>
                </a:lnTo>
                <a:lnTo>
                  <a:pt x="129" y="49"/>
                </a:lnTo>
                <a:lnTo>
                  <a:pt x="36" y="49"/>
                </a:lnTo>
                <a:lnTo>
                  <a:pt x="74" y="41"/>
                </a:lnTo>
                <a:lnTo>
                  <a:pt x="0" y="11"/>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52" name="Freeform 865"/>
          <p:cNvSpPr>
            <a:spLocks/>
          </p:cNvSpPr>
          <p:nvPr/>
        </p:nvSpPr>
        <p:spPr bwMode="auto">
          <a:xfrm flipH="1">
            <a:off x="5206875" y="3530928"/>
            <a:ext cx="200072" cy="52078"/>
          </a:xfrm>
          <a:custGeom>
            <a:avLst/>
            <a:gdLst>
              <a:gd name="T0" fmla="*/ 148 w 148"/>
              <a:gd name="T1" fmla="*/ 38 h 49"/>
              <a:gd name="T2" fmla="*/ 115 w 148"/>
              <a:gd name="T3" fmla="*/ 49 h 49"/>
              <a:gd name="T4" fmla="*/ 39 w 148"/>
              <a:gd name="T5" fmla="*/ 16 h 49"/>
              <a:gd name="T6" fmla="*/ 0 w 148"/>
              <a:gd name="T7" fmla="*/ 27 h 49"/>
              <a:gd name="T8" fmla="*/ 19 w 148"/>
              <a:gd name="T9" fmla="*/ 0 h 49"/>
              <a:gd name="T10" fmla="*/ 115 w 148"/>
              <a:gd name="T11" fmla="*/ 0 h 49"/>
              <a:gd name="T12" fmla="*/ 74 w 148"/>
              <a:gd name="T13" fmla="*/ 8 h 49"/>
              <a:gd name="T14" fmla="*/ 148 w 148"/>
              <a:gd name="T15" fmla="*/ 38 h 49"/>
              <a:gd name="T16" fmla="*/ 0 60000 65536"/>
              <a:gd name="T17" fmla="*/ 0 60000 65536"/>
              <a:gd name="T18" fmla="*/ 0 60000 65536"/>
              <a:gd name="T19" fmla="*/ 0 60000 65536"/>
              <a:gd name="T20" fmla="*/ 0 60000 65536"/>
              <a:gd name="T21" fmla="*/ 0 60000 65536"/>
              <a:gd name="T22" fmla="*/ 0 60000 65536"/>
              <a:gd name="T23" fmla="*/ 0 60000 65536"/>
              <a:gd name="T24" fmla="*/ 0 w 148"/>
              <a:gd name="T25" fmla="*/ 0 h 49"/>
              <a:gd name="T26" fmla="*/ 148 w 148"/>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 h="49">
                <a:moveTo>
                  <a:pt x="148" y="38"/>
                </a:moveTo>
                <a:lnTo>
                  <a:pt x="115" y="49"/>
                </a:lnTo>
                <a:lnTo>
                  <a:pt x="39" y="16"/>
                </a:lnTo>
                <a:lnTo>
                  <a:pt x="0" y="27"/>
                </a:lnTo>
                <a:lnTo>
                  <a:pt x="19" y="0"/>
                </a:lnTo>
                <a:lnTo>
                  <a:pt x="115" y="0"/>
                </a:lnTo>
                <a:lnTo>
                  <a:pt x="74" y="8"/>
                </a:lnTo>
                <a:lnTo>
                  <a:pt x="148" y="38"/>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53" name="Freeform 866"/>
          <p:cNvSpPr>
            <a:spLocks/>
          </p:cNvSpPr>
          <p:nvPr/>
        </p:nvSpPr>
        <p:spPr bwMode="auto">
          <a:xfrm flipH="1">
            <a:off x="5206875" y="3530928"/>
            <a:ext cx="200072" cy="52078"/>
          </a:xfrm>
          <a:custGeom>
            <a:avLst/>
            <a:gdLst>
              <a:gd name="T0" fmla="*/ 148 w 148"/>
              <a:gd name="T1" fmla="*/ 38 h 49"/>
              <a:gd name="T2" fmla="*/ 115 w 148"/>
              <a:gd name="T3" fmla="*/ 49 h 49"/>
              <a:gd name="T4" fmla="*/ 39 w 148"/>
              <a:gd name="T5" fmla="*/ 16 h 49"/>
              <a:gd name="T6" fmla="*/ 0 w 148"/>
              <a:gd name="T7" fmla="*/ 27 h 49"/>
              <a:gd name="T8" fmla="*/ 19 w 148"/>
              <a:gd name="T9" fmla="*/ 0 h 49"/>
              <a:gd name="T10" fmla="*/ 115 w 148"/>
              <a:gd name="T11" fmla="*/ 0 h 49"/>
              <a:gd name="T12" fmla="*/ 74 w 148"/>
              <a:gd name="T13" fmla="*/ 8 h 49"/>
              <a:gd name="T14" fmla="*/ 148 w 148"/>
              <a:gd name="T15" fmla="*/ 38 h 49"/>
              <a:gd name="T16" fmla="*/ 0 60000 65536"/>
              <a:gd name="T17" fmla="*/ 0 60000 65536"/>
              <a:gd name="T18" fmla="*/ 0 60000 65536"/>
              <a:gd name="T19" fmla="*/ 0 60000 65536"/>
              <a:gd name="T20" fmla="*/ 0 60000 65536"/>
              <a:gd name="T21" fmla="*/ 0 60000 65536"/>
              <a:gd name="T22" fmla="*/ 0 60000 65536"/>
              <a:gd name="T23" fmla="*/ 0 60000 65536"/>
              <a:gd name="T24" fmla="*/ 0 w 148"/>
              <a:gd name="T25" fmla="*/ 0 h 49"/>
              <a:gd name="T26" fmla="*/ 148 w 148"/>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 h="49">
                <a:moveTo>
                  <a:pt x="148" y="38"/>
                </a:moveTo>
                <a:lnTo>
                  <a:pt x="115" y="49"/>
                </a:lnTo>
                <a:lnTo>
                  <a:pt x="39" y="16"/>
                </a:lnTo>
                <a:lnTo>
                  <a:pt x="0" y="27"/>
                </a:lnTo>
                <a:lnTo>
                  <a:pt x="19" y="0"/>
                </a:lnTo>
                <a:lnTo>
                  <a:pt x="115" y="0"/>
                </a:lnTo>
                <a:lnTo>
                  <a:pt x="74" y="8"/>
                </a:lnTo>
                <a:lnTo>
                  <a:pt x="148" y="38"/>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54" name="Freeform 867"/>
          <p:cNvSpPr>
            <a:spLocks/>
          </p:cNvSpPr>
          <p:nvPr/>
        </p:nvSpPr>
        <p:spPr bwMode="auto">
          <a:xfrm flipH="1">
            <a:off x="5194709" y="3466096"/>
            <a:ext cx="201424" cy="53141"/>
          </a:xfrm>
          <a:custGeom>
            <a:avLst/>
            <a:gdLst>
              <a:gd name="T0" fmla="*/ 0 w 149"/>
              <a:gd name="T1" fmla="*/ 39 h 50"/>
              <a:gd name="T2" fmla="*/ 33 w 149"/>
              <a:gd name="T3" fmla="*/ 50 h 50"/>
              <a:gd name="T4" fmla="*/ 113 w 149"/>
              <a:gd name="T5" fmla="*/ 17 h 50"/>
              <a:gd name="T6" fmla="*/ 149 w 149"/>
              <a:gd name="T7" fmla="*/ 28 h 50"/>
              <a:gd name="T8" fmla="*/ 129 w 149"/>
              <a:gd name="T9" fmla="*/ 0 h 50"/>
              <a:gd name="T10" fmla="*/ 36 w 149"/>
              <a:gd name="T11" fmla="*/ 0 h 50"/>
              <a:gd name="T12" fmla="*/ 75 w 149"/>
              <a:gd name="T13" fmla="*/ 9 h 50"/>
              <a:gd name="T14" fmla="*/ 0 w 149"/>
              <a:gd name="T15" fmla="*/ 39 h 50"/>
              <a:gd name="T16" fmla="*/ 0 60000 65536"/>
              <a:gd name="T17" fmla="*/ 0 60000 65536"/>
              <a:gd name="T18" fmla="*/ 0 60000 65536"/>
              <a:gd name="T19" fmla="*/ 0 60000 65536"/>
              <a:gd name="T20" fmla="*/ 0 60000 65536"/>
              <a:gd name="T21" fmla="*/ 0 60000 65536"/>
              <a:gd name="T22" fmla="*/ 0 60000 65536"/>
              <a:gd name="T23" fmla="*/ 0 60000 65536"/>
              <a:gd name="T24" fmla="*/ 0 w 149"/>
              <a:gd name="T25" fmla="*/ 0 h 50"/>
              <a:gd name="T26" fmla="*/ 149 w 149"/>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9" h="50">
                <a:moveTo>
                  <a:pt x="0" y="39"/>
                </a:moveTo>
                <a:lnTo>
                  <a:pt x="33" y="50"/>
                </a:lnTo>
                <a:lnTo>
                  <a:pt x="113" y="17"/>
                </a:lnTo>
                <a:lnTo>
                  <a:pt x="149" y="28"/>
                </a:lnTo>
                <a:lnTo>
                  <a:pt x="129" y="0"/>
                </a:lnTo>
                <a:lnTo>
                  <a:pt x="36" y="0"/>
                </a:lnTo>
                <a:lnTo>
                  <a:pt x="75" y="9"/>
                </a:lnTo>
                <a:lnTo>
                  <a:pt x="0" y="39"/>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55" name="Freeform 868"/>
          <p:cNvSpPr>
            <a:spLocks/>
          </p:cNvSpPr>
          <p:nvPr/>
        </p:nvSpPr>
        <p:spPr bwMode="auto">
          <a:xfrm flipH="1">
            <a:off x="5194709" y="3466096"/>
            <a:ext cx="201424" cy="53141"/>
          </a:xfrm>
          <a:custGeom>
            <a:avLst/>
            <a:gdLst>
              <a:gd name="T0" fmla="*/ 0 w 149"/>
              <a:gd name="T1" fmla="*/ 39 h 50"/>
              <a:gd name="T2" fmla="*/ 33 w 149"/>
              <a:gd name="T3" fmla="*/ 50 h 50"/>
              <a:gd name="T4" fmla="*/ 113 w 149"/>
              <a:gd name="T5" fmla="*/ 17 h 50"/>
              <a:gd name="T6" fmla="*/ 149 w 149"/>
              <a:gd name="T7" fmla="*/ 28 h 50"/>
              <a:gd name="T8" fmla="*/ 129 w 149"/>
              <a:gd name="T9" fmla="*/ 0 h 50"/>
              <a:gd name="T10" fmla="*/ 36 w 149"/>
              <a:gd name="T11" fmla="*/ 0 h 50"/>
              <a:gd name="T12" fmla="*/ 75 w 149"/>
              <a:gd name="T13" fmla="*/ 9 h 50"/>
              <a:gd name="T14" fmla="*/ 0 w 149"/>
              <a:gd name="T15" fmla="*/ 39 h 50"/>
              <a:gd name="T16" fmla="*/ 0 60000 65536"/>
              <a:gd name="T17" fmla="*/ 0 60000 65536"/>
              <a:gd name="T18" fmla="*/ 0 60000 65536"/>
              <a:gd name="T19" fmla="*/ 0 60000 65536"/>
              <a:gd name="T20" fmla="*/ 0 60000 65536"/>
              <a:gd name="T21" fmla="*/ 0 60000 65536"/>
              <a:gd name="T22" fmla="*/ 0 60000 65536"/>
              <a:gd name="T23" fmla="*/ 0 60000 65536"/>
              <a:gd name="T24" fmla="*/ 0 w 149"/>
              <a:gd name="T25" fmla="*/ 0 h 50"/>
              <a:gd name="T26" fmla="*/ 149 w 149"/>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9" h="50">
                <a:moveTo>
                  <a:pt x="0" y="39"/>
                </a:moveTo>
                <a:lnTo>
                  <a:pt x="33" y="50"/>
                </a:lnTo>
                <a:lnTo>
                  <a:pt x="113" y="17"/>
                </a:lnTo>
                <a:lnTo>
                  <a:pt x="149" y="28"/>
                </a:lnTo>
                <a:lnTo>
                  <a:pt x="129" y="0"/>
                </a:lnTo>
                <a:lnTo>
                  <a:pt x="36" y="0"/>
                </a:lnTo>
                <a:lnTo>
                  <a:pt x="75" y="9"/>
                </a:lnTo>
                <a:lnTo>
                  <a:pt x="0" y="39"/>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56" name="Freeform 869"/>
          <p:cNvSpPr>
            <a:spLocks/>
          </p:cNvSpPr>
          <p:nvPr/>
        </p:nvSpPr>
        <p:spPr bwMode="auto">
          <a:xfrm flipH="1">
            <a:off x="5413707" y="3527739"/>
            <a:ext cx="200072" cy="55267"/>
          </a:xfrm>
          <a:custGeom>
            <a:avLst/>
            <a:gdLst>
              <a:gd name="T0" fmla="*/ 148 w 148"/>
              <a:gd name="T1" fmla="*/ 11 h 52"/>
              <a:gd name="T2" fmla="*/ 115 w 148"/>
              <a:gd name="T3" fmla="*/ 0 h 52"/>
              <a:gd name="T4" fmla="*/ 38 w 148"/>
              <a:gd name="T5" fmla="*/ 33 h 52"/>
              <a:gd name="T6" fmla="*/ 0 w 148"/>
              <a:gd name="T7" fmla="*/ 22 h 52"/>
              <a:gd name="T8" fmla="*/ 19 w 148"/>
              <a:gd name="T9" fmla="*/ 52 h 52"/>
              <a:gd name="T10" fmla="*/ 115 w 148"/>
              <a:gd name="T11" fmla="*/ 52 h 52"/>
              <a:gd name="T12" fmla="*/ 74 w 148"/>
              <a:gd name="T13" fmla="*/ 41 h 52"/>
              <a:gd name="T14" fmla="*/ 148 w 148"/>
              <a:gd name="T15" fmla="*/ 11 h 52"/>
              <a:gd name="T16" fmla="*/ 0 60000 65536"/>
              <a:gd name="T17" fmla="*/ 0 60000 65536"/>
              <a:gd name="T18" fmla="*/ 0 60000 65536"/>
              <a:gd name="T19" fmla="*/ 0 60000 65536"/>
              <a:gd name="T20" fmla="*/ 0 60000 65536"/>
              <a:gd name="T21" fmla="*/ 0 60000 65536"/>
              <a:gd name="T22" fmla="*/ 0 60000 65536"/>
              <a:gd name="T23" fmla="*/ 0 60000 65536"/>
              <a:gd name="T24" fmla="*/ 0 w 148"/>
              <a:gd name="T25" fmla="*/ 0 h 52"/>
              <a:gd name="T26" fmla="*/ 148 w 148"/>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 h="52">
                <a:moveTo>
                  <a:pt x="148" y="11"/>
                </a:moveTo>
                <a:lnTo>
                  <a:pt x="115" y="0"/>
                </a:lnTo>
                <a:lnTo>
                  <a:pt x="38" y="33"/>
                </a:lnTo>
                <a:lnTo>
                  <a:pt x="0" y="22"/>
                </a:lnTo>
                <a:lnTo>
                  <a:pt x="19" y="52"/>
                </a:lnTo>
                <a:lnTo>
                  <a:pt x="115" y="52"/>
                </a:lnTo>
                <a:lnTo>
                  <a:pt x="74" y="41"/>
                </a:lnTo>
                <a:lnTo>
                  <a:pt x="148" y="11"/>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57" name="Freeform 870"/>
          <p:cNvSpPr>
            <a:spLocks/>
          </p:cNvSpPr>
          <p:nvPr/>
        </p:nvSpPr>
        <p:spPr bwMode="auto">
          <a:xfrm flipH="1">
            <a:off x="5413707" y="3527739"/>
            <a:ext cx="200072" cy="55267"/>
          </a:xfrm>
          <a:custGeom>
            <a:avLst/>
            <a:gdLst>
              <a:gd name="T0" fmla="*/ 148 w 148"/>
              <a:gd name="T1" fmla="*/ 11 h 52"/>
              <a:gd name="T2" fmla="*/ 115 w 148"/>
              <a:gd name="T3" fmla="*/ 0 h 52"/>
              <a:gd name="T4" fmla="*/ 38 w 148"/>
              <a:gd name="T5" fmla="*/ 33 h 52"/>
              <a:gd name="T6" fmla="*/ 0 w 148"/>
              <a:gd name="T7" fmla="*/ 22 h 52"/>
              <a:gd name="T8" fmla="*/ 19 w 148"/>
              <a:gd name="T9" fmla="*/ 52 h 52"/>
              <a:gd name="T10" fmla="*/ 115 w 148"/>
              <a:gd name="T11" fmla="*/ 52 h 52"/>
              <a:gd name="T12" fmla="*/ 74 w 148"/>
              <a:gd name="T13" fmla="*/ 41 h 52"/>
              <a:gd name="T14" fmla="*/ 148 w 148"/>
              <a:gd name="T15" fmla="*/ 11 h 52"/>
              <a:gd name="T16" fmla="*/ 0 60000 65536"/>
              <a:gd name="T17" fmla="*/ 0 60000 65536"/>
              <a:gd name="T18" fmla="*/ 0 60000 65536"/>
              <a:gd name="T19" fmla="*/ 0 60000 65536"/>
              <a:gd name="T20" fmla="*/ 0 60000 65536"/>
              <a:gd name="T21" fmla="*/ 0 60000 65536"/>
              <a:gd name="T22" fmla="*/ 0 60000 65536"/>
              <a:gd name="T23" fmla="*/ 0 60000 65536"/>
              <a:gd name="T24" fmla="*/ 0 w 148"/>
              <a:gd name="T25" fmla="*/ 0 h 52"/>
              <a:gd name="T26" fmla="*/ 148 w 148"/>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 h="52">
                <a:moveTo>
                  <a:pt x="148" y="11"/>
                </a:moveTo>
                <a:lnTo>
                  <a:pt x="115" y="0"/>
                </a:lnTo>
                <a:lnTo>
                  <a:pt x="38" y="33"/>
                </a:lnTo>
                <a:lnTo>
                  <a:pt x="0" y="22"/>
                </a:lnTo>
                <a:lnTo>
                  <a:pt x="19" y="52"/>
                </a:lnTo>
                <a:lnTo>
                  <a:pt x="115" y="52"/>
                </a:lnTo>
                <a:lnTo>
                  <a:pt x="74" y="41"/>
                </a:lnTo>
                <a:lnTo>
                  <a:pt x="148" y="11"/>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58" name="Freeform 871"/>
          <p:cNvSpPr>
            <a:spLocks/>
          </p:cNvSpPr>
          <p:nvPr/>
        </p:nvSpPr>
        <p:spPr bwMode="auto">
          <a:xfrm flipH="1">
            <a:off x="5402892" y="3463970"/>
            <a:ext cx="200072" cy="52078"/>
          </a:xfrm>
          <a:custGeom>
            <a:avLst/>
            <a:gdLst>
              <a:gd name="T0" fmla="*/ 0 w 148"/>
              <a:gd name="T1" fmla="*/ 11 h 49"/>
              <a:gd name="T2" fmla="*/ 33 w 148"/>
              <a:gd name="T3" fmla="*/ 0 h 49"/>
              <a:gd name="T4" fmla="*/ 112 w 148"/>
              <a:gd name="T5" fmla="*/ 30 h 49"/>
              <a:gd name="T6" fmla="*/ 148 w 148"/>
              <a:gd name="T7" fmla="*/ 22 h 49"/>
              <a:gd name="T8" fmla="*/ 129 w 148"/>
              <a:gd name="T9" fmla="*/ 49 h 49"/>
              <a:gd name="T10" fmla="*/ 35 w 148"/>
              <a:gd name="T11" fmla="*/ 49 h 49"/>
              <a:gd name="T12" fmla="*/ 74 w 148"/>
              <a:gd name="T13" fmla="*/ 41 h 49"/>
              <a:gd name="T14" fmla="*/ 0 w 148"/>
              <a:gd name="T15" fmla="*/ 11 h 49"/>
              <a:gd name="T16" fmla="*/ 0 60000 65536"/>
              <a:gd name="T17" fmla="*/ 0 60000 65536"/>
              <a:gd name="T18" fmla="*/ 0 60000 65536"/>
              <a:gd name="T19" fmla="*/ 0 60000 65536"/>
              <a:gd name="T20" fmla="*/ 0 60000 65536"/>
              <a:gd name="T21" fmla="*/ 0 60000 65536"/>
              <a:gd name="T22" fmla="*/ 0 60000 65536"/>
              <a:gd name="T23" fmla="*/ 0 60000 65536"/>
              <a:gd name="T24" fmla="*/ 0 w 148"/>
              <a:gd name="T25" fmla="*/ 0 h 49"/>
              <a:gd name="T26" fmla="*/ 148 w 148"/>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 h="49">
                <a:moveTo>
                  <a:pt x="0" y="11"/>
                </a:moveTo>
                <a:lnTo>
                  <a:pt x="33" y="0"/>
                </a:lnTo>
                <a:lnTo>
                  <a:pt x="112" y="30"/>
                </a:lnTo>
                <a:lnTo>
                  <a:pt x="148" y="22"/>
                </a:lnTo>
                <a:lnTo>
                  <a:pt x="129" y="49"/>
                </a:lnTo>
                <a:lnTo>
                  <a:pt x="35" y="49"/>
                </a:lnTo>
                <a:lnTo>
                  <a:pt x="74" y="41"/>
                </a:lnTo>
                <a:lnTo>
                  <a:pt x="0" y="11"/>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59" name="Freeform 872"/>
          <p:cNvSpPr>
            <a:spLocks/>
          </p:cNvSpPr>
          <p:nvPr/>
        </p:nvSpPr>
        <p:spPr bwMode="auto">
          <a:xfrm flipH="1">
            <a:off x="5402892" y="3463970"/>
            <a:ext cx="200072" cy="52078"/>
          </a:xfrm>
          <a:custGeom>
            <a:avLst/>
            <a:gdLst>
              <a:gd name="T0" fmla="*/ 0 w 148"/>
              <a:gd name="T1" fmla="*/ 11 h 49"/>
              <a:gd name="T2" fmla="*/ 33 w 148"/>
              <a:gd name="T3" fmla="*/ 0 h 49"/>
              <a:gd name="T4" fmla="*/ 112 w 148"/>
              <a:gd name="T5" fmla="*/ 30 h 49"/>
              <a:gd name="T6" fmla="*/ 148 w 148"/>
              <a:gd name="T7" fmla="*/ 22 h 49"/>
              <a:gd name="T8" fmla="*/ 129 w 148"/>
              <a:gd name="T9" fmla="*/ 49 h 49"/>
              <a:gd name="T10" fmla="*/ 35 w 148"/>
              <a:gd name="T11" fmla="*/ 49 h 49"/>
              <a:gd name="T12" fmla="*/ 74 w 148"/>
              <a:gd name="T13" fmla="*/ 41 h 49"/>
              <a:gd name="T14" fmla="*/ 0 w 148"/>
              <a:gd name="T15" fmla="*/ 11 h 49"/>
              <a:gd name="T16" fmla="*/ 0 60000 65536"/>
              <a:gd name="T17" fmla="*/ 0 60000 65536"/>
              <a:gd name="T18" fmla="*/ 0 60000 65536"/>
              <a:gd name="T19" fmla="*/ 0 60000 65536"/>
              <a:gd name="T20" fmla="*/ 0 60000 65536"/>
              <a:gd name="T21" fmla="*/ 0 60000 65536"/>
              <a:gd name="T22" fmla="*/ 0 60000 65536"/>
              <a:gd name="T23" fmla="*/ 0 60000 65536"/>
              <a:gd name="T24" fmla="*/ 0 w 148"/>
              <a:gd name="T25" fmla="*/ 0 h 49"/>
              <a:gd name="T26" fmla="*/ 148 w 148"/>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 h="49">
                <a:moveTo>
                  <a:pt x="0" y="11"/>
                </a:moveTo>
                <a:lnTo>
                  <a:pt x="33" y="0"/>
                </a:lnTo>
                <a:lnTo>
                  <a:pt x="112" y="30"/>
                </a:lnTo>
                <a:lnTo>
                  <a:pt x="148" y="22"/>
                </a:lnTo>
                <a:lnTo>
                  <a:pt x="129" y="49"/>
                </a:lnTo>
                <a:lnTo>
                  <a:pt x="35" y="49"/>
                </a:lnTo>
                <a:lnTo>
                  <a:pt x="74" y="41"/>
                </a:lnTo>
                <a:lnTo>
                  <a:pt x="0" y="11"/>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60" name="Freeform 873"/>
          <p:cNvSpPr>
            <a:spLocks/>
          </p:cNvSpPr>
          <p:nvPr/>
        </p:nvSpPr>
        <p:spPr bwMode="auto">
          <a:xfrm flipH="1">
            <a:off x="5202820" y="3533053"/>
            <a:ext cx="200072" cy="53141"/>
          </a:xfrm>
          <a:custGeom>
            <a:avLst/>
            <a:gdLst>
              <a:gd name="T0" fmla="*/ 148 w 148"/>
              <a:gd name="T1" fmla="*/ 39 h 50"/>
              <a:gd name="T2" fmla="*/ 115 w 148"/>
              <a:gd name="T3" fmla="*/ 50 h 50"/>
              <a:gd name="T4" fmla="*/ 38 w 148"/>
              <a:gd name="T5" fmla="*/ 17 h 50"/>
              <a:gd name="T6" fmla="*/ 0 w 148"/>
              <a:gd name="T7" fmla="*/ 28 h 50"/>
              <a:gd name="T8" fmla="*/ 19 w 148"/>
              <a:gd name="T9" fmla="*/ 0 h 50"/>
              <a:gd name="T10" fmla="*/ 115 w 148"/>
              <a:gd name="T11" fmla="*/ 0 h 50"/>
              <a:gd name="T12" fmla="*/ 74 w 148"/>
              <a:gd name="T13" fmla="*/ 9 h 50"/>
              <a:gd name="T14" fmla="*/ 148 w 148"/>
              <a:gd name="T15" fmla="*/ 39 h 50"/>
              <a:gd name="T16" fmla="*/ 0 60000 65536"/>
              <a:gd name="T17" fmla="*/ 0 60000 65536"/>
              <a:gd name="T18" fmla="*/ 0 60000 65536"/>
              <a:gd name="T19" fmla="*/ 0 60000 65536"/>
              <a:gd name="T20" fmla="*/ 0 60000 65536"/>
              <a:gd name="T21" fmla="*/ 0 60000 65536"/>
              <a:gd name="T22" fmla="*/ 0 60000 65536"/>
              <a:gd name="T23" fmla="*/ 0 60000 65536"/>
              <a:gd name="T24" fmla="*/ 0 w 148"/>
              <a:gd name="T25" fmla="*/ 0 h 50"/>
              <a:gd name="T26" fmla="*/ 148 w 148"/>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 h="50">
                <a:moveTo>
                  <a:pt x="148" y="39"/>
                </a:moveTo>
                <a:lnTo>
                  <a:pt x="115" y="50"/>
                </a:lnTo>
                <a:lnTo>
                  <a:pt x="38" y="17"/>
                </a:lnTo>
                <a:lnTo>
                  <a:pt x="0" y="28"/>
                </a:lnTo>
                <a:lnTo>
                  <a:pt x="19" y="0"/>
                </a:lnTo>
                <a:lnTo>
                  <a:pt x="115" y="0"/>
                </a:lnTo>
                <a:lnTo>
                  <a:pt x="74" y="9"/>
                </a:lnTo>
                <a:lnTo>
                  <a:pt x="148" y="39"/>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61" name="Freeform 874"/>
          <p:cNvSpPr>
            <a:spLocks/>
          </p:cNvSpPr>
          <p:nvPr/>
        </p:nvSpPr>
        <p:spPr bwMode="auto">
          <a:xfrm flipH="1">
            <a:off x="5202820" y="3533053"/>
            <a:ext cx="200072" cy="53141"/>
          </a:xfrm>
          <a:custGeom>
            <a:avLst/>
            <a:gdLst>
              <a:gd name="T0" fmla="*/ 148 w 148"/>
              <a:gd name="T1" fmla="*/ 39 h 50"/>
              <a:gd name="T2" fmla="*/ 115 w 148"/>
              <a:gd name="T3" fmla="*/ 50 h 50"/>
              <a:gd name="T4" fmla="*/ 38 w 148"/>
              <a:gd name="T5" fmla="*/ 17 h 50"/>
              <a:gd name="T6" fmla="*/ 0 w 148"/>
              <a:gd name="T7" fmla="*/ 28 h 50"/>
              <a:gd name="T8" fmla="*/ 19 w 148"/>
              <a:gd name="T9" fmla="*/ 0 h 50"/>
              <a:gd name="T10" fmla="*/ 115 w 148"/>
              <a:gd name="T11" fmla="*/ 0 h 50"/>
              <a:gd name="T12" fmla="*/ 74 w 148"/>
              <a:gd name="T13" fmla="*/ 9 h 50"/>
              <a:gd name="T14" fmla="*/ 148 w 148"/>
              <a:gd name="T15" fmla="*/ 39 h 50"/>
              <a:gd name="T16" fmla="*/ 0 60000 65536"/>
              <a:gd name="T17" fmla="*/ 0 60000 65536"/>
              <a:gd name="T18" fmla="*/ 0 60000 65536"/>
              <a:gd name="T19" fmla="*/ 0 60000 65536"/>
              <a:gd name="T20" fmla="*/ 0 60000 65536"/>
              <a:gd name="T21" fmla="*/ 0 60000 65536"/>
              <a:gd name="T22" fmla="*/ 0 60000 65536"/>
              <a:gd name="T23" fmla="*/ 0 60000 65536"/>
              <a:gd name="T24" fmla="*/ 0 w 148"/>
              <a:gd name="T25" fmla="*/ 0 h 50"/>
              <a:gd name="T26" fmla="*/ 148 w 148"/>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 h="50">
                <a:moveTo>
                  <a:pt x="148" y="39"/>
                </a:moveTo>
                <a:lnTo>
                  <a:pt x="115" y="50"/>
                </a:lnTo>
                <a:lnTo>
                  <a:pt x="38" y="17"/>
                </a:lnTo>
                <a:lnTo>
                  <a:pt x="0" y="28"/>
                </a:lnTo>
                <a:lnTo>
                  <a:pt x="19" y="0"/>
                </a:lnTo>
                <a:lnTo>
                  <a:pt x="115" y="0"/>
                </a:lnTo>
                <a:lnTo>
                  <a:pt x="74" y="9"/>
                </a:lnTo>
                <a:lnTo>
                  <a:pt x="148" y="39"/>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62" name="Line 875"/>
          <p:cNvSpPr>
            <a:spLocks noChangeShapeType="1"/>
          </p:cNvSpPr>
          <p:nvPr/>
        </p:nvSpPr>
        <p:spPr bwMode="auto">
          <a:xfrm flipH="1">
            <a:off x="5711112" y="3522425"/>
            <a:ext cx="0" cy="115847"/>
          </a:xfrm>
          <a:prstGeom prst="line">
            <a:avLst/>
          </a:prstGeom>
          <a:noFill/>
          <a:ln w="3175">
            <a:solidFill>
              <a:srgbClr val="AAE6FF"/>
            </a:solid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63" name="Line 876"/>
          <p:cNvSpPr>
            <a:spLocks noChangeShapeType="1"/>
          </p:cNvSpPr>
          <p:nvPr/>
        </p:nvSpPr>
        <p:spPr bwMode="auto">
          <a:xfrm flipH="1">
            <a:off x="5102784" y="3522425"/>
            <a:ext cx="0" cy="115847"/>
          </a:xfrm>
          <a:prstGeom prst="line">
            <a:avLst/>
          </a:prstGeom>
          <a:noFill/>
          <a:ln w="3175">
            <a:solidFill>
              <a:srgbClr val="AAE6FF"/>
            </a:solid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64" name="Freeform 877"/>
          <p:cNvSpPr>
            <a:spLocks/>
          </p:cNvSpPr>
          <p:nvPr/>
        </p:nvSpPr>
        <p:spPr bwMode="auto">
          <a:xfrm flipH="1">
            <a:off x="5332597" y="3612765"/>
            <a:ext cx="136536" cy="104156"/>
          </a:xfrm>
          <a:custGeom>
            <a:avLst/>
            <a:gdLst>
              <a:gd name="T0" fmla="*/ 0 w 101"/>
              <a:gd name="T1" fmla="*/ 0 h 98"/>
              <a:gd name="T2" fmla="*/ 24 w 101"/>
              <a:gd name="T3" fmla="*/ 0 h 98"/>
              <a:gd name="T4" fmla="*/ 49 w 101"/>
              <a:gd name="T5" fmla="*/ 60 h 98"/>
              <a:gd name="T6" fmla="*/ 74 w 101"/>
              <a:gd name="T7" fmla="*/ 0 h 98"/>
              <a:gd name="T8" fmla="*/ 101 w 101"/>
              <a:gd name="T9" fmla="*/ 0 h 98"/>
              <a:gd name="T10" fmla="*/ 60 w 101"/>
              <a:gd name="T11" fmla="*/ 98 h 98"/>
              <a:gd name="T12" fmla="*/ 38 w 101"/>
              <a:gd name="T13" fmla="*/ 98 h 98"/>
              <a:gd name="T14" fmla="*/ 0 w 101"/>
              <a:gd name="T15" fmla="*/ 0 h 98"/>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98"/>
              <a:gd name="T26" fmla="*/ 101 w 101"/>
              <a:gd name="T27" fmla="*/ 98 h 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98">
                <a:moveTo>
                  <a:pt x="0" y="0"/>
                </a:moveTo>
                <a:lnTo>
                  <a:pt x="24" y="0"/>
                </a:lnTo>
                <a:lnTo>
                  <a:pt x="49" y="60"/>
                </a:lnTo>
                <a:lnTo>
                  <a:pt x="74" y="0"/>
                </a:lnTo>
                <a:lnTo>
                  <a:pt x="101" y="0"/>
                </a:lnTo>
                <a:lnTo>
                  <a:pt x="60" y="98"/>
                </a:lnTo>
                <a:lnTo>
                  <a:pt x="38" y="98"/>
                </a:lnTo>
                <a:lnTo>
                  <a:pt x="0" y="0"/>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65" name="Freeform 878"/>
          <p:cNvSpPr>
            <a:spLocks/>
          </p:cNvSpPr>
          <p:nvPr/>
        </p:nvSpPr>
        <p:spPr bwMode="auto">
          <a:xfrm flipH="1">
            <a:off x="5332597" y="3612765"/>
            <a:ext cx="136536" cy="104156"/>
          </a:xfrm>
          <a:custGeom>
            <a:avLst/>
            <a:gdLst>
              <a:gd name="T0" fmla="*/ 0 w 101"/>
              <a:gd name="T1" fmla="*/ 0 h 98"/>
              <a:gd name="T2" fmla="*/ 24 w 101"/>
              <a:gd name="T3" fmla="*/ 0 h 98"/>
              <a:gd name="T4" fmla="*/ 49 w 101"/>
              <a:gd name="T5" fmla="*/ 60 h 98"/>
              <a:gd name="T6" fmla="*/ 74 w 101"/>
              <a:gd name="T7" fmla="*/ 0 h 98"/>
              <a:gd name="T8" fmla="*/ 101 w 101"/>
              <a:gd name="T9" fmla="*/ 0 h 98"/>
              <a:gd name="T10" fmla="*/ 60 w 101"/>
              <a:gd name="T11" fmla="*/ 98 h 98"/>
              <a:gd name="T12" fmla="*/ 38 w 101"/>
              <a:gd name="T13" fmla="*/ 98 h 98"/>
              <a:gd name="T14" fmla="*/ 0 w 101"/>
              <a:gd name="T15" fmla="*/ 0 h 98"/>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98"/>
              <a:gd name="T26" fmla="*/ 101 w 101"/>
              <a:gd name="T27" fmla="*/ 98 h 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98">
                <a:moveTo>
                  <a:pt x="0" y="0"/>
                </a:moveTo>
                <a:lnTo>
                  <a:pt x="24" y="0"/>
                </a:lnTo>
                <a:lnTo>
                  <a:pt x="49" y="60"/>
                </a:lnTo>
                <a:lnTo>
                  <a:pt x="74" y="0"/>
                </a:lnTo>
                <a:lnTo>
                  <a:pt x="101" y="0"/>
                </a:lnTo>
                <a:lnTo>
                  <a:pt x="60" y="98"/>
                </a:lnTo>
                <a:lnTo>
                  <a:pt x="38" y="98"/>
                </a:lnTo>
                <a:lnTo>
                  <a:pt x="0" y="0"/>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66" name="Freeform 879"/>
          <p:cNvSpPr>
            <a:spLocks/>
          </p:cNvSpPr>
          <p:nvPr/>
        </p:nvSpPr>
        <p:spPr bwMode="auto">
          <a:xfrm flipH="1">
            <a:off x="5336652" y="3609576"/>
            <a:ext cx="136536" cy="105219"/>
          </a:xfrm>
          <a:custGeom>
            <a:avLst/>
            <a:gdLst>
              <a:gd name="T0" fmla="*/ 0 w 101"/>
              <a:gd name="T1" fmla="*/ 0 h 99"/>
              <a:gd name="T2" fmla="*/ 24 w 101"/>
              <a:gd name="T3" fmla="*/ 0 h 99"/>
              <a:gd name="T4" fmla="*/ 49 w 101"/>
              <a:gd name="T5" fmla="*/ 63 h 99"/>
              <a:gd name="T6" fmla="*/ 74 w 101"/>
              <a:gd name="T7" fmla="*/ 0 h 99"/>
              <a:gd name="T8" fmla="*/ 101 w 101"/>
              <a:gd name="T9" fmla="*/ 0 h 99"/>
              <a:gd name="T10" fmla="*/ 63 w 101"/>
              <a:gd name="T11" fmla="*/ 99 h 99"/>
              <a:gd name="T12" fmla="*/ 38 w 101"/>
              <a:gd name="T13" fmla="*/ 99 h 99"/>
              <a:gd name="T14" fmla="*/ 0 w 101"/>
              <a:gd name="T15" fmla="*/ 0 h 99"/>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99"/>
              <a:gd name="T26" fmla="*/ 101 w 101"/>
              <a:gd name="T27" fmla="*/ 99 h 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99">
                <a:moveTo>
                  <a:pt x="0" y="0"/>
                </a:moveTo>
                <a:lnTo>
                  <a:pt x="24" y="0"/>
                </a:lnTo>
                <a:lnTo>
                  <a:pt x="49" y="63"/>
                </a:lnTo>
                <a:lnTo>
                  <a:pt x="74" y="0"/>
                </a:lnTo>
                <a:lnTo>
                  <a:pt x="101" y="0"/>
                </a:lnTo>
                <a:lnTo>
                  <a:pt x="63" y="99"/>
                </a:lnTo>
                <a:lnTo>
                  <a:pt x="38" y="99"/>
                </a:lnTo>
                <a:lnTo>
                  <a:pt x="0" y="0"/>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67" name="Freeform 880"/>
          <p:cNvSpPr>
            <a:spLocks/>
          </p:cNvSpPr>
          <p:nvPr/>
        </p:nvSpPr>
        <p:spPr bwMode="auto">
          <a:xfrm flipH="1">
            <a:off x="5336652" y="3609576"/>
            <a:ext cx="136536" cy="105219"/>
          </a:xfrm>
          <a:custGeom>
            <a:avLst/>
            <a:gdLst>
              <a:gd name="T0" fmla="*/ 0 w 101"/>
              <a:gd name="T1" fmla="*/ 0 h 99"/>
              <a:gd name="T2" fmla="*/ 24 w 101"/>
              <a:gd name="T3" fmla="*/ 0 h 99"/>
              <a:gd name="T4" fmla="*/ 49 w 101"/>
              <a:gd name="T5" fmla="*/ 63 h 99"/>
              <a:gd name="T6" fmla="*/ 74 w 101"/>
              <a:gd name="T7" fmla="*/ 0 h 99"/>
              <a:gd name="T8" fmla="*/ 101 w 101"/>
              <a:gd name="T9" fmla="*/ 0 h 99"/>
              <a:gd name="T10" fmla="*/ 63 w 101"/>
              <a:gd name="T11" fmla="*/ 99 h 99"/>
              <a:gd name="T12" fmla="*/ 38 w 101"/>
              <a:gd name="T13" fmla="*/ 99 h 99"/>
              <a:gd name="T14" fmla="*/ 0 w 101"/>
              <a:gd name="T15" fmla="*/ 0 h 99"/>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99"/>
              <a:gd name="T26" fmla="*/ 101 w 101"/>
              <a:gd name="T27" fmla="*/ 99 h 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99">
                <a:moveTo>
                  <a:pt x="0" y="0"/>
                </a:moveTo>
                <a:lnTo>
                  <a:pt x="24" y="0"/>
                </a:lnTo>
                <a:lnTo>
                  <a:pt x="49" y="63"/>
                </a:lnTo>
                <a:lnTo>
                  <a:pt x="74" y="0"/>
                </a:lnTo>
                <a:lnTo>
                  <a:pt x="101" y="0"/>
                </a:lnTo>
                <a:lnTo>
                  <a:pt x="63" y="99"/>
                </a:lnTo>
                <a:lnTo>
                  <a:pt x="38" y="99"/>
                </a:lnTo>
                <a:lnTo>
                  <a:pt x="0" y="0"/>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8" name="Freeform 881"/>
          <p:cNvSpPr>
            <a:spLocks/>
          </p:cNvSpPr>
          <p:nvPr/>
        </p:nvSpPr>
        <p:spPr bwMode="auto">
          <a:xfrm flipH="1">
            <a:off x="6070703" y="3526675"/>
            <a:ext cx="740810" cy="260391"/>
          </a:xfrm>
          <a:custGeom>
            <a:avLst/>
            <a:gdLst>
              <a:gd name="T0" fmla="*/ 0 w 548"/>
              <a:gd name="T1" fmla="*/ 2147483647 h 245"/>
              <a:gd name="T2" fmla="*/ 2147483647 w 548"/>
              <a:gd name="T3" fmla="*/ 0 h 245"/>
              <a:gd name="T4" fmla="*/ 2147483647 w 548"/>
              <a:gd name="T5" fmla="*/ 2147483647 h 245"/>
              <a:gd name="T6" fmla="*/ 2147483647 w 548"/>
              <a:gd name="T7" fmla="*/ 2147483647 h 245"/>
              <a:gd name="T8" fmla="*/ 0 w 548"/>
              <a:gd name="T9" fmla="*/ 2147483647 h 245"/>
              <a:gd name="T10" fmla="*/ 0 60000 65536"/>
              <a:gd name="T11" fmla="*/ 0 60000 65536"/>
              <a:gd name="T12" fmla="*/ 0 60000 65536"/>
              <a:gd name="T13" fmla="*/ 0 60000 65536"/>
              <a:gd name="T14" fmla="*/ 0 60000 65536"/>
              <a:gd name="T15" fmla="*/ 0 w 548"/>
              <a:gd name="T16" fmla="*/ 0 h 245"/>
              <a:gd name="T17" fmla="*/ 548 w 548"/>
              <a:gd name="T18" fmla="*/ 245 h 245"/>
            </a:gdLst>
            <a:ahLst/>
            <a:cxnLst>
              <a:cxn ang="T10">
                <a:pos x="T0" y="T1"/>
              </a:cxn>
              <a:cxn ang="T11">
                <a:pos x="T2" y="T3"/>
              </a:cxn>
              <a:cxn ang="T12">
                <a:pos x="T4" y="T5"/>
              </a:cxn>
              <a:cxn ang="T13">
                <a:pos x="T6" y="T7"/>
              </a:cxn>
              <a:cxn ang="T14">
                <a:pos x="T8" y="T9"/>
              </a:cxn>
            </a:cxnLst>
            <a:rect l="T15" t="T16" r="T17" b="T18"/>
            <a:pathLst>
              <a:path w="548" h="245">
                <a:moveTo>
                  <a:pt x="0" y="224"/>
                </a:moveTo>
                <a:lnTo>
                  <a:pt x="540" y="0"/>
                </a:lnTo>
                <a:lnTo>
                  <a:pt x="548" y="21"/>
                </a:lnTo>
                <a:lnTo>
                  <a:pt x="8" y="245"/>
                </a:lnTo>
                <a:lnTo>
                  <a:pt x="0" y="224"/>
                </a:lnTo>
                <a:close/>
              </a:path>
            </a:pathLst>
          </a:custGeom>
          <a:solidFill>
            <a:srgbClr val="808080"/>
          </a:solidFill>
          <a:ln w="0">
            <a:solidFill>
              <a:srgbClr val="808080"/>
            </a:solidFill>
            <a:round/>
            <a:headEnd/>
            <a:tailEnd/>
          </a:ln>
        </p:spPr>
        <p:txBody>
          <a:bodyPr lIns="91740" tIns="45870" rIns="91740" bIns="45870">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9" name="Freeform 882"/>
          <p:cNvSpPr>
            <a:spLocks/>
          </p:cNvSpPr>
          <p:nvPr/>
        </p:nvSpPr>
        <p:spPr bwMode="auto">
          <a:xfrm flipH="1">
            <a:off x="6195073" y="3715858"/>
            <a:ext cx="550200" cy="120099"/>
          </a:xfrm>
          <a:custGeom>
            <a:avLst/>
            <a:gdLst>
              <a:gd name="T0" fmla="*/ 0 w 407"/>
              <a:gd name="T1" fmla="*/ 2147483647 h 113"/>
              <a:gd name="T2" fmla="*/ 2147483647 w 407"/>
              <a:gd name="T3" fmla="*/ 0 h 113"/>
              <a:gd name="T4" fmla="*/ 2147483647 w 407"/>
              <a:gd name="T5" fmla="*/ 2147483647 h 113"/>
              <a:gd name="T6" fmla="*/ 2147483647 w 407"/>
              <a:gd name="T7" fmla="*/ 2147483647 h 113"/>
              <a:gd name="T8" fmla="*/ 0 w 407"/>
              <a:gd name="T9" fmla="*/ 2147483647 h 113"/>
              <a:gd name="T10" fmla="*/ 0 60000 65536"/>
              <a:gd name="T11" fmla="*/ 0 60000 65536"/>
              <a:gd name="T12" fmla="*/ 0 60000 65536"/>
              <a:gd name="T13" fmla="*/ 0 60000 65536"/>
              <a:gd name="T14" fmla="*/ 0 60000 65536"/>
              <a:gd name="T15" fmla="*/ 0 w 407"/>
              <a:gd name="T16" fmla="*/ 0 h 113"/>
              <a:gd name="T17" fmla="*/ 407 w 407"/>
              <a:gd name="T18" fmla="*/ 113 h 113"/>
            </a:gdLst>
            <a:ahLst/>
            <a:cxnLst>
              <a:cxn ang="T10">
                <a:pos x="T0" y="T1"/>
              </a:cxn>
              <a:cxn ang="T11">
                <a:pos x="T2" y="T3"/>
              </a:cxn>
              <a:cxn ang="T12">
                <a:pos x="T4" y="T5"/>
              </a:cxn>
              <a:cxn ang="T13">
                <a:pos x="T6" y="T7"/>
              </a:cxn>
              <a:cxn ang="T14">
                <a:pos x="T8" y="T9"/>
              </a:cxn>
            </a:cxnLst>
            <a:rect l="T15" t="T16" r="T17" b="T18"/>
            <a:pathLst>
              <a:path w="407" h="113">
                <a:moveTo>
                  <a:pt x="0" y="91"/>
                </a:moveTo>
                <a:lnTo>
                  <a:pt x="403" y="0"/>
                </a:lnTo>
                <a:lnTo>
                  <a:pt x="407" y="22"/>
                </a:lnTo>
                <a:lnTo>
                  <a:pt x="5" y="113"/>
                </a:lnTo>
                <a:lnTo>
                  <a:pt x="0" y="91"/>
                </a:lnTo>
                <a:close/>
              </a:path>
            </a:pathLst>
          </a:custGeom>
          <a:solidFill>
            <a:srgbClr val="808080"/>
          </a:solidFill>
          <a:ln w="0">
            <a:solidFill>
              <a:srgbClr val="808080"/>
            </a:solidFill>
            <a:round/>
            <a:headEnd/>
            <a:tailEnd/>
          </a:ln>
        </p:spPr>
        <p:txBody>
          <a:bodyPr lIns="91740" tIns="45870" rIns="91740" bIns="45870">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0" name="Freeform 883"/>
          <p:cNvSpPr>
            <a:spLocks/>
          </p:cNvSpPr>
          <p:nvPr/>
        </p:nvSpPr>
        <p:spPr bwMode="auto">
          <a:xfrm flipH="1">
            <a:off x="6011223" y="3381070"/>
            <a:ext cx="738105" cy="168988"/>
          </a:xfrm>
          <a:custGeom>
            <a:avLst/>
            <a:gdLst>
              <a:gd name="T0" fmla="*/ 2147483647 w 546"/>
              <a:gd name="T1" fmla="*/ 0 h 159"/>
              <a:gd name="T2" fmla="*/ 2147483647 w 546"/>
              <a:gd name="T3" fmla="*/ 2147483647 h 159"/>
              <a:gd name="T4" fmla="*/ 2147483647 w 546"/>
              <a:gd name="T5" fmla="*/ 2147483647 h 159"/>
              <a:gd name="T6" fmla="*/ 0 w 546"/>
              <a:gd name="T7" fmla="*/ 2147483647 h 159"/>
              <a:gd name="T8" fmla="*/ 2147483647 w 546"/>
              <a:gd name="T9" fmla="*/ 0 h 159"/>
              <a:gd name="T10" fmla="*/ 0 60000 65536"/>
              <a:gd name="T11" fmla="*/ 0 60000 65536"/>
              <a:gd name="T12" fmla="*/ 0 60000 65536"/>
              <a:gd name="T13" fmla="*/ 0 60000 65536"/>
              <a:gd name="T14" fmla="*/ 0 60000 65536"/>
              <a:gd name="T15" fmla="*/ 0 w 546"/>
              <a:gd name="T16" fmla="*/ 0 h 159"/>
              <a:gd name="T17" fmla="*/ 546 w 546"/>
              <a:gd name="T18" fmla="*/ 159 h 159"/>
            </a:gdLst>
            <a:ahLst/>
            <a:cxnLst>
              <a:cxn ang="T10">
                <a:pos x="T0" y="T1"/>
              </a:cxn>
              <a:cxn ang="T11">
                <a:pos x="T2" y="T3"/>
              </a:cxn>
              <a:cxn ang="T12">
                <a:pos x="T4" y="T5"/>
              </a:cxn>
              <a:cxn ang="T13">
                <a:pos x="T6" y="T7"/>
              </a:cxn>
              <a:cxn ang="T14">
                <a:pos x="T8" y="T9"/>
              </a:cxn>
            </a:cxnLst>
            <a:rect l="T15" t="T16" r="T17" b="T18"/>
            <a:pathLst>
              <a:path w="546" h="159">
                <a:moveTo>
                  <a:pt x="6" y="0"/>
                </a:moveTo>
                <a:lnTo>
                  <a:pt x="546" y="137"/>
                </a:lnTo>
                <a:lnTo>
                  <a:pt x="540" y="159"/>
                </a:lnTo>
                <a:lnTo>
                  <a:pt x="0" y="22"/>
                </a:lnTo>
                <a:lnTo>
                  <a:pt x="6" y="0"/>
                </a:lnTo>
                <a:close/>
              </a:path>
            </a:pathLst>
          </a:custGeom>
          <a:solidFill>
            <a:srgbClr val="808080"/>
          </a:solidFill>
          <a:ln w="0">
            <a:solidFill>
              <a:srgbClr val="808080"/>
            </a:solidFill>
            <a:round/>
            <a:headEnd/>
            <a:tailEnd/>
          </a:ln>
        </p:spPr>
        <p:txBody>
          <a:bodyPr lIns="91740" tIns="45870" rIns="91740" bIns="45870">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1" name="Freeform 884"/>
          <p:cNvSpPr>
            <a:spLocks/>
          </p:cNvSpPr>
          <p:nvPr/>
        </p:nvSpPr>
        <p:spPr bwMode="auto">
          <a:xfrm flipH="1">
            <a:off x="6189665" y="3429959"/>
            <a:ext cx="563718" cy="260390"/>
          </a:xfrm>
          <a:custGeom>
            <a:avLst/>
            <a:gdLst>
              <a:gd name="T0" fmla="*/ 2147483647 w 417"/>
              <a:gd name="T1" fmla="*/ 0 h 245"/>
              <a:gd name="T2" fmla="*/ 2147483647 w 417"/>
              <a:gd name="T3" fmla="*/ 2147483647 h 245"/>
              <a:gd name="T4" fmla="*/ 2147483647 w 417"/>
              <a:gd name="T5" fmla="*/ 2147483647 h 245"/>
              <a:gd name="T6" fmla="*/ 0 w 417"/>
              <a:gd name="T7" fmla="*/ 2147483647 h 245"/>
              <a:gd name="T8" fmla="*/ 2147483647 w 417"/>
              <a:gd name="T9" fmla="*/ 0 h 245"/>
              <a:gd name="T10" fmla="*/ 0 60000 65536"/>
              <a:gd name="T11" fmla="*/ 0 60000 65536"/>
              <a:gd name="T12" fmla="*/ 0 60000 65536"/>
              <a:gd name="T13" fmla="*/ 0 60000 65536"/>
              <a:gd name="T14" fmla="*/ 0 60000 65536"/>
              <a:gd name="T15" fmla="*/ 0 w 417"/>
              <a:gd name="T16" fmla="*/ 0 h 245"/>
              <a:gd name="T17" fmla="*/ 417 w 417"/>
              <a:gd name="T18" fmla="*/ 245 h 245"/>
            </a:gdLst>
            <a:ahLst/>
            <a:cxnLst>
              <a:cxn ang="T10">
                <a:pos x="T0" y="T1"/>
              </a:cxn>
              <a:cxn ang="T11">
                <a:pos x="T2" y="T3"/>
              </a:cxn>
              <a:cxn ang="T12">
                <a:pos x="T4" y="T5"/>
              </a:cxn>
              <a:cxn ang="T13">
                <a:pos x="T6" y="T7"/>
              </a:cxn>
              <a:cxn ang="T14">
                <a:pos x="T8" y="T9"/>
              </a:cxn>
            </a:cxnLst>
            <a:rect l="T15" t="T16" r="T17" b="T18"/>
            <a:pathLst>
              <a:path w="417" h="245">
                <a:moveTo>
                  <a:pt x="11" y="0"/>
                </a:moveTo>
                <a:lnTo>
                  <a:pt x="417" y="225"/>
                </a:lnTo>
                <a:lnTo>
                  <a:pt x="406" y="245"/>
                </a:lnTo>
                <a:lnTo>
                  <a:pt x="0" y="20"/>
                </a:lnTo>
                <a:lnTo>
                  <a:pt x="11" y="0"/>
                </a:lnTo>
                <a:close/>
              </a:path>
            </a:pathLst>
          </a:custGeom>
          <a:solidFill>
            <a:srgbClr val="808080"/>
          </a:solidFill>
          <a:ln w="0">
            <a:solidFill>
              <a:srgbClr val="808080"/>
            </a:solidFill>
            <a:round/>
            <a:headEnd/>
            <a:tailEnd/>
          </a:ln>
        </p:spPr>
        <p:txBody>
          <a:bodyPr lIns="91740" tIns="45870" rIns="91740" bIns="45870">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2" name="Freeform 1023"/>
          <p:cNvSpPr>
            <a:spLocks/>
          </p:cNvSpPr>
          <p:nvPr/>
        </p:nvSpPr>
        <p:spPr bwMode="auto">
          <a:xfrm flipH="1">
            <a:off x="6804753" y="3360876"/>
            <a:ext cx="428534" cy="53141"/>
          </a:xfrm>
          <a:custGeom>
            <a:avLst/>
            <a:gdLst>
              <a:gd name="T0" fmla="*/ 0 w 317"/>
              <a:gd name="T1" fmla="*/ 2147483647 h 50"/>
              <a:gd name="T2" fmla="*/ 2147483647 w 317"/>
              <a:gd name="T3" fmla="*/ 0 h 50"/>
              <a:gd name="T4" fmla="*/ 2147483647 w 317"/>
              <a:gd name="T5" fmla="*/ 2147483647 h 50"/>
              <a:gd name="T6" fmla="*/ 2147483647 w 317"/>
              <a:gd name="T7" fmla="*/ 2147483647 h 50"/>
              <a:gd name="T8" fmla="*/ 0 w 317"/>
              <a:gd name="T9" fmla="*/ 2147483647 h 50"/>
              <a:gd name="T10" fmla="*/ 0 60000 65536"/>
              <a:gd name="T11" fmla="*/ 0 60000 65536"/>
              <a:gd name="T12" fmla="*/ 0 60000 65536"/>
              <a:gd name="T13" fmla="*/ 0 60000 65536"/>
              <a:gd name="T14" fmla="*/ 0 60000 65536"/>
              <a:gd name="T15" fmla="*/ 0 w 317"/>
              <a:gd name="T16" fmla="*/ 0 h 50"/>
              <a:gd name="T17" fmla="*/ 317 w 317"/>
              <a:gd name="T18" fmla="*/ 50 h 50"/>
            </a:gdLst>
            <a:ahLst/>
            <a:cxnLst>
              <a:cxn ang="T10">
                <a:pos x="T0" y="T1"/>
              </a:cxn>
              <a:cxn ang="T11">
                <a:pos x="T2" y="T3"/>
              </a:cxn>
              <a:cxn ang="T12">
                <a:pos x="T4" y="T5"/>
              </a:cxn>
              <a:cxn ang="T13">
                <a:pos x="T6" y="T7"/>
              </a:cxn>
              <a:cxn ang="T14">
                <a:pos x="T8" y="T9"/>
              </a:cxn>
            </a:cxnLst>
            <a:rect l="T15" t="T16" r="T17" b="T18"/>
            <a:pathLst>
              <a:path w="317" h="50">
                <a:moveTo>
                  <a:pt x="0" y="27"/>
                </a:moveTo>
                <a:lnTo>
                  <a:pt x="315" y="0"/>
                </a:lnTo>
                <a:lnTo>
                  <a:pt x="317" y="23"/>
                </a:lnTo>
                <a:lnTo>
                  <a:pt x="2" y="50"/>
                </a:lnTo>
                <a:lnTo>
                  <a:pt x="0" y="27"/>
                </a:lnTo>
                <a:close/>
              </a:path>
            </a:pathLst>
          </a:custGeom>
          <a:solidFill>
            <a:srgbClr val="808080"/>
          </a:solidFill>
          <a:ln w="0">
            <a:solidFill>
              <a:srgbClr val="808080"/>
            </a:solidFill>
            <a:round/>
            <a:headEnd/>
            <a:tailEnd/>
          </a:ln>
        </p:spPr>
        <p:txBody>
          <a:bodyPr lIns="91740" tIns="45870" rIns="91740" bIns="45870">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3" name="Freeform 1050"/>
          <p:cNvSpPr>
            <a:spLocks/>
          </p:cNvSpPr>
          <p:nvPr/>
        </p:nvSpPr>
        <p:spPr bwMode="auto">
          <a:xfrm flipH="1">
            <a:off x="6926419" y="3859339"/>
            <a:ext cx="306867" cy="53141"/>
          </a:xfrm>
          <a:custGeom>
            <a:avLst/>
            <a:gdLst>
              <a:gd name="T0" fmla="*/ 0 w 227"/>
              <a:gd name="T1" fmla="*/ 2147483647 h 50"/>
              <a:gd name="T2" fmla="*/ 2147483647 w 227"/>
              <a:gd name="T3" fmla="*/ 0 h 50"/>
              <a:gd name="T4" fmla="*/ 2147483647 w 227"/>
              <a:gd name="T5" fmla="*/ 2147483647 h 50"/>
              <a:gd name="T6" fmla="*/ 2147483647 w 227"/>
              <a:gd name="T7" fmla="*/ 2147483647 h 50"/>
              <a:gd name="T8" fmla="*/ 0 w 227"/>
              <a:gd name="T9" fmla="*/ 2147483647 h 50"/>
              <a:gd name="T10" fmla="*/ 0 60000 65536"/>
              <a:gd name="T11" fmla="*/ 0 60000 65536"/>
              <a:gd name="T12" fmla="*/ 0 60000 65536"/>
              <a:gd name="T13" fmla="*/ 0 60000 65536"/>
              <a:gd name="T14" fmla="*/ 0 60000 65536"/>
              <a:gd name="T15" fmla="*/ 0 w 227"/>
              <a:gd name="T16" fmla="*/ 0 h 50"/>
              <a:gd name="T17" fmla="*/ 227 w 227"/>
              <a:gd name="T18" fmla="*/ 50 h 50"/>
            </a:gdLst>
            <a:ahLst/>
            <a:cxnLst>
              <a:cxn ang="T10">
                <a:pos x="T0" y="T1"/>
              </a:cxn>
              <a:cxn ang="T11">
                <a:pos x="T2" y="T3"/>
              </a:cxn>
              <a:cxn ang="T12">
                <a:pos x="T4" y="T5"/>
              </a:cxn>
              <a:cxn ang="T13">
                <a:pos x="T6" y="T7"/>
              </a:cxn>
              <a:cxn ang="T14">
                <a:pos x="T8" y="T9"/>
              </a:cxn>
            </a:cxnLst>
            <a:rect l="T15" t="T16" r="T17" b="T18"/>
            <a:pathLst>
              <a:path w="227" h="50">
                <a:moveTo>
                  <a:pt x="0" y="28"/>
                </a:moveTo>
                <a:lnTo>
                  <a:pt x="225" y="0"/>
                </a:lnTo>
                <a:lnTo>
                  <a:pt x="227" y="23"/>
                </a:lnTo>
                <a:lnTo>
                  <a:pt x="2" y="50"/>
                </a:lnTo>
                <a:lnTo>
                  <a:pt x="0" y="28"/>
                </a:lnTo>
                <a:close/>
              </a:path>
            </a:pathLst>
          </a:custGeom>
          <a:solidFill>
            <a:srgbClr val="808080"/>
          </a:solidFill>
          <a:ln w="0">
            <a:solidFill>
              <a:srgbClr val="808080"/>
            </a:solidFill>
            <a:round/>
            <a:headEnd/>
            <a:tailEnd/>
          </a:ln>
        </p:spPr>
        <p:txBody>
          <a:bodyPr lIns="91740" tIns="45870" rIns="91740" bIns="45870">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4" name="Rectangle 1547"/>
          <p:cNvSpPr>
            <a:spLocks noChangeArrowheads="1"/>
          </p:cNvSpPr>
          <p:nvPr/>
        </p:nvSpPr>
        <p:spPr bwMode="auto">
          <a:xfrm flipH="1">
            <a:off x="5911186" y="4093853"/>
            <a:ext cx="676467" cy="153888"/>
          </a:xfrm>
          <a:prstGeom prst="rect">
            <a:avLst/>
          </a:prstGeom>
          <a:noFill/>
          <a:ln w="9525">
            <a:noFill/>
            <a:miter lim="800000"/>
            <a:headEnd/>
            <a:tailEnd/>
          </a:ln>
        </p:spPr>
        <p:txBody>
          <a:bodyPr wrap="none" lIns="0" tIns="0" rIns="0" bIns="0">
            <a:noAutofit/>
          </a:bodyPr>
          <a:lstStyle/>
          <a:p>
            <a:pPr defTabSz="817054" fontAlgn="base">
              <a:spcBef>
                <a:spcPct val="0"/>
              </a:spcBef>
              <a:spcAft>
                <a:spcPct val="0"/>
              </a:spcAft>
              <a:buClr>
                <a:srgbClr val="000000"/>
              </a:buClr>
              <a:buSzPct val="100000"/>
              <a:defRPr/>
            </a:pPr>
            <a:r>
              <a:rPr kumimoji="0" lang="en-US" sz="1000" kern="0" dirty="0">
                <a:solidFill>
                  <a:srgbClr val="000000"/>
                </a:solidFill>
                <a:latin typeface="Arial" panose="020B0604020202020204" pitchFamily="34" charset="0"/>
                <a:ea typeface="ＭＳ Ｐゴシック" panose="020B0600070205080204" pitchFamily="50" charset="-128"/>
                <a:cs typeface="Arial" panose="020B0604020202020204" pitchFamily="34" charset="0"/>
              </a:rPr>
              <a:t>Cisco WAAS</a:t>
            </a:r>
          </a:p>
        </p:txBody>
      </p:sp>
      <p:pic>
        <p:nvPicPr>
          <p:cNvPr id="95" name="Picture 1562" descr="VEM.emf"/>
          <p:cNvPicPr>
            <a:picLocks noChangeAspect="1"/>
          </p:cNvPicPr>
          <p:nvPr/>
        </p:nvPicPr>
        <p:blipFill>
          <a:blip r:embed="rId11" cstate="print"/>
          <a:srcRect/>
          <a:stretch>
            <a:fillRect/>
          </a:stretch>
        </p:blipFill>
        <p:spPr bwMode="auto">
          <a:xfrm flipH="1">
            <a:off x="7833505" y="3390635"/>
            <a:ext cx="697550" cy="384740"/>
          </a:xfrm>
          <a:prstGeom prst="rect">
            <a:avLst/>
          </a:prstGeom>
          <a:noFill/>
          <a:ln w="9525">
            <a:noFill/>
            <a:miter lim="800000"/>
            <a:headEnd/>
            <a:tailEnd/>
          </a:ln>
        </p:spPr>
      </p:pic>
      <p:sp>
        <p:nvSpPr>
          <p:cNvPr id="96" name="Trapezoid 284"/>
          <p:cNvSpPr/>
          <p:nvPr/>
        </p:nvSpPr>
        <p:spPr bwMode="auto">
          <a:xfrm rot="16200000" flipH="1">
            <a:off x="7699843" y="3338393"/>
            <a:ext cx="234883" cy="583816"/>
          </a:xfrm>
          <a:prstGeom prst="trapezoid">
            <a:avLst>
              <a:gd name="adj" fmla="val 50000"/>
            </a:avLst>
          </a:prstGeom>
          <a:solidFill>
            <a:srgbClr val="0096D6"/>
          </a:solidFill>
          <a:ln w="9525" cap="flat" cmpd="sng" algn="ctr">
            <a:solidFill>
              <a:srgbClr val="6DB344"/>
            </a:solidFill>
            <a:prstDash val="solid"/>
            <a:round/>
            <a:headEnd type="none" w="med" len="med"/>
            <a:tailEnd type="none" w="med" len="med"/>
          </a:ln>
          <a:effectLst/>
        </p:spPr>
        <p:txBody>
          <a:bodyPr lIns="82391" tIns="41197" rIns="82391" bIns="41197" anchor="ctr">
            <a:noAutofit/>
          </a:bodyPr>
          <a:lstStyle/>
          <a:p>
            <a:pPr defTabSz="81705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64" name="Rectangle 1145"/>
          <p:cNvSpPr>
            <a:spLocks noChangeArrowheads="1"/>
          </p:cNvSpPr>
          <p:nvPr/>
        </p:nvSpPr>
        <p:spPr bwMode="auto">
          <a:xfrm flipH="1">
            <a:off x="5986888" y="3835956"/>
            <a:ext cx="358238" cy="179616"/>
          </a:xfrm>
          <a:prstGeom prst="rect">
            <a:avLst/>
          </a:prstGeom>
          <a:solidFill>
            <a:srgbClr val="0096D5"/>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65" name="Rectangle 1146"/>
          <p:cNvSpPr>
            <a:spLocks noChangeArrowheads="1"/>
          </p:cNvSpPr>
          <p:nvPr/>
        </p:nvSpPr>
        <p:spPr bwMode="auto">
          <a:xfrm flipH="1">
            <a:off x="5988240" y="3837019"/>
            <a:ext cx="355534" cy="177490"/>
          </a:xfrm>
          <a:prstGeom prst="rect">
            <a:avLst/>
          </a:prstGeom>
          <a:noFill/>
          <a:ln w="3175" cap="sq">
            <a:solidFill>
              <a:srgbClr val="AAE6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66" name="Freeform 1147"/>
          <p:cNvSpPr>
            <a:spLocks/>
          </p:cNvSpPr>
          <p:nvPr/>
        </p:nvSpPr>
        <p:spPr bwMode="auto">
          <a:xfrm flipH="1">
            <a:off x="5957148" y="3813637"/>
            <a:ext cx="387978" cy="22319"/>
          </a:xfrm>
          <a:custGeom>
            <a:avLst/>
            <a:gdLst>
              <a:gd name="T0" fmla="*/ 0 w 287"/>
              <a:gd name="T1" fmla="*/ 21 h 21"/>
              <a:gd name="T2" fmla="*/ 22 w 287"/>
              <a:gd name="T3" fmla="*/ 0 h 21"/>
              <a:gd name="T4" fmla="*/ 287 w 287"/>
              <a:gd name="T5" fmla="*/ 0 h 21"/>
              <a:gd name="T6" fmla="*/ 265 w 287"/>
              <a:gd name="T7" fmla="*/ 21 h 21"/>
              <a:gd name="T8" fmla="*/ 0 w 287"/>
              <a:gd name="T9" fmla="*/ 21 h 21"/>
              <a:gd name="T10" fmla="*/ 0 60000 65536"/>
              <a:gd name="T11" fmla="*/ 0 60000 65536"/>
              <a:gd name="T12" fmla="*/ 0 60000 65536"/>
              <a:gd name="T13" fmla="*/ 0 60000 65536"/>
              <a:gd name="T14" fmla="*/ 0 60000 65536"/>
              <a:gd name="T15" fmla="*/ 0 w 287"/>
              <a:gd name="T16" fmla="*/ 0 h 21"/>
              <a:gd name="T17" fmla="*/ 287 w 287"/>
              <a:gd name="T18" fmla="*/ 21 h 21"/>
            </a:gdLst>
            <a:ahLst/>
            <a:cxnLst>
              <a:cxn ang="T10">
                <a:pos x="T0" y="T1"/>
              </a:cxn>
              <a:cxn ang="T11">
                <a:pos x="T2" y="T3"/>
              </a:cxn>
              <a:cxn ang="T12">
                <a:pos x="T4" y="T5"/>
              </a:cxn>
              <a:cxn ang="T13">
                <a:pos x="T6" y="T7"/>
              </a:cxn>
              <a:cxn ang="T14">
                <a:pos x="T8" y="T9"/>
              </a:cxn>
            </a:cxnLst>
            <a:rect l="T15" t="T16" r="T17" b="T18"/>
            <a:pathLst>
              <a:path w="287" h="21">
                <a:moveTo>
                  <a:pt x="0" y="21"/>
                </a:moveTo>
                <a:lnTo>
                  <a:pt x="22" y="0"/>
                </a:lnTo>
                <a:lnTo>
                  <a:pt x="287" y="0"/>
                </a:lnTo>
                <a:lnTo>
                  <a:pt x="265" y="21"/>
                </a:lnTo>
                <a:lnTo>
                  <a:pt x="0" y="21"/>
                </a:lnTo>
                <a:close/>
              </a:path>
            </a:pathLst>
          </a:custGeom>
          <a:solidFill>
            <a:srgbClr val="00B4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67" name="Freeform 1148"/>
          <p:cNvSpPr>
            <a:spLocks/>
          </p:cNvSpPr>
          <p:nvPr/>
        </p:nvSpPr>
        <p:spPr bwMode="auto">
          <a:xfrm flipH="1">
            <a:off x="5957148" y="3813637"/>
            <a:ext cx="387978" cy="22319"/>
          </a:xfrm>
          <a:custGeom>
            <a:avLst/>
            <a:gdLst>
              <a:gd name="T0" fmla="*/ 0 w 287"/>
              <a:gd name="T1" fmla="*/ 21 h 21"/>
              <a:gd name="T2" fmla="*/ 22 w 287"/>
              <a:gd name="T3" fmla="*/ 0 h 21"/>
              <a:gd name="T4" fmla="*/ 287 w 287"/>
              <a:gd name="T5" fmla="*/ 0 h 21"/>
              <a:gd name="T6" fmla="*/ 265 w 287"/>
              <a:gd name="T7" fmla="*/ 21 h 21"/>
              <a:gd name="T8" fmla="*/ 0 w 287"/>
              <a:gd name="T9" fmla="*/ 21 h 21"/>
              <a:gd name="T10" fmla="*/ 0 60000 65536"/>
              <a:gd name="T11" fmla="*/ 0 60000 65536"/>
              <a:gd name="T12" fmla="*/ 0 60000 65536"/>
              <a:gd name="T13" fmla="*/ 0 60000 65536"/>
              <a:gd name="T14" fmla="*/ 0 60000 65536"/>
              <a:gd name="T15" fmla="*/ 0 w 287"/>
              <a:gd name="T16" fmla="*/ 0 h 21"/>
              <a:gd name="T17" fmla="*/ 287 w 287"/>
              <a:gd name="T18" fmla="*/ 21 h 21"/>
            </a:gdLst>
            <a:ahLst/>
            <a:cxnLst>
              <a:cxn ang="T10">
                <a:pos x="T0" y="T1"/>
              </a:cxn>
              <a:cxn ang="T11">
                <a:pos x="T2" y="T3"/>
              </a:cxn>
              <a:cxn ang="T12">
                <a:pos x="T4" y="T5"/>
              </a:cxn>
              <a:cxn ang="T13">
                <a:pos x="T6" y="T7"/>
              </a:cxn>
              <a:cxn ang="T14">
                <a:pos x="T8" y="T9"/>
              </a:cxn>
            </a:cxnLst>
            <a:rect l="T15" t="T16" r="T17" b="T18"/>
            <a:pathLst>
              <a:path w="287" h="21">
                <a:moveTo>
                  <a:pt x="0" y="21"/>
                </a:moveTo>
                <a:lnTo>
                  <a:pt x="22" y="0"/>
                </a:lnTo>
                <a:lnTo>
                  <a:pt x="287" y="0"/>
                </a:lnTo>
                <a:lnTo>
                  <a:pt x="265" y="21"/>
                </a:lnTo>
                <a:lnTo>
                  <a:pt x="0" y="21"/>
                </a:lnTo>
                <a:close/>
              </a:path>
            </a:pathLst>
          </a:custGeom>
          <a:noFill/>
          <a:ln w="3175" cap="sq">
            <a:solidFill>
              <a:srgbClr val="AAE6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68" name="Freeform 1149"/>
          <p:cNvSpPr>
            <a:spLocks/>
          </p:cNvSpPr>
          <p:nvPr/>
        </p:nvSpPr>
        <p:spPr bwMode="auto">
          <a:xfrm flipH="1">
            <a:off x="5957148" y="3813637"/>
            <a:ext cx="29740" cy="201935"/>
          </a:xfrm>
          <a:custGeom>
            <a:avLst/>
            <a:gdLst>
              <a:gd name="T0" fmla="*/ 0 w 22"/>
              <a:gd name="T1" fmla="*/ 21 h 190"/>
              <a:gd name="T2" fmla="*/ 22 w 22"/>
              <a:gd name="T3" fmla="*/ 0 h 190"/>
              <a:gd name="T4" fmla="*/ 22 w 22"/>
              <a:gd name="T5" fmla="*/ 169 h 190"/>
              <a:gd name="T6" fmla="*/ 0 w 22"/>
              <a:gd name="T7" fmla="*/ 190 h 190"/>
              <a:gd name="T8" fmla="*/ 0 w 22"/>
              <a:gd name="T9" fmla="*/ 21 h 190"/>
              <a:gd name="T10" fmla="*/ 0 60000 65536"/>
              <a:gd name="T11" fmla="*/ 0 60000 65536"/>
              <a:gd name="T12" fmla="*/ 0 60000 65536"/>
              <a:gd name="T13" fmla="*/ 0 60000 65536"/>
              <a:gd name="T14" fmla="*/ 0 60000 65536"/>
              <a:gd name="T15" fmla="*/ 0 w 22"/>
              <a:gd name="T16" fmla="*/ 0 h 190"/>
              <a:gd name="T17" fmla="*/ 22 w 22"/>
              <a:gd name="T18" fmla="*/ 190 h 190"/>
            </a:gdLst>
            <a:ahLst/>
            <a:cxnLst>
              <a:cxn ang="T10">
                <a:pos x="T0" y="T1"/>
              </a:cxn>
              <a:cxn ang="T11">
                <a:pos x="T2" y="T3"/>
              </a:cxn>
              <a:cxn ang="T12">
                <a:pos x="T4" y="T5"/>
              </a:cxn>
              <a:cxn ang="T13">
                <a:pos x="T6" y="T7"/>
              </a:cxn>
              <a:cxn ang="T14">
                <a:pos x="T8" y="T9"/>
              </a:cxn>
            </a:cxnLst>
            <a:rect l="T15" t="T16" r="T17" b="T18"/>
            <a:pathLst>
              <a:path w="22" h="190">
                <a:moveTo>
                  <a:pt x="0" y="21"/>
                </a:moveTo>
                <a:lnTo>
                  <a:pt x="22" y="0"/>
                </a:lnTo>
                <a:lnTo>
                  <a:pt x="22" y="169"/>
                </a:lnTo>
                <a:lnTo>
                  <a:pt x="0" y="190"/>
                </a:lnTo>
                <a:lnTo>
                  <a:pt x="0" y="21"/>
                </a:lnTo>
                <a:close/>
              </a:path>
            </a:pathLst>
          </a:custGeom>
          <a:solidFill>
            <a:srgbClr val="005A8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69" name="Freeform 1150"/>
          <p:cNvSpPr>
            <a:spLocks/>
          </p:cNvSpPr>
          <p:nvPr/>
        </p:nvSpPr>
        <p:spPr bwMode="auto">
          <a:xfrm flipH="1">
            <a:off x="5957148" y="3813637"/>
            <a:ext cx="29740" cy="201935"/>
          </a:xfrm>
          <a:custGeom>
            <a:avLst/>
            <a:gdLst>
              <a:gd name="T0" fmla="*/ 0 w 22"/>
              <a:gd name="T1" fmla="*/ 21 h 190"/>
              <a:gd name="T2" fmla="*/ 22 w 22"/>
              <a:gd name="T3" fmla="*/ 0 h 190"/>
              <a:gd name="T4" fmla="*/ 22 w 22"/>
              <a:gd name="T5" fmla="*/ 169 h 190"/>
              <a:gd name="T6" fmla="*/ 0 w 22"/>
              <a:gd name="T7" fmla="*/ 190 h 190"/>
              <a:gd name="T8" fmla="*/ 0 w 22"/>
              <a:gd name="T9" fmla="*/ 21 h 190"/>
              <a:gd name="T10" fmla="*/ 0 60000 65536"/>
              <a:gd name="T11" fmla="*/ 0 60000 65536"/>
              <a:gd name="T12" fmla="*/ 0 60000 65536"/>
              <a:gd name="T13" fmla="*/ 0 60000 65536"/>
              <a:gd name="T14" fmla="*/ 0 60000 65536"/>
              <a:gd name="T15" fmla="*/ 0 w 22"/>
              <a:gd name="T16" fmla="*/ 0 h 190"/>
              <a:gd name="T17" fmla="*/ 22 w 22"/>
              <a:gd name="T18" fmla="*/ 190 h 190"/>
            </a:gdLst>
            <a:ahLst/>
            <a:cxnLst>
              <a:cxn ang="T10">
                <a:pos x="T0" y="T1"/>
              </a:cxn>
              <a:cxn ang="T11">
                <a:pos x="T2" y="T3"/>
              </a:cxn>
              <a:cxn ang="T12">
                <a:pos x="T4" y="T5"/>
              </a:cxn>
              <a:cxn ang="T13">
                <a:pos x="T6" y="T7"/>
              </a:cxn>
              <a:cxn ang="T14">
                <a:pos x="T8" y="T9"/>
              </a:cxn>
            </a:cxnLst>
            <a:rect l="T15" t="T16" r="T17" b="T18"/>
            <a:pathLst>
              <a:path w="22" h="190">
                <a:moveTo>
                  <a:pt x="0" y="21"/>
                </a:moveTo>
                <a:lnTo>
                  <a:pt x="22" y="0"/>
                </a:lnTo>
                <a:lnTo>
                  <a:pt x="22" y="169"/>
                </a:lnTo>
                <a:lnTo>
                  <a:pt x="0" y="190"/>
                </a:lnTo>
                <a:lnTo>
                  <a:pt x="0" y="21"/>
                </a:lnTo>
                <a:close/>
              </a:path>
            </a:pathLst>
          </a:custGeom>
          <a:noFill/>
          <a:ln w="3175" cap="sq">
            <a:solidFill>
              <a:srgbClr val="AAE6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70" name="Freeform 1151"/>
          <p:cNvSpPr>
            <a:spLocks noEditPoints="1"/>
          </p:cNvSpPr>
          <p:nvPr/>
        </p:nvSpPr>
        <p:spPr bwMode="auto">
          <a:xfrm flipH="1">
            <a:off x="5997703" y="3919919"/>
            <a:ext cx="83814" cy="19131"/>
          </a:xfrm>
          <a:custGeom>
            <a:avLst/>
            <a:gdLst>
              <a:gd name="T0" fmla="*/ 46 w 62"/>
              <a:gd name="T1" fmla="*/ 12 h 18"/>
              <a:gd name="T2" fmla="*/ 15 w 62"/>
              <a:gd name="T3" fmla="*/ 12 h 18"/>
              <a:gd name="T4" fmla="*/ 15 w 62"/>
              <a:gd name="T5" fmla="*/ 6 h 18"/>
              <a:gd name="T6" fmla="*/ 46 w 62"/>
              <a:gd name="T7" fmla="*/ 6 h 18"/>
              <a:gd name="T8" fmla="*/ 46 w 62"/>
              <a:gd name="T9" fmla="*/ 12 h 18"/>
              <a:gd name="T10" fmla="*/ 43 w 62"/>
              <a:gd name="T11" fmla="*/ 0 h 18"/>
              <a:gd name="T12" fmla="*/ 62 w 62"/>
              <a:gd name="T13" fmla="*/ 9 h 18"/>
              <a:gd name="T14" fmla="*/ 43 w 62"/>
              <a:gd name="T15" fmla="*/ 18 h 18"/>
              <a:gd name="T16" fmla="*/ 43 w 62"/>
              <a:gd name="T17" fmla="*/ 0 h 18"/>
              <a:gd name="T18" fmla="*/ 18 w 62"/>
              <a:gd name="T19" fmla="*/ 18 h 18"/>
              <a:gd name="T20" fmla="*/ 0 w 62"/>
              <a:gd name="T21" fmla="*/ 9 h 18"/>
              <a:gd name="T22" fmla="*/ 18 w 62"/>
              <a:gd name="T23" fmla="*/ 0 h 18"/>
              <a:gd name="T24" fmla="*/ 18 w 62"/>
              <a:gd name="T25" fmla="*/ 1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2"/>
              <a:gd name="T40" fmla="*/ 0 h 18"/>
              <a:gd name="T41" fmla="*/ 62 w 6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2" h="18">
                <a:moveTo>
                  <a:pt x="46" y="12"/>
                </a:moveTo>
                <a:lnTo>
                  <a:pt x="15" y="12"/>
                </a:lnTo>
                <a:lnTo>
                  <a:pt x="15" y="6"/>
                </a:lnTo>
                <a:lnTo>
                  <a:pt x="46" y="6"/>
                </a:lnTo>
                <a:lnTo>
                  <a:pt x="46" y="12"/>
                </a:lnTo>
                <a:close/>
                <a:moveTo>
                  <a:pt x="43" y="0"/>
                </a:moveTo>
                <a:lnTo>
                  <a:pt x="62" y="9"/>
                </a:lnTo>
                <a:lnTo>
                  <a:pt x="43" y="18"/>
                </a:lnTo>
                <a:lnTo>
                  <a:pt x="43" y="0"/>
                </a:lnTo>
                <a:close/>
                <a:moveTo>
                  <a:pt x="18" y="18"/>
                </a:moveTo>
                <a:lnTo>
                  <a:pt x="0" y="9"/>
                </a:lnTo>
                <a:lnTo>
                  <a:pt x="18" y="0"/>
                </a:lnTo>
                <a:lnTo>
                  <a:pt x="18" y="18"/>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71" name="Freeform 1152"/>
          <p:cNvSpPr>
            <a:spLocks noEditPoints="1"/>
          </p:cNvSpPr>
          <p:nvPr/>
        </p:nvSpPr>
        <p:spPr bwMode="auto">
          <a:xfrm flipH="1">
            <a:off x="6000407" y="3917793"/>
            <a:ext cx="85166" cy="19131"/>
          </a:xfrm>
          <a:custGeom>
            <a:avLst/>
            <a:gdLst>
              <a:gd name="T0" fmla="*/ 47 w 63"/>
              <a:gd name="T1" fmla="*/ 12 h 18"/>
              <a:gd name="T2" fmla="*/ 16 w 63"/>
              <a:gd name="T3" fmla="*/ 12 h 18"/>
              <a:gd name="T4" fmla="*/ 16 w 63"/>
              <a:gd name="T5" fmla="*/ 6 h 18"/>
              <a:gd name="T6" fmla="*/ 47 w 63"/>
              <a:gd name="T7" fmla="*/ 6 h 18"/>
              <a:gd name="T8" fmla="*/ 47 w 63"/>
              <a:gd name="T9" fmla="*/ 12 h 18"/>
              <a:gd name="T10" fmla="*/ 44 w 63"/>
              <a:gd name="T11" fmla="*/ 0 h 18"/>
              <a:gd name="T12" fmla="*/ 63 w 63"/>
              <a:gd name="T13" fmla="*/ 9 h 18"/>
              <a:gd name="T14" fmla="*/ 44 w 63"/>
              <a:gd name="T15" fmla="*/ 18 h 18"/>
              <a:gd name="T16" fmla="*/ 44 w 63"/>
              <a:gd name="T17" fmla="*/ 0 h 18"/>
              <a:gd name="T18" fmla="*/ 19 w 63"/>
              <a:gd name="T19" fmla="*/ 18 h 18"/>
              <a:gd name="T20" fmla="*/ 0 w 63"/>
              <a:gd name="T21" fmla="*/ 9 h 18"/>
              <a:gd name="T22" fmla="*/ 19 w 63"/>
              <a:gd name="T23" fmla="*/ 0 h 18"/>
              <a:gd name="T24" fmla="*/ 19 w 63"/>
              <a:gd name="T25" fmla="*/ 1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18"/>
              <a:gd name="T41" fmla="*/ 63 w 63"/>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18">
                <a:moveTo>
                  <a:pt x="47" y="12"/>
                </a:moveTo>
                <a:lnTo>
                  <a:pt x="16" y="12"/>
                </a:lnTo>
                <a:lnTo>
                  <a:pt x="16" y="6"/>
                </a:lnTo>
                <a:lnTo>
                  <a:pt x="47" y="6"/>
                </a:lnTo>
                <a:lnTo>
                  <a:pt x="47" y="12"/>
                </a:lnTo>
                <a:close/>
                <a:moveTo>
                  <a:pt x="44" y="0"/>
                </a:moveTo>
                <a:lnTo>
                  <a:pt x="63" y="9"/>
                </a:lnTo>
                <a:lnTo>
                  <a:pt x="44" y="18"/>
                </a:lnTo>
                <a:lnTo>
                  <a:pt x="44" y="0"/>
                </a:lnTo>
                <a:close/>
                <a:moveTo>
                  <a:pt x="19" y="18"/>
                </a:moveTo>
                <a:lnTo>
                  <a:pt x="0" y="9"/>
                </a:lnTo>
                <a:lnTo>
                  <a:pt x="19" y="0"/>
                </a:lnTo>
                <a:lnTo>
                  <a:pt x="19" y="18"/>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72" name="Rectangle 1153"/>
          <p:cNvSpPr>
            <a:spLocks noChangeArrowheads="1"/>
          </p:cNvSpPr>
          <p:nvPr/>
        </p:nvSpPr>
        <p:spPr bwMode="auto">
          <a:xfrm flipH="1">
            <a:off x="6022036" y="3924170"/>
            <a:ext cx="41907" cy="6377"/>
          </a:xfrm>
          <a:prstGeom prst="rect">
            <a:avLst/>
          </a:pr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73" name="Freeform 1154"/>
          <p:cNvSpPr>
            <a:spLocks/>
          </p:cNvSpPr>
          <p:nvPr/>
        </p:nvSpPr>
        <p:spPr bwMode="auto">
          <a:xfrm flipH="1">
            <a:off x="6000407" y="3917793"/>
            <a:ext cx="25685" cy="19131"/>
          </a:xfrm>
          <a:custGeom>
            <a:avLst/>
            <a:gdLst>
              <a:gd name="T0" fmla="*/ 0 w 19"/>
              <a:gd name="T1" fmla="*/ 0 h 18"/>
              <a:gd name="T2" fmla="*/ 19 w 19"/>
              <a:gd name="T3" fmla="*/ 9 h 18"/>
              <a:gd name="T4" fmla="*/ 0 w 19"/>
              <a:gd name="T5" fmla="*/ 18 h 18"/>
              <a:gd name="T6" fmla="*/ 0 w 19"/>
              <a:gd name="T7" fmla="*/ 0 h 18"/>
              <a:gd name="T8" fmla="*/ 0 60000 65536"/>
              <a:gd name="T9" fmla="*/ 0 60000 65536"/>
              <a:gd name="T10" fmla="*/ 0 60000 65536"/>
              <a:gd name="T11" fmla="*/ 0 60000 65536"/>
              <a:gd name="T12" fmla="*/ 0 w 19"/>
              <a:gd name="T13" fmla="*/ 0 h 18"/>
              <a:gd name="T14" fmla="*/ 19 w 19"/>
              <a:gd name="T15" fmla="*/ 18 h 18"/>
            </a:gdLst>
            <a:ahLst/>
            <a:cxnLst>
              <a:cxn ang="T8">
                <a:pos x="T0" y="T1"/>
              </a:cxn>
              <a:cxn ang="T9">
                <a:pos x="T2" y="T3"/>
              </a:cxn>
              <a:cxn ang="T10">
                <a:pos x="T4" y="T5"/>
              </a:cxn>
              <a:cxn ang="T11">
                <a:pos x="T6" y="T7"/>
              </a:cxn>
            </a:cxnLst>
            <a:rect l="T12" t="T13" r="T14" b="T15"/>
            <a:pathLst>
              <a:path w="19" h="18">
                <a:moveTo>
                  <a:pt x="0" y="0"/>
                </a:moveTo>
                <a:lnTo>
                  <a:pt x="19" y="9"/>
                </a:lnTo>
                <a:lnTo>
                  <a:pt x="0" y="18"/>
                </a:lnTo>
                <a:lnTo>
                  <a:pt x="0"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74" name="Freeform 1155"/>
          <p:cNvSpPr>
            <a:spLocks/>
          </p:cNvSpPr>
          <p:nvPr/>
        </p:nvSpPr>
        <p:spPr bwMode="auto">
          <a:xfrm flipH="1">
            <a:off x="6059888" y="3917793"/>
            <a:ext cx="25685" cy="19131"/>
          </a:xfrm>
          <a:custGeom>
            <a:avLst/>
            <a:gdLst>
              <a:gd name="T0" fmla="*/ 19 w 19"/>
              <a:gd name="T1" fmla="*/ 18 h 18"/>
              <a:gd name="T2" fmla="*/ 0 w 19"/>
              <a:gd name="T3" fmla="*/ 9 h 18"/>
              <a:gd name="T4" fmla="*/ 19 w 19"/>
              <a:gd name="T5" fmla="*/ 0 h 18"/>
              <a:gd name="T6" fmla="*/ 19 w 19"/>
              <a:gd name="T7" fmla="*/ 18 h 18"/>
              <a:gd name="T8" fmla="*/ 0 60000 65536"/>
              <a:gd name="T9" fmla="*/ 0 60000 65536"/>
              <a:gd name="T10" fmla="*/ 0 60000 65536"/>
              <a:gd name="T11" fmla="*/ 0 60000 65536"/>
              <a:gd name="T12" fmla="*/ 0 w 19"/>
              <a:gd name="T13" fmla="*/ 0 h 18"/>
              <a:gd name="T14" fmla="*/ 19 w 19"/>
              <a:gd name="T15" fmla="*/ 18 h 18"/>
            </a:gdLst>
            <a:ahLst/>
            <a:cxnLst>
              <a:cxn ang="T8">
                <a:pos x="T0" y="T1"/>
              </a:cxn>
              <a:cxn ang="T9">
                <a:pos x="T2" y="T3"/>
              </a:cxn>
              <a:cxn ang="T10">
                <a:pos x="T4" y="T5"/>
              </a:cxn>
              <a:cxn ang="T11">
                <a:pos x="T6" y="T7"/>
              </a:cxn>
            </a:cxnLst>
            <a:rect l="T12" t="T13" r="T14" b="T15"/>
            <a:pathLst>
              <a:path w="19" h="18">
                <a:moveTo>
                  <a:pt x="19" y="18"/>
                </a:moveTo>
                <a:lnTo>
                  <a:pt x="0" y="9"/>
                </a:lnTo>
                <a:lnTo>
                  <a:pt x="19" y="0"/>
                </a:lnTo>
                <a:lnTo>
                  <a:pt x="19" y="18"/>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75" name="Freeform 1156"/>
          <p:cNvSpPr>
            <a:spLocks noEditPoints="1"/>
          </p:cNvSpPr>
          <p:nvPr/>
        </p:nvSpPr>
        <p:spPr bwMode="auto">
          <a:xfrm flipH="1">
            <a:off x="6218053" y="3862527"/>
            <a:ext cx="109499" cy="39324"/>
          </a:xfrm>
          <a:custGeom>
            <a:avLst/>
            <a:gdLst>
              <a:gd name="T0" fmla="*/ 65 w 81"/>
              <a:gd name="T1" fmla="*/ 33 h 37"/>
              <a:gd name="T2" fmla="*/ 13 w 81"/>
              <a:gd name="T3" fmla="*/ 11 h 37"/>
              <a:gd name="T4" fmla="*/ 15 w 81"/>
              <a:gd name="T5" fmla="*/ 5 h 37"/>
              <a:gd name="T6" fmla="*/ 68 w 81"/>
              <a:gd name="T7" fmla="*/ 27 h 37"/>
              <a:gd name="T8" fmla="*/ 65 w 81"/>
              <a:gd name="T9" fmla="*/ 33 h 37"/>
              <a:gd name="T10" fmla="*/ 68 w 81"/>
              <a:gd name="T11" fmla="*/ 20 h 37"/>
              <a:gd name="T12" fmla="*/ 81 w 81"/>
              <a:gd name="T13" fmla="*/ 36 h 37"/>
              <a:gd name="T14" fmla="*/ 60 w 81"/>
              <a:gd name="T15" fmla="*/ 37 h 37"/>
              <a:gd name="T16" fmla="*/ 68 w 81"/>
              <a:gd name="T17" fmla="*/ 20 h 37"/>
              <a:gd name="T18" fmla="*/ 13 w 81"/>
              <a:gd name="T19" fmla="*/ 17 h 37"/>
              <a:gd name="T20" fmla="*/ 0 w 81"/>
              <a:gd name="T21" fmla="*/ 2 h 37"/>
              <a:gd name="T22" fmla="*/ 21 w 81"/>
              <a:gd name="T23" fmla="*/ 0 h 37"/>
              <a:gd name="T24" fmla="*/ 13 w 81"/>
              <a:gd name="T25" fmla="*/ 1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7"/>
              <a:gd name="T41" fmla="*/ 81 w 81"/>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7">
                <a:moveTo>
                  <a:pt x="65" y="33"/>
                </a:moveTo>
                <a:lnTo>
                  <a:pt x="13" y="11"/>
                </a:lnTo>
                <a:lnTo>
                  <a:pt x="15" y="5"/>
                </a:lnTo>
                <a:lnTo>
                  <a:pt x="68" y="27"/>
                </a:lnTo>
                <a:lnTo>
                  <a:pt x="65" y="33"/>
                </a:lnTo>
                <a:close/>
                <a:moveTo>
                  <a:pt x="68" y="20"/>
                </a:moveTo>
                <a:lnTo>
                  <a:pt x="81" y="36"/>
                </a:lnTo>
                <a:lnTo>
                  <a:pt x="60" y="37"/>
                </a:lnTo>
                <a:lnTo>
                  <a:pt x="68" y="20"/>
                </a:lnTo>
                <a:close/>
                <a:moveTo>
                  <a:pt x="13" y="17"/>
                </a:moveTo>
                <a:lnTo>
                  <a:pt x="0" y="2"/>
                </a:lnTo>
                <a:lnTo>
                  <a:pt x="21" y="0"/>
                </a:lnTo>
                <a:lnTo>
                  <a:pt x="13" y="1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76" name="Freeform 1157"/>
          <p:cNvSpPr>
            <a:spLocks noEditPoints="1"/>
          </p:cNvSpPr>
          <p:nvPr/>
        </p:nvSpPr>
        <p:spPr bwMode="auto">
          <a:xfrm flipH="1">
            <a:off x="6220757" y="3860401"/>
            <a:ext cx="109499" cy="39324"/>
          </a:xfrm>
          <a:custGeom>
            <a:avLst/>
            <a:gdLst>
              <a:gd name="T0" fmla="*/ 66 w 81"/>
              <a:gd name="T1" fmla="*/ 33 h 37"/>
              <a:gd name="T2" fmla="*/ 13 w 81"/>
              <a:gd name="T3" fmla="*/ 10 h 37"/>
              <a:gd name="T4" fmla="*/ 15 w 81"/>
              <a:gd name="T5" fmla="*/ 5 h 37"/>
              <a:gd name="T6" fmla="*/ 68 w 81"/>
              <a:gd name="T7" fmla="*/ 27 h 37"/>
              <a:gd name="T8" fmla="*/ 66 w 81"/>
              <a:gd name="T9" fmla="*/ 33 h 37"/>
              <a:gd name="T10" fmla="*/ 67 w 81"/>
              <a:gd name="T11" fmla="*/ 20 h 37"/>
              <a:gd name="T12" fmla="*/ 81 w 81"/>
              <a:gd name="T13" fmla="*/ 36 h 37"/>
              <a:gd name="T14" fmla="*/ 60 w 81"/>
              <a:gd name="T15" fmla="*/ 37 h 37"/>
              <a:gd name="T16" fmla="*/ 67 w 81"/>
              <a:gd name="T17" fmla="*/ 20 h 37"/>
              <a:gd name="T18" fmla="*/ 13 w 81"/>
              <a:gd name="T19" fmla="*/ 17 h 37"/>
              <a:gd name="T20" fmla="*/ 0 w 81"/>
              <a:gd name="T21" fmla="*/ 2 h 37"/>
              <a:gd name="T22" fmla="*/ 21 w 81"/>
              <a:gd name="T23" fmla="*/ 0 h 37"/>
              <a:gd name="T24" fmla="*/ 13 w 81"/>
              <a:gd name="T25" fmla="*/ 1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7"/>
              <a:gd name="T41" fmla="*/ 81 w 81"/>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7">
                <a:moveTo>
                  <a:pt x="66" y="33"/>
                </a:moveTo>
                <a:lnTo>
                  <a:pt x="13" y="10"/>
                </a:lnTo>
                <a:lnTo>
                  <a:pt x="15" y="5"/>
                </a:lnTo>
                <a:lnTo>
                  <a:pt x="68" y="27"/>
                </a:lnTo>
                <a:lnTo>
                  <a:pt x="66" y="33"/>
                </a:lnTo>
                <a:close/>
                <a:moveTo>
                  <a:pt x="67" y="20"/>
                </a:moveTo>
                <a:lnTo>
                  <a:pt x="81" y="36"/>
                </a:lnTo>
                <a:lnTo>
                  <a:pt x="60" y="37"/>
                </a:lnTo>
                <a:lnTo>
                  <a:pt x="67" y="20"/>
                </a:lnTo>
                <a:close/>
                <a:moveTo>
                  <a:pt x="13" y="17"/>
                </a:moveTo>
                <a:lnTo>
                  <a:pt x="0" y="2"/>
                </a:lnTo>
                <a:lnTo>
                  <a:pt x="21" y="0"/>
                </a:lnTo>
                <a:lnTo>
                  <a:pt x="13" y="1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77" name="Freeform 1158"/>
          <p:cNvSpPr>
            <a:spLocks/>
          </p:cNvSpPr>
          <p:nvPr/>
        </p:nvSpPr>
        <p:spPr bwMode="auto">
          <a:xfrm flipH="1">
            <a:off x="6238331" y="3865715"/>
            <a:ext cx="74351" cy="29759"/>
          </a:xfrm>
          <a:custGeom>
            <a:avLst/>
            <a:gdLst>
              <a:gd name="T0" fmla="*/ 53 w 55"/>
              <a:gd name="T1" fmla="*/ 28 h 28"/>
              <a:gd name="T2" fmla="*/ 0 w 55"/>
              <a:gd name="T3" fmla="*/ 5 h 28"/>
              <a:gd name="T4" fmla="*/ 2 w 55"/>
              <a:gd name="T5" fmla="*/ 0 h 28"/>
              <a:gd name="T6" fmla="*/ 55 w 55"/>
              <a:gd name="T7" fmla="*/ 22 h 28"/>
              <a:gd name="T8" fmla="*/ 53 w 55"/>
              <a:gd name="T9" fmla="*/ 28 h 28"/>
              <a:gd name="T10" fmla="*/ 0 60000 65536"/>
              <a:gd name="T11" fmla="*/ 0 60000 65536"/>
              <a:gd name="T12" fmla="*/ 0 60000 65536"/>
              <a:gd name="T13" fmla="*/ 0 60000 65536"/>
              <a:gd name="T14" fmla="*/ 0 60000 65536"/>
              <a:gd name="T15" fmla="*/ 0 w 55"/>
              <a:gd name="T16" fmla="*/ 0 h 28"/>
              <a:gd name="T17" fmla="*/ 55 w 55"/>
              <a:gd name="T18" fmla="*/ 28 h 28"/>
            </a:gdLst>
            <a:ahLst/>
            <a:cxnLst>
              <a:cxn ang="T10">
                <a:pos x="T0" y="T1"/>
              </a:cxn>
              <a:cxn ang="T11">
                <a:pos x="T2" y="T3"/>
              </a:cxn>
              <a:cxn ang="T12">
                <a:pos x="T4" y="T5"/>
              </a:cxn>
              <a:cxn ang="T13">
                <a:pos x="T6" y="T7"/>
              </a:cxn>
              <a:cxn ang="T14">
                <a:pos x="T8" y="T9"/>
              </a:cxn>
            </a:cxnLst>
            <a:rect l="T15" t="T16" r="T17" b="T18"/>
            <a:pathLst>
              <a:path w="55" h="28">
                <a:moveTo>
                  <a:pt x="53" y="28"/>
                </a:moveTo>
                <a:lnTo>
                  <a:pt x="0" y="5"/>
                </a:lnTo>
                <a:lnTo>
                  <a:pt x="2" y="0"/>
                </a:lnTo>
                <a:lnTo>
                  <a:pt x="55" y="22"/>
                </a:lnTo>
                <a:lnTo>
                  <a:pt x="53" y="28"/>
                </a:lnTo>
                <a:close/>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78" name="Freeform 1159"/>
          <p:cNvSpPr>
            <a:spLocks/>
          </p:cNvSpPr>
          <p:nvPr/>
        </p:nvSpPr>
        <p:spPr bwMode="auto">
          <a:xfrm flipH="1">
            <a:off x="6220757" y="3881657"/>
            <a:ext cx="28389" cy="18068"/>
          </a:xfrm>
          <a:custGeom>
            <a:avLst/>
            <a:gdLst>
              <a:gd name="T0" fmla="*/ 7 w 21"/>
              <a:gd name="T1" fmla="*/ 0 h 17"/>
              <a:gd name="T2" fmla="*/ 21 w 21"/>
              <a:gd name="T3" fmla="*/ 16 h 17"/>
              <a:gd name="T4" fmla="*/ 0 w 21"/>
              <a:gd name="T5" fmla="*/ 17 h 17"/>
              <a:gd name="T6" fmla="*/ 7 w 21"/>
              <a:gd name="T7" fmla="*/ 0 h 17"/>
              <a:gd name="T8" fmla="*/ 0 60000 65536"/>
              <a:gd name="T9" fmla="*/ 0 60000 65536"/>
              <a:gd name="T10" fmla="*/ 0 60000 65536"/>
              <a:gd name="T11" fmla="*/ 0 60000 65536"/>
              <a:gd name="T12" fmla="*/ 0 w 21"/>
              <a:gd name="T13" fmla="*/ 0 h 17"/>
              <a:gd name="T14" fmla="*/ 21 w 21"/>
              <a:gd name="T15" fmla="*/ 17 h 17"/>
            </a:gdLst>
            <a:ahLst/>
            <a:cxnLst>
              <a:cxn ang="T8">
                <a:pos x="T0" y="T1"/>
              </a:cxn>
              <a:cxn ang="T9">
                <a:pos x="T2" y="T3"/>
              </a:cxn>
              <a:cxn ang="T10">
                <a:pos x="T4" y="T5"/>
              </a:cxn>
              <a:cxn ang="T11">
                <a:pos x="T6" y="T7"/>
              </a:cxn>
            </a:cxnLst>
            <a:rect l="T12" t="T13" r="T14" b="T15"/>
            <a:pathLst>
              <a:path w="21" h="17">
                <a:moveTo>
                  <a:pt x="7" y="0"/>
                </a:moveTo>
                <a:lnTo>
                  <a:pt x="21" y="16"/>
                </a:lnTo>
                <a:lnTo>
                  <a:pt x="0" y="17"/>
                </a:lnTo>
                <a:lnTo>
                  <a:pt x="7"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79" name="Freeform 1160"/>
          <p:cNvSpPr>
            <a:spLocks/>
          </p:cNvSpPr>
          <p:nvPr/>
        </p:nvSpPr>
        <p:spPr bwMode="auto">
          <a:xfrm flipH="1">
            <a:off x="6301867" y="3860401"/>
            <a:ext cx="28389" cy="18068"/>
          </a:xfrm>
          <a:custGeom>
            <a:avLst/>
            <a:gdLst>
              <a:gd name="T0" fmla="*/ 13 w 21"/>
              <a:gd name="T1" fmla="*/ 17 h 17"/>
              <a:gd name="T2" fmla="*/ 0 w 21"/>
              <a:gd name="T3" fmla="*/ 2 h 17"/>
              <a:gd name="T4" fmla="*/ 21 w 21"/>
              <a:gd name="T5" fmla="*/ 0 h 17"/>
              <a:gd name="T6" fmla="*/ 13 w 21"/>
              <a:gd name="T7" fmla="*/ 17 h 17"/>
              <a:gd name="T8" fmla="*/ 0 60000 65536"/>
              <a:gd name="T9" fmla="*/ 0 60000 65536"/>
              <a:gd name="T10" fmla="*/ 0 60000 65536"/>
              <a:gd name="T11" fmla="*/ 0 60000 65536"/>
              <a:gd name="T12" fmla="*/ 0 w 21"/>
              <a:gd name="T13" fmla="*/ 0 h 17"/>
              <a:gd name="T14" fmla="*/ 21 w 21"/>
              <a:gd name="T15" fmla="*/ 17 h 17"/>
            </a:gdLst>
            <a:ahLst/>
            <a:cxnLst>
              <a:cxn ang="T8">
                <a:pos x="T0" y="T1"/>
              </a:cxn>
              <a:cxn ang="T9">
                <a:pos x="T2" y="T3"/>
              </a:cxn>
              <a:cxn ang="T10">
                <a:pos x="T4" y="T5"/>
              </a:cxn>
              <a:cxn ang="T11">
                <a:pos x="T6" y="T7"/>
              </a:cxn>
            </a:cxnLst>
            <a:rect l="T12" t="T13" r="T14" b="T15"/>
            <a:pathLst>
              <a:path w="21" h="17">
                <a:moveTo>
                  <a:pt x="13" y="17"/>
                </a:moveTo>
                <a:lnTo>
                  <a:pt x="0" y="2"/>
                </a:lnTo>
                <a:lnTo>
                  <a:pt x="21" y="0"/>
                </a:lnTo>
                <a:lnTo>
                  <a:pt x="13" y="17"/>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80" name="Freeform 1161"/>
          <p:cNvSpPr>
            <a:spLocks noEditPoints="1"/>
          </p:cNvSpPr>
          <p:nvPr/>
        </p:nvSpPr>
        <p:spPr bwMode="auto">
          <a:xfrm flipH="1">
            <a:off x="6218053" y="3919919"/>
            <a:ext cx="109499" cy="19131"/>
          </a:xfrm>
          <a:custGeom>
            <a:avLst/>
            <a:gdLst>
              <a:gd name="T0" fmla="*/ 65 w 81"/>
              <a:gd name="T1" fmla="*/ 12 h 18"/>
              <a:gd name="T2" fmla="*/ 15 w 81"/>
              <a:gd name="T3" fmla="*/ 12 h 18"/>
              <a:gd name="T4" fmla="*/ 15 w 81"/>
              <a:gd name="T5" fmla="*/ 6 h 18"/>
              <a:gd name="T6" fmla="*/ 65 w 81"/>
              <a:gd name="T7" fmla="*/ 6 h 18"/>
              <a:gd name="T8" fmla="*/ 65 w 81"/>
              <a:gd name="T9" fmla="*/ 12 h 18"/>
              <a:gd name="T10" fmla="*/ 62 w 81"/>
              <a:gd name="T11" fmla="*/ 0 h 18"/>
              <a:gd name="T12" fmla="*/ 81 w 81"/>
              <a:gd name="T13" fmla="*/ 9 h 18"/>
              <a:gd name="T14" fmla="*/ 62 w 81"/>
              <a:gd name="T15" fmla="*/ 18 h 18"/>
              <a:gd name="T16" fmla="*/ 62 w 81"/>
              <a:gd name="T17" fmla="*/ 0 h 18"/>
              <a:gd name="T18" fmla="*/ 19 w 81"/>
              <a:gd name="T19" fmla="*/ 18 h 18"/>
              <a:gd name="T20" fmla="*/ 0 w 81"/>
              <a:gd name="T21" fmla="*/ 9 h 18"/>
              <a:gd name="T22" fmla="*/ 19 w 81"/>
              <a:gd name="T23" fmla="*/ 0 h 18"/>
              <a:gd name="T24" fmla="*/ 19 w 81"/>
              <a:gd name="T25" fmla="*/ 1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18"/>
              <a:gd name="T41" fmla="*/ 81 w 81"/>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18">
                <a:moveTo>
                  <a:pt x="65" y="12"/>
                </a:moveTo>
                <a:lnTo>
                  <a:pt x="15" y="12"/>
                </a:lnTo>
                <a:lnTo>
                  <a:pt x="15" y="6"/>
                </a:lnTo>
                <a:lnTo>
                  <a:pt x="65" y="6"/>
                </a:lnTo>
                <a:lnTo>
                  <a:pt x="65" y="12"/>
                </a:lnTo>
                <a:close/>
                <a:moveTo>
                  <a:pt x="62" y="0"/>
                </a:moveTo>
                <a:lnTo>
                  <a:pt x="81" y="9"/>
                </a:lnTo>
                <a:lnTo>
                  <a:pt x="62" y="18"/>
                </a:lnTo>
                <a:lnTo>
                  <a:pt x="62" y="0"/>
                </a:lnTo>
                <a:close/>
                <a:moveTo>
                  <a:pt x="19" y="18"/>
                </a:moveTo>
                <a:lnTo>
                  <a:pt x="0" y="9"/>
                </a:lnTo>
                <a:lnTo>
                  <a:pt x="19" y="0"/>
                </a:lnTo>
                <a:lnTo>
                  <a:pt x="19" y="18"/>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81" name="Freeform 1162"/>
          <p:cNvSpPr>
            <a:spLocks noEditPoints="1"/>
          </p:cNvSpPr>
          <p:nvPr/>
        </p:nvSpPr>
        <p:spPr bwMode="auto">
          <a:xfrm flipH="1">
            <a:off x="6220757" y="3917793"/>
            <a:ext cx="109499" cy="19131"/>
          </a:xfrm>
          <a:custGeom>
            <a:avLst/>
            <a:gdLst>
              <a:gd name="T0" fmla="*/ 65 w 81"/>
              <a:gd name="T1" fmla="*/ 12 h 18"/>
              <a:gd name="T2" fmla="*/ 15 w 81"/>
              <a:gd name="T3" fmla="*/ 12 h 18"/>
              <a:gd name="T4" fmla="*/ 15 w 81"/>
              <a:gd name="T5" fmla="*/ 6 h 18"/>
              <a:gd name="T6" fmla="*/ 65 w 81"/>
              <a:gd name="T7" fmla="*/ 6 h 18"/>
              <a:gd name="T8" fmla="*/ 65 w 81"/>
              <a:gd name="T9" fmla="*/ 12 h 18"/>
              <a:gd name="T10" fmla="*/ 62 w 81"/>
              <a:gd name="T11" fmla="*/ 0 h 18"/>
              <a:gd name="T12" fmla="*/ 81 w 81"/>
              <a:gd name="T13" fmla="*/ 9 h 18"/>
              <a:gd name="T14" fmla="*/ 62 w 81"/>
              <a:gd name="T15" fmla="*/ 18 h 18"/>
              <a:gd name="T16" fmla="*/ 62 w 81"/>
              <a:gd name="T17" fmla="*/ 0 h 18"/>
              <a:gd name="T18" fmla="*/ 18 w 81"/>
              <a:gd name="T19" fmla="*/ 18 h 18"/>
              <a:gd name="T20" fmla="*/ 0 w 81"/>
              <a:gd name="T21" fmla="*/ 9 h 18"/>
              <a:gd name="T22" fmla="*/ 18 w 81"/>
              <a:gd name="T23" fmla="*/ 0 h 18"/>
              <a:gd name="T24" fmla="*/ 18 w 81"/>
              <a:gd name="T25" fmla="*/ 1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18"/>
              <a:gd name="T41" fmla="*/ 81 w 81"/>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18">
                <a:moveTo>
                  <a:pt x="65" y="12"/>
                </a:moveTo>
                <a:lnTo>
                  <a:pt x="15" y="12"/>
                </a:lnTo>
                <a:lnTo>
                  <a:pt x="15" y="6"/>
                </a:lnTo>
                <a:lnTo>
                  <a:pt x="65" y="6"/>
                </a:lnTo>
                <a:lnTo>
                  <a:pt x="65" y="12"/>
                </a:lnTo>
                <a:close/>
                <a:moveTo>
                  <a:pt x="62" y="0"/>
                </a:moveTo>
                <a:lnTo>
                  <a:pt x="81" y="9"/>
                </a:lnTo>
                <a:lnTo>
                  <a:pt x="62" y="18"/>
                </a:lnTo>
                <a:lnTo>
                  <a:pt x="62" y="0"/>
                </a:lnTo>
                <a:close/>
                <a:moveTo>
                  <a:pt x="18" y="18"/>
                </a:moveTo>
                <a:lnTo>
                  <a:pt x="0" y="9"/>
                </a:lnTo>
                <a:lnTo>
                  <a:pt x="18" y="0"/>
                </a:lnTo>
                <a:lnTo>
                  <a:pt x="18" y="18"/>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82" name="Rectangle 1163"/>
          <p:cNvSpPr>
            <a:spLocks noChangeArrowheads="1"/>
          </p:cNvSpPr>
          <p:nvPr/>
        </p:nvSpPr>
        <p:spPr bwMode="auto">
          <a:xfrm flipH="1">
            <a:off x="6242386" y="3924170"/>
            <a:ext cx="67592" cy="6377"/>
          </a:xfrm>
          <a:prstGeom prst="rect">
            <a:avLst/>
          </a:pr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83" name="Freeform 1164"/>
          <p:cNvSpPr>
            <a:spLocks/>
          </p:cNvSpPr>
          <p:nvPr/>
        </p:nvSpPr>
        <p:spPr bwMode="auto">
          <a:xfrm flipH="1">
            <a:off x="6220757" y="3917793"/>
            <a:ext cx="25685" cy="19131"/>
          </a:xfrm>
          <a:custGeom>
            <a:avLst/>
            <a:gdLst>
              <a:gd name="T0" fmla="*/ 0 w 19"/>
              <a:gd name="T1" fmla="*/ 0 h 18"/>
              <a:gd name="T2" fmla="*/ 19 w 19"/>
              <a:gd name="T3" fmla="*/ 9 h 18"/>
              <a:gd name="T4" fmla="*/ 0 w 19"/>
              <a:gd name="T5" fmla="*/ 18 h 18"/>
              <a:gd name="T6" fmla="*/ 0 w 19"/>
              <a:gd name="T7" fmla="*/ 0 h 18"/>
              <a:gd name="T8" fmla="*/ 0 60000 65536"/>
              <a:gd name="T9" fmla="*/ 0 60000 65536"/>
              <a:gd name="T10" fmla="*/ 0 60000 65536"/>
              <a:gd name="T11" fmla="*/ 0 60000 65536"/>
              <a:gd name="T12" fmla="*/ 0 w 19"/>
              <a:gd name="T13" fmla="*/ 0 h 18"/>
              <a:gd name="T14" fmla="*/ 19 w 19"/>
              <a:gd name="T15" fmla="*/ 18 h 18"/>
            </a:gdLst>
            <a:ahLst/>
            <a:cxnLst>
              <a:cxn ang="T8">
                <a:pos x="T0" y="T1"/>
              </a:cxn>
              <a:cxn ang="T9">
                <a:pos x="T2" y="T3"/>
              </a:cxn>
              <a:cxn ang="T10">
                <a:pos x="T4" y="T5"/>
              </a:cxn>
              <a:cxn ang="T11">
                <a:pos x="T6" y="T7"/>
              </a:cxn>
            </a:cxnLst>
            <a:rect l="T12" t="T13" r="T14" b="T15"/>
            <a:pathLst>
              <a:path w="19" h="18">
                <a:moveTo>
                  <a:pt x="0" y="0"/>
                </a:moveTo>
                <a:lnTo>
                  <a:pt x="19" y="9"/>
                </a:lnTo>
                <a:lnTo>
                  <a:pt x="0" y="18"/>
                </a:lnTo>
                <a:lnTo>
                  <a:pt x="0"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84" name="Freeform 1165"/>
          <p:cNvSpPr>
            <a:spLocks/>
          </p:cNvSpPr>
          <p:nvPr/>
        </p:nvSpPr>
        <p:spPr bwMode="auto">
          <a:xfrm flipH="1">
            <a:off x="6305923" y="3917793"/>
            <a:ext cx="24333" cy="19131"/>
          </a:xfrm>
          <a:custGeom>
            <a:avLst/>
            <a:gdLst>
              <a:gd name="T0" fmla="*/ 18 w 18"/>
              <a:gd name="T1" fmla="*/ 18 h 18"/>
              <a:gd name="T2" fmla="*/ 0 w 18"/>
              <a:gd name="T3" fmla="*/ 9 h 18"/>
              <a:gd name="T4" fmla="*/ 18 w 18"/>
              <a:gd name="T5" fmla="*/ 0 h 18"/>
              <a:gd name="T6" fmla="*/ 18 w 18"/>
              <a:gd name="T7" fmla="*/ 18 h 18"/>
              <a:gd name="T8" fmla="*/ 0 60000 65536"/>
              <a:gd name="T9" fmla="*/ 0 60000 65536"/>
              <a:gd name="T10" fmla="*/ 0 60000 65536"/>
              <a:gd name="T11" fmla="*/ 0 60000 65536"/>
              <a:gd name="T12" fmla="*/ 0 w 18"/>
              <a:gd name="T13" fmla="*/ 0 h 18"/>
              <a:gd name="T14" fmla="*/ 18 w 18"/>
              <a:gd name="T15" fmla="*/ 18 h 18"/>
            </a:gdLst>
            <a:ahLst/>
            <a:cxnLst>
              <a:cxn ang="T8">
                <a:pos x="T0" y="T1"/>
              </a:cxn>
              <a:cxn ang="T9">
                <a:pos x="T2" y="T3"/>
              </a:cxn>
              <a:cxn ang="T10">
                <a:pos x="T4" y="T5"/>
              </a:cxn>
              <a:cxn ang="T11">
                <a:pos x="T6" y="T7"/>
              </a:cxn>
            </a:cxnLst>
            <a:rect l="T12" t="T13" r="T14" b="T15"/>
            <a:pathLst>
              <a:path w="18" h="18">
                <a:moveTo>
                  <a:pt x="18" y="18"/>
                </a:moveTo>
                <a:lnTo>
                  <a:pt x="0" y="9"/>
                </a:lnTo>
                <a:lnTo>
                  <a:pt x="18" y="0"/>
                </a:lnTo>
                <a:lnTo>
                  <a:pt x="18" y="18"/>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85" name="Freeform 1166"/>
          <p:cNvSpPr>
            <a:spLocks noEditPoints="1"/>
          </p:cNvSpPr>
          <p:nvPr/>
        </p:nvSpPr>
        <p:spPr bwMode="auto">
          <a:xfrm flipH="1">
            <a:off x="6218053" y="3957117"/>
            <a:ext cx="109499" cy="39324"/>
          </a:xfrm>
          <a:custGeom>
            <a:avLst/>
            <a:gdLst>
              <a:gd name="T0" fmla="*/ 68 w 81"/>
              <a:gd name="T1" fmla="*/ 10 h 37"/>
              <a:gd name="T2" fmla="*/ 15 w 81"/>
              <a:gd name="T3" fmla="*/ 32 h 37"/>
              <a:gd name="T4" fmla="*/ 13 w 81"/>
              <a:gd name="T5" fmla="*/ 26 h 37"/>
              <a:gd name="T6" fmla="*/ 65 w 81"/>
              <a:gd name="T7" fmla="*/ 4 h 37"/>
              <a:gd name="T8" fmla="*/ 68 w 81"/>
              <a:gd name="T9" fmla="*/ 10 h 37"/>
              <a:gd name="T10" fmla="*/ 60 w 81"/>
              <a:gd name="T11" fmla="*/ 0 h 37"/>
              <a:gd name="T12" fmla="*/ 81 w 81"/>
              <a:gd name="T13" fmla="*/ 1 h 37"/>
              <a:gd name="T14" fmla="*/ 68 w 81"/>
              <a:gd name="T15" fmla="*/ 17 h 37"/>
              <a:gd name="T16" fmla="*/ 60 w 81"/>
              <a:gd name="T17" fmla="*/ 0 h 37"/>
              <a:gd name="T18" fmla="*/ 21 w 81"/>
              <a:gd name="T19" fmla="*/ 37 h 37"/>
              <a:gd name="T20" fmla="*/ 0 w 81"/>
              <a:gd name="T21" fmla="*/ 35 h 37"/>
              <a:gd name="T22" fmla="*/ 13 w 81"/>
              <a:gd name="T23" fmla="*/ 20 h 37"/>
              <a:gd name="T24" fmla="*/ 21 w 81"/>
              <a:gd name="T25" fmla="*/ 3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7"/>
              <a:gd name="T41" fmla="*/ 81 w 81"/>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7">
                <a:moveTo>
                  <a:pt x="68" y="10"/>
                </a:moveTo>
                <a:lnTo>
                  <a:pt x="15" y="32"/>
                </a:lnTo>
                <a:lnTo>
                  <a:pt x="13" y="26"/>
                </a:lnTo>
                <a:lnTo>
                  <a:pt x="65" y="4"/>
                </a:lnTo>
                <a:lnTo>
                  <a:pt x="68" y="10"/>
                </a:lnTo>
                <a:close/>
                <a:moveTo>
                  <a:pt x="60" y="0"/>
                </a:moveTo>
                <a:lnTo>
                  <a:pt x="81" y="1"/>
                </a:lnTo>
                <a:lnTo>
                  <a:pt x="68" y="17"/>
                </a:lnTo>
                <a:lnTo>
                  <a:pt x="60" y="0"/>
                </a:lnTo>
                <a:close/>
                <a:moveTo>
                  <a:pt x="21" y="37"/>
                </a:moveTo>
                <a:lnTo>
                  <a:pt x="0" y="35"/>
                </a:lnTo>
                <a:lnTo>
                  <a:pt x="13" y="20"/>
                </a:lnTo>
                <a:lnTo>
                  <a:pt x="21" y="3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86" name="Freeform 1167"/>
          <p:cNvSpPr>
            <a:spLocks noEditPoints="1"/>
          </p:cNvSpPr>
          <p:nvPr/>
        </p:nvSpPr>
        <p:spPr bwMode="auto">
          <a:xfrm flipH="1">
            <a:off x="6220757" y="3954991"/>
            <a:ext cx="109499" cy="39324"/>
          </a:xfrm>
          <a:custGeom>
            <a:avLst/>
            <a:gdLst>
              <a:gd name="T0" fmla="*/ 68 w 81"/>
              <a:gd name="T1" fmla="*/ 10 h 37"/>
              <a:gd name="T2" fmla="*/ 15 w 81"/>
              <a:gd name="T3" fmla="*/ 32 h 37"/>
              <a:gd name="T4" fmla="*/ 13 w 81"/>
              <a:gd name="T5" fmla="*/ 26 h 37"/>
              <a:gd name="T6" fmla="*/ 66 w 81"/>
              <a:gd name="T7" fmla="*/ 4 h 37"/>
              <a:gd name="T8" fmla="*/ 68 w 81"/>
              <a:gd name="T9" fmla="*/ 10 h 37"/>
              <a:gd name="T10" fmla="*/ 60 w 81"/>
              <a:gd name="T11" fmla="*/ 0 h 37"/>
              <a:gd name="T12" fmla="*/ 81 w 81"/>
              <a:gd name="T13" fmla="*/ 1 h 37"/>
              <a:gd name="T14" fmla="*/ 67 w 81"/>
              <a:gd name="T15" fmla="*/ 17 h 37"/>
              <a:gd name="T16" fmla="*/ 60 w 81"/>
              <a:gd name="T17" fmla="*/ 0 h 37"/>
              <a:gd name="T18" fmla="*/ 21 w 81"/>
              <a:gd name="T19" fmla="*/ 37 h 37"/>
              <a:gd name="T20" fmla="*/ 0 w 81"/>
              <a:gd name="T21" fmla="*/ 36 h 37"/>
              <a:gd name="T22" fmla="*/ 13 w 81"/>
              <a:gd name="T23" fmla="*/ 20 h 37"/>
              <a:gd name="T24" fmla="*/ 21 w 81"/>
              <a:gd name="T25" fmla="*/ 3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7"/>
              <a:gd name="T41" fmla="*/ 81 w 81"/>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7">
                <a:moveTo>
                  <a:pt x="68" y="10"/>
                </a:moveTo>
                <a:lnTo>
                  <a:pt x="15" y="32"/>
                </a:lnTo>
                <a:lnTo>
                  <a:pt x="13" y="26"/>
                </a:lnTo>
                <a:lnTo>
                  <a:pt x="66" y="4"/>
                </a:lnTo>
                <a:lnTo>
                  <a:pt x="68" y="10"/>
                </a:lnTo>
                <a:close/>
                <a:moveTo>
                  <a:pt x="60" y="0"/>
                </a:moveTo>
                <a:lnTo>
                  <a:pt x="81" y="1"/>
                </a:lnTo>
                <a:lnTo>
                  <a:pt x="67" y="17"/>
                </a:lnTo>
                <a:lnTo>
                  <a:pt x="60" y="0"/>
                </a:lnTo>
                <a:close/>
                <a:moveTo>
                  <a:pt x="21" y="37"/>
                </a:moveTo>
                <a:lnTo>
                  <a:pt x="0" y="36"/>
                </a:lnTo>
                <a:lnTo>
                  <a:pt x="13" y="20"/>
                </a:lnTo>
                <a:lnTo>
                  <a:pt x="21" y="3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87" name="Freeform 1168"/>
          <p:cNvSpPr>
            <a:spLocks/>
          </p:cNvSpPr>
          <p:nvPr/>
        </p:nvSpPr>
        <p:spPr bwMode="auto">
          <a:xfrm flipH="1">
            <a:off x="6238331" y="3959243"/>
            <a:ext cx="74351" cy="29759"/>
          </a:xfrm>
          <a:custGeom>
            <a:avLst/>
            <a:gdLst>
              <a:gd name="T0" fmla="*/ 55 w 55"/>
              <a:gd name="T1" fmla="*/ 6 h 28"/>
              <a:gd name="T2" fmla="*/ 2 w 55"/>
              <a:gd name="T3" fmla="*/ 28 h 28"/>
              <a:gd name="T4" fmla="*/ 0 w 55"/>
              <a:gd name="T5" fmla="*/ 22 h 28"/>
              <a:gd name="T6" fmla="*/ 53 w 55"/>
              <a:gd name="T7" fmla="*/ 0 h 28"/>
              <a:gd name="T8" fmla="*/ 55 w 55"/>
              <a:gd name="T9" fmla="*/ 6 h 28"/>
              <a:gd name="T10" fmla="*/ 0 60000 65536"/>
              <a:gd name="T11" fmla="*/ 0 60000 65536"/>
              <a:gd name="T12" fmla="*/ 0 60000 65536"/>
              <a:gd name="T13" fmla="*/ 0 60000 65536"/>
              <a:gd name="T14" fmla="*/ 0 60000 65536"/>
              <a:gd name="T15" fmla="*/ 0 w 55"/>
              <a:gd name="T16" fmla="*/ 0 h 28"/>
              <a:gd name="T17" fmla="*/ 55 w 55"/>
              <a:gd name="T18" fmla="*/ 28 h 28"/>
            </a:gdLst>
            <a:ahLst/>
            <a:cxnLst>
              <a:cxn ang="T10">
                <a:pos x="T0" y="T1"/>
              </a:cxn>
              <a:cxn ang="T11">
                <a:pos x="T2" y="T3"/>
              </a:cxn>
              <a:cxn ang="T12">
                <a:pos x="T4" y="T5"/>
              </a:cxn>
              <a:cxn ang="T13">
                <a:pos x="T6" y="T7"/>
              </a:cxn>
              <a:cxn ang="T14">
                <a:pos x="T8" y="T9"/>
              </a:cxn>
            </a:cxnLst>
            <a:rect l="T15" t="T16" r="T17" b="T18"/>
            <a:pathLst>
              <a:path w="55" h="28">
                <a:moveTo>
                  <a:pt x="55" y="6"/>
                </a:moveTo>
                <a:lnTo>
                  <a:pt x="2" y="28"/>
                </a:lnTo>
                <a:lnTo>
                  <a:pt x="0" y="22"/>
                </a:lnTo>
                <a:lnTo>
                  <a:pt x="53" y="0"/>
                </a:lnTo>
                <a:lnTo>
                  <a:pt x="55" y="6"/>
                </a:lnTo>
                <a:close/>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88" name="Freeform 1169"/>
          <p:cNvSpPr>
            <a:spLocks/>
          </p:cNvSpPr>
          <p:nvPr/>
        </p:nvSpPr>
        <p:spPr bwMode="auto">
          <a:xfrm flipH="1">
            <a:off x="6220757" y="3954992"/>
            <a:ext cx="28389" cy="18068"/>
          </a:xfrm>
          <a:custGeom>
            <a:avLst/>
            <a:gdLst>
              <a:gd name="T0" fmla="*/ 0 w 21"/>
              <a:gd name="T1" fmla="*/ 0 h 17"/>
              <a:gd name="T2" fmla="*/ 21 w 21"/>
              <a:gd name="T3" fmla="*/ 1 h 17"/>
              <a:gd name="T4" fmla="*/ 7 w 21"/>
              <a:gd name="T5" fmla="*/ 17 h 17"/>
              <a:gd name="T6" fmla="*/ 0 w 21"/>
              <a:gd name="T7" fmla="*/ 0 h 17"/>
              <a:gd name="T8" fmla="*/ 0 60000 65536"/>
              <a:gd name="T9" fmla="*/ 0 60000 65536"/>
              <a:gd name="T10" fmla="*/ 0 60000 65536"/>
              <a:gd name="T11" fmla="*/ 0 60000 65536"/>
              <a:gd name="T12" fmla="*/ 0 w 21"/>
              <a:gd name="T13" fmla="*/ 0 h 17"/>
              <a:gd name="T14" fmla="*/ 21 w 21"/>
              <a:gd name="T15" fmla="*/ 17 h 17"/>
            </a:gdLst>
            <a:ahLst/>
            <a:cxnLst>
              <a:cxn ang="T8">
                <a:pos x="T0" y="T1"/>
              </a:cxn>
              <a:cxn ang="T9">
                <a:pos x="T2" y="T3"/>
              </a:cxn>
              <a:cxn ang="T10">
                <a:pos x="T4" y="T5"/>
              </a:cxn>
              <a:cxn ang="T11">
                <a:pos x="T6" y="T7"/>
              </a:cxn>
            </a:cxnLst>
            <a:rect l="T12" t="T13" r="T14" b="T15"/>
            <a:pathLst>
              <a:path w="21" h="17">
                <a:moveTo>
                  <a:pt x="0" y="0"/>
                </a:moveTo>
                <a:lnTo>
                  <a:pt x="21" y="1"/>
                </a:lnTo>
                <a:lnTo>
                  <a:pt x="7" y="17"/>
                </a:lnTo>
                <a:lnTo>
                  <a:pt x="0"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89" name="Freeform 1170"/>
          <p:cNvSpPr>
            <a:spLocks/>
          </p:cNvSpPr>
          <p:nvPr/>
        </p:nvSpPr>
        <p:spPr bwMode="auto">
          <a:xfrm flipH="1">
            <a:off x="6301867" y="3976248"/>
            <a:ext cx="28389" cy="18068"/>
          </a:xfrm>
          <a:custGeom>
            <a:avLst/>
            <a:gdLst>
              <a:gd name="T0" fmla="*/ 21 w 21"/>
              <a:gd name="T1" fmla="*/ 17 h 17"/>
              <a:gd name="T2" fmla="*/ 0 w 21"/>
              <a:gd name="T3" fmla="*/ 16 h 17"/>
              <a:gd name="T4" fmla="*/ 13 w 21"/>
              <a:gd name="T5" fmla="*/ 0 h 17"/>
              <a:gd name="T6" fmla="*/ 21 w 21"/>
              <a:gd name="T7" fmla="*/ 17 h 17"/>
              <a:gd name="T8" fmla="*/ 0 60000 65536"/>
              <a:gd name="T9" fmla="*/ 0 60000 65536"/>
              <a:gd name="T10" fmla="*/ 0 60000 65536"/>
              <a:gd name="T11" fmla="*/ 0 60000 65536"/>
              <a:gd name="T12" fmla="*/ 0 w 21"/>
              <a:gd name="T13" fmla="*/ 0 h 17"/>
              <a:gd name="T14" fmla="*/ 21 w 21"/>
              <a:gd name="T15" fmla="*/ 17 h 17"/>
            </a:gdLst>
            <a:ahLst/>
            <a:cxnLst>
              <a:cxn ang="T8">
                <a:pos x="T0" y="T1"/>
              </a:cxn>
              <a:cxn ang="T9">
                <a:pos x="T2" y="T3"/>
              </a:cxn>
              <a:cxn ang="T10">
                <a:pos x="T4" y="T5"/>
              </a:cxn>
              <a:cxn ang="T11">
                <a:pos x="T6" y="T7"/>
              </a:cxn>
            </a:cxnLst>
            <a:rect l="T12" t="T13" r="T14" b="T15"/>
            <a:pathLst>
              <a:path w="21" h="17">
                <a:moveTo>
                  <a:pt x="21" y="17"/>
                </a:moveTo>
                <a:lnTo>
                  <a:pt x="0" y="16"/>
                </a:lnTo>
                <a:lnTo>
                  <a:pt x="13" y="0"/>
                </a:lnTo>
                <a:lnTo>
                  <a:pt x="21" y="17"/>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90" name="Freeform 1171"/>
          <p:cNvSpPr>
            <a:spLocks noEditPoints="1"/>
          </p:cNvSpPr>
          <p:nvPr/>
        </p:nvSpPr>
        <p:spPr bwMode="auto">
          <a:xfrm flipH="1">
            <a:off x="5997703" y="3919919"/>
            <a:ext cx="83814" cy="19131"/>
          </a:xfrm>
          <a:custGeom>
            <a:avLst/>
            <a:gdLst>
              <a:gd name="T0" fmla="*/ 46 w 62"/>
              <a:gd name="T1" fmla="*/ 12 h 18"/>
              <a:gd name="T2" fmla="*/ 15 w 62"/>
              <a:gd name="T3" fmla="*/ 12 h 18"/>
              <a:gd name="T4" fmla="*/ 15 w 62"/>
              <a:gd name="T5" fmla="*/ 6 h 18"/>
              <a:gd name="T6" fmla="*/ 46 w 62"/>
              <a:gd name="T7" fmla="*/ 6 h 18"/>
              <a:gd name="T8" fmla="*/ 46 w 62"/>
              <a:gd name="T9" fmla="*/ 12 h 18"/>
              <a:gd name="T10" fmla="*/ 43 w 62"/>
              <a:gd name="T11" fmla="*/ 0 h 18"/>
              <a:gd name="T12" fmla="*/ 62 w 62"/>
              <a:gd name="T13" fmla="*/ 9 h 18"/>
              <a:gd name="T14" fmla="*/ 43 w 62"/>
              <a:gd name="T15" fmla="*/ 18 h 18"/>
              <a:gd name="T16" fmla="*/ 43 w 62"/>
              <a:gd name="T17" fmla="*/ 0 h 18"/>
              <a:gd name="T18" fmla="*/ 18 w 62"/>
              <a:gd name="T19" fmla="*/ 18 h 18"/>
              <a:gd name="T20" fmla="*/ 0 w 62"/>
              <a:gd name="T21" fmla="*/ 9 h 18"/>
              <a:gd name="T22" fmla="*/ 18 w 62"/>
              <a:gd name="T23" fmla="*/ 0 h 18"/>
              <a:gd name="T24" fmla="*/ 18 w 62"/>
              <a:gd name="T25" fmla="*/ 1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2"/>
              <a:gd name="T40" fmla="*/ 0 h 18"/>
              <a:gd name="T41" fmla="*/ 62 w 6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2" h="18">
                <a:moveTo>
                  <a:pt x="46" y="12"/>
                </a:moveTo>
                <a:lnTo>
                  <a:pt x="15" y="12"/>
                </a:lnTo>
                <a:lnTo>
                  <a:pt x="15" y="6"/>
                </a:lnTo>
                <a:lnTo>
                  <a:pt x="46" y="6"/>
                </a:lnTo>
                <a:lnTo>
                  <a:pt x="46" y="12"/>
                </a:lnTo>
                <a:close/>
                <a:moveTo>
                  <a:pt x="43" y="0"/>
                </a:moveTo>
                <a:lnTo>
                  <a:pt x="62" y="9"/>
                </a:lnTo>
                <a:lnTo>
                  <a:pt x="43" y="18"/>
                </a:lnTo>
                <a:lnTo>
                  <a:pt x="43" y="0"/>
                </a:lnTo>
                <a:close/>
                <a:moveTo>
                  <a:pt x="18" y="18"/>
                </a:moveTo>
                <a:lnTo>
                  <a:pt x="0" y="9"/>
                </a:lnTo>
                <a:lnTo>
                  <a:pt x="18" y="0"/>
                </a:lnTo>
                <a:lnTo>
                  <a:pt x="18" y="18"/>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91" name="Freeform 1172"/>
          <p:cNvSpPr>
            <a:spLocks noEditPoints="1"/>
          </p:cNvSpPr>
          <p:nvPr/>
        </p:nvSpPr>
        <p:spPr bwMode="auto">
          <a:xfrm flipH="1">
            <a:off x="6000407" y="3917793"/>
            <a:ext cx="85166" cy="19131"/>
          </a:xfrm>
          <a:custGeom>
            <a:avLst/>
            <a:gdLst>
              <a:gd name="T0" fmla="*/ 47 w 63"/>
              <a:gd name="T1" fmla="*/ 12 h 18"/>
              <a:gd name="T2" fmla="*/ 16 w 63"/>
              <a:gd name="T3" fmla="*/ 12 h 18"/>
              <a:gd name="T4" fmla="*/ 16 w 63"/>
              <a:gd name="T5" fmla="*/ 6 h 18"/>
              <a:gd name="T6" fmla="*/ 47 w 63"/>
              <a:gd name="T7" fmla="*/ 6 h 18"/>
              <a:gd name="T8" fmla="*/ 47 w 63"/>
              <a:gd name="T9" fmla="*/ 12 h 18"/>
              <a:gd name="T10" fmla="*/ 44 w 63"/>
              <a:gd name="T11" fmla="*/ 0 h 18"/>
              <a:gd name="T12" fmla="*/ 63 w 63"/>
              <a:gd name="T13" fmla="*/ 9 h 18"/>
              <a:gd name="T14" fmla="*/ 44 w 63"/>
              <a:gd name="T15" fmla="*/ 18 h 18"/>
              <a:gd name="T16" fmla="*/ 44 w 63"/>
              <a:gd name="T17" fmla="*/ 0 h 18"/>
              <a:gd name="T18" fmla="*/ 19 w 63"/>
              <a:gd name="T19" fmla="*/ 18 h 18"/>
              <a:gd name="T20" fmla="*/ 0 w 63"/>
              <a:gd name="T21" fmla="*/ 9 h 18"/>
              <a:gd name="T22" fmla="*/ 19 w 63"/>
              <a:gd name="T23" fmla="*/ 0 h 18"/>
              <a:gd name="T24" fmla="*/ 19 w 63"/>
              <a:gd name="T25" fmla="*/ 1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18"/>
              <a:gd name="T41" fmla="*/ 63 w 63"/>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18">
                <a:moveTo>
                  <a:pt x="47" y="12"/>
                </a:moveTo>
                <a:lnTo>
                  <a:pt x="16" y="12"/>
                </a:lnTo>
                <a:lnTo>
                  <a:pt x="16" y="6"/>
                </a:lnTo>
                <a:lnTo>
                  <a:pt x="47" y="6"/>
                </a:lnTo>
                <a:lnTo>
                  <a:pt x="47" y="12"/>
                </a:lnTo>
                <a:close/>
                <a:moveTo>
                  <a:pt x="44" y="0"/>
                </a:moveTo>
                <a:lnTo>
                  <a:pt x="63" y="9"/>
                </a:lnTo>
                <a:lnTo>
                  <a:pt x="44" y="18"/>
                </a:lnTo>
                <a:lnTo>
                  <a:pt x="44" y="0"/>
                </a:lnTo>
                <a:close/>
                <a:moveTo>
                  <a:pt x="19" y="18"/>
                </a:moveTo>
                <a:lnTo>
                  <a:pt x="0" y="9"/>
                </a:lnTo>
                <a:lnTo>
                  <a:pt x="19" y="0"/>
                </a:lnTo>
                <a:lnTo>
                  <a:pt x="19" y="18"/>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92" name="Rectangle 1173"/>
          <p:cNvSpPr>
            <a:spLocks noChangeArrowheads="1"/>
          </p:cNvSpPr>
          <p:nvPr/>
        </p:nvSpPr>
        <p:spPr bwMode="auto">
          <a:xfrm flipH="1">
            <a:off x="6022036" y="3924170"/>
            <a:ext cx="41907" cy="6377"/>
          </a:xfrm>
          <a:prstGeom prst="rect">
            <a:avLst/>
          </a:pr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93" name="Freeform 1174"/>
          <p:cNvSpPr>
            <a:spLocks/>
          </p:cNvSpPr>
          <p:nvPr/>
        </p:nvSpPr>
        <p:spPr bwMode="auto">
          <a:xfrm flipH="1">
            <a:off x="6000407" y="3917793"/>
            <a:ext cx="25685" cy="19131"/>
          </a:xfrm>
          <a:custGeom>
            <a:avLst/>
            <a:gdLst>
              <a:gd name="T0" fmla="*/ 0 w 19"/>
              <a:gd name="T1" fmla="*/ 0 h 18"/>
              <a:gd name="T2" fmla="*/ 19 w 19"/>
              <a:gd name="T3" fmla="*/ 9 h 18"/>
              <a:gd name="T4" fmla="*/ 0 w 19"/>
              <a:gd name="T5" fmla="*/ 18 h 18"/>
              <a:gd name="T6" fmla="*/ 0 w 19"/>
              <a:gd name="T7" fmla="*/ 0 h 18"/>
              <a:gd name="T8" fmla="*/ 0 60000 65536"/>
              <a:gd name="T9" fmla="*/ 0 60000 65536"/>
              <a:gd name="T10" fmla="*/ 0 60000 65536"/>
              <a:gd name="T11" fmla="*/ 0 60000 65536"/>
              <a:gd name="T12" fmla="*/ 0 w 19"/>
              <a:gd name="T13" fmla="*/ 0 h 18"/>
              <a:gd name="T14" fmla="*/ 19 w 19"/>
              <a:gd name="T15" fmla="*/ 18 h 18"/>
            </a:gdLst>
            <a:ahLst/>
            <a:cxnLst>
              <a:cxn ang="T8">
                <a:pos x="T0" y="T1"/>
              </a:cxn>
              <a:cxn ang="T9">
                <a:pos x="T2" y="T3"/>
              </a:cxn>
              <a:cxn ang="T10">
                <a:pos x="T4" y="T5"/>
              </a:cxn>
              <a:cxn ang="T11">
                <a:pos x="T6" y="T7"/>
              </a:cxn>
            </a:cxnLst>
            <a:rect l="T12" t="T13" r="T14" b="T15"/>
            <a:pathLst>
              <a:path w="19" h="18">
                <a:moveTo>
                  <a:pt x="0" y="0"/>
                </a:moveTo>
                <a:lnTo>
                  <a:pt x="19" y="9"/>
                </a:lnTo>
                <a:lnTo>
                  <a:pt x="0" y="18"/>
                </a:lnTo>
                <a:lnTo>
                  <a:pt x="0"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94" name="Freeform 1175"/>
          <p:cNvSpPr>
            <a:spLocks/>
          </p:cNvSpPr>
          <p:nvPr/>
        </p:nvSpPr>
        <p:spPr bwMode="auto">
          <a:xfrm flipH="1">
            <a:off x="6059888" y="3917793"/>
            <a:ext cx="25685" cy="19131"/>
          </a:xfrm>
          <a:custGeom>
            <a:avLst/>
            <a:gdLst>
              <a:gd name="T0" fmla="*/ 19 w 19"/>
              <a:gd name="T1" fmla="*/ 18 h 18"/>
              <a:gd name="T2" fmla="*/ 0 w 19"/>
              <a:gd name="T3" fmla="*/ 9 h 18"/>
              <a:gd name="T4" fmla="*/ 19 w 19"/>
              <a:gd name="T5" fmla="*/ 0 h 18"/>
              <a:gd name="T6" fmla="*/ 19 w 19"/>
              <a:gd name="T7" fmla="*/ 18 h 18"/>
              <a:gd name="T8" fmla="*/ 0 60000 65536"/>
              <a:gd name="T9" fmla="*/ 0 60000 65536"/>
              <a:gd name="T10" fmla="*/ 0 60000 65536"/>
              <a:gd name="T11" fmla="*/ 0 60000 65536"/>
              <a:gd name="T12" fmla="*/ 0 w 19"/>
              <a:gd name="T13" fmla="*/ 0 h 18"/>
              <a:gd name="T14" fmla="*/ 19 w 19"/>
              <a:gd name="T15" fmla="*/ 18 h 18"/>
            </a:gdLst>
            <a:ahLst/>
            <a:cxnLst>
              <a:cxn ang="T8">
                <a:pos x="T0" y="T1"/>
              </a:cxn>
              <a:cxn ang="T9">
                <a:pos x="T2" y="T3"/>
              </a:cxn>
              <a:cxn ang="T10">
                <a:pos x="T4" y="T5"/>
              </a:cxn>
              <a:cxn ang="T11">
                <a:pos x="T6" y="T7"/>
              </a:cxn>
            </a:cxnLst>
            <a:rect l="T12" t="T13" r="T14" b="T15"/>
            <a:pathLst>
              <a:path w="19" h="18">
                <a:moveTo>
                  <a:pt x="19" y="18"/>
                </a:moveTo>
                <a:lnTo>
                  <a:pt x="0" y="9"/>
                </a:lnTo>
                <a:lnTo>
                  <a:pt x="19" y="0"/>
                </a:lnTo>
                <a:lnTo>
                  <a:pt x="19" y="18"/>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95" name="Freeform 1176"/>
          <p:cNvSpPr>
            <a:spLocks noEditPoints="1"/>
          </p:cNvSpPr>
          <p:nvPr/>
        </p:nvSpPr>
        <p:spPr bwMode="auto">
          <a:xfrm flipH="1">
            <a:off x="6218053" y="3862527"/>
            <a:ext cx="109499" cy="39324"/>
          </a:xfrm>
          <a:custGeom>
            <a:avLst/>
            <a:gdLst>
              <a:gd name="T0" fmla="*/ 65 w 81"/>
              <a:gd name="T1" fmla="*/ 33 h 37"/>
              <a:gd name="T2" fmla="*/ 13 w 81"/>
              <a:gd name="T3" fmla="*/ 11 h 37"/>
              <a:gd name="T4" fmla="*/ 15 w 81"/>
              <a:gd name="T5" fmla="*/ 5 h 37"/>
              <a:gd name="T6" fmla="*/ 68 w 81"/>
              <a:gd name="T7" fmla="*/ 27 h 37"/>
              <a:gd name="T8" fmla="*/ 65 w 81"/>
              <a:gd name="T9" fmla="*/ 33 h 37"/>
              <a:gd name="T10" fmla="*/ 68 w 81"/>
              <a:gd name="T11" fmla="*/ 20 h 37"/>
              <a:gd name="T12" fmla="*/ 81 w 81"/>
              <a:gd name="T13" fmla="*/ 36 h 37"/>
              <a:gd name="T14" fmla="*/ 60 w 81"/>
              <a:gd name="T15" fmla="*/ 37 h 37"/>
              <a:gd name="T16" fmla="*/ 68 w 81"/>
              <a:gd name="T17" fmla="*/ 20 h 37"/>
              <a:gd name="T18" fmla="*/ 13 w 81"/>
              <a:gd name="T19" fmla="*/ 17 h 37"/>
              <a:gd name="T20" fmla="*/ 0 w 81"/>
              <a:gd name="T21" fmla="*/ 2 h 37"/>
              <a:gd name="T22" fmla="*/ 21 w 81"/>
              <a:gd name="T23" fmla="*/ 0 h 37"/>
              <a:gd name="T24" fmla="*/ 13 w 81"/>
              <a:gd name="T25" fmla="*/ 1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7"/>
              <a:gd name="T41" fmla="*/ 81 w 81"/>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7">
                <a:moveTo>
                  <a:pt x="65" y="33"/>
                </a:moveTo>
                <a:lnTo>
                  <a:pt x="13" y="11"/>
                </a:lnTo>
                <a:lnTo>
                  <a:pt x="15" y="5"/>
                </a:lnTo>
                <a:lnTo>
                  <a:pt x="68" y="27"/>
                </a:lnTo>
                <a:lnTo>
                  <a:pt x="65" y="33"/>
                </a:lnTo>
                <a:close/>
                <a:moveTo>
                  <a:pt x="68" y="20"/>
                </a:moveTo>
                <a:lnTo>
                  <a:pt x="81" y="36"/>
                </a:lnTo>
                <a:lnTo>
                  <a:pt x="60" y="37"/>
                </a:lnTo>
                <a:lnTo>
                  <a:pt x="68" y="20"/>
                </a:lnTo>
                <a:close/>
                <a:moveTo>
                  <a:pt x="13" y="17"/>
                </a:moveTo>
                <a:lnTo>
                  <a:pt x="0" y="2"/>
                </a:lnTo>
                <a:lnTo>
                  <a:pt x="21" y="0"/>
                </a:lnTo>
                <a:lnTo>
                  <a:pt x="13" y="1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96" name="Freeform 1177"/>
          <p:cNvSpPr>
            <a:spLocks noEditPoints="1"/>
          </p:cNvSpPr>
          <p:nvPr/>
        </p:nvSpPr>
        <p:spPr bwMode="auto">
          <a:xfrm flipH="1">
            <a:off x="6220757" y="3860401"/>
            <a:ext cx="109499" cy="39324"/>
          </a:xfrm>
          <a:custGeom>
            <a:avLst/>
            <a:gdLst>
              <a:gd name="T0" fmla="*/ 66 w 81"/>
              <a:gd name="T1" fmla="*/ 33 h 37"/>
              <a:gd name="T2" fmla="*/ 13 w 81"/>
              <a:gd name="T3" fmla="*/ 10 h 37"/>
              <a:gd name="T4" fmla="*/ 15 w 81"/>
              <a:gd name="T5" fmla="*/ 5 h 37"/>
              <a:gd name="T6" fmla="*/ 68 w 81"/>
              <a:gd name="T7" fmla="*/ 27 h 37"/>
              <a:gd name="T8" fmla="*/ 66 w 81"/>
              <a:gd name="T9" fmla="*/ 33 h 37"/>
              <a:gd name="T10" fmla="*/ 67 w 81"/>
              <a:gd name="T11" fmla="*/ 20 h 37"/>
              <a:gd name="T12" fmla="*/ 81 w 81"/>
              <a:gd name="T13" fmla="*/ 36 h 37"/>
              <a:gd name="T14" fmla="*/ 60 w 81"/>
              <a:gd name="T15" fmla="*/ 37 h 37"/>
              <a:gd name="T16" fmla="*/ 67 w 81"/>
              <a:gd name="T17" fmla="*/ 20 h 37"/>
              <a:gd name="T18" fmla="*/ 13 w 81"/>
              <a:gd name="T19" fmla="*/ 17 h 37"/>
              <a:gd name="T20" fmla="*/ 0 w 81"/>
              <a:gd name="T21" fmla="*/ 2 h 37"/>
              <a:gd name="T22" fmla="*/ 21 w 81"/>
              <a:gd name="T23" fmla="*/ 0 h 37"/>
              <a:gd name="T24" fmla="*/ 13 w 81"/>
              <a:gd name="T25" fmla="*/ 1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7"/>
              <a:gd name="T41" fmla="*/ 81 w 81"/>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7">
                <a:moveTo>
                  <a:pt x="66" y="33"/>
                </a:moveTo>
                <a:lnTo>
                  <a:pt x="13" y="10"/>
                </a:lnTo>
                <a:lnTo>
                  <a:pt x="15" y="5"/>
                </a:lnTo>
                <a:lnTo>
                  <a:pt x="68" y="27"/>
                </a:lnTo>
                <a:lnTo>
                  <a:pt x="66" y="33"/>
                </a:lnTo>
                <a:close/>
                <a:moveTo>
                  <a:pt x="67" y="20"/>
                </a:moveTo>
                <a:lnTo>
                  <a:pt x="81" y="36"/>
                </a:lnTo>
                <a:lnTo>
                  <a:pt x="60" y="37"/>
                </a:lnTo>
                <a:lnTo>
                  <a:pt x="67" y="20"/>
                </a:lnTo>
                <a:close/>
                <a:moveTo>
                  <a:pt x="13" y="17"/>
                </a:moveTo>
                <a:lnTo>
                  <a:pt x="0" y="2"/>
                </a:lnTo>
                <a:lnTo>
                  <a:pt x="21" y="0"/>
                </a:lnTo>
                <a:lnTo>
                  <a:pt x="13" y="1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97" name="Freeform 1178"/>
          <p:cNvSpPr>
            <a:spLocks/>
          </p:cNvSpPr>
          <p:nvPr/>
        </p:nvSpPr>
        <p:spPr bwMode="auto">
          <a:xfrm flipH="1">
            <a:off x="6238331" y="3865715"/>
            <a:ext cx="74351" cy="29759"/>
          </a:xfrm>
          <a:custGeom>
            <a:avLst/>
            <a:gdLst>
              <a:gd name="T0" fmla="*/ 53 w 55"/>
              <a:gd name="T1" fmla="*/ 28 h 28"/>
              <a:gd name="T2" fmla="*/ 0 w 55"/>
              <a:gd name="T3" fmla="*/ 5 h 28"/>
              <a:gd name="T4" fmla="*/ 2 w 55"/>
              <a:gd name="T5" fmla="*/ 0 h 28"/>
              <a:gd name="T6" fmla="*/ 55 w 55"/>
              <a:gd name="T7" fmla="*/ 22 h 28"/>
              <a:gd name="T8" fmla="*/ 53 w 55"/>
              <a:gd name="T9" fmla="*/ 28 h 28"/>
              <a:gd name="T10" fmla="*/ 0 60000 65536"/>
              <a:gd name="T11" fmla="*/ 0 60000 65536"/>
              <a:gd name="T12" fmla="*/ 0 60000 65536"/>
              <a:gd name="T13" fmla="*/ 0 60000 65536"/>
              <a:gd name="T14" fmla="*/ 0 60000 65536"/>
              <a:gd name="T15" fmla="*/ 0 w 55"/>
              <a:gd name="T16" fmla="*/ 0 h 28"/>
              <a:gd name="T17" fmla="*/ 55 w 55"/>
              <a:gd name="T18" fmla="*/ 28 h 28"/>
            </a:gdLst>
            <a:ahLst/>
            <a:cxnLst>
              <a:cxn ang="T10">
                <a:pos x="T0" y="T1"/>
              </a:cxn>
              <a:cxn ang="T11">
                <a:pos x="T2" y="T3"/>
              </a:cxn>
              <a:cxn ang="T12">
                <a:pos x="T4" y="T5"/>
              </a:cxn>
              <a:cxn ang="T13">
                <a:pos x="T6" y="T7"/>
              </a:cxn>
              <a:cxn ang="T14">
                <a:pos x="T8" y="T9"/>
              </a:cxn>
            </a:cxnLst>
            <a:rect l="T15" t="T16" r="T17" b="T18"/>
            <a:pathLst>
              <a:path w="55" h="28">
                <a:moveTo>
                  <a:pt x="53" y="28"/>
                </a:moveTo>
                <a:lnTo>
                  <a:pt x="0" y="5"/>
                </a:lnTo>
                <a:lnTo>
                  <a:pt x="2" y="0"/>
                </a:lnTo>
                <a:lnTo>
                  <a:pt x="55" y="22"/>
                </a:lnTo>
                <a:lnTo>
                  <a:pt x="53" y="28"/>
                </a:lnTo>
                <a:close/>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98" name="Freeform 1179"/>
          <p:cNvSpPr>
            <a:spLocks/>
          </p:cNvSpPr>
          <p:nvPr/>
        </p:nvSpPr>
        <p:spPr bwMode="auto">
          <a:xfrm flipH="1">
            <a:off x="6220757" y="3881657"/>
            <a:ext cx="28389" cy="18068"/>
          </a:xfrm>
          <a:custGeom>
            <a:avLst/>
            <a:gdLst>
              <a:gd name="T0" fmla="*/ 7 w 21"/>
              <a:gd name="T1" fmla="*/ 0 h 17"/>
              <a:gd name="T2" fmla="*/ 21 w 21"/>
              <a:gd name="T3" fmla="*/ 16 h 17"/>
              <a:gd name="T4" fmla="*/ 0 w 21"/>
              <a:gd name="T5" fmla="*/ 17 h 17"/>
              <a:gd name="T6" fmla="*/ 7 w 21"/>
              <a:gd name="T7" fmla="*/ 0 h 17"/>
              <a:gd name="T8" fmla="*/ 0 60000 65536"/>
              <a:gd name="T9" fmla="*/ 0 60000 65536"/>
              <a:gd name="T10" fmla="*/ 0 60000 65536"/>
              <a:gd name="T11" fmla="*/ 0 60000 65536"/>
              <a:gd name="T12" fmla="*/ 0 w 21"/>
              <a:gd name="T13" fmla="*/ 0 h 17"/>
              <a:gd name="T14" fmla="*/ 21 w 21"/>
              <a:gd name="T15" fmla="*/ 17 h 17"/>
            </a:gdLst>
            <a:ahLst/>
            <a:cxnLst>
              <a:cxn ang="T8">
                <a:pos x="T0" y="T1"/>
              </a:cxn>
              <a:cxn ang="T9">
                <a:pos x="T2" y="T3"/>
              </a:cxn>
              <a:cxn ang="T10">
                <a:pos x="T4" y="T5"/>
              </a:cxn>
              <a:cxn ang="T11">
                <a:pos x="T6" y="T7"/>
              </a:cxn>
            </a:cxnLst>
            <a:rect l="T12" t="T13" r="T14" b="T15"/>
            <a:pathLst>
              <a:path w="21" h="17">
                <a:moveTo>
                  <a:pt x="7" y="0"/>
                </a:moveTo>
                <a:lnTo>
                  <a:pt x="21" y="16"/>
                </a:lnTo>
                <a:lnTo>
                  <a:pt x="0" y="17"/>
                </a:lnTo>
                <a:lnTo>
                  <a:pt x="7"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99" name="Freeform 1180"/>
          <p:cNvSpPr>
            <a:spLocks/>
          </p:cNvSpPr>
          <p:nvPr/>
        </p:nvSpPr>
        <p:spPr bwMode="auto">
          <a:xfrm flipH="1">
            <a:off x="6301867" y="3860401"/>
            <a:ext cx="28389" cy="18068"/>
          </a:xfrm>
          <a:custGeom>
            <a:avLst/>
            <a:gdLst>
              <a:gd name="T0" fmla="*/ 13 w 21"/>
              <a:gd name="T1" fmla="*/ 17 h 17"/>
              <a:gd name="T2" fmla="*/ 0 w 21"/>
              <a:gd name="T3" fmla="*/ 2 h 17"/>
              <a:gd name="T4" fmla="*/ 21 w 21"/>
              <a:gd name="T5" fmla="*/ 0 h 17"/>
              <a:gd name="T6" fmla="*/ 13 w 21"/>
              <a:gd name="T7" fmla="*/ 17 h 17"/>
              <a:gd name="T8" fmla="*/ 0 60000 65536"/>
              <a:gd name="T9" fmla="*/ 0 60000 65536"/>
              <a:gd name="T10" fmla="*/ 0 60000 65536"/>
              <a:gd name="T11" fmla="*/ 0 60000 65536"/>
              <a:gd name="T12" fmla="*/ 0 w 21"/>
              <a:gd name="T13" fmla="*/ 0 h 17"/>
              <a:gd name="T14" fmla="*/ 21 w 21"/>
              <a:gd name="T15" fmla="*/ 17 h 17"/>
            </a:gdLst>
            <a:ahLst/>
            <a:cxnLst>
              <a:cxn ang="T8">
                <a:pos x="T0" y="T1"/>
              </a:cxn>
              <a:cxn ang="T9">
                <a:pos x="T2" y="T3"/>
              </a:cxn>
              <a:cxn ang="T10">
                <a:pos x="T4" y="T5"/>
              </a:cxn>
              <a:cxn ang="T11">
                <a:pos x="T6" y="T7"/>
              </a:cxn>
            </a:cxnLst>
            <a:rect l="T12" t="T13" r="T14" b="T15"/>
            <a:pathLst>
              <a:path w="21" h="17">
                <a:moveTo>
                  <a:pt x="13" y="17"/>
                </a:moveTo>
                <a:lnTo>
                  <a:pt x="0" y="2"/>
                </a:lnTo>
                <a:lnTo>
                  <a:pt x="21" y="0"/>
                </a:lnTo>
                <a:lnTo>
                  <a:pt x="13" y="17"/>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00" name="Freeform 1181"/>
          <p:cNvSpPr>
            <a:spLocks noEditPoints="1"/>
          </p:cNvSpPr>
          <p:nvPr/>
        </p:nvSpPr>
        <p:spPr bwMode="auto">
          <a:xfrm flipH="1">
            <a:off x="6218053" y="3919919"/>
            <a:ext cx="109499" cy="19131"/>
          </a:xfrm>
          <a:custGeom>
            <a:avLst/>
            <a:gdLst>
              <a:gd name="T0" fmla="*/ 65 w 81"/>
              <a:gd name="T1" fmla="*/ 12 h 18"/>
              <a:gd name="T2" fmla="*/ 15 w 81"/>
              <a:gd name="T3" fmla="*/ 12 h 18"/>
              <a:gd name="T4" fmla="*/ 15 w 81"/>
              <a:gd name="T5" fmla="*/ 6 h 18"/>
              <a:gd name="T6" fmla="*/ 65 w 81"/>
              <a:gd name="T7" fmla="*/ 6 h 18"/>
              <a:gd name="T8" fmla="*/ 65 w 81"/>
              <a:gd name="T9" fmla="*/ 12 h 18"/>
              <a:gd name="T10" fmla="*/ 62 w 81"/>
              <a:gd name="T11" fmla="*/ 0 h 18"/>
              <a:gd name="T12" fmla="*/ 81 w 81"/>
              <a:gd name="T13" fmla="*/ 9 h 18"/>
              <a:gd name="T14" fmla="*/ 62 w 81"/>
              <a:gd name="T15" fmla="*/ 18 h 18"/>
              <a:gd name="T16" fmla="*/ 62 w 81"/>
              <a:gd name="T17" fmla="*/ 0 h 18"/>
              <a:gd name="T18" fmla="*/ 19 w 81"/>
              <a:gd name="T19" fmla="*/ 18 h 18"/>
              <a:gd name="T20" fmla="*/ 0 w 81"/>
              <a:gd name="T21" fmla="*/ 9 h 18"/>
              <a:gd name="T22" fmla="*/ 19 w 81"/>
              <a:gd name="T23" fmla="*/ 0 h 18"/>
              <a:gd name="T24" fmla="*/ 19 w 81"/>
              <a:gd name="T25" fmla="*/ 1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18"/>
              <a:gd name="T41" fmla="*/ 81 w 81"/>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18">
                <a:moveTo>
                  <a:pt x="65" y="12"/>
                </a:moveTo>
                <a:lnTo>
                  <a:pt x="15" y="12"/>
                </a:lnTo>
                <a:lnTo>
                  <a:pt x="15" y="6"/>
                </a:lnTo>
                <a:lnTo>
                  <a:pt x="65" y="6"/>
                </a:lnTo>
                <a:lnTo>
                  <a:pt x="65" y="12"/>
                </a:lnTo>
                <a:close/>
                <a:moveTo>
                  <a:pt x="62" y="0"/>
                </a:moveTo>
                <a:lnTo>
                  <a:pt x="81" y="9"/>
                </a:lnTo>
                <a:lnTo>
                  <a:pt x="62" y="18"/>
                </a:lnTo>
                <a:lnTo>
                  <a:pt x="62" y="0"/>
                </a:lnTo>
                <a:close/>
                <a:moveTo>
                  <a:pt x="19" y="18"/>
                </a:moveTo>
                <a:lnTo>
                  <a:pt x="0" y="9"/>
                </a:lnTo>
                <a:lnTo>
                  <a:pt x="19" y="0"/>
                </a:lnTo>
                <a:lnTo>
                  <a:pt x="19" y="18"/>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01" name="Freeform 1182"/>
          <p:cNvSpPr>
            <a:spLocks noEditPoints="1"/>
          </p:cNvSpPr>
          <p:nvPr/>
        </p:nvSpPr>
        <p:spPr bwMode="auto">
          <a:xfrm flipH="1">
            <a:off x="6220757" y="3917793"/>
            <a:ext cx="109499" cy="19131"/>
          </a:xfrm>
          <a:custGeom>
            <a:avLst/>
            <a:gdLst>
              <a:gd name="T0" fmla="*/ 65 w 81"/>
              <a:gd name="T1" fmla="*/ 12 h 18"/>
              <a:gd name="T2" fmla="*/ 15 w 81"/>
              <a:gd name="T3" fmla="*/ 12 h 18"/>
              <a:gd name="T4" fmla="*/ 15 w 81"/>
              <a:gd name="T5" fmla="*/ 6 h 18"/>
              <a:gd name="T6" fmla="*/ 65 w 81"/>
              <a:gd name="T7" fmla="*/ 6 h 18"/>
              <a:gd name="T8" fmla="*/ 65 w 81"/>
              <a:gd name="T9" fmla="*/ 12 h 18"/>
              <a:gd name="T10" fmla="*/ 62 w 81"/>
              <a:gd name="T11" fmla="*/ 0 h 18"/>
              <a:gd name="T12" fmla="*/ 81 w 81"/>
              <a:gd name="T13" fmla="*/ 9 h 18"/>
              <a:gd name="T14" fmla="*/ 62 w 81"/>
              <a:gd name="T15" fmla="*/ 18 h 18"/>
              <a:gd name="T16" fmla="*/ 62 w 81"/>
              <a:gd name="T17" fmla="*/ 0 h 18"/>
              <a:gd name="T18" fmla="*/ 18 w 81"/>
              <a:gd name="T19" fmla="*/ 18 h 18"/>
              <a:gd name="T20" fmla="*/ 0 w 81"/>
              <a:gd name="T21" fmla="*/ 9 h 18"/>
              <a:gd name="T22" fmla="*/ 18 w 81"/>
              <a:gd name="T23" fmla="*/ 0 h 18"/>
              <a:gd name="T24" fmla="*/ 18 w 81"/>
              <a:gd name="T25" fmla="*/ 1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18"/>
              <a:gd name="T41" fmla="*/ 81 w 81"/>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18">
                <a:moveTo>
                  <a:pt x="65" y="12"/>
                </a:moveTo>
                <a:lnTo>
                  <a:pt x="15" y="12"/>
                </a:lnTo>
                <a:lnTo>
                  <a:pt x="15" y="6"/>
                </a:lnTo>
                <a:lnTo>
                  <a:pt x="65" y="6"/>
                </a:lnTo>
                <a:lnTo>
                  <a:pt x="65" y="12"/>
                </a:lnTo>
                <a:close/>
                <a:moveTo>
                  <a:pt x="62" y="0"/>
                </a:moveTo>
                <a:lnTo>
                  <a:pt x="81" y="9"/>
                </a:lnTo>
                <a:lnTo>
                  <a:pt x="62" y="18"/>
                </a:lnTo>
                <a:lnTo>
                  <a:pt x="62" y="0"/>
                </a:lnTo>
                <a:close/>
                <a:moveTo>
                  <a:pt x="18" y="18"/>
                </a:moveTo>
                <a:lnTo>
                  <a:pt x="0" y="9"/>
                </a:lnTo>
                <a:lnTo>
                  <a:pt x="18" y="0"/>
                </a:lnTo>
                <a:lnTo>
                  <a:pt x="18" y="18"/>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02" name="Rectangle 1183"/>
          <p:cNvSpPr>
            <a:spLocks noChangeArrowheads="1"/>
          </p:cNvSpPr>
          <p:nvPr/>
        </p:nvSpPr>
        <p:spPr bwMode="auto">
          <a:xfrm flipH="1">
            <a:off x="6242386" y="3924170"/>
            <a:ext cx="67592" cy="6377"/>
          </a:xfrm>
          <a:prstGeom prst="rect">
            <a:avLst/>
          </a:pr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03" name="Freeform 1184"/>
          <p:cNvSpPr>
            <a:spLocks/>
          </p:cNvSpPr>
          <p:nvPr/>
        </p:nvSpPr>
        <p:spPr bwMode="auto">
          <a:xfrm flipH="1">
            <a:off x="6220757" y="3917793"/>
            <a:ext cx="25685" cy="19131"/>
          </a:xfrm>
          <a:custGeom>
            <a:avLst/>
            <a:gdLst>
              <a:gd name="T0" fmla="*/ 0 w 19"/>
              <a:gd name="T1" fmla="*/ 0 h 18"/>
              <a:gd name="T2" fmla="*/ 19 w 19"/>
              <a:gd name="T3" fmla="*/ 9 h 18"/>
              <a:gd name="T4" fmla="*/ 0 w 19"/>
              <a:gd name="T5" fmla="*/ 18 h 18"/>
              <a:gd name="T6" fmla="*/ 0 w 19"/>
              <a:gd name="T7" fmla="*/ 0 h 18"/>
              <a:gd name="T8" fmla="*/ 0 60000 65536"/>
              <a:gd name="T9" fmla="*/ 0 60000 65536"/>
              <a:gd name="T10" fmla="*/ 0 60000 65536"/>
              <a:gd name="T11" fmla="*/ 0 60000 65536"/>
              <a:gd name="T12" fmla="*/ 0 w 19"/>
              <a:gd name="T13" fmla="*/ 0 h 18"/>
              <a:gd name="T14" fmla="*/ 19 w 19"/>
              <a:gd name="T15" fmla="*/ 18 h 18"/>
            </a:gdLst>
            <a:ahLst/>
            <a:cxnLst>
              <a:cxn ang="T8">
                <a:pos x="T0" y="T1"/>
              </a:cxn>
              <a:cxn ang="T9">
                <a:pos x="T2" y="T3"/>
              </a:cxn>
              <a:cxn ang="T10">
                <a:pos x="T4" y="T5"/>
              </a:cxn>
              <a:cxn ang="T11">
                <a:pos x="T6" y="T7"/>
              </a:cxn>
            </a:cxnLst>
            <a:rect l="T12" t="T13" r="T14" b="T15"/>
            <a:pathLst>
              <a:path w="19" h="18">
                <a:moveTo>
                  <a:pt x="0" y="0"/>
                </a:moveTo>
                <a:lnTo>
                  <a:pt x="19" y="9"/>
                </a:lnTo>
                <a:lnTo>
                  <a:pt x="0" y="18"/>
                </a:lnTo>
                <a:lnTo>
                  <a:pt x="0"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04" name="Freeform 1185"/>
          <p:cNvSpPr>
            <a:spLocks/>
          </p:cNvSpPr>
          <p:nvPr/>
        </p:nvSpPr>
        <p:spPr bwMode="auto">
          <a:xfrm flipH="1">
            <a:off x="6305923" y="3917793"/>
            <a:ext cx="24333" cy="19131"/>
          </a:xfrm>
          <a:custGeom>
            <a:avLst/>
            <a:gdLst>
              <a:gd name="T0" fmla="*/ 18 w 18"/>
              <a:gd name="T1" fmla="*/ 18 h 18"/>
              <a:gd name="T2" fmla="*/ 0 w 18"/>
              <a:gd name="T3" fmla="*/ 9 h 18"/>
              <a:gd name="T4" fmla="*/ 18 w 18"/>
              <a:gd name="T5" fmla="*/ 0 h 18"/>
              <a:gd name="T6" fmla="*/ 18 w 18"/>
              <a:gd name="T7" fmla="*/ 18 h 18"/>
              <a:gd name="T8" fmla="*/ 0 60000 65536"/>
              <a:gd name="T9" fmla="*/ 0 60000 65536"/>
              <a:gd name="T10" fmla="*/ 0 60000 65536"/>
              <a:gd name="T11" fmla="*/ 0 60000 65536"/>
              <a:gd name="T12" fmla="*/ 0 w 18"/>
              <a:gd name="T13" fmla="*/ 0 h 18"/>
              <a:gd name="T14" fmla="*/ 18 w 18"/>
              <a:gd name="T15" fmla="*/ 18 h 18"/>
            </a:gdLst>
            <a:ahLst/>
            <a:cxnLst>
              <a:cxn ang="T8">
                <a:pos x="T0" y="T1"/>
              </a:cxn>
              <a:cxn ang="T9">
                <a:pos x="T2" y="T3"/>
              </a:cxn>
              <a:cxn ang="T10">
                <a:pos x="T4" y="T5"/>
              </a:cxn>
              <a:cxn ang="T11">
                <a:pos x="T6" y="T7"/>
              </a:cxn>
            </a:cxnLst>
            <a:rect l="T12" t="T13" r="T14" b="T15"/>
            <a:pathLst>
              <a:path w="18" h="18">
                <a:moveTo>
                  <a:pt x="18" y="18"/>
                </a:moveTo>
                <a:lnTo>
                  <a:pt x="0" y="9"/>
                </a:lnTo>
                <a:lnTo>
                  <a:pt x="18" y="0"/>
                </a:lnTo>
                <a:lnTo>
                  <a:pt x="18" y="18"/>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05" name="Freeform 1186"/>
          <p:cNvSpPr>
            <a:spLocks noEditPoints="1"/>
          </p:cNvSpPr>
          <p:nvPr/>
        </p:nvSpPr>
        <p:spPr bwMode="auto">
          <a:xfrm flipH="1">
            <a:off x="6218053" y="3957117"/>
            <a:ext cx="109499" cy="39324"/>
          </a:xfrm>
          <a:custGeom>
            <a:avLst/>
            <a:gdLst>
              <a:gd name="T0" fmla="*/ 68 w 81"/>
              <a:gd name="T1" fmla="*/ 10 h 37"/>
              <a:gd name="T2" fmla="*/ 15 w 81"/>
              <a:gd name="T3" fmla="*/ 32 h 37"/>
              <a:gd name="T4" fmla="*/ 13 w 81"/>
              <a:gd name="T5" fmla="*/ 26 h 37"/>
              <a:gd name="T6" fmla="*/ 65 w 81"/>
              <a:gd name="T7" fmla="*/ 4 h 37"/>
              <a:gd name="T8" fmla="*/ 68 w 81"/>
              <a:gd name="T9" fmla="*/ 10 h 37"/>
              <a:gd name="T10" fmla="*/ 60 w 81"/>
              <a:gd name="T11" fmla="*/ 0 h 37"/>
              <a:gd name="T12" fmla="*/ 81 w 81"/>
              <a:gd name="T13" fmla="*/ 1 h 37"/>
              <a:gd name="T14" fmla="*/ 68 w 81"/>
              <a:gd name="T15" fmla="*/ 17 h 37"/>
              <a:gd name="T16" fmla="*/ 60 w 81"/>
              <a:gd name="T17" fmla="*/ 0 h 37"/>
              <a:gd name="T18" fmla="*/ 21 w 81"/>
              <a:gd name="T19" fmla="*/ 37 h 37"/>
              <a:gd name="T20" fmla="*/ 0 w 81"/>
              <a:gd name="T21" fmla="*/ 35 h 37"/>
              <a:gd name="T22" fmla="*/ 13 w 81"/>
              <a:gd name="T23" fmla="*/ 20 h 37"/>
              <a:gd name="T24" fmla="*/ 21 w 81"/>
              <a:gd name="T25" fmla="*/ 3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7"/>
              <a:gd name="T41" fmla="*/ 81 w 81"/>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7">
                <a:moveTo>
                  <a:pt x="68" y="10"/>
                </a:moveTo>
                <a:lnTo>
                  <a:pt x="15" y="32"/>
                </a:lnTo>
                <a:lnTo>
                  <a:pt x="13" y="26"/>
                </a:lnTo>
                <a:lnTo>
                  <a:pt x="65" y="4"/>
                </a:lnTo>
                <a:lnTo>
                  <a:pt x="68" y="10"/>
                </a:lnTo>
                <a:close/>
                <a:moveTo>
                  <a:pt x="60" y="0"/>
                </a:moveTo>
                <a:lnTo>
                  <a:pt x="81" y="1"/>
                </a:lnTo>
                <a:lnTo>
                  <a:pt x="68" y="17"/>
                </a:lnTo>
                <a:lnTo>
                  <a:pt x="60" y="0"/>
                </a:lnTo>
                <a:close/>
                <a:moveTo>
                  <a:pt x="21" y="37"/>
                </a:moveTo>
                <a:lnTo>
                  <a:pt x="0" y="35"/>
                </a:lnTo>
                <a:lnTo>
                  <a:pt x="13" y="20"/>
                </a:lnTo>
                <a:lnTo>
                  <a:pt x="21" y="3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06" name="Freeform 1187"/>
          <p:cNvSpPr>
            <a:spLocks noEditPoints="1"/>
          </p:cNvSpPr>
          <p:nvPr/>
        </p:nvSpPr>
        <p:spPr bwMode="auto">
          <a:xfrm flipH="1">
            <a:off x="6220757" y="3954991"/>
            <a:ext cx="109499" cy="39324"/>
          </a:xfrm>
          <a:custGeom>
            <a:avLst/>
            <a:gdLst>
              <a:gd name="T0" fmla="*/ 68 w 81"/>
              <a:gd name="T1" fmla="*/ 10 h 37"/>
              <a:gd name="T2" fmla="*/ 15 w 81"/>
              <a:gd name="T3" fmla="*/ 32 h 37"/>
              <a:gd name="T4" fmla="*/ 13 w 81"/>
              <a:gd name="T5" fmla="*/ 26 h 37"/>
              <a:gd name="T6" fmla="*/ 66 w 81"/>
              <a:gd name="T7" fmla="*/ 4 h 37"/>
              <a:gd name="T8" fmla="*/ 68 w 81"/>
              <a:gd name="T9" fmla="*/ 10 h 37"/>
              <a:gd name="T10" fmla="*/ 60 w 81"/>
              <a:gd name="T11" fmla="*/ 0 h 37"/>
              <a:gd name="T12" fmla="*/ 81 w 81"/>
              <a:gd name="T13" fmla="*/ 1 h 37"/>
              <a:gd name="T14" fmla="*/ 67 w 81"/>
              <a:gd name="T15" fmla="*/ 17 h 37"/>
              <a:gd name="T16" fmla="*/ 60 w 81"/>
              <a:gd name="T17" fmla="*/ 0 h 37"/>
              <a:gd name="T18" fmla="*/ 21 w 81"/>
              <a:gd name="T19" fmla="*/ 37 h 37"/>
              <a:gd name="T20" fmla="*/ 0 w 81"/>
              <a:gd name="T21" fmla="*/ 36 h 37"/>
              <a:gd name="T22" fmla="*/ 13 w 81"/>
              <a:gd name="T23" fmla="*/ 20 h 37"/>
              <a:gd name="T24" fmla="*/ 21 w 81"/>
              <a:gd name="T25" fmla="*/ 3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7"/>
              <a:gd name="T41" fmla="*/ 81 w 81"/>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7">
                <a:moveTo>
                  <a:pt x="68" y="10"/>
                </a:moveTo>
                <a:lnTo>
                  <a:pt x="15" y="32"/>
                </a:lnTo>
                <a:lnTo>
                  <a:pt x="13" y="26"/>
                </a:lnTo>
                <a:lnTo>
                  <a:pt x="66" y="4"/>
                </a:lnTo>
                <a:lnTo>
                  <a:pt x="68" y="10"/>
                </a:lnTo>
                <a:close/>
                <a:moveTo>
                  <a:pt x="60" y="0"/>
                </a:moveTo>
                <a:lnTo>
                  <a:pt x="81" y="1"/>
                </a:lnTo>
                <a:lnTo>
                  <a:pt x="67" y="17"/>
                </a:lnTo>
                <a:lnTo>
                  <a:pt x="60" y="0"/>
                </a:lnTo>
                <a:close/>
                <a:moveTo>
                  <a:pt x="21" y="37"/>
                </a:moveTo>
                <a:lnTo>
                  <a:pt x="0" y="36"/>
                </a:lnTo>
                <a:lnTo>
                  <a:pt x="13" y="20"/>
                </a:lnTo>
                <a:lnTo>
                  <a:pt x="21" y="3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07" name="Freeform 1188"/>
          <p:cNvSpPr>
            <a:spLocks/>
          </p:cNvSpPr>
          <p:nvPr/>
        </p:nvSpPr>
        <p:spPr bwMode="auto">
          <a:xfrm flipH="1">
            <a:off x="6238331" y="3959243"/>
            <a:ext cx="74351" cy="29759"/>
          </a:xfrm>
          <a:custGeom>
            <a:avLst/>
            <a:gdLst>
              <a:gd name="T0" fmla="*/ 55 w 55"/>
              <a:gd name="T1" fmla="*/ 6 h 28"/>
              <a:gd name="T2" fmla="*/ 2 w 55"/>
              <a:gd name="T3" fmla="*/ 28 h 28"/>
              <a:gd name="T4" fmla="*/ 0 w 55"/>
              <a:gd name="T5" fmla="*/ 22 h 28"/>
              <a:gd name="T6" fmla="*/ 53 w 55"/>
              <a:gd name="T7" fmla="*/ 0 h 28"/>
              <a:gd name="T8" fmla="*/ 55 w 55"/>
              <a:gd name="T9" fmla="*/ 6 h 28"/>
              <a:gd name="T10" fmla="*/ 0 60000 65536"/>
              <a:gd name="T11" fmla="*/ 0 60000 65536"/>
              <a:gd name="T12" fmla="*/ 0 60000 65536"/>
              <a:gd name="T13" fmla="*/ 0 60000 65536"/>
              <a:gd name="T14" fmla="*/ 0 60000 65536"/>
              <a:gd name="T15" fmla="*/ 0 w 55"/>
              <a:gd name="T16" fmla="*/ 0 h 28"/>
              <a:gd name="T17" fmla="*/ 55 w 55"/>
              <a:gd name="T18" fmla="*/ 28 h 28"/>
            </a:gdLst>
            <a:ahLst/>
            <a:cxnLst>
              <a:cxn ang="T10">
                <a:pos x="T0" y="T1"/>
              </a:cxn>
              <a:cxn ang="T11">
                <a:pos x="T2" y="T3"/>
              </a:cxn>
              <a:cxn ang="T12">
                <a:pos x="T4" y="T5"/>
              </a:cxn>
              <a:cxn ang="T13">
                <a:pos x="T6" y="T7"/>
              </a:cxn>
              <a:cxn ang="T14">
                <a:pos x="T8" y="T9"/>
              </a:cxn>
            </a:cxnLst>
            <a:rect l="T15" t="T16" r="T17" b="T18"/>
            <a:pathLst>
              <a:path w="55" h="28">
                <a:moveTo>
                  <a:pt x="55" y="6"/>
                </a:moveTo>
                <a:lnTo>
                  <a:pt x="2" y="28"/>
                </a:lnTo>
                <a:lnTo>
                  <a:pt x="0" y="22"/>
                </a:lnTo>
                <a:lnTo>
                  <a:pt x="53" y="0"/>
                </a:lnTo>
                <a:lnTo>
                  <a:pt x="55" y="6"/>
                </a:lnTo>
                <a:close/>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08" name="Freeform 1189"/>
          <p:cNvSpPr>
            <a:spLocks/>
          </p:cNvSpPr>
          <p:nvPr/>
        </p:nvSpPr>
        <p:spPr bwMode="auto">
          <a:xfrm flipH="1">
            <a:off x="6220757" y="3954992"/>
            <a:ext cx="28389" cy="18068"/>
          </a:xfrm>
          <a:custGeom>
            <a:avLst/>
            <a:gdLst>
              <a:gd name="T0" fmla="*/ 0 w 21"/>
              <a:gd name="T1" fmla="*/ 0 h 17"/>
              <a:gd name="T2" fmla="*/ 21 w 21"/>
              <a:gd name="T3" fmla="*/ 1 h 17"/>
              <a:gd name="T4" fmla="*/ 7 w 21"/>
              <a:gd name="T5" fmla="*/ 17 h 17"/>
              <a:gd name="T6" fmla="*/ 0 w 21"/>
              <a:gd name="T7" fmla="*/ 0 h 17"/>
              <a:gd name="T8" fmla="*/ 0 60000 65536"/>
              <a:gd name="T9" fmla="*/ 0 60000 65536"/>
              <a:gd name="T10" fmla="*/ 0 60000 65536"/>
              <a:gd name="T11" fmla="*/ 0 60000 65536"/>
              <a:gd name="T12" fmla="*/ 0 w 21"/>
              <a:gd name="T13" fmla="*/ 0 h 17"/>
              <a:gd name="T14" fmla="*/ 21 w 21"/>
              <a:gd name="T15" fmla="*/ 17 h 17"/>
            </a:gdLst>
            <a:ahLst/>
            <a:cxnLst>
              <a:cxn ang="T8">
                <a:pos x="T0" y="T1"/>
              </a:cxn>
              <a:cxn ang="T9">
                <a:pos x="T2" y="T3"/>
              </a:cxn>
              <a:cxn ang="T10">
                <a:pos x="T4" y="T5"/>
              </a:cxn>
              <a:cxn ang="T11">
                <a:pos x="T6" y="T7"/>
              </a:cxn>
            </a:cxnLst>
            <a:rect l="T12" t="T13" r="T14" b="T15"/>
            <a:pathLst>
              <a:path w="21" h="17">
                <a:moveTo>
                  <a:pt x="0" y="0"/>
                </a:moveTo>
                <a:lnTo>
                  <a:pt x="21" y="1"/>
                </a:lnTo>
                <a:lnTo>
                  <a:pt x="7" y="17"/>
                </a:lnTo>
                <a:lnTo>
                  <a:pt x="0"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09" name="Freeform 1190"/>
          <p:cNvSpPr>
            <a:spLocks/>
          </p:cNvSpPr>
          <p:nvPr/>
        </p:nvSpPr>
        <p:spPr bwMode="auto">
          <a:xfrm flipH="1">
            <a:off x="6301867" y="3976248"/>
            <a:ext cx="28389" cy="18068"/>
          </a:xfrm>
          <a:custGeom>
            <a:avLst/>
            <a:gdLst>
              <a:gd name="T0" fmla="*/ 21 w 21"/>
              <a:gd name="T1" fmla="*/ 17 h 17"/>
              <a:gd name="T2" fmla="*/ 0 w 21"/>
              <a:gd name="T3" fmla="*/ 16 h 17"/>
              <a:gd name="T4" fmla="*/ 13 w 21"/>
              <a:gd name="T5" fmla="*/ 0 h 17"/>
              <a:gd name="T6" fmla="*/ 21 w 21"/>
              <a:gd name="T7" fmla="*/ 17 h 17"/>
              <a:gd name="T8" fmla="*/ 0 60000 65536"/>
              <a:gd name="T9" fmla="*/ 0 60000 65536"/>
              <a:gd name="T10" fmla="*/ 0 60000 65536"/>
              <a:gd name="T11" fmla="*/ 0 60000 65536"/>
              <a:gd name="T12" fmla="*/ 0 w 21"/>
              <a:gd name="T13" fmla="*/ 0 h 17"/>
              <a:gd name="T14" fmla="*/ 21 w 21"/>
              <a:gd name="T15" fmla="*/ 17 h 17"/>
            </a:gdLst>
            <a:ahLst/>
            <a:cxnLst>
              <a:cxn ang="T8">
                <a:pos x="T0" y="T1"/>
              </a:cxn>
              <a:cxn ang="T9">
                <a:pos x="T2" y="T3"/>
              </a:cxn>
              <a:cxn ang="T10">
                <a:pos x="T4" y="T5"/>
              </a:cxn>
              <a:cxn ang="T11">
                <a:pos x="T6" y="T7"/>
              </a:cxn>
            </a:cxnLst>
            <a:rect l="T12" t="T13" r="T14" b="T15"/>
            <a:pathLst>
              <a:path w="21" h="17">
                <a:moveTo>
                  <a:pt x="21" y="17"/>
                </a:moveTo>
                <a:lnTo>
                  <a:pt x="0" y="16"/>
                </a:lnTo>
                <a:lnTo>
                  <a:pt x="13" y="0"/>
                </a:lnTo>
                <a:lnTo>
                  <a:pt x="21" y="17"/>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10" name="Freeform 1191"/>
          <p:cNvSpPr>
            <a:spLocks noEditPoints="1"/>
          </p:cNvSpPr>
          <p:nvPr/>
        </p:nvSpPr>
        <p:spPr bwMode="auto">
          <a:xfrm flipH="1">
            <a:off x="5997703" y="3919919"/>
            <a:ext cx="83814" cy="19131"/>
          </a:xfrm>
          <a:custGeom>
            <a:avLst/>
            <a:gdLst>
              <a:gd name="T0" fmla="*/ 46 w 62"/>
              <a:gd name="T1" fmla="*/ 12 h 18"/>
              <a:gd name="T2" fmla="*/ 15 w 62"/>
              <a:gd name="T3" fmla="*/ 12 h 18"/>
              <a:gd name="T4" fmla="*/ 15 w 62"/>
              <a:gd name="T5" fmla="*/ 6 h 18"/>
              <a:gd name="T6" fmla="*/ 46 w 62"/>
              <a:gd name="T7" fmla="*/ 6 h 18"/>
              <a:gd name="T8" fmla="*/ 46 w 62"/>
              <a:gd name="T9" fmla="*/ 12 h 18"/>
              <a:gd name="T10" fmla="*/ 43 w 62"/>
              <a:gd name="T11" fmla="*/ 0 h 18"/>
              <a:gd name="T12" fmla="*/ 62 w 62"/>
              <a:gd name="T13" fmla="*/ 9 h 18"/>
              <a:gd name="T14" fmla="*/ 43 w 62"/>
              <a:gd name="T15" fmla="*/ 18 h 18"/>
              <a:gd name="T16" fmla="*/ 43 w 62"/>
              <a:gd name="T17" fmla="*/ 0 h 18"/>
              <a:gd name="T18" fmla="*/ 18 w 62"/>
              <a:gd name="T19" fmla="*/ 18 h 18"/>
              <a:gd name="T20" fmla="*/ 0 w 62"/>
              <a:gd name="T21" fmla="*/ 9 h 18"/>
              <a:gd name="T22" fmla="*/ 18 w 62"/>
              <a:gd name="T23" fmla="*/ 0 h 18"/>
              <a:gd name="T24" fmla="*/ 18 w 62"/>
              <a:gd name="T25" fmla="*/ 1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2"/>
              <a:gd name="T40" fmla="*/ 0 h 18"/>
              <a:gd name="T41" fmla="*/ 62 w 6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2" h="18">
                <a:moveTo>
                  <a:pt x="46" y="12"/>
                </a:moveTo>
                <a:lnTo>
                  <a:pt x="15" y="12"/>
                </a:lnTo>
                <a:lnTo>
                  <a:pt x="15" y="6"/>
                </a:lnTo>
                <a:lnTo>
                  <a:pt x="46" y="6"/>
                </a:lnTo>
                <a:lnTo>
                  <a:pt x="46" y="12"/>
                </a:lnTo>
                <a:close/>
                <a:moveTo>
                  <a:pt x="43" y="0"/>
                </a:moveTo>
                <a:lnTo>
                  <a:pt x="62" y="9"/>
                </a:lnTo>
                <a:lnTo>
                  <a:pt x="43" y="18"/>
                </a:lnTo>
                <a:lnTo>
                  <a:pt x="43" y="0"/>
                </a:lnTo>
                <a:close/>
                <a:moveTo>
                  <a:pt x="18" y="18"/>
                </a:moveTo>
                <a:lnTo>
                  <a:pt x="0" y="9"/>
                </a:lnTo>
                <a:lnTo>
                  <a:pt x="18" y="0"/>
                </a:lnTo>
                <a:lnTo>
                  <a:pt x="18" y="18"/>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11" name="Freeform 1192"/>
          <p:cNvSpPr>
            <a:spLocks noEditPoints="1"/>
          </p:cNvSpPr>
          <p:nvPr/>
        </p:nvSpPr>
        <p:spPr bwMode="auto">
          <a:xfrm flipH="1">
            <a:off x="6000407" y="3917793"/>
            <a:ext cx="85166" cy="19131"/>
          </a:xfrm>
          <a:custGeom>
            <a:avLst/>
            <a:gdLst>
              <a:gd name="T0" fmla="*/ 47 w 63"/>
              <a:gd name="T1" fmla="*/ 12 h 18"/>
              <a:gd name="T2" fmla="*/ 16 w 63"/>
              <a:gd name="T3" fmla="*/ 12 h 18"/>
              <a:gd name="T4" fmla="*/ 16 w 63"/>
              <a:gd name="T5" fmla="*/ 6 h 18"/>
              <a:gd name="T6" fmla="*/ 47 w 63"/>
              <a:gd name="T7" fmla="*/ 6 h 18"/>
              <a:gd name="T8" fmla="*/ 47 w 63"/>
              <a:gd name="T9" fmla="*/ 12 h 18"/>
              <a:gd name="T10" fmla="*/ 44 w 63"/>
              <a:gd name="T11" fmla="*/ 0 h 18"/>
              <a:gd name="T12" fmla="*/ 63 w 63"/>
              <a:gd name="T13" fmla="*/ 9 h 18"/>
              <a:gd name="T14" fmla="*/ 44 w 63"/>
              <a:gd name="T15" fmla="*/ 18 h 18"/>
              <a:gd name="T16" fmla="*/ 44 w 63"/>
              <a:gd name="T17" fmla="*/ 0 h 18"/>
              <a:gd name="T18" fmla="*/ 19 w 63"/>
              <a:gd name="T19" fmla="*/ 18 h 18"/>
              <a:gd name="T20" fmla="*/ 0 w 63"/>
              <a:gd name="T21" fmla="*/ 9 h 18"/>
              <a:gd name="T22" fmla="*/ 19 w 63"/>
              <a:gd name="T23" fmla="*/ 0 h 18"/>
              <a:gd name="T24" fmla="*/ 19 w 63"/>
              <a:gd name="T25" fmla="*/ 1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18"/>
              <a:gd name="T41" fmla="*/ 63 w 63"/>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18">
                <a:moveTo>
                  <a:pt x="47" y="12"/>
                </a:moveTo>
                <a:lnTo>
                  <a:pt x="16" y="12"/>
                </a:lnTo>
                <a:lnTo>
                  <a:pt x="16" y="6"/>
                </a:lnTo>
                <a:lnTo>
                  <a:pt x="47" y="6"/>
                </a:lnTo>
                <a:lnTo>
                  <a:pt x="47" y="12"/>
                </a:lnTo>
                <a:close/>
                <a:moveTo>
                  <a:pt x="44" y="0"/>
                </a:moveTo>
                <a:lnTo>
                  <a:pt x="63" y="9"/>
                </a:lnTo>
                <a:lnTo>
                  <a:pt x="44" y="18"/>
                </a:lnTo>
                <a:lnTo>
                  <a:pt x="44" y="0"/>
                </a:lnTo>
                <a:close/>
                <a:moveTo>
                  <a:pt x="19" y="18"/>
                </a:moveTo>
                <a:lnTo>
                  <a:pt x="0" y="9"/>
                </a:lnTo>
                <a:lnTo>
                  <a:pt x="19" y="0"/>
                </a:lnTo>
                <a:lnTo>
                  <a:pt x="19" y="18"/>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12" name="Rectangle 1193"/>
          <p:cNvSpPr>
            <a:spLocks noChangeArrowheads="1"/>
          </p:cNvSpPr>
          <p:nvPr/>
        </p:nvSpPr>
        <p:spPr bwMode="auto">
          <a:xfrm flipH="1">
            <a:off x="6022036" y="3924170"/>
            <a:ext cx="41907" cy="6377"/>
          </a:xfrm>
          <a:prstGeom prst="rect">
            <a:avLst/>
          </a:pr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13" name="Freeform 1194"/>
          <p:cNvSpPr>
            <a:spLocks/>
          </p:cNvSpPr>
          <p:nvPr/>
        </p:nvSpPr>
        <p:spPr bwMode="auto">
          <a:xfrm flipH="1">
            <a:off x="6000407" y="3917793"/>
            <a:ext cx="25685" cy="19131"/>
          </a:xfrm>
          <a:custGeom>
            <a:avLst/>
            <a:gdLst>
              <a:gd name="T0" fmla="*/ 0 w 19"/>
              <a:gd name="T1" fmla="*/ 0 h 18"/>
              <a:gd name="T2" fmla="*/ 19 w 19"/>
              <a:gd name="T3" fmla="*/ 9 h 18"/>
              <a:gd name="T4" fmla="*/ 0 w 19"/>
              <a:gd name="T5" fmla="*/ 18 h 18"/>
              <a:gd name="T6" fmla="*/ 0 w 19"/>
              <a:gd name="T7" fmla="*/ 0 h 18"/>
              <a:gd name="T8" fmla="*/ 0 60000 65536"/>
              <a:gd name="T9" fmla="*/ 0 60000 65536"/>
              <a:gd name="T10" fmla="*/ 0 60000 65536"/>
              <a:gd name="T11" fmla="*/ 0 60000 65536"/>
              <a:gd name="T12" fmla="*/ 0 w 19"/>
              <a:gd name="T13" fmla="*/ 0 h 18"/>
              <a:gd name="T14" fmla="*/ 19 w 19"/>
              <a:gd name="T15" fmla="*/ 18 h 18"/>
            </a:gdLst>
            <a:ahLst/>
            <a:cxnLst>
              <a:cxn ang="T8">
                <a:pos x="T0" y="T1"/>
              </a:cxn>
              <a:cxn ang="T9">
                <a:pos x="T2" y="T3"/>
              </a:cxn>
              <a:cxn ang="T10">
                <a:pos x="T4" y="T5"/>
              </a:cxn>
              <a:cxn ang="T11">
                <a:pos x="T6" y="T7"/>
              </a:cxn>
            </a:cxnLst>
            <a:rect l="T12" t="T13" r="T14" b="T15"/>
            <a:pathLst>
              <a:path w="19" h="18">
                <a:moveTo>
                  <a:pt x="0" y="0"/>
                </a:moveTo>
                <a:lnTo>
                  <a:pt x="19" y="9"/>
                </a:lnTo>
                <a:lnTo>
                  <a:pt x="0" y="18"/>
                </a:lnTo>
                <a:lnTo>
                  <a:pt x="0"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14" name="Freeform 1195"/>
          <p:cNvSpPr>
            <a:spLocks/>
          </p:cNvSpPr>
          <p:nvPr/>
        </p:nvSpPr>
        <p:spPr bwMode="auto">
          <a:xfrm flipH="1">
            <a:off x="6059888" y="3917793"/>
            <a:ext cx="25685" cy="19131"/>
          </a:xfrm>
          <a:custGeom>
            <a:avLst/>
            <a:gdLst>
              <a:gd name="T0" fmla="*/ 19 w 19"/>
              <a:gd name="T1" fmla="*/ 18 h 18"/>
              <a:gd name="T2" fmla="*/ 0 w 19"/>
              <a:gd name="T3" fmla="*/ 9 h 18"/>
              <a:gd name="T4" fmla="*/ 19 w 19"/>
              <a:gd name="T5" fmla="*/ 0 h 18"/>
              <a:gd name="T6" fmla="*/ 19 w 19"/>
              <a:gd name="T7" fmla="*/ 18 h 18"/>
              <a:gd name="T8" fmla="*/ 0 60000 65536"/>
              <a:gd name="T9" fmla="*/ 0 60000 65536"/>
              <a:gd name="T10" fmla="*/ 0 60000 65536"/>
              <a:gd name="T11" fmla="*/ 0 60000 65536"/>
              <a:gd name="T12" fmla="*/ 0 w 19"/>
              <a:gd name="T13" fmla="*/ 0 h 18"/>
              <a:gd name="T14" fmla="*/ 19 w 19"/>
              <a:gd name="T15" fmla="*/ 18 h 18"/>
            </a:gdLst>
            <a:ahLst/>
            <a:cxnLst>
              <a:cxn ang="T8">
                <a:pos x="T0" y="T1"/>
              </a:cxn>
              <a:cxn ang="T9">
                <a:pos x="T2" y="T3"/>
              </a:cxn>
              <a:cxn ang="T10">
                <a:pos x="T4" y="T5"/>
              </a:cxn>
              <a:cxn ang="T11">
                <a:pos x="T6" y="T7"/>
              </a:cxn>
            </a:cxnLst>
            <a:rect l="T12" t="T13" r="T14" b="T15"/>
            <a:pathLst>
              <a:path w="19" h="18">
                <a:moveTo>
                  <a:pt x="19" y="18"/>
                </a:moveTo>
                <a:lnTo>
                  <a:pt x="0" y="9"/>
                </a:lnTo>
                <a:lnTo>
                  <a:pt x="19" y="0"/>
                </a:lnTo>
                <a:lnTo>
                  <a:pt x="19" y="18"/>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15" name="Freeform 1196"/>
          <p:cNvSpPr>
            <a:spLocks noEditPoints="1"/>
          </p:cNvSpPr>
          <p:nvPr/>
        </p:nvSpPr>
        <p:spPr bwMode="auto">
          <a:xfrm flipH="1">
            <a:off x="6218053" y="3862527"/>
            <a:ext cx="109499" cy="39324"/>
          </a:xfrm>
          <a:custGeom>
            <a:avLst/>
            <a:gdLst>
              <a:gd name="T0" fmla="*/ 65 w 81"/>
              <a:gd name="T1" fmla="*/ 33 h 37"/>
              <a:gd name="T2" fmla="*/ 13 w 81"/>
              <a:gd name="T3" fmla="*/ 11 h 37"/>
              <a:gd name="T4" fmla="*/ 15 w 81"/>
              <a:gd name="T5" fmla="*/ 5 h 37"/>
              <a:gd name="T6" fmla="*/ 68 w 81"/>
              <a:gd name="T7" fmla="*/ 27 h 37"/>
              <a:gd name="T8" fmla="*/ 65 w 81"/>
              <a:gd name="T9" fmla="*/ 33 h 37"/>
              <a:gd name="T10" fmla="*/ 68 w 81"/>
              <a:gd name="T11" fmla="*/ 20 h 37"/>
              <a:gd name="T12" fmla="*/ 81 w 81"/>
              <a:gd name="T13" fmla="*/ 36 h 37"/>
              <a:gd name="T14" fmla="*/ 60 w 81"/>
              <a:gd name="T15" fmla="*/ 37 h 37"/>
              <a:gd name="T16" fmla="*/ 68 w 81"/>
              <a:gd name="T17" fmla="*/ 20 h 37"/>
              <a:gd name="T18" fmla="*/ 13 w 81"/>
              <a:gd name="T19" fmla="*/ 17 h 37"/>
              <a:gd name="T20" fmla="*/ 0 w 81"/>
              <a:gd name="T21" fmla="*/ 2 h 37"/>
              <a:gd name="T22" fmla="*/ 21 w 81"/>
              <a:gd name="T23" fmla="*/ 0 h 37"/>
              <a:gd name="T24" fmla="*/ 13 w 81"/>
              <a:gd name="T25" fmla="*/ 1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7"/>
              <a:gd name="T41" fmla="*/ 81 w 81"/>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7">
                <a:moveTo>
                  <a:pt x="65" y="33"/>
                </a:moveTo>
                <a:lnTo>
                  <a:pt x="13" y="11"/>
                </a:lnTo>
                <a:lnTo>
                  <a:pt x="15" y="5"/>
                </a:lnTo>
                <a:lnTo>
                  <a:pt x="68" y="27"/>
                </a:lnTo>
                <a:lnTo>
                  <a:pt x="65" y="33"/>
                </a:lnTo>
                <a:close/>
                <a:moveTo>
                  <a:pt x="68" y="20"/>
                </a:moveTo>
                <a:lnTo>
                  <a:pt x="81" y="36"/>
                </a:lnTo>
                <a:lnTo>
                  <a:pt x="60" y="37"/>
                </a:lnTo>
                <a:lnTo>
                  <a:pt x="68" y="20"/>
                </a:lnTo>
                <a:close/>
                <a:moveTo>
                  <a:pt x="13" y="17"/>
                </a:moveTo>
                <a:lnTo>
                  <a:pt x="0" y="2"/>
                </a:lnTo>
                <a:lnTo>
                  <a:pt x="21" y="0"/>
                </a:lnTo>
                <a:lnTo>
                  <a:pt x="13" y="1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16" name="Freeform 1197"/>
          <p:cNvSpPr>
            <a:spLocks noEditPoints="1"/>
          </p:cNvSpPr>
          <p:nvPr/>
        </p:nvSpPr>
        <p:spPr bwMode="auto">
          <a:xfrm flipH="1">
            <a:off x="6220757" y="3860401"/>
            <a:ext cx="109499" cy="39324"/>
          </a:xfrm>
          <a:custGeom>
            <a:avLst/>
            <a:gdLst>
              <a:gd name="T0" fmla="*/ 66 w 81"/>
              <a:gd name="T1" fmla="*/ 33 h 37"/>
              <a:gd name="T2" fmla="*/ 13 w 81"/>
              <a:gd name="T3" fmla="*/ 10 h 37"/>
              <a:gd name="T4" fmla="*/ 15 w 81"/>
              <a:gd name="T5" fmla="*/ 5 h 37"/>
              <a:gd name="T6" fmla="*/ 68 w 81"/>
              <a:gd name="T7" fmla="*/ 27 h 37"/>
              <a:gd name="T8" fmla="*/ 66 w 81"/>
              <a:gd name="T9" fmla="*/ 33 h 37"/>
              <a:gd name="T10" fmla="*/ 67 w 81"/>
              <a:gd name="T11" fmla="*/ 20 h 37"/>
              <a:gd name="T12" fmla="*/ 81 w 81"/>
              <a:gd name="T13" fmla="*/ 36 h 37"/>
              <a:gd name="T14" fmla="*/ 60 w 81"/>
              <a:gd name="T15" fmla="*/ 37 h 37"/>
              <a:gd name="T16" fmla="*/ 67 w 81"/>
              <a:gd name="T17" fmla="*/ 20 h 37"/>
              <a:gd name="T18" fmla="*/ 13 w 81"/>
              <a:gd name="T19" fmla="*/ 17 h 37"/>
              <a:gd name="T20" fmla="*/ 0 w 81"/>
              <a:gd name="T21" fmla="*/ 2 h 37"/>
              <a:gd name="T22" fmla="*/ 21 w 81"/>
              <a:gd name="T23" fmla="*/ 0 h 37"/>
              <a:gd name="T24" fmla="*/ 13 w 81"/>
              <a:gd name="T25" fmla="*/ 1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7"/>
              <a:gd name="T41" fmla="*/ 81 w 81"/>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7">
                <a:moveTo>
                  <a:pt x="66" y="33"/>
                </a:moveTo>
                <a:lnTo>
                  <a:pt x="13" y="10"/>
                </a:lnTo>
                <a:lnTo>
                  <a:pt x="15" y="5"/>
                </a:lnTo>
                <a:lnTo>
                  <a:pt x="68" y="27"/>
                </a:lnTo>
                <a:lnTo>
                  <a:pt x="66" y="33"/>
                </a:lnTo>
                <a:close/>
                <a:moveTo>
                  <a:pt x="67" y="20"/>
                </a:moveTo>
                <a:lnTo>
                  <a:pt x="81" y="36"/>
                </a:lnTo>
                <a:lnTo>
                  <a:pt x="60" y="37"/>
                </a:lnTo>
                <a:lnTo>
                  <a:pt x="67" y="20"/>
                </a:lnTo>
                <a:close/>
                <a:moveTo>
                  <a:pt x="13" y="17"/>
                </a:moveTo>
                <a:lnTo>
                  <a:pt x="0" y="2"/>
                </a:lnTo>
                <a:lnTo>
                  <a:pt x="21" y="0"/>
                </a:lnTo>
                <a:lnTo>
                  <a:pt x="13" y="1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17" name="Freeform 1198"/>
          <p:cNvSpPr>
            <a:spLocks/>
          </p:cNvSpPr>
          <p:nvPr/>
        </p:nvSpPr>
        <p:spPr bwMode="auto">
          <a:xfrm flipH="1">
            <a:off x="6238331" y="3865715"/>
            <a:ext cx="74351" cy="29759"/>
          </a:xfrm>
          <a:custGeom>
            <a:avLst/>
            <a:gdLst>
              <a:gd name="T0" fmla="*/ 53 w 55"/>
              <a:gd name="T1" fmla="*/ 28 h 28"/>
              <a:gd name="T2" fmla="*/ 0 w 55"/>
              <a:gd name="T3" fmla="*/ 5 h 28"/>
              <a:gd name="T4" fmla="*/ 2 w 55"/>
              <a:gd name="T5" fmla="*/ 0 h 28"/>
              <a:gd name="T6" fmla="*/ 55 w 55"/>
              <a:gd name="T7" fmla="*/ 22 h 28"/>
              <a:gd name="T8" fmla="*/ 53 w 55"/>
              <a:gd name="T9" fmla="*/ 28 h 28"/>
              <a:gd name="T10" fmla="*/ 0 60000 65536"/>
              <a:gd name="T11" fmla="*/ 0 60000 65536"/>
              <a:gd name="T12" fmla="*/ 0 60000 65536"/>
              <a:gd name="T13" fmla="*/ 0 60000 65536"/>
              <a:gd name="T14" fmla="*/ 0 60000 65536"/>
              <a:gd name="T15" fmla="*/ 0 w 55"/>
              <a:gd name="T16" fmla="*/ 0 h 28"/>
              <a:gd name="T17" fmla="*/ 55 w 55"/>
              <a:gd name="T18" fmla="*/ 28 h 28"/>
            </a:gdLst>
            <a:ahLst/>
            <a:cxnLst>
              <a:cxn ang="T10">
                <a:pos x="T0" y="T1"/>
              </a:cxn>
              <a:cxn ang="T11">
                <a:pos x="T2" y="T3"/>
              </a:cxn>
              <a:cxn ang="T12">
                <a:pos x="T4" y="T5"/>
              </a:cxn>
              <a:cxn ang="T13">
                <a:pos x="T6" y="T7"/>
              </a:cxn>
              <a:cxn ang="T14">
                <a:pos x="T8" y="T9"/>
              </a:cxn>
            </a:cxnLst>
            <a:rect l="T15" t="T16" r="T17" b="T18"/>
            <a:pathLst>
              <a:path w="55" h="28">
                <a:moveTo>
                  <a:pt x="53" y="28"/>
                </a:moveTo>
                <a:lnTo>
                  <a:pt x="0" y="5"/>
                </a:lnTo>
                <a:lnTo>
                  <a:pt x="2" y="0"/>
                </a:lnTo>
                <a:lnTo>
                  <a:pt x="55" y="22"/>
                </a:lnTo>
                <a:lnTo>
                  <a:pt x="53" y="28"/>
                </a:lnTo>
                <a:close/>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18" name="Freeform 1199"/>
          <p:cNvSpPr>
            <a:spLocks/>
          </p:cNvSpPr>
          <p:nvPr/>
        </p:nvSpPr>
        <p:spPr bwMode="auto">
          <a:xfrm flipH="1">
            <a:off x="6220757" y="3881657"/>
            <a:ext cx="28389" cy="18068"/>
          </a:xfrm>
          <a:custGeom>
            <a:avLst/>
            <a:gdLst>
              <a:gd name="T0" fmla="*/ 7 w 21"/>
              <a:gd name="T1" fmla="*/ 0 h 17"/>
              <a:gd name="T2" fmla="*/ 21 w 21"/>
              <a:gd name="T3" fmla="*/ 16 h 17"/>
              <a:gd name="T4" fmla="*/ 0 w 21"/>
              <a:gd name="T5" fmla="*/ 17 h 17"/>
              <a:gd name="T6" fmla="*/ 7 w 21"/>
              <a:gd name="T7" fmla="*/ 0 h 17"/>
              <a:gd name="T8" fmla="*/ 0 60000 65536"/>
              <a:gd name="T9" fmla="*/ 0 60000 65536"/>
              <a:gd name="T10" fmla="*/ 0 60000 65536"/>
              <a:gd name="T11" fmla="*/ 0 60000 65536"/>
              <a:gd name="T12" fmla="*/ 0 w 21"/>
              <a:gd name="T13" fmla="*/ 0 h 17"/>
              <a:gd name="T14" fmla="*/ 21 w 21"/>
              <a:gd name="T15" fmla="*/ 17 h 17"/>
            </a:gdLst>
            <a:ahLst/>
            <a:cxnLst>
              <a:cxn ang="T8">
                <a:pos x="T0" y="T1"/>
              </a:cxn>
              <a:cxn ang="T9">
                <a:pos x="T2" y="T3"/>
              </a:cxn>
              <a:cxn ang="T10">
                <a:pos x="T4" y="T5"/>
              </a:cxn>
              <a:cxn ang="T11">
                <a:pos x="T6" y="T7"/>
              </a:cxn>
            </a:cxnLst>
            <a:rect l="T12" t="T13" r="T14" b="T15"/>
            <a:pathLst>
              <a:path w="21" h="17">
                <a:moveTo>
                  <a:pt x="7" y="0"/>
                </a:moveTo>
                <a:lnTo>
                  <a:pt x="21" y="16"/>
                </a:lnTo>
                <a:lnTo>
                  <a:pt x="0" y="17"/>
                </a:lnTo>
                <a:lnTo>
                  <a:pt x="7"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19" name="Freeform 1200"/>
          <p:cNvSpPr>
            <a:spLocks/>
          </p:cNvSpPr>
          <p:nvPr/>
        </p:nvSpPr>
        <p:spPr bwMode="auto">
          <a:xfrm flipH="1">
            <a:off x="6301867" y="3860401"/>
            <a:ext cx="28389" cy="18068"/>
          </a:xfrm>
          <a:custGeom>
            <a:avLst/>
            <a:gdLst>
              <a:gd name="T0" fmla="*/ 13 w 21"/>
              <a:gd name="T1" fmla="*/ 17 h 17"/>
              <a:gd name="T2" fmla="*/ 0 w 21"/>
              <a:gd name="T3" fmla="*/ 2 h 17"/>
              <a:gd name="T4" fmla="*/ 21 w 21"/>
              <a:gd name="T5" fmla="*/ 0 h 17"/>
              <a:gd name="T6" fmla="*/ 13 w 21"/>
              <a:gd name="T7" fmla="*/ 17 h 17"/>
              <a:gd name="T8" fmla="*/ 0 60000 65536"/>
              <a:gd name="T9" fmla="*/ 0 60000 65536"/>
              <a:gd name="T10" fmla="*/ 0 60000 65536"/>
              <a:gd name="T11" fmla="*/ 0 60000 65536"/>
              <a:gd name="T12" fmla="*/ 0 w 21"/>
              <a:gd name="T13" fmla="*/ 0 h 17"/>
              <a:gd name="T14" fmla="*/ 21 w 21"/>
              <a:gd name="T15" fmla="*/ 17 h 17"/>
            </a:gdLst>
            <a:ahLst/>
            <a:cxnLst>
              <a:cxn ang="T8">
                <a:pos x="T0" y="T1"/>
              </a:cxn>
              <a:cxn ang="T9">
                <a:pos x="T2" y="T3"/>
              </a:cxn>
              <a:cxn ang="T10">
                <a:pos x="T4" y="T5"/>
              </a:cxn>
              <a:cxn ang="T11">
                <a:pos x="T6" y="T7"/>
              </a:cxn>
            </a:cxnLst>
            <a:rect l="T12" t="T13" r="T14" b="T15"/>
            <a:pathLst>
              <a:path w="21" h="17">
                <a:moveTo>
                  <a:pt x="13" y="17"/>
                </a:moveTo>
                <a:lnTo>
                  <a:pt x="0" y="2"/>
                </a:lnTo>
                <a:lnTo>
                  <a:pt x="21" y="0"/>
                </a:lnTo>
                <a:lnTo>
                  <a:pt x="13" y="17"/>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20" name="Freeform 1201"/>
          <p:cNvSpPr>
            <a:spLocks noEditPoints="1"/>
          </p:cNvSpPr>
          <p:nvPr/>
        </p:nvSpPr>
        <p:spPr bwMode="auto">
          <a:xfrm flipH="1">
            <a:off x="6218053" y="3919919"/>
            <a:ext cx="109499" cy="19131"/>
          </a:xfrm>
          <a:custGeom>
            <a:avLst/>
            <a:gdLst>
              <a:gd name="T0" fmla="*/ 65 w 81"/>
              <a:gd name="T1" fmla="*/ 12 h 18"/>
              <a:gd name="T2" fmla="*/ 15 w 81"/>
              <a:gd name="T3" fmla="*/ 12 h 18"/>
              <a:gd name="T4" fmla="*/ 15 w 81"/>
              <a:gd name="T5" fmla="*/ 6 h 18"/>
              <a:gd name="T6" fmla="*/ 65 w 81"/>
              <a:gd name="T7" fmla="*/ 6 h 18"/>
              <a:gd name="T8" fmla="*/ 65 w 81"/>
              <a:gd name="T9" fmla="*/ 12 h 18"/>
              <a:gd name="T10" fmla="*/ 62 w 81"/>
              <a:gd name="T11" fmla="*/ 0 h 18"/>
              <a:gd name="T12" fmla="*/ 81 w 81"/>
              <a:gd name="T13" fmla="*/ 9 h 18"/>
              <a:gd name="T14" fmla="*/ 62 w 81"/>
              <a:gd name="T15" fmla="*/ 18 h 18"/>
              <a:gd name="T16" fmla="*/ 62 w 81"/>
              <a:gd name="T17" fmla="*/ 0 h 18"/>
              <a:gd name="T18" fmla="*/ 19 w 81"/>
              <a:gd name="T19" fmla="*/ 18 h 18"/>
              <a:gd name="T20" fmla="*/ 0 w 81"/>
              <a:gd name="T21" fmla="*/ 9 h 18"/>
              <a:gd name="T22" fmla="*/ 19 w 81"/>
              <a:gd name="T23" fmla="*/ 0 h 18"/>
              <a:gd name="T24" fmla="*/ 19 w 81"/>
              <a:gd name="T25" fmla="*/ 1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18"/>
              <a:gd name="T41" fmla="*/ 81 w 81"/>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18">
                <a:moveTo>
                  <a:pt x="65" y="12"/>
                </a:moveTo>
                <a:lnTo>
                  <a:pt x="15" y="12"/>
                </a:lnTo>
                <a:lnTo>
                  <a:pt x="15" y="6"/>
                </a:lnTo>
                <a:lnTo>
                  <a:pt x="65" y="6"/>
                </a:lnTo>
                <a:lnTo>
                  <a:pt x="65" y="12"/>
                </a:lnTo>
                <a:close/>
                <a:moveTo>
                  <a:pt x="62" y="0"/>
                </a:moveTo>
                <a:lnTo>
                  <a:pt x="81" y="9"/>
                </a:lnTo>
                <a:lnTo>
                  <a:pt x="62" y="18"/>
                </a:lnTo>
                <a:lnTo>
                  <a:pt x="62" y="0"/>
                </a:lnTo>
                <a:close/>
                <a:moveTo>
                  <a:pt x="19" y="18"/>
                </a:moveTo>
                <a:lnTo>
                  <a:pt x="0" y="9"/>
                </a:lnTo>
                <a:lnTo>
                  <a:pt x="19" y="0"/>
                </a:lnTo>
                <a:lnTo>
                  <a:pt x="19" y="18"/>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21" name="Freeform 1202"/>
          <p:cNvSpPr>
            <a:spLocks noEditPoints="1"/>
          </p:cNvSpPr>
          <p:nvPr/>
        </p:nvSpPr>
        <p:spPr bwMode="auto">
          <a:xfrm flipH="1">
            <a:off x="6220757" y="3917793"/>
            <a:ext cx="109499" cy="19131"/>
          </a:xfrm>
          <a:custGeom>
            <a:avLst/>
            <a:gdLst>
              <a:gd name="T0" fmla="*/ 65 w 81"/>
              <a:gd name="T1" fmla="*/ 12 h 18"/>
              <a:gd name="T2" fmla="*/ 15 w 81"/>
              <a:gd name="T3" fmla="*/ 12 h 18"/>
              <a:gd name="T4" fmla="*/ 15 w 81"/>
              <a:gd name="T5" fmla="*/ 6 h 18"/>
              <a:gd name="T6" fmla="*/ 65 w 81"/>
              <a:gd name="T7" fmla="*/ 6 h 18"/>
              <a:gd name="T8" fmla="*/ 65 w 81"/>
              <a:gd name="T9" fmla="*/ 12 h 18"/>
              <a:gd name="T10" fmla="*/ 62 w 81"/>
              <a:gd name="T11" fmla="*/ 0 h 18"/>
              <a:gd name="T12" fmla="*/ 81 w 81"/>
              <a:gd name="T13" fmla="*/ 9 h 18"/>
              <a:gd name="T14" fmla="*/ 62 w 81"/>
              <a:gd name="T15" fmla="*/ 18 h 18"/>
              <a:gd name="T16" fmla="*/ 62 w 81"/>
              <a:gd name="T17" fmla="*/ 0 h 18"/>
              <a:gd name="T18" fmla="*/ 18 w 81"/>
              <a:gd name="T19" fmla="*/ 18 h 18"/>
              <a:gd name="T20" fmla="*/ 0 w 81"/>
              <a:gd name="T21" fmla="*/ 9 h 18"/>
              <a:gd name="T22" fmla="*/ 18 w 81"/>
              <a:gd name="T23" fmla="*/ 0 h 18"/>
              <a:gd name="T24" fmla="*/ 18 w 81"/>
              <a:gd name="T25" fmla="*/ 18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18"/>
              <a:gd name="T41" fmla="*/ 81 w 81"/>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18">
                <a:moveTo>
                  <a:pt x="65" y="12"/>
                </a:moveTo>
                <a:lnTo>
                  <a:pt x="15" y="12"/>
                </a:lnTo>
                <a:lnTo>
                  <a:pt x="15" y="6"/>
                </a:lnTo>
                <a:lnTo>
                  <a:pt x="65" y="6"/>
                </a:lnTo>
                <a:lnTo>
                  <a:pt x="65" y="12"/>
                </a:lnTo>
                <a:close/>
                <a:moveTo>
                  <a:pt x="62" y="0"/>
                </a:moveTo>
                <a:lnTo>
                  <a:pt x="81" y="9"/>
                </a:lnTo>
                <a:lnTo>
                  <a:pt x="62" y="18"/>
                </a:lnTo>
                <a:lnTo>
                  <a:pt x="62" y="0"/>
                </a:lnTo>
                <a:close/>
                <a:moveTo>
                  <a:pt x="18" y="18"/>
                </a:moveTo>
                <a:lnTo>
                  <a:pt x="0" y="9"/>
                </a:lnTo>
                <a:lnTo>
                  <a:pt x="18" y="0"/>
                </a:lnTo>
                <a:lnTo>
                  <a:pt x="18" y="18"/>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22" name="Rectangle 1203"/>
          <p:cNvSpPr>
            <a:spLocks noChangeArrowheads="1"/>
          </p:cNvSpPr>
          <p:nvPr/>
        </p:nvSpPr>
        <p:spPr bwMode="auto">
          <a:xfrm flipH="1">
            <a:off x="6242386" y="3924170"/>
            <a:ext cx="67592" cy="6377"/>
          </a:xfrm>
          <a:prstGeom prst="rect">
            <a:avLst/>
          </a:pr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23" name="Freeform 1204"/>
          <p:cNvSpPr>
            <a:spLocks/>
          </p:cNvSpPr>
          <p:nvPr/>
        </p:nvSpPr>
        <p:spPr bwMode="auto">
          <a:xfrm flipH="1">
            <a:off x="6220757" y="3917793"/>
            <a:ext cx="25685" cy="19131"/>
          </a:xfrm>
          <a:custGeom>
            <a:avLst/>
            <a:gdLst>
              <a:gd name="T0" fmla="*/ 0 w 19"/>
              <a:gd name="T1" fmla="*/ 0 h 18"/>
              <a:gd name="T2" fmla="*/ 19 w 19"/>
              <a:gd name="T3" fmla="*/ 9 h 18"/>
              <a:gd name="T4" fmla="*/ 0 w 19"/>
              <a:gd name="T5" fmla="*/ 18 h 18"/>
              <a:gd name="T6" fmla="*/ 0 w 19"/>
              <a:gd name="T7" fmla="*/ 0 h 18"/>
              <a:gd name="T8" fmla="*/ 0 60000 65536"/>
              <a:gd name="T9" fmla="*/ 0 60000 65536"/>
              <a:gd name="T10" fmla="*/ 0 60000 65536"/>
              <a:gd name="T11" fmla="*/ 0 60000 65536"/>
              <a:gd name="T12" fmla="*/ 0 w 19"/>
              <a:gd name="T13" fmla="*/ 0 h 18"/>
              <a:gd name="T14" fmla="*/ 19 w 19"/>
              <a:gd name="T15" fmla="*/ 18 h 18"/>
            </a:gdLst>
            <a:ahLst/>
            <a:cxnLst>
              <a:cxn ang="T8">
                <a:pos x="T0" y="T1"/>
              </a:cxn>
              <a:cxn ang="T9">
                <a:pos x="T2" y="T3"/>
              </a:cxn>
              <a:cxn ang="T10">
                <a:pos x="T4" y="T5"/>
              </a:cxn>
              <a:cxn ang="T11">
                <a:pos x="T6" y="T7"/>
              </a:cxn>
            </a:cxnLst>
            <a:rect l="T12" t="T13" r="T14" b="T15"/>
            <a:pathLst>
              <a:path w="19" h="18">
                <a:moveTo>
                  <a:pt x="0" y="0"/>
                </a:moveTo>
                <a:lnTo>
                  <a:pt x="19" y="9"/>
                </a:lnTo>
                <a:lnTo>
                  <a:pt x="0" y="18"/>
                </a:lnTo>
                <a:lnTo>
                  <a:pt x="0"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24" name="Freeform 1205"/>
          <p:cNvSpPr>
            <a:spLocks/>
          </p:cNvSpPr>
          <p:nvPr/>
        </p:nvSpPr>
        <p:spPr bwMode="auto">
          <a:xfrm flipH="1">
            <a:off x="6305923" y="3917793"/>
            <a:ext cx="24333" cy="19131"/>
          </a:xfrm>
          <a:custGeom>
            <a:avLst/>
            <a:gdLst>
              <a:gd name="T0" fmla="*/ 18 w 18"/>
              <a:gd name="T1" fmla="*/ 18 h 18"/>
              <a:gd name="T2" fmla="*/ 0 w 18"/>
              <a:gd name="T3" fmla="*/ 9 h 18"/>
              <a:gd name="T4" fmla="*/ 18 w 18"/>
              <a:gd name="T5" fmla="*/ 0 h 18"/>
              <a:gd name="T6" fmla="*/ 18 w 18"/>
              <a:gd name="T7" fmla="*/ 18 h 18"/>
              <a:gd name="T8" fmla="*/ 0 60000 65536"/>
              <a:gd name="T9" fmla="*/ 0 60000 65536"/>
              <a:gd name="T10" fmla="*/ 0 60000 65536"/>
              <a:gd name="T11" fmla="*/ 0 60000 65536"/>
              <a:gd name="T12" fmla="*/ 0 w 18"/>
              <a:gd name="T13" fmla="*/ 0 h 18"/>
              <a:gd name="T14" fmla="*/ 18 w 18"/>
              <a:gd name="T15" fmla="*/ 18 h 18"/>
            </a:gdLst>
            <a:ahLst/>
            <a:cxnLst>
              <a:cxn ang="T8">
                <a:pos x="T0" y="T1"/>
              </a:cxn>
              <a:cxn ang="T9">
                <a:pos x="T2" y="T3"/>
              </a:cxn>
              <a:cxn ang="T10">
                <a:pos x="T4" y="T5"/>
              </a:cxn>
              <a:cxn ang="T11">
                <a:pos x="T6" y="T7"/>
              </a:cxn>
            </a:cxnLst>
            <a:rect l="T12" t="T13" r="T14" b="T15"/>
            <a:pathLst>
              <a:path w="18" h="18">
                <a:moveTo>
                  <a:pt x="18" y="18"/>
                </a:moveTo>
                <a:lnTo>
                  <a:pt x="0" y="9"/>
                </a:lnTo>
                <a:lnTo>
                  <a:pt x="18" y="0"/>
                </a:lnTo>
                <a:lnTo>
                  <a:pt x="18" y="18"/>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25" name="Freeform 1206"/>
          <p:cNvSpPr>
            <a:spLocks noEditPoints="1"/>
          </p:cNvSpPr>
          <p:nvPr/>
        </p:nvSpPr>
        <p:spPr bwMode="auto">
          <a:xfrm flipH="1">
            <a:off x="6218053" y="3957117"/>
            <a:ext cx="109499" cy="39324"/>
          </a:xfrm>
          <a:custGeom>
            <a:avLst/>
            <a:gdLst>
              <a:gd name="T0" fmla="*/ 68 w 81"/>
              <a:gd name="T1" fmla="*/ 10 h 37"/>
              <a:gd name="T2" fmla="*/ 15 w 81"/>
              <a:gd name="T3" fmla="*/ 32 h 37"/>
              <a:gd name="T4" fmla="*/ 13 w 81"/>
              <a:gd name="T5" fmla="*/ 26 h 37"/>
              <a:gd name="T6" fmla="*/ 65 w 81"/>
              <a:gd name="T7" fmla="*/ 4 h 37"/>
              <a:gd name="T8" fmla="*/ 68 w 81"/>
              <a:gd name="T9" fmla="*/ 10 h 37"/>
              <a:gd name="T10" fmla="*/ 60 w 81"/>
              <a:gd name="T11" fmla="*/ 0 h 37"/>
              <a:gd name="T12" fmla="*/ 81 w 81"/>
              <a:gd name="T13" fmla="*/ 1 h 37"/>
              <a:gd name="T14" fmla="*/ 68 w 81"/>
              <a:gd name="T15" fmla="*/ 17 h 37"/>
              <a:gd name="T16" fmla="*/ 60 w 81"/>
              <a:gd name="T17" fmla="*/ 0 h 37"/>
              <a:gd name="T18" fmla="*/ 21 w 81"/>
              <a:gd name="T19" fmla="*/ 37 h 37"/>
              <a:gd name="T20" fmla="*/ 0 w 81"/>
              <a:gd name="T21" fmla="*/ 35 h 37"/>
              <a:gd name="T22" fmla="*/ 13 w 81"/>
              <a:gd name="T23" fmla="*/ 20 h 37"/>
              <a:gd name="T24" fmla="*/ 21 w 81"/>
              <a:gd name="T25" fmla="*/ 3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7"/>
              <a:gd name="T41" fmla="*/ 81 w 81"/>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7">
                <a:moveTo>
                  <a:pt x="68" y="10"/>
                </a:moveTo>
                <a:lnTo>
                  <a:pt x="15" y="32"/>
                </a:lnTo>
                <a:lnTo>
                  <a:pt x="13" y="26"/>
                </a:lnTo>
                <a:lnTo>
                  <a:pt x="65" y="4"/>
                </a:lnTo>
                <a:lnTo>
                  <a:pt x="68" y="10"/>
                </a:lnTo>
                <a:close/>
                <a:moveTo>
                  <a:pt x="60" y="0"/>
                </a:moveTo>
                <a:lnTo>
                  <a:pt x="81" y="1"/>
                </a:lnTo>
                <a:lnTo>
                  <a:pt x="68" y="17"/>
                </a:lnTo>
                <a:lnTo>
                  <a:pt x="60" y="0"/>
                </a:lnTo>
                <a:close/>
                <a:moveTo>
                  <a:pt x="21" y="37"/>
                </a:moveTo>
                <a:lnTo>
                  <a:pt x="0" y="35"/>
                </a:lnTo>
                <a:lnTo>
                  <a:pt x="13" y="20"/>
                </a:lnTo>
                <a:lnTo>
                  <a:pt x="21" y="3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26" name="Freeform 1207"/>
          <p:cNvSpPr>
            <a:spLocks noEditPoints="1"/>
          </p:cNvSpPr>
          <p:nvPr/>
        </p:nvSpPr>
        <p:spPr bwMode="auto">
          <a:xfrm flipH="1">
            <a:off x="6220757" y="3954991"/>
            <a:ext cx="109499" cy="39324"/>
          </a:xfrm>
          <a:custGeom>
            <a:avLst/>
            <a:gdLst>
              <a:gd name="T0" fmla="*/ 68 w 81"/>
              <a:gd name="T1" fmla="*/ 10 h 37"/>
              <a:gd name="T2" fmla="*/ 15 w 81"/>
              <a:gd name="T3" fmla="*/ 32 h 37"/>
              <a:gd name="T4" fmla="*/ 13 w 81"/>
              <a:gd name="T5" fmla="*/ 26 h 37"/>
              <a:gd name="T6" fmla="*/ 66 w 81"/>
              <a:gd name="T7" fmla="*/ 4 h 37"/>
              <a:gd name="T8" fmla="*/ 68 w 81"/>
              <a:gd name="T9" fmla="*/ 10 h 37"/>
              <a:gd name="T10" fmla="*/ 60 w 81"/>
              <a:gd name="T11" fmla="*/ 0 h 37"/>
              <a:gd name="T12" fmla="*/ 81 w 81"/>
              <a:gd name="T13" fmla="*/ 1 h 37"/>
              <a:gd name="T14" fmla="*/ 67 w 81"/>
              <a:gd name="T15" fmla="*/ 17 h 37"/>
              <a:gd name="T16" fmla="*/ 60 w 81"/>
              <a:gd name="T17" fmla="*/ 0 h 37"/>
              <a:gd name="T18" fmla="*/ 21 w 81"/>
              <a:gd name="T19" fmla="*/ 37 h 37"/>
              <a:gd name="T20" fmla="*/ 0 w 81"/>
              <a:gd name="T21" fmla="*/ 36 h 37"/>
              <a:gd name="T22" fmla="*/ 13 w 81"/>
              <a:gd name="T23" fmla="*/ 20 h 37"/>
              <a:gd name="T24" fmla="*/ 21 w 81"/>
              <a:gd name="T25" fmla="*/ 3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7"/>
              <a:gd name="T41" fmla="*/ 81 w 81"/>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7">
                <a:moveTo>
                  <a:pt x="68" y="10"/>
                </a:moveTo>
                <a:lnTo>
                  <a:pt x="15" y="32"/>
                </a:lnTo>
                <a:lnTo>
                  <a:pt x="13" y="26"/>
                </a:lnTo>
                <a:lnTo>
                  <a:pt x="66" y="4"/>
                </a:lnTo>
                <a:lnTo>
                  <a:pt x="68" y="10"/>
                </a:lnTo>
                <a:close/>
                <a:moveTo>
                  <a:pt x="60" y="0"/>
                </a:moveTo>
                <a:lnTo>
                  <a:pt x="81" y="1"/>
                </a:lnTo>
                <a:lnTo>
                  <a:pt x="67" y="17"/>
                </a:lnTo>
                <a:lnTo>
                  <a:pt x="60" y="0"/>
                </a:lnTo>
                <a:close/>
                <a:moveTo>
                  <a:pt x="21" y="37"/>
                </a:moveTo>
                <a:lnTo>
                  <a:pt x="0" y="36"/>
                </a:lnTo>
                <a:lnTo>
                  <a:pt x="13" y="20"/>
                </a:lnTo>
                <a:lnTo>
                  <a:pt x="21" y="3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27" name="Freeform 1208"/>
          <p:cNvSpPr>
            <a:spLocks/>
          </p:cNvSpPr>
          <p:nvPr/>
        </p:nvSpPr>
        <p:spPr bwMode="auto">
          <a:xfrm flipH="1">
            <a:off x="6238331" y="3959243"/>
            <a:ext cx="74351" cy="29759"/>
          </a:xfrm>
          <a:custGeom>
            <a:avLst/>
            <a:gdLst>
              <a:gd name="T0" fmla="*/ 55 w 55"/>
              <a:gd name="T1" fmla="*/ 6 h 28"/>
              <a:gd name="T2" fmla="*/ 2 w 55"/>
              <a:gd name="T3" fmla="*/ 28 h 28"/>
              <a:gd name="T4" fmla="*/ 0 w 55"/>
              <a:gd name="T5" fmla="*/ 22 h 28"/>
              <a:gd name="T6" fmla="*/ 53 w 55"/>
              <a:gd name="T7" fmla="*/ 0 h 28"/>
              <a:gd name="T8" fmla="*/ 55 w 55"/>
              <a:gd name="T9" fmla="*/ 6 h 28"/>
              <a:gd name="T10" fmla="*/ 0 60000 65536"/>
              <a:gd name="T11" fmla="*/ 0 60000 65536"/>
              <a:gd name="T12" fmla="*/ 0 60000 65536"/>
              <a:gd name="T13" fmla="*/ 0 60000 65536"/>
              <a:gd name="T14" fmla="*/ 0 60000 65536"/>
              <a:gd name="T15" fmla="*/ 0 w 55"/>
              <a:gd name="T16" fmla="*/ 0 h 28"/>
              <a:gd name="T17" fmla="*/ 55 w 55"/>
              <a:gd name="T18" fmla="*/ 28 h 28"/>
            </a:gdLst>
            <a:ahLst/>
            <a:cxnLst>
              <a:cxn ang="T10">
                <a:pos x="T0" y="T1"/>
              </a:cxn>
              <a:cxn ang="T11">
                <a:pos x="T2" y="T3"/>
              </a:cxn>
              <a:cxn ang="T12">
                <a:pos x="T4" y="T5"/>
              </a:cxn>
              <a:cxn ang="T13">
                <a:pos x="T6" y="T7"/>
              </a:cxn>
              <a:cxn ang="T14">
                <a:pos x="T8" y="T9"/>
              </a:cxn>
            </a:cxnLst>
            <a:rect l="T15" t="T16" r="T17" b="T18"/>
            <a:pathLst>
              <a:path w="55" h="28">
                <a:moveTo>
                  <a:pt x="55" y="6"/>
                </a:moveTo>
                <a:lnTo>
                  <a:pt x="2" y="28"/>
                </a:lnTo>
                <a:lnTo>
                  <a:pt x="0" y="22"/>
                </a:lnTo>
                <a:lnTo>
                  <a:pt x="53" y="0"/>
                </a:lnTo>
                <a:lnTo>
                  <a:pt x="55" y="6"/>
                </a:lnTo>
                <a:close/>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28" name="Freeform 1209"/>
          <p:cNvSpPr>
            <a:spLocks/>
          </p:cNvSpPr>
          <p:nvPr/>
        </p:nvSpPr>
        <p:spPr bwMode="auto">
          <a:xfrm flipH="1">
            <a:off x="6220757" y="3954992"/>
            <a:ext cx="28389" cy="18068"/>
          </a:xfrm>
          <a:custGeom>
            <a:avLst/>
            <a:gdLst>
              <a:gd name="T0" fmla="*/ 0 w 21"/>
              <a:gd name="T1" fmla="*/ 0 h 17"/>
              <a:gd name="T2" fmla="*/ 21 w 21"/>
              <a:gd name="T3" fmla="*/ 1 h 17"/>
              <a:gd name="T4" fmla="*/ 7 w 21"/>
              <a:gd name="T5" fmla="*/ 17 h 17"/>
              <a:gd name="T6" fmla="*/ 0 w 21"/>
              <a:gd name="T7" fmla="*/ 0 h 17"/>
              <a:gd name="T8" fmla="*/ 0 60000 65536"/>
              <a:gd name="T9" fmla="*/ 0 60000 65536"/>
              <a:gd name="T10" fmla="*/ 0 60000 65536"/>
              <a:gd name="T11" fmla="*/ 0 60000 65536"/>
              <a:gd name="T12" fmla="*/ 0 w 21"/>
              <a:gd name="T13" fmla="*/ 0 h 17"/>
              <a:gd name="T14" fmla="*/ 21 w 21"/>
              <a:gd name="T15" fmla="*/ 17 h 17"/>
            </a:gdLst>
            <a:ahLst/>
            <a:cxnLst>
              <a:cxn ang="T8">
                <a:pos x="T0" y="T1"/>
              </a:cxn>
              <a:cxn ang="T9">
                <a:pos x="T2" y="T3"/>
              </a:cxn>
              <a:cxn ang="T10">
                <a:pos x="T4" y="T5"/>
              </a:cxn>
              <a:cxn ang="T11">
                <a:pos x="T6" y="T7"/>
              </a:cxn>
            </a:cxnLst>
            <a:rect l="T12" t="T13" r="T14" b="T15"/>
            <a:pathLst>
              <a:path w="21" h="17">
                <a:moveTo>
                  <a:pt x="0" y="0"/>
                </a:moveTo>
                <a:lnTo>
                  <a:pt x="21" y="1"/>
                </a:lnTo>
                <a:lnTo>
                  <a:pt x="7" y="17"/>
                </a:lnTo>
                <a:lnTo>
                  <a:pt x="0"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29" name="Freeform 1210"/>
          <p:cNvSpPr>
            <a:spLocks/>
          </p:cNvSpPr>
          <p:nvPr/>
        </p:nvSpPr>
        <p:spPr bwMode="auto">
          <a:xfrm flipH="1">
            <a:off x="6301867" y="3976248"/>
            <a:ext cx="28389" cy="18068"/>
          </a:xfrm>
          <a:custGeom>
            <a:avLst/>
            <a:gdLst>
              <a:gd name="T0" fmla="*/ 21 w 21"/>
              <a:gd name="T1" fmla="*/ 17 h 17"/>
              <a:gd name="T2" fmla="*/ 0 w 21"/>
              <a:gd name="T3" fmla="*/ 16 h 17"/>
              <a:gd name="T4" fmla="*/ 13 w 21"/>
              <a:gd name="T5" fmla="*/ 0 h 17"/>
              <a:gd name="T6" fmla="*/ 21 w 21"/>
              <a:gd name="T7" fmla="*/ 17 h 17"/>
              <a:gd name="T8" fmla="*/ 0 60000 65536"/>
              <a:gd name="T9" fmla="*/ 0 60000 65536"/>
              <a:gd name="T10" fmla="*/ 0 60000 65536"/>
              <a:gd name="T11" fmla="*/ 0 60000 65536"/>
              <a:gd name="T12" fmla="*/ 0 w 21"/>
              <a:gd name="T13" fmla="*/ 0 h 17"/>
              <a:gd name="T14" fmla="*/ 21 w 21"/>
              <a:gd name="T15" fmla="*/ 17 h 17"/>
            </a:gdLst>
            <a:ahLst/>
            <a:cxnLst>
              <a:cxn ang="T8">
                <a:pos x="T0" y="T1"/>
              </a:cxn>
              <a:cxn ang="T9">
                <a:pos x="T2" y="T3"/>
              </a:cxn>
              <a:cxn ang="T10">
                <a:pos x="T4" y="T5"/>
              </a:cxn>
              <a:cxn ang="T11">
                <a:pos x="T6" y="T7"/>
              </a:cxn>
            </a:cxnLst>
            <a:rect l="T12" t="T13" r="T14" b="T15"/>
            <a:pathLst>
              <a:path w="21" h="17">
                <a:moveTo>
                  <a:pt x="21" y="17"/>
                </a:moveTo>
                <a:lnTo>
                  <a:pt x="0" y="16"/>
                </a:lnTo>
                <a:lnTo>
                  <a:pt x="13" y="0"/>
                </a:lnTo>
                <a:lnTo>
                  <a:pt x="21" y="17"/>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30" name="Freeform 1211"/>
          <p:cNvSpPr>
            <a:spLocks/>
          </p:cNvSpPr>
          <p:nvPr/>
        </p:nvSpPr>
        <p:spPr bwMode="auto">
          <a:xfrm flipH="1">
            <a:off x="6109906" y="3907165"/>
            <a:ext cx="87870" cy="58455"/>
          </a:xfrm>
          <a:custGeom>
            <a:avLst/>
            <a:gdLst>
              <a:gd name="T0" fmla="*/ 0 w 65"/>
              <a:gd name="T1" fmla="*/ 0 h 55"/>
              <a:gd name="T2" fmla="*/ 0 w 65"/>
              <a:gd name="T3" fmla="*/ 55 h 55"/>
              <a:gd name="T4" fmla="*/ 65 w 65"/>
              <a:gd name="T5" fmla="*/ 28 h 55"/>
              <a:gd name="T6" fmla="*/ 0 w 65"/>
              <a:gd name="T7" fmla="*/ 0 h 55"/>
              <a:gd name="T8" fmla="*/ 0 60000 65536"/>
              <a:gd name="T9" fmla="*/ 0 60000 65536"/>
              <a:gd name="T10" fmla="*/ 0 60000 65536"/>
              <a:gd name="T11" fmla="*/ 0 60000 65536"/>
              <a:gd name="T12" fmla="*/ 0 w 65"/>
              <a:gd name="T13" fmla="*/ 0 h 55"/>
              <a:gd name="T14" fmla="*/ 65 w 65"/>
              <a:gd name="T15" fmla="*/ 55 h 55"/>
            </a:gdLst>
            <a:ahLst/>
            <a:cxnLst>
              <a:cxn ang="T8">
                <a:pos x="T0" y="T1"/>
              </a:cxn>
              <a:cxn ang="T9">
                <a:pos x="T2" y="T3"/>
              </a:cxn>
              <a:cxn ang="T10">
                <a:pos x="T4" y="T5"/>
              </a:cxn>
              <a:cxn ang="T11">
                <a:pos x="T6" y="T7"/>
              </a:cxn>
            </a:cxnLst>
            <a:rect l="T12" t="T13" r="T14" b="T15"/>
            <a:pathLst>
              <a:path w="65" h="55">
                <a:moveTo>
                  <a:pt x="0" y="0"/>
                </a:moveTo>
                <a:lnTo>
                  <a:pt x="0" y="55"/>
                </a:lnTo>
                <a:lnTo>
                  <a:pt x="65" y="28"/>
                </a:lnTo>
                <a:lnTo>
                  <a:pt x="0" y="0"/>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31" name="Freeform 1212"/>
          <p:cNvSpPr>
            <a:spLocks/>
          </p:cNvSpPr>
          <p:nvPr/>
        </p:nvSpPr>
        <p:spPr bwMode="auto">
          <a:xfrm flipH="1">
            <a:off x="6109906" y="3907165"/>
            <a:ext cx="87870" cy="58455"/>
          </a:xfrm>
          <a:custGeom>
            <a:avLst/>
            <a:gdLst>
              <a:gd name="T0" fmla="*/ 0 w 65"/>
              <a:gd name="T1" fmla="*/ 0 h 55"/>
              <a:gd name="T2" fmla="*/ 0 w 65"/>
              <a:gd name="T3" fmla="*/ 55 h 55"/>
              <a:gd name="T4" fmla="*/ 65 w 65"/>
              <a:gd name="T5" fmla="*/ 28 h 55"/>
              <a:gd name="T6" fmla="*/ 0 w 65"/>
              <a:gd name="T7" fmla="*/ 0 h 55"/>
              <a:gd name="T8" fmla="*/ 0 60000 65536"/>
              <a:gd name="T9" fmla="*/ 0 60000 65536"/>
              <a:gd name="T10" fmla="*/ 0 60000 65536"/>
              <a:gd name="T11" fmla="*/ 0 60000 65536"/>
              <a:gd name="T12" fmla="*/ 0 w 65"/>
              <a:gd name="T13" fmla="*/ 0 h 55"/>
              <a:gd name="T14" fmla="*/ 65 w 65"/>
              <a:gd name="T15" fmla="*/ 55 h 55"/>
            </a:gdLst>
            <a:ahLst/>
            <a:cxnLst>
              <a:cxn ang="T8">
                <a:pos x="T0" y="T1"/>
              </a:cxn>
              <a:cxn ang="T9">
                <a:pos x="T2" y="T3"/>
              </a:cxn>
              <a:cxn ang="T10">
                <a:pos x="T4" y="T5"/>
              </a:cxn>
              <a:cxn ang="T11">
                <a:pos x="T6" y="T7"/>
              </a:cxn>
            </a:cxnLst>
            <a:rect l="T12" t="T13" r="T14" b="T15"/>
            <a:pathLst>
              <a:path w="65" h="55">
                <a:moveTo>
                  <a:pt x="0" y="0"/>
                </a:moveTo>
                <a:lnTo>
                  <a:pt x="0" y="55"/>
                </a:lnTo>
                <a:lnTo>
                  <a:pt x="65" y="28"/>
                </a:lnTo>
                <a:lnTo>
                  <a:pt x="0" y="0"/>
                </a:lnTo>
                <a:close/>
              </a:path>
            </a:pathLst>
          </a:custGeom>
          <a:noFill/>
          <a:ln w="3175">
            <a:solidFill>
              <a:srgbClr val="000000"/>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32" name="Freeform 1213"/>
          <p:cNvSpPr>
            <a:spLocks/>
          </p:cNvSpPr>
          <p:nvPr/>
        </p:nvSpPr>
        <p:spPr bwMode="auto">
          <a:xfrm flipH="1">
            <a:off x="6109906" y="3907165"/>
            <a:ext cx="87870" cy="58455"/>
          </a:xfrm>
          <a:custGeom>
            <a:avLst/>
            <a:gdLst>
              <a:gd name="T0" fmla="*/ 0 w 65"/>
              <a:gd name="T1" fmla="*/ 0 h 55"/>
              <a:gd name="T2" fmla="*/ 0 w 65"/>
              <a:gd name="T3" fmla="*/ 55 h 55"/>
              <a:gd name="T4" fmla="*/ 65 w 65"/>
              <a:gd name="T5" fmla="*/ 28 h 55"/>
              <a:gd name="T6" fmla="*/ 0 w 65"/>
              <a:gd name="T7" fmla="*/ 0 h 55"/>
              <a:gd name="T8" fmla="*/ 0 60000 65536"/>
              <a:gd name="T9" fmla="*/ 0 60000 65536"/>
              <a:gd name="T10" fmla="*/ 0 60000 65536"/>
              <a:gd name="T11" fmla="*/ 0 60000 65536"/>
              <a:gd name="T12" fmla="*/ 0 w 65"/>
              <a:gd name="T13" fmla="*/ 0 h 55"/>
              <a:gd name="T14" fmla="*/ 65 w 65"/>
              <a:gd name="T15" fmla="*/ 55 h 55"/>
            </a:gdLst>
            <a:ahLst/>
            <a:cxnLst>
              <a:cxn ang="T8">
                <a:pos x="T0" y="T1"/>
              </a:cxn>
              <a:cxn ang="T9">
                <a:pos x="T2" y="T3"/>
              </a:cxn>
              <a:cxn ang="T10">
                <a:pos x="T4" y="T5"/>
              </a:cxn>
              <a:cxn ang="T11">
                <a:pos x="T6" y="T7"/>
              </a:cxn>
            </a:cxnLst>
            <a:rect l="T12" t="T13" r="T14" b="T15"/>
            <a:pathLst>
              <a:path w="65" h="55">
                <a:moveTo>
                  <a:pt x="0" y="0"/>
                </a:moveTo>
                <a:lnTo>
                  <a:pt x="0" y="55"/>
                </a:lnTo>
                <a:lnTo>
                  <a:pt x="65" y="28"/>
                </a:lnTo>
                <a:lnTo>
                  <a:pt x="0" y="0"/>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33" name="Freeform 1214"/>
          <p:cNvSpPr>
            <a:spLocks/>
          </p:cNvSpPr>
          <p:nvPr/>
        </p:nvSpPr>
        <p:spPr bwMode="auto">
          <a:xfrm flipH="1">
            <a:off x="6109906" y="3907165"/>
            <a:ext cx="87870" cy="58455"/>
          </a:xfrm>
          <a:custGeom>
            <a:avLst/>
            <a:gdLst>
              <a:gd name="T0" fmla="*/ 0 w 65"/>
              <a:gd name="T1" fmla="*/ 0 h 55"/>
              <a:gd name="T2" fmla="*/ 0 w 65"/>
              <a:gd name="T3" fmla="*/ 55 h 55"/>
              <a:gd name="T4" fmla="*/ 65 w 65"/>
              <a:gd name="T5" fmla="*/ 28 h 55"/>
              <a:gd name="T6" fmla="*/ 0 w 65"/>
              <a:gd name="T7" fmla="*/ 0 h 55"/>
              <a:gd name="T8" fmla="*/ 0 60000 65536"/>
              <a:gd name="T9" fmla="*/ 0 60000 65536"/>
              <a:gd name="T10" fmla="*/ 0 60000 65536"/>
              <a:gd name="T11" fmla="*/ 0 60000 65536"/>
              <a:gd name="T12" fmla="*/ 0 w 65"/>
              <a:gd name="T13" fmla="*/ 0 h 55"/>
              <a:gd name="T14" fmla="*/ 65 w 65"/>
              <a:gd name="T15" fmla="*/ 55 h 55"/>
            </a:gdLst>
            <a:ahLst/>
            <a:cxnLst>
              <a:cxn ang="T8">
                <a:pos x="T0" y="T1"/>
              </a:cxn>
              <a:cxn ang="T9">
                <a:pos x="T2" y="T3"/>
              </a:cxn>
              <a:cxn ang="T10">
                <a:pos x="T4" y="T5"/>
              </a:cxn>
              <a:cxn ang="T11">
                <a:pos x="T6" y="T7"/>
              </a:cxn>
            </a:cxnLst>
            <a:rect l="T12" t="T13" r="T14" b="T15"/>
            <a:pathLst>
              <a:path w="65" h="55">
                <a:moveTo>
                  <a:pt x="0" y="0"/>
                </a:moveTo>
                <a:lnTo>
                  <a:pt x="0" y="55"/>
                </a:lnTo>
                <a:lnTo>
                  <a:pt x="65" y="28"/>
                </a:lnTo>
                <a:lnTo>
                  <a:pt x="0" y="0"/>
                </a:lnTo>
                <a:close/>
              </a:path>
            </a:pathLst>
          </a:custGeom>
          <a:noFill/>
          <a:ln w="3175" cap="sq">
            <a:solidFill>
              <a:srgbClr val="000000"/>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34" name="Freeform 1215"/>
          <p:cNvSpPr>
            <a:spLocks/>
          </p:cNvSpPr>
          <p:nvPr/>
        </p:nvSpPr>
        <p:spPr bwMode="auto">
          <a:xfrm flipH="1">
            <a:off x="6097739" y="3898662"/>
            <a:ext cx="100036" cy="38261"/>
          </a:xfrm>
          <a:custGeom>
            <a:avLst/>
            <a:gdLst>
              <a:gd name="T0" fmla="*/ 0 w 74"/>
              <a:gd name="T1" fmla="*/ 8 h 36"/>
              <a:gd name="T2" fmla="*/ 8 w 74"/>
              <a:gd name="T3" fmla="*/ 0 h 36"/>
              <a:gd name="T4" fmla="*/ 74 w 74"/>
              <a:gd name="T5" fmla="*/ 27 h 36"/>
              <a:gd name="T6" fmla="*/ 65 w 74"/>
              <a:gd name="T7" fmla="*/ 36 h 36"/>
              <a:gd name="T8" fmla="*/ 0 w 74"/>
              <a:gd name="T9" fmla="*/ 8 h 36"/>
              <a:gd name="T10" fmla="*/ 0 60000 65536"/>
              <a:gd name="T11" fmla="*/ 0 60000 65536"/>
              <a:gd name="T12" fmla="*/ 0 60000 65536"/>
              <a:gd name="T13" fmla="*/ 0 60000 65536"/>
              <a:gd name="T14" fmla="*/ 0 60000 65536"/>
              <a:gd name="T15" fmla="*/ 0 w 74"/>
              <a:gd name="T16" fmla="*/ 0 h 36"/>
              <a:gd name="T17" fmla="*/ 74 w 74"/>
              <a:gd name="T18" fmla="*/ 36 h 36"/>
            </a:gdLst>
            <a:ahLst/>
            <a:cxnLst>
              <a:cxn ang="T10">
                <a:pos x="T0" y="T1"/>
              </a:cxn>
              <a:cxn ang="T11">
                <a:pos x="T2" y="T3"/>
              </a:cxn>
              <a:cxn ang="T12">
                <a:pos x="T4" y="T5"/>
              </a:cxn>
              <a:cxn ang="T13">
                <a:pos x="T6" y="T7"/>
              </a:cxn>
              <a:cxn ang="T14">
                <a:pos x="T8" y="T9"/>
              </a:cxn>
            </a:cxnLst>
            <a:rect l="T15" t="T16" r="T17" b="T18"/>
            <a:pathLst>
              <a:path w="74" h="36">
                <a:moveTo>
                  <a:pt x="0" y="8"/>
                </a:moveTo>
                <a:lnTo>
                  <a:pt x="8" y="0"/>
                </a:lnTo>
                <a:lnTo>
                  <a:pt x="74" y="27"/>
                </a:lnTo>
                <a:lnTo>
                  <a:pt x="65" y="36"/>
                </a:lnTo>
                <a:lnTo>
                  <a:pt x="0" y="8"/>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35" name="Freeform 1216"/>
          <p:cNvSpPr>
            <a:spLocks/>
          </p:cNvSpPr>
          <p:nvPr/>
        </p:nvSpPr>
        <p:spPr bwMode="auto">
          <a:xfrm flipH="1">
            <a:off x="6097739" y="3898662"/>
            <a:ext cx="100036" cy="38261"/>
          </a:xfrm>
          <a:custGeom>
            <a:avLst/>
            <a:gdLst>
              <a:gd name="T0" fmla="*/ 0 w 74"/>
              <a:gd name="T1" fmla="*/ 8 h 36"/>
              <a:gd name="T2" fmla="*/ 8 w 74"/>
              <a:gd name="T3" fmla="*/ 0 h 36"/>
              <a:gd name="T4" fmla="*/ 74 w 74"/>
              <a:gd name="T5" fmla="*/ 27 h 36"/>
              <a:gd name="T6" fmla="*/ 65 w 74"/>
              <a:gd name="T7" fmla="*/ 36 h 36"/>
              <a:gd name="T8" fmla="*/ 0 w 74"/>
              <a:gd name="T9" fmla="*/ 8 h 36"/>
              <a:gd name="T10" fmla="*/ 0 60000 65536"/>
              <a:gd name="T11" fmla="*/ 0 60000 65536"/>
              <a:gd name="T12" fmla="*/ 0 60000 65536"/>
              <a:gd name="T13" fmla="*/ 0 60000 65536"/>
              <a:gd name="T14" fmla="*/ 0 60000 65536"/>
              <a:gd name="T15" fmla="*/ 0 w 74"/>
              <a:gd name="T16" fmla="*/ 0 h 36"/>
              <a:gd name="T17" fmla="*/ 74 w 74"/>
              <a:gd name="T18" fmla="*/ 36 h 36"/>
            </a:gdLst>
            <a:ahLst/>
            <a:cxnLst>
              <a:cxn ang="T10">
                <a:pos x="T0" y="T1"/>
              </a:cxn>
              <a:cxn ang="T11">
                <a:pos x="T2" y="T3"/>
              </a:cxn>
              <a:cxn ang="T12">
                <a:pos x="T4" y="T5"/>
              </a:cxn>
              <a:cxn ang="T13">
                <a:pos x="T6" y="T7"/>
              </a:cxn>
              <a:cxn ang="T14">
                <a:pos x="T8" y="T9"/>
              </a:cxn>
            </a:cxnLst>
            <a:rect l="T15" t="T16" r="T17" b="T18"/>
            <a:pathLst>
              <a:path w="74" h="36">
                <a:moveTo>
                  <a:pt x="0" y="8"/>
                </a:moveTo>
                <a:lnTo>
                  <a:pt x="8" y="0"/>
                </a:lnTo>
                <a:lnTo>
                  <a:pt x="74" y="27"/>
                </a:lnTo>
                <a:lnTo>
                  <a:pt x="65" y="36"/>
                </a:lnTo>
                <a:lnTo>
                  <a:pt x="0" y="8"/>
                </a:lnTo>
                <a:close/>
              </a:path>
            </a:pathLst>
          </a:custGeom>
          <a:noFill/>
          <a:ln w="3175">
            <a:solidFill>
              <a:srgbClr val="000000"/>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36" name="Freeform 1217"/>
          <p:cNvSpPr>
            <a:spLocks/>
          </p:cNvSpPr>
          <p:nvPr/>
        </p:nvSpPr>
        <p:spPr bwMode="auto">
          <a:xfrm flipH="1">
            <a:off x="6097739" y="3898662"/>
            <a:ext cx="100036" cy="38261"/>
          </a:xfrm>
          <a:custGeom>
            <a:avLst/>
            <a:gdLst>
              <a:gd name="T0" fmla="*/ 0 w 74"/>
              <a:gd name="T1" fmla="*/ 8 h 36"/>
              <a:gd name="T2" fmla="*/ 8 w 74"/>
              <a:gd name="T3" fmla="*/ 0 h 36"/>
              <a:gd name="T4" fmla="*/ 74 w 74"/>
              <a:gd name="T5" fmla="*/ 27 h 36"/>
              <a:gd name="T6" fmla="*/ 65 w 74"/>
              <a:gd name="T7" fmla="*/ 36 h 36"/>
              <a:gd name="T8" fmla="*/ 0 w 74"/>
              <a:gd name="T9" fmla="*/ 8 h 36"/>
              <a:gd name="T10" fmla="*/ 0 60000 65536"/>
              <a:gd name="T11" fmla="*/ 0 60000 65536"/>
              <a:gd name="T12" fmla="*/ 0 60000 65536"/>
              <a:gd name="T13" fmla="*/ 0 60000 65536"/>
              <a:gd name="T14" fmla="*/ 0 60000 65536"/>
              <a:gd name="T15" fmla="*/ 0 w 74"/>
              <a:gd name="T16" fmla="*/ 0 h 36"/>
              <a:gd name="T17" fmla="*/ 74 w 74"/>
              <a:gd name="T18" fmla="*/ 36 h 36"/>
            </a:gdLst>
            <a:ahLst/>
            <a:cxnLst>
              <a:cxn ang="T10">
                <a:pos x="T0" y="T1"/>
              </a:cxn>
              <a:cxn ang="T11">
                <a:pos x="T2" y="T3"/>
              </a:cxn>
              <a:cxn ang="T12">
                <a:pos x="T4" y="T5"/>
              </a:cxn>
              <a:cxn ang="T13">
                <a:pos x="T6" y="T7"/>
              </a:cxn>
              <a:cxn ang="T14">
                <a:pos x="T8" y="T9"/>
              </a:cxn>
            </a:cxnLst>
            <a:rect l="T15" t="T16" r="T17" b="T18"/>
            <a:pathLst>
              <a:path w="74" h="36">
                <a:moveTo>
                  <a:pt x="0" y="8"/>
                </a:moveTo>
                <a:lnTo>
                  <a:pt x="8" y="0"/>
                </a:lnTo>
                <a:lnTo>
                  <a:pt x="74" y="27"/>
                </a:lnTo>
                <a:lnTo>
                  <a:pt x="65" y="36"/>
                </a:lnTo>
                <a:lnTo>
                  <a:pt x="0" y="8"/>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37" name="Freeform 1218"/>
          <p:cNvSpPr>
            <a:spLocks/>
          </p:cNvSpPr>
          <p:nvPr/>
        </p:nvSpPr>
        <p:spPr bwMode="auto">
          <a:xfrm flipH="1">
            <a:off x="6097739" y="3898662"/>
            <a:ext cx="100036" cy="38261"/>
          </a:xfrm>
          <a:custGeom>
            <a:avLst/>
            <a:gdLst>
              <a:gd name="T0" fmla="*/ 0 w 74"/>
              <a:gd name="T1" fmla="*/ 8 h 36"/>
              <a:gd name="T2" fmla="*/ 8 w 74"/>
              <a:gd name="T3" fmla="*/ 0 h 36"/>
              <a:gd name="T4" fmla="*/ 74 w 74"/>
              <a:gd name="T5" fmla="*/ 27 h 36"/>
              <a:gd name="T6" fmla="*/ 65 w 74"/>
              <a:gd name="T7" fmla="*/ 36 h 36"/>
              <a:gd name="T8" fmla="*/ 0 w 74"/>
              <a:gd name="T9" fmla="*/ 8 h 36"/>
              <a:gd name="T10" fmla="*/ 0 60000 65536"/>
              <a:gd name="T11" fmla="*/ 0 60000 65536"/>
              <a:gd name="T12" fmla="*/ 0 60000 65536"/>
              <a:gd name="T13" fmla="*/ 0 60000 65536"/>
              <a:gd name="T14" fmla="*/ 0 60000 65536"/>
              <a:gd name="T15" fmla="*/ 0 w 74"/>
              <a:gd name="T16" fmla="*/ 0 h 36"/>
              <a:gd name="T17" fmla="*/ 74 w 74"/>
              <a:gd name="T18" fmla="*/ 36 h 36"/>
            </a:gdLst>
            <a:ahLst/>
            <a:cxnLst>
              <a:cxn ang="T10">
                <a:pos x="T0" y="T1"/>
              </a:cxn>
              <a:cxn ang="T11">
                <a:pos x="T2" y="T3"/>
              </a:cxn>
              <a:cxn ang="T12">
                <a:pos x="T4" y="T5"/>
              </a:cxn>
              <a:cxn ang="T13">
                <a:pos x="T6" y="T7"/>
              </a:cxn>
              <a:cxn ang="T14">
                <a:pos x="T8" y="T9"/>
              </a:cxn>
            </a:cxnLst>
            <a:rect l="T15" t="T16" r="T17" b="T18"/>
            <a:pathLst>
              <a:path w="74" h="36">
                <a:moveTo>
                  <a:pt x="0" y="8"/>
                </a:moveTo>
                <a:lnTo>
                  <a:pt x="8" y="0"/>
                </a:lnTo>
                <a:lnTo>
                  <a:pt x="74" y="27"/>
                </a:lnTo>
                <a:lnTo>
                  <a:pt x="65" y="36"/>
                </a:lnTo>
                <a:lnTo>
                  <a:pt x="0" y="8"/>
                </a:lnTo>
                <a:close/>
              </a:path>
            </a:pathLst>
          </a:custGeom>
          <a:noFill/>
          <a:ln w="3175" cap="sq">
            <a:solidFill>
              <a:srgbClr val="000000"/>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38" name="Freeform 1219"/>
          <p:cNvSpPr>
            <a:spLocks/>
          </p:cNvSpPr>
          <p:nvPr/>
        </p:nvSpPr>
        <p:spPr bwMode="auto">
          <a:xfrm flipH="1">
            <a:off x="6109906" y="3902914"/>
            <a:ext cx="95981" cy="61643"/>
          </a:xfrm>
          <a:custGeom>
            <a:avLst/>
            <a:gdLst>
              <a:gd name="T0" fmla="*/ 0 w 71"/>
              <a:gd name="T1" fmla="*/ 0 h 58"/>
              <a:gd name="T2" fmla="*/ 0 w 71"/>
              <a:gd name="T3" fmla="*/ 58 h 58"/>
              <a:gd name="T4" fmla="*/ 71 w 71"/>
              <a:gd name="T5" fmla="*/ 29 h 58"/>
              <a:gd name="T6" fmla="*/ 0 w 71"/>
              <a:gd name="T7" fmla="*/ 0 h 58"/>
              <a:gd name="T8" fmla="*/ 0 60000 65536"/>
              <a:gd name="T9" fmla="*/ 0 60000 65536"/>
              <a:gd name="T10" fmla="*/ 0 60000 65536"/>
              <a:gd name="T11" fmla="*/ 0 60000 65536"/>
              <a:gd name="T12" fmla="*/ 0 w 71"/>
              <a:gd name="T13" fmla="*/ 0 h 58"/>
              <a:gd name="T14" fmla="*/ 71 w 71"/>
              <a:gd name="T15" fmla="*/ 58 h 58"/>
            </a:gdLst>
            <a:ahLst/>
            <a:cxnLst>
              <a:cxn ang="T8">
                <a:pos x="T0" y="T1"/>
              </a:cxn>
              <a:cxn ang="T9">
                <a:pos x="T2" y="T3"/>
              </a:cxn>
              <a:cxn ang="T10">
                <a:pos x="T4" y="T5"/>
              </a:cxn>
              <a:cxn ang="T11">
                <a:pos x="T6" y="T7"/>
              </a:cxn>
            </a:cxnLst>
            <a:rect l="T12" t="T13" r="T14" b="T15"/>
            <a:pathLst>
              <a:path w="71" h="58">
                <a:moveTo>
                  <a:pt x="0" y="0"/>
                </a:moveTo>
                <a:lnTo>
                  <a:pt x="0" y="58"/>
                </a:lnTo>
                <a:lnTo>
                  <a:pt x="71" y="29"/>
                </a:lnTo>
                <a:lnTo>
                  <a:pt x="0" y="0"/>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39" name="Freeform 1220"/>
          <p:cNvSpPr>
            <a:spLocks/>
          </p:cNvSpPr>
          <p:nvPr/>
        </p:nvSpPr>
        <p:spPr bwMode="auto">
          <a:xfrm flipH="1">
            <a:off x="6109906" y="3902914"/>
            <a:ext cx="95981" cy="61643"/>
          </a:xfrm>
          <a:custGeom>
            <a:avLst/>
            <a:gdLst>
              <a:gd name="T0" fmla="*/ 0 w 71"/>
              <a:gd name="T1" fmla="*/ 0 h 58"/>
              <a:gd name="T2" fmla="*/ 0 w 71"/>
              <a:gd name="T3" fmla="*/ 58 h 58"/>
              <a:gd name="T4" fmla="*/ 71 w 71"/>
              <a:gd name="T5" fmla="*/ 29 h 58"/>
              <a:gd name="T6" fmla="*/ 0 w 71"/>
              <a:gd name="T7" fmla="*/ 0 h 58"/>
              <a:gd name="T8" fmla="*/ 0 60000 65536"/>
              <a:gd name="T9" fmla="*/ 0 60000 65536"/>
              <a:gd name="T10" fmla="*/ 0 60000 65536"/>
              <a:gd name="T11" fmla="*/ 0 60000 65536"/>
              <a:gd name="T12" fmla="*/ 0 w 71"/>
              <a:gd name="T13" fmla="*/ 0 h 58"/>
              <a:gd name="T14" fmla="*/ 71 w 71"/>
              <a:gd name="T15" fmla="*/ 58 h 58"/>
            </a:gdLst>
            <a:ahLst/>
            <a:cxnLst>
              <a:cxn ang="T8">
                <a:pos x="T0" y="T1"/>
              </a:cxn>
              <a:cxn ang="T9">
                <a:pos x="T2" y="T3"/>
              </a:cxn>
              <a:cxn ang="T10">
                <a:pos x="T4" y="T5"/>
              </a:cxn>
              <a:cxn ang="T11">
                <a:pos x="T6" y="T7"/>
              </a:cxn>
            </a:cxnLst>
            <a:rect l="T12" t="T13" r="T14" b="T15"/>
            <a:pathLst>
              <a:path w="71" h="58">
                <a:moveTo>
                  <a:pt x="0" y="0"/>
                </a:moveTo>
                <a:lnTo>
                  <a:pt x="0" y="58"/>
                </a:lnTo>
                <a:lnTo>
                  <a:pt x="71" y="29"/>
                </a:lnTo>
                <a:lnTo>
                  <a:pt x="0" y="0"/>
                </a:lnTo>
                <a:close/>
              </a:path>
            </a:pathLst>
          </a:custGeom>
          <a:noFill/>
          <a:ln w="3175" cap="sq">
            <a:solidFill>
              <a:srgbClr val="AAE6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40" name="Freeform 1221"/>
          <p:cNvSpPr>
            <a:spLocks/>
          </p:cNvSpPr>
          <p:nvPr/>
        </p:nvSpPr>
        <p:spPr bwMode="auto">
          <a:xfrm flipH="1">
            <a:off x="6097739" y="3892285"/>
            <a:ext cx="108147" cy="41450"/>
          </a:xfrm>
          <a:custGeom>
            <a:avLst/>
            <a:gdLst>
              <a:gd name="T0" fmla="*/ 0 w 80"/>
              <a:gd name="T1" fmla="*/ 10 h 39"/>
              <a:gd name="T2" fmla="*/ 10 w 80"/>
              <a:gd name="T3" fmla="*/ 0 h 39"/>
              <a:gd name="T4" fmla="*/ 80 w 80"/>
              <a:gd name="T5" fmla="*/ 30 h 39"/>
              <a:gd name="T6" fmla="*/ 71 w 80"/>
              <a:gd name="T7" fmla="*/ 39 h 39"/>
              <a:gd name="T8" fmla="*/ 0 w 80"/>
              <a:gd name="T9" fmla="*/ 10 h 39"/>
              <a:gd name="T10" fmla="*/ 0 60000 65536"/>
              <a:gd name="T11" fmla="*/ 0 60000 65536"/>
              <a:gd name="T12" fmla="*/ 0 60000 65536"/>
              <a:gd name="T13" fmla="*/ 0 60000 65536"/>
              <a:gd name="T14" fmla="*/ 0 60000 65536"/>
              <a:gd name="T15" fmla="*/ 0 w 80"/>
              <a:gd name="T16" fmla="*/ 0 h 39"/>
              <a:gd name="T17" fmla="*/ 80 w 80"/>
              <a:gd name="T18" fmla="*/ 39 h 39"/>
            </a:gdLst>
            <a:ahLst/>
            <a:cxnLst>
              <a:cxn ang="T10">
                <a:pos x="T0" y="T1"/>
              </a:cxn>
              <a:cxn ang="T11">
                <a:pos x="T2" y="T3"/>
              </a:cxn>
              <a:cxn ang="T12">
                <a:pos x="T4" y="T5"/>
              </a:cxn>
              <a:cxn ang="T13">
                <a:pos x="T6" y="T7"/>
              </a:cxn>
              <a:cxn ang="T14">
                <a:pos x="T8" y="T9"/>
              </a:cxn>
            </a:cxnLst>
            <a:rect l="T15" t="T16" r="T17" b="T18"/>
            <a:pathLst>
              <a:path w="80" h="39">
                <a:moveTo>
                  <a:pt x="0" y="10"/>
                </a:moveTo>
                <a:lnTo>
                  <a:pt x="10" y="0"/>
                </a:lnTo>
                <a:lnTo>
                  <a:pt x="80" y="30"/>
                </a:lnTo>
                <a:lnTo>
                  <a:pt x="71" y="39"/>
                </a:lnTo>
                <a:lnTo>
                  <a:pt x="0" y="10"/>
                </a:lnTo>
                <a:close/>
              </a:path>
            </a:pathLst>
          </a:custGeom>
          <a:solidFill>
            <a:srgbClr val="55CD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41" name="Freeform 1222"/>
          <p:cNvSpPr>
            <a:spLocks/>
          </p:cNvSpPr>
          <p:nvPr/>
        </p:nvSpPr>
        <p:spPr bwMode="auto">
          <a:xfrm flipH="1">
            <a:off x="6097739" y="3892285"/>
            <a:ext cx="108147" cy="41450"/>
          </a:xfrm>
          <a:custGeom>
            <a:avLst/>
            <a:gdLst>
              <a:gd name="T0" fmla="*/ 0 w 80"/>
              <a:gd name="T1" fmla="*/ 10 h 39"/>
              <a:gd name="T2" fmla="*/ 10 w 80"/>
              <a:gd name="T3" fmla="*/ 0 h 39"/>
              <a:gd name="T4" fmla="*/ 80 w 80"/>
              <a:gd name="T5" fmla="*/ 30 h 39"/>
              <a:gd name="T6" fmla="*/ 71 w 80"/>
              <a:gd name="T7" fmla="*/ 39 h 39"/>
              <a:gd name="T8" fmla="*/ 0 w 80"/>
              <a:gd name="T9" fmla="*/ 10 h 39"/>
              <a:gd name="T10" fmla="*/ 0 60000 65536"/>
              <a:gd name="T11" fmla="*/ 0 60000 65536"/>
              <a:gd name="T12" fmla="*/ 0 60000 65536"/>
              <a:gd name="T13" fmla="*/ 0 60000 65536"/>
              <a:gd name="T14" fmla="*/ 0 60000 65536"/>
              <a:gd name="T15" fmla="*/ 0 w 80"/>
              <a:gd name="T16" fmla="*/ 0 h 39"/>
              <a:gd name="T17" fmla="*/ 80 w 80"/>
              <a:gd name="T18" fmla="*/ 39 h 39"/>
            </a:gdLst>
            <a:ahLst/>
            <a:cxnLst>
              <a:cxn ang="T10">
                <a:pos x="T0" y="T1"/>
              </a:cxn>
              <a:cxn ang="T11">
                <a:pos x="T2" y="T3"/>
              </a:cxn>
              <a:cxn ang="T12">
                <a:pos x="T4" y="T5"/>
              </a:cxn>
              <a:cxn ang="T13">
                <a:pos x="T6" y="T7"/>
              </a:cxn>
              <a:cxn ang="T14">
                <a:pos x="T8" y="T9"/>
              </a:cxn>
            </a:cxnLst>
            <a:rect l="T15" t="T16" r="T17" b="T18"/>
            <a:pathLst>
              <a:path w="80" h="39">
                <a:moveTo>
                  <a:pt x="0" y="10"/>
                </a:moveTo>
                <a:lnTo>
                  <a:pt x="10" y="0"/>
                </a:lnTo>
                <a:lnTo>
                  <a:pt x="80" y="30"/>
                </a:lnTo>
                <a:lnTo>
                  <a:pt x="71" y="39"/>
                </a:lnTo>
                <a:lnTo>
                  <a:pt x="0" y="10"/>
                </a:lnTo>
                <a:close/>
              </a:path>
            </a:pathLst>
          </a:custGeom>
          <a:noFill/>
          <a:ln w="3175" cap="sq">
            <a:solidFill>
              <a:srgbClr val="AAE6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98" name="Picture 39"/>
          <p:cNvPicPr>
            <a:picLocks noChangeArrowheads="1"/>
          </p:cNvPicPr>
          <p:nvPr/>
        </p:nvPicPr>
        <p:blipFill>
          <a:blip r:embed="rId12" cstate="print"/>
          <a:srcRect/>
          <a:stretch>
            <a:fillRect/>
          </a:stretch>
        </p:blipFill>
        <p:spPr bwMode="auto">
          <a:xfrm flipH="1">
            <a:off x="5890908" y="3354499"/>
            <a:ext cx="389330" cy="459138"/>
          </a:xfrm>
          <a:prstGeom prst="rect">
            <a:avLst/>
          </a:prstGeom>
          <a:noFill/>
          <a:ln w="12700">
            <a:noFill/>
            <a:miter lim="800000"/>
            <a:headEnd/>
            <a:tailEnd/>
          </a:ln>
        </p:spPr>
      </p:pic>
      <p:cxnSp>
        <p:nvCxnSpPr>
          <p:cNvPr id="99" name="Straight Connector 1428"/>
          <p:cNvCxnSpPr>
            <a:cxnSpLocks noChangeShapeType="1"/>
          </p:cNvCxnSpPr>
          <p:nvPr/>
        </p:nvCxnSpPr>
        <p:spPr bwMode="auto">
          <a:xfrm rot="16200000" flipH="1">
            <a:off x="6117874" y="3889484"/>
            <a:ext cx="153046" cy="1351"/>
          </a:xfrm>
          <a:prstGeom prst="line">
            <a:avLst/>
          </a:prstGeom>
          <a:noFill/>
          <a:ln w="28575" algn="ctr">
            <a:solidFill>
              <a:srgbClr val="B21A1A"/>
            </a:solidFill>
            <a:round/>
            <a:headEnd/>
            <a:tailEnd/>
          </a:ln>
        </p:spPr>
      </p:cxnSp>
      <p:sp>
        <p:nvSpPr>
          <p:cNvPr id="286" name="Rectangle 1227"/>
          <p:cNvSpPr>
            <a:spLocks noChangeArrowheads="1"/>
          </p:cNvSpPr>
          <p:nvPr/>
        </p:nvSpPr>
        <p:spPr bwMode="auto">
          <a:xfrm flipH="1">
            <a:off x="6070703" y="3935861"/>
            <a:ext cx="302812" cy="167925"/>
          </a:xfrm>
          <a:prstGeom prst="rect">
            <a:avLst/>
          </a:prstGeom>
          <a:solidFill>
            <a:srgbClr val="0096D5"/>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87" name="Rectangle 1228"/>
          <p:cNvSpPr>
            <a:spLocks noChangeArrowheads="1"/>
          </p:cNvSpPr>
          <p:nvPr/>
        </p:nvSpPr>
        <p:spPr bwMode="auto">
          <a:xfrm flipH="1">
            <a:off x="6072055" y="3936923"/>
            <a:ext cx="300108" cy="165800"/>
          </a:xfrm>
          <a:prstGeom prst="rect">
            <a:avLst/>
          </a:prstGeom>
          <a:noFill/>
          <a:ln w="3175" cap="sq">
            <a:solidFill>
              <a:srgbClr val="AAE6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88" name="Freeform 1229"/>
          <p:cNvSpPr>
            <a:spLocks/>
          </p:cNvSpPr>
          <p:nvPr/>
        </p:nvSpPr>
        <p:spPr bwMode="auto">
          <a:xfrm flipH="1">
            <a:off x="6046370" y="3915667"/>
            <a:ext cx="327145" cy="20194"/>
          </a:xfrm>
          <a:custGeom>
            <a:avLst/>
            <a:gdLst>
              <a:gd name="T0" fmla="*/ 0 w 242"/>
              <a:gd name="T1" fmla="*/ 19 h 19"/>
              <a:gd name="T2" fmla="*/ 18 w 242"/>
              <a:gd name="T3" fmla="*/ 0 h 19"/>
              <a:gd name="T4" fmla="*/ 242 w 242"/>
              <a:gd name="T5" fmla="*/ 0 h 19"/>
              <a:gd name="T6" fmla="*/ 224 w 242"/>
              <a:gd name="T7" fmla="*/ 19 h 19"/>
              <a:gd name="T8" fmla="*/ 0 w 242"/>
              <a:gd name="T9" fmla="*/ 19 h 19"/>
              <a:gd name="T10" fmla="*/ 0 60000 65536"/>
              <a:gd name="T11" fmla="*/ 0 60000 65536"/>
              <a:gd name="T12" fmla="*/ 0 60000 65536"/>
              <a:gd name="T13" fmla="*/ 0 60000 65536"/>
              <a:gd name="T14" fmla="*/ 0 60000 65536"/>
              <a:gd name="T15" fmla="*/ 0 w 242"/>
              <a:gd name="T16" fmla="*/ 0 h 19"/>
              <a:gd name="T17" fmla="*/ 242 w 242"/>
              <a:gd name="T18" fmla="*/ 19 h 19"/>
            </a:gdLst>
            <a:ahLst/>
            <a:cxnLst>
              <a:cxn ang="T10">
                <a:pos x="T0" y="T1"/>
              </a:cxn>
              <a:cxn ang="T11">
                <a:pos x="T2" y="T3"/>
              </a:cxn>
              <a:cxn ang="T12">
                <a:pos x="T4" y="T5"/>
              </a:cxn>
              <a:cxn ang="T13">
                <a:pos x="T6" y="T7"/>
              </a:cxn>
              <a:cxn ang="T14">
                <a:pos x="T8" y="T9"/>
              </a:cxn>
            </a:cxnLst>
            <a:rect l="T15" t="T16" r="T17" b="T18"/>
            <a:pathLst>
              <a:path w="242" h="19">
                <a:moveTo>
                  <a:pt x="0" y="19"/>
                </a:moveTo>
                <a:lnTo>
                  <a:pt x="18" y="0"/>
                </a:lnTo>
                <a:lnTo>
                  <a:pt x="242" y="0"/>
                </a:lnTo>
                <a:lnTo>
                  <a:pt x="224" y="19"/>
                </a:lnTo>
                <a:lnTo>
                  <a:pt x="0" y="19"/>
                </a:lnTo>
                <a:close/>
              </a:path>
            </a:pathLst>
          </a:custGeom>
          <a:solidFill>
            <a:srgbClr val="00B4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89" name="Freeform 1230"/>
          <p:cNvSpPr>
            <a:spLocks/>
          </p:cNvSpPr>
          <p:nvPr/>
        </p:nvSpPr>
        <p:spPr bwMode="auto">
          <a:xfrm flipH="1">
            <a:off x="6046370" y="3915667"/>
            <a:ext cx="327145" cy="20194"/>
          </a:xfrm>
          <a:custGeom>
            <a:avLst/>
            <a:gdLst>
              <a:gd name="T0" fmla="*/ 0 w 242"/>
              <a:gd name="T1" fmla="*/ 19 h 19"/>
              <a:gd name="T2" fmla="*/ 18 w 242"/>
              <a:gd name="T3" fmla="*/ 0 h 19"/>
              <a:gd name="T4" fmla="*/ 242 w 242"/>
              <a:gd name="T5" fmla="*/ 0 h 19"/>
              <a:gd name="T6" fmla="*/ 224 w 242"/>
              <a:gd name="T7" fmla="*/ 19 h 19"/>
              <a:gd name="T8" fmla="*/ 0 w 242"/>
              <a:gd name="T9" fmla="*/ 19 h 19"/>
              <a:gd name="T10" fmla="*/ 0 60000 65536"/>
              <a:gd name="T11" fmla="*/ 0 60000 65536"/>
              <a:gd name="T12" fmla="*/ 0 60000 65536"/>
              <a:gd name="T13" fmla="*/ 0 60000 65536"/>
              <a:gd name="T14" fmla="*/ 0 60000 65536"/>
              <a:gd name="T15" fmla="*/ 0 w 242"/>
              <a:gd name="T16" fmla="*/ 0 h 19"/>
              <a:gd name="T17" fmla="*/ 242 w 242"/>
              <a:gd name="T18" fmla="*/ 19 h 19"/>
            </a:gdLst>
            <a:ahLst/>
            <a:cxnLst>
              <a:cxn ang="T10">
                <a:pos x="T0" y="T1"/>
              </a:cxn>
              <a:cxn ang="T11">
                <a:pos x="T2" y="T3"/>
              </a:cxn>
              <a:cxn ang="T12">
                <a:pos x="T4" y="T5"/>
              </a:cxn>
              <a:cxn ang="T13">
                <a:pos x="T6" y="T7"/>
              </a:cxn>
              <a:cxn ang="T14">
                <a:pos x="T8" y="T9"/>
              </a:cxn>
            </a:cxnLst>
            <a:rect l="T15" t="T16" r="T17" b="T18"/>
            <a:pathLst>
              <a:path w="242" h="19">
                <a:moveTo>
                  <a:pt x="0" y="19"/>
                </a:moveTo>
                <a:lnTo>
                  <a:pt x="18" y="0"/>
                </a:lnTo>
                <a:lnTo>
                  <a:pt x="242" y="0"/>
                </a:lnTo>
                <a:lnTo>
                  <a:pt x="224" y="19"/>
                </a:lnTo>
                <a:lnTo>
                  <a:pt x="0" y="19"/>
                </a:lnTo>
                <a:close/>
              </a:path>
            </a:pathLst>
          </a:custGeom>
          <a:noFill/>
          <a:ln w="3175" cap="sq">
            <a:solidFill>
              <a:srgbClr val="AAE6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90" name="Freeform 1231"/>
          <p:cNvSpPr>
            <a:spLocks/>
          </p:cNvSpPr>
          <p:nvPr/>
        </p:nvSpPr>
        <p:spPr bwMode="auto">
          <a:xfrm flipH="1">
            <a:off x="6046370" y="3915667"/>
            <a:ext cx="24333" cy="188119"/>
          </a:xfrm>
          <a:custGeom>
            <a:avLst/>
            <a:gdLst>
              <a:gd name="T0" fmla="*/ 0 w 18"/>
              <a:gd name="T1" fmla="*/ 19 h 177"/>
              <a:gd name="T2" fmla="*/ 18 w 18"/>
              <a:gd name="T3" fmla="*/ 0 h 177"/>
              <a:gd name="T4" fmla="*/ 18 w 18"/>
              <a:gd name="T5" fmla="*/ 157 h 177"/>
              <a:gd name="T6" fmla="*/ 0 w 18"/>
              <a:gd name="T7" fmla="*/ 177 h 177"/>
              <a:gd name="T8" fmla="*/ 0 w 18"/>
              <a:gd name="T9" fmla="*/ 19 h 177"/>
              <a:gd name="T10" fmla="*/ 0 60000 65536"/>
              <a:gd name="T11" fmla="*/ 0 60000 65536"/>
              <a:gd name="T12" fmla="*/ 0 60000 65536"/>
              <a:gd name="T13" fmla="*/ 0 60000 65536"/>
              <a:gd name="T14" fmla="*/ 0 60000 65536"/>
              <a:gd name="T15" fmla="*/ 0 w 18"/>
              <a:gd name="T16" fmla="*/ 0 h 177"/>
              <a:gd name="T17" fmla="*/ 18 w 18"/>
              <a:gd name="T18" fmla="*/ 177 h 177"/>
            </a:gdLst>
            <a:ahLst/>
            <a:cxnLst>
              <a:cxn ang="T10">
                <a:pos x="T0" y="T1"/>
              </a:cxn>
              <a:cxn ang="T11">
                <a:pos x="T2" y="T3"/>
              </a:cxn>
              <a:cxn ang="T12">
                <a:pos x="T4" y="T5"/>
              </a:cxn>
              <a:cxn ang="T13">
                <a:pos x="T6" y="T7"/>
              </a:cxn>
              <a:cxn ang="T14">
                <a:pos x="T8" y="T9"/>
              </a:cxn>
            </a:cxnLst>
            <a:rect l="T15" t="T16" r="T17" b="T18"/>
            <a:pathLst>
              <a:path w="18" h="177">
                <a:moveTo>
                  <a:pt x="0" y="19"/>
                </a:moveTo>
                <a:lnTo>
                  <a:pt x="18" y="0"/>
                </a:lnTo>
                <a:lnTo>
                  <a:pt x="18" y="157"/>
                </a:lnTo>
                <a:lnTo>
                  <a:pt x="0" y="177"/>
                </a:lnTo>
                <a:lnTo>
                  <a:pt x="0" y="19"/>
                </a:lnTo>
                <a:close/>
              </a:path>
            </a:pathLst>
          </a:custGeom>
          <a:solidFill>
            <a:srgbClr val="005A8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91" name="Freeform 1232"/>
          <p:cNvSpPr>
            <a:spLocks/>
          </p:cNvSpPr>
          <p:nvPr/>
        </p:nvSpPr>
        <p:spPr bwMode="auto">
          <a:xfrm flipH="1">
            <a:off x="6046370" y="3915667"/>
            <a:ext cx="24333" cy="188119"/>
          </a:xfrm>
          <a:custGeom>
            <a:avLst/>
            <a:gdLst>
              <a:gd name="T0" fmla="*/ 0 w 18"/>
              <a:gd name="T1" fmla="*/ 19 h 177"/>
              <a:gd name="T2" fmla="*/ 18 w 18"/>
              <a:gd name="T3" fmla="*/ 0 h 177"/>
              <a:gd name="T4" fmla="*/ 18 w 18"/>
              <a:gd name="T5" fmla="*/ 157 h 177"/>
              <a:gd name="T6" fmla="*/ 0 w 18"/>
              <a:gd name="T7" fmla="*/ 177 h 177"/>
              <a:gd name="T8" fmla="*/ 0 w 18"/>
              <a:gd name="T9" fmla="*/ 19 h 177"/>
              <a:gd name="T10" fmla="*/ 0 60000 65536"/>
              <a:gd name="T11" fmla="*/ 0 60000 65536"/>
              <a:gd name="T12" fmla="*/ 0 60000 65536"/>
              <a:gd name="T13" fmla="*/ 0 60000 65536"/>
              <a:gd name="T14" fmla="*/ 0 60000 65536"/>
              <a:gd name="T15" fmla="*/ 0 w 18"/>
              <a:gd name="T16" fmla="*/ 0 h 177"/>
              <a:gd name="T17" fmla="*/ 18 w 18"/>
              <a:gd name="T18" fmla="*/ 177 h 177"/>
            </a:gdLst>
            <a:ahLst/>
            <a:cxnLst>
              <a:cxn ang="T10">
                <a:pos x="T0" y="T1"/>
              </a:cxn>
              <a:cxn ang="T11">
                <a:pos x="T2" y="T3"/>
              </a:cxn>
              <a:cxn ang="T12">
                <a:pos x="T4" y="T5"/>
              </a:cxn>
              <a:cxn ang="T13">
                <a:pos x="T6" y="T7"/>
              </a:cxn>
              <a:cxn ang="T14">
                <a:pos x="T8" y="T9"/>
              </a:cxn>
            </a:cxnLst>
            <a:rect l="T15" t="T16" r="T17" b="T18"/>
            <a:pathLst>
              <a:path w="18" h="177">
                <a:moveTo>
                  <a:pt x="0" y="19"/>
                </a:moveTo>
                <a:lnTo>
                  <a:pt x="18" y="0"/>
                </a:lnTo>
                <a:lnTo>
                  <a:pt x="18" y="157"/>
                </a:lnTo>
                <a:lnTo>
                  <a:pt x="0" y="177"/>
                </a:lnTo>
                <a:lnTo>
                  <a:pt x="0" y="19"/>
                </a:lnTo>
                <a:close/>
              </a:path>
            </a:pathLst>
          </a:custGeom>
          <a:noFill/>
          <a:ln w="3175" cap="sq">
            <a:solidFill>
              <a:srgbClr val="AAE6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92" name="Freeform 1233"/>
          <p:cNvSpPr>
            <a:spLocks noEditPoints="1"/>
          </p:cNvSpPr>
          <p:nvPr/>
        </p:nvSpPr>
        <p:spPr bwMode="auto">
          <a:xfrm flipH="1">
            <a:off x="6080166" y="4014509"/>
            <a:ext cx="71647" cy="18068"/>
          </a:xfrm>
          <a:custGeom>
            <a:avLst/>
            <a:gdLst>
              <a:gd name="T0" fmla="*/ 40 w 53"/>
              <a:gd name="T1" fmla="*/ 11 h 17"/>
              <a:gd name="T2" fmla="*/ 13 w 53"/>
              <a:gd name="T3" fmla="*/ 11 h 17"/>
              <a:gd name="T4" fmla="*/ 13 w 53"/>
              <a:gd name="T5" fmla="*/ 6 h 17"/>
              <a:gd name="T6" fmla="*/ 40 w 53"/>
              <a:gd name="T7" fmla="*/ 6 h 17"/>
              <a:gd name="T8" fmla="*/ 40 w 53"/>
              <a:gd name="T9" fmla="*/ 11 h 17"/>
              <a:gd name="T10" fmla="*/ 37 w 53"/>
              <a:gd name="T11" fmla="*/ 0 h 17"/>
              <a:gd name="T12" fmla="*/ 53 w 53"/>
              <a:gd name="T13" fmla="*/ 8 h 17"/>
              <a:gd name="T14" fmla="*/ 37 w 53"/>
              <a:gd name="T15" fmla="*/ 17 h 17"/>
              <a:gd name="T16" fmla="*/ 37 w 53"/>
              <a:gd name="T17" fmla="*/ 0 h 17"/>
              <a:gd name="T18" fmla="*/ 16 w 53"/>
              <a:gd name="T19" fmla="*/ 17 h 17"/>
              <a:gd name="T20" fmla="*/ 0 w 53"/>
              <a:gd name="T21" fmla="*/ 8 h 17"/>
              <a:gd name="T22" fmla="*/ 16 w 53"/>
              <a:gd name="T23" fmla="*/ 0 h 17"/>
              <a:gd name="T24" fmla="*/ 16 w 53"/>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17"/>
              <a:gd name="T41" fmla="*/ 53 w 5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17">
                <a:moveTo>
                  <a:pt x="40" y="11"/>
                </a:moveTo>
                <a:lnTo>
                  <a:pt x="13" y="11"/>
                </a:lnTo>
                <a:lnTo>
                  <a:pt x="13" y="6"/>
                </a:lnTo>
                <a:lnTo>
                  <a:pt x="40" y="6"/>
                </a:lnTo>
                <a:lnTo>
                  <a:pt x="40" y="11"/>
                </a:lnTo>
                <a:close/>
                <a:moveTo>
                  <a:pt x="37" y="0"/>
                </a:moveTo>
                <a:lnTo>
                  <a:pt x="53" y="8"/>
                </a:lnTo>
                <a:lnTo>
                  <a:pt x="37" y="17"/>
                </a:lnTo>
                <a:lnTo>
                  <a:pt x="37" y="0"/>
                </a:lnTo>
                <a:close/>
                <a:moveTo>
                  <a:pt x="16" y="17"/>
                </a:moveTo>
                <a:lnTo>
                  <a:pt x="0" y="8"/>
                </a:lnTo>
                <a:lnTo>
                  <a:pt x="16" y="0"/>
                </a:lnTo>
                <a:lnTo>
                  <a:pt x="16" y="1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93" name="Freeform 1234"/>
          <p:cNvSpPr>
            <a:spLocks noEditPoints="1"/>
          </p:cNvSpPr>
          <p:nvPr/>
        </p:nvSpPr>
        <p:spPr bwMode="auto">
          <a:xfrm flipH="1">
            <a:off x="6082870" y="4012384"/>
            <a:ext cx="71647" cy="18068"/>
          </a:xfrm>
          <a:custGeom>
            <a:avLst/>
            <a:gdLst>
              <a:gd name="T0" fmla="*/ 40 w 53"/>
              <a:gd name="T1" fmla="*/ 11 h 17"/>
              <a:gd name="T2" fmla="*/ 13 w 53"/>
              <a:gd name="T3" fmla="*/ 11 h 17"/>
              <a:gd name="T4" fmla="*/ 13 w 53"/>
              <a:gd name="T5" fmla="*/ 6 h 17"/>
              <a:gd name="T6" fmla="*/ 40 w 53"/>
              <a:gd name="T7" fmla="*/ 6 h 17"/>
              <a:gd name="T8" fmla="*/ 40 w 53"/>
              <a:gd name="T9" fmla="*/ 11 h 17"/>
              <a:gd name="T10" fmla="*/ 37 w 53"/>
              <a:gd name="T11" fmla="*/ 0 h 17"/>
              <a:gd name="T12" fmla="*/ 53 w 53"/>
              <a:gd name="T13" fmla="*/ 8 h 17"/>
              <a:gd name="T14" fmla="*/ 37 w 53"/>
              <a:gd name="T15" fmla="*/ 17 h 17"/>
              <a:gd name="T16" fmla="*/ 37 w 53"/>
              <a:gd name="T17" fmla="*/ 0 h 17"/>
              <a:gd name="T18" fmla="*/ 16 w 53"/>
              <a:gd name="T19" fmla="*/ 17 h 17"/>
              <a:gd name="T20" fmla="*/ 0 w 53"/>
              <a:gd name="T21" fmla="*/ 8 h 17"/>
              <a:gd name="T22" fmla="*/ 16 w 53"/>
              <a:gd name="T23" fmla="*/ 0 h 17"/>
              <a:gd name="T24" fmla="*/ 16 w 53"/>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17"/>
              <a:gd name="T41" fmla="*/ 53 w 5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17">
                <a:moveTo>
                  <a:pt x="40" y="11"/>
                </a:moveTo>
                <a:lnTo>
                  <a:pt x="13" y="11"/>
                </a:lnTo>
                <a:lnTo>
                  <a:pt x="13" y="6"/>
                </a:lnTo>
                <a:lnTo>
                  <a:pt x="40" y="6"/>
                </a:lnTo>
                <a:lnTo>
                  <a:pt x="40" y="11"/>
                </a:lnTo>
                <a:close/>
                <a:moveTo>
                  <a:pt x="37" y="0"/>
                </a:moveTo>
                <a:lnTo>
                  <a:pt x="53" y="8"/>
                </a:lnTo>
                <a:lnTo>
                  <a:pt x="37" y="17"/>
                </a:lnTo>
                <a:lnTo>
                  <a:pt x="37" y="0"/>
                </a:lnTo>
                <a:close/>
                <a:moveTo>
                  <a:pt x="16" y="17"/>
                </a:moveTo>
                <a:lnTo>
                  <a:pt x="0" y="8"/>
                </a:lnTo>
                <a:lnTo>
                  <a:pt x="16" y="0"/>
                </a:lnTo>
                <a:lnTo>
                  <a:pt x="16" y="1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94" name="Rectangle 1235"/>
          <p:cNvSpPr>
            <a:spLocks noChangeArrowheads="1"/>
          </p:cNvSpPr>
          <p:nvPr/>
        </p:nvSpPr>
        <p:spPr bwMode="auto">
          <a:xfrm flipH="1">
            <a:off x="6100444" y="4018760"/>
            <a:ext cx="36500" cy="5314"/>
          </a:xfrm>
          <a:prstGeom prst="rect">
            <a:avLst/>
          </a:pr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95" name="Freeform 1236"/>
          <p:cNvSpPr>
            <a:spLocks/>
          </p:cNvSpPr>
          <p:nvPr/>
        </p:nvSpPr>
        <p:spPr bwMode="auto">
          <a:xfrm flipH="1">
            <a:off x="6082870" y="4012384"/>
            <a:ext cx="21629" cy="18068"/>
          </a:xfrm>
          <a:custGeom>
            <a:avLst/>
            <a:gdLst>
              <a:gd name="T0" fmla="*/ 0 w 16"/>
              <a:gd name="T1" fmla="*/ 0 h 17"/>
              <a:gd name="T2" fmla="*/ 16 w 16"/>
              <a:gd name="T3" fmla="*/ 8 h 17"/>
              <a:gd name="T4" fmla="*/ 0 w 16"/>
              <a:gd name="T5" fmla="*/ 17 h 17"/>
              <a:gd name="T6" fmla="*/ 0 w 16"/>
              <a:gd name="T7" fmla="*/ 0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0" y="0"/>
                </a:moveTo>
                <a:lnTo>
                  <a:pt x="16" y="8"/>
                </a:lnTo>
                <a:lnTo>
                  <a:pt x="0" y="17"/>
                </a:lnTo>
                <a:lnTo>
                  <a:pt x="0"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96" name="Freeform 1237"/>
          <p:cNvSpPr>
            <a:spLocks/>
          </p:cNvSpPr>
          <p:nvPr/>
        </p:nvSpPr>
        <p:spPr bwMode="auto">
          <a:xfrm flipH="1">
            <a:off x="6132888" y="4012384"/>
            <a:ext cx="21629" cy="18068"/>
          </a:xfrm>
          <a:custGeom>
            <a:avLst/>
            <a:gdLst>
              <a:gd name="T0" fmla="*/ 16 w 16"/>
              <a:gd name="T1" fmla="*/ 17 h 17"/>
              <a:gd name="T2" fmla="*/ 0 w 16"/>
              <a:gd name="T3" fmla="*/ 8 h 17"/>
              <a:gd name="T4" fmla="*/ 16 w 16"/>
              <a:gd name="T5" fmla="*/ 0 h 17"/>
              <a:gd name="T6" fmla="*/ 16 w 16"/>
              <a:gd name="T7" fmla="*/ 17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16" y="17"/>
                </a:moveTo>
                <a:lnTo>
                  <a:pt x="0" y="8"/>
                </a:lnTo>
                <a:lnTo>
                  <a:pt x="16" y="0"/>
                </a:lnTo>
                <a:lnTo>
                  <a:pt x="16" y="17"/>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97" name="Freeform 1238"/>
          <p:cNvSpPr>
            <a:spLocks noEditPoints="1"/>
          </p:cNvSpPr>
          <p:nvPr/>
        </p:nvSpPr>
        <p:spPr bwMode="auto">
          <a:xfrm flipH="1">
            <a:off x="6266720" y="3961368"/>
            <a:ext cx="91925" cy="36136"/>
          </a:xfrm>
          <a:custGeom>
            <a:avLst/>
            <a:gdLst>
              <a:gd name="T0" fmla="*/ 55 w 68"/>
              <a:gd name="T1" fmla="*/ 30 h 34"/>
              <a:gd name="T2" fmla="*/ 11 w 68"/>
              <a:gd name="T3" fmla="*/ 10 h 34"/>
              <a:gd name="T4" fmla="*/ 13 w 68"/>
              <a:gd name="T5" fmla="*/ 4 h 34"/>
              <a:gd name="T6" fmla="*/ 57 w 68"/>
              <a:gd name="T7" fmla="*/ 25 h 34"/>
              <a:gd name="T8" fmla="*/ 55 w 68"/>
              <a:gd name="T9" fmla="*/ 30 h 34"/>
              <a:gd name="T10" fmla="*/ 57 w 68"/>
              <a:gd name="T11" fmla="*/ 18 h 34"/>
              <a:gd name="T12" fmla="*/ 68 w 68"/>
              <a:gd name="T13" fmla="*/ 33 h 34"/>
              <a:gd name="T14" fmla="*/ 50 w 68"/>
              <a:gd name="T15" fmla="*/ 34 h 34"/>
              <a:gd name="T16" fmla="*/ 57 w 68"/>
              <a:gd name="T17" fmla="*/ 18 h 34"/>
              <a:gd name="T18" fmla="*/ 11 w 68"/>
              <a:gd name="T19" fmla="*/ 16 h 34"/>
              <a:gd name="T20" fmla="*/ 0 w 68"/>
              <a:gd name="T21" fmla="*/ 1 h 34"/>
              <a:gd name="T22" fmla="*/ 17 w 68"/>
              <a:gd name="T23" fmla="*/ 0 h 34"/>
              <a:gd name="T24" fmla="*/ 11 w 68"/>
              <a:gd name="T25" fmla="*/ 16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5" y="30"/>
                </a:moveTo>
                <a:lnTo>
                  <a:pt x="11" y="10"/>
                </a:lnTo>
                <a:lnTo>
                  <a:pt x="13" y="4"/>
                </a:lnTo>
                <a:lnTo>
                  <a:pt x="57" y="25"/>
                </a:lnTo>
                <a:lnTo>
                  <a:pt x="55" y="30"/>
                </a:lnTo>
                <a:close/>
                <a:moveTo>
                  <a:pt x="57" y="18"/>
                </a:moveTo>
                <a:lnTo>
                  <a:pt x="68" y="33"/>
                </a:lnTo>
                <a:lnTo>
                  <a:pt x="50" y="34"/>
                </a:lnTo>
                <a:lnTo>
                  <a:pt x="57" y="18"/>
                </a:lnTo>
                <a:close/>
                <a:moveTo>
                  <a:pt x="11" y="16"/>
                </a:moveTo>
                <a:lnTo>
                  <a:pt x="0" y="1"/>
                </a:lnTo>
                <a:lnTo>
                  <a:pt x="17" y="0"/>
                </a:lnTo>
                <a:lnTo>
                  <a:pt x="11" y="16"/>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98" name="Freeform 1239"/>
          <p:cNvSpPr>
            <a:spLocks noEditPoints="1"/>
          </p:cNvSpPr>
          <p:nvPr/>
        </p:nvSpPr>
        <p:spPr bwMode="auto">
          <a:xfrm flipH="1">
            <a:off x="6269423" y="3959243"/>
            <a:ext cx="91925" cy="36136"/>
          </a:xfrm>
          <a:custGeom>
            <a:avLst/>
            <a:gdLst>
              <a:gd name="T0" fmla="*/ 55 w 68"/>
              <a:gd name="T1" fmla="*/ 30 h 34"/>
              <a:gd name="T2" fmla="*/ 11 w 68"/>
              <a:gd name="T3" fmla="*/ 10 h 34"/>
              <a:gd name="T4" fmla="*/ 13 w 68"/>
              <a:gd name="T5" fmla="*/ 4 h 34"/>
              <a:gd name="T6" fmla="*/ 57 w 68"/>
              <a:gd name="T7" fmla="*/ 25 h 34"/>
              <a:gd name="T8" fmla="*/ 55 w 68"/>
              <a:gd name="T9" fmla="*/ 30 h 34"/>
              <a:gd name="T10" fmla="*/ 57 w 68"/>
              <a:gd name="T11" fmla="*/ 19 h 34"/>
              <a:gd name="T12" fmla="*/ 68 w 68"/>
              <a:gd name="T13" fmla="*/ 33 h 34"/>
              <a:gd name="T14" fmla="*/ 51 w 68"/>
              <a:gd name="T15" fmla="*/ 34 h 34"/>
              <a:gd name="T16" fmla="*/ 57 w 68"/>
              <a:gd name="T17" fmla="*/ 19 h 34"/>
              <a:gd name="T18" fmla="*/ 11 w 68"/>
              <a:gd name="T19" fmla="*/ 16 h 34"/>
              <a:gd name="T20" fmla="*/ 0 w 68"/>
              <a:gd name="T21" fmla="*/ 1 h 34"/>
              <a:gd name="T22" fmla="*/ 17 w 68"/>
              <a:gd name="T23" fmla="*/ 0 h 34"/>
              <a:gd name="T24" fmla="*/ 11 w 68"/>
              <a:gd name="T25" fmla="*/ 16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5" y="30"/>
                </a:moveTo>
                <a:lnTo>
                  <a:pt x="11" y="10"/>
                </a:lnTo>
                <a:lnTo>
                  <a:pt x="13" y="4"/>
                </a:lnTo>
                <a:lnTo>
                  <a:pt x="57" y="25"/>
                </a:lnTo>
                <a:lnTo>
                  <a:pt x="55" y="30"/>
                </a:lnTo>
                <a:close/>
                <a:moveTo>
                  <a:pt x="57" y="19"/>
                </a:moveTo>
                <a:lnTo>
                  <a:pt x="68" y="33"/>
                </a:lnTo>
                <a:lnTo>
                  <a:pt x="51" y="34"/>
                </a:lnTo>
                <a:lnTo>
                  <a:pt x="57" y="19"/>
                </a:lnTo>
                <a:close/>
                <a:moveTo>
                  <a:pt x="11" y="16"/>
                </a:moveTo>
                <a:lnTo>
                  <a:pt x="0" y="1"/>
                </a:lnTo>
                <a:lnTo>
                  <a:pt x="17" y="0"/>
                </a:lnTo>
                <a:lnTo>
                  <a:pt x="11" y="16"/>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99" name="Freeform 1240"/>
          <p:cNvSpPr>
            <a:spLocks/>
          </p:cNvSpPr>
          <p:nvPr/>
        </p:nvSpPr>
        <p:spPr bwMode="auto">
          <a:xfrm flipH="1">
            <a:off x="6284294" y="3963494"/>
            <a:ext cx="62185" cy="27633"/>
          </a:xfrm>
          <a:custGeom>
            <a:avLst/>
            <a:gdLst>
              <a:gd name="T0" fmla="*/ 44 w 46"/>
              <a:gd name="T1" fmla="*/ 26 h 26"/>
              <a:gd name="T2" fmla="*/ 0 w 46"/>
              <a:gd name="T3" fmla="*/ 6 h 26"/>
              <a:gd name="T4" fmla="*/ 2 w 46"/>
              <a:gd name="T5" fmla="*/ 0 h 26"/>
              <a:gd name="T6" fmla="*/ 46 w 46"/>
              <a:gd name="T7" fmla="*/ 21 h 26"/>
              <a:gd name="T8" fmla="*/ 44 w 46"/>
              <a:gd name="T9" fmla="*/ 26 h 26"/>
              <a:gd name="T10" fmla="*/ 0 60000 65536"/>
              <a:gd name="T11" fmla="*/ 0 60000 65536"/>
              <a:gd name="T12" fmla="*/ 0 60000 65536"/>
              <a:gd name="T13" fmla="*/ 0 60000 65536"/>
              <a:gd name="T14" fmla="*/ 0 60000 65536"/>
              <a:gd name="T15" fmla="*/ 0 w 46"/>
              <a:gd name="T16" fmla="*/ 0 h 26"/>
              <a:gd name="T17" fmla="*/ 46 w 46"/>
              <a:gd name="T18" fmla="*/ 26 h 26"/>
            </a:gdLst>
            <a:ahLst/>
            <a:cxnLst>
              <a:cxn ang="T10">
                <a:pos x="T0" y="T1"/>
              </a:cxn>
              <a:cxn ang="T11">
                <a:pos x="T2" y="T3"/>
              </a:cxn>
              <a:cxn ang="T12">
                <a:pos x="T4" y="T5"/>
              </a:cxn>
              <a:cxn ang="T13">
                <a:pos x="T6" y="T7"/>
              </a:cxn>
              <a:cxn ang="T14">
                <a:pos x="T8" y="T9"/>
              </a:cxn>
            </a:cxnLst>
            <a:rect l="T15" t="T16" r="T17" b="T18"/>
            <a:pathLst>
              <a:path w="46" h="26">
                <a:moveTo>
                  <a:pt x="44" y="26"/>
                </a:moveTo>
                <a:lnTo>
                  <a:pt x="0" y="6"/>
                </a:lnTo>
                <a:lnTo>
                  <a:pt x="2" y="0"/>
                </a:lnTo>
                <a:lnTo>
                  <a:pt x="46" y="21"/>
                </a:lnTo>
                <a:lnTo>
                  <a:pt x="44" y="26"/>
                </a:lnTo>
                <a:close/>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0" name="Freeform 1241"/>
          <p:cNvSpPr>
            <a:spLocks/>
          </p:cNvSpPr>
          <p:nvPr/>
        </p:nvSpPr>
        <p:spPr bwMode="auto">
          <a:xfrm flipH="1">
            <a:off x="6269423" y="3979436"/>
            <a:ext cx="22981" cy="15942"/>
          </a:xfrm>
          <a:custGeom>
            <a:avLst/>
            <a:gdLst>
              <a:gd name="T0" fmla="*/ 6 w 17"/>
              <a:gd name="T1" fmla="*/ 0 h 15"/>
              <a:gd name="T2" fmla="*/ 17 w 17"/>
              <a:gd name="T3" fmla="*/ 14 h 15"/>
              <a:gd name="T4" fmla="*/ 0 w 17"/>
              <a:gd name="T5" fmla="*/ 15 h 15"/>
              <a:gd name="T6" fmla="*/ 6 w 17"/>
              <a:gd name="T7" fmla="*/ 0 h 15"/>
              <a:gd name="T8" fmla="*/ 0 60000 65536"/>
              <a:gd name="T9" fmla="*/ 0 60000 65536"/>
              <a:gd name="T10" fmla="*/ 0 60000 65536"/>
              <a:gd name="T11" fmla="*/ 0 60000 65536"/>
              <a:gd name="T12" fmla="*/ 0 w 17"/>
              <a:gd name="T13" fmla="*/ 0 h 15"/>
              <a:gd name="T14" fmla="*/ 17 w 17"/>
              <a:gd name="T15" fmla="*/ 15 h 15"/>
            </a:gdLst>
            <a:ahLst/>
            <a:cxnLst>
              <a:cxn ang="T8">
                <a:pos x="T0" y="T1"/>
              </a:cxn>
              <a:cxn ang="T9">
                <a:pos x="T2" y="T3"/>
              </a:cxn>
              <a:cxn ang="T10">
                <a:pos x="T4" y="T5"/>
              </a:cxn>
              <a:cxn ang="T11">
                <a:pos x="T6" y="T7"/>
              </a:cxn>
            </a:cxnLst>
            <a:rect l="T12" t="T13" r="T14" b="T15"/>
            <a:pathLst>
              <a:path w="17" h="15">
                <a:moveTo>
                  <a:pt x="6" y="0"/>
                </a:moveTo>
                <a:lnTo>
                  <a:pt x="17" y="14"/>
                </a:lnTo>
                <a:lnTo>
                  <a:pt x="0" y="15"/>
                </a:lnTo>
                <a:lnTo>
                  <a:pt x="6"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1" name="Freeform 1242"/>
          <p:cNvSpPr>
            <a:spLocks/>
          </p:cNvSpPr>
          <p:nvPr/>
        </p:nvSpPr>
        <p:spPr bwMode="auto">
          <a:xfrm flipH="1">
            <a:off x="6338367" y="3959243"/>
            <a:ext cx="22981" cy="17005"/>
          </a:xfrm>
          <a:custGeom>
            <a:avLst/>
            <a:gdLst>
              <a:gd name="T0" fmla="*/ 11 w 17"/>
              <a:gd name="T1" fmla="*/ 16 h 16"/>
              <a:gd name="T2" fmla="*/ 0 w 17"/>
              <a:gd name="T3" fmla="*/ 1 h 16"/>
              <a:gd name="T4" fmla="*/ 17 w 17"/>
              <a:gd name="T5" fmla="*/ 0 h 16"/>
              <a:gd name="T6" fmla="*/ 11 w 17"/>
              <a:gd name="T7" fmla="*/ 16 h 16"/>
              <a:gd name="T8" fmla="*/ 0 60000 65536"/>
              <a:gd name="T9" fmla="*/ 0 60000 65536"/>
              <a:gd name="T10" fmla="*/ 0 60000 65536"/>
              <a:gd name="T11" fmla="*/ 0 60000 65536"/>
              <a:gd name="T12" fmla="*/ 0 w 17"/>
              <a:gd name="T13" fmla="*/ 0 h 16"/>
              <a:gd name="T14" fmla="*/ 17 w 17"/>
              <a:gd name="T15" fmla="*/ 16 h 16"/>
            </a:gdLst>
            <a:ahLst/>
            <a:cxnLst>
              <a:cxn ang="T8">
                <a:pos x="T0" y="T1"/>
              </a:cxn>
              <a:cxn ang="T9">
                <a:pos x="T2" y="T3"/>
              </a:cxn>
              <a:cxn ang="T10">
                <a:pos x="T4" y="T5"/>
              </a:cxn>
              <a:cxn ang="T11">
                <a:pos x="T6" y="T7"/>
              </a:cxn>
            </a:cxnLst>
            <a:rect l="T12" t="T13" r="T14" b="T15"/>
            <a:pathLst>
              <a:path w="17" h="16">
                <a:moveTo>
                  <a:pt x="11" y="16"/>
                </a:moveTo>
                <a:lnTo>
                  <a:pt x="0" y="1"/>
                </a:lnTo>
                <a:lnTo>
                  <a:pt x="17" y="0"/>
                </a:lnTo>
                <a:lnTo>
                  <a:pt x="11" y="16"/>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2" name="Freeform 1243"/>
          <p:cNvSpPr>
            <a:spLocks noEditPoints="1"/>
          </p:cNvSpPr>
          <p:nvPr/>
        </p:nvSpPr>
        <p:spPr bwMode="auto">
          <a:xfrm flipH="1">
            <a:off x="6266720" y="4014509"/>
            <a:ext cx="91925" cy="18068"/>
          </a:xfrm>
          <a:custGeom>
            <a:avLst/>
            <a:gdLst>
              <a:gd name="T0" fmla="*/ 55 w 68"/>
              <a:gd name="T1" fmla="*/ 11 h 17"/>
              <a:gd name="T2" fmla="*/ 13 w 68"/>
              <a:gd name="T3" fmla="*/ 11 h 17"/>
              <a:gd name="T4" fmla="*/ 13 w 68"/>
              <a:gd name="T5" fmla="*/ 6 h 17"/>
              <a:gd name="T6" fmla="*/ 55 w 68"/>
              <a:gd name="T7" fmla="*/ 6 h 17"/>
              <a:gd name="T8" fmla="*/ 55 w 68"/>
              <a:gd name="T9" fmla="*/ 11 h 17"/>
              <a:gd name="T10" fmla="*/ 52 w 68"/>
              <a:gd name="T11" fmla="*/ 0 h 17"/>
              <a:gd name="T12" fmla="*/ 68 w 68"/>
              <a:gd name="T13" fmla="*/ 8 h 17"/>
              <a:gd name="T14" fmla="*/ 52 w 68"/>
              <a:gd name="T15" fmla="*/ 17 h 17"/>
              <a:gd name="T16" fmla="*/ 52 w 68"/>
              <a:gd name="T17" fmla="*/ 0 h 17"/>
              <a:gd name="T18" fmla="*/ 15 w 68"/>
              <a:gd name="T19" fmla="*/ 17 h 17"/>
              <a:gd name="T20" fmla="*/ 0 w 68"/>
              <a:gd name="T21" fmla="*/ 8 h 17"/>
              <a:gd name="T22" fmla="*/ 15 w 68"/>
              <a:gd name="T23" fmla="*/ 0 h 17"/>
              <a:gd name="T24" fmla="*/ 15 w 68"/>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17"/>
              <a:gd name="T41" fmla="*/ 68 w 6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17">
                <a:moveTo>
                  <a:pt x="55" y="11"/>
                </a:moveTo>
                <a:lnTo>
                  <a:pt x="13" y="11"/>
                </a:lnTo>
                <a:lnTo>
                  <a:pt x="13" y="6"/>
                </a:lnTo>
                <a:lnTo>
                  <a:pt x="55" y="6"/>
                </a:lnTo>
                <a:lnTo>
                  <a:pt x="55" y="11"/>
                </a:lnTo>
                <a:close/>
                <a:moveTo>
                  <a:pt x="52" y="0"/>
                </a:moveTo>
                <a:lnTo>
                  <a:pt x="68" y="8"/>
                </a:lnTo>
                <a:lnTo>
                  <a:pt x="52" y="17"/>
                </a:lnTo>
                <a:lnTo>
                  <a:pt x="52" y="0"/>
                </a:lnTo>
                <a:close/>
                <a:moveTo>
                  <a:pt x="15" y="17"/>
                </a:moveTo>
                <a:lnTo>
                  <a:pt x="0" y="8"/>
                </a:lnTo>
                <a:lnTo>
                  <a:pt x="15" y="0"/>
                </a:lnTo>
                <a:lnTo>
                  <a:pt x="15" y="1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3" name="Freeform 1244"/>
          <p:cNvSpPr>
            <a:spLocks noEditPoints="1"/>
          </p:cNvSpPr>
          <p:nvPr/>
        </p:nvSpPr>
        <p:spPr bwMode="auto">
          <a:xfrm flipH="1">
            <a:off x="6269423" y="4012384"/>
            <a:ext cx="91925" cy="18068"/>
          </a:xfrm>
          <a:custGeom>
            <a:avLst/>
            <a:gdLst>
              <a:gd name="T0" fmla="*/ 55 w 68"/>
              <a:gd name="T1" fmla="*/ 11 h 17"/>
              <a:gd name="T2" fmla="*/ 13 w 68"/>
              <a:gd name="T3" fmla="*/ 11 h 17"/>
              <a:gd name="T4" fmla="*/ 13 w 68"/>
              <a:gd name="T5" fmla="*/ 6 h 17"/>
              <a:gd name="T6" fmla="*/ 55 w 68"/>
              <a:gd name="T7" fmla="*/ 6 h 17"/>
              <a:gd name="T8" fmla="*/ 55 w 68"/>
              <a:gd name="T9" fmla="*/ 11 h 17"/>
              <a:gd name="T10" fmla="*/ 53 w 68"/>
              <a:gd name="T11" fmla="*/ 0 h 17"/>
              <a:gd name="T12" fmla="*/ 68 w 68"/>
              <a:gd name="T13" fmla="*/ 8 h 17"/>
              <a:gd name="T14" fmla="*/ 53 w 68"/>
              <a:gd name="T15" fmla="*/ 17 h 17"/>
              <a:gd name="T16" fmla="*/ 53 w 68"/>
              <a:gd name="T17" fmla="*/ 0 h 17"/>
              <a:gd name="T18" fmla="*/ 15 w 68"/>
              <a:gd name="T19" fmla="*/ 17 h 17"/>
              <a:gd name="T20" fmla="*/ 0 w 68"/>
              <a:gd name="T21" fmla="*/ 8 h 17"/>
              <a:gd name="T22" fmla="*/ 15 w 68"/>
              <a:gd name="T23" fmla="*/ 0 h 17"/>
              <a:gd name="T24" fmla="*/ 15 w 68"/>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17"/>
              <a:gd name="T41" fmla="*/ 68 w 6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17">
                <a:moveTo>
                  <a:pt x="55" y="11"/>
                </a:moveTo>
                <a:lnTo>
                  <a:pt x="13" y="11"/>
                </a:lnTo>
                <a:lnTo>
                  <a:pt x="13" y="6"/>
                </a:lnTo>
                <a:lnTo>
                  <a:pt x="55" y="6"/>
                </a:lnTo>
                <a:lnTo>
                  <a:pt x="55" y="11"/>
                </a:lnTo>
                <a:close/>
                <a:moveTo>
                  <a:pt x="53" y="0"/>
                </a:moveTo>
                <a:lnTo>
                  <a:pt x="68" y="8"/>
                </a:lnTo>
                <a:lnTo>
                  <a:pt x="53" y="17"/>
                </a:lnTo>
                <a:lnTo>
                  <a:pt x="53" y="0"/>
                </a:lnTo>
                <a:close/>
                <a:moveTo>
                  <a:pt x="15" y="17"/>
                </a:moveTo>
                <a:lnTo>
                  <a:pt x="0" y="8"/>
                </a:lnTo>
                <a:lnTo>
                  <a:pt x="15" y="0"/>
                </a:lnTo>
                <a:lnTo>
                  <a:pt x="15" y="1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4" name="Rectangle 1245"/>
          <p:cNvSpPr>
            <a:spLocks noChangeArrowheads="1"/>
          </p:cNvSpPr>
          <p:nvPr/>
        </p:nvSpPr>
        <p:spPr bwMode="auto">
          <a:xfrm flipH="1">
            <a:off x="6286997" y="4018760"/>
            <a:ext cx="56777" cy="5314"/>
          </a:xfrm>
          <a:prstGeom prst="rect">
            <a:avLst/>
          </a:pr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5" name="Freeform 1246"/>
          <p:cNvSpPr>
            <a:spLocks/>
          </p:cNvSpPr>
          <p:nvPr/>
        </p:nvSpPr>
        <p:spPr bwMode="auto">
          <a:xfrm flipH="1">
            <a:off x="6269423" y="4012384"/>
            <a:ext cx="20278" cy="18068"/>
          </a:xfrm>
          <a:custGeom>
            <a:avLst/>
            <a:gdLst>
              <a:gd name="T0" fmla="*/ 0 w 15"/>
              <a:gd name="T1" fmla="*/ 0 h 17"/>
              <a:gd name="T2" fmla="*/ 15 w 15"/>
              <a:gd name="T3" fmla="*/ 8 h 17"/>
              <a:gd name="T4" fmla="*/ 0 w 15"/>
              <a:gd name="T5" fmla="*/ 17 h 17"/>
              <a:gd name="T6" fmla="*/ 0 w 15"/>
              <a:gd name="T7" fmla="*/ 0 h 17"/>
              <a:gd name="T8" fmla="*/ 0 60000 65536"/>
              <a:gd name="T9" fmla="*/ 0 60000 65536"/>
              <a:gd name="T10" fmla="*/ 0 60000 65536"/>
              <a:gd name="T11" fmla="*/ 0 60000 65536"/>
              <a:gd name="T12" fmla="*/ 0 w 15"/>
              <a:gd name="T13" fmla="*/ 0 h 17"/>
              <a:gd name="T14" fmla="*/ 15 w 15"/>
              <a:gd name="T15" fmla="*/ 17 h 17"/>
            </a:gdLst>
            <a:ahLst/>
            <a:cxnLst>
              <a:cxn ang="T8">
                <a:pos x="T0" y="T1"/>
              </a:cxn>
              <a:cxn ang="T9">
                <a:pos x="T2" y="T3"/>
              </a:cxn>
              <a:cxn ang="T10">
                <a:pos x="T4" y="T5"/>
              </a:cxn>
              <a:cxn ang="T11">
                <a:pos x="T6" y="T7"/>
              </a:cxn>
            </a:cxnLst>
            <a:rect l="T12" t="T13" r="T14" b="T15"/>
            <a:pathLst>
              <a:path w="15" h="17">
                <a:moveTo>
                  <a:pt x="0" y="0"/>
                </a:moveTo>
                <a:lnTo>
                  <a:pt x="15" y="8"/>
                </a:lnTo>
                <a:lnTo>
                  <a:pt x="0" y="17"/>
                </a:lnTo>
                <a:lnTo>
                  <a:pt x="0"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6" name="Freeform 1247"/>
          <p:cNvSpPr>
            <a:spLocks/>
          </p:cNvSpPr>
          <p:nvPr/>
        </p:nvSpPr>
        <p:spPr bwMode="auto">
          <a:xfrm flipH="1">
            <a:off x="6341071" y="4012384"/>
            <a:ext cx="20278" cy="18068"/>
          </a:xfrm>
          <a:custGeom>
            <a:avLst/>
            <a:gdLst>
              <a:gd name="T0" fmla="*/ 15 w 15"/>
              <a:gd name="T1" fmla="*/ 17 h 17"/>
              <a:gd name="T2" fmla="*/ 0 w 15"/>
              <a:gd name="T3" fmla="*/ 8 h 17"/>
              <a:gd name="T4" fmla="*/ 15 w 15"/>
              <a:gd name="T5" fmla="*/ 0 h 17"/>
              <a:gd name="T6" fmla="*/ 15 w 15"/>
              <a:gd name="T7" fmla="*/ 17 h 17"/>
              <a:gd name="T8" fmla="*/ 0 60000 65536"/>
              <a:gd name="T9" fmla="*/ 0 60000 65536"/>
              <a:gd name="T10" fmla="*/ 0 60000 65536"/>
              <a:gd name="T11" fmla="*/ 0 60000 65536"/>
              <a:gd name="T12" fmla="*/ 0 w 15"/>
              <a:gd name="T13" fmla="*/ 0 h 17"/>
              <a:gd name="T14" fmla="*/ 15 w 15"/>
              <a:gd name="T15" fmla="*/ 17 h 17"/>
            </a:gdLst>
            <a:ahLst/>
            <a:cxnLst>
              <a:cxn ang="T8">
                <a:pos x="T0" y="T1"/>
              </a:cxn>
              <a:cxn ang="T9">
                <a:pos x="T2" y="T3"/>
              </a:cxn>
              <a:cxn ang="T10">
                <a:pos x="T4" y="T5"/>
              </a:cxn>
              <a:cxn ang="T11">
                <a:pos x="T6" y="T7"/>
              </a:cxn>
            </a:cxnLst>
            <a:rect l="T12" t="T13" r="T14" b="T15"/>
            <a:pathLst>
              <a:path w="15" h="17">
                <a:moveTo>
                  <a:pt x="15" y="17"/>
                </a:moveTo>
                <a:lnTo>
                  <a:pt x="0" y="8"/>
                </a:lnTo>
                <a:lnTo>
                  <a:pt x="15" y="0"/>
                </a:lnTo>
                <a:lnTo>
                  <a:pt x="15" y="17"/>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7" name="Freeform 1248"/>
          <p:cNvSpPr>
            <a:spLocks noEditPoints="1"/>
          </p:cNvSpPr>
          <p:nvPr/>
        </p:nvSpPr>
        <p:spPr bwMode="auto">
          <a:xfrm flipH="1">
            <a:off x="6266720" y="4049582"/>
            <a:ext cx="91925" cy="36136"/>
          </a:xfrm>
          <a:custGeom>
            <a:avLst/>
            <a:gdLst>
              <a:gd name="T0" fmla="*/ 57 w 68"/>
              <a:gd name="T1" fmla="*/ 9 h 34"/>
              <a:gd name="T2" fmla="*/ 13 w 68"/>
              <a:gd name="T3" fmla="*/ 30 h 34"/>
              <a:gd name="T4" fmla="*/ 11 w 68"/>
              <a:gd name="T5" fmla="*/ 24 h 34"/>
              <a:gd name="T6" fmla="*/ 55 w 68"/>
              <a:gd name="T7" fmla="*/ 4 h 34"/>
              <a:gd name="T8" fmla="*/ 57 w 68"/>
              <a:gd name="T9" fmla="*/ 9 h 34"/>
              <a:gd name="T10" fmla="*/ 50 w 68"/>
              <a:gd name="T11" fmla="*/ 0 h 34"/>
              <a:gd name="T12" fmla="*/ 68 w 68"/>
              <a:gd name="T13" fmla="*/ 1 h 34"/>
              <a:gd name="T14" fmla="*/ 57 w 68"/>
              <a:gd name="T15" fmla="*/ 15 h 34"/>
              <a:gd name="T16" fmla="*/ 50 w 68"/>
              <a:gd name="T17" fmla="*/ 0 h 34"/>
              <a:gd name="T18" fmla="*/ 17 w 68"/>
              <a:gd name="T19" fmla="*/ 34 h 34"/>
              <a:gd name="T20" fmla="*/ 0 w 68"/>
              <a:gd name="T21" fmla="*/ 33 h 34"/>
              <a:gd name="T22" fmla="*/ 11 w 68"/>
              <a:gd name="T23" fmla="*/ 18 h 34"/>
              <a:gd name="T24" fmla="*/ 17 w 68"/>
              <a:gd name="T25" fmla="*/ 34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7" y="9"/>
                </a:moveTo>
                <a:lnTo>
                  <a:pt x="13" y="30"/>
                </a:lnTo>
                <a:lnTo>
                  <a:pt x="11" y="24"/>
                </a:lnTo>
                <a:lnTo>
                  <a:pt x="55" y="4"/>
                </a:lnTo>
                <a:lnTo>
                  <a:pt x="57" y="9"/>
                </a:lnTo>
                <a:close/>
                <a:moveTo>
                  <a:pt x="50" y="0"/>
                </a:moveTo>
                <a:lnTo>
                  <a:pt x="68" y="1"/>
                </a:lnTo>
                <a:lnTo>
                  <a:pt x="57" y="15"/>
                </a:lnTo>
                <a:lnTo>
                  <a:pt x="50" y="0"/>
                </a:lnTo>
                <a:close/>
                <a:moveTo>
                  <a:pt x="17" y="34"/>
                </a:moveTo>
                <a:lnTo>
                  <a:pt x="0" y="33"/>
                </a:lnTo>
                <a:lnTo>
                  <a:pt x="11" y="18"/>
                </a:lnTo>
                <a:lnTo>
                  <a:pt x="17" y="34"/>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8" name="Freeform 1249"/>
          <p:cNvSpPr>
            <a:spLocks noEditPoints="1"/>
          </p:cNvSpPr>
          <p:nvPr/>
        </p:nvSpPr>
        <p:spPr bwMode="auto">
          <a:xfrm flipH="1">
            <a:off x="6269423" y="4047457"/>
            <a:ext cx="91925" cy="36136"/>
          </a:xfrm>
          <a:custGeom>
            <a:avLst/>
            <a:gdLst>
              <a:gd name="T0" fmla="*/ 57 w 68"/>
              <a:gd name="T1" fmla="*/ 9 h 34"/>
              <a:gd name="T2" fmla="*/ 13 w 68"/>
              <a:gd name="T3" fmla="*/ 30 h 34"/>
              <a:gd name="T4" fmla="*/ 11 w 68"/>
              <a:gd name="T5" fmla="*/ 24 h 34"/>
              <a:gd name="T6" fmla="*/ 55 w 68"/>
              <a:gd name="T7" fmla="*/ 4 h 34"/>
              <a:gd name="T8" fmla="*/ 57 w 68"/>
              <a:gd name="T9" fmla="*/ 9 h 34"/>
              <a:gd name="T10" fmla="*/ 51 w 68"/>
              <a:gd name="T11" fmla="*/ 0 h 34"/>
              <a:gd name="T12" fmla="*/ 68 w 68"/>
              <a:gd name="T13" fmla="*/ 1 h 34"/>
              <a:gd name="T14" fmla="*/ 57 w 68"/>
              <a:gd name="T15" fmla="*/ 16 h 34"/>
              <a:gd name="T16" fmla="*/ 51 w 68"/>
              <a:gd name="T17" fmla="*/ 0 h 34"/>
              <a:gd name="T18" fmla="*/ 17 w 68"/>
              <a:gd name="T19" fmla="*/ 34 h 34"/>
              <a:gd name="T20" fmla="*/ 0 w 68"/>
              <a:gd name="T21" fmla="*/ 33 h 34"/>
              <a:gd name="T22" fmla="*/ 11 w 68"/>
              <a:gd name="T23" fmla="*/ 18 h 34"/>
              <a:gd name="T24" fmla="*/ 17 w 68"/>
              <a:gd name="T25" fmla="*/ 34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7" y="9"/>
                </a:moveTo>
                <a:lnTo>
                  <a:pt x="13" y="30"/>
                </a:lnTo>
                <a:lnTo>
                  <a:pt x="11" y="24"/>
                </a:lnTo>
                <a:lnTo>
                  <a:pt x="55" y="4"/>
                </a:lnTo>
                <a:lnTo>
                  <a:pt x="57" y="9"/>
                </a:lnTo>
                <a:close/>
                <a:moveTo>
                  <a:pt x="51" y="0"/>
                </a:moveTo>
                <a:lnTo>
                  <a:pt x="68" y="1"/>
                </a:lnTo>
                <a:lnTo>
                  <a:pt x="57" y="16"/>
                </a:lnTo>
                <a:lnTo>
                  <a:pt x="51" y="0"/>
                </a:lnTo>
                <a:close/>
                <a:moveTo>
                  <a:pt x="17" y="34"/>
                </a:moveTo>
                <a:lnTo>
                  <a:pt x="0" y="33"/>
                </a:lnTo>
                <a:lnTo>
                  <a:pt x="11" y="18"/>
                </a:lnTo>
                <a:lnTo>
                  <a:pt x="17" y="34"/>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9" name="Freeform 1250"/>
          <p:cNvSpPr>
            <a:spLocks/>
          </p:cNvSpPr>
          <p:nvPr/>
        </p:nvSpPr>
        <p:spPr bwMode="auto">
          <a:xfrm flipH="1">
            <a:off x="6284294" y="4051708"/>
            <a:ext cx="62185" cy="27633"/>
          </a:xfrm>
          <a:custGeom>
            <a:avLst/>
            <a:gdLst>
              <a:gd name="T0" fmla="*/ 46 w 46"/>
              <a:gd name="T1" fmla="*/ 5 h 26"/>
              <a:gd name="T2" fmla="*/ 2 w 46"/>
              <a:gd name="T3" fmla="*/ 26 h 26"/>
              <a:gd name="T4" fmla="*/ 0 w 46"/>
              <a:gd name="T5" fmla="*/ 20 h 26"/>
              <a:gd name="T6" fmla="*/ 44 w 46"/>
              <a:gd name="T7" fmla="*/ 0 h 26"/>
              <a:gd name="T8" fmla="*/ 46 w 46"/>
              <a:gd name="T9" fmla="*/ 5 h 26"/>
              <a:gd name="T10" fmla="*/ 0 60000 65536"/>
              <a:gd name="T11" fmla="*/ 0 60000 65536"/>
              <a:gd name="T12" fmla="*/ 0 60000 65536"/>
              <a:gd name="T13" fmla="*/ 0 60000 65536"/>
              <a:gd name="T14" fmla="*/ 0 60000 65536"/>
              <a:gd name="T15" fmla="*/ 0 w 46"/>
              <a:gd name="T16" fmla="*/ 0 h 26"/>
              <a:gd name="T17" fmla="*/ 46 w 46"/>
              <a:gd name="T18" fmla="*/ 26 h 26"/>
            </a:gdLst>
            <a:ahLst/>
            <a:cxnLst>
              <a:cxn ang="T10">
                <a:pos x="T0" y="T1"/>
              </a:cxn>
              <a:cxn ang="T11">
                <a:pos x="T2" y="T3"/>
              </a:cxn>
              <a:cxn ang="T12">
                <a:pos x="T4" y="T5"/>
              </a:cxn>
              <a:cxn ang="T13">
                <a:pos x="T6" y="T7"/>
              </a:cxn>
              <a:cxn ang="T14">
                <a:pos x="T8" y="T9"/>
              </a:cxn>
            </a:cxnLst>
            <a:rect l="T15" t="T16" r="T17" b="T18"/>
            <a:pathLst>
              <a:path w="46" h="26">
                <a:moveTo>
                  <a:pt x="46" y="5"/>
                </a:moveTo>
                <a:lnTo>
                  <a:pt x="2" y="26"/>
                </a:lnTo>
                <a:lnTo>
                  <a:pt x="0" y="20"/>
                </a:lnTo>
                <a:lnTo>
                  <a:pt x="44" y="0"/>
                </a:lnTo>
                <a:lnTo>
                  <a:pt x="46" y="5"/>
                </a:lnTo>
                <a:close/>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10" name="Freeform 1251"/>
          <p:cNvSpPr>
            <a:spLocks/>
          </p:cNvSpPr>
          <p:nvPr/>
        </p:nvSpPr>
        <p:spPr bwMode="auto">
          <a:xfrm flipH="1">
            <a:off x="6269423" y="4047457"/>
            <a:ext cx="22981" cy="17005"/>
          </a:xfrm>
          <a:custGeom>
            <a:avLst/>
            <a:gdLst>
              <a:gd name="T0" fmla="*/ 0 w 17"/>
              <a:gd name="T1" fmla="*/ 0 h 16"/>
              <a:gd name="T2" fmla="*/ 17 w 17"/>
              <a:gd name="T3" fmla="*/ 1 h 16"/>
              <a:gd name="T4" fmla="*/ 6 w 17"/>
              <a:gd name="T5" fmla="*/ 16 h 16"/>
              <a:gd name="T6" fmla="*/ 0 w 17"/>
              <a:gd name="T7" fmla="*/ 0 h 16"/>
              <a:gd name="T8" fmla="*/ 0 60000 65536"/>
              <a:gd name="T9" fmla="*/ 0 60000 65536"/>
              <a:gd name="T10" fmla="*/ 0 60000 65536"/>
              <a:gd name="T11" fmla="*/ 0 60000 65536"/>
              <a:gd name="T12" fmla="*/ 0 w 17"/>
              <a:gd name="T13" fmla="*/ 0 h 16"/>
              <a:gd name="T14" fmla="*/ 17 w 17"/>
              <a:gd name="T15" fmla="*/ 16 h 16"/>
            </a:gdLst>
            <a:ahLst/>
            <a:cxnLst>
              <a:cxn ang="T8">
                <a:pos x="T0" y="T1"/>
              </a:cxn>
              <a:cxn ang="T9">
                <a:pos x="T2" y="T3"/>
              </a:cxn>
              <a:cxn ang="T10">
                <a:pos x="T4" y="T5"/>
              </a:cxn>
              <a:cxn ang="T11">
                <a:pos x="T6" y="T7"/>
              </a:cxn>
            </a:cxnLst>
            <a:rect l="T12" t="T13" r="T14" b="T15"/>
            <a:pathLst>
              <a:path w="17" h="16">
                <a:moveTo>
                  <a:pt x="0" y="0"/>
                </a:moveTo>
                <a:lnTo>
                  <a:pt x="17" y="1"/>
                </a:lnTo>
                <a:lnTo>
                  <a:pt x="6" y="16"/>
                </a:lnTo>
                <a:lnTo>
                  <a:pt x="0"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11" name="Freeform 1252"/>
          <p:cNvSpPr>
            <a:spLocks/>
          </p:cNvSpPr>
          <p:nvPr/>
        </p:nvSpPr>
        <p:spPr bwMode="auto">
          <a:xfrm flipH="1">
            <a:off x="6338367" y="4066587"/>
            <a:ext cx="22981" cy="17005"/>
          </a:xfrm>
          <a:custGeom>
            <a:avLst/>
            <a:gdLst>
              <a:gd name="T0" fmla="*/ 17 w 17"/>
              <a:gd name="T1" fmla="*/ 16 h 16"/>
              <a:gd name="T2" fmla="*/ 0 w 17"/>
              <a:gd name="T3" fmla="*/ 15 h 16"/>
              <a:gd name="T4" fmla="*/ 11 w 17"/>
              <a:gd name="T5" fmla="*/ 0 h 16"/>
              <a:gd name="T6" fmla="*/ 17 w 17"/>
              <a:gd name="T7" fmla="*/ 16 h 16"/>
              <a:gd name="T8" fmla="*/ 0 60000 65536"/>
              <a:gd name="T9" fmla="*/ 0 60000 65536"/>
              <a:gd name="T10" fmla="*/ 0 60000 65536"/>
              <a:gd name="T11" fmla="*/ 0 60000 65536"/>
              <a:gd name="T12" fmla="*/ 0 w 17"/>
              <a:gd name="T13" fmla="*/ 0 h 16"/>
              <a:gd name="T14" fmla="*/ 17 w 17"/>
              <a:gd name="T15" fmla="*/ 16 h 16"/>
            </a:gdLst>
            <a:ahLst/>
            <a:cxnLst>
              <a:cxn ang="T8">
                <a:pos x="T0" y="T1"/>
              </a:cxn>
              <a:cxn ang="T9">
                <a:pos x="T2" y="T3"/>
              </a:cxn>
              <a:cxn ang="T10">
                <a:pos x="T4" y="T5"/>
              </a:cxn>
              <a:cxn ang="T11">
                <a:pos x="T6" y="T7"/>
              </a:cxn>
            </a:cxnLst>
            <a:rect l="T12" t="T13" r="T14" b="T15"/>
            <a:pathLst>
              <a:path w="17" h="16">
                <a:moveTo>
                  <a:pt x="17" y="16"/>
                </a:moveTo>
                <a:lnTo>
                  <a:pt x="0" y="15"/>
                </a:lnTo>
                <a:lnTo>
                  <a:pt x="11" y="0"/>
                </a:lnTo>
                <a:lnTo>
                  <a:pt x="17" y="16"/>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12" name="Freeform 1253"/>
          <p:cNvSpPr>
            <a:spLocks noEditPoints="1"/>
          </p:cNvSpPr>
          <p:nvPr/>
        </p:nvSpPr>
        <p:spPr bwMode="auto">
          <a:xfrm flipH="1">
            <a:off x="6080166" y="4014509"/>
            <a:ext cx="71647" cy="18068"/>
          </a:xfrm>
          <a:custGeom>
            <a:avLst/>
            <a:gdLst>
              <a:gd name="T0" fmla="*/ 40 w 53"/>
              <a:gd name="T1" fmla="*/ 11 h 17"/>
              <a:gd name="T2" fmla="*/ 13 w 53"/>
              <a:gd name="T3" fmla="*/ 11 h 17"/>
              <a:gd name="T4" fmla="*/ 13 w 53"/>
              <a:gd name="T5" fmla="*/ 6 h 17"/>
              <a:gd name="T6" fmla="*/ 40 w 53"/>
              <a:gd name="T7" fmla="*/ 6 h 17"/>
              <a:gd name="T8" fmla="*/ 40 w 53"/>
              <a:gd name="T9" fmla="*/ 11 h 17"/>
              <a:gd name="T10" fmla="*/ 37 w 53"/>
              <a:gd name="T11" fmla="*/ 0 h 17"/>
              <a:gd name="T12" fmla="*/ 53 w 53"/>
              <a:gd name="T13" fmla="*/ 8 h 17"/>
              <a:gd name="T14" fmla="*/ 37 w 53"/>
              <a:gd name="T15" fmla="*/ 17 h 17"/>
              <a:gd name="T16" fmla="*/ 37 w 53"/>
              <a:gd name="T17" fmla="*/ 0 h 17"/>
              <a:gd name="T18" fmla="*/ 16 w 53"/>
              <a:gd name="T19" fmla="*/ 17 h 17"/>
              <a:gd name="T20" fmla="*/ 0 w 53"/>
              <a:gd name="T21" fmla="*/ 8 h 17"/>
              <a:gd name="T22" fmla="*/ 16 w 53"/>
              <a:gd name="T23" fmla="*/ 0 h 17"/>
              <a:gd name="T24" fmla="*/ 16 w 53"/>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17"/>
              <a:gd name="T41" fmla="*/ 53 w 5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17">
                <a:moveTo>
                  <a:pt x="40" y="11"/>
                </a:moveTo>
                <a:lnTo>
                  <a:pt x="13" y="11"/>
                </a:lnTo>
                <a:lnTo>
                  <a:pt x="13" y="6"/>
                </a:lnTo>
                <a:lnTo>
                  <a:pt x="40" y="6"/>
                </a:lnTo>
                <a:lnTo>
                  <a:pt x="40" y="11"/>
                </a:lnTo>
                <a:close/>
                <a:moveTo>
                  <a:pt x="37" y="0"/>
                </a:moveTo>
                <a:lnTo>
                  <a:pt x="53" y="8"/>
                </a:lnTo>
                <a:lnTo>
                  <a:pt x="37" y="17"/>
                </a:lnTo>
                <a:lnTo>
                  <a:pt x="37" y="0"/>
                </a:lnTo>
                <a:close/>
                <a:moveTo>
                  <a:pt x="16" y="17"/>
                </a:moveTo>
                <a:lnTo>
                  <a:pt x="0" y="8"/>
                </a:lnTo>
                <a:lnTo>
                  <a:pt x="16" y="0"/>
                </a:lnTo>
                <a:lnTo>
                  <a:pt x="16" y="1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13" name="Freeform 1254"/>
          <p:cNvSpPr>
            <a:spLocks noEditPoints="1"/>
          </p:cNvSpPr>
          <p:nvPr/>
        </p:nvSpPr>
        <p:spPr bwMode="auto">
          <a:xfrm flipH="1">
            <a:off x="6082870" y="4012384"/>
            <a:ext cx="71647" cy="18068"/>
          </a:xfrm>
          <a:custGeom>
            <a:avLst/>
            <a:gdLst>
              <a:gd name="T0" fmla="*/ 40 w 53"/>
              <a:gd name="T1" fmla="*/ 11 h 17"/>
              <a:gd name="T2" fmla="*/ 13 w 53"/>
              <a:gd name="T3" fmla="*/ 11 h 17"/>
              <a:gd name="T4" fmla="*/ 13 w 53"/>
              <a:gd name="T5" fmla="*/ 6 h 17"/>
              <a:gd name="T6" fmla="*/ 40 w 53"/>
              <a:gd name="T7" fmla="*/ 6 h 17"/>
              <a:gd name="T8" fmla="*/ 40 w 53"/>
              <a:gd name="T9" fmla="*/ 11 h 17"/>
              <a:gd name="T10" fmla="*/ 37 w 53"/>
              <a:gd name="T11" fmla="*/ 0 h 17"/>
              <a:gd name="T12" fmla="*/ 53 w 53"/>
              <a:gd name="T13" fmla="*/ 8 h 17"/>
              <a:gd name="T14" fmla="*/ 37 w 53"/>
              <a:gd name="T15" fmla="*/ 17 h 17"/>
              <a:gd name="T16" fmla="*/ 37 w 53"/>
              <a:gd name="T17" fmla="*/ 0 h 17"/>
              <a:gd name="T18" fmla="*/ 16 w 53"/>
              <a:gd name="T19" fmla="*/ 17 h 17"/>
              <a:gd name="T20" fmla="*/ 0 w 53"/>
              <a:gd name="T21" fmla="*/ 8 h 17"/>
              <a:gd name="T22" fmla="*/ 16 w 53"/>
              <a:gd name="T23" fmla="*/ 0 h 17"/>
              <a:gd name="T24" fmla="*/ 16 w 53"/>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17"/>
              <a:gd name="T41" fmla="*/ 53 w 5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17">
                <a:moveTo>
                  <a:pt x="40" y="11"/>
                </a:moveTo>
                <a:lnTo>
                  <a:pt x="13" y="11"/>
                </a:lnTo>
                <a:lnTo>
                  <a:pt x="13" y="6"/>
                </a:lnTo>
                <a:lnTo>
                  <a:pt x="40" y="6"/>
                </a:lnTo>
                <a:lnTo>
                  <a:pt x="40" y="11"/>
                </a:lnTo>
                <a:close/>
                <a:moveTo>
                  <a:pt x="37" y="0"/>
                </a:moveTo>
                <a:lnTo>
                  <a:pt x="53" y="8"/>
                </a:lnTo>
                <a:lnTo>
                  <a:pt x="37" y="17"/>
                </a:lnTo>
                <a:lnTo>
                  <a:pt x="37" y="0"/>
                </a:lnTo>
                <a:close/>
                <a:moveTo>
                  <a:pt x="16" y="17"/>
                </a:moveTo>
                <a:lnTo>
                  <a:pt x="0" y="8"/>
                </a:lnTo>
                <a:lnTo>
                  <a:pt x="16" y="0"/>
                </a:lnTo>
                <a:lnTo>
                  <a:pt x="16" y="1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14" name="Rectangle 1255"/>
          <p:cNvSpPr>
            <a:spLocks noChangeArrowheads="1"/>
          </p:cNvSpPr>
          <p:nvPr/>
        </p:nvSpPr>
        <p:spPr bwMode="auto">
          <a:xfrm flipH="1">
            <a:off x="6100444" y="4018760"/>
            <a:ext cx="36500" cy="5314"/>
          </a:xfrm>
          <a:prstGeom prst="rect">
            <a:avLst/>
          </a:pr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15" name="Freeform 1256"/>
          <p:cNvSpPr>
            <a:spLocks/>
          </p:cNvSpPr>
          <p:nvPr/>
        </p:nvSpPr>
        <p:spPr bwMode="auto">
          <a:xfrm flipH="1">
            <a:off x="6082870" y="4012384"/>
            <a:ext cx="21629" cy="18068"/>
          </a:xfrm>
          <a:custGeom>
            <a:avLst/>
            <a:gdLst>
              <a:gd name="T0" fmla="*/ 0 w 16"/>
              <a:gd name="T1" fmla="*/ 0 h 17"/>
              <a:gd name="T2" fmla="*/ 16 w 16"/>
              <a:gd name="T3" fmla="*/ 8 h 17"/>
              <a:gd name="T4" fmla="*/ 0 w 16"/>
              <a:gd name="T5" fmla="*/ 17 h 17"/>
              <a:gd name="T6" fmla="*/ 0 w 16"/>
              <a:gd name="T7" fmla="*/ 0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0" y="0"/>
                </a:moveTo>
                <a:lnTo>
                  <a:pt x="16" y="8"/>
                </a:lnTo>
                <a:lnTo>
                  <a:pt x="0" y="17"/>
                </a:lnTo>
                <a:lnTo>
                  <a:pt x="0"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16" name="Freeform 1257"/>
          <p:cNvSpPr>
            <a:spLocks/>
          </p:cNvSpPr>
          <p:nvPr/>
        </p:nvSpPr>
        <p:spPr bwMode="auto">
          <a:xfrm flipH="1">
            <a:off x="6132888" y="4012384"/>
            <a:ext cx="21629" cy="18068"/>
          </a:xfrm>
          <a:custGeom>
            <a:avLst/>
            <a:gdLst>
              <a:gd name="T0" fmla="*/ 16 w 16"/>
              <a:gd name="T1" fmla="*/ 17 h 17"/>
              <a:gd name="T2" fmla="*/ 0 w 16"/>
              <a:gd name="T3" fmla="*/ 8 h 17"/>
              <a:gd name="T4" fmla="*/ 16 w 16"/>
              <a:gd name="T5" fmla="*/ 0 h 17"/>
              <a:gd name="T6" fmla="*/ 16 w 16"/>
              <a:gd name="T7" fmla="*/ 17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16" y="17"/>
                </a:moveTo>
                <a:lnTo>
                  <a:pt x="0" y="8"/>
                </a:lnTo>
                <a:lnTo>
                  <a:pt x="16" y="0"/>
                </a:lnTo>
                <a:lnTo>
                  <a:pt x="16" y="17"/>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17" name="Freeform 1258"/>
          <p:cNvSpPr>
            <a:spLocks noEditPoints="1"/>
          </p:cNvSpPr>
          <p:nvPr/>
        </p:nvSpPr>
        <p:spPr bwMode="auto">
          <a:xfrm flipH="1">
            <a:off x="6266720" y="3961368"/>
            <a:ext cx="91925" cy="36136"/>
          </a:xfrm>
          <a:custGeom>
            <a:avLst/>
            <a:gdLst>
              <a:gd name="T0" fmla="*/ 55 w 68"/>
              <a:gd name="T1" fmla="*/ 30 h 34"/>
              <a:gd name="T2" fmla="*/ 11 w 68"/>
              <a:gd name="T3" fmla="*/ 10 h 34"/>
              <a:gd name="T4" fmla="*/ 13 w 68"/>
              <a:gd name="T5" fmla="*/ 4 h 34"/>
              <a:gd name="T6" fmla="*/ 57 w 68"/>
              <a:gd name="T7" fmla="*/ 25 h 34"/>
              <a:gd name="T8" fmla="*/ 55 w 68"/>
              <a:gd name="T9" fmla="*/ 30 h 34"/>
              <a:gd name="T10" fmla="*/ 57 w 68"/>
              <a:gd name="T11" fmla="*/ 18 h 34"/>
              <a:gd name="T12" fmla="*/ 68 w 68"/>
              <a:gd name="T13" fmla="*/ 33 h 34"/>
              <a:gd name="T14" fmla="*/ 50 w 68"/>
              <a:gd name="T15" fmla="*/ 34 h 34"/>
              <a:gd name="T16" fmla="*/ 57 w 68"/>
              <a:gd name="T17" fmla="*/ 18 h 34"/>
              <a:gd name="T18" fmla="*/ 11 w 68"/>
              <a:gd name="T19" fmla="*/ 16 h 34"/>
              <a:gd name="T20" fmla="*/ 0 w 68"/>
              <a:gd name="T21" fmla="*/ 1 h 34"/>
              <a:gd name="T22" fmla="*/ 17 w 68"/>
              <a:gd name="T23" fmla="*/ 0 h 34"/>
              <a:gd name="T24" fmla="*/ 11 w 68"/>
              <a:gd name="T25" fmla="*/ 16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5" y="30"/>
                </a:moveTo>
                <a:lnTo>
                  <a:pt x="11" y="10"/>
                </a:lnTo>
                <a:lnTo>
                  <a:pt x="13" y="4"/>
                </a:lnTo>
                <a:lnTo>
                  <a:pt x="57" y="25"/>
                </a:lnTo>
                <a:lnTo>
                  <a:pt x="55" y="30"/>
                </a:lnTo>
                <a:close/>
                <a:moveTo>
                  <a:pt x="57" y="18"/>
                </a:moveTo>
                <a:lnTo>
                  <a:pt x="68" y="33"/>
                </a:lnTo>
                <a:lnTo>
                  <a:pt x="50" y="34"/>
                </a:lnTo>
                <a:lnTo>
                  <a:pt x="57" y="18"/>
                </a:lnTo>
                <a:close/>
                <a:moveTo>
                  <a:pt x="11" y="16"/>
                </a:moveTo>
                <a:lnTo>
                  <a:pt x="0" y="1"/>
                </a:lnTo>
                <a:lnTo>
                  <a:pt x="17" y="0"/>
                </a:lnTo>
                <a:lnTo>
                  <a:pt x="11" y="16"/>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18" name="Freeform 1259"/>
          <p:cNvSpPr>
            <a:spLocks noEditPoints="1"/>
          </p:cNvSpPr>
          <p:nvPr/>
        </p:nvSpPr>
        <p:spPr bwMode="auto">
          <a:xfrm flipH="1">
            <a:off x="6269423" y="3959243"/>
            <a:ext cx="91925" cy="36136"/>
          </a:xfrm>
          <a:custGeom>
            <a:avLst/>
            <a:gdLst>
              <a:gd name="T0" fmla="*/ 55 w 68"/>
              <a:gd name="T1" fmla="*/ 30 h 34"/>
              <a:gd name="T2" fmla="*/ 11 w 68"/>
              <a:gd name="T3" fmla="*/ 10 h 34"/>
              <a:gd name="T4" fmla="*/ 13 w 68"/>
              <a:gd name="T5" fmla="*/ 4 h 34"/>
              <a:gd name="T6" fmla="*/ 57 w 68"/>
              <a:gd name="T7" fmla="*/ 25 h 34"/>
              <a:gd name="T8" fmla="*/ 55 w 68"/>
              <a:gd name="T9" fmla="*/ 30 h 34"/>
              <a:gd name="T10" fmla="*/ 57 w 68"/>
              <a:gd name="T11" fmla="*/ 19 h 34"/>
              <a:gd name="T12" fmla="*/ 68 w 68"/>
              <a:gd name="T13" fmla="*/ 33 h 34"/>
              <a:gd name="T14" fmla="*/ 51 w 68"/>
              <a:gd name="T15" fmla="*/ 34 h 34"/>
              <a:gd name="T16" fmla="*/ 57 w 68"/>
              <a:gd name="T17" fmla="*/ 19 h 34"/>
              <a:gd name="T18" fmla="*/ 11 w 68"/>
              <a:gd name="T19" fmla="*/ 16 h 34"/>
              <a:gd name="T20" fmla="*/ 0 w 68"/>
              <a:gd name="T21" fmla="*/ 1 h 34"/>
              <a:gd name="T22" fmla="*/ 17 w 68"/>
              <a:gd name="T23" fmla="*/ 0 h 34"/>
              <a:gd name="T24" fmla="*/ 11 w 68"/>
              <a:gd name="T25" fmla="*/ 16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5" y="30"/>
                </a:moveTo>
                <a:lnTo>
                  <a:pt x="11" y="10"/>
                </a:lnTo>
                <a:lnTo>
                  <a:pt x="13" y="4"/>
                </a:lnTo>
                <a:lnTo>
                  <a:pt x="57" y="25"/>
                </a:lnTo>
                <a:lnTo>
                  <a:pt x="55" y="30"/>
                </a:lnTo>
                <a:close/>
                <a:moveTo>
                  <a:pt x="57" y="19"/>
                </a:moveTo>
                <a:lnTo>
                  <a:pt x="68" y="33"/>
                </a:lnTo>
                <a:lnTo>
                  <a:pt x="51" y="34"/>
                </a:lnTo>
                <a:lnTo>
                  <a:pt x="57" y="19"/>
                </a:lnTo>
                <a:close/>
                <a:moveTo>
                  <a:pt x="11" y="16"/>
                </a:moveTo>
                <a:lnTo>
                  <a:pt x="0" y="1"/>
                </a:lnTo>
                <a:lnTo>
                  <a:pt x="17" y="0"/>
                </a:lnTo>
                <a:lnTo>
                  <a:pt x="11" y="16"/>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19" name="Freeform 1260"/>
          <p:cNvSpPr>
            <a:spLocks/>
          </p:cNvSpPr>
          <p:nvPr/>
        </p:nvSpPr>
        <p:spPr bwMode="auto">
          <a:xfrm flipH="1">
            <a:off x="6284294" y="3963494"/>
            <a:ext cx="62185" cy="27633"/>
          </a:xfrm>
          <a:custGeom>
            <a:avLst/>
            <a:gdLst>
              <a:gd name="T0" fmla="*/ 44 w 46"/>
              <a:gd name="T1" fmla="*/ 26 h 26"/>
              <a:gd name="T2" fmla="*/ 0 w 46"/>
              <a:gd name="T3" fmla="*/ 6 h 26"/>
              <a:gd name="T4" fmla="*/ 2 w 46"/>
              <a:gd name="T5" fmla="*/ 0 h 26"/>
              <a:gd name="T6" fmla="*/ 46 w 46"/>
              <a:gd name="T7" fmla="*/ 21 h 26"/>
              <a:gd name="T8" fmla="*/ 44 w 46"/>
              <a:gd name="T9" fmla="*/ 26 h 26"/>
              <a:gd name="T10" fmla="*/ 0 60000 65536"/>
              <a:gd name="T11" fmla="*/ 0 60000 65536"/>
              <a:gd name="T12" fmla="*/ 0 60000 65536"/>
              <a:gd name="T13" fmla="*/ 0 60000 65536"/>
              <a:gd name="T14" fmla="*/ 0 60000 65536"/>
              <a:gd name="T15" fmla="*/ 0 w 46"/>
              <a:gd name="T16" fmla="*/ 0 h 26"/>
              <a:gd name="T17" fmla="*/ 46 w 46"/>
              <a:gd name="T18" fmla="*/ 26 h 26"/>
            </a:gdLst>
            <a:ahLst/>
            <a:cxnLst>
              <a:cxn ang="T10">
                <a:pos x="T0" y="T1"/>
              </a:cxn>
              <a:cxn ang="T11">
                <a:pos x="T2" y="T3"/>
              </a:cxn>
              <a:cxn ang="T12">
                <a:pos x="T4" y="T5"/>
              </a:cxn>
              <a:cxn ang="T13">
                <a:pos x="T6" y="T7"/>
              </a:cxn>
              <a:cxn ang="T14">
                <a:pos x="T8" y="T9"/>
              </a:cxn>
            </a:cxnLst>
            <a:rect l="T15" t="T16" r="T17" b="T18"/>
            <a:pathLst>
              <a:path w="46" h="26">
                <a:moveTo>
                  <a:pt x="44" y="26"/>
                </a:moveTo>
                <a:lnTo>
                  <a:pt x="0" y="6"/>
                </a:lnTo>
                <a:lnTo>
                  <a:pt x="2" y="0"/>
                </a:lnTo>
                <a:lnTo>
                  <a:pt x="46" y="21"/>
                </a:lnTo>
                <a:lnTo>
                  <a:pt x="44" y="26"/>
                </a:lnTo>
                <a:close/>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20" name="Freeform 1261"/>
          <p:cNvSpPr>
            <a:spLocks/>
          </p:cNvSpPr>
          <p:nvPr/>
        </p:nvSpPr>
        <p:spPr bwMode="auto">
          <a:xfrm flipH="1">
            <a:off x="6269423" y="3979436"/>
            <a:ext cx="22981" cy="15942"/>
          </a:xfrm>
          <a:custGeom>
            <a:avLst/>
            <a:gdLst>
              <a:gd name="T0" fmla="*/ 6 w 17"/>
              <a:gd name="T1" fmla="*/ 0 h 15"/>
              <a:gd name="T2" fmla="*/ 17 w 17"/>
              <a:gd name="T3" fmla="*/ 14 h 15"/>
              <a:gd name="T4" fmla="*/ 0 w 17"/>
              <a:gd name="T5" fmla="*/ 15 h 15"/>
              <a:gd name="T6" fmla="*/ 6 w 17"/>
              <a:gd name="T7" fmla="*/ 0 h 15"/>
              <a:gd name="T8" fmla="*/ 0 60000 65536"/>
              <a:gd name="T9" fmla="*/ 0 60000 65536"/>
              <a:gd name="T10" fmla="*/ 0 60000 65536"/>
              <a:gd name="T11" fmla="*/ 0 60000 65536"/>
              <a:gd name="T12" fmla="*/ 0 w 17"/>
              <a:gd name="T13" fmla="*/ 0 h 15"/>
              <a:gd name="T14" fmla="*/ 17 w 17"/>
              <a:gd name="T15" fmla="*/ 15 h 15"/>
            </a:gdLst>
            <a:ahLst/>
            <a:cxnLst>
              <a:cxn ang="T8">
                <a:pos x="T0" y="T1"/>
              </a:cxn>
              <a:cxn ang="T9">
                <a:pos x="T2" y="T3"/>
              </a:cxn>
              <a:cxn ang="T10">
                <a:pos x="T4" y="T5"/>
              </a:cxn>
              <a:cxn ang="T11">
                <a:pos x="T6" y="T7"/>
              </a:cxn>
            </a:cxnLst>
            <a:rect l="T12" t="T13" r="T14" b="T15"/>
            <a:pathLst>
              <a:path w="17" h="15">
                <a:moveTo>
                  <a:pt x="6" y="0"/>
                </a:moveTo>
                <a:lnTo>
                  <a:pt x="17" y="14"/>
                </a:lnTo>
                <a:lnTo>
                  <a:pt x="0" y="15"/>
                </a:lnTo>
                <a:lnTo>
                  <a:pt x="6"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21" name="Freeform 1262"/>
          <p:cNvSpPr>
            <a:spLocks/>
          </p:cNvSpPr>
          <p:nvPr/>
        </p:nvSpPr>
        <p:spPr bwMode="auto">
          <a:xfrm flipH="1">
            <a:off x="6338367" y="3959243"/>
            <a:ext cx="22981" cy="17005"/>
          </a:xfrm>
          <a:custGeom>
            <a:avLst/>
            <a:gdLst>
              <a:gd name="T0" fmla="*/ 11 w 17"/>
              <a:gd name="T1" fmla="*/ 16 h 16"/>
              <a:gd name="T2" fmla="*/ 0 w 17"/>
              <a:gd name="T3" fmla="*/ 1 h 16"/>
              <a:gd name="T4" fmla="*/ 17 w 17"/>
              <a:gd name="T5" fmla="*/ 0 h 16"/>
              <a:gd name="T6" fmla="*/ 11 w 17"/>
              <a:gd name="T7" fmla="*/ 16 h 16"/>
              <a:gd name="T8" fmla="*/ 0 60000 65536"/>
              <a:gd name="T9" fmla="*/ 0 60000 65536"/>
              <a:gd name="T10" fmla="*/ 0 60000 65536"/>
              <a:gd name="T11" fmla="*/ 0 60000 65536"/>
              <a:gd name="T12" fmla="*/ 0 w 17"/>
              <a:gd name="T13" fmla="*/ 0 h 16"/>
              <a:gd name="T14" fmla="*/ 17 w 17"/>
              <a:gd name="T15" fmla="*/ 16 h 16"/>
            </a:gdLst>
            <a:ahLst/>
            <a:cxnLst>
              <a:cxn ang="T8">
                <a:pos x="T0" y="T1"/>
              </a:cxn>
              <a:cxn ang="T9">
                <a:pos x="T2" y="T3"/>
              </a:cxn>
              <a:cxn ang="T10">
                <a:pos x="T4" y="T5"/>
              </a:cxn>
              <a:cxn ang="T11">
                <a:pos x="T6" y="T7"/>
              </a:cxn>
            </a:cxnLst>
            <a:rect l="T12" t="T13" r="T14" b="T15"/>
            <a:pathLst>
              <a:path w="17" h="16">
                <a:moveTo>
                  <a:pt x="11" y="16"/>
                </a:moveTo>
                <a:lnTo>
                  <a:pt x="0" y="1"/>
                </a:lnTo>
                <a:lnTo>
                  <a:pt x="17" y="0"/>
                </a:lnTo>
                <a:lnTo>
                  <a:pt x="11" y="16"/>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22" name="Freeform 1263"/>
          <p:cNvSpPr>
            <a:spLocks noEditPoints="1"/>
          </p:cNvSpPr>
          <p:nvPr/>
        </p:nvSpPr>
        <p:spPr bwMode="auto">
          <a:xfrm flipH="1">
            <a:off x="6266720" y="4014509"/>
            <a:ext cx="91925" cy="18068"/>
          </a:xfrm>
          <a:custGeom>
            <a:avLst/>
            <a:gdLst>
              <a:gd name="T0" fmla="*/ 55 w 68"/>
              <a:gd name="T1" fmla="*/ 11 h 17"/>
              <a:gd name="T2" fmla="*/ 13 w 68"/>
              <a:gd name="T3" fmla="*/ 11 h 17"/>
              <a:gd name="T4" fmla="*/ 13 w 68"/>
              <a:gd name="T5" fmla="*/ 6 h 17"/>
              <a:gd name="T6" fmla="*/ 55 w 68"/>
              <a:gd name="T7" fmla="*/ 6 h 17"/>
              <a:gd name="T8" fmla="*/ 55 w 68"/>
              <a:gd name="T9" fmla="*/ 11 h 17"/>
              <a:gd name="T10" fmla="*/ 52 w 68"/>
              <a:gd name="T11" fmla="*/ 0 h 17"/>
              <a:gd name="T12" fmla="*/ 68 w 68"/>
              <a:gd name="T13" fmla="*/ 8 h 17"/>
              <a:gd name="T14" fmla="*/ 52 w 68"/>
              <a:gd name="T15" fmla="*/ 17 h 17"/>
              <a:gd name="T16" fmla="*/ 52 w 68"/>
              <a:gd name="T17" fmla="*/ 0 h 17"/>
              <a:gd name="T18" fmla="*/ 15 w 68"/>
              <a:gd name="T19" fmla="*/ 17 h 17"/>
              <a:gd name="T20" fmla="*/ 0 w 68"/>
              <a:gd name="T21" fmla="*/ 8 h 17"/>
              <a:gd name="T22" fmla="*/ 15 w 68"/>
              <a:gd name="T23" fmla="*/ 0 h 17"/>
              <a:gd name="T24" fmla="*/ 15 w 68"/>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17"/>
              <a:gd name="T41" fmla="*/ 68 w 6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17">
                <a:moveTo>
                  <a:pt x="55" y="11"/>
                </a:moveTo>
                <a:lnTo>
                  <a:pt x="13" y="11"/>
                </a:lnTo>
                <a:lnTo>
                  <a:pt x="13" y="6"/>
                </a:lnTo>
                <a:lnTo>
                  <a:pt x="55" y="6"/>
                </a:lnTo>
                <a:lnTo>
                  <a:pt x="55" y="11"/>
                </a:lnTo>
                <a:close/>
                <a:moveTo>
                  <a:pt x="52" y="0"/>
                </a:moveTo>
                <a:lnTo>
                  <a:pt x="68" y="8"/>
                </a:lnTo>
                <a:lnTo>
                  <a:pt x="52" y="17"/>
                </a:lnTo>
                <a:lnTo>
                  <a:pt x="52" y="0"/>
                </a:lnTo>
                <a:close/>
                <a:moveTo>
                  <a:pt x="15" y="17"/>
                </a:moveTo>
                <a:lnTo>
                  <a:pt x="0" y="8"/>
                </a:lnTo>
                <a:lnTo>
                  <a:pt x="15" y="0"/>
                </a:lnTo>
                <a:lnTo>
                  <a:pt x="15" y="1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23" name="Freeform 1264"/>
          <p:cNvSpPr>
            <a:spLocks noEditPoints="1"/>
          </p:cNvSpPr>
          <p:nvPr/>
        </p:nvSpPr>
        <p:spPr bwMode="auto">
          <a:xfrm flipH="1">
            <a:off x="6269423" y="4012384"/>
            <a:ext cx="91925" cy="18068"/>
          </a:xfrm>
          <a:custGeom>
            <a:avLst/>
            <a:gdLst>
              <a:gd name="T0" fmla="*/ 55 w 68"/>
              <a:gd name="T1" fmla="*/ 11 h 17"/>
              <a:gd name="T2" fmla="*/ 13 w 68"/>
              <a:gd name="T3" fmla="*/ 11 h 17"/>
              <a:gd name="T4" fmla="*/ 13 w 68"/>
              <a:gd name="T5" fmla="*/ 6 h 17"/>
              <a:gd name="T6" fmla="*/ 55 w 68"/>
              <a:gd name="T7" fmla="*/ 6 h 17"/>
              <a:gd name="T8" fmla="*/ 55 w 68"/>
              <a:gd name="T9" fmla="*/ 11 h 17"/>
              <a:gd name="T10" fmla="*/ 53 w 68"/>
              <a:gd name="T11" fmla="*/ 0 h 17"/>
              <a:gd name="T12" fmla="*/ 68 w 68"/>
              <a:gd name="T13" fmla="*/ 8 h 17"/>
              <a:gd name="T14" fmla="*/ 53 w 68"/>
              <a:gd name="T15" fmla="*/ 17 h 17"/>
              <a:gd name="T16" fmla="*/ 53 w 68"/>
              <a:gd name="T17" fmla="*/ 0 h 17"/>
              <a:gd name="T18" fmla="*/ 15 w 68"/>
              <a:gd name="T19" fmla="*/ 17 h 17"/>
              <a:gd name="T20" fmla="*/ 0 w 68"/>
              <a:gd name="T21" fmla="*/ 8 h 17"/>
              <a:gd name="T22" fmla="*/ 15 w 68"/>
              <a:gd name="T23" fmla="*/ 0 h 17"/>
              <a:gd name="T24" fmla="*/ 15 w 68"/>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17"/>
              <a:gd name="T41" fmla="*/ 68 w 6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17">
                <a:moveTo>
                  <a:pt x="55" y="11"/>
                </a:moveTo>
                <a:lnTo>
                  <a:pt x="13" y="11"/>
                </a:lnTo>
                <a:lnTo>
                  <a:pt x="13" y="6"/>
                </a:lnTo>
                <a:lnTo>
                  <a:pt x="55" y="6"/>
                </a:lnTo>
                <a:lnTo>
                  <a:pt x="55" y="11"/>
                </a:lnTo>
                <a:close/>
                <a:moveTo>
                  <a:pt x="53" y="0"/>
                </a:moveTo>
                <a:lnTo>
                  <a:pt x="68" y="8"/>
                </a:lnTo>
                <a:lnTo>
                  <a:pt x="53" y="17"/>
                </a:lnTo>
                <a:lnTo>
                  <a:pt x="53" y="0"/>
                </a:lnTo>
                <a:close/>
                <a:moveTo>
                  <a:pt x="15" y="17"/>
                </a:moveTo>
                <a:lnTo>
                  <a:pt x="0" y="8"/>
                </a:lnTo>
                <a:lnTo>
                  <a:pt x="15" y="0"/>
                </a:lnTo>
                <a:lnTo>
                  <a:pt x="15" y="1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24" name="Rectangle 1265"/>
          <p:cNvSpPr>
            <a:spLocks noChangeArrowheads="1"/>
          </p:cNvSpPr>
          <p:nvPr/>
        </p:nvSpPr>
        <p:spPr bwMode="auto">
          <a:xfrm flipH="1">
            <a:off x="6286997" y="4018760"/>
            <a:ext cx="56777" cy="5314"/>
          </a:xfrm>
          <a:prstGeom prst="rect">
            <a:avLst/>
          </a:pr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25" name="Freeform 1266"/>
          <p:cNvSpPr>
            <a:spLocks/>
          </p:cNvSpPr>
          <p:nvPr/>
        </p:nvSpPr>
        <p:spPr bwMode="auto">
          <a:xfrm flipH="1">
            <a:off x="6269423" y="4012384"/>
            <a:ext cx="20278" cy="18068"/>
          </a:xfrm>
          <a:custGeom>
            <a:avLst/>
            <a:gdLst>
              <a:gd name="T0" fmla="*/ 0 w 15"/>
              <a:gd name="T1" fmla="*/ 0 h 17"/>
              <a:gd name="T2" fmla="*/ 15 w 15"/>
              <a:gd name="T3" fmla="*/ 8 h 17"/>
              <a:gd name="T4" fmla="*/ 0 w 15"/>
              <a:gd name="T5" fmla="*/ 17 h 17"/>
              <a:gd name="T6" fmla="*/ 0 w 15"/>
              <a:gd name="T7" fmla="*/ 0 h 17"/>
              <a:gd name="T8" fmla="*/ 0 60000 65536"/>
              <a:gd name="T9" fmla="*/ 0 60000 65536"/>
              <a:gd name="T10" fmla="*/ 0 60000 65536"/>
              <a:gd name="T11" fmla="*/ 0 60000 65536"/>
              <a:gd name="T12" fmla="*/ 0 w 15"/>
              <a:gd name="T13" fmla="*/ 0 h 17"/>
              <a:gd name="T14" fmla="*/ 15 w 15"/>
              <a:gd name="T15" fmla="*/ 17 h 17"/>
            </a:gdLst>
            <a:ahLst/>
            <a:cxnLst>
              <a:cxn ang="T8">
                <a:pos x="T0" y="T1"/>
              </a:cxn>
              <a:cxn ang="T9">
                <a:pos x="T2" y="T3"/>
              </a:cxn>
              <a:cxn ang="T10">
                <a:pos x="T4" y="T5"/>
              </a:cxn>
              <a:cxn ang="T11">
                <a:pos x="T6" y="T7"/>
              </a:cxn>
            </a:cxnLst>
            <a:rect l="T12" t="T13" r="T14" b="T15"/>
            <a:pathLst>
              <a:path w="15" h="17">
                <a:moveTo>
                  <a:pt x="0" y="0"/>
                </a:moveTo>
                <a:lnTo>
                  <a:pt x="15" y="8"/>
                </a:lnTo>
                <a:lnTo>
                  <a:pt x="0" y="17"/>
                </a:lnTo>
                <a:lnTo>
                  <a:pt x="0"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26" name="Freeform 1267"/>
          <p:cNvSpPr>
            <a:spLocks/>
          </p:cNvSpPr>
          <p:nvPr/>
        </p:nvSpPr>
        <p:spPr bwMode="auto">
          <a:xfrm flipH="1">
            <a:off x="6341071" y="4012384"/>
            <a:ext cx="20278" cy="18068"/>
          </a:xfrm>
          <a:custGeom>
            <a:avLst/>
            <a:gdLst>
              <a:gd name="T0" fmla="*/ 15 w 15"/>
              <a:gd name="T1" fmla="*/ 17 h 17"/>
              <a:gd name="T2" fmla="*/ 0 w 15"/>
              <a:gd name="T3" fmla="*/ 8 h 17"/>
              <a:gd name="T4" fmla="*/ 15 w 15"/>
              <a:gd name="T5" fmla="*/ 0 h 17"/>
              <a:gd name="T6" fmla="*/ 15 w 15"/>
              <a:gd name="T7" fmla="*/ 17 h 17"/>
              <a:gd name="T8" fmla="*/ 0 60000 65536"/>
              <a:gd name="T9" fmla="*/ 0 60000 65536"/>
              <a:gd name="T10" fmla="*/ 0 60000 65536"/>
              <a:gd name="T11" fmla="*/ 0 60000 65536"/>
              <a:gd name="T12" fmla="*/ 0 w 15"/>
              <a:gd name="T13" fmla="*/ 0 h 17"/>
              <a:gd name="T14" fmla="*/ 15 w 15"/>
              <a:gd name="T15" fmla="*/ 17 h 17"/>
            </a:gdLst>
            <a:ahLst/>
            <a:cxnLst>
              <a:cxn ang="T8">
                <a:pos x="T0" y="T1"/>
              </a:cxn>
              <a:cxn ang="T9">
                <a:pos x="T2" y="T3"/>
              </a:cxn>
              <a:cxn ang="T10">
                <a:pos x="T4" y="T5"/>
              </a:cxn>
              <a:cxn ang="T11">
                <a:pos x="T6" y="T7"/>
              </a:cxn>
            </a:cxnLst>
            <a:rect l="T12" t="T13" r="T14" b="T15"/>
            <a:pathLst>
              <a:path w="15" h="17">
                <a:moveTo>
                  <a:pt x="15" y="17"/>
                </a:moveTo>
                <a:lnTo>
                  <a:pt x="0" y="8"/>
                </a:lnTo>
                <a:lnTo>
                  <a:pt x="15" y="0"/>
                </a:lnTo>
                <a:lnTo>
                  <a:pt x="15" y="17"/>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27" name="Freeform 1268"/>
          <p:cNvSpPr>
            <a:spLocks noEditPoints="1"/>
          </p:cNvSpPr>
          <p:nvPr/>
        </p:nvSpPr>
        <p:spPr bwMode="auto">
          <a:xfrm flipH="1">
            <a:off x="6266720" y="4049582"/>
            <a:ext cx="91925" cy="36136"/>
          </a:xfrm>
          <a:custGeom>
            <a:avLst/>
            <a:gdLst>
              <a:gd name="T0" fmla="*/ 57 w 68"/>
              <a:gd name="T1" fmla="*/ 9 h 34"/>
              <a:gd name="T2" fmla="*/ 13 w 68"/>
              <a:gd name="T3" fmla="*/ 30 h 34"/>
              <a:gd name="T4" fmla="*/ 11 w 68"/>
              <a:gd name="T5" fmla="*/ 24 h 34"/>
              <a:gd name="T6" fmla="*/ 55 w 68"/>
              <a:gd name="T7" fmla="*/ 4 h 34"/>
              <a:gd name="T8" fmla="*/ 57 w 68"/>
              <a:gd name="T9" fmla="*/ 9 h 34"/>
              <a:gd name="T10" fmla="*/ 50 w 68"/>
              <a:gd name="T11" fmla="*/ 0 h 34"/>
              <a:gd name="T12" fmla="*/ 68 w 68"/>
              <a:gd name="T13" fmla="*/ 1 h 34"/>
              <a:gd name="T14" fmla="*/ 57 w 68"/>
              <a:gd name="T15" fmla="*/ 15 h 34"/>
              <a:gd name="T16" fmla="*/ 50 w 68"/>
              <a:gd name="T17" fmla="*/ 0 h 34"/>
              <a:gd name="T18" fmla="*/ 17 w 68"/>
              <a:gd name="T19" fmla="*/ 34 h 34"/>
              <a:gd name="T20" fmla="*/ 0 w 68"/>
              <a:gd name="T21" fmla="*/ 33 h 34"/>
              <a:gd name="T22" fmla="*/ 11 w 68"/>
              <a:gd name="T23" fmla="*/ 18 h 34"/>
              <a:gd name="T24" fmla="*/ 17 w 68"/>
              <a:gd name="T25" fmla="*/ 34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7" y="9"/>
                </a:moveTo>
                <a:lnTo>
                  <a:pt x="13" y="30"/>
                </a:lnTo>
                <a:lnTo>
                  <a:pt x="11" y="24"/>
                </a:lnTo>
                <a:lnTo>
                  <a:pt x="55" y="4"/>
                </a:lnTo>
                <a:lnTo>
                  <a:pt x="57" y="9"/>
                </a:lnTo>
                <a:close/>
                <a:moveTo>
                  <a:pt x="50" y="0"/>
                </a:moveTo>
                <a:lnTo>
                  <a:pt x="68" y="1"/>
                </a:lnTo>
                <a:lnTo>
                  <a:pt x="57" y="15"/>
                </a:lnTo>
                <a:lnTo>
                  <a:pt x="50" y="0"/>
                </a:lnTo>
                <a:close/>
                <a:moveTo>
                  <a:pt x="17" y="34"/>
                </a:moveTo>
                <a:lnTo>
                  <a:pt x="0" y="33"/>
                </a:lnTo>
                <a:lnTo>
                  <a:pt x="11" y="18"/>
                </a:lnTo>
                <a:lnTo>
                  <a:pt x="17" y="34"/>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28" name="Freeform 1269"/>
          <p:cNvSpPr>
            <a:spLocks noEditPoints="1"/>
          </p:cNvSpPr>
          <p:nvPr/>
        </p:nvSpPr>
        <p:spPr bwMode="auto">
          <a:xfrm flipH="1">
            <a:off x="6269423" y="4047457"/>
            <a:ext cx="91925" cy="36136"/>
          </a:xfrm>
          <a:custGeom>
            <a:avLst/>
            <a:gdLst>
              <a:gd name="T0" fmla="*/ 57 w 68"/>
              <a:gd name="T1" fmla="*/ 9 h 34"/>
              <a:gd name="T2" fmla="*/ 13 w 68"/>
              <a:gd name="T3" fmla="*/ 30 h 34"/>
              <a:gd name="T4" fmla="*/ 11 w 68"/>
              <a:gd name="T5" fmla="*/ 24 h 34"/>
              <a:gd name="T6" fmla="*/ 55 w 68"/>
              <a:gd name="T7" fmla="*/ 4 h 34"/>
              <a:gd name="T8" fmla="*/ 57 w 68"/>
              <a:gd name="T9" fmla="*/ 9 h 34"/>
              <a:gd name="T10" fmla="*/ 51 w 68"/>
              <a:gd name="T11" fmla="*/ 0 h 34"/>
              <a:gd name="T12" fmla="*/ 68 w 68"/>
              <a:gd name="T13" fmla="*/ 1 h 34"/>
              <a:gd name="T14" fmla="*/ 57 w 68"/>
              <a:gd name="T15" fmla="*/ 16 h 34"/>
              <a:gd name="T16" fmla="*/ 51 w 68"/>
              <a:gd name="T17" fmla="*/ 0 h 34"/>
              <a:gd name="T18" fmla="*/ 17 w 68"/>
              <a:gd name="T19" fmla="*/ 34 h 34"/>
              <a:gd name="T20" fmla="*/ 0 w 68"/>
              <a:gd name="T21" fmla="*/ 33 h 34"/>
              <a:gd name="T22" fmla="*/ 11 w 68"/>
              <a:gd name="T23" fmla="*/ 18 h 34"/>
              <a:gd name="T24" fmla="*/ 17 w 68"/>
              <a:gd name="T25" fmla="*/ 34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7" y="9"/>
                </a:moveTo>
                <a:lnTo>
                  <a:pt x="13" y="30"/>
                </a:lnTo>
                <a:lnTo>
                  <a:pt x="11" y="24"/>
                </a:lnTo>
                <a:lnTo>
                  <a:pt x="55" y="4"/>
                </a:lnTo>
                <a:lnTo>
                  <a:pt x="57" y="9"/>
                </a:lnTo>
                <a:close/>
                <a:moveTo>
                  <a:pt x="51" y="0"/>
                </a:moveTo>
                <a:lnTo>
                  <a:pt x="68" y="1"/>
                </a:lnTo>
                <a:lnTo>
                  <a:pt x="57" y="16"/>
                </a:lnTo>
                <a:lnTo>
                  <a:pt x="51" y="0"/>
                </a:lnTo>
                <a:close/>
                <a:moveTo>
                  <a:pt x="17" y="34"/>
                </a:moveTo>
                <a:lnTo>
                  <a:pt x="0" y="33"/>
                </a:lnTo>
                <a:lnTo>
                  <a:pt x="11" y="18"/>
                </a:lnTo>
                <a:lnTo>
                  <a:pt x="17" y="34"/>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29" name="Freeform 1270"/>
          <p:cNvSpPr>
            <a:spLocks/>
          </p:cNvSpPr>
          <p:nvPr/>
        </p:nvSpPr>
        <p:spPr bwMode="auto">
          <a:xfrm flipH="1">
            <a:off x="6284294" y="4051708"/>
            <a:ext cx="62185" cy="27633"/>
          </a:xfrm>
          <a:custGeom>
            <a:avLst/>
            <a:gdLst>
              <a:gd name="T0" fmla="*/ 46 w 46"/>
              <a:gd name="T1" fmla="*/ 5 h 26"/>
              <a:gd name="T2" fmla="*/ 2 w 46"/>
              <a:gd name="T3" fmla="*/ 26 h 26"/>
              <a:gd name="T4" fmla="*/ 0 w 46"/>
              <a:gd name="T5" fmla="*/ 20 h 26"/>
              <a:gd name="T6" fmla="*/ 44 w 46"/>
              <a:gd name="T7" fmla="*/ 0 h 26"/>
              <a:gd name="T8" fmla="*/ 46 w 46"/>
              <a:gd name="T9" fmla="*/ 5 h 26"/>
              <a:gd name="T10" fmla="*/ 0 60000 65536"/>
              <a:gd name="T11" fmla="*/ 0 60000 65536"/>
              <a:gd name="T12" fmla="*/ 0 60000 65536"/>
              <a:gd name="T13" fmla="*/ 0 60000 65536"/>
              <a:gd name="T14" fmla="*/ 0 60000 65536"/>
              <a:gd name="T15" fmla="*/ 0 w 46"/>
              <a:gd name="T16" fmla="*/ 0 h 26"/>
              <a:gd name="T17" fmla="*/ 46 w 46"/>
              <a:gd name="T18" fmla="*/ 26 h 26"/>
            </a:gdLst>
            <a:ahLst/>
            <a:cxnLst>
              <a:cxn ang="T10">
                <a:pos x="T0" y="T1"/>
              </a:cxn>
              <a:cxn ang="T11">
                <a:pos x="T2" y="T3"/>
              </a:cxn>
              <a:cxn ang="T12">
                <a:pos x="T4" y="T5"/>
              </a:cxn>
              <a:cxn ang="T13">
                <a:pos x="T6" y="T7"/>
              </a:cxn>
              <a:cxn ang="T14">
                <a:pos x="T8" y="T9"/>
              </a:cxn>
            </a:cxnLst>
            <a:rect l="T15" t="T16" r="T17" b="T18"/>
            <a:pathLst>
              <a:path w="46" h="26">
                <a:moveTo>
                  <a:pt x="46" y="5"/>
                </a:moveTo>
                <a:lnTo>
                  <a:pt x="2" y="26"/>
                </a:lnTo>
                <a:lnTo>
                  <a:pt x="0" y="20"/>
                </a:lnTo>
                <a:lnTo>
                  <a:pt x="44" y="0"/>
                </a:lnTo>
                <a:lnTo>
                  <a:pt x="46" y="5"/>
                </a:lnTo>
                <a:close/>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30" name="Freeform 1271"/>
          <p:cNvSpPr>
            <a:spLocks/>
          </p:cNvSpPr>
          <p:nvPr/>
        </p:nvSpPr>
        <p:spPr bwMode="auto">
          <a:xfrm flipH="1">
            <a:off x="6269423" y="4047457"/>
            <a:ext cx="22981" cy="17005"/>
          </a:xfrm>
          <a:custGeom>
            <a:avLst/>
            <a:gdLst>
              <a:gd name="T0" fmla="*/ 0 w 17"/>
              <a:gd name="T1" fmla="*/ 0 h 16"/>
              <a:gd name="T2" fmla="*/ 17 w 17"/>
              <a:gd name="T3" fmla="*/ 1 h 16"/>
              <a:gd name="T4" fmla="*/ 6 w 17"/>
              <a:gd name="T5" fmla="*/ 16 h 16"/>
              <a:gd name="T6" fmla="*/ 0 w 17"/>
              <a:gd name="T7" fmla="*/ 0 h 16"/>
              <a:gd name="T8" fmla="*/ 0 60000 65536"/>
              <a:gd name="T9" fmla="*/ 0 60000 65536"/>
              <a:gd name="T10" fmla="*/ 0 60000 65536"/>
              <a:gd name="T11" fmla="*/ 0 60000 65536"/>
              <a:gd name="T12" fmla="*/ 0 w 17"/>
              <a:gd name="T13" fmla="*/ 0 h 16"/>
              <a:gd name="T14" fmla="*/ 17 w 17"/>
              <a:gd name="T15" fmla="*/ 16 h 16"/>
            </a:gdLst>
            <a:ahLst/>
            <a:cxnLst>
              <a:cxn ang="T8">
                <a:pos x="T0" y="T1"/>
              </a:cxn>
              <a:cxn ang="T9">
                <a:pos x="T2" y="T3"/>
              </a:cxn>
              <a:cxn ang="T10">
                <a:pos x="T4" y="T5"/>
              </a:cxn>
              <a:cxn ang="T11">
                <a:pos x="T6" y="T7"/>
              </a:cxn>
            </a:cxnLst>
            <a:rect l="T12" t="T13" r="T14" b="T15"/>
            <a:pathLst>
              <a:path w="17" h="16">
                <a:moveTo>
                  <a:pt x="0" y="0"/>
                </a:moveTo>
                <a:lnTo>
                  <a:pt x="17" y="1"/>
                </a:lnTo>
                <a:lnTo>
                  <a:pt x="6" y="16"/>
                </a:lnTo>
                <a:lnTo>
                  <a:pt x="0"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31" name="Freeform 1272"/>
          <p:cNvSpPr>
            <a:spLocks/>
          </p:cNvSpPr>
          <p:nvPr/>
        </p:nvSpPr>
        <p:spPr bwMode="auto">
          <a:xfrm flipH="1">
            <a:off x="6338367" y="4066587"/>
            <a:ext cx="22981" cy="17005"/>
          </a:xfrm>
          <a:custGeom>
            <a:avLst/>
            <a:gdLst>
              <a:gd name="T0" fmla="*/ 17 w 17"/>
              <a:gd name="T1" fmla="*/ 16 h 16"/>
              <a:gd name="T2" fmla="*/ 0 w 17"/>
              <a:gd name="T3" fmla="*/ 15 h 16"/>
              <a:gd name="T4" fmla="*/ 11 w 17"/>
              <a:gd name="T5" fmla="*/ 0 h 16"/>
              <a:gd name="T6" fmla="*/ 17 w 17"/>
              <a:gd name="T7" fmla="*/ 16 h 16"/>
              <a:gd name="T8" fmla="*/ 0 60000 65536"/>
              <a:gd name="T9" fmla="*/ 0 60000 65536"/>
              <a:gd name="T10" fmla="*/ 0 60000 65536"/>
              <a:gd name="T11" fmla="*/ 0 60000 65536"/>
              <a:gd name="T12" fmla="*/ 0 w 17"/>
              <a:gd name="T13" fmla="*/ 0 h 16"/>
              <a:gd name="T14" fmla="*/ 17 w 17"/>
              <a:gd name="T15" fmla="*/ 16 h 16"/>
            </a:gdLst>
            <a:ahLst/>
            <a:cxnLst>
              <a:cxn ang="T8">
                <a:pos x="T0" y="T1"/>
              </a:cxn>
              <a:cxn ang="T9">
                <a:pos x="T2" y="T3"/>
              </a:cxn>
              <a:cxn ang="T10">
                <a:pos x="T4" y="T5"/>
              </a:cxn>
              <a:cxn ang="T11">
                <a:pos x="T6" y="T7"/>
              </a:cxn>
            </a:cxnLst>
            <a:rect l="T12" t="T13" r="T14" b="T15"/>
            <a:pathLst>
              <a:path w="17" h="16">
                <a:moveTo>
                  <a:pt x="17" y="16"/>
                </a:moveTo>
                <a:lnTo>
                  <a:pt x="0" y="15"/>
                </a:lnTo>
                <a:lnTo>
                  <a:pt x="11" y="0"/>
                </a:lnTo>
                <a:lnTo>
                  <a:pt x="17" y="16"/>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32" name="Freeform 1273"/>
          <p:cNvSpPr>
            <a:spLocks noEditPoints="1"/>
          </p:cNvSpPr>
          <p:nvPr/>
        </p:nvSpPr>
        <p:spPr bwMode="auto">
          <a:xfrm flipH="1">
            <a:off x="6080166" y="4014509"/>
            <a:ext cx="71647" cy="18068"/>
          </a:xfrm>
          <a:custGeom>
            <a:avLst/>
            <a:gdLst>
              <a:gd name="T0" fmla="*/ 40 w 53"/>
              <a:gd name="T1" fmla="*/ 11 h 17"/>
              <a:gd name="T2" fmla="*/ 13 w 53"/>
              <a:gd name="T3" fmla="*/ 11 h 17"/>
              <a:gd name="T4" fmla="*/ 13 w 53"/>
              <a:gd name="T5" fmla="*/ 6 h 17"/>
              <a:gd name="T6" fmla="*/ 40 w 53"/>
              <a:gd name="T7" fmla="*/ 6 h 17"/>
              <a:gd name="T8" fmla="*/ 40 w 53"/>
              <a:gd name="T9" fmla="*/ 11 h 17"/>
              <a:gd name="T10" fmla="*/ 37 w 53"/>
              <a:gd name="T11" fmla="*/ 0 h 17"/>
              <a:gd name="T12" fmla="*/ 53 w 53"/>
              <a:gd name="T13" fmla="*/ 8 h 17"/>
              <a:gd name="T14" fmla="*/ 37 w 53"/>
              <a:gd name="T15" fmla="*/ 17 h 17"/>
              <a:gd name="T16" fmla="*/ 37 w 53"/>
              <a:gd name="T17" fmla="*/ 0 h 17"/>
              <a:gd name="T18" fmla="*/ 16 w 53"/>
              <a:gd name="T19" fmla="*/ 17 h 17"/>
              <a:gd name="T20" fmla="*/ 0 w 53"/>
              <a:gd name="T21" fmla="*/ 8 h 17"/>
              <a:gd name="T22" fmla="*/ 16 w 53"/>
              <a:gd name="T23" fmla="*/ 0 h 17"/>
              <a:gd name="T24" fmla="*/ 16 w 53"/>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17"/>
              <a:gd name="T41" fmla="*/ 53 w 5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17">
                <a:moveTo>
                  <a:pt x="40" y="11"/>
                </a:moveTo>
                <a:lnTo>
                  <a:pt x="13" y="11"/>
                </a:lnTo>
                <a:lnTo>
                  <a:pt x="13" y="6"/>
                </a:lnTo>
                <a:lnTo>
                  <a:pt x="40" y="6"/>
                </a:lnTo>
                <a:lnTo>
                  <a:pt x="40" y="11"/>
                </a:lnTo>
                <a:close/>
                <a:moveTo>
                  <a:pt x="37" y="0"/>
                </a:moveTo>
                <a:lnTo>
                  <a:pt x="53" y="8"/>
                </a:lnTo>
                <a:lnTo>
                  <a:pt x="37" y="17"/>
                </a:lnTo>
                <a:lnTo>
                  <a:pt x="37" y="0"/>
                </a:lnTo>
                <a:close/>
                <a:moveTo>
                  <a:pt x="16" y="17"/>
                </a:moveTo>
                <a:lnTo>
                  <a:pt x="0" y="8"/>
                </a:lnTo>
                <a:lnTo>
                  <a:pt x="16" y="0"/>
                </a:lnTo>
                <a:lnTo>
                  <a:pt x="16" y="1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33" name="Freeform 1274"/>
          <p:cNvSpPr>
            <a:spLocks noEditPoints="1"/>
          </p:cNvSpPr>
          <p:nvPr/>
        </p:nvSpPr>
        <p:spPr bwMode="auto">
          <a:xfrm flipH="1">
            <a:off x="6082870" y="4012384"/>
            <a:ext cx="71647" cy="18068"/>
          </a:xfrm>
          <a:custGeom>
            <a:avLst/>
            <a:gdLst>
              <a:gd name="T0" fmla="*/ 40 w 53"/>
              <a:gd name="T1" fmla="*/ 11 h 17"/>
              <a:gd name="T2" fmla="*/ 13 w 53"/>
              <a:gd name="T3" fmla="*/ 11 h 17"/>
              <a:gd name="T4" fmla="*/ 13 w 53"/>
              <a:gd name="T5" fmla="*/ 6 h 17"/>
              <a:gd name="T6" fmla="*/ 40 w 53"/>
              <a:gd name="T7" fmla="*/ 6 h 17"/>
              <a:gd name="T8" fmla="*/ 40 w 53"/>
              <a:gd name="T9" fmla="*/ 11 h 17"/>
              <a:gd name="T10" fmla="*/ 37 w 53"/>
              <a:gd name="T11" fmla="*/ 0 h 17"/>
              <a:gd name="T12" fmla="*/ 53 w 53"/>
              <a:gd name="T13" fmla="*/ 8 h 17"/>
              <a:gd name="T14" fmla="*/ 37 w 53"/>
              <a:gd name="T15" fmla="*/ 17 h 17"/>
              <a:gd name="T16" fmla="*/ 37 w 53"/>
              <a:gd name="T17" fmla="*/ 0 h 17"/>
              <a:gd name="T18" fmla="*/ 16 w 53"/>
              <a:gd name="T19" fmla="*/ 17 h 17"/>
              <a:gd name="T20" fmla="*/ 0 w 53"/>
              <a:gd name="T21" fmla="*/ 8 h 17"/>
              <a:gd name="T22" fmla="*/ 16 w 53"/>
              <a:gd name="T23" fmla="*/ 0 h 17"/>
              <a:gd name="T24" fmla="*/ 16 w 53"/>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17"/>
              <a:gd name="T41" fmla="*/ 53 w 5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17">
                <a:moveTo>
                  <a:pt x="40" y="11"/>
                </a:moveTo>
                <a:lnTo>
                  <a:pt x="13" y="11"/>
                </a:lnTo>
                <a:lnTo>
                  <a:pt x="13" y="6"/>
                </a:lnTo>
                <a:lnTo>
                  <a:pt x="40" y="6"/>
                </a:lnTo>
                <a:lnTo>
                  <a:pt x="40" y="11"/>
                </a:lnTo>
                <a:close/>
                <a:moveTo>
                  <a:pt x="37" y="0"/>
                </a:moveTo>
                <a:lnTo>
                  <a:pt x="53" y="8"/>
                </a:lnTo>
                <a:lnTo>
                  <a:pt x="37" y="17"/>
                </a:lnTo>
                <a:lnTo>
                  <a:pt x="37" y="0"/>
                </a:lnTo>
                <a:close/>
                <a:moveTo>
                  <a:pt x="16" y="17"/>
                </a:moveTo>
                <a:lnTo>
                  <a:pt x="0" y="8"/>
                </a:lnTo>
                <a:lnTo>
                  <a:pt x="16" y="0"/>
                </a:lnTo>
                <a:lnTo>
                  <a:pt x="16" y="1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34" name="Rectangle 1275"/>
          <p:cNvSpPr>
            <a:spLocks noChangeArrowheads="1"/>
          </p:cNvSpPr>
          <p:nvPr/>
        </p:nvSpPr>
        <p:spPr bwMode="auto">
          <a:xfrm flipH="1">
            <a:off x="6100444" y="4018760"/>
            <a:ext cx="36500" cy="5314"/>
          </a:xfrm>
          <a:prstGeom prst="rect">
            <a:avLst/>
          </a:pr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35" name="Freeform 1276"/>
          <p:cNvSpPr>
            <a:spLocks/>
          </p:cNvSpPr>
          <p:nvPr/>
        </p:nvSpPr>
        <p:spPr bwMode="auto">
          <a:xfrm flipH="1">
            <a:off x="6082870" y="4012384"/>
            <a:ext cx="21629" cy="18068"/>
          </a:xfrm>
          <a:custGeom>
            <a:avLst/>
            <a:gdLst>
              <a:gd name="T0" fmla="*/ 0 w 16"/>
              <a:gd name="T1" fmla="*/ 0 h 17"/>
              <a:gd name="T2" fmla="*/ 16 w 16"/>
              <a:gd name="T3" fmla="*/ 8 h 17"/>
              <a:gd name="T4" fmla="*/ 0 w 16"/>
              <a:gd name="T5" fmla="*/ 17 h 17"/>
              <a:gd name="T6" fmla="*/ 0 w 16"/>
              <a:gd name="T7" fmla="*/ 0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0" y="0"/>
                </a:moveTo>
                <a:lnTo>
                  <a:pt x="16" y="8"/>
                </a:lnTo>
                <a:lnTo>
                  <a:pt x="0" y="17"/>
                </a:lnTo>
                <a:lnTo>
                  <a:pt x="0"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36" name="Freeform 1277"/>
          <p:cNvSpPr>
            <a:spLocks/>
          </p:cNvSpPr>
          <p:nvPr/>
        </p:nvSpPr>
        <p:spPr bwMode="auto">
          <a:xfrm flipH="1">
            <a:off x="6132888" y="4012384"/>
            <a:ext cx="21629" cy="18068"/>
          </a:xfrm>
          <a:custGeom>
            <a:avLst/>
            <a:gdLst>
              <a:gd name="T0" fmla="*/ 16 w 16"/>
              <a:gd name="T1" fmla="*/ 17 h 17"/>
              <a:gd name="T2" fmla="*/ 0 w 16"/>
              <a:gd name="T3" fmla="*/ 8 h 17"/>
              <a:gd name="T4" fmla="*/ 16 w 16"/>
              <a:gd name="T5" fmla="*/ 0 h 17"/>
              <a:gd name="T6" fmla="*/ 16 w 16"/>
              <a:gd name="T7" fmla="*/ 17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16" y="17"/>
                </a:moveTo>
                <a:lnTo>
                  <a:pt x="0" y="8"/>
                </a:lnTo>
                <a:lnTo>
                  <a:pt x="16" y="0"/>
                </a:lnTo>
                <a:lnTo>
                  <a:pt x="16" y="17"/>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37" name="Freeform 1278"/>
          <p:cNvSpPr>
            <a:spLocks noEditPoints="1"/>
          </p:cNvSpPr>
          <p:nvPr/>
        </p:nvSpPr>
        <p:spPr bwMode="auto">
          <a:xfrm flipH="1">
            <a:off x="6266720" y="3961368"/>
            <a:ext cx="91925" cy="36136"/>
          </a:xfrm>
          <a:custGeom>
            <a:avLst/>
            <a:gdLst>
              <a:gd name="T0" fmla="*/ 55 w 68"/>
              <a:gd name="T1" fmla="*/ 30 h 34"/>
              <a:gd name="T2" fmla="*/ 11 w 68"/>
              <a:gd name="T3" fmla="*/ 10 h 34"/>
              <a:gd name="T4" fmla="*/ 13 w 68"/>
              <a:gd name="T5" fmla="*/ 4 h 34"/>
              <a:gd name="T6" fmla="*/ 57 w 68"/>
              <a:gd name="T7" fmla="*/ 25 h 34"/>
              <a:gd name="T8" fmla="*/ 55 w 68"/>
              <a:gd name="T9" fmla="*/ 30 h 34"/>
              <a:gd name="T10" fmla="*/ 57 w 68"/>
              <a:gd name="T11" fmla="*/ 18 h 34"/>
              <a:gd name="T12" fmla="*/ 68 w 68"/>
              <a:gd name="T13" fmla="*/ 33 h 34"/>
              <a:gd name="T14" fmla="*/ 50 w 68"/>
              <a:gd name="T15" fmla="*/ 34 h 34"/>
              <a:gd name="T16" fmla="*/ 57 w 68"/>
              <a:gd name="T17" fmla="*/ 18 h 34"/>
              <a:gd name="T18" fmla="*/ 11 w 68"/>
              <a:gd name="T19" fmla="*/ 16 h 34"/>
              <a:gd name="T20" fmla="*/ 0 w 68"/>
              <a:gd name="T21" fmla="*/ 1 h 34"/>
              <a:gd name="T22" fmla="*/ 17 w 68"/>
              <a:gd name="T23" fmla="*/ 0 h 34"/>
              <a:gd name="T24" fmla="*/ 11 w 68"/>
              <a:gd name="T25" fmla="*/ 16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5" y="30"/>
                </a:moveTo>
                <a:lnTo>
                  <a:pt x="11" y="10"/>
                </a:lnTo>
                <a:lnTo>
                  <a:pt x="13" y="4"/>
                </a:lnTo>
                <a:lnTo>
                  <a:pt x="57" y="25"/>
                </a:lnTo>
                <a:lnTo>
                  <a:pt x="55" y="30"/>
                </a:lnTo>
                <a:close/>
                <a:moveTo>
                  <a:pt x="57" y="18"/>
                </a:moveTo>
                <a:lnTo>
                  <a:pt x="68" y="33"/>
                </a:lnTo>
                <a:lnTo>
                  <a:pt x="50" y="34"/>
                </a:lnTo>
                <a:lnTo>
                  <a:pt x="57" y="18"/>
                </a:lnTo>
                <a:close/>
                <a:moveTo>
                  <a:pt x="11" y="16"/>
                </a:moveTo>
                <a:lnTo>
                  <a:pt x="0" y="1"/>
                </a:lnTo>
                <a:lnTo>
                  <a:pt x="17" y="0"/>
                </a:lnTo>
                <a:lnTo>
                  <a:pt x="11" y="16"/>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38" name="Freeform 1279"/>
          <p:cNvSpPr>
            <a:spLocks noEditPoints="1"/>
          </p:cNvSpPr>
          <p:nvPr/>
        </p:nvSpPr>
        <p:spPr bwMode="auto">
          <a:xfrm flipH="1">
            <a:off x="6269423" y="3959243"/>
            <a:ext cx="91925" cy="36136"/>
          </a:xfrm>
          <a:custGeom>
            <a:avLst/>
            <a:gdLst>
              <a:gd name="T0" fmla="*/ 55 w 68"/>
              <a:gd name="T1" fmla="*/ 30 h 34"/>
              <a:gd name="T2" fmla="*/ 11 w 68"/>
              <a:gd name="T3" fmla="*/ 10 h 34"/>
              <a:gd name="T4" fmla="*/ 13 w 68"/>
              <a:gd name="T5" fmla="*/ 4 h 34"/>
              <a:gd name="T6" fmla="*/ 57 w 68"/>
              <a:gd name="T7" fmla="*/ 25 h 34"/>
              <a:gd name="T8" fmla="*/ 55 w 68"/>
              <a:gd name="T9" fmla="*/ 30 h 34"/>
              <a:gd name="T10" fmla="*/ 57 w 68"/>
              <a:gd name="T11" fmla="*/ 19 h 34"/>
              <a:gd name="T12" fmla="*/ 68 w 68"/>
              <a:gd name="T13" fmla="*/ 33 h 34"/>
              <a:gd name="T14" fmla="*/ 51 w 68"/>
              <a:gd name="T15" fmla="*/ 34 h 34"/>
              <a:gd name="T16" fmla="*/ 57 w 68"/>
              <a:gd name="T17" fmla="*/ 19 h 34"/>
              <a:gd name="T18" fmla="*/ 11 w 68"/>
              <a:gd name="T19" fmla="*/ 16 h 34"/>
              <a:gd name="T20" fmla="*/ 0 w 68"/>
              <a:gd name="T21" fmla="*/ 1 h 34"/>
              <a:gd name="T22" fmla="*/ 17 w 68"/>
              <a:gd name="T23" fmla="*/ 0 h 34"/>
              <a:gd name="T24" fmla="*/ 11 w 68"/>
              <a:gd name="T25" fmla="*/ 16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5" y="30"/>
                </a:moveTo>
                <a:lnTo>
                  <a:pt x="11" y="10"/>
                </a:lnTo>
                <a:lnTo>
                  <a:pt x="13" y="4"/>
                </a:lnTo>
                <a:lnTo>
                  <a:pt x="57" y="25"/>
                </a:lnTo>
                <a:lnTo>
                  <a:pt x="55" y="30"/>
                </a:lnTo>
                <a:close/>
                <a:moveTo>
                  <a:pt x="57" y="19"/>
                </a:moveTo>
                <a:lnTo>
                  <a:pt x="68" y="33"/>
                </a:lnTo>
                <a:lnTo>
                  <a:pt x="51" y="34"/>
                </a:lnTo>
                <a:lnTo>
                  <a:pt x="57" y="19"/>
                </a:lnTo>
                <a:close/>
                <a:moveTo>
                  <a:pt x="11" y="16"/>
                </a:moveTo>
                <a:lnTo>
                  <a:pt x="0" y="1"/>
                </a:lnTo>
                <a:lnTo>
                  <a:pt x="17" y="0"/>
                </a:lnTo>
                <a:lnTo>
                  <a:pt x="11" y="16"/>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39" name="Freeform 1280"/>
          <p:cNvSpPr>
            <a:spLocks/>
          </p:cNvSpPr>
          <p:nvPr/>
        </p:nvSpPr>
        <p:spPr bwMode="auto">
          <a:xfrm flipH="1">
            <a:off x="6284294" y="3963494"/>
            <a:ext cx="62185" cy="27633"/>
          </a:xfrm>
          <a:custGeom>
            <a:avLst/>
            <a:gdLst>
              <a:gd name="T0" fmla="*/ 44 w 46"/>
              <a:gd name="T1" fmla="*/ 26 h 26"/>
              <a:gd name="T2" fmla="*/ 0 w 46"/>
              <a:gd name="T3" fmla="*/ 6 h 26"/>
              <a:gd name="T4" fmla="*/ 2 w 46"/>
              <a:gd name="T5" fmla="*/ 0 h 26"/>
              <a:gd name="T6" fmla="*/ 46 w 46"/>
              <a:gd name="T7" fmla="*/ 21 h 26"/>
              <a:gd name="T8" fmla="*/ 44 w 46"/>
              <a:gd name="T9" fmla="*/ 26 h 26"/>
              <a:gd name="T10" fmla="*/ 0 60000 65536"/>
              <a:gd name="T11" fmla="*/ 0 60000 65536"/>
              <a:gd name="T12" fmla="*/ 0 60000 65536"/>
              <a:gd name="T13" fmla="*/ 0 60000 65536"/>
              <a:gd name="T14" fmla="*/ 0 60000 65536"/>
              <a:gd name="T15" fmla="*/ 0 w 46"/>
              <a:gd name="T16" fmla="*/ 0 h 26"/>
              <a:gd name="T17" fmla="*/ 46 w 46"/>
              <a:gd name="T18" fmla="*/ 26 h 26"/>
            </a:gdLst>
            <a:ahLst/>
            <a:cxnLst>
              <a:cxn ang="T10">
                <a:pos x="T0" y="T1"/>
              </a:cxn>
              <a:cxn ang="T11">
                <a:pos x="T2" y="T3"/>
              </a:cxn>
              <a:cxn ang="T12">
                <a:pos x="T4" y="T5"/>
              </a:cxn>
              <a:cxn ang="T13">
                <a:pos x="T6" y="T7"/>
              </a:cxn>
              <a:cxn ang="T14">
                <a:pos x="T8" y="T9"/>
              </a:cxn>
            </a:cxnLst>
            <a:rect l="T15" t="T16" r="T17" b="T18"/>
            <a:pathLst>
              <a:path w="46" h="26">
                <a:moveTo>
                  <a:pt x="44" y="26"/>
                </a:moveTo>
                <a:lnTo>
                  <a:pt x="0" y="6"/>
                </a:lnTo>
                <a:lnTo>
                  <a:pt x="2" y="0"/>
                </a:lnTo>
                <a:lnTo>
                  <a:pt x="46" y="21"/>
                </a:lnTo>
                <a:lnTo>
                  <a:pt x="44" y="26"/>
                </a:lnTo>
                <a:close/>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40" name="Freeform 1281"/>
          <p:cNvSpPr>
            <a:spLocks/>
          </p:cNvSpPr>
          <p:nvPr/>
        </p:nvSpPr>
        <p:spPr bwMode="auto">
          <a:xfrm flipH="1">
            <a:off x="6269423" y="3979436"/>
            <a:ext cx="22981" cy="15942"/>
          </a:xfrm>
          <a:custGeom>
            <a:avLst/>
            <a:gdLst>
              <a:gd name="T0" fmla="*/ 6 w 17"/>
              <a:gd name="T1" fmla="*/ 0 h 15"/>
              <a:gd name="T2" fmla="*/ 17 w 17"/>
              <a:gd name="T3" fmla="*/ 14 h 15"/>
              <a:gd name="T4" fmla="*/ 0 w 17"/>
              <a:gd name="T5" fmla="*/ 15 h 15"/>
              <a:gd name="T6" fmla="*/ 6 w 17"/>
              <a:gd name="T7" fmla="*/ 0 h 15"/>
              <a:gd name="T8" fmla="*/ 0 60000 65536"/>
              <a:gd name="T9" fmla="*/ 0 60000 65536"/>
              <a:gd name="T10" fmla="*/ 0 60000 65536"/>
              <a:gd name="T11" fmla="*/ 0 60000 65536"/>
              <a:gd name="T12" fmla="*/ 0 w 17"/>
              <a:gd name="T13" fmla="*/ 0 h 15"/>
              <a:gd name="T14" fmla="*/ 17 w 17"/>
              <a:gd name="T15" fmla="*/ 15 h 15"/>
            </a:gdLst>
            <a:ahLst/>
            <a:cxnLst>
              <a:cxn ang="T8">
                <a:pos x="T0" y="T1"/>
              </a:cxn>
              <a:cxn ang="T9">
                <a:pos x="T2" y="T3"/>
              </a:cxn>
              <a:cxn ang="T10">
                <a:pos x="T4" y="T5"/>
              </a:cxn>
              <a:cxn ang="T11">
                <a:pos x="T6" y="T7"/>
              </a:cxn>
            </a:cxnLst>
            <a:rect l="T12" t="T13" r="T14" b="T15"/>
            <a:pathLst>
              <a:path w="17" h="15">
                <a:moveTo>
                  <a:pt x="6" y="0"/>
                </a:moveTo>
                <a:lnTo>
                  <a:pt x="17" y="14"/>
                </a:lnTo>
                <a:lnTo>
                  <a:pt x="0" y="15"/>
                </a:lnTo>
                <a:lnTo>
                  <a:pt x="6"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41" name="Freeform 1282"/>
          <p:cNvSpPr>
            <a:spLocks/>
          </p:cNvSpPr>
          <p:nvPr/>
        </p:nvSpPr>
        <p:spPr bwMode="auto">
          <a:xfrm flipH="1">
            <a:off x="6338367" y="3959243"/>
            <a:ext cx="22981" cy="17005"/>
          </a:xfrm>
          <a:custGeom>
            <a:avLst/>
            <a:gdLst>
              <a:gd name="T0" fmla="*/ 11 w 17"/>
              <a:gd name="T1" fmla="*/ 16 h 16"/>
              <a:gd name="T2" fmla="*/ 0 w 17"/>
              <a:gd name="T3" fmla="*/ 1 h 16"/>
              <a:gd name="T4" fmla="*/ 17 w 17"/>
              <a:gd name="T5" fmla="*/ 0 h 16"/>
              <a:gd name="T6" fmla="*/ 11 w 17"/>
              <a:gd name="T7" fmla="*/ 16 h 16"/>
              <a:gd name="T8" fmla="*/ 0 60000 65536"/>
              <a:gd name="T9" fmla="*/ 0 60000 65536"/>
              <a:gd name="T10" fmla="*/ 0 60000 65536"/>
              <a:gd name="T11" fmla="*/ 0 60000 65536"/>
              <a:gd name="T12" fmla="*/ 0 w 17"/>
              <a:gd name="T13" fmla="*/ 0 h 16"/>
              <a:gd name="T14" fmla="*/ 17 w 17"/>
              <a:gd name="T15" fmla="*/ 16 h 16"/>
            </a:gdLst>
            <a:ahLst/>
            <a:cxnLst>
              <a:cxn ang="T8">
                <a:pos x="T0" y="T1"/>
              </a:cxn>
              <a:cxn ang="T9">
                <a:pos x="T2" y="T3"/>
              </a:cxn>
              <a:cxn ang="T10">
                <a:pos x="T4" y="T5"/>
              </a:cxn>
              <a:cxn ang="T11">
                <a:pos x="T6" y="T7"/>
              </a:cxn>
            </a:cxnLst>
            <a:rect l="T12" t="T13" r="T14" b="T15"/>
            <a:pathLst>
              <a:path w="17" h="16">
                <a:moveTo>
                  <a:pt x="11" y="16"/>
                </a:moveTo>
                <a:lnTo>
                  <a:pt x="0" y="1"/>
                </a:lnTo>
                <a:lnTo>
                  <a:pt x="17" y="0"/>
                </a:lnTo>
                <a:lnTo>
                  <a:pt x="11" y="16"/>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42" name="Freeform 1283"/>
          <p:cNvSpPr>
            <a:spLocks noEditPoints="1"/>
          </p:cNvSpPr>
          <p:nvPr/>
        </p:nvSpPr>
        <p:spPr bwMode="auto">
          <a:xfrm flipH="1">
            <a:off x="6266720" y="4014509"/>
            <a:ext cx="91925" cy="18068"/>
          </a:xfrm>
          <a:custGeom>
            <a:avLst/>
            <a:gdLst>
              <a:gd name="T0" fmla="*/ 55 w 68"/>
              <a:gd name="T1" fmla="*/ 11 h 17"/>
              <a:gd name="T2" fmla="*/ 13 w 68"/>
              <a:gd name="T3" fmla="*/ 11 h 17"/>
              <a:gd name="T4" fmla="*/ 13 w 68"/>
              <a:gd name="T5" fmla="*/ 6 h 17"/>
              <a:gd name="T6" fmla="*/ 55 w 68"/>
              <a:gd name="T7" fmla="*/ 6 h 17"/>
              <a:gd name="T8" fmla="*/ 55 w 68"/>
              <a:gd name="T9" fmla="*/ 11 h 17"/>
              <a:gd name="T10" fmla="*/ 52 w 68"/>
              <a:gd name="T11" fmla="*/ 0 h 17"/>
              <a:gd name="T12" fmla="*/ 68 w 68"/>
              <a:gd name="T13" fmla="*/ 8 h 17"/>
              <a:gd name="T14" fmla="*/ 52 w 68"/>
              <a:gd name="T15" fmla="*/ 17 h 17"/>
              <a:gd name="T16" fmla="*/ 52 w 68"/>
              <a:gd name="T17" fmla="*/ 0 h 17"/>
              <a:gd name="T18" fmla="*/ 15 w 68"/>
              <a:gd name="T19" fmla="*/ 17 h 17"/>
              <a:gd name="T20" fmla="*/ 0 w 68"/>
              <a:gd name="T21" fmla="*/ 8 h 17"/>
              <a:gd name="T22" fmla="*/ 15 w 68"/>
              <a:gd name="T23" fmla="*/ 0 h 17"/>
              <a:gd name="T24" fmla="*/ 15 w 68"/>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17"/>
              <a:gd name="T41" fmla="*/ 68 w 6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17">
                <a:moveTo>
                  <a:pt x="55" y="11"/>
                </a:moveTo>
                <a:lnTo>
                  <a:pt x="13" y="11"/>
                </a:lnTo>
                <a:lnTo>
                  <a:pt x="13" y="6"/>
                </a:lnTo>
                <a:lnTo>
                  <a:pt x="55" y="6"/>
                </a:lnTo>
                <a:lnTo>
                  <a:pt x="55" y="11"/>
                </a:lnTo>
                <a:close/>
                <a:moveTo>
                  <a:pt x="52" y="0"/>
                </a:moveTo>
                <a:lnTo>
                  <a:pt x="68" y="8"/>
                </a:lnTo>
                <a:lnTo>
                  <a:pt x="52" y="17"/>
                </a:lnTo>
                <a:lnTo>
                  <a:pt x="52" y="0"/>
                </a:lnTo>
                <a:close/>
                <a:moveTo>
                  <a:pt x="15" y="17"/>
                </a:moveTo>
                <a:lnTo>
                  <a:pt x="0" y="8"/>
                </a:lnTo>
                <a:lnTo>
                  <a:pt x="15" y="0"/>
                </a:lnTo>
                <a:lnTo>
                  <a:pt x="15" y="1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43" name="Freeform 1284"/>
          <p:cNvSpPr>
            <a:spLocks noEditPoints="1"/>
          </p:cNvSpPr>
          <p:nvPr/>
        </p:nvSpPr>
        <p:spPr bwMode="auto">
          <a:xfrm flipH="1">
            <a:off x="6269423" y="4012384"/>
            <a:ext cx="91925" cy="18068"/>
          </a:xfrm>
          <a:custGeom>
            <a:avLst/>
            <a:gdLst>
              <a:gd name="T0" fmla="*/ 55 w 68"/>
              <a:gd name="T1" fmla="*/ 11 h 17"/>
              <a:gd name="T2" fmla="*/ 13 w 68"/>
              <a:gd name="T3" fmla="*/ 11 h 17"/>
              <a:gd name="T4" fmla="*/ 13 w 68"/>
              <a:gd name="T5" fmla="*/ 6 h 17"/>
              <a:gd name="T6" fmla="*/ 55 w 68"/>
              <a:gd name="T7" fmla="*/ 6 h 17"/>
              <a:gd name="T8" fmla="*/ 55 w 68"/>
              <a:gd name="T9" fmla="*/ 11 h 17"/>
              <a:gd name="T10" fmla="*/ 53 w 68"/>
              <a:gd name="T11" fmla="*/ 0 h 17"/>
              <a:gd name="T12" fmla="*/ 68 w 68"/>
              <a:gd name="T13" fmla="*/ 8 h 17"/>
              <a:gd name="T14" fmla="*/ 53 w 68"/>
              <a:gd name="T15" fmla="*/ 17 h 17"/>
              <a:gd name="T16" fmla="*/ 53 w 68"/>
              <a:gd name="T17" fmla="*/ 0 h 17"/>
              <a:gd name="T18" fmla="*/ 15 w 68"/>
              <a:gd name="T19" fmla="*/ 17 h 17"/>
              <a:gd name="T20" fmla="*/ 0 w 68"/>
              <a:gd name="T21" fmla="*/ 8 h 17"/>
              <a:gd name="T22" fmla="*/ 15 w 68"/>
              <a:gd name="T23" fmla="*/ 0 h 17"/>
              <a:gd name="T24" fmla="*/ 15 w 68"/>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17"/>
              <a:gd name="T41" fmla="*/ 68 w 6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17">
                <a:moveTo>
                  <a:pt x="55" y="11"/>
                </a:moveTo>
                <a:lnTo>
                  <a:pt x="13" y="11"/>
                </a:lnTo>
                <a:lnTo>
                  <a:pt x="13" y="6"/>
                </a:lnTo>
                <a:lnTo>
                  <a:pt x="55" y="6"/>
                </a:lnTo>
                <a:lnTo>
                  <a:pt x="55" y="11"/>
                </a:lnTo>
                <a:close/>
                <a:moveTo>
                  <a:pt x="53" y="0"/>
                </a:moveTo>
                <a:lnTo>
                  <a:pt x="68" y="8"/>
                </a:lnTo>
                <a:lnTo>
                  <a:pt x="53" y="17"/>
                </a:lnTo>
                <a:lnTo>
                  <a:pt x="53" y="0"/>
                </a:lnTo>
                <a:close/>
                <a:moveTo>
                  <a:pt x="15" y="17"/>
                </a:moveTo>
                <a:lnTo>
                  <a:pt x="0" y="8"/>
                </a:lnTo>
                <a:lnTo>
                  <a:pt x="15" y="0"/>
                </a:lnTo>
                <a:lnTo>
                  <a:pt x="15" y="17"/>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44" name="Rectangle 1285"/>
          <p:cNvSpPr>
            <a:spLocks noChangeArrowheads="1"/>
          </p:cNvSpPr>
          <p:nvPr/>
        </p:nvSpPr>
        <p:spPr bwMode="auto">
          <a:xfrm flipH="1">
            <a:off x="6286997" y="4018760"/>
            <a:ext cx="56777" cy="5314"/>
          </a:xfrm>
          <a:prstGeom prst="rect">
            <a:avLst/>
          </a:pr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45" name="Freeform 1286"/>
          <p:cNvSpPr>
            <a:spLocks/>
          </p:cNvSpPr>
          <p:nvPr/>
        </p:nvSpPr>
        <p:spPr bwMode="auto">
          <a:xfrm flipH="1">
            <a:off x="6269423" y="4012384"/>
            <a:ext cx="20278" cy="18068"/>
          </a:xfrm>
          <a:custGeom>
            <a:avLst/>
            <a:gdLst>
              <a:gd name="T0" fmla="*/ 0 w 15"/>
              <a:gd name="T1" fmla="*/ 0 h 17"/>
              <a:gd name="T2" fmla="*/ 15 w 15"/>
              <a:gd name="T3" fmla="*/ 8 h 17"/>
              <a:gd name="T4" fmla="*/ 0 w 15"/>
              <a:gd name="T5" fmla="*/ 17 h 17"/>
              <a:gd name="T6" fmla="*/ 0 w 15"/>
              <a:gd name="T7" fmla="*/ 0 h 17"/>
              <a:gd name="T8" fmla="*/ 0 60000 65536"/>
              <a:gd name="T9" fmla="*/ 0 60000 65536"/>
              <a:gd name="T10" fmla="*/ 0 60000 65536"/>
              <a:gd name="T11" fmla="*/ 0 60000 65536"/>
              <a:gd name="T12" fmla="*/ 0 w 15"/>
              <a:gd name="T13" fmla="*/ 0 h 17"/>
              <a:gd name="T14" fmla="*/ 15 w 15"/>
              <a:gd name="T15" fmla="*/ 17 h 17"/>
            </a:gdLst>
            <a:ahLst/>
            <a:cxnLst>
              <a:cxn ang="T8">
                <a:pos x="T0" y="T1"/>
              </a:cxn>
              <a:cxn ang="T9">
                <a:pos x="T2" y="T3"/>
              </a:cxn>
              <a:cxn ang="T10">
                <a:pos x="T4" y="T5"/>
              </a:cxn>
              <a:cxn ang="T11">
                <a:pos x="T6" y="T7"/>
              </a:cxn>
            </a:cxnLst>
            <a:rect l="T12" t="T13" r="T14" b="T15"/>
            <a:pathLst>
              <a:path w="15" h="17">
                <a:moveTo>
                  <a:pt x="0" y="0"/>
                </a:moveTo>
                <a:lnTo>
                  <a:pt x="15" y="8"/>
                </a:lnTo>
                <a:lnTo>
                  <a:pt x="0" y="17"/>
                </a:lnTo>
                <a:lnTo>
                  <a:pt x="0"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46" name="Freeform 1287"/>
          <p:cNvSpPr>
            <a:spLocks/>
          </p:cNvSpPr>
          <p:nvPr/>
        </p:nvSpPr>
        <p:spPr bwMode="auto">
          <a:xfrm flipH="1">
            <a:off x="6341071" y="4012384"/>
            <a:ext cx="20278" cy="18068"/>
          </a:xfrm>
          <a:custGeom>
            <a:avLst/>
            <a:gdLst>
              <a:gd name="T0" fmla="*/ 15 w 15"/>
              <a:gd name="T1" fmla="*/ 17 h 17"/>
              <a:gd name="T2" fmla="*/ 0 w 15"/>
              <a:gd name="T3" fmla="*/ 8 h 17"/>
              <a:gd name="T4" fmla="*/ 15 w 15"/>
              <a:gd name="T5" fmla="*/ 0 h 17"/>
              <a:gd name="T6" fmla="*/ 15 w 15"/>
              <a:gd name="T7" fmla="*/ 17 h 17"/>
              <a:gd name="T8" fmla="*/ 0 60000 65536"/>
              <a:gd name="T9" fmla="*/ 0 60000 65536"/>
              <a:gd name="T10" fmla="*/ 0 60000 65536"/>
              <a:gd name="T11" fmla="*/ 0 60000 65536"/>
              <a:gd name="T12" fmla="*/ 0 w 15"/>
              <a:gd name="T13" fmla="*/ 0 h 17"/>
              <a:gd name="T14" fmla="*/ 15 w 15"/>
              <a:gd name="T15" fmla="*/ 17 h 17"/>
            </a:gdLst>
            <a:ahLst/>
            <a:cxnLst>
              <a:cxn ang="T8">
                <a:pos x="T0" y="T1"/>
              </a:cxn>
              <a:cxn ang="T9">
                <a:pos x="T2" y="T3"/>
              </a:cxn>
              <a:cxn ang="T10">
                <a:pos x="T4" y="T5"/>
              </a:cxn>
              <a:cxn ang="T11">
                <a:pos x="T6" y="T7"/>
              </a:cxn>
            </a:cxnLst>
            <a:rect l="T12" t="T13" r="T14" b="T15"/>
            <a:pathLst>
              <a:path w="15" h="17">
                <a:moveTo>
                  <a:pt x="15" y="17"/>
                </a:moveTo>
                <a:lnTo>
                  <a:pt x="0" y="8"/>
                </a:lnTo>
                <a:lnTo>
                  <a:pt x="15" y="0"/>
                </a:lnTo>
                <a:lnTo>
                  <a:pt x="15" y="17"/>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47" name="Freeform 1288"/>
          <p:cNvSpPr>
            <a:spLocks noEditPoints="1"/>
          </p:cNvSpPr>
          <p:nvPr/>
        </p:nvSpPr>
        <p:spPr bwMode="auto">
          <a:xfrm flipH="1">
            <a:off x="6266720" y="4049582"/>
            <a:ext cx="91925" cy="36136"/>
          </a:xfrm>
          <a:custGeom>
            <a:avLst/>
            <a:gdLst>
              <a:gd name="T0" fmla="*/ 57 w 68"/>
              <a:gd name="T1" fmla="*/ 9 h 34"/>
              <a:gd name="T2" fmla="*/ 13 w 68"/>
              <a:gd name="T3" fmla="*/ 30 h 34"/>
              <a:gd name="T4" fmla="*/ 11 w 68"/>
              <a:gd name="T5" fmla="*/ 24 h 34"/>
              <a:gd name="T6" fmla="*/ 55 w 68"/>
              <a:gd name="T7" fmla="*/ 4 h 34"/>
              <a:gd name="T8" fmla="*/ 57 w 68"/>
              <a:gd name="T9" fmla="*/ 9 h 34"/>
              <a:gd name="T10" fmla="*/ 50 w 68"/>
              <a:gd name="T11" fmla="*/ 0 h 34"/>
              <a:gd name="T12" fmla="*/ 68 w 68"/>
              <a:gd name="T13" fmla="*/ 1 h 34"/>
              <a:gd name="T14" fmla="*/ 57 w 68"/>
              <a:gd name="T15" fmla="*/ 15 h 34"/>
              <a:gd name="T16" fmla="*/ 50 w 68"/>
              <a:gd name="T17" fmla="*/ 0 h 34"/>
              <a:gd name="T18" fmla="*/ 17 w 68"/>
              <a:gd name="T19" fmla="*/ 34 h 34"/>
              <a:gd name="T20" fmla="*/ 0 w 68"/>
              <a:gd name="T21" fmla="*/ 33 h 34"/>
              <a:gd name="T22" fmla="*/ 11 w 68"/>
              <a:gd name="T23" fmla="*/ 18 h 34"/>
              <a:gd name="T24" fmla="*/ 17 w 68"/>
              <a:gd name="T25" fmla="*/ 34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7" y="9"/>
                </a:moveTo>
                <a:lnTo>
                  <a:pt x="13" y="30"/>
                </a:lnTo>
                <a:lnTo>
                  <a:pt x="11" y="24"/>
                </a:lnTo>
                <a:lnTo>
                  <a:pt x="55" y="4"/>
                </a:lnTo>
                <a:lnTo>
                  <a:pt x="57" y="9"/>
                </a:lnTo>
                <a:close/>
                <a:moveTo>
                  <a:pt x="50" y="0"/>
                </a:moveTo>
                <a:lnTo>
                  <a:pt x="68" y="1"/>
                </a:lnTo>
                <a:lnTo>
                  <a:pt x="57" y="15"/>
                </a:lnTo>
                <a:lnTo>
                  <a:pt x="50" y="0"/>
                </a:lnTo>
                <a:close/>
                <a:moveTo>
                  <a:pt x="17" y="34"/>
                </a:moveTo>
                <a:lnTo>
                  <a:pt x="0" y="33"/>
                </a:lnTo>
                <a:lnTo>
                  <a:pt x="11" y="18"/>
                </a:lnTo>
                <a:lnTo>
                  <a:pt x="17" y="34"/>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48" name="Freeform 1289"/>
          <p:cNvSpPr>
            <a:spLocks noEditPoints="1"/>
          </p:cNvSpPr>
          <p:nvPr/>
        </p:nvSpPr>
        <p:spPr bwMode="auto">
          <a:xfrm flipH="1">
            <a:off x="6269423" y="4047457"/>
            <a:ext cx="91925" cy="36136"/>
          </a:xfrm>
          <a:custGeom>
            <a:avLst/>
            <a:gdLst>
              <a:gd name="T0" fmla="*/ 57 w 68"/>
              <a:gd name="T1" fmla="*/ 9 h 34"/>
              <a:gd name="T2" fmla="*/ 13 w 68"/>
              <a:gd name="T3" fmla="*/ 30 h 34"/>
              <a:gd name="T4" fmla="*/ 11 w 68"/>
              <a:gd name="T5" fmla="*/ 24 h 34"/>
              <a:gd name="T6" fmla="*/ 55 w 68"/>
              <a:gd name="T7" fmla="*/ 4 h 34"/>
              <a:gd name="T8" fmla="*/ 57 w 68"/>
              <a:gd name="T9" fmla="*/ 9 h 34"/>
              <a:gd name="T10" fmla="*/ 51 w 68"/>
              <a:gd name="T11" fmla="*/ 0 h 34"/>
              <a:gd name="T12" fmla="*/ 68 w 68"/>
              <a:gd name="T13" fmla="*/ 1 h 34"/>
              <a:gd name="T14" fmla="*/ 57 w 68"/>
              <a:gd name="T15" fmla="*/ 16 h 34"/>
              <a:gd name="T16" fmla="*/ 51 w 68"/>
              <a:gd name="T17" fmla="*/ 0 h 34"/>
              <a:gd name="T18" fmla="*/ 17 w 68"/>
              <a:gd name="T19" fmla="*/ 34 h 34"/>
              <a:gd name="T20" fmla="*/ 0 w 68"/>
              <a:gd name="T21" fmla="*/ 33 h 34"/>
              <a:gd name="T22" fmla="*/ 11 w 68"/>
              <a:gd name="T23" fmla="*/ 18 h 34"/>
              <a:gd name="T24" fmla="*/ 17 w 68"/>
              <a:gd name="T25" fmla="*/ 34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34"/>
              <a:gd name="T41" fmla="*/ 68 w 6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34">
                <a:moveTo>
                  <a:pt x="57" y="9"/>
                </a:moveTo>
                <a:lnTo>
                  <a:pt x="13" y="30"/>
                </a:lnTo>
                <a:lnTo>
                  <a:pt x="11" y="24"/>
                </a:lnTo>
                <a:lnTo>
                  <a:pt x="55" y="4"/>
                </a:lnTo>
                <a:lnTo>
                  <a:pt x="57" y="9"/>
                </a:lnTo>
                <a:close/>
                <a:moveTo>
                  <a:pt x="51" y="0"/>
                </a:moveTo>
                <a:lnTo>
                  <a:pt x="68" y="1"/>
                </a:lnTo>
                <a:lnTo>
                  <a:pt x="57" y="16"/>
                </a:lnTo>
                <a:lnTo>
                  <a:pt x="51" y="0"/>
                </a:lnTo>
                <a:close/>
                <a:moveTo>
                  <a:pt x="17" y="34"/>
                </a:moveTo>
                <a:lnTo>
                  <a:pt x="0" y="33"/>
                </a:lnTo>
                <a:lnTo>
                  <a:pt x="11" y="18"/>
                </a:lnTo>
                <a:lnTo>
                  <a:pt x="17" y="34"/>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49" name="Freeform 1290"/>
          <p:cNvSpPr>
            <a:spLocks/>
          </p:cNvSpPr>
          <p:nvPr/>
        </p:nvSpPr>
        <p:spPr bwMode="auto">
          <a:xfrm flipH="1">
            <a:off x="6284294" y="4051708"/>
            <a:ext cx="62185" cy="27633"/>
          </a:xfrm>
          <a:custGeom>
            <a:avLst/>
            <a:gdLst>
              <a:gd name="T0" fmla="*/ 46 w 46"/>
              <a:gd name="T1" fmla="*/ 5 h 26"/>
              <a:gd name="T2" fmla="*/ 2 w 46"/>
              <a:gd name="T3" fmla="*/ 26 h 26"/>
              <a:gd name="T4" fmla="*/ 0 w 46"/>
              <a:gd name="T5" fmla="*/ 20 h 26"/>
              <a:gd name="T6" fmla="*/ 44 w 46"/>
              <a:gd name="T7" fmla="*/ 0 h 26"/>
              <a:gd name="T8" fmla="*/ 46 w 46"/>
              <a:gd name="T9" fmla="*/ 5 h 26"/>
              <a:gd name="T10" fmla="*/ 0 60000 65536"/>
              <a:gd name="T11" fmla="*/ 0 60000 65536"/>
              <a:gd name="T12" fmla="*/ 0 60000 65536"/>
              <a:gd name="T13" fmla="*/ 0 60000 65536"/>
              <a:gd name="T14" fmla="*/ 0 60000 65536"/>
              <a:gd name="T15" fmla="*/ 0 w 46"/>
              <a:gd name="T16" fmla="*/ 0 h 26"/>
              <a:gd name="T17" fmla="*/ 46 w 46"/>
              <a:gd name="T18" fmla="*/ 26 h 26"/>
            </a:gdLst>
            <a:ahLst/>
            <a:cxnLst>
              <a:cxn ang="T10">
                <a:pos x="T0" y="T1"/>
              </a:cxn>
              <a:cxn ang="T11">
                <a:pos x="T2" y="T3"/>
              </a:cxn>
              <a:cxn ang="T12">
                <a:pos x="T4" y="T5"/>
              </a:cxn>
              <a:cxn ang="T13">
                <a:pos x="T6" y="T7"/>
              </a:cxn>
              <a:cxn ang="T14">
                <a:pos x="T8" y="T9"/>
              </a:cxn>
            </a:cxnLst>
            <a:rect l="T15" t="T16" r="T17" b="T18"/>
            <a:pathLst>
              <a:path w="46" h="26">
                <a:moveTo>
                  <a:pt x="46" y="5"/>
                </a:moveTo>
                <a:lnTo>
                  <a:pt x="2" y="26"/>
                </a:lnTo>
                <a:lnTo>
                  <a:pt x="0" y="20"/>
                </a:lnTo>
                <a:lnTo>
                  <a:pt x="44" y="0"/>
                </a:lnTo>
                <a:lnTo>
                  <a:pt x="46" y="5"/>
                </a:lnTo>
                <a:close/>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50" name="Freeform 1291"/>
          <p:cNvSpPr>
            <a:spLocks/>
          </p:cNvSpPr>
          <p:nvPr/>
        </p:nvSpPr>
        <p:spPr bwMode="auto">
          <a:xfrm flipH="1">
            <a:off x="6269423" y="4047457"/>
            <a:ext cx="22981" cy="17005"/>
          </a:xfrm>
          <a:custGeom>
            <a:avLst/>
            <a:gdLst>
              <a:gd name="T0" fmla="*/ 0 w 17"/>
              <a:gd name="T1" fmla="*/ 0 h 16"/>
              <a:gd name="T2" fmla="*/ 17 w 17"/>
              <a:gd name="T3" fmla="*/ 1 h 16"/>
              <a:gd name="T4" fmla="*/ 6 w 17"/>
              <a:gd name="T5" fmla="*/ 16 h 16"/>
              <a:gd name="T6" fmla="*/ 0 w 17"/>
              <a:gd name="T7" fmla="*/ 0 h 16"/>
              <a:gd name="T8" fmla="*/ 0 60000 65536"/>
              <a:gd name="T9" fmla="*/ 0 60000 65536"/>
              <a:gd name="T10" fmla="*/ 0 60000 65536"/>
              <a:gd name="T11" fmla="*/ 0 60000 65536"/>
              <a:gd name="T12" fmla="*/ 0 w 17"/>
              <a:gd name="T13" fmla="*/ 0 h 16"/>
              <a:gd name="T14" fmla="*/ 17 w 17"/>
              <a:gd name="T15" fmla="*/ 16 h 16"/>
            </a:gdLst>
            <a:ahLst/>
            <a:cxnLst>
              <a:cxn ang="T8">
                <a:pos x="T0" y="T1"/>
              </a:cxn>
              <a:cxn ang="T9">
                <a:pos x="T2" y="T3"/>
              </a:cxn>
              <a:cxn ang="T10">
                <a:pos x="T4" y="T5"/>
              </a:cxn>
              <a:cxn ang="T11">
                <a:pos x="T6" y="T7"/>
              </a:cxn>
            </a:cxnLst>
            <a:rect l="T12" t="T13" r="T14" b="T15"/>
            <a:pathLst>
              <a:path w="17" h="16">
                <a:moveTo>
                  <a:pt x="0" y="0"/>
                </a:moveTo>
                <a:lnTo>
                  <a:pt x="17" y="1"/>
                </a:lnTo>
                <a:lnTo>
                  <a:pt x="6" y="16"/>
                </a:lnTo>
                <a:lnTo>
                  <a:pt x="0" y="0"/>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51" name="Freeform 1292"/>
          <p:cNvSpPr>
            <a:spLocks/>
          </p:cNvSpPr>
          <p:nvPr/>
        </p:nvSpPr>
        <p:spPr bwMode="auto">
          <a:xfrm flipH="1">
            <a:off x="6338367" y="4066587"/>
            <a:ext cx="22981" cy="17005"/>
          </a:xfrm>
          <a:custGeom>
            <a:avLst/>
            <a:gdLst>
              <a:gd name="T0" fmla="*/ 17 w 17"/>
              <a:gd name="T1" fmla="*/ 16 h 16"/>
              <a:gd name="T2" fmla="*/ 0 w 17"/>
              <a:gd name="T3" fmla="*/ 15 h 16"/>
              <a:gd name="T4" fmla="*/ 11 w 17"/>
              <a:gd name="T5" fmla="*/ 0 h 16"/>
              <a:gd name="T6" fmla="*/ 17 w 17"/>
              <a:gd name="T7" fmla="*/ 16 h 16"/>
              <a:gd name="T8" fmla="*/ 0 60000 65536"/>
              <a:gd name="T9" fmla="*/ 0 60000 65536"/>
              <a:gd name="T10" fmla="*/ 0 60000 65536"/>
              <a:gd name="T11" fmla="*/ 0 60000 65536"/>
              <a:gd name="T12" fmla="*/ 0 w 17"/>
              <a:gd name="T13" fmla="*/ 0 h 16"/>
              <a:gd name="T14" fmla="*/ 17 w 17"/>
              <a:gd name="T15" fmla="*/ 16 h 16"/>
            </a:gdLst>
            <a:ahLst/>
            <a:cxnLst>
              <a:cxn ang="T8">
                <a:pos x="T0" y="T1"/>
              </a:cxn>
              <a:cxn ang="T9">
                <a:pos x="T2" y="T3"/>
              </a:cxn>
              <a:cxn ang="T10">
                <a:pos x="T4" y="T5"/>
              </a:cxn>
              <a:cxn ang="T11">
                <a:pos x="T6" y="T7"/>
              </a:cxn>
            </a:cxnLst>
            <a:rect l="T12" t="T13" r="T14" b="T15"/>
            <a:pathLst>
              <a:path w="17" h="16">
                <a:moveTo>
                  <a:pt x="17" y="16"/>
                </a:moveTo>
                <a:lnTo>
                  <a:pt x="0" y="15"/>
                </a:lnTo>
                <a:lnTo>
                  <a:pt x="11" y="0"/>
                </a:lnTo>
                <a:lnTo>
                  <a:pt x="17" y="16"/>
                </a:lnTo>
              </a:path>
            </a:pathLst>
          </a:custGeom>
          <a:noFill/>
          <a:ln w="1588">
            <a:solidFill>
              <a:srgbClr val="FFFF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52" name="Freeform 1293"/>
          <p:cNvSpPr>
            <a:spLocks/>
          </p:cNvSpPr>
          <p:nvPr/>
        </p:nvSpPr>
        <p:spPr bwMode="auto">
          <a:xfrm flipH="1">
            <a:off x="6174795" y="4002818"/>
            <a:ext cx="75703" cy="54204"/>
          </a:xfrm>
          <a:custGeom>
            <a:avLst/>
            <a:gdLst>
              <a:gd name="T0" fmla="*/ 0 w 56"/>
              <a:gd name="T1" fmla="*/ 0 h 51"/>
              <a:gd name="T2" fmla="*/ 0 w 56"/>
              <a:gd name="T3" fmla="*/ 51 h 51"/>
              <a:gd name="T4" fmla="*/ 56 w 56"/>
              <a:gd name="T5" fmla="*/ 26 h 51"/>
              <a:gd name="T6" fmla="*/ 0 w 56"/>
              <a:gd name="T7" fmla="*/ 0 h 51"/>
              <a:gd name="T8" fmla="*/ 0 60000 65536"/>
              <a:gd name="T9" fmla="*/ 0 60000 65536"/>
              <a:gd name="T10" fmla="*/ 0 60000 65536"/>
              <a:gd name="T11" fmla="*/ 0 60000 65536"/>
              <a:gd name="T12" fmla="*/ 0 w 56"/>
              <a:gd name="T13" fmla="*/ 0 h 51"/>
              <a:gd name="T14" fmla="*/ 56 w 56"/>
              <a:gd name="T15" fmla="*/ 51 h 51"/>
            </a:gdLst>
            <a:ahLst/>
            <a:cxnLst>
              <a:cxn ang="T8">
                <a:pos x="T0" y="T1"/>
              </a:cxn>
              <a:cxn ang="T9">
                <a:pos x="T2" y="T3"/>
              </a:cxn>
              <a:cxn ang="T10">
                <a:pos x="T4" y="T5"/>
              </a:cxn>
              <a:cxn ang="T11">
                <a:pos x="T6" y="T7"/>
              </a:cxn>
            </a:cxnLst>
            <a:rect l="T12" t="T13" r="T14" b="T15"/>
            <a:pathLst>
              <a:path w="56" h="51">
                <a:moveTo>
                  <a:pt x="0" y="0"/>
                </a:moveTo>
                <a:lnTo>
                  <a:pt x="0" y="51"/>
                </a:lnTo>
                <a:lnTo>
                  <a:pt x="56" y="26"/>
                </a:lnTo>
                <a:lnTo>
                  <a:pt x="0" y="0"/>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53" name="Freeform 1294"/>
          <p:cNvSpPr>
            <a:spLocks/>
          </p:cNvSpPr>
          <p:nvPr/>
        </p:nvSpPr>
        <p:spPr bwMode="auto">
          <a:xfrm flipH="1">
            <a:off x="6174795" y="4002818"/>
            <a:ext cx="75703" cy="54204"/>
          </a:xfrm>
          <a:custGeom>
            <a:avLst/>
            <a:gdLst>
              <a:gd name="T0" fmla="*/ 0 w 56"/>
              <a:gd name="T1" fmla="*/ 0 h 51"/>
              <a:gd name="T2" fmla="*/ 0 w 56"/>
              <a:gd name="T3" fmla="*/ 51 h 51"/>
              <a:gd name="T4" fmla="*/ 56 w 56"/>
              <a:gd name="T5" fmla="*/ 26 h 51"/>
              <a:gd name="T6" fmla="*/ 0 w 56"/>
              <a:gd name="T7" fmla="*/ 0 h 51"/>
              <a:gd name="T8" fmla="*/ 0 60000 65536"/>
              <a:gd name="T9" fmla="*/ 0 60000 65536"/>
              <a:gd name="T10" fmla="*/ 0 60000 65536"/>
              <a:gd name="T11" fmla="*/ 0 60000 65536"/>
              <a:gd name="T12" fmla="*/ 0 w 56"/>
              <a:gd name="T13" fmla="*/ 0 h 51"/>
              <a:gd name="T14" fmla="*/ 56 w 56"/>
              <a:gd name="T15" fmla="*/ 51 h 51"/>
            </a:gdLst>
            <a:ahLst/>
            <a:cxnLst>
              <a:cxn ang="T8">
                <a:pos x="T0" y="T1"/>
              </a:cxn>
              <a:cxn ang="T9">
                <a:pos x="T2" y="T3"/>
              </a:cxn>
              <a:cxn ang="T10">
                <a:pos x="T4" y="T5"/>
              </a:cxn>
              <a:cxn ang="T11">
                <a:pos x="T6" y="T7"/>
              </a:cxn>
            </a:cxnLst>
            <a:rect l="T12" t="T13" r="T14" b="T15"/>
            <a:pathLst>
              <a:path w="56" h="51">
                <a:moveTo>
                  <a:pt x="0" y="0"/>
                </a:moveTo>
                <a:lnTo>
                  <a:pt x="0" y="51"/>
                </a:lnTo>
                <a:lnTo>
                  <a:pt x="56" y="26"/>
                </a:lnTo>
                <a:lnTo>
                  <a:pt x="0" y="0"/>
                </a:lnTo>
                <a:close/>
              </a:path>
            </a:pathLst>
          </a:custGeom>
          <a:noFill/>
          <a:ln w="3175">
            <a:solidFill>
              <a:srgbClr val="000000"/>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54" name="Freeform 1295"/>
          <p:cNvSpPr>
            <a:spLocks/>
          </p:cNvSpPr>
          <p:nvPr/>
        </p:nvSpPr>
        <p:spPr bwMode="auto">
          <a:xfrm flipH="1">
            <a:off x="6174795" y="4002818"/>
            <a:ext cx="75703" cy="54204"/>
          </a:xfrm>
          <a:custGeom>
            <a:avLst/>
            <a:gdLst>
              <a:gd name="T0" fmla="*/ 0 w 56"/>
              <a:gd name="T1" fmla="*/ 0 h 51"/>
              <a:gd name="T2" fmla="*/ 0 w 56"/>
              <a:gd name="T3" fmla="*/ 51 h 51"/>
              <a:gd name="T4" fmla="*/ 56 w 56"/>
              <a:gd name="T5" fmla="*/ 26 h 51"/>
              <a:gd name="T6" fmla="*/ 0 w 56"/>
              <a:gd name="T7" fmla="*/ 0 h 51"/>
              <a:gd name="T8" fmla="*/ 0 60000 65536"/>
              <a:gd name="T9" fmla="*/ 0 60000 65536"/>
              <a:gd name="T10" fmla="*/ 0 60000 65536"/>
              <a:gd name="T11" fmla="*/ 0 60000 65536"/>
              <a:gd name="T12" fmla="*/ 0 w 56"/>
              <a:gd name="T13" fmla="*/ 0 h 51"/>
              <a:gd name="T14" fmla="*/ 56 w 56"/>
              <a:gd name="T15" fmla="*/ 51 h 51"/>
            </a:gdLst>
            <a:ahLst/>
            <a:cxnLst>
              <a:cxn ang="T8">
                <a:pos x="T0" y="T1"/>
              </a:cxn>
              <a:cxn ang="T9">
                <a:pos x="T2" y="T3"/>
              </a:cxn>
              <a:cxn ang="T10">
                <a:pos x="T4" y="T5"/>
              </a:cxn>
              <a:cxn ang="T11">
                <a:pos x="T6" y="T7"/>
              </a:cxn>
            </a:cxnLst>
            <a:rect l="T12" t="T13" r="T14" b="T15"/>
            <a:pathLst>
              <a:path w="56" h="51">
                <a:moveTo>
                  <a:pt x="0" y="0"/>
                </a:moveTo>
                <a:lnTo>
                  <a:pt x="0" y="51"/>
                </a:lnTo>
                <a:lnTo>
                  <a:pt x="56" y="26"/>
                </a:lnTo>
                <a:lnTo>
                  <a:pt x="0" y="0"/>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55" name="Freeform 1296"/>
          <p:cNvSpPr>
            <a:spLocks/>
          </p:cNvSpPr>
          <p:nvPr/>
        </p:nvSpPr>
        <p:spPr bwMode="auto">
          <a:xfrm flipH="1">
            <a:off x="6174795" y="4002818"/>
            <a:ext cx="75703" cy="54204"/>
          </a:xfrm>
          <a:custGeom>
            <a:avLst/>
            <a:gdLst>
              <a:gd name="T0" fmla="*/ 0 w 56"/>
              <a:gd name="T1" fmla="*/ 0 h 51"/>
              <a:gd name="T2" fmla="*/ 0 w 56"/>
              <a:gd name="T3" fmla="*/ 51 h 51"/>
              <a:gd name="T4" fmla="*/ 56 w 56"/>
              <a:gd name="T5" fmla="*/ 26 h 51"/>
              <a:gd name="T6" fmla="*/ 0 w 56"/>
              <a:gd name="T7" fmla="*/ 0 h 51"/>
              <a:gd name="T8" fmla="*/ 0 60000 65536"/>
              <a:gd name="T9" fmla="*/ 0 60000 65536"/>
              <a:gd name="T10" fmla="*/ 0 60000 65536"/>
              <a:gd name="T11" fmla="*/ 0 60000 65536"/>
              <a:gd name="T12" fmla="*/ 0 w 56"/>
              <a:gd name="T13" fmla="*/ 0 h 51"/>
              <a:gd name="T14" fmla="*/ 56 w 56"/>
              <a:gd name="T15" fmla="*/ 51 h 51"/>
            </a:gdLst>
            <a:ahLst/>
            <a:cxnLst>
              <a:cxn ang="T8">
                <a:pos x="T0" y="T1"/>
              </a:cxn>
              <a:cxn ang="T9">
                <a:pos x="T2" y="T3"/>
              </a:cxn>
              <a:cxn ang="T10">
                <a:pos x="T4" y="T5"/>
              </a:cxn>
              <a:cxn ang="T11">
                <a:pos x="T6" y="T7"/>
              </a:cxn>
            </a:cxnLst>
            <a:rect l="T12" t="T13" r="T14" b="T15"/>
            <a:pathLst>
              <a:path w="56" h="51">
                <a:moveTo>
                  <a:pt x="0" y="0"/>
                </a:moveTo>
                <a:lnTo>
                  <a:pt x="0" y="51"/>
                </a:lnTo>
                <a:lnTo>
                  <a:pt x="56" y="26"/>
                </a:lnTo>
                <a:lnTo>
                  <a:pt x="0" y="0"/>
                </a:lnTo>
                <a:close/>
              </a:path>
            </a:pathLst>
          </a:custGeom>
          <a:noFill/>
          <a:ln w="3175" cap="sq">
            <a:solidFill>
              <a:srgbClr val="000000"/>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56" name="Freeform 1297"/>
          <p:cNvSpPr>
            <a:spLocks/>
          </p:cNvSpPr>
          <p:nvPr/>
        </p:nvSpPr>
        <p:spPr bwMode="auto">
          <a:xfrm flipH="1">
            <a:off x="6163980" y="3995378"/>
            <a:ext cx="86518" cy="35073"/>
          </a:xfrm>
          <a:custGeom>
            <a:avLst/>
            <a:gdLst>
              <a:gd name="T0" fmla="*/ 0 w 64"/>
              <a:gd name="T1" fmla="*/ 7 h 33"/>
              <a:gd name="T2" fmla="*/ 8 w 64"/>
              <a:gd name="T3" fmla="*/ 0 h 33"/>
              <a:gd name="T4" fmla="*/ 64 w 64"/>
              <a:gd name="T5" fmla="*/ 25 h 33"/>
              <a:gd name="T6" fmla="*/ 56 w 64"/>
              <a:gd name="T7" fmla="*/ 33 h 33"/>
              <a:gd name="T8" fmla="*/ 0 w 64"/>
              <a:gd name="T9" fmla="*/ 7 h 33"/>
              <a:gd name="T10" fmla="*/ 0 60000 65536"/>
              <a:gd name="T11" fmla="*/ 0 60000 65536"/>
              <a:gd name="T12" fmla="*/ 0 60000 65536"/>
              <a:gd name="T13" fmla="*/ 0 60000 65536"/>
              <a:gd name="T14" fmla="*/ 0 60000 65536"/>
              <a:gd name="T15" fmla="*/ 0 w 64"/>
              <a:gd name="T16" fmla="*/ 0 h 33"/>
              <a:gd name="T17" fmla="*/ 64 w 64"/>
              <a:gd name="T18" fmla="*/ 33 h 33"/>
            </a:gdLst>
            <a:ahLst/>
            <a:cxnLst>
              <a:cxn ang="T10">
                <a:pos x="T0" y="T1"/>
              </a:cxn>
              <a:cxn ang="T11">
                <a:pos x="T2" y="T3"/>
              </a:cxn>
              <a:cxn ang="T12">
                <a:pos x="T4" y="T5"/>
              </a:cxn>
              <a:cxn ang="T13">
                <a:pos x="T6" y="T7"/>
              </a:cxn>
              <a:cxn ang="T14">
                <a:pos x="T8" y="T9"/>
              </a:cxn>
            </a:cxnLst>
            <a:rect l="T15" t="T16" r="T17" b="T18"/>
            <a:pathLst>
              <a:path w="64" h="33">
                <a:moveTo>
                  <a:pt x="0" y="7"/>
                </a:moveTo>
                <a:lnTo>
                  <a:pt x="8" y="0"/>
                </a:lnTo>
                <a:lnTo>
                  <a:pt x="64" y="25"/>
                </a:lnTo>
                <a:lnTo>
                  <a:pt x="56" y="33"/>
                </a:lnTo>
                <a:lnTo>
                  <a:pt x="0" y="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57" name="Freeform 1298"/>
          <p:cNvSpPr>
            <a:spLocks/>
          </p:cNvSpPr>
          <p:nvPr/>
        </p:nvSpPr>
        <p:spPr bwMode="auto">
          <a:xfrm flipH="1">
            <a:off x="6163980" y="3995378"/>
            <a:ext cx="86518" cy="35073"/>
          </a:xfrm>
          <a:custGeom>
            <a:avLst/>
            <a:gdLst>
              <a:gd name="T0" fmla="*/ 0 w 64"/>
              <a:gd name="T1" fmla="*/ 7 h 33"/>
              <a:gd name="T2" fmla="*/ 8 w 64"/>
              <a:gd name="T3" fmla="*/ 0 h 33"/>
              <a:gd name="T4" fmla="*/ 64 w 64"/>
              <a:gd name="T5" fmla="*/ 25 h 33"/>
              <a:gd name="T6" fmla="*/ 56 w 64"/>
              <a:gd name="T7" fmla="*/ 33 h 33"/>
              <a:gd name="T8" fmla="*/ 0 w 64"/>
              <a:gd name="T9" fmla="*/ 7 h 33"/>
              <a:gd name="T10" fmla="*/ 0 60000 65536"/>
              <a:gd name="T11" fmla="*/ 0 60000 65536"/>
              <a:gd name="T12" fmla="*/ 0 60000 65536"/>
              <a:gd name="T13" fmla="*/ 0 60000 65536"/>
              <a:gd name="T14" fmla="*/ 0 60000 65536"/>
              <a:gd name="T15" fmla="*/ 0 w 64"/>
              <a:gd name="T16" fmla="*/ 0 h 33"/>
              <a:gd name="T17" fmla="*/ 64 w 64"/>
              <a:gd name="T18" fmla="*/ 33 h 33"/>
            </a:gdLst>
            <a:ahLst/>
            <a:cxnLst>
              <a:cxn ang="T10">
                <a:pos x="T0" y="T1"/>
              </a:cxn>
              <a:cxn ang="T11">
                <a:pos x="T2" y="T3"/>
              </a:cxn>
              <a:cxn ang="T12">
                <a:pos x="T4" y="T5"/>
              </a:cxn>
              <a:cxn ang="T13">
                <a:pos x="T6" y="T7"/>
              </a:cxn>
              <a:cxn ang="T14">
                <a:pos x="T8" y="T9"/>
              </a:cxn>
            </a:cxnLst>
            <a:rect l="T15" t="T16" r="T17" b="T18"/>
            <a:pathLst>
              <a:path w="64" h="33">
                <a:moveTo>
                  <a:pt x="0" y="7"/>
                </a:moveTo>
                <a:lnTo>
                  <a:pt x="8" y="0"/>
                </a:lnTo>
                <a:lnTo>
                  <a:pt x="64" y="25"/>
                </a:lnTo>
                <a:lnTo>
                  <a:pt x="56" y="33"/>
                </a:lnTo>
                <a:lnTo>
                  <a:pt x="0" y="7"/>
                </a:lnTo>
                <a:close/>
              </a:path>
            </a:pathLst>
          </a:custGeom>
          <a:noFill/>
          <a:ln w="3175">
            <a:solidFill>
              <a:srgbClr val="000000"/>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58" name="Freeform 1299"/>
          <p:cNvSpPr>
            <a:spLocks/>
          </p:cNvSpPr>
          <p:nvPr/>
        </p:nvSpPr>
        <p:spPr bwMode="auto">
          <a:xfrm flipH="1">
            <a:off x="6163980" y="3995378"/>
            <a:ext cx="86518" cy="35073"/>
          </a:xfrm>
          <a:custGeom>
            <a:avLst/>
            <a:gdLst>
              <a:gd name="T0" fmla="*/ 0 w 64"/>
              <a:gd name="T1" fmla="*/ 7 h 33"/>
              <a:gd name="T2" fmla="*/ 8 w 64"/>
              <a:gd name="T3" fmla="*/ 0 h 33"/>
              <a:gd name="T4" fmla="*/ 64 w 64"/>
              <a:gd name="T5" fmla="*/ 25 h 33"/>
              <a:gd name="T6" fmla="*/ 56 w 64"/>
              <a:gd name="T7" fmla="*/ 33 h 33"/>
              <a:gd name="T8" fmla="*/ 0 w 64"/>
              <a:gd name="T9" fmla="*/ 7 h 33"/>
              <a:gd name="T10" fmla="*/ 0 60000 65536"/>
              <a:gd name="T11" fmla="*/ 0 60000 65536"/>
              <a:gd name="T12" fmla="*/ 0 60000 65536"/>
              <a:gd name="T13" fmla="*/ 0 60000 65536"/>
              <a:gd name="T14" fmla="*/ 0 60000 65536"/>
              <a:gd name="T15" fmla="*/ 0 w 64"/>
              <a:gd name="T16" fmla="*/ 0 h 33"/>
              <a:gd name="T17" fmla="*/ 64 w 64"/>
              <a:gd name="T18" fmla="*/ 33 h 33"/>
            </a:gdLst>
            <a:ahLst/>
            <a:cxnLst>
              <a:cxn ang="T10">
                <a:pos x="T0" y="T1"/>
              </a:cxn>
              <a:cxn ang="T11">
                <a:pos x="T2" y="T3"/>
              </a:cxn>
              <a:cxn ang="T12">
                <a:pos x="T4" y="T5"/>
              </a:cxn>
              <a:cxn ang="T13">
                <a:pos x="T6" y="T7"/>
              </a:cxn>
              <a:cxn ang="T14">
                <a:pos x="T8" y="T9"/>
              </a:cxn>
            </a:cxnLst>
            <a:rect l="T15" t="T16" r="T17" b="T18"/>
            <a:pathLst>
              <a:path w="64" h="33">
                <a:moveTo>
                  <a:pt x="0" y="7"/>
                </a:moveTo>
                <a:lnTo>
                  <a:pt x="8" y="0"/>
                </a:lnTo>
                <a:lnTo>
                  <a:pt x="64" y="25"/>
                </a:lnTo>
                <a:lnTo>
                  <a:pt x="56" y="33"/>
                </a:lnTo>
                <a:lnTo>
                  <a:pt x="0" y="7"/>
                </a:lnTo>
                <a:close/>
              </a:path>
            </a:pathLst>
          </a:custGeom>
          <a:solidFill>
            <a:srgbClr val="000000"/>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59" name="Freeform 1300"/>
          <p:cNvSpPr>
            <a:spLocks/>
          </p:cNvSpPr>
          <p:nvPr/>
        </p:nvSpPr>
        <p:spPr bwMode="auto">
          <a:xfrm flipH="1">
            <a:off x="6163980" y="3995378"/>
            <a:ext cx="86518" cy="35073"/>
          </a:xfrm>
          <a:custGeom>
            <a:avLst/>
            <a:gdLst>
              <a:gd name="T0" fmla="*/ 0 w 64"/>
              <a:gd name="T1" fmla="*/ 7 h 33"/>
              <a:gd name="T2" fmla="*/ 8 w 64"/>
              <a:gd name="T3" fmla="*/ 0 h 33"/>
              <a:gd name="T4" fmla="*/ 64 w 64"/>
              <a:gd name="T5" fmla="*/ 25 h 33"/>
              <a:gd name="T6" fmla="*/ 56 w 64"/>
              <a:gd name="T7" fmla="*/ 33 h 33"/>
              <a:gd name="T8" fmla="*/ 0 w 64"/>
              <a:gd name="T9" fmla="*/ 7 h 33"/>
              <a:gd name="T10" fmla="*/ 0 60000 65536"/>
              <a:gd name="T11" fmla="*/ 0 60000 65536"/>
              <a:gd name="T12" fmla="*/ 0 60000 65536"/>
              <a:gd name="T13" fmla="*/ 0 60000 65536"/>
              <a:gd name="T14" fmla="*/ 0 60000 65536"/>
              <a:gd name="T15" fmla="*/ 0 w 64"/>
              <a:gd name="T16" fmla="*/ 0 h 33"/>
              <a:gd name="T17" fmla="*/ 64 w 64"/>
              <a:gd name="T18" fmla="*/ 33 h 33"/>
            </a:gdLst>
            <a:ahLst/>
            <a:cxnLst>
              <a:cxn ang="T10">
                <a:pos x="T0" y="T1"/>
              </a:cxn>
              <a:cxn ang="T11">
                <a:pos x="T2" y="T3"/>
              </a:cxn>
              <a:cxn ang="T12">
                <a:pos x="T4" y="T5"/>
              </a:cxn>
              <a:cxn ang="T13">
                <a:pos x="T6" y="T7"/>
              </a:cxn>
              <a:cxn ang="T14">
                <a:pos x="T8" y="T9"/>
              </a:cxn>
            </a:cxnLst>
            <a:rect l="T15" t="T16" r="T17" b="T18"/>
            <a:pathLst>
              <a:path w="64" h="33">
                <a:moveTo>
                  <a:pt x="0" y="7"/>
                </a:moveTo>
                <a:lnTo>
                  <a:pt x="8" y="0"/>
                </a:lnTo>
                <a:lnTo>
                  <a:pt x="64" y="25"/>
                </a:lnTo>
                <a:lnTo>
                  <a:pt x="56" y="33"/>
                </a:lnTo>
                <a:lnTo>
                  <a:pt x="0" y="7"/>
                </a:lnTo>
                <a:close/>
              </a:path>
            </a:pathLst>
          </a:custGeom>
          <a:noFill/>
          <a:ln w="3175" cap="sq">
            <a:solidFill>
              <a:srgbClr val="000000"/>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60" name="Freeform 1301"/>
          <p:cNvSpPr>
            <a:spLocks/>
          </p:cNvSpPr>
          <p:nvPr/>
        </p:nvSpPr>
        <p:spPr bwMode="auto">
          <a:xfrm flipH="1">
            <a:off x="6174795" y="3998567"/>
            <a:ext cx="81110" cy="57392"/>
          </a:xfrm>
          <a:custGeom>
            <a:avLst/>
            <a:gdLst>
              <a:gd name="T0" fmla="*/ 0 w 60"/>
              <a:gd name="T1" fmla="*/ 0 h 54"/>
              <a:gd name="T2" fmla="*/ 0 w 60"/>
              <a:gd name="T3" fmla="*/ 54 h 54"/>
              <a:gd name="T4" fmla="*/ 60 w 60"/>
              <a:gd name="T5" fmla="*/ 27 h 54"/>
              <a:gd name="T6" fmla="*/ 0 w 60"/>
              <a:gd name="T7" fmla="*/ 0 h 54"/>
              <a:gd name="T8" fmla="*/ 0 60000 65536"/>
              <a:gd name="T9" fmla="*/ 0 60000 65536"/>
              <a:gd name="T10" fmla="*/ 0 60000 65536"/>
              <a:gd name="T11" fmla="*/ 0 60000 65536"/>
              <a:gd name="T12" fmla="*/ 0 w 60"/>
              <a:gd name="T13" fmla="*/ 0 h 54"/>
              <a:gd name="T14" fmla="*/ 60 w 60"/>
              <a:gd name="T15" fmla="*/ 54 h 54"/>
            </a:gdLst>
            <a:ahLst/>
            <a:cxnLst>
              <a:cxn ang="T8">
                <a:pos x="T0" y="T1"/>
              </a:cxn>
              <a:cxn ang="T9">
                <a:pos x="T2" y="T3"/>
              </a:cxn>
              <a:cxn ang="T10">
                <a:pos x="T4" y="T5"/>
              </a:cxn>
              <a:cxn ang="T11">
                <a:pos x="T6" y="T7"/>
              </a:cxn>
            </a:cxnLst>
            <a:rect l="T12" t="T13" r="T14" b="T15"/>
            <a:pathLst>
              <a:path w="60" h="54">
                <a:moveTo>
                  <a:pt x="0" y="0"/>
                </a:moveTo>
                <a:lnTo>
                  <a:pt x="0" y="54"/>
                </a:lnTo>
                <a:lnTo>
                  <a:pt x="60" y="27"/>
                </a:lnTo>
                <a:lnTo>
                  <a:pt x="0" y="0"/>
                </a:lnTo>
                <a:close/>
              </a:path>
            </a:pathLst>
          </a:custGeom>
          <a:solidFill>
            <a:srgbClr val="FFFF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61" name="Freeform 1302"/>
          <p:cNvSpPr>
            <a:spLocks/>
          </p:cNvSpPr>
          <p:nvPr/>
        </p:nvSpPr>
        <p:spPr bwMode="auto">
          <a:xfrm flipH="1">
            <a:off x="6174795" y="3998567"/>
            <a:ext cx="81110" cy="57392"/>
          </a:xfrm>
          <a:custGeom>
            <a:avLst/>
            <a:gdLst>
              <a:gd name="T0" fmla="*/ 0 w 60"/>
              <a:gd name="T1" fmla="*/ 0 h 54"/>
              <a:gd name="T2" fmla="*/ 0 w 60"/>
              <a:gd name="T3" fmla="*/ 54 h 54"/>
              <a:gd name="T4" fmla="*/ 60 w 60"/>
              <a:gd name="T5" fmla="*/ 27 h 54"/>
              <a:gd name="T6" fmla="*/ 0 w 60"/>
              <a:gd name="T7" fmla="*/ 0 h 54"/>
              <a:gd name="T8" fmla="*/ 0 60000 65536"/>
              <a:gd name="T9" fmla="*/ 0 60000 65536"/>
              <a:gd name="T10" fmla="*/ 0 60000 65536"/>
              <a:gd name="T11" fmla="*/ 0 60000 65536"/>
              <a:gd name="T12" fmla="*/ 0 w 60"/>
              <a:gd name="T13" fmla="*/ 0 h 54"/>
              <a:gd name="T14" fmla="*/ 60 w 60"/>
              <a:gd name="T15" fmla="*/ 54 h 54"/>
            </a:gdLst>
            <a:ahLst/>
            <a:cxnLst>
              <a:cxn ang="T8">
                <a:pos x="T0" y="T1"/>
              </a:cxn>
              <a:cxn ang="T9">
                <a:pos x="T2" y="T3"/>
              </a:cxn>
              <a:cxn ang="T10">
                <a:pos x="T4" y="T5"/>
              </a:cxn>
              <a:cxn ang="T11">
                <a:pos x="T6" y="T7"/>
              </a:cxn>
            </a:cxnLst>
            <a:rect l="T12" t="T13" r="T14" b="T15"/>
            <a:pathLst>
              <a:path w="60" h="54">
                <a:moveTo>
                  <a:pt x="0" y="0"/>
                </a:moveTo>
                <a:lnTo>
                  <a:pt x="0" y="54"/>
                </a:lnTo>
                <a:lnTo>
                  <a:pt x="60" y="27"/>
                </a:lnTo>
                <a:lnTo>
                  <a:pt x="0" y="0"/>
                </a:lnTo>
                <a:close/>
              </a:path>
            </a:pathLst>
          </a:custGeom>
          <a:noFill/>
          <a:ln w="3175" cap="sq">
            <a:solidFill>
              <a:srgbClr val="AAE6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62" name="Freeform 1303"/>
          <p:cNvSpPr>
            <a:spLocks/>
          </p:cNvSpPr>
          <p:nvPr/>
        </p:nvSpPr>
        <p:spPr bwMode="auto">
          <a:xfrm flipH="1">
            <a:off x="6163980" y="3989002"/>
            <a:ext cx="91925" cy="38261"/>
          </a:xfrm>
          <a:custGeom>
            <a:avLst/>
            <a:gdLst>
              <a:gd name="T0" fmla="*/ 0 w 68"/>
              <a:gd name="T1" fmla="*/ 9 h 36"/>
              <a:gd name="T2" fmla="*/ 8 w 68"/>
              <a:gd name="T3" fmla="*/ 0 h 36"/>
              <a:gd name="T4" fmla="*/ 68 w 68"/>
              <a:gd name="T5" fmla="*/ 28 h 36"/>
              <a:gd name="T6" fmla="*/ 60 w 68"/>
              <a:gd name="T7" fmla="*/ 36 h 36"/>
              <a:gd name="T8" fmla="*/ 0 w 68"/>
              <a:gd name="T9" fmla="*/ 9 h 36"/>
              <a:gd name="T10" fmla="*/ 0 60000 65536"/>
              <a:gd name="T11" fmla="*/ 0 60000 65536"/>
              <a:gd name="T12" fmla="*/ 0 60000 65536"/>
              <a:gd name="T13" fmla="*/ 0 60000 65536"/>
              <a:gd name="T14" fmla="*/ 0 60000 65536"/>
              <a:gd name="T15" fmla="*/ 0 w 68"/>
              <a:gd name="T16" fmla="*/ 0 h 36"/>
              <a:gd name="T17" fmla="*/ 68 w 68"/>
              <a:gd name="T18" fmla="*/ 36 h 36"/>
            </a:gdLst>
            <a:ahLst/>
            <a:cxnLst>
              <a:cxn ang="T10">
                <a:pos x="T0" y="T1"/>
              </a:cxn>
              <a:cxn ang="T11">
                <a:pos x="T2" y="T3"/>
              </a:cxn>
              <a:cxn ang="T12">
                <a:pos x="T4" y="T5"/>
              </a:cxn>
              <a:cxn ang="T13">
                <a:pos x="T6" y="T7"/>
              </a:cxn>
              <a:cxn ang="T14">
                <a:pos x="T8" y="T9"/>
              </a:cxn>
            </a:cxnLst>
            <a:rect l="T15" t="T16" r="T17" b="T18"/>
            <a:pathLst>
              <a:path w="68" h="36">
                <a:moveTo>
                  <a:pt x="0" y="9"/>
                </a:moveTo>
                <a:lnTo>
                  <a:pt x="8" y="0"/>
                </a:lnTo>
                <a:lnTo>
                  <a:pt x="68" y="28"/>
                </a:lnTo>
                <a:lnTo>
                  <a:pt x="60" y="36"/>
                </a:lnTo>
                <a:lnTo>
                  <a:pt x="0" y="9"/>
                </a:lnTo>
                <a:close/>
              </a:path>
            </a:pathLst>
          </a:custGeom>
          <a:solidFill>
            <a:srgbClr val="55CDFF"/>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63" name="Freeform 1304"/>
          <p:cNvSpPr>
            <a:spLocks/>
          </p:cNvSpPr>
          <p:nvPr/>
        </p:nvSpPr>
        <p:spPr bwMode="auto">
          <a:xfrm flipH="1">
            <a:off x="6163980" y="3989002"/>
            <a:ext cx="91925" cy="38261"/>
          </a:xfrm>
          <a:custGeom>
            <a:avLst/>
            <a:gdLst>
              <a:gd name="T0" fmla="*/ 0 w 68"/>
              <a:gd name="T1" fmla="*/ 9 h 36"/>
              <a:gd name="T2" fmla="*/ 8 w 68"/>
              <a:gd name="T3" fmla="*/ 0 h 36"/>
              <a:gd name="T4" fmla="*/ 68 w 68"/>
              <a:gd name="T5" fmla="*/ 28 h 36"/>
              <a:gd name="T6" fmla="*/ 60 w 68"/>
              <a:gd name="T7" fmla="*/ 36 h 36"/>
              <a:gd name="T8" fmla="*/ 0 w 68"/>
              <a:gd name="T9" fmla="*/ 9 h 36"/>
              <a:gd name="T10" fmla="*/ 0 60000 65536"/>
              <a:gd name="T11" fmla="*/ 0 60000 65536"/>
              <a:gd name="T12" fmla="*/ 0 60000 65536"/>
              <a:gd name="T13" fmla="*/ 0 60000 65536"/>
              <a:gd name="T14" fmla="*/ 0 60000 65536"/>
              <a:gd name="T15" fmla="*/ 0 w 68"/>
              <a:gd name="T16" fmla="*/ 0 h 36"/>
              <a:gd name="T17" fmla="*/ 68 w 68"/>
              <a:gd name="T18" fmla="*/ 36 h 36"/>
            </a:gdLst>
            <a:ahLst/>
            <a:cxnLst>
              <a:cxn ang="T10">
                <a:pos x="T0" y="T1"/>
              </a:cxn>
              <a:cxn ang="T11">
                <a:pos x="T2" y="T3"/>
              </a:cxn>
              <a:cxn ang="T12">
                <a:pos x="T4" y="T5"/>
              </a:cxn>
              <a:cxn ang="T13">
                <a:pos x="T6" y="T7"/>
              </a:cxn>
              <a:cxn ang="T14">
                <a:pos x="T8" y="T9"/>
              </a:cxn>
            </a:cxnLst>
            <a:rect l="T15" t="T16" r="T17" b="T18"/>
            <a:pathLst>
              <a:path w="68" h="36">
                <a:moveTo>
                  <a:pt x="0" y="9"/>
                </a:moveTo>
                <a:lnTo>
                  <a:pt x="8" y="0"/>
                </a:lnTo>
                <a:lnTo>
                  <a:pt x="68" y="28"/>
                </a:lnTo>
                <a:lnTo>
                  <a:pt x="60" y="36"/>
                </a:lnTo>
                <a:lnTo>
                  <a:pt x="0" y="9"/>
                </a:lnTo>
                <a:close/>
              </a:path>
            </a:pathLst>
          </a:custGeom>
          <a:noFill/>
          <a:ln w="3175" cap="sq">
            <a:solidFill>
              <a:srgbClr val="AAE6FF"/>
            </a:solidFill>
            <a:bevel/>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01" name="Picture 39"/>
          <p:cNvPicPr>
            <a:picLocks noChangeArrowheads="1"/>
          </p:cNvPicPr>
          <p:nvPr/>
        </p:nvPicPr>
        <p:blipFill>
          <a:blip r:embed="rId12" cstate="print"/>
          <a:srcRect/>
          <a:stretch>
            <a:fillRect/>
          </a:stretch>
        </p:blipFill>
        <p:spPr bwMode="auto">
          <a:xfrm flipH="1">
            <a:off x="6000406" y="3449091"/>
            <a:ext cx="389330" cy="459138"/>
          </a:xfrm>
          <a:prstGeom prst="rect">
            <a:avLst/>
          </a:prstGeom>
          <a:noFill/>
          <a:ln w="12700">
            <a:noFill/>
            <a:miter lim="800000"/>
            <a:headEnd/>
            <a:tailEnd/>
          </a:ln>
        </p:spPr>
      </p:pic>
      <p:sp>
        <p:nvSpPr>
          <p:cNvPr id="270" name="Rectangle 886"/>
          <p:cNvSpPr>
            <a:spLocks noChangeArrowheads="1"/>
          </p:cNvSpPr>
          <p:nvPr/>
        </p:nvSpPr>
        <p:spPr bwMode="auto">
          <a:xfrm flipH="1">
            <a:off x="7590172" y="3797694"/>
            <a:ext cx="174388" cy="157298"/>
          </a:xfrm>
          <a:prstGeom prst="rect">
            <a:avLst/>
          </a:prstGeom>
          <a:solidFill>
            <a:srgbClr val="B7B79D"/>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71" name="Rectangle 887"/>
          <p:cNvSpPr>
            <a:spLocks noChangeArrowheads="1"/>
          </p:cNvSpPr>
          <p:nvPr/>
        </p:nvSpPr>
        <p:spPr bwMode="auto">
          <a:xfrm flipH="1">
            <a:off x="7590172" y="3797694"/>
            <a:ext cx="174388" cy="157298"/>
          </a:xfrm>
          <a:prstGeom prst="rect">
            <a:avLst/>
          </a:pr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72" name="Freeform 888"/>
          <p:cNvSpPr>
            <a:spLocks/>
          </p:cNvSpPr>
          <p:nvPr/>
        </p:nvSpPr>
        <p:spPr bwMode="auto">
          <a:xfrm flipH="1">
            <a:off x="7538802" y="3764747"/>
            <a:ext cx="225758" cy="32947"/>
          </a:xfrm>
          <a:custGeom>
            <a:avLst/>
            <a:gdLst>
              <a:gd name="T0" fmla="*/ 0 w 167"/>
              <a:gd name="T1" fmla="*/ 31 h 31"/>
              <a:gd name="T2" fmla="*/ 38 w 167"/>
              <a:gd name="T3" fmla="*/ 0 h 31"/>
              <a:gd name="T4" fmla="*/ 167 w 167"/>
              <a:gd name="T5" fmla="*/ 0 h 31"/>
              <a:gd name="T6" fmla="*/ 129 w 167"/>
              <a:gd name="T7" fmla="*/ 31 h 31"/>
              <a:gd name="T8" fmla="*/ 0 w 167"/>
              <a:gd name="T9" fmla="*/ 31 h 31"/>
              <a:gd name="T10" fmla="*/ 0 60000 65536"/>
              <a:gd name="T11" fmla="*/ 0 60000 65536"/>
              <a:gd name="T12" fmla="*/ 0 60000 65536"/>
              <a:gd name="T13" fmla="*/ 0 60000 65536"/>
              <a:gd name="T14" fmla="*/ 0 60000 65536"/>
              <a:gd name="T15" fmla="*/ 0 w 167"/>
              <a:gd name="T16" fmla="*/ 0 h 31"/>
              <a:gd name="T17" fmla="*/ 167 w 167"/>
              <a:gd name="T18" fmla="*/ 31 h 31"/>
            </a:gdLst>
            <a:ahLst/>
            <a:cxnLst>
              <a:cxn ang="T10">
                <a:pos x="T0" y="T1"/>
              </a:cxn>
              <a:cxn ang="T11">
                <a:pos x="T2" y="T3"/>
              </a:cxn>
              <a:cxn ang="T12">
                <a:pos x="T4" y="T5"/>
              </a:cxn>
              <a:cxn ang="T13">
                <a:pos x="T6" y="T7"/>
              </a:cxn>
              <a:cxn ang="T14">
                <a:pos x="T8" y="T9"/>
              </a:cxn>
            </a:cxnLst>
            <a:rect l="T15" t="T16" r="T17" b="T18"/>
            <a:pathLst>
              <a:path w="167" h="31">
                <a:moveTo>
                  <a:pt x="0" y="31"/>
                </a:moveTo>
                <a:lnTo>
                  <a:pt x="38" y="0"/>
                </a:lnTo>
                <a:lnTo>
                  <a:pt x="167" y="0"/>
                </a:lnTo>
                <a:lnTo>
                  <a:pt x="129" y="31"/>
                </a:lnTo>
                <a:lnTo>
                  <a:pt x="0" y="31"/>
                </a:lnTo>
                <a:close/>
              </a:path>
            </a:pathLst>
          </a:custGeom>
          <a:solidFill>
            <a:srgbClr val="C8C8B6"/>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73" name="Freeform 889"/>
          <p:cNvSpPr>
            <a:spLocks/>
          </p:cNvSpPr>
          <p:nvPr/>
        </p:nvSpPr>
        <p:spPr bwMode="auto">
          <a:xfrm flipH="1">
            <a:off x="7538802" y="3764747"/>
            <a:ext cx="225758" cy="32947"/>
          </a:xfrm>
          <a:custGeom>
            <a:avLst/>
            <a:gdLst>
              <a:gd name="T0" fmla="*/ 0 w 167"/>
              <a:gd name="T1" fmla="*/ 31 h 31"/>
              <a:gd name="T2" fmla="*/ 38 w 167"/>
              <a:gd name="T3" fmla="*/ 0 h 31"/>
              <a:gd name="T4" fmla="*/ 167 w 167"/>
              <a:gd name="T5" fmla="*/ 0 h 31"/>
              <a:gd name="T6" fmla="*/ 129 w 167"/>
              <a:gd name="T7" fmla="*/ 31 h 31"/>
              <a:gd name="T8" fmla="*/ 0 w 167"/>
              <a:gd name="T9" fmla="*/ 31 h 31"/>
              <a:gd name="T10" fmla="*/ 0 60000 65536"/>
              <a:gd name="T11" fmla="*/ 0 60000 65536"/>
              <a:gd name="T12" fmla="*/ 0 60000 65536"/>
              <a:gd name="T13" fmla="*/ 0 60000 65536"/>
              <a:gd name="T14" fmla="*/ 0 60000 65536"/>
              <a:gd name="T15" fmla="*/ 0 w 167"/>
              <a:gd name="T16" fmla="*/ 0 h 31"/>
              <a:gd name="T17" fmla="*/ 167 w 167"/>
              <a:gd name="T18" fmla="*/ 31 h 31"/>
            </a:gdLst>
            <a:ahLst/>
            <a:cxnLst>
              <a:cxn ang="T10">
                <a:pos x="T0" y="T1"/>
              </a:cxn>
              <a:cxn ang="T11">
                <a:pos x="T2" y="T3"/>
              </a:cxn>
              <a:cxn ang="T12">
                <a:pos x="T4" y="T5"/>
              </a:cxn>
              <a:cxn ang="T13">
                <a:pos x="T6" y="T7"/>
              </a:cxn>
              <a:cxn ang="T14">
                <a:pos x="T8" y="T9"/>
              </a:cxn>
            </a:cxnLst>
            <a:rect l="T15" t="T16" r="T17" b="T18"/>
            <a:pathLst>
              <a:path w="167" h="31">
                <a:moveTo>
                  <a:pt x="0" y="31"/>
                </a:moveTo>
                <a:lnTo>
                  <a:pt x="38" y="0"/>
                </a:lnTo>
                <a:lnTo>
                  <a:pt x="167" y="0"/>
                </a:lnTo>
                <a:lnTo>
                  <a:pt x="129" y="31"/>
                </a:lnTo>
                <a:lnTo>
                  <a:pt x="0" y="31"/>
                </a:lnTo>
                <a:close/>
              </a:path>
            </a:pathLst>
          </a:cu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74" name="Freeform 890"/>
          <p:cNvSpPr>
            <a:spLocks/>
          </p:cNvSpPr>
          <p:nvPr/>
        </p:nvSpPr>
        <p:spPr bwMode="auto">
          <a:xfrm flipH="1">
            <a:off x="7538802" y="3764747"/>
            <a:ext cx="51370" cy="190245"/>
          </a:xfrm>
          <a:custGeom>
            <a:avLst/>
            <a:gdLst>
              <a:gd name="T0" fmla="*/ 0 w 38"/>
              <a:gd name="T1" fmla="*/ 179 h 179"/>
              <a:gd name="T2" fmla="*/ 38 w 38"/>
              <a:gd name="T3" fmla="*/ 149 h 179"/>
              <a:gd name="T4" fmla="*/ 38 w 38"/>
              <a:gd name="T5" fmla="*/ 0 h 179"/>
              <a:gd name="T6" fmla="*/ 0 w 38"/>
              <a:gd name="T7" fmla="*/ 31 h 179"/>
              <a:gd name="T8" fmla="*/ 0 w 38"/>
              <a:gd name="T9" fmla="*/ 179 h 179"/>
              <a:gd name="T10" fmla="*/ 0 60000 65536"/>
              <a:gd name="T11" fmla="*/ 0 60000 65536"/>
              <a:gd name="T12" fmla="*/ 0 60000 65536"/>
              <a:gd name="T13" fmla="*/ 0 60000 65536"/>
              <a:gd name="T14" fmla="*/ 0 60000 65536"/>
              <a:gd name="T15" fmla="*/ 0 w 38"/>
              <a:gd name="T16" fmla="*/ 0 h 179"/>
              <a:gd name="T17" fmla="*/ 38 w 38"/>
              <a:gd name="T18" fmla="*/ 179 h 179"/>
            </a:gdLst>
            <a:ahLst/>
            <a:cxnLst>
              <a:cxn ang="T10">
                <a:pos x="T0" y="T1"/>
              </a:cxn>
              <a:cxn ang="T11">
                <a:pos x="T2" y="T3"/>
              </a:cxn>
              <a:cxn ang="T12">
                <a:pos x="T4" y="T5"/>
              </a:cxn>
              <a:cxn ang="T13">
                <a:pos x="T6" y="T7"/>
              </a:cxn>
              <a:cxn ang="T14">
                <a:pos x="T8" y="T9"/>
              </a:cxn>
            </a:cxnLst>
            <a:rect l="T15" t="T16" r="T17" b="T18"/>
            <a:pathLst>
              <a:path w="38" h="179">
                <a:moveTo>
                  <a:pt x="0" y="179"/>
                </a:moveTo>
                <a:lnTo>
                  <a:pt x="38" y="149"/>
                </a:lnTo>
                <a:lnTo>
                  <a:pt x="38" y="0"/>
                </a:lnTo>
                <a:lnTo>
                  <a:pt x="0" y="31"/>
                </a:lnTo>
                <a:lnTo>
                  <a:pt x="0" y="179"/>
                </a:lnTo>
                <a:close/>
              </a:path>
            </a:pathLst>
          </a:custGeom>
          <a:solidFill>
            <a:srgbClr val="7B7A5A"/>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75" name="Freeform 891"/>
          <p:cNvSpPr>
            <a:spLocks/>
          </p:cNvSpPr>
          <p:nvPr/>
        </p:nvSpPr>
        <p:spPr bwMode="auto">
          <a:xfrm flipH="1">
            <a:off x="7538802" y="3764747"/>
            <a:ext cx="51370" cy="190245"/>
          </a:xfrm>
          <a:custGeom>
            <a:avLst/>
            <a:gdLst>
              <a:gd name="T0" fmla="*/ 0 w 38"/>
              <a:gd name="T1" fmla="*/ 179 h 179"/>
              <a:gd name="T2" fmla="*/ 38 w 38"/>
              <a:gd name="T3" fmla="*/ 149 h 179"/>
              <a:gd name="T4" fmla="*/ 38 w 38"/>
              <a:gd name="T5" fmla="*/ 0 h 179"/>
              <a:gd name="T6" fmla="*/ 0 w 38"/>
              <a:gd name="T7" fmla="*/ 31 h 179"/>
              <a:gd name="T8" fmla="*/ 0 w 38"/>
              <a:gd name="T9" fmla="*/ 179 h 179"/>
              <a:gd name="T10" fmla="*/ 0 60000 65536"/>
              <a:gd name="T11" fmla="*/ 0 60000 65536"/>
              <a:gd name="T12" fmla="*/ 0 60000 65536"/>
              <a:gd name="T13" fmla="*/ 0 60000 65536"/>
              <a:gd name="T14" fmla="*/ 0 60000 65536"/>
              <a:gd name="T15" fmla="*/ 0 w 38"/>
              <a:gd name="T16" fmla="*/ 0 h 179"/>
              <a:gd name="T17" fmla="*/ 38 w 38"/>
              <a:gd name="T18" fmla="*/ 179 h 179"/>
            </a:gdLst>
            <a:ahLst/>
            <a:cxnLst>
              <a:cxn ang="T10">
                <a:pos x="T0" y="T1"/>
              </a:cxn>
              <a:cxn ang="T11">
                <a:pos x="T2" y="T3"/>
              </a:cxn>
              <a:cxn ang="T12">
                <a:pos x="T4" y="T5"/>
              </a:cxn>
              <a:cxn ang="T13">
                <a:pos x="T6" y="T7"/>
              </a:cxn>
              <a:cxn ang="T14">
                <a:pos x="T8" y="T9"/>
              </a:cxn>
            </a:cxnLst>
            <a:rect l="T15" t="T16" r="T17" b="T18"/>
            <a:pathLst>
              <a:path w="38" h="179">
                <a:moveTo>
                  <a:pt x="0" y="179"/>
                </a:moveTo>
                <a:lnTo>
                  <a:pt x="38" y="149"/>
                </a:lnTo>
                <a:lnTo>
                  <a:pt x="38" y="0"/>
                </a:lnTo>
                <a:lnTo>
                  <a:pt x="0" y="31"/>
                </a:lnTo>
                <a:lnTo>
                  <a:pt x="0" y="179"/>
                </a:lnTo>
                <a:close/>
              </a:path>
            </a:pathLst>
          </a:cu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76" name="Line 892"/>
          <p:cNvSpPr>
            <a:spLocks noChangeShapeType="1"/>
          </p:cNvSpPr>
          <p:nvPr/>
        </p:nvSpPr>
        <p:spPr bwMode="auto">
          <a:xfrm flipH="1">
            <a:off x="7592876" y="3841270"/>
            <a:ext cx="168981"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77" name="Line 893"/>
          <p:cNvSpPr>
            <a:spLocks noChangeShapeType="1"/>
          </p:cNvSpPr>
          <p:nvPr/>
        </p:nvSpPr>
        <p:spPr bwMode="auto">
          <a:xfrm flipH="1">
            <a:off x="7591524" y="3840207"/>
            <a:ext cx="171684"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78" name="Line 894"/>
          <p:cNvSpPr>
            <a:spLocks noChangeShapeType="1"/>
          </p:cNvSpPr>
          <p:nvPr/>
        </p:nvSpPr>
        <p:spPr bwMode="auto">
          <a:xfrm flipH="1">
            <a:off x="7592876" y="3892286"/>
            <a:ext cx="168981"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79" name="Line 895"/>
          <p:cNvSpPr>
            <a:spLocks noChangeShapeType="1"/>
          </p:cNvSpPr>
          <p:nvPr/>
        </p:nvSpPr>
        <p:spPr bwMode="auto">
          <a:xfrm flipH="1">
            <a:off x="7591524" y="3891223"/>
            <a:ext cx="171684"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80" name="Line 896"/>
          <p:cNvSpPr>
            <a:spLocks noChangeShapeType="1"/>
          </p:cNvSpPr>
          <p:nvPr/>
        </p:nvSpPr>
        <p:spPr bwMode="auto">
          <a:xfrm flipH="1">
            <a:off x="7653709" y="3871029"/>
            <a:ext cx="48666"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81" name="Line 897"/>
          <p:cNvSpPr>
            <a:spLocks noChangeShapeType="1"/>
          </p:cNvSpPr>
          <p:nvPr/>
        </p:nvSpPr>
        <p:spPr bwMode="auto">
          <a:xfrm flipH="1">
            <a:off x="7653709" y="3861464"/>
            <a:ext cx="48666"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82" name="Rectangle 898"/>
          <p:cNvSpPr>
            <a:spLocks noChangeArrowheads="1"/>
          </p:cNvSpPr>
          <p:nvPr/>
        </p:nvSpPr>
        <p:spPr bwMode="auto">
          <a:xfrm flipH="1">
            <a:off x="7636135" y="3852961"/>
            <a:ext cx="85166" cy="27633"/>
          </a:xfrm>
          <a:prstGeom prst="rect">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83" name="Line 899"/>
          <p:cNvSpPr>
            <a:spLocks noChangeShapeType="1"/>
          </p:cNvSpPr>
          <p:nvPr/>
        </p:nvSpPr>
        <p:spPr bwMode="auto">
          <a:xfrm flipH="1">
            <a:off x="7655061" y="3869966"/>
            <a:ext cx="50018"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84" name="Line 900"/>
          <p:cNvSpPr>
            <a:spLocks noChangeShapeType="1"/>
          </p:cNvSpPr>
          <p:nvPr/>
        </p:nvSpPr>
        <p:spPr bwMode="auto">
          <a:xfrm flipH="1">
            <a:off x="7655061" y="3860401"/>
            <a:ext cx="50018"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85" name="Rectangle 901"/>
          <p:cNvSpPr>
            <a:spLocks noChangeArrowheads="1"/>
          </p:cNvSpPr>
          <p:nvPr/>
        </p:nvSpPr>
        <p:spPr bwMode="auto">
          <a:xfrm flipH="1">
            <a:off x="7637487" y="3851898"/>
            <a:ext cx="85166" cy="27633"/>
          </a:xfrm>
          <a:prstGeom prst="rect">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54" name="Rectangle 903"/>
          <p:cNvSpPr>
            <a:spLocks noChangeArrowheads="1"/>
          </p:cNvSpPr>
          <p:nvPr/>
        </p:nvSpPr>
        <p:spPr bwMode="auto">
          <a:xfrm flipH="1">
            <a:off x="7349545" y="3797694"/>
            <a:ext cx="175740" cy="157298"/>
          </a:xfrm>
          <a:prstGeom prst="rect">
            <a:avLst/>
          </a:prstGeom>
          <a:solidFill>
            <a:srgbClr val="B7B79D"/>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55" name="Rectangle 904"/>
          <p:cNvSpPr>
            <a:spLocks noChangeArrowheads="1"/>
          </p:cNvSpPr>
          <p:nvPr/>
        </p:nvSpPr>
        <p:spPr bwMode="auto">
          <a:xfrm flipH="1">
            <a:off x="7349545" y="3797694"/>
            <a:ext cx="175740" cy="157298"/>
          </a:xfrm>
          <a:prstGeom prst="rect">
            <a:avLst/>
          </a:pr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56" name="Freeform 905"/>
          <p:cNvSpPr>
            <a:spLocks/>
          </p:cNvSpPr>
          <p:nvPr/>
        </p:nvSpPr>
        <p:spPr bwMode="auto">
          <a:xfrm flipH="1">
            <a:off x="7298175" y="3764747"/>
            <a:ext cx="227110" cy="32947"/>
          </a:xfrm>
          <a:custGeom>
            <a:avLst/>
            <a:gdLst>
              <a:gd name="T0" fmla="*/ 0 w 168"/>
              <a:gd name="T1" fmla="*/ 31 h 31"/>
              <a:gd name="T2" fmla="*/ 38 w 168"/>
              <a:gd name="T3" fmla="*/ 0 h 31"/>
              <a:gd name="T4" fmla="*/ 168 w 168"/>
              <a:gd name="T5" fmla="*/ 0 h 31"/>
              <a:gd name="T6" fmla="*/ 130 w 168"/>
              <a:gd name="T7" fmla="*/ 31 h 31"/>
              <a:gd name="T8" fmla="*/ 0 w 168"/>
              <a:gd name="T9" fmla="*/ 31 h 31"/>
              <a:gd name="T10" fmla="*/ 0 60000 65536"/>
              <a:gd name="T11" fmla="*/ 0 60000 65536"/>
              <a:gd name="T12" fmla="*/ 0 60000 65536"/>
              <a:gd name="T13" fmla="*/ 0 60000 65536"/>
              <a:gd name="T14" fmla="*/ 0 60000 65536"/>
              <a:gd name="T15" fmla="*/ 0 w 168"/>
              <a:gd name="T16" fmla="*/ 0 h 31"/>
              <a:gd name="T17" fmla="*/ 168 w 168"/>
              <a:gd name="T18" fmla="*/ 31 h 31"/>
            </a:gdLst>
            <a:ahLst/>
            <a:cxnLst>
              <a:cxn ang="T10">
                <a:pos x="T0" y="T1"/>
              </a:cxn>
              <a:cxn ang="T11">
                <a:pos x="T2" y="T3"/>
              </a:cxn>
              <a:cxn ang="T12">
                <a:pos x="T4" y="T5"/>
              </a:cxn>
              <a:cxn ang="T13">
                <a:pos x="T6" y="T7"/>
              </a:cxn>
              <a:cxn ang="T14">
                <a:pos x="T8" y="T9"/>
              </a:cxn>
            </a:cxnLst>
            <a:rect l="T15" t="T16" r="T17" b="T18"/>
            <a:pathLst>
              <a:path w="168" h="31">
                <a:moveTo>
                  <a:pt x="0" y="31"/>
                </a:moveTo>
                <a:lnTo>
                  <a:pt x="38" y="0"/>
                </a:lnTo>
                <a:lnTo>
                  <a:pt x="168" y="0"/>
                </a:lnTo>
                <a:lnTo>
                  <a:pt x="130" y="31"/>
                </a:lnTo>
                <a:lnTo>
                  <a:pt x="0" y="31"/>
                </a:lnTo>
                <a:close/>
              </a:path>
            </a:pathLst>
          </a:custGeom>
          <a:solidFill>
            <a:srgbClr val="C8C8B6"/>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57" name="Freeform 906"/>
          <p:cNvSpPr>
            <a:spLocks/>
          </p:cNvSpPr>
          <p:nvPr/>
        </p:nvSpPr>
        <p:spPr bwMode="auto">
          <a:xfrm flipH="1">
            <a:off x="7298175" y="3764747"/>
            <a:ext cx="227110" cy="32947"/>
          </a:xfrm>
          <a:custGeom>
            <a:avLst/>
            <a:gdLst>
              <a:gd name="T0" fmla="*/ 0 w 168"/>
              <a:gd name="T1" fmla="*/ 31 h 31"/>
              <a:gd name="T2" fmla="*/ 38 w 168"/>
              <a:gd name="T3" fmla="*/ 0 h 31"/>
              <a:gd name="T4" fmla="*/ 168 w 168"/>
              <a:gd name="T5" fmla="*/ 0 h 31"/>
              <a:gd name="T6" fmla="*/ 130 w 168"/>
              <a:gd name="T7" fmla="*/ 31 h 31"/>
              <a:gd name="T8" fmla="*/ 0 w 168"/>
              <a:gd name="T9" fmla="*/ 31 h 31"/>
              <a:gd name="T10" fmla="*/ 0 60000 65536"/>
              <a:gd name="T11" fmla="*/ 0 60000 65536"/>
              <a:gd name="T12" fmla="*/ 0 60000 65536"/>
              <a:gd name="T13" fmla="*/ 0 60000 65536"/>
              <a:gd name="T14" fmla="*/ 0 60000 65536"/>
              <a:gd name="T15" fmla="*/ 0 w 168"/>
              <a:gd name="T16" fmla="*/ 0 h 31"/>
              <a:gd name="T17" fmla="*/ 168 w 168"/>
              <a:gd name="T18" fmla="*/ 31 h 31"/>
            </a:gdLst>
            <a:ahLst/>
            <a:cxnLst>
              <a:cxn ang="T10">
                <a:pos x="T0" y="T1"/>
              </a:cxn>
              <a:cxn ang="T11">
                <a:pos x="T2" y="T3"/>
              </a:cxn>
              <a:cxn ang="T12">
                <a:pos x="T4" y="T5"/>
              </a:cxn>
              <a:cxn ang="T13">
                <a:pos x="T6" y="T7"/>
              </a:cxn>
              <a:cxn ang="T14">
                <a:pos x="T8" y="T9"/>
              </a:cxn>
            </a:cxnLst>
            <a:rect l="T15" t="T16" r="T17" b="T18"/>
            <a:pathLst>
              <a:path w="168" h="31">
                <a:moveTo>
                  <a:pt x="0" y="31"/>
                </a:moveTo>
                <a:lnTo>
                  <a:pt x="38" y="0"/>
                </a:lnTo>
                <a:lnTo>
                  <a:pt x="168" y="0"/>
                </a:lnTo>
                <a:lnTo>
                  <a:pt x="130" y="31"/>
                </a:lnTo>
                <a:lnTo>
                  <a:pt x="0" y="31"/>
                </a:lnTo>
                <a:close/>
              </a:path>
            </a:pathLst>
          </a:cu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58" name="Freeform 907"/>
          <p:cNvSpPr>
            <a:spLocks/>
          </p:cNvSpPr>
          <p:nvPr/>
        </p:nvSpPr>
        <p:spPr bwMode="auto">
          <a:xfrm flipH="1">
            <a:off x="7298175" y="3764747"/>
            <a:ext cx="51370" cy="190245"/>
          </a:xfrm>
          <a:custGeom>
            <a:avLst/>
            <a:gdLst>
              <a:gd name="T0" fmla="*/ 0 w 38"/>
              <a:gd name="T1" fmla="*/ 179 h 179"/>
              <a:gd name="T2" fmla="*/ 38 w 38"/>
              <a:gd name="T3" fmla="*/ 149 h 179"/>
              <a:gd name="T4" fmla="*/ 38 w 38"/>
              <a:gd name="T5" fmla="*/ 0 h 179"/>
              <a:gd name="T6" fmla="*/ 0 w 38"/>
              <a:gd name="T7" fmla="*/ 31 h 179"/>
              <a:gd name="T8" fmla="*/ 0 w 38"/>
              <a:gd name="T9" fmla="*/ 179 h 179"/>
              <a:gd name="T10" fmla="*/ 0 60000 65536"/>
              <a:gd name="T11" fmla="*/ 0 60000 65536"/>
              <a:gd name="T12" fmla="*/ 0 60000 65536"/>
              <a:gd name="T13" fmla="*/ 0 60000 65536"/>
              <a:gd name="T14" fmla="*/ 0 60000 65536"/>
              <a:gd name="T15" fmla="*/ 0 w 38"/>
              <a:gd name="T16" fmla="*/ 0 h 179"/>
              <a:gd name="T17" fmla="*/ 38 w 38"/>
              <a:gd name="T18" fmla="*/ 179 h 179"/>
            </a:gdLst>
            <a:ahLst/>
            <a:cxnLst>
              <a:cxn ang="T10">
                <a:pos x="T0" y="T1"/>
              </a:cxn>
              <a:cxn ang="T11">
                <a:pos x="T2" y="T3"/>
              </a:cxn>
              <a:cxn ang="T12">
                <a:pos x="T4" y="T5"/>
              </a:cxn>
              <a:cxn ang="T13">
                <a:pos x="T6" y="T7"/>
              </a:cxn>
              <a:cxn ang="T14">
                <a:pos x="T8" y="T9"/>
              </a:cxn>
            </a:cxnLst>
            <a:rect l="T15" t="T16" r="T17" b="T18"/>
            <a:pathLst>
              <a:path w="38" h="179">
                <a:moveTo>
                  <a:pt x="0" y="179"/>
                </a:moveTo>
                <a:lnTo>
                  <a:pt x="38" y="149"/>
                </a:lnTo>
                <a:lnTo>
                  <a:pt x="38" y="0"/>
                </a:lnTo>
                <a:lnTo>
                  <a:pt x="0" y="31"/>
                </a:lnTo>
                <a:lnTo>
                  <a:pt x="0" y="179"/>
                </a:lnTo>
                <a:close/>
              </a:path>
            </a:pathLst>
          </a:custGeom>
          <a:solidFill>
            <a:srgbClr val="7B7A5A"/>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59" name="Freeform 908"/>
          <p:cNvSpPr>
            <a:spLocks/>
          </p:cNvSpPr>
          <p:nvPr/>
        </p:nvSpPr>
        <p:spPr bwMode="auto">
          <a:xfrm flipH="1">
            <a:off x="7298175" y="3764747"/>
            <a:ext cx="51370" cy="190245"/>
          </a:xfrm>
          <a:custGeom>
            <a:avLst/>
            <a:gdLst>
              <a:gd name="T0" fmla="*/ 0 w 38"/>
              <a:gd name="T1" fmla="*/ 179 h 179"/>
              <a:gd name="T2" fmla="*/ 38 w 38"/>
              <a:gd name="T3" fmla="*/ 149 h 179"/>
              <a:gd name="T4" fmla="*/ 38 w 38"/>
              <a:gd name="T5" fmla="*/ 0 h 179"/>
              <a:gd name="T6" fmla="*/ 0 w 38"/>
              <a:gd name="T7" fmla="*/ 31 h 179"/>
              <a:gd name="T8" fmla="*/ 0 w 38"/>
              <a:gd name="T9" fmla="*/ 179 h 179"/>
              <a:gd name="T10" fmla="*/ 0 60000 65536"/>
              <a:gd name="T11" fmla="*/ 0 60000 65536"/>
              <a:gd name="T12" fmla="*/ 0 60000 65536"/>
              <a:gd name="T13" fmla="*/ 0 60000 65536"/>
              <a:gd name="T14" fmla="*/ 0 60000 65536"/>
              <a:gd name="T15" fmla="*/ 0 w 38"/>
              <a:gd name="T16" fmla="*/ 0 h 179"/>
              <a:gd name="T17" fmla="*/ 38 w 38"/>
              <a:gd name="T18" fmla="*/ 179 h 179"/>
            </a:gdLst>
            <a:ahLst/>
            <a:cxnLst>
              <a:cxn ang="T10">
                <a:pos x="T0" y="T1"/>
              </a:cxn>
              <a:cxn ang="T11">
                <a:pos x="T2" y="T3"/>
              </a:cxn>
              <a:cxn ang="T12">
                <a:pos x="T4" y="T5"/>
              </a:cxn>
              <a:cxn ang="T13">
                <a:pos x="T6" y="T7"/>
              </a:cxn>
              <a:cxn ang="T14">
                <a:pos x="T8" y="T9"/>
              </a:cxn>
            </a:cxnLst>
            <a:rect l="T15" t="T16" r="T17" b="T18"/>
            <a:pathLst>
              <a:path w="38" h="179">
                <a:moveTo>
                  <a:pt x="0" y="179"/>
                </a:moveTo>
                <a:lnTo>
                  <a:pt x="38" y="149"/>
                </a:lnTo>
                <a:lnTo>
                  <a:pt x="38" y="0"/>
                </a:lnTo>
                <a:lnTo>
                  <a:pt x="0" y="31"/>
                </a:lnTo>
                <a:lnTo>
                  <a:pt x="0" y="179"/>
                </a:lnTo>
                <a:close/>
              </a:path>
            </a:pathLst>
          </a:cu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60" name="Line 909"/>
          <p:cNvSpPr>
            <a:spLocks noChangeShapeType="1"/>
          </p:cNvSpPr>
          <p:nvPr/>
        </p:nvSpPr>
        <p:spPr bwMode="auto">
          <a:xfrm flipH="1">
            <a:off x="7352249" y="3841270"/>
            <a:ext cx="170333"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61" name="Line 910"/>
          <p:cNvSpPr>
            <a:spLocks noChangeShapeType="1"/>
          </p:cNvSpPr>
          <p:nvPr/>
        </p:nvSpPr>
        <p:spPr bwMode="auto">
          <a:xfrm flipH="1">
            <a:off x="7350897" y="3840207"/>
            <a:ext cx="173036"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62" name="Line 911"/>
          <p:cNvSpPr>
            <a:spLocks noChangeShapeType="1"/>
          </p:cNvSpPr>
          <p:nvPr/>
        </p:nvSpPr>
        <p:spPr bwMode="auto">
          <a:xfrm flipH="1">
            <a:off x="7352249" y="3892286"/>
            <a:ext cx="170333"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63" name="Line 912"/>
          <p:cNvSpPr>
            <a:spLocks noChangeShapeType="1"/>
          </p:cNvSpPr>
          <p:nvPr/>
        </p:nvSpPr>
        <p:spPr bwMode="auto">
          <a:xfrm flipH="1">
            <a:off x="7350897" y="3891223"/>
            <a:ext cx="173036"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64" name="Line 913"/>
          <p:cNvSpPr>
            <a:spLocks noChangeShapeType="1"/>
          </p:cNvSpPr>
          <p:nvPr/>
        </p:nvSpPr>
        <p:spPr bwMode="auto">
          <a:xfrm flipH="1">
            <a:off x="7413082" y="3871029"/>
            <a:ext cx="50018"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65" name="Line 914"/>
          <p:cNvSpPr>
            <a:spLocks noChangeShapeType="1"/>
          </p:cNvSpPr>
          <p:nvPr/>
        </p:nvSpPr>
        <p:spPr bwMode="auto">
          <a:xfrm flipH="1">
            <a:off x="7413082" y="3861464"/>
            <a:ext cx="50018"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66" name="Rectangle 915"/>
          <p:cNvSpPr>
            <a:spLocks noChangeArrowheads="1"/>
          </p:cNvSpPr>
          <p:nvPr/>
        </p:nvSpPr>
        <p:spPr bwMode="auto">
          <a:xfrm flipH="1">
            <a:off x="7395508" y="3852961"/>
            <a:ext cx="85166" cy="27633"/>
          </a:xfrm>
          <a:prstGeom prst="rect">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67" name="Line 916"/>
          <p:cNvSpPr>
            <a:spLocks noChangeShapeType="1"/>
          </p:cNvSpPr>
          <p:nvPr/>
        </p:nvSpPr>
        <p:spPr bwMode="auto">
          <a:xfrm flipH="1">
            <a:off x="7414434" y="3869966"/>
            <a:ext cx="50018"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68" name="Line 917"/>
          <p:cNvSpPr>
            <a:spLocks noChangeShapeType="1"/>
          </p:cNvSpPr>
          <p:nvPr/>
        </p:nvSpPr>
        <p:spPr bwMode="auto">
          <a:xfrm flipH="1">
            <a:off x="7414434" y="3860401"/>
            <a:ext cx="50018"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69" name="Rectangle 918"/>
          <p:cNvSpPr>
            <a:spLocks noChangeArrowheads="1"/>
          </p:cNvSpPr>
          <p:nvPr/>
        </p:nvSpPr>
        <p:spPr bwMode="auto">
          <a:xfrm flipH="1">
            <a:off x="7398212" y="3851898"/>
            <a:ext cx="85166" cy="27633"/>
          </a:xfrm>
          <a:prstGeom prst="rect">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38" name="Rectangle 920"/>
          <p:cNvSpPr>
            <a:spLocks noChangeArrowheads="1"/>
          </p:cNvSpPr>
          <p:nvPr/>
        </p:nvSpPr>
        <p:spPr bwMode="auto">
          <a:xfrm flipH="1">
            <a:off x="7590172" y="3989002"/>
            <a:ext cx="174388" cy="157297"/>
          </a:xfrm>
          <a:prstGeom prst="rect">
            <a:avLst/>
          </a:prstGeom>
          <a:solidFill>
            <a:srgbClr val="B7B79D"/>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39" name="Rectangle 921"/>
          <p:cNvSpPr>
            <a:spLocks noChangeArrowheads="1"/>
          </p:cNvSpPr>
          <p:nvPr/>
        </p:nvSpPr>
        <p:spPr bwMode="auto">
          <a:xfrm flipH="1">
            <a:off x="7590172" y="3989002"/>
            <a:ext cx="174388" cy="157297"/>
          </a:xfrm>
          <a:prstGeom prst="rect">
            <a:avLst/>
          </a:pr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0" name="Freeform 922"/>
          <p:cNvSpPr>
            <a:spLocks/>
          </p:cNvSpPr>
          <p:nvPr/>
        </p:nvSpPr>
        <p:spPr bwMode="auto">
          <a:xfrm flipH="1">
            <a:off x="7538802" y="3957118"/>
            <a:ext cx="225758" cy="31884"/>
          </a:xfrm>
          <a:custGeom>
            <a:avLst/>
            <a:gdLst>
              <a:gd name="T0" fmla="*/ 0 w 167"/>
              <a:gd name="T1" fmla="*/ 30 h 30"/>
              <a:gd name="T2" fmla="*/ 38 w 167"/>
              <a:gd name="T3" fmla="*/ 0 h 30"/>
              <a:gd name="T4" fmla="*/ 167 w 167"/>
              <a:gd name="T5" fmla="*/ 0 h 30"/>
              <a:gd name="T6" fmla="*/ 129 w 167"/>
              <a:gd name="T7" fmla="*/ 30 h 30"/>
              <a:gd name="T8" fmla="*/ 0 w 167"/>
              <a:gd name="T9" fmla="*/ 30 h 30"/>
              <a:gd name="T10" fmla="*/ 0 60000 65536"/>
              <a:gd name="T11" fmla="*/ 0 60000 65536"/>
              <a:gd name="T12" fmla="*/ 0 60000 65536"/>
              <a:gd name="T13" fmla="*/ 0 60000 65536"/>
              <a:gd name="T14" fmla="*/ 0 60000 65536"/>
              <a:gd name="T15" fmla="*/ 0 w 167"/>
              <a:gd name="T16" fmla="*/ 0 h 30"/>
              <a:gd name="T17" fmla="*/ 167 w 167"/>
              <a:gd name="T18" fmla="*/ 30 h 30"/>
            </a:gdLst>
            <a:ahLst/>
            <a:cxnLst>
              <a:cxn ang="T10">
                <a:pos x="T0" y="T1"/>
              </a:cxn>
              <a:cxn ang="T11">
                <a:pos x="T2" y="T3"/>
              </a:cxn>
              <a:cxn ang="T12">
                <a:pos x="T4" y="T5"/>
              </a:cxn>
              <a:cxn ang="T13">
                <a:pos x="T6" y="T7"/>
              </a:cxn>
              <a:cxn ang="T14">
                <a:pos x="T8" y="T9"/>
              </a:cxn>
            </a:cxnLst>
            <a:rect l="T15" t="T16" r="T17" b="T18"/>
            <a:pathLst>
              <a:path w="167" h="30">
                <a:moveTo>
                  <a:pt x="0" y="30"/>
                </a:moveTo>
                <a:lnTo>
                  <a:pt x="38" y="0"/>
                </a:lnTo>
                <a:lnTo>
                  <a:pt x="167" y="0"/>
                </a:lnTo>
                <a:lnTo>
                  <a:pt x="129" y="30"/>
                </a:lnTo>
                <a:lnTo>
                  <a:pt x="0" y="30"/>
                </a:lnTo>
                <a:close/>
              </a:path>
            </a:pathLst>
          </a:custGeom>
          <a:solidFill>
            <a:srgbClr val="C8C8B6"/>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1" name="Freeform 923"/>
          <p:cNvSpPr>
            <a:spLocks/>
          </p:cNvSpPr>
          <p:nvPr/>
        </p:nvSpPr>
        <p:spPr bwMode="auto">
          <a:xfrm flipH="1">
            <a:off x="7538802" y="3957118"/>
            <a:ext cx="225758" cy="31884"/>
          </a:xfrm>
          <a:custGeom>
            <a:avLst/>
            <a:gdLst>
              <a:gd name="T0" fmla="*/ 0 w 167"/>
              <a:gd name="T1" fmla="*/ 30 h 30"/>
              <a:gd name="T2" fmla="*/ 38 w 167"/>
              <a:gd name="T3" fmla="*/ 0 h 30"/>
              <a:gd name="T4" fmla="*/ 167 w 167"/>
              <a:gd name="T5" fmla="*/ 0 h 30"/>
              <a:gd name="T6" fmla="*/ 129 w 167"/>
              <a:gd name="T7" fmla="*/ 30 h 30"/>
              <a:gd name="T8" fmla="*/ 0 w 167"/>
              <a:gd name="T9" fmla="*/ 30 h 30"/>
              <a:gd name="T10" fmla="*/ 0 60000 65536"/>
              <a:gd name="T11" fmla="*/ 0 60000 65536"/>
              <a:gd name="T12" fmla="*/ 0 60000 65536"/>
              <a:gd name="T13" fmla="*/ 0 60000 65536"/>
              <a:gd name="T14" fmla="*/ 0 60000 65536"/>
              <a:gd name="T15" fmla="*/ 0 w 167"/>
              <a:gd name="T16" fmla="*/ 0 h 30"/>
              <a:gd name="T17" fmla="*/ 167 w 167"/>
              <a:gd name="T18" fmla="*/ 30 h 30"/>
            </a:gdLst>
            <a:ahLst/>
            <a:cxnLst>
              <a:cxn ang="T10">
                <a:pos x="T0" y="T1"/>
              </a:cxn>
              <a:cxn ang="T11">
                <a:pos x="T2" y="T3"/>
              </a:cxn>
              <a:cxn ang="T12">
                <a:pos x="T4" y="T5"/>
              </a:cxn>
              <a:cxn ang="T13">
                <a:pos x="T6" y="T7"/>
              </a:cxn>
              <a:cxn ang="T14">
                <a:pos x="T8" y="T9"/>
              </a:cxn>
            </a:cxnLst>
            <a:rect l="T15" t="T16" r="T17" b="T18"/>
            <a:pathLst>
              <a:path w="167" h="30">
                <a:moveTo>
                  <a:pt x="0" y="30"/>
                </a:moveTo>
                <a:lnTo>
                  <a:pt x="38" y="0"/>
                </a:lnTo>
                <a:lnTo>
                  <a:pt x="167" y="0"/>
                </a:lnTo>
                <a:lnTo>
                  <a:pt x="129" y="30"/>
                </a:lnTo>
                <a:lnTo>
                  <a:pt x="0" y="30"/>
                </a:lnTo>
                <a:close/>
              </a:path>
            </a:pathLst>
          </a:cu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2" name="Freeform 924"/>
          <p:cNvSpPr>
            <a:spLocks/>
          </p:cNvSpPr>
          <p:nvPr/>
        </p:nvSpPr>
        <p:spPr bwMode="auto">
          <a:xfrm flipH="1">
            <a:off x="7538802" y="3957118"/>
            <a:ext cx="51370" cy="189181"/>
          </a:xfrm>
          <a:custGeom>
            <a:avLst/>
            <a:gdLst>
              <a:gd name="T0" fmla="*/ 0 w 38"/>
              <a:gd name="T1" fmla="*/ 178 h 178"/>
              <a:gd name="T2" fmla="*/ 38 w 38"/>
              <a:gd name="T3" fmla="*/ 148 h 178"/>
              <a:gd name="T4" fmla="*/ 38 w 38"/>
              <a:gd name="T5" fmla="*/ 0 h 178"/>
              <a:gd name="T6" fmla="*/ 0 w 38"/>
              <a:gd name="T7" fmla="*/ 30 h 178"/>
              <a:gd name="T8" fmla="*/ 0 w 38"/>
              <a:gd name="T9" fmla="*/ 178 h 178"/>
              <a:gd name="T10" fmla="*/ 0 60000 65536"/>
              <a:gd name="T11" fmla="*/ 0 60000 65536"/>
              <a:gd name="T12" fmla="*/ 0 60000 65536"/>
              <a:gd name="T13" fmla="*/ 0 60000 65536"/>
              <a:gd name="T14" fmla="*/ 0 60000 65536"/>
              <a:gd name="T15" fmla="*/ 0 w 38"/>
              <a:gd name="T16" fmla="*/ 0 h 178"/>
              <a:gd name="T17" fmla="*/ 38 w 38"/>
              <a:gd name="T18" fmla="*/ 178 h 178"/>
            </a:gdLst>
            <a:ahLst/>
            <a:cxnLst>
              <a:cxn ang="T10">
                <a:pos x="T0" y="T1"/>
              </a:cxn>
              <a:cxn ang="T11">
                <a:pos x="T2" y="T3"/>
              </a:cxn>
              <a:cxn ang="T12">
                <a:pos x="T4" y="T5"/>
              </a:cxn>
              <a:cxn ang="T13">
                <a:pos x="T6" y="T7"/>
              </a:cxn>
              <a:cxn ang="T14">
                <a:pos x="T8" y="T9"/>
              </a:cxn>
            </a:cxnLst>
            <a:rect l="T15" t="T16" r="T17" b="T18"/>
            <a:pathLst>
              <a:path w="38" h="178">
                <a:moveTo>
                  <a:pt x="0" y="178"/>
                </a:moveTo>
                <a:lnTo>
                  <a:pt x="38" y="148"/>
                </a:lnTo>
                <a:lnTo>
                  <a:pt x="38" y="0"/>
                </a:lnTo>
                <a:lnTo>
                  <a:pt x="0" y="30"/>
                </a:lnTo>
                <a:lnTo>
                  <a:pt x="0" y="178"/>
                </a:lnTo>
                <a:close/>
              </a:path>
            </a:pathLst>
          </a:custGeom>
          <a:solidFill>
            <a:srgbClr val="7B7A5A"/>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3" name="Freeform 925"/>
          <p:cNvSpPr>
            <a:spLocks/>
          </p:cNvSpPr>
          <p:nvPr/>
        </p:nvSpPr>
        <p:spPr bwMode="auto">
          <a:xfrm flipH="1">
            <a:off x="7538802" y="3957118"/>
            <a:ext cx="51370" cy="189181"/>
          </a:xfrm>
          <a:custGeom>
            <a:avLst/>
            <a:gdLst>
              <a:gd name="T0" fmla="*/ 0 w 38"/>
              <a:gd name="T1" fmla="*/ 178 h 178"/>
              <a:gd name="T2" fmla="*/ 38 w 38"/>
              <a:gd name="T3" fmla="*/ 148 h 178"/>
              <a:gd name="T4" fmla="*/ 38 w 38"/>
              <a:gd name="T5" fmla="*/ 0 h 178"/>
              <a:gd name="T6" fmla="*/ 0 w 38"/>
              <a:gd name="T7" fmla="*/ 30 h 178"/>
              <a:gd name="T8" fmla="*/ 0 w 38"/>
              <a:gd name="T9" fmla="*/ 178 h 178"/>
              <a:gd name="T10" fmla="*/ 0 60000 65536"/>
              <a:gd name="T11" fmla="*/ 0 60000 65536"/>
              <a:gd name="T12" fmla="*/ 0 60000 65536"/>
              <a:gd name="T13" fmla="*/ 0 60000 65536"/>
              <a:gd name="T14" fmla="*/ 0 60000 65536"/>
              <a:gd name="T15" fmla="*/ 0 w 38"/>
              <a:gd name="T16" fmla="*/ 0 h 178"/>
              <a:gd name="T17" fmla="*/ 38 w 38"/>
              <a:gd name="T18" fmla="*/ 178 h 178"/>
            </a:gdLst>
            <a:ahLst/>
            <a:cxnLst>
              <a:cxn ang="T10">
                <a:pos x="T0" y="T1"/>
              </a:cxn>
              <a:cxn ang="T11">
                <a:pos x="T2" y="T3"/>
              </a:cxn>
              <a:cxn ang="T12">
                <a:pos x="T4" y="T5"/>
              </a:cxn>
              <a:cxn ang="T13">
                <a:pos x="T6" y="T7"/>
              </a:cxn>
              <a:cxn ang="T14">
                <a:pos x="T8" y="T9"/>
              </a:cxn>
            </a:cxnLst>
            <a:rect l="T15" t="T16" r="T17" b="T18"/>
            <a:pathLst>
              <a:path w="38" h="178">
                <a:moveTo>
                  <a:pt x="0" y="178"/>
                </a:moveTo>
                <a:lnTo>
                  <a:pt x="38" y="148"/>
                </a:lnTo>
                <a:lnTo>
                  <a:pt x="38" y="0"/>
                </a:lnTo>
                <a:lnTo>
                  <a:pt x="0" y="30"/>
                </a:lnTo>
                <a:lnTo>
                  <a:pt x="0" y="178"/>
                </a:lnTo>
                <a:close/>
              </a:path>
            </a:pathLst>
          </a:cu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4" name="Line 926"/>
          <p:cNvSpPr>
            <a:spLocks noChangeShapeType="1"/>
          </p:cNvSpPr>
          <p:nvPr/>
        </p:nvSpPr>
        <p:spPr bwMode="auto">
          <a:xfrm flipH="1">
            <a:off x="7592876" y="4032578"/>
            <a:ext cx="168981"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5" name="Line 927"/>
          <p:cNvSpPr>
            <a:spLocks noChangeShapeType="1"/>
          </p:cNvSpPr>
          <p:nvPr/>
        </p:nvSpPr>
        <p:spPr bwMode="auto">
          <a:xfrm flipH="1">
            <a:off x="7591524" y="4031515"/>
            <a:ext cx="171684"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6" name="Line 928"/>
          <p:cNvSpPr>
            <a:spLocks noChangeShapeType="1"/>
          </p:cNvSpPr>
          <p:nvPr/>
        </p:nvSpPr>
        <p:spPr bwMode="auto">
          <a:xfrm flipH="1">
            <a:off x="7592876" y="4083593"/>
            <a:ext cx="168981"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7" name="Line 929"/>
          <p:cNvSpPr>
            <a:spLocks noChangeShapeType="1"/>
          </p:cNvSpPr>
          <p:nvPr/>
        </p:nvSpPr>
        <p:spPr bwMode="auto">
          <a:xfrm flipH="1">
            <a:off x="7591524" y="4082530"/>
            <a:ext cx="171684"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8" name="Line 930"/>
          <p:cNvSpPr>
            <a:spLocks noChangeShapeType="1"/>
          </p:cNvSpPr>
          <p:nvPr/>
        </p:nvSpPr>
        <p:spPr bwMode="auto">
          <a:xfrm flipH="1">
            <a:off x="7653709" y="4062337"/>
            <a:ext cx="48666"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9" name="Line 931"/>
          <p:cNvSpPr>
            <a:spLocks noChangeShapeType="1"/>
          </p:cNvSpPr>
          <p:nvPr/>
        </p:nvSpPr>
        <p:spPr bwMode="auto">
          <a:xfrm flipH="1">
            <a:off x="7653709" y="4052771"/>
            <a:ext cx="48666"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50" name="Rectangle 932"/>
          <p:cNvSpPr>
            <a:spLocks noChangeArrowheads="1"/>
          </p:cNvSpPr>
          <p:nvPr/>
        </p:nvSpPr>
        <p:spPr bwMode="auto">
          <a:xfrm flipH="1">
            <a:off x="7636135" y="4044269"/>
            <a:ext cx="85166" cy="27633"/>
          </a:xfrm>
          <a:prstGeom prst="rect">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51" name="Line 933"/>
          <p:cNvSpPr>
            <a:spLocks noChangeShapeType="1"/>
          </p:cNvSpPr>
          <p:nvPr/>
        </p:nvSpPr>
        <p:spPr bwMode="auto">
          <a:xfrm flipH="1">
            <a:off x="7655061" y="4061274"/>
            <a:ext cx="50018"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52" name="Line 934"/>
          <p:cNvSpPr>
            <a:spLocks noChangeShapeType="1"/>
          </p:cNvSpPr>
          <p:nvPr/>
        </p:nvSpPr>
        <p:spPr bwMode="auto">
          <a:xfrm flipH="1">
            <a:off x="7655061" y="4051709"/>
            <a:ext cx="50018"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53" name="Rectangle 935"/>
          <p:cNvSpPr>
            <a:spLocks noChangeArrowheads="1"/>
          </p:cNvSpPr>
          <p:nvPr/>
        </p:nvSpPr>
        <p:spPr bwMode="auto">
          <a:xfrm flipH="1">
            <a:off x="7637487" y="4043206"/>
            <a:ext cx="85166" cy="27633"/>
          </a:xfrm>
          <a:prstGeom prst="rect">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22" name="Rectangle 937"/>
          <p:cNvSpPr>
            <a:spLocks noChangeArrowheads="1"/>
          </p:cNvSpPr>
          <p:nvPr/>
        </p:nvSpPr>
        <p:spPr bwMode="auto">
          <a:xfrm flipH="1">
            <a:off x="7349545" y="3989002"/>
            <a:ext cx="175740" cy="157297"/>
          </a:xfrm>
          <a:prstGeom prst="rect">
            <a:avLst/>
          </a:prstGeom>
          <a:solidFill>
            <a:srgbClr val="B7B79D"/>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23" name="Rectangle 938"/>
          <p:cNvSpPr>
            <a:spLocks noChangeArrowheads="1"/>
          </p:cNvSpPr>
          <p:nvPr/>
        </p:nvSpPr>
        <p:spPr bwMode="auto">
          <a:xfrm flipH="1">
            <a:off x="7349545" y="3989002"/>
            <a:ext cx="175740" cy="157297"/>
          </a:xfrm>
          <a:prstGeom prst="rect">
            <a:avLst/>
          </a:pr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24" name="Freeform 939"/>
          <p:cNvSpPr>
            <a:spLocks/>
          </p:cNvSpPr>
          <p:nvPr/>
        </p:nvSpPr>
        <p:spPr bwMode="auto">
          <a:xfrm flipH="1">
            <a:off x="7298175" y="3957118"/>
            <a:ext cx="227110" cy="31884"/>
          </a:xfrm>
          <a:custGeom>
            <a:avLst/>
            <a:gdLst>
              <a:gd name="T0" fmla="*/ 0 w 168"/>
              <a:gd name="T1" fmla="*/ 30 h 30"/>
              <a:gd name="T2" fmla="*/ 38 w 168"/>
              <a:gd name="T3" fmla="*/ 0 h 30"/>
              <a:gd name="T4" fmla="*/ 168 w 168"/>
              <a:gd name="T5" fmla="*/ 0 h 30"/>
              <a:gd name="T6" fmla="*/ 130 w 168"/>
              <a:gd name="T7" fmla="*/ 30 h 30"/>
              <a:gd name="T8" fmla="*/ 0 w 168"/>
              <a:gd name="T9" fmla="*/ 30 h 30"/>
              <a:gd name="T10" fmla="*/ 0 60000 65536"/>
              <a:gd name="T11" fmla="*/ 0 60000 65536"/>
              <a:gd name="T12" fmla="*/ 0 60000 65536"/>
              <a:gd name="T13" fmla="*/ 0 60000 65536"/>
              <a:gd name="T14" fmla="*/ 0 60000 65536"/>
              <a:gd name="T15" fmla="*/ 0 w 168"/>
              <a:gd name="T16" fmla="*/ 0 h 30"/>
              <a:gd name="T17" fmla="*/ 168 w 168"/>
              <a:gd name="T18" fmla="*/ 30 h 30"/>
            </a:gdLst>
            <a:ahLst/>
            <a:cxnLst>
              <a:cxn ang="T10">
                <a:pos x="T0" y="T1"/>
              </a:cxn>
              <a:cxn ang="T11">
                <a:pos x="T2" y="T3"/>
              </a:cxn>
              <a:cxn ang="T12">
                <a:pos x="T4" y="T5"/>
              </a:cxn>
              <a:cxn ang="T13">
                <a:pos x="T6" y="T7"/>
              </a:cxn>
              <a:cxn ang="T14">
                <a:pos x="T8" y="T9"/>
              </a:cxn>
            </a:cxnLst>
            <a:rect l="T15" t="T16" r="T17" b="T18"/>
            <a:pathLst>
              <a:path w="168" h="30">
                <a:moveTo>
                  <a:pt x="0" y="30"/>
                </a:moveTo>
                <a:lnTo>
                  <a:pt x="38" y="0"/>
                </a:lnTo>
                <a:lnTo>
                  <a:pt x="168" y="0"/>
                </a:lnTo>
                <a:lnTo>
                  <a:pt x="130" y="30"/>
                </a:lnTo>
                <a:lnTo>
                  <a:pt x="0" y="30"/>
                </a:lnTo>
                <a:close/>
              </a:path>
            </a:pathLst>
          </a:custGeom>
          <a:solidFill>
            <a:srgbClr val="C8C8B6"/>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25" name="Freeform 940"/>
          <p:cNvSpPr>
            <a:spLocks/>
          </p:cNvSpPr>
          <p:nvPr/>
        </p:nvSpPr>
        <p:spPr bwMode="auto">
          <a:xfrm flipH="1">
            <a:off x="7298175" y="3957118"/>
            <a:ext cx="227110" cy="31884"/>
          </a:xfrm>
          <a:custGeom>
            <a:avLst/>
            <a:gdLst>
              <a:gd name="T0" fmla="*/ 0 w 168"/>
              <a:gd name="T1" fmla="*/ 30 h 30"/>
              <a:gd name="T2" fmla="*/ 38 w 168"/>
              <a:gd name="T3" fmla="*/ 0 h 30"/>
              <a:gd name="T4" fmla="*/ 168 w 168"/>
              <a:gd name="T5" fmla="*/ 0 h 30"/>
              <a:gd name="T6" fmla="*/ 130 w 168"/>
              <a:gd name="T7" fmla="*/ 30 h 30"/>
              <a:gd name="T8" fmla="*/ 0 w 168"/>
              <a:gd name="T9" fmla="*/ 30 h 30"/>
              <a:gd name="T10" fmla="*/ 0 60000 65536"/>
              <a:gd name="T11" fmla="*/ 0 60000 65536"/>
              <a:gd name="T12" fmla="*/ 0 60000 65536"/>
              <a:gd name="T13" fmla="*/ 0 60000 65536"/>
              <a:gd name="T14" fmla="*/ 0 60000 65536"/>
              <a:gd name="T15" fmla="*/ 0 w 168"/>
              <a:gd name="T16" fmla="*/ 0 h 30"/>
              <a:gd name="T17" fmla="*/ 168 w 168"/>
              <a:gd name="T18" fmla="*/ 30 h 30"/>
            </a:gdLst>
            <a:ahLst/>
            <a:cxnLst>
              <a:cxn ang="T10">
                <a:pos x="T0" y="T1"/>
              </a:cxn>
              <a:cxn ang="T11">
                <a:pos x="T2" y="T3"/>
              </a:cxn>
              <a:cxn ang="T12">
                <a:pos x="T4" y="T5"/>
              </a:cxn>
              <a:cxn ang="T13">
                <a:pos x="T6" y="T7"/>
              </a:cxn>
              <a:cxn ang="T14">
                <a:pos x="T8" y="T9"/>
              </a:cxn>
            </a:cxnLst>
            <a:rect l="T15" t="T16" r="T17" b="T18"/>
            <a:pathLst>
              <a:path w="168" h="30">
                <a:moveTo>
                  <a:pt x="0" y="30"/>
                </a:moveTo>
                <a:lnTo>
                  <a:pt x="38" y="0"/>
                </a:lnTo>
                <a:lnTo>
                  <a:pt x="168" y="0"/>
                </a:lnTo>
                <a:lnTo>
                  <a:pt x="130" y="30"/>
                </a:lnTo>
                <a:lnTo>
                  <a:pt x="0" y="30"/>
                </a:lnTo>
                <a:close/>
              </a:path>
            </a:pathLst>
          </a:cu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26" name="Freeform 941"/>
          <p:cNvSpPr>
            <a:spLocks/>
          </p:cNvSpPr>
          <p:nvPr/>
        </p:nvSpPr>
        <p:spPr bwMode="auto">
          <a:xfrm flipH="1">
            <a:off x="7298175" y="3957118"/>
            <a:ext cx="51370" cy="189181"/>
          </a:xfrm>
          <a:custGeom>
            <a:avLst/>
            <a:gdLst>
              <a:gd name="T0" fmla="*/ 0 w 38"/>
              <a:gd name="T1" fmla="*/ 178 h 178"/>
              <a:gd name="T2" fmla="*/ 38 w 38"/>
              <a:gd name="T3" fmla="*/ 148 h 178"/>
              <a:gd name="T4" fmla="*/ 38 w 38"/>
              <a:gd name="T5" fmla="*/ 0 h 178"/>
              <a:gd name="T6" fmla="*/ 0 w 38"/>
              <a:gd name="T7" fmla="*/ 30 h 178"/>
              <a:gd name="T8" fmla="*/ 0 w 38"/>
              <a:gd name="T9" fmla="*/ 178 h 178"/>
              <a:gd name="T10" fmla="*/ 0 60000 65536"/>
              <a:gd name="T11" fmla="*/ 0 60000 65536"/>
              <a:gd name="T12" fmla="*/ 0 60000 65536"/>
              <a:gd name="T13" fmla="*/ 0 60000 65536"/>
              <a:gd name="T14" fmla="*/ 0 60000 65536"/>
              <a:gd name="T15" fmla="*/ 0 w 38"/>
              <a:gd name="T16" fmla="*/ 0 h 178"/>
              <a:gd name="T17" fmla="*/ 38 w 38"/>
              <a:gd name="T18" fmla="*/ 178 h 178"/>
            </a:gdLst>
            <a:ahLst/>
            <a:cxnLst>
              <a:cxn ang="T10">
                <a:pos x="T0" y="T1"/>
              </a:cxn>
              <a:cxn ang="T11">
                <a:pos x="T2" y="T3"/>
              </a:cxn>
              <a:cxn ang="T12">
                <a:pos x="T4" y="T5"/>
              </a:cxn>
              <a:cxn ang="T13">
                <a:pos x="T6" y="T7"/>
              </a:cxn>
              <a:cxn ang="T14">
                <a:pos x="T8" y="T9"/>
              </a:cxn>
            </a:cxnLst>
            <a:rect l="T15" t="T16" r="T17" b="T18"/>
            <a:pathLst>
              <a:path w="38" h="178">
                <a:moveTo>
                  <a:pt x="0" y="178"/>
                </a:moveTo>
                <a:lnTo>
                  <a:pt x="38" y="148"/>
                </a:lnTo>
                <a:lnTo>
                  <a:pt x="38" y="0"/>
                </a:lnTo>
                <a:lnTo>
                  <a:pt x="0" y="30"/>
                </a:lnTo>
                <a:lnTo>
                  <a:pt x="0" y="178"/>
                </a:lnTo>
                <a:close/>
              </a:path>
            </a:pathLst>
          </a:custGeom>
          <a:solidFill>
            <a:srgbClr val="7B7A5A"/>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27" name="Freeform 942"/>
          <p:cNvSpPr>
            <a:spLocks/>
          </p:cNvSpPr>
          <p:nvPr/>
        </p:nvSpPr>
        <p:spPr bwMode="auto">
          <a:xfrm flipH="1">
            <a:off x="7298175" y="3957118"/>
            <a:ext cx="51370" cy="189181"/>
          </a:xfrm>
          <a:custGeom>
            <a:avLst/>
            <a:gdLst>
              <a:gd name="T0" fmla="*/ 0 w 38"/>
              <a:gd name="T1" fmla="*/ 178 h 178"/>
              <a:gd name="T2" fmla="*/ 38 w 38"/>
              <a:gd name="T3" fmla="*/ 148 h 178"/>
              <a:gd name="T4" fmla="*/ 38 w 38"/>
              <a:gd name="T5" fmla="*/ 0 h 178"/>
              <a:gd name="T6" fmla="*/ 0 w 38"/>
              <a:gd name="T7" fmla="*/ 30 h 178"/>
              <a:gd name="T8" fmla="*/ 0 w 38"/>
              <a:gd name="T9" fmla="*/ 178 h 178"/>
              <a:gd name="T10" fmla="*/ 0 60000 65536"/>
              <a:gd name="T11" fmla="*/ 0 60000 65536"/>
              <a:gd name="T12" fmla="*/ 0 60000 65536"/>
              <a:gd name="T13" fmla="*/ 0 60000 65536"/>
              <a:gd name="T14" fmla="*/ 0 60000 65536"/>
              <a:gd name="T15" fmla="*/ 0 w 38"/>
              <a:gd name="T16" fmla="*/ 0 h 178"/>
              <a:gd name="T17" fmla="*/ 38 w 38"/>
              <a:gd name="T18" fmla="*/ 178 h 178"/>
            </a:gdLst>
            <a:ahLst/>
            <a:cxnLst>
              <a:cxn ang="T10">
                <a:pos x="T0" y="T1"/>
              </a:cxn>
              <a:cxn ang="T11">
                <a:pos x="T2" y="T3"/>
              </a:cxn>
              <a:cxn ang="T12">
                <a:pos x="T4" y="T5"/>
              </a:cxn>
              <a:cxn ang="T13">
                <a:pos x="T6" y="T7"/>
              </a:cxn>
              <a:cxn ang="T14">
                <a:pos x="T8" y="T9"/>
              </a:cxn>
            </a:cxnLst>
            <a:rect l="T15" t="T16" r="T17" b="T18"/>
            <a:pathLst>
              <a:path w="38" h="178">
                <a:moveTo>
                  <a:pt x="0" y="178"/>
                </a:moveTo>
                <a:lnTo>
                  <a:pt x="38" y="148"/>
                </a:lnTo>
                <a:lnTo>
                  <a:pt x="38" y="0"/>
                </a:lnTo>
                <a:lnTo>
                  <a:pt x="0" y="30"/>
                </a:lnTo>
                <a:lnTo>
                  <a:pt x="0" y="178"/>
                </a:lnTo>
                <a:close/>
              </a:path>
            </a:pathLst>
          </a:cu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28" name="Line 943"/>
          <p:cNvSpPr>
            <a:spLocks noChangeShapeType="1"/>
          </p:cNvSpPr>
          <p:nvPr/>
        </p:nvSpPr>
        <p:spPr bwMode="auto">
          <a:xfrm flipH="1">
            <a:off x="7352249" y="4032578"/>
            <a:ext cx="170333"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29" name="Line 944"/>
          <p:cNvSpPr>
            <a:spLocks noChangeShapeType="1"/>
          </p:cNvSpPr>
          <p:nvPr/>
        </p:nvSpPr>
        <p:spPr bwMode="auto">
          <a:xfrm flipH="1">
            <a:off x="7350897" y="4031515"/>
            <a:ext cx="173036"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30" name="Line 945"/>
          <p:cNvSpPr>
            <a:spLocks noChangeShapeType="1"/>
          </p:cNvSpPr>
          <p:nvPr/>
        </p:nvSpPr>
        <p:spPr bwMode="auto">
          <a:xfrm flipH="1">
            <a:off x="7352249" y="4083593"/>
            <a:ext cx="170333"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31" name="Line 946"/>
          <p:cNvSpPr>
            <a:spLocks noChangeShapeType="1"/>
          </p:cNvSpPr>
          <p:nvPr/>
        </p:nvSpPr>
        <p:spPr bwMode="auto">
          <a:xfrm flipH="1">
            <a:off x="7350897" y="4082530"/>
            <a:ext cx="173036"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32" name="Line 947"/>
          <p:cNvSpPr>
            <a:spLocks noChangeShapeType="1"/>
          </p:cNvSpPr>
          <p:nvPr/>
        </p:nvSpPr>
        <p:spPr bwMode="auto">
          <a:xfrm flipH="1">
            <a:off x="7413082" y="4062337"/>
            <a:ext cx="50018"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33" name="Line 948"/>
          <p:cNvSpPr>
            <a:spLocks noChangeShapeType="1"/>
          </p:cNvSpPr>
          <p:nvPr/>
        </p:nvSpPr>
        <p:spPr bwMode="auto">
          <a:xfrm flipH="1">
            <a:off x="7413082" y="4052771"/>
            <a:ext cx="50018"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34" name="Rectangle 949"/>
          <p:cNvSpPr>
            <a:spLocks noChangeArrowheads="1"/>
          </p:cNvSpPr>
          <p:nvPr/>
        </p:nvSpPr>
        <p:spPr bwMode="auto">
          <a:xfrm flipH="1">
            <a:off x="7395508" y="4044269"/>
            <a:ext cx="85166" cy="27633"/>
          </a:xfrm>
          <a:prstGeom prst="rect">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35" name="Line 950"/>
          <p:cNvSpPr>
            <a:spLocks noChangeShapeType="1"/>
          </p:cNvSpPr>
          <p:nvPr/>
        </p:nvSpPr>
        <p:spPr bwMode="auto">
          <a:xfrm flipH="1">
            <a:off x="7414434" y="4061274"/>
            <a:ext cx="50018"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36" name="Line 951"/>
          <p:cNvSpPr>
            <a:spLocks noChangeShapeType="1"/>
          </p:cNvSpPr>
          <p:nvPr/>
        </p:nvSpPr>
        <p:spPr bwMode="auto">
          <a:xfrm flipH="1">
            <a:off x="7414434" y="4051709"/>
            <a:ext cx="50018"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37" name="Rectangle 952"/>
          <p:cNvSpPr>
            <a:spLocks noChangeArrowheads="1"/>
          </p:cNvSpPr>
          <p:nvPr/>
        </p:nvSpPr>
        <p:spPr bwMode="auto">
          <a:xfrm flipH="1">
            <a:off x="7398212" y="4043206"/>
            <a:ext cx="85166" cy="27633"/>
          </a:xfrm>
          <a:prstGeom prst="rect">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07" name="Freeform 953"/>
          <p:cNvSpPr>
            <a:spLocks noEditPoints="1"/>
          </p:cNvSpPr>
          <p:nvPr/>
        </p:nvSpPr>
        <p:spPr bwMode="auto">
          <a:xfrm flipH="1">
            <a:off x="7242751" y="3722234"/>
            <a:ext cx="577236" cy="467640"/>
          </a:xfrm>
          <a:custGeom>
            <a:avLst/>
            <a:gdLst>
              <a:gd name="T0" fmla="*/ 0 w 427"/>
              <a:gd name="T1" fmla="*/ 2147483647 h 440"/>
              <a:gd name="T2" fmla="*/ 2147483647 w 427"/>
              <a:gd name="T3" fmla="*/ 2147483647 h 440"/>
              <a:gd name="T4" fmla="*/ 0 w 427"/>
              <a:gd name="T5" fmla="*/ 2147483647 h 440"/>
              <a:gd name="T6" fmla="*/ 2147483647 w 427"/>
              <a:gd name="T7" fmla="*/ 2147483647 h 440"/>
              <a:gd name="T8" fmla="*/ 0 w 427"/>
              <a:gd name="T9" fmla="*/ 2147483647 h 440"/>
              <a:gd name="T10" fmla="*/ 0 w 427"/>
              <a:gd name="T11" fmla="*/ 2147483647 h 440"/>
              <a:gd name="T12" fmla="*/ 2147483647 w 427"/>
              <a:gd name="T13" fmla="*/ 2147483647 h 440"/>
              <a:gd name="T14" fmla="*/ 0 w 427"/>
              <a:gd name="T15" fmla="*/ 2147483647 h 440"/>
              <a:gd name="T16" fmla="*/ 2147483647 w 427"/>
              <a:gd name="T17" fmla="*/ 2147483647 h 440"/>
              <a:gd name="T18" fmla="*/ 0 w 427"/>
              <a:gd name="T19" fmla="*/ 2147483647 h 440"/>
              <a:gd name="T20" fmla="*/ 2147483647 w 427"/>
              <a:gd name="T21" fmla="*/ 0 h 440"/>
              <a:gd name="T22" fmla="*/ 2147483647 w 427"/>
              <a:gd name="T23" fmla="*/ 2147483647 h 440"/>
              <a:gd name="T24" fmla="*/ 2147483647 w 427"/>
              <a:gd name="T25" fmla="*/ 0 h 440"/>
              <a:gd name="T26" fmla="*/ 2147483647 w 427"/>
              <a:gd name="T27" fmla="*/ 2147483647 h 440"/>
              <a:gd name="T28" fmla="*/ 2147483647 w 427"/>
              <a:gd name="T29" fmla="*/ 0 h 440"/>
              <a:gd name="T30" fmla="*/ 2147483647 w 427"/>
              <a:gd name="T31" fmla="*/ 0 h 440"/>
              <a:gd name="T32" fmla="*/ 2147483647 w 427"/>
              <a:gd name="T33" fmla="*/ 2147483647 h 440"/>
              <a:gd name="T34" fmla="*/ 2147483647 w 427"/>
              <a:gd name="T35" fmla="*/ 0 h 440"/>
              <a:gd name="T36" fmla="*/ 2147483647 w 427"/>
              <a:gd name="T37" fmla="*/ 2147483647 h 440"/>
              <a:gd name="T38" fmla="*/ 2147483647 w 427"/>
              <a:gd name="T39" fmla="*/ 0 h 440"/>
              <a:gd name="T40" fmla="*/ 2147483647 w 427"/>
              <a:gd name="T41" fmla="*/ 2147483647 h 440"/>
              <a:gd name="T42" fmla="*/ 2147483647 w 427"/>
              <a:gd name="T43" fmla="*/ 2147483647 h 440"/>
              <a:gd name="T44" fmla="*/ 2147483647 w 427"/>
              <a:gd name="T45" fmla="*/ 2147483647 h 440"/>
              <a:gd name="T46" fmla="*/ 2147483647 w 427"/>
              <a:gd name="T47" fmla="*/ 2147483647 h 440"/>
              <a:gd name="T48" fmla="*/ 2147483647 w 427"/>
              <a:gd name="T49" fmla="*/ 2147483647 h 440"/>
              <a:gd name="T50" fmla="*/ 2147483647 w 427"/>
              <a:gd name="T51" fmla="*/ 2147483647 h 440"/>
              <a:gd name="T52" fmla="*/ 2147483647 w 427"/>
              <a:gd name="T53" fmla="*/ 2147483647 h 440"/>
              <a:gd name="T54" fmla="*/ 2147483647 w 427"/>
              <a:gd name="T55" fmla="*/ 2147483647 h 440"/>
              <a:gd name="T56" fmla="*/ 2147483647 w 427"/>
              <a:gd name="T57" fmla="*/ 2147483647 h 440"/>
              <a:gd name="T58" fmla="*/ 2147483647 w 427"/>
              <a:gd name="T59" fmla="*/ 2147483647 h 440"/>
              <a:gd name="T60" fmla="*/ 2147483647 w 427"/>
              <a:gd name="T61" fmla="*/ 2147483647 h 440"/>
              <a:gd name="T62" fmla="*/ 2147483647 w 427"/>
              <a:gd name="T63" fmla="*/ 2147483647 h 440"/>
              <a:gd name="T64" fmla="*/ 2147483647 w 427"/>
              <a:gd name="T65" fmla="*/ 2147483647 h 440"/>
              <a:gd name="T66" fmla="*/ 2147483647 w 427"/>
              <a:gd name="T67" fmla="*/ 2147483647 h 440"/>
              <a:gd name="T68" fmla="*/ 2147483647 w 427"/>
              <a:gd name="T69" fmla="*/ 2147483647 h 440"/>
              <a:gd name="T70" fmla="*/ 2147483647 w 427"/>
              <a:gd name="T71" fmla="*/ 2147483647 h 440"/>
              <a:gd name="T72" fmla="*/ 2147483647 w 427"/>
              <a:gd name="T73" fmla="*/ 2147483647 h 440"/>
              <a:gd name="T74" fmla="*/ 2147483647 w 427"/>
              <a:gd name="T75" fmla="*/ 2147483647 h 440"/>
              <a:gd name="T76" fmla="*/ 2147483647 w 427"/>
              <a:gd name="T77" fmla="*/ 2147483647 h 440"/>
              <a:gd name="T78" fmla="*/ 2147483647 w 427"/>
              <a:gd name="T79" fmla="*/ 2147483647 h 4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27"/>
              <a:gd name="T121" fmla="*/ 0 h 440"/>
              <a:gd name="T122" fmla="*/ 427 w 427"/>
              <a:gd name="T123" fmla="*/ 440 h 4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27" h="440">
                <a:moveTo>
                  <a:pt x="0" y="432"/>
                </a:moveTo>
                <a:lnTo>
                  <a:pt x="0" y="371"/>
                </a:lnTo>
                <a:lnTo>
                  <a:pt x="15" y="371"/>
                </a:lnTo>
                <a:lnTo>
                  <a:pt x="15" y="432"/>
                </a:lnTo>
                <a:lnTo>
                  <a:pt x="0" y="432"/>
                </a:lnTo>
                <a:close/>
                <a:moveTo>
                  <a:pt x="0" y="325"/>
                </a:moveTo>
                <a:lnTo>
                  <a:pt x="0" y="264"/>
                </a:lnTo>
                <a:lnTo>
                  <a:pt x="15" y="264"/>
                </a:lnTo>
                <a:lnTo>
                  <a:pt x="15" y="325"/>
                </a:lnTo>
                <a:lnTo>
                  <a:pt x="0" y="325"/>
                </a:lnTo>
                <a:close/>
                <a:moveTo>
                  <a:pt x="0" y="218"/>
                </a:moveTo>
                <a:lnTo>
                  <a:pt x="0" y="156"/>
                </a:lnTo>
                <a:lnTo>
                  <a:pt x="15" y="156"/>
                </a:lnTo>
                <a:lnTo>
                  <a:pt x="15" y="218"/>
                </a:lnTo>
                <a:lnTo>
                  <a:pt x="0" y="218"/>
                </a:lnTo>
                <a:close/>
                <a:moveTo>
                  <a:pt x="0" y="110"/>
                </a:moveTo>
                <a:lnTo>
                  <a:pt x="0" y="49"/>
                </a:lnTo>
                <a:lnTo>
                  <a:pt x="15" y="49"/>
                </a:lnTo>
                <a:lnTo>
                  <a:pt x="15" y="110"/>
                </a:lnTo>
                <a:lnTo>
                  <a:pt x="0" y="110"/>
                </a:lnTo>
                <a:close/>
                <a:moveTo>
                  <a:pt x="12" y="0"/>
                </a:moveTo>
                <a:lnTo>
                  <a:pt x="73" y="0"/>
                </a:lnTo>
                <a:lnTo>
                  <a:pt x="73" y="15"/>
                </a:lnTo>
                <a:lnTo>
                  <a:pt x="12" y="15"/>
                </a:lnTo>
                <a:lnTo>
                  <a:pt x="12" y="0"/>
                </a:lnTo>
                <a:close/>
                <a:moveTo>
                  <a:pt x="119" y="0"/>
                </a:moveTo>
                <a:lnTo>
                  <a:pt x="180" y="0"/>
                </a:lnTo>
                <a:lnTo>
                  <a:pt x="180" y="15"/>
                </a:lnTo>
                <a:lnTo>
                  <a:pt x="119" y="15"/>
                </a:lnTo>
                <a:lnTo>
                  <a:pt x="119" y="0"/>
                </a:lnTo>
                <a:close/>
                <a:moveTo>
                  <a:pt x="226" y="0"/>
                </a:moveTo>
                <a:lnTo>
                  <a:pt x="288" y="0"/>
                </a:lnTo>
                <a:lnTo>
                  <a:pt x="288" y="15"/>
                </a:lnTo>
                <a:lnTo>
                  <a:pt x="226" y="15"/>
                </a:lnTo>
                <a:lnTo>
                  <a:pt x="226" y="0"/>
                </a:lnTo>
                <a:close/>
                <a:moveTo>
                  <a:pt x="334" y="0"/>
                </a:moveTo>
                <a:lnTo>
                  <a:pt x="395" y="0"/>
                </a:lnTo>
                <a:lnTo>
                  <a:pt x="395" y="15"/>
                </a:lnTo>
                <a:lnTo>
                  <a:pt x="334" y="15"/>
                </a:lnTo>
                <a:lnTo>
                  <a:pt x="334" y="0"/>
                </a:lnTo>
                <a:close/>
                <a:moveTo>
                  <a:pt x="427" y="29"/>
                </a:moveTo>
                <a:lnTo>
                  <a:pt x="427" y="90"/>
                </a:lnTo>
                <a:lnTo>
                  <a:pt x="411" y="90"/>
                </a:lnTo>
                <a:lnTo>
                  <a:pt x="411" y="29"/>
                </a:lnTo>
                <a:lnTo>
                  <a:pt x="427" y="29"/>
                </a:lnTo>
                <a:close/>
                <a:moveTo>
                  <a:pt x="427" y="136"/>
                </a:moveTo>
                <a:lnTo>
                  <a:pt x="427" y="198"/>
                </a:lnTo>
                <a:lnTo>
                  <a:pt x="411" y="198"/>
                </a:lnTo>
                <a:lnTo>
                  <a:pt x="411" y="136"/>
                </a:lnTo>
                <a:lnTo>
                  <a:pt x="427" y="136"/>
                </a:lnTo>
                <a:close/>
                <a:moveTo>
                  <a:pt x="427" y="244"/>
                </a:moveTo>
                <a:lnTo>
                  <a:pt x="427" y="305"/>
                </a:lnTo>
                <a:lnTo>
                  <a:pt x="411" y="305"/>
                </a:lnTo>
                <a:lnTo>
                  <a:pt x="411" y="244"/>
                </a:lnTo>
                <a:lnTo>
                  <a:pt x="427" y="244"/>
                </a:lnTo>
                <a:close/>
                <a:moveTo>
                  <a:pt x="427" y="351"/>
                </a:moveTo>
                <a:lnTo>
                  <a:pt x="427" y="412"/>
                </a:lnTo>
                <a:lnTo>
                  <a:pt x="411" y="412"/>
                </a:lnTo>
                <a:lnTo>
                  <a:pt x="411" y="351"/>
                </a:lnTo>
                <a:lnTo>
                  <a:pt x="427" y="351"/>
                </a:lnTo>
                <a:close/>
                <a:moveTo>
                  <a:pt x="393" y="440"/>
                </a:moveTo>
                <a:lnTo>
                  <a:pt x="332" y="440"/>
                </a:lnTo>
                <a:lnTo>
                  <a:pt x="332" y="425"/>
                </a:lnTo>
                <a:lnTo>
                  <a:pt x="393" y="425"/>
                </a:lnTo>
                <a:lnTo>
                  <a:pt x="393" y="440"/>
                </a:lnTo>
                <a:close/>
                <a:moveTo>
                  <a:pt x="286" y="440"/>
                </a:moveTo>
                <a:lnTo>
                  <a:pt x="225" y="440"/>
                </a:lnTo>
                <a:lnTo>
                  <a:pt x="225" y="425"/>
                </a:lnTo>
                <a:lnTo>
                  <a:pt x="286" y="425"/>
                </a:lnTo>
                <a:lnTo>
                  <a:pt x="286" y="440"/>
                </a:lnTo>
                <a:close/>
                <a:moveTo>
                  <a:pt x="179" y="440"/>
                </a:moveTo>
                <a:lnTo>
                  <a:pt x="117" y="440"/>
                </a:lnTo>
                <a:lnTo>
                  <a:pt x="117" y="425"/>
                </a:lnTo>
                <a:lnTo>
                  <a:pt x="179" y="425"/>
                </a:lnTo>
                <a:lnTo>
                  <a:pt x="179" y="440"/>
                </a:lnTo>
                <a:close/>
                <a:moveTo>
                  <a:pt x="72" y="440"/>
                </a:moveTo>
                <a:lnTo>
                  <a:pt x="10" y="440"/>
                </a:lnTo>
                <a:lnTo>
                  <a:pt x="10" y="425"/>
                </a:lnTo>
                <a:lnTo>
                  <a:pt x="72" y="425"/>
                </a:lnTo>
                <a:lnTo>
                  <a:pt x="72" y="440"/>
                </a:lnTo>
                <a:close/>
              </a:path>
            </a:pathLst>
          </a:custGeom>
          <a:solidFill>
            <a:srgbClr val="000000"/>
          </a:solidFill>
          <a:ln w="0">
            <a:solidFill>
              <a:srgbClr val="000000"/>
            </a:solidFill>
            <a:round/>
            <a:headEnd/>
            <a:tailEnd/>
          </a:ln>
        </p:spPr>
        <p:txBody>
          <a:bodyPr lIns="91740" tIns="45870" rIns="91740" bIns="45870">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6" name="Rectangle 955"/>
          <p:cNvSpPr>
            <a:spLocks noChangeArrowheads="1"/>
          </p:cNvSpPr>
          <p:nvPr/>
        </p:nvSpPr>
        <p:spPr bwMode="auto">
          <a:xfrm flipH="1">
            <a:off x="7590172" y="3318364"/>
            <a:ext cx="174388" cy="157297"/>
          </a:xfrm>
          <a:prstGeom prst="rect">
            <a:avLst/>
          </a:prstGeom>
          <a:solidFill>
            <a:srgbClr val="B7B79D"/>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7" name="Rectangle 956"/>
          <p:cNvSpPr>
            <a:spLocks noChangeArrowheads="1"/>
          </p:cNvSpPr>
          <p:nvPr/>
        </p:nvSpPr>
        <p:spPr bwMode="auto">
          <a:xfrm flipH="1">
            <a:off x="7590172" y="3318364"/>
            <a:ext cx="174388" cy="157297"/>
          </a:xfrm>
          <a:prstGeom prst="rect">
            <a:avLst/>
          </a:pr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8" name="Freeform 957"/>
          <p:cNvSpPr>
            <a:spLocks/>
          </p:cNvSpPr>
          <p:nvPr/>
        </p:nvSpPr>
        <p:spPr bwMode="auto">
          <a:xfrm flipH="1">
            <a:off x="7538802" y="3285417"/>
            <a:ext cx="225758" cy="32947"/>
          </a:xfrm>
          <a:custGeom>
            <a:avLst/>
            <a:gdLst>
              <a:gd name="T0" fmla="*/ 0 w 167"/>
              <a:gd name="T1" fmla="*/ 31 h 31"/>
              <a:gd name="T2" fmla="*/ 38 w 167"/>
              <a:gd name="T3" fmla="*/ 0 h 31"/>
              <a:gd name="T4" fmla="*/ 167 w 167"/>
              <a:gd name="T5" fmla="*/ 0 h 31"/>
              <a:gd name="T6" fmla="*/ 129 w 167"/>
              <a:gd name="T7" fmla="*/ 31 h 31"/>
              <a:gd name="T8" fmla="*/ 0 w 167"/>
              <a:gd name="T9" fmla="*/ 31 h 31"/>
              <a:gd name="T10" fmla="*/ 0 60000 65536"/>
              <a:gd name="T11" fmla="*/ 0 60000 65536"/>
              <a:gd name="T12" fmla="*/ 0 60000 65536"/>
              <a:gd name="T13" fmla="*/ 0 60000 65536"/>
              <a:gd name="T14" fmla="*/ 0 60000 65536"/>
              <a:gd name="T15" fmla="*/ 0 w 167"/>
              <a:gd name="T16" fmla="*/ 0 h 31"/>
              <a:gd name="T17" fmla="*/ 167 w 167"/>
              <a:gd name="T18" fmla="*/ 31 h 31"/>
            </a:gdLst>
            <a:ahLst/>
            <a:cxnLst>
              <a:cxn ang="T10">
                <a:pos x="T0" y="T1"/>
              </a:cxn>
              <a:cxn ang="T11">
                <a:pos x="T2" y="T3"/>
              </a:cxn>
              <a:cxn ang="T12">
                <a:pos x="T4" y="T5"/>
              </a:cxn>
              <a:cxn ang="T13">
                <a:pos x="T6" y="T7"/>
              </a:cxn>
              <a:cxn ang="T14">
                <a:pos x="T8" y="T9"/>
              </a:cxn>
            </a:cxnLst>
            <a:rect l="T15" t="T16" r="T17" b="T18"/>
            <a:pathLst>
              <a:path w="167" h="31">
                <a:moveTo>
                  <a:pt x="0" y="31"/>
                </a:moveTo>
                <a:lnTo>
                  <a:pt x="38" y="0"/>
                </a:lnTo>
                <a:lnTo>
                  <a:pt x="167" y="0"/>
                </a:lnTo>
                <a:lnTo>
                  <a:pt x="129" y="31"/>
                </a:lnTo>
                <a:lnTo>
                  <a:pt x="0" y="31"/>
                </a:lnTo>
                <a:close/>
              </a:path>
            </a:pathLst>
          </a:custGeom>
          <a:solidFill>
            <a:srgbClr val="C8C8B6"/>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9" name="Freeform 958"/>
          <p:cNvSpPr>
            <a:spLocks/>
          </p:cNvSpPr>
          <p:nvPr/>
        </p:nvSpPr>
        <p:spPr bwMode="auto">
          <a:xfrm flipH="1">
            <a:off x="7538802" y="3285417"/>
            <a:ext cx="225758" cy="32947"/>
          </a:xfrm>
          <a:custGeom>
            <a:avLst/>
            <a:gdLst>
              <a:gd name="T0" fmla="*/ 0 w 167"/>
              <a:gd name="T1" fmla="*/ 31 h 31"/>
              <a:gd name="T2" fmla="*/ 38 w 167"/>
              <a:gd name="T3" fmla="*/ 0 h 31"/>
              <a:gd name="T4" fmla="*/ 167 w 167"/>
              <a:gd name="T5" fmla="*/ 0 h 31"/>
              <a:gd name="T6" fmla="*/ 129 w 167"/>
              <a:gd name="T7" fmla="*/ 31 h 31"/>
              <a:gd name="T8" fmla="*/ 0 w 167"/>
              <a:gd name="T9" fmla="*/ 31 h 31"/>
              <a:gd name="T10" fmla="*/ 0 60000 65536"/>
              <a:gd name="T11" fmla="*/ 0 60000 65536"/>
              <a:gd name="T12" fmla="*/ 0 60000 65536"/>
              <a:gd name="T13" fmla="*/ 0 60000 65536"/>
              <a:gd name="T14" fmla="*/ 0 60000 65536"/>
              <a:gd name="T15" fmla="*/ 0 w 167"/>
              <a:gd name="T16" fmla="*/ 0 h 31"/>
              <a:gd name="T17" fmla="*/ 167 w 167"/>
              <a:gd name="T18" fmla="*/ 31 h 31"/>
            </a:gdLst>
            <a:ahLst/>
            <a:cxnLst>
              <a:cxn ang="T10">
                <a:pos x="T0" y="T1"/>
              </a:cxn>
              <a:cxn ang="T11">
                <a:pos x="T2" y="T3"/>
              </a:cxn>
              <a:cxn ang="T12">
                <a:pos x="T4" y="T5"/>
              </a:cxn>
              <a:cxn ang="T13">
                <a:pos x="T6" y="T7"/>
              </a:cxn>
              <a:cxn ang="T14">
                <a:pos x="T8" y="T9"/>
              </a:cxn>
            </a:cxnLst>
            <a:rect l="T15" t="T16" r="T17" b="T18"/>
            <a:pathLst>
              <a:path w="167" h="31">
                <a:moveTo>
                  <a:pt x="0" y="31"/>
                </a:moveTo>
                <a:lnTo>
                  <a:pt x="38" y="0"/>
                </a:lnTo>
                <a:lnTo>
                  <a:pt x="167" y="0"/>
                </a:lnTo>
                <a:lnTo>
                  <a:pt x="129" y="31"/>
                </a:lnTo>
                <a:lnTo>
                  <a:pt x="0" y="31"/>
                </a:lnTo>
                <a:close/>
              </a:path>
            </a:pathLst>
          </a:cu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10" name="Freeform 959"/>
          <p:cNvSpPr>
            <a:spLocks/>
          </p:cNvSpPr>
          <p:nvPr/>
        </p:nvSpPr>
        <p:spPr bwMode="auto">
          <a:xfrm flipH="1">
            <a:off x="7538802" y="3285417"/>
            <a:ext cx="51370" cy="190244"/>
          </a:xfrm>
          <a:custGeom>
            <a:avLst/>
            <a:gdLst>
              <a:gd name="T0" fmla="*/ 0 w 38"/>
              <a:gd name="T1" fmla="*/ 179 h 179"/>
              <a:gd name="T2" fmla="*/ 38 w 38"/>
              <a:gd name="T3" fmla="*/ 149 h 179"/>
              <a:gd name="T4" fmla="*/ 38 w 38"/>
              <a:gd name="T5" fmla="*/ 0 h 179"/>
              <a:gd name="T6" fmla="*/ 0 w 38"/>
              <a:gd name="T7" fmla="*/ 31 h 179"/>
              <a:gd name="T8" fmla="*/ 0 w 38"/>
              <a:gd name="T9" fmla="*/ 179 h 179"/>
              <a:gd name="T10" fmla="*/ 0 60000 65536"/>
              <a:gd name="T11" fmla="*/ 0 60000 65536"/>
              <a:gd name="T12" fmla="*/ 0 60000 65536"/>
              <a:gd name="T13" fmla="*/ 0 60000 65536"/>
              <a:gd name="T14" fmla="*/ 0 60000 65536"/>
              <a:gd name="T15" fmla="*/ 0 w 38"/>
              <a:gd name="T16" fmla="*/ 0 h 179"/>
              <a:gd name="T17" fmla="*/ 38 w 38"/>
              <a:gd name="T18" fmla="*/ 179 h 179"/>
            </a:gdLst>
            <a:ahLst/>
            <a:cxnLst>
              <a:cxn ang="T10">
                <a:pos x="T0" y="T1"/>
              </a:cxn>
              <a:cxn ang="T11">
                <a:pos x="T2" y="T3"/>
              </a:cxn>
              <a:cxn ang="T12">
                <a:pos x="T4" y="T5"/>
              </a:cxn>
              <a:cxn ang="T13">
                <a:pos x="T6" y="T7"/>
              </a:cxn>
              <a:cxn ang="T14">
                <a:pos x="T8" y="T9"/>
              </a:cxn>
            </a:cxnLst>
            <a:rect l="T15" t="T16" r="T17" b="T18"/>
            <a:pathLst>
              <a:path w="38" h="179">
                <a:moveTo>
                  <a:pt x="0" y="179"/>
                </a:moveTo>
                <a:lnTo>
                  <a:pt x="38" y="149"/>
                </a:lnTo>
                <a:lnTo>
                  <a:pt x="38" y="0"/>
                </a:lnTo>
                <a:lnTo>
                  <a:pt x="0" y="31"/>
                </a:lnTo>
                <a:lnTo>
                  <a:pt x="0" y="179"/>
                </a:lnTo>
                <a:close/>
              </a:path>
            </a:pathLst>
          </a:custGeom>
          <a:solidFill>
            <a:srgbClr val="7B7A5A"/>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11" name="Freeform 960"/>
          <p:cNvSpPr>
            <a:spLocks/>
          </p:cNvSpPr>
          <p:nvPr/>
        </p:nvSpPr>
        <p:spPr bwMode="auto">
          <a:xfrm flipH="1">
            <a:off x="7538802" y="3285417"/>
            <a:ext cx="51370" cy="190244"/>
          </a:xfrm>
          <a:custGeom>
            <a:avLst/>
            <a:gdLst>
              <a:gd name="T0" fmla="*/ 0 w 38"/>
              <a:gd name="T1" fmla="*/ 179 h 179"/>
              <a:gd name="T2" fmla="*/ 38 w 38"/>
              <a:gd name="T3" fmla="*/ 149 h 179"/>
              <a:gd name="T4" fmla="*/ 38 w 38"/>
              <a:gd name="T5" fmla="*/ 0 h 179"/>
              <a:gd name="T6" fmla="*/ 0 w 38"/>
              <a:gd name="T7" fmla="*/ 31 h 179"/>
              <a:gd name="T8" fmla="*/ 0 w 38"/>
              <a:gd name="T9" fmla="*/ 179 h 179"/>
              <a:gd name="T10" fmla="*/ 0 60000 65536"/>
              <a:gd name="T11" fmla="*/ 0 60000 65536"/>
              <a:gd name="T12" fmla="*/ 0 60000 65536"/>
              <a:gd name="T13" fmla="*/ 0 60000 65536"/>
              <a:gd name="T14" fmla="*/ 0 60000 65536"/>
              <a:gd name="T15" fmla="*/ 0 w 38"/>
              <a:gd name="T16" fmla="*/ 0 h 179"/>
              <a:gd name="T17" fmla="*/ 38 w 38"/>
              <a:gd name="T18" fmla="*/ 179 h 179"/>
            </a:gdLst>
            <a:ahLst/>
            <a:cxnLst>
              <a:cxn ang="T10">
                <a:pos x="T0" y="T1"/>
              </a:cxn>
              <a:cxn ang="T11">
                <a:pos x="T2" y="T3"/>
              </a:cxn>
              <a:cxn ang="T12">
                <a:pos x="T4" y="T5"/>
              </a:cxn>
              <a:cxn ang="T13">
                <a:pos x="T6" y="T7"/>
              </a:cxn>
              <a:cxn ang="T14">
                <a:pos x="T8" y="T9"/>
              </a:cxn>
            </a:cxnLst>
            <a:rect l="T15" t="T16" r="T17" b="T18"/>
            <a:pathLst>
              <a:path w="38" h="179">
                <a:moveTo>
                  <a:pt x="0" y="179"/>
                </a:moveTo>
                <a:lnTo>
                  <a:pt x="38" y="149"/>
                </a:lnTo>
                <a:lnTo>
                  <a:pt x="38" y="0"/>
                </a:lnTo>
                <a:lnTo>
                  <a:pt x="0" y="31"/>
                </a:lnTo>
                <a:lnTo>
                  <a:pt x="0" y="179"/>
                </a:lnTo>
                <a:close/>
              </a:path>
            </a:pathLst>
          </a:cu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12" name="Line 961"/>
          <p:cNvSpPr>
            <a:spLocks noChangeShapeType="1"/>
          </p:cNvSpPr>
          <p:nvPr/>
        </p:nvSpPr>
        <p:spPr bwMode="auto">
          <a:xfrm flipH="1">
            <a:off x="7592876" y="3361940"/>
            <a:ext cx="168981"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13" name="Line 962"/>
          <p:cNvSpPr>
            <a:spLocks noChangeShapeType="1"/>
          </p:cNvSpPr>
          <p:nvPr/>
        </p:nvSpPr>
        <p:spPr bwMode="auto">
          <a:xfrm flipH="1">
            <a:off x="7591524" y="3360877"/>
            <a:ext cx="171684"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14" name="Line 963"/>
          <p:cNvSpPr>
            <a:spLocks noChangeShapeType="1"/>
          </p:cNvSpPr>
          <p:nvPr/>
        </p:nvSpPr>
        <p:spPr bwMode="auto">
          <a:xfrm flipH="1">
            <a:off x="7592876" y="3412955"/>
            <a:ext cx="168981"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15" name="Line 964"/>
          <p:cNvSpPr>
            <a:spLocks noChangeShapeType="1"/>
          </p:cNvSpPr>
          <p:nvPr/>
        </p:nvSpPr>
        <p:spPr bwMode="auto">
          <a:xfrm flipH="1">
            <a:off x="7591524" y="3411892"/>
            <a:ext cx="171684"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16" name="Line 965"/>
          <p:cNvSpPr>
            <a:spLocks noChangeShapeType="1"/>
          </p:cNvSpPr>
          <p:nvPr/>
        </p:nvSpPr>
        <p:spPr bwMode="auto">
          <a:xfrm flipH="1">
            <a:off x="7653709" y="3391699"/>
            <a:ext cx="48666"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17" name="Line 966"/>
          <p:cNvSpPr>
            <a:spLocks noChangeShapeType="1"/>
          </p:cNvSpPr>
          <p:nvPr/>
        </p:nvSpPr>
        <p:spPr bwMode="auto">
          <a:xfrm flipH="1">
            <a:off x="7653709" y="3382133"/>
            <a:ext cx="48666"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18" name="Rectangle 967"/>
          <p:cNvSpPr>
            <a:spLocks noChangeArrowheads="1"/>
          </p:cNvSpPr>
          <p:nvPr/>
        </p:nvSpPr>
        <p:spPr bwMode="auto">
          <a:xfrm flipH="1">
            <a:off x="7636135" y="3373631"/>
            <a:ext cx="85166" cy="27633"/>
          </a:xfrm>
          <a:prstGeom prst="rect">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19" name="Line 968"/>
          <p:cNvSpPr>
            <a:spLocks noChangeShapeType="1"/>
          </p:cNvSpPr>
          <p:nvPr/>
        </p:nvSpPr>
        <p:spPr bwMode="auto">
          <a:xfrm flipH="1">
            <a:off x="7655061" y="3390636"/>
            <a:ext cx="50018"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20" name="Line 969"/>
          <p:cNvSpPr>
            <a:spLocks noChangeShapeType="1"/>
          </p:cNvSpPr>
          <p:nvPr/>
        </p:nvSpPr>
        <p:spPr bwMode="auto">
          <a:xfrm flipH="1">
            <a:off x="7655061" y="3381070"/>
            <a:ext cx="50018"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21" name="Rectangle 970"/>
          <p:cNvSpPr>
            <a:spLocks noChangeArrowheads="1"/>
          </p:cNvSpPr>
          <p:nvPr/>
        </p:nvSpPr>
        <p:spPr bwMode="auto">
          <a:xfrm flipH="1">
            <a:off x="7637487" y="3372568"/>
            <a:ext cx="85166" cy="27633"/>
          </a:xfrm>
          <a:prstGeom prst="rect">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90" name="Rectangle 972"/>
          <p:cNvSpPr>
            <a:spLocks noChangeArrowheads="1"/>
          </p:cNvSpPr>
          <p:nvPr/>
        </p:nvSpPr>
        <p:spPr bwMode="auto">
          <a:xfrm flipH="1">
            <a:off x="7349545" y="3318364"/>
            <a:ext cx="175740" cy="157297"/>
          </a:xfrm>
          <a:prstGeom prst="rect">
            <a:avLst/>
          </a:prstGeom>
          <a:solidFill>
            <a:srgbClr val="B7B79D"/>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91" name="Rectangle 973"/>
          <p:cNvSpPr>
            <a:spLocks noChangeArrowheads="1"/>
          </p:cNvSpPr>
          <p:nvPr/>
        </p:nvSpPr>
        <p:spPr bwMode="auto">
          <a:xfrm flipH="1">
            <a:off x="7349545" y="3318364"/>
            <a:ext cx="175740" cy="157297"/>
          </a:xfrm>
          <a:prstGeom prst="rect">
            <a:avLst/>
          </a:pr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92" name="Freeform 974"/>
          <p:cNvSpPr>
            <a:spLocks/>
          </p:cNvSpPr>
          <p:nvPr/>
        </p:nvSpPr>
        <p:spPr bwMode="auto">
          <a:xfrm flipH="1">
            <a:off x="7298175" y="3285417"/>
            <a:ext cx="227110" cy="32947"/>
          </a:xfrm>
          <a:custGeom>
            <a:avLst/>
            <a:gdLst>
              <a:gd name="T0" fmla="*/ 0 w 168"/>
              <a:gd name="T1" fmla="*/ 31 h 31"/>
              <a:gd name="T2" fmla="*/ 38 w 168"/>
              <a:gd name="T3" fmla="*/ 0 h 31"/>
              <a:gd name="T4" fmla="*/ 168 w 168"/>
              <a:gd name="T5" fmla="*/ 0 h 31"/>
              <a:gd name="T6" fmla="*/ 130 w 168"/>
              <a:gd name="T7" fmla="*/ 31 h 31"/>
              <a:gd name="T8" fmla="*/ 0 w 168"/>
              <a:gd name="T9" fmla="*/ 31 h 31"/>
              <a:gd name="T10" fmla="*/ 0 60000 65536"/>
              <a:gd name="T11" fmla="*/ 0 60000 65536"/>
              <a:gd name="T12" fmla="*/ 0 60000 65536"/>
              <a:gd name="T13" fmla="*/ 0 60000 65536"/>
              <a:gd name="T14" fmla="*/ 0 60000 65536"/>
              <a:gd name="T15" fmla="*/ 0 w 168"/>
              <a:gd name="T16" fmla="*/ 0 h 31"/>
              <a:gd name="T17" fmla="*/ 168 w 168"/>
              <a:gd name="T18" fmla="*/ 31 h 31"/>
            </a:gdLst>
            <a:ahLst/>
            <a:cxnLst>
              <a:cxn ang="T10">
                <a:pos x="T0" y="T1"/>
              </a:cxn>
              <a:cxn ang="T11">
                <a:pos x="T2" y="T3"/>
              </a:cxn>
              <a:cxn ang="T12">
                <a:pos x="T4" y="T5"/>
              </a:cxn>
              <a:cxn ang="T13">
                <a:pos x="T6" y="T7"/>
              </a:cxn>
              <a:cxn ang="T14">
                <a:pos x="T8" y="T9"/>
              </a:cxn>
            </a:cxnLst>
            <a:rect l="T15" t="T16" r="T17" b="T18"/>
            <a:pathLst>
              <a:path w="168" h="31">
                <a:moveTo>
                  <a:pt x="0" y="31"/>
                </a:moveTo>
                <a:lnTo>
                  <a:pt x="38" y="0"/>
                </a:lnTo>
                <a:lnTo>
                  <a:pt x="168" y="0"/>
                </a:lnTo>
                <a:lnTo>
                  <a:pt x="130" y="31"/>
                </a:lnTo>
                <a:lnTo>
                  <a:pt x="0" y="31"/>
                </a:lnTo>
                <a:close/>
              </a:path>
            </a:pathLst>
          </a:custGeom>
          <a:solidFill>
            <a:srgbClr val="C8C8B6"/>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93" name="Freeform 975"/>
          <p:cNvSpPr>
            <a:spLocks/>
          </p:cNvSpPr>
          <p:nvPr/>
        </p:nvSpPr>
        <p:spPr bwMode="auto">
          <a:xfrm flipH="1">
            <a:off x="7298175" y="3285417"/>
            <a:ext cx="227110" cy="32947"/>
          </a:xfrm>
          <a:custGeom>
            <a:avLst/>
            <a:gdLst>
              <a:gd name="T0" fmla="*/ 0 w 168"/>
              <a:gd name="T1" fmla="*/ 31 h 31"/>
              <a:gd name="T2" fmla="*/ 38 w 168"/>
              <a:gd name="T3" fmla="*/ 0 h 31"/>
              <a:gd name="T4" fmla="*/ 168 w 168"/>
              <a:gd name="T5" fmla="*/ 0 h 31"/>
              <a:gd name="T6" fmla="*/ 130 w 168"/>
              <a:gd name="T7" fmla="*/ 31 h 31"/>
              <a:gd name="T8" fmla="*/ 0 w 168"/>
              <a:gd name="T9" fmla="*/ 31 h 31"/>
              <a:gd name="T10" fmla="*/ 0 60000 65536"/>
              <a:gd name="T11" fmla="*/ 0 60000 65536"/>
              <a:gd name="T12" fmla="*/ 0 60000 65536"/>
              <a:gd name="T13" fmla="*/ 0 60000 65536"/>
              <a:gd name="T14" fmla="*/ 0 60000 65536"/>
              <a:gd name="T15" fmla="*/ 0 w 168"/>
              <a:gd name="T16" fmla="*/ 0 h 31"/>
              <a:gd name="T17" fmla="*/ 168 w 168"/>
              <a:gd name="T18" fmla="*/ 31 h 31"/>
            </a:gdLst>
            <a:ahLst/>
            <a:cxnLst>
              <a:cxn ang="T10">
                <a:pos x="T0" y="T1"/>
              </a:cxn>
              <a:cxn ang="T11">
                <a:pos x="T2" y="T3"/>
              </a:cxn>
              <a:cxn ang="T12">
                <a:pos x="T4" y="T5"/>
              </a:cxn>
              <a:cxn ang="T13">
                <a:pos x="T6" y="T7"/>
              </a:cxn>
              <a:cxn ang="T14">
                <a:pos x="T8" y="T9"/>
              </a:cxn>
            </a:cxnLst>
            <a:rect l="T15" t="T16" r="T17" b="T18"/>
            <a:pathLst>
              <a:path w="168" h="31">
                <a:moveTo>
                  <a:pt x="0" y="31"/>
                </a:moveTo>
                <a:lnTo>
                  <a:pt x="38" y="0"/>
                </a:lnTo>
                <a:lnTo>
                  <a:pt x="168" y="0"/>
                </a:lnTo>
                <a:lnTo>
                  <a:pt x="130" y="31"/>
                </a:lnTo>
                <a:lnTo>
                  <a:pt x="0" y="31"/>
                </a:lnTo>
                <a:close/>
              </a:path>
            </a:pathLst>
          </a:cu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94" name="Freeform 976"/>
          <p:cNvSpPr>
            <a:spLocks/>
          </p:cNvSpPr>
          <p:nvPr/>
        </p:nvSpPr>
        <p:spPr bwMode="auto">
          <a:xfrm flipH="1">
            <a:off x="7298175" y="3285417"/>
            <a:ext cx="51370" cy="190244"/>
          </a:xfrm>
          <a:custGeom>
            <a:avLst/>
            <a:gdLst>
              <a:gd name="T0" fmla="*/ 0 w 38"/>
              <a:gd name="T1" fmla="*/ 179 h 179"/>
              <a:gd name="T2" fmla="*/ 38 w 38"/>
              <a:gd name="T3" fmla="*/ 149 h 179"/>
              <a:gd name="T4" fmla="*/ 38 w 38"/>
              <a:gd name="T5" fmla="*/ 0 h 179"/>
              <a:gd name="T6" fmla="*/ 0 w 38"/>
              <a:gd name="T7" fmla="*/ 31 h 179"/>
              <a:gd name="T8" fmla="*/ 0 w 38"/>
              <a:gd name="T9" fmla="*/ 179 h 179"/>
              <a:gd name="T10" fmla="*/ 0 60000 65536"/>
              <a:gd name="T11" fmla="*/ 0 60000 65536"/>
              <a:gd name="T12" fmla="*/ 0 60000 65536"/>
              <a:gd name="T13" fmla="*/ 0 60000 65536"/>
              <a:gd name="T14" fmla="*/ 0 60000 65536"/>
              <a:gd name="T15" fmla="*/ 0 w 38"/>
              <a:gd name="T16" fmla="*/ 0 h 179"/>
              <a:gd name="T17" fmla="*/ 38 w 38"/>
              <a:gd name="T18" fmla="*/ 179 h 179"/>
            </a:gdLst>
            <a:ahLst/>
            <a:cxnLst>
              <a:cxn ang="T10">
                <a:pos x="T0" y="T1"/>
              </a:cxn>
              <a:cxn ang="T11">
                <a:pos x="T2" y="T3"/>
              </a:cxn>
              <a:cxn ang="T12">
                <a:pos x="T4" y="T5"/>
              </a:cxn>
              <a:cxn ang="T13">
                <a:pos x="T6" y="T7"/>
              </a:cxn>
              <a:cxn ang="T14">
                <a:pos x="T8" y="T9"/>
              </a:cxn>
            </a:cxnLst>
            <a:rect l="T15" t="T16" r="T17" b="T18"/>
            <a:pathLst>
              <a:path w="38" h="179">
                <a:moveTo>
                  <a:pt x="0" y="179"/>
                </a:moveTo>
                <a:lnTo>
                  <a:pt x="38" y="149"/>
                </a:lnTo>
                <a:lnTo>
                  <a:pt x="38" y="0"/>
                </a:lnTo>
                <a:lnTo>
                  <a:pt x="0" y="31"/>
                </a:lnTo>
                <a:lnTo>
                  <a:pt x="0" y="179"/>
                </a:lnTo>
                <a:close/>
              </a:path>
            </a:pathLst>
          </a:custGeom>
          <a:solidFill>
            <a:srgbClr val="7B7A5A"/>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95" name="Freeform 977"/>
          <p:cNvSpPr>
            <a:spLocks/>
          </p:cNvSpPr>
          <p:nvPr/>
        </p:nvSpPr>
        <p:spPr bwMode="auto">
          <a:xfrm flipH="1">
            <a:off x="7298175" y="3285417"/>
            <a:ext cx="51370" cy="190244"/>
          </a:xfrm>
          <a:custGeom>
            <a:avLst/>
            <a:gdLst>
              <a:gd name="T0" fmla="*/ 0 w 38"/>
              <a:gd name="T1" fmla="*/ 179 h 179"/>
              <a:gd name="T2" fmla="*/ 38 w 38"/>
              <a:gd name="T3" fmla="*/ 149 h 179"/>
              <a:gd name="T4" fmla="*/ 38 w 38"/>
              <a:gd name="T5" fmla="*/ 0 h 179"/>
              <a:gd name="T6" fmla="*/ 0 w 38"/>
              <a:gd name="T7" fmla="*/ 31 h 179"/>
              <a:gd name="T8" fmla="*/ 0 w 38"/>
              <a:gd name="T9" fmla="*/ 179 h 179"/>
              <a:gd name="T10" fmla="*/ 0 60000 65536"/>
              <a:gd name="T11" fmla="*/ 0 60000 65536"/>
              <a:gd name="T12" fmla="*/ 0 60000 65536"/>
              <a:gd name="T13" fmla="*/ 0 60000 65536"/>
              <a:gd name="T14" fmla="*/ 0 60000 65536"/>
              <a:gd name="T15" fmla="*/ 0 w 38"/>
              <a:gd name="T16" fmla="*/ 0 h 179"/>
              <a:gd name="T17" fmla="*/ 38 w 38"/>
              <a:gd name="T18" fmla="*/ 179 h 179"/>
            </a:gdLst>
            <a:ahLst/>
            <a:cxnLst>
              <a:cxn ang="T10">
                <a:pos x="T0" y="T1"/>
              </a:cxn>
              <a:cxn ang="T11">
                <a:pos x="T2" y="T3"/>
              </a:cxn>
              <a:cxn ang="T12">
                <a:pos x="T4" y="T5"/>
              </a:cxn>
              <a:cxn ang="T13">
                <a:pos x="T6" y="T7"/>
              </a:cxn>
              <a:cxn ang="T14">
                <a:pos x="T8" y="T9"/>
              </a:cxn>
            </a:cxnLst>
            <a:rect l="T15" t="T16" r="T17" b="T18"/>
            <a:pathLst>
              <a:path w="38" h="179">
                <a:moveTo>
                  <a:pt x="0" y="179"/>
                </a:moveTo>
                <a:lnTo>
                  <a:pt x="38" y="149"/>
                </a:lnTo>
                <a:lnTo>
                  <a:pt x="38" y="0"/>
                </a:lnTo>
                <a:lnTo>
                  <a:pt x="0" y="31"/>
                </a:lnTo>
                <a:lnTo>
                  <a:pt x="0" y="179"/>
                </a:lnTo>
                <a:close/>
              </a:path>
            </a:pathLst>
          </a:cu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96" name="Line 978"/>
          <p:cNvSpPr>
            <a:spLocks noChangeShapeType="1"/>
          </p:cNvSpPr>
          <p:nvPr/>
        </p:nvSpPr>
        <p:spPr bwMode="auto">
          <a:xfrm flipH="1">
            <a:off x="7352249" y="3361940"/>
            <a:ext cx="170333"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97" name="Line 979"/>
          <p:cNvSpPr>
            <a:spLocks noChangeShapeType="1"/>
          </p:cNvSpPr>
          <p:nvPr/>
        </p:nvSpPr>
        <p:spPr bwMode="auto">
          <a:xfrm flipH="1">
            <a:off x="7350897" y="3360877"/>
            <a:ext cx="173036"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98" name="Line 980"/>
          <p:cNvSpPr>
            <a:spLocks noChangeShapeType="1"/>
          </p:cNvSpPr>
          <p:nvPr/>
        </p:nvSpPr>
        <p:spPr bwMode="auto">
          <a:xfrm flipH="1">
            <a:off x="7352249" y="3412955"/>
            <a:ext cx="170333"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99" name="Line 981"/>
          <p:cNvSpPr>
            <a:spLocks noChangeShapeType="1"/>
          </p:cNvSpPr>
          <p:nvPr/>
        </p:nvSpPr>
        <p:spPr bwMode="auto">
          <a:xfrm flipH="1">
            <a:off x="7350897" y="3411892"/>
            <a:ext cx="173036"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0" name="Line 982"/>
          <p:cNvSpPr>
            <a:spLocks noChangeShapeType="1"/>
          </p:cNvSpPr>
          <p:nvPr/>
        </p:nvSpPr>
        <p:spPr bwMode="auto">
          <a:xfrm flipH="1">
            <a:off x="7413082" y="3391699"/>
            <a:ext cx="50018"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1" name="Line 983"/>
          <p:cNvSpPr>
            <a:spLocks noChangeShapeType="1"/>
          </p:cNvSpPr>
          <p:nvPr/>
        </p:nvSpPr>
        <p:spPr bwMode="auto">
          <a:xfrm flipH="1">
            <a:off x="7413082" y="3382133"/>
            <a:ext cx="50018"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2" name="Rectangle 984"/>
          <p:cNvSpPr>
            <a:spLocks noChangeArrowheads="1"/>
          </p:cNvSpPr>
          <p:nvPr/>
        </p:nvSpPr>
        <p:spPr bwMode="auto">
          <a:xfrm flipH="1">
            <a:off x="7395508" y="3373631"/>
            <a:ext cx="85166" cy="27633"/>
          </a:xfrm>
          <a:prstGeom prst="rect">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3" name="Line 985"/>
          <p:cNvSpPr>
            <a:spLocks noChangeShapeType="1"/>
          </p:cNvSpPr>
          <p:nvPr/>
        </p:nvSpPr>
        <p:spPr bwMode="auto">
          <a:xfrm flipH="1">
            <a:off x="7414434" y="3390636"/>
            <a:ext cx="50018"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4" name="Line 986"/>
          <p:cNvSpPr>
            <a:spLocks noChangeShapeType="1"/>
          </p:cNvSpPr>
          <p:nvPr/>
        </p:nvSpPr>
        <p:spPr bwMode="auto">
          <a:xfrm flipH="1">
            <a:off x="7414434" y="3381070"/>
            <a:ext cx="50018"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5" name="Rectangle 987"/>
          <p:cNvSpPr>
            <a:spLocks noChangeArrowheads="1"/>
          </p:cNvSpPr>
          <p:nvPr/>
        </p:nvSpPr>
        <p:spPr bwMode="auto">
          <a:xfrm flipH="1">
            <a:off x="7398212" y="3372568"/>
            <a:ext cx="85166" cy="27633"/>
          </a:xfrm>
          <a:prstGeom prst="rect">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74" name="Rectangle 989"/>
          <p:cNvSpPr>
            <a:spLocks noChangeArrowheads="1"/>
          </p:cNvSpPr>
          <p:nvPr/>
        </p:nvSpPr>
        <p:spPr bwMode="auto">
          <a:xfrm flipH="1">
            <a:off x="7590172" y="3509671"/>
            <a:ext cx="174388" cy="157297"/>
          </a:xfrm>
          <a:prstGeom prst="rect">
            <a:avLst/>
          </a:prstGeom>
          <a:solidFill>
            <a:srgbClr val="B7B79D"/>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75" name="Rectangle 990"/>
          <p:cNvSpPr>
            <a:spLocks noChangeArrowheads="1"/>
          </p:cNvSpPr>
          <p:nvPr/>
        </p:nvSpPr>
        <p:spPr bwMode="auto">
          <a:xfrm flipH="1">
            <a:off x="7590172" y="3509671"/>
            <a:ext cx="174388" cy="157297"/>
          </a:xfrm>
          <a:prstGeom prst="rect">
            <a:avLst/>
          </a:pr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76" name="Freeform 991"/>
          <p:cNvSpPr>
            <a:spLocks/>
          </p:cNvSpPr>
          <p:nvPr/>
        </p:nvSpPr>
        <p:spPr bwMode="auto">
          <a:xfrm flipH="1">
            <a:off x="7538802" y="3477787"/>
            <a:ext cx="225758" cy="31884"/>
          </a:xfrm>
          <a:custGeom>
            <a:avLst/>
            <a:gdLst>
              <a:gd name="T0" fmla="*/ 0 w 167"/>
              <a:gd name="T1" fmla="*/ 30 h 30"/>
              <a:gd name="T2" fmla="*/ 38 w 167"/>
              <a:gd name="T3" fmla="*/ 0 h 30"/>
              <a:gd name="T4" fmla="*/ 167 w 167"/>
              <a:gd name="T5" fmla="*/ 0 h 30"/>
              <a:gd name="T6" fmla="*/ 129 w 167"/>
              <a:gd name="T7" fmla="*/ 30 h 30"/>
              <a:gd name="T8" fmla="*/ 0 w 167"/>
              <a:gd name="T9" fmla="*/ 30 h 30"/>
              <a:gd name="T10" fmla="*/ 0 60000 65536"/>
              <a:gd name="T11" fmla="*/ 0 60000 65536"/>
              <a:gd name="T12" fmla="*/ 0 60000 65536"/>
              <a:gd name="T13" fmla="*/ 0 60000 65536"/>
              <a:gd name="T14" fmla="*/ 0 60000 65536"/>
              <a:gd name="T15" fmla="*/ 0 w 167"/>
              <a:gd name="T16" fmla="*/ 0 h 30"/>
              <a:gd name="T17" fmla="*/ 167 w 167"/>
              <a:gd name="T18" fmla="*/ 30 h 30"/>
            </a:gdLst>
            <a:ahLst/>
            <a:cxnLst>
              <a:cxn ang="T10">
                <a:pos x="T0" y="T1"/>
              </a:cxn>
              <a:cxn ang="T11">
                <a:pos x="T2" y="T3"/>
              </a:cxn>
              <a:cxn ang="T12">
                <a:pos x="T4" y="T5"/>
              </a:cxn>
              <a:cxn ang="T13">
                <a:pos x="T6" y="T7"/>
              </a:cxn>
              <a:cxn ang="T14">
                <a:pos x="T8" y="T9"/>
              </a:cxn>
            </a:cxnLst>
            <a:rect l="T15" t="T16" r="T17" b="T18"/>
            <a:pathLst>
              <a:path w="167" h="30">
                <a:moveTo>
                  <a:pt x="0" y="30"/>
                </a:moveTo>
                <a:lnTo>
                  <a:pt x="38" y="0"/>
                </a:lnTo>
                <a:lnTo>
                  <a:pt x="167" y="0"/>
                </a:lnTo>
                <a:lnTo>
                  <a:pt x="129" y="30"/>
                </a:lnTo>
                <a:lnTo>
                  <a:pt x="0" y="30"/>
                </a:lnTo>
                <a:close/>
              </a:path>
            </a:pathLst>
          </a:custGeom>
          <a:solidFill>
            <a:srgbClr val="C8C8B6"/>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77" name="Freeform 992"/>
          <p:cNvSpPr>
            <a:spLocks/>
          </p:cNvSpPr>
          <p:nvPr/>
        </p:nvSpPr>
        <p:spPr bwMode="auto">
          <a:xfrm flipH="1">
            <a:off x="7538802" y="3477787"/>
            <a:ext cx="225758" cy="31884"/>
          </a:xfrm>
          <a:custGeom>
            <a:avLst/>
            <a:gdLst>
              <a:gd name="T0" fmla="*/ 0 w 167"/>
              <a:gd name="T1" fmla="*/ 30 h 30"/>
              <a:gd name="T2" fmla="*/ 38 w 167"/>
              <a:gd name="T3" fmla="*/ 0 h 30"/>
              <a:gd name="T4" fmla="*/ 167 w 167"/>
              <a:gd name="T5" fmla="*/ 0 h 30"/>
              <a:gd name="T6" fmla="*/ 129 w 167"/>
              <a:gd name="T7" fmla="*/ 30 h 30"/>
              <a:gd name="T8" fmla="*/ 0 w 167"/>
              <a:gd name="T9" fmla="*/ 30 h 30"/>
              <a:gd name="T10" fmla="*/ 0 60000 65536"/>
              <a:gd name="T11" fmla="*/ 0 60000 65536"/>
              <a:gd name="T12" fmla="*/ 0 60000 65536"/>
              <a:gd name="T13" fmla="*/ 0 60000 65536"/>
              <a:gd name="T14" fmla="*/ 0 60000 65536"/>
              <a:gd name="T15" fmla="*/ 0 w 167"/>
              <a:gd name="T16" fmla="*/ 0 h 30"/>
              <a:gd name="T17" fmla="*/ 167 w 167"/>
              <a:gd name="T18" fmla="*/ 30 h 30"/>
            </a:gdLst>
            <a:ahLst/>
            <a:cxnLst>
              <a:cxn ang="T10">
                <a:pos x="T0" y="T1"/>
              </a:cxn>
              <a:cxn ang="T11">
                <a:pos x="T2" y="T3"/>
              </a:cxn>
              <a:cxn ang="T12">
                <a:pos x="T4" y="T5"/>
              </a:cxn>
              <a:cxn ang="T13">
                <a:pos x="T6" y="T7"/>
              </a:cxn>
              <a:cxn ang="T14">
                <a:pos x="T8" y="T9"/>
              </a:cxn>
            </a:cxnLst>
            <a:rect l="T15" t="T16" r="T17" b="T18"/>
            <a:pathLst>
              <a:path w="167" h="30">
                <a:moveTo>
                  <a:pt x="0" y="30"/>
                </a:moveTo>
                <a:lnTo>
                  <a:pt x="38" y="0"/>
                </a:lnTo>
                <a:lnTo>
                  <a:pt x="167" y="0"/>
                </a:lnTo>
                <a:lnTo>
                  <a:pt x="129" y="30"/>
                </a:lnTo>
                <a:lnTo>
                  <a:pt x="0" y="30"/>
                </a:lnTo>
                <a:close/>
              </a:path>
            </a:pathLst>
          </a:cu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78" name="Freeform 993"/>
          <p:cNvSpPr>
            <a:spLocks/>
          </p:cNvSpPr>
          <p:nvPr/>
        </p:nvSpPr>
        <p:spPr bwMode="auto">
          <a:xfrm flipH="1">
            <a:off x="7538802" y="3477787"/>
            <a:ext cx="51370" cy="189181"/>
          </a:xfrm>
          <a:custGeom>
            <a:avLst/>
            <a:gdLst>
              <a:gd name="T0" fmla="*/ 0 w 38"/>
              <a:gd name="T1" fmla="*/ 178 h 178"/>
              <a:gd name="T2" fmla="*/ 38 w 38"/>
              <a:gd name="T3" fmla="*/ 148 h 178"/>
              <a:gd name="T4" fmla="*/ 38 w 38"/>
              <a:gd name="T5" fmla="*/ 0 h 178"/>
              <a:gd name="T6" fmla="*/ 0 w 38"/>
              <a:gd name="T7" fmla="*/ 30 h 178"/>
              <a:gd name="T8" fmla="*/ 0 w 38"/>
              <a:gd name="T9" fmla="*/ 178 h 178"/>
              <a:gd name="T10" fmla="*/ 0 60000 65536"/>
              <a:gd name="T11" fmla="*/ 0 60000 65536"/>
              <a:gd name="T12" fmla="*/ 0 60000 65536"/>
              <a:gd name="T13" fmla="*/ 0 60000 65536"/>
              <a:gd name="T14" fmla="*/ 0 60000 65536"/>
              <a:gd name="T15" fmla="*/ 0 w 38"/>
              <a:gd name="T16" fmla="*/ 0 h 178"/>
              <a:gd name="T17" fmla="*/ 38 w 38"/>
              <a:gd name="T18" fmla="*/ 178 h 178"/>
            </a:gdLst>
            <a:ahLst/>
            <a:cxnLst>
              <a:cxn ang="T10">
                <a:pos x="T0" y="T1"/>
              </a:cxn>
              <a:cxn ang="T11">
                <a:pos x="T2" y="T3"/>
              </a:cxn>
              <a:cxn ang="T12">
                <a:pos x="T4" y="T5"/>
              </a:cxn>
              <a:cxn ang="T13">
                <a:pos x="T6" y="T7"/>
              </a:cxn>
              <a:cxn ang="T14">
                <a:pos x="T8" y="T9"/>
              </a:cxn>
            </a:cxnLst>
            <a:rect l="T15" t="T16" r="T17" b="T18"/>
            <a:pathLst>
              <a:path w="38" h="178">
                <a:moveTo>
                  <a:pt x="0" y="178"/>
                </a:moveTo>
                <a:lnTo>
                  <a:pt x="38" y="148"/>
                </a:lnTo>
                <a:lnTo>
                  <a:pt x="38" y="0"/>
                </a:lnTo>
                <a:lnTo>
                  <a:pt x="0" y="30"/>
                </a:lnTo>
                <a:lnTo>
                  <a:pt x="0" y="178"/>
                </a:lnTo>
                <a:close/>
              </a:path>
            </a:pathLst>
          </a:custGeom>
          <a:solidFill>
            <a:srgbClr val="7B7A5A"/>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79" name="Freeform 994"/>
          <p:cNvSpPr>
            <a:spLocks/>
          </p:cNvSpPr>
          <p:nvPr/>
        </p:nvSpPr>
        <p:spPr bwMode="auto">
          <a:xfrm flipH="1">
            <a:off x="7538802" y="3477787"/>
            <a:ext cx="51370" cy="189181"/>
          </a:xfrm>
          <a:custGeom>
            <a:avLst/>
            <a:gdLst>
              <a:gd name="T0" fmla="*/ 0 w 38"/>
              <a:gd name="T1" fmla="*/ 178 h 178"/>
              <a:gd name="T2" fmla="*/ 38 w 38"/>
              <a:gd name="T3" fmla="*/ 148 h 178"/>
              <a:gd name="T4" fmla="*/ 38 w 38"/>
              <a:gd name="T5" fmla="*/ 0 h 178"/>
              <a:gd name="T6" fmla="*/ 0 w 38"/>
              <a:gd name="T7" fmla="*/ 30 h 178"/>
              <a:gd name="T8" fmla="*/ 0 w 38"/>
              <a:gd name="T9" fmla="*/ 178 h 178"/>
              <a:gd name="T10" fmla="*/ 0 60000 65536"/>
              <a:gd name="T11" fmla="*/ 0 60000 65536"/>
              <a:gd name="T12" fmla="*/ 0 60000 65536"/>
              <a:gd name="T13" fmla="*/ 0 60000 65536"/>
              <a:gd name="T14" fmla="*/ 0 60000 65536"/>
              <a:gd name="T15" fmla="*/ 0 w 38"/>
              <a:gd name="T16" fmla="*/ 0 h 178"/>
              <a:gd name="T17" fmla="*/ 38 w 38"/>
              <a:gd name="T18" fmla="*/ 178 h 178"/>
            </a:gdLst>
            <a:ahLst/>
            <a:cxnLst>
              <a:cxn ang="T10">
                <a:pos x="T0" y="T1"/>
              </a:cxn>
              <a:cxn ang="T11">
                <a:pos x="T2" y="T3"/>
              </a:cxn>
              <a:cxn ang="T12">
                <a:pos x="T4" y="T5"/>
              </a:cxn>
              <a:cxn ang="T13">
                <a:pos x="T6" y="T7"/>
              </a:cxn>
              <a:cxn ang="T14">
                <a:pos x="T8" y="T9"/>
              </a:cxn>
            </a:cxnLst>
            <a:rect l="T15" t="T16" r="T17" b="T18"/>
            <a:pathLst>
              <a:path w="38" h="178">
                <a:moveTo>
                  <a:pt x="0" y="178"/>
                </a:moveTo>
                <a:lnTo>
                  <a:pt x="38" y="148"/>
                </a:lnTo>
                <a:lnTo>
                  <a:pt x="38" y="0"/>
                </a:lnTo>
                <a:lnTo>
                  <a:pt x="0" y="30"/>
                </a:lnTo>
                <a:lnTo>
                  <a:pt x="0" y="178"/>
                </a:lnTo>
                <a:close/>
              </a:path>
            </a:pathLst>
          </a:cu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80" name="Line 995"/>
          <p:cNvSpPr>
            <a:spLocks noChangeShapeType="1"/>
          </p:cNvSpPr>
          <p:nvPr/>
        </p:nvSpPr>
        <p:spPr bwMode="auto">
          <a:xfrm flipH="1">
            <a:off x="7592876" y="3553247"/>
            <a:ext cx="168981"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81" name="Line 996"/>
          <p:cNvSpPr>
            <a:spLocks noChangeShapeType="1"/>
          </p:cNvSpPr>
          <p:nvPr/>
        </p:nvSpPr>
        <p:spPr bwMode="auto">
          <a:xfrm flipH="1">
            <a:off x="7591524" y="3552184"/>
            <a:ext cx="171684"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82" name="Line 997"/>
          <p:cNvSpPr>
            <a:spLocks noChangeShapeType="1"/>
          </p:cNvSpPr>
          <p:nvPr/>
        </p:nvSpPr>
        <p:spPr bwMode="auto">
          <a:xfrm flipH="1">
            <a:off x="7592876" y="3604262"/>
            <a:ext cx="168981"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83" name="Line 998"/>
          <p:cNvSpPr>
            <a:spLocks noChangeShapeType="1"/>
          </p:cNvSpPr>
          <p:nvPr/>
        </p:nvSpPr>
        <p:spPr bwMode="auto">
          <a:xfrm flipH="1">
            <a:off x="7591524" y="3603199"/>
            <a:ext cx="171684"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84" name="Line 999"/>
          <p:cNvSpPr>
            <a:spLocks noChangeShapeType="1"/>
          </p:cNvSpPr>
          <p:nvPr/>
        </p:nvSpPr>
        <p:spPr bwMode="auto">
          <a:xfrm flipH="1">
            <a:off x="7653709" y="3583006"/>
            <a:ext cx="48666"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85" name="Line 1000"/>
          <p:cNvSpPr>
            <a:spLocks noChangeShapeType="1"/>
          </p:cNvSpPr>
          <p:nvPr/>
        </p:nvSpPr>
        <p:spPr bwMode="auto">
          <a:xfrm flipH="1">
            <a:off x="7653709" y="3573440"/>
            <a:ext cx="48666"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86" name="Rectangle 1001"/>
          <p:cNvSpPr>
            <a:spLocks noChangeArrowheads="1"/>
          </p:cNvSpPr>
          <p:nvPr/>
        </p:nvSpPr>
        <p:spPr bwMode="auto">
          <a:xfrm flipH="1">
            <a:off x="7636135" y="3564938"/>
            <a:ext cx="85166" cy="27633"/>
          </a:xfrm>
          <a:prstGeom prst="rect">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87" name="Line 1002"/>
          <p:cNvSpPr>
            <a:spLocks noChangeShapeType="1"/>
          </p:cNvSpPr>
          <p:nvPr/>
        </p:nvSpPr>
        <p:spPr bwMode="auto">
          <a:xfrm flipH="1">
            <a:off x="7655061" y="3581943"/>
            <a:ext cx="50018"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88" name="Line 1003"/>
          <p:cNvSpPr>
            <a:spLocks noChangeShapeType="1"/>
          </p:cNvSpPr>
          <p:nvPr/>
        </p:nvSpPr>
        <p:spPr bwMode="auto">
          <a:xfrm flipH="1">
            <a:off x="7655061" y="3572378"/>
            <a:ext cx="50018"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89" name="Rectangle 1004"/>
          <p:cNvSpPr>
            <a:spLocks noChangeArrowheads="1"/>
          </p:cNvSpPr>
          <p:nvPr/>
        </p:nvSpPr>
        <p:spPr bwMode="auto">
          <a:xfrm flipH="1">
            <a:off x="7637487" y="3563875"/>
            <a:ext cx="85166" cy="27633"/>
          </a:xfrm>
          <a:prstGeom prst="rect">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58" name="Rectangle 1006"/>
          <p:cNvSpPr>
            <a:spLocks noChangeArrowheads="1"/>
          </p:cNvSpPr>
          <p:nvPr/>
        </p:nvSpPr>
        <p:spPr bwMode="auto">
          <a:xfrm flipH="1">
            <a:off x="7349545" y="3509671"/>
            <a:ext cx="175740" cy="157297"/>
          </a:xfrm>
          <a:prstGeom prst="rect">
            <a:avLst/>
          </a:prstGeom>
          <a:solidFill>
            <a:srgbClr val="B7B79D"/>
          </a:solidFill>
          <a:ln w="9525">
            <a:no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59" name="Rectangle 1007"/>
          <p:cNvSpPr>
            <a:spLocks noChangeArrowheads="1"/>
          </p:cNvSpPr>
          <p:nvPr/>
        </p:nvSpPr>
        <p:spPr bwMode="auto">
          <a:xfrm flipH="1">
            <a:off x="7349545" y="3509671"/>
            <a:ext cx="175740" cy="157297"/>
          </a:xfrm>
          <a:prstGeom prst="rect">
            <a:avLst/>
          </a:pr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60" name="Freeform 1008"/>
          <p:cNvSpPr>
            <a:spLocks/>
          </p:cNvSpPr>
          <p:nvPr/>
        </p:nvSpPr>
        <p:spPr bwMode="auto">
          <a:xfrm flipH="1">
            <a:off x="7298175" y="3477787"/>
            <a:ext cx="227110" cy="31884"/>
          </a:xfrm>
          <a:custGeom>
            <a:avLst/>
            <a:gdLst>
              <a:gd name="T0" fmla="*/ 0 w 168"/>
              <a:gd name="T1" fmla="*/ 30 h 30"/>
              <a:gd name="T2" fmla="*/ 38 w 168"/>
              <a:gd name="T3" fmla="*/ 0 h 30"/>
              <a:gd name="T4" fmla="*/ 168 w 168"/>
              <a:gd name="T5" fmla="*/ 0 h 30"/>
              <a:gd name="T6" fmla="*/ 130 w 168"/>
              <a:gd name="T7" fmla="*/ 30 h 30"/>
              <a:gd name="T8" fmla="*/ 0 w 168"/>
              <a:gd name="T9" fmla="*/ 30 h 30"/>
              <a:gd name="T10" fmla="*/ 0 60000 65536"/>
              <a:gd name="T11" fmla="*/ 0 60000 65536"/>
              <a:gd name="T12" fmla="*/ 0 60000 65536"/>
              <a:gd name="T13" fmla="*/ 0 60000 65536"/>
              <a:gd name="T14" fmla="*/ 0 60000 65536"/>
              <a:gd name="T15" fmla="*/ 0 w 168"/>
              <a:gd name="T16" fmla="*/ 0 h 30"/>
              <a:gd name="T17" fmla="*/ 168 w 168"/>
              <a:gd name="T18" fmla="*/ 30 h 30"/>
            </a:gdLst>
            <a:ahLst/>
            <a:cxnLst>
              <a:cxn ang="T10">
                <a:pos x="T0" y="T1"/>
              </a:cxn>
              <a:cxn ang="T11">
                <a:pos x="T2" y="T3"/>
              </a:cxn>
              <a:cxn ang="T12">
                <a:pos x="T4" y="T5"/>
              </a:cxn>
              <a:cxn ang="T13">
                <a:pos x="T6" y="T7"/>
              </a:cxn>
              <a:cxn ang="T14">
                <a:pos x="T8" y="T9"/>
              </a:cxn>
            </a:cxnLst>
            <a:rect l="T15" t="T16" r="T17" b="T18"/>
            <a:pathLst>
              <a:path w="168" h="30">
                <a:moveTo>
                  <a:pt x="0" y="30"/>
                </a:moveTo>
                <a:lnTo>
                  <a:pt x="38" y="0"/>
                </a:lnTo>
                <a:lnTo>
                  <a:pt x="168" y="0"/>
                </a:lnTo>
                <a:lnTo>
                  <a:pt x="130" y="30"/>
                </a:lnTo>
                <a:lnTo>
                  <a:pt x="0" y="30"/>
                </a:lnTo>
                <a:close/>
              </a:path>
            </a:pathLst>
          </a:custGeom>
          <a:solidFill>
            <a:srgbClr val="C8C8B6"/>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61" name="Freeform 1009"/>
          <p:cNvSpPr>
            <a:spLocks/>
          </p:cNvSpPr>
          <p:nvPr/>
        </p:nvSpPr>
        <p:spPr bwMode="auto">
          <a:xfrm flipH="1">
            <a:off x="7298175" y="3477787"/>
            <a:ext cx="227110" cy="31884"/>
          </a:xfrm>
          <a:custGeom>
            <a:avLst/>
            <a:gdLst>
              <a:gd name="T0" fmla="*/ 0 w 168"/>
              <a:gd name="T1" fmla="*/ 30 h 30"/>
              <a:gd name="T2" fmla="*/ 38 w 168"/>
              <a:gd name="T3" fmla="*/ 0 h 30"/>
              <a:gd name="T4" fmla="*/ 168 w 168"/>
              <a:gd name="T5" fmla="*/ 0 h 30"/>
              <a:gd name="T6" fmla="*/ 130 w 168"/>
              <a:gd name="T7" fmla="*/ 30 h 30"/>
              <a:gd name="T8" fmla="*/ 0 w 168"/>
              <a:gd name="T9" fmla="*/ 30 h 30"/>
              <a:gd name="T10" fmla="*/ 0 60000 65536"/>
              <a:gd name="T11" fmla="*/ 0 60000 65536"/>
              <a:gd name="T12" fmla="*/ 0 60000 65536"/>
              <a:gd name="T13" fmla="*/ 0 60000 65536"/>
              <a:gd name="T14" fmla="*/ 0 60000 65536"/>
              <a:gd name="T15" fmla="*/ 0 w 168"/>
              <a:gd name="T16" fmla="*/ 0 h 30"/>
              <a:gd name="T17" fmla="*/ 168 w 168"/>
              <a:gd name="T18" fmla="*/ 30 h 30"/>
            </a:gdLst>
            <a:ahLst/>
            <a:cxnLst>
              <a:cxn ang="T10">
                <a:pos x="T0" y="T1"/>
              </a:cxn>
              <a:cxn ang="T11">
                <a:pos x="T2" y="T3"/>
              </a:cxn>
              <a:cxn ang="T12">
                <a:pos x="T4" y="T5"/>
              </a:cxn>
              <a:cxn ang="T13">
                <a:pos x="T6" y="T7"/>
              </a:cxn>
              <a:cxn ang="T14">
                <a:pos x="T8" y="T9"/>
              </a:cxn>
            </a:cxnLst>
            <a:rect l="T15" t="T16" r="T17" b="T18"/>
            <a:pathLst>
              <a:path w="168" h="30">
                <a:moveTo>
                  <a:pt x="0" y="30"/>
                </a:moveTo>
                <a:lnTo>
                  <a:pt x="38" y="0"/>
                </a:lnTo>
                <a:lnTo>
                  <a:pt x="168" y="0"/>
                </a:lnTo>
                <a:lnTo>
                  <a:pt x="130" y="30"/>
                </a:lnTo>
                <a:lnTo>
                  <a:pt x="0" y="30"/>
                </a:lnTo>
                <a:close/>
              </a:path>
            </a:pathLst>
          </a:cu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62" name="Freeform 1010"/>
          <p:cNvSpPr>
            <a:spLocks/>
          </p:cNvSpPr>
          <p:nvPr/>
        </p:nvSpPr>
        <p:spPr bwMode="auto">
          <a:xfrm flipH="1">
            <a:off x="7298175" y="3477787"/>
            <a:ext cx="51370" cy="189181"/>
          </a:xfrm>
          <a:custGeom>
            <a:avLst/>
            <a:gdLst>
              <a:gd name="T0" fmla="*/ 0 w 38"/>
              <a:gd name="T1" fmla="*/ 178 h 178"/>
              <a:gd name="T2" fmla="*/ 38 w 38"/>
              <a:gd name="T3" fmla="*/ 148 h 178"/>
              <a:gd name="T4" fmla="*/ 38 w 38"/>
              <a:gd name="T5" fmla="*/ 0 h 178"/>
              <a:gd name="T6" fmla="*/ 0 w 38"/>
              <a:gd name="T7" fmla="*/ 30 h 178"/>
              <a:gd name="T8" fmla="*/ 0 w 38"/>
              <a:gd name="T9" fmla="*/ 178 h 178"/>
              <a:gd name="T10" fmla="*/ 0 60000 65536"/>
              <a:gd name="T11" fmla="*/ 0 60000 65536"/>
              <a:gd name="T12" fmla="*/ 0 60000 65536"/>
              <a:gd name="T13" fmla="*/ 0 60000 65536"/>
              <a:gd name="T14" fmla="*/ 0 60000 65536"/>
              <a:gd name="T15" fmla="*/ 0 w 38"/>
              <a:gd name="T16" fmla="*/ 0 h 178"/>
              <a:gd name="T17" fmla="*/ 38 w 38"/>
              <a:gd name="T18" fmla="*/ 178 h 178"/>
            </a:gdLst>
            <a:ahLst/>
            <a:cxnLst>
              <a:cxn ang="T10">
                <a:pos x="T0" y="T1"/>
              </a:cxn>
              <a:cxn ang="T11">
                <a:pos x="T2" y="T3"/>
              </a:cxn>
              <a:cxn ang="T12">
                <a:pos x="T4" y="T5"/>
              </a:cxn>
              <a:cxn ang="T13">
                <a:pos x="T6" y="T7"/>
              </a:cxn>
              <a:cxn ang="T14">
                <a:pos x="T8" y="T9"/>
              </a:cxn>
            </a:cxnLst>
            <a:rect l="T15" t="T16" r="T17" b="T18"/>
            <a:pathLst>
              <a:path w="38" h="178">
                <a:moveTo>
                  <a:pt x="0" y="178"/>
                </a:moveTo>
                <a:lnTo>
                  <a:pt x="38" y="148"/>
                </a:lnTo>
                <a:lnTo>
                  <a:pt x="38" y="0"/>
                </a:lnTo>
                <a:lnTo>
                  <a:pt x="0" y="30"/>
                </a:lnTo>
                <a:lnTo>
                  <a:pt x="0" y="178"/>
                </a:lnTo>
                <a:close/>
              </a:path>
            </a:pathLst>
          </a:custGeom>
          <a:solidFill>
            <a:srgbClr val="7B7A5A"/>
          </a:solidFill>
          <a:ln w="9525">
            <a:noFill/>
            <a:round/>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63" name="Freeform 1011"/>
          <p:cNvSpPr>
            <a:spLocks/>
          </p:cNvSpPr>
          <p:nvPr/>
        </p:nvSpPr>
        <p:spPr bwMode="auto">
          <a:xfrm flipH="1">
            <a:off x="7298175" y="3477787"/>
            <a:ext cx="51370" cy="189181"/>
          </a:xfrm>
          <a:custGeom>
            <a:avLst/>
            <a:gdLst>
              <a:gd name="T0" fmla="*/ 0 w 38"/>
              <a:gd name="T1" fmla="*/ 178 h 178"/>
              <a:gd name="T2" fmla="*/ 38 w 38"/>
              <a:gd name="T3" fmla="*/ 148 h 178"/>
              <a:gd name="T4" fmla="*/ 38 w 38"/>
              <a:gd name="T5" fmla="*/ 0 h 178"/>
              <a:gd name="T6" fmla="*/ 0 w 38"/>
              <a:gd name="T7" fmla="*/ 30 h 178"/>
              <a:gd name="T8" fmla="*/ 0 w 38"/>
              <a:gd name="T9" fmla="*/ 178 h 178"/>
              <a:gd name="T10" fmla="*/ 0 60000 65536"/>
              <a:gd name="T11" fmla="*/ 0 60000 65536"/>
              <a:gd name="T12" fmla="*/ 0 60000 65536"/>
              <a:gd name="T13" fmla="*/ 0 60000 65536"/>
              <a:gd name="T14" fmla="*/ 0 60000 65536"/>
              <a:gd name="T15" fmla="*/ 0 w 38"/>
              <a:gd name="T16" fmla="*/ 0 h 178"/>
              <a:gd name="T17" fmla="*/ 38 w 38"/>
              <a:gd name="T18" fmla="*/ 178 h 178"/>
            </a:gdLst>
            <a:ahLst/>
            <a:cxnLst>
              <a:cxn ang="T10">
                <a:pos x="T0" y="T1"/>
              </a:cxn>
              <a:cxn ang="T11">
                <a:pos x="T2" y="T3"/>
              </a:cxn>
              <a:cxn ang="T12">
                <a:pos x="T4" y="T5"/>
              </a:cxn>
              <a:cxn ang="T13">
                <a:pos x="T6" y="T7"/>
              </a:cxn>
              <a:cxn ang="T14">
                <a:pos x="T8" y="T9"/>
              </a:cxn>
            </a:cxnLst>
            <a:rect l="T15" t="T16" r="T17" b="T18"/>
            <a:pathLst>
              <a:path w="38" h="178">
                <a:moveTo>
                  <a:pt x="0" y="178"/>
                </a:moveTo>
                <a:lnTo>
                  <a:pt x="38" y="148"/>
                </a:lnTo>
                <a:lnTo>
                  <a:pt x="38" y="0"/>
                </a:lnTo>
                <a:lnTo>
                  <a:pt x="0" y="30"/>
                </a:lnTo>
                <a:lnTo>
                  <a:pt x="0" y="178"/>
                </a:lnTo>
                <a:close/>
              </a:path>
            </a:pathLst>
          </a:custGeom>
          <a:noFill/>
          <a:ln w="1588"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64" name="Line 1012"/>
          <p:cNvSpPr>
            <a:spLocks noChangeShapeType="1"/>
          </p:cNvSpPr>
          <p:nvPr/>
        </p:nvSpPr>
        <p:spPr bwMode="auto">
          <a:xfrm flipH="1">
            <a:off x="7352249" y="3553247"/>
            <a:ext cx="170333"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65" name="Line 1013"/>
          <p:cNvSpPr>
            <a:spLocks noChangeShapeType="1"/>
          </p:cNvSpPr>
          <p:nvPr/>
        </p:nvSpPr>
        <p:spPr bwMode="auto">
          <a:xfrm flipH="1">
            <a:off x="7350897" y="3552184"/>
            <a:ext cx="173036"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66" name="Line 1014"/>
          <p:cNvSpPr>
            <a:spLocks noChangeShapeType="1"/>
          </p:cNvSpPr>
          <p:nvPr/>
        </p:nvSpPr>
        <p:spPr bwMode="auto">
          <a:xfrm flipH="1">
            <a:off x="7352249" y="3604262"/>
            <a:ext cx="170333"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67" name="Line 1015"/>
          <p:cNvSpPr>
            <a:spLocks noChangeShapeType="1"/>
          </p:cNvSpPr>
          <p:nvPr/>
        </p:nvSpPr>
        <p:spPr bwMode="auto">
          <a:xfrm flipH="1">
            <a:off x="7350897" y="3603199"/>
            <a:ext cx="173036"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68" name="Line 1016"/>
          <p:cNvSpPr>
            <a:spLocks noChangeShapeType="1"/>
          </p:cNvSpPr>
          <p:nvPr/>
        </p:nvSpPr>
        <p:spPr bwMode="auto">
          <a:xfrm flipH="1">
            <a:off x="7413082" y="3583006"/>
            <a:ext cx="50018"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69" name="Line 1017"/>
          <p:cNvSpPr>
            <a:spLocks noChangeShapeType="1"/>
          </p:cNvSpPr>
          <p:nvPr/>
        </p:nvSpPr>
        <p:spPr bwMode="auto">
          <a:xfrm flipH="1">
            <a:off x="7413082" y="3573440"/>
            <a:ext cx="50018" cy="0"/>
          </a:xfrm>
          <a:prstGeom prst="line">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70" name="Rectangle 1018"/>
          <p:cNvSpPr>
            <a:spLocks noChangeArrowheads="1"/>
          </p:cNvSpPr>
          <p:nvPr/>
        </p:nvSpPr>
        <p:spPr bwMode="auto">
          <a:xfrm flipH="1">
            <a:off x="7395508" y="3564938"/>
            <a:ext cx="85166" cy="27633"/>
          </a:xfrm>
          <a:prstGeom prst="rect">
            <a:avLst/>
          </a:prstGeom>
          <a:noFill/>
          <a:ln w="4763" cap="rnd">
            <a:solidFill>
              <a:srgbClr val="EDEDE7"/>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71" name="Line 1019"/>
          <p:cNvSpPr>
            <a:spLocks noChangeShapeType="1"/>
          </p:cNvSpPr>
          <p:nvPr/>
        </p:nvSpPr>
        <p:spPr bwMode="auto">
          <a:xfrm flipH="1">
            <a:off x="7414434" y="3581943"/>
            <a:ext cx="50018"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72" name="Line 1020"/>
          <p:cNvSpPr>
            <a:spLocks noChangeShapeType="1"/>
          </p:cNvSpPr>
          <p:nvPr/>
        </p:nvSpPr>
        <p:spPr bwMode="auto">
          <a:xfrm flipH="1">
            <a:off x="7414434" y="3572378"/>
            <a:ext cx="50018" cy="0"/>
          </a:xfrm>
          <a:prstGeom prst="line">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73" name="Rectangle 1021"/>
          <p:cNvSpPr>
            <a:spLocks noChangeArrowheads="1"/>
          </p:cNvSpPr>
          <p:nvPr/>
        </p:nvSpPr>
        <p:spPr bwMode="auto">
          <a:xfrm flipH="1">
            <a:off x="7398212" y="3563875"/>
            <a:ext cx="85166" cy="27633"/>
          </a:xfrm>
          <a:prstGeom prst="rect">
            <a:avLst/>
          </a:prstGeom>
          <a:noFill/>
          <a:ln w="4763" cap="rnd">
            <a:solidFill>
              <a:srgbClr val="4A4936"/>
            </a:solidFill>
            <a:miter lim="800000"/>
            <a:headEnd/>
            <a:tailEnd/>
          </a:ln>
        </p:spPr>
        <p:txBody>
          <a:bodyPr>
            <a:noAutofit/>
          </a:bodyPr>
          <a:lstStyle/>
          <a:p>
            <a:pPr defTabSz="917394" fontAlgn="base">
              <a:spcBef>
                <a:spcPct val="0"/>
              </a:spcBef>
              <a:spcAft>
                <a:spcPct val="0"/>
              </a:spcAft>
              <a:buClr>
                <a:srgbClr val="000000"/>
              </a:buClr>
              <a:buSzPct val="100000"/>
              <a:defRPr/>
            </a:pP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12" name="Freeform 1022"/>
          <p:cNvSpPr>
            <a:spLocks noEditPoints="1"/>
          </p:cNvSpPr>
          <p:nvPr/>
        </p:nvSpPr>
        <p:spPr bwMode="auto">
          <a:xfrm flipH="1">
            <a:off x="7242751" y="3242903"/>
            <a:ext cx="577236" cy="467640"/>
          </a:xfrm>
          <a:custGeom>
            <a:avLst/>
            <a:gdLst>
              <a:gd name="T0" fmla="*/ 0 w 427"/>
              <a:gd name="T1" fmla="*/ 2147483647 h 440"/>
              <a:gd name="T2" fmla="*/ 2147483647 w 427"/>
              <a:gd name="T3" fmla="*/ 2147483647 h 440"/>
              <a:gd name="T4" fmla="*/ 0 w 427"/>
              <a:gd name="T5" fmla="*/ 2147483647 h 440"/>
              <a:gd name="T6" fmla="*/ 2147483647 w 427"/>
              <a:gd name="T7" fmla="*/ 2147483647 h 440"/>
              <a:gd name="T8" fmla="*/ 0 w 427"/>
              <a:gd name="T9" fmla="*/ 2147483647 h 440"/>
              <a:gd name="T10" fmla="*/ 0 w 427"/>
              <a:gd name="T11" fmla="*/ 2147483647 h 440"/>
              <a:gd name="T12" fmla="*/ 2147483647 w 427"/>
              <a:gd name="T13" fmla="*/ 2147483647 h 440"/>
              <a:gd name="T14" fmla="*/ 0 w 427"/>
              <a:gd name="T15" fmla="*/ 2147483647 h 440"/>
              <a:gd name="T16" fmla="*/ 2147483647 w 427"/>
              <a:gd name="T17" fmla="*/ 2147483647 h 440"/>
              <a:gd name="T18" fmla="*/ 0 w 427"/>
              <a:gd name="T19" fmla="*/ 2147483647 h 440"/>
              <a:gd name="T20" fmla="*/ 2147483647 w 427"/>
              <a:gd name="T21" fmla="*/ 0 h 440"/>
              <a:gd name="T22" fmla="*/ 2147483647 w 427"/>
              <a:gd name="T23" fmla="*/ 2147483647 h 440"/>
              <a:gd name="T24" fmla="*/ 2147483647 w 427"/>
              <a:gd name="T25" fmla="*/ 0 h 440"/>
              <a:gd name="T26" fmla="*/ 2147483647 w 427"/>
              <a:gd name="T27" fmla="*/ 2147483647 h 440"/>
              <a:gd name="T28" fmla="*/ 2147483647 w 427"/>
              <a:gd name="T29" fmla="*/ 0 h 440"/>
              <a:gd name="T30" fmla="*/ 2147483647 w 427"/>
              <a:gd name="T31" fmla="*/ 0 h 440"/>
              <a:gd name="T32" fmla="*/ 2147483647 w 427"/>
              <a:gd name="T33" fmla="*/ 2147483647 h 440"/>
              <a:gd name="T34" fmla="*/ 2147483647 w 427"/>
              <a:gd name="T35" fmla="*/ 0 h 440"/>
              <a:gd name="T36" fmla="*/ 2147483647 w 427"/>
              <a:gd name="T37" fmla="*/ 2147483647 h 440"/>
              <a:gd name="T38" fmla="*/ 2147483647 w 427"/>
              <a:gd name="T39" fmla="*/ 0 h 440"/>
              <a:gd name="T40" fmla="*/ 2147483647 w 427"/>
              <a:gd name="T41" fmla="*/ 2147483647 h 440"/>
              <a:gd name="T42" fmla="*/ 2147483647 w 427"/>
              <a:gd name="T43" fmla="*/ 2147483647 h 440"/>
              <a:gd name="T44" fmla="*/ 2147483647 w 427"/>
              <a:gd name="T45" fmla="*/ 2147483647 h 440"/>
              <a:gd name="T46" fmla="*/ 2147483647 w 427"/>
              <a:gd name="T47" fmla="*/ 2147483647 h 440"/>
              <a:gd name="T48" fmla="*/ 2147483647 w 427"/>
              <a:gd name="T49" fmla="*/ 2147483647 h 440"/>
              <a:gd name="T50" fmla="*/ 2147483647 w 427"/>
              <a:gd name="T51" fmla="*/ 2147483647 h 440"/>
              <a:gd name="T52" fmla="*/ 2147483647 w 427"/>
              <a:gd name="T53" fmla="*/ 2147483647 h 440"/>
              <a:gd name="T54" fmla="*/ 2147483647 w 427"/>
              <a:gd name="T55" fmla="*/ 2147483647 h 440"/>
              <a:gd name="T56" fmla="*/ 2147483647 w 427"/>
              <a:gd name="T57" fmla="*/ 2147483647 h 440"/>
              <a:gd name="T58" fmla="*/ 2147483647 w 427"/>
              <a:gd name="T59" fmla="*/ 2147483647 h 440"/>
              <a:gd name="T60" fmla="*/ 2147483647 w 427"/>
              <a:gd name="T61" fmla="*/ 2147483647 h 440"/>
              <a:gd name="T62" fmla="*/ 2147483647 w 427"/>
              <a:gd name="T63" fmla="*/ 2147483647 h 440"/>
              <a:gd name="T64" fmla="*/ 2147483647 w 427"/>
              <a:gd name="T65" fmla="*/ 2147483647 h 440"/>
              <a:gd name="T66" fmla="*/ 2147483647 w 427"/>
              <a:gd name="T67" fmla="*/ 2147483647 h 440"/>
              <a:gd name="T68" fmla="*/ 2147483647 w 427"/>
              <a:gd name="T69" fmla="*/ 2147483647 h 440"/>
              <a:gd name="T70" fmla="*/ 2147483647 w 427"/>
              <a:gd name="T71" fmla="*/ 2147483647 h 440"/>
              <a:gd name="T72" fmla="*/ 2147483647 w 427"/>
              <a:gd name="T73" fmla="*/ 2147483647 h 440"/>
              <a:gd name="T74" fmla="*/ 2147483647 w 427"/>
              <a:gd name="T75" fmla="*/ 2147483647 h 440"/>
              <a:gd name="T76" fmla="*/ 2147483647 w 427"/>
              <a:gd name="T77" fmla="*/ 2147483647 h 440"/>
              <a:gd name="T78" fmla="*/ 2147483647 w 427"/>
              <a:gd name="T79" fmla="*/ 2147483647 h 4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27"/>
              <a:gd name="T121" fmla="*/ 0 h 440"/>
              <a:gd name="T122" fmla="*/ 427 w 427"/>
              <a:gd name="T123" fmla="*/ 440 h 4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27" h="440">
                <a:moveTo>
                  <a:pt x="0" y="432"/>
                </a:moveTo>
                <a:lnTo>
                  <a:pt x="0" y="371"/>
                </a:lnTo>
                <a:lnTo>
                  <a:pt x="15" y="371"/>
                </a:lnTo>
                <a:lnTo>
                  <a:pt x="15" y="432"/>
                </a:lnTo>
                <a:lnTo>
                  <a:pt x="0" y="432"/>
                </a:lnTo>
                <a:close/>
                <a:moveTo>
                  <a:pt x="0" y="325"/>
                </a:moveTo>
                <a:lnTo>
                  <a:pt x="0" y="264"/>
                </a:lnTo>
                <a:lnTo>
                  <a:pt x="15" y="264"/>
                </a:lnTo>
                <a:lnTo>
                  <a:pt x="15" y="325"/>
                </a:lnTo>
                <a:lnTo>
                  <a:pt x="0" y="325"/>
                </a:lnTo>
                <a:close/>
                <a:moveTo>
                  <a:pt x="0" y="218"/>
                </a:moveTo>
                <a:lnTo>
                  <a:pt x="0" y="156"/>
                </a:lnTo>
                <a:lnTo>
                  <a:pt x="15" y="156"/>
                </a:lnTo>
                <a:lnTo>
                  <a:pt x="15" y="218"/>
                </a:lnTo>
                <a:lnTo>
                  <a:pt x="0" y="218"/>
                </a:lnTo>
                <a:close/>
                <a:moveTo>
                  <a:pt x="0" y="110"/>
                </a:moveTo>
                <a:lnTo>
                  <a:pt x="0" y="49"/>
                </a:lnTo>
                <a:lnTo>
                  <a:pt x="15" y="49"/>
                </a:lnTo>
                <a:lnTo>
                  <a:pt x="15" y="110"/>
                </a:lnTo>
                <a:lnTo>
                  <a:pt x="0" y="110"/>
                </a:lnTo>
                <a:close/>
                <a:moveTo>
                  <a:pt x="12" y="0"/>
                </a:moveTo>
                <a:lnTo>
                  <a:pt x="73" y="0"/>
                </a:lnTo>
                <a:lnTo>
                  <a:pt x="73" y="15"/>
                </a:lnTo>
                <a:lnTo>
                  <a:pt x="12" y="15"/>
                </a:lnTo>
                <a:lnTo>
                  <a:pt x="12" y="0"/>
                </a:lnTo>
                <a:close/>
                <a:moveTo>
                  <a:pt x="119" y="0"/>
                </a:moveTo>
                <a:lnTo>
                  <a:pt x="180" y="0"/>
                </a:lnTo>
                <a:lnTo>
                  <a:pt x="180" y="15"/>
                </a:lnTo>
                <a:lnTo>
                  <a:pt x="119" y="15"/>
                </a:lnTo>
                <a:lnTo>
                  <a:pt x="119" y="0"/>
                </a:lnTo>
                <a:close/>
                <a:moveTo>
                  <a:pt x="226" y="0"/>
                </a:moveTo>
                <a:lnTo>
                  <a:pt x="288" y="0"/>
                </a:lnTo>
                <a:lnTo>
                  <a:pt x="288" y="15"/>
                </a:lnTo>
                <a:lnTo>
                  <a:pt x="226" y="15"/>
                </a:lnTo>
                <a:lnTo>
                  <a:pt x="226" y="0"/>
                </a:lnTo>
                <a:close/>
                <a:moveTo>
                  <a:pt x="334" y="0"/>
                </a:moveTo>
                <a:lnTo>
                  <a:pt x="395" y="0"/>
                </a:lnTo>
                <a:lnTo>
                  <a:pt x="395" y="15"/>
                </a:lnTo>
                <a:lnTo>
                  <a:pt x="334" y="15"/>
                </a:lnTo>
                <a:lnTo>
                  <a:pt x="334" y="0"/>
                </a:lnTo>
                <a:close/>
                <a:moveTo>
                  <a:pt x="427" y="29"/>
                </a:moveTo>
                <a:lnTo>
                  <a:pt x="427" y="90"/>
                </a:lnTo>
                <a:lnTo>
                  <a:pt x="411" y="90"/>
                </a:lnTo>
                <a:lnTo>
                  <a:pt x="411" y="29"/>
                </a:lnTo>
                <a:lnTo>
                  <a:pt x="427" y="29"/>
                </a:lnTo>
                <a:close/>
                <a:moveTo>
                  <a:pt x="427" y="136"/>
                </a:moveTo>
                <a:lnTo>
                  <a:pt x="427" y="198"/>
                </a:lnTo>
                <a:lnTo>
                  <a:pt x="411" y="198"/>
                </a:lnTo>
                <a:lnTo>
                  <a:pt x="411" y="136"/>
                </a:lnTo>
                <a:lnTo>
                  <a:pt x="427" y="136"/>
                </a:lnTo>
                <a:close/>
                <a:moveTo>
                  <a:pt x="427" y="244"/>
                </a:moveTo>
                <a:lnTo>
                  <a:pt x="427" y="305"/>
                </a:lnTo>
                <a:lnTo>
                  <a:pt x="411" y="305"/>
                </a:lnTo>
                <a:lnTo>
                  <a:pt x="411" y="244"/>
                </a:lnTo>
                <a:lnTo>
                  <a:pt x="427" y="244"/>
                </a:lnTo>
                <a:close/>
                <a:moveTo>
                  <a:pt x="427" y="351"/>
                </a:moveTo>
                <a:lnTo>
                  <a:pt x="427" y="412"/>
                </a:lnTo>
                <a:lnTo>
                  <a:pt x="411" y="412"/>
                </a:lnTo>
                <a:lnTo>
                  <a:pt x="411" y="351"/>
                </a:lnTo>
                <a:lnTo>
                  <a:pt x="427" y="351"/>
                </a:lnTo>
                <a:close/>
                <a:moveTo>
                  <a:pt x="393" y="440"/>
                </a:moveTo>
                <a:lnTo>
                  <a:pt x="332" y="440"/>
                </a:lnTo>
                <a:lnTo>
                  <a:pt x="332" y="425"/>
                </a:lnTo>
                <a:lnTo>
                  <a:pt x="393" y="425"/>
                </a:lnTo>
                <a:lnTo>
                  <a:pt x="393" y="440"/>
                </a:lnTo>
                <a:close/>
                <a:moveTo>
                  <a:pt x="286" y="440"/>
                </a:moveTo>
                <a:lnTo>
                  <a:pt x="225" y="440"/>
                </a:lnTo>
                <a:lnTo>
                  <a:pt x="225" y="425"/>
                </a:lnTo>
                <a:lnTo>
                  <a:pt x="286" y="425"/>
                </a:lnTo>
                <a:lnTo>
                  <a:pt x="286" y="440"/>
                </a:lnTo>
                <a:close/>
                <a:moveTo>
                  <a:pt x="179" y="440"/>
                </a:moveTo>
                <a:lnTo>
                  <a:pt x="117" y="440"/>
                </a:lnTo>
                <a:lnTo>
                  <a:pt x="117" y="425"/>
                </a:lnTo>
                <a:lnTo>
                  <a:pt x="179" y="425"/>
                </a:lnTo>
                <a:lnTo>
                  <a:pt x="179" y="440"/>
                </a:lnTo>
                <a:close/>
                <a:moveTo>
                  <a:pt x="72" y="440"/>
                </a:moveTo>
                <a:lnTo>
                  <a:pt x="10" y="440"/>
                </a:lnTo>
                <a:lnTo>
                  <a:pt x="10" y="425"/>
                </a:lnTo>
                <a:lnTo>
                  <a:pt x="72" y="425"/>
                </a:lnTo>
                <a:lnTo>
                  <a:pt x="72" y="440"/>
                </a:lnTo>
                <a:close/>
              </a:path>
            </a:pathLst>
          </a:custGeom>
          <a:solidFill>
            <a:srgbClr val="000000"/>
          </a:solidFill>
          <a:ln w="0">
            <a:solidFill>
              <a:srgbClr val="000000"/>
            </a:solidFill>
            <a:round/>
            <a:headEnd/>
            <a:tailEnd/>
          </a:ln>
        </p:spPr>
        <p:txBody>
          <a:bodyPr lIns="91740" tIns="45870" rIns="91740" bIns="45870">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13" name="Rectangle 1378"/>
          <p:cNvSpPr>
            <a:spLocks noChangeArrowheads="1"/>
          </p:cNvSpPr>
          <p:nvPr/>
        </p:nvSpPr>
        <p:spPr bwMode="auto">
          <a:xfrm flipH="1">
            <a:off x="3009059" y="2933081"/>
            <a:ext cx="84960" cy="307777"/>
          </a:xfrm>
          <a:prstGeom prst="rect">
            <a:avLst/>
          </a:prstGeom>
          <a:noFill/>
          <a:ln w="9525">
            <a:noFill/>
            <a:miter lim="800000"/>
            <a:headEnd/>
            <a:tailEnd/>
          </a:ln>
        </p:spPr>
        <p:txBody>
          <a:bodyPr wrap="none" lIns="0" tIns="0" rIns="0" bIns="0">
            <a:noAutofit/>
          </a:bodyPr>
          <a:lstStyle/>
          <a:p>
            <a:pPr defTabSz="817054" fontAlgn="base">
              <a:spcBef>
                <a:spcPct val="0"/>
              </a:spcBef>
              <a:spcAft>
                <a:spcPct val="0"/>
              </a:spcAft>
              <a:buClr>
                <a:srgbClr val="000000"/>
              </a:buClr>
              <a:buSzPct val="100000"/>
              <a:defRPr/>
            </a:pPr>
            <a:r>
              <a:rPr kumimoji="0" lang="en-US" sz="2000" kern="0">
                <a:solidFill>
                  <a:srgbClr val="002060"/>
                </a:solidFill>
                <a:latin typeface="Arial" panose="020B0604020202020204" pitchFamily="34" charset="0"/>
                <a:ea typeface="ＭＳ Ｐゴシック" panose="020B0600070205080204" pitchFamily="50" charset="-128"/>
                <a:cs typeface="Arial" panose="020B0604020202020204" pitchFamily="34" charset="0"/>
              </a:rPr>
              <a:t> </a:t>
            </a:r>
            <a:endParaRPr kumimoji="0" lang="en-US" sz="2000" kern="0">
              <a:solidFill>
                <a:srgbClr val="000000"/>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14" name="Picture 39"/>
          <p:cNvPicPr>
            <a:picLocks noChangeArrowheads="1"/>
          </p:cNvPicPr>
          <p:nvPr/>
        </p:nvPicPr>
        <p:blipFill>
          <a:blip r:embed="rId12" cstate="print"/>
          <a:srcRect/>
          <a:stretch>
            <a:fillRect/>
          </a:stretch>
        </p:blipFill>
        <p:spPr bwMode="auto">
          <a:xfrm flipH="1">
            <a:off x="6584402" y="3252469"/>
            <a:ext cx="389330" cy="459138"/>
          </a:xfrm>
          <a:prstGeom prst="rect">
            <a:avLst/>
          </a:prstGeom>
          <a:noFill/>
          <a:ln w="12700">
            <a:noFill/>
            <a:miter lim="800000"/>
            <a:headEnd/>
            <a:tailEnd/>
          </a:ln>
        </p:spPr>
      </p:pic>
      <p:pic>
        <p:nvPicPr>
          <p:cNvPr id="115" name="Picture 39"/>
          <p:cNvPicPr>
            <a:picLocks noChangeArrowheads="1"/>
          </p:cNvPicPr>
          <p:nvPr/>
        </p:nvPicPr>
        <p:blipFill>
          <a:blip r:embed="rId12" cstate="print"/>
          <a:srcRect/>
          <a:stretch>
            <a:fillRect/>
          </a:stretch>
        </p:blipFill>
        <p:spPr bwMode="auto">
          <a:xfrm flipH="1">
            <a:off x="6649291" y="3507545"/>
            <a:ext cx="389330" cy="459138"/>
          </a:xfrm>
          <a:prstGeom prst="rect">
            <a:avLst/>
          </a:prstGeom>
          <a:noFill/>
          <a:ln w="12700">
            <a:noFill/>
            <a:miter lim="800000"/>
            <a:headEnd/>
            <a:tailEnd/>
          </a:ln>
        </p:spPr>
      </p:pic>
      <p:sp>
        <p:nvSpPr>
          <p:cNvPr id="116" name="Freeform 34"/>
          <p:cNvSpPr>
            <a:spLocks/>
          </p:cNvSpPr>
          <p:nvPr/>
        </p:nvSpPr>
        <p:spPr bwMode="auto">
          <a:xfrm flipH="1">
            <a:off x="2978499" y="3494248"/>
            <a:ext cx="1038214" cy="49954"/>
          </a:xfrm>
          <a:custGeom>
            <a:avLst/>
            <a:gdLst>
              <a:gd name="T0" fmla="*/ 2147483647 w 734"/>
              <a:gd name="T1" fmla="*/ 2147483647 h 957"/>
              <a:gd name="T2" fmla="*/ 0 w 734"/>
              <a:gd name="T3" fmla="*/ 2147483647 h 957"/>
              <a:gd name="T4" fmla="*/ 2147483647 w 734"/>
              <a:gd name="T5" fmla="*/ 0 h 957"/>
              <a:gd name="T6" fmla="*/ 2147483647 w 734"/>
              <a:gd name="T7" fmla="*/ 2147483647 h 957"/>
              <a:gd name="T8" fmla="*/ 2147483647 w 734"/>
              <a:gd name="T9" fmla="*/ 2147483647 h 957"/>
              <a:gd name="T10" fmla="*/ 0 60000 65536"/>
              <a:gd name="T11" fmla="*/ 0 60000 65536"/>
              <a:gd name="T12" fmla="*/ 0 60000 65536"/>
              <a:gd name="T13" fmla="*/ 0 60000 65536"/>
              <a:gd name="T14" fmla="*/ 0 60000 65536"/>
              <a:gd name="T15" fmla="*/ 0 w 734"/>
              <a:gd name="T16" fmla="*/ 0 h 957"/>
              <a:gd name="T17" fmla="*/ 734 w 734"/>
              <a:gd name="T18" fmla="*/ 957 h 957"/>
            </a:gdLst>
            <a:ahLst/>
            <a:cxnLst>
              <a:cxn ang="T10">
                <a:pos x="T0" y="T1"/>
              </a:cxn>
              <a:cxn ang="T11">
                <a:pos x="T2" y="T3"/>
              </a:cxn>
              <a:cxn ang="T12">
                <a:pos x="T4" y="T5"/>
              </a:cxn>
              <a:cxn ang="T13">
                <a:pos x="T6" y="T7"/>
              </a:cxn>
              <a:cxn ang="T14">
                <a:pos x="T8" y="T9"/>
              </a:cxn>
            </a:cxnLst>
            <a:rect l="T15" t="T16" r="T17" b="T18"/>
            <a:pathLst>
              <a:path w="734" h="957">
                <a:moveTo>
                  <a:pt x="721" y="957"/>
                </a:moveTo>
                <a:lnTo>
                  <a:pt x="0" y="10"/>
                </a:lnTo>
                <a:lnTo>
                  <a:pt x="14" y="0"/>
                </a:lnTo>
                <a:lnTo>
                  <a:pt x="734" y="947"/>
                </a:lnTo>
                <a:lnTo>
                  <a:pt x="721" y="957"/>
                </a:lnTo>
                <a:close/>
              </a:path>
            </a:pathLst>
          </a:custGeom>
          <a:solidFill>
            <a:srgbClr val="B21A1A"/>
          </a:solidFill>
          <a:ln w="0">
            <a:solidFill>
              <a:srgbClr val="B21A1A"/>
            </a:solidFill>
            <a:round/>
            <a:headEnd/>
            <a:tailEnd/>
          </a:ln>
        </p:spPr>
        <p:txBody>
          <a:bodyPr lIns="91740" tIns="45870" rIns="91740" bIns="45870">
            <a:noAutofit/>
          </a:bodyPr>
          <a:lstStyle/>
          <a:p>
            <a:pPr defTabSz="917394" fontAlgn="base">
              <a:spcBef>
                <a:spcPct val="0"/>
              </a:spcBef>
              <a:spcAft>
                <a:spcPct val="0"/>
              </a:spcAft>
              <a:buClr>
                <a:srgbClr val="000000"/>
              </a:buClr>
              <a:buSzPct val="100000"/>
              <a:defRPr/>
            </a:pPr>
            <a:endParaRPr kumimoji="0" lang="en-US" sz="20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18" name="Rectangle 48"/>
          <p:cNvSpPr>
            <a:spLocks noChangeArrowheads="1"/>
          </p:cNvSpPr>
          <p:nvPr/>
        </p:nvSpPr>
        <p:spPr bwMode="auto">
          <a:xfrm flipH="1">
            <a:off x="7562832" y="2777429"/>
            <a:ext cx="65" cy="307777"/>
          </a:xfrm>
          <a:prstGeom prst="rect">
            <a:avLst/>
          </a:prstGeom>
          <a:noFill/>
          <a:ln w="9525">
            <a:noFill/>
            <a:miter lim="800000"/>
            <a:headEnd/>
            <a:tailEnd/>
          </a:ln>
        </p:spPr>
        <p:txBody>
          <a:bodyPr wrap="none" lIns="0" tIns="0" rIns="0" bIns="0">
            <a:noAutofit/>
          </a:bodyPr>
          <a:lstStyle/>
          <a:p>
            <a:pPr defTabSz="817054" fontAlgn="base">
              <a:spcBef>
                <a:spcPct val="0"/>
              </a:spcBef>
              <a:spcAft>
                <a:spcPct val="0"/>
              </a:spcAft>
              <a:buClr>
                <a:srgbClr val="000000"/>
              </a:buClr>
              <a:buSzPct val="100000"/>
              <a:defRPr/>
            </a:pPr>
            <a:endParaRPr kumimoji="0" lang="en-US" sz="2000" kern="0" dirty="0">
              <a:solidFill>
                <a:srgbClr val="00589A"/>
              </a:solidFill>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119" name="Straight Connector 1516"/>
          <p:cNvCxnSpPr>
            <a:cxnSpLocks noChangeShapeType="1"/>
          </p:cNvCxnSpPr>
          <p:nvPr/>
        </p:nvCxnSpPr>
        <p:spPr bwMode="auto">
          <a:xfrm rot="5400000">
            <a:off x="2002668" y="3713399"/>
            <a:ext cx="147711" cy="1402"/>
          </a:xfrm>
          <a:prstGeom prst="line">
            <a:avLst/>
          </a:prstGeom>
          <a:noFill/>
          <a:ln w="28575" algn="ctr">
            <a:solidFill>
              <a:srgbClr val="B21A1A"/>
            </a:solidFill>
            <a:round/>
            <a:headEnd/>
            <a:tailEnd/>
          </a:ln>
        </p:spPr>
      </p:cxnSp>
      <p:pic>
        <p:nvPicPr>
          <p:cNvPr id="120" name="Picture 13" descr="Wirelesstransport"/>
          <p:cNvPicPr>
            <a:picLocks noChangeAspect="1" noChangeArrowheads="1"/>
          </p:cNvPicPr>
          <p:nvPr/>
        </p:nvPicPr>
        <p:blipFill>
          <a:blip r:embed="rId13" cstate="print"/>
          <a:srcRect/>
          <a:stretch>
            <a:fillRect/>
          </a:stretch>
        </p:blipFill>
        <p:spPr bwMode="auto">
          <a:xfrm>
            <a:off x="1858434" y="3717688"/>
            <a:ext cx="454403" cy="230357"/>
          </a:xfrm>
          <a:prstGeom prst="rect">
            <a:avLst/>
          </a:prstGeom>
          <a:noFill/>
          <a:ln w="9525">
            <a:noFill/>
            <a:miter lim="800000"/>
            <a:headEnd/>
            <a:tailEnd/>
          </a:ln>
        </p:spPr>
      </p:pic>
      <p:sp>
        <p:nvSpPr>
          <p:cNvPr id="121" name="Rectangle 1547"/>
          <p:cNvSpPr>
            <a:spLocks noChangeArrowheads="1"/>
          </p:cNvSpPr>
          <p:nvPr/>
        </p:nvSpPr>
        <p:spPr bwMode="auto">
          <a:xfrm flipH="1">
            <a:off x="2451239" y="3907127"/>
            <a:ext cx="676467" cy="153888"/>
          </a:xfrm>
          <a:prstGeom prst="rect">
            <a:avLst/>
          </a:prstGeom>
          <a:noFill/>
          <a:ln w="9525">
            <a:noFill/>
            <a:miter lim="800000"/>
            <a:headEnd/>
            <a:tailEnd/>
          </a:ln>
        </p:spPr>
        <p:txBody>
          <a:bodyPr wrap="none" lIns="0" tIns="0" rIns="0" bIns="0">
            <a:noAutofit/>
          </a:bodyPr>
          <a:lstStyle/>
          <a:p>
            <a:pPr defTabSz="817054" fontAlgn="base">
              <a:spcBef>
                <a:spcPct val="0"/>
              </a:spcBef>
              <a:spcAft>
                <a:spcPct val="0"/>
              </a:spcAft>
              <a:buClr>
                <a:srgbClr val="000000"/>
              </a:buClr>
              <a:buSzPct val="100000"/>
              <a:defRPr/>
            </a:pPr>
            <a:r>
              <a:rPr kumimoji="0" lang="en-US" sz="1000" kern="0" dirty="0">
                <a:solidFill>
                  <a:srgbClr val="000000"/>
                </a:solidFill>
                <a:latin typeface="Arial" panose="020B0604020202020204" pitchFamily="34" charset="0"/>
                <a:ea typeface="ＭＳ Ｐゴシック" panose="020B0600070205080204" pitchFamily="50" charset="-128"/>
                <a:cs typeface="Arial" panose="020B0604020202020204" pitchFamily="34" charset="0"/>
              </a:rPr>
              <a:t>Cisco WAAS</a:t>
            </a:r>
          </a:p>
        </p:txBody>
      </p:sp>
      <p:grpSp>
        <p:nvGrpSpPr>
          <p:cNvPr id="8" name="グループ化 7"/>
          <p:cNvGrpSpPr/>
          <p:nvPr/>
        </p:nvGrpSpPr>
        <p:grpSpPr>
          <a:xfrm>
            <a:off x="492600" y="4334933"/>
            <a:ext cx="8344800" cy="274848"/>
            <a:chOff x="492600" y="4302003"/>
            <a:chExt cx="8344800" cy="307778"/>
          </a:xfrm>
        </p:grpSpPr>
        <p:sp>
          <p:nvSpPr>
            <p:cNvPr id="154" name="TextBox 607"/>
            <p:cNvSpPr txBox="1"/>
            <p:nvPr/>
          </p:nvSpPr>
          <p:spPr>
            <a:xfrm>
              <a:off x="492600" y="4302003"/>
              <a:ext cx="2788551" cy="307776"/>
            </a:xfrm>
            <a:prstGeom prst="rect">
              <a:avLst/>
            </a:prstGeom>
            <a:solidFill>
              <a:schemeClr val="bg2"/>
            </a:solidFill>
            <a:ln w="25400" cap="flat" cmpd="sng" algn="ctr">
              <a:solidFill>
                <a:schemeClr val="bg2"/>
              </a:solidFill>
              <a:prstDash val="solid"/>
            </a:ln>
            <a:effectLst/>
          </p:spPr>
          <p:txBody>
            <a:bodyPr wrap="square" rtlCol="0" anchor="ctr">
              <a:noAutofit/>
            </a:bodyPr>
            <a:lstStyle/>
            <a:p>
              <a:pPr algn="ctr" defTabSz="917394" fontAlgn="base">
                <a:spcBef>
                  <a:spcPct val="0"/>
                </a:spcBef>
                <a:spcAft>
                  <a:spcPct val="0"/>
                </a:spcAft>
                <a:buClr>
                  <a:srgbClr val="000000"/>
                </a:buClr>
                <a:buSzPct val="100000"/>
                <a:defRPr/>
              </a:pPr>
              <a:r>
                <a:rPr kumimoji="0" lang="ja-JP" altLang="en-US" sz="1400" kern="0" dirty="0">
                  <a:solidFill>
                    <a:srgbClr val="FFFFFF"/>
                  </a:solidFill>
                  <a:latin typeface="Arial" panose="020B0604020202020204" pitchFamily="34" charset="0"/>
                  <a:ea typeface="ＭＳ Ｐゴシック" panose="020B0600070205080204" pitchFamily="50" charset="-128"/>
                  <a:cs typeface="Arial" panose="020B0604020202020204" pitchFamily="34" charset="0"/>
                </a:rPr>
                <a:t>拠</a:t>
              </a:r>
              <a:r>
                <a:rPr kumimoji="0" lang="ja-JP" altLang="en-US" sz="1400" kern="0" dirty="0" smtClean="0">
                  <a:solidFill>
                    <a:srgbClr val="FFFFFF"/>
                  </a:solidFill>
                  <a:latin typeface="Arial" panose="020B0604020202020204" pitchFamily="34" charset="0"/>
                  <a:ea typeface="ＭＳ Ｐゴシック" panose="020B0600070205080204" pitchFamily="50" charset="-128"/>
                  <a:cs typeface="Arial" panose="020B0604020202020204" pitchFamily="34" charset="0"/>
                </a:rPr>
                <a:t>点・</a:t>
              </a:r>
              <a:r>
                <a:rPr kumimoji="0" lang="en-US" altLang="ja-JP" sz="1400" kern="0" dirty="0" smtClean="0">
                  <a:solidFill>
                    <a:srgbClr val="FFFFFF"/>
                  </a:solidFill>
                  <a:latin typeface="Arial" panose="020B0604020202020204" pitchFamily="34" charset="0"/>
                  <a:ea typeface="ＭＳ Ｐゴシック" panose="020B0600070205080204" pitchFamily="50" charset="-128"/>
                  <a:cs typeface="Arial" panose="020B0604020202020204" pitchFamily="34" charset="0"/>
                </a:rPr>
                <a:t>LAN</a:t>
              </a:r>
              <a:endParaRPr kumimoji="0" lang="en-US" sz="1400" kern="0" dirty="0">
                <a:solidFill>
                  <a:srgbClr val="FFFFFF"/>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55" name="TextBox 608"/>
            <p:cNvSpPr txBox="1"/>
            <p:nvPr/>
          </p:nvSpPr>
          <p:spPr>
            <a:xfrm>
              <a:off x="5670941" y="4302004"/>
              <a:ext cx="3166459" cy="307777"/>
            </a:xfrm>
            <a:prstGeom prst="rect">
              <a:avLst/>
            </a:prstGeom>
            <a:solidFill>
              <a:schemeClr val="accent1"/>
            </a:solidFill>
            <a:ln w="25400" cap="flat" cmpd="sng" algn="ctr">
              <a:solidFill>
                <a:schemeClr val="accent1"/>
              </a:solidFill>
              <a:prstDash val="solid"/>
            </a:ln>
            <a:effectLst/>
          </p:spPr>
          <p:txBody>
            <a:bodyPr wrap="square" rtlCol="0" anchor="ctr">
              <a:noAutofit/>
            </a:bodyPr>
            <a:lstStyle/>
            <a:p>
              <a:pPr algn="ctr" defTabSz="917394" fontAlgn="base">
                <a:spcBef>
                  <a:spcPct val="0"/>
                </a:spcBef>
                <a:spcAft>
                  <a:spcPct val="0"/>
                </a:spcAft>
                <a:buClr>
                  <a:srgbClr val="000000"/>
                </a:buClr>
                <a:buSzPct val="100000"/>
                <a:defRPr/>
              </a:pPr>
              <a:r>
                <a:rPr kumimoji="0" lang="ja-JP" altLang="en-US" sz="1400" kern="0" dirty="0" smtClean="0">
                  <a:solidFill>
                    <a:srgbClr val="FFFFFF"/>
                  </a:solidFill>
                  <a:latin typeface="Arial" panose="020B0604020202020204" pitchFamily="34" charset="0"/>
                  <a:ea typeface="ＭＳ Ｐゴシック" panose="020B0600070205080204" pitchFamily="50" charset="-128"/>
                  <a:cs typeface="Arial" panose="020B0604020202020204" pitchFamily="34" charset="0"/>
                </a:rPr>
                <a:t>データセンタ</a:t>
              </a:r>
              <a:r>
                <a:rPr lang="ja-JP" altLang="en-US" sz="1400" kern="0" dirty="0">
                  <a:solidFill>
                    <a:srgbClr val="FFFFFF"/>
                  </a:solidFill>
                  <a:latin typeface="Arial" panose="020B0604020202020204" pitchFamily="34" charset="0"/>
                  <a:ea typeface="ＭＳ Ｐゴシック" panose="020B0600070205080204" pitchFamily="50" charset="-128"/>
                  <a:cs typeface="Arial" panose="020B0604020202020204" pitchFamily="34" charset="0"/>
                </a:rPr>
                <a:t>ー</a:t>
              </a:r>
              <a:r>
                <a:rPr kumimoji="0" lang="ja-JP" altLang="en-US" sz="1400" kern="0" dirty="0" smtClean="0">
                  <a:solidFill>
                    <a:srgbClr val="FFFFFF"/>
                  </a:solidFill>
                  <a:latin typeface="Arial" panose="020B0604020202020204" pitchFamily="34" charset="0"/>
                  <a:ea typeface="ＭＳ Ｐゴシック" panose="020B0600070205080204" pitchFamily="50" charset="-128"/>
                  <a:cs typeface="Arial" panose="020B0604020202020204" pitchFamily="34" charset="0"/>
                </a:rPr>
                <a:t>・仮想化・クラウド環境</a:t>
              </a:r>
              <a:endParaRPr kumimoji="0" lang="en-US" sz="1400" kern="0" dirty="0">
                <a:solidFill>
                  <a:srgbClr val="FFFFFF"/>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53" name="TextBox 606"/>
            <p:cNvSpPr txBox="1"/>
            <p:nvPr/>
          </p:nvSpPr>
          <p:spPr>
            <a:xfrm>
              <a:off x="2952064" y="4302004"/>
              <a:ext cx="2788550" cy="307777"/>
            </a:xfrm>
            <a:prstGeom prst="rect">
              <a:avLst/>
            </a:prstGeom>
            <a:solidFill>
              <a:schemeClr val="bg2">
                <a:lumMod val="75000"/>
              </a:schemeClr>
            </a:solidFill>
            <a:ln w="25400" cap="flat" cmpd="sng" algn="ctr">
              <a:solidFill>
                <a:schemeClr val="bg2">
                  <a:lumMod val="75000"/>
                </a:schemeClr>
              </a:solidFill>
              <a:prstDash val="solid"/>
            </a:ln>
            <a:effectLst/>
          </p:spPr>
          <p:txBody>
            <a:bodyPr wrap="square" rtlCol="0" anchor="ctr">
              <a:noAutofit/>
            </a:bodyPr>
            <a:lstStyle/>
            <a:p>
              <a:pPr algn="ctr" defTabSz="917394" fontAlgn="base">
                <a:spcBef>
                  <a:spcPct val="0"/>
                </a:spcBef>
                <a:spcAft>
                  <a:spcPct val="0"/>
                </a:spcAft>
                <a:buClr>
                  <a:srgbClr val="000000"/>
                </a:buClr>
                <a:buSzPct val="100000"/>
                <a:defRPr/>
              </a:pPr>
              <a:r>
                <a:rPr kumimoji="0" lang="en-US" sz="1400" kern="0" dirty="0" smtClean="0">
                  <a:solidFill>
                    <a:srgbClr val="FFFFFF"/>
                  </a:solidFill>
                  <a:latin typeface="Arial" panose="020B0604020202020204" pitchFamily="34" charset="0"/>
                  <a:ea typeface="ＭＳ Ｐゴシック" panose="020B0600070205080204" pitchFamily="50" charset="-128"/>
                  <a:cs typeface="Arial" panose="020B0604020202020204" pitchFamily="34" charset="0"/>
                </a:rPr>
                <a:t>WAN</a:t>
              </a:r>
              <a:endParaRPr kumimoji="0" lang="en-US" sz="1400" kern="0" dirty="0">
                <a:solidFill>
                  <a:srgbClr val="FFFFFF"/>
                </a:solidFill>
                <a:latin typeface="Arial" panose="020B0604020202020204" pitchFamily="34" charset="0"/>
                <a:ea typeface="ＭＳ Ｐゴシック" panose="020B0600070205080204" pitchFamily="50" charset="-128"/>
                <a:cs typeface="Arial" panose="020B0604020202020204" pitchFamily="34" charset="0"/>
              </a:endParaRPr>
            </a:p>
          </p:txBody>
        </p:sp>
      </p:grpSp>
      <p:pic>
        <p:nvPicPr>
          <p:cNvPr id="124" name="Picture 7" descr="\\vmware-host\Shared Folders\Documents\0_now\20120508_interop\nga.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87423" y="2448540"/>
            <a:ext cx="1429502" cy="883949"/>
          </a:xfrm>
          <a:prstGeom prst="rect">
            <a:avLst/>
          </a:prstGeom>
          <a:noFill/>
          <a:extLst>
            <a:ext uri="{909E8E84-426E-40DD-AFC4-6F175D3DCCD1}">
              <a14:hiddenFill xmlns:a14="http://schemas.microsoft.com/office/drawing/2010/main">
                <a:solidFill>
                  <a:srgbClr val="FFFFFF"/>
                </a:solidFill>
              </a14:hiddenFill>
            </a:ext>
          </a:extLst>
        </p:spPr>
      </p:pic>
      <p:sp>
        <p:nvSpPr>
          <p:cNvPr id="125" name="Freeform 611"/>
          <p:cNvSpPr/>
          <p:nvPr/>
        </p:nvSpPr>
        <p:spPr>
          <a:xfrm>
            <a:off x="6067760" y="3026043"/>
            <a:ext cx="96960" cy="357628"/>
          </a:xfrm>
          <a:custGeom>
            <a:avLst/>
            <a:gdLst>
              <a:gd name="connsiteX0" fmla="*/ 421574 w 421574"/>
              <a:gd name="connsiteY0" fmla="*/ 2743200 h 2875808"/>
              <a:gd name="connsiteX1" fmla="*/ 314696 w 421574"/>
              <a:gd name="connsiteY1" fmla="*/ 2529444 h 2875808"/>
              <a:gd name="connsiteX2" fmla="*/ 17813 w 421574"/>
              <a:gd name="connsiteY2" fmla="*/ 665018 h 2875808"/>
              <a:gd name="connsiteX3" fmla="*/ 421574 w 421574"/>
              <a:gd name="connsiteY3" fmla="*/ 0 h 2875808"/>
              <a:gd name="connsiteX0" fmla="*/ 457610 w 457610"/>
              <a:gd name="connsiteY0" fmla="*/ 2871280 h 2937584"/>
              <a:gd name="connsiteX1" fmla="*/ 314696 w 457610"/>
              <a:gd name="connsiteY1" fmla="*/ 2529444 h 2937584"/>
              <a:gd name="connsiteX2" fmla="*/ 17813 w 457610"/>
              <a:gd name="connsiteY2" fmla="*/ 665018 h 2937584"/>
              <a:gd name="connsiteX3" fmla="*/ 421574 w 457610"/>
              <a:gd name="connsiteY3" fmla="*/ 0 h 2937584"/>
              <a:gd name="connsiteX0" fmla="*/ 460510 w 460510"/>
              <a:gd name="connsiteY0" fmla="*/ 2769577 h 2835881"/>
              <a:gd name="connsiteX1" fmla="*/ 317596 w 460510"/>
              <a:gd name="connsiteY1" fmla="*/ 2427741 h 2835881"/>
              <a:gd name="connsiteX2" fmla="*/ 20713 w 460510"/>
              <a:gd name="connsiteY2" fmla="*/ 563315 h 2835881"/>
              <a:gd name="connsiteX3" fmla="*/ 441874 w 460510"/>
              <a:gd name="connsiteY3" fmla="*/ 0 h 2835881"/>
              <a:gd name="connsiteX0" fmla="*/ 431225 w 431225"/>
              <a:gd name="connsiteY0" fmla="*/ 2769577 h 2835881"/>
              <a:gd name="connsiteX1" fmla="*/ 288311 w 431225"/>
              <a:gd name="connsiteY1" fmla="*/ 2427741 h 2835881"/>
              <a:gd name="connsiteX2" fmla="*/ 20713 w 431225"/>
              <a:gd name="connsiteY2" fmla="*/ 991305 h 2835881"/>
              <a:gd name="connsiteX3" fmla="*/ 412589 w 431225"/>
              <a:gd name="connsiteY3" fmla="*/ 0 h 2835881"/>
              <a:gd name="connsiteX0" fmla="*/ 431225 w 431225"/>
              <a:gd name="connsiteY0" fmla="*/ 2769577 h 2835881"/>
              <a:gd name="connsiteX1" fmla="*/ 288311 w 431225"/>
              <a:gd name="connsiteY1" fmla="*/ 2427741 h 2835881"/>
              <a:gd name="connsiteX2" fmla="*/ 20713 w 431225"/>
              <a:gd name="connsiteY2" fmla="*/ 1121247 h 2835881"/>
              <a:gd name="connsiteX3" fmla="*/ 412589 w 431225"/>
              <a:gd name="connsiteY3" fmla="*/ 0 h 2835881"/>
              <a:gd name="connsiteX0" fmla="*/ 410512 w 410512"/>
              <a:gd name="connsiteY0" fmla="*/ 2769577 h 2769577"/>
              <a:gd name="connsiteX1" fmla="*/ 0 w 410512"/>
              <a:gd name="connsiteY1" fmla="*/ 1121247 h 2769577"/>
              <a:gd name="connsiteX2" fmla="*/ 391876 w 410512"/>
              <a:gd name="connsiteY2" fmla="*/ 0 h 2769577"/>
              <a:gd name="connsiteX0" fmla="*/ 759380 w 759380"/>
              <a:gd name="connsiteY0" fmla="*/ 2743619 h 2743619"/>
              <a:gd name="connsiteX1" fmla="*/ 348868 w 759380"/>
              <a:gd name="connsiteY1" fmla="*/ 1095289 h 2743619"/>
              <a:gd name="connsiteX2" fmla="*/ 192974 w 759380"/>
              <a:gd name="connsiteY2" fmla="*/ 0 h 2743619"/>
              <a:gd name="connsiteX0" fmla="*/ 759380 w 759380"/>
              <a:gd name="connsiteY0" fmla="*/ 2743619 h 2743619"/>
              <a:gd name="connsiteX1" fmla="*/ 188103 w 759380"/>
              <a:gd name="connsiteY1" fmla="*/ 1163094 h 2743619"/>
              <a:gd name="connsiteX2" fmla="*/ 192974 w 759380"/>
              <a:gd name="connsiteY2" fmla="*/ 0 h 2743619"/>
              <a:gd name="connsiteX0" fmla="*/ 566406 w 566406"/>
              <a:gd name="connsiteY0" fmla="*/ 2743619 h 2743619"/>
              <a:gd name="connsiteX1" fmla="*/ 0 w 566406"/>
              <a:gd name="connsiteY1" fmla="*/ 0 h 2743619"/>
            </a:gdLst>
            <a:ahLst/>
            <a:cxnLst>
              <a:cxn ang="0">
                <a:pos x="connsiteX0" y="connsiteY0"/>
              </a:cxn>
              <a:cxn ang="0">
                <a:pos x="connsiteX1" y="connsiteY1"/>
              </a:cxn>
            </a:cxnLst>
            <a:rect l="l" t="t" r="r" b="b"/>
            <a:pathLst>
              <a:path w="566406" h="2743619">
                <a:moveTo>
                  <a:pt x="566406" y="2743619"/>
                </a:moveTo>
                <a:lnTo>
                  <a:pt x="0" y="0"/>
                </a:lnTo>
              </a:path>
            </a:pathLst>
          </a:custGeom>
          <a:noFill/>
          <a:ln w="25400" cap="flat" cmpd="sng" algn="ctr">
            <a:solidFill>
              <a:srgbClr val="652D89">
                <a:lumMod val="50000"/>
              </a:srgbClr>
            </a:solidFill>
            <a:prstDash val="sysDash"/>
            <a:tailEnd type="triangle" w="lg" len="lg"/>
          </a:ln>
          <a:effectLst/>
        </p:spPr>
        <p:txBody>
          <a:bodyPr lIns="91740" tIns="45870" rIns="91740" bIns="45870" rtlCol="0" anchor="ctr">
            <a:noAutofit/>
          </a:bodyPr>
          <a:lstStyle/>
          <a:p>
            <a:pPr algn="ctr" defTabSz="917394">
              <a:defRPr/>
            </a:pPr>
            <a:endParaRPr kumimoji="0" lang="en-US" sz="9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9" name="Rectangle 615"/>
          <p:cNvSpPr/>
          <p:nvPr/>
        </p:nvSpPr>
        <p:spPr>
          <a:xfrm>
            <a:off x="5688485" y="2765428"/>
            <a:ext cx="655786" cy="126180"/>
          </a:xfrm>
          <a:prstGeom prst="rect">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91740" tIns="45870" rIns="91740" bIns="45870" rtlCol="0" anchor="ctr">
            <a:noAutofit/>
          </a:bodyPr>
          <a:lstStyle/>
          <a:p>
            <a:pPr algn="ctr" defTabSz="917394">
              <a:defRPr/>
            </a:pPr>
            <a:r>
              <a:rPr kumimoji="0" lang="en-US" sz="1000" kern="0" dirty="0" err="1" smtClean="0">
                <a:solidFill>
                  <a:srgbClr val="FFFFFF"/>
                </a:solidFill>
                <a:latin typeface="Arial" panose="020B0604020202020204" pitchFamily="34" charset="0"/>
                <a:ea typeface="ＭＳ Ｐゴシック" panose="020B0600070205080204" pitchFamily="50" charset="-128"/>
                <a:cs typeface="Arial" panose="020B0604020202020204" pitchFamily="34" charset="0"/>
              </a:rPr>
              <a:t>NGA</a:t>
            </a:r>
            <a:endParaRPr kumimoji="0" lang="en-US" sz="1000" kern="0" dirty="0">
              <a:solidFill>
                <a:srgbClr val="FFFFFF"/>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31" name="Picture 621" descr="NEWTeleWorker.png"/>
          <p:cNvPicPr>
            <a:picLocks noChangeAspect="1"/>
          </p:cNvPicPr>
          <p:nvPr/>
        </p:nvPicPr>
        <p:blipFill>
          <a:blip r:embed="rId15" cstate="print"/>
          <a:stretch>
            <a:fillRect/>
          </a:stretch>
        </p:blipFill>
        <p:spPr>
          <a:xfrm>
            <a:off x="853067" y="3338669"/>
            <a:ext cx="553723" cy="383422"/>
          </a:xfrm>
          <a:prstGeom prst="rect">
            <a:avLst/>
          </a:prstGeom>
          <a:effectLst>
            <a:outerShdw blurRad="50800" dist="38100" dir="5400000" algn="t" rotWithShape="0">
              <a:prstClr val="black">
                <a:alpha val="40000"/>
              </a:prstClr>
            </a:outerShdw>
          </a:effectLst>
        </p:spPr>
      </p:pic>
      <p:pic>
        <p:nvPicPr>
          <p:cNvPr id="132" name="Picture 622" descr="NEWTeleWorker.png"/>
          <p:cNvPicPr>
            <a:picLocks noChangeAspect="1"/>
          </p:cNvPicPr>
          <p:nvPr/>
        </p:nvPicPr>
        <p:blipFill>
          <a:blip r:embed="rId15" cstate="print"/>
          <a:stretch>
            <a:fillRect/>
          </a:stretch>
        </p:blipFill>
        <p:spPr>
          <a:xfrm>
            <a:off x="686921" y="3538034"/>
            <a:ext cx="553723" cy="383422"/>
          </a:xfrm>
          <a:prstGeom prst="rect">
            <a:avLst/>
          </a:prstGeom>
          <a:effectLst>
            <a:outerShdw blurRad="50800" dist="38100" dir="5400000" algn="t" rotWithShape="0">
              <a:prstClr val="black">
                <a:alpha val="40000"/>
              </a:prstClr>
            </a:outerShdw>
          </a:effectLst>
        </p:spPr>
      </p:pic>
      <p:sp>
        <p:nvSpPr>
          <p:cNvPr id="134" name="Freeform 630"/>
          <p:cNvSpPr/>
          <p:nvPr/>
        </p:nvSpPr>
        <p:spPr>
          <a:xfrm>
            <a:off x="5018752" y="2707338"/>
            <a:ext cx="380084" cy="709288"/>
          </a:xfrm>
          <a:custGeom>
            <a:avLst/>
            <a:gdLst>
              <a:gd name="connsiteX0" fmla="*/ 421574 w 421574"/>
              <a:gd name="connsiteY0" fmla="*/ 2743200 h 2875808"/>
              <a:gd name="connsiteX1" fmla="*/ 314696 w 421574"/>
              <a:gd name="connsiteY1" fmla="*/ 2529444 h 2875808"/>
              <a:gd name="connsiteX2" fmla="*/ 17813 w 421574"/>
              <a:gd name="connsiteY2" fmla="*/ 665018 h 2875808"/>
              <a:gd name="connsiteX3" fmla="*/ 421574 w 421574"/>
              <a:gd name="connsiteY3" fmla="*/ 0 h 2875808"/>
              <a:gd name="connsiteX0" fmla="*/ 457610 w 457610"/>
              <a:gd name="connsiteY0" fmla="*/ 2871280 h 2937584"/>
              <a:gd name="connsiteX1" fmla="*/ 314696 w 457610"/>
              <a:gd name="connsiteY1" fmla="*/ 2529444 h 2937584"/>
              <a:gd name="connsiteX2" fmla="*/ 17813 w 457610"/>
              <a:gd name="connsiteY2" fmla="*/ 665018 h 2937584"/>
              <a:gd name="connsiteX3" fmla="*/ 421574 w 457610"/>
              <a:gd name="connsiteY3" fmla="*/ 0 h 2937584"/>
              <a:gd name="connsiteX0" fmla="*/ 460510 w 460510"/>
              <a:gd name="connsiteY0" fmla="*/ 2769577 h 2835881"/>
              <a:gd name="connsiteX1" fmla="*/ 317596 w 460510"/>
              <a:gd name="connsiteY1" fmla="*/ 2427741 h 2835881"/>
              <a:gd name="connsiteX2" fmla="*/ 20713 w 460510"/>
              <a:gd name="connsiteY2" fmla="*/ 563315 h 2835881"/>
              <a:gd name="connsiteX3" fmla="*/ 441874 w 460510"/>
              <a:gd name="connsiteY3" fmla="*/ 0 h 2835881"/>
              <a:gd name="connsiteX0" fmla="*/ 431225 w 431225"/>
              <a:gd name="connsiteY0" fmla="*/ 2769577 h 2835881"/>
              <a:gd name="connsiteX1" fmla="*/ 288311 w 431225"/>
              <a:gd name="connsiteY1" fmla="*/ 2427741 h 2835881"/>
              <a:gd name="connsiteX2" fmla="*/ 20713 w 431225"/>
              <a:gd name="connsiteY2" fmla="*/ 991305 h 2835881"/>
              <a:gd name="connsiteX3" fmla="*/ 412589 w 431225"/>
              <a:gd name="connsiteY3" fmla="*/ 0 h 2835881"/>
              <a:gd name="connsiteX0" fmla="*/ 431225 w 431225"/>
              <a:gd name="connsiteY0" fmla="*/ 2769577 h 2835881"/>
              <a:gd name="connsiteX1" fmla="*/ 288311 w 431225"/>
              <a:gd name="connsiteY1" fmla="*/ 2427741 h 2835881"/>
              <a:gd name="connsiteX2" fmla="*/ 20713 w 431225"/>
              <a:gd name="connsiteY2" fmla="*/ 1121247 h 2835881"/>
              <a:gd name="connsiteX3" fmla="*/ 412589 w 431225"/>
              <a:gd name="connsiteY3" fmla="*/ 0 h 2835881"/>
              <a:gd name="connsiteX0" fmla="*/ 410512 w 410512"/>
              <a:gd name="connsiteY0" fmla="*/ 2769577 h 2769577"/>
              <a:gd name="connsiteX1" fmla="*/ 0 w 410512"/>
              <a:gd name="connsiteY1" fmla="*/ 1121247 h 2769577"/>
              <a:gd name="connsiteX2" fmla="*/ 391876 w 410512"/>
              <a:gd name="connsiteY2" fmla="*/ 0 h 2769577"/>
              <a:gd name="connsiteX0" fmla="*/ 759380 w 759380"/>
              <a:gd name="connsiteY0" fmla="*/ 2743619 h 2743619"/>
              <a:gd name="connsiteX1" fmla="*/ 348868 w 759380"/>
              <a:gd name="connsiteY1" fmla="*/ 1095289 h 2743619"/>
              <a:gd name="connsiteX2" fmla="*/ 192974 w 759380"/>
              <a:gd name="connsiteY2" fmla="*/ 0 h 2743619"/>
              <a:gd name="connsiteX0" fmla="*/ 759380 w 759380"/>
              <a:gd name="connsiteY0" fmla="*/ 2743619 h 2743619"/>
              <a:gd name="connsiteX1" fmla="*/ 188103 w 759380"/>
              <a:gd name="connsiteY1" fmla="*/ 1163094 h 2743619"/>
              <a:gd name="connsiteX2" fmla="*/ 192974 w 759380"/>
              <a:gd name="connsiteY2" fmla="*/ 0 h 2743619"/>
              <a:gd name="connsiteX0" fmla="*/ 566406 w 566406"/>
              <a:gd name="connsiteY0" fmla="*/ 2743619 h 2743619"/>
              <a:gd name="connsiteX1" fmla="*/ 0 w 566406"/>
              <a:gd name="connsiteY1" fmla="*/ 0 h 2743619"/>
            </a:gdLst>
            <a:ahLst/>
            <a:cxnLst>
              <a:cxn ang="0">
                <a:pos x="connsiteX0" y="connsiteY0"/>
              </a:cxn>
              <a:cxn ang="0">
                <a:pos x="connsiteX1" y="connsiteY1"/>
              </a:cxn>
            </a:cxnLst>
            <a:rect l="l" t="t" r="r" b="b"/>
            <a:pathLst>
              <a:path w="566406" h="2743619">
                <a:moveTo>
                  <a:pt x="566406" y="2743619"/>
                </a:moveTo>
                <a:lnTo>
                  <a:pt x="0" y="0"/>
                </a:lnTo>
              </a:path>
            </a:pathLst>
          </a:custGeom>
          <a:noFill/>
          <a:ln w="25400" cap="flat" cmpd="sng" algn="ctr">
            <a:solidFill>
              <a:srgbClr val="652D89">
                <a:lumMod val="50000"/>
              </a:srgbClr>
            </a:solidFill>
            <a:prstDash val="sysDash"/>
            <a:tailEnd type="triangle" w="lg" len="lg"/>
          </a:ln>
          <a:effectLst/>
        </p:spPr>
        <p:txBody>
          <a:bodyPr lIns="91740" tIns="45870" rIns="91740" bIns="45870" rtlCol="0" anchor="ctr">
            <a:noAutofit/>
          </a:bodyPr>
          <a:lstStyle/>
          <a:p>
            <a:pPr algn="ctr" defTabSz="917394">
              <a:defRPr/>
            </a:pPr>
            <a:endParaRPr kumimoji="0" lang="en-US" sz="9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35" name="TextBox 631"/>
          <p:cNvSpPr txBox="1"/>
          <p:nvPr/>
        </p:nvSpPr>
        <p:spPr>
          <a:xfrm>
            <a:off x="4949077" y="2960954"/>
            <a:ext cx="552360" cy="277302"/>
          </a:xfrm>
          <a:prstGeom prst="roundRect">
            <a:avLst/>
          </a:prstGeom>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wrap="none" lIns="0" tIns="0" rIns="0" bIns="0" rtlCol="0" anchor="ctr">
            <a:noAutofit/>
          </a:bodyPr>
          <a:lstStyle/>
          <a:p>
            <a:pPr algn="ctr" defTabSz="917394">
              <a:defRPr/>
            </a:pPr>
            <a:r>
              <a:rPr kumimoji="0" lang="en-US" sz="1200" b="1"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SPAN</a:t>
            </a:r>
          </a:p>
        </p:txBody>
      </p:sp>
      <p:sp>
        <p:nvSpPr>
          <p:cNvPr id="136" name="Freeform 632"/>
          <p:cNvSpPr/>
          <p:nvPr/>
        </p:nvSpPr>
        <p:spPr>
          <a:xfrm>
            <a:off x="6040906" y="2034366"/>
            <a:ext cx="59538" cy="728024"/>
          </a:xfrm>
          <a:custGeom>
            <a:avLst/>
            <a:gdLst>
              <a:gd name="connsiteX0" fmla="*/ 421574 w 421574"/>
              <a:gd name="connsiteY0" fmla="*/ 2743200 h 2875808"/>
              <a:gd name="connsiteX1" fmla="*/ 314696 w 421574"/>
              <a:gd name="connsiteY1" fmla="*/ 2529444 h 2875808"/>
              <a:gd name="connsiteX2" fmla="*/ 17813 w 421574"/>
              <a:gd name="connsiteY2" fmla="*/ 665018 h 2875808"/>
              <a:gd name="connsiteX3" fmla="*/ 421574 w 421574"/>
              <a:gd name="connsiteY3" fmla="*/ 0 h 2875808"/>
              <a:gd name="connsiteX0" fmla="*/ 457610 w 457610"/>
              <a:gd name="connsiteY0" fmla="*/ 2871280 h 2937584"/>
              <a:gd name="connsiteX1" fmla="*/ 314696 w 457610"/>
              <a:gd name="connsiteY1" fmla="*/ 2529444 h 2937584"/>
              <a:gd name="connsiteX2" fmla="*/ 17813 w 457610"/>
              <a:gd name="connsiteY2" fmla="*/ 665018 h 2937584"/>
              <a:gd name="connsiteX3" fmla="*/ 421574 w 457610"/>
              <a:gd name="connsiteY3" fmla="*/ 0 h 2937584"/>
              <a:gd name="connsiteX0" fmla="*/ 460510 w 460510"/>
              <a:gd name="connsiteY0" fmla="*/ 2769577 h 2835881"/>
              <a:gd name="connsiteX1" fmla="*/ 317596 w 460510"/>
              <a:gd name="connsiteY1" fmla="*/ 2427741 h 2835881"/>
              <a:gd name="connsiteX2" fmla="*/ 20713 w 460510"/>
              <a:gd name="connsiteY2" fmla="*/ 563315 h 2835881"/>
              <a:gd name="connsiteX3" fmla="*/ 441874 w 460510"/>
              <a:gd name="connsiteY3" fmla="*/ 0 h 2835881"/>
              <a:gd name="connsiteX0" fmla="*/ 431225 w 431225"/>
              <a:gd name="connsiteY0" fmla="*/ 2769577 h 2835881"/>
              <a:gd name="connsiteX1" fmla="*/ 288311 w 431225"/>
              <a:gd name="connsiteY1" fmla="*/ 2427741 h 2835881"/>
              <a:gd name="connsiteX2" fmla="*/ 20713 w 431225"/>
              <a:gd name="connsiteY2" fmla="*/ 991305 h 2835881"/>
              <a:gd name="connsiteX3" fmla="*/ 412589 w 431225"/>
              <a:gd name="connsiteY3" fmla="*/ 0 h 2835881"/>
              <a:gd name="connsiteX0" fmla="*/ 431225 w 431225"/>
              <a:gd name="connsiteY0" fmla="*/ 2769577 h 2835881"/>
              <a:gd name="connsiteX1" fmla="*/ 288311 w 431225"/>
              <a:gd name="connsiteY1" fmla="*/ 2427741 h 2835881"/>
              <a:gd name="connsiteX2" fmla="*/ 20713 w 431225"/>
              <a:gd name="connsiteY2" fmla="*/ 1121247 h 2835881"/>
              <a:gd name="connsiteX3" fmla="*/ 412589 w 431225"/>
              <a:gd name="connsiteY3" fmla="*/ 0 h 2835881"/>
              <a:gd name="connsiteX0" fmla="*/ 410512 w 410512"/>
              <a:gd name="connsiteY0" fmla="*/ 2769577 h 2769577"/>
              <a:gd name="connsiteX1" fmla="*/ 0 w 410512"/>
              <a:gd name="connsiteY1" fmla="*/ 1121247 h 2769577"/>
              <a:gd name="connsiteX2" fmla="*/ 391876 w 410512"/>
              <a:gd name="connsiteY2" fmla="*/ 0 h 2769577"/>
              <a:gd name="connsiteX0" fmla="*/ 759380 w 759380"/>
              <a:gd name="connsiteY0" fmla="*/ 2743619 h 2743619"/>
              <a:gd name="connsiteX1" fmla="*/ 348868 w 759380"/>
              <a:gd name="connsiteY1" fmla="*/ 1095289 h 2743619"/>
              <a:gd name="connsiteX2" fmla="*/ 192974 w 759380"/>
              <a:gd name="connsiteY2" fmla="*/ 0 h 2743619"/>
              <a:gd name="connsiteX0" fmla="*/ 759380 w 759380"/>
              <a:gd name="connsiteY0" fmla="*/ 2743619 h 2743619"/>
              <a:gd name="connsiteX1" fmla="*/ 188103 w 759380"/>
              <a:gd name="connsiteY1" fmla="*/ 1163094 h 2743619"/>
              <a:gd name="connsiteX2" fmla="*/ 192974 w 759380"/>
              <a:gd name="connsiteY2" fmla="*/ 0 h 2743619"/>
              <a:gd name="connsiteX0" fmla="*/ 566406 w 566406"/>
              <a:gd name="connsiteY0" fmla="*/ 2743619 h 2743619"/>
              <a:gd name="connsiteX1" fmla="*/ 0 w 566406"/>
              <a:gd name="connsiteY1" fmla="*/ 0 h 2743619"/>
            </a:gdLst>
            <a:ahLst/>
            <a:cxnLst>
              <a:cxn ang="0">
                <a:pos x="connsiteX0" y="connsiteY0"/>
              </a:cxn>
              <a:cxn ang="0">
                <a:pos x="connsiteX1" y="connsiteY1"/>
              </a:cxn>
            </a:cxnLst>
            <a:rect l="l" t="t" r="r" b="b"/>
            <a:pathLst>
              <a:path w="566406" h="2743619">
                <a:moveTo>
                  <a:pt x="566406" y="2743619"/>
                </a:moveTo>
                <a:lnTo>
                  <a:pt x="0" y="0"/>
                </a:lnTo>
              </a:path>
            </a:pathLst>
          </a:custGeom>
          <a:noFill/>
          <a:ln w="25400" cap="flat" cmpd="sng" algn="ctr">
            <a:solidFill>
              <a:srgbClr val="652D89">
                <a:lumMod val="50000"/>
              </a:srgbClr>
            </a:solidFill>
            <a:prstDash val="sysDash"/>
            <a:tailEnd type="triangle" w="lg" len="lg"/>
          </a:ln>
          <a:effectLst/>
        </p:spPr>
        <p:txBody>
          <a:bodyPr lIns="91740" tIns="45870" rIns="91740" bIns="45870" rtlCol="0" anchor="ctr">
            <a:noAutofit/>
          </a:bodyPr>
          <a:lstStyle/>
          <a:p>
            <a:pPr algn="ctr" defTabSz="917394">
              <a:defRPr/>
            </a:pPr>
            <a:endParaRPr kumimoji="0" lang="en-US" sz="9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37" name="TextBox 633"/>
          <p:cNvSpPr txBox="1"/>
          <p:nvPr/>
        </p:nvSpPr>
        <p:spPr>
          <a:xfrm>
            <a:off x="5619893" y="2380073"/>
            <a:ext cx="723881" cy="277302"/>
          </a:xfrm>
          <a:prstGeom prst="roundRect">
            <a:avLst/>
          </a:prstGeom>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wrap="none" lIns="0" tIns="0" rIns="0" bIns="0" rtlCol="0" anchor="ctr">
            <a:noAutofit/>
          </a:bodyPr>
          <a:lstStyle/>
          <a:p>
            <a:pPr algn="ctr" defTabSz="917394">
              <a:defRPr/>
            </a:pPr>
            <a:r>
              <a:rPr kumimoji="0" lang="en-US" sz="1200" b="1" kern="0" dirty="0" smtClean="0">
                <a:solidFill>
                  <a:prstClr val="black"/>
                </a:solidFill>
                <a:latin typeface="Arial" panose="020B0604020202020204" pitchFamily="34" charset="0"/>
                <a:ea typeface="ＭＳ Ｐゴシック" panose="020B0600070205080204" pitchFamily="50" charset="-128"/>
                <a:cs typeface="Arial" panose="020B0604020202020204" pitchFamily="34" charset="0"/>
              </a:rPr>
              <a:t>NetFlow</a:t>
            </a:r>
            <a:endParaRPr kumimoji="0" lang="en-US" sz="1200" b="1"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0" name="Freeform 636"/>
          <p:cNvSpPr/>
          <p:nvPr/>
        </p:nvSpPr>
        <p:spPr>
          <a:xfrm flipH="1">
            <a:off x="2364643" y="2034366"/>
            <a:ext cx="2520215" cy="1414724"/>
          </a:xfrm>
          <a:custGeom>
            <a:avLst/>
            <a:gdLst>
              <a:gd name="connsiteX0" fmla="*/ 421574 w 421574"/>
              <a:gd name="connsiteY0" fmla="*/ 2743200 h 2875808"/>
              <a:gd name="connsiteX1" fmla="*/ 314696 w 421574"/>
              <a:gd name="connsiteY1" fmla="*/ 2529444 h 2875808"/>
              <a:gd name="connsiteX2" fmla="*/ 17813 w 421574"/>
              <a:gd name="connsiteY2" fmla="*/ 665018 h 2875808"/>
              <a:gd name="connsiteX3" fmla="*/ 421574 w 421574"/>
              <a:gd name="connsiteY3" fmla="*/ 0 h 2875808"/>
              <a:gd name="connsiteX0" fmla="*/ 457610 w 457610"/>
              <a:gd name="connsiteY0" fmla="*/ 2871280 h 2937584"/>
              <a:gd name="connsiteX1" fmla="*/ 314696 w 457610"/>
              <a:gd name="connsiteY1" fmla="*/ 2529444 h 2937584"/>
              <a:gd name="connsiteX2" fmla="*/ 17813 w 457610"/>
              <a:gd name="connsiteY2" fmla="*/ 665018 h 2937584"/>
              <a:gd name="connsiteX3" fmla="*/ 421574 w 457610"/>
              <a:gd name="connsiteY3" fmla="*/ 0 h 2937584"/>
              <a:gd name="connsiteX0" fmla="*/ 460510 w 460510"/>
              <a:gd name="connsiteY0" fmla="*/ 2769577 h 2835881"/>
              <a:gd name="connsiteX1" fmla="*/ 317596 w 460510"/>
              <a:gd name="connsiteY1" fmla="*/ 2427741 h 2835881"/>
              <a:gd name="connsiteX2" fmla="*/ 20713 w 460510"/>
              <a:gd name="connsiteY2" fmla="*/ 563315 h 2835881"/>
              <a:gd name="connsiteX3" fmla="*/ 441874 w 460510"/>
              <a:gd name="connsiteY3" fmla="*/ 0 h 2835881"/>
              <a:gd name="connsiteX0" fmla="*/ 431225 w 431225"/>
              <a:gd name="connsiteY0" fmla="*/ 2769577 h 2835881"/>
              <a:gd name="connsiteX1" fmla="*/ 288311 w 431225"/>
              <a:gd name="connsiteY1" fmla="*/ 2427741 h 2835881"/>
              <a:gd name="connsiteX2" fmla="*/ 20713 w 431225"/>
              <a:gd name="connsiteY2" fmla="*/ 991305 h 2835881"/>
              <a:gd name="connsiteX3" fmla="*/ 412589 w 431225"/>
              <a:gd name="connsiteY3" fmla="*/ 0 h 2835881"/>
              <a:gd name="connsiteX0" fmla="*/ 431225 w 431225"/>
              <a:gd name="connsiteY0" fmla="*/ 2769577 h 2835881"/>
              <a:gd name="connsiteX1" fmla="*/ 288311 w 431225"/>
              <a:gd name="connsiteY1" fmla="*/ 2427741 h 2835881"/>
              <a:gd name="connsiteX2" fmla="*/ 20713 w 431225"/>
              <a:gd name="connsiteY2" fmla="*/ 1121247 h 2835881"/>
              <a:gd name="connsiteX3" fmla="*/ 412589 w 431225"/>
              <a:gd name="connsiteY3" fmla="*/ 0 h 2835881"/>
              <a:gd name="connsiteX0" fmla="*/ 410512 w 410512"/>
              <a:gd name="connsiteY0" fmla="*/ 2769577 h 2769577"/>
              <a:gd name="connsiteX1" fmla="*/ 0 w 410512"/>
              <a:gd name="connsiteY1" fmla="*/ 1121247 h 2769577"/>
              <a:gd name="connsiteX2" fmla="*/ 391876 w 410512"/>
              <a:gd name="connsiteY2" fmla="*/ 0 h 2769577"/>
              <a:gd name="connsiteX0" fmla="*/ 759380 w 759380"/>
              <a:gd name="connsiteY0" fmla="*/ 2743619 h 2743619"/>
              <a:gd name="connsiteX1" fmla="*/ 348868 w 759380"/>
              <a:gd name="connsiteY1" fmla="*/ 1095289 h 2743619"/>
              <a:gd name="connsiteX2" fmla="*/ 192974 w 759380"/>
              <a:gd name="connsiteY2" fmla="*/ 0 h 2743619"/>
              <a:gd name="connsiteX0" fmla="*/ 759380 w 759380"/>
              <a:gd name="connsiteY0" fmla="*/ 2743619 h 2743619"/>
              <a:gd name="connsiteX1" fmla="*/ 188103 w 759380"/>
              <a:gd name="connsiteY1" fmla="*/ 1163094 h 2743619"/>
              <a:gd name="connsiteX2" fmla="*/ 192974 w 759380"/>
              <a:gd name="connsiteY2" fmla="*/ 0 h 2743619"/>
              <a:gd name="connsiteX0" fmla="*/ 566406 w 566406"/>
              <a:gd name="connsiteY0" fmla="*/ 2743619 h 2743619"/>
              <a:gd name="connsiteX1" fmla="*/ 0 w 566406"/>
              <a:gd name="connsiteY1" fmla="*/ 0 h 2743619"/>
            </a:gdLst>
            <a:ahLst/>
            <a:cxnLst>
              <a:cxn ang="0">
                <a:pos x="connsiteX0" y="connsiteY0"/>
              </a:cxn>
              <a:cxn ang="0">
                <a:pos x="connsiteX1" y="connsiteY1"/>
              </a:cxn>
            </a:cxnLst>
            <a:rect l="l" t="t" r="r" b="b"/>
            <a:pathLst>
              <a:path w="566406" h="2743619">
                <a:moveTo>
                  <a:pt x="566406" y="2743619"/>
                </a:moveTo>
                <a:lnTo>
                  <a:pt x="0" y="0"/>
                </a:lnTo>
              </a:path>
            </a:pathLst>
          </a:custGeom>
          <a:noFill/>
          <a:ln w="25400" cap="flat" cmpd="sng" algn="ctr">
            <a:solidFill>
              <a:srgbClr val="652D89">
                <a:lumMod val="50000"/>
              </a:srgbClr>
            </a:solidFill>
            <a:prstDash val="sysDash"/>
            <a:tailEnd type="triangle" w="lg" len="lg"/>
          </a:ln>
          <a:effectLst/>
        </p:spPr>
        <p:txBody>
          <a:bodyPr lIns="91740" tIns="45870" rIns="91740" bIns="45870" rtlCol="0" anchor="ctr">
            <a:noAutofit/>
          </a:bodyPr>
          <a:lstStyle/>
          <a:p>
            <a:pPr algn="ctr" defTabSz="917394">
              <a:defRPr/>
            </a:pPr>
            <a:endParaRPr kumimoji="0" lang="en-US" sz="9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2" name="Freeform 638"/>
          <p:cNvSpPr/>
          <p:nvPr/>
        </p:nvSpPr>
        <p:spPr>
          <a:xfrm flipH="1">
            <a:off x="3094014" y="2106507"/>
            <a:ext cx="1797199" cy="1193182"/>
          </a:xfrm>
          <a:custGeom>
            <a:avLst/>
            <a:gdLst>
              <a:gd name="connsiteX0" fmla="*/ 421574 w 421574"/>
              <a:gd name="connsiteY0" fmla="*/ 2743200 h 2875808"/>
              <a:gd name="connsiteX1" fmla="*/ 314696 w 421574"/>
              <a:gd name="connsiteY1" fmla="*/ 2529444 h 2875808"/>
              <a:gd name="connsiteX2" fmla="*/ 17813 w 421574"/>
              <a:gd name="connsiteY2" fmla="*/ 665018 h 2875808"/>
              <a:gd name="connsiteX3" fmla="*/ 421574 w 421574"/>
              <a:gd name="connsiteY3" fmla="*/ 0 h 2875808"/>
              <a:gd name="connsiteX0" fmla="*/ 457610 w 457610"/>
              <a:gd name="connsiteY0" fmla="*/ 2871280 h 2937584"/>
              <a:gd name="connsiteX1" fmla="*/ 314696 w 457610"/>
              <a:gd name="connsiteY1" fmla="*/ 2529444 h 2937584"/>
              <a:gd name="connsiteX2" fmla="*/ 17813 w 457610"/>
              <a:gd name="connsiteY2" fmla="*/ 665018 h 2937584"/>
              <a:gd name="connsiteX3" fmla="*/ 421574 w 457610"/>
              <a:gd name="connsiteY3" fmla="*/ 0 h 2937584"/>
              <a:gd name="connsiteX0" fmla="*/ 460510 w 460510"/>
              <a:gd name="connsiteY0" fmla="*/ 2769577 h 2835881"/>
              <a:gd name="connsiteX1" fmla="*/ 317596 w 460510"/>
              <a:gd name="connsiteY1" fmla="*/ 2427741 h 2835881"/>
              <a:gd name="connsiteX2" fmla="*/ 20713 w 460510"/>
              <a:gd name="connsiteY2" fmla="*/ 563315 h 2835881"/>
              <a:gd name="connsiteX3" fmla="*/ 441874 w 460510"/>
              <a:gd name="connsiteY3" fmla="*/ 0 h 2835881"/>
              <a:gd name="connsiteX0" fmla="*/ 431225 w 431225"/>
              <a:gd name="connsiteY0" fmla="*/ 2769577 h 2835881"/>
              <a:gd name="connsiteX1" fmla="*/ 288311 w 431225"/>
              <a:gd name="connsiteY1" fmla="*/ 2427741 h 2835881"/>
              <a:gd name="connsiteX2" fmla="*/ 20713 w 431225"/>
              <a:gd name="connsiteY2" fmla="*/ 991305 h 2835881"/>
              <a:gd name="connsiteX3" fmla="*/ 412589 w 431225"/>
              <a:gd name="connsiteY3" fmla="*/ 0 h 2835881"/>
              <a:gd name="connsiteX0" fmla="*/ 431225 w 431225"/>
              <a:gd name="connsiteY0" fmla="*/ 2769577 h 2835881"/>
              <a:gd name="connsiteX1" fmla="*/ 288311 w 431225"/>
              <a:gd name="connsiteY1" fmla="*/ 2427741 h 2835881"/>
              <a:gd name="connsiteX2" fmla="*/ 20713 w 431225"/>
              <a:gd name="connsiteY2" fmla="*/ 1121247 h 2835881"/>
              <a:gd name="connsiteX3" fmla="*/ 412589 w 431225"/>
              <a:gd name="connsiteY3" fmla="*/ 0 h 2835881"/>
              <a:gd name="connsiteX0" fmla="*/ 410512 w 410512"/>
              <a:gd name="connsiteY0" fmla="*/ 2769577 h 2769577"/>
              <a:gd name="connsiteX1" fmla="*/ 0 w 410512"/>
              <a:gd name="connsiteY1" fmla="*/ 1121247 h 2769577"/>
              <a:gd name="connsiteX2" fmla="*/ 391876 w 410512"/>
              <a:gd name="connsiteY2" fmla="*/ 0 h 2769577"/>
              <a:gd name="connsiteX0" fmla="*/ 759380 w 759380"/>
              <a:gd name="connsiteY0" fmla="*/ 2743619 h 2743619"/>
              <a:gd name="connsiteX1" fmla="*/ 348868 w 759380"/>
              <a:gd name="connsiteY1" fmla="*/ 1095289 h 2743619"/>
              <a:gd name="connsiteX2" fmla="*/ 192974 w 759380"/>
              <a:gd name="connsiteY2" fmla="*/ 0 h 2743619"/>
              <a:gd name="connsiteX0" fmla="*/ 759380 w 759380"/>
              <a:gd name="connsiteY0" fmla="*/ 2743619 h 2743619"/>
              <a:gd name="connsiteX1" fmla="*/ 188103 w 759380"/>
              <a:gd name="connsiteY1" fmla="*/ 1163094 h 2743619"/>
              <a:gd name="connsiteX2" fmla="*/ 192974 w 759380"/>
              <a:gd name="connsiteY2" fmla="*/ 0 h 2743619"/>
              <a:gd name="connsiteX0" fmla="*/ 566406 w 566406"/>
              <a:gd name="connsiteY0" fmla="*/ 2743619 h 2743619"/>
              <a:gd name="connsiteX1" fmla="*/ 0 w 566406"/>
              <a:gd name="connsiteY1" fmla="*/ 0 h 2743619"/>
            </a:gdLst>
            <a:ahLst/>
            <a:cxnLst>
              <a:cxn ang="0">
                <a:pos x="connsiteX0" y="connsiteY0"/>
              </a:cxn>
              <a:cxn ang="0">
                <a:pos x="connsiteX1" y="connsiteY1"/>
              </a:cxn>
            </a:cxnLst>
            <a:rect l="l" t="t" r="r" b="b"/>
            <a:pathLst>
              <a:path w="566406" h="2743619">
                <a:moveTo>
                  <a:pt x="566406" y="2743619"/>
                </a:moveTo>
                <a:lnTo>
                  <a:pt x="0" y="0"/>
                </a:lnTo>
              </a:path>
            </a:pathLst>
          </a:custGeom>
          <a:noFill/>
          <a:ln w="25400" cap="flat" cmpd="sng" algn="ctr">
            <a:solidFill>
              <a:srgbClr val="652D89">
                <a:lumMod val="50000"/>
              </a:srgbClr>
            </a:solidFill>
            <a:prstDash val="sysDash"/>
            <a:tailEnd type="triangle" w="lg" len="lg"/>
          </a:ln>
          <a:effectLst/>
        </p:spPr>
        <p:txBody>
          <a:bodyPr lIns="91740" tIns="45870" rIns="91740" bIns="45870" rtlCol="0" anchor="ctr">
            <a:noAutofit/>
          </a:bodyPr>
          <a:lstStyle/>
          <a:p>
            <a:pPr algn="ctr" defTabSz="917394">
              <a:defRPr/>
            </a:pPr>
            <a:endParaRPr kumimoji="0" lang="en-US" sz="9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4" name="Freeform 640"/>
          <p:cNvSpPr/>
          <p:nvPr/>
        </p:nvSpPr>
        <p:spPr>
          <a:xfrm flipH="1">
            <a:off x="3050452" y="2707338"/>
            <a:ext cx="1295886" cy="852382"/>
          </a:xfrm>
          <a:custGeom>
            <a:avLst/>
            <a:gdLst>
              <a:gd name="connsiteX0" fmla="*/ 421574 w 421574"/>
              <a:gd name="connsiteY0" fmla="*/ 2743200 h 2875808"/>
              <a:gd name="connsiteX1" fmla="*/ 314696 w 421574"/>
              <a:gd name="connsiteY1" fmla="*/ 2529444 h 2875808"/>
              <a:gd name="connsiteX2" fmla="*/ 17813 w 421574"/>
              <a:gd name="connsiteY2" fmla="*/ 665018 h 2875808"/>
              <a:gd name="connsiteX3" fmla="*/ 421574 w 421574"/>
              <a:gd name="connsiteY3" fmla="*/ 0 h 2875808"/>
              <a:gd name="connsiteX0" fmla="*/ 457610 w 457610"/>
              <a:gd name="connsiteY0" fmla="*/ 2871280 h 2937584"/>
              <a:gd name="connsiteX1" fmla="*/ 314696 w 457610"/>
              <a:gd name="connsiteY1" fmla="*/ 2529444 h 2937584"/>
              <a:gd name="connsiteX2" fmla="*/ 17813 w 457610"/>
              <a:gd name="connsiteY2" fmla="*/ 665018 h 2937584"/>
              <a:gd name="connsiteX3" fmla="*/ 421574 w 457610"/>
              <a:gd name="connsiteY3" fmla="*/ 0 h 2937584"/>
              <a:gd name="connsiteX0" fmla="*/ 460510 w 460510"/>
              <a:gd name="connsiteY0" fmla="*/ 2769577 h 2835881"/>
              <a:gd name="connsiteX1" fmla="*/ 317596 w 460510"/>
              <a:gd name="connsiteY1" fmla="*/ 2427741 h 2835881"/>
              <a:gd name="connsiteX2" fmla="*/ 20713 w 460510"/>
              <a:gd name="connsiteY2" fmla="*/ 563315 h 2835881"/>
              <a:gd name="connsiteX3" fmla="*/ 441874 w 460510"/>
              <a:gd name="connsiteY3" fmla="*/ 0 h 2835881"/>
              <a:gd name="connsiteX0" fmla="*/ 431225 w 431225"/>
              <a:gd name="connsiteY0" fmla="*/ 2769577 h 2835881"/>
              <a:gd name="connsiteX1" fmla="*/ 288311 w 431225"/>
              <a:gd name="connsiteY1" fmla="*/ 2427741 h 2835881"/>
              <a:gd name="connsiteX2" fmla="*/ 20713 w 431225"/>
              <a:gd name="connsiteY2" fmla="*/ 991305 h 2835881"/>
              <a:gd name="connsiteX3" fmla="*/ 412589 w 431225"/>
              <a:gd name="connsiteY3" fmla="*/ 0 h 2835881"/>
              <a:gd name="connsiteX0" fmla="*/ 431225 w 431225"/>
              <a:gd name="connsiteY0" fmla="*/ 2769577 h 2835881"/>
              <a:gd name="connsiteX1" fmla="*/ 288311 w 431225"/>
              <a:gd name="connsiteY1" fmla="*/ 2427741 h 2835881"/>
              <a:gd name="connsiteX2" fmla="*/ 20713 w 431225"/>
              <a:gd name="connsiteY2" fmla="*/ 1121247 h 2835881"/>
              <a:gd name="connsiteX3" fmla="*/ 412589 w 431225"/>
              <a:gd name="connsiteY3" fmla="*/ 0 h 2835881"/>
              <a:gd name="connsiteX0" fmla="*/ 410512 w 410512"/>
              <a:gd name="connsiteY0" fmla="*/ 2769577 h 2769577"/>
              <a:gd name="connsiteX1" fmla="*/ 0 w 410512"/>
              <a:gd name="connsiteY1" fmla="*/ 1121247 h 2769577"/>
              <a:gd name="connsiteX2" fmla="*/ 391876 w 410512"/>
              <a:gd name="connsiteY2" fmla="*/ 0 h 2769577"/>
              <a:gd name="connsiteX0" fmla="*/ 759380 w 759380"/>
              <a:gd name="connsiteY0" fmla="*/ 2743619 h 2743619"/>
              <a:gd name="connsiteX1" fmla="*/ 348868 w 759380"/>
              <a:gd name="connsiteY1" fmla="*/ 1095289 h 2743619"/>
              <a:gd name="connsiteX2" fmla="*/ 192974 w 759380"/>
              <a:gd name="connsiteY2" fmla="*/ 0 h 2743619"/>
              <a:gd name="connsiteX0" fmla="*/ 759380 w 759380"/>
              <a:gd name="connsiteY0" fmla="*/ 2743619 h 2743619"/>
              <a:gd name="connsiteX1" fmla="*/ 188103 w 759380"/>
              <a:gd name="connsiteY1" fmla="*/ 1163094 h 2743619"/>
              <a:gd name="connsiteX2" fmla="*/ 192974 w 759380"/>
              <a:gd name="connsiteY2" fmla="*/ 0 h 2743619"/>
              <a:gd name="connsiteX0" fmla="*/ 566406 w 566406"/>
              <a:gd name="connsiteY0" fmla="*/ 2743619 h 2743619"/>
              <a:gd name="connsiteX1" fmla="*/ 0 w 566406"/>
              <a:gd name="connsiteY1" fmla="*/ 0 h 2743619"/>
            </a:gdLst>
            <a:ahLst/>
            <a:cxnLst>
              <a:cxn ang="0">
                <a:pos x="connsiteX0" y="connsiteY0"/>
              </a:cxn>
              <a:cxn ang="0">
                <a:pos x="connsiteX1" y="connsiteY1"/>
              </a:cxn>
            </a:cxnLst>
            <a:rect l="l" t="t" r="r" b="b"/>
            <a:pathLst>
              <a:path w="566406" h="2743619">
                <a:moveTo>
                  <a:pt x="566406" y="2743619"/>
                </a:moveTo>
                <a:lnTo>
                  <a:pt x="0" y="0"/>
                </a:lnTo>
              </a:path>
            </a:pathLst>
          </a:custGeom>
          <a:noFill/>
          <a:ln w="25400" cap="flat" cmpd="sng" algn="ctr">
            <a:solidFill>
              <a:srgbClr val="652D89">
                <a:lumMod val="50000"/>
              </a:srgbClr>
            </a:solidFill>
            <a:prstDash val="sysDash"/>
            <a:tailEnd type="triangle" w="lg" len="lg"/>
          </a:ln>
          <a:effectLst/>
        </p:spPr>
        <p:txBody>
          <a:bodyPr lIns="91740" tIns="45870" rIns="91740" bIns="45870" rtlCol="0" anchor="ctr">
            <a:noAutofit/>
          </a:bodyPr>
          <a:lstStyle/>
          <a:p>
            <a:pPr algn="ctr" defTabSz="917394">
              <a:defRPr/>
            </a:pPr>
            <a:endParaRPr kumimoji="0" lang="en-US" sz="9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6" name="Left-Right Arrow 2"/>
          <p:cNvSpPr/>
          <p:nvPr/>
        </p:nvSpPr>
        <p:spPr>
          <a:xfrm>
            <a:off x="715779" y="3921456"/>
            <a:ext cx="7816662" cy="498314"/>
          </a:xfrm>
          <a:prstGeom prst="leftRightArrow">
            <a:avLst>
              <a:gd name="adj1" fmla="val 50000"/>
              <a:gd name="adj2" fmla="val 85340"/>
            </a:avLst>
          </a:prstGeom>
          <a:solidFill>
            <a:srgbClr val="FF0000">
              <a:alpha val="55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ja-JP" altLang="en-US" dirty="0" smtClean="0">
                <a:solidFill>
                  <a:srgbClr val="FFFFFF"/>
                </a:solidFill>
                <a:latin typeface="Arial" panose="020B0604020202020204" pitchFamily="34" charset="0"/>
                <a:ea typeface="ＭＳ Ｐゴシック" panose="020B0600070205080204" pitchFamily="50" charset="-128"/>
                <a:cs typeface="Arial" panose="020B0604020202020204" pitchFamily="34" charset="0"/>
              </a:rPr>
              <a:t>アプリケーション トラフィック</a:t>
            </a:r>
          </a:p>
        </p:txBody>
      </p:sp>
      <p:sp>
        <p:nvSpPr>
          <p:cNvPr id="150" name="Freeform 641"/>
          <p:cNvSpPr/>
          <p:nvPr/>
        </p:nvSpPr>
        <p:spPr>
          <a:xfrm flipH="1">
            <a:off x="5100078" y="2037403"/>
            <a:ext cx="302813" cy="389651"/>
          </a:xfrm>
          <a:custGeom>
            <a:avLst/>
            <a:gdLst>
              <a:gd name="connsiteX0" fmla="*/ 421574 w 421574"/>
              <a:gd name="connsiteY0" fmla="*/ 2743200 h 2875808"/>
              <a:gd name="connsiteX1" fmla="*/ 314696 w 421574"/>
              <a:gd name="connsiteY1" fmla="*/ 2529444 h 2875808"/>
              <a:gd name="connsiteX2" fmla="*/ 17813 w 421574"/>
              <a:gd name="connsiteY2" fmla="*/ 665018 h 2875808"/>
              <a:gd name="connsiteX3" fmla="*/ 421574 w 421574"/>
              <a:gd name="connsiteY3" fmla="*/ 0 h 2875808"/>
              <a:gd name="connsiteX0" fmla="*/ 457610 w 457610"/>
              <a:gd name="connsiteY0" fmla="*/ 2871280 h 2937584"/>
              <a:gd name="connsiteX1" fmla="*/ 314696 w 457610"/>
              <a:gd name="connsiteY1" fmla="*/ 2529444 h 2937584"/>
              <a:gd name="connsiteX2" fmla="*/ 17813 w 457610"/>
              <a:gd name="connsiteY2" fmla="*/ 665018 h 2937584"/>
              <a:gd name="connsiteX3" fmla="*/ 421574 w 457610"/>
              <a:gd name="connsiteY3" fmla="*/ 0 h 2937584"/>
              <a:gd name="connsiteX0" fmla="*/ 460510 w 460510"/>
              <a:gd name="connsiteY0" fmla="*/ 2769577 h 2835881"/>
              <a:gd name="connsiteX1" fmla="*/ 317596 w 460510"/>
              <a:gd name="connsiteY1" fmla="*/ 2427741 h 2835881"/>
              <a:gd name="connsiteX2" fmla="*/ 20713 w 460510"/>
              <a:gd name="connsiteY2" fmla="*/ 563315 h 2835881"/>
              <a:gd name="connsiteX3" fmla="*/ 441874 w 460510"/>
              <a:gd name="connsiteY3" fmla="*/ 0 h 2835881"/>
              <a:gd name="connsiteX0" fmla="*/ 431225 w 431225"/>
              <a:gd name="connsiteY0" fmla="*/ 2769577 h 2835881"/>
              <a:gd name="connsiteX1" fmla="*/ 288311 w 431225"/>
              <a:gd name="connsiteY1" fmla="*/ 2427741 h 2835881"/>
              <a:gd name="connsiteX2" fmla="*/ 20713 w 431225"/>
              <a:gd name="connsiteY2" fmla="*/ 991305 h 2835881"/>
              <a:gd name="connsiteX3" fmla="*/ 412589 w 431225"/>
              <a:gd name="connsiteY3" fmla="*/ 0 h 2835881"/>
              <a:gd name="connsiteX0" fmla="*/ 431225 w 431225"/>
              <a:gd name="connsiteY0" fmla="*/ 2769577 h 2835881"/>
              <a:gd name="connsiteX1" fmla="*/ 288311 w 431225"/>
              <a:gd name="connsiteY1" fmla="*/ 2427741 h 2835881"/>
              <a:gd name="connsiteX2" fmla="*/ 20713 w 431225"/>
              <a:gd name="connsiteY2" fmla="*/ 1121247 h 2835881"/>
              <a:gd name="connsiteX3" fmla="*/ 412589 w 431225"/>
              <a:gd name="connsiteY3" fmla="*/ 0 h 2835881"/>
              <a:gd name="connsiteX0" fmla="*/ 410512 w 410512"/>
              <a:gd name="connsiteY0" fmla="*/ 2769577 h 2769577"/>
              <a:gd name="connsiteX1" fmla="*/ 0 w 410512"/>
              <a:gd name="connsiteY1" fmla="*/ 1121247 h 2769577"/>
              <a:gd name="connsiteX2" fmla="*/ 391876 w 410512"/>
              <a:gd name="connsiteY2" fmla="*/ 0 h 2769577"/>
              <a:gd name="connsiteX0" fmla="*/ 759380 w 759380"/>
              <a:gd name="connsiteY0" fmla="*/ 2743619 h 2743619"/>
              <a:gd name="connsiteX1" fmla="*/ 348868 w 759380"/>
              <a:gd name="connsiteY1" fmla="*/ 1095289 h 2743619"/>
              <a:gd name="connsiteX2" fmla="*/ 192974 w 759380"/>
              <a:gd name="connsiteY2" fmla="*/ 0 h 2743619"/>
              <a:gd name="connsiteX0" fmla="*/ 759380 w 759380"/>
              <a:gd name="connsiteY0" fmla="*/ 2743619 h 2743619"/>
              <a:gd name="connsiteX1" fmla="*/ 188103 w 759380"/>
              <a:gd name="connsiteY1" fmla="*/ 1163094 h 2743619"/>
              <a:gd name="connsiteX2" fmla="*/ 192974 w 759380"/>
              <a:gd name="connsiteY2" fmla="*/ 0 h 2743619"/>
              <a:gd name="connsiteX0" fmla="*/ 566406 w 566406"/>
              <a:gd name="connsiteY0" fmla="*/ 2743619 h 2743619"/>
              <a:gd name="connsiteX1" fmla="*/ 0 w 566406"/>
              <a:gd name="connsiteY1" fmla="*/ 0 h 2743619"/>
            </a:gdLst>
            <a:ahLst/>
            <a:cxnLst>
              <a:cxn ang="0">
                <a:pos x="connsiteX0" y="connsiteY0"/>
              </a:cxn>
              <a:cxn ang="0">
                <a:pos x="connsiteX1" y="connsiteY1"/>
              </a:cxn>
            </a:cxnLst>
            <a:rect l="l" t="t" r="r" b="b"/>
            <a:pathLst>
              <a:path w="566406" h="2743619">
                <a:moveTo>
                  <a:pt x="566406" y="2743619"/>
                </a:moveTo>
                <a:lnTo>
                  <a:pt x="0" y="0"/>
                </a:lnTo>
              </a:path>
            </a:pathLst>
          </a:custGeom>
          <a:noFill/>
          <a:ln w="25400" cap="flat" cmpd="sng" algn="ctr">
            <a:solidFill>
              <a:srgbClr val="652D89">
                <a:lumMod val="50000"/>
              </a:srgbClr>
            </a:solidFill>
            <a:prstDash val="sysDash"/>
            <a:tailEnd type="triangle" w="lg" len="lg"/>
          </a:ln>
          <a:effectLst/>
        </p:spPr>
        <p:txBody>
          <a:bodyPr lIns="91740" tIns="45870" rIns="91740" bIns="45870" rtlCol="0" anchor="ctr">
            <a:noAutofit/>
          </a:bodyPr>
          <a:lstStyle/>
          <a:p>
            <a:pPr algn="ctr" defTabSz="917394">
              <a:defRPr/>
            </a:pPr>
            <a:endParaRPr kumimoji="0" lang="en-US" sz="900" kern="0">
              <a:solidFill>
                <a:srgbClr val="0096D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3" name="TextBox 639"/>
          <p:cNvSpPr txBox="1"/>
          <p:nvPr/>
        </p:nvSpPr>
        <p:spPr>
          <a:xfrm>
            <a:off x="3284130" y="2968336"/>
            <a:ext cx="363206" cy="277302"/>
          </a:xfrm>
          <a:prstGeom prst="roundRect">
            <a:avLst/>
          </a:prstGeom>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wrap="none" lIns="0" tIns="0" rIns="0" bIns="0" rtlCol="0" anchor="ctr">
            <a:noAutofit/>
          </a:bodyPr>
          <a:lstStyle/>
          <a:p>
            <a:pPr algn="ctr" defTabSz="917394">
              <a:defRPr/>
            </a:pPr>
            <a:r>
              <a:rPr kumimoji="0" lang="en-US" sz="1200" b="1" kern="0" dirty="0" smtClean="0">
                <a:solidFill>
                  <a:prstClr val="black"/>
                </a:solidFill>
                <a:latin typeface="Arial" panose="020B0604020202020204" pitchFamily="34" charset="0"/>
                <a:ea typeface="ＭＳ Ｐゴシック" panose="020B0600070205080204" pitchFamily="50" charset="-128"/>
                <a:cs typeface="Arial" panose="020B0604020202020204" pitchFamily="34" charset="0"/>
              </a:rPr>
              <a:t>PA</a:t>
            </a:r>
            <a:endParaRPr kumimoji="0" lang="en-US" sz="1200" b="1"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9" name="Rectangle 629"/>
          <p:cNvSpPr/>
          <p:nvPr/>
        </p:nvSpPr>
        <p:spPr>
          <a:xfrm>
            <a:off x="4515113" y="2401383"/>
            <a:ext cx="546395" cy="200049"/>
          </a:xfrm>
          <a:prstGeom prst="rect">
            <a:avLst/>
          </a:prstGeom>
          <a:solidFill>
            <a:srgbClr val="C00000"/>
          </a:solidFill>
          <a:ln/>
        </p:spPr>
        <p:style>
          <a:lnRef idx="0">
            <a:schemeClr val="dk1"/>
          </a:lnRef>
          <a:fillRef idx="3">
            <a:schemeClr val="dk1"/>
          </a:fillRef>
          <a:effectRef idx="3">
            <a:schemeClr val="dk1"/>
          </a:effectRef>
          <a:fontRef idx="minor">
            <a:schemeClr val="lt1"/>
          </a:fontRef>
        </p:style>
        <p:txBody>
          <a:bodyPr lIns="91740" tIns="45870" rIns="91740" bIns="45870" rtlCol="0" anchor="ctr">
            <a:noAutofit/>
          </a:bodyPr>
          <a:lstStyle/>
          <a:p>
            <a:pPr algn="ctr" defTabSz="917394">
              <a:defRPr/>
            </a:pPr>
            <a:r>
              <a:rPr kumimoji="0" lang="en-US" sz="1000" kern="0" dirty="0" smtClean="0">
                <a:solidFill>
                  <a:schemeClr val="bg1"/>
                </a:solidFill>
                <a:latin typeface="Arial" panose="020B0604020202020204" pitchFamily="34" charset="0"/>
                <a:ea typeface="ＭＳ Ｐゴシック" panose="020B0600070205080204" pitchFamily="50" charset="-128"/>
                <a:cs typeface="Arial" panose="020B0604020202020204" pitchFamily="34" charset="0"/>
              </a:rPr>
              <a:t>NAM</a:t>
            </a:r>
          </a:p>
        </p:txBody>
      </p:sp>
      <p:sp>
        <p:nvSpPr>
          <p:cNvPr id="55" name="テキスト ボックス 54"/>
          <p:cNvSpPr txBox="1"/>
          <p:nvPr/>
        </p:nvSpPr>
        <p:spPr>
          <a:xfrm>
            <a:off x="679167" y="2497041"/>
            <a:ext cx="2134420" cy="50643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oAutofit/>
          </a:bodyPr>
          <a:lstStyle/>
          <a:p>
            <a:pPr algn="ctr">
              <a:lnSpc>
                <a:spcPct val="80000"/>
              </a:lnSpc>
            </a:pPr>
            <a:r>
              <a:rPr kumimoji="1" lang="ja-JP" altLang="en-US" sz="1200" dirty="0" smtClean="0">
                <a:latin typeface="Arial" panose="020B0604020202020204" pitchFamily="34" charset="0"/>
                <a:ea typeface="ＭＳ Ｐゴシック" panose="020B0600070205080204" pitchFamily="50" charset="-128"/>
                <a:cs typeface="Arial" panose="020B0604020202020204" pitchFamily="34" charset="0"/>
              </a:rPr>
              <a:t>シスコ機器</a:t>
            </a:r>
            <a:r>
              <a:rPr kumimoji="1" lang="en-US" altLang="ja-JP" sz="1200" dirty="0" smtClean="0">
                <a:latin typeface="Arial" panose="020B0604020202020204" pitchFamily="34" charset="0"/>
                <a:ea typeface="ＭＳ Ｐゴシック" panose="020B0600070205080204" pitchFamily="50" charset="-128"/>
                <a:cs typeface="Arial" panose="020B0604020202020204" pitchFamily="34" charset="0"/>
              </a:rPr>
              <a:t/>
            </a:r>
            <a:br>
              <a:rPr kumimoji="1" lang="en-US" altLang="ja-JP" sz="1200" dirty="0" smtClean="0">
                <a:latin typeface="Arial" panose="020B0604020202020204" pitchFamily="34" charset="0"/>
                <a:ea typeface="ＭＳ Ｐゴシック" panose="020B0600070205080204" pitchFamily="50" charset="-128"/>
                <a:cs typeface="Arial" panose="020B0604020202020204" pitchFamily="34" charset="0"/>
              </a:rPr>
            </a:br>
            <a:r>
              <a:rPr kumimoji="1" lang="ja-JP" altLang="en-US" sz="1200" dirty="0" smtClean="0">
                <a:latin typeface="Arial" panose="020B0604020202020204" pitchFamily="34" charset="0"/>
                <a:ea typeface="ＭＳ Ｐゴシック" panose="020B0600070205080204" pitchFamily="50" charset="-128"/>
                <a:cs typeface="Arial" panose="020B0604020202020204" pitchFamily="34" charset="0"/>
              </a:rPr>
              <a:t>（ルータ、スイッチ、無線</a:t>
            </a:r>
            <a:r>
              <a:rPr kumimoji="1" lang="en-US" altLang="ja-JP" sz="1200" dirty="0" smtClean="0">
                <a:latin typeface="Arial" panose="020B0604020202020204" pitchFamily="34" charset="0"/>
                <a:ea typeface="ＭＳ Ｐゴシック" panose="020B0600070205080204" pitchFamily="50" charset="-128"/>
                <a:cs typeface="Arial" panose="020B0604020202020204" pitchFamily="34" charset="0"/>
              </a:rPr>
              <a:t>LAN</a:t>
            </a:r>
            <a:r>
              <a:rPr kumimoji="1" lang="ja-JP" altLang="en-US" sz="1200" dirty="0" smtClean="0">
                <a:latin typeface="Arial" panose="020B0604020202020204" pitchFamily="34" charset="0"/>
                <a:ea typeface="ＭＳ Ｐゴシック" panose="020B0600070205080204" pitchFamily="50" charset="-128"/>
                <a:cs typeface="Arial" panose="020B0604020202020204" pitchFamily="34" charset="0"/>
              </a:rPr>
              <a:t>）</a:t>
            </a:r>
            <a:endParaRPr kumimoji="1" lang="en-US" altLang="ja-JP" sz="1200" dirty="0" smtClean="0">
              <a:latin typeface="Arial" panose="020B0604020202020204" pitchFamily="34" charset="0"/>
              <a:ea typeface="ＭＳ Ｐゴシック" panose="020B0600070205080204" pitchFamily="50" charset="-128"/>
              <a:cs typeface="Arial" panose="020B0604020202020204" pitchFamily="34" charset="0"/>
            </a:endParaRPr>
          </a:p>
          <a:p>
            <a:pPr algn="ctr">
              <a:lnSpc>
                <a:spcPct val="80000"/>
              </a:lnSpc>
            </a:pPr>
            <a:r>
              <a:rPr kumimoji="1" lang="en-US" altLang="ja-JP" sz="1200" dirty="0" smtClean="0">
                <a:latin typeface="Arial" panose="020B0604020202020204" pitchFamily="34" charset="0"/>
                <a:ea typeface="ＭＳ Ｐゴシック" panose="020B0600070205080204" pitchFamily="50" charset="-128"/>
                <a:cs typeface="Arial" panose="020B0604020202020204" pitchFamily="34" charset="0"/>
              </a:rPr>
              <a:t>※NetFlow</a:t>
            </a:r>
            <a:r>
              <a:rPr kumimoji="1" lang="ja-JP" altLang="en-US" sz="1200" dirty="0" smtClean="0">
                <a:latin typeface="Arial" panose="020B0604020202020204" pitchFamily="34" charset="0"/>
                <a:ea typeface="ＭＳ Ｐゴシック" panose="020B0600070205080204" pitchFamily="50" charset="-128"/>
                <a:cs typeface="Arial" panose="020B0604020202020204" pitchFamily="34" charset="0"/>
              </a:rPr>
              <a:t>対応機器</a:t>
            </a:r>
            <a:endParaRPr kumimoji="1" lang="en-US" altLang="ja-JP" sz="12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686" name="TextBox 633"/>
          <p:cNvSpPr txBox="1"/>
          <p:nvPr/>
        </p:nvSpPr>
        <p:spPr>
          <a:xfrm>
            <a:off x="2899812" y="2420628"/>
            <a:ext cx="723881" cy="277302"/>
          </a:xfrm>
          <a:prstGeom prst="roundRect">
            <a:avLst/>
          </a:prstGeom>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wrap="none" lIns="0" tIns="0" rIns="0" bIns="0" rtlCol="0" anchor="ctr">
            <a:noAutofit/>
          </a:bodyPr>
          <a:lstStyle/>
          <a:p>
            <a:pPr algn="ctr" defTabSz="917394">
              <a:defRPr/>
            </a:pPr>
            <a:r>
              <a:rPr kumimoji="0" lang="en-US" sz="1200" b="1" kern="0" dirty="0" smtClean="0">
                <a:solidFill>
                  <a:prstClr val="black"/>
                </a:solidFill>
                <a:latin typeface="Arial" panose="020B0604020202020204" pitchFamily="34" charset="0"/>
                <a:ea typeface="ＭＳ Ｐゴシック" panose="020B0600070205080204" pitchFamily="50" charset="-128"/>
                <a:cs typeface="Arial" panose="020B0604020202020204" pitchFamily="34" charset="0"/>
              </a:rPr>
              <a:t>NetFlow</a:t>
            </a:r>
            <a:endParaRPr kumimoji="0" lang="en-US" sz="1200" b="1" kern="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6" name="テキスト ボックス 55"/>
          <p:cNvSpPr txBox="1"/>
          <p:nvPr/>
        </p:nvSpPr>
        <p:spPr>
          <a:xfrm>
            <a:off x="6592819" y="2214537"/>
            <a:ext cx="2284038"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oAutofit/>
          </a:bodyPr>
          <a:lstStyle/>
          <a:p>
            <a:r>
              <a:rPr kumimoji="1" lang="ja-JP" altLang="en-US" sz="1200" dirty="0" smtClean="0">
                <a:latin typeface="Arial" panose="020B0604020202020204" pitchFamily="34" charset="0"/>
                <a:ea typeface="ＭＳ Ｐゴシック" panose="020B0600070205080204" pitchFamily="50" charset="-128"/>
                <a:cs typeface="Arial" panose="020B0604020202020204" pitchFamily="34" charset="0"/>
              </a:rPr>
              <a:t>必要に応じて専用アプライアンス（</a:t>
            </a:r>
            <a:r>
              <a:rPr kumimoji="1" lang="en-US" altLang="ja-JP" sz="1200" dirty="0" smtClean="0">
                <a:latin typeface="Arial" panose="020B0604020202020204" pitchFamily="34" charset="0"/>
                <a:ea typeface="ＭＳ Ｐゴシック" panose="020B0600070205080204" pitchFamily="50" charset="-128"/>
                <a:cs typeface="Arial" panose="020B0604020202020204" pitchFamily="34" charset="0"/>
              </a:rPr>
              <a:t>NAM, NGA</a:t>
            </a:r>
            <a:r>
              <a:rPr kumimoji="1" lang="ja-JP" altLang="en-US" sz="1200" dirty="0" smtClean="0">
                <a:latin typeface="Arial" panose="020B0604020202020204" pitchFamily="34" charset="0"/>
                <a:ea typeface="ＭＳ Ｐゴシック" panose="020B0600070205080204" pitchFamily="50" charset="-128"/>
                <a:cs typeface="Arial" panose="020B0604020202020204" pitchFamily="34" charset="0"/>
              </a:rPr>
              <a:t>）も提供</a:t>
            </a:r>
            <a:r>
              <a:rPr kumimoji="1" lang="en-US" altLang="ja-JP" sz="1200" dirty="0" smtClean="0">
                <a:latin typeface="Arial" panose="020B0604020202020204" pitchFamily="34" charset="0"/>
                <a:ea typeface="ＭＳ Ｐゴシック" panose="020B0600070205080204" pitchFamily="50" charset="-128"/>
                <a:cs typeface="Arial" panose="020B0604020202020204" pitchFamily="34" charset="0"/>
              </a:rPr>
              <a:t/>
            </a:r>
            <a:br>
              <a:rPr kumimoji="1" lang="en-US" altLang="ja-JP" sz="1200" dirty="0" smtClean="0">
                <a:latin typeface="Arial" panose="020B0604020202020204" pitchFamily="34" charset="0"/>
                <a:ea typeface="ＭＳ Ｐゴシック" panose="020B0600070205080204" pitchFamily="50" charset="-128"/>
                <a:cs typeface="Arial" panose="020B0604020202020204" pitchFamily="34" charset="0"/>
              </a:rPr>
            </a:br>
            <a:r>
              <a:rPr kumimoji="1" lang="ja-JP" altLang="en-US" sz="1200" dirty="0" smtClean="0">
                <a:latin typeface="Arial" panose="020B0604020202020204" pitchFamily="34" charset="0"/>
                <a:ea typeface="ＭＳ Ｐゴシック" panose="020B0600070205080204" pitchFamily="50" charset="-128"/>
                <a:cs typeface="Arial" panose="020B0604020202020204" pitchFamily="34" charset="0"/>
              </a:rPr>
              <a:t>（実トラフィックへの影響が懸念される場合のオプション）</a:t>
            </a:r>
            <a:endParaRPr kumimoji="1" lang="ja-JP" altLang="en-US" sz="12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664" name="Oval 2"/>
          <p:cNvSpPr/>
          <p:nvPr/>
        </p:nvSpPr>
        <p:spPr bwMode="auto">
          <a:xfrm>
            <a:off x="3723287" y="3052126"/>
            <a:ext cx="1082552" cy="803960"/>
          </a:xfrm>
          <a:custGeom>
            <a:avLst/>
            <a:gdLst/>
            <a:ahLst/>
            <a:cxnLst/>
            <a:rect l="l" t="t" r="r" b="b"/>
            <a:pathLst>
              <a:path w="2488679" h="1722978">
                <a:moveTo>
                  <a:pt x="1568924" y="0"/>
                </a:moveTo>
                <a:cubicBezTo>
                  <a:pt x="1889013" y="0"/>
                  <a:pt x="2148497" y="259484"/>
                  <a:pt x="2148497" y="579573"/>
                </a:cubicBezTo>
                <a:cubicBezTo>
                  <a:pt x="2148497" y="628390"/>
                  <a:pt x="2142461" y="675798"/>
                  <a:pt x="2129199" y="720614"/>
                </a:cubicBezTo>
                <a:cubicBezTo>
                  <a:pt x="2337950" y="784181"/>
                  <a:pt x="2488679" y="978799"/>
                  <a:pt x="2488679" y="1208622"/>
                </a:cubicBezTo>
                <a:cubicBezTo>
                  <a:pt x="2488679" y="1492693"/>
                  <a:pt x="2258394" y="1722978"/>
                  <a:pt x="1974323" y="1722978"/>
                </a:cubicBezTo>
                <a:lnTo>
                  <a:pt x="1974313" y="1722977"/>
                </a:lnTo>
                <a:lnTo>
                  <a:pt x="563842" y="1722977"/>
                </a:lnTo>
                <a:cubicBezTo>
                  <a:pt x="563839" y="1722978"/>
                  <a:pt x="563836" y="1722978"/>
                  <a:pt x="563832" y="1722978"/>
                </a:cubicBezTo>
                <a:cubicBezTo>
                  <a:pt x="252436" y="1722978"/>
                  <a:pt x="0" y="1470542"/>
                  <a:pt x="0" y="1159146"/>
                </a:cubicBezTo>
                <a:cubicBezTo>
                  <a:pt x="0" y="944117"/>
                  <a:pt x="120370" y="757203"/>
                  <a:pt x="298654" y="664433"/>
                </a:cubicBezTo>
                <a:cubicBezTo>
                  <a:pt x="297817" y="661589"/>
                  <a:pt x="297788" y="658721"/>
                  <a:pt x="297788" y="655847"/>
                </a:cubicBezTo>
                <a:cubicBezTo>
                  <a:pt x="297788" y="426683"/>
                  <a:pt x="483562" y="240909"/>
                  <a:pt x="712726" y="240909"/>
                </a:cubicBezTo>
                <a:cubicBezTo>
                  <a:pt x="838046" y="240909"/>
                  <a:pt x="950390" y="296465"/>
                  <a:pt x="1025124" y="385461"/>
                </a:cubicBezTo>
                <a:cubicBezTo>
                  <a:pt x="1102977" y="160464"/>
                  <a:pt x="1317212" y="0"/>
                  <a:pt x="1568924" y="0"/>
                </a:cubicBezTo>
                <a:close/>
              </a:path>
            </a:pathLst>
          </a:custGeom>
          <a:solidFill>
            <a:schemeClr val="accent1"/>
          </a:solidFill>
          <a:ln w="19050" cap="flat" cmpd="sng" algn="ctr">
            <a:solidFill>
              <a:schemeClr val="accent1"/>
            </a:solidFill>
            <a:prstDash val="solid"/>
            <a:headEnd type="none" w="med" len="med"/>
            <a:tailEnd type="none" w="med" len="med"/>
          </a:ln>
          <a:effectLst/>
        </p:spPr>
        <p:txBody>
          <a:bodyPr rot="0" spcFirstLastPara="0" vertOverflow="overflow" horzOverflow="overflow" vert="horz" wrap="square" lIns="109728" tIns="54864" rIns="54864" bIns="109728" numCol="1" spcCol="0" rtlCol="0" fromWordArt="0" anchor="b" anchorCtr="0" forceAA="0" compatLnSpc="1">
            <a:prstTxWarp prst="textNoShape">
              <a:avLst/>
            </a:prstTxWarp>
            <a:noAutofit/>
          </a:bodyPr>
          <a:lstStyle/>
          <a:p>
            <a:pPr algn="ctr" defTabSz="822586" fontAlgn="base">
              <a:spcBef>
                <a:spcPct val="0"/>
              </a:spcBef>
              <a:spcAft>
                <a:spcPct val="0"/>
              </a:spcAft>
              <a:defRPr/>
            </a:pPr>
            <a:endParaRPr lang="x-none" kern="0" spc="-45" dirty="0" err="1">
              <a:gradFill>
                <a:gsLst>
                  <a:gs pos="0">
                    <a:srgbClr val="FFFFFF"/>
                  </a:gs>
                  <a:gs pos="100000">
                    <a:srgbClr val="FFFFFF"/>
                  </a:gs>
                </a:gsLst>
                <a:lin ang="5400000" scaled="0"/>
              </a:gra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57" name="Rectangle 1559"/>
          <p:cNvSpPr>
            <a:spLocks noChangeArrowheads="1"/>
          </p:cNvSpPr>
          <p:nvPr/>
        </p:nvSpPr>
        <p:spPr bwMode="auto">
          <a:xfrm flipH="1">
            <a:off x="3920482" y="3345353"/>
            <a:ext cx="669161" cy="369332"/>
          </a:xfrm>
          <a:prstGeom prst="rect">
            <a:avLst/>
          </a:prstGeom>
          <a:noFill/>
          <a:ln w="9525">
            <a:noFill/>
            <a:miter lim="800000"/>
            <a:headEnd/>
            <a:tailEnd/>
          </a:ln>
        </p:spPr>
        <p:txBody>
          <a:bodyPr lIns="0" tIns="0" rIns="0" bIns="0">
            <a:noAutofit/>
          </a:bodyPr>
          <a:lstStyle/>
          <a:p>
            <a:pPr algn="ctr" defTabSz="817054" fontAlgn="base">
              <a:spcBef>
                <a:spcPct val="0"/>
              </a:spcBef>
              <a:spcAft>
                <a:spcPct val="0"/>
              </a:spcAft>
              <a:buClr>
                <a:srgbClr val="000000"/>
              </a:buClr>
              <a:buSzPct val="100000"/>
              <a:defRPr/>
            </a:pPr>
            <a:r>
              <a:rPr kumimoji="0" lang="en-US" sz="2000" kern="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WAN</a:t>
            </a:r>
          </a:p>
        </p:txBody>
      </p:sp>
    </p:spTree>
    <p:extLst>
      <p:ext uri="{BB962C8B-B14F-4D97-AF65-F5344CB8AC3E}">
        <p14:creationId xmlns:p14="http://schemas.microsoft.com/office/powerpoint/2010/main" val="2631378244"/>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499"/>
          </a:xfrm>
          <a:prstGeom prst="rect">
            <a:avLst/>
          </a:prstGeom>
          <a:ln>
            <a:noFill/>
          </a:ln>
          <a:effectLst/>
        </p:spPr>
      </p:pic>
      <p:sp>
        <p:nvSpPr>
          <p:cNvPr id="3" name="テキスト プレースホルダー 3"/>
          <p:cNvSpPr txBox="1">
            <a:spLocks/>
          </p:cNvSpPr>
          <p:nvPr/>
        </p:nvSpPr>
        <p:spPr>
          <a:xfrm>
            <a:off x="5362832" y="1470454"/>
            <a:ext cx="3425568" cy="2656702"/>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0" indent="0">
              <a:buNone/>
            </a:pPr>
            <a:r>
              <a:rPr lang="ja-JP" altLang="en-US" sz="1600" dirty="0">
                <a:solidFill>
                  <a:schemeClr val="bg1"/>
                </a:solidFill>
              </a:rPr>
              <a:t>配置イメージ</a:t>
            </a:r>
          </a:p>
          <a:p>
            <a:pPr marL="0" indent="0">
              <a:buNone/>
            </a:pPr>
            <a:r>
              <a:rPr lang="ja-JP" altLang="en-US" sz="1600" dirty="0">
                <a:solidFill>
                  <a:schemeClr val="bg1"/>
                </a:solidFill>
              </a:rPr>
              <a:t>市場動向</a:t>
            </a:r>
            <a:endParaRPr lang="en-US" altLang="ja-JP" sz="1600" dirty="0">
              <a:solidFill>
                <a:schemeClr val="bg1"/>
              </a:solidFill>
            </a:endParaRPr>
          </a:p>
          <a:p>
            <a:pPr marL="0" indent="0">
              <a:buNone/>
            </a:pPr>
            <a:r>
              <a:rPr lang="ja-JP" altLang="en-US" sz="1600" dirty="0">
                <a:solidFill>
                  <a:schemeClr val="bg1"/>
                </a:solidFill>
              </a:rPr>
              <a:t>セールス コンテンツ</a:t>
            </a:r>
            <a:endParaRPr lang="en-US" altLang="ja-JP" sz="1600" dirty="0">
              <a:solidFill>
                <a:schemeClr val="bg1"/>
              </a:solidFill>
            </a:endParaRPr>
          </a:p>
          <a:p>
            <a:pPr marL="0" indent="0">
              <a:buNone/>
            </a:pPr>
            <a:r>
              <a:rPr lang="ja-JP" altLang="en-US" sz="1600" dirty="0">
                <a:solidFill>
                  <a:schemeClr val="bg1"/>
                </a:solidFill>
              </a:rPr>
              <a:t>ポートフォリオ</a:t>
            </a:r>
            <a:endParaRPr lang="en-US" altLang="ja-JP" sz="1600" dirty="0">
              <a:solidFill>
                <a:schemeClr val="bg1"/>
              </a:solidFill>
            </a:endParaRPr>
          </a:p>
          <a:p>
            <a:pPr marL="0" indent="0">
              <a:buNone/>
            </a:pPr>
            <a:r>
              <a:rPr lang="ja-JP" altLang="en-US" sz="1600" dirty="0">
                <a:solidFill>
                  <a:schemeClr val="bg1"/>
                </a:solidFill>
              </a:rPr>
              <a:t>ライセンス モデル</a:t>
            </a:r>
            <a:endParaRPr lang="en-US" altLang="ja-JP" sz="1600" dirty="0">
              <a:solidFill>
                <a:schemeClr val="bg1"/>
              </a:solidFill>
            </a:endParaRPr>
          </a:p>
          <a:p>
            <a:pPr marL="0" indent="0">
              <a:buNone/>
            </a:pPr>
            <a:r>
              <a:rPr lang="ja-JP" altLang="en-US" sz="1600" dirty="0">
                <a:solidFill>
                  <a:schemeClr val="bg1"/>
                </a:solidFill>
              </a:rPr>
              <a:t>オーダー方法</a:t>
            </a:r>
          </a:p>
          <a:p>
            <a:pPr marL="57136" indent="0">
              <a:buNone/>
            </a:pPr>
            <a:r>
              <a:rPr lang="ja-JP" altLang="en-US" sz="1600" dirty="0">
                <a:solidFill>
                  <a:schemeClr val="bg1"/>
                </a:solidFill>
              </a:rPr>
              <a:t>用語集</a:t>
            </a:r>
          </a:p>
          <a:p>
            <a:pPr marL="57136" indent="0">
              <a:buNone/>
            </a:pPr>
            <a:r>
              <a:rPr lang="ja-JP" altLang="en-US" sz="1600" dirty="0">
                <a:solidFill>
                  <a:schemeClr val="bg1"/>
                </a:solidFill>
              </a:rPr>
              <a:t>付録：  </a:t>
            </a:r>
            <a:r>
              <a:rPr lang="en-US" altLang="ja-JP" sz="1600" dirty="0">
                <a:solidFill>
                  <a:schemeClr val="bg1"/>
                </a:solidFill>
              </a:rPr>
              <a:t>PI</a:t>
            </a:r>
            <a:r>
              <a:rPr lang="ja-JP" altLang="en-US" sz="1600" dirty="0">
                <a:solidFill>
                  <a:schemeClr val="bg1"/>
                </a:solidFill>
              </a:rPr>
              <a:t>その他特長機能</a:t>
            </a:r>
          </a:p>
        </p:txBody>
      </p:sp>
      <p:sp>
        <p:nvSpPr>
          <p:cNvPr id="2" name="角丸四角形 1"/>
          <p:cNvSpPr/>
          <p:nvPr/>
        </p:nvSpPr>
        <p:spPr>
          <a:xfrm>
            <a:off x="5115697" y="1470454"/>
            <a:ext cx="3126259" cy="2879124"/>
          </a:xfrm>
          <a:prstGeom prst="roundRect">
            <a:avLst>
              <a:gd name="adj" fmla="val 2356"/>
            </a:avLst>
          </a:prstGeom>
          <a:noFill/>
          <a:ln w="1587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bg2"/>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7" name="タイトル 6"/>
          <p:cNvSpPr>
            <a:spLocks noGrp="1"/>
          </p:cNvSpPr>
          <p:nvPr>
            <p:ph type="ctrTitle"/>
          </p:nvPr>
        </p:nvSpPr>
        <p:spPr/>
        <p:txBody>
          <a:bodyPr/>
          <a:lstStyle/>
          <a:p>
            <a:r>
              <a:rPr lang="ja-JP" altLang="en-US" dirty="0" smtClean="0">
                <a:effectLst>
                  <a:outerShdw blurRad="38100" dist="38100" dir="2700000" algn="tl">
                    <a:srgbClr val="000000">
                      <a:alpha val="43137"/>
                    </a:srgbClr>
                  </a:outerShdw>
                </a:effectLst>
              </a:rPr>
              <a:t>販売ガイド</a:t>
            </a:r>
            <a:endParaRPr lang="en-US" altLang="ja-JP"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7740924"/>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配置</a:t>
            </a:r>
            <a:r>
              <a:rPr lang="ja-JP" altLang="en-US" dirty="0" smtClean="0"/>
              <a:t>イメージ</a:t>
            </a:r>
            <a:endParaRPr kumimoji="1" lang="ja-JP" altLang="en-US" dirty="0"/>
          </a:p>
        </p:txBody>
      </p:sp>
      <p:sp>
        <p:nvSpPr>
          <p:cNvPr id="73" name="角丸四角形 72"/>
          <p:cNvSpPr/>
          <p:nvPr/>
        </p:nvSpPr>
        <p:spPr>
          <a:xfrm>
            <a:off x="5121033" y="3325968"/>
            <a:ext cx="3558045" cy="1270716"/>
          </a:xfrm>
          <a:prstGeom prst="roundRect">
            <a:avLst>
              <a:gd name="adj" fmla="val 8387"/>
            </a:avLst>
          </a:prstGeom>
          <a:solidFill>
            <a:schemeClr val="bg1">
              <a:lumMod val="85000"/>
            </a:schemeClr>
          </a:solidFill>
          <a:ln>
            <a:solidFill>
              <a:schemeClr val="bg1">
                <a:lumMod val="85000"/>
              </a:schemeClr>
            </a:solidFill>
          </a:ln>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endParaRPr kumimoji="1" lang="ja-JP" altLang="en-US" dirty="0" smtClean="0">
              <a:latin typeface="CiscoSansTT Light" panose="020B0503020201020303" pitchFamily="34" charset="0"/>
              <a:ea typeface="ＭＳ Ｐゴシック" panose="020B0600070205080204" pitchFamily="50" charset="-128"/>
            </a:endParaRPr>
          </a:p>
        </p:txBody>
      </p:sp>
      <p:sp>
        <p:nvSpPr>
          <p:cNvPr id="74" name="円/楕円 73"/>
          <p:cNvSpPr/>
          <p:nvPr/>
        </p:nvSpPr>
        <p:spPr>
          <a:xfrm>
            <a:off x="5368328" y="3353284"/>
            <a:ext cx="2016549" cy="876811"/>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sp>
        <p:nvSpPr>
          <p:cNvPr id="75" name="角丸四角形 74"/>
          <p:cNvSpPr/>
          <p:nvPr/>
        </p:nvSpPr>
        <p:spPr>
          <a:xfrm>
            <a:off x="372698" y="1581492"/>
            <a:ext cx="4294285" cy="3015191"/>
          </a:xfrm>
          <a:prstGeom prst="roundRect">
            <a:avLst>
              <a:gd name="adj" fmla="val 3559"/>
            </a:avLst>
          </a:prstGeom>
          <a:solidFill>
            <a:schemeClr val="bg1">
              <a:lumMod val="85000"/>
            </a:schemeClr>
          </a:solidFill>
          <a:ln>
            <a:solidFill>
              <a:schemeClr val="bg1">
                <a:lumMod val="85000"/>
              </a:schemeClr>
            </a:solidFill>
          </a:ln>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endParaRPr kumimoji="1" lang="ja-JP" altLang="en-US" dirty="0" smtClean="0">
              <a:latin typeface="CiscoSansTT Light" panose="020B0503020201020303" pitchFamily="34" charset="0"/>
              <a:ea typeface="ＭＳ Ｐゴシック" panose="020B0600070205080204" pitchFamily="50" charset="-128"/>
            </a:endParaRPr>
          </a:p>
        </p:txBody>
      </p:sp>
      <p:sp>
        <p:nvSpPr>
          <p:cNvPr id="76" name="円/楕円 75"/>
          <p:cNvSpPr/>
          <p:nvPr/>
        </p:nvSpPr>
        <p:spPr>
          <a:xfrm>
            <a:off x="471440" y="1671296"/>
            <a:ext cx="3800331" cy="2290491"/>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pic>
        <p:nvPicPr>
          <p:cNvPr id="78" name="Picture 26" descr="\\MV-FS\Projects\Cisco\References\Brand Assets\Kubrick Icons\Device Icons\Device_generic_building_3154_default_256.png"/>
          <p:cNvPicPr>
            <a:picLocks noChangeAspect="1" noChangeArrowheads="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2037" y="960811"/>
            <a:ext cx="747934" cy="747934"/>
          </a:xfrm>
          <a:prstGeom prst="rect">
            <a:avLst/>
          </a:prstGeom>
          <a:noFill/>
        </p:spPr>
      </p:pic>
      <p:sp>
        <p:nvSpPr>
          <p:cNvPr id="79" name="テキスト ボックス 78"/>
          <p:cNvSpPr txBox="1"/>
          <p:nvPr/>
        </p:nvSpPr>
        <p:spPr>
          <a:xfrm>
            <a:off x="384207" y="1465595"/>
            <a:ext cx="775696" cy="317680"/>
          </a:xfrm>
          <a:prstGeom prst="roundRect">
            <a:avLst/>
          </a:prstGeom>
          <a:solidFill>
            <a:srgbClr val="7030A0"/>
          </a:solidFill>
          <a:effectLst>
            <a:outerShdw blurRad="50800" dist="38100" dir="2700000" algn="tl" rotWithShape="0">
              <a:prstClr val="black">
                <a:alpha val="40000"/>
              </a:prstClr>
            </a:outerShdw>
          </a:effectLst>
        </p:spPr>
        <p:txBody>
          <a:bodyPr wrap="square" rtlCol="0">
            <a:noAutofit/>
          </a:bodyPr>
          <a:lstStyle/>
          <a:p>
            <a:pPr algn="ctr"/>
            <a:r>
              <a:rPr kumimoji="1" lang="ja-JP" altLang="en-US" sz="1400" dirty="0" smtClean="0">
                <a:solidFill>
                  <a:schemeClr val="bg1"/>
                </a:solidFill>
                <a:latin typeface="CiscoSansTT Light" panose="020B0503020201020303" pitchFamily="34" charset="0"/>
                <a:ea typeface="ＭＳ Ｐゴシック" panose="020B0600070205080204" pitchFamily="50" charset="-128"/>
              </a:rPr>
              <a:t>本 社</a:t>
            </a:r>
            <a:endParaRPr kumimoji="1" lang="ja-JP" altLang="en-US" sz="1400" dirty="0">
              <a:solidFill>
                <a:schemeClr val="bg1"/>
              </a:solidFill>
              <a:latin typeface="CiscoSansTT Light" panose="020B0503020201020303" pitchFamily="34" charset="0"/>
              <a:ea typeface="ＭＳ Ｐゴシック" panose="020B0600070205080204" pitchFamily="50" charset="-128"/>
            </a:endParaRPr>
          </a:p>
        </p:txBody>
      </p:sp>
      <p:grpSp>
        <p:nvGrpSpPr>
          <p:cNvPr id="80" name="グループ化 79"/>
          <p:cNvGrpSpPr/>
          <p:nvPr/>
        </p:nvGrpSpPr>
        <p:grpSpPr>
          <a:xfrm>
            <a:off x="1061637" y="4027473"/>
            <a:ext cx="568721" cy="366587"/>
            <a:chOff x="4360169" y="4504819"/>
            <a:chExt cx="735092" cy="473827"/>
          </a:xfrm>
        </p:grpSpPr>
        <p:sp>
          <p:nvSpPr>
            <p:cNvPr id="81" name="角丸四角形 80"/>
            <p:cNvSpPr/>
            <p:nvPr/>
          </p:nvSpPr>
          <p:spPr>
            <a:xfrm>
              <a:off x="4476866" y="4534484"/>
              <a:ext cx="516034" cy="265938"/>
            </a:xfrm>
            <a:prstGeom prst="roundRect">
              <a:avLst>
                <a:gd name="adj" fmla="val 8481"/>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grpSp>
          <p:nvGrpSpPr>
            <p:cNvPr id="82" name="グループ化 81"/>
            <p:cNvGrpSpPr/>
            <p:nvPr/>
          </p:nvGrpSpPr>
          <p:grpSpPr>
            <a:xfrm>
              <a:off x="4360169" y="4504819"/>
              <a:ext cx="735092" cy="473827"/>
              <a:chOff x="4813749" y="5428875"/>
              <a:chExt cx="905718" cy="583809"/>
            </a:xfrm>
          </p:grpSpPr>
          <p:sp>
            <p:nvSpPr>
              <p:cNvPr id="83" name="Freeform 75"/>
              <p:cNvSpPr>
                <a:spLocks/>
              </p:cNvSpPr>
              <p:nvPr/>
            </p:nvSpPr>
            <p:spPr bwMode="auto">
              <a:xfrm>
                <a:off x="4813749" y="5848909"/>
                <a:ext cx="905718" cy="163775"/>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adFill flip="none" rotWithShape="1">
                <a:gsLst>
                  <a:gs pos="12000">
                    <a:schemeClr val="bg1">
                      <a:lumMod val="75000"/>
                    </a:schemeClr>
                  </a:gs>
                  <a:gs pos="97000">
                    <a:schemeClr val="bg1">
                      <a:lumMod val="95000"/>
                    </a:schemeClr>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lnSpc>
                    <a:spcPct val="90000"/>
                  </a:lnSpc>
                  <a:defRPr/>
                </a:pPr>
                <a:endParaRPr lang="en-US" sz="900">
                  <a:solidFill>
                    <a:schemeClr val="tx1">
                      <a:lumMod val="95000"/>
                      <a:lumOff val="5000"/>
                    </a:schemeClr>
                  </a:solidFill>
                </a:endParaRPr>
              </a:p>
            </p:txBody>
          </p:sp>
          <p:sp>
            <p:nvSpPr>
              <p:cNvPr id="87" name="Freeform 76"/>
              <p:cNvSpPr>
                <a:spLocks noEditPoints="1"/>
              </p:cNvSpPr>
              <p:nvPr/>
            </p:nvSpPr>
            <p:spPr bwMode="auto">
              <a:xfrm>
                <a:off x="4923592" y="5428875"/>
                <a:ext cx="691815" cy="400769"/>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chemeClr val="tx1">
                  <a:lumMod val="50000"/>
                  <a:lumOff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lnSpc>
                    <a:spcPct val="90000"/>
                  </a:lnSpc>
                  <a:defRPr/>
                </a:pPr>
                <a:endParaRPr lang="en-US" sz="900">
                  <a:solidFill>
                    <a:schemeClr val="tx1">
                      <a:lumMod val="95000"/>
                      <a:lumOff val="5000"/>
                    </a:schemeClr>
                  </a:solidFill>
                </a:endParaRPr>
              </a:p>
            </p:txBody>
          </p:sp>
        </p:grpSp>
      </p:grpSp>
      <p:grpSp>
        <p:nvGrpSpPr>
          <p:cNvPr id="88" name="グループ化 87"/>
          <p:cNvGrpSpPr/>
          <p:nvPr/>
        </p:nvGrpSpPr>
        <p:grpSpPr>
          <a:xfrm>
            <a:off x="1613766" y="4027473"/>
            <a:ext cx="568721" cy="366587"/>
            <a:chOff x="4360169" y="4504819"/>
            <a:chExt cx="735092" cy="473827"/>
          </a:xfrm>
        </p:grpSpPr>
        <p:sp>
          <p:nvSpPr>
            <p:cNvPr id="89" name="角丸四角形 88"/>
            <p:cNvSpPr/>
            <p:nvPr/>
          </p:nvSpPr>
          <p:spPr>
            <a:xfrm>
              <a:off x="4476866" y="4534484"/>
              <a:ext cx="516034" cy="265938"/>
            </a:xfrm>
            <a:prstGeom prst="roundRect">
              <a:avLst>
                <a:gd name="adj" fmla="val 8481"/>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grpSp>
          <p:nvGrpSpPr>
            <p:cNvPr id="90" name="グループ化 89"/>
            <p:cNvGrpSpPr/>
            <p:nvPr/>
          </p:nvGrpSpPr>
          <p:grpSpPr>
            <a:xfrm>
              <a:off x="4360169" y="4504819"/>
              <a:ext cx="735092" cy="473827"/>
              <a:chOff x="4813749" y="5428875"/>
              <a:chExt cx="905718" cy="583809"/>
            </a:xfrm>
          </p:grpSpPr>
          <p:sp>
            <p:nvSpPr>
              <p:cNvPr id="91" name="Freeform 75"/>
              <p:cNvSpPr>
                <a:spLocks/>
              </p:cNvSpPr>
              <p:nvPr/>
            </p:nvSpPr>
            <p:spPr bwMode="auto">
              <a:xfrm>
                <a:off x="4813749" y="5848909"/>
                <a:ext cx="905718" cy="163775"/>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adFill flip="none" rotWithShape="1">
                <a:gsLst>
                  <a:gs pos="12000">
                    <a:schemeClr val="bg1">
                      <a:lumMod val="75000"/>
                    </a:schemeClr>
                  </a:gs>
                  <a:gs pos="97000">
                    <a:schemeClr val="bg1">
                      <a:lumMod val="95000"/>
                    </a:schemeClr>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lnSpc>
                    <a:spcPct val="90000"/>
                  </a:lnSpc>
                  <a:defRPr/>
                </a:pPr>
                <a:endParaRPr lang="en-US" sz="900">
                  <a:solidFill>
                    <a:schemeClr val="tx1">
                      <a:lumMod val="95000"/>
                      <a:lumOff val="5000"/>
                    </a:schemeClr>
                  </a:solidFill>
                </a:endParaRPr>
              </a:p>
            </p:txBody>
          </p:sp>
          <p:sp>
            <p:nvSpPr>
              <p:cNvPr id="92" name="Freeform 76"/>
              <p:cNvSpPr>
                <a:spLocks noEditPoints="1"/>
              </p:cNvSpPr>
              <p:nvPr/>
            </p:nvSpPr>
            <p:spPr bwMode="auto">
              <a:xfrm>
                <a:off x="4923592" y="5428875"/>
                <a:ext cx="691815" cy="400769"/>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chemeClr val="tx1">
                  <a:lumMod val="50000"/>
                  <a:lumOff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lnSpc>
                    <a:spcPct val="90000"/>
                  </a:lnSpc>
                  <a:defRPr/>
                </a:pPr>
                <a:endParaRPr lang="en-US" sz="900">
                  <a:solidFill>
                    <a:schemeClr val="tx1">
                      <a:lumMod val="95000"/>
                      <a:lumOff val="5000"/>
                    </a:schemeClr>
                  </a:solidFill>
                </a:endParaRPr>
              </a:p>
            </p:txBody>
          </p:sp>
        </p:grpSp>
      </p:grpSp>
      <p:grpSp>
        <p:nvGrpSpPr>
          <p:cNvPr id="93" name="グループ化 92"/>
          <p:cNvGrpSpPr/>
          <p:nvPr/>
        </p:nvGrpSpPr>
        <p:grpSpPr>
          <a:xfrm>
            <a:off x="2165894" y="4027473"/>
            <a:ext cx="568721" cy="366587"/>
            <a:chOff x="4360169" y="4504819"/>
            <a:chExt cx="735092" cy="473827"/>
          </a:xfrm>
        </p:grpSpPr>
        <p:sp>
          <p:nvSpPr>
            <p:cNvPr id="94" name="角丸四角形 93"/>
            <p:cNvSpPr/>
            <p:nvPr/>
          </p:nvSpPr>
          <p:spPr>
            <a:xfrm>
              <a:off x="4476866" y="4534484"/>
              <a:ext cx="516034" cy="265938"/>
            </a:xfrm>
            <a:prstGeom prst="roundRect">
              <a:avLst>
                <a:gd name="adj" fmla="val 8481"/>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grpSp>
          <p:nvGrpSpPr>
            <p:cNvPr id="95" name="グループ化 94"/>
            <p:cNvGrpSpPr/>
            <p:nvPr/>
          </p:nvGrpSpPr>
          <p:grpSpPr>
            <a:xfrm>
              <a:off x="4360169" y="4504819"/>
              <a:ext cx="735092" cy="473827"/>
              <a:chOff x="4813749" y="5428875"/>
              <a:chExt cx="905718" cy="583809"/>
            </a:xfrm>
          </p:grpSpPr>
          <p:sp>
            <p:nvSpPr>
              <p:cNvPr id="96" name="Freeform 75"/>
              <p:cNvSpPr>
                <a:spLocks/>
              </p:cNvSpPr>
              <p:nvPr/>
            </p:nvSpPr>
            <p:spPr bwMode="auto">
              <a:xfrm>
                <a:off x="4813749" y="5848909"/>
                <a:ext cx="905718" cy="163775"/>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adFill flip="none" rotWithShape="1">
                <a:gsLst>
                  <a:gs pos="12000">
                    <a:schemeClr val="bg1">
                      <a:lumMod val="75000"/>
                    </a:schemeClr>
                  </a:gs>
                  <a:gs pos="97000">
                    <a:schemeClr val="bg1">
                      <a:lumMod val="95000"/>
                    </a:schemeClr>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lnSpc>
                    <a:spcPct val="90000"/>
                  </a:lnSpc>
                  <a:defRPr/>
                </a:pPr>
                <a:endParaRPr lang="en-US" sz="900">
                  <a:solidFill>
                    <a:schemeClr val="tx1">
                      <a:lumMod val="95000"/>
                      <a:lumOff val="5000"/>
                    </a:schemeClr>
                  </a:solidFill>
                </a:endParaRPr>
              </a:p>
            </p:txBody>
          </p:sp>
          <p:sp>
            <p:nvSpPr>
              <p:cNvPr id="97" name="Freeform 76"/>
              <p:cNvSpPr>
                <a:spLocks noEditPoints="1"/>
              </p:cNvSpPr>
              <p:nvPr/>
            </p:nvSpPr>
            <p:spPr bwMode="auto">
              <a:xfrm>
                <a:off x="4923592" y="5428875"/>
                <a:ext cx="691815" cy="400769"/>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chemeClr val="tx1">
                  <a:lumMod val="50000"/>
                  <a:lumOff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lnSpc>
                    <a:spcPct val="90000"/>
                  </a:lnSpc>
                  <a:defRPr/>
                </a:pPr>
                <a:endParaRPr lang="en-US" sz="900">
                  <a:solidFill>
                    <a:schemeClr val="tx1">
                      <a:lumMod val="95000"/>
                      <a:lumOff val="5000"/>
                    </a:schemeClr>
                  </a:solidFill>
                </a:endParaRPr>
              </a:p>
            </p:txBody>
          </p:sp>
        </p:grpSp>
      </p:grpSp>
      <p:sp>
        <p:nvSpPr>
          <p:cNvPr id="99" name="角丸四角形 98"/>
          <p:cNvSpPr/>
          <p:nvPr/>
        </p:nvSpPr>
        <p:spPr>
          <a:xfrm>
            <a:off x="5121033" y="1215920"/>
            <a:ext cx="3558045" cy="1701564"/>
          </a:xfrm>
          <a:prstGeom prst="roundRect">
            <a:avLst>
              <a:gd name="adj" fmla="val 5513"/>
            </a:avLst>
          </a:prstGeom>
          <a:solidFill>
            <a:schemeClr val="bg1">
              <a:lumMod val="85000"/>
            </a:schemeClr>
          </a:solidFill>
          <a:ln>
            <a:solidFill>
              <a:schemeClr val="bg1">
                <a:lumMod val="85000"/>
              </a:schemeClr>
            </a:solidFill>
          </a:ln>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endParaRPr kumimoji="1" lang="ja-JP" altLang="en-US" dirty="0" smtClean="0">
              <a:latin typeface="CiscoSansTT Light" panose="020B0503020201020303" pitchFamily="34" charset="0"/>
              <a:ea typeface="ＭＳ Ｐゴシック" panose="020B0600070205080204" pitchFamily="50" charset="-128"/>
            </a:endParaRPr>
          </a:p>
        </p:txBody>
      </p:sp>
      <p:pic>
        <p:nvPicPr>
          <p:cNvPr id="125" name="Picture 3"/>
          <p:cNvPicPr>
            <a:picLocks noChangeAspect="1" noChangeArrowheads="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392161" y="3044887"/>
            <a:ext cx="474782" cy="41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3"/>
          <p:cNvPicPr>
            <a:picLocks noChangeAspect="1" noChangeArrowheads="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301061" y="801408"/>
            <a:ext cx="555602" cy="504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 name="Picture 7" descr="Screen Shot 2012-06-08 at 10.45.52 AM.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108350" y="902356"/>
            <a:ext cx="1083678" cy="640005"/>
          </a:xfrm>
          <a:prstGeom prst="rect">
            <a:avLst/>
          </a:prstGeom>
          <a:ln>
            <a:noFill/>
          </a:ln>
          <a:effectLst/>
        </p:spPr>
      </p:pic>
      <p:grpSp>
        <p:nvGrpSpPr>
          <p:cNvPr id="133" name="グループ化 132"/>
          <p:cNvGrpSpPr/>
          <p:nvPr/>
        </p:nvGrpSpPr>
        <p:grpSpPr>
          <a:xfrm>
            <a:off x="5620937" y="4095558"/>
            <a:ext cx="568721" cy="366587"/>
            <a:chOff x="4360169" y="4504819"/>
            <a:chExt cx="735092" cy="473827"/>
          </a:xfrm>
        </p:grpSpPr>
        <p:sp>
          <p:nvSpPr>
            <p:cNvPr id="134" name="角丸四角形 133"/>
            <p:cNvSpPr/>
            <p:nvPr/>
          </p:nvSpPr>
          <p:spPr>
            <a:xfrm>
              <a:off x="4476866" y="4534484"/>
              <a:ext cx="516034" cy="265938"/>
            </a:xfrm>
            <a:prstGeom prst="roundRect">
              <a:avLst>
                <a:gd name="adj" fmla="val 8481"/>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grpSp>
          <p:nvGrpSpPr>
            <p:cNvPr id="135" name="グループ化 134"/>
            <p:cNvGrpSpPr/>
            <p:nvPr/>
          </p:nvGrpSpPr>
          <p:grpSpPr>
            <a:xfrm>
              <a:off x="4360169" y="4504819"/>
              <a:ext cx="735092" cy="473827"/>
              <a:chOff x="4813749" y="5428875"/>
              <a:chExt cx="905718" cy="583809"/>
            </a:xfrm>
          </p:grpSpPr>
          <p:sp>
            <p:nvSpPr>
              <p:cNvPr id="136" name="Freeform 75"/>
              <p:cNvSpPr>
                <a:spLocks/>
              </p:cNvSpPr>
              <p:nvPr/>
            </p:nvSpPr>
            <p:spPr bwMode="auto">
              <a:xfrm>
                <a:off x="4813749" y="5848909"/>
                <a:ext cx="905718" cy="163775"/>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adFill flip="none" rotWithShape="1">
                <a:gsLst>
                  <a:gs pos="12000">
                    <a:schemeClr val="bg1">
                      <a:lumMod val="75000"/>
                    </a:schemeClr>
                  </a:gs>
                  <a:gs pos="97000">
                    <a:schemeClr val="bg1">
                      <a:lumMod val="95000"/>
                    </a:schemeClr>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lnSpc>
                    <a:spcPct val="90000"/>
                  </a:lnSpc>
                  <a:defRPr/>
                </a:pPr>
                <a:endParaRPr lang="en-US" sz="900">
                  <a:solidFill>
                    <a:schemeClr val="tx1">
                      <a:lumMod val="95000"/>
                      <a:lumOff val="5000"/>
                    </a:schemeClr>
                  </a:solidFill>
                </a:endParaRPr>
              </a:p>
            </p:txBody>
          </p:sp>
          <p:sp>
            <p:nvSpPr>
              <p:cNvPr id="137" name="Freeform 76"/>
              <p:cNvSpPr>
                <a:spLocks noEditPoints="1"/>
              </p:cNvSpPr>
              <p:nvPr/>
            </p:nvSpPr>
            <p:spPr bwMode="auto">
              <a:xfrm>
                <a:off x="4923592" y="5428875"/>
                <a:ext cx="691815" cy="400769"/>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chemeClr val="tx1">
                  <a:lumMod val="50000"/>
                  <a:lumOff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lnSpc>
                    <a:spcPct val="90000"/>
                  </a:lnSpc>
                  <a:defRPr/>
                </a:pPr>
                <a:endParaRPr lang="en-US" sz="900">
                  <a:solidFill>
                    <a:schemeClr val="tx1">
                      <a:lumMod val="95000"/>
                      <a:lumOff val="5000"/>
                    </a:schemeClr>
                  </a:solidFill>
                </a:endParaRPr>
              </a:p>
            </p:txBody>
          </p:sp>
        </p:grpSp>
      </p:grpSp>
      <p:grpSp>
        <p:nvGrpSpPr>
          <p:cNvPr id="138" name="グループ化 137"/>
          <p:cNvGrpSpPr/>
          <p:nvPr/>
        </p:nvGrpSpPr>
        <p:grpSpPr>
          <a:xfrm>
            <a:off x="6173066" y="4095558"/>
            <a:ext cx="568721" cy="366587"/>
            <a:chOff x="4360169" y="4504819"/>
            <a:chExt cx="735092" cy="473827"/>
          </a:xfrm>
        </p:grpSpPr>
        <p:sp>
          <p:nvSpPr>
            <p:cNvPr id="139" name="角丸四角形 138"/>
            <p:cNvSpPr/>
            <p:nvPr/>
          </p:nvSpPr>
          <p:spPr>
            <a:xfrm>
              <a:off x="4476866" y="4534484"/>
              <a:ext cx="516034" cy="265938"/>
            </a:xfrm>
            <a:prstGeom prst="roundRect">
              <a:avLst>
                <a:gd name="adj" fmla="val 8481"/>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grpSp>
          <p:nvGrpSpPr>
            <p:cNvPr id="140" name="グループ化 139"/>
            <p:cNvGrpSpPr/>
            <p:nvPr/>
          </p:nvGrpSpPr>
          <p:grpSpPr>
            <a:xfrm>
              <a:off x="4360169" y="4504819"/>
              <a:ext cx="735092" cy="473827"/>
              <a:chOff x="4813749" y="5428875"/>
              <a:chExt cx="905718" cy="583809"/>
            </a:xfrm>
          </p:grpSpPr>
          <p:sp>
            <p:nvSpPr>
              <p:cNvPr id="141" name="Freeform 75"/>
              <p:cNvSpPr>
                <a:spLocks/>
              </p:cNvSpPr>
              <p:nvPr/>
            </p:nvSpPr>
            <p:spPr bwMode="auto">
              <a:xfrm>
                <a:off x="4813749" y="5848909"/>
                <a:ext cx="905718" cy="163775"/>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adFill flip="none" rotWithShape="1">
                <a:gsLst>
                  <a:gs pos="12000">
                    <a:schemeClr val="bg1">
                      <a:lumMod val="75000"/>
                    </a:schemeClr>
                  </a:gs>
                  <a:gs pos="97000">
                    <a:schemeClr val="bg1">
                      <a:lumMod val="95000"/>
                    </a:schemeClr>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lnSpc>
                    <a:spcPct val="90000"/>
                  </a:lnSpc>
                  <a:defRPr/>
                </a:pPr>
                <a:endParaRPr lang="en-US" sz="900">
                  <a:solidFill>
                    <a:schemeClr val="tx1">
                      <a:lumMod val="95000"/>
                      <a:lumOff val="5000"/>
                    </a:schemeClr>
                  </a:solidFill>
                </a:endParaRPr>
              </a:p>
            </p:txBody>
          </p:sp>
          <p:sp>
            <p:nvSpPr>
              <p:cNvPr id="142" name="Freeform 76"/>
              <p:cNvSpPr>
                <a:spLocks noEditPoints="1"/>
              </p:cNvSpPr>
              <p:nvPr/>
            </p:nvSpPr>
            <p:spPr bwMode="auto">
              <a:xfrm>
                <a:off x="4923592" y="5428875"/>
                <a:ext cx="691815" cy="400769"/>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chemeClr val="tx1">
                  <a:lumMod val="50000"/>
                  <a:lumOff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lnSpc>
                    <a:spcPct val="90000"/>
                  </a:lnSpc>
                  <a:defRPr/>
                </a:pPr>
                <a:endParaRPr lang="en-US" sz="900">
                  <a:solidFill>
                    <a:schemeClr val="tx1">
                      <a:lumMod val="95000"/>
                      <a:lumOff val="5000"/>
                    </a:schemeClr>
                  </a:solidFill>
                </a:endParaRPr>
              </a:p>
            </p:txBody>
          </p:sp>
        </p:grpSp>
      </p:grpSp>
      <p:grpSp>
        <p:nvGrpSpPr>
          <p:cNvPr id="143" name="グループ化 142"/>
          <p:cNvGrpSpPr/>
          <p:nvPr/>
        </p:nvGrpSpPr>
        <p:grpSpPr>
          <a:xfrm>
            <a:off x="6725194" y="4095558"/>
            <a:ext cx="568721" cy="366587"/>
            <a:chOff x="4360169" y="4504819"/>
            <a:chExt cx="735092" cy="473827"/>
          </a:xfrm>
        </p:grpSpPr>
        <p:sp>
          <p:nvSpPr>
            <p:cNvPr id="144" name="角丸四角形 143"/>
            <p:cNvSpPr/>
            <p:nvPr/>
          </p:nvSpPr>
          <p:spPr>
            <a:xfrm>
              <a:off x="4476866" y="4534484"/>
              <a:ext cx="516034" cy="265938"/>
            </a:xfrm>
            <a:prstGeom prst="roundRect">
              <a:avLst>
                <a:gd name="adj" fmla="val 8481"/>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grpSp>
          <p:nvGrpSpPr>
            <p:cNvPr id="145" name="グループ化 144"/>
            <p:cNvGrpSpPr/>
            <p:nvPr/>
          </p:nvGrpSpPr>
          <p:grpSpPr>
            <a:xfrm>
              <a:off x="4360169" y="4504819"/>
              <a:ext cx="735092" cy="473827"/>
              <a:chOff x="4813749" y="5428875"/>
              <a:chExt cx="905718" cy="583809"/>
            </a:xfrm>
          </p:grpSpPr>
          <p:sp>
            <p:nvSpPr>
              <p:cNvPr id="146" name="Freeform 75"/>
              <p:cNvSpPr>
                <a:spLocks/>
              </p:cNvSpPr>
              <p:nvPr/>
            </p:nvSpPr>
            <p:spPr bwMode="auto">
              <a:xfrm>
                <a:off x="4813749" y="5848909"/>
                <a:ext cx="905718" cy="163775"/>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adFill flip="none" rotWithShape="1">
                <a:gsLst>
                  <a:gs pos="12000">
                    <a:schemeClr val="bg1">
                      <a:lumMod val="75000"/>
                    </a:schemeClr>
                  </a:gs>
                  <a:gs pos="97000">
                    <a:schemeClr val="bg1">
                      <a:lumMod val="95000"/>
                    </a:schemeClr>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lnSpc>
                    <a:spcPct val="90000"/>
                  </a:lnSpc>
                  <a:defRPr/>
                </a:pPr>
                <a:endParaRPr lang="en-US" sz="900">
                  <a:solidFill>
                    <a:schemeClr val="tx1">
                      <a:lumMod val="95000"/>
                      <a:lumOff val="5000"/>
                    </a:schemeClr>
                  </a:solidFill>
                </a:endParaRPr>
              </a:p>
            </p:txBody>
          </p:sp>
          <p:sp>
            <p:nvSpPr>
              <p:cNvPr id="147" name="Freeform 76"/>
              <p:cNvSpPr>
                <a:spLocks noEditPoints="1"/>
              </p:cNvSpPr>
              <p:nvPr/>
            </p:nvSpPr>
            <p:spPr bwMode="auto">
              <a:xfrm>
                <a:off x="4923592" y="5428875"/>
                <a:ext cx="691815" cy="400769"/>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chemeClr val="tx1">
                  <a:lumMod val="50000"/>
                  <a:lumOff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lnSpc>
                    <a:spcPct val="90000"/>
                  </a:lnSpc>
                  <a:defRPr/>
                </a:pPr>
                <a:endParaRPr lang="en-US" sz="900">
                  <a:solidFill>
                    <a:schemeClr val="tx1">
                      <a:lumMod val="95000"/>
                      <a:lumOff val="5000"/>
                    </a:schemeClr>
                  </a:solidFill>
                </a:endParaRPr>
              </a:p>
            </p:txBody>
          </p:sp>
        </p:grpSp>
      </p:grpSp>
      <p:grpSp>
        <p:nvGrpSpPr>
          <p:cNvPr id="148" name="グループ化 147"/>
          <p:cNvGrpSpPr/>
          <p:nvPr/>
        </p:nvGrpSpPr>
        <p:grpSpPr>
          <a:xfrm>
            <a:off x="2864101" y="4017342"/>
            <a:ext cx="568721" cy="366587"/>
            <a:chOff x="4360169" y="4504819"/>
            <a:chExt cx="735092" cy="473827"/>
          </a:xfrm>
        </p:grpSpPr>
        <p:sp>
          <p:nvSpPr>
            <p:cNvPr id="149" name="角丸四角形 148"/>
            <p:cNvSpPr/>
            <p:nvPr/>
          </p:nvSpPr>
          <p:spPr>
            <a:xfrm>
              <a:off x="4476866" y="4534484"/>
              <a:ext cx="516034" cy="265938"/>
            </a:xfrm>
            <a:prstGeom prst="roundRect">
              <a:avLst>
                <a:gd name="adj" fmla="val 8481"/>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grpSp>
          <p:nvGrpSpPr>
            <p:cNvPr id="150" name="グループ化 149"/>
            <p:cNvGrpSpPr/>
            <p:nvPr/>
          </p:nvGrpSpPr>
          <p:grpSpPr>
            <a:xfrm>
              <a:off x="4360169" y="4504819"/>
              <a:ext cx="735092" cy="473827"/>
              <a:chOff x="4813749" y="5428875"/>
              <a:chExt cx="905718" cy="583809"/>
            </a:xfrm>
          </p:grpSpPr>
          <p:sp>
            <p:nvSpPr>
              <p:cNvPr id="151" name="Freeform 75"/>
              <p:cNvSpPr>
                <a:spLocks/>
              </p:cNvSpPr>
              <p:nvPr/>
            </p:nvSpPr>
            <p:spPr bwMode="auto">
              <a:xfrm>
                <a:off x="4813749" y="5848909"/>
                <a:ext cx="905718" cy="163775"/>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adFill flip="none" rotWithShape="1">
                <a:gsLst>
                  <a:gs pos="12000">
                    <a:schemeClr val="bg1">
                      <a:lumMod val="75000"/>
                    </a:schemeClr>
                  </a:gs>
                  <a:gs pos="97000">
                    <a:schemeClr val="bg1">
                      <a:lumMod val="95000"/>
                    </a:schemeClr>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lnSpc>
                    <a:spcPct val="90000"/>
                  </a:lnSpc>
                  <a:defRPr/>
                </a:pPr>
                <a:endParaRPr lang="en-US" sz="900">
                  <a:solidFill>
                    <a:schemeClr val="tx1">
                      <a:lumMod val="95000"/>
                      <a:lumOff val="5000"/>
                    </a:schemeClr>
                  </a:solidFill>
                </a:endParaRPr>
              </a:p>
            </p:txBody>
          </p:sp>
          <p:sp>
            <p:nvSpPr>
              <p:cNvPr id="152" name="Freeform 76"/>
              <p:cNvSpPr>
                <a:spLocks noEditPoints="1"/>
              </p:cNvSpPr>
              <p:nvPr/>
            </p:nvSpPr>
            <p:spPr bwMode="auto">
              <a:xfrm>
                <a:off x="4923592" y="5428875"/>
                <a:ext cx="691815" cy="400769"/>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chemeClr val="tx1">
                  <a:lumMod val="50000"/>
                  <a:lumOff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lnSpc>
                    <a:spcPct val="90000"/>
                  </a:lnSpc>
                  <a:defRPr/>
                </a:pPr>
                <a:endParaRPr lang="en-US" sz="900">
                  <a:solidFill>
                    <a:schemeClr val="tx1">
                      <a:lumMod val="95000"/>
                      <a:lumOff val="5000"/>
                    </a:schemeClr>
                  </a:solidFill>
                </a:endParaRPr>
              </a:p>
            </p:txBody>
          </p:sp>
        </p:grpSp>
      </p:grpSp>
      <p:grpSp>
        <p:nvGrpSpPr>
          <p:cNvPr id="153" name="グループ化 152"/>
          <p:cNvGrpSpPr/>
          <p:nvPr/>
        </p:nvGrpSpPr>
        <p:grpSpPr>
          <a:xfrm>
            <a:off x="3416230" y="4017342"/>
            <a:ext cx="568721" cy="366587"/>
            <a:chOff x="4360169" y="4504819"/>
            <a:chExt cx="735092" cy="473827"/>
          </a:xfrm>
        </p:grpSpPr>
        <p:sp>
          <p:nvSpPr>
            <p:cNvPr id="154" name="角丸四角形 153"/>
            <p:cNvSpPr/>
            <p:nvPr/>
          </p:nvSpPr>
          <p:spPr>
            <a:xfrm>
              <a:off x="4476866" y="4534484"/>
              <a:ext cx="516034" cy="265938"/>
            </a:xfrm>
            <a:prstGeom prst="roundRect">
              <a:avLst>
                <a:gd name="adj" fmla="val 8481"/>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grpSp>
          <p:nvGrpSpPr>
            <p:cNvPr id="155" name="グループ化 154"/>
            <p:cNvGrpSpPr/>
            <p:nvPr/>
          </p:nvGrpSpPr>
          <p:grpSpPr>
            <a:xfrm>
              <a:off x="4360169" y="4504819"/>
              <a:ext cx="735092" cy="473827"/>
              <a:chOff x="4813749" y="5428875"/>
              <a:chExt cx="905718" cy="583809"/>
            </a:xfrm>
          </p:grpSpPr>
          <p:sp>
            <p:nvSpPr>
              <p:cNvPr id="156" name="Freeform 75"/>
              <p:cNvSpPr>
                <a:spLocks/>
              </p:cNvSpPr>
              <p:nvPr/>
            </p:nvSpPr>
            <p:spPr bwMode="auto">
              <a:xfrm>
                <a:off x="4813749" y="5848909"/>
                <a:ext cx="905718" cy="163775"/>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adFill flip="none" rotWithShape="1">
                <a:gsLst>
                  <a:gs pos="12000">
                    <a:schemeClr val="bg1">
                      <a:lumMod val="75000"/>
                    </a:schemeClr>
                  </a:gs>
                  <a:gs pos="97000">
                    <a:schemeClr val="bg1">
                      <a:lumMod val="95000"/>
                    </a:schemeClr>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lnSpc>
                    <a:spcPct val="90000"/>
                  </a:lnSpc>
                  <a:defRPr/>
                </a:pPr>
                <a:endParaRPr lang="en-US" sz="900">
                  <a:solidFill>
                    <a:schemeClr val="tx1">
                      <a:lumMod val="95000"/>
                      <a:lumOff val="5000"/>
                    </a:schemeClr>
                  </a:solidFill>
                </a:endParaRPr>
              </a:p>
            </p:txBody>
          </p:sp>
          <p:sp>
            <p:nvSpPr>
              <p:cNvPr id="157" name="Freeform 76"/>
              <p:cNvSpPr>
                <a:spLocks noEditPoints="1"/>
              </p:cNvSpPr>
              <p:nvPr/>
            </p:nvSpPr>
            <p:spPr bwMode="auto">
              <a:xfrm>
                <a:off x="4923592" y="5428875"/>
                <a:ext cx="691815" cy="400769"/>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chemeClr val="tx1">
                  <a:lumMod val="50000"/>
                  <a:lumOff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lnSpc>
                    <a:spcPct val="90000"/>
                  </a:lnSpc>
                  <a:defRPr/>
                </a:pPr>
                <a:endParaRPr lang="en-US" sz="900">
                  <a:solidFill>
                    <a:schemeClr val="tx1">
                      <a:lumMod val="95000"/>
                      <a:lumOff val="5000"/>
                    </a:schemeClr>
                  </a:solidFill>
                </a:endParaRPr>
              </a:p>
            </p:txBody>
          </p:sp>
        </p:grpSp>
      </p:grpSp>
      <p:grpSp>
        <p:nvGrpSpPr>
          <p:cNvPr id="158" name="グループ化 157"/>
          <p:cNvGrpSpPr/>
          <p:nvPr/>
        </p:nvGrpSpPr>
        <p:grpSpPr>
          <a:xfrm>
            <a:off x="3968358" y="4017342"/>
            <a:ext cx="568721" cy="366587"/>
            <a:chOff x="4360169" y="4504819"/>
            <a:chExt cx="735092" cy="473827"/>
          </a:xfrm>
        </p:grpSpPr>
        <p:sp>
          <p:nvSpPr>
            <p:cNvPr id="159" name="角丸四角形 158"/>
            <p:cNvSpPr/>
            <p:nvPr/>
          </p:nvSpPr>
          <p:spPr>
            <a:xfrm>
              <a:off x="4476866" y="4534484"/>
              <a:ext cx="516034" cy="265938"/>
            </a:xfrm>
            <a:prstGeom prst="roundRect">
              <a:avLst>
                <a:gd name="adj" fmla="val 8481"/>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grpSp>
          <p:nvGrpSpPr>
            <p:cNvPr id="160" name="グループ化 159"/>
            <p:cNvGrpSpPr/>
            <p:nvPr/>
          </p:nvGrpSpPr>
          <p:grpSpPr>
            <a:xfrm>
              <a:off x="4360169" y="4504819"/>
              <a:ext cx="735092" cy="473827"/>
              <a:chOff x="4813749" y="5428875"/>
              <a:chExt cx="905718" cy="583809"/>
            </a:xfrm>
          </p:grpSpPr>
          <p:sp>
            <p:nvSpPr>
              <p:cNvPr id="161" name="Freeform 75"/>
              <p:cNvSpPr>
                <a:spLocks/>
              </p:cNvSpPr>
              <p:nvPr/>
            </p:nvSpPr>
            <p:spPr bwMode="auto">
              <a:xfrm>
                <a:off x="4813749" y="5848909"/>
                <a:ext cx="905718" cy="163775"/>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adFill flip="none" rotWithShape="1">
                <a:gsLst>
                  <a:gs pos="12000">
                    <a:schemeClr val="bg1">
                      <a:lumMod val="75000"/>
                    </a:schemeClr>
                  </a:gs>
                  <a:gs pos="97000">
                    <a:schemeClr val="bg1">
                      <a:lumMod val="95000"/>
                    </a:schemeClr>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lnSpc>
                    <a:spcPct val="90000"/>
                  </a:lnSpc>
                  <a:defRPr/>
                </a:pPr>
                <a:endParaRPr lang="en-US" sz="900">
                  <a:solidFill>
                    <a:schemeClr val="tx1">
                      <a:lumMod val="95000"/>
                      <a:lumOff val="5000"/>
                    </a:schemeClr>
                  </a:solidFill>
                </a:endParaRPr>
              </a:p>
            </p:txBody>
          </p:sp>
          <p:sp>
            <p:nvSpPr>
              <p:cNvPr id="162" name="Freeform 76"/>
              <p:cNvSpPr>
                <a:spLocks noEditPoints="1"/>
              </p:cNvSpPr>
              <p:nvPr/>
            </p:nvSpPr>
            <p:spPr bwMode="auto">
              <a:xfrm>
                <a:off x="4923592" y="5428875"/>
                <a:ext cx="691815" cy="400769"/>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chemeClr val="tx1">
                  <a:lumMod val="50000"/>
                  <a:lumOff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lnSpc>
                    <a:spcPct val="90000"/>
                  </a:lnSpc>
                  <a:defRPr/>
                </a:pPr>
                <a:endParaRPr lang="en-US" sz="900">
                  <a:solidFill>
                    <a:schemeClr val="tx1">
                      <a:lumMod val="95000"/>
                      <a:lumOff val="5000"/>
                    </a:schemeClr>
                  </a:solidFill>
                </a:endParaRPr>
              </a:p>
            </p:txBody>
          </p:sp>
        </p:grpSp>
      </p:grpSp>
      <p:pic>
        <p:nvPicPr>
          <p:cNvPr id="163" name="Picture 25" descr="C:\Users\akerr\Desktop\PNG\Us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8782" y="979000"/>
            <a:ext cx="396875" cy="469900"/>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27" descr="C:\Users\akerr\Desktop\PNG\Serv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5050" y="801407"/>
            <a:ext cx="347583" cy="601147"/>
          </a:xfrm>
          <a:prstGeom prst="rect">
            <a:avLst/>
          </a:prstGeom>
          <a:noFill/>
          <a:extLst>
            <a:ext uri="{909E8E84-426E-40DD-AFC4-6F175D3DCCD1}">
              <a14:hiddenFill xmlns:a14="http://schemas.microsoft.com/office/drawing/2010/main">
                <a:solidFill>
                  <a:srgbClr val="FFFFFF"/>
                </a:solidFill>
              </a14:hiddenFill>
            </a:ext>
          </a:extLst>
        </p:spPr>
      </p:pic>
      <p:sp>
        <p:nvSpPr>
          <p:cNvPr id="165" name="テキスト ボックス 164"/>
          <p:cNvSpPr txBox="1"/>
          <p:nvPr/>
        </p:nvSpPr>
        <p:spPr>
          <a:xfrm>
            <a:off x="934530" y="1077522"/>
            <a:ext cx="877163" cy="369332"/>
          </a:xfrm>
          <a:prstGeom prst="rect">
            <a:avLst/>
          </a:prstGeom>
          <a:noFill/>
        </p:spPr>
        <p:txBody>
          <a:bodyPr wrap="none" rtlCol="0">
            <a:noAutofit/>
          </a:bodyPr>
          <a:lstStyle/>
          <a:p>
            <a:pPr algn="r"/>
            <a:r>
              <a:rPr kumimoji="1" lang="ja-JP" altLang="en-US" sz="1400" dirty="0" smtClean="0"/>
              <a:t>管理者</a:t>
            </a:r>
            <a:endParaRPr kumimoji="1" lang="ja-JP" altLang="en-US" sz="1400" dirty="0"/>
          </a:p>
        </p:txBody>
      </p:sp>
      <p:sp>
        <p:nvSpPr>
          <p:cNvPr id="166" name="テキスト ボックス 165"/>
          <p:cNvSpPr txBox="1"/>
          <p:nvPr/>
        </p:nvSpPr>
        <p:spPr>
          <a:xfrm>
            <a:off x="5584524" y="675806"/>
            <a:ext cx="1085554" cy="369332"/>
          </a:xfrm>
          <a:prstGeom prst="rect">
            <a:avLst/>
          </a:prstGeom>
          <a:noFill/>
        </p:spPr>
        <p:txBody>
          <a:bodyPr wrap="none" rtlCol="0">
            <a:noAutofit/>
          </a:bodyPr>
          <a:lstStyle/>
          <a:p>
            <a:r>
              <a:rPr kumimoji="1" lang="en-US" altLang="ja-JP" b="1" dirty="0" smtClean="0">
                <a:solidFill>
                  <a:schemeClr val="accent1"/>
                </a:solidFill>
              </a:rPr>
              <a:t>PI</a:t>
            </a:r>
            <a:r>
              <a:rPr kumimoji="1" lang="ja-JP" altLang="en-US" b="1" dirty="0" smtClean="0">
                <a:solidFill>
                  <a:schemeClr val="accent1"/>
                </a:solidFill>
              </a:rPr>
              <a:t>サーバ</a:t>
            </a:r>
            <a:endParaRPr kumimoji="1" lang="ja-JP" altLang="en-US" b="1" dirty="0">
              <a:solidFill>
                <a:schemeClr val="accent1"/>
              </a:solidFill>
            </a:endParaRPr>
          </a:p>
        </p:txBody>
      </p:sp>
      <p:sp>
        <p:nvSpPr>
          <p:cNvPr id="168" name="円/楕円 167"/>
          <p:cNvSpPr/>
          <p:nvPr/>
        </p:nvSpPr>
        <p:spPr>
          <a:xfrm>
            <a:off x="5569176" y="1501395"/>
            <a:ext cx="3084525" cy="1387396"/>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pic>
        <p:nvPicPr>
          <p:cNvPr id="169" name="Picture 12" descr="http://xmp-dev-1/nmtg-ue-svn/nmtg-ux/Published/nmtg_ux_standards/repository/images/application_logo/Product_NCS_5017_128.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7919" y="801407"/>
            <a:ext cx="546531" cy="518205"/>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直線矢印コネクタ 169"/>
          <p:cNvCxnSpPr>
            <a:stCxn id="169" idx="2"/>
            <a:endCxn id="168" idx="1"/>
          </p:cNvCxnSpPr>
          <p:nvPr/>
        </p:nvCxnSpPr>
        <p:spPr>
          <a:xfrm>
            <a:off x="5381185" y="1319612"/>
            <a:ext cx="639709" cy="384962"/>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3" name="テキスト ボックス 172"/>
          <p:cNvSpPr txBox="1"/>
          <p:nvPr/>
        </p:nvSpPr>
        <p:spPr>
          <a:xfrm>
            <a:off x="3101495" y="770101"/>
            <a:ext cx="2064989" cy="369332"/>
          </a:xfrm>
          <a:prstGeom prst="rect">
            <a:avLst/>
          </a:prstGeom>
          <a:noFill/>
        </p:spPr>
        <p:txBody>
          <a:bodyPr wrap="none" rtlCol="0">
            <a:noAutofit/>
          </a:bodyPr>
          <a:lstStyle/>
          <a:p>
            <a:pPr algn="ctr"/>
            <a:r>
              <a:rPr kumimoji="1" lang="en-US" altLang="ja-JP" sz="1400" b="1" dirty="0" smtClean="0">
                <a:solidFill>
                  <a:srgbClr val="292929"/>
                </a:solidFill>
              </a:rPr>
              <a:t>http/https</a:t>
            </a:r>
            <a:r>
              <a:rPr kumimoji="1" lang="ja-JP" altLang="en-US" sz="1400" b="1" dirty="0" smtClean="0">
                <a:solidFill>
                  <a:srgbClr val="292929"/>
                </a:solidFill>
              </a:rPr>
              <a:t>アクセス</a:t>
            </a:r>
            <a:endParaRPr kumimoji="1" lang="ja-JP" altLang="en-US" sz="1400" b="1" dirty="0">
              <a:solidFill>
                <a:srgbClr val="292929"/>
              </a:solidFill>
            </a:endParaRPr>
          </a:p>
        </p:txBody>
      </p:sp>
      <p:pic>
        <p:nvPicPr>
          <p:cNvPr id="175" name="Picture 20" descr="C:\Users\akerr\Desktop\PNG\Blade Server (colo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27774" y="1927248"/>
            <a:ext cx="416000" cy="386286"/>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20" descr="C:\Users\akerr\Desktop\PNG\Blade Server (colo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80174" y="2209426"/>
            <a:ext cx="416000" cy="386286"/>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20" descr="C:\Users\akerr\Desktop\PNG\Blade Server (colo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44372" y="2491604"/>
            <a:ext cx="416000" cy="386286"/>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19" descr="C:\Users\akerr\Desktop\PNG\UCS C-Series Serve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03280" y="1416464"/>
            <a:ext cx="438150" cy="169862"/>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19" descr="C:\Users\akerr\Desktop\PNG\UCS C-Series Serve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55680" y="1568864"/>
            <a:ext cx="438150" cy="169862"/>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19" descr="C:\Users\akerr\Desktop\PNG\UCS C-Series Serve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08080" y="1721264"/>
            <a:ext cx="438150" cy="169862"/>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19" descr="C:\Users\akerr\Desktop\PNG\UCS C-Series Serve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60480" y="1873664"/>
            <a:ext cx="438150" cy="169862"/>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33" descr="C:\Users\akerr\Desktop\PNG\Wireless LAN Controller.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2443" y="2900990"/>
            <a:ext cx="441325" cy="333375"/>
          </a:xfrm>
          <a:prstGeom prst="rect">
            <a:avLst/>
          </a:prstGeom>
          <a:noFill/>
          <a:extLst>
            <a:ext uri="{909E8E84-426E-40DD-AFC4-6F175D3DCCD1}">
              <a14:hiddenFill xmlns:a14="http://schemas.microsoft.com/office/drawing/2010/main">
                <a:solidFill>
                  <a:srgbClr val="FFFFFF"/>
                </a:solidFill>
              </a14:hiddenFill>
            </a:ext>
          </a:extLst>
        </p:spPr>
      </p:pic>
      <p:cxnSp>
        <p:nvCxnSpPr>
          <p:cNvPr id="183" name="直線コネクタ 182"/>
          <p:cNvCxnSpPr>
            <a:stCxn id="194" idx="2"/>
            <a:endCxn id="193" idx="0"/>
          </p:cNvCxnSpPr>
          <p:nvPr/>
        </p:nvCxnSpPr>
        <p:spPr>
          <a:xfrm>
            <a:off x="2993990" y="2430326"/>
            <a:ext cx="160017" cy="5189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 name="直線コネクタ 183"/>
          <p:cNvCxnSpPr>
            <a:stCxn id="206" idx="2"/>
            <a:endCxn id="205" idx="0"/>
          </p:cNvCxnSpPr>
          <p:nvPr/>
        </p:nvCxnSpPr>
        <p:spPr>
          <a:xfrm>
            <a:off x="2182487" y="2411315"/>
            <a:ext cx="467420" cy="5536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 name="直線コネクタ 184"/>
          <p:cNvCxnSpPr>
            <a:stCxn id="204" idx="0"/>
            <a:endCxn id="194" idx="2"/>
          </p:cNvCxnSpPr>
          <p:nvPr/>
        </p:nvCxnSpPr>
        <p:spPr>
          <a:xfrm flipV="1">
            <a:off x="2108349" y="2430326"/>
            <a:ext cx="885641" cy="534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 name="直線コネクタ 185"/>
          <p:cNvCxnSpPr>
            <a:stCxn id="206" idx="2"/>
            <a:endCxn id="193" idx="0"/>
          </p:cNvCxnSpPr>
          <p:nvPr/>
        </p:nvCxnSpPr>
        <p:spPr>
          <a:xfrm>
            <a:off x="2182487" y="2411315"/>
            <a:ext cx="971520" cy="537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 name="直線コネクタ 186"/>
          <p:cNvCxnSpPr>
            <a:stCxn id="206" idx="2"/>
            <a:endCxn id="204" idx="0"/>
          </p:cNvCxnSpPr>
          <p:nvPr/>
        </p:nvCxnSpPr>
        <p:spPr>
          <a:xfrm flipH="1">
            <a:off x="2108349" y="2411315"/>
            <a:ext cx="74138" cy="553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直線コネクタ 187"/>
          <p:cNvCxnSpPr>
            <a:stCxn id="205" idx="0"/>
            <a:endCxn id="194" idx="2"/>
          </p:cNvCxnSpPr>
          <p:nvPr/>
        </p:nvCxnSpPr>
        <p:spPr>
          <a:xfrm flipV="1">
            <a:off x="2649907" y="2430326"/>
            <a:ext cx="344083" cy="5346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直線コネクタ 188"/>
          <p:cNvCxnSpPr>
            <a:stCxn id="204" idx="2"/>
            <a:endCxn id="202" idx="0"/>
          </p:cNvCxnSpPr>
          <p:nvPr/>
        </p:nvCxnSpPr>
        <p:spPr>
          <a:xfrm>
            <a:off x="2108349" y="3274552"/>
            <a:ext cx="50089" cy="171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0" name="直線コネクタ 189"/>
          <p:cNvCxnSpPr>
            <a:stCxn id="204" idx="1"/>
            <a:endCxn id="182" idx="3"/>
          </p:cNvCxnSpPr>
          <p:nvPr/>
        </p:nvCxnSpPr>
        <p:spPr>
          <a:xfrm flipH="1" flipV="1">
            <a:off x="1463768" y="3067678"/>
            <a:ext cx="477893" cy="520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1" name="直線コネクタ 190"/>
          <p:cNvCxnSpPr>
            <a:stCxn id="204" idx="2"/>
            <a:endCxn id="201" idx="0"/>
          </p:cNvCxnSpPr>
          <p:nvPr/>
        </p:nvCxnSpPr>
        <p:spPr>
          <a:xfrm flipH="1">
            <a:off x="1682739" y="3274552"/>
            <a:ext cx="425610" cy="171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 name="直線コネクタ 191"/>
          <p:cNvCxnSpPr>
            <a:stCxn id="205" idx="2"/>
            <a:endCxn id="203" idx="0"/>
          </p:cNvCxnSpPr>
          <p:nvPr/>
        </p:nvCxnSpPr>
        <p:spPr>
          <a:xfrm flipH="1">
            <a:off x="2643557" y="3274553"/>
            <a:ext cx="6350" cy="171198"/>
          </a:xfrm>
          <a:prstGeom prst="line">
            <a:avLst/>
          </a:prstGeom>
        </p:spPr>
        <p:style>
          <a:lnRef idx="1">
            <a:schemeClr val="accent1"/>
          </a:lnRef>
          <a:fillRef idx="0">
            <a:schemeClr val="accent1"/>
          </a:fillRef>
          <a:effectRef idx="0">
            <a:schemeClr val="accent1"/>
          </a:effectRef>
          <a:fontRef idx="minor">
            <a:schemeClr val="tx1"/>
          </a:fontRef>
        </p:style>
      </p:cxnSp>
      <p:pic>
        <p:nvPicPr>
          <p:cNvPr id="193" name="Picture 31" descr="C:\Users\akerr\Desktop\PNG\Layer 2 Switch.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87319" y="2949277"/>
            <a:ext cx="333375" cy="333375"/>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34" descr="C:\Users\akerr\Desktop\PNG\Layer 3 Modular.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26508" y="1949313"/>
            <a:ext cx="334963" cy="481013"/>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2" descr="C:\Users\akerr\Desktop\PNG\Router.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25720" y="2523540"/>
            <a:ext cx="401701" cy="401701"/>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41" descr="C:\Users\akerr\Desktop\PNG\Workgroup Switch Cisco Color Scheme.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41934" y="3390937"/>
            <a:ext cx="333375" cy="309563"/>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41" descr="C:\Users\akerr\Desktop\PNG\Workgroup Switch Cisco Color Scheme.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61967" y="3745806"/>
            <a:ext cx="333375" cy="309563"/>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32" descr="C:\Users\akerr\Desktop\PNG\Wireless Access Point.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09701" y="3445751"/>
            <a:ext cx="346075" cy="33655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32" descr="C:\Users\akerr\Desktop\PNG\Wireless Access Point.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85400" y="3445751"/>
            <a:ext cx="346075" cy="336550"/>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32" descr="C:\Users\akerr\Desktop\PNG\Wireless Access Point.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70519" y="3445751"/>
            <a:ext cx="346075" cy="336550"/>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41" descr="C:\Users\akerr\Desktop\PNG\Workgroup Switch Cisco Color Scheme.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41661" y="2964989"/>
            <a:ext cx="333375" cy="309563"/>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41" descr="C:\Users\akerr\Desktop\PNG\Workgroup Switch Cisco Color Scheme.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83219" y="2964990"/>
            <a:ext cx="333375" cy="309563"/>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34" descr="C:\Users\akerr\Desktop\PNG\Layer 3 Modular.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15005" y="1930302"/>
            <a:ext cx="334963" cy="481013"/>
          </a:xfrm>
          <a:prstGeom prst="rect">
            <a:avLst/>
          </a:prstGeom>
          <a:noFill/>
          <a:extLst>
            <a:ext uri="{909E8E84-426E-40DD-AFC4-6F175D3DCCD1}">
              <a14:hiddenFill xmlns:a14="http://schemas.microsoft.com/office/drawing/2010/main">
                <a:solidFill>
                  <a:srgbClr val="FFFFFF"/>
                </a:solidFill>
              </a14:hiddenFill>
            </a:ext>
          </a:extLst>
        </p:spPr>
      </p:pic>
      <p:cxnSp>
        <p:nvCxnSpPr>
          <p:cNvPr id="207" name="直線コネクタ 206"/>
          <p:cNvCxnSpPr>
            <a:stCxn id="195" idx="1"/>
            <a:endCxn id="194" idx="3"/>
          </p:cNvCxnSpPr>
          <p:nvPr/>
        </p:nvCxnSpPr>
        <p:spPr>
          <a:xfrm flipH="1" flipV="1">
            <a:off x="3161471" y="2189820"/>
            <a:ext cx="867557" cy="984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8" name="直線コネクタ 207"/>
          <p:cNvCxnSpPr>
            <a:stCxn id="198" idx="1"/>
            <a:endCxn id="206" idx="0"/>
          </p:cNvCxnSpPr>
          <p:nvPr/>
        </p:nvCxnSpPr>
        <p:spPr>
          <a:xfrm flipH="1">
            <a:off x="2182487" y="1711990"/>
            <a:ext cx="1100435" cy="218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直線コネクタ 208"/>
          <p:cNvCxnSpPr>
            <a:stCxn id="198" idx="1"/>
            <a:endCxn id="194" idx="0"/>
          </p:cNvCxnSpPr>
          <p:nvPr/>
        </p:nvCxnSpPr>
        <p:spPr>
          <a:xfrm flipH="1">
            <a:off x="2993990" y="1711990"/>
            <a:ext cx="288932" cy="237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0" name="直線コネクタ 209"/>
          <p:cNvCxnSpPr>
            <a:stCxn id="195" idx="1"/>
            <a:endCxn id="206" idx="3"/>
          </p:cNvCxnSpPr>
          <p:nvPr/>
        </p:nvCxnSpPr>
        <p:spPr>
          <a:xfrm flipH="1" flipV="1">
            <a:off x="2349968" y="2170809"/>
            <a:ext cx="1679060" cy="1003739"/>
          </a:xfrm>
          <a:prstGeom prst="line">
            <a:avLst/>
          </a:prstGeom>
        </p:spPr>
        <p:style>
          <a:lnRef idx="1">
            <a:schemeClr val="accent1"/>
          </a:lnRef>
          <a:fillRef idx="0">
            <a:schemeClr val="accent1"/>
          </a:fillRef>
          <a:effectRef idx="0">
            <a:schemeClr val="accent1"/>
          </a:effectRef>
          <a:fontRef idx="minor">
            <a:schemeClr val="tx1"/>
          </a:fontRef>
        </p:style>
      </p:cxnSp>
      <p:pic>
        <p:nvPicPr>
          <p:cNvPr id="211" name="Picture 32" descr="C:\Users\akerr\Desktop\PNG\Wireless Access Point.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25972" y="3625300"/>
            <a:ext cx="346075" cy="336550"/>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32" descr="C:\Users\akerr\Desktop\PNG\Wireless Access Point.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68646" y="3639301"/>
            <a:ext cx="346075" cy="336550"/>
          </a:xfrm>
          <a:prstGeom prst="rect">
            <a:avLst/>
          </a:prstGeom>
          <a:noFill/>
          <a:extLst>
            <a:ext uri="{909E8E84-426E-40DD-AFC4-6F175D3DCCD1}">
              <a14:hiddenFill xmlns:a14="http://schemas.microsoft.com/office/drawing/2010/main">
                <a:solidFill>
                  <a:srgbClr val="FFFFFF"/>
                </a:solidFill>
              </a14:hiddenFill>
            </a:ext>
          </a:extLst>
        </p:spPr>
      </p:pic>
      <p:cxnSp>
        <p:nvCxnSpPr>
          <p:cNvPr id="213" name="直線コネクタ 212"/>
          <p:cNvCxnSpPr>
            <a:stCxn id="199" idx="3"/>
            <a:endCxn id="212" idx="0"/>
          </p:cNvCxnSpPr>
          <p:nvPr/>
        </p:nvCxnSpPr>
        <p:spPr>
          <a:xfrm>
            <a:off x="6375309" y="3545719"/>
            <a:ext cx="666375" cy="935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 name="直線コネクタ 213"/>
          <p:cNvCxnSpPr>
            <a:stCxn id="196" idx="3"/>
            <a:endCxn id="199" idx="1"/>
          </p:cNvCxnSpPr>
          <p:nvPr/>
        </p:nvCxnSpPr>
        <p:spPr>
          <a:xfrm flipV="1">
            <a:off x="5480029" y="3545719"/>
            <a:ext cx="561905" cy="963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直線コネクタ 214"/>
          <p:cNvCxnSpPr>
            <a:stCxn id="199" idx="3"/>
            <a:endCxn id="211" idx="0"/>
          </p:cNvCxnSpPr>
          <p:nvPr/>
        </p:nvCxnSpPr>
        <p:spPr>
          <a:xfrm>
            <a:off x="6375309" y="3545719"/>
            <a:ext cx="223701" cy="795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6" name="直線コネクタ 215"/>
          <p:cNvCxnSpPr>
            <a:stCxn id="199" idx="2"/>
            <a:endCxn id="200" idx="0"/>
          </p:cNvCxnSpPr>
          <p:nvPr/>
        </p:nvCxnSpPr>
        <p:spPr>
          <a:xfrm flipH="1">
            <a:off x="6128655" y="3700500"/>
            <a:ext cx="79967" cy="45306"/>
          </a:xfrm>
          <a:prstGeom prst="line">
            <a:avLst/>
          </a:prstGeom>
        </p:spPr>
        <p:style>
          <a:lnRef idx="1">
            <a:schemeClr val="accent1"/>
          </a:lnRef>
          <a:fillRef idx="0">
            <a:schemeClr val="accent1"/>
          </a:fillRef>
          <a:effectRef idx="0">
            <a:schemeClr val="accent1"/>
          </a:effectRef>
          <a:fontRef idx="minor">
            <a:schemeClr val="tx1"/>
          </a:fontRef>
        </p:style>
      </p:cxnSp>
      <p:pic>
        <p:nvPicPr>
          <p:cNvPr id="217" name="Picture 10" descr="C:\Users\akerr\Desktop\PNG\Nexus 5k.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69341" y="1586818"/>
            <a:ext cx="333375" cy="333375"/>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10" descr="C:\Users\akerr\Desktop\PNG\Nexus 5k.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78795" y="2014456"/>
            <a:ext cx="333375" cy="333375"/>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13" descr="C:\Users\akerr\Desktop\PNG\Nexus 7k.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364775" y="1755771"/>
            <a:ext cx="334963" cy="482600"/>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13" descr="C:\Users\akerr\Desktop\PNG\Nexus 7k.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370675" y="2330267"/>
            <a:ext cx="334963" cy="482600"/>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10" descr="C:\Users\akerr\Desktop\PNG\Nexus 5k.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55160" y="2426165"/>
            <a:ext cx="333375" cy="333375"/>
          </a:xfrm>
          <a:prstGeom prst="rect">
            <a:avLst/>
          </a:prstGeom>
          <a:noFill/>
          <a:extLst>
            <a:ext uri="{909E8E84-426E-40DD-AFC4-6F175D3DCCD1}">
              <a14:hiddenFill xmlns:a14="http://schemas.microsoft.com/office/drawing/2010/main">
                <a:solidFill>
                  <a:srgbClr val="FFFFFF"/>
                </a:solidFill>
              </a14:hiddenFill>
            </a:ext>
          </a:extLst>
        </p:spPr>
      </p:pic>
      <p:cxnSp>
        <p:nvCxnSpPr>
          <p:cNvPr id="222" name="直線コネクタ 221"/>
          <p:cNvCxnSpPr>
            <a:stCxn id="197" idx="0"/>
            <a:endCxn id="219" idx="1"/>
          </p:cNvCxnSpPr>
          <p:nvPr/>
        </p:nvCxnSpPr>
        <p:spPr>
          <a:xfrm flipV="1">
            <a:off x="5826571" y="1997071"/>
            <a:ext cx="538204" cy="526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3" name="直線コネクタ 222"/>
          <p:cNvCxnSpPr>
            <a:stCxn id="197" idx="0"/>
            <a:endCxn id="220" idx="1"/>
          </p:cNvCxnSpPr>
          <p:nvPr/>
        </p:nvCxnSpPr>
        <p:spPr>
          <a:xfrm>
            <a:off x="5826571" y="2523540"/>
            <a:ext cx="544104" cy="480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4" name="直線コネクタ 223"/>
          <p:cNvCxnSpPr>
            <a:stCxn id="220" idx="3"/>
            <a:endCxn id="221" idx="1"/>
          </p:cNvCxnSpPr>
          <p:nvPr/>
        </p:nvCxnSpPr>
        <p:spPr>
          <a:xfrm>
            <a:off x="6705638" y="2571567"/>
            <a:ext cx="449522" cy="21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5" name="直線コネクタ 224"/>
          <p:cNvCxnSpPr>
            <a:stCxn id="219" idx="3"/>
            <a:endCxn id="217" idx="1"/>
          </p:cNvCxnSpPr>
          <p:nvPr/>
        </p:nvCxnSpPr>
        <p:spPr>
          <a:xfrm flipV="1">
            <a:off x="6699738" y="1753506"/>
            <a:ext cx="269603" cy="2435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直線コネクタ 225"/>
          <p:cNvCxnSpPr>
            <a:stCxn id="219" idx="3"/>
            <a:endCxn id="218" idx="1"/>
          </p:cNvCxnSpPr>
          <p:nvPr/>
        </p:nvCxnSpPr>
        <p:spPr>
          <a:xfrm>
            <a:off x="6699738" y="1997071"/>
            <a:ext cx="379057" cy="18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 name="直線コネクタ 226"/>
          <p:cNvCxnSpPr>
            <a:stCxn id="220" idx="3"/>
            <a:endCxn id="218" idx="1"/>
          </p:cNvCxnSpPr>
          <p:nvPr/>
        </p:nvCxnSpPr>
        <p:spPr>
          <a:xfrm flipV="1">
            <a:off x="6705638" y="2181144"/>
            <a:ext cx="373157" cy="3904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8" name="直線コネクタ 227"/>
          <p:cNvCxnSpPr>
            <a:stCxn id="218" idx="3"/>
            <a:endCxn id="175" idx="1"/>
          </p:cNvCxnSpPr>
          <p:nvPr/>
        </p:nvCxnSpPr>
        <p:spPr>
          <a:xfrm flipV="1">
            <a:off x="7412170" y="2120391"/>
            <a:ext cx="115604" cy="60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直線コネクタ 228"/>
          <p:cNvCxnSpPr>
            <a:stCxn id="221" idx="3"/>
            <a:endCxn id="177" idx="1"/>
          </p:cNvCxnSpPr>
          <p:nvPr/>
        </p:nvCxnSpPr>
        <p:spPr>
          <a:xfrm>
            <a:off x="7488535" y="2592853"/>
            <a:ext cx="355837" cy="918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直線コネクタ 229"/>
          <p:cNvCxnSpPr>
            <a:stCxn id="221" idx="3"/>
            <a:endCxn id="176" idx="1"/>
          </p:cNvCxnSpPr>
          <p:nvPr/>
        </p:nvCxnSpPr>
        <p:spPr>
          <a:xfrm flipV="1">
            <a:off x="7488535" y="2402569"/>
            <a:ext cx="191639" cy="1902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1" name="直線コネクタ 230"/>
          <p:cNvCxnSpPr>
            <a:stCxn id="218" idx="3"/>
            <a:endCxn id="176" idx="1"/>
          </p:cNvCxnSpPr>
          <p:nvPr/>
        </p:nvCxnSpPr>
        <p:spPr>
          <a:xfrm>
            <a:off x="7412170" y="2181144"/>
            <a:ext cx="268004" cy="221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 name="直線コネクタ 231"/>
          <p:cNvCxnSpPr>
            <a:stCxn id="217" idx="3"/>
            <a:endCxn id="178" idx="1"/>
          </p:cNvCxnSpPr>
          <p:nvPr/>
        </p:nvCxnSpPr>
        <p:spPr>
          <a:xfrm flipV="1">
            <a:off x="7302716" y="1501395"/>
            <a:ext cx="400564" cy="252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3" name="直線コネクタ 232"/>
          <p:cNvCxnSpPr>
            <a:stCxn id="217" idx="3"/>
            <a:endCxn id="179" idx="1"/>
          </p:cNvCxnSpPr>
          <p:nvPr/>
        </p:nvCxnSpPr>
        <p:spPr>
          <a:xfrm flipV="1">
            <a:off x="7302716" y="1653795"/>
            <a:ext cx="552964" cy="997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4" name="直線コネクタ 233"/>
          <p:cNvCxnSpPr>
            <a:stCxn id="217" idx="3"/>
            <a:endCxn id="180" idx="1"/>
          </p:cNvCxnSpPr>
          <p:nvPr/>
        </p:nvCxnSpPr>
        <p:spPr>
          <a:xfrm>
            <a:off x="7302716" y="1753506"/>
            <a:ext cx="705364" cy="526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 name="直線コネクタ 234"/>
          <p:cNvCxnSpPr>
            <a:stCxn id="217" idx="3"/>
            <a:endCxn id="181" idx="1"/>
          </p:cNvCxnSpPr>
          <p:nvPr/>
        </p:nvCxnSpPr>
        <p:spPr>
          <a:xfrm>
            <a:off x="7302716" y="1753506"/>
            <a:ext cx="857764" cy="2050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6" name="直線コネクタ 235"/>
          <p:cNvCxnSpPr>
            <a:stCxn id="220" idx="3"/>
            <a:endCxn id="217" idx="1"/>
          </p:cNvCxnSpPr>
          <p:nvPr/>
        </p:nvCxnSpPr>
        <p:spPr>
          <a:xfrm flipV="1">
            <a:off x="6705638" y="1753506"/>
            <a:ext cx="263703" cy="818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7" name="直線コネクタ 236"/>
          <p:cNvCxnSpPr>
            <a:stCxn id="219" idx="3"/>
            <a:endCxn id="221" idx="1"/>
          </p:cNvCxnSpPr>
          <p:nvPr/>
        </p:nvCxnSpPr>
        <p:spPr>
          <a:xfrm>
            <a:off x="6699738" y="1997071"/>
            <a:ext cx="455422" cy="595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8" name="直線コネクタ 237"/>
          <p:cNvCxnSpPr>
            <a:stCxn id="196" idx="3"/>
            <a:endCxn id="200" idx="1"/>
          </p:cNvCxnSpPr>
          <p:nvPr/>
        </p:nvCxnSpPr>
        <p:spPr>
          <a:xfrm>
            <a:off x="5480029" y="3642114"/>
            <a:ext cx="481938" cy="258474"/>
          </a:xfrm>
          <a:prstGeom prst="line">
            <a:avLst/>
          </a:prstGeom>
        </p:spPr>
        <p:style>
          <a:lnRef idx="1">
            <a:schemeClr val="accent1"/>
          </a:lnRef>
          <a:fillRef idx="0">
            <a:schemeClr val="accent1"/>
          </a:fillRef>
          <a:effectRef idx="0">
            <a:schemeClr val="accent1"/>
          </a:effectRef>
          <a:fontRef idx="minor">
            <a:schemeClr val="tx1"/>
          </a:fontRef>
        </p:style>
      </p:cxnSp>
      <p:sp>
        <p:nvSpPr>
          <p:cNvPr id="239" name="Oval 2"/>
          <p:cNvSpPr/>
          <p:nvPr/>
        </p:nvSpPr>
        <p:spPr bwMode="auto">
          <a:xfrm>
            <a:off x="4203818" y="2508299"/>
            <a:ext cx="1456942" cy="1052294"/>
          </a:xfrm>
          <a:custGeom>
            <a:avLst/>
            <a:gdLst/>
            <a:ahLst/>
            <a:cxnLst/>
            <a:rect l="l" t="t" r="r" b="b"/>
            <a:pathLst>
              <a:path w="2488679" h="1722978">
                <a:moveTo>
                  <a:pt x="1568924" y="0"/>
                </a:moveTo>
                <a:cubicBezTo>
                  <a:pt x="1889013" y="0"/>
                  <a:pt x="2148497" y="259484"/>
                  <a:pt x="2148497" y="579573"/>
                </a:cubicBezTo>
                <a:cubicBezTo>
                  <a:pt x="2148497" y="628390"/>
                  <a:pt x="2142461" y="675798"/>
                  <a:pt x="2129199" y="720614"/>
                </a:cubicBezTo>
                <a:cubicBezTo>
                  <a:pt x="2337950" y="784181"/>
                  <a:pt x="2488679" y="978799"/>
                  <a:pt x="2488679" y="1208622"/>
                </a:cubicBezTo>
                <a:cubicBezTo>
                  <a:pt x="2488679" y="1492693"/>
                  <a:pt x="2258394" y="1722978"/>
                  <a:pt x="1974323" y="1722978"/>
                </a:cubicBezTo>
                <a:lnTo>
                  <a:pt x="1974313" y="1722977"/>
                </a:lnTo>
                <a:lnTo>
                  <a:pt x="563842" y="1722977"/>
                </a:lnTo>
                <a:cubicBezTo>
                  <a:pt x="563839" y="1722978"/>
                  <a:pt x="563836" y="1722978"/>
                  <a:pt x="563832" y="1722978"/>
                </a:cubicBezTo>
                <a:cubicBezTo>
                  <a:pt x="252436" y="1722978"/>
                  <a:pt x="0" y="1470542"/>
                  <a:pt x="0" y="1159146"/>
                </a:cubicBezTo>
                <a:cubicBezTo>
                  <a:pt x="0" y="944117"/>
                  <a:pt x="120370" y="757203"/>
                  <a:pt x="298654" y="664433"/>
                </a:cubicBezTo>
                <a:cubicBezTo>
                  <a:pt x="297817" y="661589"/>
                  <a:pt x="297788" y="658721"/>
                  <a:pt x="297788" y="655847"/>
                </a:cubicBezTo>
                <a:cubicBezTo>
                  <a:pt x="297788" y="426683"/>
                  <a:pt x="483562" y="240909"/>
                  <a:pt x="712726" y="240909"/>
                </a:cubicBezTo>
                <a:cubicBezTo>
                  <a:pt x="838046" y="240909"/>
                  <a:pt x="950390" y="296465"/>
                  <a:pt x="1025124" y="385461"/>
                </a:cubicBezTo>
                <a:cubicBezTo>
                  <a:pt x="1102977" y="160464"/>
                  <a:pt x="1317212" y="0"/>
                  <a:pt x="1568924" y="0"/>
                </a:cubicBezTo>
                <a:close/>
              </a:path>
            </a:pathLst>
          </a:custGeom>
          <a:solidFill>
            <a:schemeClr val="accent1"/>
          </a:solidFill>
          <a:ln w="19050" cap="flat" cmpd="sng" algn="ctr">
            <a:solidFill>
              <a:schemeClr val="accent1"/>
            </a:solidFill>
            <a:prstDash val="solid"/>
            <a:headEnd type="none" w="med" len="med"/>
            <a:tailEnd type="none" w="med" len="med"/>
          </a:ln>
          <a:effectLst/>
        </p:spPr>
        <p:txBody>
          <a:bodyPr rot="0" spcFirstLastPara="0" vertOverflow="overflow" horzOverflow="overflow" vert="horz" wrap="square" lIns="109728" tIns="54864" rIns="54864" bIns="109728" numCol="1" spcCol="0" rtlCol="0" fromWordArt="0" anchor="b" anchorCtr="0" forceAA="0" compatLnSpc="1">
            <a:prstTxWarp prst="textNoShape">
              <a:avLst/>
            </a:prstTxWarp>
            <a:noAutofit/>
          </a:bodyPr>
          <a:lstStyle/>
          <a:p>
            <a:pPr algn="ctr" defTabSz="822586" fontAlgn="base">
              <a:spcBef>
                <a:spcPct val="0"/>
              </a:spcBef>
              <a:spcAft>
                <a:spcPct val="0"/>
              </a:spcAft>
              <a:defRPr/>
            </a:pPr>
            <a:endParaRPr lang="x-none" kern="0" spc="-45" dirty="0" err="1">
              <a:gradFill>
                <a:gsLst>
                  <a:gs pos="0">
                    <a:srgbClr val="FFFFFF"/>
                  </a:gs>
                  <a:gs pos="100000">
                    <a:srgbClr val="FFFFFF"/>
                  </a:gs>
                </a:gsLst>
                <a:lin ang="5400000" scaled="0"/>
              </a:gra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0" name="Rectangle 1559"/>
          <p:cNvSpPr>
            <a:spLocks noChangeArrowheads="1"/>
          </p:cNvSpPr>
          <p:nvPr/>
        </p:nvSpPr>
        <p:spPr bwMode="auto">
          <a:xfrm flipH="1">
            <a:off x="4615031" y="2944381"/>
            <a:ext cx="669161" cy="369332"/>
          </a:xfrm>
          <a:prstGeom prst="rect">
            <a:avLst/>
          </a:prstGeom>
          <a:noFill/>
          <a:ln w="9525">
            <a:noFill/>
            <a:miter lim="800000"/>
            <a:headEnd/>
            <a:tailEnd/>
          </a:ln>
        </p:spPr>
        <p:txBody>
          <a:bodyPr lIns="0" tIns="0" rIns="0" bIns="0">
            <a:noAutofit/>
          </a:bodyPr>
          <a:lstStyle/>
          <a:p>
            <a:pPr algn="ctr" defTabSz="817054" fontAlgn="base">
              <a:spcBef>
                <a:spcPct val="0"/>
              </a:spcBef>
              <a:spcAft>
                <a:spcPct val="0"/>
              </a:spcAft>
              <a:buClr>
                <a:srgbClr val="000000"/>
              </a:buClr>
              <a:buSzPct val="100000"/>
              <a:defRPr/>
            </a:pPr>
            <a:r>
              <a:rPr kumimoji="0" lang="en-US" sz="2000" kern="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WAN</a:t>
            </a:r>
          </a:p>
        </p:txBody>
      </p:sp>
      <p:cxnSp>
        <p:nvCxnSpPr>
          <p:cNvPr id="171" name="直線矢印コネクタ 170"/>
          <p:cNvCxnSpPr>
            <a:stCxn id="169" idx="2"/>
          </p:cNvCxnSpPr>
          <p:nvPr/>
        </p:nvCxnSpPr>
        <p:spPr>
          <a:xfrm>
            <a:off x="5381185" y="1319612"/>
            <a:ext cx="187991" cy="222610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95" name="Picture 2" descr="C:\Users\akerr\Desktop\PNG\Router.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29028" y="2973697"/>
            <a:ext cx="401701" cy="401701"/>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2" descr="C:\Users\akerr\Desktop\PNG\Router.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78328" y="3441263"/>
            <a:ext cx="401701" cy="401701"/>
          </a:xfrm>
          <a:prstGeom prst="rect">
            <a:avLst/>
          </a:prstGeom>
          <a:noFill/>
          <a:extLst>
            <a:ext uri="{909E8E84-426E-40DD-AFC4-6F175D3DCCD1}">
              <a14:hiddenFill xmlns:a14="http://schemas.microsoft.com/office/drawing/2010/main">
                <a:solidFill>
                  <a:srgbClr val="FFFFFF"/>
                </a:solidFill>
              </a14:hiddenFill>
            </a:ext>
          </a:extLst>
        </p:spPr>
      </p:pic>
      <p:sp>
        <p:nvSpPr>
          <p:cNvPr id="241" name="Oval 2"/>
          <p:cNvSpPr/>
          <p:nvPr/>
        </p:nvSpPr>
        <p:spPr bwMode="auto">
          <a:xfrm>
            <a:off x="3456578" y="1167075"/>
            <a:ext cx="964494" cy="716284"/>
          </a:xfrm>
          <a:custGeom>
            <a:avLst/>
            <a:gdLst/>
            <a:ahLst/>
            <a:cxnLst/>
            <a:rect l="l" t="t" r="r" b="b"/>
            <a:pathLst>
              <a:path w="2488679" h="1722978">
                <a:moveTo>
                  <a:pt x="1568924" y="0"/>
                </a:moveTo>
                <a:cubicBezTo>
                  <a:pt x="1889013" y="0"/>
                  <a:pt x="2148497" y="259484"/>
                  <a:pt x="2148497" y="579573"/>
                </a:cubicBezTo>
                <a:cubicBezTo>
                  <a:pt x="2148497" y="628390"/>
                  <a:pt x="2142461" y="675798"/>
                  <a:pt x="2129199" y="720614"/>
                </a:cubicBezTo>
                <a:cubicBezTo>
                  <a:pt x="2337950" y="784181"/>
                  <a:pt x="2488679" y="978799"/>
                  <a:pt x="2488679" y="1208622"/>
                </a:cubicBezTo>
                <a:cubicBezTo>
                  <a:pt x="2488679" y="1492693"/>
                  <a:pt x="2258394" y="1722978"/>
                  <a:pt x="1974323" y="1722978"/>
                </a:cubicBezTo>
                <a:lnTo>
                  <a:pt x="1974313" y="1722977"/>
                </a:lnTo>
                <a:lnTo>
                  <a:pt x="563842" y="1722977"/>
                </a:lnTo>
                <a:cubicBezTo>
                  <a:pt x="563839" y="1722978"/>
                  <a:pt x="563836" y="1722978"/>
                  <a:pt x="563832" y="1722978"/>
                </a:cubicBezTo>
                <a:cubicBezTo>
                  <a:pt x="252436" y="1722978"/>
                  <a:pt x="0" y="1470542"/>
                  <a:pt x="0" y="1159146"/>
                </a:cubicBezTo>
                <a:cubicBezTo>
                  <a:pt x="0" y="944117"/>
                  <a:pt x="120370" y="757203"/>
                  <a:pt x="298654" y="664433"/>
                </a:cubicBezTo>
                <a:cubicBezTo>
                  <a:pt x="297817" y="661589"/>
                  <a:pt x="297788" y="658721"/>
                  <a:pt x="297788" y="655847"/>
                </a:cubicBezTo>
                <a:cubicBezTo>
                  <a:pt x="297788" y="426683"/>
                  <a:pt x="483562" y="240909"/>
                  <a:pt x="712726" y="240909"/>
                </a:cubicBezTo>
                <a:cubicBezTo>
                  <a:pt x="838046" y="240909"/>
                  <a:pt x="950390" y="296465"/>
                  <a:pt x="1025124" y="385461"/>
                </a:cubicBezTo>
                <a:cubicBezTo>
                  <a:pt x="1102977" y="160464"/>
                  <a:pt x="1317212" y="0"/>
                  <a:pt x="1568924" y="0"/>
                </a:cubicBezTo>
                <a:close/>
              </a:path>
            </a:pathLst>
          </a:custGeom>
          <a:solidFill>
            <a:schemeClr val="tx1"/>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09728" tIns="54864" rIns="54864" bIns="109728" numCol="1" spcCol="0" rtlCol="0" fromWordArt="0" anchor="b" anchorCtr="0" forceAA="0" compatLnSpc="1">
            <a:prstTxWarp prst="textNoShape">
              <a:avLst/>
            </a:prstTxWarp>
            <a:noAutofit/>
          </a:bodyPr>
          <a:lstStyle/>
          <a:p>
            <a:pPr algn="ctr" defTabSz="822586" fontAlgn="base">
              <a:spcBef>
                <a:spcPct val="0"/>
              </a:spcBef>
              <a:spcAft>
                <a:spcPct val="0"/>
              </a:spcAft>
              <a:defRPr/>
            </a:pPr>
            <a:endParaRPr lang="x-none" kern="0" spc="-45" dirty="0" err="1">
              <a:gradFill>
                <a:gsLst>
                  <a:gs pos="0">
                    <a:srgbClr val="FFFFFF"/>
                  </a:gs>
                  <a:gs pos="100000">
                    <a:srgbClr val="FFFFFF"/>
                  </a:gs>
                </a:gsLst>
                <a:lin ang="5400000" scaled="0"/>
              </a:gra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2" name="Rectangle 1559"/>
          <p:cNvSpPr>
            <a:spLocks noChangeArrowheads="1"/>
          </p:cNvSpPr>
          <p:nvPr/>
        </p:nvSpPr>
        <p:spPr bwMode="auto">
          <a:xfrm flipH="1">
            <a:off x="3594743" y="1472208"/>
            <a:ext cx="669161" cy="313587"/>
          </a:xfrm>
          <a:prstGeom prst="rect">
            <a:avLst/>
          </a:prstGeom>
          <a:noFill/>
          <a:ln w="9525">
            <a:noFill/>
            <a:miter lim="800000"/>
            <a:headEnd/>
            <a:tailEnd/>
          </a:ln>
        </p:spPr>
        <p:txBody>
          <a:bodyPr lIns="0" tIns="0" rIns="0" bIns="0">
            <a:noAutofit/>
          </a:bodyPr>
          <a:lstStyle/>
          <a:p>
            <a:pPr algn="ctr" defTabSz="817054" fontAlgn="base">
              <a:spcBef>
                <a:spcPct val="0"/>
              </a:spcBef>
              <a:spcAft>
                <a:spcPct val="0"/>
              </a:spcAft>
              <a:buClr>
                <a:srgbClr val="000000"/>
              </a:buClr>
              <a:buSzPct val="100000"/>
              <a:defRPr/>
            </a:pPr>
            <a:r>
              <a:rPr kumimoji="0" lang="en-US" sz="1600" kern="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WAN</a:t>
            </a:r>
          </a:p>
        </p:txBody>
      </p:sp>
      <p:pic>
        <p:nvPicPr>
          <p:cNvPr id="198" name="Picture 2" descr="C:\Users\akerr\Desktop\PNG\Router.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82922" y="1511139"/>
            <a:ext cx="401701" cy="401701"/>
          </a:xfrm>
          <a:prstGeom prst="rect">
            <a:avLst/>
          </a:prstGeom>
          <a:noFill/>
          <a:extLst>
            <a:ext uri="{909E8E84-426E-40DD-AFC4-6F175D3DCCD1}">
              <a14:hiddenFill xmlns:a14="http://schemas.microsoft.com/office/drawing/2010/main">
                <a:solidFill>
                  <a:srgbClr val="FFFFFF"/>
                </a:solidFill>
              </a14:hiddenFill>
            </a:ext>
          </a:extLst>
        </p:spPr>
      </p:pic>
      <p:cxnSp>
        <p:nvCxnSpPr>
          <p:cNvPr id="172" name="直線矢印コネクタ 171"/>
          <p:cNvCxnSpPr>
            <a:stCxn id="169" idx="2"/>
            <a:endCxn id="76" idx="7"/>
          </p:cNvCxnSpPr>
          <p:nvPr/>
        </p:nvCxnSpPr>
        <p:spPr>
          <a:xfrm flipH="1">
            <a:off x="3715225" y="1319612"/>
            <a:ext cx="1665960" cy="687119"/>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4" name="テキスト ボックス 173"/>
          <p:cNvSpPr txBox="1"/>
          <p:nvPr/>
        </p:nvSpPr>
        <p:spPr>
          <a:xfrm>
            <a:off x="4128438" y="1804980"/>
            <a:ext cx="1354059" cy="646331"/>
          </a:xfrm>
          <a:prstGeom prst="rect">
            <a:avLst/>
          </a:prstGeom>
          <a:noFill/>
        </p:spPr>
        <p:txBody>
          <a:bodyPr wrap="square" rtlCol="0">
            <a:noAutofit/>
          </a:bodyPr>
          <a:lstStyle/>
          <a:p>
            <a:r>
              <a:rPr kumimoji="1" lang="ja-JP" altLang="en-US" sz="1600" b="1" dirty="0" smtClean="0">
                <a:solidFill>
                  <a:schemeClr val="tx2"/>
                </a:solidFill>
              </a:rPr>
              <a:t>管理・監視</a:t>
            </a:r>
            <a:r>
              <a:rPr kumimoji="1" lang="ja-JP" altLang="en-US" sz="1000" b="1" dirty="0" smtClean="0">
                <a:solidFill>
                  <a:schemeClr val="tx2"/>
                </a:solidFill>
              </a:rPr>
              <a:t>（</a:t>
            </a:r>
            <a:r>
              <a:rPr kumimoji="1" lang="en-US" altLang="ja-JP" sz="1000" b="1" dirty="0" smtClean="0">
                <a:solidFill>
                  <a:schemeClr val="tx2"/>
                </a:solidFill>
              </a:rPr>
              <a:t>SNMP/SYSLOG/</a:t>
            </a:r>
            <a:br>
              <a:rPr kumimoji="1" lang="en-US" altLang="ja-JP" sz="1000" b="1" dirty="0" smtClean="0">
                <a:solidFill>
                  <a:schemeClr val="tx2"/>
                </a:solidFill>
              </a:rPr>
            </a:br>
            <a:r>
              <a:rPr kumimoji="1" lang="en-US" altLang="ja-JP" sz="1000" b="1" dirty="0" smtClean="0">
                <a:solidFill>
                  <a:schemeClr val="tx2"/>
                </a:solidFill>
              </a:rPr>
              <a:t>Telnet/SSH/</a:t>
            </a:r>
            <a:r>
              <a:rPr kumimoji="1" lang="en-US" altLang="ja-JP" sz="1000" b="1" dirty="0">
                <a:solidFill>
                  <a:schemeClr val="tx2"/>
                </a:solidFill>
              </a:rPr>
              <a:t>ht</a:t>
            </a:r>
            <a:r>
              <a:rPr kumimoji="1" lang="en-US" altLang="ja-JP" sz="1000" b="1" dirty="0" smtClean="0">
                <a:solidFill>
                  <a:schemeClr val="tx2"/>
                </a:solidFill>
              </a:rPr>
              <a:t>tp…</a:t>
            </a:r>
            <a:r>
              <a:rPr kumimoji="1" lang="ja-JP" altLang="en-US" sz="1000" b="1" dirty="0" smtClean="0">
                <a:solidFill>
                  <a:schemeClr val="tx2"/>
                </a:solidFill>
              </a:rPr>
              <a:t>）</a:t>
            </a:r>
            <a:endParaRPr kumimoji="1" lang="ja-JP" altLang="en-US" sz="1000" b="1" dirty="0">
              <a:solidFill>
                <a:schemeClr val="tx2"/>
              </a:solidFill>
            </a:endParaRPr>
          </a:p>
        </p:txBody>
      </p:sp>
      <p:sp>
        <p:nvSpPr>
          <p:cNvPr id="17" name="フリーフォーム 16"/>
          <p:cNvSpPr/>
          <p:nvPr/>
        </p:nvSpPr>
        <p:spPr>
          <a:xfrm>
            <a:off x="2943707" y="735384"/>
            <a:ext cx="2221653" cy="273842"/>
          </a:xfrm>
          <a:custGeom>
            <a:avLst/>
            <a:gdLst>
              <a:gd name="connsiteX0" fmla="*/ 0 w 2221653"/>
              <a:gd name="connsiteY0" fmla="*/ 270933 h 270933"/>
              <a:gd name="connsiteX1" fmla="*/ 1036320 w 2221653"/>
              <a:gd name="connsiteY1" fmla="*/ 0 h 270933"/>
              <a:gd name="connsiteX2" fmla="*/ 2221653 w 2221653"/>
              <a:gd name="connsiteY2" fmla="*/ 203200 h 270933"/>
              <a:gd name="connsiteX0" fmla="*/ 0 w 2221653"/>
              <a:gd name="connsiteY0" fmla="*/ 270933 h 270933"/>
              <a:gd name="connsiteX1" fmla="*/ 1036320 w 2221653"/>
              <a:gd name="connsiteY1" fmla="*/ 0 h 270933"/>
              <a:gd name="connsiteX2" fmla="*/ 2221653 w 2221653"/>
              <a:gd name="connsiteY2" fmla="*/ 203200 h 270933"/>
              <a:gd name="connsiteX0" fmla="*/ 0 w 2221653"/>
              <a:gd name="connsiteY0" fmla="*/ 272745 h 272745"/>
              <a:gd name="connsiteX1" fmla="*/ 1036320 w 2221653"/>
              <a:gd name="connsiteY1" fmla="*/ 1812 h 272745"/>
              <a:gd name="connsiteX2" fmla="*/ 2221653 w 2221653"/>
              <a:gd name="connsiteY2" fmla="*/ 205012 h 272745"/>
              <a:gd name="connsiteX0" fmla="*/ 0 w 2221653"/>
              <a:gd name="connsiteY0" fmla="*/ 272745 h 272745"/>
              <a:gd name="connsiteX1" fmla="*/ 1036320 w 2221653"/>
              <a:gd name="connsiteY1" fmla="*/ 1812 h 272745"/>
              <a:gd name="connsiteX2" fmla="*/ 2221653 w 2221653"/>
              <a:gd name="connsiteY2" fmla="*/ 205012 h 272745"/>
              <a:gd name="connsiteX0" fmla="*/ 0 w 2221653"/>
              <a:gd name="connsiteY0" fmla="*/ 273842 h 273842"/>
              <a:gd name="connsiteX1" fmla="*/ 1036320 w 2221653"/>
              <a:gd name="connsiteY1" fmla="*/ 2909 h 273842"/>
              <a:gd name="connsiteX2" fmla="*/ 2221653 w 2221653"/>
              <a:gd name="connsiteY2" fmla="*/ 206109 h 273842"/>
            </a:gdLst>
            <a:ahLst/>
            <a:cxnLst>
              <a:cxn ang="0">
                <a:pos x="connsiteX0" y="connsiteY0"/>
              </a:cxn>
              <a:cxn ang="0">
                <a:pos x="connsiteX1" y="connsiteY1"/>
              </a:cxn>
              <a:cxn ang="0">
                <a:pos x="connsiteX2" y="connsiteY2"/>
              </a:cxn>
            </a:cxnLst>
            <a:rect l="l" t="t" r="r" b="b"/>
            <a:pathLst>
              <a:path w="2221653" h="273842">
                <a:moveTo>
                  <a:pt x="0" y="273842"/>
                </a:moveTo>
                <a:cubicBezTo>
                  <a:pt x="311573" y="102251"/>
                  <a:pt x="609600" y="18713"/>
                  <a:pt x="1036320" y="2909"/>
                </a:cubicBezTo>
                <a:cubicBezTo>
                  <a:pt x="1444978" y="-17411"/>
                  <a:pt x="1914595" y="70643"/>
                  <a:pt x="2221653" y="206109"/>
                </a:cubicBezTo>
              </a:path>
            </a:pathLst>
          </a:custGeom>
          <a:noFill/>
          <a:ln>
            <a:solidFill>
              <a:srgbClr val="292929"/>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テキスト ボックス 122"/>
          <p:cNvSpPr txBox="1"/>
          <p:nvPr/>
        </p:nvSpPr>
        <p:spPr>
          <a:xfrm>
            <a:off x="7248639" y="1027724"/>
            <a:ext cx="1235080" cy="317680"/>
          </a:xfrm>
          <a:prstGeom prst="roundRect">
            <a:avLst/>
          </a:prstGeom>
          <a:solidFill>
            <a:srgbClr val="7030A0"/>
          </a:solidFill>
          <a:effectLst>
            <a:outerShdw blurRad="50800" dist="38100" dir="2700000" algn="tl" rotWithShape="0">
              <a:prstClr val="black">
                <a:alpha val="40000"/>
              </a:prstClr>
            </a:outerShdw>
          </a:effectLst>
        </p:spPr>
        <p:txBody>
          <a:bodyPr wrap="none" rtlCol="0">
            <a:noAutofit/>
          </a:bodyPr>
          <a:lstStyle/>
          <a:p>
            <a:pPr algn="ctr"/>
            <a:r>
              <a:rPr kumimoji="1" lang="ja-JP" altLang="en-US" sz="1400" dirty="0" smtClean="0">
                <a:solidFill>
                  <a:schemeClr val="bg1"/>
                </a:solidFill>
                <a:latin typeface="CiscoSansTT Light" panose="020B0503020201020303" pitchFamily="34" charset="0"/>
                <a:ea typeface="ＭＳ Ｐゴシック" panose="020B0600070205080204" pitchFamily="50" charset="-128"/>
              </a:rPr>
              <a:t>データセンター</a:t>
            </a:r>
            <a:endParaRPr kumimoji="1" lang="ja-JP" altLang="en-US" sz="1400" dirty="0">
              <a:solidFill>
                <a:schemeClr val="bg1"/>
              </a:solidFill>
              <a:latin typeface="CiscoSansTT Light" panose="020B0503020201020303" pitchFamily="34" charset="0"/>
              <a:ea typeface="ＭＳ Ｐゴシック" panose="020B0600070205080204" pitchFamily="50" charset="-128"/>
            </a:endParaRPr>
          </a:p>
        </p:txBody>
      </p:sp>
      <p:sp>
        <p:nvSpPr>
          <p:cNvPr id="117" name="テキスト ボックス 116"/>
          <p:cNvSpPr txBox="1"/>
          <p:nvPr/>
        </p:nvSpPr>
        <p:spPr>
          <a:xfrm>
            <a:off x="7866733" y="3198169"/>
            <a:ext cx="651761" cy="317680"/>
          </a:xfrm>
          <a:prstGeom prst="roundRect">
            <a:avLst/>
          </a:prstGeom>
          <a:solidFill>
            <a:srgbClr val="7030A0"/>
          </a:solidFill>
          <a:effectLst>
            <a:outerShdw blurRad="50800" dist="38100" dir="2700000" algn="tl" rotWithShape="0">
              <a:prstClr val="black">
                <a:alpha val="40000"/>
              </a:prstClr>
            </a:outerShdw>
          </a:effectLst>
        </p:spPr>
        <p:txBody>
          <a:bodyPr wrap="square" rtlCol="0">
            <a:noAutofit/>
          </a:bodyPr>
          <a:lstStyle/>
          <a:p>
            <a:pPr algn="ctr"/>
            <a:r>
              <a:rPr kumimoji="1" lang="ja-JP" altLang="en-US" sz="1400" dirty="0" smtClean="0">
                <a:solidFill>
                  <a:schemeClr val="bg1"/>
                </a:solidFill>
                <a:latin typeface="CiscoSansTT Light" panose="020B0503020201020303" pitchFamily="34" charset="0"/>
                <a:ea typeface="ＭＳ Ｐゴシック" panose="020B0600070205080204" pitchFamily="50" charset="-128"/>
              </a:rPr>
              <a:t>支 社</a:t>
            </a:r>
            <a:endParaRPr kumimoji="1" lang="ja-JP" altLang="en-US" sz="1400" dirty="0">
              <a:solidFill>
                <a:schemeClr val="bg1"/>
              </a:solidFill>
              <a:latin typeface="CiscoSansTT Light" panose="020B0503020201020303" pitchFamily="34" charset="0"/>
              <a:ea typeface="ＭＳ Ｐゴシック" panose="020B0600070205080204" pitchFamily="50" charset="-128"/>
            </a:endParaRPr>
          </a:p>
        </p:txBody>
      </p:sp>
    </p:spTree>
    <p:extLst>
      <p:ext uri="{BB962C8B-B14F-4D97-AF65-F5344CB8AC3E}">
        <p14:creationId xmlns:p14="http://schemas.microsoft.com/office/powerpoint/2010/main" val="34745548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p:cNvSpPr>
            <a:spLocks noGrp="1"/>
          </p:cNvSpPr>
          <p:nvPr>
            <p:ph type="title"/>
          </p:nvPr>
        </p:nvSpPr>
        <p:spPr/>
        <p:txBody>
          <a:bodyPr/>
          <a:lstStyle/>
          <a:p>
            <a:r>
              <a:rPr lang="ja-JP" altLang="en-US" dirty="0"/>
              <a:t>市場</a:t>
            </a:r>
            <a:r>
              <a:rPr lang="ja-JP" altLang="en-US" dirty="0" smtClean="0"/>
              <a:t>動向：</a:t>
            </a:r>
            <a:r>
              <a:rPr lang="ja-JP" altLang="en-US" sz="2400" dirty="0" smtClean="0"/>
              <a:t>シスコ</a:t>
            </a:r>
            <a:r>
              <a:rPr lang="ja-JP" altLang="en-US" sz="2400" dirty="0"/>
              <a:t>が</a:t>
            </a:r>
            <a:r>
              <a:rPr lang="ja-JP" altLang="en-US" sz="2400" dirty="0" smtClean="0"/>
              <a:t>リーダー</a:t>
            </a:r>
            <a:endParaRPr kumimoji="1" lang="ja-JP" altLang="en-US" dirty="0"/>
          </a:p>
        </p:txBody>
      </p:sp>
      <p:sp>
        <p:nvSpPr>
          <p:cNvPr id="7" name="テキスト プレースホルダー 6"/>
          <p:cNvSpPr>
            <a:spLocks noGrp="1"/>
          </p:cNvSpPr>
          <p:nvPr>
            <p:ph type="body" sz="quarter" idx="4294967295"/>
          </p:nvPr>
        </p:nvSpPr>
        <p:spPr>
          <a:xfrm>
            <a:off x="0" y="944563"/>
            <a:ext cx="8621713" cy="327025"/>
          </a:xfrm>
          <a:prstGeom prst="rect">
            <a:avLst/>
          </a:prstGeom>
        </p:spPr>
        <p:txBody>
          <a:bodyPr/>
          <a:lstStyle/>
          <a:p>
            <a:pPr marL="0" indent="0" algn="r">
              <a:buNone/>
            </a:pPr>
            <a:r>
              <a:rPr lang="en-US" altLang="ja-JP" sz="1100" dirty="0"/>
              <a:t>http://</a:t>
            </a:r>
            <a:r>
              <a:rPr lang="en-US" altLang="ja-JP" sz="1100" dirty="0" smtClean="0"/>
              <a:t>blogs.cisco.com/wireless/cisco-edges-competition-by-being-a-gartner-wired-and-wireless-lan-access-magic-quadrant-leader</a:t>
            </a:r>
          </a:p>
        </p:txBody>
      </p:sp>
      <p:sp>
        <p:nvSpPr>
          <p:cNvPr id="6" name="正方形/長方形 5"/>
          <p:cNvSpPr/>
          <p:nvPr/>
        </p:nvSpPr>
        <p:spPr>
          <a:xfrm>
            <a:off x="4572000" y="3168688"/>
            <a:ext cx="4572000" cy="677108"/>
          </a:xfrm>
          <a:prstGeom prst="rect">
            <a:avLst/>
          </a:prstGeom>
        </p:spPr>
        <p:txBody>
          <a:bodyPr>
            <a:spAutoFit/>
          </a:bodyPr>
          <a:lstStyle/>
          <a:p>
            <a:r>
              <a:rPr lang="ja-JP" altLang="en-US" sz="1600" dirty="0"/>
              <a:t>ガートナー社のリサーチ</a:t>
            </a:r>
            <a:r>
              <a:rPr lang="ja-JP" altLang="en-US" sz="1600" dirty="0" smtClean="0"/>
              <a:t>結果</a:t>
            </a:r>
            <a:endParaRPr lang="en-US" altLang="ja-JP" sz="1600" dirty="0" smtClean="0"/>
          </a:p>
          <a:p>
            <a:r>
              <a:rPr lang="en-US" altLang="ja-JP" sz="1100" dirty="0" smtClean="0">
                <a:solidFill>
                  <a:schemeClr val="tx2"/>
                </a:solidFill>
              </a:rPr>
              <a:t>Gartner </a:t>
            </a:r>
            <a:r>
              <a:rPr lang="en-US" altLang="ja-JP" sz="1100" dirty="0">
                <a:solidFill>
                  <a:schemeClr val="tx2"/>
                </a:solidFill>
              </a:rPr>
              <a:t>Magic Quadrant</a:t>
            </a:r>
            <a:r>
              <a:rPr lang="ja-JP" altLang="en-US" sz="1100" dirty="0">
                <a:solidFill>
                  <a:schemeClr val="tx2"/>
                </a:solidFill>
              </a:rPr>
              <a:t>（</a:t>
            </a:r>
            <a:r>
              <a:rPr lang="en-US" altLang="ja-JP" sz="1100" dirty="0" smtClean="0">
                <a:solidFill>
                  <a:schemeClr val="tx2"/>
                </a:solidFill>
              </a:rPr>
              <a:t>2016</a:t>
            </a:r>
            <a:r>
              <a:rPr lang="ja-JP" altLang="en-US" sz="1100" dirty="0" smtClean="0">
                <a:solidFill>
                  <a:schemeClr val="tx2"/>
                </a:solidFill>
              </a:rPr>
              <a:t>年</a:t>
            </a:r>
            <a:r>
              <a:rPr lang="en-US" altLang="ja-JP" sz="1100" dirty="0" smtClean="0">
                <a:solidFill>
                  <a:schemeClr val="tx2"/>
                </a:solidFill>
              </a:rPr>
              <a:t>8</a:t>
            </a:r>
            <a:r>
              <a:rPr lang="ja-JP" altLang="en-US" sz="1100" dirty="0" smtClean="0">
                <a:solidFill>
                  <a:schemeClr val="tx2"/>
                </a:solidFill>
              </a:rPr>
              <a:t>月</a:t>
            </a:r>
            <a:r>
              <a:rPr lang="en-US" altLang="ja-JP" sz="1100" dirty="0" smtClean="0">
                <a:solidFill>
                  <a:schemeClr val="tx2"/>
                </a:solidFill>
              </a:rPr>
              <a:t>) </a:t>
            </a:r>
            <a:r>
              <a:rPr lang="en-US" altLang="ja-JP" sz="1100" dirty="0">
                <a:solidFill>
                  <a:schemeClr val="tx2"/>
                </a:solidFill>
              </a:rPr>
              <a:t/>
            </a:r>
            <a:br>
              <a:rPr lang="en-US" altLang="ja-JP" sz="1100" dirty="0">
                <a:solidFill>
                  <a:schemeClr val="tx2"/>
                </a:solidFill>
              </a:rPr>
            </a:br>
            <a:r>
              <a:rPr lang="en-US" altLang="ja-JP" sz="1100" dirty="0">
                <a:solidFill>
                  <a:schemeClr val="tx2"/>
                </a:solidFill>
              </a:rPr>
              <a:t>for the Wired and Wireless LAN Access Infrastructure</a:t>
            </a:r>
            <a:endParaRPr lang="ja-JP" altLang="en-US" sz="1100" dirty="0">
              <a:solidFill>
                <a:schemeClr val="tx2"/>
              </a:solidFill>
            </a:endParaRPr>
          </a:p>
        </p:txBody>
      </p:sp>
      <p:grpSp>
        <p:nvGrpSpPr>
          <p:cNvPr id="12" name="グループ化 11"/>
          <p:cNvGrpSpPr/>
          <p:nvPr/>
        </p:nvGrpSpPr>
        <p:grpSpPr>
          <a:xfrm>
            <a:off x="758422" y="1207332"/>
            <a:ext cx="3759200" cy="3486394"/>
            <a:chOff x="758422" y="1207332"/>
            <a:chExt cx="3759200" cy="3486394"/>
          </a:xfrm>
        </p:grpSpPr>
        <p:pic>
          <p:nvPicPr>
            <p:cNvPr id="1028" name="Picture 4" descr="090116_M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422" y="1207332"/>
              <a:ext cx="3759200" cy="3486394"/>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1016000" y="2205642"/>
              <a:ext cx="2987040" cy="1926092"/>
            </a:xfrm>
            <a:prstGeom prst="rect">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 name="角丸四角形 1"/>
            <p:cNvSpPr/>
            <p:nvPr/>
          </p:nvSpPr>
          <p:spPr>
            <a:xfrm>
              <a:off x="3286079" y="2018453"/>
              <a:ext cx="504056" cy="214280"/>
            </a:xfrm>
            <a:prstGeom prst="round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spTree>
    <p:extLst>
      <p:ext uri="{BB962C8B-B14F-4D97-AF65-F5344CB8AC3E}">
        <p14:creationId xmlns:p14="http://schemas.microsoft.com/office/powerpoint/2010/main" val="18984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smtClean="0"/>
              <a:t>セールス コンテンツ</a:t>
            </a:r>
            <a:endParaRPr lang="ja-JP" altLang="en-US" dirty="0"/>
          </a:p>
        </p:txBody>
      </p:sp>
      <p:sp>
        <p:nvSpPr>
          <p:cNvPr id="5" name="テキスト プレースホルダー 4"/>
          <p:cNvSpPr>
            <a:spLocks noGrp="1"/>
          </p:cNvSpPr>
          <p:nvPr>
            <p:ph type="body" sz="quarter" idx="4294967295"/>
          </p:nvPr>
        </p:nvSpPr>
        <p:spPr>
          <a:xfrm>
            <a:off x="0" y="1260475"/>
            <a:ext cx="8281988" cy="3379788"/>
          </a:xfrm>
          <a:prstGeom prst="rect">
            <a:avLst/>
          </a:prstGeom>
        </p:spPr>
        <p:txBody>
          <a:bodyPr/>
          <a:lstStyle/>
          <a:p>
            <a:pPr marL="57136" indent="0">
              <a:spcAft>
                <a:spcPts val="600"/>
              </a:spcAft>
              <a:buNone/>
            </a:pPr>
            <a:r>
              <a:rPr lang="en-US" altLang="ja-JP" sz="1800" b="1" dirty="0" smtClean="0">
                <a:solidFill>
                  <a:schemeClr val="accent1"/>
                </a:solidFill>
              </a:rPr>
              <a:t>Prime</a:t>
            </a:r>
            <a:r>
              <a:rPr lang="ja-JP" altLang="en-US" sz="1800" b="1" dirty="0" smtClean="0">
                <a:solidFill>
                  <a:schemeClr val="accent1"/>
                </a:solidFill>
              </a:rPr>
              <a:t> </a:t>
            </a:r>
            <a:r>
              <a:rPr lang="en-US" altLang="ja-JP" sz="1800" b="1" dirty="0" smtClean="0">
                <a:solidFill>
                  <a:schemeClr val="accent1"/>
                </a:solidFill>
              </a:rPr>
              <a:t>Infrastructure</a:t>
            </a:r>
            <a:r>
              <a:rPr lang="ja-JP" altLang="en-US" sz="1800" b="1" dirty="0" smtClean="0">
                <a:solidFill>
                  <a:schemeClr val="accent1"/>
                </a:solidFill>
              </a:rPr>
              <a:t>（</a:t>
            </a:r>
            <a:r>
              <a:rPr lang="en-US" altLang="ja-JP" sz="1800" b="1" dirty="0" smtClean="0">
                <a:solidFill>
                  <a:schemeClr val="accent1"/>
                </a:solidFill>
              </a:rPr>
              <a:t>PI</a:t>
            </a:r>
            <a:r>
              <a:rPr lang="ja-JP" altLang="en-US" sz="1800" b="1" dirty="0" smtClean="0">
                <a:solidFill>
                  <a:schemeClr val="accent1"/>
                </a:solidFill>
              </a:rPr>
              <a:t>）の日本語ページ</a:t>
            </a:r>
            <a:r>
              <a:rPr lang="en-US" altLang="ja-JP" sz="1800" b="1" dirty="0" smtClean="0">
                <a:solidFill>
                  <a:schemeClr val="accent1"/>
                </a:solidFill>
              </a:rPr>
              <a:t/>
            </a:r>
            <a:br>
              <a:rPr lang="en-US" altLang="ja-JP" sz="1800" b="1" dirty="0" smtClean="0">
                <a:solidFill>
                  <a:schemeClr val="accent1"/>
                </a:solidFill>
              </a:rPr>
            </a:br>
            <a:r>
              <a:rPr lang="en-US" altLang="ja-JP" sz="1400" dirty="0" smtClean="0"/>
              <a:t>http</a:t>
            </a:r>
            <a:r>
              <a:rPr lang="en-US" altLang="ja-JP" sz="1400" dirty="0"/>
              <a:t>://</a:t>
            </a:r>
            <a:r>
              <a:rPr lang="en-US" altLang="ja-JP" sz="1400" dirty="0" smtClean="0"/>
              <a:t>www.cisco.com/jp/go/primeinfrastructure</a:t>
            </a:r>
          </a:p>
          <a:p>
            <a:pPr marL="57136" indent="0">
              <a:spcAft>
                <a:spcPts val="600"/>
              </a:spcAft>
              <a:buNone/>
            </a:pPr>
            <a:r>
              <a:rPr lang="en-US" altLang="ja-JP" sz="1800" b="1" dirty="0" smtClean="0">
                <a:solidFill>
                  <a:schemeClr val="accent1"/>
                </a:solidFill>
              </a:rPr>
              <a:t>Cisco </a:t>
            </a:r>
            <a:r>
              <a:rPr lang="en-US" altLang="ja-JP" sz="1800" b="1" dirty="0">
                <a:solidFill>
                  <a:schemeClr val="accent1"/>
                </a:solidFill>
              </a:rPr>
              <a:t>Partner Contents </a:t>
            </a:r>
            <a:r>
              <a:rPr lang="en-US" altLang="ja-JP" sz="1800" b="1" dirty="0" smtClean="0">
                <a:solidFill>
                  <a:schemeClr val="accent1"/>
                </a:solidFill>
              </a:rPr>
              <a:t>Portal</a:t>
            </a:r>
            <a:r>
              <a:rPr lang="ja-JP" altLang="en-US" sz="1800" b="1" dirty="0" smtClean="0">
                <a:solidFill>
                  <a:schemeClr val="accent1"/>
                </a:solidFill>
              </a:rPr>
              <a:t>（</a:t>
            </a:r>
            <a:r>
              <a:rPr lang="en-US" altLang="ja-JP" sz="1800" b="1" dirty="0" smtClean="0">
                <a:solidFill>
                  <a:schemeClr val="accent1"/>
                </a:solidFill>
              </a:rPr>
              <a:t>CPCP</a:t>
            </a:r>
            <a:r>
              <a:rPr lang="ja-JP" altLang="en-US" sz="1800" b="1" dirty="0" smtClean="0">
                <a:solidFill>
                  <a:schemeClr val="accent1"/>
                </a:solidFill>
              </a:rPr>
              <a:t>）</a:t>
            </a:r>
            <a:r>
              <a:rPr lang="en-US" altLang="ja-JP" sz="1400" dirty="0">
                <a:solidFill>
                  <a:schemeClr val="accent1"/>
                </a:solidFill>
              </a:rPr>
              <a:t/>
            </a:r>
            <a:br>
              <a:rPr lang="en-US" altLang="ja-JP" sz="1400" dirty="0">
                <a:solidFill>
                  <a:schemeClr val="accent1"/>
                </a:solidFill>
              </a:rPr>
            </a:br>
            <a:r>
              <a:rPr lang="en-US" altLang="ja-JP" sz="1400" dirty="0"/>
              <a:t>https://cisco-crp.com/</a:t>
            </a:r>
          </a:p>
          <a:p>
            <a:pPr marL="57136" indent="0">
              <a:buNone/>
            </a:pPr>
            <a:r>
              <a:rPr lang="ja-JP" altLang="en-US" sz="1800" b="1" dirty="0" smtClean="0">
                <a:solidFill>
                  <a:schemeClr val="accent1"/>
                </a:solidFill>
              </a:rPr>
              <a:t>評価版ソフトウエア ダウンロード サイト</a:t>
            </a:r>
            <a:r>
              <a:rPr lang="ja-JP" altLang="en-US" sz="1800" b="1" dirty="0">
                <a:solidFill>
                  <a:schemeClr val="accent1"/>
                </a:solidFill>
              </a:rPr>
              <a:t>（</a:t>
            </a:r>
            <a:r>
              <a:rPr lang="en-US" altLang="ja-JP" sz="1800" b="1" dirty="0">
                <a:solidFill>
                  <a:schemeClr val="accent1"/>
                </a:solidFill>
              </a:rPr>
              <a:t>100</a:t>
            </a:r>
            <a:r>
              <a:rPr lang="ja-JP" altLang="en-US" sz="1800" b="1" dirty="0">
                <a:solidFill>
                  <a:schemeClr val="accent1"/>
                </a:solidFill>
              </a:rPr>
              <a:t>台の機器を</a:t>
            </a:r>
            <a:r>
              <a:rPr lang="en-US" altLang="ja-JP" sz="1800" b="1" dirty="0">
                <a:solidFill>
                  <a:schemeClr val="accent1"/>
                </a:solidFill>
              </a:rPr>
              <a:t>60</a:t>
            </a:r>
            <a:r>
              <a:rPr lang="ja-JP" altLang="en-US" sz="1800" b="1" dirty="0">
                <a:solidFill>
                  <a:schemeClr val="accent1"/>
                </a:solidFill>
              </a:rPr>
              <a:t>日間管理</a:t>
            </a:r>
            <a:r>
              <a:rPr lang="ja-JP" altLang="en-US" sz="1800" b="1" dirty="0" smtClean="0">
                <a:solidFill>
                  <a:schemeClr val="accent1"/>
                </a:solidFill>
              </a:rPr>
              <a:t>可能 </a:t>
            </a:r>
            <a:r>
              <a:rPr lang="en-US" altLang="ja-JP" sz="1800" b="1" dirty="0" smtClean="0">
                <a:solidFill>
                  <a:schemeClr val="accent1"/>
                </a:solidFill>
              </a:rPr>
              <a:t>- </a:t>
            </a:r>
            <a:r>
              <a:rPr lang="ja-JP" altLang="en-US" sz="1800" b="1" dirty="0" smtClean="0">
                <a:solidFill>
                  <a:schemeClr val="accent1"/>
                </a:solidFill>
              </a:rPr>
              <a:t>要</a:t>
            </a:r>
            <a:r>
              <a:rPr lang="en-US" altLang="ja-JP" sz="1800" b="1" dirty="0" smtClean="0">
                <a:solidFill>
                  <a:schemeClr val="accent1"/>
                </a:solidFill>
              </a:rPr>
              <a:t>Cisco.com</a:t>
            </a:r>
            <a:r>
              <a:rPr lang="ja-JP" altLang="en-US" sz="1800" b="1" dirty="0" smtClean="0">
                <a:solidFill>
                  <a:schemeClr val="accent1"/>
                </a:solidFill>
              </a:rPr>
              <a:t> ゲスト権限以上）</a:t>
            </a:r>
            <a:endParaRPr kumimoji="1" lang="en-US" altLang="ja-JP" sz="1800" b="1" dirty="0" smtClean="0">
              <a:solidFill>
                <a:schemeClr val="accent1"/>
              </a:solidFill>
            </a:endParaRPr>
          </a:p>
          <a:p>
            <a:pPr marL="57136" indent="0">
              <a:spcAft>
                <a:spcPts val="600"/>
              </a:spcAft>
              <a:buNone/>
            </a:pPr>
            <a:r>
              <a:rPr lang="en-US" altLang="ja-JP" sz="1400" dirty="0"/>
              <a:t>https://cisco.mediuscorp.com/market/networkers/productView.se.work?/nxt/rcrs/proieidentity/=</a:t>
            </a:r>
            <a:r>
              <a:rPr lang="en-US" altLang="ja-JP" sz="1400" dirty="0" smtClean="0"/>
              <a:t>20198</a:t>
            </a:r>
          </a:p>
        </p:txBody>
      </p:sp>
    </p:spTree>
    <p:extLst>
      <p:ext uri="{BB962C8B-B14F-4D97-AF65-F5344CB8AC3E}">
        <p14:creationId xmlns:p14="http://schemas.microsoft.com/office/powerpoint/2010/main" val="493345105"/>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9427"/>
            <a:ext cx="9134264" cy="5159515"/>
          </a:xfrm>
          <a:prstGeom prst="rect">
            <a:avLst/>
          </a:prstGeom>
        </p:spPr>
      </p:pic>
      <p:sp>
        <p:nvSpPr>
          <p:cNvPr id="5" name="角丸四角形 4"/>
          <p:cNvSpPr/>
          <p:nvPr/>
        </p:nvSpPr>
        <p:spPr>
          <a:xfrm>
            <a:off x="180752" y="341314"/>
            <a:ext cx="5498153" cy="3998076"/>
          </a:xfrm>
          <a:prstGeom prst="roundRect">
            <a:avLst>
              <a:gd name="adj" fmla="val 2318"/>
            </a:avLst>
          </a:prstGeom>
          <a:solidFill>
            <a:schemeClr val="tx1">
              <a:lumMod val="75000"/>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 name="テキスト プレースホルダー 1"/>
          <p:cNvSpPr>
            <a:spLocks noGrp="1"/>
          </p:cNvSpPr>
          <p:nvPr>
            <p:ph type="body" sz="quarter" idx="10"/>
          </p:nvPr>
        </p:nvSpPr>
        <p:spPr>
          <a:xfrm>
            <a:off x="462301" y="1347788"/>
            <a:ext cx="7493922" cy="3168210"/>
          </a:xfrm>
        </p:spPr>
        <p:txBody>
          <a:bodyPr/>
          <a:lstStyle/>
          <a:p>
            <a:pPr marL="57136" indent="0">
              <a:buNone/>
            </a:pPr>
            <a:r>
              <a:rPr lang="ja-JP" altLang="en-US" sz="1800" dirty="0">
                <a:solidFill>
                  <a:schemeClr val="bg1"/>
                </a:solidFill>
              </a:rPr>
              <a:t>こんなお客様にご提案下さい</a:t>
            </a:r>
          </a:p>
          <a:p>
            <a:pPr marL="57136" indent="0">
              <a:buNone/>
            </a:pPr>
            <a:r>
              <a:rPr lang="ja-JP" altLang="en-US" sz="1800" dirty="0">
                <a:solidFill>
                  <a:schemeClr val="bg1"/>
                </a:solidFill>
              </a:rPr>
              <a:t>製品紹介</a:t>
            </a:r>
          </a:p>
          <a:p>
            <a:pPr marL="57136" indent="0">
              <a:buNone/>
            </a:pPr>
            <a:r>
              <a:rPr lang="ja-JP" altLang="en-US" sz="1800" dirty="0">
                <a:solidFill>
                  <a:schemeClr val="bg1"/>
                </a:solidFill>
              </a:rPr>
              <a:t>販売ガイド</a:t>
            </a:r>
          </a:p>
          <a:p>
            <a:pPr marL="57136" indent="0">
              <a:buNone/>
            </a:pPr>
            <a:r>
              <a:rPr lang="en-US" altLang="ja-JP" sz="1400" dirty="0" smtClean="0">
                <a:solidFill>
                  <a:schemeClr val="bg1"/>
                </a:solidFill>
              </a:rPr>
              <a:t>	</a:t>
            </a:r>
            <a:r>
              <a:rPr lang="ja-JP" altLang="en-US" sz="1400" dirty="0" smtClean="0">
                <a:solidFill>
                  <a:schemeClr val="bg1"/>
                </a:solidFill>
              </a:rPr>
              <a:t>配置</a:t>
            </a:r>
            <a:r>
              <a:rPr lang="ja-JP" altLang="en-US" sz="1400" dirty="0">
                <a:solidFill>
                  <a:schemeClr val="bg1"/>
                </a:solidFill>
              </a:rPr>
              <a:t>イメージ</a:t>
            </a:r>
          </a:p>
          <a:p>
            <a:pPr marL="57136" indent="0">
              <a:buNone/>
            </a:pPr>
            <a:r>
              <a:rPr lang="en-US" altLang="ja-JP" sz="1400" dirty="0" smtClean="0">
                <a:solidFill>
                  <a:schemeClr val="bg1"/>
                </a:solidFill>
              </a:rPr>
              <a:t>	</a:t>
            </a:r>
            <a:r>
              <a:rPr lang="ja-JP" altLang="en-US" sz="1400" dirty="0" smtClean="0">
                <a:solidFill>
                  <a:schemeClr val="bg1"/>
                </a:solidFill>
              </a:rPr>
              <a:t>市場</a:t>
            </a:r>
            <a:r>
              <a:rPr lang="ja-JP" altLang="en-US" sz="1400" dirty="0">
                <a:solidFill>
                  <a:schemeClr val="bg1"/>
                </a:solidFill>
              </a:rPr>
              <a:t>動向</a:t>
            </a:r>
          </a:p>
          <a:p>
            <a:pPr marL="57136" indent="0">
              <a:buNone/>
            </a:pPr>
            <a:r>
              <a:rPr lang="en-US" altLang="ja-JP" sz="1400" dirty="0" smtClean="0">
                <a:solidFill>
                  <a:schemeClr val="bg1"/>
                </a:solidFill>
              </a:rPr>
              <a:t>	</a:t>
            </a:r>
            <a:r>
              <a:rPr lang="ja-JP" altLang="en-US" sz="1400" dirty="0" smtClean="0">
                <a:solidFill>
                  <a:schemeClr val="bg1"/>
                </a:solidFill>
              </a:rPr>
              <a:t>セールス </a:t>
            </a:r>
            <a:r>
              <a:rPr lang="ja-JP" altLang="en-US" sz="1400" dirty="0">
                <a:solidFill>
                  <a:schemeClr val="bg1"/>
                </a:solidFill>
              </a:rPr>
              <a:t>コンテンツ</a:t>
            </a:r>
          </a:p>
          <a:p>
            <a:pPr marL="57136" indent="0">
              <a:buNone/>
            </a:pPr>
            <a:r>
              <a:rPr lang="en-US" altLang="ja-JP" sz="1400" dirty="0" smtClean="0">
                <a:solidFill>
                  <a:schemeClr val="bg1"/>
                </a:solidFill>
              </a:rPr>
              <a:t>	</a:t>
            </a:r>
            <a:r>
              <a:rPr lang="ja-JP" altLang="en-US" sz="1400" dirty="0" smtClean="0">
                <a:solidFill>
                  <a:schemeClr val="bg1"/>
                </a:solidFill>
              </a:rPr>
              <a:t>ポートフォリオ</a:t>
            </a:r>
            <a:endParaRPr lang="ja-JP" altLang="en-US" sz="1400" dirty="0">
              <a:solidFill>
                <a:schemeClr val="bg1"/>
              </a:solidFill>
            </a:endParaRPr>
          </a:p>
          <a:p>
            <a:pPr marL="57136" indent="0">
              <a:buNone/>
            </a:pPr>
            <a:r>
              <a:rPr lang="en-US" altLang="ja-JP" sz="1400" dirty="0" smtClean="0">
                <a:solidFill>
                  <a:schemeClr val="bg1"/>
                </a:solidFill>
              </a:rPr>
              <a:t>	</a:t>
            </a:r>
            <a:r>
              <a:rPr lang="ja-JP" altLang="en-US" sz="1400" dirty="0" smtClean="0">
                <a:solidFill>
                  <a:schemeClr val="bg1"/>
                </a:solidFill>
              </a:rPr>
              <a:t>ライセンス モデル</a:t>
            </a:r>
            <a:endParaRPr lang="ja-JP" altLang="en-US" sz="1400" dirty="0">
              <a:solidFill>
                <a:schemeClr val="bg1"/>
              </a:solidFill>
            </a:endParaRPr>
          </a:p>
          <a:p>
            <a:pPr marL="57136" indent="0">
              <a:buNone/>
            </a:pPr>
            <a:r>
              <a:rPr lang="en-US" altLang="ja-JP" sz="1400" dirty="0" smtClean="0">
                <a:solidFill>
                  <a:schemeClr val="bg1"/>
                </a:solidFill>
              </a:rPr>
              <a:t>	</a:t>
            </a:r>
            <a:r>
              <a:rPr lang="ja-JP" altLang="en-US" sz="1400" dirty="0" smtClean="0">
                <a:solidFill>
                  <a:schemeClr val="bg1"/>
                </a:solidFill>
              </a:rPr>
              <a:t>オーダー</a:t>
            </a:r>
            <a:r>
              <a:rPr lang="ja-JP" altLang="en-US" sz="1400" dirty="0">
                <a:solidFill>
                  <a:schemeClr val="bg1"/>
                </a:solidFill>
              </a:rPr>
              <a:t>方法</a:t>
            </a:r>
          </a:p>
          <a:p>
            <a:pPr marL="57136" indent="0">
              <a:buNone/>
            </a:pPr>
            <a:r>
              <a:rPr lang="en-US" altLang="ja-JP" sz="1400" dirty="0" smtClean="0">
                <a:solidFill>
                  <a:schemeClr val="bg1"/>
                </a:solidFill>
              </a:rPr>
              <a:t>	</a:t>
            </a:r>
            <a:r>
              <a:rPr lang="ja-JP" altLang="en-US" sz="1400" dirty="0" smtClean="0">
                <a:solidFill>
                  <a:schemeClr val="bg1"/>
                </a:solidFill>
              </a:rPr>
              <a:t>型番サンプル</a:t>
            </a:r>
            <a:endParaRPr lang="ja-JP" altLang="en-US" sz="1400" dirty="0">
              <a:solidFill>
                <a:schemeClr val="bg1"/>
              </a:solidFill>
            </a:endParaRPr>
          </a:p>
        </p:txBody>
      </p:sp>
      <p:sp>
        <p:nvSpPr>
          <p:cNvPr id="3" name="タイトル 2"/>
          <p:cNvSpPr>
            <a:spLocks noGrp="1"/>
          </p:cNvSpPr>
          <p:nvPr>
            <p:ph type="title"/>
          </p:nvPr>
        </p:nvSpPr>
        <p:spPr/>
        <p:txBody>
          <a:bodyPr/>
          <a:lstStyle/>
          <a:p>
            <a:r>
              <a:rPr lang="ja-JP" altLang="en-US" dirty="0" smtClean="0">
                <a:solidFill>
                  <a:schemeClr val="bg1"/>
                </a:solidFill>
              </a:rPr>
              <a:t>目次</a:t>
            </a:r>
            <a:endParaRPr kumimoji="1" lang="ja-JP" altLang="en-US" dirty="0">
              <a:solidFill>
                <a:schemeClr val="bg1"/>
              </a:solidFill>
            </a:endParaRPr>
          </a:p>
        </p:txBody>
      </p:sp>
      <p:sp>
        <p:nvSpPr>
          <p:cNvPr id="10" name="テキスト ボックス 9"/>
          <p:cNvSpPr txBox="1"/>
          <p:nvPr/>
        </p:nvSpPr>
        <p:spPr>
          <a:xfrm>
            <a:off x="3658221" y="2532481"/>
            <a:ext cx="2202847" cy="738664"/>
          </a:xfrm>
          <a:prstGeom prst="rect">
            <a:avLst/>
          </a:prstGeom>
          <a:noFill/>
        </p:spPr>
        <p:txBody>
          <a:bodyPr wrap="none" rtlCol="0">
            <a:spAutoFit/>
          </a:bodyPr>
          <a:lstStyle/>
          <a:p>
            <a:pPr marL="57136" indent="0">
              <a:buNone/>
            </a:pPr>
            <a:r>
              <a:rPr lang="ja-JP" altLang="en-US" sz="1400" dirty="0">
                <a:solidFill>
                  <a:schemeClr val="bg1"/>
                </a:solidFill>
              </a:rPr>
              <a:t>用語集</a:t>
            </a:r>
          </a:p>
          <a:p>
            <a:pPr marL="57136" indent="0">
              <a:buNone/>
            </a:pPr>
            <a:r>
              <a:rPr lang="ja-JP" altLang="en-US" sz="1400" dirty="0">
                <a:solidFill>
                  <a:schemeClr val="bg1"/>
                </a:solidFill>
              </a:rPr>
              <a:t>付録</a:t>
            </a:r>
            <a:r>
              <a:rPr lang="ja-JP" altLang="en-US" sz="1400" dirty="0" smtClean="0">
                <a:solidFill>
                  <a:schemeClr val="bg1"/>
                </a:solidFill>
              </a:rPr>
              <a:t>：  </a:t>
            </a:r>
            <a:r>
              <a:rPr lang="en-US" altLang="ja-JP" sz="1400" dirty="0" smtClean="0">
                <a:solidFill>
                  <a:schemeClr val="bg1"/>
                </a:solidFill>
              </a:rPr>
              <a:t>PI</a:t>
            </a:r>
            <a:r>
              <a:rPr lang="ja-JP" altLang="en-US" sz="1400" dirty="0" smtClean="0">
                <a:solidFill>
                  <a:schemeClr val="bg1"/>
                </a:solidFill>
              </a:rPr>
              <a:t>その他</a:t>
            </a:r>
            <a:r>
              <a:rPr lang="ja-JP" altLang="en-US" sz="1400" dirty="0">
                <a:solidFill>
                  <a:schemeClr val="bg1"/>
                </a:solidFill>
              </a:rPr>
              <a:t>特長</a:t>
            </a:r>
            <a:r>
              <a:rPr lang="ja-JP" altLang="en-US" sz="1400" dirty="0" smtClean="0">
                <a:solidFill>
                  <a:schemeClr val="bg1"/>
                </a:solidFill>
              </a:rPr>
              <a:t>機能</a:t>
            </a:r>
            <a:endParaRPr lang="ja-JP" altLang="en-US" sz="1400" dirty="0">
              <a:solidFill>
                <a:schemeClr val="bg1"/>
              </a:solidFill>
            </a:endParaRPr>
          </a:p>
          <a:p>
            <a:endParaRPr kumimoji="1" lang="ja-JP" altLang="en-US" sz="1400" dirty="0"/>
          </a:p>
        </p:txBody>
      </p:sp>
    </p:spTree>
    <p:extLst>
      <p:ext uri="{BB962C8B-B14F-4D97-AF65-F5344CB8AC3E}">
        <p14:creationId xmlns:p14="http://schemas.microsoft.com/office/powerpoint/2010/main" val="990838073"/>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p:cNvGrpSpPr/>
          <p:nvPr/>
        </p:nvGrpSpPr>
        <p:grpSpPr>
          <a:xfrm>
            <a:off x="1148615" y="3874883"/>
            <a:ext cx="7339603" cy="826426"/>
            <a:chOff x="1148615" y="3874883"/>
            <a:chExt cx="7339603" cy="826426"/>
          </a:xfrm>
        </p:grpSpPr>
        <p:sp>
          <p:nvSpPr>
            <p:cNvPr id="8" name="正方形/長方形 7"/>
            <p:cNvSpPr/>
            <p:nvPr/>
          </p:nvSpPr>
          <p:spPr>
            <a:xfrm>
              <a:off x="1148615" y="3874883"/>
              <a:ext cx="7339603" cy="826426"/>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7" name="テキスト ボックス 6"/>
            <p:cNvSpPr txBox="1"/>
            <p:nvPr/>
          </p:nvSpPr>
          <p:spPr>
            <a:xfrm>
              <a:off x="1219360" y="4060196"/>
              <a:ext cx="530915" cy="369332"/>
            </a:xfrm>
            <a:prstGeom prst="rect">
              <a:avLst/>
            </a:prstGeom>
            <a:noFill/>
          </p:spPr>
          <p:txBody>
            <a:bodyPr wrap="none" rtlCol="0">
              <a:spAutoFit/>
            </a:bodyPr>
            <a:lstStyle/>
            <a:p>
              <a:r>
                <a:rPr kumimoji="1" lang="ja-JP" altLang="en-US" dirty="0" smtClean="0">
                  <a:solidFill>
                    <a:schemeClr val="bg1"/>
                  </a:solidFill>
                  <a:effectLst>
                    <a:outerShdw blurRad="38100" dist="38100" dir="2700000" algn="tl">
                      <a:srgbClr val="000000">
                        <a:alpha val="43137"/>
                      </a:srgbClr>
                    </a:outerShdw>
                  </a:effectLst>
                </a:rPr>
                <a:t>注：</a:t>
              </a:r>
              <a:endParaRPr kumimoji="1" lang="ja-JP" altLang="en-US" dirty="0">
                <a:solidFill>
                  <a:schemeClr val="bg1"/>
                </a:solidFill>
                <a:effectLst>
                  <a:outerShdw blurRad="38100" dist="38100" dir="2700000" algn="tl">
                    <a:srgbClr val="000000">
                      <a:alpha val="43137"/>
                    </a:srgbClr>
                  </a:outerShdw>
                </a:effectLst>
              </a:endParaRPr>
            </a:p>
          </p:txBody>
        </p:sp>
        <p:cxnSp>
          <p:nvCxnSpPr>
            <p:cNvPr id="26" name="直線コネクタ 25"/>
            <p:cNvCxnSpPr/>
            <p:nvPr/>
          </p:nvCxnSpPr>
          <p:spPr>
            <a:xfrm>
              <a:off x="1735757" y="3955204"/>
              <a:ext cx="0" cy="6583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object 9"/>
          <p:cNvSpPr txBox="1">
            <a:spLocks noGrp="1"/>
          </p:cNvSpPr>
          <p:nvPr>
            <p:ph type="title"/>
          </p:nvPr>
        </p:nvSpPr>
        <p:spPr/>
        <p:txBody>
          <a:bodyPr/>
          <a:lstStyle/>
          <a:p>
            <a:r>
              <a:rPr lang="ja-JP" altLang="en-US" smtClean="0"/>
              <a:t>ライセンス モデル</a:t>
            </a:r>
            <a:endParaRPr lang="ja-JP" altLang="en-US" dirty="0"/>
          </a:p>
        </p:txBody>
      </p:sp>
      <p:sp>
        <p:nvSpPr>
          <p:cNvPr id="10" name="object 10"/>
          <p:cNvSpPr txBox="1"/>
          <p:nvPr/>
        </p:nvSpPr>
        <p:spPr>
          <a:xfrm>
            <a:off x="3720575" y="543054"/>
            <a:ext cx="3366135" cy="302895"/>
          </a:xfrm>
          <a:prstGeom prst="rect">
            <a:avLst/>
          </a:prstGeom>
        </p:spPr>
        <p:txBody>
          <a:bodyPr vert="horz" wrap="square" lIns="0" tIns="0" rIns="0" bIns="0" rtlCol="0">
            <a:noAutofit/>
          </a:bodyPr>
          <a:lstStyle/>
          <a:p>
            <a:pPr marL="12700">
              <a:lnSpc>
                <a:spcPts val="2380"/>
              </a:lnSpc>
            </a:pPr>
            <a:r>
              <a:rPr lang="en-US" altLang="ja-JP" dirty="0" smtClean="0">
                <a:solidFill>
                  <a:schemeClr val="accent1"/>
                </a:solidFill>
                <a:latin typeface="Arial"/>
                <a:ea typeface="ＭＳ Ｐゴシック"/>
                <a:cs typeface="Arial"/>
              </a:rPr>
              <a:t>Ci</a:t>
            </a:r>
            <a:r>
              <a:rPr lang="en-US" altLang="ja-JP" spc="5" dirty="0" smtClean="0">
                <a:solidFill>
                  <a:schemeClr val="accent1"/>
                </a:solidFill>
                <a:latin typeface="Arial"/>
                <a:ea typeface="ＭＳ Ｐゴシック"/>
                <a:cs typeface="Arial"/>
              </a:rPr>
              <a:t>s</a:t>
            </a:r>
            <a:r>
              <a:rPr lang="en-US" altLang="ja-JP" spc="0" dirty="0" smtClean="0">
                <a:solidFill>
                  <a:schemeClr val="accent1"/>
                </a:solidFill>
                <a:latin typeface="Arial"/>
                <a:ea typeface="ＭＳ Ｐゴシック"/>
                <a:cs typeface="Arial"/>
              </a:rPr>
              <a:t>co</a:t>
            </a:r>
            <a:r>
              <a:rPr lang="ja-JP" altLang="en-US" spc="-15" dirty="0" smtClean="0">
                <a:solidFill>
                  <a:schemeClr val="accent1"/>
                </a:solidFill>
                <a:latin typeface="Arial"/>
                <a:ea typeface="ＭＳ Ｐゴシック"/>
                <a:cs typeface="Arial"/>
              </a:rPr>
              <a:t> </a:t>
            </a:r>
            <a:r>
              <a:rPr lang="en-US" altLang="ja-JP" spc="0" dirty="0" smtClean="0">
                <a:solidFill>
                  <a:schemeClr val="accent1"/>
                </a:solidFill>
                <a:latin typeface="Arial"/>
                <a:ea typeface="ＭＳ Ｐゴシック"/>
                <a:cs typeface="Arial"/>
              </a:rPr>
              <a:t>Prime</a:t>
            </a:r>
            <a:r>
              <a:rPr lang="ja-JP" altLang="en-US" spc="-20" dirty="0" smtClean="0">
                <a:solidFill>
                  <a:schemeClr val="accent1"/>
                </a:solidFill>
                <a:latin typeface="Arial"/>
                <a:ea typeface="ＭＳ Ｐゴシック"/>
                <a:cs typeface="Arial"/>
              </a:rPr>
              <a:t> </a:t>
            </a:r>
            <a:r>
              <a:rPr lang="en-US" altLang="ja-JP" spc="0" dirty="0" smtClean="0">
                <a:solidFill>
                  <a:schemeClr val="accent1"/>
                </a:solidFill>
                <a:latin typeface="Arial"/>
                <a:ea typeface="ＭＳ Ｐゴシック"/>
                <a:cs typeface="Arial"/>
              </a:rPr>
              <a:t>In</a:t>
            </a:r>
            <a:r>
              <a:rPr lang="en-US" altLang="ja-JP" spc="-10" dirty="0" smtClean="0">
                <a:solidFill>
                  <a:schemeClr val="accent1"/>
                </a:solidFill>
                <a:latin typeface="Arial"/>
                <a:ea typeface="ＭＳ Ｐゴシック"/>
                <a:cs typeface="Arial"/>
              </a:rPr>
              <a:t>f</a:t>
            </a:r>
            <a:r>
              <a:rPr lang="en-US" altLang="ja-JP" spc="0" dirty="0" smtClean="0">
                <a:solidFill>
                  <a:schemeClr val="accent1"/>
                </a:solidFill>
                <a:latin typeface="Arial"/>
                <a:ea typeface="ＭＳ Ｐゴシック"/>
                <a:cs typeface="Arial"/>
              </a:rPr>
              <a:t>rast</a:t>
            </a:r>
            <a:r>
              <a:rPr lang="en-US" altLang="ja-JP" spc="-10" dirty="0" smtClean="0">
                <a:solidFill>
                  <a:schemeClr val="accent1"/>
                </a:solidFill>
                <a:latin typeface="Arial"/>
                <a:ea typeface="ＭＳ Ｐゴシック"/>
                <a:cs typeface="Arial"/>
              </a:rPr>
              <a:t>r</a:t>
            </a:r>
            <a:r>
              <a:rPr lang="en-US" altLang="ja-JP" spc="0" dirty="0" smtClean="0">
                <a:solidFill>
                  <a:schemeClr val="accent1"/>
                </a:solidFill>
                <a:latin typeface="Arial"/>
                <a:ea typeface="ＭＳ Ｐゴシック"/>
                <a:cs typeface="Arial"/>
              </a:rPr>
              <a:t>u</a:t>
            </a:r>
            <a:r>
              <a:rPr lang="en-US" altLang="ja-JP" spc="5" dirty="0" smtClean="0">
                <a:solidFill>
                  <a:schemeClr val="accent1"/>
                </a:solidFill>
                <a:latin typeface="Arial"/>
                <a:ea typeface="ＭＳ Ｐゴシック"/>
                <a:cs typeface="Arial"/>
              </a:rPr>
              <a:t>c</a:t>
            </a:r>
            <a:r>
              <a:rPr lang="en-US" altLang="ja-JP" spc="-20" dirty="0" smtClean="0">
                <a:solidFill>
                  <a:schemeClr val="accent1"/>
                </a:solidFill>
                <a:latin typeface="Arial"/>
                <a:ea typeface="ＭＳ Ｐゴシック"/>
                <a:cs typeface="Arial"/>
              </a:rPr>
              <a:t>t</a:t>
            </a:r>
            <a:r>
              <a:rPr lang="en-US" altLang="ja-JP" spc="0" dirty="0" smtClean="0">
                <a:solidFill>
                  <a:schemeClr val="accent1"/>
                </a:solidFill>
                <a:latin typeface="Arial"/>
                <a:ea typeface="ＭＳ Ｐゴシック"/>
                <a:cs typeface="Arial"/>
              </a:rPr>
              <a:t>ure</a:t>
            </a:r>
            <a:r>
              <a:rPr lang="ja-JP" altLang="en-US" spc="-45" dirty="0" smtClean="0">
                <a:solidFill>
                  <a:schemeClr val="accent1"/>
                </a:solidFill>
                <a:latin typeface="Arial"/>
                <a:ea typeface="ＭＳ Ｐゴシック"/>
                <a:cs typeface="Arial"/>
              </a:rPr>
              <a:t> </a:t>
            </a:r>
            <a:r>
              <a:rPr lang="en-US" altLang="ja-JP" spc="0" dirty="0" smtClean="0">
                <a:solidFill>
                  <a:schemeClr val="accent1"/>
                </a:solidFill>
                <a:latin typeface="Arial"/>
                <a:ea typeface="ＭＳ Ｐゴシック"/>
                <a:cs typeface="Arial"/>
              </a:rPr>
              <a:t>3.x</a:t>
            </a:r>
            <a:endParaRPr lang="ja-JP" altLang="en-US" dirty="0">
              <a:solidFill>
                <a:schemeClr val="accent1"/>
              </a:solidFill>
              <a:latin typeface="Arial"/>
              <a:ea typeface="ＭＳ Ｐゴシック"/>
              <a:cs typeface="Arial"/>
            </a:endParaRPr>
          </a:p>
        </p:txBody>
      </p:sp>
      <p:sp>
        <p:nvSpPr>
          <p:cNvPr id="23" name="object 23"/>
          <p:cNvSpPr txBox="1"/>
          <p:nvPr/>
        </p:nvSpPr>
        <p:spPr>
          <a:xfrm>
            <a:off x="1889870" y="3955204"/>
            <a:ext cx="7115584" cy="713778"/>
          </a:xfrm>
          <a:prstGeom prst="rect">
            <a:avLst/>
          </a:prstGeom>
        </p:spPr>
        <p:txBody>
          <a:bodyPr vert="horz" wrap="square" lIns="0" tIns="0" rIns="0" bIns="0" rtlCol="0">
            <a:noAutofit/>
          </a:bodyPr>
          <a:lstStyle/>
          <a:p>
            <a:pPr marL="184150" indent="-171450">
              <a:buClr>
                <a:srgbClr val="4D4D4D"/>
              </a:buClr>
              <a:buSzPct val="60000"/>
              <a:buFont typeface="Wingdings" panose="05000000000000000000" pitchFamily="2" charset="2"/>
              <a:buChar char="l"/>
            </a:pPr>
            <a:r>
              <a:rPr lang="en-US" altLang="ja-JP" sz="1050" dirty="0" smtClean="0">
                <a:solidFill>
                  <a:srgbClr val="4D4D4D"/>
                </a:solidFill>
                <a:latin typeface="Arial"/>
                <a:ea typeface="ＭＳ Ｐゴシック"/>
                <a:cs typeface="Arial"/>
              </a:rPr>
              <a:t>PI </a:t>
            </a:r>
            <a:r>
              <a:rPr lang="ja-JP" altLang="en-US" sz="1050" dirty="0" smtClean="0">
                <a:solidFill>
                  <a:srgbClr val="4D4D4D"/>
                </a:solidFill>
                <a:latin typeface="Arial"/>
                <a:ea typeface="ＭＳ Ｐゴシック"/>
                <a:cs typeface="Arial"/>
              </a:rPr>
              <a:t>管理ノード（物理アプライアンスまたは仮想アプライアンス）あたりに必要な基本ライセンスの数は </a:t>
            </a:r>
            <a:r>
              <a:rPr lang="en-US" altLang="ja-JP" sz="1050" dirty="0" smtClean="0">
                <a:solidFill>
                  <a:srgbClr val="4D4D4D"/>
                </a:solidFill>
                <a:latin typeface="Arial"/>
                <a:ea typeface="ＭＳ Ｐゴシック"/>
                <a:cs typeface="Arial"/>
              </a:rPr>
              <a:t>1 </a:t>
            </a:r>
            <a:r>
              <a:rPr lang="ja-JP" altLang="en-US" sz="1050" dirty="0" smtClean="0">
                <a:solidFill>
                  <a:srgbClr val="4D4D4D"/>
                </a:solidFill>
                <a:latin typeface="Arial"/>
                <a:ea typeface="ＭＳ Ｐゴシック"/>
                <a:cs typeface="Arial"/>
              </a:rPr>
              <a:t>つだけです</a:t>
            </a:r>
          </a:p>
          <a:p>
            <a:pPr marL="184150" indent="-171450">
              <a:buClr>
                <a:srgbClr val="4D4D4D"/>
              </a:buClr>
              <a:buSzPct val="60000"/>
              <a:buFont typeface="Wingdings" panose="05000000000000000000" pitchFamily="2" charset="2"/>
              <a:buChar char="l"/>
            </a:pPr>
            <a:r>
              <a:rPr lang="ja-JP" altLang="en-US" sz="1050" dirty="0" smtClean="0">
                <a:solidFill>
                  <a:srgbClr val="4D4D4D"/>
                </a:solidFill>
                <a:latin typeface="Arial"/>
                <a:ea typeface="ＭＳ Ｐゴシック"/>
                <a:cs typeface="Arial"/>
              </a:rPr>
              <a:t>コレクタ ライセンスは、</a:t>
            </a:r>
            <a:r>
              <a:rPr lang="en-US" altLang="ja-JP" sz="1050" dirty="0" smtClean="0">
                <a:solidFill>
                  <a:srgbClr val="4D4D4D"/>
                </a:solidFill>
                <a:latin typeface="Arial"/>
                <a:ea typeface="ＭＳ Ｐゴシック"/>
                <a:cs typeface="Arial"/>
              </a:rPr>
              <a:t>PI </a:t>
            </a:r>
            <a:r>
              <a:rPr lang="ja-JP" altLang="en-US" sz="1050" dirty="0" smtClean="0">
                <a:solidFill>
                  <a:srgbClr val="4D4D4D"/>
                </a:solidFill>
                <a:latin typeface="Arial"/>
                <a:ea typeface="ＭＳ Ｐゴシック"/>
                <a:cs typeface="Arial"/>
              </a:rPr>
              <a:t>ノードの </a:t>
            </a:r>
            <a:r>
              <a:rPr lang="en-US" altLang="ja-JP" sz="1050" dirty="0" smtClean="0">
                <a:solidFill>
                  <a:srgbClr val="4D4D4D"/>
                </a:solidFill>
                <a:latin typeface="Arial"/>
                <a:ea typeface="ＭＳ Ｐゴシック"/>
                <a:cs typeface="Arial"/>
              </a:rPr>
              <a:t>1 </a:t>
            </a:r>
            <a:r>
              <a:rPr lang="ja-JP" altLang="en-US" sz="1050" dirty="0" smtClean="0">
                <a:solidFill>
                  <a:srgbClr val="4D4D4D"/>
                </a:solidFill>
                <a:latin typeface="Arial"/>
                <a:ea typeface="ＭＳ Ｐゴシック"/>
                <a:cs typeface="Arial"/>
              </a:rPr>
              <a:t>秒あたりのフロー数を </a:t>
            </a:r>
            <a:r>
              <a:rPr lang="en-US" altLang="ja-JP" sz="1050" dirty="0" smtClean="0">
                <a:solidFill>
                  <a:srgbClr val="4D4D4D"/>
                </a:solidFill>
                <a:latin typeface="Arial"/>
                <a:ea typeface="ＭＳ Ｐゴシック"/>
                <a:cs typeface="Arial"/>
              </a:rPr>
              <a:t>20,000 </a:t>
            </a:r>
            <a:r>
              <a:rPr lang="ja-JP" altLang="en-US" sz="1050" dirty="0" smtClean="0">
                <a:solidFill>
                  <a:srgbClr val="4D4D4D"/>
                </a:solidFill>
                <a:latin typeface="Arial"/>
                <a:ea typeface="ＭＳ Ｐゴシック"/>
                <a:cs typeface="Arial"/>
              </a:rPr>
              <a:t>から </a:t>
            </a:r>
            <a:r>
              <a:rPr lang="en-US" altLang="ja-JP" sz="1050" dirty="0" smtClean="0">
                <a:solidFill>
                  <a:srgbClr val="4D4D4D"/>
                </a:solidFill>
                <a:latin typeface="Arial"/>
                <a:ea typeface="ＭＳ Ｐゴシック"/>
                <a:cs typeface="Arial"/>
              </a:rPr>
              <a:t>80,000 </a:t>
            </a:r>
            <a:r>
              <a:rPr lang="ja-JP" altLang="en-US" sz="1050" dirty="0" smtClean="0">
                <a:solidFill>
                  <a:srgbClr val="4D4D4D"/>
                </a:solidFill>
                <a:latin typeface="Arial"/>
                <a:ea typeface="ＭＳ Ｐゴシック"/>
                <a:cs typeface="Arial"/>
              </a:rPr>
              <a:t>に増強します</a:t>
            </a:r>
          </a:p>
          <a:p>
            <a:pPr marL="184150" indent="-171450">
              <a:buClr>
                <a:srgbClr val="4D4D4D"/>
              </a:buClr>
              <a:buSzPct val="60000"/>
              <a:buFont typeface="Wingdings" panose="05000000000000000000" pitchFamily="2" charset="2"/>
              <a:buChar char="l"/>
            </a:pPr>
            <a:r>
              <a:rPr lang="ja-JP" altLang="en-US" sz="1050" dirty="0" smtClean="0">
                <a:solidFill>
                  <a:srgbClr val="4D4D4D"/>
                </a:solidFill>
                <a:latin typeface="Arial"/>
                <a:ea typeface="ＭＳ Ｐゴシック"/>
                <a:cs typeface="Arial"/>
              </a:rPr>
              <a:t>デバイス単位のライセンスは、デバイスが </a:t>
            </a:r>
            <a:r>
              <a:rPr lang="en-US" altLang="ja-JP" sz="1050" dirty="0" smtClean="0">
                <a:solidFill>
                  <a:srgbClr val="4D4D4D"/>
                </a:solidFill>
                <a:latin typeface="Arial"/>
                <a:ea typeface="ＭＳ Ｐゴシック"/>
                <a:cs typeface="Arial"/>
              </a:rPr>
              <a:t>1 </a:t>
            </a:r>
            <a:r>
              <a:rPr lang="ja-JP" altLang="en-US" sz="1050" dirty="0" smtClean="0">
                <a:solidFill>
                  <a:srgbClr val="4D4D4D"/>
                </a:solidFill>
                <a:latin typeface="Arial"/>
                <a:ea typeface="ＭＳ Ｐゴシック"/>
                <a:cs typeface="Arial"/>
              </a:rPr>
              <a:t>台増えるごとにご利用いただけます</a:t>
            </a:r>
            <a:r>
              <a:rPr lang="en-US" altLang="ja-JP" sz="1050" dirty="0">
                <a:solidFill>
                  <a:srgbClr val="4D4D4D"/>
                </a:solidFill>
                <a:latin typeface="Arial"/>
                <a:ea typeface="ＭＳ Ｐゴシック"/>
                <a:cs typeface="Arial"/>
              </a:rPr>
              <a:t/>
            </a:r>
            <a:br>
              <a:rPr lang="en-US" altLang="ja-JP" sz="1050" dirty="0">
                <a:solidFill>
                  <a:srgbClr val="4D4D4D"/>
                </a:solidFill>
                <a:latin typeface="Arial"/>
                <a:ea typeface="ＭＳ Ｐゴシック"/>
                <a:cs typeface="Arial"/>
              </a:rPr>
            </a:br>
            <a:r>
              <a:rPr lang="ja-JP" altLang="en-US" sz="1050" dirty="0" smtClean="0">
                <a:solidFill>
                  <a:srgbClr val="4D4D4D"/>
                </a:solidFill>
                <a:latin typeface="Arial"/>
                <a:ea typeface="ＭＳ Ｐゴシック"/>
                <a:cs typeface="Arial"/>
              </a:rPr>
              <a:t>（デバイスのタイプによりライセンス単価は異なります）</a:t>
            </a:r>
            <a:endParaRPr lang="en-US" altLang="ja-JP" sz="1050" dirty="0" smtClean="0">
              <a:solidFill>
                <a:srgbClr val="4D4D4D"/>
              </a:solidFill>
              <a:latin typeface="Arial"/>
              <a:ea typeface="ＭＳ Ｐゴシック"/>
              <a:cs typeface="Arial"/>
            </a:endParaRPr>
          </a:p>
        </p:txBody>
      </p:sp>
      <p:sp>
        <p:nvSpPr>
          <p:cNvPr id="2" name="正方形/長方形 1"/>
          <p:cNvSpPr/>
          <p:nvPr/>
        </p:nvSpPr>
        <p:spPr>
          <a:xfrm>
            <a:off x="162560" y="968246"/>
            <a:ext cx="8765197" cy="400110"/>
          </a:xfrm>
          <a:prstGeom prst="rect">
            <a:avLst/>
          </a:prstGeom>
        </p:spPr>
        <p:txBody>
          <a:bodyPr wrap="square">
            <a:noAutofit/>
          </a:bodyPr>
          <a:lstStyle/>
          <a:p>
            <a:pPr algn="r"/>
            <a:r>
              <a:rPr lang="en-US" altLang="ja-JP" sz="1050" dirty="0">
                <a:hlinkClick r:id="rId3"/>
              </a:rPr>
              <a:t>https://</a:t>
            </a:r>
            <a:r>
              <a:rPr lang="en-US" altLang="ja-JP" sz="1050" dirty="0" smtClean="0">
                <a:hlinkClick r:id="rId3"/>
              </a:rPr>
              <a:t>www.cisco.com/c/en/us/support/docs/cloud-systems-management/prime-infrastructure/200334-Prime-Infrastructure-Licensing-v2-2-3.html</a:t>
            </a:r>
            <a:endParaRPr lang="en-US" altLang="ja-JP" sz="1050" dirty="0" smtClean="0"/>
          </a:p>
          <a:p>
            <a:pPr algn="r"/>
            <a:r>
              <a:rPr lang="en-US" altLang="ja-JP" sz="1050" dirty="0">
                <a:hlinkClick r:id="rId4"/>
              </a:rPr>
              <a:t>http://</a:t>
            </a:r>
            <a:r>
              <a:rPr lang="en-US" altLang="ja-JP" sz="1050" dirty="0" smtClean="0">
                <a:hlinkClick r:id="rId4"/>
              </a:rPr>
              <a:t>www.cisco.com/c/dam/en/us/products/collateral/cloud-systems-management/prime-infrastructure/presentation-c97-735996.pdf</a:t>
            </a:r>
            <a:endParaRPr lang="en-US" altLang="ja-JP" sz="1050" dirty="0" smtClean="0"/>
          </a:p>
        </p:txBody>
      </p:sp>
      <p:sp>
        <p:nvSpPr>
          <p:cNvPr id="11" name="object 11"/>
          <p:cNvSpPr/>
          <p:nvPr/>
        </p:nvSpPr>
        <p:spPr>
          <a:xfrm>
            <a:off x="1335097" y="1640137"/>
            <a:ext cx="5498205" cy="2008217"/>
          </a:xfrm>
          <a:custGeom>
            <a:avLst/>
            <a:gdLst/>
            <a:ahLst/>
            <a:cxnLst/>
            <a:rect l="l" t="t" r="r" b="b"/>
            <a:pathLst>
              <a:path w="3602799" h="1299718">
                <a:moveTo>
                  <a:pt x="3544506" y="0"/>
                </a:moveTo>
                <a:lnTo>
                  <a:pt x="51096" y="437"/>
                </a:lnTo>
                <a:lnTo>
                  <a:pt x="14750" y="19507"/>
                </a:lnTo>
                <a:lnTo>
                  <a:pt x="0" y="58293"/>
                </a:lnTo>
                <a:lnTo>
                  <a:pt x="438" y="1248599"/>
                </a:lnTo>
                <a:lnTo>
                  <a:pt x="19531" y="1284944"/>
                </a:lnTo>
                <a:lnTo>
                  <a:pt x="58280" y="1299718"/>
                </a:lnTo>
                <a:lnTo>
                  <a:pt x="3551689" y="1299277"/>
                </a:lnTo>
                <a:lnTo>
                  <a:pt x="3588028" y="1280155"/>
                </a:lnTo>
                <a:lnTo>
                  <a:pt x="3602799" y="1241425"/>
                </a:lnTo>
                <a:lnTo>
                  <a:pt x="3602358" y="51084"/>
                </a:lnTo>
                <a:lnTo>
                  <a:pt x="3583237" y="14726"/>
                </a:lnTo>
                <a:lnTo>
                  <a:pt x="3544506" y="0"/>
                </a:lnTo>
                <a:close/>
              </a:path>
            </a:pathLst>
          </a:custGeom>
          <a:solidFill>
            <a:srgbClr val="2B6289"/>
          </a:solidFill>
        </p:spPr>
        <p:txBody>
          <a:bodyPr wrap="square" lIns="0" tIns="0" rIns="0" bIns="0" rtlCol="0">
            <a:noAutofit/>
          </a:bodyPr>
          <a:lstStyle/>
          <a:p>
            <a:endParaRPr>
              <a:latin typeface="Calibri"/>
              <a:ea typeface="ＭＳ Ｐゴシック"/>
            </a:endParaRPr>
          </a:p>
        </p:txBody>
      </p:sp>
      <p:sp>
        <p:nvSpPr>
          <p:cNvPr id="12" name="object 12"/>
          <p:cNvSpPr txBox="1"/>
          <p:nvPr/>
        </p:nvSpPr>
        <p:spPr>
          <a:xfrm>
            <a:off x="2559482" y="3312772"/>
            <a:ext cx="3049435" cy="259465"/>
          </a:xfrm>
          <a:prstGeom prst="rect">
            <a:avLst/>
          </a:prstGeom>
        </p:spPr>
        <p:txBody>
          <a:bodyPr vert="horz" wrap="square" lIns="0" tIns="0" rIns="0" bIns="0" rtlCol="0" anchor="ctr" anchorCtr="0">
            <a:noAutofit/>
          </a:bodyPr>
          <a:lstStyle/>
          <a:p>
            <a:pPr marL="12700" algn="ctr">
              <a:lnSpc>
                <a:spcPct val="100000"/>
              </a:lnSpc>
            </a:pPr>
            <a:r>
              <a:rPr lang="en-US" altLang="ja-JP" sz="1200" b="1" dirty="0" smtClean="0">
                <a:solidFill>
                  <a:srgbClr val="FFFFFF"/>
                </a:solidFill>
                <a:latin typeface="Arial"/>
                <a:ea typeface="ＭＳ Ｐゴシック"/>
                <a:cs typeface="Arial"/>
              </a:rPr>
              <a:t>PI </a:t>
            </a:r>
            <a:r>
              <a:rPr lang="ja-JP" altLang="en-US" sz="1200" b="1" dirty="0" smtClean="0">
                <a:solidFill>
                  <a:srgbClr val="FFFFFF"/>
                </a:solidFill>
                <a:latin typeface="Arial"/>
                <a:ea typeface="ＭＳ Ｐゴシック"/>
                <a:cs typeface="Arial"/>
              </a:rPr>
              <a:t>仮想または物理アプライアンス</a:t>
            </a:r>
            <a:endParaRPr lang="ja-JP" altLang="en-US" sz="1200" dirty="0">
              <a:latin typeface="Arial"/>
              <a:ea typeface="ＭＳ Ｐゴシック"/>
              <a:cs typeface="Arial"/>
            </a:endParaRPr>
          </a:p>
        </p:txBody>
      </p:sp>
      <p:sp>
        <p:nvSpPr>
          <p:cNvPr id="13" name="object 13"/>
          <p:cNvSpPr/>
          <p:nvPr/>
        </p:nvSpPr>
        <p:spPr>
          <a:xfrm>
            <a:off x="1591373" y="1880159"/>
            <a:ext cx="2466545" cy="579056"/>
          </a:xfrm>
          <a:custGeom>
            <a:avLst/>
            <a:gdLst/>
            <a:ahLst/>
            <a:cxnLst/>
            <a:rect l="l" t="t" r="r" b="b"/>
            <a:pathLst>
              <a:path w="2485720" h="384047">
                <a:moveTo>
                  <a:pt x="2421712" y="0"/>
                </a:moveTo>
                <a:lnTo>
                  <a:pt x="62115" y="27"/>
                </a:lnTo>
                <a:lnTo>
                  <a:pt x="23191" y="14712"/>
                </a:lnTo>
                <a:lnTo>
                  <a:pt x="1631" y="49598"/>
                </a:lnTo>
                <a:lnTo>
                  <a:pt x="0" y="64007"/>
                </a:lnTo>
                <a:lnTo>
                  <a:pt x="27" y="321930"/>
                </a:lnTo>
                <a:lnTo>
                  <a:pt x="14696" y="360835"/>
                </a:lnTo>
                <a:lnTo>
                  <a:pt x="49583" y="382414"/>
                </a:lnTo>
                <a:lnTo>
                  <a:pt x="64008" y="384047"/>
                </a:lnTo>
                <a:lnTo>
                  <a:pt x="2423602" y="384020"/>
                </a:lnTo>
                <a:lnTo>
                  <a:pt x="2462507" y="369335"/>
                </a:lnTo>
                <a:lnTo>
                  <a:pt x="2484086" y="334449"/>
                </a:lnTo>
                <a:lnTo>
                  <a:pt x="2485720" y="320039"/>
                </a:lnTo>
                <a:lnTo>
                  <a:pt x="2485692" y="62117"/>
                </a:lnTo>
                <a:lnTo>
                  <a:pt x="2471007" y="23212"/>
                </a:lnTo>
                <a:lnTo>
                  <a:pt x="2436121" y="1633"/>
                </a:lnTo>
                <a:lnTo>
                  <a:pt x="2421712" y="0"/>
                </a:lnTo>
                <a:close/>
              </a:path>
            </a:pathLst>
          </a:custGeom>
          <a:solidFill>
            <a:srgbClr val="31B1DF"/>
          </a:solidFill>
        </p:spPr>
        <p:txBody>
          <a:bodyPr wrap="square" lIns="0" tIns="0" rIns="0" bIns="0" rtlCol="0">
            <a:noAutofit/>
          </a:bodyPr>
          <a:lstStyle/>
          <a:p>
            <a:endParaRPr sz="2400">
              <a:latin typeface="Calibri"/>
              <a:ea typeface="ＭＳ Ｐゴシック"/>
            </a:endParaRPr>
          </a:p>
        </p:txBody>
      </p:sp>
      <p:sp>
        <p:nvSpPr>
          <p:cNvPr id="14" name="object 14"/>
          <p:cNvSpPr txBox="1"/>
          <p:nvPr/>
        </p:nvSpPr>
        <p:spPr>
          <a:xfrm>
            <a:off x="1688708" y="1958858"/>
            <a:ext cx="2271875" cy="431804"/>
          </a:xfrm>
          <a:prstGeom prst="rect">
            <a:avLst/>
          </a:prstGeom>
        </p:spPr>
        <p:txBody>
          <a:bodyPr vert="horz" wrap="square" lIns="0" tIns="0" rIns="0" bIns="0" rtlCol="0" anchor="ctr" anchorCtr="0">
            <a:noAutofit/>
          </a:bodyPr>
          <a:lstStyle/>
          <a:p>
            <a:pPr marR="12700" algn="ctr">
              <a:lnSpc>
                <a:spcPct val="100000"/>
              </a:lnSpc>
            </a:pPr>
            <a:r>
              <a:rPr lang="ja-JP" altLang="en-US" sz="1200" b="1" dirty="0" smtClean="0">
                <a:solidFill>
                  <a:srgbClr val="FFFFFF"/>
                </a:solidFill>
                <a:latin typeface="Arial"/>
                <a:ea typeface="ＭＳ Ｐゴシック"/>
                <a:cs typeface="Arial"/>
              </a:rPr>
              <a:t>ライフサイクル ライセンスおよび</a:t>
            </a:r>
            <a:r>
              <a:rPr lang="en-US" altLang="ja-JP" sz="1200" b="1" dirty="0" smtClean="0">
                <a:solidFill>
                  <a:srgbClr val="FFFFFF"/>
                </a:solidFill>
                <a:latin typeface="Arial"/>
                <a:ea typeface="ＭＳ Ｐゴシック"/>
                <a:cs typeface="Arial"/>
              </a:rPr>
              <a:t/>
            </a:r>
            <a:br>
              <a:rPr lang="en-US" altLang="ja-JP" sz="1200" b="1" dirty="0" smtClean="0">
                <a:solidFill>
                  <a:srgbClr val="FFFFFF"/>
                </a:solidFill>
                <a:latin typeface="Arial"/>
                <a:ea typeface="ＭＳ Ｐゴシック"/>
                <a:cs typeface="Arial"/>
              </a:rPr>
            </a:br>
            <a:r>
              <a:rPr lang="ja-JP" altLang="en-US" sz="1200" b="1" dirty="0" smtClean="0">
                <a:solidFill>
                  <a:srgbClr val="FFFFFF"/>
                </a:solidFill>
                <a:latin typeface="Arial"/>
                <a:ea typeface="ＭＳ Ｐゴシック"/>
                <a:cs typeface="Arial"/>
              </a:rPr>
              <a:t>アシュアランス ライセンス</a:t>
            </a:r>
            <a:br>
              <a:rPr lang="ja-JP" altLang="en-US" sz="1200" b="1" dirty="0" smtClean="0">
                <a:solidFill>
                  <a:srgbClr val="FFFFFF"/>
                </a:solidFill>
                <a:latin typeface="Arial"/>
                <a:ea typeface="ＭＳ Ｐゴシック"/>
                <a:cs typeface="Arial"/>
              </a:rPr>
            </a:br>
            <a:r>
              <a:rPr lang="ja-JP" altLang="en-US" sz="1000" b="1" spc="0" dirty="0" smtClean="0">
                <a:solidFill>
                  <a:srgbClr val="FFFFFF"/>
                </a:solidFill>
                <a:latin typeface="Arial"/>
                <a:ea typeface="ＭＳ Ｐゴシック"/>
                <a:cs typeface="Arial"/>
              </a:rPr>
              <a:t>（数量</a:t>
            </a:r>
            <a:r>
              <a:rPr lang="en-US" altLang="ja-JP" sz="1000" b="1" spc="0" dirty="0" smtClean="0">
                <a:solidFill>
                  <a:srgbClr val="FFFFFF"/>
                </a:solidFill>
                <a:latin typeface="Arial"/>
                <a:ea typeface="ＭＳ Ｐゴシック"/>
                <a:cs typeface="Arial"/>
              </a:rPr>
              <a:t>1 </a:t>
            </a:r>
            <a:r>
              <a:rPr lang="ja-JP" altLang="en-US" sz="1000" b="1" spc="0" dirty="0" smtClean="0">
                <a:solidFill>
                  <a:srgbClr val="FFFFFF"/>
                </a:solidFill>
                <a:latin typeface="Arial"/>
                <a:ea typeface="ＭＳ Ｐゴシック"/>
                <a:cs typeface="Arial"/>
              </a:rPr>
              <a:t>以上）</a:t>
            </a:r>
            <a:endParaRPr lang="ja-JP" altLang="en-US" sz="1000" dirty="0">
              <a:latin typeface="Arial"/>
              <a:ea typeface="ＭＳ Ｐゴシック"/>
              <a:cs typeface="Arial"/>
            </a:endParaRPr>
          </a:p>
        </p:txBody>
      </p:sp>
      <p:sp>
        <p:nvSpPr>
          <p:cNvPr id="15" name="object 15"/>
          <p:cNvSpPr/>
          <p:nvPr/>
        </p:nvSpPr>
        <p:spPr>
          <a:xfrm>
            <a:off x="1735757" y="2685744"/>
            <a:ext cx="2177777" cy="579056"/>
          </a:xfrm>
          <a:custGeom>
            <a:avLst/>
            <a:gdLst/>
            <a:ahLst/>
            <a:cxnLst/>
            <a:rect l="l" t="t" r="r" b="b"/>
            <a:pathLst>
              <a:path w="1371549" h="384047">
                <a:moveTo>
                  <a:pt x="1307541" y="0"/>
                </a:moveTo>
                <a:lnTo>
                  <a:pt x="62115" y="27"/>
                </a:lnTo>
                <a:lnTo>
                  <a:pt x="23191" y="14712"/>
                </a:lnTo>
                <a:lnTo>
                  <a:pt x="1631" y="49598"/>
                </a:lnTo>
                <a:lnTo>
                  <a:pt x="0" y="64007"/>
                </a:lnTo>
                <a:lnTo>
                  <a:pt x="27" y="321936"/>
                </a:lnTo>
                <a:lnTo>
                  <a:pt x="14696" y="360888"/>
                </a:lnTo>
                <a:lnTo>
                  <a:pt x="49583" y="382420"/>
                </a:lnTo>
                <a:lnTo>
                  <a:pt x="64008" y="384047"/>
                </a:lnTo>
                <a:lnTo>
                  <a:pt x="1309438" y="384020"/>
                </a:lnTo>
                <a:lnTo>
                  <a:pt x="1348389" y="369376"/>
                </a:lnTo>
                <a:lnTo>
                  <a:pt x="1369921" y="334488"/>
                </a:lnTo>
                <a:lnTo>
                  <a:pt x="1371549" y="320039"/>
                </a:lnTo>
                <a:lnTo>
                  <a:pt x="1371521" y="62117"/>
                </a:lnTo>
                <a:lnTo>
                  <a:pt x="1356877" y="23212"/>
                </a:lnTo>
                <a:lnTo>
                  <a:pt x="1321989" y="1633"/>
                </a:lnTo>
                <a:lnTo>
                  <a:pt x="1307541" y="0"/>
                </a:lnTo>
                <a:close/>
              </a:path>
            </a:pathLst>
          </a:custGeom>
          <a:solidFill>
            <a:srgbClr val="BAD6EA"/>
          </a:solidFill>
        </p:spPr>
        <p:txBody>
          <a:bodyPr wrap="square" lIns="0" tIns="0" rIns="0" bIns="0" rtlCol="0">
            <a:noAutofit/>
          </a:bodyPr>
          <a:lstStyle/>
          <a:p>
            <a:endParaRPr sz="2400">
              <a:latin typeface="Calibri"/>
              <a:ea typeface="ＭＳ Ｐゴシック"/>
            </a:endParaRPr>
          </a:p>
        </p:txBody>
      </p:sp>
      <p:sp>
        <p:nvSpPr>
          <p:cNvPr id="16" name="object 16"/>
          <p:cNvSpPr txBox="1"/>
          <p:nvPr/>
        </p:nvSpPr>
        <p:spPr>
          <a:xfrm>
            <a:off x="1750275" y="2764638"/>
            <a:ext cx="2148740" cy="500162"/>
          </a:xfrm>
          <a:prstGeom prst="rect">
            <a:avLst/>
          </a:prstGeom>
        </p:spPr>
        <p:txBody>
          <a:bodyPr vert="horz" wrap="square" lIns="0" tIns="0" rIns="0" bIns="0" rtlCol="0" anchor="ctr" anchorCtr="0">
            <a:noAutofit/>
          </a:bodyPr>
          <a:lstStyle/>
          <a:p>
            <a:pPr marL="635" algn="ctr"/>
            <a:r>
              <a:rPr lang="en-US" altLang="ja-JP" sz="1200" b="1" dirty="0" smtClean="0">
                <a:solidFill>
                  <a:srgbClr val="204693"/>
                </a:solidFill>
                <a:latin typeface="Arial"/>
                <a:ea typeface="ＭＳ Ｐゴシック"/>
                <a:cs typeface="Arial"/>
              </a:rPr>
              <a:t>PI </a:t>
            </a:r>
            <a:r>
              <a:rPr lang="ja-JP" altLang="en-US" sz="1200" b="1" dirty="0" smtClean="0">
                <a:solidFill>
                  <a:srgbClr val="204693"/>
                </a:solidFill>
                <a:latin typeface="Arial"/>
                <a:ea typeface="ＭＳ Ｐゴシック"/>
                <a:cs typeface="Arial"/>
              </a:rPr>
              <a:t>基本ライセンス</a:t>
            </a:r>
          </a:p>
          <a:p>
            <a:pPr marL="635" algn="ctr"/>
            <a:r>
              <a:rPr lang="ja-JP" altLang="en-US" sz="1000" b="1" dirty="0" smtClean="0">
                <a:solidFill>
                  <a:srgbClr val="204693"/>
                </a:solidFill>
                <a:latin typeface="Arial"/>
                <a:ea typeface="ＭＳ Ｐゴシック"/>
                <a:cs typeface="Arial"/>
              </a:rPr>
              <a:t>（数量</a:t>
            </a:r>
            <a:r>
              <a:rPr lang="en-US" altLang="ja-JP" sz="1000" b="1" dirty="0" smtClean="0">
                <a:solidFill>
                  <a:srgbClr val="204693"/>
                </a:solidFill>
                <a:latin typeface="Arial"/>
                <a:ea typeface="ＭＳ Ｐゴシック"/>
                <a:cs typeface="Arial"/>
              </a:rPr>
              <a:t>1</a:t>
            </a:r>
            <a:r>
              <a:rPr lang="ja-JP" altLang="en-US" sz="1000" b="1" dirty="0" smtClean="0">
                <a:solidFill>
                  <a:srgbClr val="204693"/>
                </a:solidFill>
                <a:latin typeface="Arial"/>
                <a:ea typeface="ＭＳ Ｐゴシック"/>
                <a:cs typeface="Arial"/>
              </a:rPr>
              <a:t>）</a:t>
            </a:r>
            <a:endParaRPr lang="ja-JP" altLang="en-US" sz="1000" b="1" dirty="0">
              <a:solidFill>
                <a:srgbClr val="204693"/>
              </a:solidFill>
              <a:latin typeface="Arial"/>
              <a:ea typeface="ＭＳ Ｐゴシック"/>
              <a:cs typeface="Arial"/>
            </a:endParaRPr>
          </a:p>
        </p:txBody>
      </p:sp>
      <p:sp>
        <p:nvSpPr>
          <p:cNvPr id="17" name="object 17"/>
          <p:cNvSpPr/>
          <p:nvPr/>
        </p:nvSpPr>
        <p:spPr>
          <a:xfrm>
            <a:off x="4555250" y="2679807"/>
            <a:ext cx="1738263" cy="579056"/>
          </a:xfrm>
          <a:custGeom>
            <a:avLst/>
            <a:gdLst/>
            <a:ahLst/>
            <a:cxnLst/>
            <a:rect l="l" t="t" r="r" b="b"/>
            <a:pathLst>
              <a:path w="967104" h="384047">
                <a:moveTo>
                  <a:pt x="903097" y="0"/>
                </a:moveTo>
                <a:lnTo>
                  <a:pt x="62111" y="27"/>
                </a:lnTo>
                <a:lnTo>
                  <a:pt x="23159" y="14712"/>
                </a:lnTo>
                <a:lnTo>
                  <a:pt x="1627" y="49598"/>
                </a:lnTo>
                <a:lnTo>
                  <a:pt x="0" y="64007"/>
                </a:lnTo>
                <a:lnTo>
                  <a:pt x="27" y="321936"/>
                </a:lnTo>
                <a:lnTo>
                  <a:pt x="14671" y="360888"/>
                </a:lnTo>
                <a:lnTo>
                  <a:pt x="49559" y="382420"/>
                </a:lnTo>
                <a:lnTo>
                  <a:pt x="64007" y="384047"/>
                </a:lnTo>
                <a:lnTo>
                  <a:pt x="904987" y="384020"/>
                </a:lnTo>
                <a:lnTo>
                  <a:pt x="943892" y="369376"/>
                </a:lnTo>
                <a:lnTo>
                  <a:pt x="965471" y="334488"/>
                </a:lnTo>
                <a:lnTo>
                  <a:pt x="967104" y="320039"/>
                </a:lnTo>
                <a:lnTo>
                  <a:pt x="967077" y="62117"/>
                </a:lnTo>
                <a:lnTo>
                  <a:pt x="952392" y="23212"/>
                </a:lnTo>
                <a:lnTo>
                  <a:pt x="917506" y="1633"/>
                </a:lnTo>
                <a:lnTo>
                  <a:pt x="903097" y="0"/>
                </a:lnTo>
                <a:close/>
              </a:path>
            </a:pathLst>
          </a:custGeom>
          <a:solidFill>
            <a:srgbClr val="7E7E7E"/>
          </a:solidFill>
        </p:spPr>
        <p:txBody>
          <a:bodyPr wrap="square" lIns="0" tIns="0" rIns="0" bIns="0" rtlCol="0">
            <a:noAutofit/>
          </a:bodyPr>
          <a:lstStyle/>
          <a:p>
            <a:endParaRPr sz="2400">
              <a:latin typeface="Calibri"/>
              <a:ea typeface="ＭＳ Ｐゴシック"/>
            </a:endParaRPr>
          </a:p>
        </p:txBody>
      </p:sp>
      <p:sp>
        <p:nvSpPr>
          <p:cNvPr id="18" name="object 18"/>
          <p:cNvSpPr/>
          <p:nvPr/>
        </p:nvSpPr>
        <p:spPr>
          <a:xfrm>
            <a:off x="4555250" y="2679807"/>
            <a:ext cx="1738262" cy="579056"/>
          </a:xfrm>
          <a:custGeom>
            <a:avLst/>
            <a:gdLst/>
            <a:ahLst/>
            <a:cxnLst/>
            <a:rect l="l" t="t" r="r" b="b"/>
            <a:pathLst>
              <a:path w="967104" h="384047">
                <a:moveTo>
                  <a:pt x="0" y="64007"/>
                </a:moveTo>
                <a:lnTo>
                  <a:pt x="13567" y="24584"/>
                </a:lnTo>
                <a:lnTo>
                  <a:pt x="47791" y="2067"/>
                </a:lnTo>
                <a:lnTo>
                  <a:pt x="903097" y="0"/>
                </a:lnTo>
                <a:lnTo>
                  <a:pt x="917506" y="1633"/>
                </a:lnTo>
                <a:lnTo>
                  <a:pt x="952392" y="23212"/>
                </a:lnTo>
                <a:lnTo>
                  <a:pt x="967077" y="62117"/>
                </a:lnTo>
                <a:lnTo>
                  <a:pt x="967104" y="320039"/>
                </a:lnTo>
                <a:lnTo>
                  <a:pt x="965471" y="334488"/>
                </a:lnTo>
                <a:lnTo>
                  <a:pt x="943892" y="369376"/>
                </a:lnTo>
                <a:lnTo>
                  <a:pt x="904987" y="384020"/>
                </a:lnTo>
                <a:lnTo>
                  <a:pt x="64007" y="384047"/>
                </a:lnTo>
                <a:lnTo>
                  <a:pt x="49559" y="382420"/>
                </a:lnTo>
                <a:lnTo>
                  <a:pt x="14671" y="360888"/>
                </a:lnTo>
                <a:lnTo>
                  <a:pt x="27" y="321936"/>
                </a:lnTo>
                <a:lnTo>
                  <a:pt x="0" y="64007"/>
                </a:lnTo>
                <a:close/>
              </a:path>
            </a:pathLst>
          </a:custGeom>
          <a:ln w="12700">
            <a:solidFill>
              <a:srgbClr val="FFFFFF"/>
            </a:solidFill>
            <a:prstDash val="dash"/>
          </a:ln>
        </p:spPr>
        <p:txBody>
          <a:bodyPr wrap="square" lIns="0" tIns="0" rIns="0" bIns="0" rtlCol="0">
            <a:noAutofit/>
          </a:bodyPr>
          <a:lstStyle/>
          <a:p>
            <a:endParaRPr sz="2400">
              <a:latin typeface="Calibri"/>
              <a:ea typeface="ＭＳ Ｐゴシック"/>
            </a:endParaRPr>
          </a:p>
        </p:txBody>
      </p:sp>
      <p:sp>
        <p:nvSpPr>
          <p:cNvPr id="19" name="object 19"/>
          <p:cNvSpPr txBox="1"/>
          <p:nvPr/>
        </p:nvSpPr>
        <p:spPr>
          <a:xfrm>
            <a:off x="4643829" y="2758701"/>
            <a:ext cx="1561105" cy="411698"/>
          </a:xfrm>
          <a:prstGeom prst="rect">
            <a:avLst/>
          </a:prstGeom>
        </p:spPr>
        <p:txBody>
          <a:bodyPr vert="horz" wrap="square" lIns="0" tIns="0" rIns="0" bIns="0" rtlCol="0" anchor="ctr" anchorCtr="0">
            <a:noAutofit/>
          </a:bodyPr>
          <a:lstStyle/>
          <a:p>
            <a:pPr algn="ctr">
              <a:lnSpc>
                <a:spcPct val="100000"/>
              </a:lnSpc>
            </a:pPr>
            <a:r>
              <a:rPr lang="ja-JP" altLang="en-US" sz="1000" b="1" dirty="0" smtClean="0">
                <a:solidFill>
                  <a:srgbClr val="FFFFFF"/>
                </a:solidFill>
                <a:latin typeface="Arial"/>
                <a:ea typeface="ＭＳ Ｐゴシック"/>
                <a:cs typeface="Arial"/>
              </a:rPr>
              <a:t>（オプション）</a:t>
            </a:r>
            <a:r>
              <a:rPr lang="en-US" altLang="ja-JP" sz="1000" b="1" dirty="0" smtClean="0">
                <a:solidFill>
                  <a:srgbClr val="FFFFFF"/>
                </a:solidFill>
                <a:latin typeface="Arial"/>
                <a:ea typeface="ＭＳ Ｐゴシック"/>
                <a:cs typeface="Arial"/>
              </a:rPr>
              <a:t/>
            </a:r>
            <a:br>
              <a:rPr lang="en-US" altLang="ja-JP" sz="1000" b="1" dirty="0" smtClean="0">
                <a:solidFill>
                  <a:srgbClr val="FFFFFF"/>
                </a:solidFill>
                <a:latin typeface="Arial"/>
                <a:ea typeface="ＭＳ Ｐゴシック"/>
                <a:cs typeface="Arial"/>
              </a:rPr>
            </a:br>
            <a:r>
              <a:rPr lang="ja-JP" altLang="en-US" sz="1200" b="1" dirty="0" smtClean="0">
                <a:solidFill>
                  <a:srgbClr val="FFFFFF"/>
                </a:solidFill>
                <a:latin typeface="Arial"/>
                <a:ea typeface="ＭＳ Ｐゴシック"/>
                <a:cs typeface="Arial"/>
              </a:rPr>
              <a:t>高可用性ライセンス</a:t>
            </a:r>
            <a:endParaRPr lang="ja-JP" altLang="en-US" sz="1000" dirty="0" smtClean="0">
              <a:latin typeface="Arial"/>
              <a:ea typeface="ＭＳ Ｐゴシック"/>
              <a:cs typeface="Arial"/>
            </a:endParaRPr>
          </a:p>
          <a:p>
            <a:pPr marR="635" algn="ctr">
              <a:lnSpc>
                <a:spcPts val="975"/>
              </a:lnSpc>
            </a:pPr>
            <a:r>
              <a:rPr lang="ja-JP" altLang="en-US" sz="1000" b="1" dirty="0" smtClean="0">
                <a:solidFill>
                  <a:srgbClr val="FFFFFF"/>
                </a:solidFill>
                <a:latin typeface="Arial"/>
                <a:ea typeface="ＭＳ Ｐゴシック"/>
                <a:cs typeface="Arial"/>
              </a:rPr>
              <a:t>（</a:t>
            </a:r>
            <a:r>
              <a:rPr lang="ja-JP" altLang="en-US" sz="1000" b="1" spc="-10" dirty="0" smtClean="0">
                <a:solidFill>
                  <a:srgbClr val="FFFFFF"/>
                </a:solidFill>
                <a:latin typeface="Arial"/>
                <a:ea typeface="ＭＳ Ｐゴシック"/>
                <a:cs typeface="Arial"/>
              </a:rPr>
              <a:t>数量 </a:t>
            </a:r>
            <a:r>
              <a:rPr lang="en-US" altLang="ja-JP" sz="1000" b="1" spc="0" dirty="0" smtClean="0">
                <a:solidFill>
                  <a:srgbClr val="FFFFFF"/>
                </a:solidFill>
                <a:latin typeface="Arial"/>
                <a:ea typeface="ＭＳ Ｐゴシック"/>
                <a:cs typeface="Arial"/>
              </a:rPr>
              <a:t>1</a:t>
            </a:r>
            <a:r>
              <a:rPr lang="ja-JP" altLang="en-US" sz="1000" b="1" spc="0" dirty="0" smtClean="0">
                <a:solidFill>
                  <a:srgbClr val="FFFFFF"/>
                </a:solidFill>
                <a:latin typeface="Arial"/>
                <a:ea typeface="ＭＳ Ｐゴシック"/>
                <a:cs typeface="Arial"/>
              </a:rPr>
              <a:t>）</a:t>
            </a:r>
            <a:endParaRPr lang="ja-JP" altLang="en-US" sz="1000" dirty="0">
              <a:latin typeface="Arial"/>
              <a:ea typeface="ＭＳ Ｐゴシック"/>
              <a:cs typeface="Arial"/>
            </a:endParaRPr>
          </a:p>
        </p:txBody>
      </p:sp>
      <p:sp>
        <p:nvSpPr>
          <p:cNvPr id="20" name="object 20"/>
          <p:cNvSpPr/>
          <p:nvPr/>
        </p:nvSpPr>
        <p:spPr>
          <a:xfrm>
            <a:off x="2684914" y="2413310"/>
            <a:ext cx="279463" cy="266497"/>
          </a:xfrm>
          <a:custGeom>
            <a:avLst/>
            <a:gdLst/>
            <a:ahLst/>
            <a:cxnLst/>
            <a:rect l="l" t="t" r="r" b="b"/>
            <a:pathLst>
              <a:path w="176004" h="176749">
                <a:moveTo>
                  <a:pt x="79043" y="0"/>
                </a:moveTo>
                <a:lnTo>
                  <a:pt x="42032" y="12773"/>
                </a:lnTo>
                <a:lnTo>
                  <a:pt x="14547" y="41589"/>
                </a:lnTo>
                <a:lnTo>
                  <a:pt x="801" y="84011"/>
                </a:lnTo>
                <a:lnTo>
                  <a:pt x="0" y="100754"/>
                </a:lnTo>
                <a:lnTo>
                  <a:pt x="3137" y="114675"/>
                </a:lnTo>
                <a:lnTo>
                  <a:pt x="24352" y="150124"/>
                </a:lnTo>
                <a:lnTo>
                  <a:pt x="59276" y="172108"/>
                </a:lnTo>
                <a:lnTo>
                  <a:pt x="87640" y="176749"/>
                </a:lnTo>
                <a:lnTo>
                  <a:pt x="89989" y="176718"/>
                </a:lnTo>
                <a:lnTo>
                  <a:pt x="129681" y="165989"/>
                </a:lnTo>
                <a:lnTo>
                  <a:pt x="159561" y="138626"/>
                </a:lnTo>
                <a:lnTo>
                  <a:pt x="174923" y="98500"/>
                </a:lnTo>
                <a:lnTo>
                  <a:pt x="176004" y="82956"/>
                </a:lnTo>
                <a:lnTo>
                  <a:pt x="174120" y="69336"/>
                </a:lnTo>
                <a:lnTo>
                  <a:pt x="156649" y="33575"/>
                </a:lnTo>
                <a:lnTo>
                  <a:pt x="123905" y="8963"/>
                </a:lnTo>
                <a:lnTo>
                  <a:pt x="79043" y="0"/>
                </a:lnTo>
                <a:close/>
              </a:path>
            </a:pathLst>
          </a:custGeom>
          <a:solidFill>
            <a:srgbClr val="F1F1F1"/>
          </a:solidFill>
        </p:spPr>
        <p:txBody>
          <a:bodyPr wrap="square" lIns="0" tIns="0" rIns="0" bIns="0" rtlCol="0">
            <a:noAutofit/>
          </a:bodyPr>
          <a:lstStyle/>
          <a:p>
            <a:endParaRPr sz="2400">
              <a:latin typeface="Calibri"/>
              <a:ea typeface="ＭＳ Ｐゴシック"/>
            </a:endParaRPr>
          </a:p>
        </p:txBody>
      </p:sp>
      <p:sp>
        <p:nvSpPr>
          <p:cNvPr id="21" name="object 21"/>
          <p:cNvSpPr/>
          <p:nvPr/>
        </p:nvSpPr>
        <p:spPr>
          <a:xfrm>
            <a:off x="2749582" y="2462744"/>
            <a:ext cx="150126" cy="170614"/>
          </a:xfrm>
          <a:custGeom>
            <a:avLst/>
            <a:gdLst/>
            <a:ahLst/>
            <a:cxnLst/>
            <a:rect l="l" t="t" r="r" b="b"/>
            <a:pathLst>
              <a:path w="99568" h="113156">
                <a:moveTo>
                  <a:pt x="49720" y="14423"/>
                </a:moveTo>
                <a:lnTo>
                  <a:pt x="44957" y="19866"/>
                </a:lnTo>
                <a:lnTo>
                  <a:pt x="44957" y="110998"/>
                </a:lnTo>
                <a:lnTo>
                  <a:pt x="47117" y="113156"/>
                </a:lnTo>
                <a:lnTo>
                  <a:pt x="52324" y="113156"/>
                </a:lnTo>
                <a:lnTo>
                  <a:pt x="54482" y="110998"/>
                </a:lnTo>
                <a:lnTo>
                  <a:pt x="54482" y="19866"/>
                </a:lnTo>
                <a:lnTo>
                  <a:pt x="49720" y="14423"/>
                </a:lnTo>
                <a:close/>
              </a:path>
              <a:path w="99568" h="113156">
                <a:moveTo>
                  <a:pt x="44957" y="5500"/>
                </a:moveTo>
                <a:lnTo>
                  <a:pt x="1650" y="54863"/>
                </a:lnTo>
                <a:lnTo>
                  <a:pt x="0" y="56896"/>
                </a:lnTo>
                <a:lnTo>
                  <a:pt x="126" y="59816"/>
                </a:lnTo>
                <a:lnTo>
                  <a:pt x="4191" y="63373"/>
                </a:lnTo>
                <a:lnTo>
                  <a:pt x="7112" y="63118"/>
                </a:lnTo>
                <a:lnTo>
                  <a:pt x="44957" y="19866"/>
                </a:lnTo>
                <a:lnTo>
                  <a:pt x="44957" y="5500"/>
                </a:lnTo>
                <a:close/>
              </a:path>
              <a:path w="99568" h="113156">
                <a:moveTo>
                  <a:pt x="54482" y="5370"/>
                </a:moveTo>
                <a:lnTo>
                  <a:pt x="54482" y="19866"/>
                </a:lnTo>
                <a:lnTo>
                  <a:pt x="92329" y="63118"/>
                </a:lnTo>
                <a:lnTo>
                  <a:pt x="95376" y="63373"/>
                </a:lnTo>
                <a:lnTo>
                  <a:pt x="97281" y="61594"/>
                </a:lnTo>
                <a:lnTo>
                  <a:pt x="99313" y="59816"/>
                </a:lnTo>
                <a:lnTo>
                  <a:pt x="99568" y="56896"/>
                </a:lnTo>
                <a:lnTo>
                  <a:pt x="54482" y="5370"/>
                </a:lnTo>
                <a:close/>
              </a:path>
              <a:path w="99568" h="113156">
                <a:moveTo>
                  <a:pt x="49784" y="0"/>
                </a:moveTo>
                <a:lnTo>
                  <a:pt x="45072" y="5370"/>
                </a:lnTo>
                <a:lnTo>
                  <a:pt x="44957" y="19866"/>
                </a:lnTo>
                <a:lnTo>
                  <a:pt x="49720" y="14423"/>
                </a:lnTo>
                <a:lnTo>
                  <a:pt x="46100" y="10287"/>
                </a:lnTo>
                <a:lnTo>
                  <a:pt x="54482" y="10287"/>
                </a:lnTo>
                <a:lnTo>
                  <a:pt x="54482" y="5370"/>
                </a:lnTo>
                <a:lnTo>
                  <a:pt x="49784" y="0"/>
                </a:lnTo>
                <a:close/>
              </a:path>
              <a:path w="99568" h="113156">
                <a:moveTo>
                  <a:pt x="54482" y="10287"/>
                </a:moveTo>
                <a:lnTo>
                  <a:pt x="53339" y="10287"/>
                </a:lnTo>
                <a:lnTo>
                  <a:pt x="49720" y="14423"/>
                </a:lnTo>
                <a:lnTo>
                  <a:pt x="54482" y="19866"/>
                </a:lnTo>
                <a:lnTo>
                  <a:pt x="54482" y="10287"/>
                </a:lnTo>
                <a:close/>
              </a:path>
              <a:path w="99568" h="113156">
                <a:moveTo>
                  <a:pt x="53339" y="10287"/>
                </a:moveTo>
                <a:lnTo>
                  <a:pt x="46100" y="10287"/>
                </a:lnTo>
                <a:lnTo>
                  <a:pt x="49720" y="14423"/>
                </a:lnTo>
                <a:lnTo>
                  <a:pt x="53339" y="10287"/>
                </a:lnTo>
                <a:close/>
              </a:path>
              <a:path w="99568" h="113156">
                <a:moveTo>
                  <a:pt x="47667" y="2412"/>
                </a:moveTo>
                <a:lnTo>
                  <a:pt x="47117" y="2412"/>
                </a:lnTo>
                <a:lnTo>
                  <a:pt x="44957" y="4572"/>
                </a:lnTo>
                <a:lnTo>
                  <a:pt x="44957" y="5500"/>
                </a:lnTo>
                <a:lnTo>
                  <a:pt x="47667" y="2412"/>
                </a:lnTo>
                <a:close/>
              </a:path>
              <a:path w="99568" h="113156">
                <a:moveTo>
                  <a:pt x="52324" y="2412"/>
                </a:moveTo>
                <a:lnTo>
                  <a:pt x="51895" y="2412"/>
                </a:lnTo>
                <a:lnTo>
                  <a:pt x="54482" y="5370"/>
                </a:lnTo>
                <a:lnTo>
                  <a:pt x="54482" y="4572"/>
                </a:lnTo>
                <a:lnTo>
                  <a:pt x="52324" y="2412"/>
                </a:lnTo>
                <a:close/>
              </a:path>
            </a:pathLst>
          </a:custGeom>
          <a:solidFill>
            <a:srgbClr val="676767"/>
          </a:solidFill>
        </p:spPr>
        <p:txBody>
          <a:bodyPr wrap="square" lIns="0" tIns="0" rIns="0" bIns="0" rtlCol="0">
            <a:noAutofit/>
          </a:bodyPr>
          <a:lstStyle/>
          <a:p>
            <a:endParaRPr sz="2400">
              <a:latin typeface="Calibri"/>
              <a:ea typeface="ＭＳ Ｐゴシック"/>
            </a:endParaRPr>
          </a:p>
        </p:txBody>
      </p:sp>
      <p:sp>
        <p:nvSpPr>
          <p:cNvPr id="60" name="object 60"/>
          <p:cNvSpPr/>
          <p:nvPr/>
        </p:nvSpPr>
        <p:spPr>
          <a:xfrm>
            <a:off x="4267854" y="1879055"/>
            <a:ext cx="2313055" cy="579057"/>
          </a:xfrm>
          <a:custGeom>
            <a:avLst/>
            <a:gdLst/>
            <a:ahLst/>
            <a:cxnLst/>
            <a:rect l="l" t="t" r="r" b="b"/>
            <a:pathLst>
              <a:path w="1290447" h="384048">
                <a:moveTo>
                  <a:pt x="1226439" y="0"/>
                </a:moveTo>
                <a:lnTo>
                  <a:pt x="62117" y="27"/>
                </a:lnTo>
                <a:lnTo>
                  <a:pt x="23212" y="14671"/>
                </a:lnTo>
                <a:lnTo>
                  <a:pt x="1633" y="49559"/>
                </a:lnTo>
                <a:lnTo>
                  <a:pt x="0" y="64008"/>
                </a:lnTo>
                <a:lnTo>
                  <a:pt x="27" y="321930"/>
                </a:lnTo>
                <a:lnTo>
                  <a:pt x="14712" y="360835"/>
                </a:lnTo>
                <a:lnTo>
                  <a:pt x="49598" y="382414"/>
                </a:lnTo>
                <a:lnTo>
                  <a:pt x="64007" y="384048"/>
                </a:lnTo>
                <a:lnTo>
                  <a:pt x="1228335" y="384020"/>
                </a:lnTo>
                <a:lnTo>
                  <a:pt x="1267287" y="369335"/>
                </a:lnTo>
                <a:lnTo>
                  <a:pt x="1288819" y="334449"/>
                </a:lnTo>
                <a:lnTo>
                  <a:pt x="1290446" y="320040"/>
                </a:lnTo>
                <a:lnTo>
                  <a:pt x="1290419" y="62111"/>
                </a:lnTo>
                <a:lnTo>
                  <a:pt x="1275775" y="23159"/>
                </a:lnTo>
                <a:lnTo>
                  <a:pt x="1240887" y="1627"/>
                </a:lnTo>
                <a:lnTo>
                  <a:pt x="1226439" y="0"/>
                </a:lnTo>
                <a:close/>
              </a:path>
            </a:pathLst>
          </a:custGeom>
          <a:solidFill>
            <a:srgbClr val="BBE1B8"/>
          </a:solidFill>
          <a:ln w="12700">
            <a:solidFill>
              <a:schemeClr val="bg1"/>
            </a:solidFill>
            <a:prstDash val="dash"/>
          </a:ln>
        </p:spPr>
        <p:txBody>
          <a:bodyPr wrap="square" lIns="0" tIns="0" rIns="0" bIns="0" rtlCol="0">
            <a:noAutofit/>
          </a:bodyPr>
          <a:lstStyle/>
          <a:p>
            <a:endParaRPr sz="2400">
              <a:latin typeface="Calibri"/>
              <a:ea typeface="ＭＳ Ｐゴシック"/>
            </a:endParaRPr>
          </a:p>
        </p:txBody>
      </p:sp>
      <p:sp>
        <p:nvSpPr>
          <p:cNvPr id="62" name="object 62"/>
          <p:cNvSpPr txBox="1"/>
          <p:nvPr/>
        </p:nvSpPr>
        <p:spPr>
          <a:xfrm>
            <a:off x="4451531" y="1938943"/>
            <a:ext cx="1945701" cy="411698"/>
          </a:xfrm>
          <a:prstGeom prst="rect">
            <a:avLst/>
          </a:prstGeom>
        </p:spPr>
        <p:txBody>
          <a:bodyPr vert="horz" wrap="square" lIns="0" tIns="0" rIns="0" bIns="0" rtlCol="0" anchor="ctr" anchorCtr="0">
            <a:noAutofit/>
          </a:bodyPr>
          <a:lstStyle/>
          <a:p>
            <a:pPr algn="ctr"/>
            <a:r>
              <a:rPr lang="ja-JP" altLang="en-US" sz="1200" b="1" dirty="0" smtClean="0">
                <a:solidFill>
                  <a:srgbClr val="0D858E"/>
                </a:solidFill>
                <a:latin typeface="Arial"/>
                <a:ea typeface="ＭＳ Ｐゴシック"/>
                <a:cs typeface="Arial"/>
              </a:rPr>
              <a:t>コレクタ ライセンス</a:t>
            </a:r>
            <a:br>
              <a:rPr lang="ja-JP" altLang="en-US" sz="1200" b="1" dirty="0" smtClean="0">
                <a:solidFill>
                  <a:srgbClr val="0D858E"/>
                </a:solidFill>
                <a:latin typeface="Arial"/>
                <a:ea typeface="ＭＳ Ｐゴシック"/>
                <a:cs typeface="Arial"/>
              </a:rPr>
            </a:br>
            <a:r>
              <a:rPr lang="ja-JP" altLang="en-US" sz="1000" b="1" dirty="0" smtClean="0">
                <a:solidFill>
                  <a:srgbClr val="0D858E"/>
                </a:solidFill>
                <a:latin typeface="Arial"/>
                <a:ea typeface="ＭＳ Ｐゴシック"/>
                <a:cs typeface="Arial"/>
              </a:rPr>
              <a:t>（数量：</a:t>
            </a:r>
            <a:r>
              <a:rPr lang="en-US" altLang="ja-JP" sz="1000" b="1" dirty="0" smtClean="0">
                <a:solidFill>
                  <a:srgbClr val="0D858E"/>
                </a:solidFill>
                <a:latin typeface="Arial"/>
                <a:ea typeface="ＭＳ Ｐゴシック"/>
                <a:cs typeface="Arial"/>
              </a:rPr>
              <a:t>0 </a:t>
            </a:r>
            <a:r>
              <a:rPr lang="ja-JP" altLang="en-US" sz="1000" b="1" dirty="0" smtClean="0">
                <a:solidFill>
                  <a:srgbClr val="0D858E"/>
                </a:solidFill>
                <a:latin typeface="Arial"/>
                <a:ea typeface="ＭＳ Ｐゴシック"/>
                <a:cs typeface="Arial"/>
              </a:rPr>
              <a:t>以上）</a:t>
            </a:r>
            <a:endParaRPr lang="ja-JP" altLang="en-US" sz="1000" b="1" dirty="0">
              <a:solidFill>
                <a:srgbClr val="0D858E"/>
              </a:solidFill>
              <a:latin typeface="Arial"/>
              <a:ea typeface="ＭＳ Ｐゴシック"/>
              <a:cs typeface="Arial"/>
            </a:endParaRPr>
          </a:p>
        </p:txBody>
      </p:sp>
      <p:sp>
        <p:nvSpPr>
          <p:cNvPr id="3" name="角丸四角形 2"/>
          <p:cNvSpPr/>
          <p:nvPr/>
        </p:nvSpPr>
        <p:spPr>
          <a:xfrm>
            <a:off x="1148615" y="1515429"/>
            <a:ext cx="5871168" cy="2259688"/>
          </a:xfrm>
          <a:prstGeom prst="roundRect">
            <a:avLst>
              <a:gd name="adj" fmla="val 9718"/>
            </a:avLst>
          </a:prstGeom>
          <a:noFill/>
          <a:ln>
            <a:solidFill>
              <a:srgbClr val="FF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spTree>
    <p:extLst>
      <p:ext uri="{BB962C8B-B14F-4D97-AF65-F5344CB8AC3E}">
        <p14:creationId xmlns:p14="http://schemas.microsoft.com/office/powerpoint/2010/main" val="3886219150"/>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1312" y="263852"/>
            <a:ext cx="8345488" cy="839391"/>
          </a:xfrm>
        </p:spPr>
        <p:txBody>
          <a:bodyPr/>
          <a:lstStyle/>
          <a:p>
            <a:r>
              <a:rPr lang="ja-JP" altLang="en-US" dirty="0" smtClean="0"/>
              <a:t>オーダー方法</a:t>
            </a:r>
            <a:r>
              <a:rPr lang="en-US" altLang="ja-JP" dirty="0" smtClean="0"/>
              <a:t/>
            </a:r>
            <a:br>
              <a:rPr lang="en-US" altLang="ja-JP" dirty="0" smtClean="0"/>
            </a:br>
            <a:r>
              <a:rPr lang="ja-JP" altLang="en-US" sz="2400" dirty="0" smtClean="0">
                <a:solidFill>
                  <a:schemeClr val="accent1"/>
                </a:solidFill>
              </a:rPr>
              <a:t>ソフトウェア ライセンス</a:t>
            </a:r>
            <a:endParaRPr lang="en-US" sz="2400" dirty="0">
              <a:solidFill>
                <a:schemeClr val="accent1"/>
              </a:solidFill>
            </a:endParaRPr>
          </a:p>
        </p:txBody>
      </p:sp>
      <p:sp>
        <p:nvSpPr>
          <p:cNvPr id="28" name="TextBox 27"/>
          <p:cNvSpPr txBox="1"/>
          <p:nvPr/>
        </p:nvSpPr>
        <p:spPr>
          <a:xfrm>
            <a:off x="287339" y="1260475"/>
            <a:ext cx="8293244" cy="3370153"/>
          </a:xfrm>
          <a:prstGeom prst="rect">
            <a:avLst/>
          </a:prstGeom>
          <a:noFill/>
        </p:spPr>
        <p:txBody>
          <a:bodyPr wrap="square" rtlCol="0">
            <a:spAutoFit/>
          </a:bodyPr>
          <a:lstStyle/>
          <a:p>
            <a:pPr marL="179388" indent="-179388">
              <a:spcBef>
                <a:spcPts val="600"/>
              </a:spcBef>
              <a:buClr>
                <a:schemeClr val="accent1"/>
              </a:buClr>
              <a:buSzPct val="80000"/>
              <a:buFont typeface="Wingdings" panose="05000000000000000000" pitchFamily="2" charset="2"/>
              <a:buChar char="l"/>
            </a:pPr>
            <a:r>
              <a:rPr lang="ja-JP" altLang="en-US" sz="1600" dirty="0" smtClean="0">
                <a:solidFill>
                  <a:srgbClr val="292929"/>
                </a:solidFill>
                <a:cs typeface="CiscoSans"/>
              </a:rPr>
              <a:t>トップ レベル： </a:t>
            </a:r>
            <a:r>
              <a:rPr lang="en-US" altLang="ja-JP" sz="1600" dirty="0" smtClean="0">
                <a:solidFill>
                  <a:srgbClr val="292929"/>
                </a:solidFill>
                <a:cs typeface="CiscoSans"/>
              </a:rPr>
              <a:t>R-MGMT3X-N-K9</a:t>
            </a:r>
          </a:p>
          <a:p>
            <a:pPr marL="179388" indent="-179388">
              <a:spcBef>
                <a:spcPts val="600"/>
              </a:spcBef>
              <a:buClr>
                <a:schemeClr val="accent1"/>
              </a:buClr>
              <a:buSzPct val="80000"/>
              <a:buFont typeface="Wingdings" panose="05000000000000000000" pitchFamily="2" charset="2"/>
              <a:buChar char="l"/>
            </a:pPr>
            <a:r>
              <a:rPr kumimoji="1" lang="en-US" altLang="ja-JP" sz="1600" dirty="0" smtClean="0">
                <a:solidFill>
                  <a:srgbClr val="292929"/>
                </a:solidFill>
              </a:rPr>
              <a:t>BASE</a:t>
            </a:r>
            <a:r>
              <a:rPr kumimoji="1" lang="ja-JP" altLang="en-US" sz="1600" dirty="0" smtClean="0">
                <a:solidFill>
                  <a:srgbClr val="292929"/>
                </a:solidFill>
              </a:rPr>
              <a:t>型番（</a:t>
            </a:r>
            <a:r>
              <a:rPr kumimoji="1" lang="en-US" altLang="ja-JP" sz="1600" dirty="0" smtClean="0">
                <a:solidFill>
                  <a:srgbClr val="292929"/>
                </a:solidFill>
              </a:rPr>
              <a:t>MGMT3X-PI-BASE</a:t>
            </a:r>
            <a:r>
              <a:rPr kumimoji="1" lang="ja-JP" altLang="en-US" sz="1600" dirty="0" smtClean="0">
                <a:solidFill>
                  <a:srgbClr val="292929"/>
                </a:solidFill>
              </a:rPr>
              <a:t>）</a:t>
            </a:r>
            <a:r>
              <a:rPr kumimoji="1" lang="en-US" altLang="ja-JP" sz="1600" dirty="0" smtClean="0">
                <a:solidFill>
                  <a:srgbClr val="292929"/>
                </a:solidFill>
              </a:rPr>
              <a:t>, </a:t>
            </a:r>
            <a:r>
              <a:rPr kumimoji="1" lang="ja-JP" altLang="en-US" sz="1600" dirty="0" smtClean="0">
                <a:solidFill>
                  <a:srgbClr val="292929"/>
                </a:solidFill>
              </a:rPr>
              <a:t>ソフトウエア型番（</a:t>
            </a:r>
            <a:r>
              <a:rPr kumimoji="1" lang="en-US" altLang="ja-JP" sz="1600" dirty="0" smtClean="0">
                <a:solidFill>
                  <a:srgbClr val="292929"/>
                </a:solidFill>
              </a:rPr>
              <a:t>R-PI31-SW-K9</a:t>
            </a:r>
            <a:r>
              <a:rPr kumimoji="1" lang="ja-JP" altLang="en-US" sz="1600" dirty="0" smtClean="0">
                <a:solidFill>
                  <a:srgbClr val="292929"/>
                </a:solidFill>
              </a:rPr>
              <a:t>）指定</a:t>
            </a:r>
            <a:endParaRPr kumimoji="1" lang="en-US" altLang="ja-JP" sz="1600" dirty="0" smtClean="0">
              <a:solidFill>
                <a:srgbClr val="292929"/>
              </a:solidFill>
            </a:endParaRPr>
          </a:p>
          <a:p>
            <a:pPr marL="179388" indent="-179388">
              <a:spcBef>
                <a:spcPts val="600"/>
              </a:spcBef>
              <a:buClr>
                <a:schemeClr val="accent1"/>
              </a:buClr>
              <a:buSzPct val="80000"/>
              <a:buFont typeface="Wingdings" panose="05000000000000000000" pitchFamily="2" charset="2"/>
              <a:buChar char="l"/>
            </a:pPr>
            <a:r>
              <a:rPr kumimoji="1" lang="ja-JP" altLang="en-US" sz="1600" dirty="0" smtClean="0">
                <a:solidFill>
                  <a:srgbClr val="292929"/>
                </a:solidFill>
              </a:rPr>
              <a:t>各管理対象機器に応じたライセンスを機器台数分指定</a:t>
            </a:r>
            <a:endParaRPr kumimoji="1" lang="en-US" altLang="ja-JP" sz="1600" dirty="0" smtClean="0">
              <a:solidFill>
                <a:srgbClr val="292929"/>
              </a:solidFill>
            </a:endParaRPr>
          </a:p>
          <a:p>
            <a:pPr marL="539750" lvl="1" indent="-271463">
              <a:spcBef>
                <a:spcPts val="600"/>
              </a:spcBef>
              <a:buFont typeface="Arial" panose="020B0604020202020204" pitchFamily="34" charset="0"/>
              <a:buChar char="•"/>
            </a:pPr>
            <a:r>
              <a:rPr kumimoji="1" lang="en-US" altLang="ja-JP" sz="1600" dirty="0" smtClean="0">
                <a:solidFill>
                  <a:srgbClr val="292929"/>
                </a:solidFill>
              </a:rPr>
              <a:t>WLC</a:t>
            </a:r>
            <a:r>
              <a:rPr kumimoji="1" lang="ja-JP" altLang="en-US" sz="1600" dirty="0" err="1" smtClean="0">
                <a:solidFill>
                  <a:srgbClr val="292929"/>
                </a:solidFill>
              </a:rPr>
              <a:t>、</a:t>
            </a:r>
            <a:r>
              <a:rPr kumimoji="1" lang="en-US" altLang="ja-JP" sz="1600" dirty="0" smtClean="0">
                <a:solidFill>
                  <a:srgbClr val="292929"/>
                </a:solidFill>
              </a:rPr>
              <a:t>AP10</a:t>
            </a:r>
            <a:r>
              <a:rPr kumimoji="1" lang="ja-JP" altLang="en-US" sz="1600" dirty="0" smtClean="0">
                <a:solidFill>
                  <a:srgbClr val="292929"/>
                </a:solidFill>
              </a:rPr>
              <a:t>台、</a:t>
            </a:r>
            <a:r>
              <a:rPr kumimoji="1" lang="en-US" altLang="ja-JP" sz="1600" dirty="0" smtClean="0">
                <a:solidFill>
                  <a:srgbClr val="292929"/>
                </a:solidFill>
              </a:rPr>
              <a:t>ASR1000</a:t>
            </a:r>
            <a:r>
              <a:rPr kumimoji="1" lang="ja-JP" altLang="en-US" sz="1600" dirty="0" smtClean="0">
                <a:solidFill>
                  <a:srgbClr val="292929"/>
                </a:solidFill>
              </a:rPr>
              <a:t> </a:t>
            </a:r>
            <a:r>
              <a:rPr kumimoji="1" lang="en-US" altLang="ja-JP" sz="1600" dirty="0" smtClean="0">
                <a:solidFill>
                  <a:srgbClr val="292929"/>
                </a:solidFill>
              </a:rPr>
              <a:t>1</a:t>
            </a:r>
            <a:r>
              <a:rPr kumimoji="1" lang="ja-JP" altLang="en-US" sz="1600" dirty="0" smtClean="0">
                <a:solidFill>
                  <a:srgbClr val="292929"/>
                </a:solidFill>
              </a:rPr>
              <a:t>台、</a:t>
            </a:r>
            <a:r>
              <a:rPr kumimoji="1" lang="en-US" altLang="ja-JP" sz="1600" dirty="0" smtClean="0">
                <a:solidFill>
                  <a:srgbClr val="292929"/>
                </a:solidFill>
              </a:rPr>
              <a:t>Catalyst6800</a:t>
            </a:r>
            <a:r>
              <a:rPr kumimoji="1" lang="ja-JP" altLang="en-US" sz="1600" dirty="0" smtClean="0">
                <a:solidFill>
                  <a:srgbClr val="292929"/>
                </a:solidFill>
              </a:rPr>
              <a:t> </a:t>
            </a:r>
            <a:r>
              <a:rPr kumimoji="1" lang="en-US" altLang="ja-JP" sz="1600" dirty="0" smtClean="0">
                <a:solidFill>
                  <a:srgbClr val="292929"/>
                </a:solidFill>
              </a:rPr>
              <a:t>1</a:t>
            </a:r>
            <a:r>
              <a:rPr kumimoji="1" lang="ja-JP" altLang="en-US" sz="1600" dirty="0" smtClean="0">
                <a:solidFill>
                  <a:srgbClr val="292929"/>
                </a:solidFill>
              </a:rPr>
              <a:t>台、</a:t>
            </a:r>
            <a:r>
              <a:rPr kumimoji="1" lang="en-US" altLang="ja-JP" sz="1600" dirty="0" smtClean="0">
                <a:solidFill>
                  <a:srgbClr val="292929"/>
                </a:solidFill>
              </a:rPr>
              <a:t>Catalyst3850</a:t>
            </a:r>
            <a:r>
              <a:rPr kumimoji="1" lang="ja-JP" altLang="en-US" sz="1600" dirty="0" smtClean="0">
                <a:solidFill>
                  <a:srgbClr val="292929"/>
                </a:solidFill>
              </a:rPr>
              <a:t> </a:t>
            </a:r>
            <a:r>
              <a:rPr kumimoji="1" lang="en-US" altLang="ja-JP" sz="1600" dirty="0" smtClean="0">
                <a:solidFill>
                  <a:srgbClr val="292929"/>
                </a:solidFill>
              </a:rPr>
              <a:t>1</a:t>
            </a:r>
            <a:r>
              <a:rPr kumimoji="1" lang="ja-JP" altLang="en-US" sz="1600" dirty="0" smtClean="0">
                <a:solidFill>
                  <a:srgbClr val="292929"/>
                </a:solidFill>
              </a:rPr>
              <a:t>台の場合</a:t>
            </a:r>
            <a:endParaRPr kumimoji="1" lang="en-US" altLang="ja-JP" sz="1600" dirty="0" smtClean="0">
              <a:solidFill>
                <a:srgbClr val="292929"/>
              </a:solidFill>
            </a:endParaRPr>
          </a:p>
          <a:p>
            <a:pPr marL="539750" lvl="2">
              <a:spcBef>
                <a:spcPts val="600"/>
              </a:spcBef>
            </a:pPr>
            <a:r>
              <a:rPr lang="en-US" altLang="ja-JP" sz="1200" dirty="0" smtClean="0">
                <a:solidFill>
                  <a:srgbClr val="292929"/>
                </a:solidFill>
              </a:rPr>
              <a:t>MGMT3X-AP x 10, MGMT3X-ASR1K x 1, MGMT3X-6K x 1, MGMT3X-3K x 1</a:t>
            </a:r>
          </a:p>
          <a:p>
            <a:pPr marL="539750" lvl="2">
              <a:spcBef>
                <a:spcPts val="600"/>
              </a:spcBef>
            </a:pPr>
            <a:r>
              <a:rPr kumimoji="1" lang="en-US" altLang="ja-JP" sz="1200" dirty="0" smtClean="0">
                <a:solidFill>
                  <a:srgbClr val="292929"/>
                </a:solidFill>
              </a:rPr>
              <a:t>※</a:t>
            </a:r>
            <a:r>
              <a:rPr kumimoji="1" lang="ja-JP" altLang="en-US" sz="1200" dirty="0" smtClean="0">
                <a:solidFill>
                  <a:srgbClr val="292929"/>
                </a:solidFill>
              </a:rPr>
              <a:t> </a:t>
            </a:r>
            <a:r>
              <a:rPr kumimoji="1" lang="en-US" altLang="ja-JP" sz="1200" dirty="0" smtClean="0">
                <a:solidFill>
                  <a:srgbClr val="292929"/>
                </a:solidFill>
              </a:rPr>
              <a:t>WLC</a:t>
            </a:r>
            <a:r>
              <a:rPr kumimoji="1" lang="ja-JP" altLang="en-US" sz="1200" dirty="0" smtClean="0">
                <a:solidFill>
                  <a:srgbClr val="292929"/>
                </a:solidFill>
              </a:rPr>
              <a:t>自体はライセンス不要、管理下の</a:t>
            </a:r>
            <a:r>
              <a:rPr kumimoji="1" lang="en-US" altLang="ja-JP" sz="1200" dirty="0" smtClean="0">
                <a:solidFill>
                  <a:srgbClr val="292929"/>
                </a:solidFill>
              </a:rPr>
              <a:t>AP</a:t>
            </a:r>
            <a:r>
              <a:rPr kumimoji="1" lang="ja-JP" altLang="en-US" sz="1200" dirty="0" smtClean="0">
                <a:solidFill>
                  <a:srgbClr val="292929"/>
                </a:solidFill>
              </a:rPr>
              <a:t>はライセンスが必要</a:t>
            </a:r>
            <a:endParaRPr kumimoji="1" lang="en-US" altLang="ja-JP" sz="1600" dirty="0">
              <a:solidFill>
                <a:srgbClr val="292929"/>
              </a:solidFill>
            </a:endParaRPr>
          </a:p>
          <a:p>
            <a:pPr marL="179388" indent="-179388">
              <a:spcBef>
                <a:spcPts val="600"/>
              </a:spcBef>
              <a:buClr>
                <a:schemeClr val="accent1"/>
              </a:buClr>
              <a:buSzPct val="80000"/>
              <a:buFont typeface="Wingdings" panose="05000000000000000000" pitchFamily="2" charset="2"/>
              <a:buChar char="l"/>
            </a:pPr>
            <a:r>
              <a:rPr kumimoji="1" lang="en-US" altLang="ja-JP" sz="1600" dirty="0" smtClean="0">
                <a:solidFill>
                  <a:srgbClr val="292929"/>
                </a:solidFill>
              </a:rPr>
              <a:t>UCS</a:t>
            </a:r>
            <a:r>
              <a:rPr kumimoji="1" lang="ja-JP" altLang="en-US" sz="1600" dirty="0" smtClean="0">
                <a:solidFill>
                  <a:srgbClr val="292929"/>
                </a:solidFill>
              </a:rPr>
              <a:t>サーバを管理対象にするためのライセンス（</a:t>
            </a:r>
            <a:r>
              <a:rPr kumimoji="1" lang="en-US" altLang="ja-JP" sz="1600" dirty="0" smtClean="0">
                <a:solidFill>
                  <a:srgbClr val="292929"/>
                </a:solidFill>
              </a:rPr>
              <a:t>PI-SERV-UCS-K9</a:t>
            </a:r>
            <a:r>
              <a:rPr kumimoji="1" lang="ja-JP" altLang="en-US" sz="1600" dirty="0" smtClean="0">
                <a:solidFill>
                  <a:srgbClr val="292929"/>
                </a:solidFill>
              </a:rPr>
              <a:t>）、</a:t>
            </a:r>
            <a:r>
              <a:rPr kumimoji="1" lang="en-US" altLang="ja-JP" sz="1600" dirty="0" smtClean="0">
                <a:solidFill>
                  <a:srgbClr val="292929"/>
                </a:solidFill>
              </a:rPr>
              <a:t/>
            </a:r>
            <a:br>
              <a:rPr kumimoji="1" lang="en-US" altLang="ja-JP" sz="1600" dirty="0" smtClean="0">
                <a:solidFill>
                  <a:srgbClr val="292929"/>
                </a:solidFill>
              </a:rPr>
            </a:br>
            <a:r>
              <a:rPr kumimoji="1" lang="en-US" altLang="ja-JP" sz="1600" dirty="0" smtClean="0">
                <a:solidFill>
                  <a:srgbClr val="292929"/>
                </a:solidFill>
              </a:rPr>
              <a:t>UCS</a:t>
            </a:r>
            <a:r>
              <a:rPr kumimoji="1" lang="ja-JP" altLang="en-US" sz="1600" dirty="0" smtClean="0">
                <a:solidFill>
                  <a:srgbClr val="292929"/>
                </a:solidFill>
              </a:rPr>
              <a:t> </a:t>
            </a:r>
            <a:r>
              <a:rPr kumimoji="1" lang="en-US" altLang="ja-JP" sz="1600" dirty="0" smtClean="0">
                <a:solidFill>
                  <a:srgbClr val="292929"/>
                </a:solidFill>
              </a:rPr>
              <a:t>VM</a:t>
            </a:r>
            <a:r>
              <a:rPr kumimoji="1" lang="ja-JP" altLang="en-US" sz="1600" dirty="0" smtClean="0">
                <a:solidFill>
                  <a:srgbClr val="292929"/>
                </a:solidFill>
              </a:rPr>
              <a:t>ライセンス（</a:t>
            </a:r>
            <a:r>
              <a:rPr kumimoji="1" lang="en-US" altLang="ja-JP" sz="1600" dirty="0" smtClean="0">
                <a:solidFill>
                  <a:srgbClr val="292929"/>
                </a:solidFill>
              </a:rPr>
              <a:t>PI-VM-UCS-K9</a:t>
            </a:r>
            <a:r>
              <a:rPr kumimoji="1" lang="ja-JP" altLang="en-US" sz="1600" dirty="0" smtClean="0">
                <a:solidFill>
                  <a:srgbClr val="292929"/>
                </a:solidFill>
              </a:rPr>
              <a:t>）はオプション</a:t>
            </a:r>
            <a:endParaRPr kumimoji="1" lang="en-US" altLang="ja-JP" sz="1600" dirty="0" smtClean="0">
              <a:solidFill>
                <a:srgbClr val="292929"/>
              </a:solidFill>
            </a:endParaRPr>
          </a:p>
          <a:p>
            <a:pPr marL="179388" indent="-179388">
              <a:spcBef>
                <a:spcPts val="600"/>
              </a:spcBef>
              <a:buClr>
                <a:schemeClr val="accent1"/>
              </a:buClr>
              <a:buSzPct val="80000"/>
              <a:buFont typeface="Wingdings" panose="05000000000000000000" pitchFamily="2" charset="2"/>
              <a:buChar char="l"/>
            </a:pPr>
            <a:r>
              <a:rPr kumimoji="1" lang="ja-JP" altLang="en-US" sz="1600" dirty="0" smtClean="0">
                <a:solidFill>
                  <a:srgbClr val="292929"/>
                </a:solidFill>
              </a:rPr>
              <a:t>物理アプライアンス</a:t>
            </a:r>
            <a:r>
              <a:rPr kumimoji="1" lang="ja-JP" altLang="en-US" sz="1600" dirty="0">
                <a:solidFill>
                  <a:srgbClr val="292929"/>
                </a:solidFill>
              </a:rPr>
              <a:t>が</a:t>
            </a:r>
            <a:r>
              <a:rPr kumimoji="1" lang="ja-JP" altLang="en-US" sz="1600" dirty="0" smtClean="0">
                <a:solidFill>
                  <a:srgbClr val="292929"/>
                </a:solidFill>
              </a:rPr>
              <a:t>必要</a:t>
            </a:r>
            <a:r>
              <a:rPr kumimoji="1" lang="ja-JP" altLang="en-US" sz="1600" dirty="0">
                <a:solidFill>
                  <a:srgbClr val="292929"/>
                </a:solidFill>
              </a:rPr>
              <a:t>な</a:t>
            </a:r>
            <a:r>
              <a:rPr kumimoji="1" lang="ja-JP" altLang="en-US" sz="1600" dirty="0" smtClean="0">
                <a:solidFill>
                  <a:srgbClr val="292929"/>
                </a:solidFill>
              </a:rPr>
              <a:t>場合は別途型番指定</a:t>
            </a:r>
            <a:endParaRPr kumimoji="1" lang="en-US" altLang="ja-JP" sz="1600" dirty="0">
              <a:solidFill>
                <a:srgbClr val="292929"/>
              </a:solidFill>
            </a:endParaRPr>
          </a:p>
          <a:p>
            <a:pPr>
              <a:spcBef>
                <a:spcPts val="600"/>
              </a:spcBef>
              <a:buClr>
                <a:schemeClr val="accent1"/>
              </a:buClr>
              <a:buSzPct val="80000"/>
            </a:pPr>
            <a:r>
              <a:rPr kumimoji="1" lang="en-US" altLang="ja-JP" sz="1600" dirty="0" smtClean="0">
                <a:solidFill>
                  <a:srgbClr val="292929"/>
                </a:solidFill>
              </a:rPr>
              <a:t>VSS</a:t>
            </a:r>
            <a:r>
              <a:rPr kumimoji="1" lang="ja-JP" altLang="en-US" sz="1600" dirty="0" smtClean="0">
                <a:solidFill>
                  <a:srgbClr val="292929"/>
                </a:solidFill>
              </a:rPr>
              <a:t>の場合は</a:t>
            </a:r>
            <a:r>
              <a:rPr kumimoji="1" lang="en-US" altLang="ja-JP" sz="1600" dirty="0" smtClean="0">
                <a:solidFill>
                  <a:srgbClr val="292929"/>
                </a:solidFill>
              </a:rPr>
              <a:t>1</a:t>
            </a:r>
            <a:r>
              <a:rPr kumimoji="1" lang="ja-JP" altLang="en-US" sz="1600" dirty="0" smtClean="0">
                <a:solidFill>
                  <a:srgbClr val="292929"/>
                </a:solidFill>
              </a:rPr>
              <a:t>物理シャーシごとにライセンスが必要</a:t>
            </a:r>
            <a:endParaRPr kumimoji="1" lang="en-US" altLang="ja-JP" sz="1600" dirty="0" smtClean="0">
              <a:solidFill>
                <a:srgbClr val="292929"/>
              </a:solidFill>
            </a:endParaRPr>
          </a:p>
          <a:p>
            <a:pPr>
              <a:spcBef>
                <a:spcPts val="600"/>
              </a:spcBef>
              <a:buClr>
                <a:schemeClr val="accent1"/>
              </a:buClr>
              <a:buSzPct val="80000"/>
            </a:pPr>
            <a:r>
              <a:rPr kumimoji="1" lang="en-US" altLang="ja-JP" sz="1600" dirty="0" smtClean="0">
                <a:solidFill>
                  <a:srgbClr val="292929"/>
                </a:solidFill>
              </a:rPr>
              <a:t>Stack</a:t>
            </a:r>
            <a:r>
              <a:rPr kumimoji="1" lang="ja-JP" altLang="en-US" sz="1600" dirty="0" smtClean="0">
                <a:solidFill>
                  <a:srgbClr val="292929"/>
                </a:solidFill>
              </a:rPr>
              <a:t>の場合は</a:t>
            </a:r>
            <a:r>
              <a:rPr kumimoji="1" lang="en-US" altLang="ja-JP" sz="1600" dirty="0" smtClean="0">
                <a:solidFill>
                  <a:srgbClr val="292929"/>
                </a:solidFill>
              </a:rPr>
              <a:t>1</a:t>
            </a:r>
            <a:r>
              <a:rPr kumimoji="1" lang="ja-JP" altLang="en-US" sz="1600" dirty="0" smtClean="0">
                <a:solidFill>
                  <a:srgbClr val="292929"/>
                </a:solidFill>
              </a:rPr>
              <a:t>物理スイッチごとにライセンスが必要</a:t>
            </a:r>
            <a:endParaRPr kumimoji="1" lang="en-US" altLang="ja-JP" sz="1600" dirty="0" smtClean="0">
              <a:solidFill>
                <a:srgbClr val="292929"/>
              </a:solidFill>
            </a:endParaRPr>
          </a:p>
        </p:txBody>
      </p:sp>
    </p:spTree>
    <p:extLst>
      <p:ext uri="{BB962C8B-B14F-4D97-AF65-F5344CB8AC3E}">
        <p14:creationId xmlns:p14="http://schemas.microsoft.com/office/powerpoint/2010/main" val="3932345131"/>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1312" y="263852"/>
            <a:ext cx="8345488" cy="849331"/>
          </a:xfrm>
        </p:spPr>
        <p:txBody>
          <a:bodyPr/>
          <a:lstStyle/>
          <a:p>
            <a:r>
              <a:rPr lang="ja-JP" altLang="en-US" dirty="0" smtClean="0"/>
              <a:t>オーダー方法</a:t>
            </a:r>
            <a:r>
              <a:rPr lang="en-US" altLang="ja-JP" dirty="0" smtClean="0"/>
              <a:t/>
            </a:r>
            <a:br>
              <a:rPr lang="en-US" altLang="ja-JP" dirty="0" smtClean="0"/>
            </a:br>
            <a:r>
              <a:rPr lang="ja-JP" altLang="en-US" sz="2400" dirty="0" smtClean="0">
                <a:solidFill>
                  <a:schemeClr val="accent1"/>
                </a:solidFill>
              </a:rPr>
              <a:t>物理アプライアンス</a:t>
            </a:r>
            <a:endParaRPr lang="en-US" sz="2400" dirty="0">
              <a:solidFill>
                <a:schemeClr val="accent1"/>
              </a:solidFill>
            </a:endParaRPr>
          </a:p>
        </p:txBody>
      </p:sp>
      <p:sp>
        <p:nvSpPr>
          <p:cNvPr id="28" name="TextBox 27"/>
          <p:cNvSpPr txBox="1"/>
          <p:nvPr/>
        </p:nvSpPr>
        <p:spPr>
          <a:xfrm>
            <a:off x="287338" y="1260475"/>
            <a:ext cx="7875672" cy="1492716"/>
          </a:xfrm>
          <a:prstGeom prst="rect">
            <a:avLst/>
          </a:prstGeom>
          <a:noFill/>
        </p:spPr>
        <p:txBody>
          <a:bodyPr wrap="square" rtlCol="0">
            <a:spAutoFit/>
          </a:bodyPr>
          <a:lstStyle/>
          <a:p>
            <a:pPr marL="285750" indent="-285750">
              <a:spcBef>
                <a:spcPts val="600"/>
              </a:spcBef>
              <a:spcAft>
                <a:spcPts val="1200"/>
              </a:spcAft>
              <a:buClr>
                <a:schemeClr val="accent1"/>
              </a:buClr>
              <a:buSzPct val="80000"/>
              <a:buFont typeface="Wingdings" panose="05000000000000000000" pitchFamily="2" charset="2"/>
              <a:buChar char="l"/>
            </a:pPr>
            <a:r>
              <a:rPr kumimoji="1" lang="en-US" altLang="ja-JP" dirty="0" smtClean="0">
                <a:solidFill>
                  <a:schemeClr val="accent1"/>
                </a:solidFill>
              </a:rPr>
              <a:t>PI-UCS-APL-K9</a:t>
            </a:r>
            <a:r>
              <a:rPr kumimoji="1" lang="ja-JP" altLang="en-US" dirty="0" smtClean="0">
                <a:solidFill>
                  <a:schemeClr val="accent1"/>
                </a:solidFill>
              </a:rPr>
              <a:t> </a:t>
            </a:r>
            <a:r>
              <a:rPr kumimoji="1" lang="en-US" altLang="ja-JP" dirty="0" smtClean="0">
                <a:solidFill>
                  <a:schemeClr val="accent1"/>
                </a:solidFill>
              </a:rPr>
              <a:t>(</a:t>
            </a:r>
            <a:r>
              <a:rPr kumimoji="1" lang="ja-JP" altLang="en-US" dirty="0" smtClean="0">
                <a:solidFill>
                  <a:schemeClr val="accent1"/>
                </a:solidFill>
              </a:rPr>
              <a:t>通称</a:t>
            </a:r>
            <a:r>
              <a:rPr kumimoji="1" lang="en-US" altLang="ja-JP" dirty="0" smtClean="0">
                <a:solidFill>
                  <a:schemeClr val="accent1"/>
                </a:solidFill>
              </a:rPr>
              <a:t>Generation</a:t>
            </a:r>
            <a:r>
              <a:rPr kumimoji="1" lang="ja-JP" altLang="en-US" dirty="0" smtClean="0">
                <a:solidFill>
                  <a:schemeClr val="accent1"/>
                </a:solidFill>
              </a:rPr>
              <a:t> </a:t>
            </a:r>
            <a:r>
              <a:rPr kumimoji="1" lang="en-US" altLang="ja-JP" dirty="0" smtClean="0">
                <a:solidFill>
                  <a:schemeClr val="accent1"/>
                </a:solidFill>
              </a:rPr>
              <a:t>2 Appliance, Gen2 Appliance)</a:t>
            </a:r>
          </a:p>
          <a:p>
            <a:pPr marL="539750" lvl="1" indent="-271463">
              <a:spcBef>
                <a:spcPts val="600"/>
              </a:spcBef>
              <a:buFont typeface="Arial" panose="020B0604020202020204" pitchFamily="34" charset="0"/>
              <a:buChar char="•"/>
            </a:pPr>
            <a:r>
              <a:rPr lang="ja-JP" altLang="en-US" sz="1600" dirty="0" smtClean="0">
                <a:solidFill>
                  <a:schemeClr val="tx2"/>
                </a:solidFill>
              </a:rPr>
              <a:t>バージョン</a:t>
            </a:r>
            <a:r>
              <a:rPr lang="en-US" altLang="ja-JP" sz="1600" dirty="0" smtClean="0">
                <a:solidFill>
                  <a:schemeClr val="tx2"/>
                </a:solidFill>
              </a:rPr>
              <a:t>2.2 </a:t>
            </a:r>
            <a:r>
              <a:rPr lang="ja-JP" altLang="en-US" sz="1600" dirty="0" smtClean="0">
                <a:solidFill>
                  <a:schemeClr val="tx2"/>
                </a:solidFill>
              </a:rPr>
              <a:t>以降サポート</a:t>
            </a:r>
            <a:endParaRPr lang="en-US" altLang="ja-JP" sz="1600" dirty="0" smtClean="0">
              <a:solidFill>
                <a:schemeClr val="tx2"/>
              </a:solidFill>
            </a:endParaRPr>
          </a:p>
          <a:p>
            <a:pPr marL="539750" lvl="1" indent="-271463">
              <a:spcBef>
                <a:spcPts val="600"/>
              </a:spcBef>
              <a:buFont typeface="Arial" panose="020B0604020202020204" pitchFamily="34" charset="0"/>
              <a:buChar char="•"/>
            </a:pPr>
            <a:r>
              <a:rPr lang="ja-JP" altLang="en-US" sz="1600" dirty="0" smtClean="0">
                <a:solidFill>
                  <a:schemeClr val="tx2"/>
                </a:solidFill>
              </a:rPr>
              <a:t>ソフトウェアは任意のバージョンを選択：</a:t>
            </a:r>
            <a:r>
              <a:rPr lang="en-US" altLang="ja-JP" sz="1600" b="1" dirty="0" smtClean="0">
                <a:solidFill>
                  <a:schemeClr val="tx2"/>
                </a:solidFill>
              </a:rPr>
              <a:t> PI-UCS-APL-IMG-31</a:t>
            </a:r>
            <a:r>
              <a:rPr lang="ja-JP" altLang="en-US" sz="1600" b="1" dirty="0" smtClean="0">
                <a:solidFill>
                  <a:schemeClr val="tx2"/>
                </a:solidFill>
              </a:rPr>
              <a:t> </a:t>
            </a:r>
            <a:r>
              <a:rPr lang="en-US" altLang="ja-JP" sz="1600" b="1" dirty="0" smtClean="0">
                <a:solidFill>
                  <a:schemeClr val="tx2"/>
                </a:solidFill>
              </a:rPr>
              <a:t>(3.1</a:t>
            </a:r>
            <a:r>
              <a:rPr lang="ja-JP" altLang="en-US" sz="1600" b="1" dirty="0" smtClean="0">
                <a:solidFill>
                  <a:schemeClr val="tx2"/>
                </a:solidFill>
              </a:rPr>
              <a:t>の例</a:t>
            </a:r>
            <a:r>
              <a:rPr lang="en-US" altLang="ja-JP" sz="1600" b="1" dirty="0" smtClean="0">
                <a:solidFill>
                  <a:schemeClr val="tx2"/>
                </a:solidFill>
              </a:rPr>
              <a:t>)</a:t>
            </a:r>
            <a:endParaRPr lang="en-US" altLang="ja-JP" sz="1600" dirty="0" smtClean="0">
              <a:solidFill>
                <a:schemeClr val="tx2"/>
              </a:solidFill>
            </a:endParaRPr>
          </a:p>
          <a:p>
            <a:pPr marL="742950" lvl="1" indent="-285750">
              <a:spcBef>
                <a:spcPts val="600"/>
              </a:spcBef>
              <a:buFont typeface="Arial" panose="020B0604020202020204" pitchFamily="34" charset="0"/>
              <a:buChar char="•"/>
            </a:pPr>
            <a:endParaRPr lang="en-US" altLang="ja-JP" sz="1600" dirty="0" smtClean="0">
              <a:solidFill>
                <a:schemeClr val="tx2"/>
              </a:solidFill>
            </a:endParaRPr>
          </a:p>
        </p:txBody>
      </p:sp>
      <p:sp>
        <p:nvSpPr>
          <p:cNvPr id="2" name="AutoShape 2" descr="「pi-ucs-apl-k9」の画像検索結果"/>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AutoShape 4" descr="「pi-ucs-apl-k9」の画像検索結果"/>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2417760430"/>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ja-JP" altLang="en-US" dirty="0" smtClean="0"/>
              <a:t>サポート デバイス リスト</a:t>
            </a:r>
            <a:endParaRPr lang="en-US" dirty="0"/>
          </a:p>
        </p:txBody>
      </p:sp>
      <p:sp>
        <p:nvSpPr>
          <p:cNvPr id="3" name="Rounded Rectangle 2"/>
          <p:cNvSpPr/>
          <p:nvPr/>
        </p:nvSpPr>
        <p:spPr>
          <a:xfrm>
            <a:off x="3594419" y="711702"/>
            <a:ext cx="2034086" cy="617368"/>
          </a:xfrm>
          <a:prstGeom prst="roundRect">
            <a:avLst>
              <a:gd name="adj" fmla="val 10683"/>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ja-JP" altLang="en-US" b="1" dirty="0" smtClean="0">
                <a:latin typeface="Arial" panose="020B0604020202020204" pitchFamily="34" charset="0"/>
                <a:cs typeface="Arial" panose="020B0604020202020204" pitchFamily="34" charset="0"/>
              </a:rPr>
              <a:t>サポート デバイスリスト</a:t>
            </a:r>
            <a:r>
              <a:rPr lang="en-US" b="1" dirty="0" smtClean="0">
                <a:latin typeface="Arial" panose="020B0604020202020204" pitchFamily="34" charset="0"/>
                <a:cs typeface="Arial" panose="020B0604020202020204" pitchFamily="34" charset="0"/>
              </a:rPr>
              <a:t>*</a:t>
            </a:r>
          </a:p>
        </p:txBody>
      </p:sp>
      <p:sp>
        <p:nvSpPr>
          <p:cNvPr id="4" name="Rounded Rectangle 3"/>
          <p:cNvSpPr/>
          <p:nvPr/>
        </p:nvSpPr>
        <p:spPr>
          <a:xfrm>
            <a:off x="287339" y="2126517"/>
            <a:ext cx="3919826" cy="1956963"/>
          </a:xfrm>
          <a:prstGeom prst="roundRect">
            <a:avLst>
              <a:gd name="adj" fmla="val 5342"/>
            </a:avLst>
          </a:prstGeom>
          <a:solidFill>
            <a:schemeClr val="accent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285750" indent="-285750">
              <a:spcBef>
                <a:spcPts val="600"/>
              </a:spcBef>
              <a:buFont typeface="Arial" panose="020B0604020202020204" pitchFamily="34" charset="0"/>
              <a:buChar char="•"/>
            </a:pPr>
            <a:r>
              <a:rPr lang="en-US" sz="1400" b="1" dirty="0" smtClean="0">
                <a:solidFill>
                  <a:schemeClr val="bg1"/>
                </a:solidFill>
                <a:latin typeface="Arial" panose="020B0604020202020204" pitchFamily="34" charset="0"/>
                <a:cs typeface="Arial" panose="020B0604020202020204" pitchFamily="34" charset="0"/>
              </a:rPr>
              <a:t>APs (Cisco Unified) </a:t>
            </a:r>
            <a:r>
              <a:rPr lang="ja-JP" altLang="en-US" sz="1000" b="1" dirty="0">
                <a:solidFill>
                  <a:schemeClr val="bg1"/>
                </a:solidFill>
                <a:latin typeface="Arial" panose="020B0604020202020204" pitchFamily="34" charset="0"/>
                <a:cs typeface="Arial" panose="020B0604020202020204" pitchFamily="34" charset="0"/>
              </a:rPr>
              <a:t>登録</a:t>
            </a:r>
            <a:r>
              <a:rPr lang="ja-JP" altLang="en-US" sz="1000" b="1" dirty="0" smtClean="0">
                <a:solidFill>
                  <a:schemeClr val="bg1"/>
                </a:solidFill>
                <a:latin typeface="Arial" panose="020B0604020202020204" pitchFamily="34" charset="0"/>
                <a:cs typeface="Arial" panose="020B0604020202020204" pitchFamily="34" charset="0"/>
              </a:rPr>
              <a:t>はコントローラで一括</a:t>
            </a:r>
            <a:endParaRPr lang="en-US" sz="1400" b="1" dirty="0" smtClean="0">
              <a:solidFill>
                <a:schemeClr val="bg1"/>
              </a:solidFill>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ja-JP" altLang="en-US" sz="1400" b="1" dirty="0" smtClean="0">
                <a:solidFill>
                  <a:schemeClr val="bg1"/>
                </a:solidFill>
                <a:latin typeface="Arial" panose="020B0604020202020204" pitchFamily="34" charset="0"/>
                <a:cs typeface="Arial" panose="020B0604020202020204" pitchFamily="34" charset="0"/>
              </a:rPr>
              <a:t>スイッチ</a:t>
            </a:r>
            <a:r>
              <a:rPr lang="en-US" sz="1400" b="1" dirty="0" smtClean="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(Cat 2K, 3K, 4K, 6K), </a:t>
            </a:r>
            <a:endParaRPr lang="en-US" sz="1400" b="1" dirty="0" smtClean="0">
              <a:solidFill>
                <a:schemeClr val="bg1"/>
              </a:solidFill>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400" b="1" dirty="0" smtClean="0">
                <a:solidFill>
                  <a:schemeClr val="bg1"/>
                </a:solidFill>
                <a:latin typeface="Arial" panose="020B0604020202020204" pitchFamily="34" charset="0"/>
                <a:cs typeface="Arial" panose="020B0604020202020204" pitchFamily="34" charset="0"/>
              </a:rPr>
              <a:t>DC</a:t>
            </a:r>
            <a:r>
              <a:rPr lang="ja-JP" altLang="en-US" sz="1400" b="1" dirty="0" smtClean="0">
                <a:solidFill>
                  <a:schemeClr val="bg1"/>
                </a:solidFill>
                <a:latin typeface="Arial" panose="020B0604020202020204" pitchFamily="34" charset="0"/>
                <a:cs typeface="Arial" panose="020B0604020202020204" pitchFamily="34" charset="0"/>
              </a:rPr>
              <a:t>スイッチ</a:t>
            </a:r>
            <a:r>
              <a:rPr lang="en-US" sz="1400" b="1" dirty="0" smtClean="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(Nexus 2K, 3K ..), </a:t>
            </a:r>
            <a:endParaRPr lang="en-US" sz="1400" b="1" dirty="0" smtClean="0">
              <a:solidFill>
                <a:schemeClr val="bg1"/>
              </a:solidFill>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ja-JP" altLang="en-US" sz="1400" b="1" dirty="0" smtClean="0">
                <a:solidFill>
                  <a:schemeClr val="bg1"/>
                </a:solidFill>
                <a:latin typeface="Arial" panose="020B0604020202020204" pitchFamily="34" charset="0"/>
                <a:cs typeface="Arial" panose="020B0604020202020204" pitchFamily="34" charset="0"/>
              </a:rPr>
              <a:t>ルータ </a:t>
            </a:r>
            <a:r>
              <a:rPr lang="en-US" sz="1400" b="1" dirty="0" smtClean="0">
                <a:solidFill>
                  <a:schemeClr val="bg1"/>
                </a:solidFill>
                <a:latin typeface="Arial" panose="020B0604020202020204" pitchFamily="34" charset="0"/>
                <a:cs typeface="Arial" panose="020B0604020202020204" pitchFamily="34" charset="0"/>
              </a:rPr>
              <a:t>(</a:t>
            </a:r>
            <a:r>
              <a:rPr lang="en-US" sz="1400" b="1" dirty="0">
                <a:solidFill>
                  <a:schemeClr val="bg1"/>
                </a:solidFill>
                <a:latin typeface="Arial" panose="020B0604020202020204" pitchFamily="34" charset="0"/>
                <a:cs typeface="Arial" panose="020B0604020202020204" pitchFamily="34" charset="0"/>
              </a:rPr>
              <a:t>ISRs, ASRs, </a:t>
            </a:r>
            <a:r>
              <a:rPr lang="en-US" sz="1400" b="1" dirty="0" smtClean="0">
                <a:solidFill>
                  <a:schemeClr val="bg1"/>
                </a:solidFill>
                <a:latin typeface="Arial" panose="020B0604020202020204" pitchFamily="34" charset="0"/>
                <a:cs typeface="Arial" panose="020B0604020202020204" pitchFamily="34" charset="0"/>
              </a:rPr>
              <a:t>800Ser, </a:t>
            </a:r>
            <a:r>
              <a:rPr lang="ja-JP" altLang="en-US" sz="1400" b="1" dirty="0" smtClean="0">
                <a:solidFill>
                  <a:schemeClr val="bg1"/>
                </a:solidFill>
                <a:latin typeface="Arial" panose="020B0604020202020204" pitchFamily="34" charset="0"/>
                <a:cs typeface="Arial" panose="020B0604020202020204" pitchFamily="34" charset="0"/>
              </a:rPr>
              <a:t>等</a:t>
            </a:r>
            <a:r>
              <a:rPr lang="en-US" sz="1400" b="1" dirty="0" smtClean="0">
                <a:solidFill>
                  <a:schemeClr val="bg1"/>
                </a:solidFill>
                <a:latin typeface="Arial" panose="020B0604020202020204" pitchFamily="34" charset="0"/>
                <a:cs typeface="Arial" panose="020B0604020202020204" pitchFamily="34" charset="0"/>
              </a:rPr>
              <a:t>)</a:t>
            </a:r>
            <a:endParaRPr lang="en-US" sz="1400" b="1" dirty="0">
              <a:solidFill>
                <a:schemeClr val="bg1"/>
              </a:solidFill>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400" b="1" dirty="0" smtClean="0">
                <a:solidFill>
                  <a:schemeClr val="bg1"/>
                </a:solidFill>
                <a:latin typeface="Arial" panose="020B0604020202020204" pitchFamily="34" charset="0"/>
                <a:cs typeface="Arial" panose="020B0604020202020204" pitchFamily="34" charset="0"/>
              </a:rPr>
              <a:t>IE</a:t>
            </a:r>
            <a:r>
              <a:rPr lang="ja-JP" altLang="en-US" sz="1400" b="1" dirty="0" smtClean="0">
                <a:solidFill>
                  <a:schemeClr val="bg1"/>
                </a:solidFill>
                <a:latin typeface="Arial" panose="020B0604020202020204" pitchFamily="34" charset="0"/>
                <a:cs typeface="Arial" panose="020B0604020202020204" pitchFamily="34" charset="0"/>
              </a:rPr>
              <a:t>スイッチ </a:t>
            </a:r>
            <a:r>
              <a:rPr lang="en-US" sz="1400" b="1" dirty="0" smtClean="0">
                <a:solidFill>
                  <a:schemeClr val="bg1"/>
                </a:solidFill>
                <a:latin typeface="Arial" panose="020B0604020202020204" pitchFamily="34" charset="0"/>
                <a:cs typeface="Arial" panose="020B0604020202020204" pitchFamily="34" charset="0"/>
              </a:rPr>
              <a:t>(IE3xxx,</a:t>
            </a:r>
            <a:r>
              <a:rPr lang="ja-JP" altLang="en-US" sz="1400" b="1" dirty="0" smtClean="0">
                <a:solidFill>
                  <a:schemeClr val="bg1"/>
                </a:solidFill>
                <a:latin typeface="Arial" panose="020B0604020202020204" pitchFamily="34" charset="0"/>
                <a:cs typeface="Arial" panose="020B0604020202020204" pitchFamily="34" charset="0"/>
              </a:rPr>
              <a:t> 等</a:t>
            </a:r>
            <a:r>
              <a:rPr lang="en-US" sz="1400" b="1" dirty="0" smtClean="0">
                <a:solidFill>
                  <a:schemeClr val="bg1"/>
                </a:solidFill>
                <a:latin typeface="Arial" panose="020B0604020202020204" pitchFamily="34" charset="0"/>
                <a:cs typeface="Arial" panose="020B0604020202020204" pitchFamily="34" charset="0"/>
              </a:rPr>
              <a:t>)</a:t>
            </a:r>
          </a:p>
          <a:p>
            <a:pPr marL="285750" indent="-285750">
              <a:spcBef>
                <a:spcPts val="600"/>
              </a:spcBef>
              <a:buFont typeface="Arial" panose="020B0604020202020204" pitchFamily="34" charset="0"/>
              <a:buChar char="•"/>
            </a:pPr>
            <a:r>
              <a:rPr lang="en-US" altLang="ja-JP" sz="1400" b="1" dirty="0" smtClean="0">
                <a:solidFill>
                  <a:schemeClr val="bg1"/>
                </a:solidFill>
                <a:latin typeface="Arial" panose="020B0604020202020204" pitchFamily="34" charset="0"/>
                <a:cs typeface="Arial" panose="020B0604020202020204" pitchFamily="34" charset="0"/>
              </a:rPr>
              <a:t>ESXi(</a:t>
            </a:r>
            <a:r>
              <a:rPr lang="en-US" altLang="ja-JP" sz="1400" b="1" dirty="0" err="1" smtClean="0">
                <a:solidFill>
                  <a:schemeClr val="bg1"/>
                </a:solidFill>
                <a:latin typeface="Arial" panose="020B0604020202020204" pitchFamily="34" charset="0"/>
                <a:cs typeface="Arial" panose="020B0604020202020204" pitchFamily="34" charset="0"/>
              </a:rPr>
              <a:t>vCenter</a:t>
            </a:r>
            <a:r>
              <a:rPr lang="en-US" altLang="ja-JP" sz="1400" b="1" dirty="0" smtClean="0">
                <a:solidFill>
                  <a:schemeClr val="bg1"/>
                </a:solidFill>
                <a:latin typeface="Arial" panose="020B0604020202020204" pitchFamily="34" charset="0"/>
                <a:cs typeface="Arial" panose="020B0604020202020204" pitchFamily="34" charset="0"/>
              </a:rPr>
              <a:t>)</a:t>
            </a:r>
          </a:p>
          <a:p>
            <a:pPr marL="285750" indent="-285750">
              <a:spcBef>
                <a:spcPts val="600"/>
              </a:spcBef>
              <a:buFont typeface="Arial" panose="020B0604020202020204" pitchFamily="34" charset="0"/>
              <a:buChar char="•"/>
            </a:pPr>
            <a:r>
              <a:rPr lang="ja-JP" altLang="en-US" sz="1400" b="1" dirty="0" smtClean="0">
                <a:solidFill>
                  <a:schemeClr val="bg1"/>
                </a:solidFill>
                <a:latin typeface="Arial" panose="020B0604020202020204" pitchFamily="34" charset="0"/>
                <a:cs typeface="Arial" panose="020B0604020202020204" pitchFamily="34" charset="0"/>
              </a:rPr>
              <a:t>ＵＣＳサーバ</a:t>
            </a:r>
            <a:endParaRPr lang="en-US" sz="1400" b="1" dirty="0" smtClean="0">
              <a:solidFill>
                <a:schemeClr val="bg1"/>
              </a:solidFill>
              <a:latin typeface="Arial" panose="020B0604020202020204" pitchFamily="34" charset="0"/>
              <a:cs typeface="Arial" panose="020B0604020202020204" pitchFamily="34" charset="0"/>
            </a:endParaRPr>
          </a:p>
        </p:txBody>
      </p:sp>
      <p:sp>
        <p:nvSpPr>
          <p:cNvPr id="5" name="Rounded Rectangle 4"/>
          <p:cNvSpPr/>
          <p:nvPr/>
        </p:nvSpPr>
        <p:spPr>
          <a:xfrm>
            <a:off x="4298769" y="2126518"/>
            <a:ext cx="4557894" cy="1064645"/>
          </a:xfrm>
          <a:prstGeom prst="roundRect">
            <a:avLst>
              <a:gd name="adj" fmla="val 9910"/>
            </a:avLst>
          </a:prstGeom>
          <a:solidFill>
            <a:schemeClr val="bg1">
              <a:lumMod val="8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285750" indent="-285750">
              <a:spcBef>
                <a:spcPts val="600"/>
              </a:spcBef>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APs (Autonomous)</a:t>
            </a:r>
          </a:p>
          <a:p>
            <a:pPr marL="285750" indent="-285750">
              <a:spcBef>
                <a:spcPts val="600"/>
              </a:spcBef>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WLCs, MSEs, ISE, NAMs, ASAs, WAE / </a:t>
            </a:r>
            <a:r>
              <a:rPr lang="en-US" sz="1400" b="1" dirty="0" smtClean="0">
                <a:solidFill>
                  <a:schemeClr val="tx1"/>
                </a:solidFill>
                <a:latin typeface="Arial" panose="020B0604020202020204" pitchFamily="34" charset="0"/>
                <a:cs typeface="Arial" panose="020B0604020202020204" pitchFamily="34" charset="0"/>
              </a:rPr>
              <a:t>WAAS</a:t>
            </a:r>
          </a:p>
          <a:p>
            <a:pPr marL="285750" indent="-285750">
              <a:spcBef>
                <a:spcPts val="600"/>
              </a:spcBef>
              <a:buFont typeface="Arial" panose="020B0604020202020204" pitchFamily="34" charset="0"/>
              <a:buChar char="•"/>
            </a:pPr>
            <a:r>
              <a:rPr lang="en-US" altLang="ja-JP" sz="1400" b="1" dirty="0" smtClean="0">
                <a:solidFill>
                  <a:schemeClr val="tx1"/>
                </a:solidFill>
                <a:latin typeface="Arial" panose="020B0604020202020204" pitchFamily="34" charset="0"/>
                <a:cs typeface="Arial" panose="020B0604020202020204" pitchFamily="34" charset="0"/>
              </a:rPr>
              <a:t>ESXi</a:t>
            </a:r>
            <a:r>
              <a:rPr lang="ja-JP" altLang="en-US" sz="1400" b="1" dirty="0" smtClean="0">
                <a:solidFill>
                  <a:schemeClr val="tx1"/>
                </a:solidFill>
                <a:latin typeface="Arial" panose="020B0604020202020204" pitchFamily="34" charset="0"/>
                <a:cs typeface="Arial" panose="020B0604020202020204" pitchFamily="34" charset="0"/>
              </a:rPr>
              <a:t>ホスト</a:t>
            </a:r>
            <a:endParaRPr lang="en-US" sz="1400" b="1" dirty="0">
              <a:solidFill>
                <a:schemeClr val="tx1"/>
              </a:solidFill>
              <a:latin typeface="Arial" panose="020B0604020202020204" pitchFamily="34" charset="0"/>
              <a:cs typeface="Arial" panose="020B0604020202020204" pitchFamily="34" charset="0"/>
            </a:endParaRPr>
          </a:p>
        </p:txBody>
      </p:sp>
      <p:sp>
        <p:nvSpPr>
          <p:cNvPr id="6" name="Left Brace 5"/>
          <p:cNvSpPr/>
          <p:nvPr/>
        </p:nvSpPr>
        <p:spPr>
          <a:xfrm rot="5400000">
            <a:off x="4398603" y="-741005"/>
            <a:ext cx="421221" cy="4561371"/>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sp>
        <p:nvSpPr>
          <p:cNvPr id="7" name="Rounded Rectangle 6"/>
          <p:cNvSpPr/>
          <p:nvPr/>
        </p:nvSpPr>
        <p:spPr>
          <a:xfrm>
            <a:off x="4298769" y="3281920"/>
            <a:ext cx="4557894" cy="598102"/>
          </a:xfrm>
          <a:prstGeom prst="roundRect">
            <a:avLst/>
          </a:prstGeom>
          <a:solidFill>
            <a:schemeClr val="bg1">
              <a:lumMod val="8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285750" indent="-285750">
              <a:buFont typeface="Arial" panose="020B0604020202020204" pitchFamily="34" charset="0"/>
              <a:buChar char="•"/>
            </a:pPr>
            <a:r>
              <a:rPr lang="en-US" sz="1400" b="1" dirty="0" smtClean="0">
                <a:solidFill>
                  <a:schemeClr val="tx1"/>
                </a:solidFill>
                <a:latin typeface="Arial" panose="020B0604020202020204" pitchFamily="34" charset="0"/>
                <a:cs typeface="Arial" panose="020B0604020202020204" pitchFamily="34" charset="0"/>
              </a:rPr>
              <a:t>3rd </a:t>
            </a:r>
            <a:r>
              <a:rPr lang="en-US" sz="1400" b="1" dirty="0">
                <a:solidFill>
                  <a:schemeClr val="tx1"/>
                </a:solidFill>
                <a:latin typeface="Arial" panose="020B0604020202020204" pitchFamily="34" charset="0"/>
                <a:cs typeface="Arial" panose="020B0604020202020204" pitchFamily="34" charset="0"/>
              </a:rPr>
              <a:t>party devices (Aruba APs, </a:t>
            </a:r>
            <a:r>
              <a:rPr lang="en-US" sz="1400" b="1" dirty="0" smtClean="0">
                <a:solidFill>
                  <a:schemeClr val="tx1"/>
                </a:solidFill>
                <a:latin typeface="Arial" panose="020B0604020202020204" pitchFamily="34" charset="0"/>
                <a:cs typeface="Arial" panose="020B0604020202020204" pitchFamily="34" charset="0"/>
              </a:rPr>
              <a:t>Controllers)</a:t>
            </a:r>
            <a:endParaRPr lang="en-US" sz="1400" b="1" dirty="0">
              <a:solidFill>
                <a:schemeClr val="tx1"/>
              </a:solidFill>
              <a:latin typeface="Arial" panose="020B0604020202020204" pitchFamily="34" charset="0"/>
              <a:cs typeface="Arial" panose="020B0604020202020204" pitchFamily="34" charset="0"/>
            </a:endParaRPr>
          </a:p>
        </p:txBody>
      </p:sp>
      <p:sp>
        <p:nvSpPr>
          <p:cNvPr id="8" name="TextBox 7"/>
          <p:cNvSpPr txBox="1"/>
          <p:nvPr/>
        </p:nvSpPr>
        <p:spPr>
          <a:xfrm>
            <a:off x="287338" y="1785291"/>
            <a:ext cx="3919827" cy="338554"/>
          </a:xfrm>
          <a:prstGeom prst="rect">
            <a:avLst/>
          </a:prstGeom>
          <a:noFill/>
        </p:spPr>
        <p:txBody>
          <a:bodyPr wrap="none" rtlCol="0">
            <a:noAutofit/>
          </a:bodyPr>
          <a:lstStyle/>
          <a:p>
            <a:pPr algn="ctr"/>
            <a:r>
              <a:rPr lang="ja-JP" altLang="en-US" sz="1600" b="1" u="sng" dirty="0" smtClean="0"/>
              <a:t>ライセンスを消費する機器</a:t>
            </a:r>
            <a:endParaRPr lang="en-US" sz="1600" b="1" u="sng" dirty="0"/>
          </a:p>
        </p:txBody>
      </p:sp>
      <p:sp>
        <p:nvSpPr>
          <p:cNvPr id="9" name="TextBox 8"/>
          <p:cNvSpPr txBox="1"/>
          <p:nvPr/>
        </p:nvSpPr>
        <p:spPr>
          <a:xfrm>
            <a:off x="4298769" y="1804356"/>
            <a:ext cx="4551881" cy="338554"/>
          </a:xfrm>
          <a:prstGeom prst="rect">
            <a:avLst/>
          </a:prstGeom>
          <a:noFill/>
        </p:spPr>
        <p:txBody>
          <a:bodyPr wrap="none" rtlCol="0">
            <a:noAutofit/>
          </a:bodyPr>
          <a:lstStyle/>
          <a:p>
            <a:pPr algn="ctr"/>
            <a:r>
              <a:rPr lang="ja-JP" altLang="en-US" sz="1600" b="1" u="sng" dirty="0" smtClean="0"/>
              <a:t>ライセンスを消費しない機器</a:t>
            </a:r>
            <a:endParaRPr lang="en-US" sz="1600" b="1" u="sng" dirty="0"/>
          </a:p>
        </p:txBody>
      </p:sp>
      <p:sp>
        <p:nvSpPr>
          <p:cNvPr id="10" name="TextBox 9">
            <a:hlinkClick r:id="rId2"/>
          </p:cNvPr>
          <p:cNvSpPr txBox="1"/>
          <p:nvPr/>
        </p:nvSpPr>
        <p:spPr>
          <a:xfrm>
            <a:off x="287338" y="4083481"/>
            <a:ext cx="8563311" cy="437719"/>
          </a:xfrm>
          <a:prstGeom prst="rect">
            <a:avLst/>
          </a:prstGeom>
          <a:noFill/>
        </p:spPr>
        <p:txBody>
          <a:bodyPr wrap="square" rtlCol="0">
            <a:noAutofit/>
          </a:bodyPr>
          <a:lstStyle/>
          <a:p>
            <a:r>
              <a:rPr lang="ja-JP" altLang="en-US" sz="1200" b="1" dirty="0" smtClean="0"/>
              <a:t>サポート デバイス リスト</a:t>
            </a:r>
            <a:r>
              <a:rPr lang="en-US" sz="1200" b="1" dirty="0"/>
              <a:t/>
            </a:r>
            <a:br>
              <a:rPr lang="en-US" sz="1200" b="1" dirty="0"/>
            </a:br>
            <a:r>
              <a:rPr lang="en-US" sz="1050" b="1" dirty="0">
                <a:hlinkClick r:id="rId2"/>
              </a:rPr>
              <a:t>http://</a:t>
            </a:r>
            <a:r>
              <a:rPr lang="en-US" sz="1050" b="1" dirty="0" smtClean="0">
                <a:hlinkClick r:id="rId2"/>
              </a:rPr>
              <a:t>www.cisco.com/c/en/us/support/cloud-systems-management/prime-infrastructure/products-device-support-tables-list.html</a:t>
            </a:r>
            <a:endParaRPr lang="en-US" sz="1050" b="1" dirty="0" smtClean="0"/>
          </a:p>
          <a:p>
            <a:endParaRPr lang="en-US" sz="1050" b="1" dirty="0" smtClean="0"/>
          </a:p>
        </p:txBody>
      </p:sp>
      <p:sp>
        <p:nvSpPr>
          <p:cNvPr id="11" name="正方形/長方形 10"/>
          <p:cNvSpPr/>
          <p:nvPr/>
        </p:nvSpPr>
        <p:spPr>
          <a:xfrm>
            <a:off x="198522" y="83700"/>
            <a:ext cx="6783722" cy="42712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2787531670"/>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smtClean="0"/>
              <a:t>用語集</a:t>
            </a:r>
            <a:endParaRPr lang="ja-JP" altLang="en-US" dirty="0"/>
          </a:p>
        </p:txBody>
      </p:sp>
      <p:graphicFrame>
        <p:nvGraphicFramePr>
          <p:cNvPr id="2" name="表 1"/>
          <p:cNvGraphicFramePr>
            <a:graphicFrameLocks noGrp="1"/>
          </p:cNvGraphicFramePr>
          <p:nvPr>
            <p:extLst>
              <p:ext uri="{D42A27DB-BD31-4B8C-83A1-F6EECF244321}">
                <p14:modId xmlns:p14="http://schemas.microsoft.com/office/powerpoint/2010/main" val="2510767194"/>
              </p:ext>
            </p:extLst>
          </p:nvPr>
        </p:nvGraphicFramePr>
        <p:xfrm>
          <a:off x="287338" y="612007"/>
          <a:ext cx="8569326" cy="3980890"/>
        </p:xfrm>
        <a:graphic>
          <a:graphicData uri="http://schemas.openxmlformats.org/drawingml/2006/table">
            <a:tbl>
              <a:tblPr firstRow="1" bandRow="1">
                <a:tableStyleId>{5C22544A-7EE6-4342-B048-85BDC9FD1C3A}</a:tableStyleId>
              </a:tblPr>
              <a:tblGrid>
                <a:gridCol w="2271135">
                  <a:extLst>
                    <a:ext uri="{9D8B030D-6E8A-4147-A177-3AD203B41FA5}">
                      <a16:colId xmlns:a16="http://schemas.microsoft.com/office/drawing/2014/main" val="20000"/>
                    </a:ext>
                  </a:extLst>
                </a:gridCol>
                <a:gridCol w="6298191">
                  <a:extLst>
                    <a:ext uri="{9D8B030D-6E8A-4147-A177-3AD203B41FA5}">
                      <a16:colId xmlns:a16="http://schemas.microsoft.com/office/drawing/2014/main" val="20001"/>
                    </a:ext>
                  </a:extLst>
                </a:gridCol>
              </a:tblGrid>
              <a:tr h="235777">
                <a:tc>
                  <a:txBody>
                    <a:bodyPr/>
                    <a:lstStyle/>
                    <a:p>
                      <a:r>
                        <a:rPr kumimoji="1" lang="ja-JP" altLang="en-US" sz="1050" dirty="0" smtClean="0"/>
                        <a:t>用語</a:t>
                      </a:r>
                      <a:endParaRPr kumimoji="1" lang="ja-JP" altLang="en-US" sz="1050" dirty="0"/>
                    </a:p>
                  </a:txBody>
                  <a:tcPr/>
                </a:tc>
                <a:tc>
                  <a:txBody>
                    <a:bodyPr/>
                    <a:lstStyle/>
                    <a:p>
                      <a:r>
                        <a:rPr kumimoji="1" lang="ja-JP" altLang="en-US" sz="1050" dirty="0" smtClean="0"/>
                        <a:t>説明</a:t>
                      </a:r>
                      <a:endParaRPr kumimoji="1" lang="ja-JP" altLang="en-US" sz="1050" dirty="0"/>
                    </a:p>
                  </a:txBody>
                  <a:tcPr/>
                </a:tc>
                <a:extLst>
                  <a:ext uri="{0D108BD9-81ED-4DB2-BD59-A6C34878D82A}">
                    <a16:rowId xmlns:a16="http://schemas.microsoft.com/office/drawing/2014/main" val="10000"/>
                  </a:ext>
                </a:extLst>
              </a:tr>
              <a:tr h="22180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ja-JP" altLang="en-US" sz="1050" dirty="0" smtClean="0"/>
                        <a:t>ライフサイクル</a:t>
                      </a:r>
                      <a:endParaRPr lang="en-US" altLang="ja-JP" sz="1050" dirty="0" smtClean="0"/>
                    </a:p>
                  </a:txBody>
                  <a:tcPr/>
                </a:tc>
                <a:tc>
                  <a:txBody>
                    <a:bodyPr/>
                    <a:lstStyle/>
                    <a:p>
                      <a:r>
                        <a:rPr kumimoji="1" lang="ja-JP" altLang="en-US" sz="1050" dirty="0" smtClean="0"/>
                        <a:t>（一般用語）機器やシステムの導入から運用中のモニタリング、そして廃棄</a:t>
                      </a:r>
                      <a:r>
                        <a:rPr kumimoji="1" lang="ja-JP" altLang="en-US" sz="1050" baseline="0" dirty="0" smtClean="0"/>
                        <a:t>、</a:t>
                      </a:r>
                      <a:r>
                        <a:rPr kumimoji="1" lang="ja-JP" altLang="en-US" sz="1050" dirty="0" smtClean="0"/>
                        <a:t>リプレースの一連のサイクル全体</a:t>
                      </a:r>
                      <a:endParaRPr kumimoji="1" lang="en-US" altLang="ja-JP" sz="1050" dirty="0" smtClean="0"/>
                    </a:p>
                  </a:txBody>
                  <a:tcPr/>
                </a:tc>
                <a:extLst>
                  <a:ext uri="{0D108BD9-81ED-4DB2-BD59-A6C34878D82A}">
                    <a16:rowId xmlns:a16="http://schemas.microsoft.com/office/drawing/2014/main" val="10001"/>
                  </a:ext>
                </a:extLst>
              </a:tr>
              <a:tr h="38581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050" dirty="0" smtClean="0"/>
                        <a:t>NetFlow</a:t>
                      </a:r>
                      <a:r>
                        <a:rPr lang="ja-JP" altLang="en-US" sz="1050" dirty="0" smtClean="0"/>
                        <a:t> </a:t>
                      </a:r>
                      <a:r>
                        <a:rPr lang="en-US" altLang="ja-JP" sz="1050" dirty="0" smtClean="0"/>
                        <a:t/>
                      </a:r>
                      <a:br>
                        <a:rPr lang="en-US" altLang="ja-JP" sz="1050" dirty="0" smtClean="0"/>
                      </a:br>
                      <a:r>
                        <a:rPr lang="en-US" altLang="ja-JP" sz="1050" dirty="0" smtClean="0"/>
                        <a:t>(Traditional </a:t>
                      </a:r>
                      <a:r>
                        <a:rPr lang="en-US" altLang="ja-JP" sz="1050" dirty="0" err="1" smtClean="0"/>
                        <a:t>NetFlow</a:t>
                      </a:r>
                      <a:r>
                        <a:rPr lang="en-US" altLang="ja-JP" sz="1050" dirty="0" smtClean="0"/>
                        <a:t>)</a:t>
                      </a:r>
                    </a:p>
                  </a:txBody>
                  <a:tcPr/>
                </a:tc>
                <a:tc>
                  <a:txBody>
                    <a:bodyPr/>
                    <a:lstStyle/>
                    <a:p>
                      <a:r>
                        <a:rPr kumimoji="1" lang="ja-JP" altLang="en-US" sz="1050" dirty="0" smtClean="0"/>
                        <a:t>ルータ、スイッチ（</a:t>
                      </a:r>
                      <a:r>
                        <a:rPr kumimoji="1" lang="en-US" altLang="ja-JP" sz="1050" dirty="0" smtClean="0"/>
                        <a:t>IOS</a:t>
                      </a:r>
                      <a:r>
                        <a:rPr kumimoji="1" lang="ja-JP" altLang="en-US" sz="1050" dirty="0" smtClean="0"/>
                        <a:t>等）に実装されるシスコ独自のトラフィック情報収集機能</a:t>
                      </a:r>
                      <a:r>
                        <a:rPr kumimoji="1" lang="en-US" altLang="ja-JP" sz="1050" dirty="0" smtClean="0"/>
                        <a:t/>
                      </a:r>
                      <a:br>
                        <a:rPr kumimoji="1" lang="en-US" altLang="ja-JP" sz="1050" dirty="0" smtClean="0"/>
                      </a:br>
                      <a:r>
                        <a:rPr kumimoji="1" lang="ja-JP" altLang="en-US" sz="1050" dirty="0" smtClean="0"/>
                        <a:t>（専用機器が無くてもアプリケーション毎のトラフィック量や機器同士の通信量などの情報収集が可能）</a:t>
                      </a:r>
                      <a:endParaRPr kumimoji="1" lang="en-US" altLang="ja-JP" sz="1050" dirty="0" smtClean="0"/>
                    </a:p>
                  </a:txBody>
                  <a:tcPr/>
                </a:tc>
                <a:extLst>
                  <a:ext uri="{0D108BD9-81ED-4DB2-BD59-A6C34878D82A}">
                    <a16:rowId xmlns:a16="http://schemas.microsoft.com/office/drawing/2014/main" val="10002"/>
                  </a:ext>
                </a:extLst>
              </a:tr>
              <a:tr h="38581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050" dirty="0" smtClean="0"/>
                        <a:t>Flexible NetFlow (FNF)</a:t>
                      </a:r>
                    </a:p>
                  </a:txBody>
                  <a:tcPr/>
                </a:tc>
                <a:tc>
                  <a:txBody>
                    <a:bodyPr/>
                    <a:lstStyle/>
                    <a:p>
                      <a:r>
                        <a:rPr kumimoji="1" lang="en-US" altLang="ja-JP" sz="1050" dirty="0" smtClean="0"/>
                        <a:t>NetFlow </a:t>
                      </a:r>
                      <a:r>
                        <a:rPr kumimoji="1" lang="ja-JP" altLang="en-US" sz="1050" dirty="0" smtClean="0"/>
                        <a:t>を更に発展させた次世代の情報収集機能</a:t>
                      </a:r>
                      <a:r>
                        <a:rPr kumimoji="1" lang="en-US" altLang="ja-JP" sz="1050" dirty="0" smtClean="0"/>
                        <a:t/>
                      </a:r>
                      <a:br>
                        <a:rPr kumimoji="1" lang="en-US" altLang="ja-JP" sz="1050" dirty="0" smtClean="0"/>
                      </a:br>
                      <a:r>
                        <a:rPr kumimoji="1" lang="ja-JP" altLang="en-US" sz="1050" dirty="0" smtClean="0"/>
                        <a:t>（トラフィック ボリュームなどシンプルな情報だけでなくアプリケーション情報など出力可能）</a:t>
                      </a:r>
                      <a:endParaRPr kumimoji="1" lang="en-US" altLang="ja-JP" sz="1050" dirty="0" smtClean="0"/>
                    </a:p>
                  </a:txBody>
                  <a:tcPr/>
                </a:tc>
                <a:extLst>
                  <a:ext uri="{0D108BD9-81ED-4DB2-BD59-A6C34878D82A}">
                    <a16:rowId xmlns:a16="http://schemas.microsoft.com/office/drawing/2014/main" val="10003"/>
                  </a:ext>
                </a:extLst>
              </a:tr>
              <a:tr h="38581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050" dirty="0" smtClean="0"/>
                        <a:t>PA</a:t>
                      </a:r>
                      <a:r>
                        <a:rPr lang="ja-JP" altLang="en-US" sz="1050" dirty="0" smtClean="0"/>
                        <a:t>（</a:t>
                      </a:r>
                      <a:r>
                        <a:rPr lang="en-US" altLang="ja-JP" sz="1050" dirty="0" smtClean="0"/>
                        <a:t>Performance Agent</a:t>
                      </a:r>
                      <a:r>
                        <a:rPr lang="ja-JP" altLang="en-US" sz="1050" dirty="0" smtClean="0"/>
                        <a:t>）</a:t>
                      </a:r>
                      <a:endParaRPr lang="en-US" altLang="ja-JP" sz="1050" dirty="0" smtClean="0"/>
                    </a:p>
                  </a:txBody>
                  <a:tcPr/>
                </a:tc>
                <a:tc>
                  <a:txBody>
                    <a:bodyPr/>
                    <a:lstStyle/>
                    <a:p>
                      <a:r>
                        <a:rPr kumimoji="1" lang="ja-JP" altLang="en-US" sz="1050" dirty="0" smtClean="0"/>
                        <a:t>ルータに実装されたアプリケーションパフォーマンス（レスポンス時間）計測機能</a:t>
                      </a:r>
                      <a:endParaRPr kumimoji="1" lang="en-US" altLang="ja-JP" sz="1050" dirty="0" smtClean="0"/>
                    </a:p>
                    <a:p>
                      <a:r>
                        <a:rPr kumimoji="1" lang="ja-JP" altLang="en-US" sz="1050" dirty="0" smtClean="0"/>
                        <a:t>（機器からは</a:t>
                      </a:r>
                      <a:r>
                        <a:rPr kumimoji="1" lang="en-US" altLang="ja-JP" sz="1050" dirty="0" smtClean="0"/>
                        <a:t>FNF</a:t>
                      </a:r>
                      <a:r>
                        <a:rPr kumimoji="1" lang="ja-JP" altLang="en-US" sz="1050" dirty="0" smtClean="0"/>
                        <a:t>を使って出力される）</a:t>
                      </a:r>
                      <a:endParaRPr kumimoji="1" lang="en-US" altLang="ja-JP" sz="1050" dirty="0" smtClean="0"/>
                    </a:p>
                  </a:txBody>
                  <a:tcPr/>
                </a:tc>
                <a:extLst>
                  <a:ext uri="{0D108BD9-81ED-4DB2-BD59-A6C34878D82A}">
                    <a16:rowId xmlns:a16="http://schemas.microsoft.com/office/drawing/2014/main" val="10004"/>
                  </a:ext>
                </a:extLst>
              </a:tr>
              <a:tr h="53585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050" dirty="0" smtClean="0"/>
                        <a:t>AVC</a:t>
                      </a:r>
                      <a:r>
                        <a:rPr lang="ja-JP" altLang="en-US" sz="1050" dirty="0" smtClean="0"/>
                        <a:t>（</a:t>
                      </a:r>
                      <a:r>
                        <a:rPr lang="en-US" altLang="ja-JP" sz="1050" dirty="0" smtClean="0"/>
                        <a:t>Application Visibility and Control</a:t>
                      </a:r>
                      <a:r>
                        <a:rPr lang="ja-JP" altLang="en-US" sz="1050" dirty="0" smtClean="0"/>
                        <a:t>）</a:t>
                      </a:r>
                      <a:endParaRPr lang="en-US" altLang="ja-JP" sz="1050" dirty="0" smtClean="0"/>
                    </a:p>
                  </a:txBody>
                  <a:tcPr/>
                </a:tc>
                <a:tc>
                  <a:txBody>
                    <a:bodyPr/>
                    <a:lstStyle/>
                    <a:p>
                      <a:r>
                        <a:rPr lang="ja-JP" altLang="en-US" sz="1050" baseline="0" dirty="0" smtClean="0"/>
                        <a:t>アプリケーションの可視化と制御</a:t>
                      </a:r>
                      <a:r>
                        <a:rPr kumimoji="1" lang="ja-JP" altLang="en-US" sz="1050" dirty="0" smtClean="0"/>
                        <a:t>（</a:t>
                      </a:r>
                      <a:r>
                        <a:rPr kumimoji="1" lang="en-US" altLang="ja-JP" sz="1050" dirty="0" smtClean="0"/>
                        <a:t>NetFlow </a:t>
                      </a:r>
                      <a:r>
                        <a:rPr kumimoji="1" lang="ja-JP" altLang="en-US" sz="1050" dirty="0" smtClean="0"/>
                        <a:t>や</a:t>
                      </a:r>
                      <a:r>
                        <a:rPr kumimoji="1" lang="en-US" altLang="ja-JP" sz="1050" dirty="0" smtClean="0"/>
                        <a:t>PA</a:t>
                      </a:r>
                      <a:r>
                        <a:rPr kumimoji="1" lang="ja-JP" altLang="en-US" sz="1050" dirty="0" err="1" smtClean="0"/>
                        <a:t>、</a:t>
                      </a:r>
                      <a:r>
                        <a:rPr kumimoji="1" lang="en-US" altLang="ja-JP" sz="1050" dirty="0" err="1" smtClean="0"/>
                        <a:t>QoS</a:t>
                      </a:r>
                      <a:r>
                        <a:rPr kumimoji="1" lang="en-US" altLang="ja-JP" sz="1050" dirty="0" smtClean="0"/>
                        <a:t> </a:t>
                      </a:r>
                      <a:r>
                        <a:rPr kumimoji="1" lang="ja-JP" altLang="en-US" sz="1050" dirty="0" smtClean="0"/>
                        <a:t>などの各種機能を組み合わせたソリューション）</a:t>
                      </a:r>
                      <a:endParaRPr lang="en-US" altLang="ja-JP" sz="1050" baseline="0" dirty="0" smtClean="0"/>
                    </a:p>
                    <a:p>
                      <a:r>
                        <a:rPr kumimoji="1" lang="en-US" altLang="ja-JP" sz="1050" dirty="0" smtClean="0"/>
                        <a:t>FNF</a:t>
                      </a:r>
                      <a:r>
                        <a:rPr kumimoji="1" lang="ja-JP" altLang="en-US" sz="1050" dirty="0" smtClean="0"/>
                        <a:t>を用いて得られるアプリケーションに関する情報、およびその情報を活用したトラフィックの優先制御などの仕組みの総称</a:t>
                      </a:r>
                      <a:endParaRPr kumimoji="1" lang="en-US" altLang="ja-JP" sz="1050" dirty="0" smtClean="0"/>
                    </a:p>
                  </a:txBody>
                  <a:tcPr/>
                </a:tc>
                <a:extLst>
                  <a:ext uri="{0D108BD9-81ED-4DB2-BD59-A6C34878D82A}">
                    <a16:rowId xmlns:a16="http://schemas.microsoft.com/office/drawing/2014/main" val="10005"/>
                  </a:ext>
                </a:extLst>
              </a:tr>
              <a:tr h="53585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050" dirty="0" smtClean="0"/>
                        <a:t>NAM</a:t>
                      </a:r>
                      <a:r>
                        <a:rPr lang="ja-JP" altLang="en-US" sz="1050" dirty="0" smtClean="0"/>
                        <a:t>（</a:t>
                      </a:r>
                      <a:r>
                        <a:rPr lang="en-US" altLang="ja-JP" sz="1050" dirty="0" smtClean="0"/>
                        <a:t>Network Analysis</a:t>
                      </a:r>
                      <a:r>
                        <a:rPr lang="en-US" altLang="ja-JP" sz="1050" baseline="0" dirty="0" smtClean="0"/>
                        <a:t> Module</a:t>
                      </a:r>
                      <a:r>
                        <a:rPr lang="ja-JP" altLang="en-US" sz="1050" baseline="0" dirty="0" smtClean="0"/>
                        <a:t>）</a:t>
                      </a:r>
                      <a:endParaRPr lang="en-US" altLang="ja-JP" sz="1050" dirty="0" smtClean="0"/>
                    </a:p>
                  </a:txBody>
                  <a:tcPr/>
                </a:tc>
                <a:tc>
                  <a:txBody>
                    <a:bodyPr/>
                    <a:lstStyle/>
                    <a:p>
                      <a:r>
                        <a:rPr kumimoji="1" lang="ja-JP" altLang="en-US" sz="1050" dirty="0" smtClean="0"/>
                        <a:t>トラフィック情報やアプリケーション パフォーマンス情報を収集したりパケット キャプチャによるトラブルシューティングを行うシスコの専用機器</a:t>
                      </a:r>
                      <a:r>
                        <a:rPr kumimoji="1" lang="en-US" altLang="ja-JP" sz="1050" dirty="0" smtClean="0"/>
                        <a:t/>
                      </a:r>
                      <a:br>
                        <a:rPr kumimoji="1" lang="en-US" altLang="ja-JP" sz="1050" dirty="0" smtClean="0"/>
                      </a:br>
                      <a:r>
                        <a:rPr kumimoji="1" lang="ja-JP" altLang="en-US" sz="1050" dirty="0" smtClean="0"/>
                        <a:t>（ルータやスイッチに負荷をかけずに情報収集したい場合や遠隔地のトラブルシュートに利用）</a:t>
                      </a:r>
                      <a:endParaRPr kumimoji="1" lang="en-US" altLang="ja-JP" sz="1050" dirty="0" smtClean="0"/>
                    </a:p>
                  </a:txBody>
                  <a:tcPr/>
                </a:tc>
                <a:extLst>
                  <a:ext uri="{0D108BD9-81ED-4DB2-BD59-A6C34878D82A}">
                    <a16:rowId xmlns:a16="http://schemas.microsoft.com/office/drawing/2014/main" val="10006"/>
                  </a:ext>
                </a:extLst>
              </a:tr>
              <a:tr h="38581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050" dirty="0" smtClean="0"/>
                        <a:t>NGA</a:t>
                      </a:r>
                      <a:br>
                        <a:rPr lang="en-US" altLang="ja-JP" sz="1050" dirty="0" smtClean="0"/>
                      </a:br>
                      <a:r>
                        <a:rPr lang="ja-JP" altLang="en-US" sz="1050" dirty="0" smtClean="0"/>
                        <a:t>（</a:t>
                      </a:r>
                      <a:r>
                        <a:rPr lang="en-US" altLang="ja-JP" sz="1050" dirty="0" smtClean="0"/>
                        <a:t>NetFlow Generation Appliance</a:t>
                      </a:r>
                      <a:r>
                        <a:rPr lang="ja-JP" altLang="en-US" sz="1050" dirty="0" smtClean="0"/>
                        <a:t>）</a:t>
                      </a:r>
                      <a:endParaRPr lang="en-US" altLang="ja-JP" sz="1050" dirty="0" smtClean="0"/>
                    </a:p>
                  </a:txBody>
                  <a:tcPr/>
                </a:tc>
                <a:tc>
                  <a:txBody>
                    <a:bodyPr/>
                    <a:lstStyle/>
                    <a:p>
                      <a:r>
                        <a:rPr kumimoji="1" lang="ja-JP" altLang="en-US" sz="1050" dirty="0" smtClean="0"/>
                        <a:t>ルータやスイッチから</a:t>
                      </a:r>
                      <a:r>
                        <a:rPr kumimoji="1" lang="en-US" altLang="ja-JP" sz="1050" dirty="0" smtClean="0"/>
                        <a:t>SPAN</a:t>
                      </a:r>
                      <a:r>
                        <a:rPr kumimoji="1" lang="ja-JP" altLang="en-US" sz="1050" dirty="0" smtClean="0"/>
                        <a:t>やタップしてトラフィックを取込み</a:t>
                      </a:r>
                      <a:r>
                        <a:rPr kumimoji="1" lang="en-US" altLang="ja-JP" sz="1050" dirty="0" err="1" smtClean="0"/>
                        <a:t>NetFlo</a:t>
                      </a:r>
                      <a:r>
                        <a:rPr kumimoji="1" lang="en-US" altLang="ja-JP" sz="1050" dirty="0" smtClean="0"/>
                        <a:t> w</a:t>
                      </a:r>
                      <a:r>
                        <a:rPr kumimoji="1" lang="ja-JP" altLang="en-US" sz="1050" dirty="0" smtClean="0"/>
                        <a:t>データに変換するシスコの専用機器</a:t>
                      </a:r>
                      <a:r>
                        <a:rPr kumimoji="1" lang="en-US" altLang="ja-JP" sz="1050" dirty="0" smtClean="0"/>
                        <a:t/>
                      </a:r>
                      <a:br>
                        <a:rPr kumimoji="1" lang="en-US" altLang="ja-JP" sz="1050" dirty="0" smtClean="0"/>
                      </a:br>
                      <a:r>
                        <a:rPr kumimoji="1" lang="ja-JP" altLang="en-US" sz="1050" dirty="0" smtClean="0"/>
                        <a:t>（ルータやスイッチに負荷をかけずに大量のトラフィック情報を収集したい場合に利用）</a:t>
                      </a:r>
                      <a:endParaRPr kumimoji="1" lang="en-US" altLang="ja-JP" sz="1050" dirty="0" smtClean="0"/>
                    </a:p>
                  </a:txBody>
                  <a:tcPr/>
                </a:tc>
                <a:extLst>
                  <a:ext uri="{0D108BD9-81ED-4DB2-BD59-A6C34878D82A}">
                    <a16:rowId xmlns:a16="http://schemas.microsoft.com/office/drawing/2014/main" val="10007"/>
                  </a:ext>
                </a:extLst>
              </a:tr>
              <a:tr h="277570">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050" dirty="0" smtClean="0"/>
                        <a:t>LMS</a:t>
                      </a:r>
                      <a:r>
                        <a:rPr lang="ja-JP" altLang="en-US" sz="1050" baseline="0" dirty="0" smtClean="0"/>
                        <a:t>（</a:t>
                      </a:r>
                      <a:r>
                        <a:rPr lang="en-US" altLang="ja-JP" sz="1050" baseline="0" dirty="0" smtClean="0"/>
                        <a:t>LAN Management Solution</a:t>
                      </a:r>
                      <a:r>
                        <a:rPr lang="ja-JP" altLang="en-US" sz="1050" baseline="0" dirty="0" smtClean="0"/>
                        <a:t>）</a:t>
                      </a:r>
                      <a:endParaRPr lang="en-US" altLang="ja-JP" sz="1050" dirty="0" smtClean="0"/>
                    </a:p>
                  </a:txBody>
                  <a:tcPr/>
                </a:tc>
                <a:tc>
                  <a:txBody>
                    <a:bodyPr/>
                    <a:lstStyle/>
                    <a:p>
                      <a:r>
                        <a:rPr kumimoji="1" lang="en-US" altLang="ja-JP" sz="1050" dirty="0" smtClean="0"/>
                        <a:t>PI</a:t>
                      </a:r>
                      <a:r>
                        <a:rPr kumimoji="1" lang="ja-JP" altLang="en-US" sz="1050" dirty="0" smtClean="0"/>
                        <a:t>の前にあった有線</a:t>
                      </a:r>
                      <a:r>
                        <a:rPr kumimoji="1" lang="en-US" altLang="ja-JP" sz="1050" dirty="0" smtClean="0"/>
                        <a:t>LAN/WAN</a:t>
                      </a:r>
                      <a:r>
                        <a:rPr kumimoji="1" lang="ja-JP" altLang="en-US" sz="1050" dirty="0" smtClean="0"/>
                        <a:t>の管理ツール（現在は多くの機能が</a:t>
                      </a:r>
                      <a:r>
                        <a:rPr kumimoji="1" lang="en-US" altLang="ja-JP" sz="1050" dirty="0" smtClean="0"/>
                        <a:t>PI</a:t>
                      </a:r>
                      <a:r>
                        <a:rPr kumimoji="1" lang="ja-JP" altLang="en-US" sz="1050" dirty="0" smtClean="0"/>
                        <a:t>にシフト）</a:t>
                      </a:r>
                      <a:endParaRPr kumimoji="1" lang="en-US" altLang="ja-JP" sz="1050" dirty="0" smtClean="0"/>
                    </a:p>
                  </a:txBody>
                  <a:tcPr/>
                </a:tc>
                <a:extLst>
                  <a:ext uri="{0D108BD9-81ED-4DB2-BD59-A6C34878D82A}">
                    <a16:rowId xmlns:a16="http://schemas.microsoft.com/office/drawing/2014/main" val="10008"/>
                  </a:ext>
                </a:extLst>
              </a:tr>
              <a:tr h="38581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050" dirty="0" smtClean="0"/>
                        <a:t>WCS (Wireless Control System) / NCS (Network Control System)</a:t>
                      </a:r>
                    </a:p>
                  </a:txBody>
                  <a:tcPr/>
                </a:tc>
                <a:tc>
                  <a:txBody>
                    <a:bodyPr/>
                    <a:lstStyle/>
                    <a:p>
                      <a:r>
                        <a:rPr kumimoji="1" lang="en-US" altLang="ja-JP" sz="1050" dirty="0" smtClean="0"/>
                        <a:t>PI</a:t>
                      </a:r>
                      <a:r>
                        <a:rPr kumimoji="1" lang="ja-JP" altLang="en-US" sz="1050" dirty="0" smtClean="0"/>
                        <a:t>の前にあった（集中管理型）無線</a:t>
                      </a:r>
                      <a:r>
                        <a:rPr kumimoji="1" lang="en-US" altLang="ja-JP" sz="1050" dirty="0" smtClean="0"/>
                        <a:t>LAN</a:t>
                      </a:r>
                      <a:r>
                        <a:rPr kumimoji="1" lang="ja-JP" altLang="en-US" sz="1050" dirty="0" smtClean="0"/>
                        <a:t>の管理ツール（ほぼ全ての機能が</a:t>
                      </a:r>
                      <a:r>
                        <a:rPr kumimoji="1" lang="en-US" altLang="ja-JP" sz="1050" dirty="0" smtClean="0"/>
                        <a:t>PI</a:t>
                      </a:r>
                      <a:r>
                        <a:rPr kumimoji="1" lang="ja-JP" altLang="en-US" sz="1050" dirty="0" smtClean="0"/>
                        <a:t>に移植）</a:t>
                      </a:r>
                      <a:endParaRPr kumimoji="1" lang="en-US" altLang="ja-JP" sz="1050" dirty="0" smtClean="0"/>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615675074"/>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lang="ja-JP" altLang="en-US" sz="4400" dirty="0" smtClean="0"/>
              <a:t>付録</a:t>
            </a:r>
            <a:r>
              <a:rPr lang="ja-JP" altLang="en-US" sz="4400" dirty="0"/>
              <a:t>：</a:t>
            </a:r>
            <a:r>
              <a:rPr lang="en-US" altLang="ja-JP" sz="4400" dirty="0"/>
              <a:t/>
            </a:r>
            <a:br>
              <a:rPr lang="en-US" altLang="ja-JP" sz="4400" dirty="0"/>
            </a:br>
            <a:r>
              <a:rPr lang="en-US" altLang="ja-JP" dirty="0" smtClean="0"/>
              <a:t>PI</a:t>
            </a:r>
            <a:r>
              <a:rPr lang="ja-JP" altLang="en-US" dirty="0" smtClean="0"/>
              <a:t>その他の特長機能</a:t>
            </a:r>
            <a:endParaRPr kumimoji="1" lang="ja-JP" altLang="en-US" dirty="0"/>
          </a:p>
        </p:txBody>
      </p:sp>
    </p:spTree>
    <p:extLst>
      <p:ext uri="{BB962C8B-B14F-4D97-AF65-F5344CB8AC3E}">
        <p14:creationId xmlns:p14="http://schemas.microsoft.com/office/powerpoint/2010/main" val="464415888"/>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二等辺三角形 1"/>
          <p:cNvSpPr/>
          <p:nvPr/>
        </p:nvSpPr>
        <p:spPr>
          <a:xfrm>
            <a:off x="2542684" y="1707654"/>
            <a:ext cx="6349796" cy="1475977"/>
          </a:xfrm>
          <a:prstGeom prst="triangle">
            <a:avLst/>
          </a:prstGeom>
          <a:ln/>
        </p:spPr>
        <p:style>
          <a:lnRef idx="1">
            <a:schemeClr val="accent1"/>
          </a:lnRef>
          <a:fillRef idx="2">
            <a:schemeClr val="accent1"/>
          </a:fillRef>
          <a:effectRef idx="1">
            <a:schemeClr val="accent1"/>
          </a:effectRef>
          <a:fontRef idx="minor">
            <a:schemeClr val="dk1"/>
          </a:fontRef>
        </p:style>
        <p:txBody>
          <a:bodyPr rtlCol="0" anchor="ctr">
            <a:noAutofit/>
          </a:bodyPr>
          <a:lstStyle/>
          <a:p>
            <a:pPr algn="ctr"/>
            <a:endParaRPr kumimoji="1" lang="ja-JP" altLang="en-US" dirty="0" smtClean="0"/>
          </a:p>
        </p:txBody>
      </p:sp>
      <p:sp>
        <p:nvSpPr>
          <p:cNvPr id="16" name="Rectangle 15"/>
          <p:cNvSpPr/>
          <p:nvPr/>
        </p:nvSpPr>
        <p:spPr>
          <a:xfrm>
            <a:off x="287338" y="1104969"/>
            <a:ext cx="2120818" cy="751540"/>
          </a:xfrm>
          <a:prstGeom prst="rect">
            <a:avLst/>
          </a:prstGeom>
          <a:ln>
            <a:noFill/>
          </a:ln>
        </p:spPr>
        <p:style>
          <a:lnRef idx="1">
            <a:schemeClr val="dk1"/>
          </a:lnRef>
          <a:fillRef idx="2">
            <a:schemeClr val="dk1"/>
          </a:fillRef>
          <a:effectRef idx="1">
            <a:schemeClr val="dk1"/>
          </a:effectRef>
          <a:fontRef idx="minor">
            <a:schemeClr val="dk1"/>
          </a:fontRef>
        </p:style>
        <p:txBody>
          <a:bodyPr wrap="square" lIns="48216" tIns="24108" rIns="48216" bIns="24108" anchor="ctr">
            <a:noAutofit/>
          </a:bodyPr>
          <a:lstStyle/>
          <a:p>
            <a:pPr defTabSz="342878">
              <a:buClr>
                <a:srgbClr val="000000"/>
              </a:buClr>
              <a:buSzPct val="100000"/>
            </a:pPr>
            <a:r>
              <a:rPr lang="en-US" b="1" dirty="0">
                <a:solidFill>
                  <a:srgbClr val="FF0000"/>
                </a:solidFill>
                <a:effectLst>
                  <a:outerShdw dir="2700000" algn="tl">
                    <a:srgbClr val="000000">
                      <a:alpha val="43137"/>
                    </a:srgbClr>
                  </a:outerShdw>
                </a:effectLst>
                <a:ea typeface="ＭＳ Ｐゴシック" charset="0"/>
                <a:cs typeface="Arial" charset="0"/>
              </a:rPr>
              <a:t>Prime </a:t>
            </a:r>
            <a:r>
              <a:rPr lang="en-US" b="1" dirty="0" smtClean="0">
                <a:solidFill>
                  <a:srgbClr val="FF0000"/>
                </a:solidFill>
                <a:effectLst>
                  <a:outerShdw dir="2700000" algn="tl">
                    <a:srgbClr val="000000">
                      <a:alpha val="43137"/>
                    </a:srgbClr>
                  </a:outerShdw>
                </a:effectLst>
                <a:ea typeface="ＭＳ Ｐゴシック" charset="0"/>
                <a:cs typeface="Arial" charset="0"/>
              </a:rPr>
              <a:t>Infrastructure</a:t>
            </a:r>
            <a:endParaRPr lang="en-US" b="1" dirty="0">
              <a:solidFill>
                <a:srgbClr val="FF0000"/>
              </a:solidFill>
              <a:effectLst>
                <a:outerShdw dir="2700000" algn="tl">
                  <a:srgbClr val="000000">
                    <a:alpha val="43137"/>
                  </a:srgbClr>
                </a:outerShdw>
              </a:effectLst>
              <a:ea typeface="ＭＳ Ｐゴシック" charset="0"/>
              <a:cs typeface="Arial" charset="0"/>
            </a:endParaRP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715" y="2954558"/>
            <a:ext cx="6470773" cy="174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284038" y="3350342"/>
            <a:ext cx="2120818" cy="1240910"/>
          </a:xfrm>
          <a:prstGeom prst="rect">
            <a:avLst/>
          </a:prstGeom>
          <a:ln>
            <a:noFill/>
          </a:ln>
        </p:spPr>
        <p:style>
          <a:lnRef idx="1">
            <a:schemeClr val="dk1"/>
          </a:lnRef>
          <a:fillRef idx="2">
            <a:schemeClr val="dk1"/>
          </a:fillRef>
          <a:effectRef idx="1">
            <a:schemeClr val="dk1"/>
          </a:effectRef>
          <a:fontRef idx="minor">
            <a:schemeClr val="dk1"/>
          </a:fontRef>
        </p:style>
        <p:txBody>
          <a:bodyPr wrap="square" lIns="48216" tIns="24108" rIns="48216" bIns="24108" anchor="ctr">
            <a:noAutofit/>
          </a:bodyPr>
          <a:lstStyle/>
          <a:p>
            <a:pPr defTabSz="342878">
              <a:buClr>
                <a:srgbClr val="000000"/>
              </a:buClr>
              <a:buSzPct val="100000"/>
            </a:pPr>
            <a:r>
              <a:rPr lang="en-US" altLang="ja-JP" b="1" dirty="0" smtClean="0">
                <a:solidFill>
                  <a:srgbClr val="000000"/>
                </a:solidFill>
                <a:effectLst>
                  <a:outerShdw dir="2700000" algn="ctr" rotWithShape="0">
                    <a:srgbClr val="000000">
                      <a:alpha val="43137"/>
                    </a:srgbClr>
                  </a:outerShdw>
                </a:effectLst>
                <a:cs typeface="Arial" charset="0"/>
              </a:rPr>
              <a:t>Cisco IOS</a:t>
            </a:r>
          </a:p>
          <a:p>
            <a:pPr defTabSz="342878">
              <a:buClr>
                <a:srgbClr val="000000"/>
              </a:buClr>
              <a:buSzPct val="100000"/>
            </a:pPr>
            <a:r>
              <a:rPr lang="ja-JP" altLang="en-US" b="1" dirty="0">
                <a:solidFill>
                  <a:srgbClr val="000000"/>
                </a:solidFill>
                <a:effectLst>
                  <a:outerShdw dir="2700000" algn="ctr" rotWithShape="0">
                    <a:srgbClr val="000000">
                      <a:alpha val="43137"/>
                    </a:srgbClr>
                  </a:outerShdw>
                </a:effectLst>
                <a:cs typeface="Arial" charset="0"/>
              </a:rPr>
              <a:t>組込</a:t>
            </a:r>
            <a:r>
              <a:rPr lang="ja-JP" altLang="en-US" b="1" dirty="0" smtClean="0">
                <a:solidFill>
                  <a:srgbClr val="000000"/>
                </a:solidFill>
                <a:effectLst>
                  <a:outerShdw dir="2700000" algn="ctr" rotWithShape="0">
                    <a:srgbClr val="000000">
                      <a:alpha val="43137"/>
                    </a:srgbClr>
                  </a:outerShdw>
                </a:effectLst>
                <a:cs typeface="Arial" charset="0"/>
              </a:rPr>
              <a:t>み管理機能</a:t>
            </a:r>
            <a:endParaRPr lang="en-US" b="1" dirty="0">
              <a:solidFill>
                <a:srgbClr val="000000"/>
              </a:solidFill>
              <a:effectLst>
                <a:outerShdw dir="2700000" algn="ctr" rotWithShape="0">
                  <a:srgbClr val="000000">
                    <a:alpha val="43137"/>
                  </a:srgbClr>
                </a:outerShdw>
              </a:effectLst>
              <a:cs typeface="Arial" charset="0"/>
            </a:endParaRPr>
          </a:p>
        </p:txBody>
      </p:sp>
      <p:sp>
        <p:nvSpPr>
          <p:cNvPr id="7" name="AutoShape 3"/>
          <p:cNvSpPr>
            <a:spLocks noChangeArrowheads="1"/>
          </p:cNvSpPr>
          <p:nvPr/>
        </p:nvSpPr>
        <p:spPr bwMode="ltGray">
          <a:xfrm>
            <a:off x="2490290" y="1104969"/>
            <a:ext cx="5194905" cy="751540"/>
          </a:xfrm>
          <a:prstGeom prst="roundRect">
            <a:avLst>
              <a:gd name="adj" fmla="val 0"/>
            </a:avLst>
          </a:prstGeom>
          <a:ln>
            <a:headEnd/>
            <a:tailEnd/>
          </a:ln>
        </p:spPr>
        <p:style>
          <a:lnRef idx="1">
            <a:schemeClr val="accent5"/>
          </a:lnRef>
          <a:fillRef idx="2">
            <a:schemeClr val="accent5"/>
          </a:fillRef>
          <a:effectRef idx="1">
            <a:schemeClr val="accent5"/>
          </a:effectRef>
          <a:fontRef idx="minor">
            <a:schemeClr val="dk1"/>
          </a:fontRef>
        </p:style>
        <p:txBody>
          <a:bodyPr wrap="none" lIns="54765" tIns="27382" rIns="54765" bIns="27382" anchor="ctr">
            <a:noAutofit/>
          </a:bodyPr>
          <a:lstStyle/>
          <a:p>
            <a:pPr algn="ctr" defTabSz="342878">
              <a:lnSpc>
                <a:spcPct val="90000"/>
              </a:lnSpc>
              <a:buClr>
                <a:srgbClr val="000000"/>
              </a:buClr>
              <a:buSzPct val="100000"/>
              <a:defRPr/>
            </a:pPr>
            <a:endParaRPr lang="en-US" sz="700" kern="0" dirty="0">
              <a:solidFill>
                <a:srgbClr val="FFFFFF"/>
              </a:solidFill>
              <a:cs typeface="Arial" charset="0"/>
            </a:endParaRPr>
          </a:p>
        </p:txBody>
      </p:sp>
      <p:sp>
        <p:nvSpPr>
          <p:cNvPr id="8" name="Rounded Rectangle 96"/>
          <p:cNvSpPr>
            <a:spLocks noChangeArrowheads="1"/>
          </p:cNvSpPr>
          <p:nvPr/>
        </p:nvSpPr>
        <p:spPr bwMode="auto">
          <a:xfrm>
            <a:off x="2555776" y="1400517"/>
            <a:ext cx="1120954" cy="360000"/>
          </a:xfrm>
          <a:prstGeom prst="roundRect">
            <a:avLst>
              <a:gd name="adj" fmla="val 0"/>
            </a:avLst>
          </a:prstGeom>
          <a:gradFill rotWithShape="1">
            <a:gsLst>
              <a:gs pos="0">
                <a:schemeClr val="accent1">
                  <a:lumMod val="75000"/>
                </a:schemeClr>
              </a:gs>
              <a:gs pos="0">
                <a:schemeClr val="accent1">
                  <a:lumMod val="60000"/>
                  <a:lumOff val="40000"/>
                </a:schemeClr>
              </a:gs>
              <a:gs pos="50000">
                <a:schemeClr val="accent1">
                  <a:lumMod val="75000"/>
                </a:schemeClr>
              </a:gs>
              <a:gs pos="98000">
                <a:srgbClr val="001E2A"/>
              </a:gs>
              <a:gs pos="100000">
                <a:schemeClr val="accent1">
                  <a:lumMod val="50000"/>
                </a:schemeClr>
              </a:gs>
            </a:gsLst>
            <a:lin ang="5400000" scaled="0"/>
          </a:gradFill>
          <a:ln w="12700" algn="ctr">
            <a:solidFill>
              <a:schemeClr val="accent1">
                <a:lumMod val="60000"/>
                <a:lumOff val="40000"/>
              </a:schemeClr>
            </a:solidFill>
            <a:round/>
            <a:headEnd/>
            <a:tailEnd/>
          </a:ln>
          <a:effectLst>
            <a:outerShdw blurRad="88900" dist="63500" dir="2700000" algn="tl" rotWithShape="0">
              <a:prstClr val="black">
                <a:alpha val="40000"/>
              </a:prstClr>
            </a:outerShdw>
          </a:effectLst>
          <a:scene3d>
            <a:camera prst="orthographicFront"/>
            <a:lightRig rig="brightRoom" dir="t"/>
          </a:scene3d>
          <a:sp3d prstMaterial="metal">
            <a:bevelB w="38100" h="38100" prst="softRound"/>
          </a:sp3d>
        </p:spPr>
        <p:txBody>
          <a:bodyPr wrap="none" lIns="0" tIns="27382" rIns="0" bIns="27382" anchor="ctr">
            <a:noAutofit/>
          </a:bodyPr>
          <a:lstStyle/>
          <a:p>
            <a:pPr algn="ctr" defTabSz="342878" eaLnBrk="0" hangingPunct="0">
              <a:lnSpc>
                <a:spcPct val="80000"/>
              </a:lnSpc>
              <a:spcBef>
                <a:spcPts val="225"/>
              </a:spcBef>
              <a:buClr>
                <a:srgbClr val="000000"/>
              </a:buClr>
              <a:buSzPct val="100000"/>
              <a:defRPr/>
            </a:pPr>
            <a:r>
              <a:rPr lang="ja-JP" altLang="en-US" sz="1100" b="1" dirty="0" smtClean="0">
                <a:solidFill>
                  <a:srgbClr val="FFFFFF"/>
                </a:solidFill>
                <a:ea typeface="ＭＳ Ｐゴシック" pitchFamily="34" charset="-128"/>
                <a:cs typeface="Arial" charset="0"/>
              </a:rPr>
              <a:t>インベントリ</a:t>
            </a:r>
            <a:r>
              <a:rPr lang="en-US" altLang="ja-JP" sz="1100" b="1" dirty="0" smtClean="0">
                <a:solidFill>
                  <a:srgbClr val="FFFFFF"/>
                </a:solidFill>
                <a:ea typeface="ＭＳ Ｐゴシック" pitchFamily="34" charset="-128"/>
                <a:cs typeface="Arial" charset="0"/>
              </a:rPr>
              <a:t>/</a:t>
            </a:r>
          </a:p>
          <a:p>
            <a:pPr algn="ctr" defTabSz="342878" eaLnBrk="0" hangingPunct="0">
              <a:lnSpc>
                <a:spcPct val="80000"/>
              </a:lnSpc>
              <a:spcBef>
                <a:spcPts val="225"/>
              </a:spcBef>
              <a:buClr>
                <a:srgbClr val="000000"/>
              </a:buClr>
              <a:buSzPct val="100000"/>
              <a:defRPr/>
            </a:pPr>
            <a:r>
              <a:rPr lang="ja-JP" altLang="en-US" sz="1100" b="1" dirty="0" smtClean="0">
                <a:solidFill>
                  <a:srgbClr val="FFFFFF"/>
                </a:solidFill>
                <a:ea typeface="ＭＳ Ｐゴシック" pitchFamily="34" charset="-128"/>
                <a:cs typeface="Arial" charset="0"/>
              </a:rPr>
              <a:t>コンフィグ管理</a:t>
            </a:r>
            <a:endParaRPr lang="en-US" altLang="ja-JP" sz="1100" b="1" dirty="0" smtClean="0">
              <a:solidFill>
                <a:srgbClr val="FFFFFF"/>
              </a:solidFill>
              <a:ea typeface="ＭＳ Ｐゴシック" pitchFamily="34" charset="-128"/>
              <a:cs typeface="Arial" charset="0"/>
            </a:endParaRPr>
          </a:p>
        </p:txBody>
      </p:sp>
      <p:sp>
        <p:nvSpPr>
          <p:cNvPr id="9" name="Rounded Rectangle 96"/>
          <p:cNvSpPr>
            <a:spLocks noChangeArrowheads="1"/>
          </p:cNvSpPr>
          <p:nvPr/>
        </p:nvSpPr>
        <p:spPr bwMode="auto">
          <a:xfrm>
            <a:off x="5076056" y="1400517"/>
            <a:ext cx="1093320" cy="360000"/>
          </a:xfrm>
          <a:prstGeom prst="roundRect">
            <a:avLst>
              <a:gd name="adj" fmla="val 0"/>
            </a:avLst>
          </a:prstGeom>
          <a:gradFill rotWithShape="1">
            <a:gsLst>
              <a:gs pos="0">
                <a:schemeClr val="accent1">
                  <a:lumMod val="75000"/>
                </a:schemeClr>
              </a:gs>
              <a:gs pos="0">
                <a:schemeClr val="accent1">
                  <a:lumMod val="60000"/>
                  <a:lumOff val="40000"/>
                </a:schemeClr>
              </a:gs>
              <a:gs pos="50000">
                <a:schemeClr val="accent1">
                  <a:lumMod val="75000"/>
                </a:schemeClr>
              </a:gs>
              <a:gs pos="98000">
                <a:srgbClr val="001E2A"/>
              </a:gs>
              <a:gs pos="100000">
                <a:schemeClr val="accent1">
                  <a:lumMod val="50000"/>
                </a:schemeClr>
              </a:gs>
            </a:gsLst>
            <a:lin ang="5400000" scaled="0"/>
          </a:gradFill>
          <a:ln w="12700" algn="ctr">
            <a:solidFill>
              <a:schemeClr val="accent1">
                <a:lumMod val="60000"/>
                <a:lumOff val="40000"/>
              </a:schemeClr>
            </a:solidFill>
            <a:round/>
            <a:headEnd/>
            <a:tailEnd/>
          </a:ln>
          <a:effectLst>
            <a:outerShdw blurRad="88900" dist="63500" dir="2700000" algn="tl" rotWithShape="0">
              <a:prstClr val="black">
                <a:alpha val="40000"/>
              </a:prstClr>
            </a:outerShdw>
          </a:effectLst>
          <a:scene3d>
            <a:camera prst="orthographicFront"/>
            <a:lightRig rig="brightRoom" dir="t"/>
          </a:scene3d>
          <a:sp3d prstMaterial="metal">
            <a:bevelB w="38100" h="38100" prst="softRound"/>
          </a:sp3d>
        </p:spPr>
        <p:txBody>
          <a:bodyPr wrap="none" lIns="0" tIns="27382" rIns="0" bIns="27382" anchor="ctr">
            <a:noAutofit/>
          </a:bodyPr>
          <a:lstStyle/>
          <a:p>
            <a:pPr algn="ctr" defTabSz="342878" eaLnBrk="0" hangingPunct="0">
              <a:lnSpc>
                <a:spcPct val="80000"/>
              </a:lnSpc>
              <a:spcBef>
                <a:spcPts val="225"/>
              </a:spcBef>
              <a:buClr>
                <a:srgbClr val="000000"/>
              </a:buClr>
              <a:buSzPct val="100000"/>
              <a:defRPr/>
            </a:pPr>
            <a:r>
              <a:rPr lang="ja-JP" altLang="en-US" sz="1100" b="1" dirty="0" smtClean="0">
                <a:solidFill>
                  <a:srgbClr val="FFFFFF"/>
                </a:solidFill>
                <a:ea typeface="ＭＳ Ｐゴシック" pitchFamily="34" charset="-128"/>
                <a:cs typeface="Arial" charset="0"/>
              </a:rPr>
              <a:t>可視化</a:t>
            </a:r>
            <a:endParaRPr lang="en-US" sz="1100" b="1" dirty="0">
              <a:solidFill>
                <a:srgbClr val="FFFFFF"/>
              </a:solidFill>
              <a:ea typeface="ＭＳ Ｐゴシック" pitchFamily="34" charset="-128"/>
              <a:cs typeface="Arial" charset="0"/>
            </a:endParaRPr>
          </a:p>
        </p:txBody>
      </p:sp>
      <p:sp>
        <p:nvSpPr>
          <p:cNvPr id="10" name="Rounded Rectangle 96"/>
          <p:cNvSpPr>
            <a:spLocks noChangeArrowheads="1"/>
          </p:cNvSpPr>
          <p:nvPr/>
        </p:nvSpPr>
        <p:spPr bwMode="auto">
          <a:xfrm>
            <a:off x="6299004" y="1400517"/>
            <a:ext cx="1297332" cy="360000"/>
          </a:xfrm>
          <a:prstGeom prst="roundRect">
            <a:avLst>
              <a:gd name="adj" fmla="val 0"/>
            </a:avLst>
          </a:prstGeom>
          <a:gradFill rotWithShape="1">
            <a:gsLst>
              <a:gs pos="0">
                <a:schemeClr val="accent1">
                  <a:lumMod val="75000"/>
                </a:schemeClr>
              </a:gs>
              <a:gs pos="0">
                <a:schemeClr val="accent1">
                  <a:lumMod val="60000"/>
                  <a:lumOff val="40000"/>
                </a:schemeClr>
              </a:gs>
              <a:gs pos="50000">
                <a:schemeClr val="accent1">
                  <a:lumMod val="75000"/>
                </a:schemeClr>
              </a:gs>
              <a:gs pos="98000">
                <a:srgbClr val="001E2A"/>
              </a:gs>
              <a:gs pos="100000">
                <a:schemeClr val="accent1">
                  <a:lumMod val="50000"/>
                </a:schemeClr>
              </a:gs>
            </a:gsLst>
            <a:lin ang="5400000" scaled="0"/>
          </a:gradFill>
          <a:ln w="12700" algn="ctr">
            <a:solidFill>
              <a:schemeClr val="accent1">
                <a:lumMod val="60000"/>
                <a:lumOff val="40000"/>
              </a:schemeClr>
            </a:solidFill>
            <a:round/>
            <a:headEnd/>
            <a:tailEnd/>
          </a:ln>
          <a:effectLst>
            <a:outerShdw blurRad="88900" dist="63500" dir="2700000" algn="tl" rotWithShape="0">
              <a:prstClr val="black">
                <a:alpha val="40000"/>
              </a:prstClr>
            </a:outerShdw>
          </a:effectLst>
          <a:scene3d>
            <a:camera prst="orthographicFront"/>
            <a:lightRig rig="brightRoom" dir="t"/>
          </a:scene3d>
          <a:sp3d prstMaterial="metal">
            <a:bevelB w="38100" h="38100" prst="softRound"/>
          </a:sp3d>
        </p:spPr>
        <p:txBody>
          <a:bodyPr wrap="none" lIns="0" tIns="27382" rIns="0" bIns="27382" anchor="ctr">
            <a:noAutofit/>
          </a:bodyPr>
          <a:lstStyle/>
          <a:p>
            <a:pPr algn="ctr" defTabSz="342878" eaLnBrk="0" hangingPunct="0">
              <a:lnSpc>
                <a:spcPct val="80000"/>
              </a:lnSpc>
              <a:spcBef>
                <a:spcPts val="225"/>
              </a:spcBef>
              <a:buClr>
                <a:srgbClr val="000000"/>
              </a:buClr>
              <a:buSzPct val="100000"/>
              <a:defRPr/>
            </a:pPr>
            <a:r>
              <a:rPr lang="ja-JP" altLang="en-US" sz="1100" b="1" dirty="0" smtClean="0">
                <a:solidFill>
                  <a:srgbClr val="FFFFFF"/>
                </a:solidFill>
                <a:ea typeface="ＭＳ Ｐゴシック" pitchFamily="34" charset="-128"/>
                <a:cs typeface="Arial" charset="0"/>
              </a:rPr>
              <a:t>ユーザ</a:t>
            </a:r>
            <a:endParaRPr lang="en-US" altLang="ja-JP" sz="1100" b="1" dirty="0" smtClean="0">
              <a:solidFill>
                <a:srgbClr val="FFFFFF"/>
              </a:solidFill>
              <a:ea typeface="ＭＳ Ｐゴシック" pitchFamily="34" charset="-128"/>
              <a:cs typeface="Arial" charset="0"/>
            </a:endParaRPr>
          </a:p>
          <a:p>
            <a:pPr algn="ctr" defTabSz="342878" eaLnBrk="0" hangingPunct="0">
              <a:lnSpc>
                <a:spcPct val="80000"/>
              </a:lnSpc>
              <a:spcBef>
                <a:spcPts val="225"/>
              </a:spcBef>
              <a:buClr>
                <a:srgbClr val="000000"/>
              </a:buClr>
              <a:buSzPct val="100000"/>
              <a:defRPr/>
            </a:pPr>
            <a:r>
              <a:rPr lang="ja-JP" altLang="en-US" sz="1100" b="1" dirty="0" smtClean="0">
                <a:solidFill>
                  <a:srgbClr val="FFFFFF"/>
                </a:solidFill>
                <a:ea typeface="ＭＳ Ｐゴシック" pitchFamily="34" charset="-128"/>
                <a:cs typeface="Arial" charset="0"/>
              </a:rPr>
              <a:t>ポリシー連携</a:t>
            </a:r>
            <a:endParaRPr lang="en-US" sz="1100" b="1" dirty="0">
              <a:solidFill>
                <a:srgbClr val="FFFFFF"/>
              </a:solidFill>
              <a:ea typeface="ＭＳ Ｐゴシック" pitchFamily="34" charset="-128"/>
              <a:cs typeface="Arial" charset="0"/>
            </a:endParaRPr>
          </a:p>
        </p:txBody>
      </p:sp>
      <p:sp>
        <p:nvSpPr>
          <p:cNvPr id="19" name="Rectangle 18"/>
          <p:cNvSpPr/>
          <p:nvPr/>
        </p:nvSpPr>
        <p:spPr>
          <a:xfrm>
            <a:off x="2504952" y="1098355"/>
            <a:ext cx="5180244" cy="253912"/>
          </a:xfrm>
          <a:prstGeom prst="rect">
            <a:avLst/>
          </a:prstGeom>
        </p:spPr>
        <p:txBody>
          <a:bodyPr wrap="square" lIns="68576" tIns="34288" rIns="68576" bIns="34288">
            <a:noAutofit/>
          </a:bodyPr>
          <a:lstStyle/>
          <a:p>
            <a:pPr algn="ctr" defTabSz="342878">
              <a:buClr>
                <a:srgbClr val="000000"/>
              </a:buClr>
              <a:buSzPct val="100000"/>
            </a:pPr>
            <a:r>
              <a:rPr lang="ja-JP" altLang="en-US" sz="1400" kern="0" dirty="0" smtClean="0">
                <a:solidFill>
                  <a:srgbClr val="000000"/>
                </a:solidFill>
                <a:cs typeface="Arial" charset="0"/>
              </a:rPr>
              <a:t>集中管理ダッシュボードでの</a:t>
            </a:r>
            <a:r>
              <a:rPr lang="ja-JP" altLang="en-US" sz="1400" kern="0" dirty="0" smtClean="0">
                <a:solidFill>
                  <a:srgbClr val="FF0000"/>
                </a:solidFill>
                <a:cs typeface="Arial" charset="0"/>
              </a:rPr>
              <a:t>ネットワーク全体トレンド</a:t>
            </a:r>
            <a:r>
              <a:rPr lang="ja-JP" altLang="en-US" sz="1400" kern="0" dirty="0" smtClean="0">
                <a:solidFill>
                  <a:srgbClr val="000000"/>
                </a:solidFill>
                <a:cs typeface="Arial" charset="0"/>
              </a:rPr>
              <a:t>や機器の把握</a:t>
            </a:r>
            <a:endParaRPr lang="en-US" sz="1400" dirty="0">
              <a:solidFill>
                <a:srgbClr val="000000"/>
              </a:solidFill>
              <a:cs typeface="Arial" charset="0"/>
            </a:endParaRPr>
          </a:p>
        </p:txBody>
      </p:sp>
      <p:sp>
        <p:nvSpPr>
          <p:cNvPr id="17" name="Rectangle 16"/>
          <p:cNvSpPr/>
          <p:nvPr/>
        </p:nvSpPr>
        <p:spPr>
          <a:xfrm>
            <a:off x="286045" y="2048364"/>
            <a:ext cx="2120818" cy="1086519"/>
          </a:xfrm>
          <a:prstGeom prst="rect">
            <a:avLst/>
          </a:prstGeom>
          <a:ln>
            <a:noFill/>
          </a:ln>
        </p:spPr>
        <p:style>
          <a:lnRef idx="1">
            <a:schemeClr val="dk1"/>
          </a:lnRef>
          <a:fillRef idx="2">
            <a:schemeClr val="dk1"/>
          </a:fillRef>
          <a:effectRef idx="1">
            <a:schemeClr val="dk1"/>
          </a:effectRef>
          <a:fontRef idx="minor">
            <a:schemeClr val="dk1"/>
          </a:fontRef>
        </p:style>
        <p:txBody>
          <a:bodyPr wrap="square" lIns="48216" tIns="24108" rIns="48216" bIns="24108" anchor="ctr">
            <a:noAutofit/>
          </a:bodyPr>
          <a:lstStyle/>
          <a:p>
            <a:pPr defTabSz="342878">
              <a:buClr>
                <a:srgbClr val="000000"/>
              </a:buClr>
              <a:buSzPct val="100000"/>
            </a:pPr>
            <a:r>
              <a:rPr lang="en-US" sz="1600" b="1" dirty="0">
                <a:solidFill>
                  <a:srgbClr val="000000"/>
                </a:solidFill>
                <a:effectLst>
                  <a:outerShdw dir="2700000" algn="ctr" rotWithShape="0">
                    <a:srgbClr val="000000">
                      <a:alpha val="43137"/>
                    </a:srgbClr>
                  </a:outerShdw>
                </a:effectLst>
                <a:ea typeface="ＭＳ Ｐゴシック" charset="0"/>
                <a:cs typeface="Arial" charset="0"/>
              </a:rPr>
              <a:t>Prime </a:t>
            </a:r>
            <a:r>
              <a:rPr lang="en-US" sz="1600" b="1" dirty="0" smtClean="0">
                <a:solidFill>
                  <a:srgbClr val="000000"/>
                </a:solidFill>
                <a:effectLst>
                  <a:outerShdw dir="2700000" algn="ctr" rotWithShape="0">
                    <a:srgbClr val="000000">
                      <a:alpha val="43137"/>
                    </a:srgbClr>
                  </a:outerShdw>
                </a:effectLst>
                <a:ea typeface="ＭＳ Ｐゴシック" charset="0"/>
                <a:cs typeface="Arial" charset="0"/>
              </a:rPr>
              <a:t>NAM</a:t>
            </a:r>
          </a:p>
          <a:p>
            <a:pPr defTabSz="342878">
              <a:buClr>
                <a:srgbClr val="000000"/>
              </a:buClr>
              <a:buSzPct val="100000"/>
            </a:pPr>
            <a:r>
              <a:rPr lang="en-US" altLang="ja-JP" sz="1050" b="1" dirty="0" smtClean="0">
                <a:solidFill>
                  <a:srgbClr val="000000"/>
                </a:solidFill>
                <a:effectLst>
                  <a:outerShdw dir="2700000" algn="ctr" rotWithShape="0">
                    <a:srgbClr val="000000">
                      <a:alpha val="43137"/>
                    </a:srgbClr>
                  </a:outerShdw>
                </a:effectLst>
                <a:ea typeface="ＭＳ Ｐゴシック" charset="0"/>
                <a:cs typeface="Arial" charset="0"/>
              </a:rPr>
              <a:t>(Network Analysis Module)</a:t>
            </a:r>
            <a:endParaRPr lang="en-US" altLang="ja-JP" sz="1600" b="1" dirty="0">
              <a:solidFill>
                <a:srgbClr val="000000"/>
              </a:solidFill>
              <a:effectLst>
                <a:outerShdw dir="2700000" algn="ctr" rotWithShape="0">
                  <a:srgbClr val="000000">
                    <a:alpha val="43137"/>
                  </a:srgbClr>
                </a:outerShdw>
              </a:effectLst>
              <a:ea typeface="ＭＳ Ｐゴシック" charset="0"/>
              <a:cs typeface="Arial" charset="0"/>
            </a:endParaRPr>
          </a:p>
          <a:p>
            <a:pPr defTabSz="342878">
              <a:buClr>
                <a:srgbClr val="000000"/>
              </a:buClr>
              <a:buSzPct val="100000"/>
            </a:pPr>
            <a:r>
              <a:rPr lang="en-US" sz="1600" b="1" dirty="0" smtClean="0">
                <a:solidFill>
                  <a:srgbClr val="000000"/>
                </a:solidFill>
                <a:effectLst>
                  <a:outerShdw dir="2700000" algn="ctr" rotWithShape="0">
                    <a:srgbClr val="000000">
                      <a:alpha val="43137"/>
                    </a:srgbClr>
                  </a:outerShdw>
                </a:effectLst>
                <a:ea typeface="ＭＳ Ｐゴシック" charset="0"/>
                <a:cs typeface="Arial" charset="0"/>
              </a:rPr>
              <a:t>NGA</a:t>
            </a:r>
          </a:p>
          <a:p>
            <a:pPr defTabSz="342878">
              <a:buClr>
                <a:srgbClr val="000000"/>
              </a:buClr>
              <a:buSzPct val="100000"/>
            </a:pPr>
            <a:r>
              <a:rPr lang="en-US" altLang="ja-JP" sz="1050" b="1" dirty="0" smtClean="0">
                <a:solidFill>
                  <a:srgbClr val="000000"/>
                </a:solidFill>
                <a:effectLst>
                  <a:outerShdw dir="2700000" algn="ctr" rotWithShape="0">
                    <a:srgbClr val="000000">
                      <a:alpha val="43137"/>
                    </a:srgbClr>
                  </a:outerShdw>
                </a:effectLst>
                <a:ea typeface="ＭＳ Ｐゴシック" charset="0"/>
                <a:cs typeface="Arial" charset="0"/>
              </a:rPr>
              <a:t>(NetFlow Generation Appliance)</a:t>
            </a:r>
            <a:endParaRPr lang="en-US" sz="1050" b="1" dirty="0">
              <a:solidFill>
                <a:srgbClr val="000000"/>
              </a:solidFill>
              <a:effectLst>
                <a:outerShdw dir="2700000" algn="ctr" rotWithShape="0">
                  <a:srgbClr val="000000">
                    <a:alpha val="43137"/>
                  </a:srgbClr>
                </a:outerShdw>
              </a:effectLst>
              <a:cs typeface="Arial" charset="0"/>
            </a:endParaRPr>
          </a:p>
        </p:txBody>
      </p:sp>
      <p:sp>
        <p:nvSpPr>
          <p:cNvPr id="11" name="AutoShape 3"/>
          <p:cNvSpPr>
            <a:spLocks noChangeArrowheads="1"/>
          </p:cNvSpPr>
          <p:nvPr/>
        </p:nvSpPr>
        <p:spPr bwMode="ltGray">
          <a:xfrm>
            <a:off x="2487024" y="2097112"/>
            <a:ext cx="5198171" cy="949154"/>
          </a:xfrm>
          <a:prstGeom prst="roundRect">
            <a:avLst>
              <a:gd name="adj" fmla="val 0"/>
            </a:avLst>
          </a:prstGeom>
          <a:solidFill>
            <a:schemeClr val="accent2">
              <a:lumMod val="60000"/>
              <a:lumOff val="40000"/>
            </a:schemeClr>
          </a:solidFill>
          <a:ln>
            <a:headEnd/>
            <a:tailEnd/>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none" lIns="54765" tIns="27382" rIns="54765" bIns="27382" anchor="ctr">
            <a:noAutofit/>
          </a:bodyPr>
          <a:lstStyle/>
          <a:p>
            <a:pPr algn="ctr" defTabSz="342878">
              <a:lnSpc>
                <a:spcPct val="90000"/>
              </a:lnSpc>
              <a:buClr>
                <a:srgbClr val="000000"/>
              </a:buClr>
              <a:buSzPct val="100000"/>
              <a:defRPr/>
            </a:pPr>
            <a:endParaRPr lang="en-US" sz="700" kern="0" dirty="0">
              <a:solidFill>
                <a:srgbClr val="FFFFFF"/>
              </a:solidFill>
              <a:cs typeface="Arial" charset="0"/>
            </a:endParaRPr>
          </a:p>
          <a:p>
            <a:pPr algn="ctr" defTabSz="342878">
              <a:lnSpc>
                <a:spcPct val="90000"/>
              </a:lnSpc>
              <a:buClr>
                <a:srgbClr val="000000"/>
              </a:buClr>
              <a:buSzPct val="100000"/>
              <a:defRPr/>
            </a:pPr>
            <a:endParaRPr lang="en-US" sz="700" kern="0" dirty="0">
              <a:solidFill>
                <a:srgbClr val="FFFFFF"/>
              </a:solidFill>
              <a:cs typeface="Arial" charset="0"/>
            </a:endParaRPr>
          </a:p>
          <a:p>
            <a:pPr algn="ctr" defTabSz="342878">
              <a:lnSpc>
                <a:spcPct val="90000"/>
              </a:lnSpc>
              <a:buClr>
                <a:srgbClr val="000000"/>
              </a:buClr>
              <a:buSzPct val="100000"/>
              <a:defRPr/>
            </a:pPr>
            <a:endParaRPr lang="en-US" sz="700" kern="0" dirty="0">
              <a:solidFill>
                <a:srgbClr val="FFFFFF"/>
              </a:solidFill>
              <a:cs typeface="Arial" charset="0"/>
            </a:endParaRPr>
          </a:p>
          <a:p>
            <a:pPr algn="ctr" defTabSz="342878">
              <a:lnSpc>
                <a:spcPct val="90000"/>
              </a:lnSpc>
              <a:buClr>
                <a:srgbClr val="000000"/>
              </a:buClr>
              <a:buSzPct val="100000"/>
              <a:defRPr/>
            </a:pPr>
            <a:endParaRPr lang="en-US" sz="700" kern="0" dirty="0">
              <a:solidFill>
                <a:srgbClr val="FFFFFF"/>
              </a:solidFill>
              <a:cs typeface="Arial" charset="0"/>
            </a:endParaRPr>
          </a:p>
          <a:p>
            <a:pPr algn="ctr" defTabSz="342878">
              <a:lnSpc>
                <a:spcPct val="90000"/>
              </a:lnSpc>
              <a:buClr>
                <a:srgbClr val="000000"/>
              </a:buClr>
              <a:buSzPct val="100000"/>
              <a:defRPr/>
            </a:pPr>
            <a:endParaRPr lang="en-US" sz="700" kern="0" dirty="0">
              <a:solidFill>
                <a:srgbClr val="FFFFFF"/>
              </a:solidFill>
              <a:cs typeface="Arial" charset="0"/>
            </a:endParaRPr>
          </a:p>
          <a:p>
            <a:pPr algn="ctr" defTabSz="342878">
              <a:lnSpc>
                <a:spcPct val="90000"/>
              </a:lnSpc>
              <a:buClr>
                <a:srgbClr val="000000"/>
              </a:buClr>
              <a:buSzPct val="100000"/>
              <a:defRPr/>
            </a:pPr>
            <a:endParaRPr lang="en-US" sz="700" kern="0" dirty="0">
              <a:solidFill>
                <a:srgbClr val="FFFFFF"/>
              </a:solidFill>
              <a:cs typeface="Arial" charset="0"/>
            </a:endParaRPr>
          </a:p>
          <a:p>
            <a:pPr algn="ctr" defTabSz="342878">
              <a:lnSpc>
                <a:spcPct val="90000"/>
              </a:lnSpc>
              <a:buClr>
                <a:srgbClr val="000000"/>
              </a:buClr>
              <a:buSzPct val="100000"/>
              <a:defRPr/>
            </a:pPr>
            <a:endParaRPr lang="en-US" sz="700" kern="0" dirty="0">
              <a:solidFill>
                <a:srgbClr val="FFFFFF"/>
              </a:solidFill>
              <a:cs typeface="Arial" charset="0"/>
            </a:endParaRPr>
          </a:p>
          <a:p>
            <a:pPr algn="ctr" defTabSz="342878">
              <a:lnSpc>
                <a:spcPct val="90000"/>
              </a:lnSpc>
              <a:buClr>
                <a:srgbClr val="000000"/>
              </a:buClr>
              <a:buSzPct val="100000"/>
              <a:defRPr/>
            </a:pPr>
            <a:endParaRPr lang="en-US" sz="700" kern="0" dirty="0">
              <a:solidFill>
                <a:srgbClr val="FFFFFF"/>
              </a:solidFill>
              <a:cs typeface="Arial" charset="0"/>
            </a:endParaRPr>
          </a:p>
          <a:p>
            <a:pPr algn="ctr" defTabSz="342878">
              <a:lnSpc>
                <a:spcPct val="90000"/>
              </a:lnSpc>
              <a:buClr>
                <a:srgbClr val="000000"/>
              </a:buClr>
              <a:buSzPct val="100000"/>
              <a:defRPr/>
            </a:pPr>
            <a:endParaRPr lang="en-US" sz="700" kern="0" dirty="0">
              <a:solidFill>
                <a:srgbClr val="FFFFFF"/>
              </a:solidFill>
              <a:cs typeface="Arial" charset="0"/>
            </a:endParaRPr>
          </a:p>
        </p:txBody>
      </p:sp>
      <p:sp>
        <p:nvSpPr>
          <p:cNvPr id="12" name="Rounded Rectangle 96"/>
          <p:cNvSpPr>
            <a:spLocks noChangeArrowheads="1"/>
          </p:cNvSpPr>
          <p:nvPr/>
        </p:nvSpPr>
        <p:spPr bwMode="auto">
          <a:xfrm>
            <a:off x="5216186" y="2527420"/>
            <a:ext cx="1134719" cy="360000"/>
          </a:xfrm>
          <a:prstGeom prst="roundRect">
            <a:avLst>
              <a:gd name="adj" fmla="val 0"/>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headEnd/>
            <a:tailEnd/>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0" tIns="0" rIns="0" bIns="0" anchor="ctr" anchorCtr="1">
            <a:noAutofit/>
          </a:bodyPr>
          <a:lstStyle/>
          <a:p>
            <a:pPr algn="ctr" defTabSz="342878">
              <a:lnSpc>
                <a:spcPct val="80000"/>
              </a:lnSpc>
              <a:spcBef>
                <a:spcPts val="225"/>
              </a:spcBef>
              <a:buClr>
                <a:srgbClr val="000000"/>
              </a:buClr>
              <a:buSzPct val="100000"/>
              <a:defRPr/>
            </a:pPr>
            <a:r>
              <a:rPr lang="ja-JP" altLang="en-US" sz="1100" b="1" dirty="0" smtClean="0">
                <a:solidFill>
                  <a:schemeClr val="bg1"/>
                </a:solidFill>
                <a:ea typeface="ＭＳ Ｐゴシック" pitchFamily="34" charset="-128"/>
                <a:cs typeface="Arial" charset="0"/>
              </a:rPr>
              <a:t>性能分析</a:t>
            </a:r>
            <a:endParaRPr lang="en-US" sz="1100" b="1" dirty="0">
              <a:solidFill>
                <a:schemeClr val="bg1"/>
              </a:solidFill>
              <a:ea typeface="ＭＳ Ｐゴシック" pitchFamily="34" charset="-128"/>
              <a:cs typeface="Arial" charset="0"/>
            </a:endParaRPr>
          </a:p>
        </p:txBody>
      </p:sp>
      <p:sp>
        <p:nvSpPr>
          <p:cNvPr id="13" name="Rounded Rectangle 96"/>
          <p:cNvSpPr>
            <a:spLocks noChangeArrowheads="1"/>
          </p:cNvSpPr>
          <p:nvPr/>
        </p:nvSpPr>
        <p:spPr bwMode="auto">
          <a:xfrm>
            <a:off x="3922327" y="2527420"/>
            <a:ext cx="1134719" cy="360000"/>
          </a:xfrm>
          <a:prstGeom prst="roundRect">
            <a:avLst>
              <a:gd name="adj" fmla="val 0"/>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headEnd/>
            <a:tailEnd/>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0" tIns="0" rIns="0" bIns="0" anchor="ctr" anchorCtr="1">
            <a:noAutofit/>
          </a:bodyPr>
          <a:lstStyle/>
          <a:p>
            <a:pPr algn="ctr" defTabSz="342878">
              <a:lnSpc>
                <a:spcPct val="80000"/>
              </a:lnSpc>
              <a:spcBef>
                <a:spcPts val="225"/>
              </a:spcBef>
              <a:buClr>
                <a:srgbClr val="000000"/>
              </a:buClr>
              <a:buSzPct val="100000"/>
              <a:defRPr/>
            </a:pPr>
            <a:r>
              <a:rPr lang="ja-JP" altLang="en-US" sz="1100" b="1" dirty="0" smtClean="0">
                <a:solidFill>
                  <a:schemeClr val="bg1"/>
                </a:solidFill>
                <a:ea typeface="ＭＳ Ｐゴシック" pitchFamily="34" charset="-128"/>
                <a:cs typeface="Arial" charset="0"/>
              </a:rPr>
              <a:t>トラフィック分析</a:t>
            </a:r>
            <a:endParaRPr lang="en-US" sz="1100" b="1" dirty="0">
              <a:solidFill>
                <a:schemeClr val="bg1"/>
              </a:solidFill>
              <a:ea typeface="ＭＳ Ｐゴシック" pitchFamily="34" charset="-128"/>
              <a:cs typeface="Arial" charset="0"/>
            </a:endParaRPr>
          </a:p>
        </p:txBody>
      </p:sp>
      <p:sp>
        <p:nvSpPr>
          <p:cNvPr id="14" name="Rounded Rectangle 96"/>
          <p:cNvSpPr>
            <a:spLocks noChangeArrowheads="1"/>
          </p:cNvSpPr>
          <p:nvPr/>
        </p:nvSpPr>
        <p:spPr bwMode="auto">
          <a:xfrm>
            <a:off x="2574500" y="2527420"/>
            <a:ext cx="1134719" cy="360000"/>
          </a:xfrm>
          <a:prstGeom prst="roundRect">
            <a:avLst>
              <a:gd name="adj" fmla="val 0"/>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headEnd/>
            <a:tailEnd/>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0" tIns="0" rIns="0" bIns="0" anchor="ctr" anchorCtr="1">
            <a:noAutofit/>
          </a:bodyPr>
          <a:lstStyle/>
          <a:p>
            <a:pPr algn="ctr" defTabSz="342878">
              <a:lnSpc>
                <a:spcPct val="80000"/>
              </a:lnSpc>
              <a:spcBef>
                <a:spcPts val="225"/>
              </a:spcBef>
              <a:buClr>
                <a:srgbClr val="000000"/>
              </a:buClr>
              <a:buSzPct val="100000"/>
              <a:defRPr/>
            </a:pPr>
            <a:r>
              <a:rPr lang="ja-JP" altLang="en-US" sz="1100" b="1" dirty="0" smtClean="0">
                <a:solidFill>
                  <a:schemeClr val="bg1"/>
                </a:solidFill>
                <a:ea typeface="ＭＳ Ｐゴシック" pitchFamily="34" charset="-128"/>
                <a:cs typeface="Arial" charset="0"/>
              </a:rPr>
              <a:t>アプリケーション</a:t>
            </a:r>
            <a:endParaRPr lang="en-US" altLang="ja-JP" sz="1100" b="1" dirty="0" smtClean="0">
              <a:solidFill>
                <a:schemeClr val="bg1"/>
              </a:solidFill>
              <a:ea typeface="ＭＳ Ｐゴシック" pitchFamily="34" charset="-128"/>
              <a:cs typeface="Arial" charset="0"/>
            </a:endParaRPr>
          </a:p>
          <a:p>
            <a:pPr algn="ctr" defTabSz="342878">
              <a:lnSpc>
                <a:spcPct val="80000"/>
              </a:lnSpc>
              <a:spcBef>
                <a:spcPts val="225"/>
              </a:spcBef>
              <a:buClr>
                <a:srgbClr val="000000"/>
              </a:buClr>
              <a:buSzPct val="100000"/>
              <a:defRPr/>
            </a:pPr>
            <a:r>
              <a:rPr lang="ja-JP" altLang="en-US" sz="1100" b="1" dirty="0" smtClean="0">
                <a:solidFill>
                  <a:schemeClr val="bg1"/>
                </a:solidFill>
                <a:ea typeface="ＭＳ Ｐゴシック" pitchFamily="34" charset="-128"/>
                <a:cs typeface="Arial" charset="0"/>
              </a:rPr>
              <a:t>可視化</a:t>
            </a:r>
            <a:endParaRPr lang="en-US" sz="1100" b="1" dirty="0">
              <a:solidFill>
                <a:schemeClr val="bg1"/>
              </a:solidFill>
              <a:ea typeface="ＭＳ Ｐゴシック" pitchFamily="34" charset="-128"/>
              <a:cs typeface="Arial" charset="0"/>
            </a:endParaRPr>
          </a:p>
        </p:txBody>
      </p:sp>
      <p:sp>
        <p:nvSpPr>
          <p:cNvPr id="15" name="Rounded Rectangle 96"/>
          <p:cNvSpPr>
            <a:spLocks noChangeArrowheads="1"/>
          </p:cNvSpPr>
          <p:nvPr/>
        </p:nvSpPr>
        <p:spPr bwMode="auto">
          <a:xfrm>
            <a:off x="6456532" y="2527420"/>
            <a:ext cx="1134719" cy="360000"/>
          </a:xfrm>
          <a:prstGeom prst="roundRect">
            <a:avLst>
              <a:gd name="adj" fmla="val 0"/>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headEnd/>
            <a:tailEnd/>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0" tIns="0" rIns="0" bIns="0" anchor="ctr" anchorCtr="1">
            <a:noAutofit/>
          </a:bodyPr>
          <a:lstStyle/>
          <a:p>
            <a:pPr algn="ctr" defTabSz="342878">
              <a:lnSpc>
                <a:spcPct val="80000"/>
              </a:lnSpc>
              <a:spcBef>
                <a:spcPts val="225"/>
              </a:spcBef>
              <a:buClr>
                <a:srgbClr val="000000"/>
              </a:buClr>
              <a:buSzPct val="100000"/>
              <a:defRPr/>
            </a:pPr>
            <a:r>
              <a:rPr lang="ja-JP" altLang="en-US" sz="1100" b="1" dirty="0" smtClean="0">
                <a:solidFill>
                  <a:schemeClr val="bg1"/>
                </a:solidFill>
                <a:ea typeface="ＭＳ Ｐゴシック" pitchFamily="34" charset="-128"/>
                <a:cs typeface="Arial" charset="0"/>
              </a:rPr>
              <a:t>大容量トラフィック</a:t>
            </a:r>
            <a:endParaRPr lang="en-US" altLang="ja-JP" sz="1100" b="1" dirty="0" smtClean="0">
              <a:solidFill>
                <a:schemeClr val="bg1"/>
              </a:solidFill>
              <a:ea typeface="ＭＳ Ｐゴシック" pitchFamily="34" charset="-128"/>
              <a:cs typeface="Arial" charset="0"/>
            </a:endParaRPr>
          </a:p>
          <a:p>
            <a:pPr algn="ctr" defTabSz="342878">
              <a:lnSpc>
                <a:spcPct val="80000"/>
              </a:lnSpc>
              <a:spcBef>
                <a:spcPts val="225"/>
              </a:spcBef>
              <a:buClr>
                <a:srgbClr val="000000"/>
              </a:buClr>
              <a:buSzPct val="100000"/>
              <a:defRPr/>
            </a:pPr>
            <a:r>
              <a:rPr lang="ja-JP" altLang="en-US" sz="1100" b="1" dirty="0" smtClean="0">
                <a:solidFill>
                  <a:schemeClr val="bg1"/>
                </a:solidFill>
                <a:ea typeface="ＭＳ Ｐゴシック" pitchFamily="34" charset="-128"/>
                <a:cs typeface="Arial" charset="0"/>
              </a:rPr>
              <a:t>キャプチャ</a:t>
            </a:r>
            <a:endParaRPr lang="en-US" sz="1100" b="1" dirty="0">
              <a:solidFill>
                <a:schemeClr val="bg1"/>
              </a:solidFill>
              <a:ea typeface="ＭＳ Ｐゴシック" pitchFamily="34" charset="-128"/>
              <a:cs typeface="Arial" charset="0"/>
            </a:endParaRPr>
          </a:p>
        </p:txBody>
      </p:sp>
      <p:sp>
        <p:nvSpPr>
          <p:cNvPr id="21" name="TextBox 20"/>
          <p:cNvSpPr txBox="1"/>
          <p:nvPr/>
        </p:nvSpPr>
        <p:spPr>
          <a:xfrm>
            <a:off x="2522841" y="2151976"/>
            <a:ext cx="5190500" cy="25391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68576" tIns="34288" rIns="68576" bIns="34288" rtlCol="0">
            <a:noAutofit/>
          </a:bodyPr>
          <a:lstStyle/>
          <a:p>
            <a:pPr algn="ctr"/>
            <a:r>
              <a:rPr lang="ja-JP" altLang="en-US" sz="1600" kern="0" dirty="0" smtClean="0">
                <a:solidFill>
                  <a:srgbClr val="FF0000"/>
                </a:solidFill>
                <a:cs typeface="Arial" charset="0"/>
              </a:rPr>
              <a:t>ピンポイント</a:t>
            </a:r>
            <a:r>
              <a:rPr lang="ja-JP" altLang="en-US" sz="1600" kern="0" dirty="0" smtClean="0">
                <a:solidFill>
                  <a:srgbClr val="000000"/>
                </a:solidFill>
                <a:cs typeface="Arial" charset="0"/>
              </a:rPr>
              <a:t>での粒度の高い分析や</a:t>
            </a:r>
            <a:r>
              <a:rPr lang="ja-JP" altLang="en-US" sz="1600" kern="0" dirty="0" smtClean="0">
                <a:solidFill>
                  <a:srgbClr val="FF0000"/>
                </a:solidFill>
                <a:cs typeface="Arial" charset="0"/>
              </a:rPr>
              <a:t>障害解析</a:t>
            </a:r>
            <a:endParaRPr lang="en-US" sz="1600" kern="0" dirty="0">
              <a:solidFill>
                <a:srgbClr val="FF0000"/>
              </a:solidFill>
              <a:cs typeface="Arial" charset="0"/>
            </a:endParaRPr>
          </a:p>
        </p:txBody>
      </p:sp>
      <p:sp>
        <p:nvSpPr>
          <p:cNvPr id="5" name="Title 4"/>
          <p:cNvSpPr>
            <a:spLocks noGrp="1"/>
          </p:cNvSpPr>
          <p:nvPr>
            <p:ph type="title"/>
          </p:nvPr>
        </p:nvSpPr>
        <p:spPr/>
        <p:txBody>
          <a:bodyPr>
            <a:noAutofit/>
          </a:bodyPr>
          <a:lstStyle/>
          <a:p>
            <a:r>
              <a:rPr lang="ja-JP" altLang="en-US" dirty="0" smtClean="0"/>
              <a:t>企業向けネットワーク管理ソリューション</a:t>
            </a:r>
            <a:r>
              <a:rPr lang="en-US" altLang="ja-JP" dirty="0" smtClean="0"/>
              <a:t/>
            </a:r>
            <a:br>
              <a:rPr lang="en-US" altLang="ja-JP" dirty="0" smtClean="0"/>
            </a:br>
            <a:r>
              <a:rPr lang="ja-JP" altLang="en-US" dirty="0" smtClean="0"/>
              <a:t>全体ポートフォリオ</a:t>
            </a:r>
            <a:endParaRPr lang="en-US" sz="2000" dirty="0"/>
          </a:p>
        </p:txBody>
      </p:sp>
      <p:sp>
        <p:nvSpPr>
          <p:cNvPr id="24" name="Rectangle 23"/>
          <p:cNvSpPr/>
          <p:nvPr/>
        </p:nvSpPr>
        <p:spPr>
          <a:xfrm>
            <a:off x="7758604" y="1104968"/>
            <a:ext cx="1098059" cy="1941297"/>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noAutofit/>
          </a:bodyPr>
          <a:lstStyle/>
          <a:p>
            <a:r>
              <a:rPr lang="ja-JP" altLang="en-US" sz="1000" dirty="0" smtClean="0">
                <a:solidFill>
                  <a:schemeClr val="accent3">
                    <a:lumMod val="10000"/>
                  </a:schemeClr>
                </a:solidFill>
              </a:rPr>
              <a:t>要件に応じて</a:t>
            </a:r>
            <a:endParaRPr lang="en-US" altLang="ja-JP" sz="1000" dirty="0" smtClean="0">
              <a:solidFill>
                <a:schemeClr val="accent3">
                  <a:lumMod val="10000"/>
                </a:schemeClr>
              </a:solidFill>
            </a:endParaRPr>
          </a:p>
          <a:p>
            <a:r>
              <a:rPr lang="ja-JP" altLang="en-US" sz="1000" dirty="0" smtClean="0">
                <a:solidFill>
                  <a:schemeClr val="accent3">
                    <a:lumMod val="10000"/>
                  </a:schemeClr>
                </a:solidFill>
              </a:rPr>
              <a:t>協力パートナー製品を選択</a:t>
            </a:r>
            <a:endParaRPr lang="en-US" altLang="ja-JP" sz="1000" dirty="0" smtClean="0">
              <a:solidFill>
                <a:schemeClr val="accent3">
                  <a:lumMod val="10000"/>
                </a:schemeClr>
              </a:solidFill>
            </a:endParaRPr>
          </a:p>
          <a:p>
            <a:endParaRPr lang="en-US" sz="1000" dirty="0">
              <a:solidFill>
                <a:schemeClr val="accent3">
                  <a:lumMod val="10000"/>
                </a:schemeClr>
              </a:solidFill>
            </a:endParaRPr>
          </a:p>
          <a:p>
            <a:r>
              <a:rPr lang="en-US" altLang="ja-JP" sz="1000" dirty="0" smtClean="0">
                <a:solidFill>
                  <a:srgbClr val="FF0000"/>
                </a:solidFill>
              </a:rPr>
              <a:t>NetFlow, </a:t>
            </a:r>
            <a:endParaRPr lang="en-US" altLang="ja-JP" sz="1000" dirty="0" smtClean="0">
              <a:solidFill>
                <a:schemeClr val="accent3">
                  <a:lumMod val="10000"/>
                </a:schemeClr>
              </a:solidFill>
            </a:endParaRPr>
          </a:p>
          <a:p>
            <a:r>
              <a:rPr lang="en-US" altLang="ja-JP" sz="1000" dirty="0" smtClean="0">
                <a:solidFill>
                  <a:schemeClr val="accent3">
                    <a:lumMod val="10000"/>
                  </a:schemeClr>
                </a:solidFill>
              </a:rPr>
              <a:t>SNMP, </a:t>
            </a:r>
          </a:p>
          <a:p>
            <a:r>
              <a:rPr lang="en-US" altLang="ja-JP" sz="1000" dirty="0" smtClean="0">
                <a:solidFill>
                  <a:schemeClr val="accent3">
                    <a:lumMod val="10000"/>
                  </a:schemeClr>
                </a:solidFill>
              </a:rPr>
              <a:t>Telnet/SSH,  </a:t>
            </a:r>
          </a:p>
          <a:p>
            <a:endParaRPr lang="en-US" altLang="ja-JP" sz="1000" dirty="0">
              <a:solidFill>
                <a:schemeClr val="accent3">
                  <a:lumMod val="10000"/>
                </a:schemeClr>
              </a:solidFill>
            </a:endParaRPr>
          </a:p>
          <a:p>
            <a:r>
              <a:rPr lang="en-US" altLang="ja-JP" sz="1000" dirty="0" err="1" smtClean="0">
                <a:solidFill>
                  <a:schemeClr val="accent3">
                    <a:lumMod val="10000"/>
                  </a:schemeClr>
                </a:solidFill>
              </a:rPr>
              <a:t>DataCenter</a:t>
            </a:r>
            <a:endParaRPr lang="en-US" altLang="ja-JP" sz="1000" dirty="0" smtClean="0">
              <a:solidFill>
                <a:schemeClr val="accent3">
                  <a:lumMod val="10000"/>
                </a:schemeClr>
              </a:solidFill>
            </a:endParaRPr>
          </a:p>
          <a:p>
            <a:r>
              <a:rPr lang="en-US" sz="1000" dirty="0" smtClean="0">
                <a:solidFill>
                  <a:schemeClr val="accent3">
                    <a:lumMod val="10000"/>
                  </a:schemeClr>
                </a:solidFill>
              </a:rPr>
              <a:t>…</a:t>
            </a:r>
          </a:p>
        </p:txBody>
      </p:sp>
      <p:sp>
        <p:nvSpPr>
          <p:cNvPr id="22" name="Rounded Rectangle 96"/>
          <p:cNvSpPr>
            <a:spLocks noChangeArrowheads="1"/>
          </p:cNvSpPr>
          <p:nvPr/>
        </p:nvSpPr>
        <p:spPr bwMode="auto">
          <a:xfrm>
            <a:off x="3779912" y="1400517"/>
            <a:ext cx="1120954" cy="360000"/>
          </a:xfrm>
          <a:prstGeom prst="roundRect">
            <a:avLst>
              <a:gd name="adj" fmla="val 0"/>
            </a:avLst>
          </a:prstGeom>
          <a:gradFill rotWithShape="1">
            <a:gsLst>
              <a:gs pos="0">
                <a:schemeClr val="accent1">
                  <a:lumMod val="75000"/>
                </a:schemeClr>
              </a:gs>
              <a:gs pos="0">
                <a:schemeClr val="accent1">
                  <a:lumMod val="60000"/>
                  <a:lumOff val="40000"/>
                </a:schemeClr>
              </a:gs>
              <a:gs pos="50000">
                <a:schemeClr val="accent1">
                  <a:lumMod val="75000"/>
                </a:schemeClr>
              </a:gs>
              <a:gs pos="98000">
                <a:srgbClr val="001E2A"/>
              </a:gs>
              <a:gs pos="100000">
                <a:schemeClr val="accent1">
                  <a:lumMod val="50000"/>
                </a:schemeClr>
              </a:gs>
            </a:gsLst>
            <a:lin ang="5400000" scaled="0"/>
          </a:gradFill>
          <a:ln w="12700" algn="ctr">
            <a:solidFill>
              <a:schemeClr val="accent1">
                <a:lumMod val="60000"/>
                <a:lumOff val="40000"/>
              </a:schemeClr>
            </a:solidFill>
            <a:round/>
            <a:headEnd/>
            <a:tailEnd/>
          </a:ln>
          <a:effectLst>
            <a:outerShdw blurRad="88900" dist="63500" dir="2700000" algn="tl" rotWithShape="0">
              <a:prstClr val="black">
                <a:alpha val="40000"/>
              </a:prstClr>
            </a:outerShdw>
          </a:effectLst>
          <a:scene3d>
            <a:camera prst="orthographicFront"/>
            <a:lightRig rig="brightRoom" dir="t"/>
          </a:scene3d>
          <a:sp3d prstMaterial="metal">
            <a:bevelB w="38100" h="38100" prst="softRound"/>
          </a:sp3d>
        </p:spPr>
        <p:txBody>
          <a:bodyPr wrap="none" lIns="0" tIns="27382" rIns="0" bIns="27382" anchor="ctr">
            <a:noAutofit/>
          </a:bodyPr>
          <a:lstStyle/>
          <a:p>
            <a:pPr algn="ctr" defTabSz="342878" eaLnBrk="0" hangingPunct="0">
              <a:lnSpc>
                <a:spcPct val="80000"/>
              </a:lnSpc>
              <a:spcBef>
                <a:spcPts val="225"/>
              </a:spcBef>
              <a:buClr>
                <a:srgbClr val="000000"/>
              </a:buClr>
              <a:buSzPct val="100000"/>
              <a:defRPr/>
            </a:pPr>
            <a:r>
              <a:rPr lang="ja-JP" altLang="en-US" sz="1100" b="1" dirty="0" smtClean="0">
                <a:solidFill>
                  <a:srgbClr val="FFFFFF"/>
                </a:solidFill>
                <a:ea typeface="ＭＳ Ｐゴシック" pitchFamily="34" charset="-128"/>
                <a:cs typeface="Arial" charset="0"/>
              </a:rPr>
              <a:t>ネットワーク</a:t>
            </a:r>
            <a:endParaRPr lang="en-US" altLang="ja-JP" sz="1100" b="1" dirty="0" smtClean="0">
              <a:solidFill>
                <a:srgbClr val="FFFFFF"/>
              </a:solidFill>
              <a:ea typeface="ＭＳ Ｐゴシック" pitchFamily="34" charset="-128"/>
              <a:cs typeface="Arial" charset="0"/>
            </a:endParaRPr>
          </a:p>
          <a:p>
            <a:pPr algn="ctr" defTabSz="342878" eaLnBrk="0" hangingPunct="0">
              <a:lnSpc>
                <a:spcPct val="80000"/>
              </a:lnSpc>
              <a:spcBef>
                <a:spcPts val="225"/>
              </a:spcBef>
              <a:buClr>
                <a:srgbClr val="000000"/>
              </a:buClr>
              <a:buSzPct val="100000"/>
              <a:defRPr/>
            </a:pPr>
            <a:r>
              <a:rPr lang="ja-JP" altLang="en-US" sz="1100" b="1" dirty="0" smtClean="0">
                <a:solidFill>
                  <a:srgbClr val="FFFFFF"/>
                </a:solidFill>
                <a:ea typeface="ＭＳ Ｐゴシック" pitchFamily="34" charset="-128"/>
                <a:cs typeface="Arial" charset="0"/>
              </a:rPr>
              <a:t>全体性能</a:t>
            </a:r>
            <a:endParaRPr lang="en-US" sz="1100" b="1" dirty="0">
              <a:solidFill>
                <a:srgbClr val="FFFFFF"/>
              </a:solidFill>
              <a:ea typeface="ＭＳ Ｐゴシック" pitchFamily="34" charset="-128"/>
              <a:cs typeface="Arial" charset="0"/>
            </a:endParaRPr>
          </a:p>
        </p:txBody>
      </p:sp>
      <p:grpSp>
        <p:nvGrpSpPr>
          <p:cNvPr id="4" name="グループ化 3"/>
          <p:cNvGrpSpPr/>
          <p:nvPr/>
        </p:nvGrpSpPr>
        <p:grpSpPr>
          <a:xfrm>
            <a:off x="4819785" y="3464059"/>
            <a:ext cx="1049924" cy="708151"/>
            <a:chOff x="4888561" y="3901823"/>
            <a:chExt cx="1456942" cy="982676"/>
          </a:xfrm>
        </p:grpSpPr>
        <p:sp>
          <p:nvSpPr>
            <p:cNvPr id="23" name="Oval 2"/>
            <p:cNvSpPr/>
            <p:nvPr/>
          </p:nvSpPr>
          <p:spPr bwMode="auto">
            <a:xfrm>
              <a:off x="4888561" y="3901823"/>
              <a:ext cx="1456942" cy="982676"/>
            </a:xfrm>
            <a:custGeom>
              <a:avLst/>
              <a:gdLst/>
              <a:ahLst/>
              <a:cxnLst/>
              <a:rect l="l" t="t" r="r" b="b"/>
              <a:pathLst>
                <a:path w="2488679" h="1722978">
                  <a:moveTo>
                    <a:pt x="1568924" y="0"/>
                  </a:moveTo>
                  <a:cubicBezTo>
                    <a:pt x="1889013" y="0"/>
                    <a:pt x="2148497" y="259484"/>
                    <a:pt x="2148497" y="579573"/>
                  </a:cubicBezTo>
                  <a:cubicBezTo>
                    <a:pt x="2148497" y="628390"/>
                    <a:pt x="2142461" y="675798"/>
                    <a:pt x="2129199" y="720614"/>
                  </a:cubicBezTo>
                  <a:cubicBezTo>
                    <a:pt x="2337950" y="784181"/>
                    <a:pt x="2488679" y="978799"/>
                    <a:pt x="2488679" y="1208622"/>
                  </a:cubicBezTo>
                  <a:cubicBezTo>
                    <a:pt x="2488679" y="1492693"/>
                    <a:pt x="2258394" y="1722978"/>
                    <a:pt x="1974323" y="1722978"/>
                  </a:cubicBezTo>
                  <a:lnTo>
                    <a:pt x="1974313" y="1722977"/>
                  </a:lnTo>
                  <a:lnTo>
                    <a:pt x="563842" y="1722977"/>
                  </a:lnTo>
                  <a:cubicBezTo>
                    <a:pt x="563839" y="1722978"/>
                    <a:pt x="563836" y="1722978"/>
                    <a:pt x="563832" y="1722978"/>
                  </a:cubicBezTo>
                  <a:cubicBezTo>
                    <a:pt x="252436" y="1722978"/>
                    <a:pt x="0" y="1470542"/>
                    <a:pt x="0" y="1159146"/>
                  </a:cubicBezTo>
                  <a:cubicBezTo>
                    <a:pt x="0" y="944117"/>
                    <a:pt x="120370" y="757203"/>
                    <a:pt x="298654" y="664433"/>
                  </a:cubicBezTo>
                  <a:cubicBezTo>
                    <a:pt x="297817" y="661589"/>
                    <a:pt x="297788" y="658721"/>
                    <a:pt x="297788" y="655847"/>
                  </a:cubicBezTo>
                  <a:cubicBezTo>
                    <a:pt x="297788" y="426683"/>
                    <a:pt x="483562" y="240909"/>
                    <a:pt x="712726" y="240909"/>
                  </a:cubicBezTo>
                  <a:cubicBezTo>
                    <a:pt x="838046" y="240909"/>
                    <a:pt x="950390" y="296465"/>
                    <a:pt x="1025124" y="385461"/>
                  </a:cubicBezTo>
                  <a:cubicBezTo>
                    <a:pt x="1102977" y="160464"/>
                    <a:pt x="1317212" y="0"/>
                    <a:pt x="1568924" y="0"/>
                  </a:cubicBezTo>
                  <a:close/>
                </a:path>
              </a:pathLst>
            </a:custGeom>
            <a:solidFill>
              <a:schemeClr val="accent1"/>
            </a:solidFill>
            <a:ln w="19050" cap="flat" cmpd="sng" algn="ctr">
              <a:solidFill>
                <a:schemeClr val="accent1"/>
              </a:solidFill>
              <a:prstDash val="solid"/>
              <a:headEnd type="none" w="med" len="med"/>
              <a:tailEnd type="none" w="med" len="med"/>
            </a:ln>
            <a:effectLst/>
          </p:spPr>
          <p:txBody>
            <a:bodyPr rot="0" spcFirstLastPara="0" vertOverflow="overflow" horzOverflow="overflow" vert="horz" wrap="square" lIns="109728" tIns="54864" rIns="54864" bIns="109728" numCol="1" spcCol="0" rtlCol="0" fromWordArt="0" anchor="b" anchorCtr="0" forceAA="0" compatLnSpc="1">
              <a:prstTxWarp prst="textNoShape">
                <a:avLst/>
              </a:prstTxWarp>
              <a:noAutofit/>
            </a:bodyPr>
            <a:lstStyle/>
            <a:p>
              <a:pPr algn="ctr" defTabSz="822586" fontAlgn="base">
                <a:spcBef>
                  <a:spcPct val="0"/>
                </a:spcBef>
                <a:spcAft>
                  <a:spcPct val="0"/>
                </a:spcAft>
                <a:defRPr/>
              </a:pPr>
              <a:endParaRPr lang="x-none" sz="1400" kern="0" spc="-45" dirty="0" err="1">
                <a:gradFill>
                  <a:gsLst>
                    <a:gs pos="0">
                      <a:srgbClr val="FFFFFF"/>
                    </a:gs>
                    <a:gs pos="100000">
                      <a:srgbClr val="FFFFFF"/>
                    </a:gs>
                  </a:gsLst>
                  <a:lin ang="5400000" scaled="0"/>
                </a:gra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Rectangle 1559"/>
            <p:cNvSpPr>
              <a:spLocks noChangeArrowheads="1"/>
            </p:cNvSpPr>
            <p:nvPr/>
          </p:nvSpPr>
          <p:spPr bwMode="auto">
            <a:xfrm flipH="1">
              <a:off x="4973456" y="4219599"/>
              <a:ext cx="1262538" cy="369332"/>
            </a:xfrm>
            <a:prstGeom prst="rect">
              <a:avLst/>
            </a:prstGeom>
            <a:noFill/>
            <a:ln w="9525">
              <a:noFill/>
              <a:miter lim="800000"/>
              <a:headEnd/>
              <a:tailEnd/>
            </a:ln>
          </p:spPr>
          <p:txBody>
            <a:bodyPr lIns="0" tIns="0" rIns="0" bIns="0">
              <a:noAutofit/>
            </a:bodyPr>
            <a:lstStyle/>
            <a:p>
              <a:pPr algn="ctr" defTabSz="817054" fontAlgn="base">
                <a:spcBef>
                  <a:spcPct val="0"/>
                </a:spcBef>
                <a:spcAft>
                  <a:spcPct val="0"/>
                </a:spcAft>
                <a:buClr>
                  <a:srgbClr val="000000"/>
                </a:buClr>
                <a:buSzPct val="100000"/>
                <a:defRPr/>
              </a:pPr>
              <a:r>
                <a:rPr kumimoji="0" lang="en-US" sz="1600" kern="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WAN</a:t>
              </a:r>
            </a:p>
          </p:txBody>
        </p:sp>
      </p:grpSp>
    </p:spTree>
    <p:extLst>
      <p:ext uri="{BB962C8B-B14F-4D97-AF65-F5344CB8AC3E}">
        <p14:creationId xmlns:p14="http://schemas.microsoft.com/office/powerpoint/2010/main" val="41347744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smtClean="0">
                <a:latin typeface="Arial" panose="020B0604020202020204" pitchFamily="34" charset="0"/>
                <a:ea typeface="ＭＳ Ｐゴシック" panose="020B0600070205080204" pitchFamily="50" charset="-128"/>
                <a:cs typeface="Arial" panose="020B0604020202020204" pitchFamily="34" charset="0"/>
              </a:rPr>
              <a:t>運用管理ツール</a:t>
            </a:r>
            <a:r>
              <a:rPr lang="en-US" altLang="ja-JP" smtClean="0">
                <a:latin typeface="Arial" panose="020B0604020202020204" pitchFamily="34" charset="0"/>
                <a:ea typeface="ＭＳ Ｐゴシック" panose="020B0600070205080204" pitchFamily="50" charset="-128"/>
                <a:cs typeface="Arial" panose="020B0604020202020204" pitchFamily="34" charset="0"/>
              </a:rPr>
              <a:t>:Prime Infrastructure (PI)</a:t>
            </a:r>
            <a:endParaRPr lang="en-US"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4" name="Text Placeholder 4"/>
          <p:cNvSpPr>
            <a:spLocks noGrp="1"/>
          </p:cNvSpPr>
          <p:nvPr>
            <p:ph type="body" sz="quarter" idx="4294967295"/>
          </p:nvPr>
        </p:nvSpPr>
        <p:spPr>
          <a:xfrm>
            <a:off x="443421" y="905958"/>
            <a:ext cx="7848092" cy="568325"/>
          </a:xfrm>
          <a:prstGeom prst="rect">
            <a:avLst/>
          </a:prstGeom>
        </p:spPr>
        <p:txBody>
          <a:bodyPr>
            <a:noAutofit/>
          </a:bodyPr>
          <a:lstStyle/>
          <a:p>
            <a:pPr marL="0" indent="0">
              <a:lnSpc>
                <a:spcPct val="100000"/>
              </a:lnSpc>
              <a:spcBef>
                <a:spcPts val="0"/>
              </a:spcBef>
              <a:buNone/>
            </a:pPr>
            <a:r>
              <a:rPr lang="ja-JP" altLang="en-US" sz="1200" dirty="0" smtClean="0">
                <a:latin typeface="Arial" panose="020B0604020202020204" pitchFamily="34" charset="0"/>
                <a:ea typeface="ＭＳ Ｐゴシック" panose="020B0600070205080204" pitchFamily="50" charset="-128"/>
                <a:cs typeface="Arial" panose="020B0604020202020204" pitchFamily="34" charset="0"/>
              </a:rPr>
              <a:t>機器の運用管理ツールとして、</a:t>
            </a:r>
            <a:r>
              <a:rPr lang="en-US" altLang="ja-JP" sz="1200" dirty="0" smtClean="0">
                <a:latin typeface="Arial" panose="020B0604020202020204" pitchFamily="34" charset="0"/>
                <a:ea typeface="ＭＳ Ｐゴシック" panose="020B0600070205080204" pitchFamily="50" charset="-128"/>
                <a:cs typeface="Arial" panose="020B0604020202020204" pitchFamily="34" charset="0"/>
              </a:rPr>
              <a:t>Prime Infrastructure </a:t>
            </a:r>
            <a:r>
              <a:rPr lang="ja-JP" altLang="en-US" sz="1200" dirty="0" smtClean="0">
                <a:latin typeface="Arial" panose="020B0604020202020204" pitchFamily="34" charset="0"/>
                <a:ea typeface="ＭＳ Ｐゴシック" panose="020B0600070205080204" pitchFamily="50" charset="-128"/>
                <a:cs typeface="Arial" panose="020B0604020202020204" pitchFamily="34" charset="0"/>
              </a:rPr>
              <a:t>を提供しています。</a:t>
            </a:r>
            <a:endParaRPr lang="en-US" altLang="ja-JP" sz="1200" dirty="0" smtClean="0">
              <a:latin typeface="Arial" panose="020B0604020202020204" pitchFamily="34" charset="0"/>
              <a:ea typeface="ＭＳ Ｐゴシック" panose="020B0600070205080204" pitchFamily="50" charset="-128"/>
              <a:cs typeface="Arial" panose="020B0604020202020204" pitchFamily="34" charset="0"/>
            </a:endParaRPr>
          </a:p>
          <a:p>
            <a:pPr marL="0" indent="0">
              <a:lnSpc>
                <a:spcPct val="100000"/>
              </a:lnSpc>
              <a:spcBef>
                <a:spcPts val="0"/>
              </a:spcBef>
              <a:buNone/>
            </a:pPr>
            <a:r>
              <a:rPr lang="ja-JP" altLang="en-US" sz="1200" dirty="0" smtClean="0">
                <a:latin typeface="Arial" panose="020B0604020202020204" pitchFamily="34" charset="0"/>
                <a:ea typeface="ＭＳ Ｐゴシック" panose="020B0600070205080204" pitchFamily="50" charset="-128"/>
                <a:cs typeface="Arial" panose="020B0604020202020204" pitchFamily="34" charset="0"/>
              </a:rPr>
              <a:t>製品の特徴としては、有線・無線</a:t>
            </a:r>
            <a:r>
              <a:rPr lang="en-US" altLang="ja-JP" sz="1200" dirty="0" smtClean="0">
                <a:latin typeface="Arial" panose="020B0604020202020204" pitchFamily="34" charset="0"/>
                <a:ea typeface="ＭＳ Ｐゴシック" panose="020B0600070205080204" pitchFamily="50" charset="-128"/>
                <a:cs typeface="Arial" panose="020B0604020202020204" pitchFamily="34" charset="0"/>
              </a:rPr>
              <a:t>LAN</a:t>
            </a:r>
            <a:r>
              <a:rPr lang="ja-JP" altLang="en-US" sz="1200" dirty="0" smtClean="0">
                <a:latin typeface="Arial" panose="020B0604020202020204" pitchFamily="34" charset="0"/>
                <a:ea typeface="ＭＳ Ｐゴシック" panose="020B0600070205080204" pitchFamily="50" charset="-128"/>
                <a:cs typeface="Arial" panose="020B0604020202020204" pitchFamily="34" charset="0"/>
              </a:rPr>
              <a:t>の統合管理を実現し、運用管理の負荷軽減を図ります。</a:t>
            </a:r>
            <a:endParaRPr lang="en-US" altLang="ja-JP" sz="1200" dirty="0" smtClean="0">
              <a:latin typeface="Arial" panose="020B0604020202020204" pitchFamily="34" charset="0"/>
              <a:ea typeface="ＭＳ Ｐゴシック" panose="020B0600070205080204" pitchFamily="50" charset="-128"/>
              <a:cs typeface="Arial" panose="020B0604020202020204" pitchFamily="34" charset="0"/>
            </a:endParaRPr>
          </a:p>
          <a:p>
            <a:pPr marL="0" indent="0">
              <a:lnSpc>
                <a:spcPct val="100000"/>
              </a:lnSpc>
              <a:spcBef>
                <a:spcPts val="0"/>
              </a:spcBef>
              <a:buNone/>
            </a:pPr>
            <a:r>
              <a:rPr lang="ja-JP" altLang="en-US" sz="1200" dirty="0" smtClean="0">
                <a:latin typeface="Arial" panose="020B0604020202020204" pitchFamily="34" charset="0"/>
                <a:ea typeface="ＭＳ Ｐゴシック" panose="020B0600070205080204" pitchFamily="50" charset="-128"/>
                <a:cs typeface="Arial" panose="020B0604020202020204" pitchFamily="34" charset="0"/>
              </a:rPr>
              <a:t>また、電波状況や利用アプリケーションの可視化と、不正</a:t>
            </a:r>
            <a:r>
              <a:rPr lang="en-US" altLang="ja-JP" sz="1200" dirty="0" smtClean="0">
                <a:latin typeface="Arial" panose="020B0604020202020204" pitchFamily="34" charset="0"/>
                <a:ea typeface="ＭＳ Ｐゴシック" panose="020B0600070205080204" pitchFamily="50" charset="-128"/>
                <a:cs typeface="Arial" panose="020B0604020202020204" pitchFamily="34" charset="0"/>
              </a:rPr>
              <a:t>AP</a:t>
            </a:r>
            <a:r>
              <a:rPr lang="ja-JP" altLang="en-US" sz="1200" dirty="0" smtClean="0">
                <a:latin typeface="Arial" panose="020B0604020202020204" pitchFamily="34" charset="0"/>
                <a:ea typeface="ＭＳ Ｐゴシック" panose="020B0600070205080204" pitchFamily="50" charset="-128"/>
                <a:cs typeface="Arial" panose="020B0604020202020204" pitchFamily="34" charset="0"/>
              </a:rPr>
              <a:t>の検知および位置表示などを実現します。</a:t>
            </a:r>
            <a:endParaRPr lang="en-US" altLang="ja-JP" sz="1200" dirty="0" smtClean="0">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正方形/長方形 54"/>
          <p:cNvSpPr/>
          <p:nvPr/>
        </p:nvSpPr>
        <p:spPr>
          <a:xfrm>
            <a:off x="287339" y="1998360"/>
            <a:ext cx="8569324" cy="26429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600" dirty="0" smtClean="0">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24" name="Straight Connector 45"/>
          <p:cNvCxnSpPr>
            <a:stCxn id="43" idx="0"/>
          </p:cNvCxnSpPr>
          <p:nvPr/>
        </p:nvCxnSpPr>
        <p:spPr>
          <a:xfrm flipV="1">
            <a:off x="3558724" y="2644987"/>
            <a:ext cx="0" cy="173264"/>
          </a:xfrm>
          <a:prstGeom prst="line">
            <a:avLst/>
          </a:prstGeom>
          <a:ln w="28575" cmpd="sng">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5" name="Straight Connector 23"/>
          <p:cNvCxnSpPr/>
          <p:nvPr/>
        </p:nvCxnSpPr>
        <p:spPr>
          <a:xfrm flipV="1">
            <a:off x="5962805" y="2626218"/>
            <a:ext cx="0" cy="173264"/>
          </a:xfrm>
          <a:prstGeom prst="line">
            <a:avLst/>
          </a:prstGeom>
          <a:ln w="28575" cmpd="sng">
            <a:solidFill>
              <a:schemeClr val="bg2"/>
            </a:solidFill>
          </a:ln>
        </p:spPr>
        <p:style>
          <a:lnRef idx="2">
            <a:schemeClr val="accent1"/>
          </a:lnRef>
          <a:fillRef idx="0">
            <a:schemeClr val="accent1"/>
          </a:fillRef>
          <a:effectRef idx="1">
            <a:schemeClr val="accent1"/>
          </a:effectRef>
          <a:fontRef idx="minor">
            <a:schemeClr val="tx1"/>
          </a:fontRef>
        </p:style>
      </p:cxnSp>
      <p:sp>
        <p:nvSpPr>
          <p:cNvPr id="26" name="Rectangle 2"/>
          <p:cNvSpPr/>
          <p:nvPr/>
        </p:nvSpPr>
        <p:spPr>
          <a:xfrm>
            <a:off x="287338" y="1522352"/>
            <a:ext cx="8569325" cy="669270"/>
          </a:xfrm>
          <a:prstGeom prst="rect">
            <a:avLst/>
          </a:prstGeom>
          <a:gradFill flip="none" rotWithShape="1">
            <a:gsLst>
              <a:gs pos="0">
                <a:schemeClr val="bg2">
                  <a:lumMod val="95000"/>
                  <a:shade val="30000"/>
                  <a:satMod val="115000"/>
                </a:schemeClr>
              </a:gs>
              <a:gs pos="50000">
                <a:schemeClr val="bg2">
                  <a:lumMod val="95000"/>
                  <a:shade val="67500"/>
                  <a:satMod val="115000"/>
                </a:schemeClr>
              </a:gs>
              <a:gs pos="100000">
                <a:schemeClr val="bg2">
                  <a:lumMod val="95000"/>
                  <a:shade val="100000"/>
                  <a:satMod val="115000"/>
                </a:schemeClr>
              </a:gs>
            </a:gsLst>
            <a:path path="circle">
              <a:fillToRect l="100000" b="100000"/>
            </a:path>
            <a:tileRect t="-100000" r="-100000"/>
          </a:gradFill>
          <a:ln w="19050" cmpd="sng" algn="ctr">
            <a:solidFill>
              <a:schemeClr val="bg1">
                <a:alpha val="21000"/>
              </a:schemeClr>
            </a:solidFill>
            <a:round/>
            <a:headEnd/>
            <a:tailEnd/>
          </a:ln>
        </p:spPr>
        <p:txBody>
          <a:bodyPr wrap="square" lIns="82124" tIns="41061" rIns="82124" bIns="41061" anchor="ctr">
            <a:noAutofit/>
          </a:bodyPr>
          <a:lstStyle/>
          <a:p>
            <a:pPr lvl="0" algn="ctr">
              <a:buClr>
                <a:srgbClr val="FFFFFF"/>
              </a:buClr>
            </a:pPr>
            <a:r>
              <a:rPr lang="ja-JP"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50" charset="-128"/>
                <a:cs typeface="Arial" panose="020B0604020202020204" pitchFamily="34" charset="0"/>
                <a:sym typeface="Arial" pitchFamily="34" charset="0"/>
              </a:rPr>
              <a:t>有線・無線ネットワークの統合管理</a:t>
            </a:r>
            <a:endParaRPr lang="en-US" altLang="ja-JP" sz="20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50" charset="-128"/>
              <a:cs typeface="Arial" panose="020B0604020202020204" pitchFamily="34" charset="0"/>
              <a:sym typeface="Arial" pitchFamily="34" charset="0"/>
            </a:endParaRPr>
          </a:p>
          <a:p>
            <a:pPr lvl="0" algn="ctr">
              <a:spcAft>
                <a:spcPts val="600"/>
              </a:spcAft>
              <a:buClr>
                <a:srgbClr val="FFFFFF"/>
              </a:buClr>
            </a:pPr>
            <a:r>
              <a:rPr lang="ja-JP" altLang="en-US" sz="1600" dirty="0">
                <a:solidFill>
                  <a:schemeClr val="bg1"/>
                </a:solidFill>
                <a:latin typeface="Arial" panose="020B0604020202020204" pitchFamily="34" charset="0"/>
                <a:ea typeface="ＭＳ Ｐゴシック" panose="020B0600070205080204" pitchFamily="50" charset="-128"/>
                <a:cs typeface="Arial" panose="020B0604020202020204" pitchFamily="34" charset="0"/>
                <a:sym typeface="Arial" pitchFamily="34" charset="0"/>
              </a:rPr>
              <a:t>無線</a:t>
            </a:r>
            <a:r>
              <a:rPr lang="en-US" altLang="ja-JP" sz="1600" dirty="0">
                <a:solidFill>
                  <a:schemeClr val="bg1"/>
                </a:solidFill>
                <a:latin typeface="Arial" panose="020B0604020202020204" pitchFamily="34" charset="0"/>
                <a:ea typeface="ＭＳ Ｐゴシック" panose="020B0600070205080204" pitchFamily="50" charset="-128"/>
                <a:cs typeface="Arial" panose="020B0604020202020204" pitchFamily="34" charset="0"/>
                <a:sym typeface="Arial" pitchFamily="34" charset="0"/>
              </a:rPr>
              <a:t> | </a:t>
            </a:r>
            <a:r>
              <a:rPr lang="ja-JP" altLang="en-US" sz="1600" dirty="0">
                <a:solidFill>
                  <a:schemeClr val="bg1"/>
                </a:solidFill>
                <a:latin typeface="Arial" panose="020B0604020202020204" pitchFamily="34" charset="0"/>
                <a:ea typeface="ＭＳ Ｐゴシック" panose="020B0600070205080204" pitchFamily="50" charset="-128"/>
                <a:cs typeface="Arial" panose="020B0604020202020204" pitchFamily="34" charset="0"/>
                <a:sym typeface="Arial" pitchFamily="34" charset="0"/>
              </a:rPr>
              <a:t>有線</a:t>
            </a:r>
            <a:r>
              <a:rPr lang="en-US" altLang="ja-JP" sz="1600" dirty="0">
                <a:solidFill>
                  <a:schemeClr val="bg1"/>
                </a:solidFill>
                <a:latin typeface="Arial" panose="020B0604020202020204" pitchFamily="34" charset="0"/>
                <a:ea typeface="ＭＳ Ｐゴシック" panose="020B0600070205080204" pitchFamily="50" charset="-128"/>
                <a:cs typeface="Arial" panose="020B0604020202020204" pitchFamily="34" charset="0"/>
                <a:sym typeface="Arial" pitchFamily="34" charset="0"/>
              </a:rPr>
              <a:t> | </a:t>
            </a:r>
            <a:r>
              <a:rPr lang="ja-JP" altLang="en-US" sz="1600" dirty="0" smtClean="0">
                <a:solidFill>
                  <a:schemeClr val="bg1"/>
                </a:solidFill>
                <a:latin typeface="Arial" panose="020B0604020202020204" pitchFamily="34" charset="0"/>
                <a:ea typeface="ＭＳ Ｐゴシック" panose="020B0600070205080204" pitchFamily="50" charset="-128"/>
                <a:cs typeface="Arial" panose="020B0604020202020204" pitchFamily="34" charset="0"/>
                <a:sym typeface="Arial" pitchFamily="34" charset="0"/>
              </a:rPr>
              <a:t>セキュリティ ポリシー</a:t>
            </a:r>
            <a:r>
              <a:rPr lang="en-US" altLang="ja-JP" sz="1600" dirty="0" smtClean="0">
                <a:solidFill>
                  <a:schemeClr val="bg1"/>
                </a:solidFill>
                <a:latin typeface="Arial" panose="020B0604020202020204" pitchFamily="34" charset="0"/>
                <a:ea typeface="ＭＳ Ｐゴシック" panose="020B0600070205080204" pitchFamily="50" charset="-128"/>
                <a:cs typeface="Arial" panose="020B0604020202020204" pitchFamily="34" charset="0"/>
                <a:sym typeface="Arial" pitchFamily="34" charset="0"/>
              </a:rPr>
              <a:t> </a:t>
            </a:r>
            <a:r>
              <a:rPr lang="en-US" altLang="ja-JP" sz="1600" dirty="0">
                <a:solidFill>
                  <a:schemeClr val="bg1"/>
                </a:solidFill>
                <a:latin typeface="Arial" panose="020B0604020202020204" pitchFamily="34" charset="0"/>
                <a:ea typeface="ＭＳ Ｐゴシック" panose="020B0600070205080204" pitchFamily="50" charset="-128"/>
                <a:cs typeface="Arial" panose="020B0604020202020204" pitchFamily="34" charset="0"/>
                <a:sym typeface="Arial" pitchFamily="34" charset="0"/>
              </a:rPr>
              <a:t>| </a:t>
            </a:r>
            <a:r>
              <a:rPr lang="ja-JP" altLang="en-US" sz="1600" dirty="0" smtClean="0">
                <a:solidFill>
                  <a:schemeClr val="bg1"/>
                </a:solidFill>
                <a:latin typeface="Arial" panose="020B0604020202020204" pitchFamily="34" charset="0"/>
                <a:ea typeface="ＭＳ Ｐゴシック" panose="020B0600070205080204" pitchFamily="50" charset="-128"/>
                <a:cs typeface="Arial" panose="020B0604020202020204" pitchFamily="34" charset="0"/>
                <a:sym typeface="Arial" pitchFamily="34" charset="0"/>
              </a:rPr>
              <a:t>ネットワーク サービス</a:t>
            </a:r>
            <a:endParaRPr lang="en-US" altLang="ja-JP" sz="1600" dirty="0">
              <a:solidFill>
                <a:schemeClr val="bg1"/>
              </a:solidFill>
              <a:latin typeface="Arial" panose="020B0604020202020204" pitchFamily="34" charset="0"/>
              <a:ea typeface="ＭＳ Ｐゴシック" panose="020B0600070205080204" pitchFamily="50" charset="-128"/>
              <a:cs typeface="Arial" panose="020B0604020202020204" pitchFamily="34" charset="0"/>
              <a:sym typeface="Arial" pitchFamily="34" charset="0"/>
            </a:endParaRPr>
          </a:p>
        </p:txBody>
      </p:sp>
      <p:cxnSp>
        <p:nvCxnSpPr>
          <p:cNvPr id="27" name="Elbow Connector 38"/>
          <p:cNvCxnSpPr>
            <a:stCxn id="33" idx="1"/>
            <a:endCxn id="41" idx="0"/>
          </p:cNvCxnSpPr>
          <p:nvPr/>
        </p:nvCxnSpPr>
        <p:spPr>
          <a:xfrm rot="10800000" flipV="1">
            <a:off x="1361860" y="2478399"/>
            <a:ext cx="1490763" cy="339852"/>
          </a:xfrm>
          <a:prstGeom prst="bentConnector2">
            <a:avLst/>
          </a:prstGeom>
          <a:ln w="28575" cmpd="sng">
            <a:solidFill>
              <a:schemeClr val="bg2"/>
            </a:solidFill>
          </a:ln>
        </p:spPr>
        <p:style>
          <a:lnRef idx="2">
            <a:schemeClr val="accent1"/>
          </a:lnRef>
          <a:fillRef idx="0">
            <a:schemeClr val="accent1"/>
          </a:fillRef>
          <a:effectRef idx="1">
            <a:schemeClr val="accent1"/>
          </a:effectRef>
          <a:fontRef idx="minor">
            <a:schemeClr val="tx1"/>
          </a:fontRef>
        </p:style>
      </p:cxnSp>
      <p:pic>
        <p:nvPicPr>
          <p:cNvPr id="38" name="Picture 32" descr="LIG0052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40286" y="3149293"/>
            <a:ext cx="1836874" cy="1165860"/>
          </a:xfrm>
          <a:prstGeom prst="rect">
            <a:avLst/>
          </a:prstGeom>
          <a:solidFill>
            <a:schemeClr val="bg1"/>
          </a:solidFill>
          <a:ln>
            <a:solidFill>
              <a:schemeClr val="bg1"/>
            </a:solidFill>
          </a:ln>
        </p:spPr>
      </p:pic>
      <p:pic>
        <p:nvPicPr>
          <p:cNvPr id="39" name="Picture 29" descr="LAK2588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7151" y="3133366"/>
            <a:ext cx="1836874" cy="1181787"/>
          </a:xfrm>
          <a:prstGeom prst="rect">
            <a:avLst/>
          </a:prstGeom>
          <a:solidFill>
            <a:schemeClr val="bg1"/>
          </a:solidFill>
          <a:ln>
            <a:solidFill>
              <a:schemeClr val="bg1"/>
            </a:solidFill>
          </a:ln>
        </p:spPr>
      </p:pic>
      <p:pic>
        <p:nvPicPr>
          <p:cNvPr id="40" name="Picture 30" descr="LAK4383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421" y="3149293"/>
            <a:ext cx="1836874" cy="1165860"/>
          </a:xfrm>
          <a:prstGeom prst="rect">
            <a:avLst/>
          </a:prstGeom>
          <a:solidFill>
            <a:schemeClr val="bg1"/>
          </a:solidFill>
          <a:ln>
            <a:solidFill>
              <a:schemeClr val="bg1"/>
            </a:solidFill>
          </a:ln>
        </p:spPr>
      </p:pic>
      <p:sp>
        <p:nvSpPr>
          <p:cNvPr id="29" name="TextBox 46"/>
          <p:cNvSpPr txBox="1">
            <a:spLocks noChangeArrowheads="1"/>
          </p:cNvSpPr>
          <p:nvPr/>
        </p:nvSpPr>
        <p:spPr bwMode="auto">
          <a:xfrm>
            <a:off x="14215" y="4293909"/>
            <a:ext cx="2568304" cy="34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Clr>
                <a:srgbClr val="008000"/>
              </a:buClr>
              <a:buFont typeface="Arial Narrow" pitchFamily="34" charset="0"/>
              <a:buNone/>
            </a:pPr>
            <a:r>
              <a:rPr lang="ja-JP" altLang="en-US" sz="1400" dirty="0" smtClean="0">
                <a:solidFill>
                  <a:schemeClr val="accent1"/>
                </a:solidFill>
                <a:ea typeface="ＭＳ Ｐゴシック" panose="020B0600070205080204" pitchFamily="50" charset="-128"/>
                <a:cs typeface="Arial" panose="020B0604020202020204" pitchFamily="34" charset="0"/>
                <a:sym typeface="Arial" pitchFamily="34" charset="0"/>
              </a:rPr>
              <a:t>ネットワーク可視性の向上</a:t>
            </a:r>
            <a:endParaRPr lang="en-US" altLang="ja-JP" sz="1400" dirty="0">
              <a:solidFill>
                <a:schemeClr val="accent1"/>
              </a:solidFill>
              <a:ea typeface="ＭＳ Ｐゴシック" panose="020B0600070205080204" pitchFamily="50" charset="-128"/>
              <a:cs typeface="Arial" panose="020B0604020202020204" pitchFamily="34" charset="0"/>
              <a:sym typeface="Arial" pitchFamily="34" charset="0"/>
            </a:endParaRPr>
          </a:p>
        </p:txBody>
      </p:sp>
      <p:sp>
        <p:nvSpPr>
          <p:cNvPr id="30" name="TextBox 46"/>
          <p:cNvSpPr txBox="1">
            <a:spLocks noChangeArrowheads="1"/>
          </p:cNvSpPr>
          <p:nvPr/>
        </p:nvSpPr>
        <p:spPr bwMode="auto">
          <a:xfrm>
            <a:off x="2471643" y="4306617"/>
            <a:ext cx="2165012" cy="34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Clr>
                <a:srgbClr val="008000"/>
              </a:buClr>
              <a:buFont typeface="Arial Narrow" pitchFamily="34" charset="0"/>
              <a:buNone/>
            </a:pPr>
            <a:r>
              <a:rPr lang="ja-JP" altLang="en-US" sz="1400" dirty="0">
                <a:solidFill>
                  <a:schemeClr val="accent1"/>
                </a:solidFill>
                <a:ea typeface="ＭＳ Ｐゴシック" panose="020B0600070205080204" pitchFamily="50" charset="-128"/>
                <a:cs typeface="Arial" panose="020B0604020202020204" pitchFamily="34" charset="0"/>
                <a:sym typeface="Arial" pitchFamily="34" charset="0"/>
              </a:rPr>
              <a:t>迅速</a:t>
            </a:r>
            <a:r>
              <a:rPr lang="ja-JP" altLang="en-US" sz="1400" dirty="0" smtClean="0">
                <a:solidFill>
                  <a:schemeClr val="accent1"/>
                </a:solidFill>
                <a:ea typeface="ＭＳ Ｐゴシック" panose="020B0600070205080204" pitchFamily="50" charset="-128"/>
                <a:cs typeface="Arial" panose="020B0604020202020204" pitchFamily="34" charset="0"/>
                <a:sym typeface="Arial" pitchFamily="34" charset="0"/>
              </a:rPr>
              <a:t>な</a:t>
            </a:r>
            <a:r>
              <a:rPr lang="ja-JP" altLang="en-US" sz="1400" dirty="0" smtClean="0">
                <a:solidFill>
                  <a:schemeClr val="accent1"/>
                </a:solidFill>
                <a:ea typeface="ＭＳ Ｐゴシック" panose="020B0600070205080204" pitchFamily="50" charset="-128"/>
                <a:cs typeface="Arial" panose="020B0604020202020204" pitchFamily="34" charset="0"/>
                <a:sym typeface="Arial" pitchFamily="34" charset="0"/>
              </a:rPr>
              <a:t>トラブルシュート</a:t>
            </a:r>
            <a:endParaRPr lang="en-US" altLang="ja-JP" sz="1400" dirty="0">
              <a:solidFill>
                <a:schemeClr val="accent1"/>
              </a:solidFill>
              <a:ea typeface="ＭＳ Ｐゴシック" panose="020B0600070205080204" pitchFamily="50" charset="-128"/>
              <a:cs typeface="Arial" panose="020B0604020202020204" pitchFamily="34" charset="0"/>
              <a:sym typeface="Arial" pitchFamily="34" charset="0"/>
            </a:endParaRPr>
          </a:p>
        </p:txBody>
      </p:sp>
      <p:sp>
        <p:nvSpPr>
          <p:cNvPr id="31" name="TextBox 46"/>
          <p:cNvSpPr txBox="1">
            <a:spLocks noChangeArrowheads="1"/>
          </p:cNvSpPr>
          <p:nvPr/>
        </p:nvSpPr>
        <p:spPr bwMode="auto">
          <a:xfrm>
            <a:off x="4837150" y="4303433"/>
            <a:ext cx="18368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Clr>
                <a:srgbClr val="008000"/>
              </a:buClr>
              <a:buFont typeface="Arial Narrow" pitchFamily="34" charset="0"/>
              <a:buNone/>
            </a:pPr>
            <a:r>
              <a:rPr lang="ja-JP" altLang="en-US" sz="1400" dirty="0" smtClean="0">
                <a:solidFill>
                  <a:schemeClr val="accent1"/>
                </a:solidFill>
                <a:ea typeface="ＭＳ Ｐゴシック" panose="020B0600070205080204" pitchFamily="50" charset="-128"/>
                <a:cs typeface="Arial" panose="020B0604020202020204" pitchFamily="34" charset="0"/>
                <a:sym typeface="Arial" pitchFamily="34" charset="0"/>
              </a:rPr>
              <a:t>設定ミスの排除</a:t>
            </a:r>
            <a:endParaRPr lang="en-US" altLang="ja-JP" sz="1400" dirty="0" smtClean="0">
              <a:solidFill>
                <a:schemeClr val="accent1"/>
              </a:solidFill>
              <a:ea typeface="ＭＳ Ｐゴシック" panose="020B0600070205080204" pitchFamily="50" charset="-128"/>
              <a:cs typeface="Arial" panose="020B0604020202020204" pitchFamily="34" charset="0"/>
              <a:sym typeface="Arial" pitchFamily="34" charset="0"/>
            </a:endParaRPr>
          </a:p>
        </p:txBody>
      </p:sp>
      <p:cxnSp>
        <p:nvCxnSpPr>
          <p:cNvPr id="35" name="Elbow Connector 19"/>
          <p:cNvCxnSpPr>
            <a:stCxn id="33" idx="3"/>
            <a:endCxn id="34" idx="0"/>
          </p:cNvCxnSpPr>
          <p:nvPr/>
        </p:nvCxnSpPr>
        <p:spPr>
          <a:xfrm>
            <a:off x="6455307" y="2478399"/>
            <a:ext cx="1469841" cy="329616"/>
          </a:xfrm>
          <a:prstGeom prst="bentConnector2">
            <a:avLst/>
          </a:prstGeom>
          <a:ln w="28575" cmpd="sng">
            <a:solidFill>
              <a:schemeClr val="bg2"/>
            </a:solidFill>
          </a:ln>
        </p:spPr>
        <p:style>
          <a:lnRef idx="2">
            <a:schemeClr val="accent1"/>
          </a:lnRef>
          <a:fillRef idx="0">
            <a:schemeClr val="accent1"/>
          </a:fillRef>
          <a:effectRef idx="1">
            <a:schemeClr val="accent1"/>
          </a:effectRef>
          <a:fontRef idx="minor">
            <a:schemeClr val="tx1"/>
          </a:fontRef>
        </p:style>
      </p:cxnSp>
      <p:pic>
        <p:nvPicPr>
          <p:cNvPr id="36" name="Picture 3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976876" y="3149294"/>
            <a:ext cx="1896545" cy="1165860"/>
          </a:xfrm>
          <a:prstGeom prst="rect">
            <a:avLst/>
          </a:prstGeom>
          <a:noFill/>
          <a:ln>
            <a:solidFill>
              <a:schemeClr val="bg1"/>
            </a:solidFill>
          </a:ln>
        </p:spPr>
      </p:pic>
      <p:sp>
        <p:nvSpPr>
          <p:cNvPr id="37" name="TextBox 46"/>
          <p:cNvSpPr txBox="1">
            <a:spLocks noChangeArrowheads="1"/>
          </p:cNvSpPr>
          <p:nvPr/>
        </p:nvSpPr>
        <p:spPr bwMode="auto">
          <a:xfrm>
            <a:off x="6864785" y="4338500"/>
            <a:ext cx="2147960" cy="25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80000"/>
              </a:lnSpc>
              <a:buClr>
                <a:srgbClr val="008000"/>
              </a:buClr>
              <a:buFont typeface="Arial Narrow" pitchFamily="34" charset="0"/>
              <a:buNone/>
            </a:pPr>
            <a:r>
              <a:rPr lang="ja-JP" altLang="en-US" sz="1400" dirty="0" smtClean="0">
                <a:solidFill>
                  <a:schemeClr val="accent1"/>
                </a:solidFill>
                <a:ea typeface="ＭＳ Ｐゴシック" panose="020B0600070205080204" pitchFamily="50" charset="-128"/>
                <a:cs typeface="Arial" panose="020B0604020202020204" pitchFamily="34" charset="0"/>
                <a:sym typeface="Arial" pitchFamily="34" charset="0"/>
              </a:rPr>
              <a:t>アプリケーションの可視化</a:t>
            </a:r>
            <a:endParaRPr lang="en-US" altLang="ja-JP" sz="1400" dirty="0" smtClean="0">
              <a:solidFill>
                <a:schemeClr val="accent1"/>
              </a:solidFill>
              <a:ea typeface="ＭＳ Ｐゴシック" panose="020B0600070205080204" pitchFamily="50" charset="-128"/>
              <a:cs typeface="Arial" panose="020B0604020202020204" pitchFamily="34" charset="0"/>
              <a:sym typeface="Arial" pitchFamily="34" charset="0"/>
            </a:endParaRPr>
          </a:p>
        </p:txBody>
      </p:sp>
      <p:sp>
        <p:nvSpPr>
          <p:cNvPr id="33" name="TextBox 36"/>
          <p:cNvSpPr txBox="1"/>
          <p:nvPr/>
        </p:nvSpPr>
        <p:spPr>
          <a:xfrm>
            <a:off x="2852622" y="2216789"/>
            <a:ext cx="3602685" cy="523220"/>
          </a:xfrm>
          <a:prstGeom prst="rect">
            <a:avLst/>
          </a:prstGeom>
          <a:solidFill>
            <a:schemeClr val="bg2"/>
          </a:solidFill>
          <a:ln>
            <a:noFill/>
          </a:ln>
        </p:spPr>
        <p:txBody>
          <a:bodyPr wrap="square" rtlCol="0">
            <a:noAutofit/>
          </a:bodyPr>
          <a:lstStyle/>
          <a:p>
            <a:pPr algn="ctr"/>
            <a:r>
              <a:rPr lang="ja-JP" altLang="en-US" sz="1400" b="1" dirty="0" smtClean="0">
                <a:solidFill>
                  <a:schemeClr val="bg1"/>
                </a:solidFill>
                <a:latin typeface="Arial" panose="020B0604020202020204" pitchFamily="34" charset="0"/>
                <a:ea typeface="ＭＳ Ｐゴシック" panose="020B0600070205080204" pitchFamily="50" charset="-128"/>
                <a:cs typeface="Arial" panose="020B0604020202020204" pitchFamily="34" charset="0"/>
              </a:rPr>
              <a:t>統合管理</a:t>
            </a:r>
            <a:r>
              <a:rPr lang="en-US" altLang="ja-JP" sz="1400" b="1" dirty="0" smtClean="0">
                <a:solidFill>
                  <a:schemeClr val="bg1"/>
                </a:solidFill>
                <a:latin typeface="Arial" panose="020B0604020202020204" pitchFamily="34" charset="0"/>
                <a:ea typeface="ＭＳ Ｐゴシック" panose="020B0600070205080204" pitchFamily="50" charset="-128"/>
                <a:cs typeface="Arial" panose="020B0604020202020204" pitchFamily="34" charset="0"/>
              </a:rPr>
              <a:t/>
            </a:r>
            <a:br>
              <a:rPr lang="en-US" altLang="ja-JP" sz="1400" b="1" dirty="0" smtClean="0">
                <a:solidFill>
                  <a:schemeClr val="bg1"/>
                </a:solidFill>
                <a:latin typeface="Arial" panose="020B0604020202020204" pitchFamily="34" charset="0"/>
                <a:ea typeface="ＭＳ Ｐゴシック" panose="020B0600070205080204" pitchFamily="50" charset="-128"/>
                <a:cs typeface="Arial" panose="020B0604020202020204" pitchFamily="34" charset="0"/>
              </a:rPr>
            </a:br>
            <a:r>
              <a:rPr lang="en-US" altLang="ja-JP" sz="1400" b="1" dirty="0" smtClean="0">
                <a:solidFill>
                  <a:schemeClr val="bg1"/>
                </a:solidFill>
                <a:latin typeface="Arial" panose="020B0604020202020204" pitchFamily="34" charset="0"/>
                <a:ea typeface="ＭＳ Ｐゴシック" panose="020B0600070205080204" pitchFamily="50" charset="-128"/>
                <a:cs typeface="Arial" panose="020B0604020202020204" pitchFamily="34" charset="0"/>
              </a:rPr>
              <a:t>(</a:t>
            </a:r>
            <a:r>
              <a:rPr lang="ja-JP" altLang="en-US" sz="14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ライフサイクル</a:t>
            </a:r>
            <a:r>
              <a:rPr lang="ja-JP" altLang="en-US" sz="1400" b="1" dirty="0" smtClean="0">
                <a:solidFill>
                  <a:schemeClr val="bg1"/>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1400" b="1" dirty="0" smtClean="0">
                <a:solidFill>
                  <a:schemeClr val="bg1"/>
                </a:solidFill>
                <a:latin typeface="Arial" panose="020B0604020202020204" pitchFamily="34" charset="0"/>
                <a:ea typeface="ＭＳ Ｐゴシック" panose="020B0600070205080204" pitchFamily="50" charset="-128"/>
                <a:cs typeface="Arial" panose="020B0604020202020204" pitchFamily="34" charset="0"/>
              </a:rPr>
              <a:t>&amp;</a:t>
            </a:r>
            <a:r>
              <a:rPr lang="ja-JP" altLang="en-US" sz="1400" b="1" dirty="0" smtClean="0">
                <a:solidFill>
                  <a:schemeClr val="bg1"/>
                </a:solidFill>
                <a:latin typeface="Arial" panose="020B0604020202020204" pitchFamily="34" charset="0"/>
                <a:ea typeface="ＭＳ Ｐゴシック" panose="020B0600070205080204" pitchFamily="50" charset="-128"/>
                <a:cs typeface="Arial" panose="020B0604020202020204" pitchFamily="34" charset="0"/>
              </a:rPr>
              <a:t> 性能管理</a:t>
            </a:r>
            <a:r>
              <a:rPr lang="en-US" altLang="ja-JP" sz="1400" b="1" dirty="0" smtClean="0">
                <a:solidFill>
                  <a:schemeClr val="bg1"/>
                </a:solidFill>
                <a:latin typeface="Arial" panose="020B0604020202020204" pitchFamily="34" charset="0"/>
                <a:ea typeface="ＭＳ Ｐゴシック" panose="020B0600070205080204" pitchFamily="50" charset="-128"/>
                <a:cs typeface="Arial" panose="020B0604020202020204" pitchFamily="34" charset="0"/>
              </a:rPr>
              <a:t>)</a:t>
            </a:r>
            <a:endParaRPr lang="en-US" sz="14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1" name="TextBox 33"/>
          <p:cNvSpPr txBox="1"/>
          <p:nvPr/>
        </p:nvSpPr>
        <p:spPr>
          <a:xfrm>
            <a:off x="443421" y="2818251"/>
            <a:ext cx="1836875" cy="338554"/>
          </a:xfrm>
          <a:prstGeom prst="rect">
            <a:avLst/>
          </a:prstGeom>
          <a:solidFill>
            <a:schemeClr val="tx1"/>
          </a:solidFill>
          <a:ln>
            <a:solidFill>
              <a:schemeClr val="tx1"/>
            </a:solidFill>
          </a:ln>
        </p:spPr>
        <p:txBody>
          <a:bodyPr wrap="square" rtlCol="0">
            <a:noAutofit/>
          </a:bodyPr>
          <a:lstStyle/>
          <a:p>
            <a:pPr algn="ctr"/>
            <a:r>
              <a:rPr lang="ja-JP" altLang="en-US" sz="1600" b="1" dirty="0" smtClean="0">
                <a:solidFill>
                  <a:schemeClr val="bg1"/>
                </a:solidFill>
                <a:latin typeface="Arial" panose="020B0604020202020204" pitchFamily="34" charset="0"/>
                <a:ea typeface="ＭＳ Ｐゴシック" panose="020B0600070205080204" pitchFamily="50" charset="-128"/>
                <a:cs typeface="Arial" panose="020B0604020202020204" pitchFamily="34" charset="0"/>
              </a:rPr>
              <a:t>ユーザ</a:t>
            </a:r>
            <a:endParaRPr lang="en-US" sz="16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2" name="TextBox 35"/>
          <p:cNvSpPr txBox="1"/>
          <p:nvPr/>
        </p:nvSpPr>
        <p:spPr>
          <a:xfrm>
            <a:off x="4837150" y="2803750"/>
            <a:ext cx="1836875" cy="338554"/>
          </a:xfrm>
          <a:prstGeom prst="rect">
            <a:avLst/>
          </a:prstGeom>
          <a:solidFill>
            <a:schemeClr val="tx1"/>
          </a:solidFill>
          <a:ln>
            <a:solidFill>
              <a:schemeClr val="tx1"/>
            </a:solidFill>
          </a:ln>
        </p:spPr>
        <p:txBody>
          <a:bodyPr wrap="square" rtlCol="0">
            <a:noAutofit/>
          </a:bodyPr>
          <a:lstStyle/>
          <a:p>
            <a:pPr algn="ctr"/>
            <a:r>
              <a:rPr lang="ja-JP" altLang="en-US" sz="1600" b="1" dirty="0" smtClean="0">
                <a:solidFill>
                  <a:schemeClr val="bg1"/>
                </a:solidFill>
                <a:latin typeface="Arial" panose="020B0604020202020204" pitchFamily="34" charset="0"/>
                <a:ea typeface="ＭＳ Ｐゴシック" panose="020B0600070205080204" pitchFamily="50" charset="-128"/>
                <a:cs typeface="Arial" panose="020B0604020202020204" pitchFamily="34" charset="0"/>
              </a:rPr>
              <a:t>オペレーション</a:t>
            </a:r>
            <a:endParaRPr lang="en-US" sz="16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3" name="TextBox 34"/>
          <p:cNvSpPr txBox="1"/>
          <p:nvPr/>
        </p:nvSpPr>
        <p:spPr>
          <a:xfrm>
            <a:off x="2640286" y="2818251"/>
            <a:ext cx="1836875" cy="338554"/>
          </a:xfrm>
          <a:prstGeom prst="rect">
            <a:avLst/>
          </a:prstGeom>
          <a:solidFill>
            <a:schemeClr val="tx1"/>
          </a:solidFill>
          <a:ln>
            <a:solidFill>
              <a:schemeClr val="tx1"/>
            </a:solidFill>
          </a:ln>
        </p:spPr>
        <p:txBody>
          <a:bodyPr wrap="square" rtlCol="0">
            <a:noAutofit/>
          </a:bodyPr>
          <a:lstStyle/>
          <a:p>
            <a:pPr algn="ctr"/>
            <a:r>
              <a:rPr lang="ja-JP" altLang="en-US" sz="1600" b="1" dirty="0" smtClean="0">
                <a:solidFill>
                  <a:schemeClr val="bg1"/>
                </a:solidFill>
                <a:latin typeface="Arial" panose="020B0604020202020204" pitchFamily="34" charset="0"/>
                <a:ea typeface="ＭＳ Ｐゴシック" panose="020B0600070205080204" pitchFamily="50" charset="-128"/>
                <a:cs typeface="Arial" panose="020B0604020202020204" pitchFamily="34" charset="0"/>
              </a:rPr>
              <a:t>ポリシー</a:t>
            </a:r>
            <a:endParaRPr lang="en-US" sz="16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4" name="TextBox 15"/>
          <p:cNvSpPr txBox="1"/>
          <p:nvPr/>
        </p:nvSpPr>
        <p:spPr>
          <a:xfrm>
            <a:off x="6976875" y="2808016"/>
            <a:ext cx="1896546" cy="338554"/>
          </a:xfrm>
          <a:prstGeom prst="rect">
            <a:avLst/>
          </a:prstGeom>
          <a:solidFill>
            <a:schemeClr val="tx1"/>
          </a:solidFill>
          <a:ln>
            <a:solidFill>
              <a:schemeClr val="tx1"/>
            </a:solidFill>
          </a:ln>
        </p:spPr>
        <p:txBody>
          <a:bodyPr wrap="square" rtlCol="0">
            <a:noAutofit/>
          </a:bodyPr>
          <a:lstStyle/>
          <a:p>
            <a:pPr algn="ctr"/>
            <a:r>
              <a:rPr lang="ja-JP" altLang="en-US" sz="1600" b="1" dirty="0" smtClean="0">
                <a:solidFill>
                  <a:schemeClr val="bg1"/>
                </a:solidFill>
                <a:latin typeface="Arial" panose="020B0604020202020204" pitchFamily="34" charset="0"/>
                <a:ea typeface="ＭＳ Ｐゴシック" panose="020B0600070205080204" pitchFamily="50" charset="-128"/>
                <a:cs typeface="Arial" panose="020B0604020202020204" pitchFamily="34" charset="0"/>
              </a:rPr>
              <a:t>アプリケーション</a:t>
            </a:r>
            <a:endParaRPr lang="en-US" sz="16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094864458"/>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AutoShape 3"/>
          <p:cNvSpPr>
            <a:spLocks noChangeArrowheads="1"/>
          </p:cNvSpPr>
          <p:nvPr/>
        </p:nvSpPr>
        <p:spPr bwMode="auto">
          <a:xfrm>
            <a:off x="1" y="1042988"/>
            <a:ext cx="9001125" cy="3486150"/>
          </a:xfrm>
          <a:prstGeom prst="roundRect">
            <a:avLst>
              <a:gd name="adj" fmla="val 1995"/>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6200000" scaled="1"/>
            <a:tileRect/>
          </a:gradFill>
          <a:ln w="6350">
            <a:solidFill>
              <a:srgbClr val="CFCFCF"/>
            </a:solidFill>
            <a:round/>
            <a:headEnd/>
            <a:tailEnd/>
          </a:ln>
        </p:spPr>
        <p:txBody>
          <a:bodyPr wrap="none" anchor="ctr">
            <a:noAutofit/>
          </a:bodyPr>
          <a:lstStyle/>
          <a:p>
            <a:endParaRPr lang="en-US">
              <a:solidFill>
                <a:srgbClr val="0096D6"/>
              </a:solidFill>
              <a:latin typeface="メイリオ"/>
              <a:ea typeface="メイリオ"/>
              <a:cs typeface="メイリオ"/>
            </a:endParaRPr>
          </a:p>
        </p:txBody>
      </p:sp>
      <p:sp>
        <p:nvSpPr>
          <p:cNvPr id="46" name="Rounded Rectangle 45"/>
          <p:cNvSpPr/>
          <p:nvPr/>
        </p:nvSpPr>
        <p:spPr bwMode="auto">
          <a:xfrm>
            <a:off x="228600" y="3662461"/>
            <a:ext cx="2743200" cy="714030"/>
          </a:xfrm>
          <a:prstGeom prst="roundRect">
            <a:avLst/>
          </a:prstGeom>
          <a:solidFill>
            <a:schemeClr val="bg1"/>
          </a:solidFill>
          <a:ln w="9525" cap="flat" cmpd="sng" algn="ctr">
            <a:solidFill>
              <a:schemeClr val="tx2"/>
            </a:solidFill>
            <a:prstDash val="solid"/>
            <a:round/>
            <a:headEnd type="none" w="med" len="med"/>
            <a:tailEnd type="none" w="med" len="med"/>
          </a:ln>
          <a:effectLst/>
        </p:spPr>
        <p:txBody>
          <a:bodyPr lIns="82124" tIns="41061" rIns="82124" bIns="41061">
            <a:noAutofit/>
          </a:bodyPr>
          <a:lstStyle/>
          <a:p>
            <a:pPr marL="91440" lvl="1">
              <a:defRPr/>
            </a:pPr>
            <a:r>
              <a:rPr lang="ja-JP" altLang="en-US" sz="1200" dirty="0">
                <a:solidFill>
                  <a:srgbClr val="0096D6">
                    <a:lumMod val="75000"/>
                  </a:srgbClr>
                </a:solidFill>
                <a:latin typeface="ＭＳ Ｐゴシック" panose="020B0600070205080204" pitchFamily="50" charset="-128"/>
                <a:ea typeface="ＭＳ Ｐゴシック" panose="020B0600070205080204" pitchFamily="50" charset="-128"/>
                <a:cs typeface="メイリオ"/>
              </a:rPr>
              <a:t>端末アクセスに関する主要指標などを一覧表示し、必要に</a:t>
            </a:r>
            <a:r>
              <a:rPr lang="ja-JP" altLang="en-US" sz="1200" dirty="0" smtClean="0">
                <a:solidFill>
                  <a:srgbClr val="0096D6">
                    <a:lumMod val="75000"/>
                  </a:srgbClr>
                </a:solidFill>
                <a:latin typeface="ＭＳ Ｐゴシック" panose="020B0600070205080204" pitchFamily="50" charset="-128"/>
                <a:ea typeface="ＭＳ Ｐゴシック" panose="020B0600070205080204" pitchFamily="50" charset="-128"/>
                <a:cs typeface="メイリオ"/>
              </a:rPr>
              <a:t>応じて ドリル</a:t>
            </a:r>
            <a:r>
              <a:rPr lang="en-US" altLang="ja-JP" sz="1200" dirty="0" smtClean="0">
                <a:solidFill>
                  <a:srgbClr val="0096D6">
                    <a:lumMod val="75000"/>
                  </a:srgbClr>
                </a:solidFill>
                <a:latin typeface="ＭＳ Ｐゴシック" panose="020B0600070205080204" pitchFamily="50" charset="-128"/>
                <a:ea typeface="ＭＳ Ｐゴシック" panose="020B0600070205080204" pitchFamily="50" charset="-128"/>
                <a:cs typeface="メイリオ"/>
              </a:rPr>
              <a:t/>
            </a:r>
            <a:br>
              <a:rPr lang="en-US" altLang="ja-JP" sz="1200" dirty="0" smtClean="0">
                <a:solidFill>
                  <a:srgbClr val="0096D6">
                    <a:lumMod val="75000"/>
                  </a:srgbClr>
                </a:solidFill>
                <a:latin typeface="ＭＳ Ｐゴシック" panose="020B0600070205080204" pitchFamily="50" charset="-128"/>
                <a:ea typeface="ＭＳ Ｐゴシック" panose="020B0600070205080204" pitchFamily="50" charset="-128"/>
                <a:cs typeface="メイリオ"/>
              </a:rPr>
            </a:br>
            <a:r>
              <a:rPr lang="ja-JP" altLang="en-US" sz="1200" dirty="0" smtClean="0">
                <a:solidFill>
                  <a:srgbClr val="0096D6">
                    <a:lumMod val="75000"/>
                  </a:srgbClr>
                </a:solidFill>
                <a:latin typeface="ＭＳ Ｐゴシック" panose="020B0600070205080204" pitchFamily="50" charset="-128"/>
                <a:ea typeface="ＭＳ Ｐゴシック" panose="020B0600070205080204" pitchFamily="50" charset="-128"/>
                <a:cs typeface="メイリオ"/>
              </a:rPr>
              <a:t>ダウン</a:t>
            </a:r>
            <a:r>
              <a:rPr lang="ja-JP" altLang="en-US" sz="1200" dirty="0">
                <a:solidFill>
                  <a:srgbClr val="0096D6">
                    <a:lumMod val="75000"/>
                  </a:srgbClr>
                </a:solidFill>
                <a:latin typeface="ＭＳ Ｐゴシック" panose="020B0600070205080204" pitchFamily="50" charset="-128"/>
                <a:ea typeface="ＭＳ Ｐゴシック" panose="020B0600070205080204" pitchFamily="50" charset="-128"/>
                <a:cs typeface="メイリオ"/>
              </a:rPr>
              <a:t>により詳細データを確認</a:t>
            </a:r>
            <a:endParaRPr lang="en-US" altLang="ja-JP" sz="1200" dirty="0">
              <a:solidFill>
                <a:srgbClr val="0096D6">
                  <a:lumMod val="75000"/>
                </a:srgbClr>
              </a:solidFill>
              <a:latin typeface="ＭＳ Ｐゴシック" panose="020B0600070205080204" pitchFamily="50" charset="-128"/>
              <a:ea typeface="ＭＳ Ｐゴシック" panose="020B0600070205080204" pitchFamily="50" charset="-128"/>
              <a:cs typeface="メイリオ"/>
            </a:endParaRPr>
          </a:p>
        </p:txBody>
      </p:sp>
      <p:sp>
        <p:nvSpPr>
          <p:cNvPr id="47" name="TextBox 9"/>
          <p:cNvSpPr txBox="1">
            <a:spLocks noChangeArrowheads="1"/>
          </p:cNvSpPr>
          <p:nvPr/>
        </p:nvSpPr>
        <p:spPr bwMode="auto">
          <a:xfrm>
            <a:off x="109900" y="1169881"/>
            <a:ext cx="2743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500" dirty="0">
                <a:solidFill>
                  <a:srgbClr val="FFFFFF"/>
                </a:solidFill>
                <a:latin typeface="ＭＳ Ｐゴシック" panose="020B0600070205080204" pitchFamily="50" charset="-128"/>
                <a:ea typeface="ＭＳ Ｐゴシック" panose="020B0600070205080204" pitchFamily="50" charset="-128"/>
                <a:cs typeface="メイリオ"/>
              </a:rPr>
              <a:t>統合された</a:t>
            </a:r>
            <a:r>
              <a:rPr lang="ja-JP" altLang="en-US" sz="1500" dirty="0" smtClean="0">
                <a:solidFill>
                  <a:srgbClr val="FFFFFF"/>
                </a:solidFill>
                <a:latin typeface="ＭＳ Ｐゴシック" panose="020B0600070205080204" pitchFamily="50" charset="-128"/>
                <a:ea typeface="ＭＳ Ｐゴシック" panose="020B0600070205080204" pitchFamily="50" charset="-128"/>
                <a:cs typeface="メイリオ"/>
              </a:rPr>
              <a:t>端末</a:t>
            </a:r>
            <a:r>
              <a:rPr lang="ja-JP" altLang="en-US" sz="1500" dirty="0">
                <a:solidFill>
                  <a:srgbClr val="FFFFFF"/>
                </a:solidFill>
                <a:latin typeface="ＭＳ Ｐゴシック" panose="020B0600070205080204" pitchFamily="50" charset="-128"/>
                <a:ea typeface="ＭＳ Ｐゴシック" panose="020B0600070205080204" pitchFamily="50" charset="-128"/>
                <a:cs typeface="メイリオ"/>
              </a:rPr>
              <a:t>、</a:t>
            </a:r>
            <a:r>
              <a:rPr lang="ja-JP" altLang="en-US" sz="1500" dirty="0" smtClean="0">
                <a:solidFill>
                  <a:srgbClr val="FFFFFF"/>
                </a:solidFill>
                <a:latin typeface="ＭＳ Ｐゴシック" panose="020B0600070205080204" pitchFamily="50" charset="-128"/>
                <a:ea typeface="ＭＳ Ｐゴシック" panose="020B0600070205080204" pitchFamily="50" charset="-128"/>
                <a:cs typeface="メイリオ"/>
              </a:rPr>
              <a:t>ユーザ情報</a:t>
            </a:r>
            <a:endParaRPr lang="en-US" altLang="ja-JP" sz="1500" dirty="0" smtClean="0">
              <a:solidFill>
                <a:srgbClr val="FFFFFF"/>
              </a:solidFill>
              <a:latin typeface="ＭＳ Ｐゴシック" panose="020B0600070205080204" pitchFamily="50" charset="-128"/>
              <a:ea typeface="ＭＳ Ｐゴシック" panose="020B0600070205080204" pitchFamily="50" charset="-128"/>
              <a:cs typeface="メイリオ"/>
            </a:endParaRPr>
          </a:p>
          <a:p>
            <a:pPr algn="ctr" eaLnBrk="1" hangingPunct="1"/>
            <a:r>
              <a:rPr lang="ja-JP" altLang="en-US" sz="1500" dirty="0" smtClean="0">
                <a:solidFill>
                  <a:srgbClr val="FFFFFF"/>
                </a:solidFill>
                <a:latin typeface="ＭＳ Ｐゴシック" panose="020B0600070205080204" pitchFamily="50" charset="-128"/>
                <a:ea typeface="ＭＳ Ｐゴシック" panose="020B0600070205080204" pitchFamily="50" charset="-128"/>
                <a:cs typeface="メイリオ"/>
              </a:rPr>
              <a:t>アクセス ダッシュ ボード</a:t>
            </a:r>
            <a:endParaRPr lang="en-US" sz="1500" dirty="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48" name="Rounded Rectangle 47"/>
          <p:cNvSpPr/>
          <p:nvPr/>
        </p:nvSpPr>
        <p:spPr bwMode="auto">
          <a:xfrm>
            <a:off x="3276600" y="3662461"/>
            <a:ext cx="2743200" cy="714030"/>
          </a:xfrm>
          <a:prstGeom prst="roundRect">
            <a:avLst/>
          </a:prstGeom>
          <a:solidFill>
            <a:schemeClr val="bg1"/>
          </a:solidFill>
          <a:ln w="9525" cap="flat" cmpd="sng" algn="ctr">
            <a:solidFill>
              <a:schemeClr val="tx2"/>
            </a:solidFill>
            <a:prstDash val="solid"/>
            <a:round/>
            <a:headEnd type="none" w="med" len="med"/>
            <a:tailEnd type="none" w="med" len="med"/>
          </a:ln>
          <a:effectLst/>
        </p:spPr>
        <p:txBody>
          <a:bodyPr lIns="82124" tIns="41061" rIns="82124" bIns="41061">
            <a:noAutofit/>
          </a:bodyPr>
          <a:lstStyle/>
          <a:p>
            <a:pPr marL="91440" lvl="1">
              <a:defRPr/>
            </a:pPr>
            <a:r>
              <a:rPr lang="ja-JP" altLang="en-US" sz="1200" dirty="0">
                <a:solidFill>
                  <a:srgbClr val="0096D6">
                    <a:lumMod val="75000"/>
                  </a:srgbClr>
                </a:solidFill>
                <a:latin typeface="ＭＳ Ｐゴシック" panose="020B0600070205080204" pitchFamily="50" charset="-128"/>
                <a:ea typeface="ＭＳ Ｐゴシック" panose="020B0600070205080204" pitchFamily="50" charset="-128"/>
                <a:cs typeface="メイリオ"/>
              </a:rPr>
              <a:t>有線</a:t>
            </a:r>
            <a:r>
              <a:rPr lang="en-US" altLang="ja-JP" sz="1200" dirty="0">
                <a:solidFill>
                  <a:srgbClr val="0096D6">
                    <a:lumMod val="75000"/>
                  </a:srgbClr>
                </a:solidFill>
                <a:latin typeface="ＭＳ Ｐゴシック" panose="020B0600070205080204" pitchFamily="50" charset="-128"/>
                <a:ea typeface="ＭＳ Ｐゴシック" panose="020B0600070205080204" pitchFamily="50" charset="-128"/>
                <a:cs typeface="メイリオ"/>
              </a:rPr>
              <a:t>LAN/ </a:t>
            </a:r>
            <a:r>
              <a:rPr lang="ja-JP" altLang="en-US" sz="1200" dirty="0">
                <a:solidFill>
                  <a:srgbClr val="0096D6">
                    <a:lumMod val="75000"/>
                  </a:srgbClr>
                </a:solidFill>
                <a:latin typeface="ＭＳ Ｐゴシック" panose="020B0600070205080204" pitchFamily="50" charset="-128"/>
                <a:ea typeface="ＭＳ Ｐゴシック" panose="020B0600070205080204" pitchFamily="50" charset="-128"/>
                <a:cs typeface="メイリオ"/>
              </a:rPr>
              <a:t>無線</a:t>
            </a:r>
            <a:r>
              <a:rPr lang="en-US" altLang="ja-JP" sz="1200" dirty="0">
                <a:solidFill>
                  <a:srgbClr val="0096D6">
                    <a:lumMod val="75000"/>
                  </a:srgbClr>
                </a:solidFill>
                <a:latin typeface="ＭＳ Ｐゴシック" panose="020B0600070205080204" pitchFamily="50" charset="-128"/>
                <a:ea typeface="ＭＳ Ｐゴシック" panose="020B0600070205080204" pitchFamily="50" charset="-128"/>
                <a:cs typeface="メイリオ"/>
              </a:rPr>
              <a:t>LAN </a:t>
            </a:r>
            <a:r>
              <a:rPr lang="ja-JP" altLang="en-US" sz="1200" dirty="0">
                <a:solidFill>
                  <a:srgbClr val="0096D6">
                    <a:lumMod val="75000"/>
                  </a:srgbClr>
                </a:solidFill>
                <a:latin typeface="ＭＳ Ｐゴシック" panose="020B0600070205080204" pitchFamily="50" charset="-128"/>
                <a:ea typeface="ＭＳ Ｐゴシック" panose="020B0600070205080204" pitchFamily="50" charset="-128"/>
                <a:cs typeface="メイリオ"/>
              </a:rPr>
              <a:t>における端末のアクセス状況の表示、利用者の把握、ポリシー状況確認・表示</a:t>
            </a:r>
            <a:endParaRPr lang="en-US" altLang="ja-JP" sz="1200" dirty="0">
              <a:solidFill>
                <a:srgbClr val="0096D6">
                  <a:lumMod val="75000"/>
                </a:srgbClr>
              </a:solidFill>
              <a:latin typeface="ＭＳ Ｐゴシック" panose="020B0600070205080204" pitchFamily="50" charset="-128"/>
              <a:ea typeface="ＭＳ Ｐゴシック" panose="020B0600070205080204" pitchFamily="50" charset="-128"/>
              <a:cs typeface="メイリオ"/>
            </a:endParaRPr>
          </a:p>
        </p:txBody>
      </p:sp>
      <p:sp>
        <p:nvSpPr>
          <p:cNvPr id="49" name="TextBox 23"/>
          <p:cNvSpPr txBox="1">
            <a:spLocks noChangeArrowheads="1"/>
          </p:cNvSpPr>
          <p:nvPr/>
        </p:nvSpPr>
        <p:spPr bwMode="auto">
          <a:xfrm>
            <a:off x="3657600" y="1169881"/>
            <a:ext cx="21383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500" dirty="0">
                <a:solidFill>
                  <a:srgbClr val="FFFFFF"/>
                </a:solidFill>
                <a:latin typeface="ＭＳ Ｐゴシック" panose="020B0600070205080204" pitchFamily="50" charset="-128"/>
                <a:ea typeface="ＭＳ Ｐゴシック" panose="020B0600070205080204" pitchFamily="50" charset="-128"/>
                <a:cs typeface="メイリオ"/>
              </a:rPr>
              <a:t>端末＆</a:t>
            </a:r>
            <a:r>
              <a:rPr lang="ja-JP" altLang="en-US" sz="1500" dirty="0" smtClean="0">
                <a:solidFill>
                  <a:srgbClr val="FFFFFF"/>
                </a:solidFill>
                <a:latin typeface="ＭＳ Ｐゴシック" panose="020B0600070205080204" pitchFamily="50" charset="-128"/>
                <a:ea typeface="ＭＳ Ｐゴシック" panose="020B0600070205080204" pitchFamily="50" charset="-128"/>
                <a:cs typeface="メイリオ"/>
              </a:rPr>
              <a:t>ユーザ アクセス</a:t>
            </a:r>
            <a:r>
              <a:rPr lang="ja-JP" altLang="en-US" sz="1500" dirty="0">
                <a:solidFill>
                  <a:srgbClr val="FFFFFF"/>
                </a:solidFill>
                <a:latin typeface="ＭＳ Ｐゴシック" panose="020B0600070205080204" pitchFamily="50" charset="-128"/>
                <a:ea typeface="ＭＳ Ｐゴシック" panose="020B0600070205080204" pitchFamily="50" charset="-128"/>
                <a:cs typeface="メイリオ"/>
              </a:rPr>
              <a:t>可視化</a:t>
            </a:r>
            <a:endParaRPr lang="en-US" sz="1500" dirty="0">
              <a:solidFill>
                <a:srgbClr val="FFFFFF"/>
              </a:solidFill>
              <a:latin typeface="ＭＳ Ｐゴシック" panose="020B0600070205080204" pitchFamily="50" charset="-128"/>
              <a:ea typeface="ＭＳ Ｐゴシック" panose="020B0600070205080204" pitchFamily="50" charset="-128"/>
              <a:cs typeface="メイリオ"/>
            </a:endParaRPr>
          </a:p>
        </p:txBody>
      </p:sp>
      <p:pic>
        <p:nvPicPr>
          <p:cNvPr id="5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633761"/>
            <a:ext cx="2755900" cy="914400"/>
          </a:xfrm>
          <a:prstGeom prst="rect">
            <a:avLst/>
          </a:prstGeom>
          <a:noFill/>
          <a:ln w="9525">
            <a:solidFill>
              <a:srgbClr val="F4C953"/>
            </a:solidFill>
            <a:miter lim="800000"/>
            <a:headEnd/>
            <a:tailEnd/>
          </a:ln>
          <a:extLst>
            <a:ext uri="{909E8E84-426E-40DD-AFC4-6F175D3DCCD1}">
              <a14:hiddenFill xmlns:a14="http://schemas.microsoft.com/office/drawing/2010/main">
                <a:solidFill>
                  <a:srgbClr val="FFFFFF"/>
                </a:solidFill>
              </a14:hiddenFill>
            </a:ext>
          </a:extLst>
        </p:spPr>
      </p:pic>
      <p:pic>
        <p:nvPicPr>
          <p:cNvPr id="5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1719361"/>
            <a:ext cx="2214563" cy="914400"/>
          </a:xfrm>
          <a:prstGeom prst="rect">
            <a:avLst/>
          </a:prstGeom>
          <a:noFill/>
          <a:ln w="9525">
            <a:solidFill>
              <a:srgbClr val="F4C953"/>
            </a:solidFill>
            <a:miter lim="800000"/>
            <a:headEnd/>
            <a:tailEnd/>
          </a:ln>
          <a:extLst>
            <a:ext uri="{909E8E84-426E-40DD-AFC4-6F175D3DCCD1}">
              <a14:hiddenFill xmlns:a14="http://schemas.microsoft.com/office/drawing/2010/main">
                <a:solidFill>
                  <a:srgbClr val="FFFFFF"/>
                </a:solidFill>
              </a14:hiddenFill>
            </a:ext>
          </a:extLst>
        </p:spPr>
      </p:pic>
      <p:pic>
        <p:nvPicPr>
          <p:cNvPr id="54"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662212"/>
            <a:ext cx="2603500" cy="1032272"/>
          </a:xfrm>
          <a:prstGeom prst="rect">
            <a:avLst/>
          </a:prstGeom>
          <a:noFill/>
          <a:ln w="28575">
            <a:solidFill>
              <a:srgbClr val="015273"/>
            </a:solidFill>
            <a:miter lim="800000"/>
            <a:headEnd/>
            <a:tailEnd/>
          </a:ln>
          <a:extLst>
            <a:ext uri="{909E8E84-426E-40DD-AFC4-6F175D3DCCD1}">
              <a14:hiddenFill xmlns:a14="http://schemas.microsoft.com/office/drawing/2010/main">
                <a:solidFill>
                  <a:srgbClr val="FFFFFF"/>
                </a:solidFill>
              </a14:hiddenFill>
            </a:ext>
          </a:extLst>
        </p:spPr>
      </p:pic>
      <p:pic>
        <p:nvPicPr>
          <p:cNvPr id="5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8401" y="2690911"/>
            <a:ext cx="2595563" cy="97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ounded Rectangle 12"/>
          <p:cNvSpPr/>
          <p:nvPr/>
        </p:nvSpPr>
        <p:spPr bwMode="auto">
          <a:xfrm>
            <a:off x="6172200" y="3719610"/>
            <a:ext cx="2743200" cy="656881"/>
          </a:xfrm>
          <a:prstGeom prst="roundRect">
            <a:avLst/>
          </a:prstGeom>
          <a:solidFill>
            <a:schemeClr val="bg1"/>
          </a:solidFill>
          <a:ln w="9525" cap="flat" cmpd="sng" algn="ctr">
            <a:solidFill>
              <a:schemeClr val="tx2"/>
            </a:solidFill>
            <a:prstDash val="solid"/>
            <a:round/>
            <a:headEnd type="none" w="med" len="med"/>
            <a:tailEnd type="none" w="med" len="med"/>
          </a:ln>
          <a:effectLst/>
        </p:spPr>
        <p:txBody>
          <a:bodyPr lIns="82124" tIns="41061" rIns="82124" bIns="41061">
            <a:noAutofit/>
          </a:bodyPr>
          <a:lstStyle/>
          <a:p>
            <a:pPr marL="91440" lvl="1">
              <a:defRPr/>
            </a:pPr>
            <a:r>
              <a:rPr lang="en-US" altLang="ja-JP" sz="1200" dirty="0">
                <a:solidFill>
                  <a:srgbClr val="0096D6">
                    <a:lumMod val="75000"/>
                  </a:srgbClr>
                </a:solidFill>
                <a:ea typeface="ＭＳ Ｐゴシック" panose="020B0600070205080204" pitchFamily="50" charset="-128"/>
                <a:cs typeface="メイリオ"/>
              </a:rPr>
              <a:t>AP/Controller</a:t>
            </a:r>
            <a:r>
              <a:rPr lang="ja-JP" altLang="en-US" sz="1200" dirty="0">
                <a:solidFill>
                  <a:srgbClr val="0096D6">
                    <a:lumMod val="75000"/>
                  </a:srgbClr>
                </a:solidFill>
                <a:latin typeface="ＭＳ Ｐゴシック" panose="020B0600070205080204" pitchFamily="50" charset="-128"/>
                <a:ea typeface="ＭＳ Ｐゴシック" panose="020B0600070205080204" pitchFamily="50" charset="-128"/>
                <a:cs typeface="メイリオ"/>
              </a:rPr>
              <a:t>の</a:t>
            </a:r>
            <a:r>
              <a:rPr lang="ja-JP" altLang="en-US" sz="1200" dirty="0" smtClean="0">
                <a:solidFill>
                  <a:srgbClr val="0096D6">
                    <a:lumMod val="75000"/>
                  </a:srgbClr>
                </a:solidFill>
                <a:latin typeface="ＭＳ Ｐゴシック" panose="020B0600070205080204" pitchFamily="50" charset="-128"/>
                <a:ea typeface="ＭＳ Ｐゴシック" panose="020B0600070205080204" pitchFamily="50" charset="-128"/>
                <a:cs typeface="メイリオ"/>
              </a:rPr>
              <a:t>設定</a:t>
            </a:r>
            <a:r>
              <a:rPr lang="ja-JP" altLang="en-US" sz="1200" dirty="0">
                <a:solidFill>
                  <a:srgbClr val="0096D6">
                    <a:lumMod val="75000"/>
                  </a:srgbClr>
                </a:solidFill>
                <a:latin typeface="ＭＳ Ｐゴシック" panose="020B0600070205080204" pitchFamily="50" charset="-128"/>
                <a:ea typeface="ＭＳ Ｐゴシック" panose="020B0600070205080204" pitchFamily="50" charset="-128"/>
                <a:cs typeface="メイリオ"/>
              </a:rPr>
              <a:t>、</a:t>
            </a:r>
            <a:r>
              <a:rPr lang="ja-JP" altLang="en-US" sz="1200" dirty="0" smtClean="0">
                <a:solidFill>
                  <a:srgbClr val="0096D6">
                    <a:lumMod val="75000"/>
                  </a:srgbClr>
                </a:solidFill>
                <a:latin typeface="ＭＳ Ｐゴシック" panose="020B0600070205080204" pitchFamily="50" charset="-128"/>
                <a:ea typeface="ＭＳ Ｐゴシック" panose="020B0600070205080204" pitchFamily="50" charset="-128"/>
                <a:cs typeface="メイリオ"/>
              </a:rPr>
              <a:t>モニタリング、</a:t>
            </a:r>
            <a:endParaRPr lang="en-US" altLang="ja-JP" sz="1200" dirty="0" smtClean="0">
              <a:solidFill>
                <a:srgbClr val="0096D6">
                  <a:lumMod val="75000"/>
                </a:srgbClr>
              </a:solidFill>
              <a:latin typeface="ＭＳ Ｐゴシック" panose="020B0600070205080204" pitchFamily="50" charset="-128"/>
              <a:ea typeface="ＭＳ Ｐゴシック" panose="020B0600070205080204" pitchFamily="50" charset="-128"/>
              <a:cs typeface="メイリオ"/>
            </a:endParaRPr>
          </a:p>
          <a:p>
            <a:pPr marL="91440" lvl="1">
              <a:defRPr/>
            </a:pPr>
            <a:r>
              <a:rPr lang="ja-JP" altLang="en-US" sz="1200" dirty="0" smtClean="0">
                <a:solidFill>
                  <a:srgbClr val="0096D6">
                    <a:lumMod val="75000"/>
                  </a:srgbClr>
                </a:solidFill>
                <a:latin typeface="ＭＳ Ｐゴシック" panose="020B0600070205080204" pitchFamily="50" charset="-128"/>
                <a:ea typeface="ＭＳ Ｐゴシック" panose="020B0600070205080204" pitchFamily="50" charset="-128"/>
                <a:cs typeface="メイリオ"/>
              </a:rPr>
              <a:t>トラブルシューティング</a:t>
            </a:r>
            <a:r>
              <a:rPr lang="en-US" altLang="ja-JP" sz="1200" dirty="0">
                <a:solidFill>
                  <a:srgbClr val="0096D6">
                    <a:lumMod val="75000"/>
                  </a:srgbClr>
                </a:solidFill>
                <a:latin typeface="ＭＳ Ｐゴシック" panose="020B0600070205080204" pitchFamily="50" charset="-128"/>
                <a:ea typeface="ＭＳ Ｐゴシック" panose="020B0600070205080204" pitchFamily="50" charset="-128"/>
                <a:cs typeface="メイリオ"/>
              </a:rPr>
              <a:t/>
            </a:r>
            <a:br>
              <a:rPr lang="en-US" altLang="ja-JP" sz="1200" dirty="0">
                <a:solidFill>
                  <a:srgbClr val="0096D6">
                    <a:lumMod val="75000"/>
                  </a:srgbClr>
                </a:solidFill>
                <a:latin typeface="ＭＳ Ｐゴシック" panose="020B0600070205080204" pitchFamily="50" charset="-128"/>
                <a:ea typeface="ＭＳ Ｐゴシック" panose="020B0600070205080204" pitchFamily="50" charset="-128"/>
                <a:cs typeface="メイリオ"/>
              </a:rPr>
            </a:br>
            <a:r>
              <a:rPr lang="en-US" altLang="ja-JP" sz="1200" dirty="0">
                <a:solidFill>
                  <a:srgbClr val="0096D6">
                    <a:lumMod val="75000"/>
                  </a:srgbClr>
                </a:solidFill>
                <a:ea typeface="ＭＳ Ｐゴシック" panose="020B0600070205080204" pitchFamily="50" charset="-128"/>
                <a:cs typeface="メイリオ"/>
              </a:rPr>
              <a:t>MSE</a:t>
            </a:r>
            <a:r>
              <a:rPr lang="ja-JP" altLang="en-US" sz="1200" dirty="0">
                <a:solidFill>
                  <a:srgbClr val="0096D6">
                    <a:lumMod val="75000"/>
                  </a:srgbClr>
                </a:solidFill>
                <a:ea typeface="ＭＳ Ｐゴシック" panose="020B0600070205080204" pitchFamily="50" charset="-128"/>
                <a:cs typeface="メイリオ"/>
              </a:rPr>
              <a:t> </a:t>
            </a:r>
            <a:r>
              <a:rPr lang="en-US" altLang="ja-JP" sz="1200" dirty="0">
                <a:solidFill>
                  <a:srgbClr val="0096D6">
                    <a:lumMod val="75000"/>
                  </a:srgbClr>
                </a:solidFill>
                <a:ea typeface="ＭＳ Ｐゴシック" panose="020B0600070205080204" pitchFamily="50" charset="-128"/>
                <a:cs typeface="メイリオ"/>
              </a:rPr>
              <a:t>Mobility Service</a:t>
            </a:r>
            <a:r>
              <a:rPr lang="ja-JP" altLang="en-US" sz="1200" dirty="0">
                <a:solidFill>
                  <a:srgbClr val="0096D6">
                    <a:lumMod val="75000"/>
                  </a:srgbClr>
                </a:solidFill>
                <a:latin typeface="ＭＳ Ｐゴシック" panose="020B0600070205080204" pitchFamily="50" charset="-128"/>
                <a:ea typeface="ＭＳ Ｐゴシック" panose="020B0600070205080204" pitchFamily="50" charset="-128"/>
                <a:cs typeface="メイリオ"/>
              </a:rPr>
              <a:t>との統合</a:t>
            </a:r>
            <a:endParaRPr lang="en-US" sz="1200" dirty="0">
              <a:solidFill>
                <a:srgbClr val="0096D6">
                  <a:lumMod val="75000"/>
                </a:srgbClr>
              </a:solidFill>
              <a:latin typeface="ＭＳ Ｐゴシック" panose="020B0600070205080204" pitchFamily="50" charset="-128"/>
              <a:ea typeface="ＭＳ Ｐゴシック" panose="020B0600070205080204" pitchFamily="50" charset="-128"/>
              <a:cs typeface="メイリオ"/>
            </a:endParaRPr>
          </a:p>
        </p:txBody>
      </p:sp>
      <p:sp>
        <p:nvSpPr>
          <p:cNvPr id="57" name="TextBox 22"/>
          <p:cNvSpPr txBox="1">
            <a:spLocks noChangeArrowheads="1"/>
          </p:cNvSpPr>
          <p:nvPr/>
        </p:nvSpPr>
        <p:spPr bwMode="auto">
          <a:xfrm>
            <a:off x="6172200" y="1285298"/>
            <a:ext cx="2667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500" dirty="0">
                <a:solidFill>
                  <a:srgbClr val="FFFFFF"/>
                </a:solidFill>
                <a:latin typeface="ＭＳ Ｐゴシック" panose="020B0600070205080204" pitchFamily="50" charset="-128"/>
                <a:ea typeface="ＭＳ Ｐゴシック" panose="020B0600070205080204" pitchFamily="50" charset="-128"/>
                <a:cs typeface="メイリオ"/>
              </a:rPr>
              <a:t>無線</a:t>
            </a:r>
            <a:r>
              <a:rPr lang="en-US" altLang="ja-JP" sz="1500" dirty="0">
                <a:solidFill>
                  <a:srgbClr val="FFFFFF"/>
                </a:solidFill>
                <a:latin typeface="ＭＳ Ｐゴシック" panose="020B0600070205080204" pitchFamily="50" charset="-128"/>
                <a:ea typeface="ＭＳ Ｐゴシック" panose="020B0600070205080204" pitchFamily="50" charset="-128"/>
                <a:cs typeface="メイリオ"/>
              </a:rPr>
              <a:t>LAN</a:t>
            </a:r>
            <a:r>
              <a:rPr lang="ja-JP" altLang="en-US" sz="1500" dirty="0">
                <a:solidFill>
                  <a:srgbClr val="FFFFFF"/>
                </a:solidFill>
                <a:latin typeface="ＭＳ Ｐゴシック" panose="020B0600070205080204" pitchFamily="50" charset="-128"/>
                <a:ea typeface="ＭＳ Ｐゴシック" panose="020B0600070205080204" pitchFamily="50" charset="-128"/>
                <a:cs typeface="メイリオ"/>
              </a:rPr>
              <a:t>環境の管理</a:t>
            </a:r>
            <a:endParaRPr lang="en-US" sz="1500" dirty="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2" name="タイトル 1"/>
          <p:cNvSpPr>
            <a:spLocks noGrp="1"/>
          </p:cNvSpPr>
          <p:nvPr>
            <p:ph type="title"/>
          </p:nvPr>
        </p:nvSpPr>
        <p:spPr/>
        <p:txBody>
          <a:bodyPr/>
          <a:lstStyle/>
          <a:p>
            <a:r>
              <a:rPr lang="ja-JP" altLang="en-US" dirty="0" smtClean="0"/>
              <a:t>有線</a:t>
            </a:r>
            <a:r>
              <a:rPr lang="en-US" altLang="ja-JP" dirty="0" smtClean="0"/>
              <a:t>LAN</a:t>
            </a:r>
            <a:r>
              <a:rPr lang="ja-JP" altLang="en-US" dirty="0" smtClean="0"/>
              <a:t>＆無線</a:t>
            </a:r>
            <a:r>
              <a:rPr lang="en-US" altLang="ja-JP" dirty="0" smtClean="0"/>
              <a:t>LAN</a:t>
            </a:r>
            <a:r>
              <a:rPr lang="ja-JP" altLang="en-US" dirty="0" smtClean="0"/>
              <a:t>の統合運用管理</a:t>
            </a:r>
            <a:endParaRPr lang="ja-JP" altLang="en-US" dirty="0"/>
          </a:p>
        </p:txBody>
      </p:sp>
      <p:pic>
        <p:nvPicPr>
          <p:cNvPr id="3" name="図 2"/>
          <p:cNvPicPr>
            <a:picLocks noChangeAspect="1"/>
          </p:cNvPicPr>
          <p:nvPr/>
        </p:nvPicPr>
        <p:blipFill>
          <a:blip r:embed="rId6"/>
          <a:stretch>
            <a:fillRect/>
          </a:stretch>
        </p:blipFill>
        <p:spPr>
          <a:xfrm>
            <a:off x="270118" y="2106154"/>
            <a:ext cx="2431565" cy="1169513"/>
          </a:xfrm>
          <a:prstGeom prst="rect">
            <a:avLst/>
          </a:prstGeom>
        </p:spPr>
      </p:pic>
    </p:spTree>
    <p:extLst>
      <p:ext uri="{BB962C8B-B14F-4D97-AF65-F5344CB8AC3E}">
        <p14:creationId xmlns:p14="http://schemas.microsoft.com/office/powerpoint/2010/main" val="3909398831"/>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807658" y="470583"/>
            <a:ext cx="2652514" cy="1389815"/>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32" name="Rounded Rectangle 31"/>
          <p:cNvSpPr/>
          <p:nvPr/>
        </p:nvSpPr>
        <p:spPr>
          <a:xfrm>
            <a:off x="274280" y="1121074"/>
            <a:ext cx="660949" cy="3537527"/>
          </a:xfrm>
          <a:prstGeom prst="roundRect">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5" name="Group 4"/>
          <p:cNvGrpSpPr/>
          <p:nvPr/>
        </p:nvGrpSpPr>
        <p:grpSpPr>
          <a:xfrm>
            <a:off x="173700" y="869214"/>
            <a:ext cx="842618" cy="3827480"/>
            <a:chOff x="-100579" y="712489"/>
            <a:chExt cx="842618" cy="2516605"/>
          </a:xfrm>
        </p:grpSpPr>
        <p:sp>
          <p:nvSpPr>
            <p:cNvPr id="30" name="Rectangle 29"/>
            <p:cNvSpPr/>
            <p:nvPr/>
          </p:nvSpPr>
          <p:spPr>
            <a:xfrm rot="16200000">
              <a:off x="-731087" y="1443577"/>
              <a:ext cx="2204213" cy="742038"/>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1" name="Rectangle 30"/>
            <p:cNvSpPr/>
            <p:nvPr/>
          </p:nvSpPr>
          <p:spPr>
            <a:xfrm rot="16200000">
              <a:off x="-929064" y="1658571"/>
              <a:ext cx="2399008" cy="74203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b" anchorCtr="0">
              <a:noAutofit/>
            </a:bodyPr>
            <a:lstStyle/>
            <a:p>
              <a:pPr algn="ctr" defTabSz="1771118">
                <a:lnSpc>
                  <a:spcPct val="90000"/>
                </a:lnSpc>
                <a:spcBef>
                  <a:spcPct val="0"/>
                </a:spcBef>
                <a:spcAft>
                  <a:spcPct val="35000"/>
                </a:spcAft>
              </a:pPr>
              <a:r>
                <a:rPr lang="en-US" sz="3200" dirty="0"/>
                <a:t>Lifecycle</a:t>
              </a:r>
            </a:p>
          </p:txBody>
        </p:sp>
      </p:grpSp>
      <p:sp>
        <p:nvSpPr>
          <p:cNvPr id="6" name="Oval 5"/>
          <p:cNvSpPr/>
          <p:nvPr/>
        </p:nvSpPr>
        <p:spPr>
          <a:xfrm>
            <a:off x="1016729" y="1403681"/>
            <a:ext cx="273426" cy="273426"/>
          </a:xfrm>
          <a:prstGeom prst="ellipse">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7" name="Group 6"/>
          <p:cNvGrpSpPr/>
          <p:nvPr/>
        </p:nvGrpSpPr>
        <p:grpSpPr>
          <a:xfrm>
            <a:off x="1356202" y="1249739"/>
            <a:ext cx="3999433" cy="581497"/>
            <a:chOff x="994974" y="2247"/>
            <a:chExt cx="1478404" cy="581497"/>
          </a:xfrm>
        </p:grpSpPr>
        <p:sp>
          <p:nvSpPr>
            <p:cNvPr id="28" name="Rectangle 27"/>
            <p:cNvSpPr/>
            <p:nvPr/>
          </p:nvSpPr>
          <p:spPr>
            <a:xfrm>
              <a:off x="994974" y="2247"/>
              <a:ext cx="1478404" cy="5814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994974" y="2247"/>
              <a:ext cx="1478404" cy="5814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10160" rIns="20320" bIns="10160" numCol="1" spcCol="1270" anchor="ctr" anchorCtr="0">
              <a:noAutofit/>
            </a:bodyPr>
            <a:lstStyle/>
            <a:p>
              <a:pPr defTabSz="354206">
                <a:lnSpc>
                  <a:spcPct val="90000"/>
                </a:lnSpc>
                <a:spcBef>
                  <a:spcPct val="0"/>
                </a:spcBef>
                <a:spcAft>
                  <a:spcPct val="35000"/>
                </a:spcAft>
              </a:pPr>
              <a:r>
                <a:rPr lang="ja-JP" altLang="en-US" sz="1100" b="1" dirty="0" smtClean="0">
                  <a:solidFill>
                    <a:srgbClr val="000000"/>
                  </a:solidFill>
                  <a:cs typeface="Ciscolight" panose="020B0604020202020204" charset="0"/>
                </a:rPr>
                <a:t>集中化されたライフサイクル管理</a:t>
              </a:r>
              <a:r>
                <a:rPr lang="en-US" sz="1100" dirty="0" smtClean="0">
                  <a:solidFill>
                    <a:srgbClr val="000000"/>
                  </a:solidFill>
                  <a:cs typeface="Ciscolight" panose="020B0604020202020204" charset="0"/>
                </a:rPr>
                <a:t> </a:t>
              </a:r>
              <a:br>
                <a:rPr lang="en-US" sz="1100" dirty="0" smtClean="0">
                  <a:solidFill>
                    <a:srgbClr val="000000"/>
                  </a:solidFill>
                  <a:cs typeface="Ciscolight" panose="020B0604020202020204" charset="0"/>
                </a:rPr>
              </a:br>
              <a:r>
                <a:rPr lang="ja-JP" altLang="en-US" sz="1100" dirty="0" smtClean="0">
                  <a:solidFill>
                    <a:srgbClr val="000000"/>
                  </a:solidFill>
                  <a:cs typeface="Ciscolight" panose="020B0604020202020204" charset="0"/>
                </a:rPr>
                <a:t>ディスカバリ</a:t>
              </a:r>
              <a:r>
                <a:rPr lang="en-US" sz="1100" dirty="0" smtClean="0">
                  <a:solidFill>
                    <a:srgbClr val="000000"/>
                  </a:solidFill>
                  <a:cs typeface="Ciscolight" panose="020B0604020202020204" charset="0"/>
                </a:rPr>
                <a:t>, </a:t>
              </a:r>
              <a:r>
                <a:rPr lang="ja-JP" altLang="en-US" sz="1100" dirty="0" smtClean="0">
                  <a:solidFill>
                    <a:srgbClr val="000000"/>
                  </a:solidFill>
                  <a:cs typeface="Ciscolight" panose="020B0604020202020204" charset="0"/>
                </a:rPr>
                <a:t>インベントリ（構成）</a:t>
              </a:r>
              <a:r>
                <a:rPr lang="en-US" sz="1100" dirty="0" smtClean="0">
                  <a:solidFill>
                    <a:srgbClr val="000000"/>
                  </a:solidFill>
                  <a:cs typeface="Ciscolight" panose="020B0604020202020204" charset="0"/>
                </a:rPr>
                <a:t>, </a:t>
              </a:r>
              <a:r>
                <a:rPr lang="ja-JP" altLang="en-US" sz="1100" dirty="0" smtClean="0">
                  <a:solidFill>
                    <a:srgbClr val="000000"/>
                  </a:solidFill>
                  <a:cs typeface="Ciscolight" panose="020B0604020202020204" charset="0"/>
                </a:rPr>
                <a:t>コンフィグ（設定）</a:t>
              </a:r>
              <a:r>
                <a:rPr lang="en-US" sz="1100" dirty="0" smtClean="0">
                  <a:solidFill>
                    <a:srgbClr val="000000"/>
                  </a:solidFill>
                  <a:cs typeface="Ciscolight" panose="020B0604020202020204" charset="0"/>
                </a:rPr>
                <a:t>, </a:t>
              </a:r>
              <a:r>
                <a:rPr lang="ja-JP" altLang="en-US" sz="1100" dirty="0" smtClean="0">
                  <a:solidFill>
                    <a:srgbClr val="000000"/>
                  </a:solidFill>
                  <a:cs typeface="Ciscolight" panose="020B0604020202020204" charset="0"/>
                </a:rPr>
                <a:t>ソフトウエア </a:t>
              </a:r>
              <a:r>
                <a:rPr lang="en-US" altLang="ja-JP" sz="1100" dirty="0" smtClean="0">
                  <a:solidFill>
                    <a:srgbClr val="000000"/>
                  </a:solidFill>
                  <a:cs typeface="Ciscolight" panose="020B0604020202020204" charset="0"/>
                </a:rPr>
                <a:t/>
              </a:r>
              <a:br>
                <a:rPr lang="en-US" altLang="ja-JP" sz="1100" dirty="0" smtClean="0">
                  <a:solidFill>
                    <a:srgbClr val="000000"/>
                  </a:solidFill>
                  <a:cs typeface="Ciscolight" panose="020B0604020202020204" charset="0"/>
                </a:rPr>
              </a:br>
              <a:r>
                <a:rPr lang="ja-JP" altLang="en-US" sz="1100" dirty="0" smtClean="0">
                  <a:solidFill>
                    <a:srgbClr val="000000"/>
                  </a:solidFill>
                  <a:cs typeface="Ciscolight" panose="020B0604020202020204" charset="0"/>
                </a:rPr>
                <a:t>イメージ</a:t>
              </a:r>
              <a:r>
                <a:rPr lang="en-US" sz="1100" dirty="0" smtClean="0">
                  <a:solidFill>
                    <a:srgbClr val="000000"/>
                  </a:solidFill>
                  <a:cs typeface="Ciscolight" panose="020B0604020202020204" charset="0"/>
                </a:rPr>
                <a:t>, </a:t>
              </a:r>
              <a:r>
                <a:rPr lang="ja-JP" altLang="en-US" sz="1100" dirty="0" smtClean="0">
                  <a:solidFill>
                    <a:srgbClr val="000000"/>
                  </a:solidFill>
                  <a:cs typeface="Ciscolight" panose="020B0604020202020204" charset="0"/>
                </a:rPr>
                <a:t>プロアクティブ・リアクティブなモニタリングを実現</a:t>
              </a:r>
              <a:endParaRPr lang="en-US" sz="1100" dirty="0">
                <a:solidFill>
                  <a:srgbClr val="000000"/>
                </a:solidFill>
                <a:cs typeface="Ciscolight" panose="020B0604020202020204" charset="0"/>
              </a:endParaRPr>
            </a:p>
          </p:txBody>
        </p:sp>
      </p:grpSp>
      <p:sp>
        <p:nvSpPr>
          <p:cNvPr id="8" name="Oval 7"/>
          <p:cNvSpPr/>
          <p:nvPr/>
        </p:nvSpPr>
        <p:spPr>
          <a:xfrm>
            <a:off x="1016729" y="1937587"/>
            <a:ext cx="273426" cy="273426"/>
          </a:xfrm>
          <a:prstGeom prst="ellipse">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9" name="Group 8"/>
          <p:cNvGrpSpPr/>
          <p:nvPr/>
        </p:nvGrpSpPr>
        <p:grpSpPr>
          <a:xfrm>
            <a:off x="1356109" y="1783645"/>
            <a:ext cx="3912347" cy="581497"/>
            <a:chOff x="994973" y="688414"/>
            <a:chExt cx="3912347" cy="581497"/>
          </a:xfrm>
        </p:grpSpPr>
        <p:sp>
          <p:nvSpPr>
            <p:cNvPr id="26" name="Rectangle 25"/>
            <p:cNvSpPr/>
            <p:nvPr/>
          </p:nvSpPr>
          <p:spPr>
            <a:xfrm>
              <a:off x="994974" y="688414"/>
              <a:ext cx="1478404" cy="5814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7" name="Rectangle 26"/>
            <p:cNvSpPr/>
            <p:nvPr/>
          </p:nvSpPr>
          <p:spPr>
            <a:xfrm>
              <a:off x="994973" y="688414"/>
              <a:ext cx="3912347" cy="5814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8890" rIns="17780" bIns="8890" numCol="1" spcCol="1270" anchor="ctr" anchorCtr="0">
              <a:noAutofit/>
            </a:bodyPr>
            <a:lstStyle/>
            <a:p>
              <a:pPr defTabSz="309941">
                <a:lnSpc>
                  <a:spcPct val="90000"/>
                </a:lnSpc>
                <a:spcBef>
                  <a:spcPct val="0"/>
                </a:spcBef>
                <a:spcAft>
                  <a:spcPct val="35000"/>
                </a:spcAft>
              </a:pPr>
              <a:r>
                <a:rPr lang="ja-JP" altLang="en-US" sz="1100" b="1" dirty="0" smtClean="0">
                  <a:solidFill>
                    <a:srgbClr val="000000"/>
                  </a:solidFill>
                  <a:cs typeface="Ciscolight" panose="020B0604020202020204" charset="0"/>
                </a:rPr>
                <a:t>高度なトラブルシューティング</a:t>
              </a:r>
              <a:r>
                <a:rPr lang="en-US" altLang="ja-JP" sz="1100" dirty="0" smtClean="0">
                  <a:solidFill>
                    <a:srgbClr val="000000"/>
                  </a:solidFill>
                  <a:cs typeface="Ciscolight" panose="020B0604020202020204" charset="0"/>
                </a:rPr>
                <a:t/>
              </a:r>
              <a:br>
                <a:rPr lang="en-US" altLang="ja-JP" sz="1100" dirty="0" smtClean="0">
                  <a:solidFill>
                    <a:srgbClr val="000000"/>
                  </a:solidFill>
                  <a:cs typeface="Ciscolight" panose="020B0604020202020204" charset="0"/>
                </a:rPr>
              </a:br>
              <a:r>
                <a:rPr lang="ja-JP" altLang="en-US" sz="1100" dirty="0" smtClean="0">
                  <a:solidFill>
                    <a:srgbClr val="000000"/>
                  </a:solidFill>
                  <a:cs typeface="Ciscolight" panose="020B0604020202020204" charset="0"/>
                </a:rPr>
                <a:t>有線</a:t>
              </a:r>
              <a:r>
                <a:rPr lang="en-US" altLang="ja-JP" sz="1100" dirty="0" smtClean="0">
                  <a:solidFill>
                    <a:srgbClr val="000000"/>
                  </a:solidFill>
                  <a:cs typeface="Ciscolight" panose="020B0604020202020204" charset="0"/>
                </a:rPr>
                <a:t>LAN</a:t>
              </a:r>
              <a:r>
                <a:rPr lang="ja-JP" altLang="en-US" sz="1100" dirty="0" err="1" smtClean="0">
                  <a:solidFill>
                    <a:srgbClr val="000000"/>
                  </a:solidFill>
                  <a:cs typeface="Ciscolight" panose="020B0604020202020204" charset="0"/>
                </a:rPr>
                <a:t>だけで</a:t>
              </a:r>
              <a:r>
                <a:rPr lang="ja-JP" altLang="en-US" sz="1100" dirty="0" smtClean="0">
                  <a:solidFill>
                    <a:srgbClr val="000000"/>
                  </a:solidFill>
                  <a:cs typeface="Ciscolight" panose="020B0604020202020204" charset="0"/>
                </a:rPr>
                <a:t>なく無線</a:t>
              </a:r>
              <a:r>
                <a:rPr lang="en-US" altLang="ja-JP" sz="1100" dirty="0" smtClean="0">
                  <a:solidFill>
                    <a:srgbClr val="000000"/>
                  </a:solidFill>
                  <a:cs typeface="Ciscolight" panose="020B0604020202020204" charset="0"/>
                </a:rPr>
                <a:t>LAN</a:t>
              </a:r>
              <a:r>
                <a:rPr lang="ja-JP" altLang="en-US" sz="1100" dirty="0" smtClean="0">
                  <a:solidFill>
                    <a:srgbClr val="000000"/>
                  </a:solidFill>
                  <a:cs typeface="Ciscolight" panose="020B0604020202020204" charset="0"/>
                </a:rPr>
                <a:t>含めた基盤インフラの障害に対応</a:t>
              </a:r>
              <a:endParaRPr lang="en-US" sz="1100" dirty="0">
                <a:solidFill>
                  <a:srgbClr val="000000"/>
                </a:solidFill>
                <a:cs typeface="Ciscolight" panose="020B0604020202020204" charset="0"/>
              </a:endParaRPr>
            </a:p>
          </p:txBody>
        </p:sp>
      </p:grpSp>
      <p:sp>
        <p:nvSpPr>
          <p:cNvPr id="10" name="Oval 9"/>
          <p:cNvSpPr/>
          <p:nvPr/>
        </p:nvSpPr>
        <p:spPr>
          <a:xfrm>
            <a:off x="1016729" y="2469625"/>
            <a:ext cx="273426" cy="273426"/>
          </a:xfrm>
          <a:prstGeom prst="ellipse">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 10"/>
          <p:cNvGrpSpPr/>
          <p:nvPr/>
        </p:nvGrpSpPr>
        <p:grpSpPr>
          <a:xfrm>
            <a:off x="1356109" y="2452347"/>
            <a:ext cx="4380433" cy="581497"/>
            <a:chOff x="994973" y="1374581"/>
            <a:chExt cx="4380433" cy="581497"/>
          </a:xfrm>
        </p:grpSpPr>
        <p:sp>
          <p:nvSpPr>
            <p:cNvPr id="24" name="Rectangle 23"/>
            <p:cNvSpPr/>
            <p:nvPr/>
          </p:nvSpPr>
          <p:spPr>
            <a:xfrm>
              <a:off x="994974" y="1374581"/>
              <a:ext cx="1478404" cy="5814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994973" y="1374581"/>
              <a:ext cx="4380433" cy="5814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8890" rIns="17780" bIns="8890" numCol="1" spcCol="1270" anchor="ctr" anchorCtr="0">
              <a:noAutofit/>
            </a:bodyPr>
            <a:lstStyle/>
            <a:p>
              <a:pPr defTabSz="309941">
                <a:lnSpc>
                  <a:spcPct val="90000"/>
                </a:lnSpc>
                <a:spcBef>
                  <a:spcPct val="0"/>
                </a:spcBef>
                <a:spcAft>
                  <a:spcPct val="35000"/>
                </a:spcAft>
              </a:pPr>
              <a:r>
                <a:rPr lang="ja-JP" altLang="en-US" sz="1100" b="1" dirty="0" smtClean="0">
                  <a:solidFill>
                    <a:srgbClr val="000000"/>
                  </a:solidFill>
                  <a:cs typeface="Ciscolight" panose="020B0604020202020204" charset="0"/>
                </a:rPr>
                <a:t>迅速なデバイス サポート</a:t>
              </a:r>
              <a:r>
                <a:rPr lang="en-US" altLang="ja-JP" sz="1100" b="1" dirty="0">
                  <a:solidFill>
                    <a:srgbClr val="000000"/>
                  </a:solidFill>
                  <a:cs typeface="Ciscolight" panose="020B0604020202020204" charset="0"/>
                </a:rPr>
                <a:t/>
              </a:r>
              <a:br>
                <a:rPr lang="en-US" altLang="ja-JP" sz="1100" b="1" dirty="0">
                  <a:solidFill>
                    <a:srgbClr val="000000"/>
                  </a:solidFill>
                  <a:cs typeface="Ciscolight" panose="020B0604020202020204" charset="0"/>
                </a:rPr>
              </a:br>
              <a:r>
                <a:rPr lang="ja-JP" altLang="en-US" sz="1100" b="1" dirty="0" smtClean="0">
                  <a:solidFill>
                    <a:srgbClr val="000000"/>
                  </a:solidFill>
                  <a:cs typeface="Ciscolight" panose="020B0604020202020204" charset="0"/>
                </a:rPr>
                <a:t>デバイス パック</a:t>
              </a:r>
              <a:r>
                <a:rPr lang="en-US" altLang="ja-JP" sz="1100" b="1" dirty="0" smtClean="0">
                  <a:solidFill>
                    <a:srgbClr val="000000"/>
                  </a:solidFill>
                  <a:cs typeface="Ciscolight" panose="020B0604020202020204" charset="0"/>
                </a:rPr>
                <a:t> </a:t>
              </a:r>
              <a:r>
                <a:rPr lang="en-US" sz="1100" dirty="0" smtClean="0">
                  <a:solidFill>
                    <a:srgbClr val="000000"/>
                  </a:solidFill>
                  <a:cs typeface="Ciscolight" panose="020B0604020202020204" charset="0"/>
                </a:rPr>
                <a:t>(Device Pack) </a:t>
              </a:r>
              <a:r>
                <a:rPr lang="ja-JP" altLang="en-US" sz="1100" dirty="0" smtClean="0">
                  <a:solidFill>
                    <a:srgbClr val="000000"/>
                  </a:solidFill>
                  <a:cs typeface="Ciscolight" panose="020B0604020202020204" charset="0"/>
                </a:rPr>
                <a:t>によりシスコが提供する新しい</a:t>
              </a:r>
              <a:r>
                <a:rPr lang="en-US" altLang="ja-JP" sz="1100" dirty="0" smtClean="0">
                  <a:solidFill>
                    <a:srgbClr val="000000"/>
                  </a:solidFill>
                  <a:cs typeface="Ciscolight" panose="020B0604020202020204" charset="0"/>
                </a:rPr>
                <a:t/>
              </a:r>
              <a:br>
                <a:rPr lang="en-US" altLang="ja-JP" sz="1100" dirty="0" smtClean="0">
                  <a:solidFill>
                    <a:srgbClr val="000000"/>
                  </a:solidFill>
                  <a:cs typeface="Ciscolight" panose="020B0604020202020204" charset="0"/>
                </a:rPr>
              </a:br>
              <a:r>
                <a:rPr lang="ja-JP" altLang="en-US" sz="1100" dirty="0" smtClean="0">
                  <a:solidFill>
                    <a:srgbClr val="000000"/>
                  </a:solidFill>
                  <a:cs typeface="Ciscolight" panose="020B0604020202020204" charset="0"/>
                </a:rPr>
                <a:t>機器（ルータ、スイッチ、</a:t>
              </a:r>
              <a:r>
                <a:rPr lang="en-US" altLang="ja-JP" sz="1100" dirty="0" smtClean="0">
                  <a:solidFill>
                    <a:srgbClr val="000000"/>
                  </a:solidFill>
                  <a:cs typeface="Ciscolight" panose="020B0604020202020204" charset="0"/>
                </a:rPr>
                <a:t>WLC</a:t>
              </a:r>
              <a:r>
                <a:rPr lang="ja-JP" altLang="en-US" sz="1100" dirty="0" err="1" smtClean="0">
                  <a:solidFill>
                    <a:srgbClr val="000000"/>
                  </a:solidFill>
                  <a:cs typeface="Ciscolight" panose="020B0604020202020204" charset="0"/>
                </a:rPr>
                <a:t>、</a:t>
              </a:r>
              <a:r>
                <a:rPr lang="en-US" altLang="ja-JP" sz="1100" dirty="0" smtClean="0">
                  <a:solidFill>
                    <a:srgbClr val="000000"/>
                  </a:solidFill>
                  <a:cs typeface="Ciscolight" panose="020B0604020202020204" charset="0"/>
                </a:rPr>
                <a:t>AP</a:t>
              </a:r>
              <a:r>
                <a:rPr lang="ja-JP" altLang="en-US" sz="1100" dirty="0" err="1" smtClean="0">
                  <a:solidFill>
                    <a:srgbClr val="000000"/>
                  </a:solidFill>
                  <a:cs typeface="Ciscolight" panose="020B0604020202020204" charset="0"/>
                </a:rPr>
                <a:t>、</a:t>
              </a:r>
              <a:r>
                <a:rPr lang="en-US" altLang="ja-JP" sz="1100" dirty="0" smtClean="0">
                  <a:solidFill>
                    <a:srgbClr val="000000"/>
                  </a:solidFill>
                  <a:cs typeface="Ciscolight" panose="020B0604020202020204" charset="0"/>
                </a:rPr>
                <a:t>Nexus</a:t>
              </a:r>
              <a:r>
                <a:rPr lang="ja-JP" altLang="en-US" sz="1100" dirty="0" smtClean="0">
                  <a:solidFill>
                    <a:srgbClr val="000000"/>
                  </a:solidFill>
                  <a:cs typeface="Ciscolight" panose="020B0604020202020204" charset="0"/>
                </a:rPr>
                <a:t>やその他の機器）に対応</a:t>
              </a:r>
              <a:endParaRPr lang="en-US" sz="1100" dirty="0">
                <a:solidFill>
                  <a:srgbClr val="000000"/>
                </a:solidFill>
                <a:cs typeface="Ciscolight" panose="020B0604020202020204" charset="0"/>
              </a:endParaRPr>
            </a:p>
          </p:txBody>
        </p:sp>
      </p:grpSp>
      <p:sp>
        <p:nvSpPr>
          <p:cNvPr id="12" name="Oval 11"/>
          <p:cNvSpPr/>
          <p:nvPr/>
        </p:nvSpPr>
        <p:spPr>
          <a:xfrm>
            <a:off x="1016729" y="3155791"/>
            <a:ext cx="273426" cy="273426"/>
          </a:xfrm>
          <a:prstGeom prst="ellipse">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3" name="Group 12"/>
          <p:cNvGrpSpPr/>
          <p:nvPr/>
        </p:nvGrpSpPr>
        <p:grpSpPr>
          <a:xfrm>
            <a:off x="1356202" y="3001849"/>
            <a:ext cx="4206261" cy="581497"/>
            <a:chOff x="994973" y="2060747"/>
            <a:chExt cx="4206261" cy="581497"/>
          </a:xfrm>
        </p:grpSpPr>
        <p:sp>
          <p:nvSpPr>
            <p:cNvPr id="22" name="Rectangle 21"/>
            <p:cNvSpPr/>
            <p:nvPr/>
          </p:nvSpPr>
          <p:spPr>
            <a:xfrm>
              <a:off x="994974" y="2060747"/>
              <a:ext cx="1478404" cy="5814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Rectangle 22"/>
            <p:cNvSpPr/>
            <p:nvPr/>
          </p:nvSpPr>
          <p:spPr>
            <a:xfrm>
              <a:off x="994973" y="2060747"/>
              <a:ext cx="4206261" cy="5814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8890" rIns="17780" bIns="8890" numCol="1" spcCol="1270" anchor="ctr" anchorCtr="0">
              <a:noAutofit/>
            </a:bodyPr>
            <a:lstStyle/>
            <a:p>
              <a:pPr defTabSz="309941">
                <a:lnSpc>
                  <a:spcPct val="90000"/>
                </a:lnSpc>
                <a:spcBef>
                  <a:spcPct val="0"/>
                </a:spcBef>
                <a:spcAft>
                  <a:spcPct val="35000"/>
                </a:spcAft>
              </a:pPr>
              <a:r>
                <a:rPr lang="ja-JP" altLang="en-US" sz="1100" b="1" dirty="0" smtClean="0">
                  <a:solidFill>
                    <a:srgbClr val="000000"/>
                  </a:solidFill>
                  <a:cs typeface="Ciscolight" panose="020B0604020202020204" charset="0"/>
                </a:rPr>
                <a:t>カスタマイズ可能な設定テンプレート</a:t>
              </a:r>
              <a:r>
                <a:rPr lang="en-US" altLang="ja-JP" sz="1100" b="1" dirty="0" smtClean="0">
                  <a:solidFill>
                    <a:srgbClr val="000000"/>
                  </a:solidFill>
                  <a:cs typeface="Ciscolight" panose="020B0604020202020204" charset="0"/>
                </a:rPr>
                <a:t/>
              </a:r>
              <a:br>
                <a:rPr lang="en-US" altLang="ja-JP" sz="1100" b="1" dirty="0" smtClean="0">
                  <a:solidFill>
                    <a:srgbClr val="000000"/>
                  </a:solidFill>
                  <a:cs typeface="Ciscolight" panose="020B0604020202020204" charset="0"/>
                </a:rPr>
              </a:br>
              <a:r>
                <a:rPr lang="en-US" sz="1100" dirty="0" smtClean="0">
                  <a:solidFill>
                    <a:srgbClr val="000000"/>
                  </a:solidFill>
                  <a:cs typeface="Ciscolight" panose="020B0604020202020204" charset="0"/>
                </a:rPr>
                <a:t>CVD</a:t>
              </a:r>
              <a:r>
                <a:rPr lang="ja-JP" altLang="en-US" sz="1100" dirty="0" smtClean="0">
                  <a:solidFill>
                    <a:srgbClr val="000000"/>
                  </a:solidFill>
                  <a:cs typeface="Ciscolight" panose="020B0604020202020204" charset="0"/>
                </a:rPr>
                <a:t>などベスト プラクティスをガイド付ワークフローで容易に展開</a:t>
              </a:r>
              <a:endParaRPr lang="en-US" altLang="ja-JP" sz="1100" dirty="0" smtClean="0">
                <a:solidFill>
                  <a:srgbClr val="000000"/>
                </a:solidFill>
                <a:cs typeface="Ciscolight" panose="020B0604020202020204" charset="0"/>
              </a:endParaRPr>
            </a:p>
          </p:txBody>
        </p:sp>
      </p:grpSp>
      <p:sp>
        <p:nvSpPr>
          <p:cNvPr id="14" name="Oval 13"/>
          <p:cNvSpPr/>
          <p:nvPr/>
        </p:nvSpPr>
        <p:spPr>
          <a:xfrm>
            <a:off x="1017167" y="3842304"/>
            <a:ext cx="272739" cy="272739"/>
          </a:xfrm>
          <a:prstGeom prst="ellipse">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5" name="Group 14"/>
          <p:cNvGrpSpPr/>
          <p:nvPr/>
        </p:nvGrpSpPr>
        <p:grpSpPr>
          <a:xfrm>
            <a:off x="1356109" y="3688016"/>
            <a:ext cx="3618432" cy="581497"/>
            <a:chOff x="1048049" y="2746914"/>
            <a:chExt cx="1516705" cy="581497"/>
          </a:xfrm>
        </p:grpSpPr>
        <p:sp>
          <p:nvSpPr>
            <p:cNvPr id="20" name="Rectangle 19"/>
            <p:cNvSpPr/>
            <p:nvPr/>
          </p:nvSpPr>
          <p:spPr>
            <a:xfrm>
              <a:off x="1086350" y="2746914"/>
              <a:ext cx="1478404" cy="5814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1048049" y="2746914"/>
              <a:ext cx="1478404" cy="5814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8890" rIns="17780" bIns="8890" numCol="1" spcCol="1270" anchor="t" anchorCtr="0">
              <a:noAutofit/>
            </a:bodyPr>
            <a:lstStyle/>
            <a:p>
              <a:pPr defTabSz="309941">
                <a:lnSpc>
                  <a:spcPct val="90000"/>
                </a:lnSpc>
                <a:spcBef>
                  <a:spcPct val="0"/>
                </a:spcBef>
                <a:spcAft>
                  <a:spcPts val="600"/>
                </a:spcAft>
              </a:pPr>
              <a:r>
                <a:rPr lang="en-US" sz="1100" b="1" dirty="0">
                  <a:solidFill>
                    <a:srgbClr val="000000"/>
                  </a:solidFill>
                  <a:cs typeface="Ciscolight" panose="020B0604020202020204" charset="0"/>
                </a:rPr>
                <a:t>Cisco Unified </a:t>
              </a:r>
              <a:r>
                <a:rPr lang="en-US" sz="1100" b="1" dirty="0" smtClean="0">
                  <a:solidFill>
                    <a:srgbClr val="000000"/>
                  </a:solidFill>
                  <a:cs typeface="Ciscolight" panose="020B0604020202020204" charset="0"/>
                </a:rPr>
                <a:t>Access  </a:t>
              </a:r>
              <a:r>
                <a:rPr lang="ja-JP" altLang="en-US" sz="1100" b="1" dirty="0" smtClean="0">
                  <a:solidFill>
                    <a:srgbClr val="000000"/>
                  </a:solidFill>
                  <a:cs typeface="Ciscolight" panose="020B0604020202020204" charset="0"/>
                </a:rPr>
                <a:t>の管理とクライアント トラッキング</a:t>
              </a:r>
              <a:endParaRPr lang="en-US" sz="1100" b="1" dirty="0">
                <a:solidFill>
                  <a:srgbClr val="000000"/>
                </a:solidFill>
                <a:cs typeface="Ciscolight" panose="020B0604020202020204" charset="0"/>
              </a:endParaRPr>
            </a:p>
            <a:p>
              <a:pPr marL="88900" lvl="1" indent="-88900" defTabSz="221412">
                <a:lnSpc>
                  <a:spcPct val="90000"/>
                </a:lnSpc>
                <a:spcBef>
                  <a:spcPct val="0"/>
                </a:spcBef>
                <a:spcAft>
                  <a:spcPts val="600"/>
                </a:spcAft>
                <a:buFont typeface="Arial" panose="020B0604020202020204" pitchFamily="34" charset="0"/>
                <a:buChar char="•"/>
              </a:pPr>
              <a:r>
                <a:rPr lang="en-US" sz="1000" dirty="0" smtClean="0">
                  <a:solidFill>
                    <a:srgbClr val="000000"/>
                  </a:solidFill>
                  <a:cs typeface="Ciscolight" panose="020B0604020202020204" charset="0"/>
                </a:rPr>
                <a:t>ISE</a:t>
              </a:r>
              <a:r>
                <a:rPr lang="ja-JP" altLang="en-US" sz="1000" dirty="0" smtClean="0">
                  <a:solidFill>
                    <a:srgbClr val="000000"/>
                  </a:solidFill>
                  <a:cs typeface="Ciscolight" panose="020B0604020202020204" charset="0"/>
                </a:rPr>
                <a:t>とのシームレスな統合によりトラブルシューティングを容易に</a:t>
              </a:r>
              <a:endParaRPr lang="en-US" sz="1000" dirty="0">
                <a:solidFill>
                  <a:srgbClr val="000000"/>
                </a:solidFill>
                <a:cs typeface="Ciscolight" panose="020B0604020202020204" charset="0"/>
              </a:endParaRPr>
            </a:p>
            <a:p>
              <a:pPr marL="88900" lvl="1" indent="-88900" defTabSz="221412">
                <a:lnSpc>
                  <a:spcPct val="90000"/>
                </a:lnSpc>
                <a:spcBef>
                  <a:spcPct val="0"/>
                </a:spcBef>
                <a:spcAft>
                  <a:spcPts val="600"/>
                </a:spcAft>
                <a:buFont typeface="Arial" panose="020B0604020202020204" pitchFamily="34" charset="0"/>
                <a:buChar char="•"/>
              </a:pPr>
              <a:r>
                <a:rPr lang="en-US" sz="1000" dirty="0" smtClean="0">
                  <a:solidFill>
                    <a:srgbClr val="000000"/>
                  </a:solidFill>
                  <a:cs typeface="Ciscolight" panose="020B0604020202020204" charset="0"/>
                </a:rPr>
                <a:t>MSE</a:t>
              </a:r>
              <a:r>
                <a:rPr lang="ja-JP" altLang="en-US" sz="1000" dirty="0" smtClean="0">
                  <a:solidFill>
                    <a:srgbClr val="000000"/>
                  </a:solidFill>
                  <a:cs typeface="Ciscolight" panose="020B0604020202020204" charset="0"/>
                </a:rPr>
                <a:t>とのシームレスな統合により</a:t>
              </a:r>
              <a:r>
                <a:rPr lang="ja-JP" altLang="en-US" sz="1000" dirty="0" smtClean="0">
                  <a:solidFill>
                    <a:srgbClr val="000000"/>
                  </a:solidFill>
                  <a:cs typeface="Ciscolight" panose="020B0604020202020204" charset="0"/>
                </a:rPr>
                <a:t>ロケーション サービス</a:t>
              </a:r>
              <a:r>
                <a:rPr lang="ja-JP" altLang="en-US" sz="1000" dirty="0" smtClean="0">
                  <a:solidFill>
                    <a:srgbClr val="000000"/>
                  </a:solidFill>
                  <a:cs typeface="Ciscolight" panose="020B0604020202020204" charset="0"/>
                </a:rPr>
                <a:t>や不正無線機器の検出を容易に</a:t>
              </a:r>
              <a:endParaRPr lang="en-US" sz="1000" dirty="0">
                <a:solidFill>
                  <a:srgbClr val="000000"/>
                </a:solidFill>
                <a:cs typeface="Ciscolight" panose="020B0604020202020204" charset="0"/>
              </a:endParaRPr>
            </a:p>
          </p:txBody>
        </p:sp>
      </p:grpSp>
      <p:sp>
        <p:nvSpPr>
          <p:cNvPr id="33" name="Title 4"/>
          <p:cNvSpPr>
            <a:spLocks noGrp="1"/>
          </p:cNvSpPr>
          <p:nvPr>
            <p:ph type="title"/>
          </p:nvPr>
        </p:nvSpPr>
        <p:spPr>
          <a:xfrm>
            <a:off x="437766" y="137378"/>
            <a:ext cx="8345488" cy="731837"/>
          </a:xfrm>
        </p:spPr>
        <p:txBody>
          <a:bodyPr/>
          <a:lstStyle/>
          <a:p>
            <a:r>
              <a:rPr lang="en-US" dirty="0" smtClean="0"/>
              <a:t>Lifecycle</a:t>
            </a:r>
            <a:br>
              <a:rPr lang="en-US" dirty="0" smtClean="0"/>
            </a:br>
            <a:r>
              <a:rPr lang="en-US" sz="2000" dirty="0" smtClean="0">
                <a:solidFill>
                  <a:schemeClr val="accent1"/>
                </a:solidFill>
              </a:rPr>
              <a:t>End-to-End </a:t>
            </a:r>
            <a:r>
              <a:rPr lang="ja-JP" altLang="en-US" sz="2000" dirty="0" smtClean="0">
                <a:solidFill>
                  <a:schemeClr val="accent1"/>
                </a:solidFill>
              </a:rPr>
              <a:t>ライフサイクル マネジメント</a:t>
            </a:r>
            <a:endParaRPr lang="en-US" sz="2000" dirty="0">
              <a:solidFill>
                <a:schemeClr val="accent1"/>
              </a:solidFill>
            </a:endParaRPr>
          </a:p>
        </p:txBody>
      </p:sp>
      <p:sp>
        <p:nvSpPr>
          <p:cNvPr id="38" name="正方形/長方形 37"/>
          <p:cNvSpPr/>
          <p:nvPr/>
        </p:nvSpPr>
        <p:spPr>
          <a:xfrm>
            <a:off x="2204437" y="4467837"/>
            <a:ext cx="2907313" cy="369332"/>
          </a:xfrm>
          <a:prstGeom prst="rect">
            <a:avLst/>
          </a:prstGeom>
        </p:spPr>
        <p:txBody>
          <a:bodyPr wrap="none">
            <a:noAutofit/>
          </a:bodyPr>
          <a:lstStyle/>
          <a:p>
            <a:pPr algn="r"/>
            <a:r>
              <a:rPr lang="en-US" altLang="ja-JP" u="sng" dirty="0" smtClean="0">
                <a:solidFill>
                  <a:schemeClr val="accent1"/>
                </a:solidFill>
              </a:rPr>
              <a:t>PI3.0</a:t>
            </a:r>
            <a:r>
              <a:rPr lang="ja-JP" altLang="en-US" u="sng" dirty="0" smtClean="0">
                <a:solidFill>
                  <a:schemeClr val="accent1"/>
                </a:solidFill>
              </a:rPr>
              <a:t>以降は </a:t>
            </a:r>
            <a:r>
              <a:rPr lang="en-US" altLang="ja-JP" u="sng" dirty="0" smtClean="0">
                <a:solidFill>
                  <a:schemeClr val="accent1"/>
                </a:solidFill>
              </a:rPr>
              <a:t>Assurance</a:t>
            </a:r>
            <a:r>
              <a:rPr lang="ja-JP" altLang="en-US" u="sng" dirty="0" smtClean="0">
                <a:solidFill>
                  <a:schemeClr val="accent1"/>
                </a:solidFill>
              </a:rPr>
              <a:t>と統合</a:t>
            </a:r>
            <a:endParaRPr lang="ja-JP" altLang="en-US" u="sng" dirty="0">
              <a:solidFill>
                <a:schemeClr val="accent1"/>
              </a:solidFill>
            </a:endParaRPr>
          </a:p>
        </p:txBody>
      </p:sp>
      <p:pic>
        <p:nvPicPr>
          <p:cNvPr id="39" name="Picture 3"/>
          <p:cNvPicPr>
            <a:picLocks noChangeAspect="1"/>
          </p:cNvPicPr>
          <p:nvPr/>
        </p:nvPicPr>
        <p:blipFill>
          <a:blip r:embed="rId3"/>
          <a:stretch>
            <a:fillRect/>
          </a:stretch>
        </p:blipFill>
        <p:spPr>
          <a:xfrm>
            <a:off x="6293386" y="3206823"/>
            <a:ext cx="2526231" cy="1388271"/>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 name="図 2"/>
          <p:cNvPicPr>
            <a:picLocks noChangeAspect="1"/>
          </p:cNvPicPr>
          <p:nvPr/>
        </p:nvPicPr>
        <p:blipFill>
          <a:blip r:embed="rId4"/>
          <a:stretch>
            <a:fillRect/>
          </a:stretch>
        </p:blipFill>
        <p:spPr>
          <a:xfrm>
            <a:off x="5513837" y="2224829"/>
            <a:ext cx="2519388" cy="1036444"/>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7" name="Picture 3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02001" y="1520255"/>
            <a:ext cx="1217616" cy="1044598"/>
          </a:xfrm>
          <a:prstGeom prst="rect">
            <a:avLst/>
          </a:prstGeom>
          <a:ln w="22225">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8445924"/>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790"/>
            <a:ext cx="9144000" cy="5139920"/>
          </a:xfrm>
          <a:prstGeom prst="rect">
            <a:avLst/>
          </a:prstGeom>
        </p:spPr>
      </p:pic>
      <p:sp>
        <p:nvSpPr>
          <p:cNvPr id="44" name="正方形/長方形 43"/>
          <p:cNvSpPr/>
          <p:nvPr/>
        </p:nvSpPr>
        <p:spPr>
          <a:xfrm>
            <a:off x="0" y="9933"/>
            <a:ext cx="9178825" cy="5141710"/>
          </a:xfrm>
          <a:prstGeom prst="rect">
            <a:avLst/>
          </a:prstGeom>
          <a:solidFill>
            <a:schemeClr val="bg1">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 name="タイトル 2"/>
          <p:cNvSpPr>
            <a:spLocks noGrp="1"/>
          </p:cNvSpPr>
          <p:nvPr>
            <p:ph type="title"/>
          </p:nvPr>
        </p:nvSpPr>
        <p:spPr>
          <a:xfrm>
            <a:off x="437766" y="600079"/>
            <a:ext cx="8345488" cy="473071"/>
          </a:xfrm>
        </p:spPr>
        <p:txBody>
          <a:bodyPr/>
          <a:lstStyle/>
          <a:p>
            <a:r>
              <a:rPr lang="ja-JP" altLang="en-US" dirty="0" smtClean="0"/>
              <a:t>こんなお客様にご提案ください</a:t>
            </a:r>
            <a:endParaRPr lang="ja-JP" altLang="en-US" dirty="0"/>
          </a:p>
        </p:txBody>
      </p:sp>
      <p:sp>
        <p:nvSpPr>
          <p:cNvPr id="8" name="テキスト プレースホルダー 7"/>
          <p:cNvSpPr>
            <a:spLocks noGrp="1"/>
          </p:cNvSpPr>
          <p:nvPr>
            <p:ph type="body" sz="quarter" idx="4294967295"/>
          </p:nvPr>
        </p:nvSpPr>
        <p:spPr>
          <a:xfrm>
            <a:off x="445829" y="1031875"/>
            <a:ext cx="7661534" cy="442913"/>
          </a:xfrm>
          <a:prstGeom prst="rect">
            <a:avLst/>
          </a:prstGeom>
        </p:spPr>
        <p:txBody>
          <a:bodyPr>
            <a:noAutofit/>
          </a:bodyPr>
          <a:lstStyle/>
          <a:p>
            <a:pPr marL="0" indent="0">
              <a:buNone/>
            </a:pPr>
            <a:r>
              <a:rPr kumimoji="1" lang="ja-JP" altLang="en-US" sz="1800" dirty="0" smtClean="0"/>
              <a:t>ネットワーク機器の管理を より良くしたい方</a:t>
            </a:r>
            <a:endParaRPr kumimoji="1" lang="ja-JP" altLang="en-US" sz="1800" dirty="0"/>
          </a:p>
        </p:txBody>
      </p:sp>
      <p:pic>
        <p:nvPicPr>
          <p:cNvPr id="2" name="図 1"/>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920784" y="1891212"/>
            <a:ext cx="799381" cy="799385"/>
          </a:xfrm>
          <a:prstGeom prst="ellipse">
            <a:avLst/>
          </a:prstGeom>
          <a:ln w="38100" cap="rnd">
            <a:solidFill>
              <a:schemeClr val="bg1"/>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10" name="正方形/長方形 9"/>
          <p:cNvSpPr/>
          <p:nvPr/>
        </p:nvSpPr>
        <p:spPr>
          <a:xfrm>
            <a:off x="1920781" y="1862267"/>
            <a:ext cx="799380" cy="782332"/>
          </a:xfrm>
          <a:prstGeom prst="rect">
            <a:avLst/>
          </a:prstGeom>
          <a:noFill/>
          <a:ln>
            <a:noFill/>
          </a:ln>
        </p:spPr>
        <p:style>
          <a:lnRef idx="2">
            <a:schemeClr val="dk1"/>
          </a:lnRef>
          <a:fillRef idx="1">
            <a:schemeClr val="lt1"/>
          </a:fillRef>
          <a:effectRef idx="0">
            <a:schemeClr val="dk1"/>
          </a:effectRef>
          <a:fontRef idx="minor">
            <a:schemeClr val="dk1"/>
          </a:fontRef>
        </p:style>
        <p:txBody>
          <a:bodyPr lIns="91389" tIns="45695" rIns="91389" bIns="45695" anchor="ctr">
            <a:noAutofit/>
          </a:bodyPr>
          <a:lstStyle/>
          <a:p>
            <a:pPr algn="ctr"/>
            <a:r>
              <a:rPr lang="en-US" altLang="ja-JP" sz="5400" b="1" dirty="0" smtClean="0">
                <a:solidFill>
                  <a:schemeClr val="bg1"/>
                </a:solidFill>
                <a:effectLst>
                  <a:outerShdw blurRad="38100" dist="38100" dir="2700000" algn="tl">
                    <a:srgbClr val="000000">
                      <a:alpha val="43137"/>
                    </a:srgbClr>
                  </a:outerShdw>
                </a:effectLst>
              </a:rPr>
              <a:t>1</a:t>
            </a:r>
            <a:endParaRPr lang="ja-JP" altLang="en-US" sz="5400" b="1" dirty="0">
              <a:solidFill>
                <a:schemeClr val="bg1"/>
              </a:solidFill>
              <a:effectLst>
                <a:outerShdw blurRad="38100" dist="38100" dir="2700000" algn="tl">
                  <a:srgbClr val="000000">
                    <a:alpha val="43137"/>
                  </a:srgbClr>
                </a:outerShdw>
              </a:effectLst>
            </a:endParaRPr>
          </a:p>
        </p:txBody>
      </p:sp>
      <p:pic>
        <p:nvPicPr>
          <p:cNvPr id="20" name="図 19"/>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39323" y="3374030"/>
            <a:ext cx="799381" cy="799385"/>
          </a:xfrm>
          <a:prstGeom prst="ellipse">
            <a:avLst/>
          </a:prstGeom>
          <a:ln w="38100" cap="rnd">
            <a:solidFill>
              <a:schemeClr val="bg1"/>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21" name="正方形/長方形 20"/>
          <p:cNvSpPr/>
          <p:nvPr/>
        </p:nvSpPr>
        <p:spPr>
          <a:xfrm>
            <a:off x="139320" y="3345085"/>
            <a:ext cx="799380" cy="782332"/>
          </a:xfrm>
          <a:prstGeom prst="rect">
            <a:avLst/>
          </a:prstGeom>
          <a:noFill/>
          <a:ln>
            <a:noFill/>
          </a:ln>
        </p:spPr>
        <p:style>
          <a:lnRef idx="2">
            <a:schemeClr val="dk1"/>
          </a:lnRef>
          <a:fillRef idx="1">
            <a:schemeClr val="lt1"/>
          </a:fillRef>
          <a:effectRef idx="0">
            <a:schemeClr val="dk1"/>
          </a:effectRef>
          <a:fontRef idx="minor">
            <a:schemeClr val="dk1"/>
          </a:fontRef>
        </p:style>
        <p:txBody>
          <a:bodyPr lIns="91389" tIns="45695" rIns="91389" bIns="45695" anchor="ctr">
            <a:noAutofit/>
          </a:bodyPr>
          <a:lstStyle/>
          <a:p>
            <a:pPr algn="ctr"/>
            <a:r>
              <a:rPr lang="en-US" altLang="ja-JP" sz="5400" b="1" smtClean="0">
                <a:solidFill>
                  <a:schemeClr val="bg1"/>
                </a:solidFill>
                <a:effectLst>
                  <a:outerShdw blurRad="38100" dist="38100" dir="2700000" algn="tl">
                    <a:srgbClr val="000000">
                      <a:alpha val="43137"/>
                    </a:srgbClr>
                  </a:outerShdw>
                </a:effectLst>
              </a:rPr>
              <a:t>2</a:t>
            </a:r>
            <a:endParaRPr lang="ja-JP" altLang="en-US" sz="5400" b="1" dirty="0">
              <a:solidFill>
                <a:schemeClr val="bg1"/>
              </a:solidFill>
              <a:effectLst>
                <a:outerShdw blurRad="38100" dist="38100" dir="2700000" algn="tl">
                  <a:srgbClr val="000000">
                    <a:alpha val="43137"/>
                  </a:srgbClr>
                </a:outerShdw>
              </a:effectLst>
            </a:endParaRPr>
          </a:p>
        </p:txBody>
      </p:sp>
      <p:pic>
        <p:nvPicPr>
          <p:cNvPr id="23" name="図 22"/>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4606825" y="3374030"/>
            <a:ext cx="799381" cy="799385"/>
          </a:xfrm>
          <a:prstGeom prst="ellipse">
            <a:avLst/>
          </a:prstGeom>
          <a:ln w="38100" cap="rnd">
            <a:solidFill>
              <a:schemeClr val="bg1"/>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24" name="正方形/長方形 23"/>
          <p:cNvSpPr/>
          <p:nvPr/>
        </p:nvSpPr>
        <p:spPr>
          <a:xfrm>
            <a:off x="4606822" y="3345085"/>
            <a:ext cx="799380" cy="782332"/>
          </a:xfrm>
          <a:prstGeom prst="rect">
            <a:avLst/>
          </a:prstGeom>
          <a:noFill/>
          <a:ln>
            <a:noFill/>
          </a:ln>
        </p:spPr>
        <p:style>
          <a:lnRef idx="2">
            <a:schemeClr val="dk1"/>
          </a:lnRef>
          <a:fillRef idx="1">
            <a:schemeClr val="lt1"/>
          </a:fillRef>
          <a:effectRef idx="0">
            <a:schemeClr val="dk1"/>
          </a:effectRef>
          <a:fontRef idx="minor">
            <a:schemeClr val="dk1"/>
          </a:fontRef>
        </p:style>
        <p:txBody>
          <a:bodyPr lIns="91389" tIns="45695" rIns="91389" bIns="45695" anchor="ctr">
            <a:noAutofit/>
          </a:bodyPr>
          <a:lstStyle/>
          <a:p>
            <a:pPr algn="ctr"/>
            <a:r>
              <a:rPr lang="en-US" altLang="ja-JP" sz="5400" b="1" dirty="0" smtClean="0">
                <a:solidFill>
                  <a:schemeClr val="bg1"/>
                </a:solidFill>
                <a:effectLst>
                  <a:outerShdw blurRad="38100" dist="38100" dir="2700000" algn="tl">
                    <a:srgbClr val="000000">
                      <a:alpha val="43137"/>
                    </a:srgbClr>
                  </a:outerShdw>
                </a:effectLst>
              </a:rPr>
              <a:t>3</a:t>
            </a:r>
            <a:endParaRPr lang="ja-JP" altLang="en-US" sz="5400" b="1" dirty="0">
              <a:solidFill>
                <a:schemeClr val="bg1"/>
              </a:solidFill>
              <a:effectLst>
                <a:outerShdw blurRad="38100" dist="38100" dir="2700000" algn="tl">
                  <a:srgbClr val="000000">
                    <a:alpha val="43137"/>
                  </a:srgbClr>
                </a:outerShdw>
              </a:effectLst>
            </a:endParaRPr>
          </a:p>
        </p:txBody>
      </p:sp>
      <p:grpSp>
        <p:nvGrpSpPr>
          <p:cNvPr id="31" name="グループ化 30"/>
          <p:cNvGrpSpPr/>
          <p:nvPr/>
        </p:nvGrpSpPr>
        <p:grpSpPr>
          <a:xfrm>
            <a:off x="2720161" y="1726801"/>
            <a:ext cx="3529985" cy="1320298"/>
            <a:chOff x="2747665" y="1726801"/>
            <a:chExt cx="3821001" cy="1320298"/>
          </a:xfrm>
        </p:grpSpPr>
        <p:sp>
          <p:nvSpPr>
            <p:cNvPr id="9" name="角丸四角形 8"/>
            <p:cNvSpPr/>
            <p:nvPr/>
          </p:nvSpPr>
          <p:spPr>
            <a:xfrm>
              <a:off x="2842976" y="1854951"/>
              <a:ext cx="3725690" cy="1192148"/>
            </a:xfrm>
            <a:prstGeom prst="roundRect">
              <a:avLst>
                <a:gd name="adj" fmla="val 5889"/>
              </a:avLst>
            </a:prstGeom>
            <a:solidFill>
              <a:schemeClr val="accent6">
                <a:lumMod val="75000"/>
              </a:schemeClr>
            </a:solidFill>
            <a:ln>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spcFirstLastPara="0" vert="horz" wrap="square" lIns="108000" tIns="111702" rIns="36000" bIns="111702" numCol="1" spcCol="1270" anchor="ctr" anchorCtr="0">
              <a:noAutofit/>
            </a:bodyPr>
            <a:lstStyle/>
            <a:p>
              <a:pPr defTabSz="1954761">
                <a:lnSpc>
                  <a:spcPct val="90000"/>
                </a:lnSpc>
                <a:spcBef>
                  <a:spcPct val="0"/>
                </a:spcBef>
                <a:spcAft>
                  <a:spcPct val="35000"/>
                </a:spcAft>
              </a:pPr>
              <a:endParaRPr kumimoji="1" lang="ja-JP" altLang="en-US" sz="2000" dirty="0"/>
            </a:p>
          </p:txBody>
        </p:sp>
        <p:sp>
          <p:nvSpPr>
            <p:cNvPr id="30" name="フリーフォーム 29"/>
            <p:cNvSpPr/>
            <p:nvPr/>
          </p:nvSpPr>
          <p:spPr>
            <a:xfrm>
              <a:off x="2760295" y="2014650"/>
              <a:ext cx="91730" cy="566138"/>
            </a:xfrm>
            <a:custGeom>
              <a:avLst/>
              <a:gdLst>
                <a:gd name="connsiteX0" fmla="*/ 0 w 91730"/>
                <a:gd name="connsiteY0" fmla="*/ 0 h 566138"/>
                <a:gd name="connsiteX1" fmla="*/ 1 w 91730"/>
                <a:gd name="connsiteY1" fmla="*/ 1 h 566138"/>
                <a:gd name="connsiteX2" fmla="*/ 8359 w 91730"/>
                <a:gd name="connsiteY2" fmla="*/ 10131 h 566138"/>
                <a:gd name="connsiteX3" fmla="*/ 91730 w 91730"/>
                <a:gd name="connsiteY3" fmla="*/ 283069 h 566138"/>
                <a:gd name="connsiteX4" fmla="*/ 8359 w 91730"/>
                <a:gd name="connsiteY4" fmla="*/ 556007 h 566138"/>
                <a:gd name="connsiteX5" fmla="*/ 1 w 91730"/>
                <a:gd name="connsiteY5" fmla="*/ 566137 h 566138"/>
                <a:gd name="connsiteX6" fmla="*/ 0 w 91730"/>
                <a:gd name="connsiteY6" fmla="*/ 566138 h 566138"/>
                <a:gd name="connsiteX7" fmla="*/ 0 w 91730"/>
                <a:gd name="connsiteY7" fmla="*/ 566137 h 566138"/>
                <a:gd name="connsiteX8" fmla="*/ 1 w 91730"/>
                <a:gd name="connsiteY8" fmla="*/ 566136 h 566138"/>
                <a:gd name="connsiteX9" fmla="*/ 8358 w 91730"/>
                <a:gd name="connsiteY9" fmla="*/ 556007 h 566138"/>
                <a:gd name="connsiteX10" fmla="*/ 91729 w 91730"/>
                <a:gd name="connsiteY10" fmla="*/ 283069 h 566138"/>
                <a:gd name="connsiteX11" fmla="*/ 8358 w 91730"/>
                <a:gd name="connsiteY11" fmla="*/ 10131 h 566138"/>
                <a:gd name="connsiteX12" fmla="*/ 1 w 91730"/>
                <a:gd name="connsiteY12" fmla="*/ 2 h 566138"/>
                <a:gd name="connsiteX13" fmla="*/ 0 w 91730"/>
                <a:gd name="connsiteY13" fmla="*/ 1 h 566138"/>
                <a:gd name="connsiteX14" fmla="*/ 0 w 91730"/>
                <a:gd name="connsiteY14" fmla="*/ 0 h 56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30" h="566138">
                  <a:moveTo>
                    <a:pt x="0" y="0"/>
                  </a:moveTo>
                  <a:lnTo>
                    <a:pt x="1" y="1"/>
                  </a:lnTo>
                  <a:lnTo>
                    <a:pt x="8359" y="10131"/>
                  </a:lnTo>
                  <a:cubicBezTo>
                    <a:pt x="60995" y="88043"/>
                    <a:pt x="91730" y="181967"/>
                    <a:pt x="91730" y="283069"/>
                  </a:cubicBezTo>
                  <a:cubicBezTo>
                    <a:pt x="91730" y="384172"/>
                    <a:pt x="60995" y="478096"/>
                    <a:pt x="8359" y="556007"/>
                  </a:cubicBezTo>
                  <a:lnTo>
                    <a:pt x="1" y="566137"/>
                  </a:lnTo>
                  <a:lnTo>
                    <a:pt x="0" y="566138"/>
                  </a:lnTo>
                  <a:lnTo>
                    <a:pt x="0" y="566137"/>
                  </a:lnTo>
                  <a:lnTo>
                    <a:pt x="1" y="566136"/>
                  </a:lnTo>
                  <a:lnTo>
                    <a:pt x="8358" y="556007"/>
                  </a:lnTo>
                  <a:cubicBezTo>
                    <a:pt x="60994" y="478096"/>
                    <a:pt x="91729" y="384172"/>
                    <a:pt x="91729" y="283069"/>
                  </a:cubicBezTo>
                  <a:cubicBezTo>
                    <a:pt x="91729" y="181967"/>
                    <a:pt x="60994" y="88043"/>
                    <a:pt x="8358" y="10131"/>
                  </a:cubicBezTo>
                  <a:lnTo>
                    <a:pt x="1" y="2"/>
                  </a:lnTo>
                  <a:lnTo>
                    <a:pt x="0" y="1"/>
                  </a:lnTo>
                  <a:lnTo>
                    <a:pt x="0" y="0"/>
                  </a:ln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9" name="フリーフォーム 28"/>
            <p:cNvSpPr/>
            <p:nvPr/>
          </p:nvSpPr>
          <p:spPr>
            <a:xfrm>
              <a:off x="2747665" y="1726801"/>
              <a:ext cx="3725690" cy="1232698"/>
            </a:xfrm>
            <a:custGeom>
              <a:avLst/>
              <a:gdLst>
                <a:gd name="connsiteX0" fmla="*/ 72594 w 3725690"/>
                <a:gd name="connsiteY0" fmla="*/ 0 h 1232698"/>
                <a:gd name="connsiteX1" fmla="*/ 3653096 w 3725690"/>
                <a:gd name="connsiteY1" fmla="*/ 0 h 1232698"/>
                <a:gd name="connsiteX2" fmla="*/ 3725690 w 3725690"/>
                <a:gd name="connsiteY2" fmla="*/ 72594 h 1232698"/>
                <a:gd name="connsiteX3" fmla="*/ 3725690 w 3725690"/>
                <a:gd name="connsiteY3" fmla="*/ 1160104 h 1232698"/>
                <a:gd name="connsiteX4" fmla="*/ 3653096 w 3725690"/>
                <a:gd name="connsiteY4" fmla="*/ 1232698 h 1232698"/>
                <a:gd name="connsiteX5" fmla="*/ 72594 w 3725690"/>
                <a:gd name="connsiteY5" fmla="*/ 1232698 h 1232698"/>
                <a:gd name="connsiteX6" fmla="*/ 0 w 3725690"/>
                <a:gd name="connsiteY6" fmla="*/ 1160104 h 1232698"/>
                <a:gd name="connsiteX7" fmla="*/ 0 w 3725690"/>
                <a:gd name="connsiteY7" fmla="*/ 852177 h 1232698"/>
                <a:gd name="connsiteX8" fmla="*/ 1 w 3725690"/>
                <a:gd name="connsiteY8" fmla="*/ 852176 h 1232698"/>
                <a:gd name="connsiteX9" fmla="*/ 8359 w 3725690"/>
                <a:gd name="connsiteY9" fmla="*/ 842046 h 1232698"/>
                <a:gd name="connsiteX10" fmla="*/ 91730 w 3725690"/>
                <a:gd name="connsiteY10" fmla="*/ 569108 h 1232698"/>
                <a:gd name="connsiteX11" fmla="*/ 8359 w 3725690"/>
                <a:gd name="connsiteY11" fmla="*/ 296170 h 1232698"/>
                <a:gd name="connsiteX12" fmla="*/ 1 w 3725690"/>
                <a:gd name="connsiteY12" fmla="*/ 286040 h 1232698"/>
                <a:gd name="connsiteX13" fmla="*/ 0 w 3725690"/>
                <a:gd name="connsiteY13" fmla="*/ 286039 h 1232698"/>
                <a:gd name="connsiteX14" fmla="*/ 0 w 3725690"/>
                <a:gd name="connsiteY14" fmla="*/ 72594 h 1232698"/>
                <a:gd name="connsiteX15" fmla="*/ 72594 w 3725690"/>
                <a:gd name="connsiteY15" fmla="*/ 0 h 123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690" h="1232698">
                  <a:moveTo>
                    <a:pt x="72594" y="0"/>
                  </a:moveTo>
                  <a:lnTo>
                    <a:pt x="3653096" y="0"/>
                  </a:lnTo>
                  <a:cubicBezTo>
                    <a:pt x="3693189" y="0"/>
                    <a:pt x="3725690" y="32501"/>
                    <a:pt x="3725690" y="72594"/>
                  </a:cubicBezTo>
                  <a:lnTo>
                    <a:pt x="3725690" y="1160104"/>
                  </a:lnTo>
                  <a:cubicBezTo>
                    <a:pt x="3725690" y="1200197"/>
                    <a:pt x="3693189" y="1232698"/>
                    <a:pt x="3653096" y="1232698"/>
                  </a:cubicBezTo>
                  <a:lnTo>
                    <a:pt x="72594" y="1232698"/>
                  </a:lnTo>
                  <a:cubicBezTo>
                    <a:pt x="32501" y="1232698"/>
                    <a:pt x="0" y="1200197"/>
                    <a:pt x="0" y="1160104"/>
                  </a:cubicBezTo>
                  <a:lnTo>
                    <a:pt x="0" y="852177"/>
                  </a:lnTo>
                  <a:lnTo>
                    <a:pt x="1" y="852176"/>
                  </a:lnTo>
                  <a:lnTo>
                    <a:pt x="8359" y="842046"/>
                  </a:lnTo>
                  <a:cubicBezTo>
                    <a:pt x="60995" y="764135"/>
                    <a:pt x="91730" y="670211"/>
                    <a:pt x="91730" y="569108"/>
                  </a:cubicBezTo>
                  <a:cubicBezTo>
                    <a:pt x="91730" y="468006"/>
                    <a:pt x="60995" y="374082"/>
                    <a:pt x="8359" y="296170"/>
                  </a:cubicBezTo>
                  <a:lnTo>
                    <a:pt x="1" y="286040"/>
                  </a:lnTo>
                  <a:lnTo>
                    <a:pt x="0" y="286039"/>
                  </a:lnTo>
                  <a:lnTo>
                    <a:pt x="0" y="72594"/>
                  </a:lnTo>
                  <a:cubicBezTo>
                    <a:pt x="0" y="32501"/>
                    <a:pt x="32501" y="0"/>
                    <a:pt x="72594" y="0"/>
                  </a:cubicBezTo>
                  <a:close/>
                </a:path>
              </a:pathLst>
            </a:custGeom>
            <a:solidFill>
              <a:schemeClr val="bg1"/>
            </a:solidFill>
            <a:ln w="25400">
              <a:solidFill>
                <a:schemeClr val="accent6">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無線</a:t>
              </a:r>
              <a:r>
                <a:rPr kumimoji="1" lang="en-US" altLang="ja-JP" dirty="0">
                  <a:solidFill>
                    <a:schemeClr val="tx1"/>
                  </a:solidFill>
                </a:rPr>
                <a:t>LAN</a:t>
              </a:r>
              <a:r>
                <a:rPr kumimoji="1" lang="ja-JP" altLang="en-US" dirty="0">
                  <a:solidFill>
                    <a:schemeClr val="tx1"/>
                  </a:solidFill>
                </a:rPr>
                <a:t>・有線</a:t>
              </a:r>
              <a:r>
                <a:rPr kumimoji="1" lang="en-US" altLang="ja-JP" dirty="0">
                  <a:solidFill>
                    <a:schemeClr val="tx1"/>
                  </a:solidFill>
                </a:rPr>
                <a:t>LAN</a:t>
              </a:r>
              <a:r>
                <a:rPr kumimoji="1" lang="ja-JP" altLang="en-US" dirty="0">
                  <a:solidFill>
                    <a:schemeClr val="tx1"/>
                  </a:solidFill>
                </a:rPr>
                <a:t>機器の状態</a:t>
              </a:r>
              <a:r>
                <a:rPr kumimoji="1" lang="en-US" altLang="ja-JP" dirty="0">
                  <a:solidFill>
                    <a:schemeClr val="tx1"/>
                  </a:solidFill>
                </a:rPr>
                <a:t>(</a:t>
              </a:r>
              <a:r>
                <a:rPr kumimoji="1" lang="ja-JP" altLang="en-US" dirty="0">
                  <a:solidFill>
                    <a:schemeClr val="tx1"/>
                  </a:solidFill>
                </a:rPr>
                <a:t>設定管理やステータス</a:t>
              </a:r>
              <a:r>
                <a:rPr kumimoji="1" lang="en-US" altLang="ja-JP" dirty="0">
                  <a:solidFill>
                    <a:schemeClr val="tx1"/>
                  </a:solidFill>
                </a:rPr>
                <a:t>)</a:t>
              </a:r>
              <a:r>
                <a:rPr kumimoji="1" lang="ja-JP" altLang="en-US" dirty="0" smtClean="0">
                  <a:solidFill>
                    <a:schemeClr val="tx1"/>
                  </a:solidFill>
                </a:rPr>
                <a:t>を</a:t>
              </a:r>
              <a:r>
                <a:rPr kumimoji="1" lang="en-US" altLang="ja-JP" dirty="0" smtClean="0">
                  <a:solidFill>
                    <a:schemeClr val="tx1"/>
                  </a:solidFill>
                </a:rPr>
                <a:t/>
              </a:r>
              <a:br>
                <a:rPr kumimoji="1" lang="en-US" altLang="ja-JP" dirty="0" smtClean="0">
                  <a:solidFill>
                    <a:schemeClr val="tx1"/>
                  </a:solidFill>
                </a:rPr>
              </a:br>
              <a:r>
                <a:rPr kumimoji="1" lang="ja-JP" altLang="en-US" dirty="0" smtClean="0">
                  <a:solidFill>
                    <a:schemeClr val="tx1"/>
                  </a:solidFill>
                </a:rPr>
                <a:t>簡単</a:t>
              </a:r>
              <a:r>
                <a:rPr kumimoji="1" lang="ja-JP" altLang="en-US" dirty="0">
                  <a:solidFill>
                    <a:schemeClr val="tx1"/>
                  </a:solidFill>
                </a:rPr>
                <a:t>に把握できていない</a:t>
              </a:r>
            </a:p>
          </p:txBody>
        </p:sp>
        <p:sp>
          <p:nvSpPr>
            <p:cNvPr id="6" name="正方形/長方形 5"/>
            <p:cNvSpPr/>
            <p:nvPr/>
          </p:nvSpPr>
          <p:spPr>
            <a:xfrm>
              <a:off x="2881463" y="1892860"/>
              <a:ext cx="3591892" cy="983202"/>
            </a:xfrm>
            <a:prstGeom prst="rect">
              <a:avLst/>
            </a:prstGeom>
          </p:spPr>
          <p:txBody>
            <a:bodyPr wrap="square">
              <a:noAutofit/>
            </a:bodyPr>
            <a:lstStyle/>
            <a:p>
              <a:pPr defTabSz="1954761">
                <a:lnSpc>
                  <a:spcPct val="90000"/>
                </a:lnSpc>
                <a:spcBef>
                  <a:spcPct val="0"/>
                </a:spcBef>
                <a:spcAft>
                  <a:spcPct val="35000"/>
                </a:spcAft>
              </a:pPr>
              <a:endParaRPr kumimoji="1" lang="ja-JP" altLang="en-US" dirty="0"/>
            </a:p>
          </p:txBody>
        </p:sp>
      </p:grpSp>
      <p:grpSp>
        <p:nvGrpSpPr>
          <p:cNvPr id="32" name="グループ化 31"/>
          <p:cNvGrpSpPr/>
          <p:nvPr/>
        </p:nvGrpSpPr>
        <p:grpSpPr>
          <a:xfrm>
            <a:off x="934275" y="3211724"/>
            <a:ext cx="3554699" cy="1357369"/>
            <a:chOff x="2747665" y="1726801"/>
            <a:chExt cx="3847753" cy="1357369"/>
          </a:xfrm>
        </p:grpSpPr>
        <p:sp>
          <p:nvSpPr>
            <p:cNvPr id="33" name="角丸四角形 32"/>
            <p:cNvSpPr/>
            <p:nvPr/>
          </p:nvSpPr>
          <p:spPr>
            <a:xfrm>
              <a:off x="2869728" y="1892022"/>
              <a:ext cx="3725690" cy="1192148"/>
            </a:xfrm>
            <a:prstGeom prst="roundRect">
              <a:avLst>
                <a:gd name="adj" fmla="val 5889"/>
              </a:avLst>
            </a:prstGeom>
            <a:solidFill>
              <a:schemeClr val="accent6"/>
            </a:solidFill>
            <a:ln>
              <a:solidFill>
                <a:schemeClr val="accent6"/>
              </a:solidFill>
            </a:ln>
          </p:spPr>
          <p:style>
            <a:lnRef idx="2">
              <a:schemeClr val="accent5"/>
            </a:lnRef>
            <a:fillRef idx="1">
              <a:schemeClr val="lt1"/>
            </a:fillRef>
            <a:effectRef idx="0">
              <a:schemeClr val="accent5"/>
            </a:effectRef>
            <a:fontRef idx="minor">
              <a:schemeClr val="dk1"/>
            </a:fontRef>
          </p:style>
          <p:txBody>
            <a:bodyPr spcFirstLastPara="0" vert="horz" wrap="square" lIns="108000" tIns="111702" rIns="36000" bIns="111702" numCol="1" spcCol="1270" anchor="ctr" anchorCtr="0">
              <a:noAutofit/>
            </a:bodyPr>
            <a:lstStyle/>
            <a:p>
              <a:pPr defTabSz="1954761">
                <a:lnSpc>
                  <a:spcPct val="90000"/>
                </a:lnSpc>
                <a:spcBef>
                  <a:spcPct val="0"/>
                </a:spcBef>
                <a:spcAft>
                  <a:spcPct val="35000"/>
                </a:spcAft>
              </a:pPr>
              <a:endParaRPr kumimoji="1" lang="ja-JP" altLang="en-US" sz="2000" dirty="0"/>
            </a:p>
          </p:txBody>
        </p:sp>
        <p:sp>
          <p:nvSpPr>
            <p:cNvPr id="34" name="フリーフォーム 33"/>
            <p:cNvSpPr/>
            <p:nvPr/>
          </p:nvSpPr>
          <p:spPr>
            <a:xfrm>
              <a:off x="2760295" y="2014650"/>
              <a:ext cx="91730" cy="566138"/>
            </a:xfrm>
            <a:custGeom>
              <a:avLst/>
              <a:gdLst>
                <a:gd name="connsiteX0" fmla="*/ 0 w 91730"/>
                <a:gd name="connsiteY0" fmla="*/ 0 h 566138"/>
                <a:gd name="connsiteX1" fmla="*/ 1 w 91730"/>
                <a:gd name="connsiteY1" fmla="*/ 1 h 566138"/>
                <a:gd name="connsiteX2" fmla="*/ 8359 w 91730"/>
                <a:gd name="connsiteY2" fmla="*/ 10131 h 566138"/>
                <a:gd name="connsiteX3" fmla="*/ 91730 w 91730"/>
                <a:gd name="connsiteY3" fmla="*/ 283069 h 566138"/>
                <a:gd name="connsiteX4" fmla="*/ 8359 w 91730"/>
                <a:gd name="connsiteY4" fmla="*/ 556007 h 566138"/>
                <a:gd name="connsiteX5" fmla="*/ 1 w 91730"/>
                <a:gd name="connsiteY5" fmla="*/ 566137 h 566138"/>
                <a:gd name="connsiteX6" fmla="*/ 0 w 91730"/>
                <a:gd name="connsiteY6" fmla="*/ 566138 h 566138"/>
                <a:gd name="connsiteX7" fmla="*/ 0 w 91730"/>
                <a:gd name="connsiteY7" fmla="*/ 566137 h 566138"/>
                <a:gd name="connsiteX8" fmla="*/ 1 w 91730"/>
                <a:gd name="connsiteY8" fmla="*/ 566136 h 566138"/>
                <a:gd name="connsiteX9" fmla="*/ 8358 w 91730"/>
                <a:gd name="connsiteY9" fmla="*/ 556007 h 566138"/>
                <a:gd name="connsiteX10" fmla="*/ 91729 w 91730"/>
                <a:gd name="connsiteY10" fmla="*/ 283069 h 566138"/>
                <a:gd name="connsiteX11" fmla="*/ 8358 w 91730"/>
                <a:gd name="connsiteY11" fmla="*/ 10131 h 566138"/>
                <a:gd name="connsiteX12" fmla="*/ 1 w 91730"/>
                <a:gd name="connsiteY12" fmla="*/ 2 h 566138"/>
                <a:gd name="connsiteX13" fmla="*/ 0 w 91730"/>
                <a:gd name="connsiteY13" fmla="*/ 1 h 566138"/>
                <a:gd name="connsiteX14" fmla="*/ 0 w 91730"/>
                <a:gd name="connsiteY14" fmla="*/ 0 h 56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30" h="566138">
                  <a:moveTo>
                    <a:pt x="0" y="0"/>
                  </a:moveTo>
                  <a:lnTo>
                    <a:pt x="1" y="1"/>
                  </a:lnTo>
                  <a:lnTo>
                    <a:pt x="8359" y="10131"/>
                  </a:lnTo>
                  <a:cubicBezTo>
                    <a:pt x="60995" y="88043"/>
                    <a:pt x="91730" y="181967"/>
                    <a:pt x="91730" y="283069"/>
                  </a:cubicBezTo>
                  <a:cubicBezTo>
                    <a:pt x="91730" y="384172"/>
                    <a:pt x="60995" y="478096"/>
                    <a:pt x="8359" y="556007"/>
                  </a:cubicBezTo>
                  <a:lnTo>
                    <a:pt x="1" y="566137"/>
                  </a:lnTo>
                  <a:lnTo>
                    <a:pt x="0" y="566138"/>
                  </a:lnTo>
                  <a:lnTo>
                    <a:pt x="0" y="566137"/>
                  </a:lnTo>
                  <a:lnTo>
                    <a:pt x="1" y="566136"/>
                  </a:lnTo>
                  <a:lnTo>
                    <a:pt x="8358" y="556007"/>
                  </a:lnTo>
                  <a:cubicBezTo>
                    <a:pt x="60994" y="478096"/>
                    <a:pt x="91729" y="384172"/>
                    <a:pt x="91729" y="283069"/>
                  </a:cubicBezTo>
                  <a:cubicBezTo>
                    <a:pt x="91729" y="181967"/>
                    <a:pt x="60994" y="88043"/>
                    <a:pt x="8358" y="10131"/>
                  </a:cubicBezTo>
                  <a:lnTo>
                    <a:pt x="1" y="2"/>
                  </a:lnTo>
                  <a:lnTo>
                    <a:pt x="0" y="1"/>
                  </a:lnTo>
                  <a:lnTo>
                    <a:pt x="0" y="0"/>
                  </a:ln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5" name="フリーフォーム 34"/>
            <p:cNvSpPr/>
            <p:nvPr/>
          </p:nvSpPr>
          <p:spPr>
            <a:xfrm>
              <a:off x="2747665" y="1726801"/>
              <a:ext cx="3725690" cy="1232698"/>
            </a:xfrm>
            <a:custGeom>
              <a:avLst/>
              <a:gdLst>
                <a:gd name="connsiteX0" fmla="*/ 72594 w 3725690"/>
                <a:gd name="connsiteY0" fmla="*/ 0 h 1232698"/>
                <a:gd name="connsiteX1" fmla="*/ 3653096 w 3725690"/>
                <a:gd name="connsiteY1" fmla="*/ 0 h 1232698"/>
                <a:gd name="connsiteX2" fmla="*/ 3725690 w 3725690"/>
                <a:gd name="connsiteY2" fmla="*/ 72594 h 1232698"/>
                <a:gd name="connsiteX3" fmla="*/ 3725690 w 3725690"/>
                <a:gd name="connsiteY3" fmla="*/ 1160104 h 1232698"/>
                <a:gd name="connsiteX4" fmla="*/ 3653096 w 3725690"/>
                <a:gd name="connsiteY4" fmla="*/ 1232698 h 1232698"/>
                <a:gd name="connsiteX5" fmla="*/ 72594 w 3725690"/>
                <a:gd name="connsiteY5" fmla="*/ 1232698 h 1232698"/>
                <a:gd name="connsiteX6" fmla="*/ 0 w 3725690"/>
                <a:gd name="connsiteY6" fmla="*/ 1160104 h 1232698"/>
                <a:gd name="connsiteX7" fmla="*/ 0 w 3725690"/>
                <a:gd name="connsiteY7" fmla="*/ 852177 h 1232698"/>
                <a:gd name="connsiteX8" fmla="*/ 1 w 3725690"/>
                <a:gd name="connsiteY8" fmla="*/ 852176 h 1232698"/>
                <a:gd name="connsiteX9" fmla="*/ 8359 w 3725690"/>
                <a:gd name="connsiteY9" fmla="*/ 842046 h 1232698"/>
                <a:gd name="connsiteX10" fmla="*/ 91730 w 3725690"/>
                <a:gd name="connsiteY10" fmla="*/ 569108 h 1232698"/>
                <a:gd name="connsiteX11" fmla="*/ 8359 w 3725690"/>
                <a:gd name="connsiteY11" fmla="*/ 296170 h 1232698"/>
                <a:gd name="connsiteX12" fmla="*/ 1 w 3725690"/>
                <a:gd name="connsiteY12" fmla="*/ 286040 h 1232698"/>
                <a:gd name="connsiteX13" fmla="*/ 0 w 3725690"/>
                <a:gd name="connsiteY13" fmla="*/ 286039 h 1232698"/>
                <a:gd name="connsiteX14" fmla="*/ 0 w 3725690"/>
                <a:gd name="connsiteY14" fmla="*/ 72594 h 1232698"/>
                <a:gd name="connsiteX15" fmla="*/ 72594 w 3725690"/>
                <a:gd name="connsiteY15" fmla="*/ 0 h 123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690" h="1232698">
                  <a:moveTo>
                    <a:pt x="72594" y="0"/>
                  </a:moveTo>
                  <a:lnTo>
                    <a:pt x="3653096" y="0"/>
                  </a:lnTo>
                  <a:cubicBezTo>
                    <a:pt x="3693189" y="0"/>
                    <a:pt x="3725690" y="32501"/>
                    <a:pt x="3725690" y="72594"/>
                  </a:cubicBezTo>
                  <a:lnTo>
                    <a:pt x="3725690" y="1160104"/>
                  </a:lnTo>
                  <a:cubicBezTo>
                    <a:pt x="3725690" y="1200197"/>
                    <a:pt x="3693189" y="1232698"/>
                    <a:pt x="3653096" y="1232698"/>
                  </a:cubicBezTo>
                  <a:lnTo>
                    <a:pt x="72594" y="1232698"/>
                  </a:lnTo>
                  <a:cubicBezTo>
                    <a:pt x="32501" y="1232698"/>
                    <a:pt x="0" y="1200197"/>
                    <a:pt x="0" y="1160104"/>
                  </a:cubicBezTo>
                  <a:lnTo>
                    <a:pt x="0" y="852177"/>
                  </a:lnTo>
                  <a:lnTo>
                    <a:pt x="1" y="852176"/>
                  </a:lnTo>
                  <a:lnTo>
                    <a:pt x="8359" y="842046"/>
                  </a:lnTo>
                  <a:cubicBezTo>
                    <a:pt x="60995" y="764135"/>
                    <a:pt x="91730" y="670211"/>
                    <a:pt x="91730" y="569108"/>
                  </a:cubicBezTo>
                  <a:cubicBezTo>
                    <a:pt x="91730" y="468006"/>
                    <a:pt x="60995" y="374082"/>
                    <a:pt x="8359" y="296170"/>
                  </a:cubicBezTo>
                  <a:lnTo>
                    <a:pt x="1" y="286040"/>
                  </a:lnTo>
                  <a:lnTo>
                    <a:pt x="0" y="286039"/>
                  </a:lnTo>
                  <a:lnTo>
                    <a:pt x="0" y="72594"/>
                  </a:lnTo>
                  <a:cubicBezTo>
                    <a:pt x="0" y="32501"/>
                    <a:pt x="32501" y="0"/>
                    <a:pt x="72594" y="0"/>
                  </a:cubicBezTo>
                  <a:close/>
                </a:path>
              </a:pathLst>
            </a:custGeom>
            <a:solidFill>
              <a:schemeClr val="bg1"/>
            </a:solidFill>
            <a:ln w="254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設定を漏れなく</a:t>
              </a:r>
              <a:r>
                <a:rPr kumimoji="1" lang="ja-JP" altLang="en-US" dirty="0" smtClean="0">
                  <a:solidFill>
                    <a:schemeClr val="tx1"/>
                  </a:solidFill>
                </a:rPr>
                <a:t>、</a:t>
              </a:r>
              <a:r>
                <a:rPr kumimoji="1" lang="en-US" altLang="ja-JP" dirty="0" smtClean="0">
                  <a:solidFill>
                    <a:schemeClr val="tx1"/>
                  </a:solidFill>
                </a:rPr>
                <a:t/>
              </a:r>
              <a:br>
                <a:rPr kumimoji="1" lang="en-US" altLang="ja-JP" dirty="0" smtClean="0">
                  <a:solidFill>
                    <a:schemeClr val="tx1"/>
                  </a:solidFill>
                </a:rPr>
              </a:br>
              <a:r>
                <a:rPr kumimoji="1" lang="ja-JP" altLang="en-US" dirty="0" smtClean="0">
                  <a:solidFill>
                    <a:schemeClr val="tx1"/>
                  </a:solidFill>
                </a:rPr>
                <a:t>一元的</a:t>
              </a:r>
              <a:r>
                <a:rPr kumimoji="1" lang="ja-JP" altLang="en-US" dirty="0">
                  <a:solidFill>
                    <a:schemeClr val="tx1"/>
                  </a:solidFill>
                </a:rPr>
                <a:t>に適用する仕組みがない</a:t>
              </a:r>
            </a:p>
          </p:txBody>
        </p:sp>
        <p:sp>
          <p:nvSpPr>
            <p:cNvPr id="36" name="正方形/長方形 35"/>
            <p:cNvSpPr/>
            <p:nvPr/>
          </p:nvSpPr>
          <p:spPr>
            <a:xfrm>
              <a:off x="2881463" y="1892860"/>
              <a:ext cx="3591892" cy="983202"/>
            </a:xfrm>
            <a:prstGeom prst="rect">
              <a:avLst/>
            </a:prstGeom>
          </p:spPr>
          <p:txBody>
            <a:bodyPr wrap="square">
              <a:noAutofit/>
            </a:bodyPr>
            <a:lstStyle/>
            <a:p>
              <a:pPr defTabSz="1954761">
                <a:lnSpc>
                  <a:spcPct val="90000"/>
                </a:lnSpc>
                <a:spcBef>
                  <a:spcPct val="0"/>
                </a:spcBef>
                <a:spcAft>
                  <a:spcPct val="35000"/>
                </a:spcAft>
              </a:pPr>
              <a:endParaRPr kumimoji="1" lang="ja-JP" altLang="en-US" dirty="0"/>
            </a:p>
          </p:txBody>
        </p:sp>
      </p:grpSp>
      <p:grpSp>
        <p:nvGrpSpPr>
          <p:cNvPr id="37" name="グループ化 36"/>
          <p:cNvGrpSpPr/>
          <p:nvPr/>
        </p:nvGrpSpPr>
        <p:grpSpPr>
          <a:xfrm>
            <a:off x="5401776" y="3211724"/>
            <a:ext cx="3529985" cy="1320298"/>
            <a:chOff x="2747665" y="1726801"/>
            <a:chExt cx="3821001" cy="1320298"/>
          </a:xfrm>
        </p:grpSpPr>
        <p:sp>
          <p:nvSpPr>
            <p:cNvPr id="38" name="角丸四角形 37"/>
            <p:cNvSpPr/>
            <p:nvPr/>
          </p:nvSpPr>
          <p:spPr>
            <a:xfrm>
              <a:off x="2842976" y="1854951"/>
              <a:ext cx="3725690" cy="1192148"/>
            </a:xfrm>
            <a:prstGeom prst="roundRect">
              <a:avLst>
                <a:gd name="adj" fmla="val 5889"/>
              </a:avLst>
            </a:prstGeom>
            <a:solidFill>
              <a:schemeClr val="accent6">
                <a:lumMod val="50000"/>
              </a:schemeClr>
            </a:solidFill>
            <a:ln>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spcFirstLastPara="0" vert="horz" wrap="square" lIns="108000" tIns="111702" rIns="36000" bIns="111702" numCol="1" spcCol="1270" anchor="ctr" anchorCtr="0">
              <a:noAutofit/>
            </a:bodyPr>
            <a:lstStyle/>
            <a:p>
              <a:pPr defTabSz="1954761">
                <a:lnSpc>
                  <a:spcPct val="90000"/>
                </a:lnSpc>
                <a:spcBef>
                  <a:spcPct val="0"/>
                </a:spcBef>
                <a:spcAft>
                  <a:spcPct val="35000"/>
                </a:spcAft>
              </a:pPr>
              <a:endParaRPr kumimoji="1" lang="ja-JP" altLang="en-US" sz="2000" dirty="0"/>
            </a:p>
          </p:txBody>
        </p:sp>
        <p:sp>
          <p:nvSpPr>
            <p:cNvPr id="39" name="フリーフォーム 38"/>
            <p:cNvSpPr/>
            <p:nvPr/>
          </p:nvSpPr>
          <p:spPr>
            <a:xfrm>
              <a:off x="2760295" y="2014650"/>
              <a:ext cx="91730" cy="566138"/>
            </a:xfrm>
            <a:custGeom>
              <a:avLst/>
              <a:gdLst>
                <a:gd name="connsiteX0" fmla="*/ 0 w 91730"/>
                <a:gd name="connsiteY0" fmla="*/ 0 h 566138"/>
                <a:gd name="connsiteX1" fmla="*/ 1 w 91730"/>
                <a:gd name="connsiteY1" fmla="*/ 1 h 566138"/>
                <a:gd name="connsiteX2" fmla="*/ 8359 w 91730"/>
                <a:gd name="connsiteY2" fmla="*/ 10131 h 566138"/>
                <a:gd name="connsiteX3" fmla="*/ 91730 w 91730"/>
                <a:gd name="connsiteY3" fmla="*/ 283069 h 566138"/>
                <a:gd name="connsiteX4" fmla="*/ 8359 w 91730"/>
                <a:gd name="connsiteY4" fmla="*/ 556007 h 566138"/>
                <a:gd name="connsiteX5" fmla="*/ 1 w 91730"/>
                <a:gd name="connsiteY5" fmla="*/ 566137 h 566138"/>
                <a:gd name="connsiteX6" fmla="*/ 0 w 91730"/>
                <a:gd name="connsiteY6" fmla="*/ 566138 h 566138"/>
                <a:gd name="connsiteX7" fmla="*/ 0 w 91730"/>
                <a:gd name="connsiteY7" fmla="*/ 566137 h 566138"/>
                <a:gd name="connsiteX8" fmla="*/ 1 w 91730"/>
                <a:gd name="connsiteY8" fmla="*/ 566136 h 566138"/>
                <a:gd name="connsiteX9" fmla="*/ 8358 w 91730"/>
                <a:gd name="connsiteY9" fmla="*/ 556007 h 566138"/>
                <a:gd name="connsiteX10" fmla="*/ 91729 w 91730"/>
                <a:gd name="connsiteY10" fmla="*/ 283069 h 566138"/>
                <a:gd name="connsiteX11" fmla="*/ 8358 w 91730"/>
                <a:gd name="connsiteY11" fmla="*/ 10131 h 566138"/>
                <a:gd name="connsiteX12" fmla="*/ 1 w 91730"/>
                <a:gd name="connsiteY12" fmla="*/ 2 h 566138"/>
                <a:gd name="connsiteX13" fmla="*/ 0 w 91730"/>
                <a:gd name="connsiteY13" fmla="*/ 1 h 566138"/>
                <a:gd name="connsiteX14" fmla="*/ 0 w 91730"/>
                <a:gd name="connsiteY14" fmla="*/ 0 h 56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30" h="566138">
                  <a:moveTo>
                    <a:pt x="0" y="0"/>
                  </a:moveTo>
                  <a:lnTo>
                    <a:pt x="1" y="1"/>
                  </a:lnTo>
                  <a:lnTo>
                    <a:pt x="8359" y="10131"/>
                  </a:lnTo>
                  <a:cubicBezTo>
                    <a:pt x="60995" y="88043"/>
                    <a:pt x="91730" y="181967"/>
                    <a:pt x="91730" y="283069"/>
                  </a:cubicBezTo>
                  <a:cubicBezTo>
                    <a:pt x="91730" y="384172"/>
                    <a:pt x="60995" y="478096"/>
                    <a:pt x="8359" y="556007"/>
                  </a:cubicBezTo>
                  <a:lnTo>
                    <a:pt x="1" y="566137"/>
                  </a:lnTo>
                  <a:lnTo>
                    <a:pt x="0" y="566138"/>
                  </a:lnTo>
                  <a:lnTo>
                    <a:pt x="0" y="566137"/>
                  </a:lnTo>
                  <a:lnTo>
                    <a:pt x="1" y="566136"/>
                  </a:lnTo>
                  <a:lnTo>
                    <a:pt x="8358" y="556007"/>
                  </a:lnTo>
                  <a:cubicBezTo>
                    <a:pt x="60994" y="478096"/>
                    <a:pt x="91729" y="384172"/>
                    <a:pt x="91729" y="283069"/>
                  </a:cubicBezTo>
                  <a:cubicBezTo>
                    <a:pt x="91729" y="181967"/>
                    <a:pt x="60994" y="88043"/>
                    <a:pt x="8358" y="10131"/>
                  </a:cubicBezTo>
                  <a:lnTo>
                    <a:pt x="1" y="2"/>
                  </a:lnTo>
                  <a:lnTo>
                    <a:pt x="0" y="1"/>
                  </a:lnTo>
                  <a:lnTo>
                    <a:pt x="0" y="0"/>
                  </a:ln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0" name="フリーフォーム 39"/>
            <p:cNvSpPr/>
            <p:nvPr/>
          </p:nvSpPr>
          <p:spPr>
            <a:xfrm>
              <a:off x="2747665" y="1726801"/>
              <a:ext cx="3725690" cy="1232698"/>
            </a:xfrm>
            <a:custGeom>
              <a:avLst/>
              <a:gdLst>
                <a:gd name="connsiteX0" fmla="*/ 72594 w 3725690"/>
                <a:gd name="connsiteY0" fmla="*/ 0 h 1232698"/>
                <a:gd name="connsiteX1" fmla="*/ 3653096 w 3725690"/>
                <a:gd name="connsiteY1" fmla="*/ 0 h 1232698"/>
                <a:gd name="connsiteX2" fmla="*/ 3725690 w 3725690"/>
                <a:gd name="connsiteY2" fmla="*/ 72594 h 1232698"/>
                <a:gd name="connsiteX3" fmla="*/ 3725690 w 3725690"/>
                <a:gd name="connsiteY3" fmla="*/ 1160104 h 1232698"/>
                <a:gd name="connsiteX4" fmla="*/ 3653096 w 3725690"/>
                <a:gd name="connsiteY4" fmla="*/ 1232698 h 1232698"/>
                <a:gd name="connsiteX5" fmla="*/ 72594 w 3725690"/>
                <a:gd name="connsiteY5" fmla="*/ 1232698 h 1232698"/>
                <a:gd name="connsiteX6" fmla="*/ 0 w 3725690"/>
                <a:gd name="connsiteY6" fmla="*/ 1160104 h 1232698"/>
                <a:gd name="connsiteX7" fmla="*/ 0 w 3725690"/>
                <a:gd name="connsiteY7" fmla="*/ 852177 h 1232698"/>
                <a:gd name="connsiteX8" fmla="*/ 1 w 3725690"/>
                <a:gd name="connsiteY8" fmla="*/ 852176 h 1232698"/>
                <a:gd name="connsiteX9" fmla="*/ 8359 w 3725690"/>
                <a:gd name="connsiteY9" fmla="*/ 842046 h 1232698"/>
                <a:gd name="connsiteX10" fmla="*/ 91730 w 3725690"/>
                <a:gd name="connsiteY10" fmla="*/ 569108 h 1232698"/>
                <a:gd name="connsiteX11" fmla="*/ 8359 w 3725690"/>
                <a:gd name="connsiteY11" fmla="*/ 296170 h 1232698"/>
                <a:gd name="connsiteX12" fmla="*/ 1 w 3725690"/>
                <a:gd name="connsiteY12" fmla="*/ 286040 h 1232698"/>
                <a:gd name="connsiteX13" fmla="*/ 0 w 3725690"/>
                <a:gd name="connsiteY13" fmla="*/ 286039 h 1232698"/>
                <a:gd name="connsiteX14" fmla="*/ 0 w 3725690"/>
                <a:gd name="connsiteY14" fmla="*/ 72594 h 1232698"/>
                <a:gd name="connsiteX15" fmla="*/ 72594 w 3725690"/>
                <a:gd name="connsiteY15" fmla="*/ 0 h 123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690" h="1232698">
                  <a:moveTo>
                    <a:pt x="72594" y="0"/>
                  </a:moveTo>
                  <a:lnTo>
                    <a:pt x="3653096" y="0"/>
                  </a:lnTo>
                  <a:cubicBezTo>
                    <a:pt x="3693189" y="0"/>
                    <a:pt x="3725690" y="32501"/>
                    <a:pt x="3725690" y="72594"/>
                  </a:cubicBezTo>
                  <a:lnTo>
                    <a:pt x="3725690" y="1160104"/>
                  </a:lnTo>
                  <a:cubicBezTo>
                    <a:pt x="3725690" y="1200197"/>
                    <a:pt x="3693189" y="1232698"/>
                    <a:pt x="3653096" y="1232698"/>
                  </a:cubicBezTo>
                  <a:lnTo>
                    <a:pt x="72594" y="1232698"/>
                  </a:lnTo>
                  <a:cubicBezTo>
                    <a:pt x="32501" y="1232698"/>
                    <a:pt x="0" y="1200197"/>
                    <a:pt x="0" y="1160104"/>
                  </a:cubicBezTo>
                  <a:lnTo>
                    <a:pt x="0" y="852177"/>
                  </a:lnTo>
                  <a:lnTo>
                    <a:pt x="1" y="852176"/>
                  </a:lnTo>
                  <a:lnTo>
                    <a:pt x="8359" y="842046"/>
                  </a:lnTo>
                  <a:cubicBezTo>
                    <a:pt x="60995" y="764135"/>
                    <a:pt x="91730" y="670211"/>
                    <a:pt x="91730" y="569108"/>
                  </a:cubicBezTo>
                  <a:cubicBezTo>
                    <a:pt x="91730" y="468006"/>
                    <a:pt x="60995" y="374082"/>
                    <a:pt x="8359" y="296170"/>
                  </a:cubicBezTo>
                  <a:lnTo>
                    <a:pt x="1" y="286040"/>
                  </a:lnTo>
                  <a:lnTo>
                    <a:pt x="0" y="286039"/>
                  </a:lnTo>
                  <a:lnTo>
                    <a:pt x="0" y="72594"/>
                  </a:lnTo>
                  <a:cubicBezTo>
                    <a:pt x="0" y="32501"/>
                    <a:pt x="32501" y="0"/>
                    <a:pt x="72594" y="0"/>
                  </a:cubicBezTo>
                  <a:close/>
                </a:path>
              </a:pathLst>
            </a:custGeom>
            <a:solidFill>
              <a:schemeClr val="bg1"/>
            </a:solidFill>
            <a:ln w="25400">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1" name="正方形/長方形 40"/>
            <p:cNvSpPr/>
            <p:nvPr/>
          </p:nvSpPr>
          <p:spPr>
            <a:xfrm>
              <a:off x="2805280" y="1915340"/>
              <a:ext cx="3591892" cy="855619"/>
            </a:xfrm>
            <a:prstGeom prst="rect">
              <a:avLst/>
            </a:prstGeom>
          </p:spPr>
          <p:txBody>
            <a:bodyPr wrap="square" anchor="ctr">
              <a:noAutofit/>
            </a:bodyPr>
            <a:lstStyle/>
            <a:p>
              <a:pPr algn="ctr" defTabSz="1954761">
                <a:lnSpc>
                  <a:spcPct val="90000"/>
                </a:lnSpc>
                <a:spcBef>
                  <a:spcPct val="0"/>
                </a:spcBef>
                <a:spcAft>
                  <a:spcPct val="35000"/>
                </a:spcAft>
              </a:pPr>
              <a:r>
                <a:rPr kumimoji="1" lang="ja-JP" altLang="en-US" dirty="0" smtClean="0"/>
                <a:t>ネットワーク パフォーマンスを</a:t>
              </a:r>
              <a:r>
                <a:rPr kumimoji="1" lang="en-US" altLang="ja-JP" dirty="0" smtClean="0"/>
                <a:t/>
              </a:r>
              <a:br>
                <a:rPr kumimoji="1" lang="en-US" altLang="ja-JP" dirty="0" smtClean="0"/>
              </a:br>
              <a:r>
                <a:rPr kumimoji="1" lang="ja-JP" altLang="en-US" dirty="0" smtClean="0"/>
                <a:t>モニターできていない</a:t>
              </a:r>
              <a:endParaRPr kumimoji="1" lang="ja-JP" altLang="en-US" dirty="0"/>
            </a:p>
          </p:txBody>
        </p:sp>
      </p:grpSp>
      <p:sp>
        <p:nvSpPr>
          <p:cNvPr id="55"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3</a:t>
            </a:fld>
            <a:endParaRPr lang="en-US" sz="600" dirty="0">
              <a:solidFill>
                <a:srgbClr val="000000">
                  <a:alpha val="25000"/>
                </a:srgbClr>
              </a:solidFill>
              <a:latin typeface="+mn-lt"/>
              <a:ea typeface="+mn-ea"/>
              <a:cs typeface="CiscoSans Thin"/>
            </a:endParaRPr>
          </a:p>
        </p:txBody>
      </p:sp>
      <p:sp>
        <p:nvSpPr>
          <p:cNvPr id="56"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2016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57"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正方形/長方形 3"/>
          <p:cNvSpPr/>
          <p:nvPr/>
        </p:nvSpPr>
        <p:spPr>
          <a:xfrm>
            <a:off x="445828" y="131436"/>
            <a:ext cx="5804317" cy="400110"/>
          </a:xfrm>
          <a:prstGeom prst="rect">
            <a:avLst/>
          </a:prstGeom>
        </p:spPr>
        <p:txBody>
          <a:bodyPr wrap="square">
            <a:spAutoFit/>
          </a:bodyPr>
          <a:lstStyle/>
          <a:p>
            <a:r>
              <a:rPr lang="en-US" altLang="ja-JP" sz="2000" b="1" dirty="0">
                <a:solidFill>
                  <a:schemeClr val="accent1"/>
                </a:solidFill>
              </a:rPr>
              <a:t>Cisco Prime Infrastructure</a:t>
            </a:r>
            <a:r>
              <a:rPr lang="ja-JP" altLang="en-US" sz="2000" b="1" dirty="0" smtClean="0">
                <a:solidFill>
                  <a:schemeClr val="accent1"/>
                </a:solidFill>
              </a:rPr>
              <a:t>：略称 ＰＩ </a:t>
            </a:r>
            <a:r>
              <a:rPr lang="en-US" altLang="ja-JP" sz="2000" b="1" dirty="0" smtClean="0">
                <a:solidFill>
                  <a:schemeClr val="accent1"/>
                </a:solidFill>
              </a:rPr>
              <a:t>(</a:t>
            </a:r>
            <a:r>
              <a:rPr lang="ja-JP" altLang="en-US" sz="2000" b="1" dirty="0" smtClean="0">
                <a:solidFill>
                  <a:schemeClr val="accent1"/>
                </a:solidFill>
              </a:rPr>
              <a:t>ピーアイ</a:t>
            </a:r>
            <a:r>
              <a:rPr lang="en-US" altLang="ja-JP" sz="2000" b="1" dirty="0" smtClean="0">
                <a:solidFill>
                  <a:schemeClr val="accent1"/>
                </a:solidFill>
              </a:rPr>
              <a:t>)</a:t>
            </a:r>
            <a:endParaRPr lang="ja-JP" altLang="en-US" sz="2000" b="1" dirty="0"/>
          </a:p>
        </p:txBody>
      </p:sp>
    </p:spTree>
    <p:extLst>
      <p:ext uri="{BB962C8B-B14F-4D97-AF65-F5344CB8AC3E}">
        <p14:creationId xmlns:p14="http://schemas.microsoft.com/office/powerpoint/2010/main" val="4083370825"/>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274280" y="1252001"/>
            <a:ext cx="660949" cy="3436600"/>
          </a:xfrm>
          <a:prstGeom prst="roundRect">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5" name="Group 4"/>
          <p:cNvGrpSpPr/>
          <p:nvPr/>
        </p:nvGrpSpPr>
        <p:grpSpPr>
          <a:xfrm>
            <a:off x="233734" y="861122"/>
            <a:ext cx="782584" cy="3678552"/>
            <a:chOff x="-40545" y="712489"/>
            <a:chExt cx="782584" cy="2418683"/>
          </a:xfrm>
        </p:grpSpPr>
        <p:sp>
          <p:nvSpPr>
            <p:cNvPr id="30" name="Rectangle 29"/>
            <p:cNvSpPr/>
            <p:nvPr/>
          </p:nvSpPr>
          <p:spPr>
            <a:xfrm rot="16200000">
              <a:off x="-731087" y="1443577"/>
              <a:ext cx="2204213" cy="742038"/>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1" name="Rectangle 30"/>
            <p:cNvSpPr/>
            <p:nvPr/>
          </p:nvSpPr>
          <p:spPr>
            <a:xfrm rot="16200000">
              <a:off x="-726122" y="1744099"/>
              <a:ext cx="2072650" cy="70149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b" anchorCtr="0">
              <a:noAutofit/>
            </a:bodyPr>
            <a:lstStyle/>
            <a:p>
              <a:pPr algn="ctr" defTabSz="1771118">
                <a:lnSpc>
                  <a:spcPct val="90000"/>
                </a:lnSpc>
                <a:spcBef>
                  <a:spcPct val="0"/>
                </a:spcBef>
                <a:spcAft>
                  <a:spcPct val="35000"/>
                </a:spcAft>
              </a:pPr>
              <a:r>
                <a:rPr lang="en-US" sz="3200" dirty="0"/>
                <a:t>Assurance</a:t>
              </a:r>
            </a:p>
          </p:txBody>
        </p:sp>
      </p:grpSp>
      <p:sp>
        <p:nvSpPr>
          <p:cNvPr id="6" name="Oval 5"/>
          <p:cNvSpPr/>
          <p:nvPr/>
        </p:nvSpPr>
        <p:spPr>
          <a:xfrm>
            <a:off x="1015879" y="1387402"/>
            <a:ext cx="273426" cy="273426"/>
          </a:xfrm>
          <a:prstGeom prst="ellipse">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7" name="Group 6"/>
          <p:cNvGrpSpPr/>
          <p:nvPr/>
        </p:nvGrpSpPr>
        <p:grpSpPr>
          <a:xfrm>
            <a:off x="1355352" y="1233460"/>
            <a:ext cx="3999433" cy="581497"/>
            <a:chOff x="994974" y="2247"/>
            <a:chExt cx="1478404" cy="581497"/>
          </a:xfrm>
        </p:grpSpPr>
        <p:sp>
          <p:nvSpPr>
            <p:cNvPr id="28" name="Rectangle 27"/>
            <p:cNvSpPr/>
            <p:nvPr/>
          </p:nvSpPr>
          <p:spPr>
            <a:xfrm>
              <a:off x="994974" y="2247"/>
              <a:ext cx="1478404" cy="5814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994974" y="2247"/>
              <a:ext cx="1478404" cy="5814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10160" rIns="20320" bIns="10160" numCol="1" spcCol="1270" anchor="ctr" anchorCtr="0">
              <a:noAutofit/>
            </a:bodyPr>
            <a:lstStyle/>
            <a:p>
              <a:pPr>
                <a:spcBef>
                  <a:spcPts val="600"/>
                </a:spcBef>
                <a:spcAft>
                  <a:spcPts val="200"/>
                </a:spcAft>
                <a:buClr>
                  <a:schemeClr val="accent5"/>
                </a:buClr>
              </a:pPr>
              <a:r>
                <a:rPr lang="ja-JP" altLang="en-US" sz="1100" b="1" dirty="0" smtClean="0">
                  <a:solidFill>
                    <a:srgbClr val="000000"/>
                  </a:solidFill>
                  <a:latin typeface="Ciscolight" panose="020B0604020202020204" charset="0"/>
                  <a:cs typeface="Ciscolight" panose="020B0604020202020204" charset="0"/>
                </a:rPr>
                <a:t>エンドツーエンドでの可視化</a:t>
              </a:r>
              <a:r>
                <a:rPr lang="en-US" altLang="ja-JP" sz="1100" b="1" dirty="0" smtClean="0">
                  <a:solidFill>
                    <a:srgbClr val="000000"/>
                  </a:solidFill>
                  <a:latin typeface="Ciscolight" panose="020B0604020202020204" charset="0"/>
                  <a:cs typeface="Ciscolight" panose="020B0604020202020204" charset="0"/>
                </a:rPr>
                <a:t/>
              </a:r>
              <a:br>
                <a:rPr lang="en-US" altLang="ja-JP" sz="1100" b="1" dirty="0" smtClean="0">
                  <a:solidFill>
                    <a:srgbClr val="000000"/>
                  </a:solidFill>
                  <a:latin typeface="Ciscolight" panose="020B0604020202020204" charset="0"/>
                  <a:cs typeface="Ciscolight" panose="020B0604020202020204" charset="0"/>
                </a:rPr>
              </a:br>
              <a:r>
                <a:rPr lang="ja-JP" altLang="en-US" sz="1100" dirty="0" smtClean="0">
                  <a:solidFill>
                    <a:srgbClr val="000000"/>
                  </a:solidFill>
                  <a:latin typeface="Ciscolight" panose="020B0604020202020204" charset="0"/>
                  <a:cs typeface="Ciscolight" panose="020B0604020202020204" charset="0"/>
                </a:rPr>
                <a:t>アプリケーション、サービス、エンドユーザ視点からの性能監視</a:t>
              </a:r>
              <a:endParaRPr lang="en-US" sz="1100" dirty="0">
                <a:solidFill>
                  <a:srgbClr val="000000"/>
                </a:solidFill>
                <a:latin typeface="Ciscolight" panose="020B0604020202020204" charset="0"/>
                <a:cs typeface="Ciscolight" panose="020B0604020202020204" charset="0"/>
              </a:endParaRPr>
            </a:p>
          </p:txBody>
        </p:sp>
      </p:grpSp>
      <p:sp>
        <p:nvSpPr>
          <p:cNvPr id="8" name="Oval 7"/>
          <p:cNvSpPr/>
          <p:nvPr/>
        </p:nvSpPr>
        <p:spPr>
          <a:xfrm>
            <a:off x="1015879" y="1968261"/>
            <a:ext cx="273426" cy="273426"/>
          </a:xfrm>
          <a:prstGeom prst="ellipse">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9" name="Group 8"/>
          <p:cNvGrpSpPr/>
          <p:nvPr/>
        </p:nvGrpSpPr>
        <p:grpSpPr>
          <a:xfrm>
            <a:off x="1355259" y="1814319"/>
            <a:ext cx="3912347" cy="581497"/>
            <a:chOff x="994973" y="688414"/>
            <a:chExt cx="3912347" cy="581497"/>
          </a:xfrm>
        </p:grpSpPr>
        <p:sp>
          <p:nvSpPr>
            <p:cNvPr id="26" name="Rectangle 25"/>
            <p:cNvSpPr/>
            <p:nvPr/>
          </p:nvSpPr>
          <p:spPr>
            <a:xfrm>
              <a:off x="994974" y="688414"/>
              <a:ext cx="1478404" cy="5814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7" name="Rectangle 26"/>
            <p:cNvSpPr/>
            <p:nvPr/>
          </p:nvSpPr>
          <p:spPr>
            <a:xfrm>
              <a:off x="994973" y="688414"/>
              <a:ext cx="3912347" cy="5814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8890" rIns="17780" bIns="8890" numCol="1" spcCol="1270" anchor="ctr" anchorCtr="0">
              <a:noAutofit/>
            </a:bodyPr>
            <a:lstStyle/>
            <a:p>
              <a:pPr>
                <a:spcBef>
                  <a:spcPts val="600"/>
                </a:spcBef>
                <a:spcAft>
                  <a:spcPts val="200"/>
                </a:spcAft>
                <a:buClr>
                  <a:schemeClr val="accent5"/>
                </a:buClr>
              </a:pPr>
              <a:r>
                <a:rPr lang="en-US" sz="1100" b="1" dirty="0" smtClean="0">
                  <a:solidFill>
                    <a:srgbClr val="000000"/>
                  </a:solidFill>
                  <a:cs typeface="Ciscolight" panose="020B0604020202020204" charset="0"/>
                </a:rPr>
                <a:t>Out-of-the-box </a:t>
              </a:r>
              <a:r>
                <a:rPr lang="ja-JP" altLang="en-US" sz="1100" b="1" dirty="0" smtClean="0">
                  <a:solidFill>
                    <a:srgbClr val="000000"/>
                  </a:solidFill>
                  <a:cs typeface="Ciscolight" panose="020B0604020202020204" charset="0"/>
                </a:rPr>
                <a:t>のシスコ機能サポート</a:t>
              </a:r>
              <a:r>
                <a:rPr lang="en-US" altLang="ja-JP" sz="1100" b="1" dirty="0" smtClean="0">
                  <a:solidFill>
                    <a:srgbClr val="000000"/>
                  </a:solidFill>
                  <a:cs typeface="Ciscolight" panose="020B0604020202020204" charset="0"/>
                </a:rPr>
                <a:t/>
              </a:r>
              <a:br>
                <a:rPr lang="en-US" altLang="ja-JP" sz="1100" b="1" dirty="0" smtClean="0">
                  <a:solidFill>
                    <a:srgbClr val="000000"/>
                  </a:solidFill>
                  <a:cs typeface="Ciscolight" panose="020B0604020202020204" charset="0"/>
                </a:rPr>
              </a:br>
              <a:r>
                <a:rPr lang="en-US" sz="1100" dirty="0" smtClean="0">
                  <a:solidFill>
                    <a:srgbClr val="000000"/>
                  </a:solidFill>
                  <a:cs typeface="Ciscolight" panose="020B0604020202020204" charset="0"/>
                </a:rPr>
                <a:t>AVC </a:t>
              </a:r>
              <a:r>
                <a:rPr lang="en-US" sz="1100" dirty="0">
                  <a:solidFill>
                    <a:srgbClr val="000000"/>
                  </a:solidFill>
                  <a:cs typeface="Ciscolight" panose="020B0604020202020204" charset="0"/>
                </a:rPr>
                <a:t>2.0, NetFlow, Flexible NetFlow, NBAR2, Performance </a:t>
              </a:r>
              <a:r>
                <a:rPr lang="en-US" sz="1100" dirty="0" smtClean="0">
                  <a:solidFill>
                    <a:srgbClr val="000000"/>
                  </a:solidFill>
                  <a:cs typeface="Ciscolight" panose="020B0604020202020204" charset="0"/>
                </a:rPr>
                <a:t>Agent</a:t>
              </a:r>
              <a:r>
                <a:rPr lang="ja-JP" altLang="en-US" sz="1100" dirty="0" smtClean="0">
                  <a:solidFill>
                    <a:srgbClr val="000000"/>
                  </a:solidFill>
                  <a:cs typeface="Ciscolight" panose="020B0604020202020204" charset="0"/>
                </a:rPr>
                <a:t> </a:t>
              </a:r>
              <a:r>
                <a:rPr lang="en-US" altLang="ja-JP" sz="1100" dirty="0" smtClean="0">
                  <a:solidFill>
                    <a:srgbClr val="000000"/>
                  </a:solidFill>
                  <a:cs typeface="Ciscolight" panose="020B0604020202020204" charset="0"/>
                </a:rPr>
                <a:t>(PA)</a:t>
              </a:r>
              <a:r>
                <a:rPr lang="en-US" sz="1100" dirty="0" smtClean="0">
                  <a:solidFill>
                    <a:srgbClr val="000000"/>
                  </a:solidFill>
                  <a:cs typeface="Ciscolight" panose="020B0604020202020204" charset="0"/>
                </a:rPr>
                <a:t>, </a:t>
              </a:r>
              <a:r>
                <a:rPr lang="en-US" sz="1100" dirty="0" err="1" smtClean="0">
                  <a:solidFill>
                    <a:srgbClr val="000000"/>
                  </a:solidFill>
                  <a:cs typeface="Ciscolight" panose="020B0604020202020204" charset="0"/>
                </a:rPr>
                <a:t>Medianet</a:t>
              </a:r>
              <a:r>
                <a:rPr lang="en-US" sz="1100" dirty="0" smtClean="0">
                  <a:solidFill>
                    <a:srgbClr val="000000"/>
                  </a:solidFill>
                  <a:cs typeface="Ciscolight" panose="020B0604020202020204" charset="0"/>
                </a:rPr>
                <a:t>, etc.</a:t>
              </a:r>
              <a:r>
                <a:rPr lang="ja-JP" altLang="en-US" sz="1100" dirty="0" smtClean="0">
                  <a:solidFill>
                    <a:srgbClr val="000000"/>
                  </a:solidFill>
                  <a:cs typeface="Ciscolight" panose="020B0604020202020204" charset="0"/>
                </a:rPr>
                <a:t>を活用した高度な監視を容易に実現</a:t>
              </a:r>
              <a:endParaRPr lang="en-US" sz="1100" dirty="0">
                <a:solidFill>
                  <a:srgbClr val="000000"/>
                </a:solidFill>
                <a:cs typeface="Ciscolight" panose="020B0604020202020204" charset="0"/>
              </a:endParaRPr>
            </a:p>
          </p:txBody>
        </p:sp>
      </p:grpSp>
      <p:sp>
        <p:nvSpPr>
          <p:cNvPr id="10" name="Oval 9"/>
          <p:cNvSpPr/>
          <p:nvPr/>
        </p:nvSpPr>
        <p:spPr>
          <a:xfrm>
            <a:off x="1015879" y="2617747"/>
            <a:ext cx="273426" cy="273426"/>
          </a:xfrm>
          <a:prstGeom prst="ellipse">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 10"/>
          <p:cNvGrpSpPr/>
          <p:nvPr/>
        </p:nvGrpSpPr>
        <p:grpSpPr>
          <a:xfrm>
            <a:off x="1355259" y="2466085"/>
            <a:ext cx="4380433" cy="715840"/>
            <a:chOff x="994973" y="1240238"/>
            <a:chExt cx="4380433" cy="715840"/>
          </a:xfrm>
        </p:grpSpPr>
        <p:sp>
          <p:nvSpPr>
            <p:cNvPr id="24" name="Rectangle 23"/>
            <p:cNvSpPr/>
            <p:nvPr/>
          </p:nvSpPr>
          <p:spPr>
            <a:xfrm>
              <a:off x="994974" y="1374581"/>
              <a:ext cx="1478404" cy="5814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994973" y="1240238"/>
              <a:ext cx="4380433" cy="5814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8890" rIns="17780" bIns="8890" numCol="1" spcCol="1270" anchor="ctr" anchorCtr="0">
              <a:noAutofit/>
            </a:bodyPr>
            <a:lstStyle/>
            <a:p>
              <a:pPr>
                <a:spcBef>
                  <a:spcPts val="600"/>
                </a:spcBef>
                <a:spcAft>
                  <a:spcPts val="200"/>
                </a:spcAft>
                <a:buClr>
                  <a:schemeClr val="accent5"/>
                </a:buClr>
              </a:pPr>
              <a:r>
                <a:rPr lang="ja-JP" altLang="en-US" sz="1100" b="1" dirty="0" smtClean="0">
                  <a:solidFill>
                    <a:srgbClr val="000000"/>
                  </a:solidFill>
                  <a:cs typeface="Ciscolight" panose="020B0604020202020204" charset="0"/>
                </a:rPr>
                <a:t>サービス ヘルス ダッシュボード（</a:t>
              </a:r>
              <a:r>
                <a:rPr lang="en-US" sz="1100" b="1" dirty="0" smtClean="0">
                  <a:solidFill>
                    <a:srgbClr val="000000"/>
                  </a:solidFill>
                  <a:cs typeface="Ciscolight" panose="020B0604020202020204" charset="0"/>
                </a:rPr>
                <a:t>Service </a:t>
              </a:r>
              <a:r>
                <a:rPr lang="en-US" sz="1100" b="1" dirty="0">
                  <a:solidFill>
                    <a:srgbClr val="000000"/>
                  </a:solidFill>
                  <a:cs typeface="Ciscolight" panose="020B0604020202020204" charset="0"/>
                </a:rPr>
                <a:t>health </a:t>
              </a:r>
              <a:r>
                <a:rPr lang="en-US" sz="1100" b="1" dirty="0" smtClean="0">
                  <a:solidFill>
                    <a:srgbClr val="000000"/>
                  </a:solidFill>
                  <a:cs typeface="Ciscolight" panose="020B0604020202020204" charset="0"/>
                </a:rPr>
                <a:t>dashboard</a:t>
              </a:r>
              <a:r>
                <a:rPr lang="ja-JP" altLang="en-US" sz="1100" b="1" dirty="0" smtClean="0">
                  <a:solidFill>
                    <a:srgbClr val="000000"/>
                  </a:solidFill>
                  <a:cs typeface="Ciscolight" panose="020B0604020202020204" charset="0"/>
                </a:rPr>
                <a:t>）</a:t>
              </a:r>
              <a:r>
                <a:rPr lang="en-US" altLang="ja-JP" sz="1100" b="1" dirty="0" smtClean="0">
                  <a:solidFill>
                    <a:srgbClr val="000000"/>
                  </a:solidFill>
                  <a:cs typeface="Ciscolight" panose="020B0604020202020204" charset="0"/>
                </a:rPr>
                <a:t/>
              </a:r>
              <a:br>
                <a:rPr lang="en-US" altLang="ja-JP" sz="1100" b="1" dirty="0" smtClean="0">
                  <a:solidFill>
                    <a:srgbClr val="000000"/>
                  </a:solidFill>
                  <a:cs typeface="Ciscolight" panose="020B0604020202020204" charset="0"/>
                </a:rPr>
              </a:br>
              <a:r>
                <a:rPr lang="ja-JP" altLang="en-US" sz="1100" dirty="0" smtClean="0">
                  <a:solidFill>
                    <a:srgbClr val="000000"/>
                  </a:solidFill>
                  <a:cs typeface="Ciscolight" panose="020B0604020202020204" charset="0"/>
                </a:rPr>
                <a:t>ビジネス上重要なアプリケーション</a:t>
              </a:r>
              <a:r>
                <a:rPr lang="ja-JP" altLang="en-US" sz="1100" dirty="0">
                  <a:solidFill>
                    <a:srgbClr val="000000"/>
                  </a:solidFill>
                  <a:cs typeface="Ciscolight" panose="020B0604020202020204" charset="0"/>
                </a:rPr>
                <a:t>、</a:t>
              </a:r>
              <a:r>
                <a:rPr lang="ja-JP" altLang="en-US" sz="1100" dirty="0" smtClean="0">
                  <a:solidFill>
                    <a:srgbClr val="000000"/>
                  </a:solidFill>
                  <a:cs typeface="Ciscolight" panose="020B0604020202020204" charset="0"/>
                </a:rPr>
                <a:t>サービスの健康状態</a:t>
              </a:r>
              <a:r>
                <a:rPr lang="en-US" altLang="ja-JP" sz="1100" dirty="0" smtClean="0">
                  <a:solidFill>
                    <a:srgbClr val="000000"/>
                  </a:solidFill>
                  <a:cs typeface="Ciscolight" panose="020B0604020202020204" charset="0"/>
                </a:rPr>
                <a:t/>
              </a:r>
              <a:br>
                <a:rPr lang="en-US" altLang="ja-JP" sz="1100" dirty="0" smtClean="0">
                  <a:solidFill>
                    <a:srgbClr val="000000"/>
                  </a:solidFill>
                  <a:cs typeface="Ciscolight" panose="020B0604020202020204" charset="0"/>
                </a:rPr>
              </a:br>
              <a:r>
                <a:rPr lang="ja-JP" altLang="en-US" sz="1100" dirty="0" smtClean="0">
                  <a:solidFill>
                    <a:srgbClr val="000000"/>
                  </a:solidFill>
                  <a:cs typeface="Ciscolight" panose="020B0604020202020204" charset="0"/>
                </a:rPr>
                <a:t>を容易に把握</a:t>
              </a:r>
              <a:endParaRPr lang="en-US" sz="1100" dirty="0">
                <a:solidFill>
                  <a:srgbClr val="000000"/>
                </a:solidFill>
                <a:cs typeface="Ciscolight" panose="020B0604020202020204" charset="0"/>
              </a:endParaRPr>
            </a:p>
          </p:txBody>
        </p:sp>
      </p:grpSp>
      <p:sp>
        <p:nvSpPr>
          <p:cNvPr id="12" name="Oval 11"/>
          <p:cNvSpPr/>
          <p:nvPr/>
        </p:nvSpPr>
        <p:spPr>
          <a:xfrm>
            <a:off x="1015879" y="3261028"/>
            <a:ext cx="273426" cy="273426"/>
          </a:xfrm>
          <a:prstGeom prst="ellipse">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3" name="Group 12"/>
          <p:cNvGrpSpPr/>
          <p:nvPr/>
        </p:nvGrpSpPr>
        <p:grpSpPr>
          <a:xfrm>
            <a:off x="1355352" y="3107086"/>
            <a:ext cx="4206261" cy="581497"/>
            <a:chOff x="994973" y="2060747"/>
            <a:chExt cx="4206261" cy="581497"/>
          </a:xfrm>
        </p:grpSpPr>
        <p:sp>
          <p:nvSpPr>
            <p:cNvPr id="22" name="Rectangle 21"/>
            <p:cNvSpPr/>
            <p:nvPr/>
          </p:nvSpPr>
          <p:spPr>
            <a:xfrm>
              <a:off x="994974" y="2060747"/>
              <a:ext cx="1478404" cy="5814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Rectangle 22"/>
            <p:cNvSpPr/>
            <p:nvPr/>
          </p:nvSpPr>
          <p:spPr>
            <a:xfrm>
              <a:off x="994973" y="2060747"/>
              <a:ext cx="4206261" cy="5814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8890" rIns="17780" bIns="8890" numCol="1" spcCol="1270" anchor="ctr" anchorCtr="0">
              <a:noAutofit/>
            </a:bodyPr>
            <a:lstStyle/>
            <a:p>
              <a:pPr>
                <a:spcBef>
                  <a:spcPts val="600"/>
                </a:spcBef>
                <a:spcAft>
                  <a:spcPts val="200"/>
                </a:spcAft>
                <a:buClr>
                  <a:schemeClr val="accent5"/>
                </a:buClr>
              </a:pPr>
              <a:r>
                <a:rPr lang="ja-JP" altLang="en-US" sz="1100" b="1" dirty="0" smtClean="0">
                  <a:solidFill>
                    <a:srgbClr val="000000"/>
                  </a:solidFill>
                  <a:latin typeface="Ciscolight" panose="020B0604020202020204" charset="0"/>
                  <a:cs typeface="Ciscolight" panose="020B0604020202020204" charset="0"/>
                </a:rPr>
                <a:t>シンプルなトラブルシューティング</a:t>
              </a:r>
              <a:r>
                <a:rPr lang="en-US" sz="1100" dirty="0" smtClean="0">
                  <a:solidFill>
                    <a:srgbClr val="000000"/>
                  </a:solidFill>
                  <a:latin typeface="Ciscolight" panose="020B0604020202020204" charset="0"/>
                  <a:cs typeface="Ciscolight" panose="020B0604020202020204" charset="0"/>
                </a:rPr>
                <a:t> </a:t>
              </a:r>
              <a:br>
                <a:rPr lang="en-US" sz="1100" dirty="0" smtClean="0">
                  <a:solidFill>
                    <a:srgbClr val="000000"/>
                  </a:solidFill>
                  <a:latin typeface="Ciscolight" panose="020B0604020202020204" charset="0"/>
                  <a:cs typeface="Ciscolight" panose="020B0604020202020204" charset="0"/>
                </a:rPr>
              </a:br>
              <a:r>
                <a:rPr lang="ja-JP" altLang="en-US" sz="1100" dirty="0" smtClean="0">
                  <a:solidFill>
                    <a:srgbClr val="000000"/>
                  </a:solidFill>
                  <a:cs typeface="Ciscolight" panose="020B0604020202020204" charset="0"/>
                </a:rPr>
                <a:t>アプリケーションの性能問題やクライアント アクセスの問題を</a:t>
              </a:r>
              <a:r>
                <a:rPr lang="en-US" altLang="ja-JP" sz="1100" dirty="0" smtClean="0">
                  <a:solidFill>
                    <a:srgbClr val="000000"/>
                  </a:solidFill>
                  <a:cs typeface="Ciscolight" panose="020B0604020202020204" charset="0"/>
                </a:rPr>
                <a:t/>
              </a:r>
              <a:br>
                <a:rPr lang="en-US" altLang="ja-JP" sz="1100" dirty="0" smtClean="0">
                  <a:solidFill>
                    <a:srgbClr val="000000"/>
                  </a:solidFill>
                  <a:cs typeface="Ciscolight" panose="020B0604020202020204" charset="0"/>
                </a:rPr>
              </a:br>
              <a:r>
                <a:rPr lang="ja-JP" altLang="en-US" sz="1100" dirty="0" smtClean="0">
                  <a:solidFill>
                    <a:srgbClr val="000000"/>
                  </a:solidFill>
                  <a:cs typeface="Ciscolight" panose="020B0604020202020204" charset="0"/>
                </a:rPr>
                <a:t>迅速に解決</a:t>
              </a:r>
              <a:endParaRPr lang="en-US" sz="1100" dirty="0">
                <a:solidFill>
                  <a:srgbClr val="000000"/>
                </a:solidFill>
                <a:cs typeface="Ciscolight" panose="020B0604020202020204" charset="0"/>
              </a:endParaRPr>
            </a:p>
          </p:txBody>
        </p:sp>
      </p:grpSp>
      <p:sp>
        <p:nvSpPr>
          <p:cNvPr id="14" name="Oval 13"/>
          <p:cNvSpPr/>
          <p:nvPr/>
        </p:nvSpPr>
        <p:spPr>
          <a:xfrm>
            <a:off x="1016317" y="3947541"/>
            <a:ext cx="272739" cy="272739"/>
          </a:xfrm>
          <a:prstGeom prst="ellipse">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5" name="Group 14"/>
          <p:cNvGrpSpPr/>
          <p:nvPr/>
        </p:nvGrpSpPr>
        <p:grpSpPr>
          <a:xfrm>
            <a:off x="1355259" y="3793253"/>
            <a:ext cx="3618432" cy="581497"/>
            <a:chOff x="1048049" y="2746914"/>
            <a:chExt cx="1516705" cy="581497"/>
          </a:xfrm>
        </p:grpSpPr>
        <p:sp>
          <p:nvSpPr>
            <p:cNvPr id="20" name="Rectangle 19"/>
            <p:cNvSpPr/>
            <p:nvPr/>
          </p:nvSpPr>
          <p:spPr>
            <a:xfrm>
              <a:off x="1086350" y="2746914"/>
              <a:ext cx="1478404" cy="5814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1048049" y="2746914"/>
              <a:ext cx="1478404" cy="5814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8890" rIns="17780" bIns="8890" numCol="1" spcCol="1270" anchor="t" anchorCtr="0">
              <a:noAutofit/>
            </a:bodyPr>
            <a:lstStyle/>
            <a:p>
              <a:pPr>
                <a:buClr>
                  <a:schemeClr val="accent5"/>
                </a:buClr>
              </a:pPr>
              <a:r>
                <a:rPr lang="ja-JP" altLang="en-US" sz="1100" b="1" dirty="0" smtClean="0">
                  <a:solidFill>
                    <a:srgbClr val="000000"/>
                  </a:solidFill>
                  <a:latin typeface="Ciscolight" panose="020B0604020202020204" charset="0"/>
                  <a:cs typeface="Ciscolight" panose="020B0604020202020204" charset="0"/>
                </a:rPr>
                <a:t>複数</a:t>
              </a:r>
              <a:r>
                <a:rPr lang="en-US" altLang="ja-JP" sz="1100" b="1" dirty="0" smtClean="0">
                  <a:solidFill>
                    <a:srgbClr val="000000"/>
                  </a:solidFill>
                  <a:latin typeface="Ciscolight" panose="020B0604020202020204" charset="0"/>
                  <a:cs typeface="Ciscolight" panose="020B0604020202020204" charset="0"/>
                </a:rPr>
                <a:t>NAM</a:t>
              </a:r>
              <a:r>
                <a:rPr lang="ja-JP" altLang="en-US" sz="1100" b="1" dirty="0" smtClean="0">
                  <a:solidFill>
                    <a:srgbClr val="000000"/>
                  </a:solidFill>
                  <a:latin typeface="Ciscolight" panose="020B0604020202020204" charset="0"/>
                  <a:cs typeface="Ciscolight" panose="020B0604020202020204" charset="0"/>
                </a:rPr>
                <a:t>管理</a:t>
              </a:r>
              <a:endParaRPr lang="en-US" sz="1100" b="1" dirty="0">
                <a:solidFill>
                  <a:srgbClr val="000000"/>
                </a:solidFill>
                <a:latin typeface="Ciscolight" panose="020B0604020202020204" charset="0"/>
                <a:cs typeface="Ciscolight" panose="020B0604020202020204" charset="0"/>
              </a:endParaRPr>
            </a:p>
            <a:p>
              <a:pPr marL="170799" indent="-170799">
                <a:buFont typeface="Arial" panose="020B0604020202020204" pitchFamily="34" charset="0"/>
                <a:buChar char="•"/>
              </a:pPr>
              <a:r>
                <a:rPr lang="ja-JP" altLang="en-US" sz="1100" dirty="0" smtClean="0">
                  <a:solidFill>
                    <a:srgbClr val="000000"/>
                  </a:solidFill>
                  <a:latin typeface="Ciscolight" panose="020B0604020202020204" charset="0"/>
                  <a:cs typeface="Ciscolight" panose="020B0604020202020204" charset="0"/>
                </a:rPr>
                <a:t>トラフィック分析</a:t>
              </a:r>
              <a:endParaRPr lang="en-US" sz="1100" dirty="0">
                <a:solidFill>
                  <a:srgbClr val="000000"/>
                </a:solidFill>
                <a:latin typeface="Ciscolight" panose="020B0604020202020204" charset="0"/>
                <a:cs typeface="Ciscolight" panose="020B0604020202020204" charset="0"/>
              </a:endParaRPr>
            </a:p>
            <a:p>
              <a:pPr marL="170799" indent="-170799">
                <a:buFont typeface="Arial" panose="020B0604020202020204" pitchFamily="34" charset="0"/>
                <a:buChar char="•"/>
              </a:pPr>
              <a:r>
                <a:rPr lang="ja-JP" altLang="en-US" sz="1100" dirty="0" smtClean="0">
                  <a:solidFill>
                    <a:srgbClr val="000000"/>
                  </a:solidFill>
                  <a:latin typeface="Ciscolight" panose="020B0604020202020204" charset="0"/>
                  <a:cs typeface="Ciscolight" panose="020B0604020202020204" charset="0"/>
                </a:rPr>
                <a:t>アプリケーション レスポンス タイムのメトリック収集</a:t>
              </a:r>
              <a:endParaRPr lang="en-US" altLang="ja-JP" sz="1100" dirty="0" smtClean="0">
                <a:solidFill>
                  <a:srgbClr val="000000"/>
                </a:solidFill>
                <a:latin typeface="Ciscolight" panose="020B0604020202020204" charset="0"/>
                <a:cs typeface="Ciscolight" panose="020B0604020202020204" charset="0"/>
              </a:endParaRPr>
            </a:p>
            <a:p>
              <a:pPr marL="170799" indent="-170799">
                <a:buFont typeface="Arial" panose="020B0604020202020204" pitchFamily="34" charset="0"/>
                <a:buChar char="•"/>
              </a:pPr>
              <a:r>
                <a:rPr lang="ja-JP" altLang="en-US" sz="1100" dirty="0" smtClean="0">
                  <a:solidFill>
                    <a:srgbClr val="000000"/>
                  </a:solidFill>
                  <a:latin typeface="Ciscolight" panose="020B0604020202020204" charset="0"/>
                  <a:cs typeface="Ciscolight" panose="020B0604020202020204" charset="0"/>
                </a:rPr>
                <a:t>パケット キャプチャ＆デコード</a:t>
              </a:r>
              <a:endParaRPr lang="en-US" sz="1100" dirty="0">
                <a:solidFill>
                  <a:srgbClr val="000000"/>
                </a:solidFill>
                <a:latin typeface="Ciscolight" panose="020B0604020202020204" charset="0"/>
                <a:cs typeface="Ciscolight" panose="020B0604020202020204" charset="0"/>
              </a:endParaRPr>
            </a:p>
          </p:txBody>
        </p:sp>
      </p:grpSp>
      <p:sp>
        <p:nvSpPr>
          <p:cNvPr id="33" name="Title 4"/>
          <p:cNvSpPr>
            <a:spLocks noGrp="1"/>
          </p:cNvSpPr>
          <p:nvPr>
            <p:ph type="title"/>
          </p:nvPr>
        </p:nvSpPr>
        <p:spPr>
          <a:xfrm>
            <a:off x="437766" y="125348"/>
            <a:ext cx="8345488" cy="731837"/>
          </a:xfrm>
        </p:spPr>
        <p:txBody>
          <a:bodyPr/>
          <a:lstStyle/>
          <a:p>
            <a:r>
              <a:rPr lang="en-US" dirty="0" smtClean="0"/>
              <a:t>Assurance</a:t>
            </a:r>
            <a:br>
              <a:rPr lang="en-US" dirty="0" smtClean="0"/>
            </a:br>
            <a:r>
              <a:rPr lang="ja-JP" altLang="en-US" sz="2000" dirty="0">
                <a:solidFill>
                  <a:schemeClr val="accent1"/>
                </a:solidFill>
              </a:rPr>
              <a:t>アプリケーション＆エンドユーザ エクスペリエンス管理</a:t>
            </a:r>
            <a:endParaRPr lang="en-US" sz="2000" dirty="0">
              <a:solidFill>
                <a:schemeClr val="accent1"/>
              </a:solidFill>
            </a:endParaRPr>
          </a:p>
        </p:txBody>
      </p:sp>
      <p:pic>
        <p:nvPicPr>
          <p:cNvPr id="2" name="図 1"/>
          <p:cNvPicPr>
            <a:picLocks noChangeAspect="1"/>
          </p:cNvPicPr>
          <p:nvPr/>
        </p:nvPicPr>
        <p:blipFill>
          <a:blip r:embed="rId2"/>
          <a:stretch>
            <a:fillRect/>
          </a:stretch>
        </p:blipFill>
        <p:spPr>
          <a:xfrm>
            <a:off x="5089789" y="2505718"/>
            <a:ext cx="3750050" cy="1505054"/>
          </a:xfrm>
          <a:prstGeom prst="rect">
            <a:avLst/>
          </a:prstGeom>
          <a:ln>
            <a:solidFill>
              <a:schemeClr val="accent1"/>
            </a:solidFill>
          </a:ln>
        </p:spPr>
      </p:pic>
      <p:sp>
        <p:nvSpPr>
          <p:cNvPr id="35" name="正方形/長方形 34"/>
          <p:cNvSpPr/>
          <p:nvPr/>
        </p:nvSpPr>
        <p:spPr>
          <a:xfrm>
            <a:off x="2204437" y="4459745"/>
            <a:ext cx="2907313" cy="369332"/>
          </a:xfrm>
          <a:prstGeom prst="rect">
            <a:avLst/>
          </a:prstGeom>
        </p:spPr>
        <p:txBody>
          <a:bodyPr wrap="none">
            <a:noAutofit/>
          </a:bodyPr>
          <a:lstStyle/>
          <a:p>
            <a:pPr algn="r"/>
            <a:r>
              <a:rPr lang="en-US" altLang="ja-JP" u="sng" dirty="0" smtClean="0">
                <a:solidFill>
                  <a:schemeClr val="accent1"/>
                </a:solidFill>
              </a:rPr>
              <a:t>PI3.0</a:t>
            </a:r>
            <a:r>
              <a:rPr lang="ja-JP" altLang="en-US" u="sng" dirty="0">
                <a:solidFill>
                  <a:schemeClr val="accent1"/>
                </a:solidFill>
              </a:rPr>
              <a:t>以降は </a:t>
            </a:r>
            <a:r>
              <a:rPr lang="en-US" altLang="ja-JP" u="sng" dirty="0">
                <a:solidFill>
                  <a:schemeClr val="accent1"/>
                </a:solidFill>
              </a:rPr>
              <a:t>Lifecycle</a:t>
            </a:r>
            <a:r>
              <a:rPr lang="ja-JP" altLang="en-US" u="sng" dirty="0">
                <a:solidFill>
                  <a:schemeClr val="accent1"/>
                </a:solidFill>
              </a:rPr>
              <a:t>と統合</a:t>
            </a:r>
          </a:p>
        </p:txBody>
      </p:sp>
    </p:spTree>
    <p:extLst>
      <p:ext uri="{BB962C8B-B14F-4D97-AF65-F5344CB8AC3E}">
        <p14:creationId xmlns:p14="http://schemas.microsoft.com/office/powerpoint/2010/main" val="59376739"/>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274280" y="1256145"/>
            <a:ext cx="1013399" cy="3320040"/>
          </a:xfrm>
          <a:prstGeom prst="roundRect">
            <a:avLst>
              <a:gd name="adj" fmla="val 11028"/>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5" name="Group 4"/>
          <p:cNvGrpSpPr/>
          <p:nvPr/>
        </p:nvGrpSpPr>
        <p:grpSpPr>
          <a:xfrm>
            <a:off x="233734" y="861148"/>
            <a:ext cx="1105212" cy="3715039"/>
            <a:chOff x="-40545" y="712489"/>
            <a:chExt cx="1105212" cy="2442673"/>
          </a:xfrm>
        </p:grpSpPr>
        <p:sp>
          <p:nvSpPr>
            <p:cNvPr id="30" name="Rectangle 29"/>
            <p:cNvSpPr/>
            <p:nvPr/>
          </p:nvSpPr>
          <p:spPr>
            <a:xfrm rot="16200000">
              <a:off x="-731087" y="1443577"/>
              <a:ext cx="2204213" cy="742038"/>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1" name="Rectangle 30"/>
            <p:cNvSpPr/>
            <p:nvPr/>
          </p:nvSpPr>
          <p:spPr>
            <a:xfrm rot="16200000">
              <a:off x="-590046" y="1500449"/>
              <a:ext cx="2204214" cy="110521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algn="ctr" defTabSz="1771118">
                <a:lnSpc>
                  <a:spcPct val="80000"/>
                </a:lnSpc>
                <a:spcBef>
                  <a:spcPct val="0"/>
                </a:spcBef>
              </a:pPr>
              <a:r>
                <a:rPr lang="en-US" sz="3200" dirty="0"/>
                <a:t>UCS Server Management</a:t>
              </a:r>
            </a:p>
          </p:txBody>
        </p:sp>
      </p:grpSp>
      <p:sp>
        <p:nvSpPr>
          <p:cNvPr id="6" name="Oval 5"/>
          <p:cNvSpPr/>
          <p:nvPr/>
        </p:nvSpPr>
        <p:spPr>
          <a:xfrm>
            <a:off x="1379054" y="1470774"/>
            <a:ext cx="273426" cy="273426"/>
          </a:xfrm>
          <a:prstGeom prst="ellipse">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7" name="Group 6"/>
          <p:cNvGrpSpPr/>
          <p:nvPr/>
        </p:nvGrpSpPr>
        <p:grpSpPr>
          <a:xfrm>
            <a:off x="1718434" y="1316832"/>
            <a:ext cx="3816277" cy="581497"/>
            <a:chOff x="994974" y="2247"/>
            <a:chExt cx="1478404" cy="581497"/>
          </a:xfrm>
        </p:grpSpPr>
        <p:sp>
          <p:nvSpPr>
            <p:cNvPr id="28" name="Rectangle 27"/>
            <p:cNvSpPr/>
            <p:nvPr/>
          </p:nvSpPr>
          <p:spPr>
            <a:xfrm>
              <a:off x="994974" y="2247"/>
              <a:ext cx="1478404" cy="5814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994974" y="2247"/>
              <a:ext cx="1478404" cy="5814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10160" rIns="20320" bIns="10160" numCol="1" spcCol="1270" anchor="ctr" anchorCtr="0">
              <a:noAutofit/>
            </a:bodyPr>
            <a:lstStyle/>
            <a:p>
              <a:pPr>
                <a:spcBef>
                  <a:spcPts val="600"/>
                </a:spcBef>
                <a:spcAft>
                  <a:spcPts val="200"/>
                </a:spcAft>
                <a:buClr>
                  <a:schemeClr val="accent5"/>
                </a:buClr>
              </a:pPr>
              <a:r>
                <a:rPr lang="en-US" sz="1100" b="1" dirty="0" smtClean="0">
                  <a:solidFill>
                    <a:srgbClr val="000000"/>
                  </a:solidFill>
                  <a:cs typeface="Ciscolight" panose="020B0604020202020204" charset="0"/>
                </a:rPr>
                <a:t>One Management</a:t>
              </a:r>
              <a:r>
                <a:rPr lang="ja-JP" altLang="en-US" sz="1100" b="1" dirty="0" smtClean="0">
                  <a:solidFill>
                    <a:srgbClr val="000000"/>
                  </a:solidFill>
                  <a:cs typeface="Ciscolight" panose="020B0604020202020204" charset="0"/>
                </a:rPr>
                <a:t>の拡張</a:t>
              </a:r>
              <a:r>
                <a:rPr lang="en-US" altLang="ja-JP" sz="1100" b="1" dirty="0" smtClean="0">
                  <a:solidFill>
                    <a:srgbClr val="000000"/>
                  </a:solidFill>
                  <a:cs typeface="Ciscolight" panose="020B0604020202020204" charset="0"/>
                </a:rPr>
                <a:t/>
              </a:r>
              <a:br>
                <a:rPr lang="en-US" altLang="ja-JP" sz="1100" b="1" dirty="0" smtClean="0">
                  <a:solidFill>
                    <a:srgbClr val="000000"/>
                  </a:solidFill>
                  <a:cs typeface="Ciscolight" panose="020B0604020202020204" charset="0"/>
                </a:rPr>
              </a:br>
              <a:r>
                <a:rPr lang="ja-JP" altLang="en-US" sz="1100" dirty="0" smtClean="0">
                  <a:solidFill>
                    <a:srgbClr val="000000"/>
                  </a:solidFill>
                  <a:cs typeface="Ciscolight" panose="020B0604020202020204" charset="0"/>
                </a:rPr>
                <a:t>ブランチ（支社、支店）とキャンパス（本社）のネットワークだけでなくデータセンターの機器を含めた</a:t>
              </a:r>
              <a:r>
                <a:rPr lang="ja-JP" altLang="en-US" sz="1100" dirty="0">
                  <a:solidFill>
                    <a:srgbClr val="000000"/>
                  </a:solidFill>
                  <a:cs typeface="Ciscolight" panose="020B0604020202020204" charset="0"/>
                </a:rPr>
                <a:t>全体</a:t>
              </a:r>
              <a:r>
                <a:rPr lang="ja-JP" altLang="en-US" sz="1100" dirty="0" smtClean="0">
                  <a:solidFill>
                    <a:srgbClr val="000000"/>
                  </a:solidFill>
                  <a:cs typeface="Ciscolight" panose="020B0604020202020204" charset="0"/>
                </a:rPr>
                <a:t>を管理可能</a:t>
              </a:r>
              <a:endParaRPr lang="en-US" sz="1100" dirty="0">
                <a:solidFill>
                  <a:srgbClr val="000000"/>
                </a:solidFill>
                <a:cs typeface="Ciscolight" panose="020B0604020202020204" charset="0"/>
              </a:endParaRPr>
            </a:p>
          </p:txBody>
        </p:sp>
      </p:grpSp>
      <p:sp>
        <p:nvSpPr>
          <p:cNvPr id="8" name="Oval 7"/>
          <p:cNvSpPr/>
          <p:nvPr/>
        </p:nvSpPr>
        <p:spPr>
          <a:xfrm>
            <a:off x="1379054" y="2099943"/>
            <a:ext cx="273426" cy="273426"/>
          </a:xfrm>
          <a:prstGeom prst="ellipse">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9" name="Group 8"/>
          <p:cNvGrpSpPr/>
          <p:nvPr/>
        </p:nvGrpSpPr>
        <p:grpSpPr>
          <a:xfrm>
            <a:off x="1718435" y="1946001"/>
            <a:ext cx="3912347" cy="581497"/>
            <a:chOff x="994973" y="688414"/>
            <a:chExt cx="3912347" cy="581497"/>
          </a:xfrm>
        </p:grpSpPr>
        <p:sp>
          <p:nvSpPr>
            <p:cNvPr id="26" name="Rectangle 25"/>
            <p:cNvSpPr/>
            <p:nvPr/>
          </p:nvSpPr>
          <p:spPr>
            <a:xfrm>
              <a:off x="994974" y="688414"/>
              <a:ext cx="1478404" cy="5814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7" name="Rectangle 26"/>
            <p:cNvSpPr/>
            <p:nvPr/>
          </p:nvSpPr>
          <p:spPr>
            <a:xfrm>
              <a:off x="994973" y="688414"/>
              <a:ext cx="3912347" cy="5814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8890" rIns="17780" bIns="8890" numCol="1" spcCol="1270" anchor="ctr" anchorCtr="0">
              <a:noAutofit/>
            </a:bodyPr>
            <a:lstStyle/>
            <a:p>
              <a:pPr>
                <a:spcBef>
                  <a:spcPts val="600"/>
                </a:spcBef>
                <a:spcAft>
                  <a:spcPts val="200"/>
                </a:spcAft>
                <a:buClr>
                  <a:schemeClr val="accent5"/>
                </a:buClr>
              </a:pPr>
              <a:r>
                <a:rPr lang="en-US" sz="1100" b="1" dirty="0">
                  <a:solidFill>
                    <a:srgbClr val="000000"/>
                  </a:solidFill>
                  <a:cs typeface="Ciscolight" panose="020B0604020202020204" charset="0"/>
                </a:rPr>
                <a:t>Cisco UCS B </a:t>
              </a:r>
              <a:r>
                <a:rPr lang="en-US" altLang="ja-JP" sz="1100" b="1" dirty="0" smtClean="0">
                  <a:solidFill>
                    <a:srgbClr val="000000"/>
                  </a:solidFill>
                  <a:cs typeface="Ciscolight" panose="020B0604020202020204" charset="0"/>
                </a:rPr>
                <a:t>&amp;</a:t>
              </a:r>
              <a:r>
                <a:rPr lang="ja-JP" altLang="en-US" sz="1100" b="1" dirty="0" smtClean="0">
                  <a:solidFill>
                    <a:srgbClr val="000000"/>
                  </a:solidFill>
                  <a:cs typeface="Ciscolight" panose="020B0604020202020204" charset="0"/>
                </a:rPr>
                <a:t> </a:t>
              </a:r>
              <a:r>
                <a:rPr lang="en-US" sz="1100" b="1" dirty="0" smtClean="0">
                  <a:solidFill>
                    <a:srgbClr val="000000"/>
                  </a:solidFill>
                  <a:cs typeface="Ciscolight" panose="020B0604020202020204" charset="0"/>
                </a:rPr>
                <a:t>C </a:t>
              </a:r>
              <a:r>
                <a:rPr lang="ja-JP" altLang="en-US" sz="1100" b="1" dirty="0" smtClean="0">
                  <a:solidFill>
                    <a:srgbClr val="000000"/>
                  </a:solidFill>
                  <a:cs typeface="Ciscolight" panose="020B0604020202020204" charset="0"/>
                </a:rPr>
                <a:t>シリーズ</a:t>
              </a:r>
              <a:r>
                <a:rPr lang="en-US" sz="1100" dirty="0" smtClean="0">
                  <a:solidFill>
                    <a:srgbClr val="000000"/>
                  </a:solidFill>
                  <a:cs typeface="Ciscolight" panose="020B0604020202020204" charset="0"/>
                </a:rPr>
                <a:t>  </a:t>
              </a:r>
              <a:br>
                <a:rPr lang="en-US" sz="1100" dirty="0" smtClean="0">
                  <a:solidFill>
                    <a:srgbClr val="000000"/>
                  </a:solidFill>
                  <a:cs typeface="Ciscolight" panose="020B0604020202020204" charset="0"/>
                </a:rPr>
              </a:br>
              <a:r>
                <a:rPr lang="ja-JP" altLang="en-US" sz="1100" dirty="0" smtClean="0">
                  <a:solidFill>
                    <a:srgbClr val="000000"/>
                  </a:solidFill>
                  <a:cs typeface="Ciscolight" panose="020B0604020202020204" charset="0"/>
                </a:rPr>
                <a:t>データセンターのネットワークの先に繋がるコンピューティング</a:t>
              </a:r>
              <a:r>
                <a:rPr lang="en-US" altLang="ja-JP" sz="1100" dirty="0" smtClean="0">
                  <a:solidFill>
                    <a:srgbClr val="000000"/>
                  </a:solidFill>
                  <a:cs typeface="Ciscolight" panose="020B0604020202020204" charset="0"/>
                </a:rPr>
                <a:t/>
              </a:r>
              <a:br>
                <a:rPr lang="en-US" altLang="ja-JP" sz="1100" dirty="0" smtClean="0">
                  <a:solidFill>
                    <a:srgbClr val="000000"/>
                  </a:solidFill>
                  <a:cs typeface="Ciscolight" panose="020B0604020202020204" charset="0"/>
                </a:rPr>
              </a:br>
              <a:r>
                <a:rPr lang="ja-JP" altLang="en-US" sz="1100" dirty="0" smtClean="0">
                  <a:solidFill>
                    <a:srgbClr val="000000"/>
                  </a:solidFill>
                  <a:cs typeface="Ciscolight" panose="020B0604020202020204" charset="0"/>
                </a:rPr>
                <a:t>インフラもディスカバリ＆インベントリ（構成）管理可能</a:t>
              </a:r>
              <a:endParaRPr lang="en-US" sz="1100" dirty="0">
                <a:solidFill>
                  <a:srgbClr val="000000"/>
                </a:solidFill>
                <a:cs typeface="Ciscolight" panose="020B0604020202020204" charset="0"/>
              </a:endParaRPr>
            </a:p>
          </p:txBody>
        </p:sp>
      </p:grpSp>
      <p:sp>
        <p:nvSpPr>
          <p:cNvPr id="10" name="Oval 9"/>
          <p:cNvSpPr/>
          <p:nvPr/>
        </p:nvSpPr>
        <p:spPr>
          <a:xfrm>
            <a:off x="1379054" y="2783438"/>
            <a:ext cx="273426" cy="273426"/>
          </a:xfrm>
          <a:prstGeom prst="ellipse">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 10"/>
          <p:cNvGrpSpPr/>
          <p:nvPr/>
        </p:nvGrpSpPr>
        <p:grpSpPr>
          <a:xfrm>
            <a:off x="1718434" y="2631776"/>
            <a:ext cx="4380433" cy="715840"/>
            <a:chOff x="994973" y="1240238"/>
            <a:chExt cx="4380433" cy="715840"/>
          </a:xfrm>
        </p:grpSpPr>
        <p:sp>
          <p:nvSpPr>
            <p:cNvPr id="24" name="Rectangle 23"/>
            <p:cNvSpPr/>
            <p:nvPr/>
          </p:nvSpPr>
          <p:spPr>
            <a:xfrm>
              <a:off x="994974" y="1374581"/>
              <a:ext cx="1478404" cy="5814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994973" y="1240238"/>
              <a:ext cx="4380433" cy="5814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8890" rIns="17780" bIns="8890" numCol="1" spcCol="1270" anchor="ctr" anchorCtr="0">
              <a:noAutofit/>
            </a:bodyPr>
            <a:lstStyle/>
            <a:p>
              <a:pPr>
                <a:spcBef>
                  <a:spcPts val="600"/>
                </a:spcBef>
                <a:spcAft>
                  <a:spcPts val="200"/>
                </a:spcAft>
                <a:buClr>
                  <a:schemeClr val="accent5"/>
                </a:buClr>
              </a:pPr>
              <a:r>
                <a:rPr lang="ja-JP" altLang="en-US" sz="1100" b="1" dirty="0" smtClean="0">
                  <a:solidFill>
                    <a:srgbClr val="000000"/>
                  </a:solidFill>
                  <a:cs typeface="Ciscolight" panose="020B0604020202020204" charset="0"/>
                </a:rPr>
                <a:t>障害監視（根本原因分析）</a:t>
              </a:r>
              <a:r>
                <a:rPr lang="en-US" sz="1100" dirty="0" smtClean="0">
                  <a:solidFill>
                    <a:srgbClr val="000000"/>
                  </a:solidFill>
                  <a:cs typeface="Ciscolight" panose="020B0604020202020204" charset="0"/>
                </a:rPr>
                <a:t/>
              </a:r>
              <a:br>
                <a:rPr lang="en-US" sz="1100" dirty="0" smtClean="0">
                  <a:solidFill>
                    <a:srgbClr val="000000"/>
                  </a:solidFill>
                  <a:cs typeface="Ciscolight" panose="020B0604020202020204" charset="0"/>
                </a:rPr>
              </a:br>
              <a:r>
                <a:rPr lang="ja-JP" altLang="en-US" sz="1100" dirty="0" smtClean="0">
                  <a:solidFill>
                    <a:srgbClr val="000000"/>
                  </a:solidFill>
                  <a:cs typeface="Ciscolight" panose="020B0604020202020204" charset="0"/>
                </a:rPr>
                <a:t>障害発生時にネットワーク側かコンピュータ側かの切り分けが可能。</a:t>
              </a:r>
              <a:r>
                <a:rPr lang="en-US" altLang="ja-JP" sz="1100" dirty="0" smtClean="0">
                  <a:solidFill>
                    <a:srgbClr val="000000"/>
                  </a:solidFill>
                  <a:cs typeface="Ciscolight" panose="020B0604020202020204" charset="0"/>
                </a:rPr>
                <a:t/>
              </a:r>
              <a:br>
                <a:rPr lang="en-US" altLang="ja-JP" sz="1100" dirty="0" smtClean="0">
                  <a:solidFill>
                    <a:srgbClr val="000000"/>
                  </a:solidFill>
                  <a:cs typeface="Ciscolight" panose="020B0604020202020204" charset="0"/>
                </a:rPr>
              </a:br>
              <a:r>
                <a:rPr lang="ja-JP" altLang="en-US" sz="1100" dirty="0" smtClean="0">
                  <a:solidFill>
                    <a:srgbClr val="000000"/>
                  </a:solidFill>
                  <a:cs typeface="Ciscolight" panose="020B0604020202020204" charset="0"/>
                </a:rPr>
                <a:t>さらにネットワークに問題が発生した場合にコンピューティング </a:t>
              </a:r>
              <a:r>
                <a:rPr lang="en-US" altLang="ja-JP" sz="1100" dirty="0" smtClean="0">
                  <a:solidFill>
                    <a:srgbClr val="000000"/>
                  </a:solidFill>
                  <a:cs typeface="Ciscolight" panose="020B0604020202020204" charset="0"/>
                </a:rPr>
                <a:t/>
              </a:r>
              <a:br>
                <a:rPr lang="en-US" altLang="ja-JP" sz="1100" dirty="0" smtClean="0">
                  <a:solidFill>
                    <a:srgbClr val="000000"/>
                  </a:solidFill>
                  <a:cs typeface="Ciscolight" panose="020B0604020202020204" charset="0"/>
                </a:rPr>
              </a:br>
              <a:r>
                <a:rPr lang="ja-JP" altLang="en-US" sz="1100" dirty="0" smtClean="0">
                  <a:solidFill>
                    <a:srgbClr val="000000"/>
                  </a:solidFill>
                  <a:cs typeface="Ciscolight" panose="020B0604020202020204" charset="0"/>
                </a:rPr>
                <a:t>インフラへの影響を把握可能</a:t>
              </a:r>
              <a:endParaRPr lang="en-US" sz="1100" dirty="0">
                <a:solidFill>
                  <a:srgbClr val="000000"/>
                </a:solidFill>
                <a:cs typeface="Ciscolight" panose="020B0604020202020204" charset="0"/>
              </a:endParaRPr>
            </a:p>
          </p:txBody>
        </p:sp>
      </p:grpSp>
      <p:sp>
        <p:nvSpPr>
          <p:cNvPr id="12" name="Oval 11"/>
          <p:cNvSpPr/>
          <p:nvPr/>
        </p:nvSpPr>
        <p:spPr>
          <a:xfrm>
            <a:off x="1379054" y="3454752"/>
            <a:ext cx="273426" cy="273426"/>
          </a:xfrm>
          <a:prstGeom prst="ellipse">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3" name="Group 12"/>
          <p:cNvGrpSpPr/>
          <p:nvPr/>
        </p:nvGrpSpPr>
        <p:grpSpPr>
          <a:xfrm>
            <a:off x="1718528" y="3300810"/>
            <a:ext cx="4120984" cy="581497"/>
            <a:chOff x="994973" y="2060747"/>
            <a:chExt cx="4206261" cy="581497"/>
          </a:xfrm>
        </p:grpSpPr>
        <p:sp>
          <p:nvSpPr>
            <p:cNvPr id="22" name="Rectangle 21"/>
            <p:cNvSpPr/>
            <p:nvPr/>
          </p:nvSpPr>
          <p:spPr>
            <a:xfrm>
              <a:off x="994974" y="2060747"/>
              <a:ext cx="1478404" cy="5814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Rectangle 22"/>
            <p:cNvSpPr/>
            <p:nvPr/>
          </p:nvSpPr>
          <p:spPr>
            <a:xfrm>
              <a:off x="994973" y="2060747"/>
              <a:ext cx="4206261" cy="5814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8890" rIns="17780" bIns="8890" numCol="1" spcCol="1270" anchor="ctr" anchorCtr="0">
              <a:noAutofit/>
            </a:bodyPr>
            <a:lstStyle/>
            <a:p>
              <a:pPr>
                <a:spcBef>
                  <a:spcPts val="600"/>
                </a:spcBef>
                <a:spcAft>
                  <a:spcPts val="200"/>
                </a:spcAft>
                <a:buClr>
                  <a:schemeClr val="accent5"/>
                </a:buClr>
              </a:pPr>
              <a:r>
                <a:rPr lang="ja-JP" altLang="en-US" sz="1100" b="1" dirty="0" smtClean="0">
                  <a:solidFill>
                    <a:srgbClr val="000000"/>
                  </a:solidFill>
                  <a:cs typeface="Ciscolight" panose="020B0604020202020204" charset="0"/>
                </a:rPr>
                <a:t>可用性とパフォーマンス</a:t>
              </a:r>
              <a:r>
                <a:rPr lang="en-US" sz="1100" dirty="0">
                  <a:solidFill>
                    <a:srgbClr val="000000"/>
                  </a:solidFill>
                  <a:cs typeface="Ciscolight" panose="020B0604020202020204" charset="0"/>
                </a:rPr>
                <a:t/>
              </a:r>
              <a:br>
                <a:rPr lang="en-US" sz="1100" dirty="0">
                  <a:solidFill>
                    <a:srgbClr val="000000"/>
                  </a:solidFill>
                  <a:cs typeface="Ciscolight" panose="020B0604020202020204" charset="0"/>
                </a:rPr>
              </a:br>
              <a:r>
                <a:rPr lang="en-US" sz="1100" dirty="0" smtClean="0">
                  <a:solidFill>
                    <a:srgbClr val="000000"/>
                  </a:solidFill>
                  <a:cs typeface="Ciscolight" panose="020B0604020202020204" charset="0"/>
                </a:rPr>
                <a:t>UCS</a:t>
              </a:r>
              <a:r>
                <a:rPr lang="ja-JP" altLang="en-US" sz="1100" dirty="0" smtClean="0">
                  <a:solidFill>
                    <a:srgbClr val="000000"/>
                  </a:solidFill>
                  <a:cs typeface="Ciscolight" panose="020B0604020202020204" charset="0"/>
                </a:rPr>
                <a:t>物理サーバに対して死活監視、ポートの状態やパフォーマンスをモニタ可能</a:t>
              </a:r>
              <a:endParaRPr lang="en-US" sz="1100" dirty="0">
                <a:solidFill>
                  <a:srgbClr val="000000"/>
                </a:solidFill>
                <a:cs typeface="Ciscolight" panose="020B0604020202020204" charset="0"/>
              </a:endParaRPr>
            </a:p>
          </p:txBody>
        </p:sp>
      </p:grpSp>
      <p:sp>
        <p:nvSpPr>
          <p:cNvPr id="14" name="Oval 13"/>
          <p:cNvSpPr/>
          <p:nvPr/>
        </p:nvSpPr>
        <p:spPr>
          <a:xfrm>
            <a:off x="1379492" y="4072272"/>
            <a:ext cx="272739" cy="272739"/>
          </a:xfrm>
          <a:prstGeom prst="ellipse">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5" name="Group 14"/>
          <p:cNvGrpSpPr/>
          <p:nvPr/>
        </p:nvGrpSpPr>
        <p:grpSpPr>
          <a:xfrm>
            <a:off x="1718434" y="3997496"/>
            <a:ext cx="3618432" cy="581497"/>
            <a:chOff x="1048049" y="2746914"/>
            <a:chExt cx="1516705" cy="581497"/>
          </a:xfrm>
        </p:grpSpPr>
        <p:sp>
          <p:nvSpPr>
            <p:cNvPr id="20" name="Rectangle 19"/>
            <p:cNvSpPr/>
            <p:nvPr/>
          </p:nvSpPr>
          <p:spPr>
            <a:xfrm>
              <a:off x="1086350" y="2746914"/>
              <a:ext cx="1478404" cy="5814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1048049" y="2746914"/>
              <a:ext cx="1478404" cy="5814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8890" rIns="17780" bIns="8890" numCol="1" spcCol="1270" anchor="ctr" anchorCtr="0">
              <a:noAutofit/>
            </a:bodyPr>
            <a:lstStyle/>
            <a:p>
              <a:pPr>
                <a:buClr>
                  <a:schemeClr val="accent5"/>
                </a:buClr>
              </a:pPr>
              <a:r>
                <a:rPr lang="en-US" sz="1100" b="1" dirty="0">
                  <a:solidFill>
                    <a:srgbClr val="000000"/>
                  </a:solidFill>
                  <a:cs typeface="Ciscolight" panose="020B0604020202020204" charset="0"/>
                </a:rPr>
                <a:t>Server 360 </a:t>
              </a:r>
              <a:r>
                <a:rPr lang="en-US" altLang="ja-JP" sz="1100" b="1" dirty="0">
                  <a:solidFill>
                    <a:srgbClr val="000000"/>
                  </a:solidFill>
                  <a:cs typeface="Ciscolight" panose="020B0604020202020204" charset="0"/>
                </a:rPr>
                <a:t>°</a:t>
              </a:r>
              <a:r>
                <a:rPr lang="ja-JP" altLang="en-US" sz="1100" b="1" dirty="0" smtClean="0">
                  <a:solidFill>
                    <a:srgbClr val="000000"/>
                  </a:solidFill>
                  <a:cs typeface="Ciscolight" panose="020B0604020202020204" charset="0"/>
                </a:rPr>
                <a:t>ビュー</a:t>
              </a:r>
              <a:r>
                <a:rPr lang="en-US" sz="1100" dirty="0" smtClean="0">
                  <a:solidFill>
                    <a:srgbClr val="000000"/>
                  </a:solidFill>
                  <a:cs typeface="Ciscolight" panose="020B0604020202020204" charset="0"/>
                </a:rPr>
                <a:t/>
              </a:r>
              <a:br>
                <a:rPr lang="en-US" sz="1100" dirty="0" smtClean="0">
                  <a:solidFill>
                    <a:srgbClr val="000000"/>
                  </a:solidFill>
                  <a:cs typeface="Ciscolight" panose="020B0604020202020204" charset="0"/>
                </a:rPr>
              </a:br>
              <a:r>
                <a:rPr lang="ja-JP" altLang="en-US" sz="1100" dirty="0">
                  <a:solidFill>
                    <a:srgbClr val="000000"/>
                  </a:solidFill>
                  <a:cs typeface="Ciscolight" panose="020B0604020202020204" charset="0"/>
                </a:rPr>
                <a:t>トラブルシューティング</a:t>
              </a:r>
              <a:r>
                <a:rPr lang="ja-JP" altLang="en-US" sz="1100" dirty="0" smtClean="0">
                  <a:solidFill>
                    <a:srgbClr val="000000"/>
                  </a:solidFill>
                  <a:cs typeface="Ciscolight" panose="020B0604020202020204" charset="0"/>
                </a:rPr>
                <a:t>時などどこからでも簡単に簡潔なサーバ詳細情報を把握可能</a:t>
              </a:r>
              <a:endParaRPr lang="en-US" altLang="ja-JP" sz="1100" dirty="0" smtClean="0">
                <a:solidFill>
                  <a:srgbClr val="000000"/>
                </a:solidFill>
                <a:cs typeface="Ciscolight" panose="020B0604020202020204" charset="0"/>
              </a:endParaRPr>
            </a:p>
            <a:p>
              <a:pPr>
                <a:buClr>
                  <a:schemeClr val="accent5"/>
                </a:buClr>
              </a:pPr>
              <a:endParaRPr lang="en-US" altLang="ja-JP" sz="1100" dirty="0" smtClean="0">
                <a:solidFill>
                  <a:srgbClr val="000000"/>
                </a:solidFill>
                <a:latin typeface="Ciscolight" panose="020B0604020202020204" charset="0"/>
                <a:cs typeface="Ciscolight" panose="020B0604020202020204" charset="0"/>
              </a:endParaRPr>
            </a:p>
          </p:txBody>
        </p:sp>
      </p:grpSp>
      <p:sp>
        <p:nvSpPr>
          <p:cNvPr id="33" name="Title 4"/>
          <p:cNvSpPr>
            <a:spLocks noGrp="1"/>
          </p:cNvSpPr>
          <p:nvPr>
            <p:ph type="title"/>
          </p:nvPr>
        </p:nvSpPr>
        <p:spPr>
          <a:xfrm>
            <a:off x="437766" y="114374"/>
            <a:ext cx="8345488" cy="731837"/>
          </a:xfrm>
        </p:spPr>
        <p:txBody>
          <a:bodyPr/>
          <a:lstStyle/>
          <a:p>
            <a:r>
              <a:rPr lang="en-US" dirty="0" smtClean="0"/>
              <a:t>Cisco UCS </a:t>
            </a:r>
            <a:r>
              <a:rPr lang="ja-JP" altLang="en-US" dirty="0" smtClean="0"/>
              <a:t>サーバ マネジメント</a:t>
            </a:r>
            <a:r>
              <a:rPr lang="en-US" dirty="0" smtClean="0"/>
              <a:t/>
            </a:r>
            <a:br>
              <a:rPr lang="en-US" dirty="0" smtClean="0"/>
            </a:br>
            <a:r>
              <a:rPr lang="ja-JP" altLang="en-US" sz="2000" dirty="0" smtClean="0">
                <a:solidFill>
                  <a:schemeClr val="accent1"/>
                </a:solidFill>
              </a:rPr>
              <a:t>ネットワークとコンピューティングの運用管理を橋渡し</a:t>
            </a:r>
            <a:endParaRPr lang="en-US" sz="2000" dirty="0">
              <a:solidFill>
                <a:schemeClr val="accent1"/>
              </a:solidFill>
            </a:endParaRPr>
          </a:p>
        </p:txBody>
      </p:sp>
      <p:pic>
        <p:nvPicPr>
          <p:cNvPr id="2" name="図 1"/>
          <p:cNvPicPr>
            <a:picLocks noChangeAspect="1"/>
          </p:cNvPicPr>
          <p:nvPr/>
        </p:nvPicPr>
        <p:blipFill>
          <a:blip r:embed="rId2"/>
          <a:stretch>
            <a:fillRect/>
          </a:stretch>
        </p:blipFill>
        <p:spPr>
          <a:xfrm>
            <a:off x="6010270" y="861148"/>
            <a:ext cx="3012098" cy="2262292"/>
          </a:xfrm>
          <a:prstGeom prst="rect">
            <a:avLst/>
          </a:prstGeom>
          <a:ln>
            <a:solidFill>
              <a:schemeClr val="accent1"/>
            </a:solidFill>
          </a:ln>
        </p:spPr>
      </p:pic>
      <p:pic>
        <p:nvPicPr>
          <p:cNvPr id="3" name="図 2"/>
          <p:cNvPicPr>
            <a:picLocks noChangeAspect="1"/>
          </p:cNvPicPr>
          <p:nvPr/>
        </p:nvPicPr>
        <p:blipFill>
          <a:blip r:embed="rId3"/>
          <a:stretch>
            <a:fillRect/>
          </a:stretch>
        </p:blipFill>
        <p:spPr>
          <a:xfrm>
            <a:off x="5682828" y="2891368"/>
            <a:ext cx="3339540" cy="1782538"/>
          </a:xfrm>
          <a:prstGeom prst="rect">
            <a:avLst/>
          </a:prstGeom>
          <a:ln>
            <a:solidFill>
              <a:schemeClr val="accent1"/>
            </a:solidFill>
          </a:ln>
        </p:spPr>
      </p:pic>
      <p:sp>
        <p:nvSpPr>
          <p:cNvPr id="34" name="正方形/長方形 33"/>
          <p:cNvSpPr/>
          <p:nvPr/>
        </p:nvSpPr>
        <p:spPr>
          <a:xfrm>
            <a:off x="1999673" y="4459745"/>
            <a:ext cx="3112077" cy="369332"/>
          </a:xfrm>
          <a:prstGeom prst="rect">
            <a:avLst/>
          </a:prstGeom>
        </p:spPr>
        <p:txBody>
          <a:bodyPr wrap="none">
            <a:noAutofit/>
          </a:bodyPr>
          <a:lstStyle/>
          <a:p>
            <a:pPr algn="r"/>
            <a:r>
              <a:rPr lang="en-US" altLang="ja-JP" u="sng" dirty="0">
                <a:solidFill>
                  <a:schemeClr val="accent1"/>
                </a:solidFill>
              </a:rPr>
              <a:t>UCS Server </a:t>
            </a:r>
            <a:r>
              <a:rPr lang="ja-JP" altLang="en-US" u="sng" dirty="0">
                <a:solidFill>
                  <a:schemeClr val="accent1"/>
                </a:solidFill>
              </a:rPr>
              <a:t>ライセンスが必要</a:t>
            </a:r>
          </a:p>
        </p:txBody>
      </p:sp>
    </p:spTree>
    <p:extLst>
      <p:ext uri="{BB962C8B-B14F-4D97-AF65-F5344CB8AC3E}">
        <p14:creationId xmlns:p14="http://schemas.microsoft.com/office/powerpoint/2010/main" val="3584848892"/>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36458" y="572209"/>
            <a:ext cx="3820205" cy="17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Rounded Rectangle 31"/>
          <p:cNvSpPr/>
          <p:nvPr/>
        </p:nvSpPr>
        <p:spPr>
          <a:xfrm>
            <a:off x="274280" y="1042988"/>
            <a:ext cx="660949" cy="3589048"/>
          </a:xfrm>
          <a:prstGeom prst="roundRect">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1" name="Rectangle 30"/>
          <p:cNvSpPr/>
          <p:nvPr/>
        </p:nvSpPr>
        <p:spPr>
          <a:xfrm rot="16200000">
            <a:off x="-1263731" y="2513703"/>
            <a:ext cx="3676076" cy="64372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b" anchorCtr="0">
            <a:noAutofit/>
          </a:bodyPr>
          <a:lstStyle/>
          <a:p>
            <a:pPr algn="ctr" defTabSz="1771118">
              <a:lnSpc>
                <a:spcPct val="90000"/>
              </a:lnSpc>
              <a:spcBef>
                <a:spcPct val="0"/>
              </a:spcBef>
              <a:spcAft>
                <a:spcPct val="35000"/>
              </a:spcAft>
            </a:pPr>
            <a:r>
              <a:rPr lang="en-US" sz="3200" dirty="0" smtClean="0"/>
              <a:t>Operations Center</a:t>
            </a:r>
            <a:endParaRPr lang="en-US" sz="3200" dirty="0"/>
          </a:p>
        </p:txBody>
      </p:sp>
      <p:sp>
        <p:nvSpPr>
          <p:cNvPr id="6" name="Oval 5"/>
          <p:cNvSpPr/>
          <p:nvPr/>
        </p:nvSpPr>
        <p:spPr>
          <a:xfrm>
            <a:off x="975772" y="1463800"/>
            <a:ext cx="273426" cy="273426"/>
          </a:xfrm>
          <a:prstGeom prst="ellipse">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7" name="Group 6"/>
          <p:cNvGrpSpPr/>
          <p:nvPr/>
        </p:nvGrpSpPr>
        <p:grpSpPr>
          <a:xfrm>
            <a:off x="1315245" y="1369106"/>
            <a:ext cx="3999433" cy="581497"/>
            <a:chOff x="994974" y="2247"/>
            <a:chExt cx="1478404" cy="581497"/>
          </a:xfrm>
        </p:grpSpPr>
        <p:sp>
          <p:nvSpPr>
            <p:cNvPr id="28" name="Rectangle 27"/>
            <p:cNvSpPr/>
            <p:nvPr/>
          </p:nvSpPr>
          <p:spPr>
            <a:xfrm>
              <a:off x="994974" y="2247"/>
              <a:ext cx="1478404" cy="5814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994974" y="2247"/>
              <a:ext cx="1303754" cy="5814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10160" rIns="20320" bIns="10160" numCol="1" spcCol="1270" anchor="ctr" anchorCtr="0">
              <a:noAutofit/>
            </a:bodyPr>
            <a:lstStyle/>
            <a:p>
              <a:pPr>
                <a:spcBef>
                  <a:spcPts val="600"/>
                </a:spcBef>
                <a:spcAft>
                  <a:spcPts val="200"/>
                </a:spcAft>
                <a:buClr>
                  <a:schemeClr val="accent5"/>
                </a:buClr>
              </a:pPr>
              <a:r>
                <a:rPr lang="ja-JP" altLang="en-US" sz="1100" b="1" dirty="0" smtClean="0">
                  <a:solidFill>
                    <a:srgbClr val="000000"/>
                  </a:solidFill>
                  <a:latin typeface="Ciscolight" panose="020B0604020202020204" charset="0"/>
                  <a:cs typeface="Ciscolight" panose="020B0604020202020204" charset="0"/>
                </a:rPr>
                <a:t>分散管理</a:t>
              </a:r>
              <a:endParaRPr lang="en-US" sz="1100" b="1" dirty="0">
                <a:solidFill>
                  <a:srgbClr val="000000"/>
                </a:solidFill>
                <a:latin typeface="Ciscolight" panose="020B0604020202020204" charset="0"/>
                <a:cs typeface="Ciscolight" panose="020B0604020202020204" charset="0"/>
              </a:endParaRPr>
            </a:p>
            <a:p>
              <a:pPr marL="170799" indent="-170799">
                <a:buClr>
                  <a:schemeClr val="accent5"/>
                </a:buClr>
                <a:buFont typeface="Arial" panose="020B0604020202020204" pitchFamily="34" charset="0"/>
                <a:buChar char="•"/>
              </a:pPr>
              <a:r>
                <a:rPr lang="en-US" altLang="ja-JP" sz="1100" dirty="0" smtClean="0">
                  <a:solidFill>
                    <a:srgbClr val="000000"/>
                  </a:solidFill>
                  <a:cs typeface="Ciscolight" panose="020B0604020202020204" charset="0"/>
                </a:rPr>
                <a:t>10</a:t>
              </a:r>
              <a:r>
                <a:rPr lang="ja-JP" altLang="en-US" sz="1100" dirty="0" smtClean="0">
                  <a:solidFill>
                    <a:srgbClr val="000000"/>
                  </a:solidFill>
                  <a:cs typeface="Ciscolight" panose="020B0604020202020204" charset="0"/>
                </a:rPr>
                <a:t>台までの</a:t>
              </a:r>
              <a:r>
                <a:rPr lang="en-US" altLang="ja-JP" sz="1100" dirty="0" smtClean="0">
                  <a:solidFill>
                    <a:srgbClr val="000000"/>
                  </a:solidFill>
                  <a:cs typeface="Ciscolight" panose="020B0604020202020204" charset="0"/>
                </a:rPr>
                <a:t>PI</a:t>
              </a:r>
              <a:r>
                <a:rPr lang="ja-JP" altLang="en-US" sz="1100" dirty="0" smtClean="0">
                  <a:solidFill>
                    <a:srgbClr val="000000"/>
                  </a:solidFill>
                  <a:cs typeface="Ciscolight" panose="020B0604020202020204" charset="0"/>
                </a:rPr>
                <a:t>サーバを管理可能</a:t>
              </a:r>
              <a:endParaRPr lang="en-US" sz="1100" dirty="0">
                <a:solidFill>
                  <a:srgbClr val="000000"/>
                </a:solidFill>
                <a:cs typeface="Ciscolight" panose="020B0604020202020204" charset="0"/>
              </a:endParaRPr>
            </a:p>
            <a:p>
              <a:pPr marL="170799" indent="-170799">
                <a:buClr>
                  <a:schemeClr val="accent5"/>
                </a:buClr>
                <a:buFont typeface="Arial" panose="020B0604020202020204" pitchFamily="34" charset="0"/>
                <a:buChar char="•"/>
              </a:pPr>
              <a:r>
                <a:rPr lang="ja-JP" altLang="en-US" sz="1100" dirty="0" smtClean="0">
                  <a:solidFill>
                    <a:srgbClr val="000000"/>
                  </a:solidFill>
                  <a:cs typeface="Ciscolight" panose="020B0604020202020204" charset="0"/>
                </a:rPr>
                <a:t>地域・組織的な分散、スケーラビリティ、冗長性といった要望に対応</a:t>
              </a:r>
              <a:endParaRPr lang="en-US" sz="1100" dirty="0">
                <a:solidFill>
                  <a:srgbClr val="000000"/>
                </a:solidFill>
                <a:cs typeface="Ciscolight" panose="020B0604020202020204" charset="0"/>
              </a:endParaRPr>
            </a:p>
            <a:p>
              <a:pPr marL="170799" indent="-170799">
                <a:buClr>
                  <a:schemeClr val="accent5"/>
                </a:buClr>
                <a:buFont typeface="Arial" panose="020B0604020202020204" pitchFamily="34" charset="0"/>
                <a:buChar char="•"/>
              </a:pPr>
              <a:r>
                <a:rPr lang="ja-JP" altLang="en-US" sz="1100" dirty="0" smtClean="0">
                  <a:solidFill>
                    <a:srgbClr val="000000"/>
                  </a:solidFill>
                  <a:cs typeface="Ciscolight" panose="020B0604020202020204" charset="0"/>
                </a:rPr>
                <a:t>一つの画面でモニター、クリックして各</a:t>
              </a:r>
              <a:r>
                <a:rPr lang="en-US" altLang="ja-JP" sz="1100" dirty="0" smtClean="0">
                  <a:solidFill>
                    <a:srgbClr val="000000"/>
                  </a:solidFill>
                  <a:cs typeface="Ciscolight" panose="020B0604020202020204" charset="0"/>
                </a:rPr>
                <a:t>PI</a:t>
              </a:r>
              <a:r>
                <a:rPr lang="ja-JP" altLang="en-US" sz="1100" dirty="0" smtClean="0">
                  <a:solidFill>
                    <a:srgbClr val="000000"/>
                  </a:solidFill>
                  <a:cs typeface="Ciscolight" panose="020B0604020202020204" charset="0"/>
                </a:rPr>
                <a:t>で管理</a:t>
              </a:r>
              <a:endParaRPr lang="en-US" sz="1100" dirty="0">
                <a:solidFill>
                  <a:srgbClr val="000000"/>
                </a:solidFill>
                <a:cs typeface="Ciscolight" panose="020B0604020202020204" charset="0"/>
              </a:endParaRPr>
            </a:p>
          </p:txBody>
        </p:sp>
      </p:grpSp>
      <p:sp>
        <p:nvSpPr>
          <p:cNvPr id="26" name="Rectangle 25"/>
          <p:cNvSpPr/>
          <p:nvPr/>
        </p:nvSpPr>
        <p:spPr>
          <a:xfrm>
            <a:off x="1269253" y="1621424"/>
            <a:ext cx="1478404" cy="5814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Oval 9"/>
          <p:cNvSpPr/>
          <p:nvPr/>
        </p:nvSpPr>
        <p:spPr>
          <a:xfrm>
            <a:off x="975772" y="2665620"/>
            <a:ext cx="273426" cy="273426"/>
          </a:xfrm>
          <a:prstGeom prst="ellipse">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 10"/>
          <p:cNvGrpSpPr/>
          <p:nvPr/>
        </p:nvGrpSpPr>
        <p:grpSpPr>
          <a:xfrm>
            <a:off x="1315152" y="2513958"/>
            <a:ext cx="4380433" cy="715840"/>
            <a:chOff x="994973" y="1240238"/>
            <a:chExt cx="4380433" cy="715840"/>
          </a:xfrm>
        </p:grpSpPr>
        <p:sp>
          <p:nvSpPr>
            <p:cNvPr id="24" name="Rectangle 23"/>
            <p:cNvSpPr/>
            <p:nvPr/>
          </p:nvSpPr>
          <p:spPr>
            <a:xfrm>
              <a:off x="994974" y="1374581"/>
              <a:ext cx="1478404" cy="5814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994973" y="1240238"/>
              <a:ext cx="4380433" cy="5814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8890" rIns="17780" bIns="8890" numCol="1" spcCol="1270" anchor="ctr" anchorCtr="0">
              <a:noAutofit/>
            </a:bodyPr>
            <a:lstStyle/>
            <a:p>
              <a:pPr>
                <a:spcBef>
                  <a:spcPts val="600"/>
                </a:spcBef>
                <a:spcAft>
                  <a:spcPts val="200"/>
                </a:spcAft>
                <a:buClr>
                  <a:schemeClr val="accent5"/>
                </a:buClr>
              </a:pPr>
              <a:r>
                <a:rPr lang="ja-JP" altLang="en-US" sz="1100" b="1" dirty="0" smtClean="0">
                  <a:solidFill>
                    <a:srgbClr val="000000"/>
                  </a:solidFill>
                  <a:latin typeface="Ciscolight" panose="020B0604020202020204" charset="0"/>
                  <a:cs typeface="Ciscolight" panose="020B0604020202020204" charset="0"/>
                </a:rPr>
                <a:t>集中管理</a:t>
              </a:r>
              <a:endParaRPr lang="en-US" sz="1100" b="1" dirty="0">
                <a:solidFill>
                  <a:srgbClr val="000000"/>
                </a:solidFill>
                <a:latin typeface="Ciscolight" panose="020B0604020202020204" charset="0"/>
                <a:cs typeface="Ciscolight" panose="020B0604020202020204" charset="0"/>
              </a:endParaRPr>
            </a:p>
            <a:p>
              <a:pPr marL="171450" indent="-171450">
                <a:buClr>
                  <a:schemeClr val="accent5"/>
                </a:buClr>
                <a:buFont typeface="Arial" panose="020B0604020202020204" pitchFamily="34" charset="0"/>
                <a:buChar char="•"/>
              </a:pPr>
              <a:r>
                <a:rPr lang="ja-JP" altLang="en-US" sz="1100" dirty="0" smtClean="0">
                  <a:solidFill>
                    <a:srgbClr val="000000"/>
                  </a:solidFill>
                  <a:cs typeface="Ciscolight" panose="020B0604020202020204" charset="0"/>
                </a:rPr>
                <a:t>全ての機器、クライアント、アラーム情報の</a:t>
              </a:r>
              <a:r>
                <a:rPr lang="en-US" altLang="ja-JP" sz="1100" dirty="0">
                  <a:solidFill>
                    <a:srgbClr val="000000"/>
                  </a:solidFill>
                  <a:cs typeface="Ciscolight" panose="020B0604020202020204" charset="0"/>
                </a:rPr>
                <a:t/>
              </a:r>
              <a:br>
                <a:rPr lang="en-US" altLang="ja-JP" sz="1100" dirty="0">
                  <a:solidFill>
                    <a:srgbClr val="000000"/>
                  </a:solidFill>
                  <a:cs typeface="Ciscolight" panose="020B0604020202020204" charset="0"/>
                </a:rPr>
              </a:br>
              <a:r>
                <a:rPr lang="ja-JP" altLang="en-US" sz="1100" dirty="0" smtClean="0">
                  <a:solidFill>
                    <a:srgbClr val="000000"/>
                  </a:solidFill>
                  <a:cs typeface="Ciscolight" panose="020B0604020202020204" charset="0"/>
                </a:rPr>
                <a:t>セントラルビューを提供</a:t>
              </a:r>
              <a:endParaRPr lang="en-US" altLang="ja-JP" sz="1100" dirty="0" smtClean="0">
                <a:solidFill>
                  <a:srgbClr val="000000"/>
                </a:solidFill>
                <a:cs typeface="Ciscolight" panose="020B0604020202020204" charset="0"/>
              </a:endParaRPr>
            </a:p>
            <a:p>
              <a:pPr marL="171450" indent="-171450">
                <a:buClr>
                  <a:schemeClr val="accent5"/>
                </a:buClr>
                <a:buFont typeface="Arial" panose="020B0604020202020204" pitchFamily="34" charset="0"/>
                <a:buChar char="•"/>
              </a:pPr>
              <a:r>
                <a:rPr lang="ja-JP" altLang="en-US" sz="1100" dirty="0" smtClean="0">
                  <a:solidFill>
                    <a:srgbClr val="000000"/>
                  </a:solidFill>
                  <a:cs typeface="Ciscolight" panose="020B0604020202020204" charset="0"/>
                </a:rPr>
                <a:t>シングル サインオンをサポート</a:t>
              </a:r>
              <a:endParaRPr lang="en-US" sz="1100" dirty="0">
                <a:solidFill>
                  <a:srgbClr val="000000"/>
                </a:solidFill>
                <a:cs typeface="Ciscolight" panose="020B0604020202020204" charset="0"/>
              </a:endParaRPr>
            </a:p>
            <a:p>
              <a:pPr marL="171450" indent="-171450">
                <a:buClr>
                  <a:schemeClr val="accent5"/>
                </a:buClr>
                <a:buFont typeface="Arial" panose="020B0604020202020204" pitchFamily="34" charset="0"/>
                <a:buChar char="•"/>
              </a:pPr>
              <a:r>
                <a:rPr lang="en-US" altLang="ja-JP" sz="1100" dirty="0" smtClean="0">
                  <a:solidFill>
                    <a:srgbClr val="000000"/>
                  </a:solidFill>
                  <a:cs typeface="Ciscolight" panose="020B0604020202020204" charset="0"/>
                </a:rPr>
                <a:t>PI</a:t>
              </a:r>
              <a:r>
                <a:rPr lang="ja-JP" altLang="en-US" sz="1100" dirty="0" smtClean="0">
                  <a:solidFill>
                    <a:srgbClr val="000000"/>
                  </a:solidFill>
                  <a:cs typeface="Ciscolight" panose="020B0604020202020204" charset="0"/>
                </a:rPr>
                <a:t>のダッシュレットを集約して表示可能</a:t>
              </a:r>
              <a:endParaRPr lang="en-US" sz="1100" dirty="0">
                <a:solidFill>
                  <a:srgbClr val="000000"/>
                </a:solidFill>
                <a:cs typeface="Ciscolight" panose="020B0604020202020204" charset="0"/>
              </a:endParaRPr>
            </a:p>
          </p:txBody>
        </p:sp>
      </p:grpSp>
      <p:sp>
        <p:nvSpPr>
          <p:cNvPr id="22" name="Rectangle 21"/>
          <p:cNvSpPr/>
          <p:nvPr/>
        </p:nvSpPr>
        <p:spPr>
          <a:xfrm>
            <a:off x="1269253" y="2993757"/>
            <a:ext cx="1478404" cy="5814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Oval 13"/>
          <p:cNvSpPr/>
          <p:nvPr/>
        </p:nvSpPr>
        <p:spPr>
          <a:xfrm>
            <a:off x="976210" y="3669104"/>
            <a:ext cx="272739" cy="272739"/>
          </a:xfrm>
          <a:prstGeom prst="ellipse">
            <a:avLst/>
          </a:prstGeom>
          <a:gradFill rotWithShape="0">
            <a:gsLst>
              <a:gs pos="0">
                <a:srgbClr val="5E9EFF"/>
              </a:gs>
              <a:gs pos="39999">
                <a:srgbClr val="85C2FF"/>
              </a:gs>
              <a:gs pos="91000">
                <a:schemeClr val="tx2">
                  <a:lumMod val="75000"/>
                </a:schemeClr>
              </a:gs>
              <a:gs pos="100000">
                <a:schemeClr val="accent1"/>
              </a:gs>
            </a:gsLst>
            <a:lin ang="5400000" scaled="0"/>
          </a:gra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5" name="Group 14"/>
          <p:cNvGrpSpPr/>
          <p:nvPr/>
        </p:nvGrpSpPr>
        <p:grpSpPr>
          <a:xfrm>
            <a:off x="1315152" y="3514818"/>
            <a:ext cx="3618432" cy="581497"/>
            <a:chOff x="1048049" y="2746914"/>
            <a:chExt cx="1516705" cy="581497"/>
          </a:xfrm>
        </p:grpSpPr>
        <p:sp>
          <p:nvSpPr>
            <p:cNvPr id="20" name="Rectangle 19"/>
            <p:cNvSpPr/>
            <p:nvPr/>
          </p:nvSpPr>
          <p:spPr>
            <a:xfrm>
              <a:off x="1086350" y="2746914"/>
              <a:ext cx="1478404" cy="5814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1048049" y="2746914"/>
              <a:ext cx="1478404" cy="5814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8890" rIns="17780" bIns="8890" numCol="1" spcCol="1270" anchor="t" anchorCtr="0">
              <a:noAutofit/>
            </a:bodyPr>
            <a:lstStyle/>
            <a:p>
              <a:pPr>
                <a:buClr>
                  <a:schemeClr val="accent5"/>
                </a:buClr>
              </a:pPr>
              <a:r>
                <a:rPr lang="ja-JP" altLang="en-US" sz="1100" b="1" dirty="0" smtClean="0">
                  <a:solidFill>
                    <a:srgbClr val="000000"/>
                  </a:solidFill>
                  <a:latin typeface="Ciscolight" panose="020B0604020202020204" charset="0"/>
                  <a:cs typeface="Ciscolight" panose="020B0604020202020204" charset="0"/>
                </a:rPr>
                <a:t>スケーラブル</a:t>
              </a:r>
              <a:endParaRPr lang="en-US" sz="1100" b="1" dirty="0">
                <a:solidFill>
                  <a:srgbClr val="000000"/>
                </a:solidFill>
                <a:latin typeface="Ciscolight" panose="020B0604020202020204" charset="0"/>
                <a:cs typeface="Ciscolight" panose="020B0604020202020204" charset="0"/>
              </a:endParaRPr>
            </a:p>
            <a:p>
              <a:pPr marL="170799" indent="-170799">
                <a:buFont typeface="Arial" panose="020B0604020202020204" pitchFamily="34" charset="0"/>
                <a:buChar char="•"/>
              </a:pPr>
              <a:r>
                <a:rPr lang="ja-JP" altLang="en-US" sz="1100" dirty="0" smtClean="0">
                  <a:solidFill>
                    <a:srgbClr val="000000"/>
                  </a:solidFill>
                  <a:cs typeface="Ciscolight" panose="020B0604020202020204" charset="0"/>
                </a:rPr>
                <a:t>ネットワーク全体の健康状態を統合した画面で表示</a:t>
              </a:r>
              <a:endParaRPr lang="en-US" altLang="ja-JP" sz="1100" dirty="0" smtClean="0">
                <a:solidFill>
                  <a:srgbClr val="000000"/>
                </a:solidFill>
                <a:cs typeface="Ciscolight" panose="020B0604020202020204" charset="0"/>
              </a:endParaRPr>
            </a:p>
            <a:p>
              <a:pPr marL="171450" indent="-171450">
                <a:buFont typeface="Arial" panose="020B0604020202020204" pitchFamily="34" charset="0"/>
                <a:buChar char="•"/>
              </a:pPr>
              <a:r>
                <a:rPr lang="ja-JP" altLang="en-US" sz="1100" dirty="0">
                  <a:solidFill>
                    <a:srgbClr val="000000"/>
                  </a:solidFill>
                  <a:cs typeface="Ciscolight" panose="020B0604020202020204" charset="0"/>
                </a:rPr>
                <a:t>個々</a:t>
              </a:r>
              <a:r>
                <a:rPr lang="ja-JP" altLang="en-US" sz="1100" dirty="0" smtClean="0">
                  <a:solidFill>
                    <a:srgbClr val="000000"/>
                  </a:solidFill>
                  <a:cs typeface="Ciscolight" panose="020B0604020202020204" charset="0"/>
                </a:rPr>
                <a:t>の</a:t>
              </a:r>
              <a:r>
                <a:rPr lang="en-US" altLang="ja-JP" sz="1100" dirty="0" smtClean="0">
                  <a:solidFill>
                    <a:srgbClr val="000000"/>
                  </a:solidFill>
                  <a:cs typeface="Ciscolight" panose="020B0604020202020204" charset="0"/>
                </a:rPr>
                <a:t>PI</a:t>
              </a:r>
              <a:r>
                <a:rPr lang="ja-JP" altLang="en-US" sz="1100" dirty="0" smtClean="0">
                  <a:solidFill>
                    <a:srgbClr val="000000"/>
                  </a:solidFill>
                  <a:cs typeface="Ciscolight" panose="020B0604020202020204" charset="0"/>
                </a:rPr>
                <a:t>インスタンスの状態を統合した画面で表示</a:t>
              </a:r>
              <a:endParaRPr lang="en-US" altLang="ja-JP" sz="1100" dirty="0" smtClean="0">
                <a:solidFill>
                  <a:srgbClr val="000000"/>
                </a:solidFill>
                <a:cs typeface="Ciscolight" panose="020B0604020202020204" charset="0"/>
              </a:endParaRPr>
            </a:p>
            <a:p>
              <a:pPr marL="170799" indent="-170799">
                <a:buFont typeface="Arial" panose="020B0604020202020204" pitchFamily="34" charset="0"/>
                <a:buChar char="•"/>
              </a:pPr>
              <a:r>
                <a:rPr lang="ja-JP" altLang="en-US" sz="1100" dirty="0" smtClean="0">
                  <a:solidFill>
                    <a:srgbClr val="000000"/>
                  </a:solidFill>
                  <a:cs typeface="Ciscolight" panose="020B0604020202020204" charset="0"/>
                </a:rPr>
                <a:t>単一</a:t>
              </a:r>
              <a:r>
                <a:rPr lang="ja-JP" altLang="en-US" sz="1100" dirty="0">
                  <a:solidFill>
                    <a:srgbClr val="000000"/>
                  </a:solidFill>
                  <a:cs typeface="Ciscolight" panose="020B0604020202020204" charset="0"/>
                </a:rPr>
                <a:t>のインターフェースでレポート</a:t>
              </a:r>
              <a:r>
                <a:rPr lang="ja-JP" altLang="en-US" sz="1100" dirty="0" smtClean="0">
                  <a:solidFill>
                    <a:srgbClr val="000000"/>
                  </a:solidFill>
                  <a:cs typeface="Ciscolight" panose="020B0604020202020204" charset="0"/>
                </a:rPr>
                <a:t>生成</a:t>
              </a:r>
              <a:endParaRPr lang="en-US" sz="1100" dirty="0">
                <a:solidFill>
                  <a:srgbClr val="000000"/>
                </a:solidFill>
                <a:cs typeface="Ciscolight" panose="020B0604020202020204" charset="0"/>
              </a:endParaRPr>
            </a:p>
          </p:txBody>
        </p:sp>
      </p:grpSp>
      <p:sp>
        <p:nvSpPr>
          <p:cNvPr id="33" name="Title 4"/>
          <p:cNvSpPr>
            <a:spLocks noGrp="1"/>
          </p:cNvSpPr>
          <p:nvPr>
            <p:ph type="title"/>
          </p:nvPr>
        </p:nvSpPr>
        <p:spPr>
          <a:xfrm>
            <a:off x="437766" y="124646"/>
            <a:ext cx="8345488" cy="731837"/>
          </a:xfrm>
        </p:spPr>
        <p:txBody>
          <a:bodyPr/>
          <a:lstStyle/>
          <a:p>
            <a:r>
              <a:rPr lang="en-US" dirty="0" smtClean="0"/>
              <a:t>Operations Center</a:t>
            </a:r>
            <a:br>
              <a:rPr lang="en-US" dirty="0" smtClean="0"/>
            </a:br>
            <a:r>
              <a:rPr lang="ja-JP" altLang="en-US" sz="2000" dirty="0" smtClean="0">
                <a:solidFill>
                  <a:schemeClr val="accent1"/>
                </a:solidFill>
              </a:rPr>
              <a:t>複数の</a:t>
            </a:r>
            <a:r>
              <a:rPr lang="en-US" altLang="ja-JP" sz="2000" dirty="0" smtClean="0">
                <a:solidFill>
                  <a:schemeClr val="accent1"/>
                </a:solidFill>
              </a:rPr>
              <a:t>PI</a:t>
            </a:r>
            <a:r>
              <a:rPr lang="ja-JP" altLang="en-US" sz="2000" dirty="0" smtClean="0">
                <a:solidFill>
                  <a:schemeClr val="accent1"/>
                </a:solidFill>
              </a:rPr>
              <a:t>環境を集中可視化</a:t>
            </a:r>
            <a:endParaRPr lang="en-US" sz="2000" dirty="0">
              <a:solidFill>
                <a:schemeClr val="accent1"/>
              </a:solidFill>
            </a:endParaRPr>
          </a:p>
        </p:txBody>
      </p:sp>
      <p:pic>
        <p:nvPicPr>
          <p:cNvPr id="34" name="Picture 33" descr="lod_page_with_groups_expanded cop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10332" y="2474447"/>
            <a:ext cx="4146332" cy="1751930"/>
          </a:xfrm>
          <a:prstGeom prst="rect">
            <a:avLst/>
          </a:prstGeom>
          <a:effectLst>
            <a:outerShdw blurRad="50800" dist="38100" dir="2700000" algn="tl" rotWithShape="0">
              <a:prstClr val="black">
                <a:alpha val="40000"/>
              </a:prstClr>
            </a:outerShdw>
          </a:effectLst>
        </p:spPr>
      </p:pic>
      <p:sp>
        <p:nvSpPr>
          <p:cNvPr id="27" name="正方形/長方形 26"/>
          <p:cNvSpPr/>
          <p:nvPr/>
        </p:nvSpPr>
        <p:spPr>
          <a:xfrm>
            <a:off x="1999673" y="4459745"/>
            <a:ext cx="3112077" cy="369332"/>
          </a:xfrm>
          <a:prstGeom prst="rect">
            <a:avLst/>
          </a:prstGeom>
        </p:spPr>
        <p:txBody>
          <a:bodyPr wrap="none">
            <a:noAutofit/>
          </a:bodyPr>
          <a:lstStyle/>
          <a:p>
            <a:pPr algn="r"/>
            <a:r>
              <a:rPr lang="en-US" altLang="ja-JP" u="sng" dirty="0">
                <a:solidFill>
                  <a:schemeClr val="accent1"/>
                </a:solidFill>
              </a:rPr>
              <a:t>Operations Center </a:t>
            </a:r>
            <a:r>
              <a:rPr lang="ja-JP" altLang="en-US" u="sng" dirty="0">
                <a:solidFill>
                  <a:schemeClr val="accent1"/>
                </a:solidFill>
              </a:rPr>
              <a:t>ライセンスが必要</a:t>
            </a:r>
          </a:p>
        </p:txBody>
      </p:sp>
    </p:spTree>
    <p:extLst>
      <p:ext uri="{BB962C8B-B14F-4D97-AF65-F5344CB8AC3E}">
        <p14:creationId xmlns:p14="http://schemas.microsoft.com/office/powerpoint/2010/main" val="2972246001"/>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p:nvPr/>
        </p:nvSpPr>
        <p:spPr>
          <a:xfrm>
            <a:off x="287338" y="1690498"/>
            <a:ext cx="2082474" cy="1225237"/>
          </a:xfrm>
          <a:prstGeom prst="roundRect">
            <a:avLst>
              <a:gd name="adj" fmla="val 8343"/>
            </a:avLst>
          </a:prstGeom>
          <a:ln/>
        </p:spPr>
        <p:style>
          <a:lnRef idx="2">
            <a:schemeClr val="accent2"/>
          </a:lnRef>
          <a:fillRef idx="1">
            <a:schemeClr val="lt1"/>
          </a:fillRef>
          <a:effectRef idx="0">
            <a:schemeClr val="accent2"/>
          </a:effectRef>
          <a:fontRef idx="minor">
            <a:schemeClr val="dk1"/>
          </a:fontRef>
        </p:style>
        <p:txBody>
          <a:bodyPr lIns="68559" tIns="34280" rIns="68559" bIns="34280" rtlCol="0" anchor="t">
            <a:noAutofit/>
          </a:bodyPr>
          <a:lstStyle/>
          <a:p>
            <a:pPr algn="ctr" defTabSz="685606"/>
            <a:r>
              <a:rPr lang="en-US" sz="1600" b="1" dirty="0">
                <a:solidFill>
                  <a:srgbClr val="6DB344"/>
                </a:solidFill>
                <a:latin typeface="Arial" panose="020B0604020202020204" pitchFamily="34" charset="0"/>
                <a:cs typeface="Arial" panose="020B0604020202020204" pitchFamily="34" charset="0"/>
              </a:rPr>
              <a:t>Gen 1</a:t>
            </a:r>
          </a:p>
          <a:p>
            <a:pPr algn="ctr" defTabSz="685606"/>
            <a:r>
              <a:rPr lang="en-US" sz="1200" b="1" dirty="0">
                <a:solidFill>
                  <a:srgbClr val="6DB344"/>
                </a:solidFill>
                <a:latin typeface="Arial" panose="020B0604020202020204" pitchFamily="34" charset="0"/>
                <a:cs typeface="Arial" panose="020B0604020202020204" pitchFamily="34" charset="0"/>
              </a:rPr>
              <a:t>PRIME-NCS-APL-K9</a:t>
            </a:r>
          </a:p>
          <a:p>
            <a:pPr algn="ctr" defTabSz="685606"/>
            <a:r>
              <a:rPr lang="en-US" sz="900" dirty="0">
                <a:solidFill>
                  <a:srgbClr val="080808"/>
                </a:solidFill>
                <a:latin typeface="Arial" panose="020B0604020202020204" pitchFamily="34" charset="0"/>
                <a:cs typeface="Arial" panose="020B0604020202020204" pitchFamily="34" charset="0"/>
              </a:rPr>
              <a:t>2.4 GHz, Intel E5620</a:t>
            </a:r>
          </a:p>
        </p:txBody>
      </p:sp>
      <p:sp>
        <p:nvSpPr>
          <p:cNvPr id="92" name="Rounded Rectangle 91"/>
          <p:cNvSpPr/>
          <p:nvPr/>
        </p:nvSpPr>
        <p:spPr>
          <a:xfrm>
            <a:off x="6788436" y="1690499"/>
            <a:ext cx="2093739" cy="1225236"/>
          </a:xfrm>
          <a:prstGeom prst="roundRect">
            <a:avLst>
              <a:gd name="adj" fmla="val 8343"/>
            </a:avLst>
          </a:prstGeom>
          <a:ln/>
        </p:spPr>
        <p:style>
          <a:lnRef idx="2">
            <a:schemeClr val="accent2"/>
          </a:lnRef>
          <a:fillRef idx="1">
            <a:schemeClr val="lt1"/>
          </a:fillRef>
          <a:effectRef idx="0">
            <a:schemeClr val="accent2"/>
          </a:effectRef>
          <a:fontRef idx="minor">
            <a:schemeClr val="dk1"/>
          </a:fontRef>
        </p:style>
        <p:txBody>
          <a:bodyPr lIns="68559" tIns="34280" rIns="68559" bIns="34280" rtlCol="0" anchor="t">
            <a:noAutofit/>
          </a:bodyPr>
          <a:lstStyle/>
          <a:p>
            <a:pPr algn="ctr" defTabSz="685606"/>
            <a:r>
              <a:rPr lang="en-US" sz="1600" b="1" dirty="0">
                <a:solidFill>
                  <a:srgbClr val="6DB344"/>
                </a:solidFill>
                <a:latin typeface="Arial" panose="020B0604020202020204" pitchFamily="34" charset="0"/>
                <a:cs typeface="Arial" panose="020B0604020202020204" pitchFamily="34" charset="0"/>
              </a:rPr>
              <a:t>Gen 2</a:t>
            </a:r>
          </a:p>
          <a:p>
            <a:pPr algn="ctr" defTabSz="685606"/>
            <a:r>
              <a:rPr lang="en-US" sz="1200" b="1" dirty="0">
                <a:solidFill>
                  <a:srgbClr val="6DB344"/>
                </a:solidFill>
                <a:latin typeface="Arial" panose="020B0604020202020204" pitchFamily="34" charset="0"/>
                <a:cs typeface="Arial" panose="020B0604020202020204" pitchFamily="34" charset="0"/>
              </a:rPr>
              <a:t>PI-UCS-APL-K9</a:t>
            </a:r>
          </a:p>
          <a:p>
            <a:pPr algn="ctr" defTabSz="685606"/>
            <a:r>
              <a:rPr lang="en-US" sz="1100" dirty="0">
                <a:solidFill>
                  <a:srgbClr val="6DB344"/>
                </a:solidFill>
                <a:latin typeface="Arial" panose="020B0604020202020204" pitchFamily="34" charset="0"/>
                <a:cs typeface="Arial" panose="020B0604020202020204" pitchFamily="34" charset="0"/>
              </a:rPr>
              <a:t>UCSC-C220-M4S</a:t>
            </a:r>
          </a:p>
          <a:p>
            <a:pPr algn="ctr" defTabSz="685606"/>
            <a:r>
              <a:rPr lang="it-IT" sz="1100" dirty="0">
                <a:solidFill>
                  <a:srgbClr val="0096D6"/>
                </a:solidFill>
                <a:latin typeface="Arial"/>
              </a:rPr>
              <a:t>2.30 GHz E5-2650 v3/105W 10C/25MB Cache/DDR4 2133MHz</a:t>
            </a:r>
          </a:p>
          <a:p>
            <a:pPr algn="ctr" defTabSz="685606"/>
            <a:endParaRPr lang="en-US" sz="1100" dirty="0">
              <a:solidFill>
                <a:srgbClr val="6DB344"/>
              </a:solidFill>
              <a:latin typeface="Arial" panose="020B0604020202020204" pitchFamily="34" charset="0"/>
              <a:cs typeface="Arial" panose="020B0604020202020204" pitchFamily="34" charset="0"/>
            </a:endParaRPr>
          </a:p>
        </p:txBody>
      </p:sp>
      <p:sp>
        <p:nvSpPr>
          <p:cNvPr id="5" name="TextBox 4"/>
          <p:cNvSpPr txBox="1"/>
          <p:nvPr/>
        </p:nvSpPr>
        <p:spPr>
          <a:xfrm>
            <a:off x="473474" y="2956584"/>
            <a:ext cx="1710202" cy="415497"/>
          </a:xfrm>
          <a:prstGeom prst="rect">
            <a:avLst/>
          </a:prstGeom>
          <a:noFill/>
        </p:spPr>
        <p:txBody>
          <a:bodyPr wrap="none" lIns="68559" tIns="34280" rIns="68559" bIns="34280" rtlCol="0">
            <a:noAutofit/>
          </a:bodyPr>
          <a:lstStyle/>
          <a:p>
            <a:pPr algn="ctr" defTabSz="685606"/>
            <a:r>
              <a:rPr lang="en-US" sz="1100" b="1" dirty="0">
                <a:solidFill>
                  <a:srgbClr val="0096D6"/>
                </a:solidFill>
                <a:latin typeface="Arial" panose="020B0604020202020204" pitchFamily="34" charset="0"/>
                <a:cs typeface="Arial" panose="020B0604020202020204" pitchFamily="34" charset="0"/>
              </a:rPr>
              <a:t>1 RU, Dual Power sup., </a:t>
            </a:r>
          </a:p>
          <a:p>
            <a:pPr algn="ctr" defTabSz="685606"/>
            <a:r>
              <a:rPr lang="en-US" sz="1100" b="1" dirty="0">
                <a:solidFill>
                  <a:srgbClr val="0096D6"/>
                </a:solidFill>
                <a:latin typeface="Arial" panose="020B0604020202020204" pitchFamily="34" charset="0"/>
                <a:cs typeface="Arial" panose="020B0604020202020204" pitchFamily="34" charset="0"/>
              </a:rPr>
              <a:t>Hot swappable HDD</a:t>
            </a:r>
          </a:p>
        </p:txBody>
      </p:sp>
      <p:sp>
        <p:nvSpPr>
          <p:cNvPr id="53" name="TextBox 52"/>
          <p:cNvSpPr txBox="1"/>
          <p:nvPr/>
        </p:nvSpPr>
        <p:spPr>
          <a:xfrm>
            <a:off x="6979512" y="2956584"/>
            <a:ext cx="1710202" cy="415497"/>
          </a:xfrm>
          <a:prstGeom prst="rect">
            <a:avLst/>
          </a:prstGeom>
          <a:noFill/>
        </p:spPr>
        <p:txBody>
          <a:bodyPr wrap="none" lIns="68559" tIns="34280" rIns="68559" bIns="34280" rtlCol="0">
            <a:noAutofit/>
          </a:bodyPr>
          <a:lstStyle/>
          <a:p>
            <a:pPr algn="ctr" defTabSz="685606"/>
            <a:r>
              <a:rPr lang="en-US" sz="1100" b="1" dirty="0">
                <a:solidFill>
                  <a:srgbClr val="0096D6"/>
                </a:solidFill>
                <a:latin typeface="Arial" panose="020B0604020202020204" pitchFamily="34" charset="0"/>
                <a:cs typeface="Arial" panose="020B0604020202020204" pitchFamily="34" charset="0"/>
              </a:rPr>
              <a:t>1 RU, Dual Power sup., </a:t>
            </a:r>
          </a:p>
          <a:p>
            <a:pPr algn="ctr" defTabSz="685606"/>
            <a:r>
              <a:rPr lang="en-US" sz="1100" b="1" dirty="0">
                <a:solidFill>
                  <a:srgbClr val="0096D6"/>
                </a:solidFill>
                <a:latin typeface="Arial" panose="020B0604020202020204" pitchFamily="34" charset="0"/>
                <a:cs typeface="Arial" panose="020B0604020202020204" pitchFamily="34" charset="0"/>
              </a:rPr>
              <a:t>Hot swappable HDD</a:t>
            </a:r>
          </a:p>
        </p:txBody>
      </p:sp>
      <p:graphicFrame>
        <p:nvGraphicFramePr>
          <p:cNvPr id="16" name="Table 15"/>
          <p:cNvGraphicFramePr>
            <a:graphicFrameLocks noGrp="1"/>
          </p:cNvGraphicFramePr>
          <p:nvPr>
            <p:extLst/>
          </p:nvPr>
        </p:nvGraphicFramePr>
        <p:xfrm>
          <a:off x="2483849" y="3365057"/>
          <a:ext cx="1515696" cy="1337493"/>
        </p:xfrm>
        <a:graphic>
          <a:graphicData uri="http://schemas.openxmlformats.org/drawingml/2006/table">
            <a:tbl>
              <a:tblPr/>
              <a:tblGrid>
                <a:gridCol w="1515696">
                  <a:extLst>
                    <a:ext uri="{9D8B030D-6E8A-4147-A177-3AD203B41FA5}">
                      <a16:colId xmlns:a16="http://schemas.microsoft.com/office/drawing/2014/main" val="20000"/>
                    </a:ext>
                  </a:extLst>
                </a:gridCol>
              </a:tblGrid>
              <a:tr h="337620">
                <a:tc>
                  <a:txBody>
                    <a:bodyPr/>
                    <a:lstStyle/>
                    <a:p>
                      <a:pPr algn="ctr" fontAlgn="t"/>
                      <a:r>
                        <a:rPr lang="en-US" sz="800" b="1" i="0" u="none" strike="noStrike" dirty="0" smtClean="0">
                          <a:solidFill>
                            <a:srgbClr val="000000"/>
                          </a:solidFill>
                          <a:effectLst/>
                          <a:latin typeface="Arial"/>
                        </a:rPr>
                        <a:t>Gen1</a:t>
                      </a:r>
                      <a:r>
                        <a:rPr lang="en-US" sz="800" b="1" i="0" u="none" strike="noStrike" baseline="0" dirty="0" smtClean="0">
                          <a:solidFill>
                            <a:srgbClr val="000000"/>
                          </a:solidFill>
                          <a:effectLst/>
                          <a:latin typeface="Arial"/>
                        </a:rPr>
                        <a:t> Appliance </a:t>
                      </a:r>
                      <a:endParaRPr lang="en-US" sz="800" b="1" i="0" u="none" strike="noStrike" dirty="0" smtClean="0">
                        <a:solidFill>
                          <a:srgbClr val="000000"/>
                        </a:solidFill>
                        <a:effectLst/>
                        <a:latin typeface="Arial"/>
                      </a:endParaRPr>
                    </a:p>
                    <a:p>
                      <a:pPr algn="ctr" fontAlgn="t"/>
                      <a:r>
                        <a:rPr lang="en-US" sz="800" b="1" i="0" u="none" strike="noStrike" dirty="0" smtClean="0">
                          <a:solidFill>
                            <a:srgbClr val="000000"/>
                          </a:solidFill>
                          <a:effectLst/>
                          <a:latin typeface="Arial"/>
                        </a:rPr>
                        <a:t>Scale </a:t>
                      </a:r>
                      <a:endParaRPr lang="en-US" sz="800" b="1" i="0" u="none" strike="noStrike" dirty="0">
                        <a:solidFill>
                          <a:srgbClr val="000000"/>
                        </a:solidFill>
                        <a:effectLst/>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142839">
                <a:tc>
                  <a:txBody>
                    <a:bodyPr/>
                    <a:lstStyle/>
                    <a:p>
                      <a:pPr algn="ctr" fontAlgn="t"/>
                      <a:r>
                        <a:rPr lang="en-US" sz="800" b="0" i="0" u="none" strike="noStrike">
                          <a:solidFill>
                            <a:srgbClr val="000000"/>
                          </a:solidFill>
                          <a:effectLst/>
                          <a:latin typeface="Arial"/>
                        </a:rPr>
                        <a:t>5,000 Unif APs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2839">
                <a:tc>
                  <a:txBody>
                    <a:bodyPr/>
                    <a:lstStyle/>
                    <a:p>
                      <a:pPr algn="ctr" fontAlgn="t"/>
                      <a:r>
                        <a:rPr lang="en-US" sz="800" b="0" i="0" u="none" strike="noStrike">
                          <a:solidFill>
                            <a:srgbClr val="000000"/>
                          </a:solidFill>
                          <a:effectLst/>
                          <a:latin typeface="Arial"/>
                        </a:rPr>
                        <a:t>3,000 Auton APs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2839">
                <a:tc>
                  <a:txBody>
                    <a:bodyPr/>
                    <a:lstStyle/>
                    <a:p>
                      <a:pPr algn="ctr" fontAlgn="t"/>
                      <a:r>
                        <a:rPr lang="en-US" sz="800" b="0" i="0" u="none" strike="noStrike" dirty="0">
                          <a:solidFill>
                            <a:srgbClr val="000000"/>
                          </a:solidFill>
                          <a:effectLst/>
                          <a:latin typeface="Arial"/>
                        </a:rPr>
                        <a:t>500 WLCs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2839">
                <a:tc>
                  <a:txBody>
                    <a:bodyPr/>
                    <a:lstStyle/>
                    <a:p>
                      <a:pPr algn="ctr" fontAlgn="t"/>
                      <a:r>
                        <a:rPr lang="en-US" sz="800" b="0" i="0" u="none" strike="noStrike">
                          <a:solidFill>
                            <a:srgbClr val="000000"/>
                          </a:solidFill>
                          <a:effectLst/>
                          <a:latin typeface="Arial"/>
                        </a:rPr>
                        <a:t>6,000 Switches + Rtrs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42839">
                <a:tc>
                  <a:txBody>
                    <a:bodyPr/>
                    <a:lstStyle/>
                    <a:p>
                      <a:pPr algn="ctr" fontAlgn="t"/>
                      <a:r>
                        <a:rPr lang="en-US" sz="800" b="0" i="0" u="none" strike="noStrike">
                          <a:solidFill>
                            <a:srgbClr val="000000"/>
                          </a:solidFill>
                          <a:effectLst/>
                          <a:latin typeface="Arial"/>
                        </a:rPr>
                        <a:t>25 MSE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42839">
                <a:tc>
                  <a:txBody>
                    <a:bodyPr/>
                    <a:lstStyle/>
                    <a:p>
                      <a:pPr algn="ctr" fontAlgn="t"/>
                      <a:r>
                        <a:rPr lang="en-US" sz="800" b="0" i="0" u="none" strike="noStrike">
                          <a:solidFill>
                            <a:srgbClr val="000000"/>
                          </a:solidFill>
                          <a:effectLst/>
                          <a:latin typeface="Arial"/>
                        </a:rPr>
                        <a:t>500 NAMs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42839">
                <a:tc>
                  <a:txBody>
                    <a:bodyPr/>
                    <a:lstStyle/>
                    <a:p>
                      <a:pPr algn="ctr" fontAlgn="t"/>
                      <a:r>
                        <a:rPr lang="en-US" sz="800" b="0" i="0" u="none" strike="noStrike" dirty="0">
                          <a:solidFill>
                            <a:srgbClr val="000000"/>
                          </a:solidFill>
                          <a:effectLst/>
                          <a:latin typeface="Arial"/>
                        </a:rPr>
                        <a:t>10,000 Total Devices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8" name="Table 17"/>
          <p:cNvGraphicFramePr>
            <a:graphicFrameLocks noGrp="1"/>
          </p:cNvGraphicFramePr>
          <p:nvPr>
            <p:extLst/>
          </p:nvPr>
        </p:nvGraphicFramePr>
        <p:xfrm>
          <a:off x="5000243" y="3365057"/>
          <a:ext cx="1532052" cy="1337493"/>
        </p:xfrm>
        <a:graphic>
          <a:graphicData uri="http://schemas.openxmlformats.org/drawingml/2006/table">
            <a:tbl>
              <a:tblPr/>
              <a:tblGrid>
                <a:gridCol w="1532052">
                  <a:extLst>
                    <a:ext uri="{9D8B030D-6E8A-4147-A177-3AD203B41FA5}">
                      <a16:colId xmlns:a16="http://schemas.microsoft.com/office/drawing/2014/main" val="20000"/>
                    </a:ext>
                  </a:extLst>
                </a:gridCol>
              </a:tblGrid>
              <a:tr h="337620">
                <a:tc>
                  <a:txBody>
                    <a:bodyPr/>
                    <a:lstStyle/>
                    <a:p>
                      <a:pPr algn="ctr" fontAlgn="t"/>
                      <a:r>
                        <a:rPr lang="en-US" sz="800" b="1" i="0" u="none" strike="noStrike" dirty="0" smtClean="0">
                          <a:solidFill>
                            <a:srgbClr val="000000"/>
                          </a:solidFill>
                          <a:effectLst/>
                          <a:latin typeface="Arial"/>
                        </a:rPr>
                        <a:t>Gen 2 </a:t>
                      </a:r>
                      <a:r>
                        <a:rPr lang="en-US" sz="800" b="1" i="0" u="none" strike="noStrike" baseline="0" dirty="0" smtClean="0">
                          <a:solidFill>
                            <a:srgbClr val="000000"/>
                          </a:solidFill>
                          <a:effectLst/>
                          <a:latin typeface="Arial"/>
                        </a:rPr>
                        <a:t>Appliance</a:t>
                      </a:r>
                    </a:p>
                    <a:p>
                      <a:pPr algn="ctr" fontAlgn="t"/>
                      <a:r>
                        <a:rPr lang="en-US" sz="800" b="1" i="0" u="none" strike="noStrike" baseline="0" dirty="0" smtClean="0">
                          <a:solidFill>
                            <a:srgbClr val="000000"/>
                          </a:solidFill>
                          <a:effectLst/>
                          <a:latin typeface="Arial"/>
                        </a:rPr>
                        <a:t>Scale</a:t>
                      </a:r>
                      <a:endParaRPr lang="en-US" sz="800" b="1" i="0" u="none" strike="noStrike" dirty="0">
                        <a:solidFill>
                          <a:srgbClr val="000000"/>
                        </a:solidFill>
                        <a:effectLst/>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142839">
                <a:tc>
                  <a:txBody>
                    <a:bodyPr/>
                    <a:lstStyle/>
                    <a:p>
                      <a:pPr algn="ctr" fontAlgn="t"/>
                      <a:r>
                        <a:rPr lang="en-US" sz="800" b="0" i="0" u="none" strike="noStrike" dirty="0" smtClean="0">
                          <a:solidFill>
                            <a:srgbClr val="000000"/>
                          </a:solidFill>
                          <a:effectLst/>
                          <a:latin typeface="Arial"/>
                        </a:rPr>
                        <a:t>20,000 </a:t>
                      </a:r>
                      <a:r>
                        <a:rPr lang="en-US" sz="800" b="0" i="0" u="none" strike="noStrike" dirty="0" err="1" smtClean="0">
                          <a:solidFill>
                            <a:srgbClr val="000000"/>
                          </a:solidFill>
                          <a:effectLst/>
                          <a:latin typeface="Arial"/>
                        </a:rPr>
                        <a:t>Unif</a:t>
                      </a:r>
                      <a:r>
                        <a:rPr lang="en-US" sz="800" b="0" i="0" u="none" strike="noStrike" dirty="0" smtClean="0">
                          <a:solidFill>
                            <a:srgbClr val="000000"/>
                          </a:solidFill>
                          <a:effectLst/>
                          <a:latin typeface="Arial"/>
                        </a:rPr>
                        <a:t>. </a:t>
                      </a:r>
                      <a:r>
                        <a:rPr lang="en-US" sz="800" b="0" i="0" u="none" strike="noStrike" dirty="0">
                          <a:solidFill>
                            <a:srgbClr val="000000"/>
                          </a:solidFill>
                          <a:effectLst/>
                          <a:latin typeface="Arial"/>
                        </a:rPr>
                        <a:t>APs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2839">
                <a:tc>
                  <a:txBody>
                    <a:bodyPr/>
                    <a:lstStyle/>
                    <a:p>
                      <a:pPr algn="ctr" fontAlgn="t"/>
                      <a:r>
                        <a:rPr lang="en-US" sz="800" b="0" i="0" u="none" strike="noStrike" dirty="0">
                          <a:solidFill>
                            <a:srgbClr val="000000"/>
                          </a:solidFill>
                          <a:effectLst/>
                          <a:latin typeface="Arial"/>
                        </a:rPr>
                        <a:t>3,000 </a:t>
                      </a:r>
                      <a:r>
                        <a:rPr lang="en-US" sz="800" b="0" i="0" u="none" strike="noStrike" dirty="0" err="1">
                          <a:solidFill>
                            <a:srgbClr val="000000"/>
                          </a:solidFill>
                          <a:effectLst/>
                          <a:latin typeface="Arial"/>
                        </a:rPr>
                        <a:t>Auton</a:t>
                      </a:r>
                      <a:r>
                        <a:rPr lang="en-US" sz="800" b="0" i="0" u="none" strike="noStrike" dirty="0">
                          <a:solidFill>
                            <a:srgbClr val="000000"/>
                          </a:solidFill>
                          <a:effectLst/>
                          <a:latin typeface="Arial"/>
                        </a:rPr>
                        <a:t> APs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2839">
                <a:tc>
                  <a:txBody>
                    <a:bodyPr/>
                    <a:lstStyle/>
                    <a:p>
                      <a:pPr algn="ctr" fontAlgn="t"/>
                      <a:r>
                        <a:rPr lang="en-US" sz="800" b="0" i="0" u="none" strike="noStrike">
                          <a:solidFill>
                            <a:srgbClr val="000000"/>
                          </a:solidFill>
                          <a:effectLst/>
                          <a:latin typeface="Arial"/>
                        </a:rPr>
                        <a:t>1,000 WLCs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2839">
                <a:tc>
                  <a:txBody>
                    <a:bodyPr/>
                    <a:lstStyle/>
                    <a:p>
                      <a:pPr algn="ctr" fontAlgn="t"/>
                      <a:r>
                        <a:rPr lang="en-US" sz="800" b="0" i="0" u="none" strike="noStrike" dirty="0" smtClean="0">
                          <a:solidFill>
                            <a:srgbClr val="000000"/>
                          </a:solidFill>
                          <a:effectLst/>
                          <a:latin typeface="Arial"/>
                        </a:rPr>
                        <a:t>13,000 </a:t>
                      </a:r>
                      <a:r>
                        <a:rPr lang="en-US" sz="800" b="0" i="0" u="none" strike="noStrike" dirty="0">
                          <a:solidFill>
                            <a:srgbClr val="000000"/>
                          </a:solidFill>
                          <a:effectLst/>
                          <a:latin typeface="Arial"/>
                        </a:rPr>
                        <a:t>Switches + </a:t>
                      </a:r>
                      <a:r>
                        <a:rPr lang="en-US" sz="800" b="0" i="0" u="none" strike="noStrike" dirty="0" err="1">
                          <a:solidFill>
                            <a:srgbClr val="000000"/>
                          </a:solidFill>
                          <a:effectLst/>
                          <a:latin typeface="Arial"/>
                        </a:rPr>
                        <a:t>Rtrs</a:t>
                      </a:r>
                      <a:endParaRPr lang="en-US" sz="800" b="0" i="0" u="none" strike="noStrike" dirty="0">
                        <a:solidFill>
                          <a:srgbClr val="000000"/>
                        </a:solidFill>
                        <a:effectLst/>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42839">
                <a:tc>
                  <a:txBody>
                    <a:bodyPr/>
                    <a:lstStyle/>
                    <a:p>
                      <a:pPr algn="ctr" fontAlgn="t"/>
                      <a:r>
                        <a:rPr lang="en-US" sz="800" b="0" i="0" u="none" strike="noStrike">
                          <a:solidFill>
                            <a:srgbClr val="000000"/>
                          </a:solidFill>
                          <a:effectLst/>
                          <a:latin typeface="Arial"/>
                        </a:rPr>
                        <a:t>25 MSE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42839">
                <a:tc>
                  <a:txBody>
                    <a:bodyPr/>
                    <a:lstStyle/>
                    <a:p>
                      <a:pPr algn="ctr" fontAlgn="t"/>
                      <a:r>
                        <a:rPr lang="en-US" sz="800" b="0" i="0" u="none" strike="noStrike">
                          <a:solidFill>
                            <a:srgbClr val="000000"/>
                          </a:solidFill>
                          <a:effectLst/>
                          <a:latin typeface="Arial"/>
                        </a:rPr>
                        <a:t>1,000 NAMs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42839">
                <a:tc>
                  <a:txBody>
                    <a:bodyPr/>
                    <a:lstStyle/>
                    <a:p>
                      <a:pPr algn="ctr" fontAlgn="t"/>
                      <a:r>
                        <a:rPr lang="en-US" sz="800" b="0" i="0" u="none" strike="noStrike" dirty="0" smtClean="0">
                          <a:solidFill>
                            <a:srgbClr val="000000"/>
                          </a:solidFill>
                          <a:effectLst/>
                          <a:latin typeface="Arial"/>
                        </a:rPr>
                        <a:t>24,000 </a:t>
                      </a:r>
                      <a:r>
                        <a:rPr lang="en-US" sz="800" b="0" i="0" u="none" strike="noStrike" dirty="0">
                          <a:solidFill>
                            <a:srgbClr val="000000"/>
                          </a:solidFill>
                          <a:effectLst/>
                          <a:latin typeface="Arial"/>
                        </a:rPr>
                        <a:t>Total Devices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0" name="Rounded Rectangle 9"/>
          <p:cNvSpPr/>
          <p:nvPr/>
        </p:nvSpPr>
        <p:spPr>
          <a:xfrm>
            <a:off x="5082151" y="1157848"/>
            <a:ext cx="1368236" cy="2171861"/>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noAutofit/>
          </a:bodyPr>
          <a:lstStyle/>
          <a:p>
            <a:pPr algn="ctr" defTabSz="685606"/>
            <a:endParaRPr lang="en-US">
              <a:solidFill>
                <a:srgbClr val="FFFFFF"/>
              </a:solidFill>
              <a:latin typeface="Arial" panose="020B0604020202020204" pitchFamily="34" charset="0"/>
              <a:cs typeface="Arial" panose="020B0604020202020204" pitchFamily="34" charset="0"/>
            </a:endParaRPr>
          </a:p>
        </p:txBody>
      </p:sp>
      <p:sp>
        <p:nvSpPr>
          <p:cNvPr id="40" name="TextBox 39"/>
          <p:cNvSpPr txBox="1"/>
          <p:nvPr/>
        </p:nvSpPr>
        <p:spPr>
          <a:xfrm>
            <a:off x="4021685" y="1645434"/>
            <a:ext cx="892716" cy="229053"/>
          </a:xfrm>
          <a:prstGeom prst="rect">
            <a:avLst/>
          </a:prstGeom>
          <a:noFill/>
        </p:spPr>
        <p:txBody>
          <a:bodyPr wrap="square" lIns="68559" tIns="34280" rIns="68559" bIns="34280" rtlCol="0">
            <a:noAutofit/>
          </a:bodyPr>
          <a:lstStyle/>
          <a:p>
            <a:pPr algn="ctr" defTabSz="685606"/>
            <a:r>
              <a:rPr lang="en-US" sz="1100" b="1" dirty="0">
                <a:solidFill>
                  <a:srgbClr val="0096D6"/>
                </a:solidFill>
                <a:latin typeface="Arial" panose="020B0604020202020204" pitchFamily="34" charset="0"/>
                <a:cs typeface="Arial" panose="020B0604020202020204" pitchFamily="34" charset="0"/>
              </a:rPr>
              <a:t>CPU</a:t>
            </a:r>
          </a:p>
        </p:txBody>
      </p:sp>
      <p:sp>
        <p:nvSpPr>
          <p:cNvPr id="41" name="TextBox 40"/>
          <p:cNvSpPr txBox="1"/>
          <p:nvPr/>
        </p:nvSpPr>
        <p:spPr>
          <a:xfrm>
            <a:off x="4021685" y="2025660"/>
            <a:ext cx="892716" cy="229053"/>
          </a:xfrm>
          <a:prstGeom prst="rect">
            <a:avLst/>
          </a:prstGeom>
          <a:noFill/>
        </p:spPr>
        <p:txBody>
          <a:bodyPr wrap="square" lIns="68559" tIns="34280" rIns="68559" bIns="34280" rtlCol="0">
            <a:noAutofit/>
          </a:bodyPr>
          <a:lstStyle/>
          <a:p>
            <a:pPr algn="ctr" defTabSz="685606"/>
            <a:r>
              <a:rPr lang="en-US" sz="1100" b="1" dirty="0">
                <a:solidFill>
                  <a:srgbClr val="0096D6"/>
                </a:solidFill>
                <a:latin typeface="Arial" panose="020B0604020202020204" pitchFamily="34" charset="0"/>
                <a:cs typeface="Arial" panose="020B0604020202020204" pitchFamily="34" charset="0"/>
              </a:rPr>
              <a:t>MEM</a:t>
            </a:r>
          </a:p>
        </p:txBody>
      </p:sp>
      <p:sp>
        <p:nvSpPr>
          <p:cNvPr id="45" name="TextBox 44"/>
          <p:cNvSpPr txBox="1"/>
          <p:nvPr/>
        </p:nvSpPr>
        <p:spPr>
          <a:xfrm>
            <a:off x="4021685" y="2450942"/>
            <a:ext cx="892716" cy="229053"/>
          </a:xfrm>
          <a:prstGeom prst="rect">
            <a:avLst/>
          </a:prstGeom>
          <a:noFill/>
        </p:spPr>
        <p:txBody>
          <a:bodyPr wrap="square" lIns="68559" tIns="34280" rIns="68559" bIns="34280" rtlCol="0">
            <a:noAutofit/>
          </a:bodyPr>
          <a:lstStyle/>
          <a:p>
            <a:pPr algn="ctr" defTabSz="685606"/>
            <a:r>
              <a:rPr lang="en-US" sz="1100" b="1" dirty="0">
                <a:solidFill>
                  <a:srgbClr val="0096D6"/>
                </a:solidFill>
                <a:latin typeface="Arial" panose="020B0604020202020204" pitchFamily="34" charset="0"/>
                <a:cs typeface="Arial" panose="020B0604020202020204" pitchFamily="34" charset="0"/>
              </a:rPr>
              <a:t>HDD</a:t>
            </a:r>
          </a:p>
        </p:txBody>
      </p:sp>
      <p:sp>
        <p:nvSpPr>
          <p:cNvPr id="30" name="Diamond 29"/>
          <p:cNvSpPr/>
          <p:nvPr/>
        </p:nvSpPr>
        <p:spPr>
          <a:xfrm>
            <a:off x="3187593" y="1389040"/>
            <a:ext cx="108208" cy="134142"/>
          </a:xfrm>
          <a:prstGeom prst="diamond">
            <a:avLst/>
          </a:prstGeom>
          <a:solidFill>
            <a:schemeClr val="accent6">
              <a:lumMod val="60000"/>
              <a:lumOff val="40000"/>
            </a:schemeClr>
          </a:solidFill>
          <a:ln w="19050">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606"/>
            <a:endParaRPr lang="en-US" sz="1100" b="1" dirty="0">
              <a:solidFill>
                <a:srgbClr val="FFFFFF"/>
              </a:solidFill>
              <a:latin typeface="Arial" panose="020B0604020202020204" pitchFamily="34" charset="0"/>
              <a:cs typeface="Arial" panose="020B0604020202020204" pitchFamily="34" charset="0"/>
            </a:endParaRPr>
          </a:p>
        </p:txBody>
      </p:sp>
      <p:sp>
        <p:nvSpPr>
          <p:cNvPr id="31" name="Diamond 30"/>
          <p:cNvSpPr/>
          <p:nvPr/>
        </p:nvSpPr>
        <p:spPr>
          <a:xfrm>
            <a:off x="3187593" y="1821115"/>
            <a:ext cx="108208" cy="134142"/>
          </a:xfrm>
          <a:prstGeom prst="diamond">
            <a:avLst/>
          </a:prstGeom>
          <a:solidFill>
            <a:schemeClr val="accent6">
              <a:lumMod val="60000"/>
              <a:lumOff val="40000"/>
            </a:schemeClr>
          </a:solidFill>
          <a:ln w="19050">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606"/>
            <a:endParaRPr lang="en-US" sz="1100" b="1" dirty="0">
              <a:solidFill>
                <a:srgbClr val="FFFFFF"/>
              </a:solidFill>
              <a:latin typeface="Arial" panose="020B0604020202020204" pitchFamily="34" charset="0"/>
              <a:cs typeface="Arial" panose="020B0604020202020204" pitchFamily="34" charset="0"/>
            </a:endParaRPr>
          </a:p>
        </p:txBody>
      </p:sp>
      <p:sp>
        <p:nvSpPr>
          <p:cNvPr id="32" name="Diamond 31"/>
          <p:cNvSpPr/>
          <p:nvPr/>
        </p:nvSpPr>
        <p:spPr>
          <a:xfrm>
            <a:off x="3187593" y="2253190"/>
            <a:ext cx="108208" cy="134142"/>
          </a:xfrm>
          <a:prstGeom prst="diamond">
            <a:avLst/>
          </a:prstGeom>
          <a:solidFill>
            <a:schemeClr val="accent6">
              <a:lumMod val="60000"/>
              <a:lumOff val="40000"/>
            </a:schemeClr>
          </a:solidFill>
          <a:ln w="19050">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606"/>
            <a:endParaRPr lang="en-US" sz="1100" b="1" dirty="0">
              <a:solidFill>
                <a:srgbClr val="FFFFFF"/>
              </a:solidFill>
              <a:latin typeface="Arial" panose="020B0604020202020204" pitchFamily="34" charset="0"/>
              <a:cs typeface="Arial" panose="020B0604020202020204" pitchFamily="34" charset="0"/>
            </a:endParaRPr>
          </a:p>
        </p:txBody>
      </p:sp>
      <p:sp>
        <p:nvSpPr>
          <p:cNvPr id="42" name="TextBox 41"/>
          <p:cNvSpPr txBox="1"/>
          <p:nvPr/>
        </p:nvSpPr>
        <p:spPr>
          <a:xfrm>
            <a:off x="2762329" y="1551068"/>
            <a:ext cx="958736" cy="247233"/>
          </a:xfrm>
          <a:prstGeom prst="rect">
            <a:avLst/>
          </a:prstGeom>
          <a:noFill/>
        </p:spPr>
        <p:txBody>
          <a:bodyPr wrap="square" rtlCol="0">
            <a:noAutofit/>
          </a:bodyPr>
          <a:lstStyle/>
          <a:p>
            <a:pPr algn="ctr" defTabSz="685606"/>
            <a:r>
              <a:rPr lang="en-US" sz="1100" b="1" dirty="0">
                <a:latin typeface="Arial" panose="020B0604020202020204" pitchFamily="34" charset="0"/>
                <a:cs typeface="Arial" panose="020B0604020202020204" pitchFamily="34" charset="0"/>
              </a:rPr>
              <a:t>8 Cores</a:t>
            </a:r>
          </a:p>
        </p:txBody>
      </p:sp>
      <p:sp>
        <p:nvSpPr>
          <p:cNvPr id="43" name="TextBox 42"/>
          <p:cNvSpPr txBox="1"/>
          <p:nvPr/>
        </p:nvSpPr>
        <p:spPr>
          <a:xfrm>
            <a:off x="2809623" y="2013229"/>
            <a:ext cx="864149" cy="247233"/>
          </a:xfrm>
          <a:prstGeom prst="rect">
            <a:avLst/>
          </a:prstGeom>
          <a:noFill/>
        </p:spPr>
        <p:txBody>
          <a:bodyPr wrap="square" rtlCol="0">
            <a:noAutofit/>
          </a:bodyPr>
          <a:lstStyle/>
          <a:p>
            <a:pPr algn="ctr" defTabSz="685606"/>
            <a:r>
              <a:rPr lang="en-US" sz="1100" b="1" dirty="0">
                <a:latin typeface="Arial" panose="020B0604020202020204" pitchFamily="34" charset="0"/>
                <a:cs typeface="Arial" panose="020B0604020202020204" pitchFamily="34" charset="0"/>
              </a:rPr>
              <a:t>16 GB</a:t>
            </a:r>
          </a:p>
        </p:txBody>
      </p:sp>
      <p:sp>
        <p:nvSpPr>
          <p:cNvPr id="44" name="TextBox 43"/>
          <p:cNvSpPr txBox="1"/>
          <p:nvPr/>
        </p:nvSpPr>
        <p:spPr>
          <a:xfrm>
            <a:off x="2703562" y="2423545"/>
            <a:ext cx="1076271" cy="247233"/>
          </a:xfrm>
          <a:prstGeom prst="rect">
            <a:avLst/>
          </a:prstGeom>
          <a:noFill/>
        </p:spPr>
        <p:txBody>
          <a:bodyPr wrap="square" rtlCol="0">
            <a:noAutofit/>
          </a:bodyPr>
          <a:lstStyle/>
          <a:p>
            <a:pPr algn="ctr" defTabSz="685606"/>
            <a:r>
              <a:rPr lang="en-US" sz="1100" b="1" dirty="0">
                <a:latin typeface="Arial" panose="020B0604020202020204" pitchFamily="34" charset="0"/>
                <a:cs typeface="Arial" panose="020B0604020202020204" pitchFamily="34" charset="0"/>
              </a:rPr>
              <a:t>4 x 300 GB</a:t>
            </a:r>
          </a:p>
        </p:txBody>
      </p:sp>
      <p:sp>
        <p:nvSpPr>
          <p:cNvPr id="33" name="Rounded Rectangle 32"/>
          <p:cNvSpPr/>
          <p:nvPr/>
        </p:nvSpPr>
        <p:spPr>
          <a:xfrm>
            <a:off x="2703562" y="1227012"/>
            <a:ext cx="1076271" cy="2052355"/>
          </a:xfrm>
          <a:prstGeom prst="roundRect">
            <a:avLst>
              <a:gd name="adj" fmla="val 50000"/>
            </a:avLst>
          </a:prstGeom>
          <a:noFill/>
          <a:ln>
            <a:solidFill>
              <a:schemeClr val="tx1"/>
            </a:solidFill>
            <a:prstDash val="sys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606"/>
            <a:endParaRPr lang="en-US" sz="1100" b="1" dirty="0">
              <a:solidFill>
                <a:srgbClr val="FFFFFF"/>
              </a:solidFill>
              <a:latin typeface="Arial" panose="020B0604020202020204" pitchFamily="34" charset="0"/>
              <a:cs typeface="Arial" panose="020B0604020202020204" pitchFamily="34" charset="0"/>
            </a:endParaRPr>
          </a:p>
        </p:txBody>
      </p:sp>
      <p:sp>
        <p:nvSpPr>
          <p:cNvPr id="28" name="Diamond 27"/>
          <p:cNvSpPr/>
          <p:nvPr/>
        </p:nvSpPr>
        <p:spPr>
          <a:xfrm>
            <a:off x="3187593" y="2713150"/>
            <a:ext cx="108208" cy="134142"/>
          </a:xfrm>
          <a:prstGeom prst="diamond">
            <a:avLst/>
          </a:prstGeom>
          <a:solidFill>
            <a:schemeClr val="accent6">
              <a:lumMod val="60000"/>
              <a:lumOff val="40000"/>
            </a:schemeClr>
          </a:solidFill>
          <a:ln w="19050">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606"/>
            <a:endParaRPr lang="en-US" sz="1100" b="1" dirty="0">
              <a:solidFill>
                <a:srgbClr val="FFFFFF"/>
              </a:solidFill>
              <a:latin typeface="Arial" panose="020B0604020202020204" pitchFamily="34" charset="0"/>
              <a:cs typeface="Arial" panose="020B0604020202020204" pitchFamily="34" charset="0"/>
            </a:endParaRPr>
          </a:p>
        </p:txBody>
      </p:sp>
      <p:sp>
        <p:nvSpPr>
          <p:cNvPr id="29" name="TextBox 28"/>
          <p:cNvSpPr txBox="1"/>
          <p:nvPr/>
        </p:nvSpPr>
        <p:spPr>
          <a:xfrm>
            <a:off x="2703562" y="2915735"/>
            <a:ext cx="1076271" cy="247233"/>
          </a:xfrm>
          <a:prstGeom prst="rect">
            <a:avLst/>
          </a:prstGeom>
          <a:noFill/>
        </p:spPr>
        <p:txBody>
          <a:bodyPr wrap="square" rtlCol="0">
            <a:noAutofit/>
          </a:bodyPr>
          <a:lstStyle/>
          <a:p>
            <a:pPr algn="ctr" defTabSz="685606"/>
            <a:r>
              <a:rPr lang="en-US" sz="1100" b="1" dirty="0">
                <a:latin typeface="Arial" panose="020B0604020202020204" pitchFamily="34" charset="0"/>
                <a:cs typeface="Arial" panose="020B0604020202020204" pitchFamily="34" charset="0"/>
              </a:rPr>
              <a:t>RAID 5</a:t>
            </a:r>
          </a:p>
        </p:txBody>
      </p:sp>
      <p:sp>
        <p:nvSpPr>
          <p:cNvPr id="35" name="Diamond 34"/>
          <p:cNvSpPr/>
          <p:nvPr/>
        </p:nvSpPr>
        <p:spPr>
          <a:xfrm>
            <a:off x="5712165" y="1389040"/>
            <a:ext cx="108208" cy="134142"/>
          </a:xfrm>
          <a:prstGeom prst="diamond">
            <a:avLst/>
          </a:prstGeom>
          <a:solidFill>
            <a:schemeClr val="accent6">
              <a:lumMod val="60000"/>
              <a:lumOff val="40000"/>
            </a:schemeClr>
          </a:solidFill>
          <a:ln w="19050">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606"/>
            <a:endParaRPr lang="en-US" sz="1100" b="1" dirty="0">
              <a:solidFill>
                <a:srgbClr val="FFFFFF"/>
              </a:solidFill>
              <a:latin typeface="Arial" panose="020B0604020202020204" pitchFamily="34" charset="0"/>
              <a:cs typeface="Arial" panose="020B0604020202020204" pitchFamily="34" charset="0"/>
            </a:endParaRPr>
          </a:p>
        </p:txBody>
      </p:sp>
      <p:sp>
        <p:nvSpPr>
          <p:cNvPr id="36" name="Diamond 35"/>
          <p:cNvSpPr/>
          <p:nvPr/>
        </p:nvSpPr>
        <p:spPr>
          <a:xfrm>
            <a:off x="5712165" y="1821115"/>
            <a:ext cx="108208" cy="134142"/>
          </a:xfrm>
          <a:prstGeom prst="diamond">
            <a:avLst/>
          </a:prstGeom>
          <a:solidFill>
            <a:schemeClr val="accent6">
              <a:lumMod val="60000"/>
              <a:lumOff val="40000"/>
            </a:schemeClr>
          </a:solidFill>
          <a:ln w="19050">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606"/>
            <a:endParaRPr lang="en-US" sz="1100" b="1" dirty="0">
              <a:solidFill>
                <a:srgbClr val="FFFFFF"/>
              </a:solidFill>
              <a:latin typeface="Arial" panose="020B0604020202020204" pitchFamily="34" charset="0"/>
              <a:cs typeface="Arial" panose="020B0604020202020204" pitchFamily="34" charset="0"/>
            </a:endParaRPr>
          </a:p>
        </p:txBody>
      </p:sp>
      <p:sp>
        <p:nvSpPr>
          <p:cNvPr id="37" name="Diamond 36"/>
          <p:cNvSpPr/>
          <p:nvPr/>
        </p:nvSpPr>
        <p:spPr>
          <a:xfrm>
            <a:off x="5712165" y="2253190"/>
            <a:ext cx="108208" cy="134142"/>
          </a:xfrm>
          <a:prstGeom prst="diamond">
            <a:avLst/>
          </a:prstGeom>
          <a:solidFill>
            <a:schemeClr val="accent6">
              <a:lumMod val="60000"/>
              <a:lumOff val="40000"/>
            </a:schemeClr>
          </a:solidFill>
          <a:ln w="19050">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606"/>
            <a:endParaRPr lang="en-US" sz="1100" b="1" dirty="0">
              <a:solidFill>
                <a:srgbClr val="FFFFFF"/>
              </a:solidFill>
              <a:latin typeface="Arial" panose="020B0604020202020204" pitchFamily="34" charset="0"/>
              <a:cs typeface="Arial" panose="020B0604020202020204" pitchFamily="34" charset="0"/>
            </a:endParaRPr>
          </a:p>
        </p:txBody>
      </p:sp>
      <p:sp>
        <p:nvSpPr>
          <p:cNvPr id="38" name="TextBox 37"/>
          <p:cNvSpPr txBox="1"/>
          <p:nvPr/>
        </p:nvSpPr>
        <p:spPr>
          <a:xfrm>
            <a:off x="5286901" y="1551068"/>
            <a:ext cx="958736" cy="247233"/>
          </a:xfrm>
          <a:prstGeom prst="rect">
            <a:avLst/>
          </a:prstGeom>
          <a:noFill/>
        </p:spPr>
        <p:txBody>
          <a:bodyPr wrap="square" rtlCol="0">
            <a:noAutofit/>
          </a:bodyPr>
          <a:lstStyle/>
          <a:p>
            <a:pPr algn="ctr" defTabSz="685606"/>
            <a:r>
              <a:rPr lang="en-US" sz="1100" b="1" dirty="0">
                <a:latin typeface="Arial" panose="020B0604020202020204" pitchFamily="34" charset="0"/>
                <a:cs typeface="Arial" panose="020B0604020202020204" pitchFamily="34" charset="0"/>
              </a:rPr>
              <a:t>10 Cores</a:t>
            </a:r>
          </a:p>
        </p:txBody>
      </p:sp>
      <p:sp>
        <p:nvSpPr>
          <p:cNvPr id="39" name="TextBox 38"/>
          <p:cNvSpPr txBox="1"/>
          <p:nvPr/>
        </p:nvSpPr>
        <p:spPr>
          <a:xfrm>
            <a:off x="5334195" y="2013229"/>
            <a:ext cx="864149" cy="247233"/>
          </a:xfrm>
          <a:prstGeom prst="rect">
            <a:avLst/>
          </a:prstGeom>
          <a:noFill/>
        </p:spPr>
        <p:txBody>
          <a:bodyPr wrap="square" rtlCol="0">
            <a:noAutofit/>
          </a:bodyPr>
          <a:lstStyle/>
          <a:p>
            <a:pPr algn="ctr" defTabSz="685606"/>
            <a:r>
              <a:rPr lang="en-US" sz="1100" b="1" dirty="0" smtClean="0">
                <a:latin typeface="Arial" panose="020B0604020202020204" pitchFamily="34" charset="0"/>
                <a:cs typeface="Arial" panose="020B0604020202020204" pitchFamily="34" charset="0"/>
              </a:rPr>
              <a:t>64 </a:t>
            </a:r>
            <a:r>
              <a:rPr lang="en-US" sz="1100" b="1" dirty="0">
                <a:latin typeface="Arial" panose="020B0604020202020204" pitchFamily="34" charset="0"/>
                <a:cs typeface="Arial" panose="020B0604020202020204" pitchFamily="34" charset="0"/>
              </a:rPr>
              <a:t>GB</a:t>
            </a:r>
          </a:p>
        </p:txBody>
      </p:sp>
      <p:sp>
        <p:nvSpPr>
          <p:cNvPr id="54" name="TextBox 53"/>
          <p:cNvSpPr txBox="1"/>
          <p:nvPr/>
        </p:nvSpPr>
        <p:spPr>
          <a:xfrm>
            <a:off x="5228134" y="2423545"/>
            <a:ext cx="1076271" cy="247233"/>
          </a:xfrm>
          <a:prstGeom prst="rect">
            <a:avLst/>
          </a:prstGeom>
          <a:noFill/>
        </p:spPr>
        <p:txBody>
          <a:bodyPr wrap="square" rtlCol="0">
            <a:noAutofit/>
          </a:bodyPr>
          <a:lstStyle/>
          <a:p>
            <a:pPr algn="ctr" defTabSz="685606"/>
            <a:r>
              <a:rPr lang="en-US" sz="1100" b="1" dirty="0">
                <a:latin typeface="Arial" panose="020B0604020202020204" pitchFamily="34" charset="0"/>
                <a:cs typeface="Arial" panose="020B0604020202020204" pitchFamily="34" charset="0"/>
              </a:rPr>
              <a:t>4</a:t>
            </a:r>
            <a:r>
              <a:rPr lang="en-US" sz="1100" b="1" dirty="0" smtClean="0">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x 900GB</a:t>
            </a:r>
          </a:p>
        </p:txBody>
      </p:sp>
      <p:sp>
        <p:nvSpPr>
          <p:cNvPr id="55" name="Rounded Rectangle 54"/>
          <p:cNvSpPr/>
          <p:nvPr/>
        </p:nvSpPr>
        <p:spPr>
          <a:xfrm>
            <a:off x="5228134" y="1227012"/>
            <a:ext cx="1076271" cy="2052355"/>
          </a:xfrm>
          <a:prstGeom prst="roundRect">
            <a:avLst>
              <a:gd name="adj" fmla="val 50000"/>
            </a:avLst>
          </a:prstGeom>
          <a:noFill/>
          <a:ln>
            <a:solidFill>
              <a:schemeClr val="tx1"/>
            </a:solidFill>
            <a:prstDash val="sys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606"/>
            <a:endParaRPr lang="en-US" sz="1100" b="1" dirty="0">
              <a:solidFill>
                <a:srgbClr val="FFFFFF"/>
              </a:solidFill>
              <a:latin typeface="Arial" panose="020B0604020202020204" pitchFamily="34" charset="0"/>
              <a:cs typeface="Arial" panose="020B0604020202020204" pitchFamily="34" charset="0"/>
            </a:endParaRPr>
          </a:p>
        </p:txBody>
      </p:sp>
      <p:sp>
        <p:nvSpPr>
          <p:cNvPr id="56" name="Diamond 55"/>
          <p:cNvSpPr/>
          <p:nvPr/>
        </p:nvSpPr>
        <p:spPr>
          <a:xfrm>
            <a:off x="5712165" y="2713150"/>
            <a:ext cx="108208" cy="134142"/>
          </a:xfrm>
          <a:prstGeom prst="diamond">
            <a:avLst/>
          </a:prstGeom>
          <a:solidFill>
            <a:schemeClr val="accent6">
              <a:lumMod val="60000"/>
              <a:lumOff val="40000"/>
            </a:schemeClr>
          </a:solidFill>
          <a:ln w="19050">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606"/>
            <a:endParaRPr lang="en-US" sz="1100" b="1" dirty="0">
              <a:solidFill>
                <a:srgbClr val="FFFFFF"/>
              </a:solidFill>
              <a:latin typeface="Arial" panose="020B0604020202020204" pitchFamily="34" charset="0"/>
              <a:cs typeface="Arial" panose="020B0604020202020204" pitchFamily="34" charset="0"/>
            </a:endParaRPr>
          </a:p>
        </p:txBody>
      </p:sp>
      <p:sp>
        <p:nvSpPr>
          <p:cNvPr id="57" name="TextBox 56"/>
          <p:cNvSpPr txBox="1"/>
          <p:nvPr/>
        </p:nvSpPr>
        <p:spPr>
          <a:xfrm>
            <a:off x="5228134" y="2915735"/>
            <a:ext cx="1076271" cy="247233"/>
          </a:xfrm>
          <a:prstGeom prst="rect">
            <a:avLst/>
          </a:prstGeom>
          <a:noFill/>
        </p:spPr>
        <p:txBody>
          <a:bodyPr wrap="square" rtlCol="0">
            <a:noAutofit/>
          </a:bodyPr>
          <a:lstStyle/>
          <a:p>
            <a:pPr algn="ctr" defTabSz="685606"/>
            <a:r>
              <a:rPr lang="en-US" sz="1100" b="1" dirty="0">
                <a:latin typeface="Arial" panose="020B0604020202020204" pitchFamily="34" charset="0"/>
                <a:cs typeface="Arial" panose="020B0604020202020204" pitchFamily="34" charset="0"/>
              </a:rPr>
              <a:t>RAID 10</a:t>
            </a:r>
          </a:p>
        </p:txBody>
      </p:sp>
      <p:sp>
        <p:nvSpPr>
          <p:cNvPr id="68" name="TextBox 67"/>
          <p:cNvSpPr txBox="1"/>
          <p:nvPr/>
        </p:nvSpPr>
        <p:spPr>
          <a:xfrm>
            <a:off x="4021685" y="2915740"/>
            <a:ext cx="892716" cy="229053"/>
          </a:xfrm>
          <a:prstGeom prst="rect">
            <a:avLst/>
          </a:prstGeom>
          <a:noFill/>
        </p:spPr>
        <p:txBody>
          <a:bodyPr wrap="square" lIns="68559" tIns="34280" rIns="68559" bIns="34280" rtlCol="0">
            <a:noAutofit/>
          </a:bodyPr>
          <a:lstStyle/>
          <a:p>
            <a:pPr algn="ctr" defTabSz="685606"/>
            <a:r>
              <a:rPr lang="en-US" sz="1100" b="1" dirty="0">
                <a:solidFill>
                  <a:srgbClr val="0096D6"/>
                </a:solidFill>
                <a:latin typeface="Arial" panose="020B0604020202020204" pitchFamily="34" charset="0"/>
                <a:cs typeface="Arial" panose="020B0604020202020204" pitchFamily="34" charset="0"/>
              </a:rPr>
              <a:t>RAID</a:t>
            </a:r>
          </a:p>
        </p:txBody>
      </p:sp>
      <p:sp>
        <p:nvSpPr>
          <p:cNvPr id="48" name="Rectangle 47"/>
          <p:cNvSpPr/>
          <p:nvPr/>
        </p:nvSpPr>
        <p:spPr>
          <a:xfrm>
            <a:off x="5256219" y="735723"/>
            <a:ext cx="1020101" cy="414460"/>
          </a:xfrm>
          <a:prstGeom prst="rect">
            <a:avLst/>
          </a:prstGeom>
        </p:spPr>
        <p:txBody>
          <a:bodyPr wrap="none" lIns="68559" tIns="34280" rIns="68559" bIns="34280">
            <a:noAutofit/>
          </a:bodyPr>
          <a:lstStyle/>
          <a:p>
            <a:pPr algn="ctr" defTabSz="685606"/>
            <a:r>
              <a:rPr lang="en-US" altLang="ja-JP" sz="1200" b="1" dirty="0" smtClean="0">
                <a:solidFill>
                  <a:schemeClr val="accent1"/>
                </a:solidFill>
                <a:latin typeface="Arial" panose="020B0604020202020204" pitchFamily="34" charset="0"/>
                <a:cs typeface="Arial" panose="020B0604020202020204" pitchFamily="34" charset="0"/>
              </a:rPr>
              <a:t>Gen</a:t>
            </a:r>
            <a:r>
              <a:rPr lang="ja-JP" altLang="en-US" sz="1200" b="1" dirty="0">
                <a:solidFill>
                  <a:schemeClr val="accent1"/>
                </a:solidFill>
                <a:latin typeface="Arial" panose="020B0604020202020204" pitchFamily="34" charset="0"/>
                <a:cs typeface="Arial" panose="020B0604020202020204" pitchFamily="34" charset="0"/>
              </a:rPr>
              <a:t> </a:t>
            </a:r>
            <a:r>
              <a:rPr lang="en-US" altLang="ja-JP" sz="1200" b="1" dirty="0" smtClean="0">
                <a:solidFill>
                  <a:schemeClr val="accent1"/>
                </a:solidFill>
                <a:latin typeface="Arial" panose="020B0604020202020204" pitchFamily="34" charset="0"/>
                <a:cs typeface="Arial" panose="020B0604020202020204" pitchFamily="34" charset="0"/>
              </a:rPr>
              <a:t>2</a:t>
            </a:r>
          </a:p>
          <a:p>
            <a:pPr algn="ctr" defTabSz="685606"/>
            <a:r>
              <a:rPr lang="ja-JP" altLang="en-US" sz="1200" b="1" dirty="0">
                <a:solidFill>
                  <a:schemeClr val="accent1"/>
                </a:solidFill>
                <a:latin typeface="Arial" panose="020B0604020202020204" pitchFamily="34" charset="0"/>
                <a:cs typeface="Arial" panose="020B0604020202020204" pitchFamily="34" charset="0"/>
              </a:rPr>
              <a:t>アプライアンス</a:t>
            </a:r>
            <a:endParaRPr lang="en-US" sz="1200" b="1" dirty="0">
              <a:solidFill>
                <a:schemeClr val="accent1"/>
              </a:solidFill>
              <a:latin typeface="Arial" panose="020B0604020202020204" pitchFamily="34" charset="0"/>
              <a:cs typeface="Arial" panose="020B0604020202020204" pitchFamily="34" charset="0"/>
            </a:endParaRPr>
          </a:p>
        </p:txBody>
      </p:sp>
      <p:sp>
        <p:nvSpPr>
          <p:cNvPr id="50" name="Rectangle 49"/>
          <p:cNvSpPr/>
          <p:nvPr/>
        </p:nvSpPr>
        <p:spPr>
          <a:xfrm>
            <a:off x="2731647" y="798929"/>
            <a:ext cx="1020101" cy="414460"/>
          </a:xfrm>
          <a:prstGeom prst="rect">
            <a:avLst/>
          </a:prstGeom>
        </p:spPr>
        <p:txBody>
          <a:bodyPr wrap="none" lIns="68559" tIns="34280" rIns="68559" bIns="34280">
            <a:noAutofit/>
          </a:bodyPr>
          <a:lstStyle/>
          <a:p>
            <a:pPr algn="ctr" defTabSz="685606"/>
            <a:r>
              <a:rPr lang="en-US" altLang="ja-JP" sz="1200" b="1" dirty="0" smtClean="0">
                <a:solidFill>
                  <a:schemeClr val="accent1"/>
                </a:solidFill>
                <a:latin typeface="Arial" panose="020B0604020202020204" pitchFamily="34" charset="0"/>
                <a:cs typeface="Arial" panose="020B0604020202020204" pitchFamily="34" charset="0"/>
              </a:rPr>
              <a:t>Gen 1</a:t>
            </a:r>
          </a:p>
          <a:p>
            <a:pPr algn="ctr" defTabSz="685606"/>
            <a:r>
              <a:rPr lang="ja-JP" altLang="en-US" sz="1200" b="1" dirty="0">
                <a:solidFill>
                  <a:schemeClr val="accent1"/>
                </a:solidFill>
                <a:latin typeface="Arial" panose="020B0604020202020204" pitchFamily="34" charset="0"/>
                <a:cs typeface="Arial" panose="020B0604020202020204" pitchFamily="34" charset="0"/>
              </a:rPr>
              <a:t>アプライアンス</a:t>
            </a:r>
            <a:endParaRPr lang="en-US" sz="1200" b="1" dirty="0">
              <a:solidFill>
                <a:schemeClr val="accent1"/>
              </a:solidFill>
              <a:latin typeface="Arial" panose="020B0604020202020204" pitchFamily="34" charset="0"/>
              <a:cs typeface="Arial" panose="020B0604020202020204" pitchFamily="34" charset="0"/>
            </a:endParaRPr>
          </a:p>
        </p:txBody>
      </p:sp>
      <p:sp>
        <p:nvSpPr>
          <p:cNvPr id="49" name="Title 2"/>
          <p:cNvSpPr>
            <a:spLocks noGrp="1"/>
          </p:cNvSpPr>
          <p:nvPr>
            <p:ph type="title"/>
          </p:nvPr>
        </p:nvSpPr>
        <p:spPr>
          <a:xfrm>
            <a:off x="437766" y="119520"/>
            <a:ext cx="8345488" cy="731837"/>
          </a:xfrm>
        </p:spPr>
        <p:txBody>
          <a:bodyPr/>
          <a:lstStyle/>
          <a:p>
            <a:r>
              <a:rPr lang="en-US" altLang="ja-JP" dirty="0" smtClean="0"/>
              <a:t>Gen 2 </a:t>
            </a:r>
            <a:r>
              <a:rPr lang="ja-JP" altLang="en-US" dirty="0" smtClean="0"/>
              <a:t>物理アプライアンスはスペック</a:t>
            </a:r>
            <a:r>
              <a:rPr lang="en-US" altLang="ja-JP" dirty="0" smtClean="0"/>
              <a:t>UP</a:t>
            </a:r>
            <a:endParaRPr lang="en-US" dirty="0"/>
          </a:p>
        </p:txBody>
      </p:sp>
    </p:spTree>
    <p:extLst>
      <p:ext uri="{BB962C8B-B14F-4D97-AF65-F5344CB8AC3E}">
        <p14:creationId xmlns:p14="http://schemas.microsoft.com/office/powerpoint/2010/main" val="1676598446"/>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1260475"/>
            <a:ext cx="4791140" cy="339148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タイトル 2"/>
          <p:cNvSpPr>
            <a:spLocks noGrp="1"/>
          </p:cNvSpPr>
          <p:nvPr>
            <p:ph type="title"/>
          </p:nvPr>
        </p:nvSpPr>
        <p:spPr/>
        <p:txBody>
          <a:bodyPr/>
          <a:lstStyle/>
          <a:p>
            <a:r>
              <a:rPr lang="en-US" altLang="ja-JP" smtClean="0"/>
              <a:t>Device 360 View</a:t>
            </a:r>
            <a:endParaRPr lang="ja-JP" altLang="en-US" dirty="0"/>
          </a:p>
        </p:txBody>
      </p:sp>
      <p:sp>
        <p:nvSpPr>
          <p:cNvPr id="2" name="テキスト プレースホルダー 1"/>
          <p:cNvSpPr>
            <a:spLocks noGrp="1"/>
          </p:cNvSpPr>
          <p:nvPr>
            <p:ph type="body" sz="quarter" idx="4294967295"/>
          </p:nvPr>
        </p:nvSpPr>
        <p:spPr>
          <a:xfrm>
            <a:off x="388937" y="850285"/>
            <a:ext cx="5679353" cy="585970"/>
          </a:xfrm>
          <a:prstGeom prst="rect">
            <a:avLst/>
          </a:prstGeom>
        </p:spPr>
        <p:txBody>
          <a:bodyPr/>
          <a:lstStyle/>
          <a:p>
            <a:pPr marL="57136" indent="0">
              <a:buNone/>
            </a:pPr>
            <a:r>
              <a:rPr lang="ja-JP" altLang="en-US" sz="1200" dirty="0">
                <a:solidFill>
                  <a:schemeClr val="accent1"/>
                </a:solidFill>
              </a:rPr>
              <a:t>機器</a:t>
            </a:r>
            <a:r>
              <a:rPr kumimoji="1" lang="ja-JP" altLang="en-US" sz="1200" dirty="0" smtClean="0">
                <a:solidFill>
                  <a:schemeClr val="accent1"/>
                </a:solidFill>
              </a:rPr>
              <a:t>の詳細情報（機器種別、</a:t>
            </a:r>
            <a:r>
              <a:rPr kumimoji="1" lang="en-US" altLang="ja-JP" sz="1200" dirty="0" smtClean="0">
                <a:solidFill>
                  <a:schemeClr val="accent1"/>
                </a:solidFill>
              </a:rPr>
              <a:t>CPU/</a:t>
            </a:r>
            <a:r>
              <a:rPr kumimoji="1" lang="ja-JP" altLang="en-US" sz="1200" dirty="0" smtClean="0">
                <a:solidFill>
                  <a:schemeClr val="accent1"/>
                </a:solidFill>
              </a:rPr>
              <a:t>メモリ使用率、</a:t>
            </a:r>
            <a:r>
              <a:rPr lang="ja-JP" altLang="en-US" sz="1200" dirty="0" smtClean="0">
                <a:solidFill>
                  <a:schemeClr val="accent1"/>
                </a:solidFill>
              </a:rPr>
              <a:t>アラーム情報</a:t>
            </a:r>
            <a:r>
              <a:rPr lang="ja-JP" altLang="en-US" sz="1200" dirty="0">
                <a:solidFill>
                  <a:schemeClr val="accent1"/>
                </a:solidFill>
              </a:rPr>
              <a:t>、</a:t>
            </a:r>
            <a:r>
              <a:rPr lang="ja-JP" altLang="en-US" sz="1200" dirty="0" smtClean="0">
                <a:solidFill>
                  <a:schemeClr val="accent1"/>
                </a:solidFill>
              </a:rPr>
              <a:t>モジュール情報</a:t>
            </a:r>
            <a:r>
              <a:rPr lang="en-US" altLang="ja-JP" sz="1200" dirty="0" smtClean="0">
                <a:solidFill>
                  <a:schemeClr val="accent1"/>
                </a:solidFill>
              </a:rPr>
              <a:t>etc.</a:t>
            </a:r>
            <a:r>
              <a:rPr lang="ja-JP" altLang="en-US" sz="1200" dirty="0" smtClean="0">
                <a:solidFill>
                  <a:schemeClr val="accent1"/>
                </a:solidFill>
              </a:rPr>
              <a:t>）を表示</a:t>
            </a:r>
            <a:endParaRPr kumimoji="1" lang="ja-JP" altLang="en-US" sz="1200" dirty="0">
              <a:solidFill>
                <a:schemeClr val="accent1"/>
              </a:solidFill>
            </a:endParaRP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759" y="647991"/>
            <a:ext cx="2544904" cy="257339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750" y="2165509"/>
            <a:ext cx="2565625" cy="258466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0" name="Rectangle 19"/>
          <p:cNvSpPr/>
          <p:nvPr/>
        </p:nvSpPr>
        <p:spPr>
          <a:xfrm>
            <a:off x="4562475" y="1546396"/>
            <a:ext cx="1980952" cy="508972"/>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400" dirty="0" smtClean="0">
                <a:solidFill>
                  <a:srgbClr val="000000"/>
                </a:solidFill>
              </a:rPr>
              <a:t>トポロジー上どこに位置しているか表示</a:t>
            </a:r>
            <a:endParaRPr lang="en-US" sz="1400" dirty="0" smtClean="0">
              <a:solidFill>
                <a:srgbClr val="000000"/>
              </a:solidFill>
            </a:endParaRPr>
          </a:p>
        </p:txBody>
      </p:sp>
    </p:spTree>
    <p:extLst>
      <p:ext uri="{BB962C8B-B14F-4D97-AF65-F5344CB8AC3E}">
        <p14:creationId xmlns:p14="http://schemas.microsoft.com/office/powerpoint/2010/main" val="129690702"/>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smtClean="0"/>
              <a:t>User 360 View</a:t>
            </a:r>
            <a:endParaRPr lang="ja-JP" altLang="en-US" dirty="0"/>
          </a:p>
        </p:txBody>
      </p:sp>
      <p:sp>
        <p:nvSpPr>
          <p:cNvPr id="2" name="テキスト プレースホルダー 1"/>
          <p:cNvSpPr>
            <a:spLocks noGrp="1"/>
          </p:cNvSpPr>
          <p:nvPr>
            <p:ph type="body" sz="quarter" idx="4294967295"/>
          </p:nvPr>
        </p:nvSpPr>
        <p:spPr>
          <a:xfrm>
            <a:off x="287102" y="895350"/>
            <a:ext cx="5705475" cy="466725"/>
          </a:xfrm>
          <a:prstGeom prst="rect">
            <a:avLst/>
          </a:prstGeom>
        </p:spPr>
        <p:txBody>
          <a:bodyPr/>
          <a:lstStyle/>
          <a:p>
            <a:pPr marL="57136" indent="0">
              <a:buNone/>
            </a:pPr>
            <a:r>
              <a:rPr kumimoji="1" lang="ja-JP" altLang="en-US" sz="1600" dirty="0" smtClean="0">
                <a:solidFill>
                  <a:schemeClr val="accent1"/>
                </a:solidFill>
              </a:rPr>
              <a:t>クライアント端末の詳細情報（機器種別、接続先、</a:t>
            </a:r>
            <a:r>
              <a:rPr lang="ja-JP" altLang="en-US" sz="1600" dirty="0" smtClean="0">
                <a:solidFill>
                  <a:schemeClr val="accent1"/>
                </a:solidFill>
              </a:rPr>
              <a:t>アラーム情報</a:t>
            </a:r>
            <a:r>
              <a:rPr lang="ja-JP" altLang="en-US" sz="1600" dirty="0">
                <a:solidFill>
                  <a:schemeClr val="accent1"/>
                </a:solidFill>
              </a:rPr>
              <a:t>、</a:t>
            </a:r>
            <a:r>
              <a:rPr lang="en-US" altLang="ja-JP" sz="1600" dirty="0" smtClean="0">
                <a:solidFill>
                  <a:schemeClr val="accent1"/>
                </a:solidFill>
              </a:rPr>
              <a:t>etc.</a:t>
            </a:r>
            <a:r>
              <a:rPr lang="ja-JP" altLang="en-US" sz="1600" dirty="0" smtClean="0">
                <a:solidFill>
                  <a:schemeClr val="accent1"/>
                </a:solidFill>
              </a:rPr>
              <a:t>）を表示</a:t>
            </a:r>
            <a:endParaRPr kumimoji="1" lang="ja-JP" altLang="en-US" sz="1600" dirty="0">
              <a:solidFill>
                <a:schemeClr val="accent1"/>
              </a:solidFill>
            </a:endParaRPr>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986" y="850514"/>
            <a:ext cx="2790677" cy="2790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図 4"/>
          <p:cNvPicPr>
            <a:picLocks noChangeAspect="1"/>
          </p:cNvPicPr>
          <p:nvPr/>
        </p:nvPicPr>
        <p:blipFill>
          <a:blip r:embed="rId3"/>
          <a:stretch>
            <a:fillRect/>
          </a:stretch>
        </p:blipFill>
        <p:spPr>
          <a:xfrm>
            <a:off x="305613" y="1436165"/>
            <a:ext cx="5735043" cy="3215309"/>
          </a:xfrm>
          <a:prstGeom prst="rect">
            <a:avLst/>
          </a:prstGeom>
        </p:spPr>
      </p:pic>
    </p:spTree>
    <p:extLst>
      <p:ext uri="{BB962C8B-B14F-4D97-AF65-F5344CB8AC3E}">
        <p14:creationId xmlns:p14="http://schemas.microsoft.com/office/powerpoint/2010/main" val="957758241"/>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stretch>
            <a:fillRect/>
          </a:stretch>
        </p:blipFill>
        <p:spPr>
          <a:xfrm>
            <a:off x="287338" y="1265316"/>
            <a:ext cx="6633464" cy="821175"/>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3" name="タイトル 2"/>
          <p:cNvSpPr>
            <a:spLocks noGrp="1"/>
          </p:cNvSpPr>
          <p:nvPr>
            <p:ph type="title"/>
          </p:nvPr>
        </p:nvSpPr>
        <p:spPr/>
        <p:txBody>
          <a:bodyPr/>
          <a:lstStyle/>
          <a:p>
            <a:r>
              <a:rPr lang="ja-JP" altLang="en-US" dirty="0" smtClean="0"/>
              <a:t>ダッシュボード</a:t>
            </a:r>
            <a:endParaRPr lang="ja-JP" altLang="en-US" dirty="0"/>
          </a:p>
        </p:txBody>
      </p:sp>
      <p:sp>
        <p:nvSpPr>
          <p:cNvPr id="2" name="テキスト プレースホルダー 1"/>
          <p:cNvSpPr>
            <a:spLocks noGrp="1"/>
          </p:cNvSpPr>
          <p:nvPr>
            <p:ph type="body" sz="quarter" idx="4294967295"/>
          </p:nvPr>
        </p:nvSpPr>
        <p:spPr>
          <a:xfrm>
            <a:off x="287338" y="850918"/>
            <a:ext cx="8763000" cy="457200"/>
          </a:xfrm>
          <a:prstGeom prst="rect">
            <a:avLst/>
          </a:prstGeom>
        </p:spPr>
        <p:txBody>
          <a:bodyPr/>
          <a:lstStyle/>
          <a:p>
            <a:pPr marL="0" indent="0">
              <a:buNone/>
            </a:pPr>
            <a:r>
              <a:rPr kumimoji="1" lang="ja-JP" altLang="en-US" dirty="0" smtClean="0">
                <a:solidFill>
                  <a:schemeClr val="accent1"/>
                </a:solidFill>
              </a:rPr>
              <a:t>例）拠点（アムステルダム）における直近</a:t>
            </a:r>
            <a:r>
              <a:rPr kumimoji="1" lang="en-US" altLang="ja-JP" dirty="0" smtClean="0">
                <a:solidFill>
                  <a:schemeClr val="accent1"/>
                </a:solidFill>
              </a:rPr>
              <a:t>1</a:t>
            </a:r>
            <a:r>
              <a:rPr kumimoji="1" lang="ja-JP" altLang="en-US" dirty="0" smtClean="0">
                <a:solidFill>
                  <a:schemeClr val="accent1"/>
                </a:solidFill>
              </a:rPr>
              <a:t>時間の機器パフォーマンス情報表示</a:t>
            </a:r>
            <a:endParaRPr kumimoji="1" lang="ja-JP" altLang="en-US" dirty="0">
              <a:solidFill>
                <a:schemeClr val="accent1"/>
              </a:solidFill>
            </a:endParaRPr>
          </a:p>
        </p:txBody>
      </p:sp>
      <p:pic>
        <p:nvPicPr>
          <p:cNvPr id="4" name="Picture 4"/>
          <p:cNvPicPr>
            <a:picLocks noChangeAspect="1"/>
          </p:cNvPicPr>
          <p:nvPr/>
        </p:nvPicPr>
        <p:blipFill>
          <a:blip r:embed="rId3"/>
          <a:stretch>
            <a:fillRect/>
          </a:stretch>
        </p:blipFill>
        <p:spPr>
          <a:xfrm>
            <a:off x="4581161" y="3034943"/>
            <a:ext cx="4251474" cy="770704"/>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5" name="Picture 5"/>
          <p:cNvPicPr>
            <a:picLocks noChangeAspect="1"/>
          </p:cNvPicPr>
          <p:nvPr/>
        </p:nvPicPr>
        <p:blipFill>
          <a:blip r:embed="rId4"/>
          <a:stretch>
            <a:fillRect/>
          </a:stretch>
        </p:blipFill>
        <p:spPr>
          <a:xfrm>
            <a:off x="4577640" y="4104163"/>
            <a:ext cx="4254993" cy="511642"/>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6" name="Picture 17"/>
          <p:cNvPicPr>
            <a:picLocks noChangeAspect="1"/>
          </p:cNvPicPr>
          <p:nvPr/>
        </p:nvPicPr>
        <p:blipFill>
          <a:blip r:embed="rId5"/>
          <a:stretch>
            <a:fillRect/>
          </a:stretch>
        </p:blipFill>
        <p:spPr>
          <a:xfrm>
            <a:off x="287338" y="2088928"/>
            <a:ext cx="4021639" cy="838159"/>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7" name="Picture 18"/>
          <p:cNvPicPr>
            <a:picLocks noChangeAspect="1"/>
          </p:cNvPicPr>
          <p:nvPr/>
        </p:nvPicPr>
        <p:blipFill>
          <a:blip r:embed="rId6"/>
          <a:stretch>
            <a:fillRect/>
          </a:stretch>
        </p:blipFill>
        <p:spPr>
          <a:xfrm>
            <a:off x="4581161" y="2049816"/>
            <a:ext cx="4251474" cy="911889"/>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9" name="Picture 15"/>
          <p:cNvPicPr>
            <a:picLocks noChangeAspect="1"/>
          </p:cNvPicPr>
          <p:nvPr/>
        </p:nvPicPr>
        <p:blipFill>
          <a:blip r:embed="rId7"/>
          <a:stretch>
            <a:fillRect/>
          </a:stretch>
        </p:blipFill>
        <p:spPr>
          <a:xfrm>
            <a:off x="287338" y="3086212"/>
            <a:ext cx="4021639" cy="1529593"/>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10" name="正方形/長方形 9"/>
          <p:cNvSpPr/>
          <p:nvPr/>
        </p:nvSpPr>
        <p:spPr>
          <a:xfrm>
            <a:off x="3492400" y="115832"/>
            <a:ext cx="5280613" cy="646331"/>
          </a:xfrm>
          <a:prstGeom prst="rect">
            <a:avLst/>
          </a:prstGeom>
        </p:spPr>
        <p:txBody>
          <a:bodyPr wrap="none">
            <a:spAutoFit/>
          </a:bodyPr>
          <a:lstStyle/>
          <a:p>
            <a:r>
              <a:rPr kumimoji="1" lang="en-US" altLang="ja-JP" dirty="0"/>
              <a:t>CPU</a:t>
            </a:r>
            <a:r>
              <a:rPr kumimoji="1" lang="en-US" altLang="ja-JP" dirty="0" smtClean="0"/>
              <a:t>/ Memory/ </a:t>
            </a:r>
            <a:r>
              <a:rPr kumimoji="1" lang="ja-JP" altLang="en-US" dirty="0" smtClean="0"/>
              <a:t>インターフェースの負荷状況をモニタ</a:t>
            </a:r>
            <a:r>
              <a:rPr lang="en-US" altLang="ja-JP" dirty="0" smtClean="0"/>
              <a:t/>
            </a:r>
            <a:br>
              <a:rPr lang="en-US" altLang="ja-JP" dirty="0" smtClean="0"/>
            </a:br>
            <a:r>
              <a:rPr lang="ja-JP" altLang="en-US" dirty="0" smtClean="0"/>
              <a:t>（</a:t>
            </a:r>
            <a:r>
              <a:rPr lang="en-US" altLang="ja-JP" dirty="0" err="1" smtClean="0"/>
              <a:t>LifeCycle</a:t>
            </a:r>
            <a:r>
              <a:rPr lang="en-US" altLang="ja-JP" dirty="0" smtClean="0"/>
              <a:t> </a:t>
            </a:r>
            <a:r>
              <a:rPr lang="ja-JP" altLang="en-US" dirty="0" smtClean="0"/>
              <a:t>ライセンス</a:t>
            </a:r>
            <a:r>
              <a:rPr lang="ja-JP" altLang="en-US" dirty="0"/>
              <a:t>で可能</a:t>
            </a:r>
            <a:r>
              <a:rPr lang="ja-JP" altLang="en-US" dirty="0" smtClean="0"/>
              <a:t>）</a:t>
            </a:r>
            <a:endParaRPr kumimoji="1" lang="en-US" altLang="ja-JP" dirty="0" smtClean="0"/>
          </a:p>
        </p:txBody>
      </p:sp>
      <p:sp>
        <p:nvSpPr>
          <p:cNvPr id="12" name="正方形/長方形 11"/>
          <p:cNvSpPr/>
          <p:nvPr/>
        </p:nvSpPr>
        <p:spPr>
          <a:xfrm>
            <a:off x="2102433" y="1943035"/>
            <a:ext cx="2159153" cy="276999"/>
          </a:xfrm>
          <a:prstGeom prst="rect">
            <a:avLst/>
          </a:prstGeom>
        </p:spPr>
        <p:style>
          <a:lnRef idx="1">
            <a:schemeClr val="accent1"/>
          </a:lnRef>
          <a:fillRef idx="2">
            <a:schemeClr val="accent1"/>
          </a:fillRef>
          <a:effectRef idx="1">
            <a:schemeClr val="accent1"/>
          </a:effectRef>
          <a:fontRef idx="minor">
            <a:schemeClr val="dk1"/>
          </a:fontRef>
        </p:style>
        <p:txBody>
          <a:bodyPr wrap="square" anchor="ctr">
            <a:spAutoFit/>
          </a:bodyPr>
          <a:lstStyle/>
          <a:p>
            <a:r>
              <a:rPr lang="ja-JP" altLang="en-US" sz="1200" dirty="0" smtClean="0"/>
              <a:t>リーチャビリティ（到達性確認）</a:t>
            </a:r>
            <a:endParaRPr lang="ja-JP" altLang="en-US" sz="1200" dirty="0"/>
          </a:p>
        </p:txBody>
      </p:sp>
      <p:sp>
        <p:nvSpPr>
          <p:cNvPr id="13" name="正方形/長方形 12"/>
          <p:cNvSpPr/>
          <p:nvPr/>
        </p:nvSpPr>
        <p:spPr>
          <a:xfrm>
            <a:off x="2102432" y="2951060"/>
            <a:ext cx="2159153" cy="276999"/>
          </a:xfrm>
          <a:prstGeom prst="rect">
            <a:avLst/>
          </a:prstGeom>
        </p:spPr>
        <p:style>
          <a:lnRef idx="1">
            <a:schemeClr val="accent1"/>
          </a:lnRef>
          <a:fillRef idx="2">
            <a:schemeClr val="accent1"/>
          </a:fillRef>
          <a:effectRef idx="1">
            <a:schemeClr val="accent1"/>
          </a:effectRef>
          <a:fontRef idx="minor">
            <a:schemeClr val="dk1"/>
          </a:fontRef>
        </p:style>
        <p:txBody>
          <a:bodyPr wrap="square" anchor="ctr">
            <a:spAutoFit/>
          </a:bodyPr>
          <a:lstStyle/>
          <a:p>
            <a:r>
              <a:rPr lang="en-US" altLang="ja-JP" sz="1200" dirty="0" smtClean="0"/>
              <a:t>AP</a:t>
            </a:r>
            <a:r>
              <a:rPr lang="ja-JP" altLang="en-US" sz="1200" dirty="0" smtClean="0"/>
              <a:t>負荷状態（負荷の高い</a:t>
            </a:r>
            <a:r>
              <a:rPr lang="en-US" altLang="ja-JP" sz="1200" dirty="0" smtClean="0"/>
              <a:t>AP</a:t>
            </a:r>
            <a:r>
              <a:rPr lang="ja-JP" altLang="en-US" sz="1200" dirty="0" smtClean="0"/>
              <a:t>）</a:t>
            </a:r>
            <a:endParaRPr lang="ja-JP" altLang="en-US" sz="1200" dirty="0"/>
          </a:p>
        </p:txBody>
      </p:sp>
      <p:sp>
        <p:nvSpPr>
          <p:cNvPr id="14" name="正方形/長方形 13"/>
          <p:cNvSpPr/>
          <p:nvPr/>
        </p:nvSpPr>
        <p:spPr>
          <a:xfrm>
            <a:off x="5918072" y="1943035"/>
            <a:ext cx="2880000" cy="276999"/>
          </a:xfrm>
          <a:prstGeom prst="rect">
            <a:avLst/>
          </a:prstGeom>
        </p:spPr>
        <p:style>
          <a:lnRef idx="1">
            <a:schemeClr val="accent1"/>
          </a:lnRef>
          <a:fillRef idx="2">
            <a:schemeClr val="accent1"/>
          </a:fillRef>
          <a:effectRef idx="1">
            <a:schemeClr val="accent1"/>
          </a:effectRef>
          <a:fontRef idx="minor">
            <a:schemeClr val="dk1"/>
          </a:fontRef>
        </p:style>
        <p:txBody>
          <a:bodyPr wrap="square" anchor="ctr">
            <a:spAutoFit/>
          </a:bodyPr>
          <a:lstStyle/>
          <a:p>
            <a:r>
              <a:rPr lang="en-US" altLang="ja-JP" sz="1200" dirty="0" smtClean="0"/>
              <a:t>CPU</a:t>
            </a:r>
            <a:r>
              <a:rPr lang="ja-JP" altLang="en-US" sz="1200" dirty="0" smtClean="0"/>
              <a:t>負荷状態（</a:t>
            </a:r>
            <a:r>
              <a:rPr lang="en-US" altLang="ja-JP" sz="1200" dirty="0" smtClean="0"/>
              <a:t>CPU</a:t>
            </a:r>
            <a:r>
              <a:rPr lang="ja-JP" altLang="en-US" sz="1200" dirty="0" smtClean="0"/>
              <a:t>負荷の高い</a:t>
            </a:r>
            <a:r>
              <a:rPr lang="ja-JP" altLang="en-US" sz="1200" dirty="0"/>
              <a:t>機器</a:t>
            </a:r>
            <a:r>
              <a:rPr lang="ja-JP" altLang="en-US" sz="1200" dirty="0" smtClean="0"/>
              <a:t>）</a:t>
            </a:r>
            <a:endParaRPr lang="ja-JP" altLang="en-US" sz="1200" dirty="0"/>
          </a:p>
        </p:txBody>
      </p:sp>
      <p:sp>
        <p:nvSpPr>
          <p:cNvPr id="15" name="正方形/長方形 14"/>
          <p:cNvSpPr/>
          <p:nvPr/>
        </p:nvSpPr>
        <p:spPr>
          <a:xfrm>
            <a:off x="5918072" y="2951060"/>
            <a:ext cx="2880000" cy="276999"/>
          </a:xfrm>
          <a:prstGeom prst="rect">
            <a:avLst/>
          </a:prstGeom>
        </p:spPr>
        <p:style>
          <a:lnRef idx="1">
            <a:schemeClr val="accent1"/>
          </a:lnRef>
          <a:fillRef idx="2">
            <a:schemeClr val="accent1"/>
          </a:fillRef>
          <a:effectRef idx="1">
            <a:schemeClr val="accent1"/>
          </a:effectRef>
          <a:fontRef idx="minor">
            <a:schemeClr val="dk1"/>
          </a:fontRef>
        </p:style>
        <p:txBody>
          <a:bodyPr wrap="square" anchor="ctr">
            <a:spAutoFit/>
          </a:bodyPr>
          <a:lstStyle/>
          <a:p>
            <a:r>
              <a:rPr lang="ja-JP" altLang="en-US" sz="1200" dirty="0" smtClean="0"/>
              <a:t>メモリ負荷状態（メモリ</a:t>
            </a:r>
            <a:r>
              <a:rPr lang="ja-JP" altLang="en-US" sz="1200" dirty="0"/>
              <a:t>使用率</a:t>
            </a:r>
            <a:r>
              <a:rPr lang="ja-JP" altLang="en-US" sz="1200" dirty="0" smtClean="0"/>
              <a:t>の高い</a:t>
            </a:r>
            <a:r>
              <a:rPr lang="ja-JP" altLang="en-US" sz="1200" dirty="0"/>
              <a:t>機器</a:t>
            </a:r>
            <a:r>
              <a:rPr lang="ja-JP" altLang="en-US" sz="1200" dirty="0" smtClean="0"/>
              <a:t>）</a:t>
            </a:r>
            <a:endParaRPr lang="ja-JP" altLang="en-US" sz="1200" dirty="0"/>
          </a:p>
        </p:txBody>
      </p:sp>
      <p:sp>
        <p:nvSpPr>
          <p:cNvPr id="16" name="正方形/長方形 15"/>
          <p:cNvSpPr/>
          <p:nvPr/>
        </p:nvSpPr>
        <p:spPr>
          <a:xfrm>
            <a:off x="5870141" y="3733137"/>
            <a:ext cx="2927931"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ja-JP" altLang="en-US" sz="1200" dirty="0" smtClean="0"/>
              <a:t>インターフェース負荷状態</a:t>
            </a:r>
            <a:r>
              <a:rPr lang="en-US" altLang="ja-JP" sz="1200" dirty="0" smtClean="0"/>
              <a:t/>
            </a:r>
            <a:br>
              <a:rPr lang="en-US" altLang="ja-JP" sz="1200" dirty="0" smtClean="0"/>
            </a:br>
            <a:r>
              <a:rPr lang="ja-JP" altLang="en-US" sz="1200" dirty="0" smtClean="0"/>
              <a:t>（使用率の高い</a:t>
            </a:r>
            <a:r>
              <a:rPr lang="en-US" altLang="ja-JP" sz="1200" dirty="0" smtClean="0"/>
              <a:t>WAN</a:t>
            </a:r>
            <a:r>
              <a:rPr lang="ja-JP" altLang="en-US" sz="1200" dirty="0" smtClean="0"/>
              <a:t>インターフェース）</a:t>
            </a:r>
            <a:endParaRPr lang="ja-JP" altLang="en-US" sz="1200" dirty="0"/>
          </a:p>
        </p:txBody>
      </p:sp>
    </p:spTree>
    <p:extLst>
      <p:ext uri="{BB962C8B-B14F-4D97-AF65-F5344CB8AC3E}">
        <p14:creationId xmlns:p14="http://schemas.microsoft.com/office/powerpoint/2010/main" val="311313723"/>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462301" y="762163"/>
            <a:ext cx="8277344" cy="457415"/>
          </a:xfrm>
        </p:spPr>
        <p:txBody>
          <a:bodyPr/>
          <a:lstStyle/>
          <a:p>
            <a:r>
              <a:rPr lang="ja-JP" altLang="en-US" dirty="0" smtClean="0"/>
              <a:t>例）拠点（アムステルダム）</a:t>
            </a:r>
            <a:r>
              <a:rPr lang="ja-JP" altLang="en-US" dirty="0"/>
              <a:t>に</a:t>
            </a:r>
            <a:r>
              <a:rPr lang="ja-JP" altLang="en-US" dirty="0" smtClean="0"/>
              <a:t>おける直近</a:t>
            </a:r>
            <a:r>
              <a:rPr lang="en-US" altLang="ja-JP" dirty="0" smtClean="0"/>
              <a:t>1</a:t>
            </a:r>
            <a:r>
              <a:rPr lang="ja-JP" altLang="en-US" dirty="0" smtClean="0"/>
              <a:t>時間のパフォーマンス</a:t>
            </a:r>
            <a:r>
              <a:rPr lang="ja-JP" altLang="en-US" dirty="0"/>
              <a:t>情報表示</a:t>
            </a:r>
            <a:endParaRPr kumimoji="1" lang="ja-JP" altLang="en-US" dirty="0"/>
          </a:p>
        </p:txBody>
      </p:sp>
      <p:sp>
        <p:nvSpPr>
          <p:cNvPr id="3" name="タイトル 2"/>
          <p:cNvSpPr>
            <a:spLocks noGrp="1"/>
          </p:cNvSpPr>
          <p:nvPr>
            <p:ph type="title"/>
          </p:nvPr>
        </p:nvSpPr>
        <p:spPr>
          <a:xfrm>
            <a:off x="394157" y="46345"/>
            <a:ext cx="2685306" cy="731837"/>
          </a:xfrm>
        </p:spPr>
        <p:txBody>
          <a:bodyPr/>
          <a:lstStyle/>
          <a:p>
            <a:r>
              <a:rPr lang="ja-JP" altLang="en-US" dirty="0"/>
              <a:t>ダッシュボード</a:t>
            </a:r>
            <a:endParaRPr kumimoji="1" lang="ja-JP" altLang="en-US" dirty="0"/>
          </a:p>
        </p:txBody>
      </p:sp>
      <p:sp>
        <p:nvSpPr>
          <p:cNvPr id="10" name="正方形/長方形 9"/>
          <p:cNvSpPr/>
          <p:nvPr/>
        </p:nvSpPr>
        <p:spPr>
          <a:xfrm>
            <a:off x="3144357" y="115832"/>
            <a:ext cx="5881656" cy="646331"/>
          </a:xfrm>
          <a:prstGeom prst="rect">
            <a:avLst/>
          </a:prstGeom>
        </p:spPr>
        <p:txBody>
          <a:bodyPr wrap="square">
            <a:spAutoFit/>
          </a:bodyPr>
          <a:lstStyle/>
          <a:p>
            <a:r>
              <a:rPr kumimoji="1" lang="en-US" altLang="ja-JP" dirty="0" smtClean="0"/>
              <a:t>NetFlow/PA</a:t>
            </a:r>
            <a:r>
              <a:rPr kumimoji="1" lang="ja-JP" altLang="en-US" dirty="0" smtClean="0"/>
              <a:t>等で取得したトラフィック量</a:t>
            </a:r>
            <a:r>
              <a:rPr kumimoji="1" lang="ja-JP" altLang="en-US" dirty="0"/>
              <a:t>、</a:t>
            </a:r>
            <a:r>
              <a:rPr kumimoji="1" lang="ja-JP" altLang="en-US" dirty="0" smtClean="0"/>
              <a:t>レスポンス時間の</a:t>
            </a:r>
            <a:r>
              <a:rPr kumimoji="1" lang="en-US" altLang="ja-JP" dirty="0" smtClean="0"/>
              <a:t/>
            </a:r>
            <a:br>
              <a:rPr kumimoji="1" lang="en-US" altLang="ja-JP" dirty="0" smtClean="0"/>
            </a:br>
            <a:r>
              <a:rPr kumimoji="1" lang="ja-JP" altLang="en-US" dirty="0" smtClean="0"/>
              <a:t>状況をモニタ</a:t>
            </a:r>
            <a:endParaRPr kumimoji="1" lang="en-US" altLang="ja-JP" dirty="0" smtClean="0">
              <a:solidFill>
                <a:srgbClr val="C00000"/>
              </a:solidFill>
            </a:endParaRPr>
          </a:p>
        </p:txBody>
      </p:sp>
      <p:pic>
        <p:nvPicPr>
          <p:cNvPr id="25" name="Picture 6"/>
          <p:cNvPicPr>
            <a:picLocks noChangeAspect="1"/>
          </p:cNvPicPr>
          <p:nvPr/>
        </p:nvPicPr>
        <p:blipFill>
          <a:blip r:embed="rId2"/>
          <a:stretch>
            <a:fillRect/>
          </a:stretch>
        </p:blipFill>
        <p:spPr>
          <a:xfrm>
            <a:off x="421708" y="1742193"/>
            <a:ext cx="4065567" cy="1372455"/>
          </a:xfrm>
          <a:prstGeom prst="rect">
            <a:avLst/>
          </a:prstGeom>
        </p:spPr>
      </p:pic>
      <p:pic>
        <p:nvPicPr>
          <p:cNvPr id="26" name="Picture 20"/>
          <p:cNvPicPr>
            <a:picLocks noChangeAspect="1"/>
          </p:cNvPicPr>
          <p:nvPr/>
        </p:nvPicPr>
        <p:blipFill>
          <a:blip r:embed="rId3"/>
          <a:stretch>
            <a:fillRect/>
          </a:stretch>
        </p:blipFill>
        <p:spPr>
          <a:xfrm>
            <a:off x="427688" y="1132556"/>
            <a:ext cx="8270176" cy="601708"/>
          </a:xfrm>
          <a:prstGeom prst="rect">
            <a:avLst/>
          </a:prstGeom>
        </p:spPr>
      </p:pic>
      <p:pic>
        <p:nvPicPr>
          <p:cNvPr id="27" name="Picture 15"/>
          <p:cNvPicPr>
            <a:picLocks noChangeAspect="1"/>
          </p:cNvPicPr>
          <p:nvPr/>
        </p:nvPicPr>
        <p:blipFill>
          <a:blip r:embed="rId4"/>
          <a:stretch>
            <a:fillRect/>
          </a:stretch>
        </p:blipFill>
        <p:spPr>
          <a:xfrm>
            <a:off x="420352" y="3128795"/>
            <a:ext cx="4034017" cy="1330153"/>
          </a:xfrm>
          <a:prstGeom prst="rect">
            <a:avLst/>
          </a:prstGeom>
        </p:spPr>
      </p:pic>
      <p:pic>
        <p:nvPicPr>
          <p:cNvPr id="28" name="Picture 3"/>
          <p:cNvPicPr>
            <a:picLocks noChangeAspect="1"/>
          </p:cNvPicPr>
          <p:nvPr/>
        </p:nvPicPr>
        <p:blipFill>
          <a:blip r:embed="rId5"/>
          <a:stretch>
            <a:fillRect/>
          </a:stretch>
        </p:blipFill>
        <p:spPr>
          <a:xfrm>
            <a:off x="4610639" y="1782710"/>
            <a:ext cx="3983441" cy="1457546"/>
          </a:xfrm>
          <a:prstGeom prst="rect">
            <a:avLst/>
          </a:prstGeom>
        </p:spPr>
      </p:pic>
      <p:pic>
        <p:nvPicPr>
          <p:cNvPr id="29" name="Picture 8"/>
          <p:cNvPicPr>
            <a:picLocks noChangeAspect="1"/>
          </p:cNvPicPr>
          <p:nvPr/>
        </p:nvPicPr>
        <p:blipFill>
          <a:blip r:embed="rId6"/>
          <a:stretch>
            <a:fillRect/>
          </a:stretch>
        </p:blipFill>
        <p:spPr>
          <a:xfrm>
            <a:off x="4474962" y="3298001"/>
            <a:ext cx="4191008" cy="1038932"/>
          </a:xfrm>
          <a:prstGeom prst="rect">
            <a:avLst/>
          </a:prstGeom>
        </p:spPr>
      </p:pic>
      <p:sp>
        <p:nvSpPr>
          <p:cNvPr id="30" name="Rectangle 9"/>
          <p:cNvSpPr/>
          <p:nvPr/>
        </p:nvSpPr>
        <p:spPr>
          <a:xfrm>
            <a:off x="4577733" y="4278609"/>
            <a:ext cx="3946480" cy="723178"/>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400" dirty="0" smtClean="0">
                <a:solidFill>
                  <a:schemeClr val="tx1"/>
                </a:solidFill>
              </a:rPr>
              <a:t>端末アプリケーション レスポンス</a:t>
            </a:r>
            <a:endParaRPr lang="en-US" altLang="ja-JP" sz="1400" dirty="0" smtClean="0">
              <a:solidFill>
                <a:schemeClr val="tx1"/>
              </a:solidFill>
            </a:endParaRPr>
          </a:p>
          <a:p>
            <a:r>
              <a:rPr lang="ja-JP" altLang="en-US" sz="1400" dirty="0" smtClean="0">
                <a:solidFill>
                  <a:schemeClr val="tx1"/>
                </a:solidFill>
              </a:rPr>
              <a:t>（最も時間のかかっているユーザ アプリケーションのトランザクション時間）</a:t>
            </a:r>
            <a:endParaRPr lang="en-US" sz="1400" dirty="0" smtClean="0">
              <a:solidFill>
                <a:schemeClr val="tx1"/>
              </a:solidFill>
            </a:endParaRPr>
          </a:p>
        </p:txBody>
      </p:sp>
      <p:sp>
        <p:nvSpPr>
          <p:cNvPr id="31" name="Rectangle 19"/>
          <p:cNvSpPr/>
          <p:nvPr/>
        </p:nvSpPr>
        <p:spPr>
          <a:xfrm>
            <a:off x="5833115" y="2293206"/>
            <a:ext cx="2722991" cy="508972"/>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endParaRPr lang="en-US" sz="1400" dirty="0" smtClean="0">
              <a:solidFill>
                <a:srgbClr val="000000"/>
              </a:solidFill>
            </a:endParaRPr>
          </a:p>
          <a:p>
            <a:endParaRPr lang="en-US" sz="1400" dirty="0" smtClean="0">
              <a:solidFill>
                <a:srgbClr val="000000"/>
              </a:solidFill>
            </a:endParaRPr>
          </a:p>
          <a:p>
            <a:r>
              <a:rPr lang="ja-JP" altLang="en-US" sz="1400" dirty="0" smtClean="0">
                <a:solidFill>
                  <a:schemeClr val="tx1"/>
                </a:solidFill>
              </a:rPr>
              <a:t>端末トラフィック</a:t>
            </a:r>
            <a:endParaRPr lang="en-US" altLang="ja-JP" sz="1400" dirty="0" smtClean="0">
              <a:solidFill>
                <a:schemeClr val="tx1"/>
              </a:solidFill>
            </a:endParaRPr>
          </a:p>
          <a:p>
            <a:r>
              <a:rPr lang="ja-JP" altLang="en-US" sz="1400" dirty="0" smtClean="0">
                <a:solidFill>
                  <a:schemeClr val="tx1"/>
                </a:solidFill>
              </a:rPr>
              <a:t>（最も多く通信している端末）</a:t>
            </a:r>
            <a:endParaRPr lang="en-US" sz="1400" dirty="0">
              <a:solidFill>
                <a:schemeClr val="tx1"/>
              </a:solidFill>
            </a:endParaRPr>
          </a:p>
          <a:p>
            <a:endParaRPr lang="en-US" sz="1400" dirty="0" smtClean="0">
              <a:solidFill>
                <a:srgbClr val="000000"/>
              </a:solidFill>
            </a:endParaRPr>
          </a:p>
          <a:p>
            <a:pPr marL="285750" indent="-285750">
              <a:buFont typeface="Wingdings" charset="2"/>
              <a:buChar char="§"/>
            </a:pPr>
            <a:endParaRPr lang="en-US" sz="1400" dirty="0" smtClean="0">
              <a:solidFill>
                <a:srgbClr val="000000"/>
              </a:solidFill>
            </a:endParaRPr>
          </a:p>
        </p:txBody>
      </p:sp>
      <p:sp>
        <p:nvSpPr>
          <p:cNvPr id="32" name="Rectangle 21"/>
          <p:cNvSpPr/>
          <p:nvPr/>
        </p:nvSpPr>
        <p:spPr>
          <a:xfrm>
            <a:off x="1445343" y="2349469"/>
            <a:ext cx="2855284" cy="452709"/>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400" dirty="0" smtClean="0"/>
              <a:t>アプリケーション トラフィック</a:t>
            </a:r>
            <a:endParaRPr lang="en-US" altLang="ja-JP" sz="1400" dirty="0" smtClean="0"/>
          </a:p>
          <a:p>
            <a:r>
              <a:rPr lang="ja-JP" altLang="en-US" sz="1400" dirty="0" smtClean="0"/>
              <a:t>（最も通信の多いアプリケーション）</a:t>
            </a:r>
            <a:endParaRPr lang="en-US" sz="1400" dirty="0" smtClean="0"/>
          </a:p>
        </p:txBody>
      </p:sp>
      <p:sp>
        <p:nvSpPr>
          <p:cNvPr id="33" name="Rectangle 9"/>
          <p:cNvSpPr/>
          <p:nvPr/>
        </p:nvSpPr>
        <p:spPr>
          <a:xfrm>
            <a:off x="1051494" y="4441251"/>
            <a:ext cx="3426101" cy="549599"/>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400" dirty="0" smtClean="0">
                <a:solidFill>
                  <a:schemeClr val="tx1"/>
                </a:solidFill>
              </a:rPr>
              <a:t>通信相手のトラフィック</a:t>
            </a:r>
            <a:endParaRPr lang="en-US" altLang="ja-JP" sz="1400" dirty="0" smtClean="0">
              <a:solidFill>
                <a:schemeClr val="tx1"/>
              </a:solidFill>
            </a:endParaRPr>
          </a:p>
          <a:p>
            <a:r>
              <a:rPr lang="ja-JP" altLang="en-US" sz="1400" dirty="0" smtClean="0">
                <a:solidFill>
                  <a:schemeClr val="tx1"/>
                </a:solidFill>
              </a:rPr>
              <a:t>（誰と誰が最も通信しているか）</a:t>
            </a:r>
            <a:endParaRPr lang="en-US" sz="1400" dirty="0" smtClean="0">
              <a:solidFill>
                <a:schemeClr val="tx1"/>
              </a:solidFill>
            </a:endParaRPr>
          </a:p>
        </p:txBody>
      </p:sp>
    </p:spTree>
    <p:extLst>
      <p:ext uri="{BB962C8B-B14F-4D97-AF65-F5344CB8AC3E}">
        <p14:creationId xmlns:p14="http://schemas.microsoft.com/office/powerpoint/2010/main" val="2701279559"/>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798571"/>
            <a:ext cx="5116470" cy="3784593"/>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タイトル 2"/>
          <p:cNvSpPr>
            <a:spLocks noGrp="1"/>
          </p:cNvSpPr>
          <p:nvPr>
            <p:ph type="title"/>
          </p:nvPr>
        </p:nvSpPr>
        <p:spPr>
          <a:xfrm>
            <a:off x="437766" y="2567"/>
            <a:ext cx="8345488" cy="731837"/>
          </a:xfrm>
        </p:spPr>
        <p:txBody>
          <a:bodyPr/>
          <a:lstStyle/>
          <a:p>
            <a:r>
              <a:rPr kumimoji="1" lang="ja-JP" altLang="en-US" dirty="0" smtClean="0"/>
              <a:t>無線</a:t>
            </a:r>
            <a:r>
              <a:rPr kumimoji="1" lang="en-US" altLang="ja-JP" dirty="0" smtClean="0"/>
              <a:t>LAN</a:t>
            </a:r>
            <a:r>
              <a:rPr kumimoji="1" lang="ja-JP" altLang="en-US" dirty="0" smtClean="0"/>
              <a:t>の不正</a:t>
            </a:r>
            <a:r>
              <a:rPr kumimoji="1" lang="en-US" altLang="ja-JP" dirty="0" smtClean="0"/>
              <a:t>AP</a:t>
            </a:r>
            <a:r>
              <a:rPr kumimoji="1" lang="ja-JP" altLang="en-US" dirty="0" err="1" smtClean="0"/>
              <a:t>、</a:t>
            </a:r>
            <a:r>
              <a:rPr kumimoji="1" lang="ja-JP" altLang="en-US" dirty="0" smtClean="0"/>
              <a:t>不正端末、干渉源の監視</a:t>
            </a:r>
            <a:endParaRPr kumimoji="1" lang="ja-JP" altLang="en-US" dirty="0"/>
          </a:p>
        </p:txBody>
      </p:sp>
      <p:sp>
        <p:nvSpPr>
          <p:cNvPr id="2" name="テキスト プレースホルダー 1"/>
          <p:cNvSpPr>
            <a:spLocks noGrp="1"/>
          </p:cNvSpPr>
          <p:nvPr>
            <p:ph type="body" sz="quarter" idx="4294967295"/>
          </p:nvPr>
        </p:nvSpPr>
        <p:spPr>
          <a:xfrm>
            <a:off x="471897" y="490290"/>
            <a:ext cx="8277225" cy="415925"/>
          </a:xfrm>
          <a:prstGeom prst="rect">
            <a:avLst/>
          </a:prstGeom>
        </p:spPr>
        <p:txBody>
          <a:bodyPr/>
          <a:lstStyle/>
          <a:p>
            <a:pPr marL="0" indent="0">
              <a:buNone/>
            </a:pPr>
            <a:r>
              <a:rPr kumimoji="1" lang="ja-JP" altLang="en-US" sz="1400" dirty="0" smtClean="0">
                <a:solidFill>
                  <a:schemeClr val="accent1"/>
                </a:solidFill>
              </a:rPr>
              <a:t>無線</a:t>
            </a:r>
            <a:r>
              <a:rPr kumimoji="1" lang="en-US" altLang="ja-JP" sz="1400" dirty="0" smtClean="0">
                <a:solidFill>
                  <a:schemeClr val="accent1"/>
                </a:solidFill>
              </a:rPr>
              <a:t>LAN</a:t>
            </a:r>
            <a:r>
              <a:rPr kumimoji="1" lang="ja-JP" altLang="en-US" sz="1400" dirty="0" smtClean="0">
                <a:solidFill>
                  <a:schemeClr val="accent1"/>
                </a:solidFill>
              </a:rPr>
              <a:t>環境の</a:t>
            </a:r>
            <a:r>
              <a:rPr kumimoji="1" lang="en-US" altLang="ja-JP" sz="1400" dirty="0" smtClean="0">
                <a:solidFill>
                  <a:schemeClr val="accent1"/>
                </a:solidFill>
              </a:rPr>
              <a:t>AP</a:t>
            </a:r>
            <a:r>
              <a:rPr lang="ja-JP" altLang="en-US" sz="1400" dirty="0" err="1" smtClean="0">
                <a:solidFill>
                  <a:schemeClr val="accent1"/>
                </a:solidFill>
              </a:rPr>
              <a:t>、</a:t>
            </a:r>
            <a:r>
              <a:rPr kumimoji="1" lang="ja-JP" altLang="en-US" sz="1400" dirty="0" smtClean="0">
                <a:solidFill>
                  <a:schemeClr val="accent1"/>
                </a:solidFill>
              </a:rPr>
              <a:t>端末、不正な</a:t>
            </a:r>
            <a:r>
              <a:rPr kumimoji="1" lang="en-US" altLang="ja-JP" sz="1400" dirty="0" smtClean="0">
                <a:solidFill>
                  <a:schemeClr val="accent1"/>
                </a:solidFill>
              </a:rPr>
              <a:t>AP/</a:t>
            </a:r>
            <a:r>
              <a:rPr kumimoji="1" lang="ja-JP" altLang="en-US" sz="1400" dirty="0" smtClean="0">
                <a:solidFill>
                  <a:schemeClr val="accent1"/>
                </a:solidFill>
              </a:rPr>
              <a:t>端末や干渉源の情報を表示</a:t>
            </a:r>
            <a:endParaRPr kumimoji="1" lang="ja-JP" altLang="en-US" sz="1400" dirty="0">
              <a:solidFill>
                <a:schemeClr val="accent1"/>
              </a:solidFill>
            </a:endParaRPr>
          </a:p>
        </p:txBody>
      </p:sp>
      <p:sp>
        <p:nvSpPr>
          <p:cNvPr id="7" name="Rectangular Callout 3"/>
          <p:cNvSpPr>
            <a:spLocks noChangeArrowheads="1"/>
          </p:cNvSpPr>
          <p:nvPr/>
        </p:nvSpPr>
        <p:spPr bwMode="auto">
          <a:xfrm>
            <a:off x="1885886" y="1671675"/>
            <a:ext cx="1488545" cy="1713287"/>
          </a:xfrm>
          <a:prstGeom prst="wedgeRectCallout">
            <a:avLst>
              <a:gd name="adj1" fmla="val 68105"/>
              <a:gd name="adj2" fmla="val 32955"/>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265113" indent="-265113">
              <a:buClr>
                <a:srgbClr val="FFFFFF"/>
              </a:buClr>
              <a:buFont typeface="Arial" pitchFamily="34" charset="0"/>
              <a:buNone/>
              <a:defRPr/>
            </a:pPr>
            <a:r>
              <a:rPr lang="ja-JP" altLang="en-US" sz="1200" dirty="0">
                <a:solidFill>
                  <a:srgbClr val="00B050"/>
                </a:solidFill>
                <a:cs typeface="Arial" pitchFamily="34" charset="0"/>
                <a:sym typeface="Arial" pitchFamily="34" charset="0"/>
              </a:rPr>
              <a:t>緑</a:t>
            </a:r>
            <a:r>
              <a:rPr lang="ja-JP" altLang="en-US" sz="1200" dirty="0" smtClean="0">
                <a:solidFill>
                  <a:srgbClr val="00B050"/>
                </a:solidFill>
                <a:cs typeface="Arial" pitchFamily="34" charset="0"/>
                <a:sym typeface="Arial" pitchFamily="34" charset="0"/>
              </a:rPr>
              <a:t>：アラームが出て</a:t>
            </a:r>
            <a:r>
              <a:rPr lang="en-US" altLang="ja-JP" sz="1200" dirty="0" smtClean="0">
                <a:solidFill>
                  <a:srgbClr val="00B050"/>
                </a:solidFill>
                <a:cs typeface="Arial" pitchFamily="34" charset="0"/>
                <a:sym typeface="Arial" pitchFamily="34" charset="0"/>
              </a:rPr>
              <a:t/>
            </a:r>
            <a:br>
              <a:rPr lang="en-US" altLang="ja-JP" sz="1200" dirty="0" smtClean="0">
                <a:solidFill>
                  <a:srgbClr val="00B050"/>
                </a:solidFill>
                <a:cs typeface="Arial" pitchFamily="34" charset="0"/>
                <a:sym typeface="Arial" pitchFamily="34" charset="0"/>
              </a:rPr>
            </a:br>
            <a:r>
              <a:rPr lang="ja-JP" altLang="en-US" sz="1200" dirty="0" smtClean="0">
                <a:solidFill>
                  <a:srgbClr val="00B050"/>
                </a:solidFill>
                <a:cs typeface="Arial" pitchFamily="34" charset="0"/>
                <a:sym typeface="Arial" pitchFamily="34" charset="0"/>
              </a:rPr>
              <a:t>いない</a:t>
            </a:r>
            <a:r>
              <a:rPr lang="en-US" altLang="ja-JP" sz="1200" dirty="0" smtClean="0">
                <a:solidFill>
                  <a:srgbClr val="00B050"/>
                </a:solidFill>
                <a:cs typeface="Arial" pitchFamily="34" charset="0"/>
                <a:sym typeface="Arial" pitchFamily="34" charset="0"/>
              </a:rPr>
              <a:t>AP</a:t>
            </a:r>
          </a:p>
          <a:p>
            <a:pPr marL="265113" indent="-265113">
              <a:buClr>
                <a:srgbClr val="FFFFFF"/>
              </a:buClr>
              <a:buFont typeface="Arial" pitchFamily="34" charset="0"/>
              <a:buNone/>
              <a:defRPr/>
            </a:pPr>
            <a:r>
              <a:rPr lang="ja-JP" altLang="en-US" sz="1200" b="1" dirty="0" smtClean="0">
                <a:solidFill>
                  <a:srgbClr val="FFC000"/>
                </a:solidFill>
                <a:cs typeface="Arial" pitchFamily="34" charset="0"/>
                <a:sym typeface="Arial" pitchFamily="34" charset="0"/>
              </a:rPr>
              <a:t>黄</a:t>
            </a:r>
            <a:r>
              <a:rPr lang="ja-JP" altLang="en-US" sz="1200" dirty="0" smtClean="0">
                <a:solidFill>
                  <a:srgbClr val="FFC000"/>
                </a:solidFill>
                <a:cs typeface="Arial" pitchFamily="34" charset="0"/>
                <a:sym typeface="Arial" pitchFamily="34" charset="0"/>
              </a:rPr>
              <a:t>：</a:t>
            </a:r>
            <a:r>
              <a:rPr lang="ja-JP" altLang="en-US" sz="1200" b="1" dirty="0">
                <a:solidFill>
                  <a:srgbClr val="FFC000"/>
                </a:solidFill>
                <a:cs typeface="Arial" pitchFamily="34" charset="0"/>
                <a:sym typeface="Arial" pitchFamily="34" charset="0"/>
              </a:rPr>
              <a:t>解決</a:t>
            </a:r>
            <a:r>
              <a:rPr lang="ja-JP" altLang="en-US" sz="1200" b="1" dirty="0" smtClean="0">
                <a:solidFill>
                  <a:srgbClr val="FFC000"/>
                </a:solidFill>
                <a:cs typeface="Arial" pitchFamily="34" charset="0"/>
                <a:sym typeface="Arial" pitchFamily="34" charset="0"/>
              </a:rPr>
              <a:t>できない</a:t>
            </a:r>
            <a:r>
              <a:rPr lang="en-US" altLang="ja-JP" sz="1200" b="1" dirty="0" smtClean="0">
                <a:solidFill>
                  <a:srgbClr val="FFC000"/>
                </a:solidFill>
                <a:cs typeface="Arial" pitchFamily="34" charset="0"/>
                <a:sym typeface="Arial" pitchFamily="34" charset="0"/>
              </a:rPr>
              <a:t/>
            </a:r>
            <a:br>
              <a:rPr lang="en-US" altLang="ja-JP" sz="1200" b="1" dirty="0" smtClean="0">
                <a:solidFill>
                  <a:srgbClr val="FFC000"/>
                </a:solidFill>
                <a:cs typeface="Arial" pitchFamily="34" charset="0"/>
                <a:sym typeface="Arial" pitchFamily="34" charset="0"/>
              </a:rPr>
            </a:br>
            <a:r>
              <a:rPr lang="ja-JP" altLang="en-US" sz="1200" b="1" dirty="0" smtClean="0">
                <a:solidFill>
                  <a:srgbClr val="FFC000"/>
                </a:solidFill>
                <a:cs typeface="Arial" pitchFamily="34" charset="0"/>
                <a:sym typeface="Arial" pitchFamily="34" charset="0"/>
              </a:rPr>
              <a:t>アラーム</a:t>
            </a:r>
            <a:r>
              <a:rPr lang="ja-JP" altLang="en-US" sz="1200" b="1" dirty="0">
                <a:solidFill>
                  <a:srgbClr val="FFC000"/>
                </a:solidFill>
                <a:cs typeface="Arial" pitchFamily="34" charset="0"/>
                <a:sym typeface="Arial" pitchFamily="34" charset="0"/>
              </a:rPr>
              <a:t>が</a:t>
            </a:r>
            <a:r>
              <a:rPr lang="ja-JP" altLang="en-US" sz="1200" b="1" dirty="0" smtClean="0">
                <a:solidFill>
                  <a:srgbClr val="FFC000"/>
                </a:solidFill>
                <a:cs typeface="Arial" pitchFamily="34" charset="0"/>
                <a:sym typeface="Arial" pitchFamily="34" charset="0"/>
              </a:rPr>
              <a:t>出て</a:t>
            </a:r>
            <a:r>
              <a:rPr lang="en-US" altLang="ja-JP" sz="1200" b="1" dirty="0" smtClean="0">
                <a:solidFill>
                  <a:srgbClr val="FFC000"/>
                </a:solidFill>
                <a:cs typeface="Arial" pitchFamily="34" charset="0"/>
                <a:sym typeface="Arial" pitchFamily="34" charset="0"/>
              </a:rPr>
              <a:t/>
            </a:r>
            <a:br>
              <a:rPr lang="en-US" altLang="ja-JP" sz="1200" b="1" dirty="0" smtClean="0">
                <a:solidFill>
                  <a:srgbClr val="FFC000"/>
                </a:solidFill>
                <a:cs typeface="Arial" pitchFamily="34" charset="0"/>
                <a:sym typeface="Arial" pitchFamily="34" charset="0"/>
              </a:rPr>
            </a:br>
            <a:r>
              <a:rPr lang="ja-JP" altLang="en-US" sz="1200" b="1" dirty="0" smtClean="0">
                <a:solidFill>
                  <a:srgbClr val="FFC000"/>
                </a:solidFill>
                <a:cs typeface="Arial" pitchFamily="34" charset="0"/>
                <a:sym typeface="Arial" pitchFamily="34" charset="0"/>
              </a:rPr>
              <a:t>いる</a:t>
            </a:r>
            <a:r>
              <a:rPr lang="en-US" altLang="ja-JP" sz="1200" b="1" dirty="0">
                <a:solidFill>
                  <a:srgbClr val="FFC000"/>
                </a:solidFill>
                <a:cs typeface="Arial" pitchFamily="34" charset="0"/>
                <a:sym typeface="Arial" pitchFamily="34" charset="0"/>
              </a:rPr>
              <a:t>AP</a:t>
            </a:r>
            <a:endParaRPr lang="en-US" altLang="ja-JP" sz="1200" b="1" dirty="0" smtClean="0">
              <a:solidFill>
                <a:srgbClr val="FFC000"/>
              </a:solidFill>
              <a:cs typeface="Arial" pitchFamily="34" charset="0"/>
              <a:sym typeface="Arial" pitchFamily="34" charset="0"/>
            </a:endParaRPr>
          </a:p>
          <a:p>
            <a:pPr marL="265113" indent="-265113">
              <a:buClr>
                <a:srgbClr val="FFFFFF"/>
              </a:buClr>
              <a:buFont typeface="Arial" pitchFamily="34" charset="0"/>
              <a:buNone/>
              <a:defRPr/>
            </a:pPr>
            <a:r>
              <a:rPr lang="ja-JP" altLang="en-US" sz="1200" dirty="0">
                <a:solidFill>
                  <a:srgbClr val="FF0000"/>
                </a:solidFill>
                <a:cs typeface="Arial" pitchFamily="34" charset="0"/>
                <a:sym typeface="Arial" pitchFamily="34" charset="0"/>
              </a:rPr>
              <a:t>赤：クリティカル</a:t>
            </a:r>
            <a:r>
              <a:rPr lang="ja-JP" altLang="en-US" sz="1200" dirty="0" smtClean="0">
                <a:solidFill>
                  <a:srgbClr val="FF0000"/>
                </a:solidFill>
                <a:cs typeface="Arial" pitchFamily="34" charset="0"/>
                <a:sym typeface="Arial" pitchFamily="34" charset="0"/>
              </a:rPr>
              <a:t>な</a:t>
            </a:r>
            <a:r>
              <a:rPr lang="en-US" altLang="ja-JP" sz="1200" dirty="0" smtClean="0">
                <a:solidFill>
                  <a:srgbClr val="FF0000"/>
                </a:solidFill>
                <a:cs typeface="Arial" pitchFamily="34" charset="0"/>
                <a:sym typeface="Arial" pitchFamily="34" charset="0"/>
              </a:rPr>
              <a:t/>
            </a:r>
            <a:br>
              <a:rPr lang="en-US" altLang="ja-JP" sz="1200" dirty="0" smtClean="0">
                <a:solidFill>
                  <a:srgbClr val="FF0000"/>
                </a:solidFill>
                <a:cs typeface="Arial" pitchFamily="34" charset="0"/>
                <a:sym typeface="Arial" pitchFamily="34" charset="0"/>
              </a:rPr>
            </a:br>
            <a:r>
              <a:rPr lang="ja-JP" altLang="en-US" sz="1200" dirty="0" smtClean="0">
                <a:solidFill>
                  <a:srgbClr val="FF0000"/>
                </a:solidFill>
                <a:cs typeface="Arial" pitchFamily="34" charset="0"/>
                <a:sym typeface="Arial" pitchFamily="34" charset="0"/>
              </a:rPr>
              <a:t>アラーム</a:t>
            </a:r>
            <a:r>
              <a:rPr lang="ja-JP" altLang="en-US" sz="1200" dirty="0">
                <a:solidFill>
                  <a:srgbClr val="FF0000"/>
                </a:solidFill>
                <a:cs typeface="Arial" pitchFamily="34" charset="0"/>
                <a:sym typeface="Arial" pitchFamily="34" charset="0"/>
              </a:rPr>
              <a:t>が</a:t>
            </a:r>
            <a:r>
              <a:rPr lang="ja-JP" altLang="en-US" sz="1200" dirty="0" smtClean="0">
                <a:solidFill>
                  <a:srgbClr val="FF0000"/>
                </a:solidFill>
                <a:cs typeface="Arial" pitchFamily="34" charset="0"/>
                <a:sym typeface="Arial" pitchFamily="34" charset="0"/>
              </a:rPr>
              <a:t>出て</a:t>
            </a:r>
            <a:r>
              <a:rPr lang="en-US" altLang="ja-JP" sz="1200" dirty="0" smtClean="0">
                <a:solidFill>
                  <a:srgbClr val="FF0000"/>
                </a:solidFill>
                <a:cs typeface="Arial" pitchFamily="34" charset="0"/>
                <a:sym typeface="Arial" pitchFamily="34" charset="0"/>
              </a:rPr>
              <a:t/>
            </a:r>
            <a:br>
              <a:rPr lang="en-US" altLang="ja-JP" sz="1200" dirty="0" smtClean="0">
                <a:solidFill>
                  <a:srgbClr val="FF0000"/>
                </a:solidFill>
                <a:cs typeface="Arial" pitchFamily="34" charset="0"/>
                <a:sym typeface="Arial" pitchFamily="34" charset="0"/>
              </a:rPr>
            </a:br>
            <a:r>
              <a:rPr lang="ja-JP" altLang="en-US" sz="1200" dirty="0" smtClean="0">
                <a:solidFill>
                  <a:srgbClr val="FF0000"/>
                </a:solidFill>
                <a:cs typeface="Arial" pitchFamily="34" charset="0"/>
                <a:sym typeface="Arial" pitchFamily="34" charset="0"/>
              </a:rPr>
              <a:t>いる</a:t>
            </a:r>
            <a:r>
              <a:rPr lang="en-US" altLang="ja-JP" sz="1200" dirty="0">
                <a:solidFill>
                  <a:srgbClr val="FF0000"/>
                </a:solidFill>
                <a:cs typeface="Arial" pitchFamily="34" charset="0"/>
                <a:sym typeface="Arial" pitchFamily="34" charset="0"/>
              </a:rPr>
              <a:t>AP</a:t>
            </a:r>
            <a:endParaRPr lang="en-US" sz="1200" dirty="0">
              <a:solidFill>
                <a:srgbClr val="FF0000"/>
              </a:solidFill>
              <a:cs typeface="Arial" pitchFamily="34" charset="0"/>
              <a:sym typeface="Arial" pitchFamily="34" charset="0"/>
            </a:endParaRPr>
          </a:p>
        </p:txBody>
      </p:sp>
      <p:sp>
        <p:nvSpPr>
          <p:cNvPr id="8" name="Rectangular Callout 10"/>
          <p:cNvSpPr>
            <a:spLocks noChangeArrowheads="1"/>
          </p:cNvSpPr>
          <p:nvPr/>
        </p:nvSpPr>
        <p:spPr bwMode="auto">
          <a:xfrm>
            <a:off x="4778797" y="1170415"/>
            <a:ext cx="1154320" cy="315181"/>
          </a:xfrm>
          <a:prstGeom prst="wedgeRectCallout">
            <a:avLst>
              <a:gd name="adj1" fmla="val -55397"/>
              <a:gd name="adj2" fmla="val 159754"/>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ctr">
              <a:buClr>
                <a:srgbClr val="FFFFFF"/>
              </a:buClr>
              <a:buFont typeface="Arial" pitchFamily="34" charset="0"/>
              <a:buNone/>
              <a:defRPr/>
            </a:pPr>
            <a:r>
              <a:rPr lang="ja-JP" altLang="en-US" sz="1400" dirty="0" smtClean="0">
                <a:solidFill>
                  <a:schemeClr val="tx1"/>
                </a:solidFill>
                <a:cs typeface="Arial" pitchFamily="34" charset="0"/>
                <a:sym typeface="Arial" pitchFamily="34" charset="0"/>
              </a:rPr>
              <a:t>不正</a:t>
            </a:r>
            <a:r>
              <a:rPr lang="en-US" altLang="ja-JP" sz="1400" dirty="0" smtClean="0">
                <a:solidFill>
                  <a:schemeClr val="tx1"/>
                </a:solidFill>
                <a:cs typeface="Arial" pitchFamily="34" charset="0"/>
                <a:sym typeface="Arial" pitchFamily="34" charset="0"/>
              </a:rPr>
              <a:t>AP</a:t>
            </a:r>
            <a:endParaRPr lang="en-US" sz="1400" dirty="0">
              <a:solidFill>
                <a:schemeClr val="tx1"/>
              </a:solidFill>
              <a:cs typeface="Arial" pitchFamily="34" charset="0"/>
              <a:sym typeface="Arial" pitchFamily="34" charset="0"/>
            </a:endParaRPr>
          </a:p>
        </p:txBody>
      </p:sp>
      <p:sp>
        <p:nvSpPr>
          <p:cNvPr id="11" name="Rectangular Callout 10"/>
          <p:cNvSpPr>
            <a:spLocks noChangeArrowheads="1"/>
          </p:cNvSpPr>
          <p:nvPr/>
        </p:nvSpPr>
        <p:spPr bwMode="auto">
          <a:xfrm>
            <a:off x="5204506" y="1885051"/>
            <a:ext cx="1154320" cy="307426"/>
          </a:xfrm>
          <a:prstGeom prst="wedgeRectCallout">
            <a:avLst>
              <a:gd name="adj1" fmla="val -61667"/>
              <a:gd name="adj2" fmla="val 115377"/>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ctr">
              <a:buClr>
                <a:srgbClr val="FFFFFF"/>
              </a:buClr>
              <a:buFont typeface="Arial" pitchFamily="34" charset="0"/>
              <a:buNone/>
              <a:defRPr/>
            </a:pPr>
            <a:r>
              <a:rPr lang="ja-JP" altLang="en-US" sz="1400" dirty="0" smtClean="0">
                <a:solidFill>
                  <a:schemeClr val="tx1"/>
                </a:solidFill>
                <a:cs typeface="Arial" pitchFamily="34" charset="0"/>
                <a:sym typeface="Arial" pitchFamily="34" charset="0"/>
              </a:rPr>
              <a:t>不正端末</a:t>
            </a:r>
            <a:endParaRPr lang="en-US" sz="1400" dirty="0">
              <a:solidFill>
                <a:schemeClr val="tx1"/>
              </a:solidFill>
              <a:cs typeface="Arial" pitchFamily="34" charset="0"/>
              <a:sym typeface="Arial" pitchFamily="34" charset="0"/>
            </a:endParaRPr>
          </a:p>
        </p:txBody>
      </p:sp>
      <p:pic>
        <p:nvPicPr>
          <p:cNvPr id="12" name="Picture 2"/>
          <p:cNvPicPr>
            <a:picLocks noChangeAspect="1" noChangeArrowheads="1"/>
          </p:cNvPicPr>
          <p:nvPr/>
        </p:nvPicPr>
        <p:blipFill>
          <a:blip r:embed="rId3" cstate="print"/>
          <a:srcRect/>
          <a:stretch>
            <a:fillRect/>
          </a:stretch>
        </p:blipFill>
        <p:spPr bwMode="auto">
          <a:xfrm>
            <a:off x="5338742" y="2709594"/>
            <a:ext cx="3517921" cy="1876011"/>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p:spPr>
      </p:pic>
      <p:pic>
        <p:nvPicPr>
          <p:cNvPr id="13" name="Picture 5"/>
          <p:cNvPicPr>
            <a:picLocks noChangeAspect="1"/>
          </p:cNvPicPr>
          <p:nvPr/>
        </p:nvPicPr>
        <p:blipFill>
          <a:blip r:embed="rId4"/>
          <a:stretch>
            <a:fillRect/>
          </a:stretch>
        </p:blipFill>
        <p:spPr>
          <a:xfrm>
            <a:off x="3643602" y="3384962"/>
            <a:ext cx="1668698" cy="625187"/>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4" name="Picture 6"/>
          <p:cNvPicPr>
            <a:picLocks noChangeAspect="1"/>
          </p:cNvPicPr>
          <p:nvPr/>
        </p:nvPicPr>
        <p:blipFill>
          <a:blip r:embed="rId5"/>
          <a:stretch>
            <a:fillRect/>
          </a:stretch>
        </p:blipFill>
        <p:spPr>
          <a:xfrm>
            <a:off x="1209361" y="4066000"/>
            <a:ext cx="1752994" cy="701198"/>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16" name="Rectangular Callout 3"/>
          <p:cNvSpPr>
            <a:spLocks noChangeArrowheads="1"/>
          </p:cNvSpPr>
          <p:nvPr/>
        </p:nvSpPr>
        <p:spPr bwMode="auto">
          <a:xfrm>
            <a:off x="3818036" y="4074541"/>
            <a:ext cx="1149222" cy="330260"/>
          </a:xfrm>
          <a:prstGeom prst="wedgeRectCallout">
            <a:avLst>
              <a:gd name="adj1" fmla="val -39041"/>
              <a:gd name="adj2" fmla="val -90617"/>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ctr">
              <a:buClr>
                <a:srgbClr val="FFFFFF"/>
              </a:buClr>
              <a:buFont typeface="Arial" pitchFamily="34" charset="0"/>
              <a:buNone/>
              <a:defRPr/>
            </a:pPr>
            <a:r>
              <a:rPr lang="ja-JP" altLang="en-US" sz="1400" dirty="0" smtClean="0">
                <a:solidFill>
                  <a:schemeClr val="tx1"/>
                </a:solidFill>
                <a:cs typeface="Arial" pitchFamily="34" charset="0"/>
                <a:sym typeface="Arial" pitchFamily="34" charset="0"/>
              </a:rPr>
              <a:t>端末情報</a:t>
            </a:r>
            <a:endParaRPr lang="en-US" sz="1400" dirty="0">
              <a:solidFill>
                <a:schemeClr val="tx1"/>
              </a:solidFill>
              <a:cs typeface="Arial" pitchFamily="34" charset="0"/>
              <a:sym typeface="Arial" pitchFamily="34" charset="0"/>
            </a:endParaRPr>
          </a:p>
        </p:txBody>
      </p:sp>
      <p:sp>
        <p:nvSpPr>
          <p:cNvPr id="17" name="Rectangular Callout 3"/>
          <p:cNvSpPr>
            <a:spLocks noChangeArrowheads="1"/>
          </p:cNvSpPr>
          <p:nvPr/>
        </p:nvSpPr>
        <p:spPr bwMode="auto">
          <a:xfrm>
            <a:off x="3044229" y="4449479"/>
            <a:ext cx="1698852" cy="330260"/>
          </a:xfrm>
          <a:prstGeom prst="wedgeRectCallout">
            <a:avLst>
              <a:gd name="adj1" fmla="val -57615"/>
              <a:gd name="adj2" fmla="val -39356"/>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ctr">
              <a:buClr>
                <a:srgbClr val="FFFFFF"/>
              </a:buClr>
              <a:buFont typeface="Arial" pitchFamily="34" charset="0"/>
              <a:buNone/>
              <a:defRPr/>
            </a:pPr>
            <a:r>
              <a:rPr lang="ja-JP" altLang="en-US" sz="1400" dirty="0" smtClean="0">
                <a:solidFill>
                  <a:schemeClr val="tx1"/>
                </a:solidFill>
                <a:cs typeface="Arial" pitchFamily="34" charset="0"/>
                <a:sym typeface="Arial" pitchFamily="34" charset="0"/>
              </a:rPr>
              <a:t>隣接</a:t>
            </a:r>
            <a:r>
              <a:rPr lang="en-US" altLang="ja-JP" sz="1400" dirty="0" smtClean="0">
                <a:solidFill>
                  <a:schemeClr val="tx1"/>
                </a:solidFill>
                <a:cs typeface="Arial" pitchFamily="34" charset="0"/>
                <a:sym typeface="Arial" pitchFamily="34" charset="0"/>
              </a:rPr>
              <a:t>AP</a:t>
            </a:r>
            <a:r>
              <a:rPr lang="ja-JP" altLang="en-US" sz="1400" dirty="0" smtClean="0">
                <a:solidFill>
                  <a:schemeClr val="tx1"/>
                </a:solidFill>
                <a:cs typeface="Arial" pitchFamily="34" charset="0"/>
                <a:sym typeface="Arial" pitchFamily="34" charset="0"/>
              </a:rPr>
              <a:t>の電波状況</a:t>
            </a:r>
            <a:endParaRPr lang="en-US" sz="1400" dirty="0">
              <a:solidFill>
                <a:schemeClr val="tx1"/>
              </a:solidFill>
              <a:cs typeface="Arial" pitchFamily="34" charset="0"/>
              <a:sym typeface="Arial" pitchFamily="34" charset="0"/>
            </a:endParaRPr>
          </a:p>
        </p:txBody>
      </p:sp>
      <p:sp>
        <p:nvSpPr>
          <p:cNvPr id="18" name="Rectangular Callout 10"/>
          <p:cNvSpPr>
            <a:spLocks noChangeArrowheads="1"/>
          </p:cNvSpPr>
          <p:nvPr/>
        </p:nvSpPr>
        <p:spPr bwMode="auto">
          <a:xfrm>
            <a:off x="6985210" y="2133343"/>
            <a:ext cx="1871453" cy="439535"/>
          </a:xfrm>
          <a:prstGeom prst="wedgeRectCallout">
            <a:avLst>
              <a:gd name="adj1" fmla="val 3476"/>
              <a:gd name="adj2" fmla="val 221112"/>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ctr">
              <a:buClr>
                <a:srgbClr val="FFFFFF"/>
              </a:buClr>
              <a:buFont typeface="Arial" pitchFamily="34" charset="0"/>
              <a:buNone/>
              <a:defRPr/>
            </a:pPr>
            <a:r>
              <a:rPr lang="ja-JP" altLang="en-US" sz="1400" dirty="0">
                <a:solidFill>
                  <a:schemeClr val="tx1"/>
                </a:solidFill>
                <a:cs typeface="Arial" pitchFamily="34" charset="0"/>
                <a:sym typeface="Arial" pitchFamily="34" charset="0"/>
              </a:rPr>
              <a:t>干渉源の種類</a:t>
            </a:r>
            <a:r>
              <a:rPr lang="ja-JP" altLang="en-US" sz="1400" dirty="0" smtClean="0">
                <a:solidFill>
                  <a:schemeClr val="tx1"/>
                </a:solidFill>
                <a:cs typeface="Arial" pitchFamily="34" charset="0"/>
                <a:sym typeface="Arial" pitchFamily="34" charset="0"/>
              </a:rPr>
              <a:t>、位置</a:t>
            </a:r>
            <a:r>
              <a:rPr lang="ja-JP" altLang="en-US" sz="1400" dirty="0">
                <a:solidFill>
                  <a:schemeClr val="tx1"/>
                </a:solidFill>
                <a:cs typeface="Arial" pitchFamily="34" charset="0"/>
                <a:sym typeface="Arial" pitchFamily="34" charset="0"/>
              </a:rPr>
              <a:t>、影響範囲を</a:t>
            </a:r>
            <a:r>
              <a:rPr lang="ja-JP" altLang="en-US" sz="1400" dirty="0" smtClean="0">
                <a:solidFill>
                  <a:schemeClr val="tx1"/>
                </a:solidFill>
                <a:cs typeface="Arial" pitchFamily="34" charset="0"/>
                <a:sym typeface="Arial" pitchFamily="34" charset="0"/>
              </a:rPr>
              <a:t>表示</a:t>
            </a:r>
            <a:endParaRPr lang="ja-JP" altLang="en-US" sz="1400" dirty="0">
              <a:solidFill>
                <a:schemeClr val="tx1"/>
              </a:solidFill>
              <a:cs typeface="Arial" pitchFamily="34" charset="0"/>
              <a:sym typeface="Arial" pitchFamily="34" charset="0"/>
            </a:endParaRPr>
          </a:p>
        </p:txBody>
      </p:sp>
      <p:sp>
        <p:nvSpPr>
          <p:cNvPr id="4" name="テキスト ボックス 3"/>
          <p:cNvSpPr txBox="1"/>
          <p:nvPr/>
        </p:nvSpPr>
        <p:spPr>
          <a:xfrm>
            <a:off x="6230867" y="906215"/>
            <a:ext cx="979755" cy="369332"/>
          </a:xfrm>
          <a:prstGeom prst="rect">
            <a:avLst/>
          </a:prstGeom>
          <a:noFill/>
        </p:spPr>
        <p:txBody>
          <a:bodyPr wrap="none" rtlCol="0">
            <a:spAutoFit/>
          </a:bodyPr>
          <a:lstStyle/>
          <a:p>
            <a:r>
              <a:rPr kumimoji="1" lang="ja-JP" altLang="en-US" dirty="0" smtClean="0"/>
              <a:t>要 </a:t>
            </a:r>
            <a:r>
              <a:rPr kumimoji="1" lang="en-US" altLang="ja-JP" dirty="0" smtClean="0"/>
              <a:t>MSE</a:t>
            </a:r>
            <a:endParaRPr kumimoji="1" lang="ja-JP" altLang="en-US" dirty="0"/>
          </a:p>
        </p:txBody>
      </p:sp>
    </p:spTree>
    <p:extLst>
      <p:ext uri="{BB962C8B-B14F-4D97-AF65-F5344CB8AC3E}">
        <p14:creationId xmlns:p14="http://schemas.microsoft.com/office/powerpoint/2010/main" val="8176224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6" grpId="0" animBg="1"/>
      <p:bldP spid="17"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ja-JP" smtClean="0"/>
              <a:t>PI </a:t>
            </a:r>
            <a:r>
              <a:rPr lang="ja-JP" altLang="en-US" smtClean="0"/>
              <a:t>無線</a:t>
            </a:r>
            <a:r>
              <a:rPr lang="en-US" altLang="ja-JP" smtClean="0"/>
              <a:t>LAN Planning Mode</a:t>
            </a:r>
            <a:endParaRPr lang="ja-JP" altLang="en-US" dirty="0"/>
          </a:p>
        </p:txBody>
      </p:sp>
      <p:sp>
        <p:nvSpPr>
          <p:cNvPr id="6147" name="Content Placeholder 2"/>
          <p:cNvSpPr>
            <a:spLocks noGrp="1"/>
          </p:cNvSpPr>
          <p:nvPr>
            <p:ph idx="4294967295"/>
          </p:nvPr>
        </p:nvSpPr>
        <p:spPr>
          <a:xfrm>
            <a:off x="287338" y="1043499"/>
            <a:ext cx="6348989" cy="1104389"/>
          </a:xfrm>
          <a:prstGeom prst="rect">
            <a:avLst/>
          </a:prstGeom>
        </p:spPr>
        <p:txBody>
          <a:bodyPr anchor="t"/>
          <a:lstStyle/>
          <a:p>
            <a:pPr>
              <a:lnSpc>
                <a:spcPct val="80000"/>
              </a:lnSpc>
              <a:spcBef>
                <a:spcPts val="0"/>
              </a:spcBef>
              <a:spcAft>
                <a:spcPts val="300"/>
              </a:spcAft>
            </a:pPr>
            <a:r>
              <a:rPr lang="ja-JP" altLang="en-US" sz="1400" dirty="0">
                <a:solidFill>
                  <a:schemeClr val="accent1"/>
                </a:solidFill>
                <a:latin typeface="Arial" charset="0"/>
                <a:cs typeface="ＭＳ Ｐゴシック" charset="0"/>
              </a:rPr>
              <a:t>シミュレーションを行い、自動的に</a:t>
            </a:r>
            <a:r>
              <a:rPr lang="en-US" altLang="ja-JP" sz="1400" dirty="0">
                <a:solidFill>
                  <a:schemeClr val="accent1"/>
                </a:solidFill>
                <a:latin typeface="Arial" charset="0"/>
                <a:cs typeface="ＭＳ Ｐゴシック" charset="0"/>
              </a:rPr>
              <a:t>AP</a:t>
            </a:r>
            <a:r>
              <a:rPr lang="ja-JP" altLang="en-US" sz="1400" dirty="0">
                <a:solidFill>
                  <a:schemeClr val="accent1"/>
                </a:solidFill>
                <a:latin typeface="Arial" charset="0"/>
                <a:cs typeface="ＭＳ Ｐゴシック" charset="0"/>
              </a:rPr>
              <a:t>の</a:t>
            </a:r>
            <a:r>
              <a:rPr lang="ja-JP" altLang="en-US" sz="1400" dirty="0" smtClean="0">
                <a:solidFill>
                  <a:schemeClr val="accent1"/>
                </a:solidFill>
                <a:latin typeface="Arial" charset="0"/>
                <a:cs typeface="ＭＳ Ｐゴシック" charset="0"/>
              </a:rPr>
              <a:t>配置サンプルを</a:t>
            </a:r>
            <a:r>
              <a:rPr lang="ja-JP" altLang="en-US" sz="1400" dirty="0">
                <a:solidFill>
                  <a:schemeClr val="accent1"/>
                </a:solidFill>
                <a:latin typeface="Arial" charset="0"/>
                <a:cs typeface="ＭＳ Ｐゴシック" charset="0"/>
              </a:rPr>
              <a:t>決めて</a:t>
            </a:r>
            <a:r>
              <a:rPr lang="ja-JP" altLang="en-US" sz="1400" dirty="0" smtClean="0">
                <a:solidFill>
                  <a:schemeClr val="accent1"/>
                </a:solidFill>
                <a:latin typeface="Arial" charset="0"/>
                <a:cs typeface="ＭＳ Ｐゴシック" charset="0"/>
              </a:rPr>
              <a:t>くれる機能</a:t>
            </a:r>
            <a:endParaRPr lang="en-US" altLang="ja-JP" sz="1400" dirty="0">
              <a:solidFill>
                <a:schemeClr val="accent1"/>
              </a:solidFill>
              <a:latin typeface="Arial" charset="0"/>
              <a:cs typeface="ＭＳ Ｐゴシック" charset="0"/>
            </a:endParaRPr>
          </a:p>
          <a:p>
            <a:pPr>
              <a:lnSpc>
                <a:spcPct val="80000"/>
              </a:lnSpc>
              <a:spcBef>
                <a:spcPts val="0"/>
              </a:spcBef>
              <a:spcAft>
                <a:spcPts val="300"/>
              </a:spcAft>
            </a:pPr>
            <a:r>
              <a:rPr lang="ja-JP" altLang="en-US" sz="1400" dirty="0">
                <a:solidFill>
                  <a:schemeClr val="accent1"/>
                </a:solidFill>
                <a:latin typeface="Arial" charset="0"/>
                <a:cs typeface="ＭＳ Ｐゴシック" charset="0"/>
              </a:rPr>
              <a:t>フロアマップや壁</a:t>
            </a:r>
            <a:r>
              <a:rPr lang="ja-JP" altLang="en-US" sz="1400" dirty="0" smtClean="0">
                <a:solidFill>
                  <a:schemeClr val="accent1"/>
                </a:solidFill>
                <a:latin typeface="Arial" charset="0"/>
                <a:cs typeface="ＭＳ Ｐゴシック" charset="0"/>
              </a:rPr>
              <a:t>情報、遮蔽物の強度などを事前に登録する</a:t>
            </a:r>
            <a:endParaRPr lang="en-US" altLang="ja-JP" sz="1400" dirty="0" smtClean="0">
              <a:solidFill>
                <a:schemeClr val="accent1"/>
              </a:solidFill>
              <a:latin typeface="Arial" charset="0"/>
              <a:cs typeface="ＭＳ Ｐゴシック" charset="0"/>
            </a:endParaRPr>
          </a:p>
          <a:p>
            <a:pPr>
              <a:lnSpc>
                <a:spcPct val="80000"/>
              </a:lnSpc>
              <a:spcBef>
                <a:spcPts val="0"/>
              </a:spcBef>
              <a:spcAft>
                <a:spcPts val="300"/>
              </a:spcAft>
            </a:pPr>
            <a:r>
              <a:rPr lang="ja-JP" altLang="en-US" sz="1400" dirty="0" smtClean="0">
                <a:solidFill>
                  <a:schemeClr val="accent1"/>
                </a:solidFill>
                <a:latin typeface="Arial" charset="0"/>
                <a:cs typeface="ＭＳ Ｐゴシック" charset="0"/>
              </a:rPr>
              <a:t>特定</a:t>
            </a:r>
            <a:r>
              <a:rPr lang="ja-JP" altLang="en-US" sz="1400" dirty="0">
                <a:solidFill>
                  <a:schemeClr val="accent1"/>
                </a:solidFill>
                <a:latin typeface="Arial" charset="0"/>
                <a:cs typeface="ＭＳ Ｐゴシック" charset="0"/>
              </a:rPr>
              <a:t>のエリアをカバーするために、必要の</a:t>
            </a:r>
            <a:r>
              <a:rPr lang="en-US" altLang="ja-JP" sz="1400" dirty="0">
                <a:solidFill>
                  <a:schemeClr val="accent1"/>
                </a:solidFill>
                <a:latin typeface="Arial" charset="0"/>
                <a:cs typeface="ＭＳ Ｐゴシック" charset="0"/>
              </a:rPr>
              <a:t>AP</a:t>
            </a:r>
            <a:r>
              <a:rPr lang="ja-JP" altLang="en-US" sz="1400" dirty="0">
                <a:solidFill>
                  <a:schemeClr val="accent1"/>
                </a:solidFill>
                <a:latin typeface="Arial" charset="0"/>
                <a:cs typeface="ＭＳ Ｐゴシック" charset="0"/>
              </a:rPr>
              <a:t>数を自動的に計算してくれる</a:t>
            </a:r>
            <a:endParaRPr lang="en-US" altLang="ja-JP" sz="1400" dirty="0">
              <a:solidFill>
                <a:schemeClr val="accent1"/>
              </a:solidFill>
              <a:latin typeface="Arial" charset="0"/>
              <a:cs typeface="ＭＳ Ｐゴシック" charset="0"/>
            </a:endParaRPr>
          </a:p>
          <a:p>
            <a:pPr>
              <a:lnSpc>
                <a:spcPct val="80000"/>
              </a:lnSpc>
              <a:spcBef>
                <a:spcPts val="0"/>
              </a:spcBef>
              <a:spcAft>
                <a:spcPts val="300"/>
              </a:spcAft>
            </a:pPr>
            <a:r>
              <a:rPr lang="ja-JP" altLang="en-US" sz="1400" dirty="0" smtClean="0">
                <a:solidFill>
                  <a:schemeClr val="accent1"/>
                </a:solidFill>
                <a:latin typeface="Arial" charset="0"/>
                <a:cs typeface="ＭＳ Ｐゴシック" charset="0"/>
              </a:rPr>
              <a:t>ヒートマップ</a:t>
            </a:r>
            <a:r>
              <a:rPr lang="ja-JP" altLang="en-US" sz="1400" dirty="0">
                <a:solidFill>
                  <a:schemeClr val="accent1"/>
                </a:solidFill>
                <a:latin typeface="Arial" charset="0"/>
                <a:cs typeface="ＭＳ Ｐゴシック" charset="0"/>
              </a:rPr>
              <a:t>で視覚的にカバー状況を確認できる</a:t>
            </a:r>
            <a:endParaRPr lang="en-US" altLang="ja-JP" sz="1400" dirty="0">
              <a:solidFill>
                <a:schemeClr val="accent1"/>
              </a:solidFill>
              <a:latin typeface="Arial" charset="0"/>
              <a:cs typeface="ＭＳ Ｐゴシック" charset="0"/>
            </a:endParaRPr>
          </a:p>
          <a:p>
            <a:pPr>
              <a:lnSpc>
                <a:spcPct val="80000"/>
              </a:lnSpc>
              <a:spcBef>
                <a:spcPts val="0"/>
              </a:spcBef>
              <a:spcAft>
                <a:spcPts val="300"/>
              </a:spcAft>
            </a:pPr>
            <a:r>
              <a:rPr lang="ja-JP" altLang="en-US" sz="1400" dirty="0">
                <a:solidFill>
                  <a:schemeClr val="accent1"/>
                </a:solidFill>
                <a:latin typeface="Arial" charset="0"/>
                <a:cs typeface="ＭＳ Ｐゴシック" charset="0"/>
              </a:rPr>
              <a:t>利用する</a:t>
            </a:r>
            <a:r>
              <a:rPr lang="en-US" altLang="ja-JP" sz="1400" dirty="0">
                <a:solidFill>
                  <a:schemeClr val="accent1"/>
                </a:solidFill>
                <a:latin typeface="Arial" charset="0"/>
                <a:cs typeface="ＭＳ Ｐゴシック" charset="0"/>
              </a:rPr>
              <a:t>AP</a:t>
            </a:r>
            <a:r>
              <a:rPr lang="ja-JP" altLang="en-US" sz="1400" dirty="0">
                <a:solidFill>
                  <a:schemeClr val="accent1"/>
                </a:solidFill>
                <a:latin typeface="Arial" charset="0"/>
                <a:cs typeface="ＭＳ Ｐゴシック" charset="0"/>
              </a:rPr>
              <a:t>タイプ、</a:t>
            </a:r>
            <a:r>
              <a:rPr lang="ja-JP" altLang="en-US" sz="1400" dirty="0" smtClean="0">
                <a:solidFill>
                  <a:schemeClr val="accent1"/>
                </a:solidFill>
                <a:latin typeface="Arial" charset="0"/>
                <a:cs typeface="ＭＳ Ｐゴシック" charset="0"/>
              </a:rPr>
              <a:t>アンテナ タイプ</a:t>
            </a:r>
            <a:r>
              <a:rPr lang="ja-JP" altLang="en-US" sz="1400" dirty="0">
                <a:solidFill>
                  <a:schemeClr val="accent1"/>
                </a:solidFill>
                <a:latin typeface="Arial" charset="0"/>
                <a:cs typeface="ＭＳ Ｐゴシック" charset="0"/>
              </a:rPr>
              <a:t>、指向性、出力を細かくカスタマイズできる</a:t>
            </a:r>
          </a:p>
        </p:txBody>
      </p:sp>
      <p:pic>
        <p:nvPicPr>
          <p:cNvPr id="6148" name="Picture 28" descr="C:\Documents and Settings\qili2\Local Settings\Temporary Internet Files\Content.IE5\G1WOHUFJ\MPj0399515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6327" y="113143"/>
            <a:ext cx="2377704" cy="118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17999" y="2441885"/>
            <a:ext cx="2479493" cy="1654987"/>
          </a:xfrm>
          <a:prstGeom prst="rect">
            <a:avLst/>
          </a:prstGeom>
          <a:noFill/>
          <a:ln cap="flat">
            <a:solidFill>
              <a:schemeClr val="bg1">
                <a:lumMod val="85000"/>
              </a:schemeClr>
            </a:solidFill>
            <a:miter lim="800000"/>
            <a:headEnd/>
            <a:tailEnd/>
          </a:ln>
          <a:effectLst>
            <a:outerShdw blurRad="50800" dist="38100" dir="2700000" algn="tl" rotWithShape="0">
              <a:prstClr val="black">
                <a:alpha val="40000"/>
              </a:prstClr>
            </a:outerShdw>
          </a:effec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650" y="2528212"/>
            <a:ext cx="2492106" cy="1662953"/>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5035" y="2756748"/>
            <a:ext cx="2492106" cy="1663616"/>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5531" y="2968981"/>
            <a:ext cx="2492106" cy="1663616"/>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4" descr="C:\Documents and Settings\qili2\Desktop\Planning Mode\Plan-1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4562475" y="2227617"/>
            <a:ext cx="4234304" cy="2404980"/>
          </a:xfrm>
          <a:prstGeom prst="rect">
            <a:avLst/>
          </a:prstGeom>
          <a:noFill/>
          <a:ln>
            <a:solidFill>
              <a:schemeClr val="bg1">
                <a:lumMod val="85000"/>
              </a:schemeClr>
            </a:solidFill>
          </a:ln>
          <a:effectLst>
            <a:outerShdw blurRad="50800" dist="38100" dir="2700000" algn="tl" rotWithShape="0">
              <a:prstClr val="black">
                <a:alpha val="40000"/>
              </a:prstClr>
            </a:outerShdw>
          </a:effectLst>
        </p:spPr>
      </p:pic>
      <p:sp>
        <p:nvSpPr>
          <p:cNvPr id="12" name="Rounded Rectangular Callout 6"/>
          <p:cNvSpPr>
            <a:spLocks noChangeArrowheads="1"/>
          </p:cNvSpPr>
          <p:nvPr/>
        </p:nvSpPr>
        <p:spPr bwMode="auto">
          <a:xfrm>
            <a:off x="5914119" y="2998278"/>
            <a:ext cx="1286059" cy="279031"/>
          </a:xfrm>
          <a:prstGeom prst="wedgeRoundRectCallout">
            <a:avLst>
              <a:gd name="adj1" fmla="val -65652"/>
              <a:gd name="adj2" fmla="val 112290"/>
              <a:gd name="adj3" fmla="val 16667"/>
            </a:avLst>
          </a:prstGeom>
          <a:solidFill>
            <a:schemeClr val="bg1"/>
          </a:solidFill>
          <a:ln w="28575">
            <a:solidFill>
              <a:schemeClr val="tx2"/>
            </a:solidFill>
            <a:round/>
            <a:headEnd/>
            <a:tailEnd/>
          </a:ln>
        </p:spPr>
        <p:txBody>
          <a:bodyPr wrap="square" lIns="82124" tIns="41061" rIns="82124" bIns="41061" anchor="ctr">
            <a:spAutoFit/>
          </a:bodyPr>
          <a:lstStyle/>
          <a:p>
            <a:pPr defTabSz="814388"/>
            <a:r>
              <a:rPr lang="ja-JP" altLang="en-US" sz="1100"/>
              <a:t>該当</a:t>
            </a:r>
            <a:r>
              <a:rPr lang="en-US" altLang="ja-JP" sz="1100"/>
              <a:t>AP</a:t>
            </a:r>
            <a:r>
              <a:rPr lang="ja-JP" altLang="en-US" sz="1100"/>
              <a:t>をクリック</a:t>
            </a:r>
          </a:p>
        </p:txBody>
      </p:sp>
      <p:sp>
        <p:nvSpPr>
          <p:cNvPr id="13" name="Rounded Rectangular Callout 7"/>
          <p:cNvSpPr>
            <a:spLocks noChangeArrowheads="1"/>
          </p:cNvSpPr>
          <p:nvPr/>
        </p:nvSpPr>
        <p:spPr bwMode="auto">
          <a:xfrm>
            <a:off x="6355285" y="3461976"/>
            <a:ext cx="2133894" cy="466316"/>
          </a:xfrm>
          <a:prstGeom prst="wedgeRoundRectCallout">
            <a:avLst>
              <a:gd name="adj1" fmla="val -66051"/>
              <a:gd name="adj2" fmla="val 94565"/>
              <a:gd name="adj3" fmla="val 16667"/>
            </a:avLst>
          </a:prstGeom>
          <a:solidFill>
            <a:schemeClr val="bg1"/>
          </a:solidFill>
          <a:ln w="28575">
            <a:solidFill>
              <a:schemeClr val="tx2"/>
            </a:solidFill>
            <a:round/>
            <a:headEnd/>
            <a:tailEnd/>
          </a:ln>
        </p:spPr>
        <p:txBody>
          <a:bodyPr wrap="square" lIns="82124" tIns="41061" rIns="82124" bIns="41061" anchor="ctr">
            <a:spAutoFit/>
          </a:bodyPr>
          <a:lstStyle/>
          <a:p>
            <a:pPr algn="l" defTabSz="814388"/>
            <a:r>
              <a:rPr lang="en-US" altLang="ja-JP" sz="1100" dirty="0"/>
              <a:t>AP</a:t>
            </a:r>
            <a:r>
              <a:rPr lang="ja-JP" altLang="en-US" sz="1100" dirty="0"/>
              <a:t>のタイプ、使用するアンテナ、</a:t>
            </a:r>
            <a:endParaRPr lang="en-US" altLang="ja-JP" sz="1100" dirty="0"/>
          </a:p>
          <a:p>
            <a:pPr algn="l" defTabSz="814388"/>
            <a:r>
              <a:rPr lang="ja-JP" altLang="en-US" sz="1100" dirty="0"/>
              <a:t>指向性などを調整できる</a:t>
            </a:r>
          </a:p>
        </p:txBody>
      </p:sp>
      <p:sp>
        <p:nvSpPr>
          <p:cNvPr id="2" name="正方形/長方形 1"/>
          <p:cNvSpPr/>
          <p:nvPr/>
        </p:nvSpPr>
        <p:spPr>
          <a:xfrm>
            <a:off x="1114989" y="2164886"/>
            <a:ext cx="3150256" cy="27699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kumimoji="1" lang="ja-JP" altLang="en-US" sz="1200" dirty="0" smtClean="0"/>
              <a:t>提案レポートを自動的に生成可能（英文のみ）</a:t>
            </a:r>
            <a:endParaRPr lang="ja-JP" altLang="en-US" sz="1200" dirty="0"/>
          </a:p>
        </p:txBody>
      </p:sp>
      <p:sp>
        <p:nvSpPr>
          <p:cNvPr id="3" name="正方形/長方形 2"/>
          <p:cNvSpPr/>
          <p:nvPr/>
        </p:nvSpPr>
        <p:spPr>
          <a:xfrm>
            <a:off x="4394836" y="2164886"/>
            <a:ext cx="4619195" cy="27699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kumimoji="1" lang="en-US" altLang="ja-JP" sz="1200" dirty="0" smtClean="0"/>
              <a:t>Planning</a:t>
            </a:r>
            <a:r>
              <a:rPr kumimoji="1" lang="ja-JP" altLang="en-US" sz="1200" dirty="0" smtClean="0"/>
              <a:t>後、</a:t>
            </a:r>
            <a:r>
              <a:rPr kumimoji="1" lang="en-US" altLang="ja-JP" sz="1200" dirty="0"/>
              <a:t>AP</a:t>
            </a:r>
            <a:r>
              <a:rPr kumimoji="1" lang="ja-JP" altLang="en-US" sz="1200" dirty="0"/>
              <a:t>種類、アンテナタイプ、指向性、</a:t>
            </a:r>
            <a:r>
              <a:rPr kumimoji="1" lang="en-US" altLang="ja-JP" sz="1200" dirty="0"/>
              <a:t>AP</a:t>
            </a:r>
            <a:r>
              <a:rPr kumimoji="1" lang="ja-JP" altLang="en-US" sz="1200" dirty="0"/>
              <a:t>配置</a:t>
            </a:r>
            <a:r>
              <a:rPr kumimoji="1" lang="ja-JP" altLang="en-US" sz="1200" dirty="0" smtClean="0"/>
              <a:t>など調整</a:t>
            </a:r>
            <a:r>
              <a:rPr kumimoji="1" lang="ja-JP" altLang="en-US" sz="1200" dirty="0"/>
              <a:t>可能</a:t>
            </a:r>
          </a:p>
        </p:txBody>
      </p:sp>
    </p:spTree>
    <p:extLst>
      <p:ext uri="{BB962C8B-B14F-4D97-AF65-F5344CB8AC3E}">
        <p14:creationId xmlns:p14="http://schemas.microsoft.com/office/powerpoint/2010/main" val="1334636000"/>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87338" y="1042989"/>
            <a:ext cx="8569325" cy="357713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 name="タイトル 2"/>
          <p:cNvSpPr>
            <a:spLocks noGrp="1"/>
          </p:cNvSpPr>
          <p:nvPr>
            <p:ph type="title"/>
          </p:nvPr>
        </p:nvSpPr>
        <p:spPr/>
        <p:txBody>
          <a:bodyPr/>
          <a:lstStyle/>
          <a:p>
            <a:r>
              <a:rPr lang="en-US" altLang="ja-JP" sz="2400" dirty="0" smtClean="0">
                <a:solidFill>
                  <a:schemeClr val="tx2"/>
                </a:solidFill>
              </a:rPr>
              <a:t>Prime Infrastructure (PI)</a:t>
            </a:r>
            <a:r>
              <a:rPr lang="ja-JP" altLang="en-US" sz="2400" dirty="0" smtClean="0">
                <a:solidFill>
                  <a:schemeClr val="tx2"/>
                </a:solidFill>
              </a:rPr>
              <a:t>：</a:t>
            </a:r>
            <a:r>
              <a:rPr lang="ja-JP" altLang="en-US" sz="2400" dirty="0">
                <a:solidFill>
                  <a:schemeClr val="tx2"/>
                </a:solidFill>
              </a:rPr>
              <a:t>こんなお客様に</a:t>
            </a:r>
            <a:r>
              <a:rPr lang="ja-JP" altLang="en-US" sz="2400" dirty="0" smtClean="0">
                <a:solidFill>
                  <a:schemeClr val="tx2"/>
                </a:solidFill>
              </a:rPr>
              <a:t>ご提案ください</a:t>
            </a:r>
            <a:endParaRPr kumimoji="1" lang="ja-JP" altLang="en-US" sz="2400" dirty="0"/>
          </a:p>
        </p:txBody>
      </p:sp>
      <p:sp>
        <p:nvSpPr>
          <p:cNvPr id="8" name="テキスト プレースホルダー 7"/>
          <p:cNvSpPr>
            <a:spLocks noGrp="1"/>
          </p:cNvSpPr>
          <p:nvPr>
            <p:ph type="body" sz="quarter" idx="4294967295"/>
          </p:nvPr>
        </p:nvSpPr>
        <p:spPr>
          <a:xfrm>
            <a:off x="512094" y="1263483"/>
            <a:ext cx="8415337" cy="3498850"/>
          </a:xfrm>
          <a:prstGeom prst="rect">
            <a:avLst/>
          </a:prstGeom>
        </p:spPr>
        <p:txBody>
          <a:bodyPr/>
          <a:lstStyle/>
          <a:p>
            <a:pPr marL="271463" indent="-271463">
              <a:spcBef>
                <a:spcPts val="1200"/>
              </a:spcBef>
              <a:spcAft>
                <a:spcPts val="600"/>
              </a:spcAft>
              <a:buClr>
                <a:schemeClr val="accent1"/>
              </a:buClr>
              <a:buFont typeface="Wingdings" panose="05000000000000000000" pitchFamily="2" charset="2"/>
              <a:buChar char="l"/>
            </a:pPr>
            <a:r>
              <a:rPr lang="ja-JP" altLang="en-US" sz="1800" b="1" dirty="0" smtClean="0">
                <a:solidFill>
                  <a:schemeClr val="accent1"/>
                </a:solidFill>
              </a:rPr>
              <a:t>自分</a:t>
            </a:r>
            <a:r>
              <a:rPr lang="ja-JP" altLang="en-US" sz="1800" b="1" dirty="0">
                <a:solidFill>
                  <a:schemeClr val="accent1"/>
                </a:solidFill>
              </a:rPr>
              <a:t>で設定＆</a:t>
            </a:r>
            <a:r>
              <a:rPr lang="ja-JP" altLang="en-US" sz="1800" b="1" dirty="0" smtClean="0">
                <a:solidFill>
                  <a:schemeClr val="accent1"/>
                </a:solidFill>
              </a:rPr>
              <a:t>運用を行っている 忙しい</a:t>
            </a:r>
            <a:r>
              <a:rPr lang="en-US" altLang="ja-JP" sz="1800" b="1" dirty="0" smtClean="0">
                <a:solidFill>
                  <a:schemeClr val="accent1"/>
                </a:solidFill>
              </a:rPr>
              <a:t>IT</a:t>
            </a:r>
            <a:r>
              <a:rPr lang="ja-JP" altLang="en-US" sz="1800" b="1" dirty="0" smtClean="0">
                <a:solidFill>
                  <a:schemeClr val="accent1"/>
                </a:solidFill>
              </a:rPr>
              <a:t>管理者のお客様</a:t>
            </a:r>
            <a:endParaRPr lang="en-US" altLang="ja-JP" sz="1800" b="1" dirty="0" smtClean="0">
              <a:solidFill>
                <a:schemeClr val="accent1"/>
              </a:solidFill>
            </a:endParaRPr>
          </a:p>
          <a:p>
            <a:pPr marL="271463" lvl="1" indent="0">
              <a:spcBef>
                <a:spcPts val="0"/>
              </a:spcBef>
              <a:spcAft>
                <a:spcPts val="600"/>
              </a:spcAft>
              <a:buNone/>
            </a:pPr>
            <a:r>
              <a:rPr lang="ja-JP" altLang="en-US" sz="1400" dirty="0" smtClean="0"/>
              <a:t>→ </a:t>
            </a:r>
            <a:r>
              <a:rPr lang="en-US" altLang="ja-JP" sz="1400" dirty="0" smtClean="0"/>
              <a:t>PI </a:t>
            </a:r>
            <a:r>
              <a:rPr lang="ja-JP" altLang="en-US" sz="1400" dirty="0" smtClean="0"/>
              <a:t>で負荷を軽減して、より生産的な活動へ</a:t>
            </a:r>
            <a:endParaRPr lang="en-US" altLang="ja-JP" sz="1400" dirty="0"/>
          </a:p>
          <a:p>
            <a:pPr marL="271463" indent="-271463">
              <a:spcBef>
                <a:spcPts val="1200"/>
              </a:spcBef>
              <a:spcAft>
                <a:spcPts val="600"/>
              </a:spcAft>
              <a:buClr>
                <a:schemeClr val="accent1"/>
              </a:buClr>
              <a:buFont typeface="Wingdings" panose="05000000000000000000" pitchFamily="2" charset="2"/>
              <a:buChar char="l"/>
            </a:pPr>
            <a:r>
              <a:rPr lang="ja-JP" altLang="en-US" sz="1800" b="1" dirty="0" smtClean="0">
                <a:solidFill>
                  <a:schemeClr val="accent1"/>
                </a:solidFill>
              </a:rPr>
              <a:t>コスト</a:t>
            </a:r>
            <a:r>
              <a:rPr lang="ja-JP" altLang="en-US" sz="1800" b="1" dirty="0">
                <a:solidFill>
                  <a:schemeClr val="accent1"/>
                </a:solidFill>
              </a:rPr>
              <a:t>削減やセキュリティに課題をもって</a:t>
            </a:r>
            <a:r>
              <a:rPr lang="ja-JP" altLang="en-US" sz="1800" b="1" dirty="0" smtClean="0">
                <a:solidFill>
                  <a:schemeClr val="accent1"/>
                </a:solidFill>
              </a:rPr>
              <a:t>いる </a:t>
            </a:r>
            <a:r>
              <a:rPr lang="en-US" altLang="ja-JP" sz="1800" b="1" dirty="0" smtClean="0">
                <a:solidFill>
                  <a:schemeClr val="accent1"/>
                </a:solidFill>
              </a:rPr>
              <a:t>IT</a:t>
            </a:r>
            <a:r>
              <a:rPr lang="ja-JP" altLang="en-US" sz="1800" b="1" dirty="0" smtClean="0">
                <a:solidFill>
                  <a:schemeClr val="accent1"/>
                </a:solidFill>
              </a:rPr>
              <a:t>監督者のお客様</a:t>
            </a:r>
            <a:endParaRPr lang="en-US" altLang="ja-JP" sz="1800" b="1" dirty="0">
              <a:solidFill>
                <a:schemeClr val="accent1"/>
              </a:solidFill>
            </a:endParaRPr>
          </a:p>
          <a:p>
            <a:pPr marL="534988" indent="-263525">
              <a:spcBef>
                <a:spcPts val="0"/>
              </a:spcBef>
              <a:spcAft>
                <a:spcPts val="600"/>
              </a:spcAft>
              <a:buClr>
                <a:schemeClr val="accent1"/>
              </a:buClr>
              <a:buNone/>
            </a:pPr>
            <a:r>
              <a:rPr lang="ja-JP" altLang="en-US" sz="1400" dirty="0" smtClean="0"/>
              <a:t>→ </a:t>
            </a:r>
            <a:r>
              <a:rPr lang="en-US" altLang="ja-JP" sz="1400" dirty="0" smtClean="0"/>
              <a:t>PI</a:t>
            </a:r>
            <a:r>
              <a:rPr lang="ja-JP" altLang="en-US" sz="1400" dirty="0"/>
              <a:t>で</a:t>
            </a:r>
            <a:r>
              <a:rPr lang="ja-JP" altLang="en-US" sz="1400" dirty="0" smtClean="0"/>
              <a:t>ネットワーク可視化し、最適化</a:t>
            </a:r>
            <a:r>
              <a:rPr lang="ja-JP" altLang="en-US" sz="1400" dirty="0"/>
              <a:t>（機器設定変更省力化、</a:t>
            </a:r>
            <a:r>
              <a:rPr lang="ja-JP" altLang="en-US" sz="1400" dirty="0" smtClean="0"/>
              <a:t>アップグレード</a:t>
            </a:r>
            <a:r>
              <a:rPr lang="ja-JP" altLang="en-US" sz="1400" dirty="0"/>
              <a:t>、</a:t>
            </a:r>
            <a:r>
              <a:rPr lang="ja-JP" altLang="en-US" sz="1400" dirty="0" smtClean="0"/>
              <a:t>帯域</a:t>
            </a:r>
            <a:r>
              <a:rPr lang="ja-JP" altLang="en-US" sz="1400" dirty="0"/>
              <a:t>増強</a:t>
            </a:r>
            <a:r>
              <a:rPr lang="ja-JP" altLang="en-US" sz="1400" dirty="0" smtClean="0"/>
              <a:t>が必要</a:t>
            </a:r>
            <a:r>
              <a:rPr lang="ja-JP" altLang="en-US" sz="1400" dirty="0"/>
              <a:t>かの判断</a:t>
            </a:r>
            <a:r>
              <a:rPr lang="ja-JP" altLang="en-US" sz="1400" dirty="0" smtClean="0"/>
              <a:t>）</a:t>
            </a:r>
            <a:endParaRPr lang="en-US" altLang="ja-JP" sz="1400" dirty="0" smtClean="0"/>
          </a:p>
          <a:p>
            <a:pPr marL="534988" indent="-263525">
              <a:spcBef>
                <a:spcPts val="0"/>
              </a:spcBef>
              <a:spcAft>
                <a:spcPts val="600"/>
              </a:spcAft>
              <a:buClr>
                <a:schemeClr val="accent1"/>
              </a:buClr>
              <a:buNone/>
            </a:pPr>
            <a:r>
              <a:rPr lang="ja-JP" altLang="en-US" sz="1400" dirty="0" smtClean="0"/>
              <a:t>→ </a:t>
            </a:r>
            <a:r>
              <a:rPr lang="ja-JP" altLang="en-US" sz="1400" dirty="0"/>
              <a:t>脆弱性回避するための設定管理・トラフィック監視が有効なこと</a:t>
            </a:r>
            <a:r>
              <a:rPr lang="ja-JP" altLang="en-US" sz="1400" dirty="0" smtClean="0"/>
              <a:t>を訴求しましょう</a:t>
            </a:r>
            <a:endParaRPr lang="en-US" altLang="ja-JP" sz="1400" dirty="0"/>
          </a:p>
          <a:p>
            <a:pPr>
              <a:buClr>
                <a:schemeClr val="accent1"/>
              </a:buClr>
              <a:buFont typeface="Wingdings" panose="05000000000000000000" pitchFamily="2" charset="2"/>
              <a:buChar char="l"/>
            </a:pPr>
            <a:r>
              <a:rPr lang="ja-JP" altLang="en-US" sz="1800" b="1" dirty="0" smtClean="0">
                <a:solidFill>
                  <a:schemeClr val="accent1"/>
                </a:solidFill>
              </a:rPr>
              <a:t> 無線</a:t>
            </a:r>
            <a:r>
              <a:rPr lang="en-US" altLang="ja-JP" sz="1800" b="1" dirty="0" smtClean="0">
                <a:solidFill>
                  <a:schemeClr val="accent1"/>
                </a:solidFill>
              </a:rPr>
              <a:t>LAN</a:t>
            </a:r>
            <a:r>
              <a:rPr lang="ja-JP" altLang="en-US" sz="1800" b="1" dirty="0" smtClean="0">
                <a:solidFill>
                  <a:schemeClr val="accent1"/>
                </a:solidFill>
              </a:rPr>
              <a:t>導入・検討中のお客様</a:t>
            </a:r>
            <a:r>
              <a:rPr lang="en-US" altLang="ja-JP" sz="1800" b="1" dirty="0">
                <a:solidFill>
                  <a:schemeClr val="accent1"/>
                </a:solidFill>
              </a:rPr>
              <a:t/>
            </a:r>
            <a:br>
              <a:rPr lang="en-US" altLang="ja-JP" sz="1800" b="1" dirty="0">
                <a:solidFill>
                  <a:schemeClr val="accent1"/>
                </a:solidFill>
              </a:rPr>
            </a:br>
            <a:r>
              <a:rPr lang="en-US" altLang="ja-JP" sz="1800" b="1" dirty="0" smtClean="0">
                <a:solidFill>
                  <a:schemeClr val="accent1"/>
                </a:solidFill>
              </a:rPr>
              <a:t> </a:t>
            </a:r>
            <a:r>
              <a:rPr lang="en-US" altLang="ja-JP" sz="1400" dirty="0" smtClean="0"/>
              <a:t>→ </a:t>
            </a:r>
            <a:r>
              <a:rPr lang="ja-JP" altLang="en-US" sz="1400" dirty="0" smtClean="0"/>
              <a:t>電波の可視化の</a:t>
            </a:r>
            <a:r>
              <a:rPr lang="ja-JP" altLang="en-US" sz="1400" dirty="0"/>
              <a:t>ために提案は必須</a:t>
            </a:r>
            <a:r>
              <a:rPr lang="ja-JP" altLang="en-US" sz="1400" dirty="0" smtClean="0"/>
              <a:t>です</a:t>
            </a:r>
            <a:endParaRPr lang="en-US" altLang="ja-JP" sz="1400" dirty="0"/>
          </a:p>
          <a:p>
            <a:pPr>
              <a:buClr>
                <a:schemeClr val="accent1"/>
              </a:buClr>
              <a:buFont typeface="Wingdings" panose="05000000000000000000" pitchFamily="2" charset="2"/>
              <a:buChar char="l"/>
            </a:pPr>
            <a:r>
              <a:rPr lang="en-US" altLang="ja-JP" sz="1800" b="1" dirty="0" smtClean="0">
                <a:solidFill>
                  <a:schemeClr val="accent1"/>
                </a:solidFill>
              </a:rPr>
              <a:t> Cisco</a:t>
            </a:r>
            <a:r>
              <a:rPr lang="ja-JP" altLang="en-US" sz="1800" b="1" dirty="0" smtClean="0">
                <a:solidFill>
                  <a:schemeClr val="accent1"/>
                </a:solidFill>
              </a:rPr>
              <a:t>無線</a:t>
            </a:r>
            <a:r>
              <a:rPr lang="en-US" altLang="ja-JP" sz="1800" b="1" dirty="0" smtClean="0">
                <a:solidFill>
                  <a:schemeClr val="accent1"/>
                </a:solidFill>
              </a:rPr>
              <a:t>LAN</a:t>
            </a:r>
            <a:r>
              <a:rPr lang="ja-JP" altLang="en-US" sz="1800" b="1" dirty="0" err="1" smtClean="0">
                <a:solidFill>
                  <a:schemeClr val="accent1"/>
                </a:solidFill>
              </a:rPr>
              <a:t>、</a:t>
            </a:r>
            <a:r>
              <a:rPr lang="ja-JP" altLang="en-US" sz="1800" b="1" dirty="0" smtClean="0">
                <a:solidFill>
                  <a:schemeClr val="accent1"/>
                </a:solidFill>
              </a:rPr>
              <a:t>スイッチ</a:t>
            </a:r>
            <a:r>
              <a:rPr lang="ja-JP" altLang="en-US" sz="1800" b="1" dirty="0">
                <a:solidFill>
                  <a:schemeClr val="accent1"/>
                </a:solidFill>
              </a:rPr>
              <a:t>、</a:t>
            </a:r>
            <a:r>
              <a:rPr lang="ja-JP" altLang="en-US" sz="1800" b="1" dirty="0" smtClean="0">
                <a:solidFill>
                  <a:schemeClr val="accent1"/>
                </a:solidFill>
              </a:rPr>
              <a:t>ルータを複数台導入検討中のお客様</a:t>
            </a:r>
            <a:r>
              <a:rPr lang="en-US" altLang="ja-JP" sz="1800" b="1" dirty="0">
                <a:solidFill>
                  <a:schemeClr val="accent1"/>
                </a:solidFill>
              </a:rPr>
              <a:t/>
            </a:r>
            <a:br>
              <a:rPr lang="en-US" altLang="ja-JP" sz="1800" b="1" dirty="0">
                <a:solidFill>
                  <a:schemeClr val="accent1"/>
                </a:solidFill>
              </a:rPr>
            </a:br>
            <a:r>
              <a:rPr lang="en-US" altLang="ja-JP" sz="1800" b="1" dirty="0" smtClean="0">
                <a:solidFill>
                  <a:schemeClr val="accent1"/>
                </a:solidFill>
              </a:rPr>
              <a:t> </a:t>
            </a:r>
            <a:r>
              <a:rPr lang="ja-JP" altLang="en-US" sz="1400" dirty="0" smtClean="0"/>
              <a:t>→ 最初</a:t>
            </a:r>
            <a:r>
              <a:rPr lang="ja-JP" altLang="en-US" sz="1400" dirty="0"/>
              <a:t>は</a:t>
            </a:r>
            <a:r>
              <a:rPr lang="ja-JP" altLang="en-US" sz="1400" dirty="0" smtClean="0"/>
              <a:t>数台のＡＰでも</a:t>
            </a:r>
            <a:r>
              <a:rPr lang="en-US" altLang="ja-JP" sz="1400" dirty="0"/>
              <a:t>PI</a:t>
            </a:r>
            <a:r>
              <a:rPr lang="ja-JP" altLang="en-US" sz="1400" dirty="0"/>
              <a:t>で運用管理をするように</a:t>
            </a:r>
            <a:r>
              <a:rPr lang="ja-JP" altLang="en-US" sz="1400" dirty="0" smtClean="0"/>
              <a:t>なれば利点を訴求でき、将来的</a:t>
            </a:r>
            <a:r>
              <a:rPr lang="ja-JP" altLang="en-US" sz="1400" dirty="0"/>
              <a:t>なルータ</a:t>
            </a:r>
            <a:r>
              <a:rPr lang="ja-JP" altLang="en-US" sz="1400" dirty="0" smtClean="0"/>
              <a:t>、スイッチの</a:t>
            </a:r>
            <a:r>
              <a:rPr lang="en-US" altLang="ja-JP" sz="1400" dirty="0" smtClean="0"/>
              <a:t/>
            </a:r>
            <a:br>
              <a:rPr lang="en-US" altLang="ja-JP" sz="1400" dirty="0" smtClean="0"/>
            </a:br>
            <a:r>
              <a:rPr lang="en-US" altLang="ja-JP" sz="1400" dirty="0" smtClean="0"/>
              <a:t>      </a:t>
            </a:r>
            <a:r>
              <a:rPr lang="ja-JP" altLang="en-US" sz="1400" dirty="0" smtClean="0"/>
              <a:t>置き換えにも話が膨らみます</a:t>
            </a:r>
            <a:endParaRPr lang="en-US" altLang="ja-JP" sz="1400" dirty="0"/>
          </a:p>
        </p:txBody>
      </p:sp>
    </p:spTree>
    <p:extLst>
      <p:ext uri="{BB962C8B-B14F-4D97-AF65-F5344CB8AC3E}">
        <p14:creationId xmlns:p14="http://schemas.microsoft.com/office/powerpoint/2010/main" val="2909831590"/>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13562"/>
            <a:ext cx="8345488" cy="731837"/>
          </a:xfrm>
        </p:spPr>
        <p:txBody>
          <a:bodyPr/>
          <a:lstStyle/>
          <a:p>
            <a:r>
              <a:rPr lang="ja-JP" altLang="en-US" dirty="0" smtClean="0"/>
              <a:t>レポート機能</a:t>
            </a:r>
            <a:endParaRPr lang="en-US" dirty="0"/>
          </a:p>
        </p:txBody>
      </p:sp>
      <p:pic>
        <p:nvPicPr>
          <p:cNvPr id="2" name="Picture 1"/>
          <p:cNvPicPr>
            <a:picLocks noChangeAspect="1"/>
          </p:cNvPicPr>
          <p:nvPr/>
        </p:nvPicPr>
        <p:blipFill>
          <a:blip r:embed="rId2"/>
          <a:stretch>
            <a:fillRect/>
          </a:stretch>
        </p:blipFill>
        <p:spPr>
          <a:xfrm>
            <a:off x="964215" y="876972"/>
            <a:ext cx="3705112" cy="2139192"/>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287338" y="876972"/>
            <a:ext cx="660927" cy="2139192"/>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16" name="Rounded Rectangular Callout 15"/>
          <p:cNvSpPr/>
          <p:nvPr/>
        </p:nvSpPr>
        <p:spPr>
          <a:xfrm>
            <a:off x="3343564" y="1080655"/>
            <a:ext cx="1042996" cy="460885"/>
          </a:xfrm>
          <a:prstGeom prst="wedgeRoundRectCallout">
            <a:avLst>
              <a:gd name="adj1" fmla="val 54538"/>
              <a:gd name="adj2" fmla="val 90401"/>
              <a:gd name="adj3" fmla="val 16667"/>
            </a:avLst>
          </a:prstGeom>
          <a:solidFill>
            <a:srgbClr val="3366F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lnSpc>
                <a:spcPct val="80000"/>
              </a:lnSpc>
            </a:pPr>
            <a:r>
              <a:rPr lang="en-US" altLang="ja-JP" sz="1200" dirty="0" smtClean="0"/>
              <a:t>New</a:t>
            </a:r>
          </a:p>
          <a:p>
            <a:pPr algn="ctr">
              <a:lnSpc>
                <a:spcPct val="80000"/>
              </a:lnSpc>
            </a:pPr>
            <a:r>
              <a:rPr lang="ja-JP" altLang="en-US" sz="1200" dirty="0" smtClean="0"/>
              <a:t>新規レポート作成</a:t>
            </a:r>
            <a:endParaRPr lang="en-US" sz="1200" dirty="0"/>
          </a:p>
        </p:txBody>
      </p:sp>
      <p:sp>
        <p:nvSpPr>
          <p:cNvPr id="17" name="Rectangle 16"/>
          <p:cNvSpPr/>
          <p:nvPr/>
        </p:nvSpPr>
        <p:spPr>
          <a:xfrm>
            <a:off x="271388" y="680449"/>
            <a:ext cx="2558380" cy="220119"/>
          </a:xfrm>
          <a:prstGeom prst="rect">
            <a:avLst/>
          </a:prstGeom>
          <a:ln/>
        </p:spPr>
        <p:style>
          <a:lnRef idx="1">
            <a:schemeClr val="accent1"/>
          </a:lnRef>
          <a:fillRef idx="2">
            <a:schemeClr val="accent1"/>
          </a:fillRef>
          <a:effectRef idx="1">
            <a:schemeClr val="accent1"/>
          </a:effectRef>
          <a:fontRef idx="minor">
            <a:schemeClr val="dk1"/>
          </a:fontRef>
        </p:style>
        <p:txBody>
          <a:bodyPr lIns="68589" tIns="34295" rIns="68589" bIns="34295" rtlCol="0" anchor="ctr"/>
          <a:lstStyle/>
          <a:p>
            <a:pPr algn="ctr"/>
            <a:r>
              <a:rPr lang="ja-JP" altLang="en-US" sz="1200" dirty="0" smtClean="0"/>
              <a:t>カテゴライズされたレポート メニュー</a:t>
            </a:r>
            <a:endParaRPr lang="en-US" sz="1200" dirty="0"/>
          </a:p>
        </p:txBody>
      </p:sp>
      <p:grpSp>
        <p:nvGrpSpPr>
          <p:cNvPr id="14" name="グループ化 13"/>
          <p:cNvGrpSpPr/>
          <p:nvPr/>
        </p:nvGrpSpPr>
        <p:grpSpPr>
          <a:xfrm>
            <a:off x="271387" y="2553830"/>
            <a:ext cx="6019415" cy="2010367"/>
            <a:chOff x="69005" y="3020316"/>
            <a:chExt cx="6349496" cy="2120607"/>
          </a:xfrm>
        </p:grpSpPr>
        <p:pic>
          <p:nvPicPr>
            <p:cNvPr id="12" name="図 11" descr="スクリーンショット 2014-09-17 11.17.0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33" y="3020316"/>
              <a:ext cx="6328068" cy="2021792"/>
            </a:xfrm>
            <a:prstGeom prst="rect">
              <a:avLst/>
            </a:prstGeom>
            <a:ln w="952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3" name="正方形/長方形 11"/>
            <p:cNvSpPr/>
            <p:nvPr/>
          </p:nvSpPr>
          <p:spPr>
            <a:xfrm>
              <a:off x="69005" y="4462583"/>
              <a:ext cx="6349496" cy="172971"/>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smtClean="0"/>
            </a:p>
          </p:txBody>
        </p:sp>
        <p:sp>
          <p:nvSpPr>
            <p:cNvPr id="15" name="TextBox 7"/>
            <p:cNvSpPr txBox="1"/>
            <p:nvPr/>
          </p:nvSpPr>
          <p:spPr>
            <a:xfrm>
              <a:off x="1263448" y="4686408"/>
              <a:ext cx="2645385" cy="45451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1100" dirty="0" smtClean="0">
                  <a:solidFill>
                    <a:schemeClr val="tx1"/>
                  </a:solidFill>
                </a:rPr>
                <a:t>機器インベントリ</a:t>
              </a:r>
              <a:r>
                <a:rPr lang="en-US" altLang="ja-JP" sz="1100" dirty="0" smtClean="0">
                  <a:solidFill>
                    <a:schemeClr val="tx1"/>
                  </a:solidFill>
                </a:rPr>
                <a:t/>
              </a:r>
              <a:br>
                <a:rPr lang="en-US" altLang="ja-JP" sz="1100" dirty="0" smtClean="0">
                  <a:solidFill>
                    <a:schemeClr val="tx1"/>
                  </a:solidFill>
                </a:rPr>
              </a:br>
              <a:r>
                <a:rPr lang="ja-JP" altLang="en-US" sz="1100" dirty="0" smtClean="0">
                  <a:solidFill>
                    <a:schemeClr val="tx1"/>
                  </a:solidFill>
                </a:rPr>
                <a:t>（</a:t>
              </a:r>
              <a:r>
                <a:rPr lang="en-US" altLang="ja-JP" sz="1100" dirty="0" smtClean="0">
                  <a:solidFill>
                    <a:schemeClr val="tx1"/>
                  </a:solidFill>
                </a:rPr>
                <a:t>SFP</a:t>
              </a:r>
              <a:r>
                <a:rPr lang="ja-JP" altLang="en-US" sz="1100" dirty="0" err="1" smtClean="0">
                  <a:solidFill>
                    <a:schemeClr val="tx1"/>
                  </a:solidFill>
                </a:rPr>
                <a:t>まで</a:t>
              </a:r>
              <a:r>
                <a:rPr lang="ja-JP" altLang="en-US" sz="1100" dirty="0" smtClean="0">
                  <a:solidFill>
                    <a:schemeClr val="tx1"/>
                  </a:solidFill>
                </a:rPr>
                <a:t>シリアル情報等をレポート）</a:t>
              </a:r>
              <a:endParaRPr lang="en-US" altLang="ja-JP" sz="1100" dirty="0" smtClean="0">
                <a:solidFill>
                  <a:schemeClr val="tx1"/>
                </a:solidFill>
              </a:endParaRPr>
            </a:p>
          </p:txBody>
        </p:sp>
      </p:grpSp>
      <p:sp>
        <p:nvSpPr>
          <p:cNvPr id="4" name="正方形/長方形 3"/>
          <p:cNvSpPr/>
          <p:nvPr/>
        </p:nvSpPr>
        <p:spPr>
          <a:xfrm>
            <a:off x="2930396" y="136336"/>
            <a:ext cx="4622566" cy="486287"/>
          </a:xfrm>
          <a:prstGeom prst="rect">
            <a:avLst/>
          </a:prstGeom>
        </p:spPr>
        <p:txBody>
          <a:bodyPr wrap="square">
            <a:spAutoFit/>
          </a:bodyPr>
          <a:lstStyle/>
          <a:p>
            <a:pPr>
              <a:lnSpc>
                <a:spcPct val="80000"/>
              </a:lnSpc>
            </a:pPr>
            <a:r>
              <a:rPr kumimoji="1" lang="en-US" altLang="ja-JP" sz="1600" dirty="0" smtClean="0">
                <a:solidFill>
                  <a:schemeClr val="accent1"/>
                </a:solidFill>
              </a:rPr>
              <a:t>PI</a:t>
            </a:r>
            <a:r>
              <a:rPr kumimoji="1" lang="ja-JP" altLang="en-US" sz="1600" dirty="0" smtClean="0">
                <a:solidFill>
                  <a:schemeClr val="accent1"/>
                </a:solidFill>
              </a:rPr>
              <a:t>が管理する情報からさまざまな</a:t>
            </a:r>
            <a:r>
              <a:rPr kumimoji="1" lang="ja-JP" altLang="en-US" sz="1600" dirty="0">
                <a:solidFill>
                  <a:schemeClr val="accent1"/>
                </a:solidFill>
              </a:rPr>
              <a:t>レポート</a:t>
            </a:r>
            <a:r>
              <a:rPr kumimoji="1" lang="ja-JP" altLang="en-US" sz="1600" dirty="0" smtClean="0">
                <a:solidFill>
                  <a:schemeClr val="accent1"/>
                </a:solidFill>
              </a:rPr>
              <a:t>を</a:t>
            </a:r>
            <a:r>
              <a:rPr kumimoji="1" lang="en-US" altLang="ja-JP" sz="1600" dirty="0" smtClean="0">
                <a:solidFill>
                  <a:schemeClr val="accent1"/>
                </a:solidFill>
              </a:rPr>
              <a:t/>
            </a:r>
            <a:br>
              <a:rPr kumimoji="1" lang="en-US" altLang="ja-JP" sz="1600" dirty="0" smtClean="0">
                <a:solidFill>
                  <a:schemeClr val="accent1"/>
                </a:solidFill>
              </a:rPr>
            </a:br>
            <a:r>
              <a:rPr kumimoji="1" lang="en-US" altLang="ja-JP" sz="1600" dirty="0" smtClean="0">
                <a:solidFill>
                  <a:schemeClr val="accent1"/>
                </a:solidFill>
              </a:rPr>
              <a:t>CSV</a:t>
            </a:r>
            <a:r>
              <a:rPr kumimoji="1" lang="en-US" altLang="ja-JP" sz="1600" dirty="0" smtClean="0">
                <a:solidFill>
                  <a:schemeClr val="accent1"/>
                </a:solidFill>
              </a:rPr>
              <a:t>/ PDF</a:t>
            </a:r>
            <a:r>
              <a:rPr kumimoji="1" lang="ja-JP" altLang="en-US" sz="1600" dirty="0">
                <a:solidFill>
                  <a:schemeClr val="accent1"/>
                </a:solidFill>
              </a:rPr>
              <a:t>形式で</a:t>
            </a:r>
            <a:r>
              <a:rPr kumimoji="1" lang="ja-JP" altLang="en-US" sz="1600" dirty="0" smtClean="0">
                <a:solidFill>
                  <a:schemeClr val="accent1"/>
                </a:solidFill>
              </a:rPr>
              <a:t>出力（スケジューリング可能）</a:t>
            </a:r>
            <a:endParaRPr kumimoji="1" lang="ja-JP" altLang="en-US" sz="1600" dirty="0">
              <a:solidFill>
                <a:schemeClr val="accent1"/>
              </a:solidFill>
            </a:endParaRPr>
          </a:p>
        </p:txBody>
      </p:sp>
      <p:pic>
        <p:nvPicPr>
          <p:cNvPr id="18" name="Picture 3"/>
          <p:cNvPicPr>
            <a:picLocks noChangeAspect="1"/>
          </p:cNvPicPr>
          <p:nvPr/>
        </p:nvPicPr>
        <p:blipFill>
          <a:blip r:embed="rId5"/>
          <a:stretch>
            <a:fillRect/>
          </a:stretch>
        </p:blipFill>
        <p:spPr>
          <a:xfrm>
            <a:off x="4701800" y="876972"/>
            <a:ext cx="3079463" cy="2009755"/>
          </a:xfrm>
          <a:prstGeom prst="rect">
            <a:avLst/>
          </a:prstGeom>
          <a:ln w="9525">
            <a:solidFill>
              <a:schemeClr val="bg1">
                <a:lumMod val="85000"/>
              </a:schemeClr>
            </a:solidFill>
          </a:ln>
          <a:effectLst>
            <a:outerShdw blurRad="50800" dist="38100" dir="2700000" algn="tl" rotWithShape="0">
              <a:prstClr val="black">
                <a:alpha val="40000"/>
              </a:prstClr>
            </a:outerShdw>
          </a:effectLst>
        </p:spPr>
      </p:pic>
      <p:sp>
        <p:nvSpPr>
          <p:cNvPr id="19" name="TextBox 7"/>
          <p:cNvSpPr txBox="1"/>
          <p:nvPr/>
        </p:nvSpPr>
        <p:spPr>
          <a:xfrm>
            <a:off x="6820363" y="1323066"/>
            <a:ext cx="2038726" cy="6001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1100" dirty="0" smtClean="0">
                <a:solidFill>
                  <a:schemeClr val="tx1"/>
                </a:solidFill>
              </a:rPr>
              <a:t>クライアント接続数推移</a:t>
            </a:r>
            <a:r>
              <a:rPr lang="en-US" altLang="ja-JP" sz="1100" dirty="0" smtClean="0">
                <a:solidFill>
                  <a:schemeClr val="tx1"/>
                </a:solidFill>
              </a:rPr>
              <a:t/>
            </a:r>
            <a:br>
              <a:rPr lang="en-US" altLang="ja-JP" sz="1100" dirty="0" smtClean="0">
                <a:solidFill>
                  <a:schemeClr val="tx1"/>
                </a:solidFill>
              </a:rPr>
            </a:br>
            <a:r>
              <a:rPr lang="ja-JP" altLang="en-US" sz="1100" dirty="0" smtClean="0">
                <a:solidFill>
                  <a:schemeClr val="tx1"/>
                </a:solidFill>
              </a:rPr>
              <a:t>（例：直近</a:t>
            </a:r>
            <a:r>
              <a:rPr lang="en-US" altLang="ja-JP" sz="1100" dirty="0" smtClean="0">
                <a:solidFill>
                  <a:schemeClr val="tx1"/>
                </a:solidFill>
              </a:rPr>
              <a:t>7</a:t>
            </a:r>
            <a:r>
              <a:rPr lang="ja-JP" altLang="en-US" sz="1100" dirty="0" smtClean="0">
                <a:solidFill>
                  <a:schemeClr val="tx1"/>
                </a:solidFill>
              </a:rPr>
              <a:t>日間で接続された</a:t>
            </a:r>
            <a:r>
              <a:rPr lang="en-US" altLang="ja-JP" sz="1100" dirty="0" smtClean="0">
                <a:solidFill>
                  <a:schemeClr val="tx1"/>
                </a:solidFill>
              </a:rPr>
              <a:t>802.11ac</a:t>
            </a:r>
            <a:r>
              <a:rPr lang="ja-JP" altLang="en-US" sz="1100" dirty="0" smtClean="0">
                <a:solidFill>
                  <a:schemeClr val="tx1"/>
                </a:solidFill>
              </a:rPr>
              <a:t>端末）</a:t>
            </a:r>
            <a:endParaRPr lang="en-US" altLang="ja-JP" sz="1100" dirty="0" smtClean="0">
              <a:solidFill>
                <a:schemeClr val="tx1"/>
              </a:solidFill>
            </a:endParaRPr>
          </a:p>
        </p:txBody>
      </p:sp>
      <p:pic>
        <p:nvPicPr>
          <p:cNvPr id="20" name="Picture 3"/>
          <p:cNvPicPr>
            <a:picLocks noChangeAspect="1"/>
          </p:cNvPicPr>
          <p:nvPr/>
        </p:nvPicPr>
        <p:blipFill>
          <a:blip r:embed="rId6"/>
          <a:stretch>
            <a:fillRect/>
          </a:stretch>
        </p:blipFill>
        <p:spPr>
          <a:xfrm>
            <a:off x="6052304" y="2270414"/>
            <a:ext cx="2780895" cy="2341995"/>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21" name="TextBox 7"/>
          <p:cNvSpPr txBox="1"/>
          <p:nvPr/>
        </p:nvSpPr>
        <p:spPr>
          <a:xfrm>
            <a:off x="6817937" y="2182093"/>
            <a:ext cx="2038726" cy="6001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1100" dirty="0" smtClean="0">
                <a:solidFill>
                  <a:schemeClr val="tx1"/>
                </a:solidFill>
              </a:rPr>
              <a:t>アプリケーション トラフィック量</a:t>
            </a:r>
            <a:r>
              <a:rPr lang="en-US" altLang="ja-JP" sz="1100" dirty="0" smtClean="0">
                <a:solidFill>
                  <a:schemeClr val="tx1"/>
                </a:solidFill>
              </a:rPr>
              <a:t/>
            </a:r>
            <a:br>
              <a:rPr lang="en-US" altLang="ja-JP" sz="1100" dirty="0" smtClean="0">
                <a:solidFill>
                  <a:schemeClr val="tx1"/>
                </a:solidFill>
              </a:rPr>
            </a:br>
            <a:r>
              <a:rPr lang="ja-JP" altLang="en-US" sz="1100" dirty="0" smtClean="0">
                <a:solidFill>
                  <a:schemeClr val="tx1"/>
                </a:solidFill>
              </a:rPr>
              <a:t>（例：直近</a:t>
            </a:r>
            <a:r>
              <a:rPr lang="en-US" altLang="ja-JP" sz="1100" dirty="0" smtClean="0">
                <a:solidFill>
                  <a:schemeClr val="tx1"/>
                </a:solidFill>
              </a:rPr>
              <a:t>1</a:t>
            </a:r>
            <a:r>
              <a:rPr lang="ja-JP" altLang="en-US" sz="1100" dirty="0" smtClean="0">
                <a:solidFill>
                  <a:schemeClr val="tx1"/>
                </a:solidFill>
              </a:rPr>
              <a:t>時間でユーザ</a:t>
            </a:r>
            <a:r>
              <a:rPr lang="en-US" altLang="ja-JP" sz="1100" dirty="0" err="1" smtClean="0">
                <a:solidFill>
                  <a:schemeClr val="tx1"/>
                </a:solidFill>
              </a:rPr>
              <a:t>jfields</a:t>
            </a:r>
            <a:r>
              <a:rPr lang="ja-JP" altLang="en-US" sz="1100" dirty="0" smtClean="0">
                <a:solidFill>
                  <a:schemeClr val="tx1"/>
                </a:solidFill>
              </a:rPr>
              <a:t>の有線端末が通信したアプリ）</a:t>
            </a:r>
            <a:endParaRPr lang="en-US" altLang="ja-JP" sz="1100" dirty="0" smtClean="0">
              <a:solidFill>
                <a:schemeClr val="tx1"/>
              </a:solidFill>
            </a:endParaRPr>
          </a:p>
        </p:txBody>
      </p:sp>
      <p:grpSp>
        <p:nvGrpSpPr>
          <p:cNvPr id="22" name="グループ化 21"/>
          <p:cNvGrpSpPr/>
          <p:nvPr/>
        </p:nvGrpSpPr>
        <p:grpSpPr>
          <a:xfrm>
            <a:off x="7565885" y="387853"/>
            <a:ext cx="1267314" cy="622378"/>
            <a:chOff x="7474904" y="44738"/>
            <a:chExt cx="1618450" cy="794821"/>
          </a:xfrm>
        </p:grpSpPr>
        <p:pic>
          <p:nvPicPr>
            <p:cNvPr id="7" name="Picture 6"/>
            <p:cNvPicPr>
              <a:picLocks noChangeAspect="1"/>
            </p:cNvPicPr>
            <p:nvPr/>
          </p:nvPicPr>
          <p:blipFill>
            <a:blip r:embed="rId7"/>
            <a:stretch>
              <a:fillRect/>
            </a:stretch>
          </p:blipFill>
          <p:spPr>
            <a:xfrm>
              <a:off x="7474904" y="44738"/>
              <a:ext cx="1618450" cy="794821"/>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8" name="Rounded Rectangle 7"/>
            <p:cNvSpPr/>
            <p:nvPr/>
          </p:nvSpPr>
          <p:spPr>
            <a:xfrm>
              <a:off x="7518288" y="262698"/>
              <a:ext cx="1289511" cy="233569"/>
            </a:xfrm>
            <a:prstGeom prst="round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grpSp>
    </p:spTree>
    <p:extLst>
      <p:ext uri="{BB962C8B-B14F-4D97-AF65-F5344CB8AC3E}">
        <p14:creationId xmlns:p14="http://schemas.microsoft.com/office/powerpoint/2010/main" val="284768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Screen Shot 2015-02-13 at 5.16.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38" y="882218"/>
            <a:ext cx="4931105" cy="2118880"/>
          </a:xfrm>
          <a:prstGeom prst="rect">
            <a:avLst/>
          </a:prstGeom>
          <a:ln w="9525">
            <a:solidFill>
              <a:schemeClr val="bg1">
                <a:lumMod val="85000"/>
              </a:schemeClr>
            </a:solidFill>
          </a:ln>
          <a:effectLst/>
        </p:spPr>
      </p:pic>
      <p:sp>
        <p:nvSpPr>
          <p:cNvPr id="3" name="タイトル 2"/>
          <p:cNvSpPr>
            <a:spLocks noGrp="1"/>
          </p:cNvSpPr>
          <p:nvPr>
            <p:ph type="title"/>
          </p:nvPr>
        </p:nvSpPr>
        <p:spPr>
          <a:xfrm>
            <a:off x="437766" y="15921"/>
            <a:ext cx="8345488" cy="731837"/>
          </a:xfrm>
        </p:spPr>
        <p:txBody>
          <a:bodyPr/>
          <a:lstStyle/>
          <a:p>
            <a:r>
              <a:rPr kumimoji="1" lang="en-US" altLang="ja-JP" dirty="0" smtClean="0"/>
              <a:t>Meraki</a:t>
            </a:r>
            <a:r>
              <a:rPr kumimoji="1" lang="ja-JP" altLang="en-US" dirty="0" smtClean="0"/>
              <a:t> インテグレーション</a:t>
            </a:r>
            <a:endParaRPr kumimoji="1" lang="ja-JP" altLang="en-US" dirty="0"/>
          </a:p>
        </p:txBody>
      </p:sp>
      <p:sp>
        <p:nvSpPr>
          <p:cNvPr id="2" name="テキスト プレースホルダー 1"/>
          <p:cNvSpPr>
            <a:spLocks noGrp="1"/>
          </p:cNvSpPr>
          <p:nvPr>
            <p:ph type="body" sz="quarter" idx="4294967295"/>
          </p:nvPr>
        </p:nvSpPr>
        <p:spPr>
          <a:xfrm>
            <a:off x="5218444" y="494075"/>
            <a:ext cx="3638220" cy="1974127"/>
          </a:xfrm>
          <a:prstGeom prst="rect">
            <a:avLst/>
          </a:prstGeom>
        </p:spPr>
        <p:txBody>
          <a:bodyPr/>
          <a:lstStyle/>
          <a:p>
            <a:pPr marL="57136" indent="0">
              <a:buNone/>
            </a:pPr>
            <a:r>
              <a:rPr lang="en-US" altLang="ja-JP" sz="1800" dirty="0" smtClean="0">
                <a:solidFill>
                  <a:schemeClr val="accent1"/>
                </a:solidFill>
              </a:rPr>
              <a:t>Meraki</a:t>
            </a:r>
            <a:r>
              <a:rPr lang="ja-JP" altLang="en-US" sz="1800" dirty="0" smtClean="0">
                <a:solidFill>
                  <a:schemeClr val="accent1"/>
                </a:solidFill>
              </a:rPr>
              <a:t>機器も</a:t>
            </a:r>
            <a:r>
              <a:rPr lang="en-US" altLang="ja-JP" sz="1800" dirty="0">
                <a:solidFill>
                  <a:schemeClr val="accent1"/>
                </a:solidFill>
              </a:rPr>
              <a:t>PI</a:t>
            </a:r>
            <a:r>
              <a:rPr lang="ja-JP" altLang="en-US" sz="1800" dirty="0">
                <a:solidFill>
                  <a:schemeClr val="accent1"/>
                </a:solidFill>
              </a:rPr>
              <a:t>の</a:t>
            </a:r>
            <a:r>
              <a:rPr lang="ja-JP" altLang="en-US" sz="1800" dirty="0" smtClean="0">
                <a:solidFill>
                  <a:schemeClr val="accent1"/>
                </a:solidFill>
              </a:rPr>
              <a:t>管理対象</a:t>
            </a:r>
            <a:r>
              <a:rPr lang="en-US" altLang="ja-JP" sz="1800" dirty="0" smtClean="0">
                <a:solidFill>
                  <a:schemeClr val="accent1"/>
                </a:solidFill>
              </a:rPr>
              <a:t/>
            </a:r>
            <a:br>
              <a:rPr lang="en-US" altLang="ja-JP" sz="1800" dirty="0" smtClean="0">
                <a:solidFill>
                  <a:schemeClr val="accent1"/>
                </a:solidFill>
              </a:rPr>
            </a:br>
            <a:r>
              <a:rPr lang="ja-JP" altLang="en-US" sz="1400" dirty="0" smtClean="0"/>
              <a:t>ルータ</a:t>
            </a:r>
            <a:r>
              <a:rPr lang="ja-JP" altLang="en-US" sz="1400" dirty="0"/>
              <a:t>、スイッチはシスコ、無線</a:t>
            </a:r>
            <a:r>
              <a:rPr lang="en-US" altLang="ja-JP" sz="1400" dirty="0"/>
              <a:t>LAN</a:t>
            </a:r>
            <a:r>
              <a:rPr lang="ja-JP" altLang="en-US" sz="1400" dirty="0"/>
              <a:t>は</a:t>
            </a:r>
            <a:r>
              <a:rPr lang="en-US" altLang="ja-JP" sz="1400" dirty="0"/>
              <a:t>Meraki</a:t>
            </a:r>
            <a:r>
              <a:rPr lang="ja-JP" altLang="en-US" sz="1400" dirty="0"/>
              <a:t>などハイブリッドな構成でも一括管理が</a:t>
            </a:r>
            <a:r>
              <a:rPr lang="ja-JP" altLang="en-US" sz="1400" dirty="0" smtClean="0"/>
              <a:t>できる</a:t>
            </a:r>
            <a:r>
              <a:rPr lang="en-US" altLang="ja-JP" sz="1400" dirty="0" smtClean="0"/>
              <a:t/>
            </a:r>
            <a:br>
              <a:rPr lang="en-US" altLang="ja-JP" sz="1400" dirty="0" smtClean="0"/>
            </a:br>
            <a:endParaRPr lang="en-US" altLang="ja-JP" sz="1000" dirty="0" smtClean="0"/>
          </a:p>
          <a:p>
            <a:pPr marL="265113" lvl="1" indent="-88900">
              <a:lnSpc>
                <a:spcPct val="80000"/>
              </a:lnSpc>
              <a:spcBef>
                <a:spcPts val="0"/>
              </a:spcBef>
              <a:spcAft>
                <a:spcPts val="300"/>
              </a:spcAft>
            </a:pPr>
            <a:r>
              <a:rPr lang="en-US" altLang="ja-JP" sz="1200" dirty="0" smtClean="0"/>
              <a:t>PI</a:t>
            </a:r>
            <a:r>
              <a:rPr lang="ja-JP" altLang="en-US" sz="1200" dirty="0" smtClean="0"/>
              <a:t>から</a:t>
            </a:r>
            <a:r>
              <a:rPr lang="en-US" altLang="ja-JP" sz="1200" dirty="0" smtClean="0"/>
              <a:t>Meraki</a:t>
            </a:r>
            <a:r>
              <a:rPr lang="ja-JP" altLang="en-US" sz="1200" dirty="0" smtClean="0"/>
              <a:t>機器ディスカバリ</a:t>
            </a:r>
            <a:endParaRPr lang="en-US" altLang="ja-JP" sz="1200" dirty="0" smtClean="0"/>
          </a:p>
          <a:p>
            <a:pPr marL="265113" lvl="1" indent="-88900">
              <a:lnSpc>
                <a:spcPct val="80000"/>
              </a:lnSpc>
              <a:spcBef>
                <a:spcPts val="0"/>
              </a:spcBef>
              <a:spcAft>
                <a:spcPts val="300"/>
              </a:spcAft>
            </a:pPr>
            <a:r>
              <a:rPr lang="ja-JP" altLang="en-US" sz="1200" dirty="0" smtClean="0"/>
              <a:t>機器一覧に表示</a:t>
            </a:r>
            <a:endParaRPr lang="en-US" altLang="ja-JP" sz="1200" dirty="0" smtClean="0"/>
          </a:p>
          <a:p>
            <a:pPr marL="265113" lvl="1" indent="-88900">
              <a:lnSpc>
                <a:spcPct val="80000"/>
              </a:lnSpc>
              <a:spcBef>
                <a:spcPts val="0"/>
              </a:spcBef>
              <a:spcAft>
                <a:spcPts val="300"/>
              </a:spcAft>
            </a:pPr>
            <a:r>
              <a:rPr lang="ja-JP" altLang="en-US" sz="1200" dirty="0" smtClean="0"/>
              <a:t>監視対象として死活監視</a:t>
            </a:r>
            <a:endParaRPr lang="en-US" altLang="ja-JP" sz="1200" dirty="0"/>
          </a:p>
          <a:p>
            <a:pPr marL="265113" lvl="1" indent="-88900">
              <a:lnSpc>
                <a:spcPct val="80000"/>
              </a:lnSpc>
              <a:spcBef>
                <a:spcPts val="0"/>
              </a:spcBef>
              <a:spcAft>
                <a:spcPts val="300"/>
              </a:spcAft>
            </a:pPr>
            <a:r>
              <a:rPr lang="ja-JP" altLang="en-US" sz="1200" dirty="0" smtClean="0"/>
              <a:t>設定等詳細は</a:t>
            </a:r>
            <a:r>
              <a:rPr lang="en-US" altLang="ja-JP" sz="1200" dirty="0" smtClean="0"/>
              <a:t>Meraki</a:t>
            </a:r>
            <a:r>
              <a:rPr lang="ja-JP" altLang="en-US" sz="1200" dirty="0" smtClean="0"/>
              <a:t>管理ポータルをクロスランチ</a:t>
            </a:r>
            <a:endParaRPr lang="en-US" altLang="ja-JP" sz="1200" dirty="0" smtClean="0"/>
          </a:p>
        </p:txBody>
      </p:sp>
      <p:grpSp>
        <p:nvGrpSpPr>
          <p:cNvPr id="14" name="グループ化 13"/>
          <p:cNvGrpSpPr/>
          <p:nvPr/>
        </p:nvGrpSpPr>
        <p:grpSpPr>
          <a:xfrm>
            <a:off x="3537528" y="2292673"/>
            <a:ext cx="2767946" cy="2417281"/>
            <a:chOff x="3463637" y="2292673"/>
            <a:chExt cx="3077364" cy="2687499"/>
          </a:xfrm>
        </p:grpSpPr>
        <p:grpSp>
          <p:nvGrpSpPr>
            <p:cNvPr id="4" name="Group 7"/>
            <p:cNvGrpSpPr/>
            <p:nvPr/>
          </p:nvGrpSpPr>
          <p:grpSpPr>
            <a:xfrm>
              <a:off x="3468821" y="2906337"/>
              <a:ext cx="3072179" cy="2073835"/>
              <a:chOff x="114876" y="2544072"/>
              <a:chExt cx="5187176" cy="1747552"/>
            </a:xfrm>
            <a:effectLst>
              <a:outerShdw blurRad="50800" dist="38100" dir="2700000" algn="tl" rotWithShape="0">
                <a:prstClr val="black">
                  <a:alpha val="40000"/>
                </a:prstClr>
              </a:outerShdw>
            </a:effectLst>
          </p:grpSpPr>
          <p:pic>
            <p:nvPicPr>
              <p:cNvPr id="5" name="Picture 4"/>
              <p:cNvPicPr>
                <a:picLocks noChangeAspect="1"/>
              </p:cNvPicPr>
              <p:nvPr/>
            </p:nvPicPr>
            <p:blipFill>
              <a:blip r:embed="rId3"/>
              <a:stretch>
                <a:fillRect/>
              </a:stretch>
            </p:blipFill>
            <p:spPr>
              <a:xfrm>
                <a:off x="114876" y="3412387"/>
                <a:ext cx="5187176" cy="879237"/>
              </a:xfrm>
              <a:prstGeom prst="rect">
                <a:avLst/>
              </a:prstGeom>
              <a:ln w="9525">
                <a:solidFill>
                  <a:schemeClr val="bg1">
                    <a:lumMod val="85000"/>
                  </a:schemeClr>
                </a:solidFill>
              </a:ln>
            </p:spPr>
          </p:pic>
          <p:pic>
            <p:nvPicPr>
              <p:cNvPr id="6" name="Picture 6"/>
              <p:cNvPicPr>
                <a:picLocks noChangeAspect="1"/>
              </p:cNvPicPr>
              <p:nvPr/>
            </p:nvPicPr>
            <p:blipFill>
              <a:blip r:embed="rId4"/>
              <a:stretch>
                <a:fillRect/>
              </a:stretch>
            </p:blipFill>
            <p:spPr>
              <a:xfrm>
                <a:off x="114876" y="3066291"/>
                <a:ext cx="5187176" cy="828696"/>
              </a:xfrm>
              <a:prstGeom prst="rect">
                <a:avLst/>
              </a:prstGeom>
              <a:ln w="9525">
                <a:solidFill>
                  <a:schemeClr val="bg1">
                    <a:lumMod val="85000"/>
                  </a:schemeClr>
                </a:solidFill>
              </a:ln>
            </p:spPr>
          </p:pic>
          <p:pic>
            <p:nvPicPr>
              <p:cNvPr id="7" name="Picture 3"/>
              <p:cNvPicPr>
                <a:picLocks noChangeAspect="1"/>
              </p:cNvPicPr>
              <p:nvPr/>
            </p:nvPicPr>
            <p:blipFill>
              <a:blip r:embed="rId5"/>
              <a:stretch>
                <a:fillRect/>
              </a:stretch>
            </p:blipFill>
            <p:spPr>
              <a:xfrm>
                <a:off x="114876" y="2544072"/>
                <a:ext cx="5187176" cy="928619"/>
              </a:xfrm>
              <a:prstGeom prst="rect">
                <a:avLst/>
              </a:prstGeom>
              <a:ln w="9525">
                <a:solidFill>
                  <a:schemeClr val="bg1">
                    <a:lumMod val="85000"/>
                  </a:schemeClr>
                </a:solidFill>
              </a:ln>
            </p:spPr>
          </p:pic>
        </p:grpSp>
        <p:pic>
          <p:nvPicPr>
            <p:cNvPr id="8" name="Picture 9"/>
            <p:cNvPicPr>
              <a:picLocks noChangeAspect="1"/>
            </p:cNvPicPr>
            <p:nvPr/>
          </p:nvPicPr>
          <p:blipFill>
            <a:blip r:embed="rId6"/>
            <a:stretch>
              <a:fillRect/>
            </a:stretch>
          </p:blipFill>
          <p:spPr>
            <a:xfrm>
              <a:off x="3463637" y="2292673"/>
              <a:ext cx="3077364" cy="596357"/>
            </a:xfrm>
            <a:prstGeom prst="rect">
              <a:avLst/>
            </a:prstGeom>
            <a:ln w="9525">
              <a:solidFill>
                <a:schemeClr val="bg1">
                  <a:lumMod val="85000"/>
                </a:schemeClr>
              </a:solidFill>
            </a:ln>
            <a:effectLst>
              <a:outerShdw blurRad="50800" dist="38100" dir="2700000" algn="tl" rotWithShape="0">
                <a:prstClr val="black">
                  <a:alpha val="40000"/>
                </a:prstClr>
              </a:outerShdw>
            </a:effectLst>
          </p:spPr>
        </p:pic>
      </p:grpSp>
      <p:cxnSp>
        <p:nvCxnSpPr>
          <p:cNvPr id="9" name="Straight Arrow Connector 11"/>
          <p:cNvCxnSpPr/>
          <p:nvPr/>
        </p:nvCxnSpPr>
        <p:spPr>
          <a:xfrm flipV="1">
            <a:off x="5310623" y="3156155"/>
            <a:ext cx="1137819" cy="784318"/>
          </a:xfrm>
          <a:prstGeom prst="straightConnector1">
            <a:avLst/>
          </a:prstGeom>
          <a:ln>
            <a:solidFill>
              <a:schemeClr val="accent1"/>
            </a:solidFill>
            <a:headEnd type="oval"/>
            <a:tailEnd type="stealth" w="lg" len="lg"/>
          </a:ln>
        </p:spPr>
        <p:style>
          <a:lnRef idx="2">
            <a:schemeClr val="accent1"/>
          </a:lnRef>
          <a:fillRef idx="0">
            <a:schemeClr val="accent1"/>
          </a:fillRef>
          <a:effectRef idx="1">
            <a:schemeClr val="accent1"/>
          </a:effectRef>
          <a:fontRef idx="minor">
            <a:schemeClr val="tx1"/>
          </a:fontRef>
        </p:style>
      </p:cxnSp>
      <p:cxnSp>
        <p:nvCxnSpPr>
          <p:cNvPr id="10" name="Straight Arrow Connector 12"/>
          <p:cNvCxnSpPr/>
          <p:nvPr/>
        </p:nvCxnSpPr>
        <p:spPr>
          <a:xfrm flipV="1">
            <a:off x="5310623" y="4129548"/>
            <a:ext cx="1137819" cy="259038"/>
          </a:xfrm>
          <a:prstGeom prst="straightConnector1">
            <a:avLst/>
          </a:prstGeom>
          <a:ln>
            <a:solidFill>
              <a:schemeClr val="accent1"/>
            </a:solidFill>
            <a:headEnd type="oval"/>
            <a:tailEnd type="stealth" w="lg" len="lg"/>
          </a:ln>
        </p:spPr>
        <p:style>
          <a:lnRef idx="2">
            <a:schemeClr val="accent1"/>
          </a:lnRef>
          <a:fillRef idx="0">
            <a:schemeClr val="accent1"/>
          </a:fillRef>
          <a:effectRef idx="1">
            <a:schemeClr val="accent1"/>
          </a:effectRef>
          <a:fontRef idx="minor">
            <a:schemeClr val="tx1"/>
          </a:fontRef>
        </p:style>
      </p:cxnSp>
      <p:pic>
        <p:nvPicPr>
          <p:cNvPr id="11" name="Picture 14"/>
          <p:cNvPicPr>
            <a:picLocks noChangeAspect="1"/>
          </p:cNvPicPr>
          <p:nvPr/>
        </p:nvPicPr>
        <p:blipFill>
          <a:blip r:embed="rId7"/>
          <a:stretch>
            <a:fillRect/>
          </a:stretch>
        </p:blipFill>
        <p:spPr>
          <a:xfrm>
            <a:off x="6508478" y="2651151"/>
            <a:ext cx="2172681" cy="964128"/>
          </a:xfrm>
          <a:prstGeom prst="rect">
            <a:avLst/>
          </a:prstGeom>
          <a:ln w="9525" cmpd="sng">
            <a:solidFill>
              <a:schemeClr val="bg1">
                <a:lumMod val="85000"/>
              </a:schemeClr>
            </a:solidFill>
          </a:ln>
          <a:effectLst>
            <a:outerShdw blurRad="50800" dist="38100" dir="2700000" algn="tl" rotWithShape="0">
              <a:prstClr val="black">
                <a:alpha val="40000"/>
              </a:prstClr>
            </a:outerShdw>
          </a:effectLst>
        </p:spPr>
      </p:pic>
      <p:pic>
        <p:nvPicPr>
          <p:cNvPr id="12" name="Picture 15"/>
          <p:cNvPicPr>
            <a:picLocks noChangeAspect="1"/>
          </p:cNvPicPr>
          <p:nvPr/>
        </p:nvPicPr>
        <p:blipFill>
          <a:blip r:embed="rId8"/>
          <a:stretch>
            <a:fillRect/>
          </a:stretch>
        </p:blipFill>
        <p:spPr>
          <a:xfrm>
            <a:off x="6508478" y="3720065"/>
            <a:ext cx="2172681" cy="766661"/>
          </a:xfrm>
          <a:prstGeom prst="rect">
            <a:avLst/>
          </a:prstGeom>
          <a:ln w="9525" cmpd="sng">
            <a:solidFill>
              <a:schemeClr val="bg1">
                <a:lumMod val="85000"/>
              </a:schemeClr>
            </a:solidFill>
          </a:ln>
          <a:effectLst>
            <a:outerShdw blurRad="50800" dist="38100" dir="2700000" algn="tl" rotWithShape="0">
              <a:prstClr val="black">
                <a:alpha val="40000"/>
              </a:prstClr>
            </a:outerShdw>
          </a:effec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338" y="2581343"/>
            <a:ext cx="3139679" cy="1948465"/>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5" name="Rectangle 16"/>
          <p:cNvSpPr/>
          <p:nvPr/>
        </p:nvSpPr>
        <p:spPr>
          <a:xfrm>
            <a:off x="1099425" y="702218"/>
            <a:ext cx="1875995" cy="360000"/>
          </a:xfrm>
          <a:prstGeom prst="rect">
            <a:avLst/>
          </a:prstGeom>
          <a:ln/>
        </p:spPr>
        <p:style>
          <a:lnRef idx="1">
            <a:schemeClr val="accent1"/>
          </a:lnRef>
          <a:fillRef idx="2">
            <a:schemeClr val="accent1"/>
          </a:fillRef>
          <a:effectRef idx="1">
            <a:schemeClr val="accent1"/>
          </a:effectRef>
          <a:fontRef idx="minor">
            <a:schemeClr val="dk1"/>
          </a:fontRef>
        </p:style>
        <p:txBody>
          <a:bodyPr lIns="68589" tIns="34295" rIns="68589" bIns="34295" rtlCol="0" anchor="ctr"/>
          <a:lstStyle/>
          <a:p>
            <a:pPr algn="ctr"/>
            <a:r>
              <a:rPr lang="ja-JP" altLang="en-US" sz="1200" dirty="0" smtClean="0"/>
              <a:t>機器一覧に表示</a:t>
            </a:r>
            <a:endParaRPr lang="en-US" sz="1200" dirty="0"/>
          </a:p>
        </p:txBody>
      </p:sp>
      <p:sp>
        <p:nvSpPr>
          <p:cNvPr id="26" name="Rectangle 16"/>
          <p:cNvSpPr/>
          <p:nvPr/>
        </p:nvSpPr>
        <p:spPr>
          <a:xfrm>
            <a:off x="1549063" y="2396003"/>
            <a:ext cx="1802867" cy="345967"/>
          </a:xfrm>
          <a:prstGeom prst="rect">
            <a:avLst/>
          </a:prstGeom>
          <a:ln/>
        </p:spPr>
        <p:style>
          <a:lnRef idx="1">
            <a:schemeClr val="accent1"/>
          </a:lnRef>
          <a:fillRef idx="2">
            <a:schemeClr val="accent1"/>
          </a:fillRef>
          <a:effectRef idx="1">
            <a:schemeClr val="accent1"/>
          </a:effectRef>
          <a:fontRef idx="minor">
            <a:schemeClr val="dk1"/>
          </a:fontRef>
        </p:style>
        <p:txBody>
          <a:bodyPr lIns="68589" tIns="34295" rIns="68589" bIns="34295" rtlCol="0" anchor="ctr"/>
          <a:lstStyle/>
          <a:p>
            <a:pPr algn="ctr"/>
            <a:r>
              <a:rPr lang="ja-JP" altLang="en-US" sz="1200" dirty="0" smtClean="0"/>
              <a:t>機器詳細を表示</a:t>
            </a:r>
            <a:endParaRPr lang="en-US" sz="1200" dirty="0"/>
          </a:p>
        </p:txBody>
      </p:sp>
      <p:sp>
        <p:nvSpPr>
          <p:cNvPr id="27" name="Rectangle 16"/>
          <p:cNvSpPr/>
          <p:nvPr/>
        </p:nvSpPr>
        <p:spPr>
          <a:xfrm>
            <a:off x="5111750" y="2186366"/>
            <a:ext cx="2271802" cy="360000"/>
          </a:xfrm>
          <a:prstGeom prst="rect">
            <a:avLst/>
          </a:prstGeom>
          <a:ln/>
        </p:spPr>
        <p:style>
          <a:lnRef idx="1">
            <a:schemeClr val="accent1"/>
          </a:lnRef>
          <a:fillRef idx="2">
            <a:schemeClr val="accent1"/>
          </a:fillRef>
          <a:effectRef idx="1">
            <a:schemeClr val="accent1"/>
          </a:effectRef>
          <a:fontRef idx="minor">
            <a:schemeClr val="dk1"/>
          </a:fontRef>
        </p:style>
        <p:txBody>
          <a:bodyPr lIns="68589" tIns="34295" rIns="68589" bIns="34295" rtlCol="0" anchor="ctr"/>
          <a:lstStyle/>
          <a:p>
            <a:pPr algn="ctr"/>
            <a:r>
              <a:rPr lang="en-US" altLang="ja-JP" sz="1200" dirty="0" smtClean="0"/>
              <a:t>Meraki</a:t>
            </a:r>
            <a:r>
              <a:rPr lang="ja-JP" altLang="en-US" sz="1200" dirty="0" smtClean="0"/>
              <a:t>管理ポータル画面に飛ぶ</a:t>
            </a:r>
            <a:endParaRPr lang="en-US" sz="1200" dirty="0"/>
          </a:p>
        </p:txBody>
      </p:sp>
    </p:spTree>
    <p:extLst>
      <p:ext uri="{BB962C8B-B14F-4D97-AF65-F5344CB8AC3E}">
        <p14:creationId xmlns:p14="http://schemas.microsoft.com/office/powerpoint/2010/main" val="831831903"/>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4706"/>
            <a:ext cx="8345488" cy="731837"/>
          </a:xfrm>
        </p:spPr>
        <p:txBody>
          <a:bodyPr/>
          <a:lstStyle/>
          <a:p>
            <a:r>
              <a:rPr lang="en-US" dirty="0" smtClean="0"/>
              <a:t>Cisco UCS </a:t>
            </a:r>
            <a:r>
              <a:rPr lang="ja-JP" altLang="en-US" dirty="0" smtClean="0"/>
              <a:t>サーバ管理</a:t>
            </a:r>
            <a:r>
              <a:rPr lang="en-US" altLang="ja-JP" dirty="0" smtClean="0"/>
              <a:t/>
            </a:r>
            <a:br>
              <a:rPr lang="en-US" altLang="ja-JP" dirty="0" smtClean="0"/>
            </a:br>
            <a:r>
              <a:rPr lang="ja-JP" altLang="en-US" sz="2000" dirty="0" smtClean="0">
                <a:solidFill>
                  <a:schemeClr val="accent1"/>
                </a:solidFill>
              </a:rPr>
              <a:t>（</a:t>
            </a:r>
            <a:r>
              <a:rPr lang="en-US" altLang="ja-JP" sz="2000" dirty="0" smtClean="0">
                <a:solidFill>
                  <a:schemeClr val="accent1"/>
                </a:solidFill>
              </a:rPr>
              <a:t>UCS</a:t>
            </a:r>
            <a:r>
              <a:rPr lang="ja-JP" altLang="en-US" sz="2000" dirty="0" smtClean="0">
                <a:solidFill>
                  <a:schemeClr val="accent1"/>
                </a:solidFill>
              </a:rPr>
              <a:t>ライセンス要）</a:t>
            </a:r>
            <a:endParaRPr lang="en-US" sz="2800" dirty="0">
              <a:solidFill>
                <a:schemeClr val="accent1"/>
              </a:solidFill>
            </a:endParaRPr>
          </a:p>
        </p:txBody>
      </p:sp>
      <p:pic>
        <p:nvPicPr>
          <p:cNvPr id="5" name="Picture 4" descr="Serverassurance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93351" y="1145259"/>
            <a:ext cx="2736101" cy="2123694"/>
          </a:xfrm>
          <a:prstGeom prst="rect">
            <a:avLst/>
          </a:prstGeom>
        </p:spPr>
      </p:pic>
      <p:sp>
        <p:nvSpPr>
          <p:cNvPr id="9" name="TextBox 8"/>
          <p:cNvSpPr txBox="1"/>
          <p:nvPr/>
        </p:nvSpPr>
        <p:spPr>
          <a:xfrm>
            <a:off x="287338" y="879475"/>
            <a:ext cx="2124075" cy="500147"/>
          </a:xfrm>
          <a:prstGeom prst="rect">
            <a:avLst/>
          </a:prstGeom>
        </p:spPr>
        <p:style>
          <a:lnRef idx="1">
            <a:schemeClr val="accent1"/>
          </a:lnRef>
          <a:fillRef idx="2">
            <a:schemeClr val="accent1"/>
          </a:fillRef>
          <a:effectRef idx="1">
            <a:schemeClr val="accent1"/>
          </a:effectRef>
          <a:fontRef idx="minor">
            <a:schemeClr val="dk1"/>
          </a:fontRef>
        </p:style>
        <p:txBody>
          <a:bodyPr wrap="square" lIns="68589" tIns="34295" rIns="68589" bIns="34295" rtlCol="0">
            <a:spAutoFit/>
          </a:bodyPr>
          <a:lstStyle/>
          <a:p>
            <a:r>
              <a:rPr lang="en-US" sz="1400" dirty="0" smtClean="0"/>
              <a:t>Server 360 </a:t>
            </a:r>
            <a:r>
              <a:rPr lang="ja-JP" altLang="en-US" sz="1400" dirty="0" smtClean="0"/>
              <a:t>ビューにより</a:t>
            </a:r>
            <a:r>
              <a:rPr lang="en-US" altLang="ja-JP" sz="1400" dirty="0" smtClean="0"/>
              <a:t/>
            </a:r>
            <a:br>
              <a:rPr lang="en-US" altLang="ja-JP" sz="1400" dirty="0" smtClean="0"/>
            </a:br>
            <a:r>
              <a:rPr lang="ja-JP" altLang="en-US" sz="1400" dirty="0" smtClean="0"/>
              <a:t>インベントリ情報を確認</a:t>
            </a:r>
            <a:endParaRPr lang="en-US" sz="1400" dirty="0"/>
          </a:p>
        </p:txBody>
      </p:sp>
      <p:pic>
        <p:nvPicPr>
          <p:cNvPr id="11" name="Picture 3" descr="IPmodules.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7338" y="3072575"/>
            <a:ext cx="6595472" cy="1545859"/>
          </a:xfrm>
          <a:prstGeom prst="rect">
            <a:avLst/>
          </a:prstGeom>
        </p:spPr>
      </p:pic>
      <p:pic>
        <p:nvPicPr>
          <p:cNvPr id="10" name="Picture 2" descr="ServerAssurance .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52432" y="3232554"/>
            <a:ext cx="5804231" cy="861628"/>
          </a:xfrm>
          <a:prstGeom prst="rect">
            <a:avLst/>
          </a:prstGeom>
        </p:spPr>
      </p:pic>
      <p:sp>
        <p:nvSpPr>
          <p:cNvPr id="12" name="TextBox 6"/>
          <p:cNvSpPr txBox="1"/>
          <p:nvPr/>
        </p:nvSpPr>
        <p:spPr>
          <a:xfrm>
            <a:off x="5227150" y="3283263"/>
            <a:ext cx="1847845" cy="284703"/>
          </a:xfrm>
          <a:prstGeom prst="rect">
            <a:avLst/>
          </a:prstGeom>
        </p:spPr>
        <p:style>
          <a:lnRef idx="1">
            <a:schemeClr val="accent1"/>
          </a:lnRef>
          <a:fillRef idx="2">
            <a:schemeClr val="accent1"/>
          </a:fillRef>
          <a:effectRef idx="1">
            <a:schemeClr val="accent1"/>
          </a:effectRef>
          <a:fontRef idx="minor">
            <a:schemeClr val="dk1"/>
          </a:fontRef>
        </p:style>
        <p:txBody>
          <a:bodyPr wrap="square" lIns="68589" tIns="34295" rIns="68589" bIns="34295" rtlCol="0">
            <a:spAutoFit/>
          </a:bodyPr>
          <a:lstStyle/>
          <a:p>
            <a:r>
              <a:rPr lang="ja-JP" altLang="en-US" sz="1400" dirty="0" smtClean="0"/>
              <a:t>ネットワークポート監視</a:t>
            </a:r>
            <a:endParaRPr lang="en-US" sz="1400" dirty="0"/>
          </a:p>
        </p:txBody>
      </p:sp>
      <p:sp>
        <p:nvSpPr>
          <p:cNvPr id="13" name="TextBox 6"/>
          <p:cNvSpPr txBox="1"/>
          <p:nvPr/>
        </p:nvSpPr>
        <p:spPr>
          <a:xfrm>
            <a:off x="1670116" y="2938906"/>
            <a:ext cx="1146805" cy="284703"/>
          </a:xfrm>
          <a:prstGeom prst="rect">
            <a:avLst/>
          </a:prstGeom>
        </p:spPr>
        <p:style>
          <a:lnRef idx="1">
            <a:schemeClr val="accent1"/>
          </a:lnRef>
          <a:fillRef idx="2">
            <a:schemeClr val="accent1"/>
          </a:fillRef>
          <a:effectRef idx="1">
            <a:schemeClr val="accent1"/>
          </a:effectRef>
          <a:fontRef idx="minor">
            <a:schemeClr val="dk1"/>
          </a:fontRef>
        </p:style>
        <p:txBody>
          <a:bodyPr wrap="square" lIns="68589" tIns="34295" rIns="68589" bIns="34295" rtlCol="0">
            <a:spAutoFit/>
          </a:bodyPr>
          <a:lstStyle/>
          <a:p>
            <a:r>
              <a:rPr lang="en-US" altLang="ja-JP" sz="1400" dirty="0" smtClean="0"/>
              <a:t>IO</a:t>
            </a:r>
            <a:r>
              <a:rPr lang="ja-JP" altLang="en-US" sz="1400" dirty="0" smtClean="0"/>
              <a:t>ポート監視</a:t>
            </a:r>
            <a:endParaRPr lang="en-US" sz="1400" dirty="0"/>
          </a:p>
        </p:txBody>
      </p:sp>
      <p:sp>
        <p:nvSpPr>
          <p:cNvPr id="4" name="正方形/長方形 3"/>
          <p:cNvSpPr/>
          <p:nvPr/>
        </p:nvSpPr>
        <p:spPr>
          <a:xfrm>
            <a:off x="5398456" y="166255"/>
            <a:ext cx="3286477" cy="584775"/>
          </a:xfrm>
          <a:prstGeom prst="rect">
            <a:avLst/>
          </a:prstGeom>
        </p:spPr>
        <p:txBody>
          <a:bodyPr wrap="none">
            <a:spAutoFit/>
          </a:bodyPr>
          <a:lstStyle/>
          <a:p>
            <a:r>
              <a:rPr lang="en-US" altLang="ja-JP" sz="1600" dirty="0" smtClean="0">
                <a:solidFill>
                  <a:schemeClr val="accent1"/>
                </a:solidFill>
              </a:rPr>
              <a:t>UCS</a:t>
            </a:r>
            <a:r>
              <a:rPr lang="ja-JP" altLang="en-US" sz="1600" dirty="0" smtClean="0">
                <a:solidFill>
                  <a:schemeClr val="accent1"/>
                </a:solidFill>
              </a:rPr>
              <a:t>サーバも</a:t>
            </a:r>
            <a:r>
              <a:rPr lang="en-US" altLang="ja-JP" sz="1600" dirty="0" smtClean="0">
                <a:solidFill>
                  <a:schemeClr val="accent1"/>
                </a:solidFill>
              </a:rPr>
              <a:t>PI</a:t>
            </a:r>
            <a:r>
              <a:rPr lang="ja-JP" altLang="en-US" sz="1600" dirty="0" smtClean="0">
                <a:solidFill>
                  <a:schemeClr val="accent1"/>
                </a:solidFill>
              </a:rPr>
              <a:t>から管理・監視可能</a:t>
            </a:r>
            <a:r>
              <a:rPr lang="en-US" altLang="ja-JP" sz="1600" dirty="0" smtClean="0">
                <a:solidFill>
                  <a:schemeClr val="accent1"/>
                </a:solidFill>
              </a:rPr>
              <a:t/>
            </a:r>
            <a:br>
              <a:rPr lang="en-US" altLang="ja-JP" sz="1600" dirty="0" smtClean="0">
                <a:solidFill>
                  <a:schemeClr val="accent1"/>
                </a:solidFill>
              </a:rPr>
            </a:br>
            <a:r>
              <a:rPr lang="en-US" altLang="ja-JP" sz="1600" dirty="0" smtClean="0">
                <a:solidFill>
                  <a:schemeClr val="accent1"/>
                </a:solidFill>
              </a:rPr>
              <a:t>(UCS-B/C</a:t>
            </a:r>
            <a:r>
              <a:rPr lang="ja-JP" altLang="en-US" sz="1600" dirty="0" smtClean="0">
                <a:solidFill>
                  <a:schemeClr val="accent1"/>
                </a:solidFill>
              </a:rPr>
              <a:t>サポート</a:t>
            </a:r>
            <a:r>
              <a:rPr lang="en-US" altLang="ja-JP" sz="1600" dirty="0" smtClean="0">
                <a:solidFill>
                  <a:schemeClr val="accent1"/>
                </a:solidFill>
              </a:rPr>
              <a:t>)</a:t>
            </a:r>
          </a:p>
        </p:txBody>
      </p:sp>
      <p:pic>
        <p:nvPicPr>
          <p:cNvPr id="3" name="Picture 2" descr="serverdetails.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55337" y="831020"/>
            <a:ext cx="4972560" cy="2372253"/>
          </a:xfrm>
          <a:prstGeom prst="rect">
            <a:avLst/>
          </a:prstGeom>
        </p:spPr>
      </p:pic>
      <p:sp>
        <p:nvSpPr>
          <p:cNvPr id="7" name="TextBox 6"/>
          <p:cNvSpPr txBox="1"/>
          <p:nvPr/>
        </p:nvSpPr>
        <p:spPr>
          <a:xfrm>
            <a:off x="5132067" y="874491"/>
            <a:ext cx="2419100" cy="284703"/>
          </a:xfrm>
          <a:prstGeom prst="rect">
            <a:avLst/>
          </a:prstGeom>
        </p:spPr>
        <p:style>
          <a:lnRef idx="1">
            <a:schemeClr val="accent1"/>
          </a:lnRef>
          <a:fillRef idx="2">
            <a:schemeClr val="accent1"/>
          </a:fillRef>
          <a:effectRef idx="1">
            <a:schemeClr val="accent1"/>
          </a:effectRef>
          <a:fontRef idx="minor">
            <a:schemeClr val="dk1"/>
          </a:fontRef>
        </p:style>
        <p:txBody>
          <a:bodyPr wrap="square" lIns="68589" tIns="34295" rIns="68589" bIns="34295" rtlCol="0">
            <a:spAutoFit/>
          </a:bodyPr>
          <a:lstStyle/>
          <a:p>
            <a:r>
              <a:rPr lang="ja-JP" altLang="en-US" sz="1400" dirty="0" smtClean="0"/>
              <a:t>サーバの階層構造と状態監視</a:t>
            </a:r>
            <a:endParaRPr lang="en-US" sz="1400" dirty="0"/>
          </a:p>
        </p:txBody>
      </p:sp>
    </p:spTree>
    <p:extLst>
      <p:ext uri="{BB962C8B-B14F-4D97-AF65-F5344CB8AC3E}">
        <p14:creationId xmlns:p14="http://schemas.microsoft.com/office/powerpoint/2010/main" val="664609330"/>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433" y="2228824"/>
            <a:ext cx="5988402" cy="2035740"/>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タイトル 3"/>
          <p:cNvSpPr>
            <a:spLocks noGrp="1"/>
          </p:cNvSpPr>
          <p:nvPr>
            <p:ph type="title"/>
          </p:nvPr>
        </p:nvSpPr>
        <p:spPr/>
        <p:txBody>
          <a:bodyPr/>
          <a:lstStyle/>
          <a:p>
            <a:r>
              <a:rPr lang="ja-JP" altLang="en-US" sz="2800" dirty="0" smtClean="0"/>
              <a:t>（参考）</a:t>
            </a:r>
            <a:r>
              <a:rPr lang="ja-JP" altLang="en-US" sz="2800" dirty="0"/>
              <a:t> </a:t>
            </a:r>
            <a:r>
              <a:rPr lang="en-US" altLang="ja-JP" sz="2800" dirty="0" smtClean="0"/>
              <a:t>Alarms and Events </a:t>
            </a:r>
            <a:r>
              <a:rPr lang="en-US" altLang="ja-JP" sz="2000" dirty="0" smtClean="0"/>
              <a:t>(</a:t>
            </a:r>
            <a:r>
              <a:rPr lang="ja-JP" altLang="en-US" sz="2000" dirty="0" smtClean="0"/>
              <a:t>障害情報収集＆表示</a:t>
            </a:r>
            <a:r>
              <a:rPr lang="en-US" altLang="ja-JP" sz="2000" dirty="0" smtClean="0"/>
              <a:t>)</a:t>
            </a:r>
            <a:endParaRPr kumimoji="1" lang="ja-JP" altLang="en-US" sz="2800" dirty="0"/>
          </a:p>
        </p:txBody>
      </p:sp>
      <p:sp>
        <p:nvSpPr>
          <p:cNvPr id="5" name="テキスト プレースホルダー 4"/>
          <p:cNvSpPr>
            <a:spLocks noGrp="1"/>
          </p:cNvSpPr>
          <p:nvPr>
            <p:ph type="body" sz="quarter" idx="4294967295"/>
          </p:nvPr>
        </p:nvSpPr>
        <p:spPr>
          <a:xfrm>
            <a:off x="287338" y="879475"/>
            <a:ext cx="8569325" cy="1406525"/>
          </a:xfrm>
          <a:prstGeom prst="rect">
            <a:avLst/>
          </a:prstGeom>
        </p:spPr>
        <p:txBody>
          <a:bodyPr/>
          <a:lstStyle/>
          <a:p>
            <a:pPr>
              <a:buClr>
                <a:schemeClr val="accent1"/>
              </a:buClr>
              <a:buSzPct val="80000"/>
              <a:buFont typeface="Wingdings" panose="05000000000000000000" pitchFamily="2" charset="2"/>
              <a:buChar char="l"/>
            </a:pPr>
            <a:r>
              <a:rPr kumimoji="1" lang="en-US" altLang="ja-JP" sz="1600" dirty="0" smtClean="0">
                <a:solidFill>
                  <a:schemeClr val="accent1"/>
                </a:solidFill>
              </a:rPr>
              <a:t>PI</a:t>
            </a:r>
            <a:r>
              <a:rPr kumimoji="1" lang="ja-JP" altLang="en-US" sz="1600" dirty="0" smtClean="0">
                <a:solidFill>
                  <a:schemeClr val="accent1"/>
                </a:solidFill>
              </a:rPr>
              <a:t>で</a:t>
            </a:r>
            <a:r>
              <a:rPr lang="ja-JP" altLang="en-US" sz="1600" dirty="0">
                <a:solidFill>
                  <a:schemeClr val="accent1"/>
                </a:solidFill>
              </a:rPr>
              <a:t>管理</a:t>
            </a:r>
            <a:r>
              <a:rPr lang="ja-JP" altLang="en-US" sz="1600" dirty="0" smtClean="0">
                <a:solidFill>
                  <a:schemeClr val="accent1"/>
                </a:solidFill>
              </a:rPr>
              <a:t>対象の機器に関する障害情報を表示</a:t>
            </a:r>
            <a:endParaRPr lang="en-US" altLang="ja-JP" sz="1600" dirty="0" smtClean="0">
              <a:solidFill>
                <a:schemeClr val="accent1"/>
              </a:solidFill>
            </a:endParaRPr>
          </a:p>
          <a:p>
            <a:pPr lvl="1" indent="-179388"/>
            <a:r>
              <a:rPr lang="en-US" altLang="ja-JP" sz="1400" dirty="0" smtClean="0"/>
              <a:t>Alarm</a:t>
            </a:r>
            <a:r>
              <a:rPr lang="ja-JP" altLang="en-US" sz="1400" dirty="0" smtClean="0"/>
              <a:t>は機器から報告される個々の</a:t>
            </a:r>
            <a:r>
              <a:rPr lang="en-US" altLang="ja-JP" sz="1400" dirty="0" smtClean="0"/>
              <a:t>Event</a:t>
            </a:r>
            <a:r>
              <a:rPr lang="ja-JP" altLang="en-US" sz="1400" dirty="0" smtClean="0"/>
              <a:t>の関連性をまとめて障害として表示</a:t>
            </a:r>
            <a:r>
              <a:rPr lang="en-US" altLang="ja-JP" sz="1400" dirty="0" smtClean="0"/>
              <a:t/>
            </a:r>
            <a:br>
              <a:rPr lang="en-US" altLang="ja-JP" sz="1400" dirty="0" smtClean="0"/>
            </a:br>
            <a:r>
              <a:rPr lang="ja-JP" altLang="en-US" sz="1400" dirty="0" smtClean="0"/>
              <a:t>（これにより障害イベントの数を削減し重要な障害対応を優先させることが可能）</a:t>
            </a:r>
            <a:endParaRPr lang="en-US" altLang="ja-JP" sz="1400" dirty="0" smtClean="0"/>
          </a:p>
          <a:p>
            <a:pPr lvl="1" indent="-179388"/>
            <a:r>
              <a:rPr lang="ja-JP" altLang="en-US" sz="1400" dirty="0" smtClean="0"/>
              <a:t>障害情報には、機器から報告される </a:t>
            </a:r>
            <a:r>
              <a:rPr lang="en-US" altLang="ja-JP" sz="1400" dirty="0" smtClean="0"/>
              <a:t>SNMP Trap</a:t>
            </a:r>
            <a:r>
              <a:rPr lang="ja-JP" altLang="en-US" sz="1400" dirty="0" smtClean="0"/>
              <a:t> だけでなく </a:t>
            </a:r>
            <a:r>
              <a:rPr lang="en-US" altLang="ja-JP" sz="1400" dirty="0" smtClean="0"/>
              <a:t>SNMP Polling</a:t>
            </a:r>
            <a:r>
              <a:rPr lang="ja-JP" altLang="en-US" sz="1400" dirty="0" smtClean="0"/>
              <a:t> などで取得した値</a:t>
            </a:r>
            <a:r>
              <a:rPr lang="ja-JP" altLang="en-US" sz="1400" dirty="0" smtClean="0"/>
              <a:t>が</a:t>
            </a:r>
            <a:r>
              <a:rPr lang="en-US" altLang="ja-JP" sz="1400" dirty="0" smtClean="0"/>
              <a:t/>
            </a:r>
            <a:br>
              <a:rPr lang="en-US" altLang="ja-JP" sz="1400" dirty="0" smtClean="0"/>
            </a:br>
            <a:r>
              <a:rPr lang="ja-JP" altLang="en-US" sz="1400" dirty="0" smtClean="0"/>
              <a:t>予め</a:t>
            </a:r>
            <a:r>
              <a:rPr lang="ja-JP" altLang="en-US" sz="1400" dirty="0" smtClean="0"/>
              <a:t>指定された閾値を超えていた場合に上がるパフォーマンス障害も含まれる</a:t>
            </a:r>
            <a:endParaRPr lang="en-US" altLang="ja-JP" sz="1400" dirty="0" smtClean="0"/>
          </a:p>
        </p:txBody>
      </p:sp>
      <p:sp>
        <p:nvSpPr>
          <p:cNvPr id="6" name="正方形/長方形 5"/>
          <p:cNvSpPr/>
          <p:nvPr/>
        </p:nvSpPr>
        <p:spPr>
          <a:xfrm>
            <a:off x="2588083" y="2227000"/>
            <a:ext cx="1157984" cy="36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1100" dirty="0" smtClean="0"/>
              <a:t>Alarm</a:t>
            </a:r>
            <a:r>
              <a:rPr kumimoji="1" lang="ja-JP" altLang="en-US" sz="1100" dirty="0" smtClean="0"/>
              <a:t>一覧</a:t>
            </a:r>
            <a:endParaRPr kumimoji="1" lang="ja-JP" altLang="en-US" sz="1100"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7030" y="2414267"/>
            <a:ext cx="3479633" cy="1643442"/>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正方形/長方形 6"/>
          <p:cNvSpPr/>
          <p:nvPr/>
        </p:nvSpPr>
        <p:spPr>
          <a:xfrm>
            <a:off x="6898017" y="2248263"/>
            <a:ext cx="1959551" cy="36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100" dirty="0" smtClean="0"/>
              <a:t>監視のためのポーリング設定</a:t>
            </a:r>
            <a:endParaRPr kumimoji="1" lang="ja-JP" altLang="en-US" sz="1100" dirty="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1964" y="3370147"/>
            <a:ext cx="1248585" cy="1162049"/>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9" name="正方形/長方形 8"/>
          <p:cNvSpPr/>
          <p:nvPr/>
        </p:nvSpPr>
        <p:spPr>
          <a:xfrm>
            <a:off x="6774873" y="4008497"/>
            <a:ext cx="2082695" cy="625548"/>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1100" dirty="0" smtClean="0"/>
              <a:t>Custom MIB Polling </a:t>
            </a:r>
            <a:r>
              <a:rPr kumimoji="1" lang="ja-JP" altLang="en-US" sz="1100" dirty="0" smtClean="0"/>
              <a:t>例</a:t>
            </a:r>
            <a:r>
              <a:rPr kumimoji="1" lang="en-US" altLang="ja-JP" sz="1100" dirty="0" smtClean="0"/>
              <a:t/>
            </a:r>
            <a:br>
              <a:rPr kumimoji="1" lang="en-US" altLang="ja-JP" sz="1100" dirty="0" smtClean="0"/>
            </a:br>
            <a:r>
              <a:rPr kumimoji="1" lang="ja-JP" altLang="en-US" sz="1100" dirty="0" smtClean="0"/>
              <a:t>（ポーリングする</a:t>
            </a:r>
            <a:r>
              <a:rPr kumimoji="1" lang="en-US" altLang="ja-JP" sz="1100" dirty="0" smtClean="0"/>
              <a:t>MIB</a:t>
            </a:r>
            <a:r>
              <a:rPr kumimoji="1" lang="ja-JP" altLang="en-US" sz="1100" dirty="0" smtClean="0"/>
              <a:t>値と間隔</a:t>
            </a:r>
            <a:r>
              <a:rPr kumimoji="1" lang="en-US" altLang="ja-JP" sz="1100" dirty="0" smtClean="0"/>
              <a:t/>
            </a:r>
            <a:br>
              <a:rPr kumimoji="1" lang="en-US" altLang="ja-JP" sz="1100" dirty="0" smtClean="0"/>
            </a:br>
            <a:r>
              <a:rPr kumimoji="1" lang="ja-JP" altLang="en-US" sz="1100" dirty="0" smtClean="0"/>
              <a:t>（</a:t>
            </a:r>
            <a:r>
              <a:rPr kumimoji="1" lang="en-US" altLang="ja-JP" sz="1100" dirty="0" smtClean="0"/>
              <a:t>1</a:t>
            </a:r>
            <a:r>
              <a:rPr kumimoji="1" lang="ja-JP" altLang="en-US" sz="1100" dirty="0" smtClean="0"/>
              <a:t>分）を指定）</a:t>
            </a:r>
            <a:endParaRPr kumimoji="1" lang="en-US" altLang="ja-JP" sz="1100" dirty="0" smtClean="0"/>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539" y="3441674"/>
            <a:ext cx="4213742" cy="1284559"/>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2" name="正方形/長方形 11"/>
          <p:cNvSpPr/>
          <p:nvPr/>
        </p:nvSpPr>
        <p:spPr>
          <a:xfrm>
            <a:off x="1689087" y="4481665"/>
            <a:ext cx="1281126" cy="36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1100" dirty="0" smtClean="0"/>
              <a:t>Alarm</a:t>
            </a:r>
            <a:r>
              <a:rPr kumimoji="1" lang="ja-JP" altLang="en-US" sz="1100" dirty="0" smtClean="0"/>
              <a:t>の詳細情報</a:t>
            </a:r>
            <a:endParaRPr kumimoji="1" lang="ja-JP" altLang="en-US" sz="1100" dirty="0"/>
          </a:p>
        </p:txBody>
      </p:sp>
    </p:spTree>
    <p:extLst>
      <p:ext uri="{BB962C8B-B14F-4D97-AF65-F5344CB8AC3E}">
        <p14:creationId xmlns:p14="http://schemas.microsoft.com/office/powerpoint/2010/main" val="2351618301"/>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（参考） 他社（</a:t>
            </a:r>
            <a:r>
              <a:rPr lang="en-US" altLang="ja-JP" smtClean="0"/>
              <a:t>3rd Party</a:t>
            </a:r>
            <a:r>
              <a:rPr lang="ja-JP" altLang="en-US" smtClean="0"/>
              <a:t>）機器管理</a:t>
            </a:r>
            <a:endParaRPr lang="ja-JP" altLang="en-US" dirty="0" smtClean="0"/>
          </a:p>
        </p:txBody>
      </p:sp>
      <p:sp>
        <p:nvSpPr>
          <p:cNvPr id="5" name="テキスト プレースホルダー 4"/>
          <p:cNvSpPr>
            <a:spLocks noGrp="1"/>
          </p:cNvSpPr>
          <p:nvPr>
            <p:ph type="body" sz="quarter" idx="4294967295"/>
          </p:nvPr>
        </p:nvSpPr>
        <p:spPr>
          <a:xfrm>
            <a:off x="287338" y="988290"/>
            <a:ext cx="8569325" cy="1270001"/>
          </a:xfrm>
          <a:prstGeom prst="rect">
            <a:avLst/>
          </a:prstGeom>
        </p:spPr>
        <p:txBody>
          <a:bodyPr/>
          <a:lstStyle/>
          <a:p>
            <a:pPr>
              <a:buClr>
                <a:schemeClr val="accent1"/>
              </a:buClr>
              <a:buSzPct val="80000"/>
              <a:buFont typeface="Wingdings" panose="05000000000000000000" pitchFamily="2" charset="2"/>
              <a:buChar char="l"/>
            </a:pPr>
            <a:r>
              <a:rPr kumimoji="1" lang="ja-JP" altLang="en-US" sz="1800" dirty="0" smtClean="0">
                <a:solidFill>
                  <a:schemeClr val="accent1"/>
                </a:solidFill>
              </a:rPr>
              <a:t>以下の機能を実装</a:t>
            </a:r>
            <a:endParaRPr kumimoji="1" lang="en-US" altLang="ja-JP" sz="1800" dirty="0" smtClean="0">
              <a:solidFill>
                <a:schemeClr val="accent1"/>
              </a:solidFill>
            </a:endParaRPr>
          </a:p>
          <a:p>
            <a:pPr lvl="1" indent="-179388"/>
            <a:r>
              <a:rPr kumimoji="1" lang="ja-JP" altLang="en-US" dirty="0" smtClean="0"/>
              <a:t>基本的な機器情報（機器名、</a:t>
            </a:r>
            <a:r>
              <a:rPr kumimoji="1" lang="en-US" altLang="ja-JP" dirty="0" smtClean="0"/>
              <a:t>IP</a:t>
            </a:r>
            <a:r>
              <a:rPr kumimoji="1" lang="ja-JP" altLang="en-US" dirty="0" smtClean="0"/>
              <a:t>アドレス</a:t>
            </a:r>
            <a:r>
              <a:rPr lang="ja-JP" altLang="en-US" dirty="0" smtClean="0"/>
              <a:t>）および</a:t>
            </a:r>
            <a:r>
              <a:rPr lang="en-US" altLang="ja-JP" dirty="0" smtClean="0"/>
              <a:t>Ping</a:t>
            </a:r>
            <a:r>
              <a:rPr lang="ja-JP" altLang="en-US" dirty="0" smtClean="0"/>
              <a:t>による死活監視が可能</a:t>
            </a:r>
            <a:r>
              <a:rPr lang="en-US" altLang="ja-JP" dirty="0" smtClean="0"/>
              <a:t/>
            </a:r>
            <a:br>
              <a:rPr lang="en-US" altLang="ja-JP" dirty="0" smtClean="0"/>
            </a:br>
            <a:r>
              <a:rPr lang="ja-JP" altLang="en-US" dirty="0" smtClean="0"/>
              <a:t>（シスコ機器の</a:t>
            </a:r>
            <a:r>
              <a:rPr lang="en-US" altLang="ja-JP" dirty="0" smtClean="0"/>
              <a:t>Private</a:t>
            </a:r>
            <a:r>
              <a:rPr lang="ja-JP" altLang="en-US" dirty="0" smtClean="0"/>
              <a:t> </a:t>
            </a:r>
            <a:r>
              <a:rPr lang="en-US" altLang="ja-JP" dirty="0" smtClean="0"/>
              <a:t>MIB</a:t>
            </a:r>
            <a:r>
              <a:rPr lang="ja-JP" altLang="en-US" dirty="0" smtClean="0"/>
              <a:t>情報がないため）</a:t>
            </a:r>
            <a:endParaRPr lang="en-US" altLang="ja-JP" dirty="0" smtClean="0"/>
          </a:p>
          <a:p>
            <a:pPr lvl="1" indent="-179388"/>
            <a:r>
              <a:rPr lang="ja-JP" altLang="en-US" dirty="0" smtClean="0"/>
              <a:t>独自</a:t>
            </a:r>
            <a:r>
              <a:rPr lang="en-US" altLang="ja-JP" dirty="0" smtClean="0"/>
              <a:t>MIB</a:t>
            </a:r>
            <a:r>
              <a:rPr lang="ja-JP" altLang="en-US" dirty="0" smtClean="0"/>
              <a:t>情報のポーリングは</a:t>
            </a:r>
            <a:r>
              <a:rPr lang="en-US" altLang="ja-JP" dirty="0" smtClean="0"/>
              <a:t>Custom MIB Polling</a:t>
            </a:r>
            <a:r>
              <a:rPr lang="ja-JP" altLang="en-US" dirty="0" smtClean="0"/>
              <a:t>の設定を行うことにより可能（最大</a:t>
            </a:r>
            <a:r>
              <a:rPr lang="en-US" altLang="ja-JP" dirty="0" smtClean="0"/>
              <a:t>25</a:t>
            </a:r>
            <a:r>
              <a:rPr lang="ja-JP" altLang="en-US" dirty="0" smtClean="0"/>
              <a:t>個）</a:t>
            </a:r>
            <a:endParaRPr kumimoji="1" lang="ja-JP" altLang="en-US"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07" y="2136963"/>
            <a:ext cx="7444986" cy="2399624"/>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角丸四角形 3"/>
          <p:cNvSpPr/>
          <p:nvPr/>
        </p:nvSpPr>
        <p:spPr>
          <a:xfrm>
            <a:off x="2111968" y="4106567"/>
            <a:ext cx="6182525" cy="441818"/>
          </a:xfrm>
          <a:prstGeom prst="roundRect">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 name="角丸四角形 8"/>
          <p:cNvSpPr/>
          <p:nvPr/>
        </p:nvSpPr>
        <p:spPr>
          <a:xfrm>
            <a:off x="915707" y="3663132"/>
            <a:ext cx="1196257" cy="220909"/>
          </a:xfrm>
          <a:prstGeom prst="roundRect">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 name="角丸四角形吹き出し 9"/>
          <p:cNvSpPr/>
          <p:nvPr/>
        </p:nvSpPr>
        <p:spPr>
          <a:xfrm>
            <a:off x="359835" y="2905268"/>
            <a:ext cx="1498134" cy="465523"/>
          </a:xfrm>
          <a:prstGeom prst="wedgeRoundRectCallout">
            <a:avLst>
              <a:gd name="adj1" fmla="val -5488"/>
              <a:gd name="adj2" fmla="val 95293"/>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0" dirty="0" smtClean="0"/>
              <a:t>他社機器のデバイスグループもあり</a:t>
            </a:r>
            <a:endParaRPr kumimoji="1" lang="ja-JP" altLang="en-US" sz="1100" dirty="0"/>
          </a:p>
        </p:txBody>
      </p:sp>
      <p:sp>
        <p:nvSpPr>
          <p:cNvPr id="7" name="角丸四角形吹き出し 6"/>
          <p:cNvSpPr/>
          <p:nvPr/>
        </p:nvSpPr>
        <p:spPr>
          <a:xfrm>
            <a:off x="5774257" y="3212337"/>
            <a:ext cx="3082406" cy="692209"/>
          </a:xfrm>
          <a:prstGeom prst="wedgeRoundRectCallout">
            <a:avLst>
              <a:gd name="adj1" fmla="val -34683"/>
              <a:gd name="adj2" fmla="val 78090"/>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0" dirty="0" smtClean="0"/>
              <a:t>他社機器は</a:t>
            </a:r>
            <a:endParaRPr kumimoji="1" lang="en-US" altLang="ja-JP" sz="1100" dirty="0" smtClean="0"/>
          </a:p>
          <a:p>
            <a:pPr marL="88900" indent="-88900">
              <a:buFont typeface="Arial" panose="020B0604020202020204" pitchFamily="34" charset="0"/>
              <a:buChar char="•"/>
            </a:pPr>
            <a:r>
              <a:rPr kumimoji="1" lang="ja-JP" altLang="en-US" sz="1100" dirty="0" smtClean="0"/>
              <a:t>デバイス タイプが</a:t>
            </a:r>
            <a:r>
              <a:rPr kumimoji="1" lang="en-US" altLang="ja-JP" sz="1100" dirty="0" smtClean="0"/>
              <a:t>Third Party Device</a:t>
            </a:r>
          </a:p>
          <a:p>
            <a:pPr marL="88900" indent="-88900">
              <a:buFont typeface="Arial" panose="020B0604020202020204" pitchFamily="34" charset="0"/>
              <a:buChar char="•"/>
            </a:pPr>
            <a:r>
              <a:rPr kumimoji="1" lang="en-US" altLang="ja-JP" sz="1100" dirty="0" smtClean="0"/>
              <a:t>Software</a:t>
            </a:r>
            <a:r>
              <a:rPr kumimoji="1" lang="ja-JP" altLang="en-US" sz="1100" dirty="0" smtClean="0"/>
              <a:t>バージョンは表示されない</a:t>
            </a:r>
            <a:endParaRPr kumimoji="1" lang="en-US" altLang="ja-JP" sz="1100" dirty="0" smtClean="0"/>
          </a:p>
          <a:p>
            <a:pPr marL="88900" indent="-88900">
              <a:buFont typeface="Arial" panose="020B0604020202020204" pitchFamily="34" charset="0"/>
              <a:buChar char="•"/>
            </a:pPr>
            <a:r>
              <a:rPr kumimoji="1" lang="ja-JP" altLang="en-US" sz="1100" dirty="0" smtClean="0"/>
              <a:t>ポーリング</a:t>
            </a:r>
            <a:r>
              <a:rPr kumimoji="1" lang="ja-JP" altLang="en-US" sz="1100" dirty="0"/>
              <a:t>に</a:t>
            </a:r>
            <a:r>
              <a:rPr kumimoji="1" lang="ja-JP" altLang="en-US" sz="1100" dirty="0" smtClean="0"/>
              <a:t>よる死活監視（</a:t>
            </a:r>
            <a:r>
              <a:rPr kumimoji="1" lang="en-US" altLang="ja-JP" sz="1100" dirty="0" smtClean="0"/>
              <a:t>Reachability</a:t>
            </a:r>
            <a:r>
              <a:rPr kumimoji="1" lang="ja-JP" altLang="en-US" sz="1100" dirty="0" smtClean="0"/>
              <a:t>）可能</a:t>
            </a:r>
            <a:endParaRPr kumimoji="1" lang="ja-JP" altLang="en-US" sz="1100" dirty="0"/>
          </a:p>
        </p:txBody>
      </p:sp>
    </p:spTree>
    <p:extLst>
      <p:ext uri="{BB962C8B-B14F-4D97-AF65-F5344CB8AC3E}">
        <p14:creationId xmlns:p14="http://schemas.microsoft.com/office/powerpoint/2010/main" val="3246628509"/>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9731" y="117475"/>
            <a:ext cx="8345488" cy="731837"/>
          </a:xfrm>
        </p:spPr>
        <p:txBody>
          <a:bodyPr/>
          <a:lstStyle/>
          <a:p>
            <a:r>
              <a:rPr lang="ja-JP" altLang="en-US" dirty="0" smtClean="0"/>
              <a:t>（参考）他社（</a:t>
            </a:r>
            <a:r>
              <a:rPr lang="en-US" altLang="ja-JP" dirty="0" smtClean="0"/>
              <a:t>3rd Party</a:t>
            </a:r>
            <a:r>
              <a:rPr lang="ja-JP" altLang="en-US" dirty="0" smtClean="0"/>
              <a:t>）機器管理</a:t>
            </a:r>
            <a:r>
              <a:rPr lang="en-US" altLang="ja-JP" sz="2000" dirty="0" smtClean="0">
                <a:solidFill>
                  <a:schemeClr val="accent1"/>
                </a:solidFill>
              </a:rPr>
              <a:t/>
            </a:r>
            <a:br>
              <a:rPr lang="en-US" altLang="ja-JP" sz="2000" dirty="0" smtClean="0">
                <a:solidFill>
                  <a:schemeClr val="accent1"/>
                </a:solidFill>
              </a:rPr>
            </a:br>
            <a:r>
              <a:rPr lang="en-US" altLang="ja-JP" sz="2000" dirty="0" smtClean="0">
                <a:solidFill>
                  <a:schemeClr val="accent1"/>
                </a:solidFill>
              </a:rPr>
              <a:t>Device 360 View</a:t>
            </a:r>
            <a:endParaRPr lang="ja-JP" altLang="en-US" sz="2000" dirty="0">
              <a:solidFill>
                <a:schemeClr val="accent1"/>
              </a:solidFill>
            </a:endParaRPr>
          </a:p>
        </p:txBody>
      </p:sp>
      <p:sp>
        <p:nvSpPr>
          <p:cNvPr id="7" name="テキスト プレースホルダー 6"/>
          <p:cNvSpPr>
            <a:spLocks noGrp="1"/>
          </p:cNvSpPr>
          <p:nvPr>
            <p:ph type="body" sz="quarter" idx="4294967295"/>
          </p:nvPr>
        </p:nvSpPr>
        <p:spPr>
          <a:xfrm>
            <a:off x="-92363" y="1048996"/>
            <a:ext cx="1923433" cy="349971"/>
          </a:xfrm>
          <a:prstGeom prst="rect">
            <a:avLst/>
          </a:prstGeom>
        </p:spPr>
        <p:txBody>
          <a:bodyPr/>
          <a:lstStyle/>
          <a:p>
            <a:pPr marL="57140" indent="0" algn="r">
              <a:buNone/>
            </a:pPr>
            <a:r>
              <a:rPr lang="ja-JP" altLang="en-US" u="sng" dirty="0" smtClean="0">
                <a:solidFill>
                  <a:schemeClr val="accent1"/>
                </a:solidFill>
              </a:rPr>
              <a:t>シスコ</a:t>
            </a:r>
            <a:r>
              <a:rPr lang="ja-JP" altLang="en-US" u="sng" dirty="0">
                <a:solidFill>
                  <a:schemeClr val="accent1"/>
                </a:solidFill>
              </a:rPr>
              <a:t>機器</a:t>
            </a:r>
            <a:endParaRPr kumimoji="1" lang="ja-JP" altLang="en-US" u="sng" dirty="0">
              <a:solidFill>
                <a:schemeClr val="accent1"/>
              </a:solidFill>
            </a:endParaRPr>
          </a:p>
        </p:txBody>
      </p:sp>
      <p:sp>
        <p:nvSpPr>
          <p:cNvPr id="8" name="テキスト プレースホルダー 7"/>
          <p:cNvSpPr>
            <a:spLocks noGrp="1"/>
          </p:cNvSpPr>
          <p:nvPr>
            <p:ph type="body" sz="quarter" idx="4294967295"/>
          </p:nvPr>
        </p:nvSpPr>
        <p:spPr>
          <a:xfrm>
            <a:off x="7280400" y="1048996"/>
            <a:ext cx="1781369" cy="349971"/>
          </a:xfrm>
          <a:prstGeom prst="rect">
            <a:avLst/>
          </a:prstGeom>
        </p:spPr>
        <p:txBody>
          <a:bodyPr/>
          <a:lstStyle/>
          <a:p>
            <a:pPr marL="57140" indent="0">
              <a:buNone/>
            </a:pPr>
            <a:r>
              <a:rPr kumimoji="1" lang="ja-JP" altLang="en-US" u="sng" dirty="0" smtClean="0">
                <a:solidFill>
                  <a:schemeClr val="accent1"/>
                </a:solidFill>
              </a:rPr>
              <a:t>他社機器</a:t>
            </a:r>
            <a:endParaRPr kumimoji="1" lang="ja-JP" altLang="en-US" u="sng" dirty="0">
              <a:solidFill>
                <a:schemeClr val="accent1"/>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523" y="883013"/>
            <a:ext cx="2539829" cy="2099970"/>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475" y="2378343"/>
            <a:ext cx="2268446" cy="2293933"/>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5949" y="883013"/>
            <a:ext cx="2576482" cy="2100601"/>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872" y="2503914"/>
            <a:ext cx="2297405" cy="2293127"/>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8" name="角丸四角形吹き出し 17"/>
          <p:cNvSpPr/>
          <p:nvPr/>
        </p:nvSpPr>
        <p:spPr>
          <a:xfrm>
            <a:off x="7140119" y="3415725"/>
            <a:ext cx="1241881" cy="537439"/>
          </a:xfrm>
          <a:prstGeom prst="wedgeRoundRectCallout">
            <a:avLst>
              <a:gd name="adj1" fmla="val -78441"/>
              <a:gd name="adj2" fmla="val -31805"/>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0" dirty="0" smtClean="0"/>
              <a:t>トポロジー情報</a:t>
            </a:r>
            <a:r>
              <a:rPr kumimoji="1" lang="en-US" altLang="ja-JP" sz="1100" dirty="0" smtClean="0"/>
              <a:t/>
            </a:r>
            <a:br>
              <a:rPr kumimoji="1" lang="en-US" altLang="ja-JP" sz="1100" dirty="0" smtClean="0"/>
            </a:br>
            <a:r>
              <a:rPr kumimoji="1" lang="ja-JP" altLang="en-US" sz="1100" dirty="0" smtClean="0"/>
              <a:t>表示可能</a:t>
            </a:r>
            <a:endParaRPr kumimoji="1" lang="en-US" altLang="ja-JP" sz="1100" dirty="0" smtClean="0"/>
          </a:p>
        </p:txBody>
      </p:sp>
      <p:sp>
        <p:nvSpPr>
          <p:cNvPr id="19" name="角丸四角形吹き出し 18"/>
          <p:cNvSpPr/>
          <p:nvPr/>
        </p:nvSpPr>
        <p:spPr>
          <a:xfrm>
            <a:off x="287338" y="1648753"/>
            <a:ext cx="1668534" cy="566328"/>
          </a:xfrm>
          <a:prstGeom prst="wedgeRoundRectCallout">
            <a:avLst>
              <a:gd name="adj1" fmla="val 71344"/>
              <a:gd name="adj2" fmla="val -34097"/>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0" dirty="0" smtClean="0"/>
              <a:t>全ての情報収集＆表示をサポート</a:t>
            </a:r>
            <a:endParaRPr kumimoji="1" lang="en-US" altLang="ja-JP" sz="1100" dirty="0" smtClean="0"/>
          </a:p>
        </p:txBody>
      </p:sp>
      <p:sp>
        <p:nvSpPr>
          <p:cNvPr id="20" name="角丸四角形吹き出し 19"/>
          <p:cNvSpPr/>
          <p:nvPr/>
        </p:nvSpPr>
        <p:spPr>
          <a:xfrm>
            <a:off x="287338" y="3452670"/>
            <a:ext cx="1846017" cy="754494"/>
          </a:xfrm>
          <a:prstGeom prst="wedgeRoundRectCallout">
            <a:avLst>
              <a:gd name="adj1" fmla="val 60490"/>
              <a:gd name="adj2" fmla="val -34349"/>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0" dirty="0" smtClean="0"/>
              <a:t>トポロジー情報を表示可能</a:t>
            </a:r>
            <a:endParaRPr kumimoji="1" lang="en-US" altLang="ja-JP" sz="1100" dirty="0" smtClean="0"/>
          </a:p>
          <a:p>
            <a:r>
              <a:rPr kumimoji="1" lang="ja-JP" altLang="en-US" sz="1100" dirty="0" smtClean="0"/>
              <a:t>トポロジー マップへは自動登録される</a:t>
            </a:r>
            <a:endParaRPr kumimoji="1" lang="en-US" altLang="ja-JP" sz="1100" dirty="0" smtClean="0"/>
          </a:p>
        </p:txBody>
      </p:sp>
    </p:spTree>
    <p:extLst>
      <p:ext uri="{BB962C8B-B14F-4D97-AF65-F5344CB8AC3E}">
        <p14:creationId xmlns:p14="http://schemas.microsoft.com/office/powerpoint/2010/main" val="1018395328"/>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860350"/>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95" y="0"/>
            <a:ext cx="9136605" cy="5143500"/>
          </a:xfrm>
          <a:prstGeom prst="rect">
            <a:avLst/>
          </a:prstGeom>
        </p:spPr>
      </p:pic>
      <p:sp>
        <p:nvSpPr>
          <p:cNvPr id="7" name="タイトル 6"/>
          <p:cNvSpPr>
            <a:spLocks noGrp="1"/>
          </p:cNvSpPr>
          <p:nvPr>
            <p:ph type="ctrTitle"/>
          </p:nvPr>
        </p:nvSpPr>
        <p:spPr>
          <a:xfrm>
            <a:off x="416425" y="2599899"/>
            <a:ext cx="5950256" cy="885456"/>
          </a:xfrm>
          <a:solidFill>
            <a:srgbClr val="2C2C2E">
              <a:alpha val="60000"/>
            </a:srgbClr>
          </a:solidFill>
        </p:spPr>
        <p:txBody>
          <a:bodyPr/>
          <a:lstStyle/>
          <a:p>
            <a:r>
              <a:rPr lang="en-US" altLang="ja-JP" dirty="0" smtClean="0">
                <a:effectLst>
                  <a:outerShdw blurRad="38100" dist="38100" dir="2700000" algn="tl">
                    <a:srgbClr val="000000">
                      <a:alpha val="43137"/>
                    </a:srgbClr>
                  </a:outerShdw>
                </a:effectLst>
              </a:rPr>
              <a:t/>
            </a:r>
            <a:br>
              <a:rPr lang="en-US" altLang="ja-JP" dirty="0" smtClean="0">
                <a:effectLst>
                  <a:outerShdw blurRad="38100" dist="38100" dir="2700000" algn="tl">
                    <a:srgbClr val="000000">
                      <a:alpha val="43137"/>
                    </a:srgbClr>
                  </a:outerShdw>
                </a:effectLst>
              </a:rPr>
            </a:br>
            <a:r>
              <a:rPr lang="ja-JP" altLang="en-US" dirty="0" smtClean="0">
                <a:effectLst>
                  <a:outerShdw blurRad="38100" dist="38100" dir="2700000" algn="tl">
                    <a:srgbClr val="000000">
                      <a:alpha val="43137"/>
                    </a:srgbClr>
                  </a:outerShdw>
                </a:effectLst>
              </a:rPr>
              <a:t>製品紹介</a:t>
            </a:r>
            <a:endParaRPr lang="en-US" altLang="ja-JP"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29097665"/>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287338" y="126584"/>
            <a:ext cx="8345488" cy="731837"/>
          </a:xfrm>
        </p:spPr>
        <p:txBody>
          <a:bodyPr>
            <a:noAutofit/>
          </a:bodyPr>
          <a:lstStyle/>
          <a:p>
            <a:r>
              <a:rPr lang="ja-JP" altLang="en-US" dirty="0" smtClean="0"/>
              <a:t>ネットワーク運用管理のお困りポイント</a:t>
            </a:r>
            <a:endParaRPr kumimoji="1" lang="ja-JP" altLang="en-US" dirty="0"/>
          </a:p>
        </p:txBody>
      </p:sp>
      <p:sp>
        <p:nvSpPr>
          <p:cNvPr id="2" name="テキスト プレースホルダー 1"/>
          <p:cNvSpPr>
            <a:spLocks noGrp="1"/>
          </p:cNvSpPr>
          <p:nvPr>
            <p:ph type="body" sz="quarter" idx="4294967295"/>
          </p:nvPr>
        </p:nvSpPr>
        <p:spPr>
          <a:xfrm>
            <a:off x="2787650" y="823913"/>
            <a:ext cx="6356350" cy="3051175"/>
          </a:xfrm>
          <a:prstGeom prst="rect">
            <a:avLst/>
          </a:prstGeom>
        </p:spPr>
        <p:txBody>
          <a:bodyPr>
            <a:noAutofit/>
          </a:bodyPr>
          <a:lstStyle/>
          <a:p>
            <a:pPr marL="271463" indent="-214313">
              <a:buClr>
                <a:schemeClr val="accent1"/>
              </a:buClr>
              <a:buFont typeface="Wingdings" panose="05000000000000000000" pitchFamily="2" charset="2"/>
              <a:buChar char="l"/>
            </a:pPr>
            <a:r>
              <a:rPr kumimoji="1" lang="ja-JP" altLang="en-US" sz="1600" dirty="0" smtClean="0">
                <a:solidFill>
                  <a:schemeClr val="accent1"/>
                </a:solidFill>
              </a:rPr>
              <a:t>機器の設定管理</a:t>
            </a:r>
            <a:endParaRPr kumimoji="1" lang="en-US" altLang="ja-JP" sz="1600" dirty="0" smtClean="0">
              <a:solidFill>
                <a:schemeClr val="accent1"/>
              </a:solidFill>
            </a:endParaRPr>
          </a:p>
          <a:p>
            <a:pPr marL="463550" lvl="1" indent="-171450">
              <a:buSzPct val="100000"/>
              <a:buFont typeface="Arial" panose="020B0604020202020204" pitchFamily="34" charset="0"/>
              <a:buChar char="→"/>
            </a:pPr>
            <a:r>
              <a:rPr lang="ja-JP" altLang="en-US" sz="1200" dirty="0" smtClean="0"/>
              <a:t>ソフトウェアは最新にしなくちゃいけない</a:t>
            </a:r>
            <a:r>
              <a:rPr lang="ja-JP" altLang="en-US" sz="1200" dirty="0" smtClean="0"/>
              <a:t>けど 台数</a:t>
            </a:r>
            <a:r>
              <a:rPr lang="ja-JP" altLang="en-US" sz="1200" dirty="0" smtClean="0"/>
              <a:t>が多くてやりきれない</a:t>
            </a:r>
            <a:endParaRPr lang="en-US" altLang="ja-JP" sz="1200" dirty="0"/>
          </a:p>
          <a:p>
            <a:pPr marL="463550" lvl="1" indent="-171450">
              <a:buSzPct val="100000"/>
              <a:buFont typeface="Arial" panose="020B0604020202020204" pitchFamily="34" charset="0"/>
              <a:buChar char="→"/>
            </a:pPr>
            <a:r>
              <a:rPr lang="ja-JP" altLang="en-US" sz="1200" dirty="0" smtClean="0"/>
              <a:t>セキュリティ対策で設定変更が必要と言われた</a:t>
            </a:r>
            <a:r>
              <a:rPr lang="ja-JP" altLang="en-US" sz="1200" dirty="0" smtClean="0"/>
              <a:t>けど コマンド</a:t>
            </a:r>
            <a:r>
              <a:rPr lang="ja-JP" altLang="en-US" sz="1200" dirty="0" smtClean="0"/>
              <a:t>よく分からなくて</a:t>
            </a:r>
            <a:r>
              <a:rPr lang="en-US" altLang="ja-JP" sz="1200" dirty="0" smtClean="0"/>
              <a:t>…</a:t>
            </a:r>
          </a:p>
          <a:p>
            <a:pPr marL="463550" lvl="1" indent="-171450">
              <a:buSzPct val="100000"/>
              <a:buFont typeface="Arial" panose="020B0604020202020204" pitchFamily="34" charset="0"/>
              <a:buChar char="→"/>
            </a:pPr>
            <a:r>
              <a:rPr kumimoji="1" lang="ja-JP" altLang="en-US" sz="1200" dirty="0" smtClean="0"/>
              <a:t>同じ設定を何台にも投入・・・。人為的ミスも防がないと・・・。</a:t>
            </a:r>
            <a:endParaRPr kumimoji="1" lang="en-US" altLang="ja-JP" sz="1200" dirty="0" smtClean="0"/>
          </a:p>
          <a:p>
            <a:pPr>
              <a:buClr>
                <a:schemeClr val="accent1"/>
              </a:buClr>
              <a:buFont typeface="Wingdings" panose="05000000000000000000" pitchFamily="2" charset="2"/>
              <a:buChar char="l"/>
            </a:pPr>
            <a:r>
              <a:rPr kumimoji="1" lang="ja-JP" altLang="en-US" sz="1600" dirty="0" smtClean="0">
                <a:solidFill>
                  <a:schemeClr val="accent1"/>
                </a:solidFill>
              </a:rPr>
              <a:t>機器・ネットワークの監視・</a:t>
            </a:r>
            <a:r>
              <a:rPr lang="ja-JP" altLang="en-US" sz="1600" dirty="0" smtClean="0">
                <a:solidFill>
                  <a:schemeClr val="accent1"/>
                </a:solidFill>
              </a:rPr>
              <a:t>モニタリング</a:t>
            </a:r>
            <a:endParaRPr lang="en-US" altLang="ja-JP" sz="1600" dirty="0">
              <a:solidFill>
                <a:schemeClr val="accent1"/>
              </a:solidFill>
            </a:endParaRPr>
          </a:p>
          <a:p>
            <a:pPr marL="463550" lvl="1" indent="-171450">
              <a:buSzPct val="100000"/>
              <a:buFont typeface="Arial" panose="020B0604020202020204" pitchFamily="34" charset="0"/>
              <a:buChar char="→"/>
            </a:pPr>
            <a:r>
              <a:rPr lang="ja-JP" altLang="en-US" sz="1200" dirty="0"/>
              <a:t>機器のログを見られていない・・・</a:t>
            </a:r>
            <a:endParaRPr lang="en-US" altLang="ja-JP" sz="1200" dirty="0"/>
          </a:p>
          <a:p>
            <a:pPr marL="463550" lvl="1" indent="-171450">
              <a:buSzPct val="100000"/>
              <a:buFont typeface="Arial" panose="020B0604020202020204" pitchFamily="34" charset="0"/>
              <a:buChar char="→"/>
            </a:pPr>
            <a:r>
              <a:rPr lang="ja-JP" altLang="en-US" sz="1200" dirty="0"/>
              <a:t>ユーザ報告のトラブルは増える一方だけど、今は無線も有線もあるし、事象の把握</a:t>
            </a:r>
            <a:r>
              <a:rPr lang="ja-JP" altLang="en-US" sz="1200" dirty="0" smtClean="0"/>
              <a:t>も</a:t>
            </a:r>
            <a:r>
              <a:rPr lang="en-US" altLang="ja-JP" sz="1200" dirty="0" smtClean="0"/>
              <a:t/>
            </a:r>
            <a:br>
              <a:rPr lang="en-US" altLang="ja-JP" sz="1200" dirty="0" smtClean="0"/>
            </a:br>
            <a:r>
              <a:rPr lang="ja-JP" altLang="en-US" sz="1200" dirty="0" smtClean="0"/>
              <a:t>ままならない</a:t>
            </a:r>
            <a:r>
              <a:rPr lang="ja-JP" altLang="en-US" sz="1200" dirty="0"/>
              <a:t>・・・</a:t>
            </a:r>
            <a:endParaRPr lang="en-US" altLang="ja-JP" sz="1200" dirty="0"/>
          </a:p>
          <a:p>
            <a:pPr>
              <a:buClr>
                <a:schemeClr val="accent1"/>
              </a:buClr>
              <a:buFont typeface="Wingdings" panose="05000000000000000000" pitchFamily="2" charset="2"/>
              <a:buChar char="l"/>
            </a:pPr>
            <a:r>
              <a:rPr lang="ja-JP" altLang="en-US" sz="1600" dirty="0" smtClean="0">
                <a:solidFill>
                  <a:schemeClr val="accent1"/>
                </a:solidFill>
              </a:rPr>
              <a:t>ネットワークパフォーマンスの可視化</a:t>
            </a:r>
            <a:endParaRPr lang="en-US" altLang="ja-JP" sz="1600" dirty="0" smtClean="0">
              <a:solidFill>
                <a:schemeClr val="accent1"/>
              </a:solidFill>
            </a:endParaRPr>
          </a:p>
          <a:p>
            <a:pPr marL="463550" lvl="1" indent="-171450">
              <a:buSzPct val="100000"/>
              <a:buFont typeface="Arial" panose="020B0604020202020204" pitchFamily="34" charset="0"/>
              <a:buChar char="→"/>
            </a:pPr>
            <a:r>
              <a:rPr lang="ja-JP" altLang="en-US" sz="1200" dirty="0"/>
              <a:t>利用者から無線</a:t>
            </a:r>
            <a:r>
              <a:rPr lang="en-US" altLang="ja-JP" sz="1200" dirty="0"/>
              <a:t>LAN</a:t>
            </a:r>
            <a:r>
              <a:rPr lang="ja-JP" altLang="en-US" sz="1200" dirty="0"/>
              <a:t>が良く切れるとかネットワーク遅いと言われた</a:t>
            </a:r>
            <a:r>
              <a:rPr lang="ja-JP" altLang="en-US" sz="1200" dirty="0" smtClean="0"/>
              <a:t>けど 実際</a:t>
            </a:r>
            <a:r>
              <a:rPr lang="ja-JP" altLang="en-US" sz="1200" dirty="0"/>
              <a:t>はどうなの</a:t>
            </a:r>
            <a:r>
              <a:rPr lang="ja-JP" altLang="en-US" sz="1200" dirty="0" smtClean="0"/>
              <a:t>？</a:t>
            </a:r>
            <a:endParaRPr lang="en-US" altLang="ja-JP" sz="1200" dirty="0" smtClean="0"/>
          </a:p>
          <a:p>
            <a:pPr marL="463550" lvl="1" indent="-171450">
              <a:buSzPct val="100000"/>
              <a:buFont typeface="Arial" panose="020B0604020202020204" pitchFamily="34" charset="0"/>
              <a:buChar char="→"/>
            </a:pPr>
            <a:r>
              <a:rPr lang="ja-JP" altLang="en-US" sz="1200" dirty="0" smtClean="0"/>
              <a:t>新しい端末追加したい、サービス提供したいけどホントにネットワーク大丈夫？</a:t>
            </a:r>
            <a:endParaRPr lang="en-US" altLang="ja-JP" sz="1200" dirty="0" smtClean="0"/>
          </a:p>
        </p:txBody>
      </p:sp>
      <p:sp>
        <p:nvSpPr>
          <p:cNvPr id="5" name="テキスト ボックス 4"/>
          <p:cNvSpPr txBox="1"/>
          <p:nvPr/>
        </p:nvSpPr>
        <p:spPr>
          <a:xfrm>
            <a:off x="192505" y="3850480"/>
            <a:ext cx="8734290" cy="73866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oAutofit/>
          </a:bodyPr>
          <a:lstStyle/>
          <a:p>
            <a:pPr algn="ctr"/>
            <a:r>
              <a:rPr kumimoji="1" lang="ja-JP" altLang="en-US" u="sng" dirty="0" smtClean="0">
                <a:solidFill>
                  <a:schemeClr val="accent1"/>
                </a:solidFill>
              </a:rPr>
              <a:t>管理者に求められるのは利用者に対する快適なネットワーク利用を維持すること</a:t>
            </a:r>
            <a:endParaRPr kumimoji="1" lang="en-US" altLang="ja-JP" u="sng" dirty="0" smtClean="0">
              <a:solidFill>
                <a:schemeClr val="accent1"/>
              </a:solidFill>
            </a:endParaRPr>
          </a:p>
          <a:p>
            <a:pPr algn="ctr"/>
            <a:r>
              <a:rPr kumimoji="1" lang="ja-JP" altLang="en-US" sz="1200" dirty="0">
                <a:solidFill>
                  <a:schemeClr val="accent1"/>
                </a:solidFill>
              </a:rPr>
              <a:t>そのため</a:t>
            </a:r>
            <a:r>
              <a:rPr kumimoji="1" lang="ja-JP" altLang="en-US" sz="1200" dirty="0" smtClean="0">
                <a:solidFill>
                  <a:schemeClr val="accent1"/>
                </a:solidFill>
              </a:rPr>
              <a:t>にはライフサイクル（機器の導入から運用、そして更新まで）とパフォーマンス測定を有線・無線</a:t>
            </a:r>
            <a:r>
              <a:rPr kumimoji="1" lang="en-US" altLang="ja-JP" sz="1200" dirty="0" smtClean="0">
                <a:solidFill>
                  <a:schemeClr val="accent1"/>
                </a:solidFill>
              </a:rPr>
              <a:t>LAN</a:t>
            </a:r>
            <a:r>
              <a:rPr kumimoji="1" lang="ja-JP" altLang="en-US" sz="1200" dirty="0" smtClean="0">
                <a:solidFill>
                  <a:schemeClr val="accent1"/>
                </a:solidFill>
              </a:rPr>
              <a:t>にかかわらずカバーする</a:t>
            </a:r>
            <a:r>
              <a:rPr kumimoji="1" lang="en-US" altLang="ja-JP" sz="1200" dirty="0" smtClean="0">
                <a:solidFill>
                  <a:schemeClr val="accent1"/>
                </a:solidFill>
              </a:rPr>
              <a:t/>
            </a:r>
            <a:br>
              <a:rPr kumimoji="1" lang="en-US" altLang="ja-JP" sz="1200" dirty="0" smtClean="0">
                <a:solidFill>
                  <a:schemeClr val="accent1"/>
                </a:solidFill>
              </a:rPr>
            </a:br>
            <a:r>
              <a:rPr kumimoji="1" lang="ja-JP" altLang="en-US" sz="1200" dirty="0" smtClean="0">
                <a:solidFill>
                  <a:schemeClr val="accent1"/>
                </a:solidFill>
              </a:rPr>
              <a:t>トータルの運用管理ソリューションが求められている</a:t>
            </a:r>
            <a:endParaRPr kumimoji="1" lang="ja-JP" altLang="en-US" sz="1200" dirty="0">
              <a:solidFill>
                <a:schemeClr val="accent1"/>
              </a:solidFill>
            </a:endParaRPr>
          </a:p>
        </p:txBody>
      </p:sp>
      <p:pic>
        <p:nvPicPr>
          <p:cNvPr id="6" name="Picture 3"/>
          <p:cNvPicPr>
            <a:picLocks noChangeAspect="1" noChangeArrowheads="1"/>
          </p:cNvPicPr>
          <p:nvPr/>
        </p:nvPicPr>
        <p:blipFill>
          <a:blip r:embed="rId2" cstate="print"/>
          <a:srcRect/>
          <a:stretch>
            <a:fillRect/>
          </a:stretch>
        </p:blipFill>
        <p:spPr bwMode="auto">
          <a:xfrm>
            <a:off x="372877" y="2405726"/>
            <a:ext cx="2035488" cy="1348993"/>
          </a:xfrm>
          <a:prstGeom prst="rect">
            <a:avLst/>
          </a:prstGeom>
          <a:noFill/>
          <a:ln w="9525">
            <a:noFill/>
            <a:miter lim="800000"/>
            <a:headEnd/>
            <a:tailEnd/>
          </a:ln>
        </p:spPr>
      </p:pic>
      <p:sp>
        <p:nvSpPr>
          <p:cNvPr id="7" name="Cloud Callout 1"/>
          <p:cNvSpPr/>
          <p:nvPr/>
        </p:nvSpPr>
        <p:spPr>
          <a:xfrm>
            <a:off x="276152" y="930541"/>
            <a:ext cx="2198907" cy="1321628"/>
          </a:xfrm>
          <a:prstGeom prst="cloudCallout">
            <a:avLst/>
          </a:prstGeom>
          <a:solidFill>
            <a:srgbClr val="66CCF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b="1" dirty="0" smtClean="0">
              <a:solidFill>
                <a:schemeClr val="bg1"/>
              </a:solidFill>
              <a:effectLst>
                <a:outerShdw blurRad="38100" dist="38100" dir="2700000" algn="tl">
                  <a:srgbClr val="000000">
                    <a:alpha val="43137"/>
                  </a:srgbClr>
                </a:outerShdw>
              </a:effectLst>
            </a:endParaRPr>
          </a:p>
        </p:txBody>
      </p:sp>
      <p:sp>
        <p:nvSpPr>
          <p:cNvPr id="4" name="正方形/長方形 3"/>
          <p:cNvSpPr/>
          <p:nvPr/>
        </p:nvSpPr>
        <p:spPr>
          <a:xfrm>
            <a:off x="260477" y="1129690"/>
            <a:ext cx="2147887" cy="923330"/>
          </a:xfrm>
          <a:prstGeom prst="rect">
            <a:avLst/>
          </a:prstGeom>
        </p:spPr>
        <p:txBody>
          <a:bodyPr wrap="square">
            <a:noAutofit/>
          </a:bodyPr>
          <a:lstStyle/>
          <a:p>
            <a:pPr algn="ctr"/>
            <a:r>
              <a:rPr lang="ja-JP" altLang="en-US" b="1" dirty="0">
                <a:solidFill>
                  <a:schemeClr val="bg1"/>
                </a:solidFill>
                <a:effectLst>
                  <a:outerShdw blurRad="38100" dist="38100" dir="2700000" algn="tl">
                    <a:srgbClr val="000000">
                      <a:alpha val="43137"/>
                    </a:srgbClr>
                  </a:outerShdw>
                </a:effectLst>
              </a:rPr>
              <a:t>全部</a:t>
            </a:r>
            <a:r>
              <a:rPr lang="ja-JP" altLang="en-US" b="1" dirty="0" smtClean="0">
                <a:solidFill>
                  <a:schemeClr val="bg1"/>
                </a:solidFill>
                <a:effectLst>
                  <a:outerShdw blurRad="38100" dist="38100" dir="2700000" algn="tl">
                    <a:srgbClr val="000000">
                      <a:alpha val="43137"/>
                    </a:srgbClr>
                  </a:outerShdw>
                </a:effectLst>
              </a:rPr>
              <a:t>カバーする</a:t>
            </a:r>
            <a:r>
              <a:rPr lang="en-US" altLang="ja-JP" b="1" dirty="0" smtClean="0">
                <a:solidFill>
                  <a:schemeClr val="bg1"/>
                </a:solidFill>
                <a:effectLst>
                  <a:outerShdw blurRad="38100" dist="38100" dir="2700000" algn="tl">
                    <a:srgbClr val="000000">
                      <a:alpha val="43137"/>
                    </a:srgbClr>
                  </a:outerShdw>
                </a:effectLst>
              </a:rPr>
              <a:t/>
            </a:r>
            <a:br>
              <a:rPr lang="en-US" altLang="ja-JP" b="1" dirty="0" smtClean="0">
                <a:solidFill>
                  <a:schemeClr val="bg1"/>
                </a:solidFill>
                <a:effectLst>
                  <a:outerShdw blurRad="38100" dist="38100" dir="2700000" algn="tl">
                    <a:srgbClr val="000000">
                      <a:alpha val="43137"/>
                    </a:srgbClr>
                  </a:outerShdw>
                </a:effectLst>
              </a:rPr>
            </a:br>
            <a:r>
              <a:rPr lang="ja-JP" altLang="en-US" b="1" dirty="0" smtClean="0">
                <a:solidFill>
                  <a:schemeClr val="bg1"/>
                </a:solidFill>
                <a:effectLst>
                  <a:outerShdw blurRad="38100" dist="38100" dir="2700000" algn="tl">
                    <a:srgbClr val="000000">
                      <a:alpha val="43137"/>
                    </a:srgbClr>
                  </a:outerShdw>
                </a:effectLst>
              </a:rPr>
              <a:t>製品</a:t>
            </a:r>
            <a:r>
              <a:rPr lang="ja-JP" altLang="en-US" b="1" dirty="0">
                <a:solidFill>
                  <a:schemeClr val="bg1"/>
                </a:solidFill>
                <a:effectLst>
                  <a:outerShdw blurRad="38100" dist="38100" dir="2700000" algn="tl">
                    <a:srgbClr val="000000">
                      <a:alpha val="43137"/>
                    </a:srgbClr>
                  </a:outerShdw>
                </a:effectLst>
              </a:rPr>
              <a:t>は</a:t>
            </a:r>
            <a:endParaRPr lang="en-US" altLang="ja-JP" b="1" dirty="0">
              <a:solidFill>
                <a:schemeClr val="bg1"/>
              </a:solidFill>
              <a:effectLst>
                <a:outerShdw blurRad="38100" dist="38100" dir="2700000" algn="tl">
                  <a:srgbClr val="000000">
                    <a:alpha val="43137"/>
                  </a:srgbClr>
                </a:outerShdw>
              </a:effectLst>
            </a:endParaRPr>
          </a:p>
          <a:p>
            <a:pPr algn="ctr"/>
            <a:r>
              <a:rPr lang="ja-JP" altLang="en-US" b="1" dirty="0">
                <a:solidFill>
                  <a:schemeClr val="bg1"/>
                </a:solidFill>
                <a:effectLst>
                  <a:outerShdw blurRad="38100" dist="38100" dir="2700000" algn="tl">
                    <a:srgbClr val="000000">
                      <a:alpha val="43137"/>
                    </a:srgbClr>
                  </a:outerShdw>
                </a:effectLst>
              </a:rPr>
              <a:t>ないのかな？</a:t>
            </a:r>
            <a:endParaRPr lang="en-US" altLang="ja-JP"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96387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1564878" y="1656918"/>
            <a:ext cx="5964002" cy="3023366"/>
          </a:xfrm>
          <a:prstGeom prst="rect">
            <a:avLst/>
          </a:prstGeom>
          <a:effectLst>
            <a:outerShdw blurRad="50800" dist="38100" dir="2700000" algn="tl" rotWithShape="0">
              <a:prstClr val="black">
                <a:alpha val="40000"/>
              </a:prstClr>
            </a:outerShdw>
          </a:effectLst>
        </p:spPr>
      </p:pic>
      <p:sp>
        <p:nvSpPr>
          <p:cNvPr id="205" name="Right Arrow 204"/>
          <p:cNvSpPr/>
          <p:nvPr/>
        </p:nvSpPr>
        <p:spPr>
          <a:xfrm rot="10560000">
            <a:off x="3777556" y="1968965"/>
            <a:ext cx="4238170" cy="2399273"/>
          </a:xfrm>
          <a:prstGeom prst="rightArrow">
            <a:avLst>
              <a:gd name="adj1" fmla="val 100000"/>
              <a:gd name="adj2" fmla="val 166853"/>
            </a:avLst>
          </a:prstGeom>
          <a:gradFill flip="none" rotWithShape="1">
            <a:gsLst>
              <a:gs pos="0">
                <a:srgbClr val="B7D333">
                  <a:alpha val="12000"/>
                </a:srgbClr>
              </a:gs>
              <a:gs pos="100000">
                <a:srgbClr val="FFEBFA">
                  <a:alpha val="17000"/>
                </a:srgbClr>
              </a:gs>
            </a:gsLst>
            <a:lin ang="81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57607" tIns="28805" rIns="57607" bIns="28805" rtlCol="0" anchor="ctr">
            <a:noAutofit/>
          </a:bodyPr>
          <a:lstStyle/>
          <a:p>
            <a:pPr algn="ctr" defTabSz="685501" fontAlgn="base">
              <a:spcBef>
                <a:spcPct val="0"/>
              </a:spcBef>
              <a:spcAft>
                <a:spcPct val="0"/>
              </a:spcAft>
            </a:pPr>
            <a:endParaRPr lang="en-US" dirty="0">
              <a:solidFill>
                <a:srgbClr val="FFFFFF"/>
              </a:solidFill>
            </a:endParaRPr>
          </a:p>
        </p:txBody>
      </p:sp>
      <p:sp>
        <p:nvSpPr>
          <p:cNvPr id="206" name="Right Arrow 205"/>
          <p:cNvSpPr/>
          <p:nvPr/>
        </p:nvSpPr>
        <p:spPr>
          <a:xfrm rot="253979">
            <a:off x="1134679" y="2043226"/>
            <a:ext cx="4240442" cy="2392114"/>
          </a:xfrm>
          <a:prstGeom prst="rightArrow">
            <a:avLst>
              <a:gd name="adj1" fmla="val 100000"/>
              <a:gd name="adj2" fmla="val 166207"/>
            </a:avLst>
          </a:prstGeom>
          <a:gradFill flip="none" rotWithShape="1">
            <a:gsLst>
              <a:gs pos="0">
                <a:srgbClr val="0077B6">
                  <a:alpha val="12000"/>
                </a:srgbClr>
              </a:gs>
              <a:gs pos="100000">
                <a:srgbClr val="FFEBFA">
                  <a:alpha val="17000"/>
                </a:srgbClr>
              </a:gs>
            </a:gsLst>
            <a:lin ang="81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57607" tIns="28805" rIns="57607" bIns="28805" rtlCol="0" anchor="ctr">
            <a:noAutofit/>
          </a:bodyPr>
          <a:lstStyle/>
          <a:p>
            <a:pPr algn="ctr" defTabSz="685501" fontAlgn="base">
              <a:spcBef>
                <a:spcPct val="0"/>
              </a:spcBef>
              <a:spcAft>
                <a:spcPct val="0"/>
              </a:spcAft>
            </a:pPr>
            <a:endParaRPr lang="en-US" dirty="0">
              <a:solidFill>
                <a:srgbClr val="FFFFFF"/>
              </a:solidFill>
            </a:endParaRPr>
          </a:p>
        </p:txBody>
      </p:sp>
      <p:sp>
        <p:nvSpPr>
          <p:cNvPr id="221" name="TextBox 220"/>
          <p:cNvSpPr txBox="1"/>
          <p:nvPr/>
        </p:nvSpPr>
        <p:spPr>
          <a:xfrm>
            <a:off x="6183655" y="1268493"/>
            <a:ext cx="2673008" cy="323617"/>
          </a:xfrm>
          <a:prstGeom prst="rect">
            <a:avLst/>
          </a:prstGeom>
          <a:noFill/>
        </p:spPr>
        <p:txBody>
          <a:bodyPr wrap="square" lIns="57605" tIns="28802" rIns="57605" bIns="28802" rtlCol="0">
            <a:noAutofit/>
          </a:bodyPr>
          <a:lstStyle/>
          <a:p>
            <a:pPr algn="r" defTabSz="685501" fontAlgn="base">
              <a:spcBef>
                <a:spcPct val="0"/>
              </a:spcBef>
              <a:spcAft>
                <a:spcPct val="0"/>
              </a:spcAft>
            </a:pPr>
            <a:r>
              <a:rPr lang="ja-JP" altLang="en-US" sz="1700" b="1" dirty="0" smtClean="0">
                <a:solidFill>
                  <a:srgbClr val="6DB344">
                    <a:lumMod val="75000"/>
                  </a:srgbClr>
                </a:solidFill>
                <a:effectLst>
                  <a:glow rad="63500">
                    <a:prstClr val="white">
                      <a:alpha val="40000"/>
                    </a:prstClr>
                  </a:glow>
                  <a:outerShdw blurRad="38100" dist="38100" dir="2700000" algn="tl">
                    <a:srgbClr val="000000">
                      <a:alpha val="43137"/>
                    </a:srgbClr>
                  </a:outerShdw>
                </a:effectLst>
                <a:cs typeface="Arial" pitchFamily="34" charset="0"/>
              </a:rPr>
              <a:t>ユーザの利用満足度向上</a:t>
            </a:r>
            <a:endParaRPr lang="en-US" sz="1700" b="1" dirty="0">
              <a:solidFill>
                <a:srgbClr val="6DB344">
                  <a:lumMod val="75000"/>
                </a:srgbClr>
              </a:solidFill>
              <a:effectLst>
                <a:glow rad="63500">
                  <a:prstClr val="white">
                    <a:alpha val="40000"/>
                  </a:prstClr>
                </a:glow>
                <a:outerShdw blurRad="38100" dist="38100" dir="2700000" algn="tl">
                  <a:srgbClr val="000000">
                    <a:alpha val="43137"/>
                  </a:srgbClr>
                </a:outerShdw>
              </a:effectLst>
              <a:cs typeface="Arial" pitchFamily="34" charset="0"/>
            </a:endParaRPr>
          </a:p>
        </p:txBody>
      </p:sp>
      <p:sp>
        <p:nvSpPr>
          <p:cNvPr id="223" name="TextBox 222"/>
          <p:cNvSpPr txBox="1"/>
          <p:nvPr/>
        </p:nvSpPr>
        <p:spPr>
          <a:xfrm>
            <a:off x="287338" y="1264110"/>
            <a:ext cx="3141369" cy="323617"/>
          </a:xfrm>
          <a:prstGeom prst="rect">
            <a:avLst/>
          </a:prstGeom>
          <a:noFill/>
        </p:spPr>
        <p:txBody>
          <a:bodyPr wrap="square" lIns="57605" tIns="28802" rIns="57605" bIns="28802" rtlCol="0">
            <a:noAutofit/>
          </a:bodyPr>
          <a:lstStyle/>
          <a:p>
            <a:pPr defTabSz="685501" fontAlgn="base">
              <a:spcBef>
                <a:spcPct val="0"/>
              </a:spcBef>
              <a:spcAft>
                <a:spcPct val="0"/>
              </a:spcAft>
            </a:pPr>
            <a:r>
              <a:rPr lang="ja-JP" altLang="en-US" sz="1700" b="1" dirty="0">
                <a:solidFill>
                  <a:schemeClr val="accent1"/>
                </a:solidFill>
                <a:effectLst>
                  <a:glow rad="63500">
                    <a:prstClr val="white">
                      <a:alpha val="40000"/>
                    </a:prstClr>
                  </a:glow>
                  <a:outerShdw blurRad="38100" dist="38100" dir="2700000" algn="tl">
                    <a:srgbClr val="000000">
                      <a:alpha val="43137"/>
                    </a:srgbClr>
                  </a:outerShdw>
                </a:effectLst>
                <a:cs typeface="Arial" pitchFamily="34" charset="0"/>
              </a:rPr>
              <a:t>運用性向上</a:t>
            </a:r>
            <a:endParaRPr lang="en-US" sz="1700" b="1" dirty="0">
              <a:solidFill>
                <a:schemeClr val="accent1"/>
              </a:solidFill>
              <a:effectLst>
                <a:glow rad="63500">
                  <a:prstClr val="white">
                    <a:alpha val="40000"/>
                  </a:prstClr>
                </a:glow>
                <a:outerShdw blurRad="38100" dist="38100" dir="2700000" algn="tl">
                  <a:srgbClr val="000000">
                    <a:alpha val="43137"/>
                  </a:srgbClr>
                </a:outerShdw>
              </a:effectLst>
              <a:cs typeface="Arial" pitchFamily="34" charset="0"/>
            </a:endParaRPr>
          </a:p>
        </p:txBody>
      </p:sp>
      <p:grpSp>
        <p:nvGrpSpPr>
          <p:cNvPr id="225" name="Group 224"/>
          <p:cNvGrpSpPr/>
          <p:nvPr/>
        </p:nvGrpSpPr>
        <p:grpSpPr>
          <a:xfrm>
            <a:off x="501566" y="1873087"/>
            <a:ext cx="1285383" cy="544164"/>
            <a:chOff x="229703" y="1324013"/>
            <a:chExt cx="1713397" cy="725551"/>
          </a:xfrm>
        </p:grpSpPr>
        <p:sp>
          <p:nvSpPr>
            <p:cNvPr id="226" name="AutoShape 113"/>
            <p:cNvSpPr>
              <a:spLocks noChangeArrowheads="1"/>
            </p:cNvSpPr>
            <p:nvPr/>
          </p:nvSpPr>
          <p:spPr bwMode="auto">
            <a:xfrm>
              <a:off x="229703" y="1336737"/>
              <a:ext cx="1713396" cy="712827"/>
            </a:xfrm>
            <a:prstGeom prst="roundRect">
              <a:avLst>
                <a:gd name="adj" fmla="val 45516"/>
              </a:avLst>
            </a:prstGeom>
            <a:gradFill rotWithShape="1">
              <a:gsLst>
                <a:gs pos="0">
                  <a:srgbClr val="0077B6"/>
                </a:gs>
                <a:gs pos="80000">
                  <a:srgbClr val="0096D6">
                    <a:shade val="93000"/>
                    <a:satMod val="130000"/>
                  </a:srgbClr>
                </a:gs>
                <a:gs pos="100000">
                  <a:srgbClr val="0096D6">
                    <a:shade val="94000"/>
                    <a:satMod val="135000"/>
                  </a:srgbClr>
                </a:gs>
              </a:gsLst>
              <a:lin ang="16200000" scaled="0"/>
            </a:gradFill>
            <a:ln w="9525" cap="flat" cmpd="sng" algn="ctr">
              <a:solidFill>
                <a:srgbClr val="0095D6"/>
              </a:solidFill>
              <a:prstDash val="solid"/>
            </a:ln>
            <a:effectLst>
              <a:outerShdw blurRad="40000" dist="23000" dir="5400000" rotWithShape="0">
                <a:srgbClr val="000000">
                  <a:alpha val="35000"/>
                </a:srgbClr>
              </a:outerShdw>
            </a:effectLst>
            <a:extLst/>
          </p:spPr>
          <p:txBody>
            <a:bodyPr wrap="none" lIns="0" tIns="0" rIns="0" bIns="0" anchor="ctr">
              <a:noAutofit/>
            </a:bodyPr>
            <a:lstStyle/>
            <a:p>
              <a:pPr algn="r" defTabSz="685501" fontAlgn="base">
                <a:spcBef>
                  <a:spcPct val="0"/>
                </a:spcBef>
                <a:spcAft>
                  <a:spcPct val="0"/>
                </a:spcAft>
                <a:defRPr/>
              </a:pPr>
              <a:endParaRPr lang="en-US" sz="1400" kern="0" dirty="0">
                <a:solidFill>
                  <a:srgbClr val="FFFFFF"/>
                </a:solidFill>
                <a:ea typeface="ＭＳ Ｐゴシック" pitchFamily="34" charset="-128"/>
                <a:cs typeface="Arial" pitchFamily="34" charset="0"/>
              </a:endParaRPr>
            </a:p>
          </p:txBody>
        </p:sp>
        <p:sp>
          <p:nvSpPr>
            <p:cNvPr id="227" name="Rectangle 78"/>
            <p:cNvSpPr>
              <a:spLocks noChangeArrowheads="1"/>
            </p:cNvSpPr>
            <p:nvPr/>
          </p:nvSpPr>
          <p:spPr bwMode="auto">
            <a:xfrm>
              <a:off x="229703" y="1324013"/>
              <a:ext cx="1713397" cy="697621"/>
            </a:xfrm>
            <a:prstGeom prst="rect">
              <a:avLst/>
            </a:prstGeom>
            <a:noFill/>
            <a:ln w="9525">
              <a:noFill/>
              <a:miter lim="800000"/>
              <a:headEnd/>
              <a:tailEnd/>
            </a:ln>
            <a:effectLst>
              <a:prstShdw prst="shdw17" dist="17961" dir="2700000">
                <a:srgbClr val="014F6E"/>
              </a:prstShdw>
            </a:effectLst>
          </p:spPr>
          <p:txBody>
            <a:bodyPr wrap="square" lIns="91435" tIns="45718" rIns="91435" bIns="45718" anchor="ctr">
              <a:noAutofit/>
            </a:bodyPr>
            <a:lstStyle/>
            <a:p>
              <a:pPr algn="ctr" defTabSz="685501" fontAlgn="base">
                <a:spcBef>
                  <a:spcPct val="0"/>
                </a:spcBef>
                <a:spcAft>
                  <a:spcPct val="0"/>
                </a:spcAft>
              </a:pPr>
              <a:r>
                <a:rPr lang="ja-JP" altLang="en-US" sz="1400" dirty="0">
                  <a:solidFill>
                    <a:srgbClr val="FFFFFF"/>
                  </a:solidFill>
                  <a:effectLst>
                    <a:outerShdw blurRad="38100" dist="38100" dir="2700000" algn="tl">
                      <a:srgbClr val="000000">
                        <a:alpha val="43137"/>
                      </a:srgbClr>
                    </a:outerShdw>
                  </a:effectLst>
                  <a:ea typeface="ＭＳ Ｐゴシック" pitchFamily="34" charset="-128"/>
                  <a:cs typeface="Arial" pitchFamily="34" charset="0"/>
                </a:rPr>
                <a:t>有線・無線</a:t>
              </a:r>
              <a:r>
                <a:rPr lang="en-US" altLang="ja-JP" sz="1400" dirty="0">
                  <a:solidFill>
                    <a:srgbClr val="FFFFFF"/>
                  </a:solidFill>
                  <a:effectLst>
                    <a:outerShdw blurRad="38100" dist="38100" dir="2700000" algn="tl">
                      <a:srgbClr val="000000">
                        <a:alpha val="43137"/>
                      </a:srgbClr>
                    </a:outerShdw>
                  </a:effectLst>
                  <a:ea typeface="ＭＳ Ｐゴシック" pitchFamily="34" charset="-128"/>
                  <a:cs typeface="Arial" pitchFamily="34" charset="0"/>
                </a:rPr>
                <a:t>LAN</a:t>
              </a:r>
              <a:r>
                <a:rPr lang="ja-JP" altLang="en-US" sz="1400" dirty="0">
                  <a:solidFill>
                    <a:srgbClr val="FFFFFF"/>
                  </a:solidFill>
                  <a:effectLst>
                    <a:outerShdw blurRad="38100" dist="38100" dir="2700000" algn="tl">
                      <a:srgbClr val="000000">
                        <a:alpha val="43137"/>
                      </a:srgbClr>
                    </a:outerShdw>
                  </a:effectLst>
                  <a:ea typeface="ＭＳ Ｐゴシック" pitchFamily="34" charset="-128"/>
                  <a:cs typeface="Arial" pitchFamily="34" charset="0"/>
                </a:rPr>
                <a:t>統合</a:t>
              </a:r>
              <a:endParaRPr lang="en-US" sz="1400" dirty="0">
                <a:solidFill>
                  <a:srgbClr val="FFFFFF"/>
                </a:solidFill>
                <a:effectLst>
                  <a:outerShdw blurRad="38100" dist="38100" dir="2700000" algn="tl">
                    <a:srgbClr val="000000">
                      <a:alpha val="43137"/>
                    </a:srgbClr>
                  </a:outerShdw>
                </a:effectLst>
                <a:ea typeface="ＭＳ Ｐゴシック" pitchFamily="34" charset="-128"/>
                <a:cs typeface="Arial" pitchFamily="34" charset="0"/>
              </a:endParaRPr>
            </a:p>
          </p:txBody>
        </p:sp>
      </p:grpSp>
      <p:grpSp>
        <p:nvGrpSpPr>
          <p:cNvPr id="228" name="Group 227"/>
          <p:cNvGrpSpPr/>
          <p:nvPr/>
        </p:nvGrpSpPr>
        <p:grpSpPr>
          <a:xfrm>
            <a:off x="182923" y="2488826"/>
            <a:ext cx="1285383" cy="544164"/>
            <a:chOff x="449155" y="1998176"/>
            <a:chExt cx="1713397" cy="725551"/>
          </a:xfrm>
        </p:grpSpPr>
        <p:sp>
          <p:nvSpPr>
            <p:cNvPr id="229" name="AutoShape 113"/>
            <p:cNvSpPr>
              <a:spLocks noChangeArrowheads="1"/>
            </p:cNvSpPr>
            <p:nvPr/>
          </p:nvSpPr>
          <p:spPr bwMode="auto">
            <a:xfrm>
              <a:off x="449155" y="2010900"/>
              <a:ext cx="1713396" cy="712827"/>
            </a:xfrm>
            <a:prstGeom prst="roundRect">
              <a:avLst>
                <a:gd name="adj" fmla="val 45516"/>
              </a:avLst>
            </a:prstGeom>
            <a:gradFill rotWithShape="1">
              <a:gsLst>
                <a:gs pos="0">
                  <a:srgbClr val="0077B6"/>
                </a:gs>
                <a:gs pos="80000">
                  <a:srgbClr val="0096D6">
                    <a:shade val="93000"/>
                    <a:satMod val="130000"/>
                  </a:srgbClr>
                </a:gs>
                <a:gs pos="100000">
                  <a:srgbClr val="0096D6">
                    <a:shade val="94000"/>
                    <a:satMod val="135000"/>
                  </a:srgbClr>
                </a:gs>
              </a:gsLst>
              <a:lin ang="16200000" scaled="0"/>
            </a:gradFill>
            <a:ln w="9525" cap="flat" cmpd="sng" algn="ctr">
              <a:solidFill>
                <a:srgbClr val="0095D6"/>
              </a:solidFill>
              <a:prstDash val="solid"/>
            </a:ln>
            <a:effectLst>
              <a:outerShdw blurRad="40000" dist="23000" dir="5400000" rotWithShape="0">
                <a:srgbClr val="000000">
                  <a:alpha val="35000"/>
                </a:srgbClr>
              </a:outerShdw>
            </a:effectLst>
            <a:extLst/>
          </p:spPr>
          <p:txBody>
            <a:bodyPr wrap="none" lIns="0" tIns="0" rIns="0" bIns="0" anchor="ctr">
              <a:noAutofit/>
            </a:bodyPr>
            <a:lstStyle/>
            <a:p>
              <a:pPr algn="r" defTabSz="685501" fontAlgn="base">
                <a:spcBef>
                  <a:spcPct val="0"/>
                </a:spcBef>
                <a:spcAft>
                  <a:spcPct val="0"/>
                </a:spcAft>
                <a:defRPr/>
              </a:pPr>
              <a:endParaRPr lang="en-US" sz="1400" kern="0" dirty="0">
                <a:solidFill>
                  <a:srgbClr val="FFFFFF"/>
                </a:solidFill>
                <a:ea typeface="ＭＳ Ｐゴシック" pitchFamily="34" charset="-128"/>
                <a:cs typeface="Arial" pitchFamily="34" charset="0"/>
              </a:endParaRPr>
            </a:p>
          </p:txBody>
        </p:sp>
        <p:sp>
          <p:nvSpPr>
            <p:cNvPr id="230" name="Rectangle 78"/>
            <p:cNvSpPr>
              <a:spLocks noChangeArrowheads="1"/>
            </p:cNvSpPr>
            <p:nvPr/>
          </p:nvSpPr>
          <p:spPr bwMode="auto">
            <a:xfrm>
              <a:off x="449155" y="1998176"/>
              <a:ext cx="1713397" cy="697621"/>
            </a:xfrm>
            <a:prstGeom prst="rect">
              <a:avLst/>
            </a:prstGeom>
            <a:noFill/>
            <a:ln w="9525">
              <a:noFill/>
              <a:miter lim="800000"/>
              <a:headEnd/>
              <a:tailEnd/>
            </a:ln>
            <a:effectLst>
              <a:prstShdw prst="shdw17" dist="17961" dir="2700000">
                <a:srgbClr val="014F6E"/>
              </a:prstShdw>
            </a:effectLst>
          </p:spPr>
          <p:txBody>
            <a:bodyPr wrap="square" lIns="91435" tIns="45718" rIns="91435" bIns="45718" anchor="ctr">
              <a:noAutofit/>
            </a:bodyPr>
            <a:lstStyle/>
            <a:p>
              <a:pPr algn="ctr" defTabSz="685501" fontAlgn="base">
                <a:spcBef>
                  <a:spcPct val="0"/>
                </a:spcBef>
                <a:spcAft>
                  <a:spcPct val="0"/>
                </a:spcAft>
              </a:pPr>
              <a:r>
                <a:rPr lang="ja-JP" altLang="en-US" sz="1400" dirty="0">
                  <a:solidFill>
                    <a:srgbClr val="FFFFFF"/>
                  </a:solidFill>
                  <a:effectLst>
                    <a:outerShdw blurRad="38100" dist="38100" dir="2700000" algn="tl">
                      <a:srgbClr val="000000">
                        <a:alpha val="43137"/>
                      </a:srgbClr>
                    </a:outerShdw>
                  </a:effectLst>
                  <a:ea typeface="ＭＳ Ｐゴシック" pitchFamily="34" charset="-128"/>
                  <a:cs typeface="Arial" pitchFamily="34" charset="0"/>
                </a:rPr>
                <a:t>ライフサイクルマネジメント</a:t>
              </a:r>
              <a:endParaRPr lang="en-US" sz="1400" dirty="0">
                <a:solidFill>
                  <a:srgbClr val="FFFFFF"/>
                </a:solidFill>
                <a:effectLst>
                  <a:outerShdw blurRad="38100" dist="38100" dir="2700000" algn="tl">
                    <a:srgbClr val="000000">
                      <a:alpha val="43137"/>
                    </a:srgbClr>
                  </a:outerShdw>
                </a:effectLst>
                <a:ea typeface="ＭＳ Ｐゴシック" pitchFamily="34" charset="-128"/>
                <a:cs typeface="Arial" pitchFamily="34" charset="0"/>
              </a:endParaRPr>
            </a:p>
          </p:txBody>
        </p:sp>
      </p:grpSp>
      <p:grpSp>
        <p:nvGrpSpPr>
          <p:cNvPr id="231" name="Group 230"/>
          <p:cNvGrpSpPr/>
          <p:nvPr/>
        </p:nvGrpSpPr>
        <p:grpSpPr>
          <a:xfrm>
            <a:off x="91462" y="3103644"/>
            <a:ext cx="1695487" cy="544164"/>
            <a:chOff x="229703" y="1324012"/>
            <a:chExt cx="1713397" cy="725552"/>
          </a:xfrm>
        </p:grpSpPr>
        <p:sp>
          <p:nvSpPr>
            <p:cNvPr id="232" name="AutoShape 113"/>
            <p:cNvSpPr>
              <a:spLocks noChangeArrowheads="1"/>
            </p:cNvSpPr>
            <p:nvPr/>
          </p:nvSpPr>
          <p:spPr bwMode="auto">
            <a:xfrm>
              <a:off x="229703" y="1336737"/>
              <a:ext cx="1713396" cy="712827"/>
            </a:xfrm>
            <a:prstGeom prst="roundRect">
              <a:avLst>
                <a:gd name="adj" fmla="val 45516"/>
              </a:avLst>
            </a:prstGeom>
            <a:gradFill rotWithShape="1">
              <a:gsLst>
                <a:gs pos="0">
                  <a:srgbClr val="0077B6"/>
                </a:gs>
                <a:gs pos="80000">
                  <a:srgbClr val="0096D6">
                    <a:shade val="93000"/>
                    <a:satMod val="130000"/>
                  </a:srgbClr>
                </a:gs>
                <a:gs pos="100000">
                  <a:srgbClr val="0096D6">
                    <a:shade val="94000"/>
                    <a:satMod val="135000"/>
                  </a:srgbClr>
                </a:gs>
              </a:gsLst>
              <a:lin ang="16200000" scaled="0"/>
            </a:gradFill>
            <a:ln w="9525" cap="flat" cmpd="sng" algn="ctr">
              <a:solidFill>
                <a:srgbClr val="0095D6"/>
              </a:solidFill>
              <a:prstDash val="solid"/>
            </a:ln>
            <a:effectLst>
              <a:outerShdw blurRad="40000" dist="23000" dir="5400000" rotWithShape="0">
                <a:srgbClr val="000000">
                  <a:alpha val="35000"/>
                </a:srgbClr>
              </a:outerShdw>
            </a:effectLst>
            <a:extLst/>
          </p:spPr>
          <p:txBody>
            <a:bodyPr wrap="none" lIns="0" tIns="0" rIns="0" bIns="0" anchor="ctr">
              <a:noAutofit/>
            </a:bodyPr>
            <a:lstStyle/>
            <a:p>
              <a:pPr algn="r" defTabSz="685501" fontAlgn="base">
                <a:spcBef>
                  <a:spcPct val="0"/>
                </a:spcBef>
                <a:spcAft>
                  <a:spcPct val="0"/>
                </a:spcAft>
                <a:defRPr/>
              </a:pPr>
              <a:endParaRPr lang="en-US" sz="1400" kern="0" dirty="0">
                <a:solidFill>
                  <a:srgbClr val="FFFFFF"/>
                </a:solidFill>
                <a:ea typeface="ＭＳ Ｐゴシック" pitchFamily="34" charset="-128"/>
                <a:cs typeface="Arial" pitchFamily="34" charset="0"/>
              </a:endParaRPr>
            </a:p>
          </p:txBody>
        </p:sp>
        <p:sp>
          <p:nvSpPr>
            <p:cNvPr id="233" name="Rectangle 78"/>
            <p:cNvSpPr>
              <a:spLocks noChangeArrowheads="1"/>
            </p:cNvSpPr>
            <p:nvPr/>
          </p:nvSpPr>
          <p:spPr bwMode="auto">
            <a:xfrm>
              <a:off x="229703" y="1324012"/>
              <a:ext cx="1713397" cy="697622"/>
            </a:xfrm>
            <a:prstGeom prst="rect">
              <a:avLst/>
            </a:prstGeom>
            <a:noFill/>
            <a:ln w="9525">
              <a:noFill/>
              <a:miter lim="800000"/>
              <a:headEnd/>
              <a:tailEnd/>
            </a:ln>
            <a:effectLst>
              <a:prstShdw prst="shdw17" dist="17961" dir="2700000">
                <a:srgbClr val="014F6E"/>
              </a:prstShdw>
            </a:effectLst>
          </p:spPr>
          <p:txBody>
            <a:bodyPr wrap="square" lIns="91435" tIns="45718" rIns="91435" bIns="45718" anchor="ctr">
              <a:noAutofit/>
            </a:bodyPr>
            <a:lstStyle/>
            <a:p>
              <a:pPr algn="ctr" defTabSz="685501" fontAlgn="base">
                <a:spcBef>
                  <a:spcPct val="0"/>
                </a:spcBef>
                <a:spcAft>
                  <a:spcPct val="0"/>
                </a:spcAft>
              </a:pPr>
              <a:r>
                <a:rPr lang="ja-JP" altLang="en-US" sz="1400" dirty="0" smtClean="0">
                  <a:solidFill>
                    <a:srgbClr val="FFFFFF"/>
                  </a:solidFill>
                  <a:effectLst>
                    <a:outerShdw blurRad="38100" dist="38100" dir="2700000" algn="tl">
                      <a:srgbClr val="000000">
                        <a:alpha val="43137"/>
                      </a:srgbClr>
                    </a:outerShdw>
                  </a:effectLst>
                  <a:ea typeface="ＭＳ Ｐゴシック" pitchFamily="34" charset="-128"/>
                  <a:cs typeface="Arial" pitchFamily="34" charset="0"/>
                </a:rPr>
                <a:t>ベスト プラクティス</a:t>
              </a:r>
              <a:r>
                <a:rPr lang="ja-JP" altLang="en-US" sz="1400" dirty="0">
                  <a:solidFill>
                    <a:srgbClr val="FFFFFF"/>
                  </a:solidFill>
                  <a:effectLst>
                    <a:outerShdw blurRad="38100" dist="38100" dir="2700000" algn="tl">
                      <a:srgbClr val="000000">
                        <a:alpha val="43137"/>
                      </a:srgbClr>
                    </a:outerShdw>
                  </a:effectLst>
                  <a:ea typeface="ＭＳ Ｐゴシック" pitchFamily="34" charset="-128"/>
                  <a:cs typeface="Arial" pitchFamily="34" charset="0"/>
                </a:rPr>
                <a:t>の統合</a:t>
              </a:r>
              <a:endParaRPr lang="en-US" sz="1400" dirty="0">
                <a:solidFill>
                  <a:srgbClr val="FFFFFF"/>
                </a:solidFill>
                <a:effectLst>
                  <a:outerShdw blurRad="38100" dist="38100" dir="2700000" algn="tl">
                    <a:srgbClr val="000000">
                      <a:alpha val="43137"/>
                    </a:srgbClr>
                  </a:outerShdw>
                </a:effectLst>
                <a:ea typeface="ＭＳ Ｐゴシック" pitchFamily="34" charset="-128"/>
                <a:cs typeface="Arial" pitchFamily="34" charset="0"/>
              </a:endParaRPr>
            </a:p>
          </p:txBody>
        </p:sp>
      </p:grpSp>
      <p:grpSp>
        <p:nvGrpSpPr>
          <p:cNvPr id="234" name="Group 233"/>
          <p:cNvGrpSpPr/>
          <p:nvPr/>
        </p:nvGrpSpPr>
        <p:grpSpPr>
          <a:xfrm>
            <a:off x="361427" y="3862042"/>
            <a:ext cx="1285383" cy="544164"/>
            <a:chOff x="229703" y="1324013"/>
            <a:chExt cx="1713397" cy="725551"/>
          </a:xfrm>
        </p:grpSpPr>
        <p:sp>
          <p:nvSpPr>
            <p:cNvPr id="235" name="AutoShape 113"/>
            <p:cNvSpPr>
              <a:spLocks noChangeArrowheads="1"/>
            </p:cNvSpPr>
            <p:nvPr/>
          </p:nvSpPr>
          <p:spPr bwMode="auto">
            <a:xfrm>
              <a:off x="229703" y="1336737"/>
              <a:ext cx="1713396" cy="712827"/>
            </a:xfrm>
            <a:prstGeom prst="roundRect">
              <a:avLst>
                <a:gd name="adj" fmla="val 50000"/>
              </a:avLst>
            </a:prstGeom>
            <a:gradFill rotWithShape="1">
              <a:gsLst>
                <a:gs pos="0">
                  <a:srgbClr val="0077B6"/>
                </a:gs>
                <a:gs pos="80000">
                  <a:srgbClr val="0096D6">
                    <a:shade val="93000"/>
                    <a:satMod val="130000"/>
                  </a:srgbClr>
                </a:gs>
                <a:gs pos="100000">
                  <a:srgbClr val="0096D6">
                    <a:shade val="94000"/>
                    <a:satMod val="135000"/>
                  </a:srgbClr>
                </a:gs>
              </a:gsLst>
              <a:lin ang="16200000" scaled="0"/>
            </a:gradFill>
            <a:ln w="9525" cap="flat" cmpd="sng" algn="ctr">
              <a:solidFill>
                <a:srgbClr val="0095D6"/>
              </a:solidFill>
              <a:prstDash val="solid"/>
            </a:ln>
            <a:effectLst>
              <a:outerShdw blurRad="40000" dist="23000" dir="5400000" rotWithShape="0">
                <a:srgbClr val="000000">
                  <a:alpha val="35000"/>
                </a:srgbClr>
              </a:outerShdw>
            </a:effectLst>
            <a:extLst/>
          </p:spPr>
          <p:txBody>
            <a:bodyPr wrap="none" lIns="0" tIns="0" rIns="0" bIns="0" anchor="ctr">
              <a:noAutofit/>
            </a:bodyPr>
            <a:lstStyle/>
            <a:p>
              <a:pPr algn="r" defTabSz="685501" fontAlgn="base">
                <a:spcBef>
                  <a:spcPct val="0"/>
                </a:spcBef>
                <a:spcAft>
                  <a:spcPct val="0"/>
                </a:spcAft>
                <a:defRPr/>
              </a:pPr>
              <a:endParaRPr lang="en-US" sz="1400" kern="0" dirty="0">
                <a:solidFill>
                  <a:srgbClr val="FFFFFF"/>
                </a:solidFill>
                <a:ea typeface="ＭＳ Ｐゴシック" pitchFamily="34" charset="-128"/>
                <a:cs typeface="Arial" pitchFamily="34" charset="0"/>
              </a:endParaRPr>
            </a:p>
          </p:txBody>
        </p:sp>
        <p:sp>
          <p:nvSpPr>
            <p:cNvPr id="236" name="Rectangle 78"/>
            <p:cNvSpPr>
              <a:spLocks noChangeArrowheads="1"/>
            </p:cNvSpPr>
            <p:nvPr/>
          </p:nvSpPr>
          <p:spPr bwMode="auto">
            <a:xfrm>
              <a:off x="229703" y="1324013"/>
              <a:ext cx="1713397" cy="697621"/>
            </a:xfrm>
            <a:prstGeom prst="rect">
              <a:avLst/>
            </a:prstGeom>
            <a:noFill/>
            <a:ln w="9525">
              <a:noFill/>
              <a:miter lim="800000"/>
              <a:headEnd/>
              <a:tailEnd/>
            </a:ln>
            <a:effectLst>
              <a:prstShdw prst="shdw17" dist="17961" dir="2700000">
                <a:srgbClr val="014F6E"/>
              </a:prstShdw>
            </a:effectLst>
          </p:spPr>
          <p:txBody>
            <a:bodyPr wrap="square" lIns="91435" tIns="45718" rIns="91435" bIns="45718" anchor="ctr">
              <a:noAutofit/>
            </a:bodyPr>
            <a:lstStyle/>
            <a:p>
              <a:pPr algn="ctr" defTabSz="685501" fontAlgn="base">
                <a:spcBef>
                  <a:spcPct val="0"/>
                </a:spcBef>
                <a:spcAft>
                  <a:spcPct val="0"/>
                </a:spcAft>
              </a:pPr>
              <a:r>
                <a:rPr lang="en-US" sz="1400" b="1" dirty="0">
                  <a:solidFill>
                    <a:srgbClr val="FFFFFF"/>
                  </a:solidFill>
                  <a:effectLst>
                    <a:outerShdw blurRad="38100" dist="38100" dir="2700000" algn="tl">
                      <a:srgbClr val="000000">
                        <a:alpha val="43137"/>
                      </a:srgbClr>
                    </a:outerShdw>
                  </a:effectLst>
                  <a:ea typeface="ＭＳ Ｐゴシック" pitchFamily="34" charset="-128"/>
                  <a:cs typeface="Arial" pitchFamily="34" charset="0"/>
                </a:rPr>
                <a:t>Day </a:t>
              </a:r>
              <a:r>
                <a:rPr lang="en-US" sz="1400" b="1" dirty="0" smtClean="0">
                  <a:solidFill>
                    <a:srgbClr val="FFFFFF"/>
                  </a:solidFill>
                  <a:effectLst>
                    <a:outerShdw blurRad="38100" dist="38100" dir="2700000" algn="tl">
                      <a:srgbClr val="000000">
                        <a:alpha val="43137"/>
                      </a:srgbClr>
                    </a:outerShdw>
                  </a:effectLst>
                  <a:ea typeface="ＭＳ Ｐゴシック" pitchFamily="34" charset="-128"/>
                  <a:cs typeface="Arial" pitchFamily="34" charset="0"/>
                </a:rPr>
                <a:t>0/1</a:t>
              </a:r>
            </a:p>
            <a:p>
              <a:pPr algn="ctr" defTabSz="685501" fontAlgn="base">
                <a:spcBef>
                  <a:spcPct val="0"/>
                </a:spcBef>
                <a:spcAft>
                  <a:spcPct val="0"/>
                </a:spcAft>
              </a:pPr>
              <a:r>
                <a:rPr lang="ja-JP" altLang="en-US" sz="1400" b="1" dirty="0" smtClean="0">
                  <a:solidFill>
                    <a:srgbClr val="FFFFFF"/>
                  </a:solidFill>
                  <a:effectLst>
                    <a:outerShdw blurRad="38100" dist="38100" dir="2700000" algn="tl">
                      <a:srgbClr val="000000">
                        <a:alpha val="43137"/>
                      </a:srgbClr>
                    </a:outerShdw>
                  </a:effectLst>
                  <a:ea typeface="ＭＳ Ｐゴシック" pitchFamily="34" charset="-128"/>
                  <a:cs typeface="Arial" pitchFamily="34" charset="0"/>
                </a:rPr>
                <a:t>サポート</a:t>
              </a:r>
              <a:endParaRPr lang="en-US" sz="1400" dirty="0">
                <a:solidFill>
                  <a:srgbClr val="FFFFFF"/>
                </a:solidFill>
                <a:effectLst>
                  <a:outerShdw blurRad="38100" dist="38100" dir="2700000" algn="tl">
                    <a:srgbClr val="000000">
                      <a:alpha val="43137"/>
                    </a:srgbClr>
                  </a:outerShdw>
                </a:effectLst>
                <a:ea typeface="ＭＳ Ｐゴシック" pitchFamily="34" charset="-128"/>
                <a:cs typeface="Arial" pitchFamily="34" charset="0"/>
              </a:endParaRPr>
            </a:p>
          </p:txBody>
        </p:sp>
      </p:grpSp>
      <p:sp>
        <p:nvSpPr>
          <p:cNvPr id="238" name="AutoShape 113"/>
          <p:cNvSpPr>
            <a:spLocks noChangeArrowheads="1"/>
          </p:cNvSpPr>
          <p:nvPr/>
        </p:nvSpPr>
        <p:spPr bwMode="auto">
          <a:xfrm>
            <a:off x="7279572" y="1830082"/>
            <a:ext cx="1362777" cy="534620"/>
          </a:xfrm>
          <a:prstGeom prst="roundRect">
            <a:avLst>
              <a:gd name="adj" fmla="val 45516"/>
            </a:avLst>
          </a:prstGeom>
          <a:gradFill flip="none" rotWithShape="1">
            <a:gsLst>
              <a:gs pos="61000">
                <a:srgbClr val="B7D333"/>
              </a:gs>
              <a:gs pos="100000">
                <a:srgbClr val="92A824"/>
              </a:gs>
            </a:gsLst>
            <a:lin ang="5400000" scaled="1"/>
            <a:tileRect/>
          </a:gradFill>
          <a:ln w="9525" cap="flat" cmpd="sng" algn="ctr">
            <a:solidFill>
              <a:schemeClr val="accent6">
                <a:lumMod val="75000"/>
              </a:schemeClr>
            </a:solidFill>
            <a:prstDash val="solid"/>
          </a:ln>
          <a:effectLst>
            <a:outerShdw blurRad="40000" dist="23000" dir="5400000" rotWithShape="0">
              <a:srgbClr val="000000">
                <a:alpha val="35000"/>
              </a:srgbClr>
            </a:outerShdw>
          </a:effectLst>
          <a:extLst/>
        </p:spPr>
        <p:txBody>
          <a:bodyPr wrap="none" lIns="0" tIns="0" rIns="0" bIns="0" anchor="ctr">
            <a:noAutofit/>
          </a:bodyPr>
          <a:lstStyle/>
          <a:p>
            <a:pPr algn="r" defTabSz="685501" fontAlgn="base">
              <a:spcBef>
                <a:spcPct val="0"/>
              </a:spcBef>
              <a:spcAft>
                <a:spcPct val="0"/>
              </a:spcAft>
              <a:defRPr/>
            </a:pPr>
            <a:endParaRPr lang="en-US" sz="1400" kern="0" dirty="0">
              <a:solidFill>
                <a:srgbClr val="FFFFFF"/>
              </a:solidFill>
              <a:ea typeface="ＭＳ Ｐゴシック" pitchFamily="34" charset="-128"/>
              <a:cs typeface="Arial" pitchFamily="34" charset="0"/>
            </a:endParaRPr>
          </a:p>
        </p:txBody>
      </p:sp>
      <p:sp>
        <p:nvSpPr>
          <p:cNvPr id="239" name="Rectangle 78"/>
          <p:cNvSpPr>
            <a:spLocks noChangeArrowheads="1"/>
          </p:cNvSpPr>
          <p:nvPr/>
        </p:nvSpPr>
        <p:spPr bwMode="auto">
          <a:xfrm>
            <a:off x="7279573" y="1932352"/>
            <a:ext cx="1362777" cy="307773"/>
          </a:xfrm>
          <a:prstGeom prst="rect">
            <a:avLst/>
          </a:prstGeom>
          <a:noFill/>
          <a:ln w="9525">
            <a:noFill/>
            <a:miter lim="800000"/>
            <a:headEnd/>
            <a:tailEnd/>
          </a:ln>
          <a:effectLst>
            <a:prstShdw prst="shdw17" dist="17961" dir="2700000">
              <a:srgbClr val="014F6E"/>
            </a:prstShdw>
          </a:effectLst>
        </p:spPr>
        <p:txBody>
          <a:bodyPr wrap="square" lIns="91435" tIns="45718" rIns="91435" bIns="45718" anchor="ctr">
            <a:noAutofit/>
          </a:bodyPr>
          <a:lstStyle/>
          <a:p>
            <a:pPr algn="ctr" defTabSz="685501" fontAlgn="base">
              <a:spcBef>
                <a:spcPct val="0"/>
              </a:spcBef>
              <a:spcAft>
                <a:spcPct val="0"/>
              </a:spcAft>
            </a:pPr>
            <a:r>
              <a:rPr lang="ja-JP" altLang="en-US" sz="1400" b="1" dirty="0" smtClean="0">
                <a:solidFill>
                  <a:srgbClr val="FFFFFF"/>
                </a:solidFill>
                <a:effectLst>
                  <a:outerShdw blurRad="38100" dist="38100" dir="2700000" algn="tl">
                    <a:srgbClr val="000000">
                      <a:alpha val="43137"/>
                    </a:srgbClr>
                  </a:outerShdw>
                </a:effectLst>
                <a:ea typeface="ＭＳ Ｐゴシック" pitchFamily="34" charset="-128"/>
                <a:cs typeface="Arial" pitchFamily="34" charset="0"/>
              </a:rPr>
              <a:t>アプリ性能測定</a:t>
            </a:r>
            <a:endParaRPr lang="en-US" sz="1400" dirty="0">
              <a:solidFill>
                <a:srgbClr val="FFFFFF"/>
              </a:solidFill>
              <a:effectLst>
                <a:outerShdw blurRad="38100" dist="38100" dir="2700000" algn="tl">
                  <a:srgbClr val="000000">
                    <a:alpha val="43137"/>
                  </a:srgbClr>
                </a:outerShdw>
              </a:effectLst>
              <a:ea typeface="ＭＳ Ｐゴシック" pitchFamily="34" charset="-128"/>
              <a:cs typeface="Arial" pitchFamily="34" charset="0"/>
            </a:endParaRPr>
          </a:p>
        </p:txBody>
      </p:sp>
      <p:sp>
        <p:nvSpPr>
          <p:cNvPr id="241" name="AutoShape 113"/>
          <p:cNvSpPr>
            <a:spLocks noChangeArrowheads="1"/>
          </p:cNvSpPr>
          <p:nvPr/>
        </p:nvSpPr>
        <p:spPr bwMode="auto">
          <a:xfrm>
            <a:off x="7571281" y="2440375"/>
            <a:ext cx="1285382" cy="534620"/>
          </a:xfrm>
          <a:prstGeom prst="roundRect">
            <a:avLst>
              <a:gd name="adj" fmla="val 45516"/>
            </a:avLst>
          </a:prstGeom>
          <a:gradFill flip="none" rotWithShape="1">
            <a:gsLst>
              <a:gs pos="61000">
                <a:srgbClr val="B7D333"/>
              </a:gs>
              <a:gs pos="100000">
                <a:srgbClr val="92A824"/>
              </a:gs>
            </a:gsLst>
            <a:lin ang="5400000" scaled="1"/>
            <a:tileRect/>
          </a:gradFill>
          <a:ln w="9525" cap="flat" cmpd="sng" algn="ctr">
            <a:solidFill>
              <a:schemeClr val="accent6">
                <a:lumMod val="75000"/>
              </a:schemeClr>
            </a:solidFill>
            <a:prstDash val="solid"/>
          </a:ln>
          <a:effectLst>
            <a:outerShdw blurRad="40000" dist="23000" dir="5400000" rotWithShape="0">
              <a:srgbClr val="000000">
                <a:alpha val="35000"/>
              </a:srgbClr>
            </a:outerShdw>
          </a:effectLst>
          <a:extLst/>
        </p:spPr>
        <p:txBody>
          <a:bodyPr wrap="none" lIns="0" tIns="0" rIns="0" bIns="0" anchor="ctr">
            <a:noAutofit/>
          </a:bodyPr>
          <a:lstStyle/>
          <a:p>
            <a:pPr algn="r" defTabSz="685501" fontAlgn="base">
              <a:spcBef>
                <a:spcPct val="0"/>
              </a:spcBef>
              <a:spcAft>
                <a:spcPct val="0"/>
              </a:spcAft>
              <a:defRPr/>
            </a:pPr>
            <a:endParaRPr lang="en-US" kern="0" dirty="0">
              <a:solidFill>
                <a:srgbClr val="FFFFFF"/>
              </a:solidFill>
              <a:ea typeface="ＭＳ Ｐゴシック" pitchFamily="34" charset="-128"/>
              <a:cs typeface="Arial" pitchFamily="34" charset="0"/>
            </a:endParaRPr>
          </a:p>
        </p:txBody>
      </p:sp>
      <p:sp>
        <p:nvSpPr>
          <p:cNvPr id="242" name="Rectangle 78"/>
          <p:cNvSpPr>
            <a:spLocks noChangeArrowheads="1"/>
          </p:cNvSpPr>
          <p:nvPr/>
        </p:nvSpPr>
        <p:spPr bwMode="auto">
          <a:xfrm>
            <a:off x="7620343" y="2446076"/>
            <a:ext cx="1220900" cy="523217"/>
          </a:xfrm>
          <a:prstGeom prst="rect">
            <a:avLst/>
          </a:prstGeom>
          <a:noFill/>
          <a:ln w="9525">
            <a:noFill/>
            <a:miter lim="800000"/>
            <a:headEnd/>
            <a:tailEnd/>
          </a:ln>
          <a:effectLst>
            <a:prstShdw prst="shdw17" dist="17961" dir="2700000">
              <a:srgbClr val="014F6E"/>
            </a:prstShdw>
          </a:effectLst>
        </p:spPr>
        <p:txBody>
          <a:bodyPr wrap="square" lIns="91435" tIns="45718" rIns="91435" bIns="45718" anchor="ctr">
            <a:noAutofit/>
          </a:bodyPr>
          <a:lstStyle/>
          <a:p>
            <a:pPr algn="ctr" defTabSz="685501" fontAlgn="base">
              <a:spcBef>
                <a:spcPct val="0"/>
              </a:spcBef>
              <a:spcAft>
                <a:spcPct val="0"/>
              </a:spcAft>
            </a:pPr>
            <a:r>
              <a:rPr lang="ja-JP" altLang="en-US" sz="1400" b="1" dirty="0" smtClean="0">
                <a:solidFill>
                  <a:srgbClr val="FFFFFF"/>
                </a:solidFill>
                <a:effectLst>
                  <a:outerShdw blurRad="38100" dist="38100" dir="2700000" algn="tl">
                    <a:srgbClr val="000000">
                      <a:alpha val="43137"/>
                    </a:srgbClr>
                  </a:outerShdw>
                </a:effectLst>
                <a:ea typeface="ＭＳ Ｐゴシック" pitchFamily="34" charset="-128"/>
                <a:cs typeface="Arial" pitchFamily="34" charset="0"/>
              </a:rPr>
              <a:t>ユーザ の</a:t>
            </a:r>
            <a:r>
              <a:rPr lang="en-US" altLang="ja-JP" sz="1400" b="1" dirty="0" smtClean="0">
                <a:solidFill>
                  <a:srgbClr val="FFFFFF"/>
                </a:solidFill>
                <a:effectLst>
                  <a:outerShdw blurRad="38100" dist="38100" dir="2700000" algn="tl">
                    <a:srgbClr val="000000">
                      <a:alpha val="43137"/>
                    </a:srgbClr>
                  </a:outerShdw>
                </a:effectLst>
                <a:ea typeface="ＭＳ Ｐゴシック" pitchFamily="34" charset="-128"/>
                <a:cs typeface="Arial" pitchFamily="34" charset="0"/>
              </a:rPr>
              <a:t/>
            </a:r>
            <a:br>
              <a:rPr lang="en-US" altLang="ja-JP" sz="1400" b="1" dirty="0" smtClean="0">
                <a:solidFill>
                  <a:srgbClr val="FFFFFF"/>
                </a:solidFill>
                <a:effectLst>
                  <a:outerShdw blurRad="38100" dist="38100" dir="2700000" algn="tl">
                    <a:srgbClr val="000000">
                      <a:alpha val="43137"/>
                    </a:srgbClr>
                  </a:outerShdw>
                </a:effectLst>
                <a:ea typeface="ＭＳ Ｐゴシック" pitchFamily="34" charset="-128"/>
                <a:cs typeface="Arial" pitchFamily="34" charset="0"/>
              </a:rPr>
            </a:br>
            <a:r>
              <a:rPr lang="ja-JP" altLang="en-US" sz="1400" b="1" dirty="0" smtClean="0">
                <a:solidFill>
                  <a:srgbClr val="FFFFFF"/>
                </a:solidFill>
                <a:effectLst>
                  <a:outerShdw blurRad="38100" dist="38100" dir="2700000" algn="tl">
                    <a:srgbClr val="000000">
                      <a:alpha val="43137"/>
                    </a:srgbClr>
                  </a:outerShdw>
                </a:effectLst>
                <a:ea typeface="ＭＳ Ｐゴシック" pitchFamily="34" charset="-128"/>
                <a:cs typeface="Arial" pitchFamily="34" charset="0"/>
              </a:rPr>
              <a:t>可視化</a:t>
            </a:r>
            <a:endParaRPr lang="en-US" sz="1400" b="1" dirty="0">
              <a:solidFill>
                <a:srgbClr val="FFFFFF"/>
              </a:solidFill>
              <a:effectLst>
                <a:outerShdw blurRad="38100" dist="38100" dir="2700000" algn="tl">
                  <a:srgbClr val="000000">
                    <a:alpha val="43137"/>
                  </a:srgbClr>
                </a:outerShdw>
              </a:effectLst>
              <a:ea typeface="ＭＳ Ｐゴシック" pitchFamily="34" charset="-128"/>
              <a:cs typeface="Arial" pitchFamily="34" charset="0"/>
            </a:endParaRPr>
          </a:p>
        </p:txBody>
      </p:sp>
      <p:sp>
        <p:nvSpPr>
          <p:cNvPr id="247" name="AutoShape 113"/>
          <p:cNvSpPr>
            <a:spLocks noChangeArrowheads="1"/>
          </p:cNvSpPr>
          <p:nvPr/>
        </p:nvSpPr>
        <p:spPr bwMode="auto">
          <a:xfrm>
            <a:off x="7279573" y="3729064"/>
            <a:ext cx="1285382" cy="486165"/>
          </a:xfrm>
          <a:prstGeom prst="roundRect">
            <a:avLst>
              <a:gd name="adj" fmla="val 45516"/>
            </a:avLst>
          </a:prstGeom>
          <a:gradFill flip="none" rotWithShape="1">
            <a:gsLst>
              <a:gs pos="61000">
                <a:srgbClr val="B7D333"/>
              </a:gs>
              <a:gs pos="100000">
                <a:srgbClr val="92A824"/>
              </a:gs>
            </a:gsLst>
            <a:lin ang="5400000" scaled="1"/>
            <a:tileRect/>
          </a:gradFill>
          <a:ln w="9525" cap="flat" cmpd="sng" algn="ctr">
            <a:solidFill>
              <a:schemeClr val="accent6">
                <a:lumMod val="75000"/>
              </a:schemeClr>
            </a:solidFill>
            <a:prstDash val="solid"/>
          </a:ln>
          <a:effectLst>
            <a:outerShdw blurRad="40000" dist="23000" dir="5400000" rotWithShape="0">
              <a:srgbClr val="000000">
                <a:alpha val="35000"/>
              </a:srgbClr>
            </a:outerShdw>
          </a:effectLst>
          <a:extLst/>
        </p:spPr>
        <p:txBody>
          <a:bodyPr wrap="none" lIns="0" tIns="0" rIns="0" bIns="0" anchor="ctr">
            <a:noAutofit/>
          </a:bodyPr>
          <a:lstStyle/>
          <a:p>
            <a:pPr algn="r" defTabSz="685501" fontAlgn="base">
              <a:spcBef>
                <a:spcPct val="0"/>
              </a:spcBef>
              <a:spcAft>
                <a:spcPct val="0"/>
              </a:spcAft>
              <a:defRPr/>
            </a:pPr>
            <a:endParaRPr lang="en-US" sz="1400" kern="0" dirty="0">
              <a:solidFill>
                <a:srgbClr val="FFFFFF"/>
              </a:solidFill>
              <a:ea typeface="ＭＳ Ｐゴシック" pitchFamily="34" charset="-128"/>
              <a:cs typeface="Arial" pitchFamily="34" charset="0"/>
            </a:endParaRPr>
          </a:p>
        </p:txBody>
      </p:sp>
      <p:sp>
        <p:nvSpPr>
          <p:cNvPr id="248" name="Rectangle 78"/>
          <p:cNvSpPr>
            <a:spLocks noChangeArrowheads="1"/>
          </p:cNvSpPr>
          <p:nvPr/>
        </p:nvSpPr>
        <p:spPr bwMode="auto">
          <a:xfrm>
            <a:off x="7279573" y="3729064"/>
            <a:ext cx="1285383" cy="523217"/>
          </a:xfrm>
          <a:prstGeom prst="rect">
            <a:avLst/>
          </a:prstGeom>
          <a:noFill/>
          <a:ln w="9525">
            <a:noFill/>
            <a:miter lim="800000"/>
            <a:headEnd/>
            <a:tailEnd/>
          </a:ln>
          <a:effectLst>
            <a:prstShdw prst="shdw17" dist="17961" dir="2700000">
              <a:srgbClr val="014F6E"/>
            </a:prstShdw>
          </a:effectLst>
        </p:spPr>
        <p:txBody>
          <a:bodyPr wrap="square" lIns="91435" tIns="45718" rIns="91435" bIns="45718" anchor="ctr">
            <a:noAutofit/>
          </a:bodyPr>
          <a:lstStyle/>
          <a:p>
            <a:pPr algn="ctr" defTabSz="685501" fontAlgn="base">
              <a:spcBef>
                <a:spcPct val="0"/>
              </a:spcBef>
              <a:spcAft>
                <a:spcPct val="0"/>
              </a:spcAft>
            </a:pPr>
            <a:r>
              <a:rPr lang="en-US" altLang="ja-JP" sz="1400" b="1" dirty="0" smtClean="0">
                <a:solidFill>
                  <a:srgbClr val="FFFFFF"/>
                </a:solidFill>
                <a:effectLst>
                  <a:outerShdw blurRad="38100" dist="38100" dir="2700000" algn="tl">
                    <a:srgbClr val="000000">
                      <a:alpha val="43137"/>
                    </a:srgbClr>
                  </a:outerShdw>
                </a:effectLst>
                <a:ea typeface="ＭＳ Ｐゴシック" pitchFamily="34" charset="-128"/>
                <a:cs typeface="Arial" pitchFamily="34" charset="0"/>
              </a:rPr>
              <a:t>User/ Device</a:t>
            </a:r>
            <a:r>
              <a:rPr lang="ja-JP" altLang="en-US" sz="1400" b="1" dirty="0" smtClean="0">
                <a:solidFill>
                  <a:srgbClr val="FFFFFF"/>
                </a:solidFill>
                <a:effectLst>
                  <a:outerShdw blurRad="38100" dist="38100" dir="2700000" algn="tl">
                    <a:srgbClr val="000000">
                      <a:alpha val="43137"/>
                    </a:srgbClr>
                  </a:outerShdw>
                </a:effectLst>
                <a:ea typeface="ＭＳ Ｐゴシック" pitchFamily="34" charset="-128"/>
                <a:cs typeface="Arial" pitchFamily="34" charset="0"/>
              </a:rPr>
              <a:t> </a:t>
            </a:r>
            <a:r>
              <a:rPr lang="en-US" sz="1400" b="1" dirty="0" smtClean="0">
                <a:solidFill>
                  <a:srgbClr val="FFFFFF"/>
                </a:solidFill>
                <a:effectLst>
                  <a:outerShdw blurRad="38100" dist="38100" dir="2700000" algn="tl">
                    <a:srgbClr val="000000">
                      <a:alpha val="43137"/>
                    </a:srgbClr>
                  </a:outerShdw>
                </a:effectLst>
                <a:ea typeface="ＭＳ Ｐゴシック" pitchFamily="34" charset="-128"/>
                <a:cs typeface="Arial" pitchFamily="34" charset="0"/>
              </a:rPr>
              <a:t>360 </a:t>
            </a:r>
            <a:r>
              <a:rPr lang="en-US" sz="1400" b="1" dirty="0">
                <a:solidFill>
                  <a:srgbClr val="FFFFFF"/>
                </a:solidFill>
                <a:effectLst>
                  <a:outerShdw blurRad="38100" dist="38100" dir="2700000" algn="tl">
                    <a:srgbClr val="000000">
                      <a:alpha val="43137"/>
                    </a:srgbClr>
                  </a:outerShdw>
                </a:effectLst>
                <a:ea typeface="ＭＳ Ｐゴシック" pitchFamily="34" charset="-128"/>
                <a:cs typeface="Arial" pitchFamily="34" charset="0"/>
              </a:rPr>
              <a:t>Views</a:t>
            </a:r>
            <a:endParaRPr lang="en-US" sz="1400" dirty="0">
              <a:solidFill>
                <a:srgbClr val="FFFFFF"/>
              </a:solidFill>
              <a:effectLst>
                <a:outerShdw blurRad="38100" dist="38100" dir="2700000" algn="tl">
                  <a:srgbClr val="000000">
                    <a:alpha val="43137"/>
                  </a:srgbClr>
                </a:outerShdw>
              </a:effectLst>
              <a:ea typeface="ＭＳ Ｐゴシック" pitchFamily="34" charset="-128"/>
              <a:cs typeface="Arial" pitchFamily="34" charset="0"/>
            </a:endParaRPr>
          </a:p>
        </p:txBody>
      </p:sp>
      <p:sp>
        <p:nvSpPr>
          <p:cNvPr id="67" name="Title 162"/>
          <p:cNvSpPr txBox="1">
            <a:spLocks/>
          </p:cNvSpPr>
          <p:nvPr/>
        </p:nvSpPr>
        <p:spPr>
          <a:xfrm>
            <a:off x="354890" y="1830074"/>
            <a:ext cx="8799998" cy="628650"/>
          </a:xfrm>
          <a:prstGeom prst="rect">
            <a:avLst/>
          </a:prstGeom>
        </p:spPr>
        <p:txBody>
          <a:bodyPr vert="horz" lIns="43174" tIns="21582" rIns="43174" bIns="21582" rtlCol="0" anchor="b" anchorCtr="0">
            <a:noAutofit/>
          </a:bodyPr>
          <a:lstStyle>
            <a:lvl1pPr algn="l" defTabSz="91379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pPr fontAlgn="base">
              <a:spcAft>
                <a:spcPct val="0"/>
              </a:spcAft>
              <a:defRPr/>
            </a:pPr>
            <a:endParaRPr sz="1700" spc="-63" dirty="0">
              <a:solidFill>
                <a:schemeClr val="accent1">
                  <a:lumMod val="50000"/>
                </a:schemeClr>
              </a:solidFill>
            </a:endParaRPr>
          </a:p>
        </p:txBody>
      </p:sp>
      <p:sp>
        <p:nvSpPr>
          <p:cNvPr id="3" name="タイトル 2"/>
          <p:cNvSpPr>
            <a:spLocks noGrp="1"/>
          </p:cNvSpPr>
          <p:nvPr>
            <p:ph type="title"/>
          </p:nvPr>
        </p:nvSpPr>
        <p:spPr/>
        <p:txBody>
          <a:bodyPr>
            <a:noAutofit/>
          </a:bodyPr>
          <a:lstStyle/>
          <a:p>
            <a:r>
              <a:rPr lang="en-US" altLang="ja-JP" smtClean="0"/>
              <a:t>		</a:t>
            </a:r>
            <a:endParaRPr lang="ja-JP" altLang="en-US" dirty="0"/>
          </a:p>
        </p:txBody>
      </p:sp>
      <p:sp>
        <p:nvSpPr>
          <p:cNvPr id="2" name="正方形/長方形 1"/>
          <p:cNvSpPr/>
          <p:nvPr/>
        </p:nvSpPr>
        <p:spPr>
          <a:xfrm>
            <a:off x="287338" y="116748"/>
            <a:ext cx="7188117" cy="561702"/>
          </a:xfrm>
          <a:prstGeom prst="rect">
            <a:avLst/>
          </a:prstGeom>
        </p:spPr>
        <p:txBody>
          <a:bodyPr wrap="square" lIns="68589" tIns="34295" rIns="68589" bIns="34295">
            <a:noAutofit/>
          </a:bodyPr>
          <a:lstStyle/>
          <a:p>
            <a:r>
              <a:rPr kumimoji="1" lang="en-US" altLang="ja-JP" sz="3200" dirty="0"/>
              <a:t>Prime </a:t>
            </a:r>
            <a:r>
              <a:rPr kumimoji="1" lang="en-US" altLang="ja-JP" sz="3200" dirty="0" smtClean="0"/>
              <a:t>Infrastructure(</a:t>
            </a:r>
            <a:r>
              <a:rPr kumimoji="1" lang="ja-JP" altLang="en-US" sz="3200" dirty="0" smtClean="0"/>
              <a:t>略称 </a:t>
            </a:r>
            <a:r>
              <a:rPr kumimoji="1" lang="en-US" altLang="ja-JP" sz="3200" dirty="0" smtClean="0"/>
              <a:t>PI</a:t>
            </a:r>
            <a:r>
              <a:rPr kumimoji="1" lang="ja-JP" altLang="en-US" sz="3200" dirty="0" err="1" smtClean="0"/>
              <a:t>、</a:t>
            </a:r>
            <a:r>
              <a:rPr kumimoji="1" lang="ja-JP" altLang="en-US" sz="3200" dirty="0" smtClean="0"/>
              <a:t>ピーアイ</a:t>
            </a:r>
            <a:r>
              <a:rPr kumimoji="1" lang="en-US" altLang="ja-JP" sz="3200" dirty="0" smtClean="0"/>
              <a:t>)</a:t>
            </a:r>
            <a:endParaRPr lang="ja-JP" altLang="en-US" sz="3200" dirty="0"/>
          </a:p>
        </p:txBody>
      </p:sp>
      <p:sp>
        <p:nvSpPr>
          <p:cNvPr id="37" name="Subtitle 3"/>
          <p:cNvSpPr txBox="1">
            <a:spLocks/>
          </p:cNvSpPr>
          <p:nvPr/>
        </p:nvSpPr>
        <p:spPr>
          <a:xfrm>
            <a:off x="243356" y="930463"/>
            <a:ext cx="8588861" cy="288131"/>
          </a:xfrm>
          <a:prstGeom prst="rect">
            <a:avLst/>
          </a:prstGeom>
        </p:spPr>
        <p:txBody>
          <a:bodyPr lIns="68589" tIns="34295" rIns="68589" bIns="34295">
            <a:no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ja-JP" altLang="en-US" sz="1800" dirty="0">
                <a:solidFill>
                  <a:schemeClr val="tx1">
                    <a:lumMod val="75000"/>
                  </a:schemeClr>
                </a:solidFill>
              </a:rPr>
              <a:t>特徴：シスコ機器の機能を最大限に引き出す機能満載！</a:t>
            </a:r>
            <a:endParaRPr lang="en-US" sz="1800" dirty="0">
              <a:solidFill>
                <a:schemeClr val="tx1">
                  <a:lumMod val="75000"/>
                </a:schemeClr>
              </a:solidFill>
            </a:endParaRPr>
          </a:p>
        </p:txBody>
      </p:sp>
      <p:sp>
        <p:nvSpPr>
          <p:cNvPr id="244" name="AutoShape 113"/>
          <p:cNvSpPr>
            <a:spLocks noChangeArrowheads="1"/>
          </p:cNvSpPr>
          <p:nvPr/>
        </p:nvSpPr>
        <p:spPr bwMode="auto">
          <a:xfrm>
            <a:off x="7049505" y="3070653"/>
            <a:ext cx="1895893" cy="534621"/>
          </a:xfrm>
          <a:prstGeom prst="roundRect">
            <a:avLst>
              <a:gd name="adj" fmla="val 45516"/>
            </a:avLst>
          </a:prstGeom>
          <a:gradFill flip="none" rotWithShape="1">
            <a:gsLst>
              <a:gs pos="61000">
                <a:srgbClr val="B7D333"/>
              </a:gs>
              <a:gs pos="100000">
                <a:srgbClr val="92A824"/>
              </a:gs>
            </a:gsLst>
            <a:lin ang="5400000" scaled="1"/>
            <a:tileRect/>
          </a:gradFill>
          <a:ln w="9525" cap="flat" cmpd="sng" algn="ctr">
            <a:solidFill>
              <a:schemeClr val="accent6">
                <a:lumMod val="75000"/>
              </a:schemeClr>
            </a:solidFill>
            <a:prstDash val="solid"/>
          </a:ln>
          <a:effectLst>
            <a:outerShdw blurRad="40000" dist="23000" dir="5400000" rotWithShape="0">
              <a:srgbClr val="000000">
                <a:alpha val="35000"/>
              </a:srgbClr>
            </a:outerShdw>
          </a:effectLst>
          <a:extLst/>
        </p:spPr>
        <p:txBody>
          <a:bodyPr wrap="none" lIns="0" tIns="0" rIns="0" bIns="0" anchor="ctr">
            <a:noAutofit/>
          </a:bodyPr>
          <a:lstStyle/>
          <a:p>
            <a:pPr algn="r" defTabSz="685501" fontAlgn="base">
              <a:spcBef>
                <a:spcPct val="0"/>
              </a:spcBef>
              <a:spcAft>
                <a:spcPct val="0"/>
              </a:spcAft>
              <a:defRPr/>
            </a:pPr>
            <a:endParaRPr lang="en-US" sz="1400" kern="0" dirty="0">
              <a:solidFill>
                <a:srgbClr val="FFFFFF"/>
              </a:solidFill>
              <a:ea typeface="ＭＳ Ｐゴシック" pitchFamily="34" charset="-128"/>
              <a:cs typeface="Arial" pitchFamily="34" charset="0"/>
            </a:endParaRPr>
          </a:p>
        </p:txBody>
      </p:sp>
      <p:sp>
        <p:nvSpPr>
          <p:cNvPr id="245" name="Rectangle 78"/>
          <p:cNvSpPr>
            <a:spLocks noChangeArrowheads="1"/>
          </p:cNvSpPr>
          <p:nvPr/>
        </p:nvSpPr>
        <p:spPr bwMode="auto">
          <a:xfrm>
            <a:off x="7049508" y="3061108"/>
            <a:ext cx="1968898" cy="523216"/>
          </a:xfrm>
          <a:prstGeom prst="rect">
            <a:avLst/>
          </a:prstGeom>
          <a:noFill/>
          <a:ln w="9525">
            <a:noFill/>
            <a:miter lim="800000"/>
            <a:headEnd/>
            <a:tailEnd/>
          </a:ln>
          <a:effectLst>
            <a:prstShdw prst="shdw17" dist="17961" dir="2700000">
              <a:srgbClr val="014F6E"/>
            </a:prstShdw>
          </a:effectLst>
        </p:spPr>
        <p:txBody>
          <a:bodyPr wrap="square" lIns="91435" tIns="45718" rIns="91435" bIns="45718" anchor="ctr">
            <a:noAutofit/>
          </a:bodyPr>
          <a:lstStyle/>
          <a:p>
            <a:pPr algn="ctr" defTabSz="685501" fontAlgn="base">
              <a:spcBef>
                <a:spcPct val="0"/>
              </a:spcBef>
              <a:spcAft>
                <a:spcPct val="0"/>
              </a:spcAft>
            </a:pPr>
            <a:r>
              <a:rPr lang="ja-JP" altLang="en-US" sz="1400" b="1" dirty="0" smtClean="0">
                <a:solidFill>
                  <a:srgbClr val="FFFFFF"/>
                </a:solidFill>
                <a:effectLst>
                  <a:outerShdw blurRad="38100" dist="38100" dir="2700000" algn="tl">
                    <a:srgbClr val="000000">
                      <a:alpha val="43137"/>
                    </a:srgbClr>
                  </a:outerShdw>
                </a:effectLst>
                <a:ea typeface="ＭＳ Ｐゴシック" pitchFamily="34" charset="-128"/>
                <a:cs typeface="Arial" pitchFamily="34" charset="0"/>
              </a:rPr>
              <a:t>リアルタイム</a:t>
            </a:r>
            <a:r>
              <a:rPr lang="en-US" altLang="ja-JP" sz="1400" b="1" dirty="0" smtClean="0">
                <a:solidFill>
                  <a:srgbClr val="FFFFFF"/>
                </a:solidFill>
                <a:effectLst>
                  <a:outerShdw blurRad="38100" dist="38100" dir="2700000" algn="tl">
                    <a:srgbClr val="000000">
                      <a:alpha val="43137"/>
                    </a:srgbClr>
                  </a:outerShdw>
                </a:effectLst>
                <a:ea typeface="ＭＳ Ｐゴシック" pitchFamily="34" charset="-128"/>
                <a:cs typeface="Arial" pitchFamily="34" charset="0"/>
              </a:rPr>
              <a:t/>
            </a:r>
            <a:br>
              <a:rPr lang="en-US" altLang="ja-JP" sz="1400" b="1" dirty="0" smtClean="0">
                <a:solidFill>
                  <a:srgbClr val="FFFFFF"/>
                </a:solidFill>
                <a:effectLst>
                  <a:outerShdw blurRad="38100" dist="38100" dir="2700000" algn="tl">
                    <a:srgbClr val="000000">
                      <a:alpha val="43137"/>
                    </a:srgbClr>
                  </a:outerShdw>
                </a:effectLst>
                <a:ea typeface="ＭＳ Ｐゴシック" pitchFamily="34" charset="-128"/>
                <a:cs typeface="Arial" pitchFamily="34" charset="0"/>
              </a:rPr>
            </a:br>
            <a:r>
              <a:rPr lang="ja-JP" altLang="en-US" sz="1400" b="1" dirty="0" smtClean="0">
                <a:solidFill>
                  <a:srgbClr val="FFFFFF"/>
                </a:solidFill>
                <a:effectLst>
                  <a:outerShdw blurRad="38100" dist="38100" dir="2700000" algn="tl">
                    <a:srgbClr val="000000">
                      <a:alpha val="43137"/>
                    </a:srgbClr>
                  </a:outerShdw>
                </a:effectLst>
                <a:ea typeface="ＭＳ Ｐゴシック" pitchFamily="34" charset="-128"/>
                <a:cs typeface="Arial" pitchFamily="34" charset="0"/>
              </a:rPr>
              <a:t>トラブル シューティング</a:t>
            </a:r>
            <a:endParaRPr lang="en-US" sz="1400" b="1" dirty="0">
              <a:solidFill>
                <a:srgbClr val="FFFFFF"/>
              </a:solidFill>
              <a:effectLst>
                <a:outerShdw blurRad="38100" dist="38100" dir="2700000" algn="tl">
                  <a:srgbClr val="000000">
                    <a:alpha val="43137"/>
                  </a:srgbClr>
                </a:outerShdw>
              </a:effectLst>
              <a:ea typeface="ＭＳ Ｐゴシック" pitchFamily="34" charset="-128"/>
              <a:cs typeface="Arial" pitchFamily="34" charset="0"/>
            </a:endParaRPr>
          </a:p>
        </p:txBody>
      </p:sp>
    </p:spTree>
    <p:extLst>
      <p:ext uri="{BB962C8B-B14F-4D97-AF65-F5344CB8AC3E}">
        <p14:creationId xmlns:p14="http://schemas.microsoft.com/office/powerpoint/2010/main" val="118227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87338" y="1042989"/>
            <a:ext cx="8569325" cy="357713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 name="タイトル 2"/>
          <p:cNvSpPr>
            <a:spLocks noGrp="1"/>
          </p:cNvSpPr>
          <p:nvPr>
            <p:ph type="title"/>
          </p:nvPr>
        </p:nvSpPr>
        <p:spPr/>
        <p:txBody>
          <a:bodyPr/>
          <a:lstStyle/>
          <a:p>
            <a:r>
              <a:rPr lang="en-US" altLang="ja-JP" dirty="0" smtClean="0"/>
              <a:t>Prime Infrastructure </a:t>
            </a:r>
            <a:r>
              <a:rPr kumimoji="1" lang="ja-JP" altLang="en-US" dirty="0" smtClean="0"/>
              <a:t>とは</a:t>
            </a:r>
            <a:endParaRPr kumimoji="1" lang="ja-JP" altLang="en-US" dirty="0"/>
          </a:p>
        </p:txBody>
      </p:sp>
      <p:sp>
        <p:nvSpPr>
          <p:cNvPr id="2" name="テキスト プレースホルダー 1"/>
          <p:cNvSpPr>
            <a:spLocks noGrp="1"/>
          </p:cNvSpPr>
          <p:nvPr>
            <p:ph type="body" sz="quarter" idx="4294967295"/>
          </p:nvPr>
        </p:nvSpPr>
        <p:spPr>
          <a:xfrm>
            <a:off x="725488" y="1189038"/>
            <a:ext cx="8418512" cy="3527425"/>
          </a:xfrm>
          <a:prstGeom prst="rect">
            <a:avLst/>
          </a:prstGeom>
        </p:spPr>
        <p:txBody>
          <a:bodyPr/>
          <a:lstStyle/>
          <a:p>
            <a:pPr>
              <a:buClr>
                <a:schemeClr val="accent1"/>
              </a:buClr>
              <a:buFont typeface="Wingdings" panose="05000000000000000000" pitchFamily="2" charset="2"/>
              <a:buChar char="l"/>
            </a:pPr>
            <a:r>
              <a:rPr lang="ja-JP" altLang="en-US" sz="1800" dirty="0" smtClean="0">
                <a:solidFill>
                  <a:schemeClr val="accent1"/>
                </a:solidFill>
              </a:rPr>
              <a:t>特徴</a:t>
            </a:r>
            <a:endParaRPr lang="en-US" altLang="ja-JP" sz="1800" dirty="0" smtClean="0">
              <a:solidFill>
                <a:schemeClr val="accent1"/>
              </a:solidFill>
            </a:endParaRPr>
          </a:p>
          <a:p>
            <a:pPr lvl="1">
              <a:buFont typeface="Arial" panose="020B0604020202020204" pitchFamily="34" charset="0"/>
              <a:buChar char="→"/>
            </a:pPr>
            <a:r>
              <a:rPr lang="ja-JP" altLang="en-US" sz="1400" dirty="0" smtClean="0"/>
              <a:t>シスコ機器の設定から監視まで ライフサイクル全体の管理を実現</a:t>
            </a:r>
            <a:endParaRPr lang="en-US" altLang="ja-JP" sz="1400" dirty="0" smtClean="0"/>
          </a:p>
          <a:p>
            <a:pPr lvl="1">
              <a:buFont typeface="Arial" panose="020B0604020202020204" pitchFamily="34" charset="0"/>
              <a:buChar char="→"/>
            </a:pPr>
            <a:r>
              <a:rPr lang="ja-JP" altLang="en-US" sz="1400" dirty="0" smtClean="0"/>
              <a:t>有線も無線もネットワーク</a:t>
            </a:r>
            <a:r>
              <a:rPr lang="ja-JP" altLang="en-US" sz="1400" dirty="0"/>
              <a:t>全体</a:t>
            </a:r>
            <a:r>
              <a:rPr lang="ja-JP" altLang="en-US" sz="1400" dirty="0" smtClean="0"/>
              <a:t>の可視化を実現</a:t>
            </a:r>
            <a:endParaRPr lang="en-US" altLang="ja-JP" sz="1400" dirty="0"/>
          </a:p>
          <a:p>
            <a:pPr lvl="1">
              <a:buFont typeface="Arial" panose="020B0604020202020204" pitchFamily="34" charset="0"/>
              <a:buChar char="→"/>
            </a:pPr>
            <a:r>
              <a:rPr lang="ja-JP" altLang="en-US" sz="1400" dirty="0" smtClean="0"/>
              <a:t>ユーザ視点での</a:t>
            </a:r>
            <a:r>
              <a:rPr lang="ja-JP" altLang="en-US" sz="1400" dirty="0" smtClean="0"/>
              <a:t>アプリケーション サービス</a:t>
            </a:r>
            <a:r>
              <a:rPr lang="ja-JP" altLang="en-US" sz="1400" dirty="0"/>
              <a:t>可視化</a:t>
            </a:r>
            <a:r>
              <a:rPr lang="ja-JP" altLang="en-US" sz="1400" dirty="0" smtClean="0"/>
              <a:t>を実現</a:t>
            </a:r>
            <a:endParaRPr lang="en-US" altLang="ja-JP" sz="1400" dirty="0" smtClean="0"/>
          </a:p>
          <a:p>
            <a:pPr>
              <a:buClr>
                <a:schemeClr val="accent1"/>
              </a:buClr>
              <a:buFont typeface="Wingdings" panose="05000000000000000000" pitchFamily="2" charset="2"/>
              <a:buChar char="l"/>
            </a:pPr>
            <a:r>
              <a:rPr lang="ja-JP" altLang="en-US" sz="1800" dirty="0" smtClean="0">
                <a:solidFill>
                  <a:schemeClr val="accent1"/>
                </a:solidFill>
              </a:rPr>
              <a:t>製品概要</a:t>
            </a:r>
            <a:endParaRPr lang="en-US" altLang="ja-JP" sz="1800" dirty="0" smtClean="0">
              <a:solidFill>
                <a:schemeClr val="accent1"/>
              </a:solidFill>
            </a:endParaRPr>
          </a:p>
          <a:p>
            <a:pPr lvl="1">
              <a:buFont typeface="Arial" panose="020B0604020202020204" pitchFamily="34" charset="0"/>
              <a:buChar char="→"/>
            </a:pPr>
            <a:r>
              <a:rPr lang="ja-JP" altLang="en-US" sz="1400" dirty="0" smtClean="0"/>
              <a:t>ネットワーク管理製品</a:t>
            </a:r>
            <a:endParaRPr lang="en-US" altLang="ja-JP" sz="1400" dirty="0" smtClean="0"/>
          </a:p>
          <a:p>
            <a:pPr lvl="1">
              <a:buFont typeface="Arial" panose="020B0604020202020204" pitchFamily="34" charset="0"/>
              <a:buChar char="→"/>
            </a:pPr>
            <a:r>
              <a:rPr lang="ja-JP" altLang="en-US" sz="1400" dirty="0" smtClean="0"/>
              <a:t>物理、仮想化サーバどちらにもインストール可能な</a:t>
            </a:r>
            <a:r>
              <a:rPr lang="ja-JP" altLang="en-US" sz="1400" dirty="0" smtClean="0"/>
              <a:t>アプリケーション ソフト </a:t>
            </a:r>
            <a:r>
              <a:rPr lang="ja-JP" altLang="en-US" sz="1400" dirty="0" smtClean="0"/>
              <a:t>ウエア（以下</a:t>
            </a:r>
            <a:r>
              <a:rPr lang="en-US" altLang="ja-JP" sz="1400" dirty="0"/>
              <a:t>2</a:t>
            </a:r>
            <a:r>
              <a:rPr lang="ja-JP" altLang="en-US" sz="1400" dirty="0" err="1" smtClean="0"/>
              <a:t>つの</a:t>
            </a:r>
            <a:r>
              <a:rPr lang="ja-JP" altLang="en-US" sz="1400" dirty="0" smtClean="0"/>
              <a:t>提供形態）</a:t>
            </a:r>
            <a:endParaRPr lang="en-US" altLang="ja-JP" sz="1400" dirty="0" smtClean="0"/>
          </a:p>
          <a:p>
            <a:pPr lvl="2"/>
            <a:r>
              <a:rPr lang="ja-JP" altLang="en-US" sz="1200" dirty="0" smtClean="0"/>
              <a:t>Ｃｉｓｃｏ </a:t>
            </a:r>
            <a:r>
              <a:rPr lang="en-US" altLang="ja-JP" sz="1200" dirty="0" smtClean="0"/>
              <a:t>UCS</a:t>
            </a:r>
            <a:r>
              <a:rPr lang="ja-JP" altLang="en-US" sz="1200" dirty="0" smtClean="0"/>
              <a:t>サーバ ベースの</a:t>
            </a:r>
            <a:r>
              <a:rPr lang="ja-JP" altLang="en-US" sz="1200" dirty="0"/>
              <a:t>物理</a:t>
            </a:r>
            <a:r>
              <a:rPr lang="ja-JP" altLang="en-US" sz="1200" dirty="0" smtClean="0"/>
              <a:t>アプライアンスとして提供</a:t>
            </a:r>
            <a:endParaRPr lang="en-US" altLang="ja-JP" sz="1200" dirty="0" smtClean="0"/>
          </a:p>
          <a:p>
            <a:pPr lvl="2"/>
            <a:r>
              <a:rPr lang="en-US" altLang="ja-JP" sz="1200" dirty="0" smtClean="0"/>
              <a:t>OVA</a:t>
            </a:r>
            <a:r>
              <a:rPr lang="ja-JP" altLang="en-US" sz="1200" dirty="0" smtClean="0"/>
              <a:t>（</a:t>
            </a:r>
            <a:r>
              <a:rPr lang="en-US" altLang="ja-JP" sz="1200" dirty="0" smtClean="0"/>
              <a:t>VMware</a:t>
            </a:r>
            <a:r>
              <a:rPr lang="ja-JP" altLang="en-US" sz="1200" dirty="0" smtClean="0"/>
              <a:t> </a:t>
            </a:r>
            <a:r>
              <a:rPr lang="en-US" altLang="ja-JP" dirty="0" smtClean="0"/>
              <a:t>ESXi</a:t>
            </a:r>
            <a:r>
              <a:rPr lang="ja-JP" altLang="en-US" sz="1200" dirty="0" smtClean="0"/>
              <a:t>の仮想マシン）として提供</a:t>
            </a:r>
            <a:endParaRPr lang="en-US" altLang="ja-JP" sz="1200" dirty="0" smtClean="0"/>
          </a:p>
          <a:p>
            <a:pPr lvl="1">
              <a:buFont typeface="Arial" panose="020B0604020202020204" pitchFamily="34" charset="0"/>
              <a:buChar char="→"/>
            </a:pPr>
            <a:r>
              <a:rPr lang="ja-JP" altLang="en-US" sz="1400" dirty="0" smtClean="0"/>
              <a:t>管理する機器台数・モデルに応じたライセンス販売</a:t>
            </a:r>
            <a:endParaRPr lang="en-US" altLang="ja-JP" sz="1400" dirty="0" smtClean="0"/>
          </a:p>
          <a:p>
            <a:pPr lvl="1">
              <a:buFont typeface="Arial" panose="020B0604020202020204" pitchFamily="34" charset="0"/>
              <a:buChar char="→"/>
            </a:pPr>
            <a:r>
              <a:rPr lang="ja-JP" altLang="en-US" sz="1400" dirty="0" smtClean="0"/>
              <a:t>ほとんどのシスコ ネットワーク機器をサポート</a:t>
            </a:r>
            <a:endParaRPr lang="en-US" altLang="ja-JP" sz="1400" dirty="0" smtClean="0"/>
          </a:p>
          <a:p>
            <a:pPr lvl="2"/>
            <a:r>
              <a:rPr lang="ja-JP" altLang="en-US" sz="1200" dirty="0" smtClean="0"/>
              <a:t>無線機器（</a:t>
            </a:r>
            <a:r>
              <a:rPr lang="en-US" altLang="ja-JP" sz="1200" dirty="0" smtClean="0"/>
              <a:t>AP</a:t>
            </a:r>
            <a:r>
              <a:rPr lang="ja-JP" altLang="en-US" sz="1200" dirty="0" smtClean="0"/>
              <a:t>＆コントローラ）、有線機器（スイッチ、ルータ、</a:t>
            </a:r>
            <a:r>
              <a:rPr lang="en-US" altLang="ja-JP" sz="1200" dirty="0" smtClean="0"/>
              <a:t>etc.</a:t>
            </a:r>
            <a:r>
              <a:rPr lang="ja-JP" altLang="en-US" sz="1200" dirty="0" smtClean="0"/>
              <a:t>）、</a:t>
            </a:r>
            <a:r>
              <a:rPr lang="en-US" altLang="ja-JP" sz="1200" dirty="0" smtClean="0"/>
              <a:t>UCS</a:t>
            </a:r>
            <a:r>
              <a:rPr lang="ja-JP" altLang="en-US" sz="1200" dirty="0" smtClean="0"/>
              <a:t>サーバ</a:t>
            </a:r>
            <a:endParaRPr lang="en-US" altLang="ja-JP" sz="1200" dirty="0" smtClean="0"/>
          </a:p>
        </p:txBody>
      </p:sp>
    </p:spTree>
    <p:extLst>
      <p:ext uri="{BB962C8B-B14F-4D97-AF65-F5344CB8AC3E}">
        <p14:creationId xmlns:p14="http://schemas.microsoft.com/office/powerpoint/2010/main" val="3466618778"/>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287338" y="66313"/>
            <a:ext cx="8345488" cy="731837"/>
          </a:xfrm>
        </p:spPr>
        <p:txBody>
          <a:bodyPr>
            <a:noAutofit/>
          </a:bodyPr>
          <a:lstStyle/>
          <a:p>
            <a:r>
              <a:rPr kumimoji="1" lang="ja-JP" altLang="en-US" dirty="0" smtClean="0"/>
              <a:t>特長</a:t>
            </a:r>
            <a:r>
              <a:rPr kumimoji="1" lang="en-US" altLang="ja-JP" dirty="0" smtClean="0"/>
              <a:t>1</a:t>
            </a:r>
            <a:r>
              <a:rPr kumimoji="1" lang="ja-JP" altLang="en-US" dirty="0" smtClean="0"/>
              <a:t>：可視化</a:t>
            </a:r>
            <a:endParaRPr kumimoji="1" lang="ja-JP" altLang="en-US" dirty="0"/>
          </a:p>
        </p:txBody>
      </p:sp>
      <p:sp>
        <p:nvSpPr>
          <p:cNvPr id="2" name="テキスト プレースホルダー 1"/>
          <p:cNvSpPr>
            <a:spLocks noGrp="1"/>
          </p:cNvSpPr>
          <p:nvPr>
            <p:ph type="body" sz="quarter" idx="4294967295"/>
          </p:nvPr>
        </p:nvSpPr>
        <p:spPr>
          <a:xfrm>
            <a:off x="0" y="996950"/>
            <a:ext cx="4160838" cy="404813"/>
          </a:xfrm>
          <a:prstGeom prst="rect">
            <a:avLst/>
          </a:prstGeom>
        </p:spPr>
        <p:txBody>
          <a:bodyPr>
            <a:noAutofit/>
          </a:bodyPr>
          <a:lstStyle/>
          <a:p>
            <a:pPr marL="57140" indent="0" algn="ctr">
              <a:buNone/>
            </a:pPr>
            <a:r>
              <a:rPr kumimoji="1" lang="ja-JP" altLang="en-US" sz="1800" u="sng" dirty="0" smtClean="0"/>
              <a:t>無線</a:t>
            </a:r>
            <a:r>
              <a:rPr kumimoji="1" lang="en-US" altLang="ja-JP" sz="1800" u="sng" dirty="0" smtClean="0"/>
              <a:t>LAN</a:t>
            </a:r>
            <a:r>
              <a:rPr kumimoji="1" lang="ja-JP" altLang="en-US" sz="1800" u="sng" dirty="0" smtClean="0"/>
              <a:t>の電波を可視化！</a:t>
            </a:r>
            <a:endParaRPr kumimoji="1" lang="ja-JP" altLang="en-US" sz="1800" u="sng" dirty="0"/>
          </a:p>
        </p:txBody>
      </p:sp>
      <p:sp>
        <p:nvSpPr>
          <p:cNvPr id="4" name="テキスト プレースホルダー 3"/>
          <p:cNvSpPr>
            <a:spLocks noGrp="1"/>
          </p:cNvSpPr>
          <p:nvPr>
            <p:ph type="body" sz="quarter" idx="4294967295"/>
          </p:nvPr>
        </p:nvSpPr>
        <p:spPr>
          <a:xfrm>
            <a:off x="4854575" y="996950"/>
            <a:ext cx="4289425" cy="404813"/>
          </a:xfrm>
          <a:prstGeom prst="rect">
            <a:avLst/>
          </a:prstGeom>
        </p:spPr>
        <p:txBody>
          <a:bodyPr>
            <a:noAutofit/>
          </a:bodyPr>
          <a:lstStyle/>
          <a:p>
            <a:pPr marL="57140" indent="0" algn="ctr">
              <a:buNone/>
            </a:pPr>
            <a:r>
              <a:rPr kumimoji="1" lang="ja-JP" altLang="en-US" sz="1800" u="sng" dirty="0" smtClean="0"/>
              <a:t>有線ネットワーク トポロジーを可視化！</a:t>
            </a:r>
            <a:endParaRPr kumimoji="1" lang="ja-JP" altLang="en-US" sz="1800" u="sng" dirty="0"/>
          </a:p>
        </p:txBody>
      </p:sp>
      <p:sp>
        <p:nvSpPr>
          <p:cNvPr id="16" name="正方形/長方形 15"/>
          <p:cNvSpPr/>
          <p:nvPr/>
        </p:nvSpPr>
        <p:spPr>
          <a:xfrm>
            <a:off x="835165" y="4029914"/>
            <a:ext cx="7454620" cy="584775"/>
          </a:xfrm>
          <a:prstGeom prst="rect">
            <a:avLst/>
          </a:prstGeom>
        </p:spPr>
        <p:txBody>
          <a:bodyPr wrap="square">
            <a:noAutofit/>
          </a:bodyPr>
          <a:lstStyle/>
          <a:p>
            <a:pPr marL="88900" indent="-88900">
              <a:buFont typeface="Arial" panose="020B0604020202020204" pitchFamily="34" charset="0"/>
              <a:buChar char="•"/>
            </a:pPr>
            <a:r>
              <a:rPr kumimoji="1" lang="ja-JP" altLang="en-US" sz="1600" dirty="0" smtClean="0">
                <a:solidFill>
                  <a:schemeClr val="accent1"/>
                </a:solidFill>
              </a:rPr>
              <a:t>従来バラバラだった無線・有線のネットワークを一括して管理することでできる</a:t>
            </a:r>
            <a:endParaRPr kumimoji="1" lang="en-US" altLang="ja-JP" sz="1600" dirty="0" smtClean="0">
              <a:solidFill>
                <a:schemeClr val="accent1"/>
              </a:solidFill>
            </a:endParaRPr>
          </a:p>
          <a:p>
            <a:pPr marL="88900" indent="-88900">
              <a:buFont typeface="Arial" panose="020B0604020202020204" pitchFamily="34" charset="0"/>
              <a:buChar char="•"/>
            </a:pPr>
            <a:r>
              <a:rPr kumimoji="1" lang="ja-JP" altLang="en-US" sz="1600" dirty="0" smtClean="0">
                <a:solidFill>
                  <a:schemeClr val="accent1"/>
                </a:solidFill>
              </a:rPr>
              <a:t>見えない電波の状態やネットワーク全体の繋がりを直観的に把握できる</a:t>
            </a:r>
            <a:endParaRPr kumimoji="1" lang="en-US" altLang="ja-JP" sz="1600" dirty="0" smtClean="0">
              <a:solidFill>
                <a:schemeClr val="accent1"/>
              </a:solidFill>
            </a:endParaRPr>
          </a:p>
        </p:txBody>
      </p:sp>
      <p:sp>
        <p:nvSpPr>
          <p:cNvPr id="17" name="正方形/長方形 16"/>
          <p:cNvSpPr/>
          <p:nvPr/>
        </p:nvSpPr>
        <p:spPr>
          <a:xfrm>
            <a:off x="2889947" y="252491"/>
            <a:ext cx="4668280" cy="369332"/>
          </a:xfrm>
          <a:prstGeom prst="rect">
            <a:avLst/>
          </a:prstGeom>
        </p:spPr>
        <p:txBody>
          <a:bodyPr wrap="square">
            <a:noAutofit/>
          </a:bodyPr>
          <a:lstStyle/>
          <a:p>
            <a:r>
              <a:rPr lang="ja-JP" altLang="en-US" dirty="0" smtClean="0"/>
              <a:t>有線も無線もビジュアルに分かりやすく</a:t>
            </a:r>
            <a:endParaRPr lang="ja-JP" alt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2181" y="1374283"/>
            <a:ext cx="3986430" cy="228595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3"/>
          <p:cNvPicPr>
            <a:picLocks noChangeAspect="1"/>
          </p:cNvPicPr>
          <p:nvPr/>
        </p:nvPicPr>
        <p:blipFill>
          <a:blip r:embed="rId3"/>
          <a:stretch>
            <a:fillRect/>
          </a:stretch>
        </p:blipFill>
        <p:spPr>
          <a:xfrm>
            <a:off x="275399" y="1374283"/>
            <a:ext cx="4159743" cy="2285955"/>
          </a:xfrm>
          <a:prstGeom prst="rect">
            <a:avLst/>
          </a:prstGeom>
          <a:ln>
            <a:solidFill>
              <a:schemeClr val="accent1"/>
            </a:solidFill>
          </a:ln>
        </p:spPr>
      </p:pic>
      <p:sp>
        <p:nvSpPr>
          <p:cNvPr id="27" name="Rectangle 9"/>
          <p:cNvSpPr/>
          <p:nvPr/>
        </p:nvSpPr>
        <p:spPr>
          <a:xfrm>
            <a:off x="712309" y="1957538"/>
            <a:ext cx="1118715" cy="30361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noAutofit/>
          </a:bodyPr>
          <a:lstStyle/>
          <a:p>
            <a:r>
              <a:rPr lang="ja-JP" altLang="en-US" sz="1400" dirty="0" smtClean="0"/>
              <a:t>電波の強度</a:t>
            </a:r>
            <a:endParaRPr lang="en-US" sz="1400" dirty="0" smtClean="0"/>
          </a:p>
        </p:txBody>
      </p:sp>
      <p:pic>
        <p:nvPicPr>
          <p:cNvPr id="29" name="Picture 5"/>
          <p:cNvPicPr>
            <a:picLocks noChangeAspect="1"/>
          </p:cNvPicPr>
          <p:nvPr/>
        </p:nvPicPr>
        <p:blipFill>
          <a:blip r:embed="rId4"/>
          <a:stretch>
            <a:fillRect/>
          </a:stretch>
        </p:blipFill>
        <p:spPr>
          <a:xfrm>
            <a:off x="1996664" y="2931620"/>
            <a:ext cx="764293" cy="286347"/>
          </a:xfrm>
          <a:prstGeom prst="rect">
            <a:avLst/>
          </a:prstGeom>
        </p:spPr>
      </p:pic>
      <p:sp>
        <p:nvSpPr>
          <p:cNvPr id="28" name="Rectangle 4"/>
          <p:cNvSpPr/>
          <p:nvPr/>
        </p:nvSpPr>
        <p:spPr>
          <a:xfrm>
            <a:off x="2221615" y="3217966"/>
            <a:ext cx="901704" cy="25937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noAutofit/>
          </a:bodyPr>
          <a:lstStyle/>
          <a:p>
            <a:endParaRPr lang="en-US" sz="1400" dirty="0" smtClean="0"/>
          </a:p>
          <a:p>
            <a:endParaRPr lang="en-US" sz="1400" dirty="0" smtClean="0"/>
          </a:p>
          <a:p>
            <a:endParaRPr lang="en-US" sz="1400" dirty="0" smtClean="0"/>
          </a:p>
          <a:p>
            <a:r>
              <a:rPr lang="ja-JP" altLang="en-US" sz="1400" dirty="0" smtClean="0"/>
              <a:t>端末情報</a:t>
            </a:r>
            <a:endParaRPr lang="en-US" sz="1400" dirty="0" smtClean="0"/>
          </a:p>
          <a:p>
            <a:endParaRPr lang="en-US" sz="1400" dirty="0"/>
          </a:p>
          <a:p>
            <a:endParaRPr lang="en-US" sz="1400" dirty="0" smtClean="0"/>
          </a:p>
          <a:p>
            <a:pPr marL="285750" indent="-285750">
              <a:buFont typeface="Wingdings" charset="2"/>
              <a:buChar char="§"/>
            </a:pPr>
            <a:endParaRPr lang="en-US" sz="1400" dirty="0" smtClean="0"/>
          </a:p>
        </p:txBody>
      </p:sp>
      <p:sp>
        <p:nvSpPr>
          <p:cNvPr id="30" name="Rectangle 8"/>
          <p:cNvSpPr/>
          <p:nvPr/>
        </p:nvSpPr>
        <p:spPr>
          <a:xfrm>
            <a:off x="2761492" y="1432004"/>
            <a:ext cx="1670810" cy="29011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noAutofit/>
          </a:bodyPr>
          <a:lstStyle/>
          <a:p>
            <a:endParaRPr lang="en-US" sz="1400" dirty="0" smtClean="0"/>
          </a:p>
          <a:p>
            <a:endParaRPr lang="en-US" sz="1400" dirty="0" smtClean="0"/>
          </a:p>
          <a:p>
            <a:r>
              <a:rPr lang="ja-JP" altLang="en-US" sz="1400" dirty="0" smtClean="0"/>
              <a:t>不正</a:t>
            </a:r>
            <a:r>
              <a:rPr lang="en-US" altLang="ja-JP" sz="1400" dirty="0" smtClean="0"/>
              <a:t>AP&amp;</a:t>
            </a:r>
            <a:r>
              <a:rPr lang="ja-JP" altLang="en-US" sz="1400" dirty="0" smtClean="0"/>
              <a:t>端末</a:t>
            </a:r>
            <a:r>
              <a:rPr lang="en-US" altLang="ja-JP" sz="1400" dirty="0" smtClean="0"/>
              <a:t>/</a:t>
            </a:r>
            <a:r>
              <a:rPr lang="ja-JP" altLang="en-US" sz="1400" dirty="0" smtClean="0"/>
              <a:t>干渉</a:t>
            </a:r>
            <a:endParaRPr lang="en-US" sz="1400" dirty="0"/>
          </a:p>
          <a:p>
            <a:endParaRPr lang="en-US" sz="1400" dirty="0" smtClean="0"/>
          </a:p>
          <a:p>
            <a:pPr marL="285750" indent="-285750">
              <a:buFont typeface="Wingdings" charset="2"/>
              <a:buChar char="§"/>
            </a:pPr>
            <a:endParaRPr lang="en-US" sz="1400" dirty="0" smtClean="0"/>
          </a:p>
        </p:txBody>
      </p:sp>
      <p:sp>
        <p:nvSpPr>
          <p:cNvPr id="31" name="Rectangle 4"/>
          <p:cNvSpPr/>
          <p:nvPr/>
        </p:nvSpPr>
        <p:spPr>
          <a:xfrm>
            <a:off x="3589309" y="3249603"/>
            <a:ext cx="826797" cy="269781"/>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noAutofit/>
          </a:bodyPr>
          <a:lstStyle/>
          <a:p>
            <a:endParaRPr lang="en-US" sz="1400" dirty="0" smtClean="0"/>
          </a:p>
          <a:p>
            <a:endParaRPr lang="en-US" sz="1400" dirty="0" smtClean="0"/>
          </a:p>
          <a:p>
            <a:endParaRPr lang="en-US" sz="1400" dirty="0" smtClean="0"/>
          </a:p>
          <a:p>
            <a:r>
              <a:rPr lang="en-US" altLang="ja-JP" sz="1400" dirty="0" smtClean="0"/>
              <a:t>AP</a:t>
            </a:r>
            <a:r>
              <a:rPr lang="ja-JP" altLang="en-US" sz="1400" dirty="0" smtClean="0"/>
              <a:t>配置</a:t>
            </a:r>
            <a:endParaRPr lang="en-US" sz="1400" dirty="0" smtClean="0"/>
          </a:p>
          <a:p>
            <a:endParaRPr lang="en-US" sz="1400" dirty="0"/>
          </a:p>
          <a:p>
            <a:endParaRPr lang="en-US" sz="1400" dirty="0" smtClean="0"/>
          </a:p>
          <a:p>
            <a:pPr marL="285750" indent="-285750">
              <a:buFont typeface="Wingdings" charset="2"/>
              <a:buChar char="§"/>
            </a:pPr>
            <a:endParaRPr lang="en-US" sz="1400" dirty="0" smtClean="0"/>
          </a:p>
        </p:txBody>
      </p:sp>
      <p:sp>
        <p:nvSpPr>
          <p:cNvPr id="32" name="Rectangle 4"/>
          <p:cNvSpPr/>
          <p:nvPr/>
        </p:nvSpPr>
        <p:spPr>
          <a:xfrm>
            <a:off x="6658405" y="1628578"/>
            <a:ext cx="1227180" cy="311495"/>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noAutofit/>
          </a:bodyPr>
          <a:lstStyle/>
          <a:p>
            <a:endParaRPr lang="en-US" sz="1400" dirty="0" smtClean="0"/>
          </a:p>
          <a:p>
            <a:endParaRPr lang="en-US" sz="1400" dirty="0" smtClean="0"/>
          </a:p>
          <a:p>
            <a:endParaRPr lang="en-US" sz="1400" dirty="0" smtClean="0"/>
          </a:p>
          <a:p>
            <a:r>
              <a:rPr lang="ja-JP" altLang="en-US" sz="1400" dirty="0" smtClean="0"/>
              <a:t>機器の繋がり</a:t>
            </a:r>
            <a:endParaRPr lang="en-US" sz="1400" dirty="0" smtClean="0"/>
          </a:p>
          <a:p>
            <a:endParaRPr lang="en-US" sz="1400" dirty="0" smtClean="0"/>
          </a:p>
          <a:p>
            <a:endParaRPr lang="en-US" sz="1400" dirty="0" smtClean="0"/>
          </a:p>
          <a:p>
            <a:pPr marL="285750" indent="-285750">
              <a:buFont typeface="Wingdings" charset="2"/>
              <a:buChar char="§"/>
            </a:pPr>
            <a:endParaRPr lang="en-US" sz="1400" dirty="0" smtClean="0"/>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0752" y="2909959"/>
            <a:ext cx="596637" cy="536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Rectangle 4"/>
          <p:cNvSpPr/>
          <p:nvPr/>
        </p:nvSpPr>
        <p:spPr>
          <a:xfrm>
            <a:off x="4809043" y="2487737"/>
            <a:ext cx="1660078" cy="311495"/>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noAutofit/>
          </a:bodyPr>
          <a:lstStyle/>
          <a:p>
            <a:r>
              <a:rPr lang="ja-JP" altLang="en-US" sz="1400" dirty="0" smtClean="0"/>
              <a:t>機器間の接続情報</a:t>
            </a:r>
            <a:endParaRPr lang="en-US" sz="1400" dirty="0" smtClean="0"/>
          </a:p>
        </p:txBody>
      </p:sp>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0919" y="2415166"/>
            <a:ext cx="594268" cy="407662"/>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6" name="Rectangle 4"/>
          <p:cNvSpPr/>
          <p:nvPr/>
        </p:nvSpPr>
        <p:spPr>
          <a:xfrm>
            <a:off x="5136566" y="3062618"/>
            <a:ext cx="1568287" cy="30086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noAutofit/>
          </a:bodyPr>
          <a:lstStyle/>
          <a:p>
            <a:r>
              <a:rPr lang="ja-JP" altLang="en-US" sz="1400" dirty="0" smtClean="0"/>
              <a:t>障害アラーム情報</a:t>
            </a:r>
            <a:endParaRPr lang="en-US" sz="1400" dirty="0" smtClean="0"/>
          </a:p>
        </p:txBody>
      </p:sp>
      <p:sp>
        <p:nvSpPr>
          <p:cNvPr id="5" name="正方形/長方形 4"/>
          <p:cNvSpPr/>
          <p:nvPr/>
        </p:nvSpPr>
        <p:spPr>
          <a:xfrm>
            <a:off x="195324" y="3667132"/>
            <a:ext cx="3914854" cy="246221"/>
          </a:xfrm>
          <a:prstGeom prst="rect">
            <a:avLst/>
          </a:prstGeom>
        </p:spPr>
        <p:txBody>
          <a:bodyPr wrap="none">
            <a:noAutofit/>
          </a:bodyPr>
          <a:lstStyle/>
          <a:p>
            <a:r>
              <a:rPr kumimoji="1" lang="en-US" altLang="ja-JP" sz="1000" dirty="0" smtClean="0"/>
              <a:t>※</a:t>
            </a:r>
            <a:r>
              <a:rPr kumimoji="1" lang="en-US" altLang="ja-JP" sz="1000" dirty="0"/>
              <a:t> MSE</a:t>
            </a:r>
            <a:r>
              <a:rPr kumimoji="1" lang="ja-JP" altLang="en-US" sz="1000" dirty="0"/>
              <a:t>と</a:t>
            </a:r>
            <a:r>
              <a:rPr kumimoji="1" lang="ja-JP" altLang="en-US" sz="1000" dirty="0" smtClean="0"/>
              <a:t>連携した場合に無線</a:t>
            </a:r>
            <a:r>
              <a:rPr kumimoji="1" lang="en-US" altLang="ja-JP" sz="1000" dirty="0" smtClean="0"/>
              <a:t>LAN</a:t>
            </a:r>
            <a:r>
              <a:rPr kumimoji="1" lang="ja-JP" altLang="en-US" sz="1000" dirty="0" smtClean="0"/>
              <a:t>の不正</a:t>
            </a:r>
            <a:r>
              <a:rPr kumimoji="1" lang="en-US" altLang="ja-JP" sz="1000" dirty="0" smtClean="0"/>
              <a:t>AP</a:t>
            </a:r>
            <a:r>
              <a:rPr kumimoji="1" lang="ja-JP" altLang="en-US" sz="1000" dirty="0" smtClean="0"/>
              <a:t>や端末情報が表示可能</a:t>
            </a:r>
            <a:endParaRPr lang="ja-JP" altLang="en-US" sz="1000" dirty="0"/>
          </a:p>
        </p:txBody>
      </p:sp>
    </p:spTree>
    <p:extLst>
      <p:ext uri="{BB962C8B-B14F-4D97-AF65-F5344CB8AC3E}">
        <p14:creationId xmlns:p14="http://schemas.microsoft.com/office/powerpoint/2010/main" val="3076937365"/>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83C97B04-8943-4D37-A9F7-A1B79498A4AF}" vid="{6EC8E0B0-115B-4289-87D9-A64260FE86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16x9_2016_Template</Template>
  <TotalTime>4264</TotalTime>
  <Words>2959</Words>
  <Application>Microsoft Office PowerPoint</Application>
  <PresentationFormat>画面に合わせる (16:9)</PresentationFormat>
  <Paragraphs>541</Paragraphs>
  <Slides>46</Slides>
  <Notes>9</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46</vt:i4>
      </vt:variant>
    </vt:vector>
  </HeadingPairs>
  <TitlesOfParts>
    <vt:vector size="58" baseType="lpstr">
      <vt:lpstr>Ciscolight</vt:lpstr>
      <vt:lpstr>CiscoSansTT Light</vt:lpstr>
      <vt:lpstr>ＭＳ Ｐゴシック</vt:lpstr>
      <vt:lpstr>メイリオ</vt:lpstr>
      <vt:lpstr>Arial</vt:lpstr>
      <vt:lpstr>Arial Narrow</vt:lpstr>
      <vt:lpstr>Calibri</vt:lpstr>
      <vt:lpstr>CiscoSans</vt:lpstr>
      <vt:lpstr>CiscoSans ExtraLight</vt:lpstr>
      <vt:lpstr>CiscoSans Thin</vt:lpstr>
      <vt:lpstr>Wingdings</vt:lpstr>
      <vt:lpstr>Blue theme 2016 16x9</vt:lpstr>
      <vt:lpstr>PowerPoint プレゼンテーション</vt:lpstr>
      <vt:lpstr>目次</vt:lpstr>
      <vt:lpstr>こんなお客様にご提案ください</vt:lpstr>
      <vt:lpstr>Prime Infrastructure (PI)：こんなお客様にご提案ください</vt:lpstr>
      <vt:lpstr> 製品紹介</vt:lpstr>
      <vt:lpstr>ネットワーク運用管理のお困りポイント</vt:lpstr>
      <vt:lpstr>  </vt:lpstr>
      <vt:lpstr>Prime Infrastructure とは</vt:lpstr>
      <vt:lpstr>特長1：可視化</vt:lpstr>
      <vt:lpstr>特長1：可視化</vt:lpstr>
      <vt:lpstr>特長1：可視化</vt:lpstr>
      <vt:lpstr>特長2：効率化</vt:lpstr>
      <vt:lpstr>特長2：効率化</vt:lpstr>
      <vt:lpstr>特長2：効率化</vt:lpstr>
      <vt:lpstr>特長3：サービス品質の分析</vt:lpstr>
      <vt:lpstr>販売ガイド</vt:lpstr>
      <vt:lpstr>配置イメージ</vt:lpstr>
      <vt:lpstr>市場動向：シスコがリーダー</vt:lpstr>
      <vt:lpstr>セールス コンテンツ</vt:lpstr>
      <vt:lpstr>ライセンス モデル</vt:lpstr>
      <vt:lpstr>オーダー方法 ソフトウェア ライセンス</vt:lpstr>
      <vt:lpstr>オーダー方法 物理アプライアンス</vt:lpstr>
      <vt:lpstr>サポート デバイス リスト</vt:lpstr>
      <vt:lpstr>用語集</vt:lpstr>
      <vt:lpstr>付録： PIその他の特長機能</vt:lpstr>
      <vt:lpstr>企業向けネットワーク管理ソリューション 全体ポートフォリオ</vt:lpstr>
      <vt:lpstr>運用管理ツール:Prime Infrastructure (PI)</vt:lpstr>
      <vt:lpstr>有線LAN＆無線LANの統合運用管理</vt:lpstr>
      <vt:lpstr>Lifecycle End-to-End ライフサイクル マネジメント</vt:lpstr>
      <vt:lpstr>Assurance アプリケーション＆エンドユーザ エクスペリエンス管理</vt:lpstr>
      <vt:lpstr>Cisco UCS サーバ マネジメント ネットワークとコンピューティングの運用管理を橋渡し</vt:lpstr>
      <vt:lpstr>Operations Center 複数のPI環境を集中可視化</vt:lpstr>
      <vt:lpstr>Gen 2 物理アプライアンスはスペックUP</vt:lpstr>
      <vt:lpstr>Device 360 View</vt:lpstr>
      <vt:lpstr>User 360 View</vt:lpstr>
      <vt:lpstr>ダッシュボード</vt:lpstr>
      <vt:lpstr>ダッシュボード</vt:lpstr>
      <vt:lpstr>無線LANの不正AP、不正端末、干渉源の監視</vt:lpstr>
      <vt:lpstr>PI 無線LAN Planning Mode</vt:lpstr>
      <vt:lpstr>レポート機能</vt:lpstr>
      <vt:lpstr>Meraki インテグレーション</vt:lpstr>
      <vt:lpstr>Cisco UCS サーバ管理 （UCSライセンス要）</vt:lpstr>
      <vt:lpstr>（参考） Alarms and Events (障害情報収集＆表示)</vt:lpstr>
      <vt:lpstr>（参考） 他社（3rd Party）機器管理</vt:lpstr>
      <vt:lpstr>（参考）他社（3rd Party）機器管理 Device 360 View</vt:lpstr>
      <vt:lpstr>PowerPoint プレゼンテーション</vt:lpstr>
    </vt:vector>
  </TitlesOfParts>
  <Company>Cisco Systems,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Tomomi Maehara (tmaehara)</dc:creator>
  <cp:lastModifiedBy>Sachiko Wakuta -T (swakuta - Adecco at Cisco)</cp:lastModifiedBy>
  <cp:revision>40</cp:revision>
  <cp:lastPrinted>2017-03-17T07:20:30Z</cp:lastPrinted>
  <dcterms:created xsi:type="dcterms:W3CDTF">2016-12-14T08:39:04Z</dcterms:created>
  <dcterms:modified xsi:type="dcterms:W3CDTF">2017-04-19T04:49:52Z</dcterms:modified>
</cp:coreProperties>
</file>